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1"/>
    <p:sldMasterId id="2147483654" r:id="rId2"/>
  </p:sldMasterIdLst>
  <p:notesMasterIdLst>
    <p:notesMasterId r:id="rId56"/>
  </p:notesMasterIdLst>
  <p:handoutMasterIdLst>
    <p:handoutMasterId r:id="rId57"/>
  </p:handoutMasterIdLst>
  <p:sldIdLst>
    <p:sldId id="675" r:id="rId3"/>
    <p:sldId id="1304" r:id="rId4"/>
    <p:sldId id="1339" r:id="rId5"/>
    <p:sldId id="1220" r:id="rId6"/>
    <p:sldId id="1216" r:id="rId7"/>
    <p:sldId id="1341" r:id="rId8"/>
    <p:sldId id="1342" r:id="rId9"/>
    <p:sldId id="1224" r:id="rId10"/>
    <p:sldId id="1291" r:id="rId11"/>
    <p:sldId id="1343" r:id="rId12"/>
    <p:sldId id="1385" r:id="rId13"/>
    <p:sldId id="1386" r:id="rId14"/>
    <p:sldId id="1267" r:id="rId15"/>
    <p:sldId id="1370" r:id="rId16"/>
    <p:sldId id="1324" r:id="rId17"/>
    <p:sldId id="1367" r:id="rId18"/>
    <p:sldId id="1369" r:id="rId19"/>
    <p:sldId id="1265" r:id="rId20"/>
    <p:sldId id="1325" r:id="rId21"/>
    <p:sldId id="1326" r:id="rId22"/>
    <p:sldId id="1383" r:id="rId23"/>
    <p:sldId id="1387" r:id="rId24"/>
    <p:sldId id="1388" r:id="rId25"/>
    <p:sldId id="1389" r:id="rId26"/>
    <p:sldId id="1371" r:id="rId27"/>
    <p:sldId id="1372" r:id="rId28"/>
    <p:sldId id="1373" r:id="rId29"/>
    <p:sldId id="1374" r:id="rId30"/>
    <p:sldId id="1375" r:id="rId31"/>
    <p:sldId id="1376" r:id="rId32"/>
    <p:sldId id="1284" r:id="rId33"/>
    <p:sldId id="1348" r:id="rId34"/>
    <p:sldId id="1377" r:id="rId35"/>
    <p:sldId id="1362" r:id="rId36"/>
    <p:sldId id="1390" r:id="rId37"/>
    <p:sldId id="1393" r:id="rId38"/>
    <p:sldId id="1266" r:id="rId39"/>
    <p:sldId id="1352" r:id="rId40"/>
    <p:sldId id="1322" r:id="rId41"/>
    <p:sldId id="1384" r:id="rId42"/>
    <p:sldId id="1287" r:id="rId43"/>
    <p:sldId id="1238" r:id="rId44"/>
    <p:sldId id="1288" r:id="rId45"/>
    <p:sldId id="1214" r:id="rId46"/>
    <p:sldId id="1356" r:id="rId47"/>
    <p:sldId id="1357" r:id="rId48"/>
    <p:sldId id="1359" r:id="rId49"/>
    <p:sldId id="1360" r:id="rId50"/>
    <p:sldId id="1364" r:id="rId51"/>
    <p:sldId id="1391" r:id="rId52"/>
    <p:sldId id="1298" r:id="rId53"/>
    <p:sldId id="1297" r:id="rId54"/>
    <p:sldId id="1305" r:id="rId55"/>
  </p:sldIdLst>
  <p:sldSz cx="9144000" cy="6858000" type="screen4x3"/>
  <p:notesSz cx="7010400" cy="9296400"/>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F999"/>
    <a:srgbClr val="FF8500"/>
    <a:srgbClr val="FF8181"/>
    <a:srgbClr val="F10903"/>
    <a:srgbClr val="65E1B2"/>
    <a:srgbClr val="C5C5C5"/>
    <a:srgbClr val="414141"/>
    <a:srgbClr val="9B9B9B"/>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16" autoAdjust="0"/>
    <p:restoredTop sz="98182" autoAdjust="0"/>
  </p:normalViewPr>
  <p:slideViewPr>
    <p:cSldViewPr>
      <p:cViewPr>
        <p:scale>
          <a:sx n="66" d="100"/>
          <a:sy n="66" d="100"/>
        </p:scale>
        <p:origin x="-300" y="1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7" d="100"/>
          <a:sy n="87" d="100"/>
        </p:scale>
        <p:origin x="-2262" y="-78"/>
      </p:cViewPr>
      <p:guideLst>
        <p:guide orient="horz" pos="2929"/>
        <p:guide pos="2208"/>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handoutMaster" Target="handoutMasters/handoutMaster1.xml"/><Relationship Id="rId61"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6034"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2217" tIns="46109" rIns="92217" bIns="46109" numCol="1" anchor="t" anchorCtr="0" compatLnSpc="1">
            <a:prstTxWarp prst="textNoShape">
              <a:avLst/>
            </a:prstTxWarp>
          </a:bodyPr>
          <a:lstStyle>
            <a:lvl1pPr algn="l">
              <a:defRPr sz="1200">
                <a:latin typeface="Arial" charset="0"/>
              </a:defRPr>
            </a:lvl1pPr>
          </a:lstStyle>
          <a:p>
            <a:pPr>
              <a:defRPr/>
            </a:pPr>
            <a:endParaRPr lang="en-US"/>
          </a:p>
        </p:txBody>
      </p:sp>
      <p:sp>
        <p:nvSpPr>
          <p:cNvPr id="556035"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2217" tIns="46109" rIns="92217" bIns="46109" numCol="1" anchor="t" anchorCtr="0" compatLnSpc="1">
            <a:prstTxWarp prst="textNoShape">
              <a:avLst/>
            </a:prstTxWarp>
          </a:bodyPr>
          <a:lstStyle>
            <a:lvl1pPr algn="r">
              <a:defRPr sz="1200">
                <a:latin typeface="Arial" charset="0"/>
              </a:defRPr>
            </a:lvl1pPr>
          </a:lstStyle>
          <a:p>
            <a:pPr>
              <a:defRPr/>
            </a:pPr>
            <a:endParaRPr lang="en-US"/>
          </a:p>
        </p:txBody>
      </p:sp>
      <p:sp>
        <p:nvSpPr>
          <p:cNvPr id="556036"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2217" tIns="46109" rIns="92217" bIns="46109" numCol="1" anchor="b" anchorCtr="0" compatLnSpc="1">
            <a:prstTxWarp prst="textNoShape">
              <a:avLst/>
            </a:prstTxWarp>
          </a:bodyPr>
          <a:lstStyle>
            <a:lvl1pPr algn="l">
              <a:defRPr sz="1200">
                <a:latin typeface="Arial" charset="0"/>
              </a:defRPr>
            </a:lvl1pPr>
          </a:lstStyle>
          <a:p>
            <a:pPr>
              <a:defRPr/>
            </a:pPr>
            <a:endParaRPr lang="en-US"/>
          </a:p>
        </p:txBody>
      </p:sp>
      <p:sp>
        <p:nvSpPr>
          <p:cNvPr id="556037"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2217" tIns="46109" rIns="92217" bIns="46109" numCol="1" anchor="b" anchorCtr="0" compatLnSpc="1">
            <a:prstTxWarp prst="textNoShape">
              <a:avLst/>
            </a:prstTxWarp>
          </a:bodyPr>
          <a:lstStyle>
            <a:lvl1pPr algn="r">
              <a:defRPr sz="1200">
                <a:latin typeface="Arial" charset="0"/>
              </a:defRPr>
            </a:lvl1pPr>
          </a:lstStyle>
          <a:p>
            <a:pPr>
              <a:defRPr/>
            </a:pPr>
            <a:fld id="{B71AF9E8-A10D-4057-BD29-7B4D0BF69FD5}"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2217" tIns="46109" rIns="92217" bIns="46109" numCol="1" anchor="t" anchorCtr="0" compatLnSpc="1">
            <a:prstTxWarp prst="textNoShape">
              <a:avLst/>
            </a:prstTxWarp>
          </a:bodyPr>
          <a:lstStyle>
            <a:lvl1pPr algn="l">
              <a:defRPr sz="1200">
                <a:latin typeface="Arial" charset="0"/>
              </a:defRPr>
            </a:lvl1pPr>
          </a:lstStyle>
          <a:p>
            <a:pPr>
              <a:defRPr/>
            </a:pPr>
            <a:endParaRPr lang="en-US"/>
          </a:p>
        </p:txBody>
      </p:sp>
      <p:sp>
        <p:nvSpPr>
          <p:cNvPr id="3993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2217" tIns="46109" rIns="92217" bIns="46109" numCol="1" anchor="t" anchorCtr="0" compatLnSpc="1">
            <a:prstTxWarp prst="textNoShape">
              <a:avLst/>
            </a:prstTxWarp>
          </a:bodyPr>
          <a:lstStyle>
            <a:lvl1pPr algn="r">
              <a:defRPr sz="1200">
                <a:latin typeface="Arial" charset="0"/>
              </a:defRPr>
            </a:lvl1pPr>
          </a:lstStyle>
          <a:p>
            <a:pPr>
              <a:defRPr/>
            </a:pPr>
            <a:endParaRPr lang="en-US"/>
          </a:p>
        </p:txBody>
      </p:sp>
      <p:sp>
        <p:nvSpPr>
          <p:cNvPr id="25604"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2217" tIns="46109" rIns="92217" bIns="4610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2217" tIns="46109" rIns="92217" bIns="46109" numCol="1" anchor="b" anchorCtr="0" compatLnSpc="1">
            <a:prstTxWarp prst="textNoShape">
              <a:avLst/>
            </a:prstTxWarp>
          </a:bodyPr>
          <a:lstStyle>
            <a:lvl1pPr algn="l">
              <a:defRPr sz="1200">
                <a:latin typeface="Arial" charset="0"/>
              </a:defRPr>
            </a:lvl1pPr>
          </a:lstStyle>
          <a:p>
            <a:pPr>
              <a:defRPr/>
            </a:pPr>
            <a:endParaRPr lang="en-US"/>
          </a:p>
        </p:txBody>
      </p:sp>
      <p:sp>
        <p:nvSpPr>
          <p:cNvPr id="39943"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2217" tIns="46109" rIns="92217" bIns="46109" numCol="1" anchor="b" anchorCtr="0" compatLnSpc="1">
            <a:prstTxWarp prst="textNoShape">
              <a:avLst/>
            </a:prstTxWarp>
          </a:bodyPr>
          <a:lstStyle>
            <a:lvl1pPr algn="r">
              <a:defRPr sz="1200">
                <a:latin typeface="Arial" charset="0"/>
              </a:defRPr>
            </a:lvl1pPr>
          </a:lstStyle>
          <a:p>
            <a:pPr>
              <a:defRPr/>
            </a:pPr>
            <a:fld id="{9865973E-C703-4E9A-9F65-2A3D87633784}"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a:spLocks noGrp="1" noChangeArrowheads="1"/>
          </p:cNvSpPr>
          <p:nvPr>
            <p:ph type="sldNum" sz="quarter" idx="5"/>
          </p:nvPr>
        </p:nvSpPr>
        <p:spPr>
          <a:noFill/>
        </p:spPr>
        <p:txBody>
          <a:bodyPr/>
          <a:lstStyle/>
          <a:p>
            <a:fld id="{F72B402E-1E6F-4B17-B2ED-06BB3A1C8319}" type="slidenum">
              <a:rPr lang="en-US" smtClean="0"/>
              <a:pPr/>
              <a:t>1</a:t>
            </a:fld>
            <a:endParaRPr lang="en-US" smtClean="0"/>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p:cNvSpPr>
            <a:spLocks noGrp="1" noChangeArrowheads="1"/>
          </p:cNvSpPr>
          <p:nvPr>
            <p:ph type="sldNum" sz="quarter" idx="5"/>
          </p:nvPr>
        </p:nvSpPr>
        <p:spPr>
          <a:noFill/>
        </p:spPr>
        <p:txBody>
          <a:bodyPr/>
          <a:lstStyle/>
          <a:p>
            <a:fld id="{DFAFEF3C-C652-40E8-AE1E-58E953B3D071}" type="slidenum">
              <a:rPr lang="en-US" smtClean="0"/>
              <a:pPr/>
              <a:t>13</a:t>
            </a:fld>
            <a:endParaRPr lang="en-US" smtClean="0"/>
          </a:p>
        </p:txBody>
      </p:sp>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p:cNvSpPr>
          <p:nvPr>
            <p:ph type="sldImg"/>
          </p:nvPr>
        </p:nvSpPr>
        <p:spPr>
          <a:ln/>
        </p:spPr>
      </p:sp>
      <p:sp>
        <p:nvSpPr>
          <p:cNvPr id="53250" name="Notes Placeholder 2"/>
          <p:cNvSpPr>
            <a:spLocks noGrp="1"/>
          </p:cNvSpPr>
          <p:nvPr>
            <p:ph type="body" idx="1"/>
          </p:nvPr>
        </p:nvSpPr>
        <p:spPr>
          <a:noFill/>
          <a:ln/>
        </p:spPr>
        <p:txBody>
          <a:bodyPr/>
          <a:lstStyle/>
          <a:p>
            <a:r>
              <a:rPr lang="en-US" smtClean="0"/>
              <a:t>Presenter Notes: Intended to show the application live</a:t>
            </a:r>
          </a:p>
        </p:txBody>
      </p:sp>
      <p:sp>
        <p:nvSpPr>
          <p:cNvPr id="53251" name="Slide Number Placeholder 3"/>
          <p:cNvSpPr>
            <a:spLocks noGrp="1"/>
          </p:cNvSpPr>
          <p:nvPr>
            <p:ph type="sldNum" sz="quarter" idx="5"/>
          </p:nvPr>
        </p:nvSpPr>
        <p:spPr>
          <a:noFill/>
        </p:spPr>
        <p:txBody>
          <a:bodyPr/>
          <a:lstStyle/>
          <a:p>
            <a:fld id="{5A1325E3-91B1-41E4-8B85-62EBD9B013AE}" type="slidenum">
              <a:rPr lang="en-US" smtClean="0"/>
              <a:pPr/>
              <a:t>15</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a:ln/>
        </p:spPr>
      </p:sp>
      <p:sp>
        <p:nvSpPr>
          <p:cNvPr id="55298" name="Notes Placeholder 2"/>
          <p:cNvSpPr>
            <a:spLocks noGrp="1"/>
          </p:cNvSpPr>
          <p:nvPr>
            <p:ph type="body" idx="1"/>
          </p:nvPr>
        </p:nvSpPr>
        <p:spPr>
          <a:noFill/>
          <a:ln/>
        </p:spPr>
        <p:txBody>
          <a:bodyPr/>
          <a:lstStyle/>
          <a:p>
            <a:r>
              <a:rPr lang="en-US" smtClean="0"/>
              <a:t>Presenter Notes: Intended to show the application live</a:t>
            </a:r>
          </a:p>
        </p:txBody>
      </p:sp>
      <p:sp>
        <p:nvSpPr>
          <p:cNvPr id="55299" name="Slide Number Placeholder 3"/>
          <p:cNvSpPr>
            <a:spLocks noGrp="1"/>
          </p:cNvSpPr>
          <p:nvPr>
            <p:ph type="sldNum" sz="quarter" idx="5"/>
          </p:nvPr>
        </p:nvSpPr>
        <p:spPr>
          <a:noFill/>
        </p:spPr>
        <p:txBody>
          <a:bodyPr/>
          <a:lstStyle/>
          <a:p>
            <a:fld id="{144D439B-94F0-47DB-9D25-A17E41F3E217}" type="slidenum">
              <a:rPr lang="en-US" smtClean="0"/>
              <a:pPr/>
              <a:t>16</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noTextEdit="1"/>
          </p:cNvSpPr>
          <p:nvPr>
            <p:ph type="sldImg"/>
          </p:nvPr>
        </p:nvSpPr>
        <p:spPr>
          <a:ln/>
        </p:spPr>
      </p:sp>
      <p:sp>
        <p:nvSpPr>
          <p:cNvPr id="28674" name="Notes Placeholder 2"/>
          <p:cNvSpPr>
            <a:spLocks noGrp="1"/>
          </p:cNvSpPr>
          <p:nvPr>
            <p:ph type="body" idx="1"/>
          </p:nvPr>
        </p:nvSpPr>
        <p:spPr/>
        <p:txBody>
          <a:bodyPr/>
          <a:lstStyle/>
          <a:p>
            <a:pPr marL="232943" indent="-232943" eaLnBrk="1" hangingPunct="1">
              <a:spcBef>
                <a:spcPct val="0"/>
              </a:spcBef>
              <a:defRPr/>
            </a:pPr>
            <a:endParaRPr lang="en-US" dirty="0" smtClean="0"/>
          </a:p>
          <a:p>
            <a:pPr marL="232943" indent="-232943" eaLnBrk="1" hangingPunct="1">
              <a:spcBef>
                <a:spcPct val="0"/>
              </a:spcBef>
              <a:buFontTx/>
              <a:buAutoNum type="arabicPeriod"/>
              <a:defRPr/>
            </a:pPr>
            <a:r>
              <a:rPr lang="en-US" dirty="0" smtClean="0"/>
              <a:t>View all your past due orders across all your production lines.</a:t>
            </a:r>
          </a:p>
          <a:p>
            <a:pPr marL="232943" indent="-232943" eaLnBrk="1" hangingPunct="1">
              <a:spcBef>
                <a:spcPct val="0"/>
              </a:spcBef>
              <a:buFontTx/>
              <a:buAutoNum type="arabicPeriod"/>
              <a:defRPr/>
            </a:pPr>
            <a:endParaRPr lang="en-US" dirty="0" smtClean="0"/>
          </a:p>
          <a:p>
            <a:pPr marL="232943" indent="-232943" eaLnBrk="1" hangingPunct="1">
              <a:spcBef>
                <a:spcPct val="0"/>
              </a:spcBef>
              <a:buFontTx/>
              <a:buAutoNum type="arabicPeriod"/>
              <a:defRPr/>
            </a:pPr>
            <a:r>
              <a:rPr lang="en-US" dirty="0" smtClean="0"/>
              <a:t>Note: the week total column dev is not complete.</a:t>
            </a:r>
          </a:p>
          <a:p>
            <a:pPr eaLnBrk="1" hangingPunct="1">
              <a:defRPr/>
            </a:pPr>
            <a:endParaRPr lang="en-US" dirty="0" smtClean="0"/>
          </a:p>
        </p:txBody>
      </p:sp>
      <p:sp>
        <p:nvSpPr>
          <p:cNvPr id="57347" name="Slide Number Placeholder 3"/>
          <p:cNvSpPr>
            <a:spLocks noGrp="1"/>
          </p:cNvSpPr>
          <p:nvPr>
            <p:ph type="sldNum" sz="quarter" idx="5"/>
          </p:nvPr>
        </p:nvSpPr>
        <p:spPr>
          <a:noFill/>
        </p:spPr>
        <p:txBody>
          <a:bodyPr/>
          <a:lstStyle/>
          <a:p>
            <a:fld id="{B1B8F50C-5872-48AF-96EC-8B0847053970}" type="slidenum">
              <a:rPr lang="en-US" smtClean="0"/>
              <a:pPr/>
              <a:t>17</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p:cNvSpPr>
            <a:spLocks noGrp="1" noChangeArrowheads="1"/>
          </p:cNvSpPr>
          <p:nvPr>
            <p:ph type="sldNum" sz="quarter" idx="5"/>
          </p:nvPr>
        </p:nvSpPr>
        <p:spPr>
          <a:noFill/>
        </p:spPr>
        <p:txBody>
          <a:bodyPr/>
          <a:lstStyle/>
          <a:p>
            <a:fld id="{DFB66E5C-E8A5-48DA-97D3-246BE715B987}" type="slidenum">
              <a:rPr lang="en-US" smtClean="0"/>
              <a:pPr/>
              <a:t>18</a:t>
            </a:fld>
            <a:endParaRPr lang="en-US" smtClean="0"/>
          </a:p>
        </p:txBody>
      </p:sp>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p:cNvSpPr>
          <p:nvPr>
            <p:ph type="sldImg"/>
          </p:nvPr>
        </p:nvSpPr>
        <p:spPr>
          <a:ln/>
        </p:spPr>
      </p:sp>
      <p:sp>
        <p:nvSpPr>
          <p:cNvPr id="61442" name="Notes Placeholder 2"/>
          <p:cNvSpPr>
            <a:spLocks noGrp="1"/>
          </p:cNvSpPr>
          <p:nvPr>
            <p:ph type="body" idx="1"/>
          </p:nvPr>
        </p:nvSpPr>
        <p:spPr>
          <a:noFill/>
          <a:ln/>
        </p:spPr>
        <p:txBody>
          <a:bodyPr/>
          <a:lstStyle/>
          <a:p>
            <a:r>
              <a:rPr lang="en-US" smtClean="0"/>
              <a:t>Presenter Notes: Intended to show the application live</a:t>
            </a:r>
          </a:p>
        </p:txBody>
      </p:sp>
      <p:sp>
        <p:nvSpPr>
          <p:cNvPr id="61443" name="Slide Number Placeholder 3"/>
          <p:cNvSpPr>
            <a:spLocks noGrp="1"/>
          </p:cNvSpPr>
          <p:nvPr>
            <p:ph type="sldNum" sz="quarter" idx="5"/>
          </p:nvPr>
        </p:nvSpPr>
        <p:spPr>
          <a:noFill/>
        </p:spPr>
        <p:txBody>
          <a:bodyPr/>
          <a:lstStyle/>
          <a:p>
            <a:fld id="{2E93B9EE-5291-4DAC-B95F-F3BF17ABC508}" type="slidenum">
              <a:rPr lang="en-US" smtClean="0"/>
              <a:pPr/>
              <a:t>19</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a:ln/>
        </p:spPr>
      </p:sp>
      <p:sp>
        <p:nvSpPr>
          <p:cNvPr id="63490" name="Notes Placeholder 2"/>
          <p:cNvSpPr>
            <a:spLocks noGrp="1"/>
          </p:cNvSpPr>
          <p:nvPr>
            <p:ph type="body" idx="1"/>
          </p:nvPr>
        </p:nvSpPr>
        <p:spPr>
          <a:noFill/>
          <a:ln/>
        </p:spPr>
        <p:txBody>
          <a:bodyPr/>
          <a:lstStyle/>
          <a:p>
            <a:r>
              <a:rPr lang="en-US" smtClean="0"/>
              <a:t>Presenter Notes: Intended to show the application live</a:t>
            </a:r>
          </a:p>
        </p:txBody>
      </p:sp>
      <p:sp>
        <p:nvSpPr>
          <p:cNvPr id="63491" name="Slide Number Placeholder 3"/>
          <p:cNvSpPr>
            <a:spLocks noGrp="1"/>
          </p:cNvSpPr>
          <p:nvPr>
            <p:ph type="sldNum" sz="quarter" idx="5"/>
          </p:nvPr>
        </p:nvSpPr>
        <p:spPr>
          <a:noFill/>
        </p:spPr>
        <p:txBody>
          <a:bodyPr/>
          <a:lstStyle/>
          <a:p>
            <a:fld id="{39DBF3AD-35F8-4924-8909-65E80F53737A}" type="slidenum">
              <a:rPr lang="en-US" smtClean="0"/>
              <a:pPr/>
              <a:t>20</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7"/>
          <p:cNvSpPr>
            <a:spLocks noGrp="1" noChangeArrowheads="1"/>
          </p:cNvSpPr>
          <p:nvPr>
            <p:ph type="sldNum" sz="quarter" idx="5"/>
          </p:nvPr>
        </p:nvSpPr>
        <p:spPr>
          <a:noFill/>
        </p:spPr>
        <p:txBody>
          <a:bodyPr/>
          <a:lstStyle/>
          <a:p>
            <a:fld id="{CFD644ED-F663-4221-9068-1F2D411EF976}" type="slidenum">
              <a:rPr lang="en-US" smtClean="0"/>
              <a:pPr/>
              <a:t>21</a:t>
            </a:fld>
            <a:endParaRPr lang="en-US" smtClean="0"/>
          </a:p>
        </p:txBody>
      </p:sp>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noTextEdit="1"/>
          </p:cNvSpPr>
          <p:nvPr>
            <p:ph type="sldImg"/>
          </p:nvPr>
        </p:nvSpPr>
        <p:spPr>
          <a:ln/>
        </p:spPr>
      </p:sp>
      <p:sp>
        <p:nvSpPr>
          <p:cNvPr id="28674" name="Notes Placeholder 2"/>
          <p:cNvSpPr>
            <a:spLocks noGrp="1"/>
          </p:cNvSpPr>
          <p:nvPr>
            <p:ph type="body" idx="1"/>
          </p:nvPr>
        </p:nvSpPr>
        <p:spPr/>
        <p:txBody>
          <a:bodyPr/>
          <a:lstStyle/>
          <a:p>
            <a:pPr marL="232943" indent="-232943" eaLnBrk="1" hangingPunct="1">
              <a:spcBef>
                <a:spcPct val="0"/>
              </a:spcBef>
              <a:defRPr/>
            </a:pPr>
            <a:endParaRPr lang="en-US" dirty="0" smtClean="0"/>
          </a:p>
          <a:p>
            <a:pPr marL="232943" indent="-232943" eaLnBrk="1" hangingPunct="1">
              <a:spcBef>
                <a:spcPct val="0"/>
              </a:spcBef>
              <a:buFontTx/>
              <a:buAutoNum type="arabicPeriod"/>
              <a:defRPr/>
            </a:pPr>
            <a:r>
              <a:rPr lang="en-US" dirty="0" smtClean="0"/>
              <a:t>View all your past due orders across all your production lines.</a:t>
            </a:r>
          </a:p>
          <a:p>
            <a:pPr marL="232943" indent="-232943" eaLnBrk="1" hangingPunct="1">
              <a:spcBef>
                <a:spcPct val="0"/>
              </a:spcBef>
              <a:buFontTx/>
              <a:buAutoNum type="arabicPeriod"/>
              <a:defRPr/>
            </a:pPr>
            <a:endParaRPr lang="en-US" dirty="0" smtClean="0"/>
          </a:p>
          <a:p>
            <a:pPr marL="232943" indent="-232943" eaLnBrk="1" hangingPunct="1">
              <a:spcBef>
                <a:spcPct val="0"/>
              </a:spcBef>
              <a:buFontTx/>
              <a:buAutoNum type="arabicPeriod"/>
              <a:defRPr/>
            </a:pPr>
            <a:r>
              <a:rPr lang="en-US" dirty="0" smtClean="0"/>
              <a:t>Note: the week total column dev is not complete.</a:t>
            </a:r>
          </a:p>
          <a:p>
            <a:pPr eaLnBrk="1" hangingPunct="1">
              <a:defRPr/>
            </a:pPr>
            <a:endParaRPr lang="en-US" dirty="0" smtClean="0"/>
          </a:p>
        </p:txBody>
      </p:sp>
      <p:sp>
        <p:nvSpPr>
          <p:cNvPr id="67587" name="Slide Number Placeholder 3"/>
          <p:cNvSpPr>
            <a:spLocks noGrp="1"/>
          </p:cNvSpPr>
          <p:nvPr>
            <p:ph type="sldNum" sz="quarter" idx="5"/>
          </p:nvPr>
        </p:nvSpPr>
        <p:spPr>
          <a:noFill/>
        </p:spPr>
        <p:txBody>
          <a:bodyPr/>
          <a:lstStyle/>
          <a:p>
            <a:fld id="{4A33400F-2325-43D1-9BCA-AE32701E8CFA}" type="slidenum">
              <a:rPr lang="en-US" smtClean="0"/>
              <a:pPr/>
              <a:t>22</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Slide Image Placeholder 1"/>
          <p:cNvSpPr>
            <a:spLocks noGrp="1" noRot="1" noChangeAspect="1" noTextEdit="1"/>
          </p:cNvSpPr>
          <p:nvPr>
            <p:ph type="sldImg"/>
          </p:nvPr>
        </p:nvSpPr>
        <p:spPr>
          <a:ln/>
        </p:spPr>
      </p:sp>
      <p:sp>
        <p:nvSpPr>
          <p:cNvPr id="28674" name="Notes Placeholder 2"/>
          <p:cNvSpPr>
            <a:spLocks noGrp="1"/>
          </p:cNvSpPr>
          <p:nvPr>
            <p:ph type="body" idx="1"/>
          </p:nvPr>
        </p:nvSpPr>
        <p:spPr/>
        <p:txBody>
          <a:bodyPr/>
          <a:lstStyle/>
          <a:p>
            <a:pPr marL="232943" indent="-232943" eaLnBrk="1" hangingPunct="1">
              <a:spcBef>
                <a:spcPct val="0"/>
              </a:spcBef>
              <a:defRPr/>
            </a:pPr>
            <a:endParaRPr lang="en-US" dirty="0" smtClean="0"/>
          </a:p>
          <a:p>
            <a:pPr marL="232943" indent="-232943" eaLnBrk="1" hangingPunct="1">
              <a:spcBef>
                <a:spcPct val="0"/>
              </a:spcBef>
              <a:buFontTx/>
              <a:buAutoNum type="arabicPeriod"/>
              <a:defRPr/>
            </a:pPr>
            <a:r>
              <a:rPr lang="en-US" dirty="0" smtClean="0"/>
              <a:t>View all your past due orders across all your production lines.</a:t>
            </a:r>
          </a:p>
          <a:p>
            <a:pPr marL="232943" indent="-232943" eaLnBrk="1" hangingPunct="1">
              <a:spcBef>
                <a:spcPct val="0"/>
              </a:spcBef>
              <a:buFontTx/>
              <a:buAutoNum type="arabicPeriod"/>
              <a:defRPr/>
            </a:pPr>
            <a:endParaRPr lang="en-US" dirty="0" smtClean="0"/>
          </a:p>
          <a:p>
            <a:pPr marL="232943" indent="-232943" eaLnBrk="1" hangingPunct="1">
              <a:spcBef>
                <a:spcPct val="0"/>
              </a:spcBef>
              <a:buFontTx/>
              <a:buAutoNum type="arabicPeriod"/>
              <a:defRPr/>
            </a:pPr>
            <a:r>
              <a:rPr lang="en-US" dirty="0" smtClean="0"/>
              <a:t>Note: the week total column dev is not complete.</a:t>
            </a:r>
          </a:p>
          <a:p>
            <a:pPr eaLnBrk="1" hangingPunct="1">
              <a:defRPr/>
            </a:pPr>
            <a:endParaRPr lang="en-US" dirty="0" smtClean="0"/>
          </a:p>
        </p:txBody>
      </p:sp>
      <p:sp>
        <p:nvSpPr>
          <p:cNvPr id="69635" name="Slide Number Placeholder 3"/>
          <p:cNvSpPr>
            <a:spLocks noGrp="1"/>
          </p:cNvSpPr>
          <p:nvPr>
            <p:ph type="sldNum" sz="quarter" idx="5"/>
          </p:nvPr>
        </p:nvSpPr>
        <p:spPr>
          <a:noFill/>
        </p:spPr>
        <p:txBody>
          <a:bodyPr/>
          <a:lstStyle/>
          <a:p>
            <a:fld id="{667438A6-0584-4988-BB4A-2736F18F76CB}" type="slidenum">
              <a:rPr lang="en-US" smtClean="0"/>
              <a:pPr/>
              <a:t>23</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a:ln/>
        </p:spPr>
      </p:sp>
      <p:sp>
        <p:nvSpPr>
          <p:cNvPr id="30722" name="Notes Placeholder 2"/>
          <p:cNvSpPr>
            <a:spLocks noGrp="1"/>
          </p:cNvSpPr>
          <p:nvPr>
            <p:ph type="body" idx="1"/>
          </p:nvPr>
        </p:nvSpPr>
        <p:spPr>
          <a:noFill/>
          <a:ln/>
        </p:spPr>
        <p:txBody>
          <a:bodyPr/>
          <a:lstStyle/>
          <a:p>
            <a:pPr marL="0" lvl="2"/>
            <a:r>
              <a:rPr lang="en-US" smtClean="0"/>
              <a:t>Presenter Notes: The idea is to not display this slide – but speak to it for the opening introduction</a:t>
            </a:r>
          </a:p>
          <a:p>
            <a:endParaRPr lang="en-US" smtClean="0"/>
          </a:p>
        </p:txBody>
      </p:sp>
      <p:sp>
        <p:nvSpPr>
          <p:cNvPr id="30723" name="Slide Number Placeholder 3"/>
          <p:cNvSpPr>
            <a:spLocks noGrp="1"/>
          </p:cNvSpPr>
          <p:nvPr>
            <p:ph type="sldNum" sz="quarter" idx="5"/>
          </p:nvPr>
        </p:nvSpPr>
        <p:spPr>
          <a:noFill/>
        </p:spPr>
        <p:txBody>
          <a:bodyPr/>
          <a:lstStyle/>
          <a:p>
            <a:fld id="{9B5CD5F4-841F-4CB7-9036-81FA9D3DB642}" type="slidenum">
              <a:rPr lang="en-US" smtClean="0"/>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noTextEdit="1"/>
          </p:cNvSpPr>
          <p:nvPr>
            <p:ph type="sldImg"/>
          </p:nvPr>
        </p:nvSpPr>
        <p:spPr>
          <a:ln/>
        </p:spPr>
      </p:sp>
      <p:sp>
        <p:nvSpPr>
          <p:cNvPr id="71682" name="Notes Placeholder 2"/>
          <p:cNvSpPr>
            <a:spLocks noGrp="1"/>
          </p:cNvSpPr>
          <p:nvPr>
            <p:ph type="body" idx="1"/>
          </p:nvPr>
        </p:nvSpPr>
        <p:spPr>
          <a:noFill/>
          <a:ln/>
        </p:spPr>
        <p:txBody>
          <a:bodyPr/>
          <a:lstStyle/>
          <a:p>
            <a:pPr eaLnBrk="1" hangingPunct="1"/>
            <a:endParaRPr lang="en-US" smtClean="0"/>
          </a:p>
        </p:txBody>
      </p:sp>
      <p:sp>
        <p:nvSpPr>
          <p:cNvPr id="71683" name="Slide Number Placeholder 3"/>
          <p:cNvSpPr>
            <a:spLocks noGrp="1"/>
          </p:cNvSpPr>
          <p:nvPr>
            <p:ph type="sldNum" sz="quarter" idx="5"/>
          </p:nvPr>
        </p:nvSpPr>
        <p:spPr>
          <a:noFill/>
        </p:spPr>
        <p:txBody>
          <a:bodyPr/>
          <a:lstStyle/>
          <a:p>
            <a:fld id="{3B769EFB-72D1-4AC6-938F-4C4EAB0721CF}" type="slidenum">
              <a:rPr lang="en-US" smtClean="0"/>
              <a:pPr/>
              <a:t>24</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7"/>
          <p:cNvSpPr>
            <a:spLocks noGrp="1" noChangeArrowheads="1"/>
          </p:cNvSpPr>
          <p:nvPr>
            <p:ph type="sldNum" sz="quarter" idx="5"/>
          </p:nvPr>
        </p:nvSpPr>
        <p:spPr>
          <a:noFill/>
        </p:spPr>
        <p:txBody>
          <a:bodyPr/>
          <a:lstStyle/>
          <a:p>
            <a:fld id="{696934C7-7817-4B0A-B750-F459114E269D}" type="slidenum">
              <a:rPr lang="en-US" smtClean="0"/>
              <a:pPr/>
              <a:t>25</a:t>
            </a:fld>
            <a:endParaRPr lang="en-US" smtClean="0"/>
          </a:p>
        </p:txBody>
      </p:sp>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7"/>
          <p:cNvSpPr>
            <a:spLocks noGrp="1" noChangeArrowheads="1"/>
          </p:cNvSpPr>
          <p:nvPr>
            <p:ph type="sldNum" sz="quarter" idx="5"/>
          </p:nvPr>
        </p:nvSpPr>
        <p:spPr>
          <a:noFill/>
        </p:spPr>
        <p:txBody>
          <a:bodyPr/>
          <a:lstStyle/>
          <a:p>
            <a:fld id="{7CFDB7BC-1313-4B74-8C99-99EB0F141960}" type="slidenum">
              <a:rPr lang="en-US" smtClean="0"/>
              <a:pPr/>
              <a:t>31</a:t>
            </a:fld>
            <a:endParaRPr lang="en-US" smtClean="0"/>
          </a:p>
        </p:txBody>
      </p:sp>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noTextEdit="1"/>
          </p:cNvSpPr>
          <p:nvPr>
            <p:ph type="sldImg"/>
          </p:nvPr>
        </p:nvSpPr>
        <p:spPr>
          <a:ln/>
        </p:spPr>
      </p:sp>
      <p:sp>
        <p:nvSpPr>
          <p:cNvPr id="28674" name="Notes Placeholder 2"/>
          <p:cNvSpPr>
            <a:spLocks noGrp="1"/>
          </p:cNvSpPr>
          <p:nvPr>
            <p:ph type="body" idx="1"/>
          </p:nvPr>
        </p:nvSpPr>
        <p:spPr/>
        <p:txBody>
          <a:bodyPr/>
          <a:lstStyle/>
          <a:p>
            <a:pPr marL="232943" indent="-232943" eaLnBrk="1" hangingPunct="1">
              <a:spcBef>
                <a:spcPct val="0"/>
              </a:spcBef>
              <a:defRPr/>
            </a:pPr>
            <a:endParaRPr lang="en-US" dirty="0" smtClean="0"/>
          </a:p>
          <a:p>
            <a:pPr marL="232943" indent="-232943" eaLnBrk="1" hangingPunct="1">
              <a:spcBef>
                <a:spcPct val="0"/>
              </a:spcBef>
              <a:buFontTx/>
              <a:buAutoNum type="arabicPeriod"/>
              <a:defRPr/>
            </a:pPr>
            <a:r>
              <a:rPr lang="en-US" dirty="0" smtClean="0"/>
              <a:t>View all your past due orders across all your production lines.</a:t>
            </a:r>
          </a:p>
          <a:p>
            <a:pPr marL="232943" indent="-232943" eaLnBrk="1" hangingPunct="1">
              <a:spcBef>
                <a:spcPct val="0"/>
              </a:spcBef>
              <a:buFontTx/>
              <a:buAutoNum type="arabicPeriod"/>
              <a:defRPr/>
            </a:pPr>
            <a:endParaRPr lang="en-US" dirty="0" smtClean="0"/>
          </a:p>
          <a:p>
            <a:pPr marL="232943" indent="-232943" eaLnBrk="1" hangingPunct="1">
              <a:spcBef>
                <a:spcPct val="0"/>
              </a:spcBef>
              <a:buFontTx/>
              <a:buAutoNum type="arabicPeriod"/>
              <a:defRPr/>
            </a:pPr>
            <a:r>
              <a:rPr lang="en-US" dirty="0" smtClean="0"/>
              <a:t>Note: the week total column dev is not complete.</a:t>
            </a:r>
          </a:p>
          <a:p>
            <a:pPr eaLnBrk="1" hangingPunct="1">
              <a:defRPr/>
            </a:pPr>
            <a:endParaRPr lang="en-US" dirty="0" smtClean="0"/>
          </a:p>
        </p:txBody>
      </p:sp>
      <p:sp>
        <p:nvSpPr>
          <p:cNvPr id="82947" name="Slide Number Placeholder 3"/>
          <p:cNvSpPr>
            <a:spLocks noGrp="1"/>
          </p:cNvSpPr>
          <p:nvPr>
            <p:ph type="sldNum" sz="quarter" idx="5"/>
          </p:nvPr>
        </p:nvSpPr>
        <p:spPr>
          <a:noFill/>
        </p:spPr>
        <p:txBody>
          <a:bodyPr/>
          <a:lstStyle/>
          <a:p>
            <a:fld id="{BC9C4D8F-1EFF-40F3-9B0B-5D315FFE8172}" type="slidenum">
              <a:rPr lang="en-US" smtClean="0"/>
              <a:pPr/>
              <a:t>32</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noTextEdit="1"/>
          </p:cNvSpPr>
          <p:nvPr>
            <p:ph type="sldImg"/>
          </p:nvPr>
        </p:nvSpPr>
        <p:spPr>
          <a:ln/>
        </p:spPr>
      </p:sp>
      <p:sp>
        <p:nvSpPr>
          <p:cNvPr id="28674" name="Notes Placeholder 2"/>
          <p:cNvSpPr>
            <a:spLocks noGrp="1"/>
          </p:cNvSpPr>
          <p:nvPr>
            <p:ph type="body" idx="1"/>
          </p:nvPr>
        </p:nvSpPr>
        <p:spPr/>
        <p:txBody>
          <a:bodyPr/>
          <a:lstStyle/>
          <a:p>
            <a:pPr marL="232943" indent="-232943" eaLnBrk="1" hangingPunct="1">
              <a:spcBef>
                <a:spcPct val="0"/>
              </a:spcBef>
              <a:defRPr/>
            </a:pPr>
            <a:endParaRPr lang="en-US" dirty="0" smtClean="0"/>
          </a:p>
          <a:p>
            <a:pPr marL="232943" indent="-232943" eaLnBrk="1" hangingPunct="1">
              <a:spcBef>
                <a:spcPct val="0"/>
              </a:spcBef>
              <a:buFontTx/>
              <a:buAutoNum type="arabicPeriod"/>
              <a:defRPr/>
            </a:pPr>
            <a:r>
              <a:rPr lang="en-US" dirty="0" smtClean="0"/>
              <a:t>View all your past due orders across all your production lines.</a:t>
            </a:r>
          </a:p>
          <a:p>
            <a:pPr marL="232943" indent="-232943" eaLnBrk="1" hangingPunct="1">
              <a:spcBef>
                <a:spcPct val="0"/>
              </a:spcBef>
              <a:buFontTx/>
              <a:buAutoNum type="arabicPeriod"/>
              <a:defRPr/>
            </a:pPr>
            <a:endParaRPr lang="en-US" dirty="0" smtClean="0"/>
          </a:p>
          <a:p>
            <a:pPr marL="232943" indent="-232943" eaLnBrk="1" hangingPunct="1">
              <a:spcBef>
                <a:spcPct val="0"/>
              </a:spcBef>
              <a:buFontTx/>
              <a:buAutoNum type="arabicPeriod"/>
              <a:defRPr/>
            </a:pPr>
            <a:r>
              <a:rPr lang="en-US" dirty="0" smtClean="0"/>
              <a:t>Note: the week total column dev is not complete.</a:t>
            </a:r>
          </a:p>
          <a:p>
            <a:pPr eaLnBrk="1" hangingPunct="1">
              <a:defRPr/>
            </a:pPr>
            <a:endParaRPr lang="en-US" dirty="0" smtClean="0"/>
          </a:p>
        </p:txBody>
      </p:sp>
      <p:sp>
        <p:nvSpPr>
          <p:cNvPr id="84995" name="Slide Number Placeholder 3"/>
          <p:cNvSpPr>
            <a:spLocks noGrp="1"/>
          </p:cNvSpPr>
          <p:nvPr>
            <p:ph type="sldNum" sz="quarter" idx="5"/>
          </p:nvPr>
        </p:nvSpPr>
        <p:spPr>
          <a:noFill/>
        </p:spPr>
        <p:txBody>
          <a:bodyPr/>
          <a:lstStyle/>
          <a:p>
            <a:fld id="{32A6F243-28A3-438E-8A24-B61632C815D4}" type="slidenum">
              <a:rPr lang="en-US" smtClean="0"/>
              <a:pPr/>
              <a:t>33</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7"/>
          <p:cNvSpPr>
            <a:spLocks noGrp="1" noChangeArrowheads="1"/>
          </p:cNvSpPr>
          <p:nvPr>
            <p:ph type="sldNum" sz="quarter" idx="5"/>
          </p:nvPr>
        </p:nvSpPr>
        <p:spPr>
          <a:noFill/>
        </p:spPr>
        <p:txBody>
          <a:bodyPr/>
          <a:lstStyle/>
          <a:p>
            <a:fld id="{AB249787-FDA3-4CC6-81B8-1E0395D17A66}" type="slidenum">
              <a:rPr lang="en-US" smtClean="0"/>
              <a:pPr/>
              <a:t>34</a:t>
            </a:fld>
            <a:endParaRPr lang="en-US" smtClean="0"/>
          </a:p>
        </p:txBody>
      </p:sp>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7"/>
          <p:cNvSpPr>
            <a:spLocks noGrp="1" noChangeArrowheads="1"/>
          </p:cNvSpPr>
          <p:nvPr>
            <p:ph type="sldNum" sz="quarter" idx="5"/>
          </p:nvPr>
        </p:nvSpPr>
        <p:spPr>
          <a:noFill/>
        </p:spPr>
        <p:txBody>
          <a:bodyPr/>
          <a:lstStyle/>
          <a:p>
            <a:fld id="{BEAB0028-3DD2-4768-AB95-265E48AD321B}" type="slidenum">
              <a:rPr lang="en-US" smtClean="0"/>
              <a:pPr/>
              <a:t>37</a:t>
            </a:fld>
            <a:endParaRPr lang="en-US" smtClean="0"/>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p:cNvSpPr>
            <a:spLocks noGrp="1" noRot="1" noChangeAspect="1" noTextEdit="1"/>
          </p:cNvSpPr>
          <p:nvPr>
            <p:ph type="sldImg"/>
          </p:nvPr>
        </p:nvSpPr>
        <p:spPr>
          <a:ln/>
        </p:spPr>
      </p:sp>
      <p:sp>
        <p:nvSpPr>
          <p:cNvPr id="93186" name="Notes Placeholder 2"/>
          <p:cNvSpPr>
            <a:spLocks noGrp="1"/>
          </p:cNvSpPr>
          <p:nvPr>
            <p:ph type="body" idx="1"/>
          </p:nvPr>
        </p:nvSpPr>
        <p:spPr>
          <a:noFill/>
          <a:ln/>
        </p:spPr>
        <p:txBody>
          <a:bodyPr/>
          <a:lstStyle/>
          <a:p>
            <a:pPr lvl="1"/>
            <a:r>
              <a:rPr lang="en-US" b="1" smtClean="0"/>
              <a:t>Projected Available Balance: </a:t>
            </a:r>
            <a:r>
              <a:rPr lang="en-US" smtClean="0"/>
              <a:t>An inventory balance projected into the future. It is the running sum of on-hand inventory minus requirements plus scheduled receipts and planned orders Provides summarized predictive and transaction information</a:t>
            </a:r>
          </a:p>
          <a:p>
            <a:pPr lvl="1"/>
            <a:endParaRPr lang="en-US" b="1" smtClean="0"/>
          </a:p>
          <a:p>
            <a:pPr lvl="1"/>
            <a:r>
              <a:rPr lang="en-US" b="1" smtClean="0"/>
              <a:t>Projected On Hand: </a:t>
            </a:r>
            <a:r>
              <a:rPr lang="en-US" smtClean="0"/>
              <a:t>Projected available balance, excluding planned </a:t>
            </a:r>
            <a:r>
              <a:rPr lang="en-US" baseline="30000" smtClean="0"/>
              <a:t>“supply” </a:t>
            </a:r>
            <a:r>
              <a:rPr lang="en-US" smtClean="0"/>
              <a:t>orders  </a:t>
            </a:r>
          </a:p>
          <a:p>
            <a:pPr lvl="1"/>
            <a:endParaRPr lang="en-US" smtClean="0"/>
          </a:p>
          <a:p>
            <a:pPr lvl="1"/>
            <a:r>
              <a:rPr lang="en-US" b="1" smtClean="0"/>
              <a:t>Supply: </a:t>
            </a:r>
            <a:r>
              <a:rPr lang="en-US" smtClean="0"/>
              <a:t>All supply records for the selected item</a:t>
            </a:r>
          </a:p>
          <a:p>
            <a:pPr eaLnBrk="1" hangingPunct="1"/>
            <a:endParaRPr lang="en-US" smtClean="0"/>
          </a:p>
        </p:txBody>
      </p:sp>
      <p:sp>
        <p:nvSpPr>
          <p:cNvPr id="93187" name="Slide Number Placeholder 3"/>
          <p:cNvSpPr>
            <a:spLocks noGrp="1"/>
          </p:cNvSpPr>
          <p:nvPr>
            <p:ph type="sldNum" sz="quarter" idx="5"/>
          </p:nvPr>
        </p:nvSpPr>
        <p:spPr>
          <a:noFill/>
        </p:spPr>
        <p:txBody>
          <a:bodyPr/>
          <a:lstStyle/>
          <a:p>
            <a:fld id="{D65069DD-AB54-4E23-81C8-A01FA8DF0E10}" type="slidenum">
              <a:rPr lang="en-US" smtClean="0"/>
              <a:pPr/>
              <a:t>38</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7"/>
          <p:cNvSpPr>
            <a:spLocks noGrp="1" noChangeArrowheads="1"/>
          </p:cNvSpPr>
          <p:nvPr>
            <p:ph type="sldNum" sz="quarter" idx="5"/>
          </p:nvPr>
        </p:nvSpPr>
        <p:spPr>
          <a:noFill/>
        </p:spPr>
        <p:txBody>
          <a:bodyPr/>
          <a:lstStyle/>
          <a:p>
            <a:fld id="{79CA35B2-6019-4BD4-A6AA-9A9510FAD1BB}" type="slidenum">
              <a:rPr lang="en-US" smtClean="0"/>
              <a:pPr/>
              <a:t>39</a:t>
            </a:fld>
            <a:endParaRPr lang="en-US" smtClean="0"/>
          </a:p>
        </p:txBody>
      </p:sp>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p:cNvSpPr>
          <p:nvPr>
            <p:ph type="sldImg"/>
          </p:nvPr>
        </p:nvSpPr>
        <p:spPr>
          <a:ln/>
        </p:spPr>
      </p:sp>
      <p:sp>
        <p:nvSpPr>
          <p:cNvPr id="97282" name="Notes Placeholder 2"/>
          <p:cNvSpPr>
            <a:spLocks noGrp="1"/>
          </p:cNvSpPr>
          <p:nvPr>
            <p:ph type="body" idx="1"/>
          </p:nvPr>
        </p:nvSpPr>
        <p:spPr>
          <a:noFill/>
          <a:ln/>
        </p:spPr>
        <p:txBody>
          <a:bodyPr/>
          <a:lstStyle/>
          <a:p>
            <a:endParaRPr lang="en-US" smtClean="0"/>
          </a:p>
        </p:txBody>
      </p:sp>
      <p:sp>
        <p:nvSpPr>
          <p:cNvPr id="97283" name="Slide Number Placeholder 3"/>
          <p:cNvSpPr>
            <a:spLocks noGrp="1"/>
          </p:cNvSpPr>
          <p:nvPr>
            <p:ph type="sldNum" sz="quarter" idx="5"/>
          </p:nvPr>
        </p:nvSpPr>
        <p:spPr>
          <a:noFill/>
        </p:spPr>
        <p:txBody>
          <a:bodyPr/>
          <a:lstStyle/>
          <a:p>
            <a:fld id="{89D200D2-D9A6-41A0-9826-FB9EFCF9EBF9}" type="slidenum">
              <a:rPr lang="en-US" smtClean="0"/>
              <a:pPr/>
              <a:t>40</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a:spLocks noGrp="1" noChangeArrowheads="1"/>
          </p:cNvSpPr>
          <p:nvPr>
            <p:ph type="sldNum" sz="quarter" idx="5"/>
          </p:nvPr>
        </p:nvSpPr>
        <p:spPr>
          <a:noFill/>
        </p:spPr>
        <p:txBody>
          <a:bodyPr/>
          <a:lstStyle/>
          <a:p>
            <a:fld id="{DD5E0500-15AD-4330-8B67-86A0658ED706}" type="slidenum">
              <a:rPr lang="en-US" smtClean="0"/>
              <a:pPr/>
              <a:t>3</a:t>
            </a:fld>
            <a:endParaRPr lang="en-US" smtClean="0"/>
          </a:p>
        </p:txBody>
      </p:sp>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noFill/>
          <a:ln/>
        </p:spPr>
        <p:txBody>
          <a:bodyPr/>
          <a:lstStyle/>
          <a:p>
            <a:pPr marL="0" lvl="3">
              <a:lnSpc>
                <a:spcPct val="80000"/>
              </a:lnSpc>
            </a:pPr>
            <a:r>
              <a:rPr lang="en-US" smtClean="0"/>
              <a:t>Show a calendar and how the system determines a workday</a:t>
            </a:r>
          </a:p>
          <a:p>
            <a:pPr>
              <a:lnSpc>
                <a:spcPct val="80000"/>
              </a:lnSpc>
            </a:pPr>
            <a:endParaRPr lang="en-US" sz="80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7"/>
          <p:cNvSpPr>
            <a:spLocks noGrp="1" noChangeArrowheads="1"/>
          </p:cNvSpPr>
          <p:nvPr>
            <p:ph type="sldNum" sz="quarter" idx="5"/>
          </p:nvPr>
        </p:nvSpPr>
        <p:spPr>
          <a:noFill/>
        </p:spPr>
        <p:txBody>
          <a:bodyPr/>
          <a:lstStyle/>
          <a:p>
            <a:fld id="{01F90DEB-414F-4CC0-B6F2-B7E511967EF8}" type="slidenum">
              <a:rPr lang="en-US" smtClean="0"/>
              <a:pPr/>
              <a:t>41</a:t>
            </a:fld>
            <a:endParaRPr lang="en-US" smtClean="0"/>
          </a:p>
        </p:txBody>
      </p:sp>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noTextEdit="1"/>
          </p:cNvSpPr>
          <p:nvPr>
            <p:ph type="sldImg"/>
          </p:nvPr>
        </p:nvSpPr>
        <p:spPr>
          <a:ln/>
        </p:spPr>
      </p:sp>
      <p:sp>
        <p:nvSpPr>
          <p:cNvPr id="101378" name="Notes Placeholder 2"/>
          <p:cNvSpPr>
            <a:spLocks noGrp="1"/>
          </p:cNvSpPr>
          <p:nvPr>
            <p:ph type="body" idx="1"/>
          </p:nvPr>
        </p:nvSpPr>
        <p:spPr>
          <a:noFill/>
          <a:ln/>
        </p:spPr>
        <p:txBody>
          <a:bodyPr/>
          <a:lstStyle/>
          <a:p>
            <a:pPr eaLnBrk="1" hangingPunct="1">
              <a:spcBef>
                <a:spcPct val="0"/>
              </a:spcBef>
            </a:pPr>
            <a:r>
              <a:rPr lang="en-US" smtClean="0"/>
              <a:t>Presenter Note: Best to demonstrate this live</a:t>
            </a:r>
          </a:p>
        </p:txBody>
      </p:sp>
      <p:sp>
        <p:nvSpPr>
          <p:cNvPr id="101379" name="Slide Number Placeholder 3"/>
          <p:cNvSpPr>
            <a:spLocks noGrp="1"/>
          </p:cNvSpPr>
          <p:nvPr>
            <p:ph type="sldNum" sz="quarter" idx="5"/>
          </p:nvPr>
        </p:nvSpPr>
        <p:spPr>
          <a:noFill/>
        </p:spPr>
        <p:txBody>
          <a:bodyPr/>
          <a:lstStyle/>
          <a:p>
            <a:fld id="{67D97804-CECF-4E97-AF83-6B3F5FF86E15}" type="slidenum">
              <a:rPr lang="en-US" smtClean="0"/>
              <a:pPr/>
              <a:t>42</a:t>
            </a:fld>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7"/>
          <p:cNvSpPr>
            <a:spLocks noGrp="1" noChangeArrowheads="1"/>
          </p:cNvSpPr>
          <p:nvPr>
            <p:ph type="sldNum" sz="quarter" idx="5"/>
          </p:nvPr>
        </p:nvSpPr>
        <p:spPr>
          <a:noFill/>
        </p:spPr>
        <p:txBody>
          <a:bodyPr/>
          <a:lstStyle/>
          <a:p>
            <a:fld id="{2EAB2545-12C6-4FB6-AAA8-6BBAD7DAA2BB}" type="slidenum">
              <a:rPr lang="en-US" smtClean="0"/>
              <a:pPr/>
              <a:t>43</a:t>
            </a:fld>
            <a:endParaRPr lang="en-US" smtClean="0"/>
          </a:p>
        </p:txBody>
      </p:sp>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7"/>
          <p:cNvSpPr>
            <a:spLocks noGrp="1" noChangeArrowheads="1"/>
          </p:cNvSpPr>
          <p:nvPr>
            <p:ph type="sldNum" sz="quarter" idx="5"/>
          </p:nvPr>
        </p:nvSpPr>
        <p:spPr>
          <a:noFill/>
        </p:spPr>
        <p:txBody>
          <a:bodyPr/>
          <a:lstStyle/>
          <a:p>
            <a:fld id="{F7A5A2EC-B824-4C35-BA0F-C9E93FA84E2D}" type="slidenum">
              <a:rPr lang="en-US" smtClean="0"/>
              <a:pPr/>
              <a:t>44</a:t>
            </a:fld>
            <a:endParaRPr lang="en-US" smtClean="0"/>
          </a:p>
        </p:txBody>
      </p:sp>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a:noFill/>
          <a:ln/>
        </p:spPr>
        <p:txBody>
          <a:bodyPr/>
          <a:lstStyle/>
          <a:p>
            <a:pPr defTabSz="920750">
              <a:lnSpc>
                <a:spcPct val="80000"/>
              </a:lnSpc>
            </a:pPr>
            <a:r>
              <a:rPr lang="en-US" sz="800" b="1" smtClean="0">
                <a:latin typeface="Times New Roman" pitchFamily="18" charset="0"/>
              </a:rPr>
              <a:t>Slide Type: </a:t>
            </a:r>
            <a:r>
              <a:rPr lang="en-US" sz="800" smtClean="0">
                <a:latin typeface="Times New Roman" pitchFamily="18" charset="0"/>
              </a:rPr>
              <a:t>Feature Concepts</a:t>
            </a:r>
          </a:p>
          <a:p>
            <a:pPr defTabSz="920750">
              <a:lnSpc>
                <a:spcPct val="80000"/>
              </a:lnSpc>
            </a:pPr>
            <a:r>
              <a:rPr lang="en-US" sz="800" b="1" smtClean="0">
                <a:latin typeface="Times New Roman" pitchFamily="18" charset="0"/>
              </a:rPr>
              <a:t>When/Where to use this slide:</a:t>
            </a:r>
          </a:p>
          <a:p>
            <a:pPr defTabSz="920750">
              <a:lnSpc>
                <a:spcPct val="80000"/>
              </a:lnSpc>
            </a:pPr>
            <a:r>
              <a:rPr lang="en-US" sz="800" smtClean="0">
                <a:latin typeface="Times New Roman" pitchFamily="18" charset="0"/>
              </a:rPr>
              <a:t>Use this during detailed training – otherwise, would not mention in high-level demos</a:t>
            </a:r>
          </a:p>
          <a:p>
            <a:pPr defTabSz="920750">
              <a:lnSpc>
                <a:spcPct val="80000"/>
              </a:lnSpc>
            </a:pPr>
            <a:endParaRPr lang="en-US" sz="800" smtClean="0"/>
          </a:p>
          <a:p>
            <a:pPr defTabSz="920750">
              <a:lnSpc>
                <a:spcPct val="80000"/>
              </a:lnSpc>
            </a:pPr>
            <a:endParaRPr lang="en-US" sz="800" smtClean="0"/>
          </a:p>
          <a:p>
            <a:pPr defTabSz="920750">
              <a:lnSpc>
                <a:spcPct val="80000"/>
              </a:lnSpc>
            </a:pPr>
            <a:endParaRPr lang="en-US" sz="800" smtClean="0"/>
          </a:p>
          <a:p>
            <a:pPr defTabSz="920750">
              <a:lnSpc>
                <a:spcPct val="80000"/>
              </a:lnSpc>
            </a:pPr>
            <a:r>
              <a:rPr lang="en-US" sz="800" smtClean="0"/>
              <a:t>Views:</a:t>
            </a:r>
          </a:p>
          <a:p>
            <a:pPr defTabSz="920750">
              <a:lnSpc>
                <a:spcPct val="80000"/>
              </a:lnSpc>
            </a:pPr>
            <a:r>
              <a:rPr lang="en-US" sz="800" smtClean="0"/>
              <a:t>The users are asking for predefined templates (views) for our products….  </a:t>
            </a:r>
          </a:p>
          <a:p>
            <a:pPr defTabSz="920750">
              <a:lnSpc>
                <a:spcPct val="80000"/>
              </a:lnSpc>
            </a:pPr>
            <a:endParaRPr lang="en-US" sz="800" smtClean="0"/>
          </a:p>
          <a:p>
            <a:pPr defTabSz="920750">
              <a:lnSpc>
                <a:spcPct val="80000"/>
              </a:lnSpc>
            </a:pPr>
            <a:r>
              <a:rPr lang="en-US" sz="800" smtClean="0"/>
              <a:t>QPS 2.0,  the product is built in HTML – it is extremely ridged.  You get one flavor – hope you like it.</a:t>
            </a:r>
          </a:p>
          <a:p>
            <a:pPr defTabSz="920750">
              <a:lnSpc>
                <a:spcPct val="80000"/>
              </a:lnSpc>
            </a:pPr>
            <a:endParaRPr lang="en-US" sz="800" smtClean="0"/>
          </a:p>
          <a:p>
            <a:pPr defTabSz="920750">
              <a:lnSpc>
                <a:spcPct val="80000"/>
              </a:lnSpc>
            </a:pPr>
            <a:r>
              <a:rPr lang="en-US" sz="800" smtClean="0"/>
              <a:t>On the other extreme you have CAC. During my CAC demos, people have noticed how I tailored by views to highlight a specific scenario or emphasis a capability.  They asked, can’t you provide us some of these default views?  Today – I can’t.</a:t>
            </a:r>
          </a:p>
          <a:p>
            <a:pPr defTabSz="920750">
              <a:lnSpc>
                <a:spcPct val="80000"/>
              </a:lnSpc>
            </a:pPr>
            <a:endParaRPr lang="en-US" sz="800" smtClean="0"/>
          </a:p>
          <a:p>
            <a:pPr defTabSz="920750">
              <a:lnSpc>
                <a:spcPct val="80000"/>
              </a:lnSpc>
            </a:pPr>
            <a:r>
              <a:rPr lang="en-US" sz="800" smtClean="0"/>
              <a:t>We are delivering on this request, and actually, from the very beginning, we had already planned for something similar with the concept of a list of standard group-by functions.  What Vinay has provided is even better.</a:t>
            </a:r>
          </a:p>
          <a:p>
            <a:pPr defTabSz="920750">
              <a:lnSpc>
                <a:spcPct val="80000"/>
              </a:lnSpc>
            </a:pPr>
            <a:endParaRPr lang="en-US" sz="800" smtClean="0"/>
          </a:p>
          <a:p>
            <a:pPr defTabSz="920750">
              <a:lnSpc>
                <a:spcPct val="80000"/>
              </a:lnSpc>
            </a:pPr>
            <a:r>
              <a:rPr lang="en-US" sz="800" smtClean="0"/>
              <a:t>These new Views provide the ability to slice/dice data in different ways such as an </a:t>
            </a:r>
            <a:r>
              <a:rPr lang="en-US" sz="800" b="1" smtClean="0"/>
              <a:t>item / resource view </a:t>
            </a:r>
            <a:r>
              <a:rPr lang="en-US" sz="800" smtClean="0"/>
              <a:t>vs a </a:t>
            </a:r>
            <a:r>
              <a:rPr lang="en-US" sz="800" b="1" smtClean="0"/>
              <a:t>resource item view</a:t>
            </a:r>
            <a:r>
              <a:rPr lang="en-US" sz="800" smtClean="0"/>
              <a:t>, reconfigure the screen content, even the screen structure.  A view can be personalized.</a:t>
            </a:r>
          </a:p>
          <a:p>
            <a:pPr defTabSz="920750">
              <a:lnSpc>
                <a:spcPct val="80000"/>
              </a:lnSpc>
            </a:pPr>
            <a:endParaRPr lang="en-US" sz="800" b="1" smtClean="0">
              <a:solidFill>
                <a:srgbClr val="FF0000"/>
              </a:solidFill>
            </a:endParaRPr>
          </a:p>
          <a:p>
            <a:pPr defTabSz="920750">
              <a:lnSpc>
                <a:spcPct val="80000"/>
              </a:lnSpc>
            </a:pPr>
            <a:endParaRPr lang="en-US" sz="800" b="1" smtClean="0">
              <a:solidFill>
                <a:srgbClr val="FF0000"/>
              </a:solidFill>
            </a:endParaRPr>
          </a:p>
          <a:p>
            <a:pPr defTabSz="920750">
              <a:lnSpc>
                <a:spcPct val="80000"/>
              </a:lnSpc>
            </a:pPr>
            <a:endParaRPr lang="en-US" sz="800" b="1" smtClean="0">
              <a:solidFill>
                <a:srgbClr val="FF0000"/>
              </a:solidFill>
            </a:endParaRPr>
          </a:p>
          <a:p>
            <a:pPr defTabSz="920750">
              <a:lnSpc>
                <a:spcPct val="80000"/>
              </a:lnSpc>
            </a:pPr>
            <a:endParaRPr lang="en-US" sz="800" b="1" smtClean="0">
              <a:solidFill>
                <a:srgbClr val="FF0000"/>
              </a:solidFill>
            </a:endParaRPr>
          </a:p>
          <a:p>
            <a:pPr defTabSz="920750">
              <a:lnSpc>
                <a:spcPct val="80000"/>
              </a:lnSpc>
            </a:pPr>
            <a:endParaRPr lang="en-US" sz="800" b="1" smtClean="0">
              <a:solidFill>
                <a:srgbClr val="FF0000"/>
              </a:solidFill>
            </a:endParaRPr>
          </a:p>
          <a:p>
            <a:pPr defTabSz="920750">
              <a:lnSpc>
                <a:spcPct val="80000"/>
              </a:lnSpc>
            </a:pPr>
            <a:endParaRPr lang="en-US" sz="800" b="1" smtClean="0">
              <a:solidFill>
                <a:srgbClr val="FF0000"/>
              </a:solidFill>
            </a:endParaRPr>
          </a:p>
          <a:p>
            <a:pPr defTabSz="920750">
              <a:lnSpc>
                <a:spcPct val="80000"/>
              </a:lnSpc>
            </a:pPr>
            <a:r>
              <a:rPr lang="en-US" sz="800" b="1" smtClean="0">
                <a:solidFill>
                  <a:srgbClr val="FF0000"/>
                </a:solidFill>
              </a:rPr>
              <a:t>DONE… The info below is just reference;</a:t>
            </a:r>
          </a:p>
          <a:p>
            <a:pPr defTabSz="920750">
              <a:lnSpc>
                <a:spcPct val="80000"/>
              </a:lnSpc>
            </a:pPr>
            <a:r>
              <a:rPr lang="en-US" sz="800" smtClean="0"/>
              <a:t>Default view resolution designed for 1024 x 768</a:t>
            </a:r>
          </a:p>
          <a:p>
            <a:pPr defTabSz="920750">
              <a:lnSpc>
                <a:spcPct val="80000"/>
              </a:lnSpc>
            </a:pPr>
            <a:endParaRPr lang="en-US" sz="800" smtClean="0"/>
          </a:p>
          <a:p>
            <a:pPr defTabSz="920750">
              <a:lnSpc>
                <a:spcPct val="80000"/>
              </a:lnSpc>
            </a:pPr>
            <a:r>
              <a:rPr lang="en-US" sz="800" smtClean="0"/>
              <a:t>Views will determine the grouping and filtering selection on the client side.</a:t>
            </a:r>
          </a:p>
          <a:p>
            <a:pPr defTabSz="920750">
              <a:lnSpc>
                <a:spcPct val="80000"/>
              </a:lnSpc>
            </a:pPr>
            <a:r>
              <a:rPr lang="en-US" sz="800" smtClean="0"/>
              <a:t>Favorites store the browse server side selections.</a:t>
            </a:r>
          </a:p>
          <a:p>
            <a:pPr defTabSz="920750">
              <a:lnSpc>
                <a:spcPct val="80000"/>
              </a:lnSpc>
            </a:pPr>
            <a:endParaRPr lang="en-US" sz="800" smtClean="0"/>
          </a:p>
          <a:p>
            <a:pPr defTabSz="920750">
              <a:lnSpc>
                <a:spcPct val="80000"/>
              </a:lnSpc>
            </a:pPr>
            <a:endParaRPr lang="en-US" sz="800" smtClean="0"/>
          </a:p>
          <a:p>
            <a:pPr defTabSz="920750">
              <a:lnSpc>
                <a:spcPct val="80000"/>
              </a:lnSpc>
            </a:pPr>
            <a:r>
              <a:rPr lang="en-US" sz="800" smtClean="0"/>
              <a:t>Email sent to group</a:t>
            </a:r>
          </a:p>
          <a:p>
            <a:pPr defTabSz="920750"/>
            <a:r>
              <a:rPr lang="en-US" smtClean="0"/>
              <a:t>Building out your proposal below, in our brief discussion yesterday, the idea is that we need to work with the UI team to address current problems that exists today - the </a:t>
            </a:r>
            <a:r>
              <a:rPr lang="en-US" b="1" smtClean="0"/>
              <a:t>Favorites functionality needs to be built-out to support Menu Collections.</a:t>
            </a:r>
          </a:p>
          <a:p>
            <a:pPr defTabSz="920750"/>
            <a:endParaRPr lang="en-US" smtClean="0"/>
          </a:p>
          <a:p>
            <a:pPr defTabSz="920750"/>
            <a:r>
              <a:rPr lang="en-US" smtClean="0"/>
              <a:t>With CAC, we created a menu collection containig QPS and CAC.  That was nice, but it is of no value to the end user after the first time they launch the menu collection.  This is because after I save my CAC browse settings as a favorite, I can no longer launch my saved browse settings as part of the menu collection - thus I will no longer use the menu collection.  I have to spend 10 minutes prior to every CAC training/demo to recreate my CAC browse settings so that I can show CAC as part of the Menu Collection.  I am struggling with this and so are pre-sales people.</a:t>
            </a:r>
          </a:p>
          <a:p>
            <a:pPr defTabSz="920750"/>
            <a:endParaRPr lang="en-US" smtClean="0"/>
          </a:p>
          <a:p>
            <a:pPr defTabSz="920750"/>
            <a:r>
              <a:rPr lang="en-US" smtClean="0"/>
              <a:t>Other problems with favorites:  It also breaks your process map connections, it creates multiple versions of your program every time you modify your browse setting (which is not what the user wants in most cases).</a:t>
            </a:r>
          </a:p>
          <a:p>
            <a:pPr defTabSz="920750"/>
            <a:endParaRPr lang="en-US" smtClean="0"/>
          </a:p>
          <a:p>
            <a:pPr defTabSz="920750"/>
            <a:r>
              <a:rPr lang="en-US" i="1" smtClean="0"/>
              <a:t>In summary: The favorites functionality is good, but it does not deliver the results the wants most of the time.</a:t>
            </a:r>
          </a:p>
          <a:p>
            <a:pPr defTabSz="920750"/>
            <a:endParaRPr lang="en-US" i="1" smtClean="0"/>
          </a:p>
          <a:p>
            <a:pPr defTabSz="920750"/>
            <a:r>
              <a:rPr lang="en-US" b="1" smtClean="0"/>
              <a:t>Proposal 1: </a:t>
            </a:r>
          </a:p>
          <a:p>
            <a:pPr defTabSz="920750"/>
            <a:r>
              <a:rPr lang="en-US" smtClean="0"/>
              <a:t>Ask the UI team to separate the "Add to Favorites" function" from the "Save Selection Criteria" function.</a:t>
            </a:r>
          </a:p>
          <a:p>
            <a:pPr defTabSz="920750"/>
            <a:endParaRPr lang="en-US" smtClean="0"/>
          </a:p>
          <a:p>
            <a:pPr defTabSz="920750"/>
            <a:r>
              <a:rPr lang="en-US" i="1" smtClean="0"/>
              <a:t>I should have 2 options on saving my browse collection settings.</a:t>
            </a:r>
          </a:p>
          <a:p>
            <a:pPr defTabSz="920750"/>
            <a:endParaRPr lang="en-US" i="1" smtClean="0"/>
          </a:p>
          <a:p>
            <a:pPr defTabSz="920750"/>
            <a:r>
              <a:rPr lang="en-US" b="1" smtClean="0"/>
              <a:t>1. Save settings.  This will save my selection criteria, client side filters/sorting, frame/window sizing, group-by, hiding fields ect...  This will allow me to save my settings without adding the program to the favorites list.  </a:t>
            </a:r>
          </a:p>
          <a:p>
            <a:pPr defTabSz="920750"/>
            <a:r>
              <a:rPr lang="en-US" smtClean="0"/>
              <a:t>Benefits: I don't create a new version of the program that I dind't want  I don't lose my process map links.  I can now use my meny collection.</a:t>
            </a:r>
          </a:p>
          <a:p>
            <a:pPr defTabSz="920750"/>
            <a:endParaRPr lang="en-US" smtClean="0"/>
          </a:p>
          <a:p>
            <a:pPr defTabSz="920750"/>
            <a:r>
              <a:rPr lang="en-US" b="1" smtClean="0"/>
              <a:t>2. Add to Favorites.  Would function the same way it does today.  It combines both the "save settings and adding the program to favorites."</a:t>
            </a:r>
          </a:p>
          <a:p>
            <a:pPr defTabSz="920750"/>
            <a:r>
              <a:rPr lang="en-US" smtClean="0"/>
              <a:t>Benefits: I can add the program to my favorites list for quick access.</a:t>
            </a:r>
          </a:p>
          <a:p>
            <a:pPr defTabSz="920750"/>
            <a:endParaRPr lang="en-US" smtClean="0"/>
          </a:p>
          <a:p>
            <a:pPr defTabSz="920750"/>
            <a:r>
              <a:rPr lang="en-US" b="1" smtClean="0"/>
              <a:t>Proposal 2:  (dependent on proposal 1)</a:t>
            </a:r>
          </a:p>
          <a:p>
            <a:pPr defTabSz="920750"/>
            <a:r>
              <a:rPr lang="en-US" smtClean="0"/>
              <a:t>If the UI team agrees to this change, then how might this functionality work in our project, in addition to the View concept?</a:t>
            </a:r>
          </a:p>
          <a:p>
            <a:pPr defTabSz="920750"/>
            <a:endParaRPr lang="en-US" smtClean="0"/>
          </a:p>
          <a:p>
            <a:pPr defTabSz="920750"/>
            <a:r>
              <a:rPr lang="en-US" b="1" smtClean="0"/>
              <a:t>Propose three components:</a:t>
            </a:r>
          </a:p>
          <a:p>
            <a:pPr defTabSz="920750"/>
            <a:r>
              <a:rPr lang="en-US" b="1" smtClean="0"/>
              <a:t>1. Create/Modify a view funtion.     Ability to create a new view (save as) or modify a current view (save): Will save everything except the "browse selection criteria".  This includes saving the client side filtering/sorting, grouping ect..   This is how you have it working today.</a:t>
            </a:r>
          </a:p>
          <a:p>
            <a:pPr defTabSz="920750"/>
            <a:r>
              <a:rPr lang="en-US" smtClean="0"/>
              <a:t>Benefits: I can quickly toggle between different activities that require different views of the data.  I can do this without having to go back to the sever to get my data (which saves me 1-2 minutes).  Doesn't require me to save my changes first.  I don't lose my data focus (what records I was working on).</a:t>
            </a:r>
          </a:p>
          <a:p>
            <a:pPr defTabSz="920750"/>
            <a:r>
              <a:rPr lang="en-US" b="1" smtClean="0"/>
              <a:t>2. Save settings.   Same behavior as defined above (1. Save Settings).  The only difference is that with this option, it is also saving the browse selection criteria.   We don't have this capability today.</a:t>
            </a:r>
          </a:p>
          <a:p>
            <a:pPr defTabSz="920750"/>
            <a:r>
              <a:rPr lang="en-US" smtClean="0"/>
              <a:t>Benefits: Same as mentioned above</a:t>
            </a:r>
          </a:p>
          <a:p>
            <a:pPr defTabSz="920750"/>
            <a:r>
              <a:rPr lang="en-US" b="1" smtClean="0"/>
              <a:t>3. Add to favorites.  Applies existing behavior as it does today.  Has not been coded yet.</a:t>
            </a:r>
          </a:p>
          <a:p>
            <a:pPr defTabSz="920750"/>
            <a:r>
              <a:rPr lang="en-US" smtClean="0"/>
              <a:t>Benefits: Same as mentioned above</a:t>
            </a:r>
          </a:p>
          <a:p>
            <a:pPr defTabSz="920750"/>
            <a:endParaRPr lang="en-US" smtClean="0"/>
          </a:p>
          <a:p>
            <a:pPr defTabSz="920750"/>
            <a:endParaRPr lang="en-US" smtClean="0"/>
          </a:p>
          <a:p>
            <a:pPr defTabSz="920750"/>
            <a:r>
              <a:rPr lang="en-US" smtClean="0"/>
              <a:t>Again, the first step in my mind, is convince the UI team to apply proposal 1.  I can walk them through a CAC demo to convince them of the problem and need.  Once this is complete - then we can discuss our plans with them for Proposal 2.</a:t>
            </a:r>
            <a:endParaRPr lang="en-US" sz="800" smtClean="0"/>
          </a:p>
          <a:p>
            <a:pPr defTabSz="920750">
              <a:lnSpc>
                <a:spcPct val="80000"/>
              </a:lnSpc>
            </a:pPr>
            <a:endParaRPr lang="en-US" sz="80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Slide Image Placeholder 1"/>
          <p:cNvSpPr>
            <a:spLocks noGrp="1" noRot="1" noChangeAspect="1" noTextEdit="1"/>
          </p:cNvSpPr>
          <p:nvPr>
            <p:ph type="sldImg"/>
          </p:nvPr>
        </p:nvSpPr>
        <p:spPr>
          <a:ln/>
        </p:spPr>
      </p:sp>
      <p:sp>
        <p:nvSpPr>
          <p:cNvPr id="107522" name="Notes Placeholder 2"/>
          <p:cNvSpPr>
            <a:spLocks noGrp="1"/>
          </p:cNvSpPr>
          <p:nvPr>
            <p:ph type="body" idx="1"/>
          </p:nvPr>
        </p:nvSpPr>
        <p:spPr>
          <a:noFill/>
          <a:ln/>
        </p:spPr>
        <p:txBody>
          <a:bodyPr/>
          <a:lstStyle/>
          <a:p>
            <a:pPr eaLnBrk="1" hangingPunct="1">
              <a:spcBef>
                <a:spcPct val="0"/>
              </a:spcBef>
            </a:pPr>
            <a:r>
              <a:rPr lang="en-US" smtClean="0"/>
              <a:t>Check Point 1</a:t>
            </a:r>
          </a:p>
          <a:p>
            <a:pPr eaLnBrk="1" hangingPunct="1">
              <a:spcBef>
                <a:spcPct val="0"/>
              </a:spcBef>
            </a:pPr>
            <a:endParaRPr lang="en-US" smtClean="0"/>
          </a:p>
          <a:p>
            <a:pPr eaLnBrk="1" hangingPunct="1">
              <a:spcBef>
                <a:spcPct val="0"/>
              </a:spcBef>
            </a:pPr>
            <a:r>
              <a:rPr lang="en-US" smtClean="0"/>
              <a:t>User can add any attribute or user defined field to the Schedule Grid To Sort / Filter / Group-By</a:t>
            </a:r>
          </a:p>
          <a:p>
            <a:pPr eaLnBrk="1" hangingPunct="1">
              <a:spcBef>
                <a:spcPct val="0"/>
              </a:spcBef>
            </a:pPr>
            <a:endParaRPr lang="en-US" smtClean="0"/>
          </a:p>
          <a:p>
            <a:pPr eaLnBrk="1" hangingPunct="1">
              <a:spcBef>
                <a:spcPct val="0"/>
              </a:spcBef>
            </a:pPr>
            <a:r>
              <a:rPr lang="en-US" smtClean="0"/>
              <a:t>If the attribute is not on the standard product list, the attribute can be added via Browse Maintenance.</a:t>
            </a:r>
          </a:p>
        </p:txBody>
      </p:sp>
      <p:sp>
        <p:nvSpPr>
          <p:cNvPr id="107523" name="Slide Number Placeholder 3"/>
          <p:cNvSpPr>
            <a:spLocks noGrp="1"/>
          </p:cNvSpPr>
          <p:nvPr>
            <p:ph type="sldNum" sz="quarter" idx="5"/>
          </p:nvPr>
        </p:nvSpPr>
        <p:spPr>
          <a:noFill/>
        </p:spPr>
        <p:txBody>
          <a:bodyPr/>
          <a:lstStyle/>
          <a:p>
            <a:fld id="{D1270D92-BB87-4FB3-8228-B771E8EF7DFE}" type="slidenum">
              <a:rPr lang="en-US" smtClean="0"/>
              <a:pPr/>
              <a:t>45</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p:cNvSpPr>
            <a:spLocks noGrp="1" noRot="1" noChangeAspect="1" noTextEdit="1"/>
          </p:cNvSpPr>
          <p:nvPr>
            <p:ph type="sldImg"/>
          </p:nvPr>
        </p:nvSpPr>
        <p:spPr>
          <a:ln/>
        </p:spPr>
      </p:sp>
      <p:sp>
        <p:nvSpPr>
          <p:cNvPr id="109570" name="Notes Placeholder 2"/>
          <p:cNvSpPr>
            <a:spLocks noGrp="1"/>
          </p:cNvSpPr>
          <p:nvPr>
            <p:ph type="body" idx="1"/>
          </p:nvPr>
        </p:nvSpPr>
        <p:spPr>
          <a:noFill/>
          <a:ln/>
        </p:spPr>
        <p:txBody>
          <a:bodyPr/>
          <a:lstStyle/>
          <a:p>
            <a:pPr eaLnBrk="1" hangingPunct="1">
              <a:spcBef>
                <a:spcPct val="0"/>
              </a:spcBef>
            </a:pPr>
            <a:r>
              <a:rPr lang="en-US" smtClean="0"/>
              <a:t>Check Point 1</a:t>
            </a:r>
          </a:p>
          <a:p>
            <a:pPr eaLnBrk="1" hangingPunct="1">
              <a:spcBef>
                <a:spcPct val="0"/>
              </a:spcBef>
            </a:pPr>
            <a:endParaRPr lang="en-US" smtClean="0"/>
          </a:p>
          <a:p>
            <a:pPr eaLnBrk="1" hangingPunct="1">
              <a:spcBef>
                <a:spcPct val="0"/>
              </a:spcBef>
            </a:pPr>
            <a:r>
              <a:rPr lang="en-US" smtClean="0"/>
              <a:t>User can add any attribute or user defined field to the Schedule Grid To Sort / Filter / Group-By</a:t>
            </a:r>
          </a:p>
          <a:p>
            <a:pPr eaLnBrk="1" hangingPunct="1">
              <a:spcBef>
                <a:spcPct val="0"/>
              </a:spcBef>
            </a:pPr>
            <a:endParaRPr lang="en-US" smtClean="0"/>
          </a:p>
          <a:p>
            <a:pPr eaLnBrk="1" hangingPunct="1">
              <a:spcBef>
                <a:spcPct val="0"/>
              </a:spcBef>
            </a:pPr>
            <a:r>
              <a:rPr lang="en-US" smtClean="0"/>
              <a:t>If the attribute is not on the standard product list, the attribute can be added via Browse Maintenance.</a:t>
            </a:r>
          </a:p>
        </p:txBody>
      </p:sp>
      <p:sp>
        <p:nvSpPr>
          <p:cNvPr id="109571" name="Slide Number Placeholder 3"/>
          <p:cNvSpPr>
            <a:spLocks noGrp="1"/>
          </p:cNvSpPr>
          <p:nvPr>
            <p:ph type="sldNum" sz="quarter" idx="5"/>
          </p:nvPr>
        </p:nvSpPr>
        <p:spPr>
          <a:noFill/>
        </p:spPr>
        <p:txBody>
          <a:bodyPr/>
          <a:lstStyle/>
          <a:p>
            <a:fld id="{7BFEF057-34CE-480F-BE4A-6A49A29B6F62}" type="slidenum">
              <a:rPr lang="en-US" smtClean="0"/>
              <a:pPr/>
              <a:t>46</a:t>
            </a:fld>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7"/>
          <p:cNvSpPr>
            <a:spLocks noGrp="1" noChangeArrowheads="1"/>
          </p:cNvSpPr>
          <p:nvPr>
            <p:ph type="sldNum" sz="quarter" idx="5"/>
          </p:nvPr>
        </p:nvSpPr>
        <p:spPr>
          <a:noFill/>
        </p:spPr>
        <p:txBody>
          <a:bodyPr/>
          <a:lstStyle/>
          <a:p>
            <a:fld id="{6D44BA4B-B981-4A5D-802E-2DD776DF0D23}" type="slidenum">
              <a:rPr lang="en-US" smtClean="0"/>
              <a:pPr/>
              <a:t>47</a:t>
            </a:fld>
            <a:endParaRPr lang="en-US" smtClean="0"/>
          </a:p>
        </p:txBody>
      </p:sp>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Slide Image Placeholder 1"/>
          <p:cNvSpPr>
            <a:spLocks noGrp="1" noRot="1" noChangeAspect="1" noTextEdit="1"/>
          </p:cNvSpPr>
          <p:nvPr>
            <p:ph type="sldImg"/>
          </p:nvPr>
        </p:nvSpPr>
        <p:spPr>
          <a:ln/>
        </p:spPr>
      </p:sp>
      <p:sp>
        <p:nvSpPr>
          <p:cNvPr id="113666" name="Notes Placeholder 2"/>
          <p:cNvSpPr>
            <a:spLocks noGrp="1"/>
          </p:cNvSpPr>
          <p:nvPr>
            <p:ph type="body" idx="1"/>
          </p:nvPr>
        </p:nvSpPr>
        <p:spPr>
          <a:noFill/>
          <a:ln/>
        </p:spPr>
        <p:txBody>
          <a:bodyPr/>
          <a:lstStyle/>
          <a:p>
            <a:pPr eaLnBrk="1" hangingPunct="1">
              <a:spcBef>
                <a:spcPct val="0"/>
              </a:spcBef>
            </a:pPr>
            <a:r>
              <a:rPr lang="en-US" smtClean="0"/>
              <a:t>Sizing of these panels are not saved as part of the view</a:t>
            </a:r>
          </a:p>
          <a:p>
            <a:pPr lvl="1" eaLnBrk="1" hangingPunct="1">
              <a:spcBef>
                <a:spcPct val="0"/>
              </a:spcBef>
            </a:pPr>
            <a:r>
              <a:rPr lang="en-US" smtClean="0"/>
              <a:t>Capacity &amp; Supply/Demand panels</a:t>
            </a:r>
          </a:p>
          <a:p>
            <a:pPr lvl="1" eaLnBrk="1" hangingPunct="1">
              <a:spcBef>
                <a:spcPct val="0"/>
              </a:spcBef>
            </a:pPr>
            <a:r>
              <a:rPr lang="en-US" smtClean="0"/>
              <a:t>The panel divider on the Production Order Maintenance tab</a:t>
            </a:r>
          </a:p>
        </p:txBody>
      </p:sp>
      <p:sp>
        <p:nvSpPr>
          <p:cNvPr id="113667" name="Slide Number Placeholder 3"/>
          <p:cNvSpPr>
            <a:spLocks noGrp="1"/>
          </p:cNvSpPr>
          <p:nvPr>
            <p:ph type="sldNum" sz="quarter" idx="5"/>
          </p:nvPr>
        </p:nvSpPr>
        <p:spPr>
          <a:noFill/>
        </p:spPr>
        <p:txBody>
          <a:bodyPr/>
          <a:lstStyle/>
          <a:p>
            <a:fld id="{566FECD3-3145-4DB6-978B-E5AEBFFDE516}" type="slidenum">
              <a:rPr lang="en-US" smtClean="0"/>
              <a:pPr/>
              <a:t>48</a:t>
            </a:fld>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7"/>
          <p:cNvSpPr>
            <a:spLocks noGrp="1" noChangeArrowheads="1"/>
          </p:cNvSpPr>
          <p:nvPr>
            <p:ph type="sldNum" sz="quarter" idx="5"/>
          </p:nvPr>
        </p:nvSpPr>
        <p:spPr>
          <a:noFill/>
        </p:spPr>
        <p:txBody>
          <a:bodyPr/>
          <a:lstStyle/>
          <a:p>
            <a:fld id="{2B3E3107-9A54-40B1-8918-1873EA397F89}" type="slidenum">
              <a:rPr lang="en-US" smtClean="0"/>
              <a:pPr/>
              <a:t>49</a:t>
            </a:fld>
            <a:endParaRPr lang="en-US" smtClean="0"/>
          </a:p>
        </p:txBody>
      </p:sp>
      <p:sp>
        <p:nvSpPr>
          <p:cNvPr id="115714" name="Rectangle 2"/>
          <p:cNvSpPr>
            <a:spLocks noGrp="1" noRot="1" noChangeAspect="1" noChangeArrowheads="1" noTextEdit="1"/>
          </p:cNvSpPr>
          <p:nvPr>
            <p:ph type="sldImg"/>
          </p:nvPr>
        </p:nvSpPr>
        <p:spPr>
          <a:ln/>
        </p:spPr>
      </p:sp>
      <p:sp>
        <p:nvSpPr>
          <p:cNvPr id="11571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7"/>
          <p:cNvSpPr>
            <a:spLocks noGrp="1" noChangeArrowheads="1"/>
          </p:cNvSpPr>
          <p:nvPr>
            <p:ph type="sldNum" sz="quarter" idx="5"/>
          </p:nvPr>
        </p:nvSpPr>
        <p:spPr>
          <a:noFill/>
        </p:spPr>
        <p:txBody>
          <a:bodyPr/>
          <a:lstStyle/>
          <a:p>
            <a:fld id="{702DF59E-7764-43E7-9F36-758A156EA8DC}" type="slidenum">
              <a:rPr lang="en-US" smtClean="0"/>
              <a:pPr/>
              <a:t>51</a:t>
            </a:fld>
            <a:endParaRPr lang="en-US" smtClean="0"/>
          </a:p>
        </p:txBody>
      </p:sp>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a:noFill/>
        </p:spPr>
        <p:txBody>
          <a:bodyPr/>
          <a:lstStyle/>
          <a:p>
            <a:fld id="{F1237182-8910-4B48-9539-8E98B695BE05}" type="slidenum">
              <a:rPr lang="en-US" smtClean="0"/>
              <a:pPr/>
              <a:t>4</a:t>
            </a:fld>
            <a:endParaRPr lang="en-US" smtClean="0"/>
          </a:p>
        </p:txBody>
      </p:sp>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7"/>
          <p:cNvSpPr>
            <a:spLocks noGrp="1" noChangeArrowheads="1"/>
          </p:cNvSpPr>
          <p:nvPr>
            <p:ph type="sldNum" sz="quarter" idx="5"/>
          </p:nvPr>
        </p:nvSpPr>
        <p:spPr>
          <a:noFill/>
        </p:spPr>
        <p:txBody>
          <a:bodyPr/>
          <a:lstStyle/>
          <a:p>
            <a:fld id="{FE9EA238-E22A-4B8A-963A-33719F5EECB7}" type="slidenum">
              <a:rPr lang="en-US" smtClean="0"/>
              <a:pPr/>
              <a:t>53</a:t>
            </a:fld>
            <a:endParaRPr lang="en-US" smtClean="0"/>
          </a:p>
        </p:txBody>
      </p:sp>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a:noFill/>
        </p:spPr>
        <p:txBody>
          <a:bodyPr/>
          <a:lstStyle/>
          <a:p>
            <a:fld id="{C20C5396-33E6-405D-866C-10F6684ADEFA}" type="slidenum">
              <a:rPr lang="en-US" smtClean="0"/>
              <a:pPr/>
              <a:t>8</a:t>
            </a:fld>
            <a:endParaRPr lang="en-US" smtClean="0"/>
          </a:p>
        </p:txBody>
      </p:sp>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p:spPr>
        <p:txBody>
          <a:bodyPr/>
          <a:lstStyle/>
          <a:p>
            <a:r>
              <a:rPr lang="en-US" smtClean="0"/>
              <a:t>The following slides are a review of what is covered in the MSW training!!!!</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pPr defTabSz="931774" eaLnBrk="1" fontAlgn="auto" hangingPunct="1">
              <a:spcBef>
                <a:spcPts val="0"/>
              </a:spcBef>
              <a:spcAft>
                <a:spcPts val="0"/>
              </a:spcAft>
              <a:defRPr/>
            </a:pPr>
            <a:r>
              <a:rPr lang="en-US" dirty="0" smtClean="0"/>
              <a:t>Topic: Extracting Your Data</a:t>
            </a:r>
          </a:p>
          <a:p>
            <a:pPr>
              <a:defRPr/>
            </a:pPr>
            <a:endParaRPr lang="en-US" dirty="0" smtClean="0"/>
          </a:p>
          <a:p>
            <a:pPr>
              <a:defRPr/>
            </a:pPr>
            <a:r>
              <a:rPr lang="en-US" dirty="0" smtClean="0"/>
              <a:t>Enter my scheduler ID retrieve all product lines / work centers.</a:t>
            </a:r>
          </a:p>
          <a:p>
            <a:pPr>
              <a:defRPr/>
            </a:pPr>
            <a:endParaRPr lang="en-US" dirty="0" smtClean="0"/>
          </a:p>
          <a:p>
            <a:pPr eaLnBrk="1" fontAlgn="auto" hangingPunct="1">
              <a:spcBef>
                <a:spcPts val="0"/>
              </a:spcBef>
              <a:spcAft>
                <a:spcPts val="0"/>
              </a:spcAft>
              <a:defRPr/>
            </a:pPr>
            <a:r>
              <a:rPr lang="en-US" dirty="0" smtClean="0">
                <a:solidFill>
                  <a:schemeClr val="tx2"/>
                </a:solidFill>
              </a:rPr>
              <a:t>Examples: </a:t>
            </a:r>
          </a:p>
          <a:p>
            <a:pPr marL="232943" indent="-232943" eaLnBrk="1" fontAlgn="auto" hangingPunct="1">
              <a:spcBef>
                <a:spcPts val="0"/>
              </a:spcBef>
              <a:spcAft>
                <a:spcPts val="0"/>
              </a:spcAft>
              <a:buFontTx/>
              <a:buAutoNum type="arabicPeriod"/>
              <a:defRPr/>
            </a:pPr>
            <a:r>
              <a:rPr lang="en-US" dirty="0" smtClean="0">
                <a:solidFill>
                  <a:schemeClr val="tx2"/>
                </a:solidFill>
              </a:rPr>
              <a:t>Search for all resources you manage by your scheduler ID code. Scheduler ID code is defined on production line and work center maintenance.</a:t>
            </a:r>
          </a:p>
          <a:p>
            <a:pPr marL="232943" indent="-232943" eaLnBrk="1" fontAlgn="auto" hangingPunct="1">
              <a:spcBef>
                <a:spcPts val="0"/>
              </a:spcBef>
              <a:spcAft>
                <a:spcPts val="0"/>
              </a:spcAft>
              <a:buFontTx/>
              <a:buAutoNum type="arabicPeriod"/>
              <a:defRPr/>
            </a:pPr>
            <a:r>
              <a:rPr lang="en-US" dirty="0" smtClean="0">
                <a:solidFill>
                  <a:schemeClr val="tx2"/>
                </a:solidFill>
              </a:rPr>
              <a:t>Search for a specific item across multiple sites.  This is not a primary use case, but it can be done. If you search by a specific item, it is advised that you don’t</a:t>
            </a:r>
          </a:p>
          <a:p>
            <a:pPr marL="232943" indent="-232943" eaLnBrk="1" fontAlgn="auto" hangingPunct="1">
              <a:spcBef>
                <a:spcPts val="0"/>
              </a:spcBef>
              <a:spcAft>
                <a:spcPts val="0"/>
              </a:spcAft>
              <a:defRPr/>
            </a:pPr>
            <a:endParaRPr lang="en-US" dirty="0" smtClean="0">
              <a:solidFill>
                <a:schemeClr val="tx2"/>
              </a:solidFill>
            </a:endParaRPr>
          </a:p>
          <a:p>
            <a:pPr>
              <a:defRPr/>
            </a:pPr>
            <a:endParaRPr lang="en-US" dirty="0" smtClean="0"/>
          </a:p>
          <a:p>
            <a:pPr>
              <a:defRPr/>
            </a:pPr>
            <a:endParaRPr lang="en-US" dirty="0" smtClean="0"/>
          </a:p>
          <a:p>
            <a:pPr>
              <a:defRPr/>
            </a:pPr>
            <a:endParaRPr lang="en-US" dirty="0" smtClean="0"/>
          </a:p>
          <a:p>
            <a:pPr>
              <a:defRPr/>
            </a:pPr>
            <a:endParaRPr lang="en-US" dirty="0"/>
          </a:p>
        </p:txBody>
      </p:sp>
      <p:sp>
        <p:nvSpPr>
          <p:cNvPr id="41987" name="Slide Number Placeholder 3"/>
          <p:cNvSpPr>
            <a:spLocks noGrp="1"/>
          </p:cNvSpPr>
          <p:nvPr>
            <p:ph type="sldNum" sz="quarter" idx="5"/>
          </p:nvPr>
        </p:nvSpPr>
        <p:spPr>
          <a:noFill/>
        </p:spPr>
        <p:txBody>
          <a:bodyPr/>
          <a:lstStyle/>
          <a:p>
            <a:fld id="{91F80E9C-0446-46F6-A657-5FD6C7D8113F}" type="slidenum">
              <a:rPr lang="en-US" smtClean="0"/>
              <a:pPr/>
              <a:t>9</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pPr marL="232943" indent="-232943" eaLnBrk="1" fontAlgn="auto" hangingPunct="1">
              <a:spcBef>
                <a:spcPts val="0"/>
              </a:spcBef>
              <a:spcAft>
                <a:spcPts val="0"/>
              </a:spcAft>
              <a:defRPr/>
            </a:pPr>
            <a:r>
              <a:rPr lang="en-US" dirty="0" smtClean="0">
                <a:solidFill>
                  <a:schemeClr val="tx2"/>
                </a:solidFill>
              </a:rPr>
              <a:t>Presenter Notes:</a:t>
            </a:r>
          </a:p>
          <a:p>
            <a:pPr>
              <a:defRPr/>
            </a:pPr>
            <a:endParaRPr lang="en-US" dirty="0" smtClean="0"/>
          </a:p>
          <a:p>
            <a:pPr>
              <a:defRPr/>
            </a:pPr>
            <a:r>
              <a:rPr lang="en-US" dirty="0" smtClean="0"/>
              <a:t>Within the future horizon – based on order due dates not release dates</a:t>
            </a:r>
          </a:p>
          <a:p>
            <a:pPr>
              <a:defRPr/>
            </a:pPr>
            <a:r>
              <a:rPr lang="en-US" dirty="0" smtClean="0"/>
              <a:t>Prior to today – there is no limit on history/how old the order is</a:t>
            </a:r>
          </a:p>
          <a:p>
            <a:pPr>
              <a:defRPr/>
            </a:pPr>
            <a:r>
              <a:rPr lang="en-US" dirty="0" smtClean="0"/>
              <a:t>Item receipts includes </a:t>
            </a:r>
            <a:r>
              <a:rPr lang="en-US" dirty="0" err="1" smtClean="0"/>
              <a:t>po</a:t>
            </a:r>
            <a:r>
              <a:rPr lang="en-US" dirty="0" smtClean="0"/>
              <a:t>, inventory trans</a:t>
            </a:r>
          </a:p>
          <a:p>
            <a:pPr>
              <a:defRPr/>
            </a:pPr>
            <a:endParaRPr lang="en-US" dirty="0" smtClean="0"/>
          </a:p>
          <a:p>
            <a:pPr>
              <a:defRPr/>
            </a:pPr>
            <a:r>
              <a:rPr lang="en-US" dirty="0" smtClean="0"/>
              <a:t>Answer to question: The items which would not be retrieved are:</a:t>
            </a:r>
          </a:p>
          <a:p>
            <a:pPr>
              <a:defRPr/>
            </a:pPr>
            <a:endParaRPr lang="en-US" dirty="0" smtClean="0"/>
          </a:p>
          <a:p>
            <a:pPr>
              <a:defRPr/>
            </a:pPr>
            <a:r>
              <a:rPr lang="en-US" dirty="0" smtClean="0"/>
              <a:t>Item C</a:t>
            </a:r>
          </a:p>
          <a:p>
            <a:pPr>
              <a:defRPr/>
            </a:pPr>
            <a:r>
              <a:rPr lang="en-US" dirty="0" smtClean="0"/>
              <a:t>Item J</a:t>
            </a:r>
          </a:p>
          <a:p>
            <a:pPr>
              <a:defRPr/>
            </a:pPr>
            <a:r>
              <a:rPr lang="en-US" dirty="0" smtClean="0"/>
              <a:t>Item K</a:t>
            </a:r>
          </a:p>
          <a:p>
            <a:pPr>
              <a:defRPr/>
            </a:pPr>
            <a:endParaRPr lang="en-US" dirty="0" smtClean="0"/>
          </a:p>
          <a:p>
            <a:pPr>
              <a:defRPr/>
            </a:pPr>
            <a:endParaRPr lang="en-US" dirty="0" smtClean="0"/>
          </a:p>
          <a:p>
            <a:pPr>
              <a:defRPr/>
            </a:pPr>
            <a:endParaRPr lang="en-US" dirty="0" smtClean="0"/>
          </a:p>
          <a:p>
            <a:pPr>
              <a:defRPr/>
            </a:pPr>
            <a:endParaRPr lang="en-US" dirty="0" smtClean="0"/>
          </a:p>
          <a:p>
            <a:pPr>
              <a:defRPr/>
            </a:pPr>
            <a:endParaRPr lang="en-US" dirty="0"/>
          </a:p>
        </p:txBody>
      </p:sp>
      <p:sp>
        <p:nvSpPr>
          <p:cNvPr id="44035" name="Slide Number Placeholder 3"/>
          <p:cNvSpPr>
            <a:spLocks noGrp="1"/>
          </p:cNvSpPr>
          <p:nvPr>
            <p:ph type="sldNum" sz="quarter" idx="5"/>
          </p:nvPr>
        </p:nvSpPr>
        <p:spPr>
          <a:noFill/>
        </p:spPr>
        <p:txBody>
          <a:bodyPr/>
          <a:lstStyle/>
          <a:p>
            <a:fld id="{D56A6183-A161-4C6E-B004-734F8D010C1B}" type="slidenum">
              <a:rPr lang="en-US" smtClean="0"/>
              <a:pPr/>
              <a:t>10</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a:ln/>
        </p:spPr>
      </p:sp>
      <p:sp>
        <p:nvSpPr>
          <p:cNvPr id="46082" name="Notes Placeholder 2"/>
          <p:cNvSpPr>
            <a:spLocks noGrp="1"/>
          </p:cNvSpPr>
          <p:nvPr>
            <p:ph type="body" idx="1"/>
          </p:nvPr>
        </p:nvSpPr>
        <p:spPr>
          <a:noFill/>
          <a:ln/>
        </p:spPr>
        <p:txBody>
          <a:bodyPr/>
          <a:lstStyle/>
          <a:p>
            <a:pPr marL="231775" indent="-231775" eaLnBrk="1" hangingPunct="1">
              <a:spcBef>
                <a:spcPct val="0"/>
              </a:spcBef>
            </a:pPr>
            <a:r>
              <a:rPr lang="en-US" smtClean="0"/>
              <a:t>Multi-level scheduling: </a:t>
            </a:r>
            <a:r>
              <a:rPr lang="en-US" smtClean="0">
                <a:solidFill>
                  <a:schemeClr val="tx2"/>
                </a:solidFill>
              </a:rPr>
              <a:t> When you schedule – for a production line, do you wish to view and schedule all levels of the product structure at the same time?</a:t>
            </a:r>
          </a:p>
          <a:p>
            <a:pPr marL="231775" indent="-231775" eaLnBrk="1" hangingPunct="1">
              <a:spcBef>
                <a:spcPct val="0"/>
              </a:spcBef>
            </a:pPr>
            <a:endParaRPr lang="en-US" smtClean="0">
              <a:solidFill>
                <a:schemeClr val="tx2"/>
              </a:solidFill>
            </a:endParaRPr>
          </a:p>
          <a:p>
            <a:pPr marL="231775" indent="-231775" eaLnBrk="1" hangingPunct="1">
              <a:spcBef>
                <a:spcPct val="0"/>
              </a:spcBef>
            </a:pPr>
            <a:r>
              <a:rPr lang="en-US" smtClean="0"/>
              <a:t>Can you resources be grouped by capability?</a:t>
            </a:r>
          </a:p>
          <a:p>
            <a:pPr marL="231775" indent="-231775" eaLnBrk="1" hangingPunct="1">
              <a:spcBef>
                <a:spcPct val="0"/>
              </a:spcBef>
            </a:pPr>
            <a:r>
              <a:rPr lang="en-US" smtClean="0"/>
              <a:t>Resource Group 1 makes heavy assembly items</a:t>
            </a:r>
          </a:p>
          <a:p>
            <a:pPr marL="231775" indent="-231775" eaLnBrk="1" hangingPunct="1">
              <a:spcBef>
                <a:spcPct val="0"/>
              </a:spcBef>
            </a:pPr>
            <a:r>
              <a:rPr lang="en-US" smtClean="0"/>
              <a:t>Resource Group 2 makes light assembly items</a:t>
            </a:r>
          </a:p>
          <a:p>
            <a:pPr marL="231775" indent="-231775" eaLnBrk="1" hangingPunct="1">
              <a:spcBef>
                <a:spcPct val="0"/>
              </a:spcBef>
            </a:pPr>
            <a:endParaRPr lang="en-US" smtClean="0"/>
          </a:p>
          <a:p>
            <a:pPr marL="231775" indent="-231775" eaLnBrk="1" hangingPunct="1">
              <a:spcBef>
                <a:spcPct val="0"/>
              </a:spcBef>
            </a:pPr>
            <a:r>
              <a:rPr lang="en-US" smtClean="0"/>
              <a:t>Can your resources be grouped by item attributes – </a:t>
            </a:r>
          </a:p>
          <a:p>
            <a:pPr marL="231775" indent="-231775" eaLnBrk="1" hangingPunct="1">
              <a:spcBef>
                <a:spcPct val="0"/>
              </a:spcBef>
            </a:pPr>
            <a:r>
              <a:rPr lang="en-US" smtClean="0"/>
              <a:t>Run large items on group 1 and small on group 2</a:t>
            </a:r>
          </a:p>
          <a:p>
            <a:pPr marL="231775" indent="-231775" eaLnBrk="1" hangingPunct="1">
              <a:spcBef>
                <a:spcPct val="0"/>
              </a:spcBef>
            </a:pPr>
            <a:endParaRPr lang="en-US" smtClean="0"/>
          </a:p>
        </p:txBody>
      </p:sp>
      <p:sp>
        <p:nvSpPr>
          <p:cNvPr id="46083" name="Slide Number Placeholder 3"/>
          <p:cNvSpPr>
            <a:spLocks noGrp="1"/>
          </p:cNvSpPr>
          <p:nvPr>
            <p:ph type="sldNum" sz="quarter" idx="5"/>
          </p:nvPr>
        </p:nvSpPr>
        <p:spPr>
          <a:noFill/>
        </p:spPr>
        <p:txBody>
          <a:bodyPr/>
          <a:lstStyle/>
          <a:p>
            <a:fld id="{7272671E-88A3-49AE-A2E6-37DDC66C194D}" type="slidenum">
              <a:rPr lang="en-US" smtClean="0"/>
              <a:pPr/>
              <a:t>11</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pPr marL="232943" indent="-232943" eaLnBrk="1" fontAlgn="auto" hangingPunct="1">
              <a:spcBef>
                <a:spcPts val="0"/>
              </a:spcBef>
              <a:spcAft>
                <a:spcPts val="0"/>
              </a:spcAft>
              <a:defRPr/>
            </a:pPr>
            <a:endParaRPr lang="en-US" dirty="0" smtClean="0">
              <a:solidFill>
                <a:schemeClr val="tx2"/>
              </a:solidFill>
            </a:endParaRPr>
          </a:p>
          <a:p>
            <a:pPr>
              <a:defRPr/>
            </a:pPr>
            <a:r>
              <a:rPr lang="en-US" dirty="0" smtClean="0"/>
              <a:t>Points:</a:t>
            </a:r>
          </a:p>
          <a:p>
            <a:pPr>
              <a:defRPr/>
            </a:pPr>
            <a:endParaRPr lang="en-US" dirty="0" smtClean="0"/>
          </a:p>
          <a:p>
            <a:pPr>
              <a:defRPr/>
            </a:pPr>
            <a:endParaRPr lang="en-US" dirty="0" smtClean="0"/>
          </a:p>
          <a:p>
            <a:pPr>
              <a:defRPr/>
            </a:pPr>
            <a:endParaRPr lang="en-US" dirty="0" smtClean="0"/>
          </a:p>
          <a:p>
            <a:pPr>
              <a:defRPr/>
            </a:pPr>
            <a:endParaRPr lang="en-US" dirty="0"/>
          </a:p>
        </p:txBody>
      </p:sp>
      <p:sp>
        <p:nvSpPr>
          <p:cNvPr id="48131" name="Slide Number Placeholder 3"/>
          <p:cNvSpPr>
            <a:spLocks noGrp="1"/>
          </p:cNvSpPr>
          <p:nvPr>
            <p:ph type="sldNum" sz="quarter" idx="5"/>
          </p:nvPr>
        </p:nvSpPr>
        <p:spPr>
          <a:noFill/>
        </p:spPr>
        <p:txBody>
          <a:bodyPr/>
          <a:lstStyle/>
          <a:p>
            <a:fld id="{1B9E7F30-9B1F-4145-A27F-E376D9E17D5C}" type="slidenum">
              <a:rPr lang="en-US" smtClean="0"/>
              <a:pPr/>
              <a:t>12</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98488"/>
            <a:ext cx="2057400" cy="57086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598488"/>
            <a:ext cx="6019800" cy="5708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Slide Number Placeholder 5"/>
          <p:cNvSpPr>
            <a:spLocks noGrp="1"/>
          </p:cNvSpPr>
          <p:nvPr>
            <p:ph type="sldNum" sz="quarter" idx="10"/>
          </p:nvPr>
        </p:nvSpPr>
        <p:spPr/>
        <p:txBody>
          <a:bodyPr/>
          <a:lstStyle>
            <a:lvl1pPr>
              <a:defRPr/>
            </a:lvl1pPr>
          </a:lstStyle>
          <a:p>
            <a:pPr>
              <a:defRPr/>
            </a:pPr>
            <a:fld id="{643BA9EE-6D9D-4B7C-87C5-CCAB49E0AFB9}"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408831F5-CE44-4520-BA9A-F7D7650D094C}"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BE78F679-ADF7-4443-877B-88D0729D89A3}"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pPr>
              <a:defRPr/>
            </a:pPr>
            <a:fld id="{68A0F03C-4145-4D6A-977D-18A3F79A63A8}"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a:spLocks noGrp="1"/>
          </p:cNvSpPr>
          <p:nvPr>
            <p:ph type="sldNum" sz="quarter" idx="10"/>
          </p:nvPr>
        </p:nvSpPr>
        <p:spPr/>
        <p:txBody>
          <a:bodyPr/>
          <a:lstStyle>
            <a:lvl1pPr>
              <a:defRPr/>
            </a:lvl1pPr>
          </a:lstStyle>
          <a:p>
            <a:pPr>
              <a:defRPr/>
            </a:pPr>
            <a:fld id="{8856A40A-1F6F-4114-A579-97A2DECACA69}" type="slidenum">
              <a:rPr lang="en-US"/>
              <a:pPr>
                <a:defRPr/>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7ED3EE56-BA28-4612-B242-4994D6332CDE}" type="slidenum">
              <a:rPr lang="en-US"/>
              <a:pPr>
                <a:defRPr/>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674B9DCB-FF0C-4D50-A9EE-452D6599C663}" type="slidenum">
              <a:rPr lang="en-US"/>
              <a:pPr>
                <a:defRPr/>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84C6E934-749E-4C2C-9445-0905FF7DFE68}"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147BB083-80E0-4C90-8373-AFE6564BD1D2}" type="slidenum">
              <a:rPr lang="en-US"/>
              <a:pPr>
                <a:defRPr/>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FA02286E-A6AE-438A-9600-F592D517FA6B}" type="slidenum">
              <a:rPr lang="en-US"/>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98488"/>
            <a:ext cx="2057400" cy="57086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598488"/>
            <a:ext cx="6019800" cy="5708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720EB850-3EEC-4987-8D04-38418111C1CC}"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3"/>
          <p:cNvPicPr>
            <a:picLocks noChangeAspect="1" noChangeArrowheads="1"/>
          </p:cNvPicPr>
          <p:nvPr userDrawn="1"/>
        </p:nvPicPr>
        <p:blipFill>
          <a:blip r:embed="rId13"/>
          <a:srcRect/>
          <a:stretch>
            <a:fillRect/>
          </a:stretch>
        </p:blipFill>
        <p:spPr bwMode="auto">
          <a:xfrm>
            <a:off x="0" y="6021388"/>
            <a:ext cx="9144000" cy="838200"/>
          </a:xfrm>
          <a:prstGeom prst="rect">
            <a:avLst/>
          </a:prstGeom>
          <a:noFill/>
          <a:ln w="9525">
            <a:noFill/>
            <a:miter lim="800000"/>
            <a:headEnd/>
            <a:tailEnd/>
          </a:ln>
        </p:spPr>
      </p:pic>
      <p:pic>
        <p:nvPicPr>
          <p:cNvPr id="1027" name="Picture 7"/>
          <p:cNvPicPr>
            <a:picLocks noChangeAspect="1" noChangeArrowheads="1"/>
          </p:cNvPicPr>
          <p:nvPr userDrawn="1"/>
        </p:nvPicPr>
        <p:blipFill>
          <a:blip r:embed="rId14"/>
          <a:srcRect/>
          <a:stretch>
            <a:fillRect/>
          </a:stretch>
        </p:blipFill>
        <p:spPr bwMode="auto">
          <a:xfrm>
            <a:off x="0" y="3227388"/>
            <a:ext cx="9142413" cy="3657600"/>
          </a:xfrm>
          <a:prstGeom prst="rect">
            <a:avLst/>
          </a:prstGeom>
          <a:noFill/>
          <a:ln w="9525">
            <a:noFill/>
            <a:miter lim="800000"/>
            <a:headEnd/>
            <a:tailEnd/>
          </a:ln>
        </p:spPr>
      </p:pic>
      <p:sp>
        <p:nvSpPr>
          <p:cNvPr id="1028" name="Title Placeholder 1"/>
          <p:cNvSpPr>
            <a:spLocks noGrp="1"/>
          </p:cNvSpPr>
          <p:nvPr>
            <p:ph type="title"/>
          </p:nvPr>
        </p:nvSpPr>
        <p:spPr bwMode="auto">
          <a:xfrm>
            <a:off x="457200" y="598488"/>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9" name="Text Placeholder 2"/>
          <p:cNvSpPr>
            <a:spLocks noGrp="1"/>
          </p:cNvSpPr>
          <p:nvPr>
            <p:ph type="body" idx="1"/>
          </p:nvPr>
        </p:nvSpPr>
        <p:spPr bwMode="auto">
          <a:xfrm>
            <a:off x="457200" y="1316038"/>
            <a:ext cx="8229600" cy="4991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65" r:id="rId1"/>
    <p:sldLayoutId id="2147483664" r:id="rId2"/>
    <p:sldLayoutId id="2147483663" r:id="rId3"/>
    <p:sldLayoutId id="2147483662" r:id="rId4"/>
    <p:sldLayoutId id="2147483661" r:id="rId5"/>
    <p:sldLayoutId id="2147483660" r:id="rId6"/>
    <p:sldLayoutId id="2147483659" r:id="rId7"/>
    <p:sldLayoutId id="2147483658" r:id="rId8"/>
    <p:sldLayoutId id="2147483657" r:id="rId9"/>
    <p:sldLayoutId id="2147483656" r:id="rId10"/>
    <p:sldLayoutId id="2147483655" r:id="rId11"/>
  </p:sldLayoutIdLst>
  <p:hf hdr="0" ftr="0" dt="0"/>
  <p:txStyles>
    <p:titleStyle>
      <a:lvl1pPr algn="l" defTabSz="457200" rtl="0" eaLnBrk="0" fontAlgn="base" hangingPunct="0">
        <a:spcBef>
          <a:spcPct val="0"/>
        </a:spcBef>
        <a:spcAft>
          <a:spcPct val="0"/>
        </a:spcAft>
        <a:defRPr sz="3200" b="1">
          <a:solidFill>
            <a:srgbClr val="4F4F4F"/>
          </a:solidFill>
          <a:latin typeface="+mj-lt"/>
          <a:ea typeface="+mj-ea"/>
          <a:cs typeface="+mj-cs"/>
        </a:defRPr>
      </a:lvl1pPr>
      <a:lvl2pPr algn="l" defTabSz="457200" rtl="0" eaLnBrk="0" fontAlgn="base" hangingPunct="0">
        <a:spcBef>
          <a:spcPct val="0"/>
        </a:spcBef>
        <a:spcAft>
          <a:spcPct val="0"/>
        </a:spcAft>
        <a:defRPr sz="3200" b="1">
          <a:solidFill>
            <a:srgbClr val="4F4F4F"/>
          </a:solidFill>
          <a:latin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a:solidFill>
            <a:srgbClr val="4F4F4F"/>
          </a:solidFill>
          <a:latin typeface="+mn-lt"/>
          <a:ea typeface="+mn-ea"/>
          <a:cs typeface="+mn-cs"/>
        </a:defRPr>
      </a:lvl1pPr>
      <a:lvl2pPr marL="742950" indent="-285750" algn="l" defTabSz="457200" rtl="0" eaLnBrk="0" fontAlgn="base" hangingPunct="0">
        <a:spcBef>
          <a:spcPct val="20000"/>
        </a:spcBef>
        <a:spcAft>
          <a:spcPct val="0"/>
        </a:spcAft>
        <a:buClr>
          <a:srgbClr val="F79646"/>
        </a:buClr>
        <a:buFont typeface="Lucida Grande"/>
        <a:buChar char="-"/>
        <a:defRPr sz="2400">
          <a:solidFill>
            <a:srgbClr val="4F4F4F"/>
          </a:solidFill>
          <a:latin typeface="+mn-lt"/>
        </a:defRPr>
      </a:lvl2pPr>
      <a:lvl3pPr marL="1143000" indent="-228600" algn="l" defTabSz="457200" rtl="0" eaLnBrk="0" fontAlgn="base" hangingPunct="0">
        <a:spcBef>
          <a:spcPct val="20000"/>
        </a:spcBef>
        <a:spcAft>
          <a:spcPct val="0"/>
        </a:spcAft>
        <a:buClr>
          <a:srgbClr val="F79646"/>
        </a:buClr>
        <a:buFont typeface="Arial" charset="0"/>
        <a:buChar char="•"/>
        <a:defRPr sz="2000">
          <a:solidFill>
            <a:srgbClr val="4F4F4F"/>
          </a:solidFill>
          <a:latin typeface="+mn-lt"/>
        </a:defRPr>
      </a:lvl3pPr>
      <a:lvl4pPr marL="1600200" indent="-228600" algn="l" defTabSz="457200" rtl="0" eaLnBrk="0" fontAlgn="base" hangingPunct="0">
        <a:spcBef>
          <a:spcPct val="20000"/>
        </a:spcBef>
        <a:spcAft>
          <a:spcPct val="0"/>
        </a:spcAft>
        <a:buClr>
          <a:srgbClr val="F79646"/>
        </a:buClr>
        <a:buFont typeface="Lucida Grande"/>
        <a:buChar char="-"/>
        <a:defRPr>
          <a:solidFill>
            <a:srgbClr val="4F4F4F"/>
          </a:solidFill>
          <a:latin typeface="+mn-lt"/>
        </a:defRPr>
      </a:lvl4pPr>
      <a:lvl5pPr marL="2057400" indent="-228600" algn="l" defTabSz="457200" rtl="0" eaLnBrk="0" fontAlgn="base" hangingPunct="0">
        <a:spcBef>
          <a:spcPct val="20000"/>
        </a:spcBef>
        <a:spcAft>
          <a:spcPct val="0"/>
        </a:spcAft>
        <a:buClr>
          <a:srgbClr val="F79646"/>
        </a:buClr>
        <a:buFont typeface="Arial" charset="0"/>
        <a:buChar char="•"/>
        <a:defRPr>
          <a:solidFill>
            <a:srgbClr val="4F4F4F"/>
          </a:solidFill>
          <a:latin typeface="+mn-lt"/>
        </a:defRPr>
      </a:lvl5pPr>
      <a:lvl6pPr marL="2514600" indent="-228600" algn="l" defTabSz="457200" rtl="0" fontAlgn="base">
        <a:spcBef>
          <a:spcPct val="20000"/>
        </a:spcBef>
        <a:spcAft>
          <a:spcPct val="0"/>
        </a:spcAft>
        <a:buClr>
          <a:srgbClr val="F79646"/>
        </a:buClr>
        <a:buFont typeface="Arial" charset="0"/>
        <a:buChar char="•"/>
        <a:defRPr>
          <a:solidFill>
            <a:srgbClr val="4F4F4F"/>
          </a:solidFill>
          <a:latin typeface="+mn-lt"/>
        </a:defRPr>
      </a:lvl6pPr>
      <a:lvl7pPr marL="2971800" indent="-228600" algn="l" defTabSz="457200" rtl="0" fontAlgn="base">
        <a:spcBef>
          <a:spcPct val="20000"/>
        </a:spcBef>
        <a:spcAft>
          <a:spcPct val="0"/>
        </a:spcAft>
        <a:buClr>
          <a:srgbClr val="F79646"/>
        </a:buClr>
        <a:buFont typeface="Arial" charset="0"/>
        <a:buChar char="•"/>
        <a:defRPr>
          <a:solidFill>
            <a:srgbClr val="4F4F4F"/>
          </a:solidFill>
          <a:latin typeface="+mn-lt"/>
        </a:defRPr>
      </a:lvl7pPr>
      <a:lvl8pPr marL="3429000" indent="-228600" algn="l" defTabSz="457200" rtl="0" fontAlgn="base">
        <a:spcBef>
          <a:spcPct val="20000"/>
        </a:spcBef>
        <a:spcAft>
          <a:spcPct val="0"/>
        </a:spcAft>
        <a:buClr>
          <a:srgbClr val="F79646"/>
        </a:buClr>
        <a:buFont typeface="Arial" charset="0"/>
        <a:buChar char="•"/>
        <a:defRPr>
          <a:solidFill>
            <a:srgbClr val="4F4F4F"/>
          </a:solidFill>
          <a:latin typeface="+mn-lt"/>
        </a:defRPr>
      </a:lvl8pPr>
      <a:lvl9pPr marL="3886200" indent="-228600" algn="l" defTabSz="457200" rtl="0" fontAlgn="base">
        <a:spcBef>
          <a:spcPct val="20000"/>
        </a:spcBef>
        <a:spcAft>
          <a:spcPct val="0"/>
        </a:spcAft>
        <a:buClr>
          <a:srgbClr val="F79646"/>
        </a:buClr>
        <a:buFont typeface="Arial" charset="0"/>
        <a:buChar char="•"/>
        <a:defRPr>
          <a:solidFill>
            <a:srgbClr val="4F4F4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314" name="Picture 3"/>
          <p:cNvPicPr>
            <a:picLocks noChangeAspect="1" noChangeArrowheads="1"/>
          </p:cNvPicPr>
          <p:nvPr userDrawn="1"/>
        </p:nvPicPr>
        <p:blipFill>
          <a:blip r:embed="rId13"/>
          <a:srcRect/>
          <a:stretch>
            <a:fillRect/>
          </a:stretch>
        </p:blipFill>
        <p:spPr bwMode="auto">
          <a:xfrm>
            <a:off x="0" y="6021388"/>
            <a:ext cx="9144000" cy="838200"/>
          </a:xfrm>
          <a:prstGeom prst="rect">
            <a:avLst/>
          </a:prstGeom>
          <a:noFill/>
          <a:ln w="9525">
            <a:noFill/>
            <a:miter lim="800000"/>
            <a:headEnd/>
            <a:tailEnd/>
          </a:ln>
        </p:spPr>
      </p:pic>
      <p:sp>
        <p:nvSpPr>
          <p:cNvPr id="13315" name="Title Placeholder 1"/>
          <p:cNvSpPr>
            <a:spLocks noGrp="1"/>
          </p:cNvSpPr>
          <p:nvPr>
            <p:ph type="title"/>
          </p:nvPr>
        </p:nvSpPr>
        <p:spPr bwMode="auto">
          <a:xfrm>
            <a:off x="457200" y="598488"/>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3316" name="Text Placeholder 2"/>
          <p:cNvSpPr>
            <a:spLocks noGrp="1"/>
          </p:cNvSpPr>
          <p:nvPr>
            <p:ph type="body" idx="1"/>
          </p:nvPr>
        </p:nvSpPr>
        <p:spPr bwMode="auto">
          <a:xfrm>
            <a:off x="457200" y="1316038"/>
            <a:ext cx="8229600" cy="4991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6923088" y="6459538"/>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2000">
                <a:solidFill>
                  <a:schemeClr val="bg1"/>
                </a:solidFill>
                <a:latin typeface="+mn-lt"/>
              </a:defRPr>
            </a:lvl1pPr>
          </a:lstStyle>
          <a:p>
            <a:pPr>
              <a:defRPr/>
            </a:pPr>
            <a:fld id="{A927A868-7BB9-43EB-9DF9-50B756A74C70}"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76" r:id="rId1"/>
    <p:sldLayoutId id="2147483675" r:id="rId2"/>
    <p:sldLayoutId id="2147483674" r:id="rId3"/>
    <p:sldLayoutId id="2147483673" r:id="rId4"/>
    <p:sldLayoutId id="2147483672" r:id="rId5"/>
    <p:sldLayoutId id="2147483671" r:id="rId6"/>
    <p:sldLayoutId id="2147483670" r:id="rId7"/>
    <p:sldLayoutId id="2147483669" r:id="rId8"/>
    <p:sldLayoutId id="2147483668" r:id="rId9"/>
    <p:sldLayoutId id="2147483667" r:id="rId10"/>
    <p:sldLayoutId id="2147483666" r:id="rId11"/>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a:solidFill>
            <a:srgbClr val="4F4F4F"/>
          </a:solidFill>
          <a:latin typeface="+mj-lt"/>
          <a:ea typeface="+mj-ea"/>
          <a:cs typeface="+mj-cs"/>
        </a:defRPr>
      </a:lvl1pPr>
      <a:lvl2pPr algn="l" defTabSz="457200" rtl="0" eaLnBrk="0" fontAlgn="base" hangingPunct="0">
        <a:spcBef>
          <a:spcPct val="0"/>
        </a:spcBef>
        <a:spcAft>
          <a:spcPct val="0"/>
        </a:spcAft>
        <a:defRPr sz="3200" b="1">
          <a:solidFill>
            <a:srgbClr val="4F4F4F"/>
          </a:solidFill>
          <a:latin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defRPr>
      </a:lvl5pPr>
      <a:lvl6pPr marL="457200" algn="l" defTabSz="457200" rtl="0" eaLnBrk="0" fontAlgn="base" hangingPunct="0">
        <a:spcBef>
          <a:spcPct val="0"/>
        </a:spcBef>
        <a:spcAft>
          <a:spcPct val="0"/>
        </a:spcAft>
        <a:defRPr sz="3200" b="1">
          <a:solidFill>
            <a:srgbClr val="4F4F4F"/>
          </a:solidFill>
          <a:latin typeface="Century Gothic" pitchFamily="34" charset="0"/>
        </a:defRPr>
      </a:lvl6pPr>
      <a:lvl7pPr marL="914400" algn="l" defTabSz="457200" rtl="0" eaLnBrk="0" fontAlgn="base" hangingPunct="0">
        <a:spcBef>
          <a:spcPct val="0"/>
        </a:spcBef>
        <a:spcAft>
          <a:spcPct val="0"/>
        </a:spcAft>
        <a:defRPr sz="3200" b="1">
          <a:solidFill>
            <a:srgbClr val="4F4F4F"/>
          </a:solidFill>
          <a:latin typeface="Century Gothic" pitchFamily="34" charset="0"/>
        </a:defRPr>
      </a:lvl7pPr>
      <a:lvl8pPr marL="1371600" algn="l" defTabSz="457200" rtl="0" eaLnBrk="0" fontAlgn="base" hangingPunct="0">
        <a:spcBef>
          <a:spcPct val="0"/>
        </a:spcBef>
        <a:spcAft>
          <a:spcPct val="0"/>
        </a:spcAft>
        <a:defRPr sz="3200" b="1">
          <a:solidFill>
            <a:srgbClr val="4F4F4F"/>
          </a:solidFill>
          <a:latin typeface="Century Gothic" pitchFamily="34" charset="0"/>
        </a:defRPr>
      </a:lvl8pPr>
      <a:lvl9pPr marL="1828800" algn="l" defTabSz="457200" rtl="0" eaLnBrk="0" fontAlgn="base" hangingPunct="0">
        <a:spcBef>
          <a:spcPct val="0"/>
        </a:spcBef>
        <a:spcAft>
          <a:spcPct val="0"/>
        </a:spcAft>
        <a:defRPr sz="3200" b="1">
          <a:solidFill>
            <a:srgbClr val="4F4F4F"/>
          </a:solidFill>
          <a:latin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a:solidFill>
            <a:srgbClr val="4F4F4F"/>
          </a:solidFill>
          <a:latin typeface="+mn-lt"/>
          <a:ea typeface="+mn-ea"/>
          <a:cs typeface="+mn-cs"/>
        </a:defRPr>
      </a:lvl1pPr>
      <a:lvl2pPr marL="742950" indent="-285750" algn="l" defTabSz="457200" rtl="0" eaLnBrk="0" fontAlgn="base" hangingPunct="0">
        <a:spcBef>
          <a:spcPct val="20000"/>
        </a:spcBef>
        <a:spcAft>
          <a:spcPct val="0"/>
        </a:spcAft>
        <a:buClr>
          <a:srgbClr val="F79646"/>
        </a:buClr>
        <a:buFont typeface="Lucida Grande"/>
        <a:buChar char="-"/>
        <a:defRPr sz="2400">
          <a:solidFill>
            <a:srgbClr val="4F4F4F"/>
          </a:solidFill>
          <a:latin typeface="+mn-lt"/>
        </a:defRPr>
      </a:lvl2pPr>
      <a:lvl3pPr marL="1143000" indent="-228600" algn="l" defTabSz="457200" rtl="0" eaLnBrk="0" fontAlgn="base" hangingPunct="0">
        <a:spcBef>
          <a:spcPct val="20000"/>
        </a:spcBef>
        <a:spcAft>
          <a:spcPct val="0"/>
        </a:spcAft>
        <a:buClr>
          <a:srgbClr val="F79646"/>
        </a:buClr>
        <a:buFont typeface="Arial" charset="0"/>
        <a:buChar char="•"/>
        <a:defRPr sz="2000">
          <a:solidFill>
            <a:srgbClr val="4F4F4F"/>
          </a:solidFill>
          <a:latin typeface="+mn-lt"/>
        </a:defRPr>
      </a:lvl3pPr>
      <a:lvl4pPr marL="1600200" indent="-228600" algn="l" defTabSz="457200" rtl="0" eaLnBrk="0" fontAlgn="base" hangingPunct="0">
        <a:spcBef>
          <a:spcPct val="20000"/>
        </a:spcBef>
        <a:spcAft>
          <a:spcPct val="0"/>
        </a:spcAft>
        <a:buClr>
          <a:srgbClr val="F79646"/>
        </a:buClr>
        <a:buFont typeface="Lucida Grande"/>
        <a:buChar char="-"/>
        <a:defRPr>
          <a:solidFill>
            <a:srgbClr val="4F4F4F"/>
          </a:solidFill>
          <a:latin typeface="+mn-lt"/>
        </a:defRPr>
      </a:lvl4pPr>
      <a:lvl5pPr marL="2057400" indent="-228600" algn="l" defTabSz="457200" rtl="0" eaLnBrk="0" fontAlgn="base" hangingPunct="0">
        <a:spcBef>
          <a:spcPct val="20000"/>
        </a:spcBef>
        <a:spcAft>
          <a:spcPct val="0"/>
        </a:spcAft>
        <a:buClr>
          <a:srgbClr val="F79646"/>
        </a:buClr>
        <a:buFont typeface="Arial" charset="0"/>
        <a:buChar char="•"/>
        <a:defRPr>
          <a:solidFill>
            <a:srgbClr val="4F4F4F"/>
          </a:solidFill>
          <a:latin typeface="+mn-lt"/>
        </a:defRPr>
      </a:lvl5pPr>
      <a:lvl6pPr marL="2514600" indent="-228600" algn="l" defTabSz="457200" rtl="0" eaLnBrk="0" fontAlgn="base" hangingPunct="0">
        <a:spcBef>
          <a:spcPct val="20000"/>
        </a:spcBef>
        <a:spcAft>
          <a:spcPct val="0"/>
        </a:spcAft>
        <a:buClr>
          <a:srgbClr val="F79646"/>
        </a:buClr>
        <a:buFont typeface="Arial" charset="0"/>
        <a:buChar char="•"/>
        <a:defRPr>
          <a:solidFill>
            <a:srgbClr val="4F4F4F"/>
          </a:solidFill>
          <a:latin typeface="+mn-lt"/>
        </a:defRPr>
      </a:lvl6pPr>
      <a:lvl7pPr marL="2971800" indent="-228600" algn="l" defTabSz="457200" rtl="0" eaLnBrk="0" fontAlgn="base" hangingPunct="0">
        <a:spcBef>
          <a:spcPct val="20000"/>
        </a:spcBef>
        <a:spcAft>
          <a:spcPct val="0"/>
        </a:spcAft>
        <a:buClr>
          <a:srgbClr val="F79646"/>
        </a:buClr>
        <a:buFont typeface="Arial" charset="0"/>
        <a:buChar char="•"/>
        <a:defRPr>
          <a:solidFill>
            <a:srgbClr val="4F4F4F"/>
          </a:solidFill>
          <a:latin typeface="+mn-lt"/>
        </a:defRPr>
      </a:lvl7pPr>
      <a:lvl8pPr marL="3429000" indent="-228600" algn="l" defTabSz="457200" rtl="0" eaLnBrk="0" fontAlgn="base" hangingPunct="0">
        <a:spcBef>
          <a:spcPct val="20000"/>
        </a:spcBef>
        <a:spcAft>
          <a:spcPct val="0"/>
        </a:spcAft>
        <a:buClr>
          <a:srgbClr val="F79646"/>
        </a:buClr>
        <a:buFont typeface="Arial" charset="0"/>
        <a:buChar char="•"/>
        <a:defRPr>
          <a:solidFill>
            <a:srgbClr val="4F4F4F"/>
          </a:solidFill>
          <a:latin typeface="+mn-lt"/>
        </a:defRPr>
      </a:lvl8pPr>
      <a:lvl9pPr marL="3886200" indent="-228600" algn="l" defTabSz="457200" rtl="0" eaLnBrk="0" fontAlgn="base" hangingPunct="0">
        <a:spcBef>
          <a:spcPct val="20000"/>
        </a:spcBef>
        <a:spcAft>
          <a:spcPct val="0"/>
        </a:spcAft>
        <a:buClr>
          <a:srgbClr val="F79646"/>
        </a:buClr>
        <a:buFont typeface="Arial" charset="0"/>
        <a:buChar char="•"/>
        <a:defRPr>
          <a:solidFill>
            <a:srgbClr val="4F4F4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8.xml"/><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8.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8.xml"/><Relationship Id="rId5" Type="http://schemas.openxmlformats.org/officeDocument/2006/relationships/image" Target="../media/image21.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18.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7.xml"/><Relationship Id="rId1" Type="http://schemas.openxmlformats.org/officeDocument/2006/relationships/slideLayout" Target="../slideLayouts/slideLayout18.xml"/><Relationship Id="rId5" Type="http://schemas.openxmlformats.org/officeDocument/2006/relationships/image" Target="../media/image45.png"/><Relationship Id="rId4" Type="http://schemas.openxmlformats.org/officeDocument/2006/relationships/image" Target="../media/image44.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ctrTitle" idx="4294967295"/>
          </p:nvPr>
        </p:nvSpPr>
        <p:spPr>
          <a:xfrm>
            <a:off x="250825" y="333375"/>
            <a:ext cx="8656638" cy="762000"/>
          </a:xfrm>
        </p:spPr>
        <p:txBody>
          <a:bodyPr anchor="b"/>
          <a:lstStyle/>
          <a:p>
            <a:pPr algn="r" eaLnBrk="1" hangingPunct="1"/>
            <a:r>
              <a:rPr lang="en-US" sz="2800" smtClean="0">
                <a:solidFill>
                  <a:schemeClr val="bg1"/>
                </a:solidFill>
              </a:rPr>
              <a:t>Getting Familiar with MSW UI UI</a:t>
            </a:r>
          </a:p>
        </p:txBody>
      </p:sp>
      <p:sp>
        <p:nvSpPr>
          <p:cNvPr id="3" name="TextBox 2"/>
          <p:cNvSpPr txBox="1"/>
          <p:nvPr/>
        </p:nvSpPr>
        <p:spPr>
          <a:xfrm>
            <a:off x="8027988" y="6457950"/>
            <a:ext cx="1068387" cy="307975"/>
          </a:xfrm>
          <a:prstGeom prst="rect">
            <a:avLst/>
          </a:prstGeom>
          <a:noFill/>
        </p:spPr>
        <p:txBody>
          <a:bodyPr wrap="none">
            <a:spAutoFit/>
          </a:bodyPr>
          <a:lstStyle/>
          <a:p>
            <a:pPr>
              <a:defRPr/>
            </a:pPr>
            <a:r>
              <a:rPr lang="en-US" sz="1400" i="1" dirty="0">
                <a:solidFill>
                  <a:schemeClr val="tx2">
                    <a:lumMod val="75000"/>
                  </a:schemeClr>
                </a:solidFill>
              </a:rPr>
              <a:t>By Brent S.</a:t>
            </a:r>
          </a:p>
        </p:txBody>
      </p:sp>
      <p:sp>
        <p:nvSpPr>
          <p:cNvPr id="27651" name="Rectangle 4"/>
          <p:cNvSpPr>
            <a:spLocks noChangeArrowheads="1"/>
          </p:cNvSpPr>
          <p:nvPr/>
        </p:nvSpPr>
        <p:spPr bwMode="auto">
          <a:xfrm>
            <a:off x="395288" y="1052513"/>
            <a:ext cx="7467600" cy="762000"/>
          </a:xfrm>
          <a:prstGeom prst="rect">
            <a:avLst/>
          </a:prstGeom>
          <a:noFill/>
          <a:ln w="9525">
            <a:noFill/>
            <a:miter lim="800000"/>
            <a:headEnd/>
            <a:tailEnd/>
          </a:ln>
        </p:spPr>
        <p:txBody>
          <a:bodyPr anchor="b"/>
          <a:lstStyle/>
          <a:p>
            <a:pPr defTabSz="457200" eaLnBrk="0" hangingPunct="0"/>
            <a:r>
              <a:rPr lang="en-US" b="1">
                <a:latin typeface="Century Gothic" pitchFamily="34" charset="0"/>
              </a:rPr>
              <a:t> </a:t>
            </a:r>
            <a:r>
              <a:rPr lang="en-US" b="1">
                <a:solidFill>
                  <a:srgbClr val="4F4F4F"/>
                </a:solidFill>
                <a:latin typeface="Century Gothic" pitchFamily="34" charset="0"/>
              </a:rPr>
              <a:t>Getting Started with PSW</a:t>
            </a:r>
          </a:p>
        </p:txBody>
      </p:sp>
      <p:sp>
        <p:nvSpPr>
          <p:cNvPr id="27652" name="Rectangle 8"/>
          <p:cNvSpPr>
            <a:spLocks noChangeArrowheads="1"/>
          </p:cNvSpPr>
          <p:nvPr/>
        </p:nvSpPr>
        <p:spPr bwMode="auto">
          <a:xfrm>
            <a:off x="304800" y="381000"/>
            <a:ext cx="7467600" cy="762000"/>
          </a:xfrm>
          <a:prstGeom prst="rect">
            <a:avLst/>
          </a:prstGeom>
          <a:noFill/>
          <a:ln w="9525">
            <a:noFill/>
            <a:miter lim="800000"/>
            <a:headEnd/>
            <a:tailEnd/>
          </a:ln>
        </p:spPr>
        <p:txBody>
          <a:bodyPr/>
          <a:lstStyle/>
          <a:p>
            <a:pPr defTabSz="457200" eaLnBrk="0" hangingPunct="0">
              <a:buClr>
                <a:srgbClr val="F79646"/>
              </a:buClr>
              <a:buFont typeface="Arial" charset="0"/>
              <a:buNone/>
            </a:pPr>
            <a:r>
              <a:rPr lang="en-US" sz="2000" b="1">
                <a:solidFill>
                  <a:schemeClr val="accent1"/>
                </a:solidFill>
                <a:latin typeface="Century Gothic" pitchFamily="34" charset="0"/>
              </a:rPr>
              <a:t>Planning and Scheduling Workbenches</a:t>
            </a:r>
          </a:p>
        </p:txBody>
      </p:sp>
      <p:pic>
        <p:nvPicPr>
          <p:cNvPr id="27653" name="Picture 3"/>
          <p:cNvPicPr>
            <a:picLocks noChangeAspect="1" noChangeArrowheads="1"/>
          </p:cNvPicPr>
          <p:nvPr/>
        </p:nvPicPr>
        <p:blipFill>
          <a:blip r:embed="rId4"/>
          <a:srcRect/>
          <a:stretch>
            <a:fillRect/>
          </a:stretch>
        </p:blipFill>
        <p:spPr bwMode="auto">
          <a:xfrm>
            <a:off x="0" y="6021388"/>
            <a:ext cx="9144000" cy="838200"/>
          </a:xfrm>
          <a:prstGeom prst="rect">
            <a:avLst/>
          </a:prstGeom>
          <a:noFill/>
          <a:ln w="9525">
            <a:noFill/>
            <a:miter lim="800000"/>
            <a:headEnd/>
            <a:tailEnd/>
          </a:ln>
        </p:spPr>
      </p:pic>
      <p:pic>
        <p:nvPicPr>
          <p:cNvPr id="27654" name="Picture 7"/>
          <p:cNvPicPr>
            <a:picLocks noChangeAspect="1" noChangeArrowheads="1"/>
          </p:cNvPicPr>
          <p:nvPr/>
        </p:nvPicPr>
        <p:blipFill>
          <a:blip r:embed="rId5"/>
          <a:srcRect/>
          <a:stretch>
            <a:fillRect/>
          </a:stretch>
        </p:blipFill>
        <p:spPr bwMode="auto">
          <a:xfrm>
            <a:off x="0" y="3227388"/>
            <a:ext cx="9142413" cy="365760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2"/>
          <p:cNvPicPr>
            <a:picLocks noChangeAspect="1" noChangeArrowheads="1"/>
          </p:cNvPicPr>
          <p:nvPr/>
        </p:nvPicPr>
        <p:blipFill>
          <a:blip r:embed="rId3"/>
          <a:srcRect/>
          <a:stretch>
            <a:fillRect/>
          </a:stretch>
        </p:blipFill>
        <p:spPr bwMode="auto">
          <a:xfrm>
            <a:off x="323850" y="1268413"/>
            <a:ext cx="8520113" cy="3948112"/>
          </a:xfrm>
          <a:prstGeom prst="rect">
            <a:avLst/>
          </a:prstGeom>
          <a:noFill/>
          <a:ln w="9525">
            <a:noFill/>
            <a:miter lim="800000"/>
            <a:headEnd/>
            <a:tailEnd/>
          </a:ln>
        </p:spPr>
      </p:pic>
      <p:sp>
        <p:nvSpPr>
          <p:cNvPr id="43010" name="Content Placeholder 2"/>
          <p:cNvSpPr txBox="1">
            <a:spLocks/>
          </p:cNvSpPr>
          <p:nvPr/>
        </p:nvSpPr>
        <p:spPr bwMode="auto">
          <a:xfrm>
            <a:off x="2771775" y="4076700"/>
            <a:ext cx="6119813" cy="2232025"/>
          </a:xfrm>
          <a:prstGeom prst="rect">
            <a:avLst/>
          </a:prstGeom>
          <a:noFill/>
          <a:ln w="9525">
            <a:noFill/>
            <a:miter lim="800000"/>
            <a:headEnd/>
            <a:tailEnd/>
          </a:ln>
        </p:spPr>
        <p:txBody>
          <a:bodyPr/>
          <a:lstStyle/>
          <a:p>
            <a:pPr marL="342900" indent="-342900" eaLnBrk="0" hangingPunct="0">
              <a:lnSpc>
                <a:spcPct val="60000"/>
              </a:lnSpc>
              <a:spcBef>
                <a:spcPct val="30000"/>
              </a:spcBef>
              <a:buClr>
                <a:srgbClr val="890C4C"/>
              </a:buClr>
              <a:buFont typeface="Webdings" pitchFamily="18" charset="2"/>
              <a:buChar char="•"/>
            </a:pPr>
            <a:r>
              <a:rPr lang="en-US" sz="2200"/>
              <a:t>Workbench search retrieves items and transaction records based on this criteria:</a:t>
            </a:r>
            <a:br>
              <a:rPr lang="en-US" sz="2200"/>
            </a:br>
            <a:endParaRPr lang="en-US" sz="2200"/>
          </a:p>
          <a:p>
            <a:pPr marL="742950" lvl="1" indent="-285750" eaLnBrk="0" hangingPunct="0">
              <a:lnSpc>
                <a:spcPct val="60000"/>
              </a:lnSpc>
              <a:spcBef>
                <a:spcPct val="25000"/>
              </a:spcBef>
              <a:buClr>
                <a:srgbClr val="2461AA"/>
              </a:buClr>
              <a:buFont typeface="Times New Roman" pitchFamily="18" charset="0"/>
              <a:buChar char="–"/>
            </a:pPr>
            <a:r>
              <a:rPr lang="en-US" sz="1900"/>
              <a:t>Active supply/demand records</a:t>
            </a:r>
          </a:p>
          <a:p>
            <a:pPr marL="1200150" lvl="2" indent="-285750" eaLnBrk="0" hangingPunct="0">
              <a:lnSpc>
                <a:spcPct val="60000"/>
              </a:lnSpc>
              <a:spcBef>
                <a:spcPct val="25000"/>
              </a:spcBef>
              <a:buClr>
                <a:srgbClr val="2461AA"/>
              </a:buClr>
              <a:buFont typeface="Times New Roman" pitchFamily="18" charset="0"/>
              <a:buChar char="–"/>
            </a:pPr>
            <a:r>
              <a:rPr lang="en-US" sz="1900"/>
              <a:t>Within the future horizon</a:t>
            </a:r>
            <a:endParaRPr lang="en-US" sz="1900" u="sng" baseline="30000"/>
          </a:p>
          <a:p>
            <a:pPr marL="1200150" lvl="2" indent="-285750" eaLnBrk="0" hangingPunct="0">
              <a:lnSpc>
                <a:spcPct val="60000"/>
              </a:lnSpc>
              <a:spcBef>
                <a:spcPct val="25000"/>
              </a:spcBef>
              <a:buClr>
                <a:srgbClr val="2461AA"/>
              </a:buClr>
              <a:buFont typeface="Times New Roman" pitchFamily="18" charset="0"/>
              <a:buChar char="–"/>
            </a:pPr>
            <a:r>
              <a:rPr lang="en-US" sz="1900"/>
              <a:t>Prior to today</a:t>
            </a:r>
            <a:endParaRPr lang="en-US" sz="1900" baseline="30000"/>
          </a:p>
          <a:p>
            <a:pPr marL="742950" lvl="1" indent="-285750" eaLnBrk="0" hangingPunct="0">
              <a:lnSpc>
                <a:spcPct val="60000"/>
              </a:lnSpc>
              <a:spcBef>
                <a:spcPct val="25000"/>
              </a:spcBef>
              <a:buClr>
                <a:srgbClr val="2461AA"/>
              </a:buClr>
              <a:buFont typeface="Times New Roman" pitchFamily="18" charset="0"/>
              <a:buChar char="–"/>
            </a:pPr>
            <a:r>
              <a:rPr lang="en-US" sz="1900"/>
              <a:t>Item activity within the history/future horizon</a:t>
            </a:r>
          </a:p>
          <a:p>
            <a:pPr marL="1200150" lvl="2" indent="-285750" eaLnBrk="0" hangingPunct="0">
              <a:lnSpc>
                <a:spcPct val="60000"/>
              </a:lnSpc>
              <a:spcBef>
                <a:spcPct val="25000"/>
              </a:spcBef>
              <a:buClr>
                <a:srgbClr val="2461AA"/>
              </a:buClr>
              <a:buFont typeface="Times New Roman" pitchFamily="18" charset="0"/>
              <a:buChar char="–"/>
            </a:pPr>
            <a:r>
              <a:rPr lang="en-US" sz="1900"/>
              <a:t>Item receipts</a:t>
            </a:r>
          </a:p>
          <a:p>
            <a:pPr marL="742950" lvl="1" indent="-285750" eaLnBrk="0" hangingPunct="0">
              <a:lnSpc>
                <a:spcPct val="60000"/>
              </a:lnSpc>
              <a:spcBef>
                <a:spcPct val="25000"/>
              </a:spcBef>
              <a:buClr>
                <a:srgbClr val="2461AA"/>
              </a:buClr>
              <a:buFont typeface="Times New Roman" pitchFamily="18" charset="0"/>
              <a:buChar char="–"/>
            </a:pPr>
            <a:r>
              <a:rPr lang="en-US" sz="1900"/>
              <a:t>Item association with resource</a:t>
            </a:r>
          </a:p>
          <a:p>
            <a:pPr marL="742950" lvl="1" indent="-285750" eaLnBrk="0" hangingPunct="0">
              <a:lnSpc>
                <a:spcPct val="80000"/>
              </a:lnSpc>
              <a:spcBef>
                <a:spcPct val="25000"/>
              </a:spcBef>
              <a:buClr>
                <a:srgbClr val="2461AA"/>
              </a:buClr>
              <a:buFont typeface="Times New Roman" pitchFamily="18" charset="0"/>
              <a:buNone/>
            </a:pPr>
            <a:endParaRPr lang="en-US" sz="2400">
              <a:latin typeface="Century Gothic" pitchFamily="34" charset="0"/>
            </a:endParaRPr>
          </a:p>
        </p:txBody>
      </p:sp>
      <p:sp>
        <p:nvSpPr>
          <p:cNvPr id="8" name="TextBox 7"/>
          <p:cNvSpPr txBox="1">
            <a:spLocks noChangeArrowheads="1"/>
          </p:cNvSpPr>
          <p:nvPr/>
        </p:nvSpPr>
        <p:spPr bwMode="auto">
          <a:xfrm>
            <a:off x="395288" y="5229225"/>
            <a:ext cx="2808287" cy="1190625"/>
          </a:xfrm>
          <a:prstGeom prst="rect">
            <a:avLst/>
          </a:prstGeom>
          <a:noFill/>
          <a:ln w="9525">
            <a:noFill/>
            <a:miter lim="800000"/>
            <a:headEnd/>
            <a:tailEnd/>
          </a:ln>
        </p:spPr>
        <p:txBody>
          <a:bodyPr>
            <a:spAutoFit/>
          </a:bodyPr>
          <a:lstStyle/>
          <a:p>
            <a:r>
              <a:rPr lang="en-US" sz="1800"/>
              <a:t>Question: Which items would not appear on workbench?</a:t>
            </a:r>
          </a:p>
          <a:p>
            <a:endParaRPr lang="en-US" sz="1800"/>
          </a:p>
        </p:txBody>
      </p:sp>
      <p:sp>
        <p:nvSpPr>
          <p:cNvPr id="11" name="TextBox 10"/>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2" name="Group 53"/>
          <p:cNvGrpSpPr>
            <a:grpSpLocks/>
          </p:cNvGrpSpPr>
          <p:nvPr/>
        </p:nvGrpSpPr>
        <p:grpSpPr bwMode="auto">
          <a:xfrm>
            <a:off x="8605838" y="31750"/>
            <a:ext cx="430212" cy="301625"/>
            <a:chOff x="6907213" y="0"/>
            <a:chExt cx="430212" cy="301625"/>
          </a:xfrm>
        </p:grpSpPr>
        <p:sp>
          <p:nvSpPr>
            <p:cNvPr id="13" name="Right Arrow 12"/>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43016" name="Group 63"/>
            <p:cNvGrpSpPr>
              <a:grpSpLocks/>
            </p:cNvGrpSpPr>
            <p:nvPr/>
          </p:nvGrpSpPr>
          <p:grpSpPr bwMode="auto">
            <a:xfrm>
              <a:off x="6907213" y="65088"/>
              <a:ext cx="171450" cy="171450"/>
              <a:chOff x="739" y="413995"/>
              <a:chExt cx="172117" cy="172117"/>
            </a:xfrm>
          </p:grpSpPr>
          <p:sp>
            <p:nvSpPr>
              <p:cNvPr id="15" name="Oval 14"/>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43014" name="Title 1"/>
          <p:cNvSpPr txBox="1">
            <a:spLocks/>
          </p:cNvSpPr>
          <p:nvPr/>
        </p:nvSpPr>
        <p:spPr bwMode="auto">
          <a:xfrm>
            <a:off x="0" y="549275"/>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Retrieve Scheduling Data</a:t>
            </a:r>
            <a:r>
              <a:rPr lang="en-US" sz="2000" b="1">
                <a:solidFill>
                  <a:schemeClr val="tx2"/>
                </a:solidFill>
              </a:rPr>
              <a:t/>
            </a:r>
            <a:br>
              <a:rPr lang="en-US" sz="2000" b="1">
                <a:solidFill>
                  <a:schemeClr val="tx2"/>
                </a:solidFill>
              </a:rPr>
            </a:br>
            <a:r>
              <a:rPr lang="en-US" sz="2000" b="1">
                <a:solidFill>
                  <a:schemeClr val="tx2"/>
                </a:solidFill>
              </a:rPr>
              <a:t>Basic Rules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childTnLst>
                                </p:cTn>
                              </p:par>
                            </p:childTnLst>
                          </p:cTn>
                        </p:par>
                        <p:par>
                          <p:cTn id="10" fill="hold">
                            <p:stCondLst>
                              <p:cond delay="0"/>
                            </p:stCondLst>
                            <p:childTnLst>
                              <p:par>
                                <p:cTn id="11" presetID="1" presetClass="exit"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3"/>
          <a:srcRect/>
          <a:stretch>
            <a:fillRect/>
          </a:stretch>
        </p:blipFill>
        <p:spPr bwMode="auto">
          <a:xfrm>
            <a:off x="3995738" y="1468438"/>
            <a:ext cx="4752975" cy="881062"/>
          </a:xfrm>
          <a:prstGeom prst="rect">
            <a:avLst/>
          </a:prstGeom>
          <a:ln>
            <a:noFill/>
          </a:ln>
          <a:effectLst>
            <a:outerShdw blurRad="292100" dist="139700" dir="2700000" algn="tl" rotWithShape="0">
              <a:srgbClr val="333333">
                <a:alpha val="65000"/>
              </a:srgbClr>
            </a:outerShdw>
          </a:effectLst>
        </p:spPr>
      </p:pic>
      <p:sp>
        <p:nvSpPr>
          <p:cNvPr id="45058" name="Content Placeholder 2"/>
          <p:cNvSpPr txBox="1">
            <a:spLocks/>
          </p:cNvSpPr>
          <p:nvPr/>
        </p:nvSpPr>
        <p:spPr bwMode="auto">
          <a:xfrm>
            <a:off x="306388" y="1196975"/>
            <a:ext cx="8153400" cy="647700"/>
          </a:xfrm>
          <a:prstGeom prst="rect">
            <a:avLst/>
          </a:prstGeom>
          <a:noFill/>
          <a:ln w="9525">
            <a:noFill/>
            <a:miter lim="800000"/>
            <a:headEnd/>
            <a:tailEnd/>
          </a:ln>
        </p:spPr>
        <p:txBody>
          <a:bodyPr/>
          <a:lstStyle/>
          <a:p>
            <a:pPr marL="342900" indent="-342900" eaLnBrk="0" hangingPunct="0">
              <a:lnSpc>
                <a:spcPct val="70000"/>
              </a:lnSpc>
              <a:spcBef>
                <a:spcPct val="30000"/>
              </a:spcBef>
              <a:buClr>
                <a:srgbClr val="890C4C"/>
              </a:buClr>
              <a:buFont typeface="Webdings" pitchFamily="18" charset="2"/>
              <a:buNone/>
            </a:pPr>
            <a:r>
              <a:rPr lang="en-US" sz="1600"/>
              <a:t>For optimum search performance with proper selection criteria, resource naming conventions are important</a:t>
            </a:r>
            <a:br>
              <a:rPr lang="en-US" sz="1600"/>
            </a:br>
            <a:endParaRPr lang="en-US" sz="1600"/>
          </a:p>
          <a:p>
            <a:pPr marL="342900" indent="-342900" eaLnBrk="0" hangingPunct="0">
              <a:lnSpc>
                <a:spcPct val="70000"/>
              </a:lnSpc>
              <a:spcBef>
                <a:spcPct val="30000"/>
              </a:spcBef>
              <a:buClr>
                <a:srgbClr val="890C4C"/>
              </a:buClr>
              <a:buFont typeface="Webdings" pitchFamily="18" charset="2"/>
              <a:buNone/>
            </a:pPr>
            <a:r>
              <a:rPr lang="en-US" sz="1600"/>
              <a:t>Can resources be grouped?</a:t>
            </a:r>
          </a:p>
        </p:txBody>
      </p:sp>
      <p:pic>
        <p:nvPicPr>
          <p:cNvPr id="45059" name="Picture 2"/>
          <p:cNvPicPr>
            <a:picLocks noChangeAspect="1" noChangeArrowheads="1"/>
          </p:cNvPicPr>
          <p:nvPr/>
        </p:nvPicPr>
        <p:blipFill>
          <a:blip r:embed="rId4"/>
          <a:srcRect/>
          <a:stretch>
            <a:fillRect/>
          </a:stretch>
        </p:blipFill>
        <p:spPr bwMode="auto">
          <a:xfrm>
            <a:off x="755650" y="2492375"/>
            <a:ext cx="7875588" cy="3816350"/>
          </a:xfrm>
          <a:prstGeom prst="rect">
            <a:avLst/>
          </a:prstGeom>
          <a:noFill/>
          <a:ln w="9525">
            <a:noFill/>
            <a:miter lim="800000"/>
            <a:headEnd/>
            <a:tailEnd/>
          </a:ln>
        </p:spPr>
      </p:pic>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2" name="Group 53"/>
          <p:cNvGrpSpPr>
            <a:grpSpLocks/>
          </p:cNvGrpSpPr>
          <p:nvPr/>
        </p:nvGrpSpPr>
        <p:grpSpPr bwMode="auto">
          <a:xfrm>
            <a:off x="8605838" y="31750"/>
            <a:ext cx="430212" cy="301625"/>
            <a:chOff x="6907213" y="0"/>
            <a:chExt cx="430212" cy="301625"/>
          </a:xfrm>
        </p:grpSpPr>
        <p:sp>
          <p:nvSpPr>
            <p:cNvPr id="22" name="Right Arrow 21"/>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45065" name="Group 63"/>
            <p:cNvGrpSpPr>
              <a:grpSpLocks/>
            </p:cNvGrpSpPr>
            <p:nvPr/>
          </p:nvGrpSpPr>
          <p:grpSpPr bwMode="auto">
            <a:xfrm>
              <a:off x="6907213" y="65088"/>
              <a:ext cx="171450" cy="171450"/>
              <a:chOff x="739" y="413995"/>
              <a:chExt cx="172117" cy="172117"/>
            </a:xfrm>
          </p:grpSpPr>
          <p:sp>
            <p:nvSpPr>
              <p:cNvPr id="24" name="Oval 23"/>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45062" name="Title 1"/>
          <p:cNvSpPr txBox="1">
            <a:spLocks/>
          </p:cNvSpPr>
          <p:nvPr/>
        </p:nvSpPr>
        <p:spPr bwMode="auto">
          <a:xfrm>
            <a:off x="0" y="620713"/>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Retrieve Scheduling Data</a:t>
            </a:r>
            <a:r>
              <a:rPr lang="en-US" sz="2000" b="1">
                <a:solidFill>
                  <a:schemeClr val="tx2"/>
                </a:solidFill>
              </a:rPr>
              <a:t/>
            </a:r>
            <a:br>
              <a:rPr lang="en-US" sz="2000" b="1">
                <a:solidFill>
                  <a:schemeClr val="tx2"/>
                </a:solidFill>
              </a:rPr>
            </a:br>
            <a:r>
              <a:rPr lang="en-US" sz="2000" b="1">
                <a:solidFill>
                  <a:schemeClr val="tx2"/>
                </a:solidFill>
              </a:rPr>
              <a:t>System Setup Considerations</a:t>
            </a:r>
          </a:p>
        </p:txBody>
      </p:sp>
      <p:sp>
        <p:nvSpPr>
          <p:cNvPr id="45063" name="Line 13"/>
          <p:cNvSpPr>
            <a:spLocks noChangeShapeType="1"/>
          </p:cNvSpPr>
          <p:nvPr/>
        </p:nvSpPr>
        <p:spPr bwMode="auto">
          <a:xfrm flipH="1">
            <a:off x="3348038" y="1916113"/>
            <a:ext cx="647700" cy="504825"/>
          </a:xfrm>
          <a:prstGeom prst="line">
            <a:avLst/>
          </a:prstGeom>
          <a:noFill/>
          <a:ln w="9525">
            <a:solidFill>
              <a:srgbClr val="F10903"/>
            </a:solidFill>
            <a:round/>
            <a:headEnd/>
            <a:tailEnd type="triangle" w="med" len="med"/>
          </a:ln>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wedge">
                                      <p:cBhvr>
                                        <p:cTn id="7" dur="2000"/>
                                        <p:tgtEl>
                                          <p:spTgt spid="307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2"/>
                                        </p:tgtEl>
                                        <p:attrNameLst>
                                          <p:attrName>style.visibility</p:attrName>
                                        </p:attrNameLst>
                                      </p:cBhvr>
                                      <p:to>
                                        <p:strVal val="hidden"/>
                                      </p:to>
                                    </p:set>
                                  </p:childTnLst>
                                </p:cTn>
                              </p:par>
                            </p:childTnLst>
                          </p:cTn>
                        </p:par>
                        <p:par>
                          <p:cTn id="12" fill="hold">
                            <p:stCondLst>
                              <p:cond delay="0"/>
                            </p:stCondLst>
                            <p:childTnLst>
                              <p:par>
                                <p:cTn id="13" presetID="1" presetClass="exit"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txBox="1">
            <a:spLocks/>
          </p:cNvSpPr>
          <p:nvPr/>
        </p:nvSpPr>
        <p:spPr bwMode="auto">
          <a:xfrm>
            <a:off x="323850" y="692150"/>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Retrieve Scheduling Data</a:t>
            </a:r>
            <a:r>
              <a:rPr lang="en-US" sz="2000" b="1">
                <a:solidFill>
                  <a:schemeClr val="tx2"/>
                </a:solidFill>
              </a:rPr>
              <a:t/>
            </a:r>
            <a:br>
              <a:rPr lang="en-US" sz="2000" b="1">
                <a:solidFill>
                  <a:schemeClr val="tx2"/>
                </a:solidFill>
              </a:rPr>
            </a:br>
            <a:r>
              <a:rPr lang="en-US" sz="2000" b="1">
                <a:solidFill>
                  <a:schemeClr val="tx2"/>
                </a:solidFill>
              </a:rPr>
              <a:t>System Setup Considerations</a:t>
            </a:r>
          </a:p>
        </p:txBody>
      </p:sp>
      <p:sp>
        <p:nvSpPr>
          <p:cNvPr id="47108" name="Content Placeholder 2"/>
          <p:cNvSpPr txBox="1">
            <a:spLocks/>
          </p:cNvSpPr>
          <p:nvPr/>
        </p:nvSpPr>
        <p:spPr bwMode="auto">
          <a:xfrm>
            <a:off x="323850" y="1341438"/>
            <a:ext cx="8153400" cy="574675"/>
          </a:xfrm>
          <a:prstGeom prst="rect">
            <a:avLst/>
          </a:prstGeom>
          <a:noFill/>
          <a:ln w="9525">
            <a:noFill/>
            <a:miter lim="800000"/>
            <a:headEnd/>
            <a:tailEnd/>
          </a:ln>
        </p:spPr>
        <p:txBody>
          <a:bodyPr/>
          <a:lstStyle/>
          <a:p>
            <a:pPr marL="342900" indent="-342900" eaLnBrk="0" hangingPunct="0">
              <a:lnSpc>
                <a:spcPct val="70000"/>
              </a:lnSpc>
              <a:spcBef>
                <a:spcPct val="30000"/>
              </a:spcBef>
              <a:buClr>
                <a:srgbClr val="890C4C"/>
              </a:buClr>
              <a:buFont typeface="Webdings" pitchFamily="18" charset="2"/>
              <a:buChar char="5"/>
              <a:tabLst>
                <a:tab pos="2060575" algn="l"/>
              </a:tabLst>
            </a:pPr>
            <a:r>
              <a:rPr lang="en-US" sz="1800"/>
              <a:t>To group resources, enter a unique Scheduler ID for each group</a:t>
            </a:r>
          </a:p>
        </p:txBody>
      </p:sp>
      <p:grpSp>
        <p:nvGrpSpPr>
          <p:cNvPr id="47117" name="Group 13"/>
          <p:cNvGrpSpPr>
            <a:grpSpLocks/>
          </p:cNvGrpSpPr>
          <p:nvPr/>
        </p:nvGrpSpPr>
        <p:grpSpPr bwMode="auto">
          <a:xfrm>
            <a:off x="323850" y="1989138"/>
            <a:ext cx="7848600" cy="4249737"/>
            <a:chOff x="249" y="1071"/>
            <a:chExt cx="4944" cy="2677"/>
          </a:xfrm>
        </p:grpSpPr>
        <p:grpSp>
          <p:nvGrpSpPr>
            <p:cNvPr id="47110" name="Group 21"/>
            <p:cNvGrpSpPr>
              <a:grpSpLocks/>
            </p:cNvGrpSpPr>
            <p:nvPr/>
          </p:nvGrpSpPr>
          <p:grpSpPr bwMode="auto">
            <a:xfrm>
              <a:off x="249" y="1071"/>
              <a:ext cx="4928" cy="2656"/>
              <a:chOff x="158" y="482"/>
              <a:chExt cx="5385" cy="3200"/>
            </a:xfrm>
          </p:grpSpPr>
          <p:pic>
            <p:nvPicPr>
              <p:cNvPr id="47111" name="Picture 5"/>
              <p:cNvPicPr>
                <a:picLocks noChangeAspect="1" noChangeArrowheads="1"/>
              </p:cNvPicPr>
              <p:nvPr/>
            </p:nvPicPr>
            <p:blipFill>
              <a:blip r:embed="rId3"/>
              <a:srcRect/>
              <a:stretch>
                <a:fillRect/>
              </a:stretch>
            </p:blipFill>
            <p:spPr bwMode="auto">
              <a:xfrm>
                <a:off x="158" y="1071"/>
                <a:ext cx="3174" cy="2611"/>
              </a:xfrm>
              <a:prstGeom prst="rect">
                <a:avLst/>
              </a:prstGeom>
              <a:noFill/>
              <a:ln w="9525">
                <a:noFill/>
                <a:miter lim="800000"/>
                <a:headEnd/>
                <a:tailEnd/>
              </a:ln>
            </p:spPr>
          </p:pic>
          <p:pic>
            <p:nvPicPr>
              <p:cNvPr id="47112" name="Picture 6"/>
              <p:cNvPicPr>
                <a:picLocks noChangeAspect="1" noChangeArrowheads="1"/>
              </p:cNvPicPr>
              <p:nvPr/>
            </p:nvPicPr>
            <p:blipFill>
              <a:blip r:embed="rId4"/>
              <a:srcRect/>
              <a:stretch>
                <a:fillRect/>
              </a:stretch>
            </p:blipFill>
            <p:spPr bwMode="auto">
              <a:xfrm>
                <a:off x="2653" y="482"/>
                <a:ext cx="2890" cy="2364"/>
              </a:xfrm>
              <a:prstGeom prst="rect">
                <a:avLst/>
              </a:prstGeom>
              <a:noFill/>
              <a:ln w="9525">
                <a:noFill/>
                <a:miter lim="800000"/>
                <a:headEnd/>
                <a:tailEnd/>
              </a:ln>
            </p:spPr>
          </p:pic>
        </p:grpSp>
        <p:sp>
          <p:nvSpPr>
            <p:cNvPr id="47113" name="Line 9"/>
            <p:cNvSpPr>
              <a:spLocks noChangeShapeType="1"/>
            </p:cNvSpPr>
            <p:nvPr/>
          </p:nvSpPr>
          <p:spPr bwMode="auto">
            <a:xfrm>
              <a:off x="249" y="3748"/>
              <a:ext cx="2767" cy="0"/>
            </a:xfrm>
            <a:prstGeom prst="line">
              <a:avLst/>
            </a:prstGeom>
            <a:noFill/>
            <a:ln w="9525">
              <a:solidFill>
                <a:srgbClr val="9B9B9B"/>
              </a:solidFill>
              <a:round/>
              <a:headEnd/>
              <a:tailEnd/>
            </a:ln>
            <a:effectLst/>
          </p:spPr>
          <p:txBody>
            <a:bodyPr/>
            <a:lstStyle/>
            <a:p>
              <a:endParaRPr lang="en-US"/>
            </a:p>
          </p:txBody>
        </p:sp>
        <p:sp>
          <p:nvSpPr>
            <p:cNvPr id="47114" name="Line 10"/>
            <p:cNvSpPr>
              <a:spLocks noChangeShapeType="1"/>
            </p:cNvSpPr>
            <p:nvPr/>
          </p:nvSpPr>
          <p:spPr bwMode="auto">
            <a:xfrm>
              <a:off x="2562" y="3022"/>
              <a:ext cx="2631" cy="0"/>
            </a:xfrm>
            <a:prstGeom prst="line">
              <a:avLst/>
            </a:prstGeom>
            <a:noFill/>
            <a:ln w="9525">
              <a:solidFill>
                <a:srgbClr val="9B9B9B"/>
              </a:solidFill>
              <a:round/>
              <a:headEnd/>
              <a:tailEnd/>
            </a:ln>
            <a:effectLst/>
          </p:spPr>
          <p:txBody>
            <a:bodyPr/>
            <a:lstStyle/>
            <a:p>
              <a:endParaRPr lang="en-US"/>
            </a:p>
          </p:txBody>
        </p:sp>
        <p:sp>
          <p:nvSpPr>
            <p:cNvPr id="47115" name="Line 11"/>
            <p:cNvSpPr>
              <a:spLocks noChangeShapeType="1"/>
            </p:cNvSpPr>
            <p:nvPr/>
          </p:nvSpPr>
          <p:spPr bwMode="auto">
            <a:xfrm>
              <a:off x="5193" y="1071"/>
              <a:ext cx="0" cy="1951"/>
            </a:xfrm>
            <a:prstGeom prst="line">
              <a:avLst/>
            </a:prstGeom>
            <a:noFill/>
            <a:ln w="9525">
              <a:solidFill>
                <a:srgbClr val="9B9B9B"/>
              </a:solidFill>
              <a:round/>
              <a:headEnd/>
              <a:tailEnd/>
            </a:ln>
            <a:effectLst/>
          </p:spPr>
          <p:txBody>
            <a:bodyPr/>
            <a:lstStyle/>
            <a:p>
              <a:endParaRPr lang="en-US"/>
            </a:p>
          </p:txBody>
        </p:sp>
        <p:sp>
          <p:nvSpPr>
            <p:cNvPr id="47116" name="Line 12"/>
            <p:cNvSpPr>
              <a:spLocks noChangeShapeType="1"/>
            </p:cNvSpPr>
            <p:nvPr/>
          </p:nvSpPr>
          <p:spPr bwMode="auto">
            <a:xfrm>
              <a:off x="3016" y="3022"/>
              <a:ext cx="0" cy="726"/>
            </a:xfrm>
            <a:prstGeom prst="line">
              <a:avLst/>
            </a:prstGeom>
            <a:noFill/>
            <a:ln w="9525">
              <a:solidFill>
                <a:srgbClr val="9B9B9B"/>
              </a:solidFill>
              <a:round/>
              <a:headEnd/>
              <a:tailEnd/>
            </a:ln>
            <a:effectLst/>
          </p:spPr>
          <p:txBody>
            <a:bodyPr/>
            <a:lstStyle/>
            <a:p>
              <a:endParaRPr lang="en-US"/>
            </a:p>
          </p:txBody>
        </p:sp>
      </p:grpSp>
      <p:sp>
        <p:nvSpPr>
          <p:cNvPr id="47118" name="Rectangle 14"/>
          <p:cNvSpPr>
            <a:spLocks noChangeArrowheads="1"/>
          </p:cNvSpPr>
          <p:nvPr/>
        </p:nvSpPr>
        <p:spPr bwMode="auto">
          <a:xfrm>
            <a:off x="1258888" y="5516563"/>
            <a:ext cx="1441450" cy="215900"/>
          </a:xfrm>
          <a:prstGeom prst="rect">
            <a:avLst/>
          </a:prstGeom>
          <a:noFill/>
          <a:ln w="9525">
            <a:solidFill>
              <a:srgbClr val="F10903"/>
            </a:solidFill>
            <a:miter lim="800000"/>
            <a:headEnd/>
            <a:tailEnd/>
          </a:ln>
          <a:effectLst/>
        </p:spPr>
        <p:txBody>
          <a:bodyPr wrap="none" anchor="ctr"/>
          <a:lstStyle/>
          <a:p>
            <a:endParaRPr lang="en-US"/>
          </a:p>
        </p:txBody>
      </p:sp>
      <p:sp>
        <p:nvSpPr>
          <p:cNvPr id="47119" name="Rectangle 15"/>
          <p:cNvSpPr>
            <a:spLocks noChangeArrowheads="1"/>
          </p:cNvSpPr>
          <p:nvPr/>
        </p:nvSpPr>
        <p:spPr bwMode="auto">
          <a:xfrm>
            <a:off x="4787900" y="3068638"/>
            <a:ext cx="1439863" cy="215900"/>
          </a:xfrm>
          <a:prstGeom prst="rect">
            <a:avLst/>
          </a:prstGeom>
          <a:noFill/>
          <a:ln w="9525">
            <a:solidFill>
              <a:srgbClr val="F10903"/>
            </a:solidFill>
            <a:miter lim="800000"/>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z="4800" smtClean="0"/>
              <a:t>Review Scheduling Data</a:t>
            </a:r>
          </a:p>
        </p:txBody>
      </p:sp>
      <p:sp>
        <p:nvSpPr>
          <p:cNvPr id="52226" name="Text Box 3"/>
          <p:cNvSpPr txBox="1">
            <a:spLocks noChangeArrowheads="1"/>
          </p:cNvSpPr>
          <p:nvPr/>
        </p:nvSpPr>
        <p:spPr bwMode="auto">
          <a:xfrm>
            <a:off x="990600" y="2476500"/>
            <a:ext cx="6389688" cy="400050"/>
          </a:xfrm>
          <a:prstGeom prst="rect">
            <a:avLst/>
          </a:prstGeom>
          <a:noFill/>
          <a:ln w="9525">
            <a:noFill/>
            <a:miter lim="800000"/>
            <a:headEnd/>
            <a:tailEnd/>
          </a:ln>
        </p:spPr>
        <p:txBody>
          <a:bodyPr>
            <a:spAutoFit/>
          </a:bodyPr>
          <a:lstStyle/>
          <a:p>
            <a:pPr>
              <a:spcBef>
                <a:spcPct val="50000"/>
              </a:spcBef>
              <a:defRPr/>
            </a:pPr>
            <a:r>
              <a:rPr lang="en-US" sz="2000" b="1">
                <a:solidFill>
                  <a:schemeClr val="bg1">
                    <a:lumMod val="65000"/>
                  </a:schemeClr>
                </a:solidFill>
              </a:rPr>
              <a:t>Getting Familiar with MSW UI</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01" name="TextBox 1"/>
          <p:cNvSpPr txBox="1">
            <a:spLocks noChangeArrowheads="1"/>
          </p:cNvSpPr>
          <p:nvPr/>
        </p:nvSpPr>
        <p:spPr bwMode="auto">
          <a:xfrm>
            <a:off x="1116013" y="2060575"/>
            <a:ext cx="6335712" cy="2246313"/>
          </a:xfrm>
          <a:prstGeom prst="rect">
            <a:avLst/>
          </a:prstGeom>
          <a:noFill/>
          <a:ln w="9525">
            <a:noFill/>
            <a:miter lim="800000"/>
            <a:headEnd/>
            <a:tailEnd/>
          </a:ln>
        </p:spPr>
        <p:txBody>
          <a:bodyPr>
            <a:spAutoFit/>
          </a:bodyPr>
          <a:lstStyle/>
          <a:p>
            <a:r>
              <a:rPr lang="en-US"/>
              <a:t>Note: The following slides are intended to be used as reference for the user guide:</a:t>
            </a:r>
          </a:p>
          <a:p>
            <a:r>
              <a:rPr lang="en-US"/>
              <a:t>Demonstration of the following concepts may be live.</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sp>
        <p:nvSpPr>
          <p:cNvPr id="52226" name="Title 1"/>
          <p:cNvSpPr txBox="1">
            <a:spLocks/>
          </p:cNvSpPr>
          <p:nvPr/>
        </p:nvSpPr>
        <p:spPr bwMode="auto">
          <a:xfrm>
            <a:off x="323850" y="692150"/>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Review Scheduling Data</a:t>
            </a:r>
            <a:r>
              <a:rPr lang="en-US" sz="2000" b="1">
                <a:solidFill>
                  <a:schemeClr val="tx2"/>
                </a:solidFill>
              </a:rPr>
              <a:t/>
            </a:r>
            <a:br>
              <a:rPr lang="en-US" sz="2000" b="1">
                <a:solidFill>
                  <a:schemeClr val="tx2"/>
                </a:solidFill>
              </a:rPr>
            </a:br>
            <a:r>
              <a:rPr lang="en-US" sz="2000" b="1">
                <a:solidFill>
                  <a:schemeClr val="tx2"/>
                </a:solidFill>
              </a:rPr>
              <a:t>Sequencing Grid</a:t>
            </a:r>
          </a:p>
        </p:txBody>
      </p:sp>
      <p:pic>
        <p:nvPicPr>
          <p:cNvPr id="1027" name="Picture 3"/>
          <p:cNvPicPr>
            <a:picLocks noChangeAspect="1" noChangeArrowheads="1"/>
          </p:cNvPicPr>
          <p:nvPr/>
        </p:nvPicPr>
        <p:blipFill>
          <a:blip r:embed="rId3"/>
          <a:srcRect/>
          <a:stretch>
            <a:fillRect/>
          </a:stretch>
        </p:blipFill>
        <p:spPr bwMode="auto">
          <a:xfrm>
            <a:off x="323850" y="1557338"/>
            <a:ext cx="8523288" cy="345598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sp>
        <p:nvSpPr>
          <p:cNvPr id="54274" name="Title 1"/>
          <p:cNvSpPr txBox="1">
            <a:spLocks/>
          </p:cNvSpPr>
          <p:nvPr/>
        </p:nvSpPr>
        <p:spPr bwMode="auto">
          <a:xfrm>
            <a:off x="323850" y="692150"/>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Review Scheduling Data</a:t>
            </a:r>
            <a:r>
              <a:rPr lang="en-US" sz="2000" b="1">
                <a:solidFill>
                  <a:schemeClr val="tx2"/>
                </a:solidFill>
              </a:rPr>
              <a:t/>
            </a:r>
            <a:br>
              <a:rPr lang="en-US" sz="2000" b="1">
                <a:solidFill>
                  <a:schemeClr val="tx2"/>
                </a:solidFill>
              </a:rPr>
            </a:br>
            <a:r>
              <a:rPr lang="en-US" sz="2000" b="1">
                <a:solidFill>
                  <a:schemeClr val="tx2"/>
                </a:solidFill>
              </a:rPr>
              <a:t>Production Order Browse</a:t>
            </a:r>
          </a:p>
        </p:txBody>
      </p:sp>
      <p:pic>
        <p:nvPicPr>
          <p:cNvPr id="2050" name="Picture 2"/>
          <p:cNvPicPr>
            <a:picLocks noChangeAspect="1" noChangeArrowheads="1"/>
          </p:cNvPicPr>
          <p:nvPr/>
        </p:nvPicPr>
        <p:blipFill>
          <a:blip r:embed="rId3"/>
          <a:srcRect/>
          <a:stretch>
            <a:fillRect/>
          </a:stretch>
        </p:blipFill>
        <p:spPr bwMode="auto">
          <a:xfrm>
            <a:off x="395288" y="1484313"/>
            <a:ext cx="8504237" cy="3217862"/>
          </a:xfrm>
          <a:prstGeom prst="rect">
            <a:avLst/>
          </a:prstGeom>
          <a:ln>
            <a:noFill/>
          </a:ln>
          <a:effectLst>
            <a:outerShdw blurRad="292100" dist="139700" dir="2700000" algn="tl" rotWithShape="0">
              <a:srgbClr val="333333">
                <a:alpha val="65000"/>
              </a:srgbClr>
            </a:outerShdw>
          </a:effectLst>
        </p:spPr>
      </p:pic>
      <p:sp>
        <p:nvSpPr>
          <p:cNvPr id="7" name="Rounded Rectangular Callout 6"/>
          <p:cNvSpPr/>
          <p:nvPr/>
        </p:nvSpPr>
        <p:spPr bwMode="auto">
          <a:xfrm>
            <a:off x="3779838" y="4868863"/>
            <a:ext cx="2898775" cy="1039812"/>
          </a:xfrm>
          <a:prstGeom prst="wedgeRoundRectCallout">
            <a:avLst>
              <a:gd name="adj1" fmla="val 38065"/>
              <a:gd name="adj2" fmla="val -72860"/>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b="1" dirty="0">
                <a:solidFill>
                  <a:schemeClr val="tx2"/>
                </a:solidFill>
              </a:rPr>
              <a:t>Production Order Browse </a:t>
            </a:r>
            <a:r>
              <a:rPr lang="en-US" sz="1200" dirty="0">
                <a:solidFill>
                  <a:schemeClr val="tx2"/>
                </a:solidFill>
              </a:rPr>
              <a:t>displays all OPEN production orders retrieved in your search</a:t>
            </a:r>
            <a:endParaRPr lang="en-US" sz="1200" b="1" dirty="0">
              <a:solidFill>
                <a:schemeClr val="tx2"/>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8" name="TextBox 27"/>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2" name="Group 53"/>
          <p:cNvGrpSpPr>
            <a:grpSpLocks/>
          </p:cNvGrpSpPr>
          <p:nvPr/>
        </p:nvGrpSpPr>
        <p:grpSpPr bwMode="auto">
          <a:xfrm>
            <a:off x="8605838" y="31750"/>
            <a:ext cx="430212" cy="301625"/>
            <a:chOff x="6907213" y="0"/>
            <a:chExt cx="430212" cy="301625"/>
          </a:xfrm>
        </p:grpSpPr>
        <p:sp>
          <p:nvSpPr>
            <p:cNvPr id="30" name="Right Arrow 29"/>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56330" name="Group 63"/>
            <p:cNvGrpSpPr>
              <a:grpSpLocks/>
            </p:cNvGrpSpPr>
            <p:nvPr/>
          </p:nvGrpSpPr>
          <p:grpSpPr bwMode="auto">
            <a:xfrm>
              <a:off x="6907213" y="65088"/>
              <a:ext cx="171450" cy="171450"/>
              <a:chOff x="739" y="413995"/>
              <a:chExt cx="172117" cy="172117"/>
            </a:xfrm>
          </p:grpSpPr>
          <p:sp>
            <p:nvSpPr>
              <p:cNvPr id="32" name="Oval 31"/>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3"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56323" name="Title 1"/>
          <p:cNvSpPr>
            <a:spLocks/>
          </p:cNvSpPr>
          <p:nvPr/>
        </p:nvSpPr>
        <p:spPr bwMode="auto">
          <a:xfrm>
            <a:off x="179388" y="5492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Review Scheduling Data</a:t>
            </a:r>
            <a:r>
              <a:rPr lang="en-US" sz="2000" b="1">
                <a:solidFill>
                  <a:schemeClr val="tx2"/>
                </a:solidFill>
              </a:rPr>
              <a:t/>
            </a:r>
            <a:br>
              <a:rPr lang="en-US" sz="2000" b="1">
                <a:solidFill>
                  <a:schemeClr val="tx2"/>
                </a:solidFill>
              </a:rPr>
            </a:br>
            <a:r>
              <a:rPr lang="en-US" sz="2000" b="1">
                <a:solidFill>
                  <a:schemeClr val="tx2"/>
                </a:solidFill>
              </a:rPr>
              <a:t>Production Order Browse</a:t>
            </a:r>
          </a:p>
        </p:txBody>
      </p:sp>
      <p:pic>
        <p:nvPicPr>
          <p:cNvPr id="13" name="Picture 2"/>
          <p:cNvPicPr>
            <a:picLocks noChangeAspect="1" noChangeArrowheads="1"/>
          </p:cNvPicPr>
          <p:nvPr/>
        </p:nvPicPr>
        <p:blipFill>
          <a:blip r:embed="rId3"/>
          <a:srcRect/>
          <a:stretch>
            <a:fillRect/>
          </a:stretch>
        </p:blipFill>
        <p:spPr bwMode="auto">
          <a:xfrm>
            <a:off x="142875" y="1484313"/>
            <a:ext cx="8756650" cy="3313112"/>
          </a:xfrm>
          <a:prstGeom prst="rect">
            <a:avLst/>
          </a:prstGeom>
          <a:ln>
            <a:noFill/>
          </a:ln>
          <a:effectLst>
            <a:outerShdw blurRad="292100" dist="139700" dir="2700000" algn="tl" rotWithShape="0">
              <a:srgbClr val="333333">
                <a:alpha val="65000"/>
              </a:srgbClr>
            </a:outerShdw>
          </a:effectLst>
        </p:spPr>
      </p:pic>
      <p:pic>
        <p:nvPicPr>
          <p:cNvPr id="14" name="Picture 2"/>
          <p:cNvPicPr>
            <a:picLocks noChangeAspect="1" noChangeArrowheads="1"/>
          </p:cNvPicPr>
          <p:nvPr/>
        </p:nvPicPr>
        <p:blipFill>
          <a:blip r:embed="rId4"/>
          <a:srcRect/>
          <a:stretch>
            <a:fillRect/>
          </a:stretch>
        </p:blipFill>
        <p:spPr bwMode="auto">
          <a:xfrm>
            <a:off x="5783263" y="2276475"/>
            <a:ext cx="2965450" cy="2447925"/>
          </a:xfrm>
          <a:prstGeom prst="rect">
            <a:avLst/>
          </a:prstGeom>
          <a:noFill/>
          <a:ln w="9525">
            <a:noFill/>
            <a:miter lim="800000"/>
            <a:headEnd/>
            <a:tailEnd/>
          </a:ln>
        </p:spPr>
      </p:pic>
      <p:sp>
        <p:nvSpPr>
          <p:cNvPr id="34" name="Rounded Rectangular Callout 33"/>
          <p:cNvSpPr/>
          <p:nvPr/>
        </p:nvSpPr>
        <p:spPr bwMode="auto">
          <a:xfrm>
            <a:off x="5292725" y="1052513"/>
            <a:ext cx="2859088" cy="808037"/>
          </a:xfrm>
          <a:prstGeom prst="wedgeRoundRectCallout">
            <a:avLst>
              <a:gd name="adj1" fmla="val -21509"/>
              <a:gd name="adj2" fmla="val 98843"/>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b="1" dirty="0">
                <a:solidFill>
                  <a:schemeClr val="tx2"/>
                </a:solidFill>
              </a:rPr>
              <a:t>Configure the view</a:t>
            </a:r>
          </a:p>
          <a:p>
            <a:pPr fontAlgn="auto">
              <a:spcBef>
                <a:spcPts val="0"/>
              </a:spcBef>
              <a:spcAft>
                <a:spcPts val="0"/>
              </a:spcAft>
              <a:defRPr/>
            </a:pPr>
            <a:r>
              <a:rPr lang="en-US" sz="1200" dirty="0">
                <a:solidFill>
                  <a:schemeClr val="tx2"/>
                </a:solidFill>
              </a:rPr>
              <a:t>Drag the columns you wish group your data by</a:t>
            </a:r>
          </a:p>
        </p:txBody>
      </p:sp>
      <p:sp>
        <p:nvSpPr>
          <p:cNvPr id="35" name="Rounded Rectangular Callout 34"/>
          <p:cNvSpPr/>
          <p:nvPr/>
        </p:nvSpPr>
        <p:spPr bwMode="auto">
          <a:xfrm>
            <a:off x="6011863" y="5013325"/>
            <a:ext cx="2857500" cy="933450"/>
          </a:xfrm>
          <a:prstGeom prst="wedgeRoundRectCallout">
            <a:avLst>
              <a:gd name="adj1" fmla="val -18371"/>
              <a:gd name="adj2" fmla="val -122491"/>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(2) </a:t>
            </a:r>
            <a:r>
              <a:rPr lang="en-US" sz="1200" b="1" dirty="0">
                <a:solidFill>
                  <a:schemeClr val="tx2"/>
                </a:solidFill>
              </a:rPr>
              <a:t>Result - </a:t>
            </a:r>
            <a:r>
              <a:rPr lang="en-US" sz="1200" dirty="0">
                <a:solidFill>
                  <a:schemeClr val="tx2"/>
                </a:solidFill>
              </a:rPr>
              <a:t>displays your data grouped by the </a:t>
            </a:r>
            <a:r>
              <a:rPr lang="en-US" sz="1200" u="sng" dirty="0">
                <a:solidFill>
                  <a:schemeClr val="tx2"/>
                </a:solidFill>
              </a:rPr>
              <a:t>Run </a:t>
            </a:r>
            <a:r>
              <a:rPr lang="en-US" sz="1200" u="sng" dirty="0" err="1">
                <a:solidFill>
                  <a:schemeClr val="tx2"/>
                </a:solidFill>
              </a:rPr>
              <a:t>Seq</a:t>
            </a:r>
            <a:r>
              <a:rPr lang="en-US" sz="1200" u="sng" dirty="0">
                <a:solidFill>
                  <a:schemeClr val="tx2"/>
                </a:solidFill>
              </a:rPr>
              <a:t> 1 </a:t>
            </a:r>
            <a:r>
              <a:rPr lang="en-US" sz="1200" dirty="0">
                <a:solidFill>
                  <a:schemeClr val="tx2"/>
                </a:solidFill>
              </a:rPr>
              <a:t>attribute field</a:t>
            </a:r>
            <a:endParaRPr lang="en-US" sz="1200" b="1" dirty="0">
              <a:solidFill>
                <a:schemeClr val="tx2"/>
              </a:solidFill>
            </a:endParaRPr>
          </a:p>
        </p:txBody>
      </p:sp>
      <p:sp>
        <p:nvSpPr>
          <p:cNvPr id="15" name="Rounded Rectangular Callout 14"/>
          <p:cNvSpPr/>
          <p:nvPr/>
        </p:nvSpPr>
        <p:spPr bwMode="auto">
          <a:xfrm>
            <a:off x="2195513" y="5084763"/>
            <a:ext cx="2898775" cy="1039812"/>
          </a:xfrm>
          <a:prstGeom prst="wedgeRoundRectCallout">
            <a:avLst>
              <a:gd name="adj1" fmla="val 78753"/>
              <a:gd name="adj2" fmla="val -116192"/>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(0) </a:t>
            </a:r>
            <a:r>
              <a:rPr lang="en-US" sz="1200" b="1" dirty="0">
                <a:solidFill>
                  <a:schemeClr val="tx2"/>
                </a:solidFill>
              </a:rPr>
              <a:t>Production Order Browse </a:t>
            </a:r>
            <a:r>
              <a:rPr lang="en-US" sz="1200" dirty="0">
                <a:solidFill>
                  <a:schemeClr val="tx2"/>
                </a:solidFill>
              </a:rPr>
              <a:t>use to create dynamic queries to locate production orders meeting your criteria</a:t>
            </a:r>
            <a:endParaRPr lang="en-US" sz="1200" b="1" dirty="0">
              <a:solidFill>
                <a:schemeClr val="tx2"/>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left)">
                                      <p:cBhvr>
                                        <p:cTn id="11" dur="500"/>
                                        <p:tgtEl>
                                          <p:spTgt spid="3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2"/>
                                        </p:tgtEl>
                                        <p:attrNameLst>
                                          <p:attrName>style.visibility</p:attrName>
                                        </p:attrNameLst>
                                      </p:cBhvr>
                                      <p:to>
                                        <p:strVal val="hidden"/>
                                      </p:to>
                                    </p:set>
                                  </p:childTnLst>
                                </p:cTn>
                              </p:par>
                              <p:par>
                                <p:cTn id="16" presetID="22" presetClass="entr" presetSubtype="1"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2000"/>
                                        <p:tgtEl>
                                          <p:spTgt spid="14"/>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childTnLst>
                          </p:cTn>
                        </p:par>
                        <p:par>
                          <p:cTn id="23" fill="hold">
                            <p:stCondLst>
                              <p:cond delay="2500"/>
                            </p:stCondLst>
                            <p:childTnLst>
                              <p:par>
                                <p:cTn id="24" presetID="1" presetClass="exit" presetSubtype="0" fill="hold" grpId="0" nodeType="afterEffect">
                                  <p:stCondLst>
                                    <p:cond delay="0"/>
                                  </p:stCondLst>
                                  <p:childTnLst>
                                    <p:set>
                                      <p:cBhvr>
                                        <p:cTn id="25" dur="1" fill="hold">
                                          <p:stCondLst>
                                            <p:cond delay="0"/>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4" grpId="0" animBg="1"/>
      <p:bldP spid="35" grpId="0" animBg="1"/>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mtClean="0"/>
              <a:t> </a:t>
            </a:r>
            <a:r>
              <a:rPr lang="en-US" sz="4800" smtClean="0"/>
              <a:t>Review Supporting Data</a:t>
            </a:r>
          </a:p>
        </p:txBody>
      </p:sp>
      <p:sp>
        <p:nvSpPr>
          <p:cNvPr id="56322" name="Text Box 3"/>
          <p:cNvSpPr txBox="1">
            <a:spLocks noChangeArrowheads="1"/>
          </p:cNvSpPr>
          <p:nvPr/>
        </p:nvSpPr>
        <p:spPr bwMode="auto">
          <a:xfrm>
            <a:off x="990600" y="2476500"/>
            <a:ext cx="6389688" cy="400050"/>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65000"/>
                  </a:schemeClr>
                </a:solidFill>
              </a:rPr>
              <a:t>Getting Familiar with PSW UI</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sp>
        <p:nvSpPr>
          <p:cNvPr id="60418" name="Title 1"/>
          <p:cNvSpPr txBox="1">
            <a:spLocks/>
          </p:cNvSpPr>
          <p:nvPr/>
        </p:nvSpPr>
        <p:spPr bwMode="auto">
          <a:xfrm>
            <a:off x="395288" y="765175"/>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Review Supporting Data</a:t>
            </a:r>
            <a:r>
              <a:rPr lang="en-US" sz="2000" b="1">
                <a:solidFill>
                  <a:schemeClr val="tx2"/>
                </a:solidFill>
              </a:rPr>
              <a:t/>
            </a:r>
            <a:br>
              <a:rPr lang="en-US" sz="2000" b="1">
                <a:solidFill>
                  <a:schemeClr val="tx2"/>
                </a:solidFill>
              </a:rPr>
            </a:br>
            <a:r>
              <a:rPr lang="en-US" sz="2000" b="1">
                <a:solidFill>
                  <a:schemeClr val="tx2"/>
                </a:solidFill>
              </a:rPr>
              <a:t>Item Details</a:t>
            </a:r>
          </a:p>
        </p:txBody>
      </p:sp>
      <p:pic>
        <p:nvPicPr>
          <p:cNvPr id="4098" name="Picture 2"/>
          <p:cNvPicPr>
            <a:picLocks noChangeAspect="1" noChangeArrowheads="1"/>
          </p:cNvPicPr>
          <p:nvPr/>
        </p:nvPicPr>
        <p:blipFill>
          <a:blip r:embed="rId3"/>
          <a:srcRect/>
          <a:stretch>
            <a:fillRect/>
          </a:stretch>
        </p:blipFill>
        <p:spPr bwMode="auto">
          <a:xfrm>
            <a:off x="395288" y="1412875"/>
            <a:ext cx="7993062" cy="4276725"/>
          </a:xfrm>
          <a:prstGeom prst="rect">
            <a:avLst/>
          </a:prstGeom>
          <a:ln>
            <a:noFill/>
          </a:ln>
          <a:effectLst>
            <a:outerShdw blurRad="292100" dist="139700" dir="2700000" algn="tl" rotWithShape="0">
              <a:srgbClr val="333333">
                <a:alpha val="65000"/>
              </a:srgbClr>
            </a:outerShdw>
          </a:effectLst>
        </p:spPr>
      </p:pic>
      <p:pic>
        <p:nvPicPr>
          <p:cNvPr id="60421" name="Picture 5"/>
          <p:cNvPicPr>
            <a:picLocks noChangeAspect="1" noChangeArrowheads="1"/>
          </p:cNvPicPr>
          <p:nvPr/>
        </p:nvPicPr>
        <p:blipFill>
          <a:blip r:embed="rId4"/>
          <a:srcRect/>
          <a:stretch>
            <a:fillRect/>
          </a:stretch>
        </p:blipFill>
        <p:spPr bwMode="auto">
          <a:xfrm>
            <a:off x="468313" y="4724400"/>
            <a:ext cx="7926387" cy="592138"/>
          </a:xfrm>
          <a:prstGeom prst="rect">
            <a:avLst/>
          </a:prstGeom>
          <a:noFill/>
          <a:ln w="9525">
            <a:noFill/>
            <a:miter lim="800000"/>
            <a:headEnd/>
            <a:tailEnd/>
          </a:ln>
          <a:effectLst/>
        </p:spPr>
      </p:pic>
      <p:sp>
        <p:nvSpPr>
          <p:cNvPr id="60423" name="Rectangle 7"/>
          <p:cNvSpPr>
            <a:spLocks noChangeArrowheads="1"/>
          </p:cNvSpPr>
          <p:nvPr/>
        </p:nvSpPr>
        <p:spPr bwMode="auto">
          <a:xfrm>
            <a:off x="468313" y="4652963"/>
            <a:ext cx="7848600" cy="71437"/>
          </a:xfrm>
          <a:prstGeom prst="rect">
            <a:avLst/>
          </a:prstGeom>
          <a:solidFill>
            <a:srgbClr val="C5C5C5"/>
          </a:solidFill>
          <a:ln w="9525">
            <a:noFill/>
            <a:miter lim="800000"/>
            <a:headEnd/>
            <a:tailEnd/>
          </a:ln>
          <a:effectLst/>
        </p:spPr>
        <p:txBody>
          <a:bodyPr wrap="none" anchor="ctr"/>
          <a:lstStyle/>
          <a:p>
            <a:endParaRPr lang="en-US"/>
          </a:p>
        </p:txBody>
      </p:sp>
      <p:sp>
        <p:nvSpPr>
          <p:cNvPr id="60422" name="Rectangle 6"/>
          <p:cNvSpPr>
            <a:spLocks noChangeArrowheads="1"/>
          </p:cNvSpPr>
          <p:nvPr/>
        </p:nvSpPr>
        <p:spPr bwMode="auto">
          <a:xfrm>
            <a:off x="468313" y="4652963"/>
            <a:ext cx="6119812" cy="360362"/>
          </a:xfrm>
          <a:prstGeom prst="rect">
            <a:avLst/>
          </a:prstGeom>
          <a:noFill/>
          <a:ln w="28575">
            <a:solidFill>
              <a:srgbClr val="F10903"/>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Content Placeholder 2"/>
          <p:cNvSpPr>
            <a:spLocks/>
          </p:cNvSpPr>
          <p:nvPr/>
        </p:nvSpPr>
        <p:spPr bwMode="auto">
          <a:xfrm>
            <a:off x="539750" y="981075"/>
            <a:ext cx="8153400" cy="5327650"/>
          </a:xfrm>
          <a:prstGeom prst="rect">
            <a:avLst/>
          </a:prstGeom>
          <a:noFill/>
          <a:ln w="9525">
            <a:noFill/>
            <a:miter lim="800000"/>
            <a:headEnd/>
            <a:tailEnd/>
          </a:ln>
        </p:spPr>
        <p:txBody>
          <a:bodyPr tIns="91440" bIns="91440"/>
          <a:lstStyle/>
          <a:p>
            <a:pPr marL="406400" indent="-406400" eaLnBrk="0" hangingPunct="0">
              <a:lnSpc>
                <a:spcPct val="70000"/>
              </a:lnSpc>
              <a:spcBef>
                <a:spcPct val="30000"/>
              </a:spcBef>
              <a:buClr>
                <a:srgbClr val="890C4C"/>
              </a:buClr>
              <a:buFont typeface="Webdings" pitchFamily="18" charset="2"/>
              <a:buChar char="5"/>
            </a:pPr>
            <a:r>
              <a:rPr lang="en-US" sz="2000" b="1"/>
              <a:t>Introduction</a:t>
            </a:r>
          </a:p>
          <a:p>
            <a:pPr marL="863600" lvl="1" indent="-342900" eaLnBrk="0" hangingPunct="0">
              <a:spcBef>
                <a:spcPct val="25000"/>
              </a:spcBef>
              <a:buClr>
                <a:srgbClr val="2461AA"/>
              </a:buClr>
              <a:buFont typeface="Times New Roman" pitchFamily="18" charset="0"/>
              <a:buChar char="–"/>
            </a:pPr>
            <a:r>
              <a:rPr lang="en-US" sz="1600"/>
              <a:t>MSW UI for 2010.1 and 2011 QAD EE release </a:t>
            </a:r>
          </a:p>
          <a:p>
            <a:pPr marL="863600" lvl="1" indent="-342900" eaLnBrk="0" hangingPunct="0">
              <a:spcBef>
                <a:spcPct val="25000"/>
              </a:spcBef>
              <a:buClr>
                <a:srgbClr val="2461AA"/>
              </a:buClr>
              <a:buFont typeface="Times New Roman" pitchFamily="18" charset="0"/>
              <a:buChar char="–"/>
            </a:pPr>
            <a:r>
              <a:rPr lang="en-US" sz="1600"/>
              <a:t>New features plus consolidation of 50 + legacy applications, reports, and scheduling steps into a single application</a:t>
            </a:r>
          </a:p>
          <a:p>
            <a:pPr marL="863600" lvl="1" indent="-342900" eaLnBrk="0" hangingPunct="0">
              <a:spcBef>
                <a:spcPct val="25000"/>
              </a:spcBef>
              <a:buClr>
                <a:srgbClr val="2461AA"/>
              </a:buClr>
              <a:buFont typeface="Times New Roman" pitchFamily="18" charset="0"/>
              <a:buChar char="–"/>
            </a:pPr>
            <a:r>
              <a:rPr lang="en-US" sz="1600"/>
              <a:t>Flexible UI, but navigational design and amount of data available can be overwhelming at first</a:t>
            </a:r>
          </a:p>
          <a:p>
            <a:pPr marL="863600" lvl="1" indent="-342900" eaLnBrk="0" hangingPunct="0">
              <a:lnSpc>
                <a:spcPct val="70000"/>
              </a:lnSpc>
              <a:spcBef>
                <a:spcPct val="25000"/>
              </a:spcBef>
              <a:buClr>
                <a:srgbClr val="2461AA"/>
              </a:buClr>
              <a:buFont typeface="Times New Roman" pitchFamily="18" charset="0"/>
              <a:buChar char="–"/>
            </a:pPr>
            <a:r>
              <a:rPr lang="en-US" sz="1600"/>
              <a:t>Primary workbench value is visibility to scheduling data</a:t>
            </a:r>
            <a:br>
              <a:rPr lang="en-US" sz="1600"/>
            </a:br>
            <a:r>
              <a:rPr lang="en-US" sz="1600"/>
              <a:t/>
            </a:r>
            <a:br>
              <a:rPr lang="en-US" sz="1600"/>
            </a:br>
            <a:endParaRPr lang="en-US" sz="1400"/>
          </a:p>
          <a:p>
            <a:pPr marL="406400" indent="-406400" eaLnBrk="0" hangingPunct="0">
              <a:lnSpc>
                <a:spcPct val="70000"/>
              </a:lnSpc>
              <a:spcBef>
                <a:spcPct val="30000"/>
              </a:spcBef>
              <a:buClr>
                <a:srgbClr val="890C4C"/>
              </a:buClr>
              <a:buFont typeface="Webdings" pitchFamily="18" charset="2"/>
              <a:buChar char="5"/>
            </a:pPr>
            <a:r>
              <a:rPr lang="en-US" sz="2000" b="1"/>
              <a:t>Objectives</a:t>
            </a:r>
          </a:p>
          <a:p>
            <a:pPr marL="863600" lvl="1" indent="-342900" eaLnBrk="0" hangingPunct="0">
              <a:spcBef>
                <a:spcPct val="25000"/>
              </a:spcBef>
              <a:buClr>
                <a:srgbClr val="2461AA"/>
              </a:buClr>
              <a:buFont typeface="Times New Roman" pitchFamily="18" charset="0"/>
              <a:buChar char="–"/>
            </a:pPr>
            <a:r>
              <a:rPr lang="en-US" sz="1600"/>
              <a:t>Most important aspect is to understand how to leverage the workbenches </a:t>
            </a:r>
          </a:p>
          <a:p>
            <a:pPr marL="863600" lvl="1" indent="-342900" eaLnBrk="0" hangingPunct="0">
              <a:spcBef>
                <a:spcPct val="25000"/>
              </a:spcBef>
              <a:buClr>
                <a:srgbClr val="2461AA"/>
              </a:buClr>
              <a:buFont typeface="Times New Roman" pitchFamily="18" charset="0"/>
              <a:buChar char="–"/>
            </a:pPr>
            <a:r>
              <a:rPr lang="en-US" sz="1600"/>
              <a:t>Gain general understanding of each of the workbench components</a:t>
            </a:r>
          </a:p>
          <a:p>
            <a:pPr marL="863600" lvl="1" indent="-342900" eaLnBrk="0" hangingPunct="0">
              <a:spcBef>
                <a:spcPct val="25000"/>
              </a:spcBef>
              <a:buClr>
                <a:srgbClr val="2461AA"/>
              </a:buClr>
              <a:buFont typeface="Times New Roman" pitchFamily="18" charset="0"/>
              <a:buChar char="–"/>
            </a:pPr>
            <a:r>
              <a:rPr lang="en-US" sz="1600"/>
              <a:t>Learn basic data retrieval approach and logic</a:t>
            </a:r>
          </a:p>
          <a:p>
            <a:pPr marL="863600" lvl="1" indent="-342900" eaLnBrk="0" hangingPunct="0">
              <a:spcBef>
                <a:spcPct val="25000"/>
              </a:spcBef>
              <a:buClr>
                <a:srgbClr val="2461AA"/>
              </a:buClr>
              <a:buFont typeface="Times New Roman" pitchFamily="18" charset="0"/>
              <a:buChar char="–"/>
            </a:pPr>
            <a:r>
              <a:rPr lang="en-US" sz="1600"/>
              <a:t>Learn workbench navigation and techniques and UI customizing</a:t>
            </a:r>
          </a:p>
          <a:p>
            <a:pPr marL="406400" indent="-406400" eaLnBrk="0" hangingPunct="0">
              <a:lnSpc>
                <a:spcPct val="70000"/>
              </a:lnSpc>
              <a:spcBef>
                <a:spcPct val="30000"/>
              </a:spcBef>
              <a:buClr>
                <a:srgbClr val="890C4C"/>
              </a:buClr>
              <a:buFont typeface="Webdings" pitchFamily="18" charset="2"/>
              <a:buChar char="5"/>
            </a:pPr>
            <a:endParaRPr lang="en-US" sz="1600"/>
          </a:p>
          <a:p>
            <a:pPr marL="406400" indent="-406400" eaLnBrk="0" hangingPunct="0">
              <a:spcBef>
                <a:spcPct val="30000"/>
              </a:spcBef>
              <a:buClr>
                <a:srgbClr val="890C4C"/>
              </a:buClr>
              <a:buFont typeface="Webdings" pitchFamily="18" charset="2"/>
              <a:buChar char="5"/>
            </a:pPr>
            <a:r>
              <a:rPr lang="en-US" sz="2000" b="1"/>
              <a:t>Audience</a:t>
            </a:r>
          </a:p>
          <a:p>
            <a:pPr marL="863600" lvl="1" indent="-342900" eaLnBrk="0" hangingPunct="0">
              <a:spcBef>
                <a:spcPct val="25000"/>
              </a:spcBef>
              <a:buClr>
                <a:srgbClr val="2461AA"/>
              </a:buClr>
              <a:buFont typeface="Times New Roman" pitchFamily="18" charset="0"/>
              <a:buChar char="–"/>
            </a:pPr>
            <a:r>
              <a:rPr lang="en-US" sz="1600"/>
              <a:t>Experienced users of QAD .Net UI applications and browses</a:t>
            </a:r>
          </a:p>
          <a:p>
            <a:pPr marL="863600" lvl="1" indent="-342900" eaLnBrk="0" hangingPunct="0">
              <a:spcBef>
                <a:spcPct val="25000"/>
              </a:spcBef>
              <a:buClr>
                <a:srgbClr val="2461AA"/>
              </a:buClr>
              <a:buFont typeface="Times New Roman" pitchFamily="18" charset="0"/>
              <a:buChar char="–"/>
            </a:pPr>
            <a:r>
              <a:rPr lang="en-US" sz="1600"/>
              <a:t>First time workbench users</a:t>
            </a:r>
            <a:br>
              <a:rPr lang="en-US" sz="1600"/>
            </a:br>
            <a:endParaRPr lang="en-US" sz="1600"/>
          </a:p>
        </p:txBody>
      </p:sp>
      <p:sp>
        <p:nvSpPr>
          <p:cNvPr id="29698" name="Rectangle 3"/>
          <p:cNvSpPr txBox="1">
            <a:spLocks noChangeArrowheads="1"/>
          </p:cNvSpPr>
          <p:nvPr/>
        </p:nvSpPr>
        <p:spPr bwMode="auto">
          <a:xfrm>
            <a:off x="250825" y="188913"/>
            <a:ext cx="7173913" cy="595312"/>
          </a:xfrm>
          <a:prstGeom prst="rect">
            <a:avLst/>
          </a:prstGeom>
          <a:noFill/>
          <a:ln w="9525">
            <a:noFill/>
            <a:miter lim="800000"/>
            <a:headEnd/>
            <a:tailEnd/>
          </a:ln>
        </p:spPr>
        <p:txBody>
          <a:bodyPr anchor="b"/>
          <a:lstStyle/>
          <a:p>
            <a:pPr eaLnBrk="0" hangingPunct="0">
              <a:lnSpc>
                <a:spcPct val="90000"/>
              </a:lnSpc>
            </a:pPr>
            <a:r>
              <a:rPr lang="en-US" b="1">
                <a:solidFill>
                  <a:schemeClr val="tx2"/>
                </a:solidFill>
              </a:rPr>
              <a:t>Getting Familiar with PSW UI</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sp>
        <p:nvSpPr>
          <p:cNvPr id="62466" name="Title 1"/>
          <p:cNvSpPr txBox="1">
            <a:spLocks/>
          </p:cNvSpPr>
          <p:nvPr/>
        </p:nvSpPr>
        <p:spPr bwMode="auto">
          <a:xfrm>
            <a:off x="395288" y="765175"/>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Review Supporting Data</a:t>
            </a:r>
            <a:r>
              <a:rPr lang="en-US" sz="2000" b="1">
                <a:solidFill>
                  <a:schemeClr val="tx2"/>
                </a:solidFill>
              </a:rPr>
              <a:t/>
            </a:r>
            <a:br>
              <a:rPr lang="en-US" sz="2000" b="1">
                <a:solidFill>
                  <a:schemeClr val="tx2"/>
                </a:solidFill>
              </a:rPr>
            </a:br>
            <a:r>
              <a:rPr lang="en-US" sz="2000" b="1">
                <a:solidFill>
                  <a:schemeClr val="tx2"/>
                </a:solidFill>
              </a:rPr>
              <a:t>Production Order Maintenance</a:t>
            </a:r>
          </a:p>
        </p:txBody>
      </p:sp>
      <p:pic>
        <p:nvPicPr>
          <p:cNvPr id="5122" name="Picture 2"/>
          <p:cNvPicPr>
            <a:picLocks noChangeAspect="1" noChangeArrowheads="1"/>
          </p:cNvPicPr>
          <p:nvPr/>
        </p:nvPicPr>
        <p:blipFill>
          <a:blip r:embed="rId3"/>
          <a:srcRect/>
          <a:stretch>
            <a:fillRect/>
          </a:stretch>
        </p:blipFill>
        <p:spPr bwMode="auto">
          <a:xfrm>
            <a:off x="539750" y="1341438"/>
            <a:ext cx="8148638" cy="4760912"/>
          </a:xfrm>
          <a:prstGeom prst="rect">
            <a:avLst/>
          </a:prstGeom>
          <a:ln>
            <a:noFill/>
          </a:ln>
          <a:effectLst>
            <a:outerShdw blurRad="292100" dist="139700" dir="2700000" algn="tl" rotWithShape="0">
              <a:srgbClr val="333333">
                <a:alpha val="65000"/>
              </a:srgbClr>
            </a:outerShdw>
          </a:effectLst>
        </p:spPr>
      </p:pic>
      <p:grpSp>
        <p:nvGrpSpPr>
          <p:cNvPr id="62473" name="Group 9"/>
          <p:cNvGrpSpPr>
            <a:grpSpLocks/>
          </p:cNvGrpSpPr>
          <p:nvPr/>
        </p:nvGrpSpPr>
        <p:grpSpPr bwMode="auto">
          <a:xfrm>
            <a:off x="3348038" y="4508500"/>
            <a:ext cx="5327650" cy="1584325"/>
            <a:chOff x="2109" y="2840"/>
            <a:chExt cx="3356" cy="998"/>
          </a:xfrm>
        </p:grpSpPr>
        <p:grpSp>
          <p:nvGrpSpPr>
            <p:cNvPr id="62471" name="Group 7"/>
            <p:cNvGrpSpPr>
              <a:grpSpLocks/>
            </p:cNvGrpSpPr>
            <p:nvPr/>
          </p:nvGrpSpPr>
          <p:grpSpPr bwMode="auto">
            <a:xfrm>
              <a:off x="2109" y="2840"/>
              <a:ext cx="3356" cy="978"/>
              <a:chOff x="657" y="1570"/>
              <a:chExt cx="3843" cy="1019"/>
            </a:xfrm>
          </p:grpSpPr>
          <p:pic>
            <p:nvPicPr>
              <p:cNvPr id="62469" name="Picture 5"/>
              <p:cNvPicPr>
                <a:picLocks noChangeAspect="1" noChangeArrowheads="1"/>
              </p:cNvPicPr>
              <p:nvPr/>
            </p:nvPicPr>
            <p:blipFill>
              <a:blip r:embed="rId4"/>
              <a:srcRect/>
              <a:stretch>
                <a:fillRect/>
              </a:stretch>
            </p:blipFill>
            <p:spPr bwMode="auto">
              <a:xfrm>
                <a:off x="657" y="1570"/>
                <a:ext cx="2160" cy="1019"/>
              </a:xfrm>
              <a:prstGeom prst="rect">
                <a:avLst/>
              </a:prstGeom>
              <a:noFill/>
              <a:ln w="9525">
                <a:noFill/>
                <a:miter lim="800000"/>
                <a:headEnd/>
                <a:tailEnd/>
              </a:ln>
              <a:effectLst/>
            </p:spPr>
          </p:pic>
          <p:pic>
            <p:nvPicPr>
              <p:cNvPr id="62470" name="Picture 6"/>
              <p:cNvPicPr>
                <a:picLocks noChangeAspect="1" noChangeArrowheads="1"/>
              </p:cNvPicPr>
              <p:nvPr/>
            </p:nvPicPr>
            <p:blipFill>
              <a:blip r:embed="rId5"/>
              <a:srcRect/>
              <a:stretch>
                <a:fillRect/>
              </a:stretch>
            </p:blipFill>
            <p:spPr bwMode="auto">
              <a:xfrm>
                <a:off x="1882" y="1570"/>
                <a:ext cx="2618" cy="898"/>
              </a:xfrm>
              <a:prstGeom prst="rect">
                <a:avLst/>
              </a:prstGeom>
              <a:noFill/>
              <a:ln w="9525">
                <a:noFill/>
                <a:miter lim="800000"/>
                <a:headEnd/>
                <a:tailEnd/>
              </a:ln>
              <a:effectLst/>
            </p:spPr>
          </p:pic>
        </p:grpSp>
        <p:sp>
          <p:nvSpPr>
            <p:cNvPr id="62472" name="Rectangle 8"/>
            <p:cNvSpPr>
              <a:spLocks noChangeArrowheads="1"/>
            </p:cNvSpPr>
            <p:nvPr/>
          </p:nvSpPr>
          <p:spPr bwMode="auto">
            <a:xfrm>
              <a:off x="3833" y="3702"/>
              <a:ext cx="1632" cy="136"/>
            </a:xfrm>
            <a:prstGeom prst="rect">
              <a:avLst/>
            </a:prstGeom>
            <a:solidFill>
              <a:schemeClr val="bg2"/>
            </a:solidFill>
            <a:ln w="9525">
              <a:noFill/>
              <a:miter lim="800000"/>
              <a:headEnd/>
              <a:tailEnd/>
            </a:ln>
            <a:effectLst/>
          </p:spPr>
          <p:txBody>
            <a:bodyPr wrap="none" anchor="ctr"/>
            <a:lstStyle/>
            <a:p>
              <a:endParaRPr lang="en-US"/>
            </a:p>
          </p:txBody>
        </p:sp>
      </p:grpSp>
      <p:sp>
        <p:nvSpPr>
          <p:cNvPr id="62474" name="Rectangle 10"/>
          <p:cNvSpPr>
            <a:spLocks noChangeArrowheads="1"/>
          </p:cNvSpPr>
          <p:nvPr/>
        </p:nvSpPr>
        <p:spPr bwMode="auto">
          <a:xfrm>
            <a:off x="3348038" y="4437063"/>
            <a:ext cx="5256212" cy="1584325"/>
          </a:xfrm>
          <a:prstGeom prst="rect">
            <a:avLst/>
          </a:prstGeom>
          <a:noFill/>
          <a:ln w="28575">
            <a:solidFill>
              <a:srgbClr val="F10903"/>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mtClean="0"/>
              <a:t> </a:t>
            </a:r>
            <a:r>
              <a:rPr lang="en-US" sz="4800" smtClean="0"/>
              <a:t>Introduction to Capacity</a:t>
            </a:r>
          </a:p>
        </p:txBody>
      </p:sp>
      <p:sp>
        <p:nvSpPr>
          <p:cNvPr id="56322" name="Text Box 3"/>
          <p:cNvSpPr txBox="1">
            <a:spLocks noChangeArrowheads="1"/>
          </p:cNvSpPr>
          <p:nvPr/>
        </p:nvSpPr>
        <p:spPr bwMode="auto">
          <a:xfrm>
            <a:off x="990600" y="2476500"/>
            <a:ext cx="6389688" cy="400050"/>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65000"/>
                  </a:schemeClr>
                </a:solidFill>
              </a:rPr>
              <a:t>Getting Familiar with PSW UI</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3"/>
          <a:srcRect/>
          <a:stretch>
            <a:fillRect/>
          </a:stretch>
        </p:blipFill>
        <p:spPr bwMode="auto">
          <a:xfrm>
            <a:off x="1347788" y="1404938"/>
            <a:ext cx="6446837" cy="4048125"/>
          </a:xfrm>
          <a:prstGeom prst="rect">
            <a:avLst/>
          </a:prstGeom>
          <a:ln>
            <a:noFill/>
          </a:ln>
          <a:effectLst>
            <a:outerShdw blurRad="292100" dist="139700" dir="2700000" algn="tl" rotWithShape="0">
              <a:srgbClr val="333333">
                <a:alpha val="65000"/>
              </a:srgbClr>
            </a:outerShdw>
          </a:effectLst>
        </p:spPr>
      </p:pic>
      <p:sp>
        <p:nvSpPr>
          <p:cNvPr id="28" name="TextBox 27"/>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2" name="Group 53"/>
          <p:cNvGrpSpPr>
            <a:grpSpLocks/>
          </p:cNvGrpSpPr>
          <p:nvPr/>
        </p:nvGrpSpPr>
        <p:grpSpPr bwMode="auto">
          <a:xfrm>
            <a:off x="8605838" y="31750"/>
            <a:ext cx="430212" cy="301625"/>
            <a:chOff x="6907213" y="0"/>
            <a:chExt cx="430212" cy="301625"/>
          </a:xfrm>
        </p:grpSpPr>
        <p:sp>
          <p:nvSpPr>
            <p:cNvPr id="30" name="Right Arrow 29"/>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66569" name="Group 63"/>
            <p:cNvGrpSpPr>
              <a:grpSpLocks/>
            </p:cNvGrpSpPr>
            <p:nvPr/>
          </p:nvGrpSpPr>
          <p:grpSpPr bwMode="auto">
            <a:xfrm>
              <a:off x="6907213" y="65088"/>
              <a:ext cx="171450" cy="171450"/>
              <a:chOff x="739" y="413995"/>
              <a:chExt cx="172117" cy="172117"/>
            </a:xfrm>
          </p:grpSpPr>
          <p:sp>
            <p:nvSpPr>
              <p:cNvPr id="32" name="Oval 31"/>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3"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66564" name="Title 1"/>
          <p:cNvSpPr>
            <a:spLocks/>
          </p:cNvSpPr>
          <p:nvPr/>
        </p:nvSpPr>
        <p:spPr bwMode="auto">
          <a:xfrm>
            <a:off x="179388" y="5492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Getting Familiar with PSW UI</a:t>
            </a:r>
            <a:r>
              <a:rPr lang="en-US" sz="2000" b="1">
                <a:solidFill>
                  <a:schemeClr val="tx2"/>
                </a:solidFill>
              </a:rPr>
              <a:t/>
            </a:r>
            <a:br>
              <a:rPr lang="en-US" sz="2000" b="1">
                <a:solidFill>
                  <a:schemeClr val="tx2"/>
                </a:solidFill>
              </a:rPr>
            </a:br>
            <a:r>
              <a:rPr lang="en-US" sz="2000" b="1">
                <a:solidFill>
                  <a:schemeClr val="tx2"/>
                </a:solidFill>
              </a:rPr>
              <a:t>Introduction to Capacity</a:t>
            </a:r>
          </a:p>
        </p:txBody>
      </p:sp>
      <p:sp>
        <p:nvSpPr>
          <p:cNvPr id="34" name="Rounded Rectangular Callout 33"/>
          <p:cNvSpPr/>
          <p:nvPr/>
        </p:nvSpPr>
        <p:spPr bwMode="auto">
          <a:xfrm>
            <a:off x="5867400" y="1484313"/>
            <a:ext cx="2859088" cy="952500"/>
          </a:xfrm>
          <a:prstGeom prst="wedgeRoundRectCallout">
            <a:avLst>
              <a:gd name="adj1" fmla="val -21509"/>
              <a:gd name="adj2" fmla="val 98843"/>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(2) </a:t>
            </a:r>
            <a:r>
              <a:rPr lang="en-US" sz="1200" b="1" dirty="0">
                <a:solidFill>
                  <a:schemeClr val="tx2"/>
                </a:solidFill>
              </a:rPr>
              <a:t>Past Due Remaining Capacity - </a:t>
            </a:r>
            <a:r>
              <a:rPr lang="en-US" sz="1200" dirty="0">
                <a:solidFill>
                  <a:schemeClr val="tx2"/>
                </a:solidFill>
              </a:rPr>
              <a:t>past due scheduled orders create a backlog in capacity requirements</a:t>
            </a:r>
          </a:p>
        </p:txBody>
      </p:sp>
      <p:sp>
        <p:nvSpPr>
          <p:cNvPr id="35" name="Rounded Rectangular Callout 34"/>
          <p:cNvSpPr/>
          <p:nvPr/>
        </p:nvSpPr>
        <p:spPr bwMode="auto">
          <a:xfrm>
            <a:off x="5940425" y="4076700"/>
            <a:ext cx="2857500" cy="792163"/>
          </a:xfrm>
          <a:prstGeom prst="wedgeRoundRectCallout">
            <a:avLst>
              <a:gd name="adj1" fmla="val -20403"/>
              <a:gd name="adj2" fmla="val -122491"/>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(3) </a:t>
            </a:r>
            <a:r>
              <a:rPr lang="en-US" sz="1200" b="1" dirty="0">
                <a:solidFill>
                  <a:schemeClr val="tx2"/>
                </a:solidFill>
              </a:rPr>
              <a:t>Remaining Capacity- </a:t>
            </a:r>
            <a:r>
              <a:rPr lang="en-US" sz="1200" dirty="0">
                <a:solidFill>
                  <a:schemeClr val="tx2"/>
                </a:solidFill>
              </a:rPr>
              <a:t>capacity  available to schedule additional work and (25) parts</a:t>
            </a:r>
            <a:endParaRPr lang="en-US" sz="1200" b="1" dirty="0">
              <a:solidFill>
                <a:schemeClr val="tx2"/>
              </a:solidFill>
            </a:endParaRPr>
          </a:p>
        </p:txBody>
      </p:sp>
      <p:sp>
        <p:nvSpPr>
          <p:cNvPr id="16" name="Rounded Rectangular Callout 15"/>
          <p:cNvSpPr/>
          <p:nvPr/>
        </p:nvSpPr>
        <p:spPr bwMode="auto">
          <a:xfrm>
            <a:off x="2771775" y="4724400"/>
            <a:ext cx="2859088" cy="808038"/>
          </a:xfrm>
          <a:prstGeom prst="wedgeRoundRectCallout">
            <a:avLst>
              <a:gd name="adj1" fmla="val 19104"/>
              <a:gd name="adj2" fmla="val -204722"/>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b="1" dirty="0">
                <a:solidFill>
                  <a:schemeClr val="tx2"/>
                </a:solidFill>
              </a:rPr>
              <a:t>Required Capacity – </a:t>
            </a:r>
            <a:r>
              <a:rPr lang="en-US" sz="1200" dirty="0">
                <a:solidFill>
                  <a:schemeClr val="tx2"/>
                </a:solidFill>
              </a:rPr>
              <a:t>displays the required capacity of 5.5 hours / 55 parts scheduled</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2"/>
                                        </p:tgtEl>
                                        <p:attrNameLst>
                                          <p:attrName>style.visibility</p:attrName>
                                        </p:attrNameLst>
                                      </p:cBhvr>
                                      <p:to>
                                        <p:strVal val="hidden"/>
                                      </p:to>
                                    </p:set>
                                  </p:childTnLst>
                                </p:cTn>
                              </p:par>
                            </p:childTnLst>
                          </p:cTn>
                        </p:par>
                        <p:par>
                          <p:cTn id="12" fill="hold">
                            <p:stCondLst>
                              <p:cond delay="0"/>
                            </p:stCondLst>
                            <p:childTnLst>
                              <p:par>
                                <p:cTn id="13" presetID="22" presetClass="entr" presetSubtype="8"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500"/>
                                        <p:tgtEl>
                                          <p:spTgt spid="34"/>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1000"/>
                            </p:stCondLst>
                            <p:childTnLst>
                              <p:par>
                                <p:cTn id="21" presetID="1" presetClass="exit"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4" grpId="0" animBg="1"/>
      <p:bldP spid="35"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3"/>
          <a:srcRect/>
          <a:stretch>
            <a:fillRect/>
          </a:stretch>
        </p:blipFill>
        <p:spPr bwMode="auto">
          <a:xfrm>
            <a:off x="539750" y="1341438"/>
            <a:ext cx="7956550" cy="4271962"/>
          </a:xfrm>
          <a:prstGeom prst="rect">
            <a:avLst/>
          </a:prstGeom>
          <a:ln>
            <a:noFill/>
          </a:ln>
          <a:effectLst>
            <a:outerShdw blurRad="292100" dist="139700" dir="2700000" algn="tl" rotWithShape="0">
              <a:srgbClr val="333333">
                <a:alpha val="65000"/>
              </a:srgbClr>
            </a:outerShdw>
          </a:effectLst>
        </p:spPr>
      </p:pic>
      <p:sp>
        <p:nvSpPr>
          <p:cNvPr id="28" name="TextBox 27"/>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2" name="Group 53"/>
          <p:cNvGrpSpPr>
            <a:grpSpLocks/>
          </p:cNvGrpSpPr>
          <p:nvPr/>
        </p:nvGrpSpPr>
        <p:grpSpPr bwMode="auto">
          <a:xfrm>
            <a:off x="8605838" y="31750"/>
            <a:ext cx="430212" cy="301625"/>
            <a:chOff x="6907213" y="0"/>
            <a:chExt cx="430212" cy="301625"/>
          </a:xfrm>
        </p:grpSpPr>
        <p:sp>
          <p:nvSpPr>
            <p:cNvPr id="30" name="Right Arrow 29"/>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68616" name="Group 63"/>
            <p:cNvGrpSpPr>
              <a:grpSpLocks/>
            </p:cNvGrpSpPr>
            <p:nvPr/>
          </p:nvGrpSpPr>
          <p:grpSpPr bwMode="auto">
            <a:xfrm>
              <a:off x="6907213" y="65088"/>
              <a:ext cx="171450" cy="171450"/>
              <a:chOff x="739" y="413995"/>
              <a:chExt cx="172117" cy="172117"/>
            </a:xfrm>
          </p:grpSpPr>
          <p:sp>
            <p:nvSpPr>
              <p:cNvPr id="32" name="Oval 31"/>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3"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68612" name="Title 1"/>
          <p:cNvSpPr>
            <a:spLocks/>
          </p:cNvSpPr>
          <p:nvPr/>
        </p:nvSpPr>
        <p:spPr bwMode="auto">
          <a:xfrm>
            <a:off x="0" y="404813"/>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Getting Familiar with PSW UI</a:t>
            </a:r>
            <a:r>
              <a:rPr lang="en-US" sz="2000" b="1">
                <a:solidFill>
                  <a:schemeClr val="tx2"/>
                </a:solidFill>
              </a:rPr>
              <a:t/>
            </a:r>
            <a:br>
              <a:rPr lang="en-US" sz="2000" b="1">
                <a:solidFill>
                  <a:schemeClr val="tx2"/>
                </a:solidFill>
              </a:rPr>
            </a:br>
            <a:r>
              <a:rPr lang="en-US" sz="2000" b="1">
                <a:solidFill>
                  <a:schemeClr val="tx2"/>
                </a:solidFill>
              </a:rPr>
              <a:t>Introduction to Capacity</a:t>
            </a:r>
          </a:p>
        </p:txBody>
      </p:sp>
      <p:sp>
        <p:nvSpPr>
          <p:cNvPr id="68613" name="Content Placeholder 2"/>
          <p:cNvSpPr txBox="1">
            <a:spLocks/>
          </p:cNvSpPr>
          <p:nvPr/>
        </p:nvSpPr>
        <p:spPr bwMode="auto">
          <a:xfrm>
            <a:off x="468313" y="5661025"/>
            <a:ext cx="8153400" cy="792163"/>
          </a:xfrm>
          <a:prstGeom prst="rect">
            <a:avLst/>
          </a:prstGeom>
          <a:noFill/>
          <a:ln w="9525">
            <a:noFill/>
            <a:miter lim="800000"/>
            <a:headEnd/>
            <a:tailEnd/>
          </a:ln>
        </p:spPr>
        <p:txBody>
          <a:bodyPr/>
          <a:lstStyle/>
          <a:p>
            <a:pPr marL="342900" indent="-342900" defTabSz="457200" eaLnBrk="0" hangingPunct="0">
              <a:lnSpc>
                <a:spcPct val="80000"/>
              </a:lnSpc>
              <a:spcBef>
                <a:spcPct val="20000"/>
              </a:spcBef>
              <a:buClr>
                <a:srgbClr val="F79646"/>
              </a:buClr>
              <a:buFont typeface="Arial" charset="0"/>
              <a:buChar char="•"/>
            </a:pPr>
            <a:r>
              <a:rPr lang="en-US" sz="1800">
                <a:latin typeface="Century Gothic" pitchFamily="34" charset="0"/>
              </a:rPr>
              <a:t>What is Required Capacity?</a:t>
            </a:r>
          </a:p>
          <a:p>
            <a:pPr marL="742950" lvl="1" indent="-285750" defTabSz="457200" eaLnBrk="0" hangingPunct="0">
              <a:lnSpc>
                <a:spcPct val="80000"/>
              </a:lnSpc>
              <a:spcBef>
                <a:spcPct val="20000"/>
              </a:spcBef>
              <a:buClr>
                <a:srgbClr val="F79646"/>
              </a:buClr>
              <a:buFont typeface="Lucida Grande"/>
              <a:buChar char="-"/>
            </a:pPr>
            <a:r>
              <a:rPr lang="en-US" sz="1500">
                <a:latin typeface="Century Gothic" pitchFamily="34" charset="0"/>
              </a:rPr>
              <a:t>The amount of time to produce a production order, including both the run time and setup time.</a:t>
            </a:r>
          </a:p>
        </p:txBody>
      </p:sp>
      <p:cxnSp>
        <p:nvCxnSpPr>
          <p:cNvPr id="15" name="Elbow Connector 11"/>
          <p:cNvCxnSpPr/>
          <p:nvPr/>
        </p:nvCxnSpPr>
        <p:spPr>
          <a:xfrm rot="16200000" flipV="1">
            <a:off x="1223963" y="3249612"/>
            <a:ext cx="2592388" cy="2087563"/>
          </a:xfrm>
          <a:prstGeom prst="bentConnector3">
            <a:avLst>
              <a:gd name="adj1" fmla="val 2408"/>
            </a:avLst>
          </a:prstGeom>
          <a:solidFill>
            <a:schemeClr val="accent1">
              <a:alpha val="0"/>
            </a:schemeClr>
          </a:solidFill>
          <a:ln>
            <a:solidFill>
              <a:srgbClr val="FFC000"/>
            </a:solidFill>
            <a:prstDash val="sysDash"/>
            <a:headEnd type="none" w="med" len="med"/>
            <a:tailEnd type="triangl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par>
                          <p:cTn id="7" fill="hold">
                            <p:stCondLst>
                              <p:cond delay="0"/>
                            </p:stCondLst>
                            <p:childTnLst>
                              <p:par>
                                <p:cTn id="8" presetID="1" presetClass="exit" presetSubtype="0" fill="hold" grpId="0" nodeType="afterEffect">
                                  <p:stCondLst>
                                    <p:cond delay="0"/>
                                  </p:stCondLst>
                                  <p:childTnLst>
                                    <p:set>
                                      <p:cBhvr>
                                        <p:cTn id="9" dur="1" fill="hold">
                                          <p:stCondLst>
                                            <p:cond delay="0"/>
                                          </p:stCondLst>
                                        </p:cTn>
                                        <p:tgtEl>
                                          <p:spTgt spid="28"/>
                                        </p:tgtEl>
                                        <p:attrNameLst>
                                          <p:attrName>style.visibility</p:attrName>
                                        </p:attrNameLst>
                                      </p:cBhvr>
                                      <p:to>
                                        <p:strVal val="hidden"/>
                                      </p:to>
                                    </p:set>
                                  </p:childTnLst>
                                </p:cTn>
                              </p:par>
                            </p:childTnLst>
                          </p:cTn>
                        </p:par>
                        <p:par>
                          <p:cTn id="10" fill="hold">
                            <p:stCondLst>
                              <p:cond delay="0"/>
                            </p:stCondLst>
                            <p:childTnLst>
                              <p:par>
                                <p:cTn id="11" presetID="22" presetClass="entr" presetSubtype="4" repeatCount="300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srcRect/>
          <a:stretch>
            <a:fillRect/>
          </a:stretch>
        </p:blipFill>
        <p:spPr bwMode="auto">
          <a:xfrm>
            <a:off x="395288" y="1196975"/>
            <a:ext cx="7207250" cy="3998913"/>
          </a:xfrm>
          <a:prstGeom prst="rect">
            <a:avLst/>
          </a:prstGeom>
          <a:ln>
            <a:noFill/>
          </a:ln>
          <a:effectLst>
            <a:outerShdw blurRad="292100" dist="139700" dir="2700000" algn="tl" rotWithShape="0">
              <a:srgbClr val="333333">
                <a:alpha val="65000"/>
              </a:srgbClr>
            </a:outerShdw>
          </a:effectLst>
        </p:spPr>
      </p:pic>
      <p:sp>
        <p:nvSpPr>
          <p:cNvPr id="28" name="TextBox 27"/>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2" name="Group 53"/>
          <p:cNvGrpSpPr>
            <a:grpSpLocks/>
          </p:cNvGrpSpPr>
          <p:nvPr/>
        </p:nvGrpSpPr>
        <p:grpSpPr bwMode="auto">
          <a:xfrm>
            <a:off x="8605838" y="31750"/>
            <a:ext cx="430212" cy="301625"/>
            <a:chOff x="6907213" y="0"/>
            <a:chExt cx="430212" cy="301625"/>
          </a:xfrm>
        </p:grpSpPr>
        <p:sp>
          <p:nvSpPr>
            <p:cNvPr id="30" name="Right Arrow 29"/>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70664" name="Group 63"/>
            <p:cNvGrpSpPr>
              <a:grpSpLocks/>
            </p:cNvGrpSpPr>
            <p:nvPr/>
          </p:nvGrpSpPr>
          <p:grpSpPr bwMode="auto">
            <a:xfrm>
              <a:off x="6907213" y="65088"/>
              <a:ext cx="171450" cy="171450"/>
              <a:chOff x="739" y="413995"/>
              <a:chExt cx="172117" cy="172117"/>
            </a:xfrm>
          </p:grpSpPr>
          <p:sp>
            <p:nvSpPr>
              <p:cNvPr id="32" name="Oval 31"/>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3"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70660" name="Title 1"/>
          <p:cNvSpPr>
            <a:spLocks/>
          </p:cNvSpPr>
          <p:nvPr/>
        </p:nvSpPr>
        <p:spPr bwMode="auto">
          <a:xfrm>
            <a:off x="179388" y="5492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Getting Familiar with PSW UI</a:t>
            </a:r>
            <a:r>
              <a:rPr lang="en-US" sz="2000" b="1">
                <a:solidFill>
                  <a:schemeClr val="tx2"/>
                </a:solidFill>
              </a:rPr>
              <a:t/>
            </a:r>
            <a:br>
              <a:rPr lang="en-US" sz="2000" b="1">
                <a:solidFill>
                  <a:schemeClr val="tx2"/>
                </a:solidFill>
              </a:rPr>
            </a:br>
            <a:r>
              <a:rPr lang="en-US" sz="2000" b="1">
                <a:solidFill>
                  <a:schemeClr val="tx2"/>
                </a:solidFill>
              </a:rPr>
              <a:t>Introduction to Capacity</a:t>
            </a:r>
          </a:p>
        </p:txBody>
      </p:sp>
      <p:sp>
        <p:nvSpPr>
          <p:cNvPr id="35" name="Rounded Rectangular Callout 34"/>
          <p:cNvSpPr/>
          <p:nvPr/>
        </p:nvSpPr>
        <p:spPr bwMode="auto">
          <a:xfrm>
            <a:off x="5795963" y="4005263"/>
            <a:ext cx="2857500" cy="792162"/>
          </a:xfrm>
          <a:prstGeom prst="wedgeRoundRectCallout">
            <a:avLst>
              <a:gd name="adj1" fmla="val -15324"/>
              <a:gd name="adj2" fmla="val -133485"/>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b="1" dirty="0">
                <a:solidFill>
                  <a:schemeClr val="tx2"/>
                </a:solidFill>
              </a:rPr>
              <a:t>Open Quantity – </a:t>
            </a:r>
            <a:r>
              <a:rPr lang="en-US" sz="1200" dirty="0">
                <a:solidFill>
                  <a:schemeClr val="tx2"/>
                </a:solidFill>
              </a:rPr>
              <a:t>is the value used to compute the required capacity of an order</a:t>
            </a:r>
            <a:endParaRPr lang="en-US" sz="1200" b="1" dirty="0">
              <a:solidFill>
                <a:schemeClr val="tx2"/>
              </a:solidFill>
            </a:endParaRPr>
          </a:p>
        </p:txBody>
      </p:sp>
      <p:sp>
        <p:nvSpPr>
          <p:cNvPr id="13" name="Content Placeholder 2"/>
          <p:cNvSpPr txBox="1">
            <a:spLocks/>
          </p:cNvSpPr>
          <p:nvPr/>
        </p:nvSpPr>
        <p:spPr bwMode="auto">
          <a:xfrm>
            <a:off x="250825" y="7750175"/>
            <a:ext cx="8153400" cy="1079500"/>
          </a:xfrm>
          <a:prstGeom prst="rect">
            <a:avLst/>
          </a:prstGeom>
          <a:noFill/>
          <a:ln w="9525">
            <a:noFill/>
            <a:miter lim="800000"/>
            <a:headEnd/>
            <a:tailEnd/>
          </a:ln>
        </p:spPr>
        <p:txBody>
          <a:bodyPr/>
          <a:lstStyle/>
          <a:p>
            <a:pPr marL="342900" indent="-342900" defTabSz="457200" eaLnBrk="0" hangingPunct="0">
              <a:lnSpc>
                <a:spcPct val="80000"/>
              </a:lnSpc>
              <a:spcBef>
                <a:spcPct val="20000"/>
              </a:spcBef>
              <a:buClr>
                <a:srgbClr val="F79646"/>
              </a:buClr>
              <a:buFont typeface="Arial" charset="0"/>
              <a:buChar char="•"/>
            </a:pPr>
            <a:r>
              <a:rPr lang="en-US" sz="2000">
                <a:latin typeface="Century Gothic" pitchFamily="34" charset="0"/>
              </a:rPr>
              <a:t>Remaining Capacity for 11/16 of (8) – how is the calculated?</a:t>
            </a:r>
          </a:p>
          <a:p>
            <a:pPr marL="800100" lvl="1" indent="-342900" defTabSz="457200" eaLnBrk="0" hangingPunct="0">
              <a:lnSpc>
                <a:spcPct val="80000"/>
              </a:lnSpc>
              <a:spcBef>
                <a:spcPct val="20000"/>
              </a:spcBef>
              <a:buClr>
                <a:srgbClr val="F79646"/>
              </a:buClr>
              <a:buFont typeface="Arial" charset="0"/>
              <a:buChar char="•"/>
            </a:pPr>
            <a:r>
              <a:rPr lang="en-US" sz="1700">
                <a:latin typeface="Century Gothic" pitchFamily="34" charset="0"/>
              </a:rPr>
              <a:t>See user guide for answer</a:t>
            </a:r>
          </a:p>
          <a:p>
            <a:pPr marL="800100" lvl="1" indent="-342900" defTabSz="457200" eaLnBrk="0" hangingPunct="0">
              <a:lnSpc>
                <a:spcPct val="80000"/>
              </a:lnSpc>
              <a:spcBef>
                <a:spcPct val="20000"/>
              </a:spcBef>
              <a:buClr>
                <a:srgbClr val="F79646"/>
              </a:buClr>
              <a:buFontTx/>
              <a:buChar char="•"/>
            </a:pPr>
            <a:r>
              <a:rPr lang="en-US" sz="1200" i="1">
                <a:latin typeface="Century Gothic" pitchFamily="34" charset="0"/>
              </a:rPr>
              <a:t>Note: Carry Forward logic available in 2011 release</a:t>
            </a:r>
            <a:r>
              <a:rPr lang="en-US" sz="2000">
                <a:latin typeface="Century Gothic" pitchFamily="34" charset="0"/>
              </a:rPr>
              <a:t>	</a:t>
            </a:r>
            <a:endParaRPr lang="en-US" sz="1700">
              <a:latin typeface="Century Gothic"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 presetClass="entr" presetSubtype="0" fill="hold" grpId="0" nodeType="withEffect">
                                  <p:stCondLst>
                                    <p:cond delay="0"/>
                                  </p:stCondLst>
                                  <p:childTnLst>
                                    <p:set>
                                      <p:cBhvr>
                                        <p:cTn id="9" dur="1" fill="hold">
                                          <p:stCondLst>
                                            <p:cond delay="0"/>
                                          </p:stCondLst>
                                        </p:cTn>
                                        <p:tgtEl>
                                          <p:spTgt spid="13">
                                            <p:txEl>
                                              <p:pRg st="0" end="0"/>
                                            </p:txEl>
                                          </p:spTgt>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2"/>
                                        </p:tgtEl>
                                        <p:attrNameLst>
                                          <p:attrName>style.visibility</p:attrName>
                                        </p:attrNameLst>
                                      </p:cBhvr>
                                      <p:to>
                                        <p:strVal val="hidden"/>
                                      </p:to>
                                    </p:set>
                                  </p:childTnLst>
                                </p:cTn>
                              </p:par>
                              <p:par>
                                <p:cTn id="16" presetID="1" presetClass="entr" presetSubtype="0" fill="hold" grpId="0" nodeType="withEffect">
                                  <p:stCondLst>
                                    <p:cond delay="0"/>
                                  </p:stCondLst>
                                  <p:childTnLst>
                                    <p:set>
                                      <p:cBhvr>
                                        <p:cTn id="17" dur="1" fill="hold">
                                          <p:stCondLst>
                                            <p:cond delay="0"/>
                                          </p:stCondLst>
                                        </p:cTn>
                                        <p:tgtEl>
                                          <p:spTgt spid="13">
                                            <p:txEl>
                                              <p:pRg st="2" end="2"/>
                                            </p:txEl>
                                          </p:spTgt>
                                        </p:tgtEl>
                                        <p:attrNameLst>
                                          <p:attrName>style.visibility</p:attrName>
                                        </p:attrNameLst>
                                      </p:cBhvr>
                                      <p:to>
                                        <p:strVal val="visible"/>
                                      </p:to>
                                    </p:set>
                                  </p:childTnLst>
                                </p:cTn>
                              </p:par>
                            </p:childTnLst>
                          </p:cTn>
                        </p:par>
                        <p:par>
                          <p:cTn id="18" fill="hold">
                            <p:stCondLst>
                              <p:cond delay="0"/>
                            </p:stCondLst>
                            <p:childTnLst>
                              <p:par>
                                <p:cTn id="19" presetID="1" presetClass="exit" presetSubtype="0" fill="hold" grpId="0" nodeType="afterEffect">
                                  <p:stCondLst>
                                    <p:cond delay="0"/>
                                  </p:stCondLst>
                                  <p:childTnLst>
                                    <p:set>
                                      <p:cBhvr>
                                        <p:cTn id="20" dur="1" fill="hold">
                                          <p:stCondLst>
                                            <p:cond delay="0"/>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5" grpId="0" animBg="1"/>
      <p:bldP spid="1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ChangeArrowheads="1"/>
          </p:cNvSpPr>
          <p:nvPr/>
        </p:nvSpPr>
        <p:spPr bwMode="auto">
          <a:xfrm>
            <a:off x="0" y="2781300"/>
            <a:ext cx="9144000" cy="2057400"/>
          </a:xfrm>
          <a:prstGeom prst="rect">
            <a:avLst/>
          </a:prstGeom>
          <a:noFill/>
          <a:ln w="9525">
            <a:noFill/>
            <a:miter lim="800000"/>
            <a:headEnd/>
            <a:tailEnd/>
          </a:ln>
        </p:spPr>
        <p:txBody>
          <a:bodyPr/>
          <a:lstStyle/>
          <a:p>
            <a:pPr algn="ctr" eaLnBrk="0" hangingPunct="0">
              <a:lnSpc>
                <a:spcPct val="85000"/>
              </a:lnSpc>
              <a:defRPr/>
            </a:pPr>
            <a:r>
              <a:rPr lang="en-US" sz="4800" b="1" dirty="0">
                <a:solidFill>
                  <a:schemeClr val="tx1">
                    <a:lumMod val="75000"/>
                    <a:lumOff val="25000"/>
                  </a:schemeClr>
                </a:solidFill>
              </a:rPr>
              <a:t>Target Data with the Navigator</a:t>
            </a:r>
          </a:p>
        </p:txBody>
      </p:sp>
      <p:sp>
        <p:nvSpPr>
          <p:cNvPr id="70658" name="Text Box 3"/>
          <p:cNvSpPr txBox="1">
            <a:spLocks noChangeArrowheads="1"/>
          </p:cNvSpPr>
          <p:nvPr/>
        </p:nvSpPr>
        <p:spPr bwMode="auto">
          <a:xfrm>
            <a:off x="990600" y="2476500"/>
            <a:ext cx="6389688" cy="400050"/>
          </a:xfrm>
          <a:prstGeom prst="rect">
            <a:avLst/>
          </a:prstGeom>
          <a:noFill/>
          <a:ln w="9525">
            <a:noFill/>
            <a:miter lim="800000"/>
            <a:headEnd/>
            <a:tailEnd/>
          </a:ln>
        </p:spPr>
        <p:txBody>
          <a:bodyPr>
            <a:spAutoFit/>
          </a:bodyPr>
          <a:lstStyle/>
          <a:p>
            <a:pPr>
              <a:spcBef>
                <a:spcPct val="50000"/>
              </a:spcBef>
              <a:defRPr/>
            </a:pPr>
            <a:r>
              <a:rPr lang="en-US" sz="2000" b="1">
                <a:solidFill>
                  <a:schemeClr val="bg1">
                    <a:lumMod val="65000"/>
                  </a:schemeClr>
                </a:solidFill>
              </a:rPr>
              <a:t>Getting Familiar with MSW UI</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3"/>
          <p:cNvPicPr>
            <a:picLocks noChangeAspect="1" noChangeArrowheads="1"/>
          </p:cNvPicPr>
          <p:nvPr/>
        </p:nvPicPr>
        <p:blipFill>
          <a:blip r:embed="rId2"/>
          <a:srcRect/>
          <a:stretch>
            <a:fillRect/>
          </a:stretch>
        </p:blipFill>
        <p:spPr bwMode="auto">
          <a:xfrm>
            <a:off x="508000" y="1052513"/>
            <a:ext cx="8636000" cy="5395912"/>
          </a:xfrm>
          <a:prstGeom prst="rect">
            <a:avLst/>
          </a:prstGeom>
          <a:noFill/>
          <a:ln w="9525">
            <a:noFill/>
            <a:miter lim="800000"/>
            <a:headEnd/>
            <a:tailEnd/>
          </a:ln>
        </p:spPr>
      </p:pic>
      <p:sp>
        <p:nvSpPr>
          <p:cNvPr id="5" name="TextBox 4"/>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2" name="Group 53"/>
          <p:cNvGrpSpPr>
            <a:grpSpLocks/>
          </p:cNvGrpSpPr>
          <p:nvPr/>
        </p:nvGrpSpPr>
        <p:grpSpPr bwMode="auto">
          <a:xfrm>
            <a:off x="8605838" y="31750"/>
            <a:ext cx="430212" cy="301625"/>
            <a:chOff x="6907213" y="0"/>
            <a:chExt cx="430212" cy="301625"/>
          </a:xfrm>
        </p:grpSpPr>
        <p:sp>
          <p:nvSpPr>
            <p:cNvPr id="7" name="Right Arrow 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74761" name="Group 63"/>
            <p:cNvGrpSpPr>
              <a:grpSpLocks/>
            </p:cNvGrpSpPr>
            <p:nvPr/>
          </p:nvGrpSpPr>
          <p:grpSpPr bwMode="auto">
            <a:xfrm>
              <a:off x="6907213" y="65088"/>
              <a:ext cx="171450" cy="171450"/>
              <a:chOff x="739" y="413995"/>
              <a:chExt cx="172117" cy="172117"/>
            </a:xfrm>
          </p:grpSpPr>
          <p:sp>
            <p:nvSpPr>
              <p:cNvPr id="9" name="Oval 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11" name="Rounded Rectangular Callout 10"/>
          <p:cNvSpPr>
            <a:spLocks noChangeArrowheads="1"/>
          </p:cNvSpPr>
          <p:nvPr/>
        </p:nvSpPr>
        <p:spPr bwMode="auto">
          <a:xfrm>
            <a:off x="4643438" y="3068638"/>
            <a:ext cx="2882900" cy="1185862"/>
          </a:xfrm>
          <a:prstGeom prst="wedgeRoundRectCallout">
            <a:avLst>
              <a:gd name="adj1" fmla="val -31056"/>
              <a:gd name="adj2" fmla="val -140898"/>
              <a:gd name="adj3" fmla="val 16667"/>
            </a:avLst>
          </a:prstGeom>
          <a:solidFill>
            <a:schemeClr val="bg1"/>
          </a:solidFill>
          <a:ln w="19050" algn="ctr">
            <a:solidFill>
              <a:srgbClr val="666666"/>
            </a:solidFill>
            <a:miter lim="800000"/>
            <a:headEnd/>
            <a:tailEnd/>
          </a:ln>
          <a:effectLst>
            <a:outerShdw dist="38100" dir="2700000" algn="tl" rotWithShape="0">
              <a:srgbClr val="000000">
                <a:alpha val="39999"/>
              </a:srgbClr>
            </a:outerShdw>
          </a:effectLst>
        </p:spPr>
        <p:txBody>
          <a:bodyPr anchor="ctr"/>
          <a:lstStyle/>
          <a:p>
            <a:pPr fontAlgn="auto">
              <a:spcBef>
                <a:spcPts val="0"/>
              </a:spcBef>
              <a:spcAft>
                <a:spcPts val="0"/>
              </a:spcAft>
              <a:defRPr/>
            </a:pPr>
            <a:r>
              <a:rPr lang="en-US" sz="1200" b="1" baseline="30000" dirty="0">
                <a:solidFill>
                  <a:schemeClr val="tx2"/>
                </a:solidFill>
                <a:latin typeface="+mn-lt"/>
              </a:rPr>
              <a:t>(1) </a:t>
            </a:r>
            <a:r>
              <a:rPr lang="en-US" sz="1200" b="1" dirty="0">
                <a:solidFill>
                  <a:schemeClr val="tx2"/>
                </a:solidFill>
                <a:latin typeface="+mn-lt"/>
              </a:rPr>
              <a:t>Search Panel</a:t>
            </a:r>
          </a:p>
          <a:p>
            <a:pPr fontAlgn="auto">
              <a:spcBef>
                <a:spcPts val="0"/>
              </a:spcBef>
              <a:spcAft>
                <a:spcPts val="0"/>
              </a:spcAft>
              <a:defRPr/>
            </a:pPr>
            <a:r>
              <a:rPr lang="en-US" sz="1200" dirty="0">
                <a:solidFill>
                  <a:schemeClr val="tx2"/>
                </a:solidFill>
                <a:latin typeface="+mn-lt"/>
              </a:rPr>
              <a:t>Run search for a resource group</a:t>
            </a:r>
          </a:p>
        </p:txBody>
      </p:sp>
      <p:pic>
        <p:nvPicPr>
          <p:cNvPr id="10245" name="Picture 5"/>
          <p:cNvPicPr>
            <a:picLocks noChangeAspect="1" noChangeArrowheads="1"/>
          </p:cNvPicPr>
          <p:nvPr/>
        </p:nvPicPr>
        <p:blipFill>
          <a:blip r:embed="rId3"/>
          <a:srcRect/>
          <a:stretch>
            <a:fillRect/>
          </a:stretch>
        </p:blipFill>
        <p:spPr bwMode="auto">
          <a:xfrm>
            <a:off x="363538" y="2728913"/>
            <a:ext cx="1112837" cy="1708150"/>
          </a:xfrm>
          <a:prstGeom prst="rect">
            <a:avLst/>
          </a:prstGeom>
          <a:noFill/>
          <a:ln w="9525">
            <a:noFill/>
            <a:miter lim="800000"/>
            <a:headEnd/>
            <a:tailEnd/>
          </a:ln>
        </p:spPr>
      </p:pic>
      <p:sp>
        <p:nvSpPr>
          <p:cNvPr id="74758" name="Title 1"/>
          <p:cNvSpPr txBox="1">
            <a:spLocks/>
          </p:cNvSpPr>
          <p:nvPr/>
        </p:nvSpPr>
        <p:spPr bwMode="auto">
          <a:xfrm>
            <a:off x="179388" y="404813"/>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Target Data with the Navigator</a:t>
            </a:r>
            <a:r>
              <a:rPr lang="en-US" sz="2000" b="1">
                <a:solidFill>
                  <a:schemeClr val="tx2"/>
                </a:solidFill>
              </a:rPr>
              <a:t/>
            </a:r>
            <a:br>
              <a:rPr lang="en-US" sz="2000" b="1">
                <a:solidFill>
                  <a:schemeClr val="tx2"/>
                </a:solidFill>
              </a:rPr>
            </a:br>
            <a:r>
              <a:rPr lang="en-US" sz="2000" b="1">
                <a:solidFill>
                  <a:schemeClr val="tx2"/>
                </a:solidFill>
              </a:rPr>
              <a:t>Demonstration</a:t>
            </a:r>
          </a:p>
        </p:txBody>
      </p:sp>
      <p:sp>
        <p:nvSpPr>
          <p:cNvPr id="12" name="Rounded Rectangular Callout 11"/>
          <p:cNvSpPr>
            <a:spLocks noChangeArrowheads="1"/>
          </p:cNvSpPr>
          <p:nvPr/>
        </p:nvSpPr>
        <p:spPr bwMode="auto">
          <a:xfrm>
            <a:off x="1835150" y="4724400"/>
            <a:ext cx="2882900" cy="1185863"/>
          </a:xfrm>
          <a:prstGeom prst="wedgeRoundRectCallout">
            <a:avLst>
              <a:gd name="adj1" fmla="val -58593"/>
              <a:gd name="adj2" fmla="val -109838"/>
              <a:gd name="adj3" fmla="val 16667"/>
            </a:avLst>
          </a:prstGeom>
          <a:solidFill>
            <a:schemeClr val="bg1"/>
          </a:solidFill>
          <a:ln w="19050" algn="ctr">
            <a:solidFill>
              <a:srgbClr val="666666"/>
            </a:solidFill>
            <a:miter lim="800000"/>
            <a:headEnd/>
            <a:tailEnd/>
          </a:ln>
          <a:effectLst>
            <a:outerShdw dist="38100" dir="2700000" algn="tl" rotWithShape="0">
              <a:srgbClr val="000000">
                <a:alpha val="39999"/>
              </a:srgbClr>
            </a:outerShdw>
          </a:effectLst>
        </p:spPr>
        <p:txBody>
          <a:bodyPr anchor="ctr"/>
          <a:lstStyle/>
          <a:p>
            <a:pPr fontAlgn="auto">
              <a:spcBef>
                <a:spcPts val="0"/>
              </a:spcBef>
              <a:spcAft>
                <a:spcPts val="0"/>
              </a:spcAft>
              <a:defRPr/>
            </a:pPr>
            <a:r>
              <a:rPr lang="en-US" sz="1200" b="1" baseline="30000" dirty="0">
                <a:solidFill>
                  <a:schemeClr val="tx2"/>
                </a:solidFill>
                <a:latin typeface="+mn-lt"/>
              </a:rPr>
              <a:t>(2) </a:t>
            </a:r>
            <a:r>
              <a:rPr lang="en-US" sz="1200" b="1" dirty="0">
                <a:solidFill>
                  <a:schemeClr val="tx2"/>
                </a:solidFill>
                <a:latin typeface="+mn-lt"/>
              </a:rPr>
              <a:t>Navigator Panel </a:t>
            </a:r>
            <a:r>
              <a:rPr lang="en-US" sz="1200" dirty="0">
                <a:solidFill>
                  <a:schemeClr val="tx2"/>
                </a:solidFill>
                <a:latin typeface="+mn-lt"/>
              </a:rPr>
              <a:t>displays the resources related to the site and Scheduler ID</a:t>
            </a:r>
            <a:endParaRPr lang="en-US" sz="1200" b="1" dirty="0">
              <a:solidFill>
                <a:schemeClr val="tx2"/>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2"/>
                                        </p:tgtEl>
                                        <p:attrNameLst>
                                          <p:attrName>style.visibility</p:attrName>
                                        </p:attrNameLst>
                                      </p:cBhvr>
                                      <p:to>
                                        <p:strVal val="hidden"/>
                                      </p:to>
                                    </p:set>
                                  </p:childTnLst>
                                </p:cTn>
                              </p:par>
                            </p:childTnLst>
                          </p:cTn>
                        </p:par>
                        <p:par>
                          <p:cTn id="12" fill="hold">
                            <p:stCondLst>
                              <p:cond delay="0"/>
                            </p:stCondLst>
                            <p:childTnLst>
                              <p:par>
                                <p:cTn id="13" presetID="22" presetClass="entr" presetSubtype="1" fill="hold" nodeType="afterEffect">
                                  <p:stCondLst>
                                    <p:cond delay="0"/>
                                  </p:stCondLst>
                                  <p:childTnLst>
                                    <p:set>
                                      <p:cBhvr>
                                        <p:cTn id="14" dur="1" fill="hold">
                                          <p:stCondLst>
                                            <p:cond delay="0"/>
                                          </p:stCondLst>
                                        </p:cTn>
                                        <p:tgtEl>
                                          <p:spTgt spid="10245"/>
                                        </p:tgtEl>
                                        <p:attrNameLst>
                                          <p:attrName>style.visibility</p:attrName>
                                        </p:attrNameLst>
                                      </p:cBhvr>
                                      <p:to>
                                        <p:strVal val="visible"/>
                                      </p:to>
                                    </p:set>
                                    <p:animEffect transition="in" filter="wipe(up)">
                                      <p:cBhvr>
                                        <p:cTn id="15" dur="500"/>
                                        <p:tgtEl>
                                          <p:spTgt spid="10245"/>
                                        </p:tgtEl>
                                      </p:cBhvr>
                                    </p:animEffect>
                                  </p:childTnLst>
                                </p:cTn>
                              </p:par>
                            </p:childTnLst>
                          </p:cTn>
                        </p:par>
                        <p:par>
                          <p:cTn id="16" fill="hold">
                            <p:stCondLst>
                              <p:cond delay="50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1000"/>
                            </p:stCondLst>
                            <p:childTnLst>
                              <p:par>
                                <p:cTn id="21" presetID="1" presetClass="exit"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animBg="1"/>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7" name="Picture 4"/>
          <p:cNvPicPr>
            <a:picLocks noChangeAspect="1" noChangeArrowheads="1"/>
          </p:cNvPicPr>
          <p:nvPr/>
        </p:nvPicPr>
        <p:blipFill>
          <a:blip r:embed="rId2"/>
          <a:srcRect/>
          <a:stretch>
            <a:fillRect/>
          </a:stretch>
        </p:blipFill>
        <p:spPr bwMode="auto">
          <a:xfrm>
            <a:off x="323850" y="1111250"/>
            <a:ext cx="8569325" cy="5348288"/>
          </a:xfrm>
          <a:prstGeom prst="rect">
            <a:avLst/>
          </a:prstGeom>
          <a:noFill/>
          <a:ln w="9525">
            <a:noFill/>
            <a:miter lim="800000"/>
            <a:headEnd/>
            <a:tailEnd/>
          </a:ln>
        </p:spPr>
      </p:pic>
      <p:pic>
        <p:nvPicPr>
          <p:cNvPr id="11267" name="Picture 3"/>
          <p:cNvPicPr>
            <a:picLocks noChangeAspect="1" noChangeArrowheads="1"/>
          </p:cNvPicPr>
          <p:nvPr/>
        </p:nvPicPr>
        <p:blipFill>
          <a:blip r:embed="rId3"/>
          <a:srcRect/>
          <a:stretch>
            <a:fillRect/>
          </a:stretch>
        </p:blipFill>
        <p:spPr bwMode="auto">
          <a:xfrm>
            <a:off x="1565275" y="3114675"/>
            <a:ext cx="7170738" cy="3103563"/>
          </a:xfrm>
          <a:prstGeom prst="rect">
            <a:avLst/>
          </a:prstGeom>
          <a:noFill/>
          <a:ln w="9525">
            <a:noFill/>
            <a:miter lim="800000"/>
            <a:headEnd/>
            <a:tailEnd/>
          </a:ln>
        </p:spPr>
      </p:pic>
      <p:sp>
        <p:nvSpPr>
          <p:cNvPr id="5" name="TextBox 4"/>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2" name="Group 53"/>
          <p:cNvGrpSpPr>
            <a:grpSpLocks/>
          </p:cNvGrpSpPr>
          <p:nvPr/>
        </p:nvGrpSpPr>
        <p:grpSpPr bwMode="auto">
          <a:xfrm>
            <a:off x="8605838" y="31750"/>
            <a:ext cx="430212" cy="301625"/>
            <a:chOff x="6907213" y="0"/>
            <a:chExt cx="430212" cy="301625"/>
          </a:xfrm>
        </p:grpSpPr>
        <p:sp>
          <p:nvSpPr>
            <p:cNvPr id="7" name="Right Arrow 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75785" name="Group 63"/>
            <p:cNvGrpSpPr>
              <a:grpSpLocks/>
            </p:cNvGrpSpPr>
            <p:nvPr/>
          </p:nvGrpSpPr>
          <p:grpSpPr bwMode="auto">
            <a:xfrm>
              <a:off x="6907213" y="65088"/>
              <a:ext cx="171450" cy="171450"/>
              <a:chOff x="739" y="413995"/>
              <a:chExt cx="172117" cy="172117"/>
            </a:xfrm>
          </p:grpSpPr>
          <p:sp>
            <p:nvSpPr>
              <p:cNvPr id="9" name="Oval 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12" name="Rounded Rectangular Callout 11"/>
          <p:cNvSpPr/>
          <p:nvPr/>
        </p:nvSpPr>
        <p:spPr bwMode="auto">
          <a:xfrm>
            <a:off x="3486150" y="1231900"/>
            <a:ext cx="2898775" cy="901700"/>
          </a:xfrm>
          <a:prstGeom prst="wedgeRoundRectCallout">
            <a:avLst>
              <a:gd name="adj1" fmla="val -124792"/>
              <a:gd name="adj2" fmla="val 93470"/>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b="1" dirty="0">
                <a:solidFill>
                  <a:schemeClr val="tx2"/>
                </a:solidFill>
              </a:rPr>
              <a:t>Navigator Frame</a:t>
            </a:r>
          </a:p>
          <a:p>
            <a:pPr fontAlgn="auto">
              <a:spcBef>
                <a:spcPts val="0"/>
              </a:spcBef>
              <a:spcAft>
                <a:spcPts val="0"/>
              </a:spcAft>
              <a:defRPr/>
            </a:pPr>
            <a:r>
              <a:rPr lang="en-US" sz="1200" dirty="0">
                <a:solidFill>
                  <a:schemeClr val="tx2"/>
                </a:solidFill>
              </a:rPr>
              <a:t>Select to view all resources in view for the site</a:t>
            </a:r>
          </a:p>
        </p:txBody>
      </p:sp>
      <p:sp>
        <p:nvSpPr>
          <p:cNvPr id="13" name="Rounded Rectangular Callout 12"/>
          <p:cNvSpPr/>
          <p:nvPr/>
        </p:nvSpPr>
        <p:spPr bwMode="auto">
          <a:xfrm>
            <a:off x="4565650" y="5126038"/>
            <a:ext cx="2898775" cy="1039812"/>
          </a:xfrm>
          <a:prstGeom prst="wedgeRoundRectCallout">
            <a:avLst>
              <a:gd name="adj1" fmla="val -103151"/>
              <a:gd name="adj2" fmla="val -43206"/>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(2) </a:t>
            </a:r>
            <a:r>
              <a:rPr lang="en-US" sz="1200" b="1" dirty="0">
                <a:solidFill>
                  <a:schemeClr val="tx2"/>
                </a:solidFill>
              </a:rPr>
              <a:t>Schedule Grid </a:t>
            </a:r>
            <a:r>
              <a:rPr lang="en-US" sz="1200" dirty="0">
                <a:solidFill>
                  <a:schemeClr val="tx2"/>
                </a:solidFill>
              </a:rPr>
              <a:t>displays all items across all my resources</a:t>
            </a:r>
            <a:endParaRPr lang="en-US" sz="1200" b="1" dirty="0">
              <a:solidFill>
                <a:schemeClr val="tx2"/>
              </a:solidFill>
            </a:endParaRPr>
          </a:p>
        </p:txBody>
      </p:sp>
      <p:sp>
        <p:nvSpPr>
          <p:cNvPr id="75783" name="Title 1"/>
          <p:cNvSpPr txBox="1">
            <a:spLocks/>
          </p:cNvSpPr>
          <p:nvPr/>
        </p:nvSpPr>
        <p:spPr bwMode="auto">
          <a:xfrm>
            <a:off x="323850" y="620713"/>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Target Data with the Navigator</a:t>
            </a:r>
            <a:r>
              <a:rPr lang="en-US" sz="2000" b="1">
                <a:solidFill>
                  <a:schemeClr val="tx2"/>
                </a:solidFill>
              </a:rPr>
              <a:t/>
            </a:r>
            <a:br>
              <a:rPr lang="en-US" sz="2000" b="1">
                <a:solidFill>
                  <a:schemeClr val="tx2"/>
                </a:solidFill>
              </a:rPr>
            </a:br>
            <a:r>
              <a:rPr lang="en-US" sz="2000" b="1">
                <a:solidFill>
                  <a:schemeClr val="tx2"/>
                </a:solidFill>
              </a:rPr>
              <a:t>Demonstration </a:t>
            </a:r>
            <a:r>
              <a:rPr lang="en-US" sz="1200" b="1">
                <a:solidFill>
                  <a:schemeClr val="tx2"/>
                </a:solidFill>
              </a:rPr>
              <a:t>(recap of prior MSW example)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2"/>
                                        </p:tgtEl>
                                        <p:attrNameLst>
                                          <p:attrName>style.visibility</p:attrName>
                                        </p:attrNameLst>
                                      </p:cBhvr>
                                      <p:to>
                                        <p:strVal val="hidden"/>
                                      </p:to>
                                    </p:set>
                                  </p:childTnLst>
                                </p:cTn>
                              </p:par>
                            </p:childTnLst>
                          </p:cTn>
                        </p:par>
                        <p:par>
                          <p:cTn id="12" fill="hold">
                            <p:stCondLst>
                              <p:cond delay="0"/>
                            </p:stCondLst>
                            <p:childTnLst>
                              <p:par>
                                <p:cTn id="13" presetID="22" presetClass="entr" presetSubtype="1" fill="hold" nodeType="afterEffect">
                                  <p:stCondLst>
                                    <p:cond delay="0"/>
                                  </p:stCondLst>
                                  <p:childTnLst>
                                    <p:set>
                                      <p:cBhvr>
                                        <p:cTn id="14" dur="1" fill="hold">
                                          <p:stCondLst>
                                            <p:cond delay="0"/>
                                          </p:stCondLst>
                                        </p:cTn>
                                        <p:tgtEl>
                                          <p:spTgt spid="11267"/>
                                        </p:tgtEl>
                                        <p:attrNameLst>
                                          <p:attrName>style.visibility</p:attrName>
                                        </p:attrNameLst>
                                      </p:cBhvr>
                                      <p:to>
                                        <p:strVal val="visible"/>
                                      </p:to>
                                    </p:set>
                                    <p:animEffect transition="in" filter="wipe(up)">
                                      <p:cBhvr>
                                        <p:cTn id="15" dur="500"/>
                                        <p:tgtEl>
                                          <p:spTgt spid="1126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1000"/>
                            </p:stCondLst>
                            <p:childTnLst>
                              <p:par>
                                <p:cTn id="21" presetID="1" presetClass="exit"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animBg="1"/>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Picture 3"/>
          <p:cNvPicPr>
            <a:picLocks noChangeAspect="1" noChangeArrowheads="1"/>
          </p:cNvPicPr>
          <p:nvPr/>
        </p:nvPicPr>
        <p:blipFill>
          <a:blip r:embed="rId2"/>
          <a:srcRect/>
          <a:stretch>
            <a:fillRect/>
          </a:stretch>
        </p:blipFill>
        <p:spPr bwMode="auto">
          <a:xfrm>
            <a:off x="323850" y="1125538"/>
            <a:ext cx="8280400" cy="5167312"/>
          </a:xfrm>
          <a:prstGeom prst="rect">
            <a:avLst/>
          </a:prstGeom>
          <a:noFill/>
          <a:ln w="9525">
            <a:noFill/>
            <a:miter lim="800000"/>
            <a:headEnd/>
            <a:tailEnd/>
          </a:ln>
        </p:spPr>
      </p:pic>
      <p:pic>
        <p:nvPicPr>
          <p:cNvPr id="12290" name="Picture 2"/>
          <p:cNvPicPr>
            <a:picLocks noChangeAspect="1" noChangeArrowheads="1"/>
          </p:cNvPicPr>
          <p:nvPr/>
        </p:nvPicPr>
        <p:blipFill>
          <a:blip r:embed="rId3"/>
          <a:srcRect/>
          <a:stretch>
            <a:fillRect/>
          </a:stretch>
        </p:blipFill>
        <p:spPr bwMode="auto">
          <a:xfrm>
            <a:off x="1535113" y="2965450"/>
            <a:ext cx="6997700" cy="3133725"/>
          </a:xfrm>
          <a:prstGeom prst="rect">
            <a:avLst/>
          </a:prstGeom>
          <a:noFill/>
          <a:ln w="9525">
            <a:noFill/>
            <a:miter lim="800000"/>
            <a:headEnd/>
            <a:tailEnd/>
          </a:ln>
        </p:spPr>
      </p:pic>
      <p:sp>
        <p:nvSpPr>
          <p:cNvPr id="5" name="TextBox 4"/>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2" name="Group 53"/>
          <p:cNvGrpSpPr>
            <a:grpSpLocks/>
          </p:cNvGrpSpPr>
          <p:nvPr/>
        </p:nvGrpSpPr>
        <p:grpSpPr bwMode="auto">
          <a:xfrm>
            <a:off x="8605838" y="31750"/>
            <a:ext cx="430212" cy="301625"/>
            <a:chOff x="6907213" y="0"/>
            <a:chExt cx="430212" cy="301625"/>
          </a:xfrm>
        </p:grpSpPr>
        <p:sp>
          <p:nvSpPr>
            <p:cNvPr id="7" name="Right Arrow 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76809" name="Group 63"/>
            <p:cNvGrpSpPr>
              <a:grpSpLocks/>
            </p:cNvGrpSpPr>
            <p:nvPr/>
          </p:nvGrpSpPr>
          <p:grpSpPr bwMode="auto">
            <a:xfrm>
              <a:off x="6907213" y="65088"/>
              <a:ext cx="171450" cy="171450"/>
              <a:chOff x="739" y="413995"/>
              <a:chExt cx="172117" cy="172117"/>
            </a:xfrm>
          </p:grpSpPr>
          <p:sp>
            <p:nvSpPr>
              <p:cNvPr id="9" name="Oval 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12" name="Rounded Rectangular Callout 11"/>
          <p:cNvSpPr/>
          <p:nvPr/>
        </p:nvSpPr>
        <p:spPr bwMode="auto">
          <a:xfrm>
            <a:off x="3022600" y="1292225"/>
            <a:ext cx="2857500" cy="863600"/>
          </a:xfrm>
          <a:prstGeom prst="wedgeRoundRectCallout">
            <a:avLst>
              <a:gd name="adj1" fmla="val -116324"/>
              <a:gd name="adj2" fmla="val 116873"/>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b="1" dirty="0">
                <a:solidFill>
                  <a:schemeClr val="tx2"/>
                </a:solidFill>
              </a:rPr>
              <a:t>Navigator Frame</a:t>
            </a:r>
          </a:p>
          <a:p>
            <a:pPr fontAlgn="auto">
              <a:spcBef>
                <a:spcPts val="0"/>
              </a:spcBef>
              <a:spcAft>
                <a:spcPts val="0"/>
              </a:spcAft>
              <a:defRPr/>
            </a:pPr>
            <a:r>
              <a:rPr lang="en-US" sz="1200" dirty="0">
                <a:solidFill>
                  <a:schemeClr val="tx2"/>
                </a:solidFill>
              </a:rPr>
              <a:t>Select to view a single resource</a:t>
            </a:r>
          </a:p>
        </p:txBody>
      </p:sp>
      <p:sp>
        <p:nvSpPr>
          <p:cNvPr id="13" name="Rounded Rectangular Callout 12"/>
          <p:cNvSpPr/>
          <p:nvPr/>
        </p:nvSpPr>
        <p:spPr bwMode="auto">
          <a:xfrm>
            <a:off x="4391025" y="5121275"/>
            <a:ext cx="2857500" cy="995363"/>
          </a:xfrm>
          <a:prstGeom prst="wedgeRoundRectCallout">
            <a:avLst>
              <a:gd name="adj1" fmla="val -100014"/>
              <a:gd name="adj2" fmla="val -104054"/>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(2) </a:t>
            </a:r>
            <a:r>
              <a:rPr lang="en-US" sz="1200" b="1" dirty="0">
                <a:solidFill>
                  <a:schemeClr val="tx2"/>
                </a:solidFill>
              </a:rPr>
              <a:t>Schedule Grid </a:t>
            </a:r>
            <a:r>
              <a:rPr lang="en-US" sz="1200" dirty="0">
                <a:solidFill>
                  <a:schemeClr val="tx2"/>
                </a:solidFill>
              </a:rPr>
              <a:t>displays all active items for the selected resource</a:t>
            </a:r>
            <a:endParaRPr lang="en-US" sz="1200" b="1" dirty="0">
              <a:solidFill>
                <a:schemeClr val="tx2"/>
              </a:solidFill>
            </a:endParaRPr>
          </a:p>
        </p:txBody>
      </p:sp>
      <p:sp>
        <p:nvSpPr>
          <p:cNvPr id="76807" name="Title 1"/>
          <p:cNvSpPr txBox="1">
            <a:spLocks/>
          </p:cNvSpPr>
          <p:nvPr/>
        </p:nvSpPr>
        <p:spPr bwMode="auto">
          <a:xfrm>
            <a:off x="250825" y="620713"/>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Target Data with the Navigator</a:t>
            </a:r>
            <a:r>
              <a:rPr lang="en-US" sz="2000" b="1">
                <a:solidFill>
                  <a:schemeClr val="tx2"/>
                </a:solidFill>
              </a:rPr>
              <a:t/>
            </a:r>
            <a:br>
              <a:rPr lang="en-US" sz="2000" b="1">
                <a:solidFill>
                  <a:schemeClr val="tx2"/>
                </a:solidFill>
              </a:rPr>
            </a:br>
            <a:r>
              <a:rPr lang="en-US" sz="2000" b="1">
                <a:solidFill>
                  <a:schemeClr val="tx2"/>
                </a:solidFill>
              </a:rPr>
              <a:t>Demonstration </a:t>
            </a:r>
            <a:r>
              <a:rPr lang="en-US" sz="1200" b="1">
                <a:solidFill>
                  <a:schemeClr val="tx2"/>
                </a:solidFill>
              </a:rPr>
              <a:t>(recap of prior MSW example)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2"/>
                                        </p:tgtEl>
                                        <p:attrNameLst>
                                          <p:attrName>style.visibility</p:attrName>
                                        </p:attrNameLst>
                                      </p:cBhvr>
                                      <p:to>
                                        <p:strVal val="hidden"/>
                                      </p:to>
                                    </p:set>
                                  </p:childTnLst>
                                </p:cTn>
                              </p:par>
                            </p:childTnLst>
                          </p:cTn>
                        </p:par>
                        <p:par>
                          <p:cTn id="12" fill="hold">
                            <p:stCondLst>
                              <p:cond delay="0"/>
                            </p:stCondLst>
                            <p:childTnLst>
                              <p:par>
                                <p:cTn id="13" presetID="22" presetClass="entr" presetSubtype="1" fill="hold" nodeType="afterEffect">
                                  <p:stCondLst>
                                    <p:cond delay="0"/>
                                  </p:stCondLst>
                                  <p:childTnLst>
                                    <p:set>
                                      <p:cBhvr>
                                        <p:cTn id="14" dur="1" fill="hold">
                                          <p:stCondLst>
                                            <p:cond delay="0"/>
                                          </p:stCondLst>
                                        </p:cTn>
                                        <p:tgtEl>
                                          <p:spTgt spid="12290"/>
                                        </p:tgtEl>
                                        <p:attrNameLst>
                                          <p:attrName>style.visibility</p:attrName>
                                        </p:attrNameLst>
                                      </p:cBhvr>
                                      <p:to>
                                        <p:strVal val="visible"/>
                                      </p:to>
                                    </p:set>
                                    <p:animEffect transition="in" filter="wipe(up)">
                                      <p:cBhvr>
                                        <p:cTn id="15" dur="500"/>
                                        <p:tgtEl>
                                          <p:spTgt spid="12290"/>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1000"/>
                            </p:stCondLst>
                            <p:childTnLst>
                              <p:par>
                                <p:cTn id="21" presetID="1" presetClass="exit"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animBg="1"/>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2"/>
          <a:srcRect/>
          <a:stretch>
            <a:fillRect/>
          </a:stretch>
        </p:blipFill>
        <p:spPr bwMode="auto">
          <a:xfrm>
            <a:off x="395288" y="1628775"/>
            <a:ext cx="7993062" cy="4475163"/>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2" name="Group 53"/>
          <p:cNvGrpSpPr>
            <a:grpSpLocks/>
          </p:cNvGrpSpPr>
          <p:nvPr/>
        </p:nvGrpSpPr>
        <p:grpSpPr bwMode="auto">
          <a:xfrm>
            <a:off x="8605838" y="31750"/>
            <a:ext cx="430212" cy="301625"/>
            <a:chOff x="6907213" y="0"/>
            <a:chExt cx="430212" cy="301625"/>
          </a:xfrm>
        </p:grpSpPr>
        <p:sp>
          <p:nvSpPr>
            <p:cNvPr id="7" name="Right Arrow 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77832" name="Group 63"/>
            <p:cNvGrpSpPr>
              <a:grpSpLocks/>
            </p:cNvGrpSpPr>
            <p:nvPr/>
          </p:nvGrpSpPr>
          <p:grpSpPr bwMode="auto">
            <a:xfrm>
              <a:off x="6907213" y="65088"/>
              <a:ext cx="171450" cy="171450"/>
              <a:chOff x="739" y="413995"/>
              <a:chExt cx="172117" cy="172117"/>
            </a:xfrm>
          </p:grpSpPr>
          <p:sp>
            <p:nvSpPr>
              <p:cNvPr id="9" name="Oval 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12" name="Rounded Rectangular Callout 11"/>
          <p:cNvSpPr/>
          <p:nvPr/>
        </p:nvSpPr>
        <p:spPr bwMode="auto">
          <a:xfrm>
            <a:off x="2195513" y="1268413"/>
            <a:ext cx="2857500" cy="863600"/>
          </a:xfrm>
          <a:prstGeom prst="wedgeRoundRectCallout">
            <a:avLst>
              <a:gd name="adj1" fmla="val -79687"/>
              <a:gd name="adj2" fmla="val 95390"/>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b="1" dirty="0">
                <a:solidFill>
                  <a:schemeClr val="tx2"/>
                </a:solidFill>
              </a:rPr>
              <a:t>Navigator Frame</a:t>
            </a:r>
          </a:p>
          <a:p>
            <a:pPr fontAlgn="auto">
              <a:spcBef>
                <a:spcPts val="0"/>
              </a:spcBef>
              <a:spcAft>
                <a:spcPts val="0"/>
              </a:spcAft>
              <a:defRPr/>
            </a:pPr>
            <a:r>
              <a:rPr lang="en-US" sz="1200" dirty="0">
                <a:solidFill>
                  <a:schemeClr val="tx2"/>
                </a:solidFill>
              </a:rPr>
              <a:t>Select to view all resources</a:t>
            </a:r>
          </a:p>
        </p:txBody>
      </p:sp>
      <p:sp>
        <p:nvSpPr>
          <p:cNvPr id="13" name="Rounded Rectangular Callout 12"/>
          <p:cNvSpPr/>
          <p:nvPr/>
        </p:nvSpPr>
        <p:spPr bwMode="auto">
          <a:xfrm>
            <a:off x="3059113" y="5229225"/>
            <a:ext cx="2857500" cy="995363"/>
          </a:xfrm>
          <a:prstGeom prst="wedgeRoundRectCallout">
            <a:avLst>
              <a:gd name="adj1" fmla="val -70797"/>
              <a:gd name="adj2" fmla="val -171954"/>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(2) </a:t>
            </a:r>
            <a:r>
              <a:rPr lang="en-US" sz="1200" b="1" dirty="0">
                <a:solidFill>
                  <a:schemeClr val="tx2"/>
                </a:solidFill>
              </a:rPr>
              <a:t>Sequence Grid </a:t>
            </a:r>
            <a:r>
              <a:rPr lang="en-US" sz="1200" dirty="0">
                <a:solidFill>
                  <a:schemeClr val="tx2"/>
                </a:solidFill>
              </a:rPr>
              <a:t>displays all resources </a:t>
            </a:r>
            <a:endParaRPr lang="en-US" sz="1200" b="1" dirty="0">
              <a:solidFill>
                <a:schemeClr val="tx2"/>
              </a:solidFill>
            </a:endParaRPr>
          </a:p>
          <a:p>
            <a:pPr fontAlgn="auto">
              <a:spcBef>
                <a:spcPts val="0"/>
              </a:spcBef>
              <a:spcAft>
                <a:spcPts val="0"/>
              </a:spcAft>
              <a:defRPr/>
            </a:pPr>
            <a:endParaRPr lang="en-US" sz="1200" b="1" dirty="0">
              <a:solidFill>
                <a:schemeClr val="tx2"/>
              </a:solidFill>
            </a:endParaRPr>
          </a:p>
          <a:p>
            <a:pPr fontAlgn="auto">
              <a:spcBef>
                <a:spcPts val="0"/>
              </a:spcBef>
              <a:spcAft>
                <a:spcPts val="0"/>
              </a:spcAft>
              <a:defRPr/>
            </a:pPr>
            <a:r>
              <a:rPr lang="en-US" sz="1200" b="1" dirty="0">
                <a:solidFill>
                  <a:schemeClr val="tx2"/>
                </a:solidFill>
              </a:rPr>
              <a:t>Note: </a:t>
            </a:r>
            <a:r>
              <a:rPr lang="en-US" sz="1200" i="1" dirty="0">
                <a:solidFill>
                  <a:schemeClr val="tx2"/>
                </a:solidFill>
              </a:rPr>
              <a:t>2010 product release, work centers don’t display on the PSW</a:t>
            </a:r>
          </a:p>
        </p:txBody>
      </p:sp>
      <p:sp>
        <p:nvSpPr>
          <p:cNvPr id="77830" name="Title 1"/>
          <p:cNvSpPr txBox="1">
            <a:spLocks/>
          </p:cNvSpPr>
          <p:nvPr/>
        </p:nvSpPr>
        <p:spPr bwMode="auto">
          <a:xfrm>
            <a:off x="250825" y="620713"/>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Target Data with the Navigator</a:t>
            </a:r>
            <a:r>
              <a:rPr lang="en-US" sz="2000" b="1">
                <a:solidFill>
                  <a:schemeClr val="tx2"/>
                </a:solidFill>
              </a:rPr>
              <a:t/>
            </a:r>
            <a:br>
              <a:rPr lang="en-US" sz="2000" b="1">
                <a:solidFill>
                  <a:schemeClr val="tx2"/>
                </a:solidFill>
              </a:rPr>
            </a:br>
            <a:r>
              <a:rPr lang="en-US" sz="2000" b="1">
                <a:solidFill>
                  <a:schemeClr val="tx2"/>
                </a:solidFill>
              </a:rPr>
              <a:t>Demonstration PSW</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2"/>
                                        </p:tgtEl>
                                        <p:attrNameLst>
                                          <p:attrName>style.visibility</p:attrName>
                                        </p:attrNameLst>
                                      </p:cBhvr>
                                      <p:to>
                                        <p:strVal val="hidden"/>
                                      </p:to>
                                    </p:set>
                                  </p:childTnLst>
                                </p:cTn>
                              </p:par>
                            </p:childTnLst>
                          </p:cTn>
                        </p:par>
                        <p:par>
                          <p:cTn id="12" fill="hold">
                            <p:stCondLst>
                              <p:cond delay="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500"/>
                            </p:stCondLst>
                            <p:childTnLst>
                              <p:par>
                                <p:cTn id="17" presetID="1" presetClass="exit"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3"/>
          <p:cNvSpPr>
            <a:spLocks noGrp="1" noChangeArrowheads="1"/>
          </p:cNvSpPr>
          <p:nvPr>
            <p:ph type="title" idx="4294967295"/>
          </p:nvPr>
        </p:nvSpPr>
        <p:spPr>
          <a:xfrm>
            <a:off x="179388" y="476250"/>
            <a:ext cx="7173912" cy="452438"/>
          </a:xfrm>
        </p:spPr>
        <p:txBody>
          <a:bodyPr anchor="b"/>
          <a:lstStyle/>
          <a:p>
            <a:r>
              <a:rPr lang="en-US" sz="2000" smtClean="0">
                <a:solidFill>
                  <a:schemeClr val="tx2"/>
                </a:solidFill>
              </a:rPr>
              <a:t>Topics Covered</a:t>
            </a:r>
          </a:p>
        </p:txBody>
      </p:sp>
      <p:graphicFrame>
        <p:nvGraphicFramePr>
          <p:cNvPr id="22553" name="Group 25"/>
          <p:cNvGraphicFramePr>
            <a:graphicFrameLocks noGrp="1"/>
          </p:cNvGraphicFramePr>
          <p:nvPr/>
        </p:nvGraphicFramePr>
        <p:xfrm>
          <a:off x="684213" y="981075"/>
          <a:ext cx="8078787" cy="4694238"/>
        </p:xfrm>
        <a:graphic>
          <a:graphicData uri="http://schemas.openxmlformats.org/drawingml/2006/table">
            <a:tbl>
              <a:tblPr/>
              <a:tblGrid>
                <a:gridCol w="3024187"/>
                <a:gridCol w="3168650"/>
                <a:gridCol w="1885950"/>
              </a:tblGrid>
              <a:tr h="34290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4F4F4F"/>
                          </a:solidFill>
                          <a:effectLst/>
                          <a:latin typeface="Century Gothic" pitchFamily="34" charset="0"/>
                        </a:rPr>
                        <a:t>Category</a:t>
                      </a:r>
                      <a:endParaRPr kumimoji="0" lang="en-US" sz="1800" b="1" i="0" u="none" strike="noStrike" cap="none" normalizeH="0" baseline="0" dirty="0" smtClean="0">
                        <a:ln>
                          <a:noFill/>
                        </a:ln>
                        <a:solidFill>
                          <a:srgbClr val="595959"/>
                        </a:solidFill>
                        <a:effectLst/>
                        <a:latin typeface="Century Gothic" pitchFamily="34" charset="0"/>
                      </a:endParaRPr>
                    </a:p>
                  </a:txBody>
                  <a:tcP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4F4F4F"/>
                          </a:solidFill>
                          <a:effectLst/>
                          <a:latin typeface="Century Gothic" pitchFamily="34" charset="0"/>
                        </a:rPr>
                        <a:t>Topics</a:t>
                      </a:r>
                      <a:endParaRPr kumimoji="0" lang="en-US" sz="1800" b="1" i="0" u="none" strike="noStrike" cap="none" normalizeH="0" baseline="0" smtClean="0">
                        <a:ln>
                          <a:noFill/>
                        </a:ln>
                        <a:solidFill>
                          <a:srgbClr val="595959"/>
                        </a:solidFill>
                        <a:effectLst/>
                        <a:latin typeface="Century Gothic" pitchFamily="34" charset="0"/>
                      </a:endParaRPr>
                    </a:p>
                  </a:txBody>
                  <a:tcP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4F4F4F"/>
                          </a:solidFill>
                          <a:effectLst/>
                          <a:latin typeface="Century Gothic" pitchFamily="34" charset="0"/>
                        </a:rPr>
                        <a:t>Hands On</a:t>
                      </a:r>
                      <a:endParaRPr kumimoji="0" lang="en-US" sz="1800" b="1" i="0" u="none" strike="noStrike" cap="none" normalizeH="0" baseline="0" smtClean="0">
                        <a:ln>
                          <a:noFill/>
                        </a:ln>
                        <a:solidFill>
                          <a:srgbClr val="595959"/>
                        </a:solidFill>
                        <a:effectLst/>
                        <a:latin typeface="Century Gothic" pitchFamily="34" charset="0"/>
                      </a:endParaRPr>
                    </a:p>
                  </a:txBody>
                  <a:tcP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r>
              <a:tr h="58420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2"/>
                          </a:solidFill>
                          <a:effectLst/>
                          <a:latin typeface="Century Gothic" pitchFamily="34" charset="0"/>
                        </a:rPr>
                        <a:t>Workbench Framework Introduction</a:t>
                      </a:r>
                      <a:br>
                        <a:rPr kumimoji="0" lang="en-US" sz="1800" b="0" i="0" u="none" strike="noStrike" cap="none" normalizeH="0" baseline="0" dirty="0" smtClean="0">
                          <a:ln>
                            <a:noFill/>
                          </a:ln>
                          <a:solidFill>
                            <a:schemeClr val="tx2"/>
                          </a:solidFill>
                          <a:effectLst/>
                          <a:latin typeface="Century Gothic" pitchFamily="34" charset="0"/>
                        </a:rPr>
                      </a:br>
                      <a:endParaRPr kumimoji="0" lang="en-US" sz="1800" b="0" i="0" u="none" strike="noStrike" cap="none" normalizeH="0" baseline="0" dirty="0" smtClean="0">
                        <a:ln>
                          <a:noFill/>
                        </a:ln>
                        <a:solidFill>
                          <a:schemeClr val="tx2"/>
                        </a:solidFill>
                        <a:effectLst/>
                        <a:latin typeface="Century Gothic" pitchFamily="34" charset="0"/>
                      </a:endParaRPr>
                    </a:p>
                  </a:txBody>
                  <a:tcPr horzOverflow="overflow">
                    <a:lnL>
                      <a:noFill/>
                    </a:lnL>
                    <a:lnR>
                      <a:noFill/>
                    </a:lnR>
                    <a:lnT w="12700" cap="flat" cmpd="sng" algn="ctr">
                      <a:solidFill>
                        <a:schemeClr val="accent2"/>
                      </a:solidFill>
                      <a:prstDash val="solid"/>
                      <a:round/>
                      <a:headEnd type="none" w="med" len="med"/>
                      <a:tailEnd type="none" w="med" len="med"/>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None/>
                        <a:tabLst/>
                      </a:pPr>
                      <a:endParaRPr kumimoji="0" lang="en-US" sz="1400" b="0" i="0" u="none" strike="noStrike" cap="none" normalizeH="0" baseline="0" smtClean="0">
                        <a:ln>
                          <a:noFill/>
                        </a:ln>
                        <a:solidFill>
                          <a:srgbClr val="4F4F4F"/>
                        </a:solidFill>
                        <a:effectLst/>
                        <a:latin typeface="Century Gothic" pitchFamily="34" charset="0"/>
                      </a:endParaRPr>
                    </a:p>
                  </a:txBody>
                  <a:tcPr horzOverflow="overflow">
                    <a:lnL>
                      <a:noFill/>
                    </a:lnL>
                    <a:lnR>
                      <a:noFill/>
                    </a:lnR>
                    <a:lnT w="12700" cap="flat" cmpd="sng" algn="ctr">
                      <a:solidFill>
                        <a:schemeClr val="accent2"/>
                      </a:solidFill>
                      <a:prstDash val="solid"/>
                      <a:round/>
                      <a:headEnd type="none" w="med" len="med"/>
                      <a:tailEnd type="none" w="med" len="med"/>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4F4F4F"/>
                        </a:solidFill>
                        <a:effectLst/>
                        <a:latin typeface="Century Gothic" pitchFamily="34" charset="0"/>
                      </a:endParaRPr>
                    </a:p>
                  </a:txBody>
                  <a:tcPr horzOverflow="overflow">
                    <a:lnL>
                      <a:noFill/>
                    </a:lnL>
                    <a:lnR>
                      <a:noFill/>
                    </a:lnR>
                    <a:lnT w="12700" cap="flat" cmpd="sng" algn="ctr">
                      <a:solidFill>
                        <a:schemeClr val="accent2"/>
                      </a:solidFill>
                      <a:prstDash val="solid"/>
                      <a:round/>
                      <a:headEnd type="none" w="med" len="med"/>
                      <a:tailEnd type="none" w="med" len="med"/>
                    </a:lnT>
                    <a:lnB>
                      <a:noFill/>
                    </a:lnB>
                    <a:lnTlToBr>
                      <a:noFill/>
                    </a:lnTlToBr>
                    <a:lnBlToTr>
                      <a:noFill/>
                    </a:lnBlToTr>
                    <a:noFill/>
                  </a:tcPr>
                </a:tc>
              </a:tr>
              <a:tr h="5873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2"/>
                          </a:solidFill>
                          <a:effectLst/>
                          <a:latin typeface="Century Gothic" pitchFamily="34" charset="0"/>
                        </a:rPr>
                        <a:t>Retrieve Scheduling Data</a:t>
                      </a:r>
                    </a:p>
                  </a:txBody>
                  <a:tcPr horzOverflow="overflow">
                    <a:lnL>
                      <a:noFill/>
                    </a:lnL>
                    <a:lnR>
                      <a:noFill/>
                    </a:lnR>
                    <a:lnT>
                      <a:noFill/>
                    </a:lnT>
                    <a:lnB>
                      <a:noFill/>
                    </a:lnB>
                    <a:lnTlToBr>
                      <a:noFill/>
                    </a:lnTlToBr>
                    <a:lnBlToTr>
                      <a:noFill/>
                    </a:lnBlToTr>
                    <a:noFill/>
                  </a:tcPr>
                </a:tc>
                <a:tc>
                  <a:txBody>
                    <a:bodyPr/>
                    <a:lstStyle/>
                    <a:p>
                      <a:pPr marL="114300" marR="0" lvl="0" indent="-114300" algn="l" defTabSz="457200" rtl="0" eaLnBrk="1" fontAlgn="base" latinLnBrk="0" hangingPunct="1">
                        <a:lnSpc>
                          <a:spcPct val="100000"/>
                        </a:lnSpc>
                        <a:spcBef>
                          <a:spcPct val="0"/>
                        </a:spcBef>
                        <a:spcAft>
                          <a:spcPct val="0"/>
                        </a:spcAft>
                        <a:buClrTx/>
                        <a:buSzTx/>
                        <a:buFont typeface="Arial" charset="0"/>
                        <a:buChar char="•"/>
                        <a:tabLst/>
                      </a:pPr>
                      <a:r>
                        <a:rPr kumimoji="0" lang="en-US" sz="1400" b="0" i="0" u="none" strike="noStrike" cap="none" normalizeH="0" baseline="0" dirty="0" smtClean="0">
                          <a:ln>
                            <a:noFill/>
                          </a:ln>
                          <a:solidFill>
                            <a:srgbClr val="4F4F4F"/>
                          </a:solidFill>
                          <a:effectLst/>
                          <a:latin typeface="Century Gothic" pitchFamily="34" charset="0"/>
                        </a:rPr>
                        <a:t>Use selection criteria</a:t>
                      </a:r>
                    </a:p>
                    <a:p>
                      <a:pPr marL="114300" marR="0" lvl="0" indent="-114300" algn="l" defTabSz="457200" rtl="0" eaLnBrk="1" fontAlgn="base" latinLnBrk="0" hangingPunct="1">
                        <a:lnSpc>
                          <a:spcPct val="100000"/>
                        </a:lnSpc>
                        <a:spcBef>
                          <a:spcPct val="0"/>
                        </a:spcBef>
                        <a:spcAft>
                          <a:spcPct val="0"/>
                        </a:spcAft>
                        <a:buClrTx/>
                        <a:buSzTx/>
                        <a:buFont typeface="Arial" charset="0"/>
                        <a:buChar char="•"/>
                        <a:tabLst/>
                      </a:pPr>
                      <a:r>
                        <a:rPr kumimoji="0" lang="en-US" sz="1400" b="0" i="0" u="none" strike="noStrike" cap="none" normalizeH="0" baseline="0" dirty="0" smtClean="0">
                          <a:ln>
                            <a:noFill/>
                          </a:ln>
                          <a:solidFill>
                            <a:srgbClr val="4F4F4F"/>
                          </a:solidFill>
                          <a:effectLst/>
                          <a:latin typeface="Century Gothic" pitchFamily="34" charset="0"/>
                        </a:rPr>
                        <a:t>Modify selection criteria</a:t>
                      </a:r>
                    </a:p>
                    <a:p>
                      <a:pPr marL="114300" marR="0" lvl="0" indent="-114300" algn="l" defTabSz="457200" rtl="0" eaLnBrk="1" fontAlgn="base" latinLnBrk="0" hangingPunct="1">
                        <a:lnSpc>
                          <a:spcPct val="100000"/>
                        </a:lnSpc>
                        <a:spcBef>
                          <a:spcPct val="0"/>
                        </a:spcBef>
                        <a:spcAft>
                          <a:spcPct val="0"/>
                        </a:spcAft>
                        <a:buClrTx/>
                        <a:buSzTx/>
                        <a:buFont typeface="Arial" charset="0"/>
                        <a:buChar char="•"/>
                        <a:tabLst/>
                      </a:pPr>
                      <a:r>
                        <a:rPr kumimoji="0" lang="en-US" sz="1400" b="0" i="0" u="none" strike="noStrike" cap="none" normalizeH="0" baseline="0" dirty="0" smtClean="0">
                          <a:ln>
                            <a:noFill/>
                          </a:ln>
                          <a:solidFill>
                            <a:srgbClr val="4F4F4F"/>
                          </a:solidFill>
                          <a:effectLst/>
                          <a:latin typeface="Century Gothic" pitchFamily="34" charset="0"/>
                        </a:rPr>
                        <a:t>Basic rules</a:t>
                      </a: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rgbClr val="4F4F4F"/>
                        </a:solidFill>
                        <a:effectLst/>
                        <a:latin typeface="Century Gothic" pitchFamily="34" charset="0"/>
                      </a:endParaRPr>
                    </a:p>
                  </a:txBody>
                  <a:tcPr anchor="ctr" horzOverflow="overflow">
                    <a:lnL>
                      <a:noFill/>
                    </a:lnL>
                    <a:lnR>
                      <a:noFill/>
                    </a:lnR>
                    <a:lnT>
                      <a:noFill/>
                    </a:lnT>
                    <a:lnB>
                      <a:noFill/>
                    </a:lnB>
                    <a:lnTlToBr>
                      <a:noFill/>
                    </a:lnTlToBr>
                    <a:lnBlToTr>
                      <a:noFill/>
                    </a:lnBlToTr>
                    <a:noFill/>
                  </a:tcPr>
                </a:tc>
              </a:tr>
              <a:tr h="22542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2"/>
                          </a:solidFill>
                          <a:effectLst/>
                          <a:latin typeface="Century Gothic" pitchFamily="34" charset="0"/>
                        </a:rPr>
                        <a:t>Review Scheduling Data</a:t>
                      </a: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400" b="0" i="0" u="none" strike="noStrike" cap="none" normalizeH="0" baseline="0" dirty="0" smtClean="0">
                          <a:ln>
                            <a:noFill/>
                          </a:ln>
                          <a:solidFill>
                            <a:srgbClr val="4F4F4F"/>
                          </a:solidFill>
                          <a:effectLst/>
                          <a:latin typeface="Century Gothic" pitchFamily="34" charset="0"/>
                        </a:rPr>
                        <a:t> Sequence Grid</a:t>
                      </a:r>
                    </a:p>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400" b="0" i="0" u="none" strike="noStrike" cap="none" normalizeH="0" baseline="0" dirty="0" smtClean="0">
                          <a:ln>
                            <a:noFill/>
                          </a:ln>
                          <a:solidFill>
                            <a:srgbClr val="4F4F4F"/>
                          </a:solidFill>
                          <a:effectLst/>
                          <a:latin typeface="Century Gothic" pitchFamily="34" charset="0"/>
                        </a:rPr>
                        <a:t> Production Order Browse</a:t>
                      </a:r>
                    </a:p>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400" b="0" i="0" u="none" strike="noStrike" cap="none" normalizeH="0" baseline="0" dirty="0" smtClean="0">
                          <a:ln>
                            <a:noFill/>
                          </a:ln>
                          <a:solidFill>
                            <a:srgbClr val="4F4F4F"/>
                          </a:solidFill>
                          <a:effectLst/>
                          <a:latin typeface="Century Gothic" pitchFamily="34" charset="0"/>
                        </a:rPr>
                        <a:t> Supporting Data</a:t>
                      </a:r>
                    </a:p>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400" b="0" i="0" u="none" strike="noStrike" cap="none" normalizeH="0" baseline="0" dirty="0" smtClean="0">
                          <a:ln>
                            <a:noFill/>
                          </a:ln>
                          <a:solidFill>
                            <a:srgbClr val="4F4F4F"/>
                          </a:solidFill>
                          <a:effectLst/>
                          <a:latin typeface="Century Gothic" pitchFamily="34" charset="0"/>
                        </a:rPr>
                        <a:t> Introduction to Capacity</a:t>
                      </a:r>
                    </a:p>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400" b="0" i="0" u="none" strike="noStrike" cap="none" normalizeH="0" baseline="0" dirty="0" smtClean="0">
                          <a:ln>
                            <a:noFill/>
                          </a:ln>
                          <a:solidFill>
                            <a:srgbClr val="4F4F4F"/>
                          </a:solidFill>
                          <a:effectLst/>
                          <a:latin typeface="Century Gothic" pitchFamily="34" charset="0"/>
                        </a:rPr>
                        <a:t>Target data with the navigator</a:t>
                      </a:r>
                    </a:p>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400" b="0" i="0" u="none" strike="noStrike" cap="none" normalizeH="0" baseline="0" dirty="0" smtClean="0">
                          <a:ln>
                            <a:noFill/>
                          </a:ln>
                          <a:solidFill>
                            <a:srgbClr val="4F4F4F"/>
                          </a:solidFill>
                          <a:effectLst/>
                          <a:latin typeface="Century Gothic" pitchFamily="34" charset="0"/>
                        </a:rPr>
                        <a:t> Group &amp; Filter Data</a:t>
                      </a:r>
                      <a:endParaRPr kumimoji="0" lang="en-US" sz="1800" b="0" i="0" u="none" strike="noStrike" cap="none" normalizeH="0" baseline="0" dirty="0" smtClean="0">
                        <a:ln>
                          <a:noFill/>
                        </a:ln>
                        <a:solidFill>
                          <a:srgbClr val="4F4F4F"/>
                        </a:solidFill>
                        <a:effectLst/>
                        <a:latin typeface="Century Gothic"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4F4F4F"/>
                          </a:solidFill>
                          <a:effectLst/>
                          <a:latin typeface="Century Gothic" pitchFamily="34" charset="0"/>
                        </a:rPr>
                        <a:t>Lesson 1</a:t>
                      </a:r>
                    </a:p>
                  </a:txBody>
                  <a:tcPr anchor="ctr" horzOverflow="overflow">
                    <a:lnL>
                      <a:noFill/>
                    </a:lnL>
                    <a:lnR>
                      <a:noFill/>
                    </a:lnR>
                    <a:lnT>
                      <a:noFill/>
                    </a:lnT>
                    <a:lnB>
                      <a:noFill/>
                    </a:lnB>
                    <a:lnTlToBr>
                      <a:noFill/>
                    </a:lnTlToBr>
                    <a:lnBlToTr>
                      <a:noFill/>
                    </a:lnBlToTr>
                    <a:no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2"/>
                          </a:solidFill>
                          <a:effectLst/>
                          <a:latin typeface="Century Gothic" pitchFamily="34" charset="0"/>
                        </a:rPr>
                        <a:t>How to Manage the UI</a:t>
                      </a: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400" b="0" i="0" u="none" strike="noStrike" cap="none" normalizeH="0" baseline="0" dirty="0" smtClean="0">
                          <a:ln>
                            <a:noFill/>
                          </a:ln>
                          <a:solidFill>
                            <a:srgbClr val="4F4F4F"/>
                          </a:solidFill>
                          <a:effectLst/>
                          <a:latin typeface="Century Gothic" pitchFamily="34" charset="0"/>
                        </a:rPr>
                        <a:t> Add/remove fields</a:t>
                      </a:r>
                    </a:p>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400" b="0" i="0" u="none" strike="noStrike" cap="none" normalizeH="0" baseline="0" dirty="0" smtClean="0">
                          <a:ln>
                            <a:noFill/>
                          </a:ln>
                          <a:solidFill>
                            <a:srgbClr val="4F4F4F"/>
                          </a:solidFill>
                          <a:effectLst/>
                          <a:latin typeface="Century Gothic" pitchFamily="34" charset="0"/>
                        </a:rPr>
                        <a:t> Create views</a:t>
                      </a:r>
                    </a:p>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400" b="0" i="0" u="none" strike="noStrike" cap="none" normalizeH="0" baseline="0" dirty="0" smtClean="0">
                          <a:ln>
                            <a:noFill/>
                          </a:ln>
                          <a:solidFill>
                            <a:srgbClr val="4F4F4F"/>
                          </a:solidFill>
                          <a:effectLst/>
                          <a:latin typeface="Century Gothic" pitchFamily="34" charset="0"/>
                        </a:rPr>
                        <a:t> Create dual-monitor view</a:t>
                      </a:r>
                    </a:p>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400" b="0" i="0" u="none" strike="noStrike" cap="none" normalizeH="0" baseline="0" dirty="0" smtClean="0">
                          <a:ln>
                            <a:noFill/>
                          </a:ln>
                          <a:solidFill>
                            <a:srgbClr val="4F4F4F"/>
                          </a:solidFill>
                          <a:effectLst/>
                          <a:latin typeface="Century Gothic" pitchFamily="34" charset="0"/>
                        </a:rPr>
                        <a:t> Other topics</a:t>
                      </a: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4F4F4F"/>
                          </a:solidFill>
                          <a:effectLst/>
                          <a:latin typeface="Century Gothic" pitchFamily="34" charset="0"/>
                        </a:rPr>
                        <a:t>Lesson 2</a:t>
                      </a:r>
                    </a:p>
                  </a:txBody>
                  <a:tcPr anchor="ctr" horzOverflow="overflow">
                    <a:lnL>
                      <a:noFill/>
                    </a:lnL>
                    <a:lnR>
                      <a:noFill/>
                    </a:lnR>
                    <a:lnT>
                      <a:noFill/>
                    </a:lnT>
                    <a:lnB>
                      <a:noFill/>
                    </a:lnB>
                    <a:lnTlToBr>
                      <a:noFill/>
                    </a:lnTlToBr>
                    <a:lnBlToTr>
                      <a:noFill/>
                    </a:lnBlToTr>
                    <a:noFill/>
                  </a:tcPr>
                </a:tc>
              </a:tr>
              <a:tr h="317500">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4F4F4F"/>
                        </a:solidFill>
                        <a:effectLst/>
                        <a:latin typeface="Century Gothic" pitchFamily="34" charset="0"/>
                      </a:endParaRPr>
                    </a:p>
                  </a:txBody>
                  <a:tcPr horzOverflow="overflow">
                    <a:lnL>
                      <a:noFill/>
                    </a:lnL>
                    <a:lnR>
                      <a:noFill/>
                    </a:lnR>
                    <a:lnT>
                      <a:noFill/>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4F4F4F"/>
                        </a:solidFill>
                        <a:effectLst/>
                        <a:latin typeface="Century Gothic" pitchFamily="34" charset="0"/>
                      </a:endParaRPr>
                    </a:p>
                  </a:txBody>
                  <a:tcPr horzOverflow="overflow">
                    <a:lnL>
                      <a:noFill/>
                    </a:lnL>
                    <a:lnR>
                      <a:noFill/>
                    </a:lnR>
                    <a:lnT>
                      <a:noFill/>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4F4F4F"/>
                        </a:solidFill>
                        <a:effectLst/>
                        <a:latin typeface="Century Gothic" pitchFamily="34" charset="0"/>
                      </a:endParaRPr>
                    </a:p>
                  </a:txBody>
                  <a:tcPr horzOverflow="overflow">
                    <a:lnL>
                      <a:noFill/>
                    </a:lnL>
                    <a:lnR>
                      <a:noFill/>
                    </a:lnR>
                    <a:lnT>
                      <a:noFill/>
                    </a:lnT>
                    <a:lnB w="12700" cap="flat" cmpd="sng" algn="ctr">
                      <a:solidFill>
                        <a:schemeClr val="accent2"/>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a:srcRect/>
          <a:stretch>
            <a:fillRect/>
          </a:stretch>
        </p:blipFill>
        <p:spPr bwMode="auto">
          <a:xfrm>
            <a:off x="323850" y="1700213"/>
            <a:ext cx="8315325" cy="4251325"/>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2" name="Group 53"/>
          <p:cNvGrpSpPr>
            <a:grpSpLocks/>
          </p:cNvGrpSpPr>
          <p:nvPr/>
        </p:nvGrpSpPr>
        <p:grpSpPr bwMode="auto">
          <a:xfrm>
            <a:off x="8605838" y="31750"/>
            <a:ext cx="430212" cy="301625"/>
            <a:chOff x="6907213" y="0"/>
            <a:chExt cx="430212" cy="301625"/>
          </a:xfrm>
        </p:grpSpPr>
        <p:sp>
          <p:nvSpPr>
            <p:cNvPr id="7" name="Right Arrow 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78857" name="Group 63"/>
            <p:cNvGrpSpPr>
              <a:grpSpLocks/>
            </p:cNvGrpSpPr>
            <p:nvPr/>
          </p:nvGrpSpPr>
          <p:grpSpPr bwMode="auto">
            <a:xfrm>
              <a:off x="6907213" y="65088"/>
              <a:ext cx="171450" cy="171450"/>
              <a:chOff x="739" y="413995"/>
              <a:chExt cx="172117" cy="172117"/>
            </a:xfrm>
          </p:grpSpPr>
          <p:sp>
            <p:nvSpPr>
              <p:cNvPr id="9" name="Oval 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12" name="Rounded Rectangular Callout 11"/>
          <p:cNvSpPr/>
          <p:nvPr/>
        </p:nvSpPr>
        <p:spPr bwMode="auto">
          <a:xfrm>
            <a:off x="1908175" y="1268413"/>
            <a:ext cx="2857500" cy="863600"/>
          </a:xfrm>
          <a:prstGeom prst="wedgeRoundRectCallout">
            <a:avLst>
              <a:gd name="adj1" fmla="val -70411"/>
              <a:gd name="adj2" fmla="val 139891"/>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b="1" dirty="0">
                <a:solidFill>
                  <a:schemeClr val="tx2"/>
                </a:solidFill>
              </a:rPr>
              <a:t>Navigator Frame</a:t>
            </a:r>
          </a:p>
          <a:p>
            <a:pPr fontAlgn="auto">
              <a:spcBef>
                <a:spcPts val="0"/>
              </a:spcBef>
              <a:spcAft>
                <a:spcPts val="0"/>
              </a:spcAft>
              <a:defRPr/>
            </a:pPr>
            <a:r>
              <a:rPr lang="en-US" sz="1200" dirty="0">
                <a:solidFill>
                  <a:schemeClr val="tx2"/>
                </a:solidFill>
              </a:rPr>
              <a:t>Select to view all resources</a:t>
            </a:r>
          </a:p>
        </p:txBody>
      </p:sp>
      <p:sp>
        <p:nvSpPr>
          <p:cNvPr id="13" name="Rounded Rectangular Callout 12"/>
          <p:cNvSpPr/>
          <p:nvPr/>
        </p:nvSpPr>
        <p:spPr bwMode="auto">
          <a:xfrm>
            <a:off x="2124075" y="5300663"/>
            <a:ext cx="2857500" cy="995362"/>
          </a:xfrm>
          <a:prstGeom prst="wedgeRoundRectCallout">
            <a:avLst>
              <a:gd name="adj1" fmla="val -32304"/>
              <a:gd name="adj2" fmla="val -97396"/>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(2) </a:t>
            </a:r>
            <a:r>
              <a:rPr lang="en-US" sz="1200" b="1" dirty="0">
                <a:solidFill>
                  <a:schemeClr val="tx2"/>
                </a:solidFill>
              </a:rPr>
              <a:t>Sequence Grid </a:t>
            </a:r>
            <a:r>
              <a:rPr lang="en-US" sz="1200" dirty="0">
                <a:solidFill>
                  <a:schemeClr val="tx2"/>
                </a:solidFill>
              </a:rPr>
              <a:t>displays only the selected resource</a:t>
            </a:r>
            <a:endParaRPr lang="en-US" sz="1200" b="1" dirty="0">
              <a:solidFill>
                <a:schemeClr val="tx2"/>
              </a:solidFill>
            </a:endParaRPr>
          </a:p>
        </p:txBody>
      </p:sp>
      <p:sp>
        <p:nvSpPr>
          <p:cNvPr id="78854" name="Title 1"/>
          <p:cNvSpPr txBox="1">
            <a:spLocks/>
          </p:cNvSpPr>
          <p:nvPr/>
        </p:nvSpPr>
        <p:spPr bwMode="auto">
          <a:xfrm>
            <a:off x="250825" y="620713"/>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Target Data with the Navigator</a:t>
            </a:r>
            <a:r>
              <a:rPr lang="en-US" sz="2000" b="1">
                <a:solidFill>
                  <a:schemeClr val="tx2"/>
                </a:solidFill>
              </a:rPr>
              <a:t/>
            </a:r>
            <a:br>
              <a:rPr lang="en-US" sz="2000" b="1">
                <a:solidFill>
                  <a:schemeClr val="tx2"/>
                </a:solidFill>
              </a:rPr>
            </a:br>
            <a:r>
              <a:rPr lang="en-US" sz="2000" b="1">
                <a:solidFill>
                  <a:schemeClr val="tx2"/>
                </a:solidFill>
              </a:rPr>
              <a:t>Demonstration PSW</a:t>
            </a:r>
          </a:p>
        </p:txBody>
      </p:sp>
      <p:sp>
        <p:nvSpPr>
          <p:cNvPr id="14" name="Rounded Rectangular Callout 13"/>
          <p:cNvSpPr/>
          <p:nvPr/>
        </p:nvSpPr>
        <p:spPr bwMode="auto">
          <a:xfrm>
            <a:off x="6084888" y="1484313"/>
            <a:ext cx="2857500" cy="995362"/>
          </a:xfrm>
          <a:prstGeom prst="wedgeRoundRectCallout">
            <a:avLst>
              <a:gd name="adj1" fmla="val -17000"/>
              <a:gd name="adj2" fmla="val 120952"/>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(3) </a:t>
            </a:r>
            <a:r>
              <a:rPr lang="en-US" sz="1200" b="1" dirty="0">
                <a:solidFill>
                  <a:schemeClr val="tx2"/>
                </a:solidFill>
              </a:rPr>
              <a:t>Production Order Browse </a:t>
            </a:r>
            <a:r>
              <a:rPr lang="en-US" sz="1200" dirty="0">
                <a:solidFill>
                  <a:schemeClr val="tx2"/>
                </a:solidFill>
              </a:rPr>
              <a:t>content does not change based on Resource Navigator selections</a:t>
            </a:r>
            <a:endParaRPr lang="en-US" sz="1200" b="1"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2"/>
                                        </p:tgtEl>
                                        <p:attrNameLst>
                                          <p:attrName>style.visibility</p:attrName>
                                        </p:attrNameLst>
                                      </p:cBhvr>
                                      <p:to>
                                        <p:strVal val="hidden"/>
                                      </p:to>
                                    </p:set>
                                  </p:childTnLst>
                                </p:cTn>
                              </p:par>
                            </p:childTnLst>
                          </p:cTn>
                        </p:par>
                        <p:par>
                          <p:cTn id="12" fill="hold">
                            <p:stCondLst>
                              <p:cond delay="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500"/>
                            </p:stCondLst>
                            <p:childTnLst>
                              <p:par>
                                <p:cTn id="17" presetID="1" presetClass="exit"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hidden"/>
                                      </p:to>
                                    </p:set>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animBg="1"/>
      <p:bldP spid="13" grpId="0" animBg="1"/>
      <p:bldP spid="1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mtClean="0"/>
              <a:t> </a:t>
            </a:r>
            <a:r>
              <a:rPr lang="en-US" sz="4800" smtClean="0"/>
              <a:t>Filter and Sort Data</a:t>
            </a:r>
          </a:p>
        </p:txBody>
      </p:sp>
      <p:sp>
        <p:nvSpPr>
          <p:cNvPr id="75778" name="Text Box 3"/>
          <p:cNvSpPr txBox="1">
            <a:spLocks noChangeArrowheads="1"/>
          </p:cNvSpPr>
          <p:nvPr/>
        </p:nvSpPr>
        <p:spPr bwMode="auto">
          <a:xfrm>
            <a:off x="990600" y="2476500"/>
            <a:ext cx="6389688" cy="400050"/>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65000"/>
                  </a:schemeClr>
                </a:solidFill>
              </a:rPr>
              <a:t>Getting Familiar with PSW UI</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2" name="Group 53"/>
          <p:cNvGrpSpPr>
            <a:grpSpLocks/>
          </p:cNvGrpSpPr>
          <p:nvPr/>
        </p:nvGrpSpPr>
        <p:grpSpPr bwMode="auto">
          <a:xfrm>
            <a:off x="8605838" y="31750"/>
            <a:ext cx="430212" cy="301625"/>
            <a:chOff x="6907213" y="0"/>
            <a:chExt cx="430212" cy="301625"/>
          </a:xfrm>
        </p:grpSpPr>
        <p:sp>
          <p:nvSpPr>
            <p:cNvPr id="30" name="Right Arrow 29"/>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81929" name="Group 63"/>
            <p:cNvGrpSpPr>
              <a:grpSpLocks/>
            </p:cNvGrpSpPr>
            <p:nvPr/>
          </p:nvGrpSpPr>
          <p:grpSpPr bwMode="auto">
            <a:xfrm>
              <a:off x="6907213" y="65088"/>
              <a:ext cx="171450" cy="171450"/>
              <a:chOff x="739" y="413995"/>
              <a:chExt cx="172117" cy="172117"/>
            </a:xfrm>
          </p:grpSpPr>
          <p:sp>
            <p:nvSpPr>
              <p:cNvPr id="32" name="Oval 31"/>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3"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81923" name="Title 1"/>
          <p:cNvSpPr>
            <a:spLocks/>
          </p:cNvSpPr>
          <p:nvPr/>
        </p:nvSpPr>
        <p:spPr bwMode="auto">
          <a:xfrm>
            <a:off x="250825" y="5492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Filter and Sort Data</a:t>
            </a:r>
            <a:r>
              <a:rPr lang="en-US" sz="2000" b="1">
                <a:solidFill>
                  <a:schemeClr val="tx2"/>
                </a:solidFill>
              </a:rPr>
              <a:t/>
            </a:r>
            <a:br>
              <a:rPr lang="en-US" sz="2000" b="1">
                <a:solidFill>
                  <a:schemeClr val="tx2"/>
                </a:solidFill>
              </a:rPr>
            </a:br>
            <a:r>
              <a:rPr lang="en-US" sz="2000" b="1">
                <a:solidFill>
                  <a:schemeClr val="tx2"/>
                </a:solidFill>
              </a:rPr>
              <a:t>Sequence Grid and Production Order Browse</a:t>
            </a:r>
          </a:p>
        </p:txBody>
      </p:sp>
      <p:pic>
        <p:nvPicPr>
          <p:cNvPr id="6146" name="Picture 2"/>
          <p:cNvPicPr>
            <a:picLocks noChangeAspect="1" noChangeArrowheads="1"/>
          </p:cNvPicPr>
          <p:nvPr/>
        </p:nvPicPr>
        <p:blipFill>
          <a:blip r:embed="rId3"/>
          <a:srcRect/>
          <a:stretch>
            <a:fillRect/>
          </a:stretch>
        </p:blipFill>
        <p:spPr bwMode="auto">
          <a:xfrm>
            <a:off x="179388" y="2000250"/>
            <a:ext cx="8820150" cy="3732213"/>
          </a:xfrm>
          <a:prstGeom prst="rect">
            <a:avLst/>
          </a:prstGeom>
          <a:ln>
            <a:noFill/>
          </a:ln>
          <a:effectLst>
            <a:outerShdw blurRad="292100" dist="139700" dir="2700000" algn="tl" rotWithShape="0">
              <a:srgbClr val="333333">
                <a:alpha val="65000"/>
              </a:srgbClr>
            </a:outerShdw>
          </a:effectLst>
        </p:spPr>
      </p:pic>
      <p:sp>
        <p:nvSpPr>
          <p:cNvPr id="35" name="Rounded Rectangular Callout 34"/>
          <p:cNvSpPr/>
          <p:nvPr/>
        </p:nvSpPr>
        <p:spPr bwMode="auto">
          <a:xfrm>
            <a:off x="5940425" y="1628775"/>
            <a:ext cx="2905125" cy="936625"/>
          </a:xfrm>
          <a:prstGeom prst="wedgeRoundRectCallout">
            <a:avLst>
              <a:gd name="adj1" fmla="val -41195"/>
              <a:gd name="adj2" fmla="val 79718"/>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(2) </a:t>
            </a:r>
            <a:r>
              <a:rPr lang="en-US" sz="1200" b="1" dirty="0">
                <a:solidFill>
                  <a:schemeClr val="tx2"/>
                </a:solidFill>
              </a:rPr>
              <a:t>Production Order Browse </a:t>
            </a:r>
            <a:r>
              <a:rPr lang="en-US" sz="1200" dirty="0">
                <a:solidFill>
                  <a:schemeClr val="tx2"/>
                </a:solidFill>
              </a:rPr>
              <a:t>Structured the view to display records by </a:t>
            </a:r>
            <a:r>
              <a:rPr lang="en-US" sz="1200" u="sng" dirty="0">
                <a:solidFill>
                  <a:schemeClr val="tx2"/>
                </a:solidFill>
              </a:rPr>
              <a:t>Run </a:t>
            </a:r>
            <a:r>
              <a:rPr lang="en-US" sz="1200" u="sng" dirty="0" err="1">
                <a:solidFill>
                  <a:schemeClr val="tx2"/>
                </a:solidFill>
              </a:rPr>
              <a:t>Seq</a:t>
            </a:r>
            <a:r>
              <a:rPr lang="en-US" sz="1200" u="sng" dirty="0">
                <a:solidFill>
                  <a:schemeClr val="tx2"/>
                </a:solidFill>
              </a:rPr>
              <a:t> 1 </a:t>
            </a:r>
            <a:r>
              <a:rPr lang="en-US" sz="1200" dirty="0">
                <a:solidFill>
                  <a:schemeClr val="tx2"/>
                </a:solidFill>
              </a:rPr>
              <a:t>attribute</a:t>
            </a:r>
            <a:endParaRPr lang="en-US" sz="1200" b="1" dirty="0">
              <a:solidFill>
                <a:schemeClr val="tx2"/>
              </a:solidFill>
            </a:endParaRPr>
          </a:p>
        </p:txBody>
      </p:sp>
      <p:sp>
        <p:nvSpPr>
          <p:cNvPr id="34" name="Rounded Rectangular Callout 33"/>
          <p:cNvSpPr>
            <a:spLocks noChangeArrowheads="1"/>
          </p:cNvSpPr>
          <p:nvPr/>
        </p:nvSpPr>
        <p:spPr bwMode="auto">
          <a:xfrm>
            <a:off x="1403350" y="1196975"/>
            <a:ext cx="4392613" cy="882650"/>
          </a:xfrm>
          <a:prstGeom prst="wedgeRoundRectCallout">
            <a:avLst>
              <a:gd name="adj1" fmla="val -33917"/>
              <a:gd name="adj2" fmla="val 200000"/>
              <a:gd name="adj3" fmla="val 16667"/>
            </a:avLst>
          </a:prstGeom>
          <a:solidFill>
            <a:schemeClr val="bg1"/>
          </a:solidFill>
          <a:ln w="19050" algn="ctr">
            <a:solidFill>
              <a:srgbClr val="7F7F7F"/>
            </a:solidFill>
            <a:miter lim="800000"/>
            <a:headEnd/>
            <a:tailEnd/>
          </a:ln>
          <a:effectLst>
            <a:outerShdw dist="38100" dir="2700000" algn="tl" rotWithShape="0">
              <a:srgbClr val="000000">
                <a:alpha val="39999"/>
              </a:srgbClr>
            </a:outerShdw>
          </a:effectLst>
        </p:spPr>
        <p:txBody>
          <a:bodyPr anchor="ctr"/>
          <a:lstStyle/>
          <a:p>
            <a:pPr fontAlgn="auto">
              <a:spcBef>
                <a:spcPts val="0"/>
              </a:spcBef>
              <a:spcAft>
                <a:spcPts val="0"/>
              </a:spcAft>
              <a:defRPr/>
            </a:pPr>
            <a:r>
              <a:rPr lang="en-US" sz="1200" b="1" baseline="30000" dirty="0">
                <a:solidFill>
                  <a:schemeClr val="tx2"/>
                </a:solidFill>
                <a:latin typeface="+mn-lt"/>
              </a:rPr>
              <a:t>(1) </a:t>
            </a:r>
            <a:r>
              <a:rPr lang="en-US" sz="1200" b="1" dirty="0">
                <a:solidFill>
                  <a:schemeClr val="tx2"/>
                </a:solidFill>
                <a:latin typeface="+mn-lt"/>
              </a:rPr>
              <a:t>Sequence Grid</a:t>
            </a:r>
          </a:p>
          <a:p>
            <a:pPr fontAlgn="auto">
              <a:spcBef>
                <a:spcPts val="0"/>
              </a:spcBef>
              <a:spcAft>
                <a:spcPts val="0"/>
              </a:spcAft>
              <a:defRPr/>
            </a:pPr>
            <a:r>
              <a:rPr lang="en-US" sz="1200" dirty="0">
                <a:solidFill>
                  <a:schemeClr val="tx2"/>
                </a:solidFill>
                <a:latin typeface="+mn-lt"/>
              </a:rPr>
              <a:t>It was not intended that filtering would be used on this view during scheduling, but may be useful prior to exporting schedule to excel for shop floor consumption</a:t>
            </a:r>
          </a:p>
        </p:txBody>
      </p:sp>
      <p:sp>
        <p:nvSpPr>
          <p:cNvPr id="14" name="Rounded Rectangular Callout 13"/>
          <p:cNvSpPr/>
          <p:nvPr/>
        </p:nvSpPr>
        <p:spPr bwMode="auto">
          <a:xfrm>
            <a:off x="5508625" y="5084763"/>
            <a:ext cx="2905125" cy="936625"/>
          </a:xfrm>
          <a:prstGeom prst="wedgeRoundRectCallout">
            <a:avLst>
              <a:gd name="adj1" fmla="val -24773"/>
              <a:gd name="adj2" fmla="val -200430"/>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(2) </a:t>
            </a:r>
            <a:r>
              <a:rPr lang="en-US" sz="1200" b="1" dirty="0">
                <a:solidFill>
                  <a:schemeClr val="tx2"/>
                </a:solidFill>
              </a:rPr>
              <a:t>Production Order Browse </a:t>
            </a:r>
            <a:r>
              <a:rPr lang="en-US" sz="1200" dirty="0">
                <a:solidFill>
                  <a:schemeClr val="tx2"/>
                </a:solidFill>
              </a:rPr>
              <a:t>Applied a filter to display only un-sequenced production orders</a:t>
            </a:r>
            <a:endParaRPr lang="en-US" sz="1200" b="1" dirty="0">
              <a:solidFill>
                <a:schemeClr val="tx2"/>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2"/>
                                        </p:tgtEl>
                                        <p:attrNameLst>
                                          <p:attrName>style.visibility</p:attrName>
                                        </p:attrNameLst>
                                      </p:cBhvr>
                                      <p:to>
                                        <p:strVal val="hidden"/>
                                      </p:to>
                                    </p:set>
                                  </p:childTnLst>
                                </p:cTn>
                              </p:par>
                            </p:childTnLst>
                          </p:cTn>
                        </p:par>
                        <p:par>
                          <p:cTn id="12" fill="hold">
                            <p:stCondLst>
                              <p:cond delay="0"/>
                            </p:stCondLst>
                            <p:childTnLst>
                              <p:par>
                                <p:cTn id="13" presetID="22" presetClass="entr" presetSubtype="8"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000"/>
                            </p:stCondLst>
                            <p:childTnLst>
                              <p:par>
                                <p:cTn id="21" presetID="1" presetClass="exit"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5" grpId="0" animBg="1"/>
      <p:bldP spid="34" grpId="0" animBg="1"/>
      <p:bldP spid="1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69" name="Picture 2"/>
          <p:cNvPicPr>
            <a:picLocks noChangeAspect="1" noChangeArrowheads="1"/>
          </p:cNvPicPr>
          <p:nvPr/>
        </p:nvPicPr>
        <p:blipFill>
          <a:blip r:embed="rId3"/>
          <a:srcRect/>
          <a:stretch>
            <a:fillRect/>
          </a:stretch>
        </p:blipFill>
        <p:spPr bwMode="auto">
          <a:xfrm>
            <a:off x="250825" y="1989138"/>
            <a:ext cx="8626475" cy="3816350"/>
          </a:xfrm>
          <a:prstGeom prst="rect">
            <a:avLst/>
          </a:prstGeom>
          <a:noFill/>
          <a:ln w="9525">
            <a:noFill/>
            <a:miter lim="800000"/>
            <a:headEnd/>
            <a:tailEnd/>
          </a:ln>
        </p:spPr>
      </p:pic>
      <p:sp>
        <p:nvSpPr>
          <p:cNvPr id="28" name="TextBox 27"/>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2" name="Group 53"/>
          <p:cNvGrpSpPr>
            <a:grpSpLocks/>
          </p:cNvGrpSpPr>
          <p:nvPr/>
        </p:nvGrpSpPr>
        <p:grpSpPr bwMode="auto">
          <a:xfrm>
            <a:off x="8605838" y="31750"/>
            <a:ext cx="430212" cy="301625"/>
            <a:chOff x="6907213" y="0"/>
            <a:chExt cx="430212" cy="301625"/>
          </a:xfrm>
        </p:grpSpPr>
        <p:sp>
          <p:nvSpPr>
            <p:cNvPr id="30" name="Right Arrow 29"/>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83977" name="Group 63"/>
            <p:cNvGrpSpPr>
              <a:grpSpLocks/>
            </p:cNvGrpSpPr>
            <p:nvPr/>
          </p:nvGrpSpPr>
          <p:grpSpPr bwMode="auto">
            <a:xfrm>
              <a:off x="6907213" y="65088"/>
              <a:ext cx="171450" cy="171450"/>
              <a:chOff x="739" y="413995"/>
              <a:chExt cx="172117" cy="172117"/>
            </a:xfrm>
          </p:grpSpPr>
          <p:sp>
            <p:nvSpPr>
              <p:cNvPr id="32" name="Oval 31"/>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3"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83972" name="Title 1"/>
          <p:cNvSpPr>
            <a:spLocks/>
          </p:cNvSpPr>
          <p:nvPr/>
        </p:nvSpPr>
        <p:spPr bwMode="auto">
          <a:xfrm>
            <a:off x="250825" y="5492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Filter and Sort Data</a:t>
            </a:r>
            <a:r>
              <a:rPr lang="en-US" sz="2000" b="1">
                <a:solidFill>
                  <a:schemeClr val="tx2"/>
                </a:solidFill>
              </a:rPr>
              <a:t/>
            </a:r>
            <a:br>
              <a:rPr lang="en-US" sz="2000" b="1">
                <a:solidFill>
                  <a:schemeClr val="tx2"/>
                </a:solidFill>
              </a:rPr>
            </a:br>
            <a:r>
              <a:rPr lang="en-US" sz="2000" b="1">
                <a:solidFill>
                  <a:schemeClr val="tx2"/>
                </a:solidFill>
              </a:rPr>
              <a:t>Production Order Browse</a:t>
            </a:r>
          </a:p>
        </p:txBody>
      </p:sp>
      <p:sp>
        <p:nvSpPr>
          <p:cNvPr id="35" name="Rounded Rectangular Callout 34"/>
          <p:cNvSpPr/>
          <p:nvPr/>
        </p:nvSpPr>
        <p:spPr bwMode="auto">
          <a:xfrm>
            <a:off x="1908175" y="1268413"/>
            <a:ext cx="2905125" cy="936625"/>
          </a:xfrm>
          <a:prstGeom prst="wedgeRoundRectCallout">
            <a:avLst>
              <a:gd name="adj1" fmla="val -72671"/>
              <a:gd name="adj2" fmla="val 133484"/>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b="1" dirty="0">
                <a:solidFill>
                  <a:schemeClr val="tx2"/>
                </a:solidFill>
              </a:rPr>
              <a:t>Focus on Resource ASSY-01 </a:t>
            </a:r>
            <a:r>
              <a:rPr lang="en-US" sz="1200" dirty="0">
                <a:solidFill>
                  <a:schemeClr val="tx2"/>
                </a:solidFill>
              </a:rPr>
              <a:t>The Sequence Grid only displays resource “ASSY-01”</a:t>
            </a:r>
            <a:endParaRPr lang="en-US" sz="1200" b="1" dirty="0">
              <a:solidFill>
                <a:schemeClr val="tx2"/>
              </a:solidFill>
            </a:endParaRPr>
          </a:p>
        </p:txBody>
      </p:sp>
      <p:sp>
        <p:nvSpPr>
          <p:cNvPr id="14" name="Rounded Rectangular Callout 13"/>
          <p:cNvSpPr/>
          <p:nvPr/>
        </p:nvSpPr>
        <p:spPr bwMode="auto">
          <a:xfrm>
            <a:off x="5508625" y="5084763"/>
            <a:ext cx="2905125" cy="936625"/>
          </a:xfrm>
          <a:prstGeom prst="wedgeRoundRectCallout">
            <a:avLst>
              <a:gd name="adj1" fmla="val -32984"/>
              <a:gd name="adj2" fmla="val -238632"/>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(3) </a:t>
            </a:r>
            <a:r>
              <a:rPr lang="en-US" sz="1200" b="1" dirty="0">
                <a:solidFill>
                  <a:schemeClr val="tx2"/>
                </a:solidFill>
              </a:rPr>
              <a:t>Production Order Browse </a:t>
            </a:r>
            <a:r>
              <a:rPr lang="en-US" sz="1200" dirty="0">
                <a:solidFill>
                  <a:schemeClr val="tx2"/>
                </a:solidFill>
              </a:rPr>
              <a:t>Applied a filter to display only production orders currently assigned to the resource “ASSY-01”</a:t>
            </a:r>
            <a:endParaRPr lang="en-US" sz="1200" b="1" dirty="0">
              <a:solidFill>
                <a:schemeClr val="tx2"/>
              </a:solidFill>
            </a:endParaRPr>
          </a:p>
        </p:txBody>
      </p:sp>
      <p:sp>
        <p:nvSpPr>
          <p:cNvPr id="16" name="Rounded Rectangular Callout 15"/>
          <p:cNvSpPr/>
          <p:nvPr/>
        </p:nvSpPr>
        <p:spPr bwMode="auto">
          <a:xfrm>
            <a:off x="5508625" y="1773238"/>
            <a:ext cx="2905125" cy="936625"/>
          </a:xfrm>
          <a:prstGeom prst="wedgeRoundRectCallout">
            <a:avLst>
              <a:gd name="adj1" fmla="val -39370"/>
              <a:gd name="adj2" fmla="val 86792"/>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(2) </a:t>
            </a:r>
            <a:r>
              <a:rPr lang="en-US" sz="1200" b="1" dirty="0">
                <a:solidFill>
                  <a:schemeClr val="tx2"/>
                </a:solidFill>
              </a:rPr>
              <a:t>Production Order Browse </a:t>
            </a:r>
            <a:r>
              <a:rPr lang="en-US" sz="1200" dirty="0">
                <a:solidFill>
                  <a:schemeClr val="tx2"/>
                </a:solidFill>
              </a:rPr>
              <a:t>The record content is not changed by the Resource Navigator</a:t>
            </a:r>
            <a:endParaRPr lang="en-US" sz="1200" b="1" dirty="0">
              <a:solidFill>
                <a:schemeClr val="tx2"/>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2"/>
                                        </p:tgtEl>
                                        <p:attrNameLst>
                                          <p:attrName>style.visibility</p:attrName>
                                        </p:attrNameLst>
                                      </p:cBhvr>
                                      <p:to>
                                        <p:strVal val="hidden"/>
                                      </p:to>
                                    </p:set>
                                  </p:childTnLst>
                                </p:cTn>
                              </p:par>
                            </p:childTnLst>
                          </p:cTn>
                        </p:par>
                        <p:par>
                          <p:cTn id="12" fill="hold">
                            <p:stCondLst>
                              <p:cond delay="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500"/>
                            </p:stCondLst>
                            <p:childTnLst>
                              <p:par>
                                <p:cTn id="17" presetID="1" presetClass="exit"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hidden"/>
                                      </p:to>
                                    </p:set>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5" grpId="0" animBg="1"/>
      <p:bldP spid="14" grpId="0" animBg="1"/>
      <p:bldP spid="1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z="4800" smtClean="0"/>
              <a:t>Hands On Lesson</a:t>
            </a:r>
          </a:p>
        </p:txBody>
      </p:sp>
      <p:sp>
        <p:nvSpPr>
          <p:cNvPr id="98307" name="Text Box 3"/>
          <p:cNvSpPr txBox="1">
            <a:spLocks noChangeArrowheads="1"/>
          </p:cNvSpPr>
          <p:nvPr/>
        </p:nvSpPr>
        <p:spPr bwMode="auto">
          <a:xfrm>
            <a:off x="990600" y="2476500"/>
            <a:ext cx="7037388"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65000"/>
                  </a:schemeClr>
                </a:solidFill>
              </a:rPr>
              <a:t>Getting Familiar with PSW UI</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p:cNvSpPr>
          <p:nvPr>
            <p:ph type="title"/>
          </p:nvPr>
        </p:nvSpPr>
        <p:spPr/>
        <p:txBody>
          <a:bodyPr/>
          <a:lstStyle/>
          <a:p>
            <a:r>
              <a:rPr lang="en-US" sz="2800" smtClean="0"/>
              <a:t>Exercise 1- Enter Search Selection Criteria and Review Data Results</a:t>
            </a:r>
            <a:r>
              <a:rPr lang="en-US" sz="2800" b="0" smtClean="0"/>
              <a:t/>
            </a:r>
            <a:br>
              <a:rPr lang="en-US" sz="2800" b="0" smtClean="0"/>
            </a:br>
            <a:endParaRPr lang="en-US" sz="2800" b="0" smtClean="0"/>
          </a:p>
        </p:txBody>
      </p:sp>
      <p:sp>
        <p:nvSpPr>
          <p:cNvPr id="88066" name="Rectangle 3"/>
          <p:cNvSpPr>
            <a:spLocks noGrp="1"/>
          </p:cNvSpPr>
          <p:nvPr>
            <p:ph type="body" idx="1"/>
          </p:nvPr>
        </p:nvSpPr>
        <p:spPr/>
        <p:txBody>
          <a:bodyPr/>
          <a:lstStyle/>
          <a:p>
            <a:r>
              <a:rPr lang="en-US" smtClean="0"/>
              <a:t>Start the PSW</a:t>
            </a:r>
          </a:p>
          <a:p>
            <a:r>
              <a:rPr lang="en-US" smtClean="0"/>
              <a:t>Select items on the Sequence Grid</a:t>
            </a:r>
          </a:p>
          <a:p>
            <a:r>
              <a:rPr lang="en-US" smtClean="0"/>
              <a:t>Review data in PSW</a:t>
            </a:r>
          </a:p>
          <a:p>
            <a:r>
              <a:rPr lang="en-US" smtClean="0"/>
              <a:t>Review data in supporting frames</a:t>
            </a:r>
          </a:p>
          <a:p>
            <a:r>
              <a:rPr lang="en-US" smtClean="0"/>
              <a:t>Questions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Grp="1"/>
          </p:cNvSpPr>
          <p:nvPr>
            <p:ph type="title" idx="4294967295"/>
          </p:nvPr>
        </p:nvSpPr>
        <p:spPr/>
        <p:txBody>
          <a:bodyPr/>
          <a:lstStyle/>
          <a:p>
            <a:r>
              <a:rPr lang="en-US" sz="2800" smtClean="0"/>
              <a:t>Exercise 2 - Become Familiar with Capacity Calculations, Navigator Panel, and Manipulating Data</a:t>
            </a:r>
          </a:p>
        </p:txBody>
      </p:sp>
      <p:sp>
        <p:nvSpPr>
          <p:cNvPr id="89090" name="Rectangle 3"/>
          <p:cNvSpPr>
            <a:spLocks noGrp="1"/>
          </p:cNvSpPr>
          <p:nvPr>
            <p:ph type="body" idx="4294967295"/>
          </p:nvPr>
        </p:nvSpPr>
        <p:spPr>
          <a:xfrm>
            <a:off x="457200" y="1773238"/>
            <a:ext cx="8229600" cy="4533900"/>
          </a:xfrm>
        </p:spPr>
        <p:txBody>
          <a:bodyPr/>
          <a:lstStyle/>
          <a:p>
            <a:r>
              <a:rPr lang="en-US" sz="2400" smtClean="0"/>
              <a:t>Understand capacity information and calculations displayed</a:t>
            </a:r>
          </a:p>
          <a:p>
            <a:r>
              <a:rPr lang="en-US" sz="2400" smtClean="0"/>
              <a:t>Determine the required capacity details of a specific production order </a:t>
            </a:r>
          </a:p>
          <a:p>
            <a:r>
              <a:rPr lang="en-US" sz="2400" smtClean="0"/>
              <a:t>Retrieve data using the Search Panel</a:t>
            </a:r>
          </a:p>
          <a:p>
            <a:r>
              <a:rPr lang="en-US" sz="2400" smtClean="0"/>
              <a:t>Use the Navigator Panel to target resources </a:t>
            </a:r>
          </a:p>
          <a:p>
            <a:r>
              <a:rPr lang="en-US" sz="2400" smtClean="0"/>
              <a:t>Apply a filter to the Production Order Browse</a:t>
            </a:r>
          </a:p>
          <a:p>
            <a:r>
              <a:rPr lang="en-US" sz="2400" smtClean="0"/>
              <a:t>Look for all items numbers with certain ID attribute/prefix/suffix  </a:t>
            </a:r>
          </a:p>
          <a:p>
            <a:r>
              <a:rPr lang="en-US" sz="2400" smtClean="0"/>
              <a:t>Group data by resource in Production Order Browse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z="4800" smtClean="0"/>
              <a:t>Manage the UI</a:t>
            </a:r>
          </a:p>
        </p:txBody>
      </p:sp>
      <p:sp>
        <p:nvSpPr>
          <p:cNvPr id="86018" name="Text Box 3"/>
          <p:cNvSpPr txBox="1">
            <a:spLocks noChangeArrowheads="1"/>
          </p:cNvSpPr>
          <p:nvPr/>
        </p:nvSpPr>
        <p:spPr bwMode="auto">
          <a:xfrm>
            <a:off x="990600" y="2476500"/>
            <a:ext cx="6389688" cy="400050"/>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65000"/>
                  </a:schemeClr>
                </a:solidFill>
              </a:rPr>
              <a:t>Getting Familiar with PSW UI</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1"/>
          <p:cNvSpPr txBox="1">
            <a:spLocks/>
          </p:cNvSpPr>
          <p:nvPr/>
        </p:nvSpPr>
        <p:spPr bwMode="auto">
          <a:xfrm>
            <a:off x="250825" y="620713"/>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Manage UI</a:t>
            </a:r>
            <a:r>
              <a:rPr lang="en-US" sz="2000" b="1">
                <a:solidFill>
                  <a:schemeClr val="tx2"/>
                </a:solidFill>
              </a:rPr>
              <a:t/>
            </a:r>
            <a:br>
              <a:rPr lang="en-US" sz="2000" b="1">
                <a:solidFill>
                  <a:schemeClr val="tx2"/>
                </a:solidFill>
              </a:rPr>
            </a:br>
            <a:r>
              <a:rPr lang="en-US" sz="2000" b="1">
                <a:solidFill>
                  <a:schemeClr val="tx2"/>
                </a:solidFill>
              </a:rPr>
              <a:t>Overview</a:t>
            </a:r>
          </a:p>
        </p:txBody>
      </p:sp>
      <p:sp>
        <p:nvSpPr>
          <p:cNvPr id="92162" name="Content Placeholder 2"/>
          <p:cNvSpPr>
            <a:spLocks/>
          </p:cNvSpPr>
          <p:nvPr/>
        </p:nvSpPr>
        <p:spPr bwMode="auto">
          <a:xfrm>
            <a:off x="468313" y="1196975"/>
            <a:ext cx="8153400" cy="1655763"/>
          </a:xfrm>
          <a:prstGeom prst="rect">
            <a:avLst/>
          </a:prstGeom>
          <a:noFill/>
          <a:ln w="9525">
            <a:noFill/>
            <a:miter lim="800000"/>
            <a:headEnd/>
            <a:tailEnd/>
          </a:ln>
        </p:spPr>
        <p:txBody>
          <a:bodyPr tIns="91440" bIns="91440"/>
          <a:lstStyle/>
          <a:p>
            <a:pPr marL="342900" indent="-342900" eaLnBrk="0" hangingPunct="0">
              <a:lnSpc>
                <a:spcPct val="70000"/>
              </a:lnSpc>
              <a:spcBef>
                <a:spcPct val="30000"/>
              </a:spcBef>
              <a:buClr>
                <a:srgbClr val="890C4C"/>
              </a:buClr>
              <a:buFont typeface="Webdings" pitchFamily="18" charset="2"/>
              <a:buChar char="5"/>
            </a:pPr>
            <a:r>
              <a:rPr lang="en-US" sz="1800"/>
              <a:t>Every user has different needs and personal preferences</a:t>
            </a:r>
            <a:endParaRPr lang="en-US" sz="1800" b="1"/>
          </a:p>
          <a:p>
            <a:pPr marL="742950" lvl="1" indent="-285750" eaLnBrk="0" hangingPunct="0">
              <a:spcBef>
                <a:spcPct val="25000"/>
              </a:spcBef>
              <a:buClr>
                <a:srgbClr val="2461AA"/>
              </a:buClr>
              <a:buFont typeface="Times New Roman" pitchFamily="18" charset="0"/>
              <a:buChar char="–"/>
            </a:pPr>
            <a:r>
              <a:rPr lang="en-US" sz="1500"/>
              <a:t> Monitor Size</a:t>
            </a:r>
          </a:p>
          <a:p>
            <a:pPr marL="742950" lvl="1" indent="-285750" eaLnBrk="0" hangingPunct="0">
              <a:spcBef>
                <a:spcPct val="25000"/>
              </a:spcBef>
              <a:buClr>
                <a:srgbClr val="2461AA"/>
              </a:buClr>
              <a:buFont typeface="Times New Roman" pitchFamily="18" charset="0"/>
              <a:buChar char="–"/>
            </a:pPr>
            <a:r>
              <a:rPr lang="en-US" sz="1500"/>
              <a:t> General Housekeeping</a:t>
            </a:r>
          </a:p>
          <a:p>
            <a:pPr marL="742950" lvl="1" indent="-285750" eaLnBrk="0" hangingPunct="0">
              <a:spcBef>
                <a:spcPct val="25000"/>
              </a:spcBef>
              <a:buClr>
                <a:srgbClr val="2461AA"/>
              </a:buClr>
              <a:buFont typeface="Times New Roman" pitchFamily="18" charset="0"/>
              <a:buChar char="–"/>
            </a:pPr>
            <a:r>
              <a:rPr lang="en-US" sz="1500"/>
              <a:t> Add/Remove Fields</a:t>
            </a:r>
          </a:p>
          <a:p>
            <a:pPr marL="742950" lvl="1" indent="-285750" eaLnBrk="0" hangingPunct="0">
              <a:spcBef>
                <a:spcPct val="25000"/>
              </a:spcBef>
              <a:buClr>
                <a:srgbClr val="2461AA"/>
              </a:buClr>
              <a:buFont typeface="Times New Roman" pitchFamily="18" charset="0"/>
              <a:buChar char="–"/>
            </a:pPr>
            <a:r>
              <a:rPr lang="en-US" sz="1500"/>
              <a:t> Create Views</a:t>
            </a:r>
          </a:p>
          <a:p>
            <a:pPr marL="742950" lvl="1" indent="-285750" eaLnBrk="0" hangingPunct="0">
              <a:spcBef>
                <a:spcPct val="25000"/>
              </a:spcBef>
              <a:buClr>
                <a:srgbClr val="2461AA"/>
              </a:buClr>
              <a:buFont typeface="Times New Roman" pitchFamily="18" charset="0"/>
              <a:buChar char="–"/>
            </a:pPr>
            <a:r>
              <a:rPr lang="en-US" sz="1500"/>
              <a:t> Use Auto-Hide</a:t>
            </a:r>
          </a:p>
          <a:p>
            <a:pPr marL="742950" lvl="1" indent="-285750" eaLnBrk="0" hangingPunct="0">
              <a:spcBef>
                <a:spcPct val="25000"/>
              </a:spcBef>
              <a:buClr>
                <a:srgbClr val="2461AA"/>
              </a:buClr>
              <a:buFont typeface="Times New Roman" pitchFamily="18" charset="0"/>
              <a:buChar char="–"/>
            </a:pPr>
            <a:r>
              <a:rPr lang="en-US" sz="1500"/>
              <a:t> Create a Dual Monitor View</a:t>
            </a:r>
          </a:p>
          <a:p>
            <a:pPr marL="742950" lvl="1" indent="-285750" eaLnBrk="0" hangingPunct="0">
              <a:spcBef>
                <a:spcPct val="25000"/>
              </a:spcBef>
              <a:buClr>
                <a:srgbClr val="2461AA"/>
              </a:buClr>
              <a:buFont typeface="Times New Roman" pitchFamily="18" charset="0"/>
              <a:buChar char="–"/>
            </a:pPr>
            <a:r>
              <a:rPr lang="en-US" sz="1500"/>
              <a:t> Other Topics</a:t>
            </a:r>
          </a:p>
          <a:p>
            <a:pPr marL="742950" lvl="1" indent="-285750" eaLnBrk="0" hangingPunct="0">
              <a:lnSpc>
                <a:spcPct val="70000"/>
              </a:lnSpc>
              <a:spcBef>
                <a:spcPct val="25000"/>
              </a:spcBef>
              <a:buClr>
                <a:srgbClr val="2461AA"/>
              </a:buClr>
              <a:buFont typeface="Times New Roman" pitchFamily="18" charset="0"/>
              <a:buChar char="–"/>
            </a:pPr>
            <a:endParaRPr lang="en-US" sz="150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z="4800" smtClean="0"/>
              <a:t>Monitor Size</a:t>
            </a:r>
          </a:p>
        </p:txBody>
      </p:sp>
      <p:sp>
        <p:nvSpPr>
          <p:cNvPr id="90114" name="Text Box 3"/>
          <p:cNvSpPr txBox="1">
            <a:spLocks noChangeArrowheads="1"/>
          </p:cNvSpPr>
          <p:nvPr/>
        </p:nvSpPr>
        <p:spPr bwMode="auto">
          <a:xfrm>
            <a:off x="990600" y="2476500"/>
            <a:ext cx="6389688"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65000"/>
                  </a:schemeClr>
                </a:solidFill>
              </a:rPr>
              <a:t>Manage the UI</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Number Placeholder 3"/>
          <p:cNvSpPr>
            <a:spLocks noGrp="1"/>
          </p:cNvSpPr>
          <p:nvPr>
            <p:ph type="sldNum" sz="quarter" idx="10"/>
          </p:nvPr>
        </p:nvSpPr>
        <p:spPr bwMode="auto">
          <a:xfrm>
            <a:off x="6889750" y="6565900"/>
            <a:ext cx="2133600" cy="292100"/>
          </a:xfrm>
          <a:noFill/>
          <a:ln>
            <a:miter lim="800000"/>
            <a:headEnd/>
            <a:tailEnd/>
          </a:ln>
        </p:spPr>
        <p:txBody>
          <a:bodyPr anchor="t"/>
          <a:lstStyle/>
          <a:p>
            <a:pPr algn="l"/>
            <a:fld id="{11F9CF4D-AA5E-4A57-A82B-79FFF0C1DD17}" type="slidenum">
              <a:rPr lang="en-US" sz="2800" smtClean="0">
                <a:solidFill>
                  <a:schemeClr val="tx1"/>
                </a:solidFill>
                <a:latin typeface="Tahoma" pitchFamily="34" charset="0"/>
              </a:rPr>
              <a:pPr algn="l"/>
              <a:t>4</a:t>
            </a:fld>
            <a:endParaRPr lang="en-US" sz="2800" smtClean="0">
              <a:solidFill>
                <a:schemeClr val="tx1"/>
              </a:solidFill>
              <a:latin typeface="Tahoma" pitchFamily="34" charset="0"/>
            </a:endParaRPr>
          </a:p>
        </p:txBody>
      </p:sp>
      <p:sp>
        <p:nvSpPr>
          <p:cNvPr id="33794"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z="4800" smtClean="0"/>
              <a:t>Framework Introduction</a:t>
            </a:r>
          </a:p>
        </p:txBody>
      </p:sp>
      <p:sp>
        <p:nvSpPr>
          <p:cNvPr id="33795" name="Text Box 3"/>
          <p:cNvSpPr txBox="1">
            <a:spLocks noChangeArrowheads="1"/>
          </p:cNvSpPr>
          <p:nvPr/>
        </p:nvSpPr>
        <p:spPr bwMode="auto">
          <a:xfrm>
            <a:off x="990600" y="2476500"/>
            <a:ext cx="6389688" cy="400050"/>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65000"/>
                  </a:schemeClr>
                </a:solidFill>
              </a:rPr>
              <a:t>Getting Familiar with MSW UI</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7" name="Picture 3"/>
          <p:cNvPicPr>
            <a:picLocks noChangeAspect="1" noChangeArrowheads="1"/>
          </p:cNvPicPr>
          <p:nvPr/>
        </p:nvPicPr>
        <p:blipFill>
          <a:blip r:embed="rId3"/>
          <a:srcRect/>
          <a:stretch>
            <a:fillRect/>
          </a:stretch>
        </p:blipFill>
        <p:spPr bwMode="auto">
          <a:xfrm>
            <a:off x="250825" y="1123950"/>
            <a:ext cx="8424863" cy="5284788"/>
          </a:xfrm>
          <a:prstGeom prst="rect">
            <a:avLst/>
          </a:prstGeom>
          <a:noFill/>
          <a:ln w="9525">
            <a:noFill/>
            <a:miter lim="800000"/>
            <a:headEnd/>
            <a:tailEnd/>
          </a:ln>
        </p:spPr>
      </p:pic>
      <p:sp>
        <p:nvSpPr>
          <p:cNvPr id="96258" name="Title 1"/>
          <p:cNvSpPr>
            <a:spLocks/>
          </p:cNvSpPr>
          <p:nvPr/>
        </p:nvSpPr>
        <p:spPr bwMode="auto">
          <a:xfrm>
            <a:off x="107950" y="260350"/>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Manage the UI</a:t>
            </a:r>
            <a:br>
              <a:rPr lang="en-US" sz="1200" b="1">
                <a:solidFill>
                  <a:schemeClr val="tx2"/>
                </a:solidFill>
              </a:rPr>
            </a:br>
            <a:r>
              <a:rPr lang="en-US" sz="2000" b="1">
                <a:solidFill>
                  <a:schemeClr val="tx2"/>
                </a:solidFill>
              </a:rPr>
              <a:t>Monitor Size</a:t>
            </a:r>
          </a:p>
        </p:txBody>
      </p:sp>
      <p:sp>
        <p:nvSpPr>
          <p:cNvPr id="8" name="Rounded Rectangular Callout 7"/>
          <p:cNvSpPr/>
          <p:nvPr/>
        </p:nvSpPr>
        <p:spPr bwMode="auto">
          <a:xfrm>
            <a:off x="2339975" y="260350"/>
            <a:ext cx="2160588" cy="728663"/>
          </a:xfrm>
          <a:prstGeom prst="wedgeRoundRectCallout">
            <a:avLst>
              <a:gd name="adj1" fmla="val -23107"/>
              <a:gd name="adj2" fmla="val 93227"/>
              <a:gd name="adj3" fmla="val 16667"/>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chemeClr val="tx2"/>
                </a:solidFill>
              </a:rPr>
              <a:t>Worst Resolution</a:t>
            </a:r>
          </a:p>
          <a:p>
            <a:pPr>
              <a:defRPr/>
            </a:pPr>
            <a:r>
              <a:rPr lang="en-US" sz="1000" b="1" dirty="0">
                <a:solidFill>
                  <a:schemeClr val="tx2"/>
                </a:solidFill>
              </a:rPr>
              <a:t>Monitor size: </a:t>
            </a:r>
            <a:r>
              <a:rPr lang="en-US" sz="1200" dirty="0">
                <a:solidFill>
                  <a:schemeClr val="tx2"/>
                </a:solidFill>
              </a:rPr>
              <a:t>15”</a:t>
            </a:r>
          </a:p>
          <a:p>
            <a:pPr>
              <a:defRPr/>
            </a:pPr>
            <a:r>
              <a:rPr lang="en-US" sz="1000" b="1" dirty="0">
                <a:solidFill>
                  <a:schemeClr val="tx2"/>
                </a:solidFill>
              </a:rPr>
              <a:t>Resolution: </a:t>
            </a:r>
            <a:r>
              <a:rPr lang="en-US" sz="1200" dirty="0">
                <a:solidFill>
                  <a:schemeClr val="tx2"/>
                </a:solidFill>
              </a:rPr>
              <a:t>1024 x 768</a:t>
            </a:r>
          </a:p>
          <a:p>
            <a:pPr>
              <a:defRPr/>
            </a:pPr>
            <a:endParaRPr lang="en-US" sz="1200" b="1" dirty="0">
              <a:solidFill>
                <a:schemeClr val="tx2"/>
              </a:solidFill>
            </a:endParaRPr>
          </a:p>
        </p:txBody>
      </p:sp>
      <p:sp>
        <p:nvSpPr>
          <p:cNvPr id="9" name="Rounded Rectangular Callout 8"/>
          <p:cNvSpPr/>
          <p:nvPr/>
        </p:nvSpPr>
        <p:spPr bwMode="auto">
          <a:xfrm>
            <a:off x="4572000" y="260350"/>
            <a:ext cx="2160588" cy="720725"/>
          </a:xfrm>
          <a:prstGeom prst="wedgeRoundRectCallout">
            <a:avLst>
              <a:gd name="adj1" fmla="val 19936"/>
              <a:gd name="adj2" fmla="val 96921"/>
              <a:gd name="adj3" fmla="val 16667"/>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chemeClr val="tx2"/>
                </a:solidFill>
              </a:rPr>
              <a:t>Better Resolution</a:t>
            </a:r>
          </a:p>
          <a:p>
            <a:pPr>
              <a:defRPr/>
            </a:pPr>
            <a:r>
              <a:rPr lang="en-US" sz="1000" b="1" dirty="0">
                <a:solidFill>
                  <a:schemeClr val="tx2"/>
                </a:solidFill>
              </a:rPr>
              <a:t>Monitor size: </a:t>
            </a:r>
            <a:r>
              <a:rPr lang="en-US" sz="1200" dirty="0">
                <a:solidFill>
                  <a:schemeClr val="tx2"/>
                </a:solidFill>
              </a:rPr>
              <a:t>15”</a:t>
            </a:r>
          </a:p>
          <a:p>
            <a:pPr>
              <a:defRPr/>
            </a:pPr>
            <a:r>
              <a:rPr lang="en-US" sz="1000" b="1" dirty="0">
                <a:solidFill>
                  <a:schemeClr val="tx2"/>
                </a:solidFill>
              </a:rPr>
              <a:t>Resolution: </a:t>
            </a:r>
            <a:r>
              <a:rPr lang="en-US" sz="1200" dirty="0">
                <a:solidFill>
                  <a:schemeClr val="tx2"/>
                </a:solidFill>
              </a:rPr>
              <a:t>1280 x  800</a:t>
            </a:r>
          </a:p>
          <a:p>
            <a:pPr>
              <a:defRPr/>
            </a:pPr>
            <a:endParaRPr lang="en-US" sz="1200" b="1" dirty="0">
              <a:solidFill>
                <a:schemeClr val="tx2"/>
              </a:solidFill>
            </a:endParaRPr>
          </a:p>
        </p:txBody>
      </p:sp>
      <p:sp>
        <p:nvSpPr>
          <p:cNvPr id="10" name="Rounded Rectangular Callout 9"/>
          <p:cNvSpPr/>
          <p:nvPr/>
        </p:nvSpPr>
        <p:spPr bwMode="auto">
          <a:xfrm>
            <a:off x="6804025" y="260350"/>
            <a:ext cx="2160588" cy="720725"/>
          </a:xfrm>
          <a:prstGeom prst="wedgeRoundRectCallout">
            <a:avLst>
              <a:gd name="adj1" fmla="val -20716"/>
              <a:gd name="adj2" fmla="val 95662"/>
              <a:gd name="adj3" fmla="val 16667"/>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chemeClr val="tx2"/>
                </a:solidFill>
              </a:rPr>
              <a:t>Good Resolution</a:t>
            </a:r>
          </a:p>
          <a:p>
            <a:pPr>
              <a:defRPr/>
            </a:pPr>
            <a:r>
              <a:rPr lang="en-US" sz="1000" b="1" dirty="0">
                <a:solidFill>
                  <a:schemeClr val="tx2"/>
                </a:solidFill>
              </a:rPr>
              <a:t>Monitor size: </a:t>
            </a:r>
            <a:r>
              <a:rPr lang="en-US" sz="1200" dirty="0">
                <a:solidFill>
                  <a:schemeClr val="tx2"/>
                </a:solidFill>
              </a:rPr>
              <a:t>20”</a:t>
            </a:r>
          </a:p>
          <a:p>
            <a:pPr>
              <a:defRPr/>
            </a:pPr>
            <a:r>
              <a:rPr lang="en-US" sz="1000" b="1" dirty="0">
                <a:solidFill>
                  <a:schemeClr val="tx2"/>
                </a:solidFill>
              </a:rPr>
              <a:t>Resolution: </a:t>
            </a:r>
            <a:r>
              <a:rPr lang="en-US" sz="1200" dirty="0">
                <a:solidFill>
                  <a:schemeClr val="tx2"/>
                </a:solidFill>
              </a:rPr>
              <a:t>1680 x 1050</a:t>
            </a:r>
          </a:p>
          <a:p>
            <a:pPr>
              <a:defRPr/>
            </a:pPr>
            <a:endParaRPr lang="en-US" sz="1200" b="1" dirty="0">
              <a:solidFill>
                <a:schemeClr val="tx2"/>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z="4800" smtClean="0"/>
              <a:t>Add/Remove Fields</a:t>
            </a:r>
          </a:p>
        </p:txBody>
      </p:sp>
      <p:sp>
        <p:nvSpPr>
          <p:cNvPr id="99330" name="Text Box 3"/>
          <p:cNvSpPr txBox="1">
            <a:spLocks noChangeArrowheads="1"/>
          </p:cNvSpPr>
          <p:nvPr/>
        </p:nvSpPr>
        <p:spPr bwMode="auto">
          <a:xfrm>
            <a:off x="990600" y="2476500"/>
            <a:ext cx="6389688"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Manage the UI</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3"/>
          <a:srcRect/>
          <a:stretch>
            <a:fillRect/>
          </a:stretch>
        </p:blipFill>
        <p:spPr bwMode="auto">
          <a:xfrm>
            <a:off x="179388" y="1412875"/>
            <a:ext cx="8640762" cy="4295775"/>
          </a:xfrm>
          <a:prstGeom prst="rect">
            <a:avLst/>
          </a:prstGeom>
          <a:ln>
            <a:noFill/>
          </a:ln>
          <a:effectLst>
            <a:outerShdw blurRad="292100" dist="139700" dir="2700000" algn="tl" rotWithShape="0">
              <a:srgbClr val="333333">
                <a:alpha val="65000"/>
              </a:srgbClr>
            </a:outerShdw>
          </a:effectLst>
        </p:spPr>
      </p:pic>
      <p:sp>
        <p:nvSpPr>
          <p:cNvPr id="7" name="Rounded Rectangular Callout 6"/>
          <p:cNvSpPr/>
          <p:nvPr/>
        </p:nvSpPr>
        <p:spPr bwMode="auto">
          <a:xfrm>
            <a:off x="250825" y="4365625"/>
            <a:ext cx="2665413" cy="1028700"/>
          </a:xfrm>
          <a:prstGeom prst="wedgeRoundRectCallout">
            <a:avLst>
              <a:gd name="adj1" fmla="val 32140"/>
              <a:gd name="adj2" fmla="val -193293"/>
              <a:gd name="adj3" fmla="val 16667"/>
            </a:avLst>
          </a:prstGeom>
          <a:solidFill>
            <a:schemeClr val="bg1"/>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(2) </a:t>
            </a:r>
            <a:r>
              <a:rPr lang="en-US" sz="1200" b="1" dirty="0">
                <a:solidFill>
                  <a:schemeClr val="tx2"/>
                </a:solidFill>
              </a:rPr>
              <a:t>User definable Sequence Grid columns </a:t>
            </a:r>
            <a:r>
              <a:rPr lang="en-US" sz="1200" dirty="0">
                <a:solidFill>
                  <a:schemeClr val="tx2"/>
                </a:solidFill>
              </a:rPr>
              <a:t>Allows user add/move columns</a:t>
            </a:r>
          </a:p>
        </p:txBody>
      </p:sp>
      <p:sp>
        <p:nvSpPr>
          <p:cNvPr id="10" name="Rounded Rectangular Callout 9"/>
          <p:cNvSpPr>
            <a:spLocks noChangeArrowheads="1"/>
          </p:cNvSpPr>
          <p:nvPr/>
        </p:nvSpPr>
        <p:spPr bwMode="auto">
          <a:xfrm>
            <a:off x="3276600" y="765175"/>
            <a:ext cx="2519363" cy="796925"/>
          </a:xfrm>
          <a:prstGeom prst="wedgeRoundRectCallout">
            <a:avLst>
              <a:gd name="adj1" fmla="val -106358"/>
              <a:gd name="adj2" fmla="val 110802"/>
              <a:gd name="adj3" fmla="val 16667"/>
            </a:avLst>
          </a:prstGeom>
          <a:solidFill>
            <a:schemeClr val="bg1"/>
          </a:solidFill>
          <a:ln w="25400" algn="ctr">
            <a:solidFill>
              <a:schemeClr val="bg2">
                <a:lumMod val="75000"/>
              </a:schemeClr>
            </a:solidFill>
            <a:miter lim="800000"/>
            <a:headEnd/>
            <a:tailEnd/>
          </a:ln>
        </p:spPr>
        <p:txBody>
          <a:bodyPr anchor="ctr"/>
          <a:lstStyle/>
          <a:p>
            <a:pPr fontAlgn="auto">
              <a:spcBef>
                <a:spcPts val="0"/>
              </a:spcBef>
              <a:spcAft>
                <a:spcPts val="0"/>
              </a:spcAft>
              <a:defRPr/>
            </a:pPr>
            <a:r>
              <a:rPr lang="en-US" sz="1200" b="1" baseline="30000" dirty="0">
                <a:solidFill>
                  <a:schemeClr val="tx2"/>
                </a:solidFill>
              </a:rPr>
              <a:t>(1) </a:t>
            </a:r>
            <a:r>
              <a:rPr lang="en-US" sz="1200" dirty="0">
                <a:solidFill>
                  <a:schemeClr val="tx2"/>
                </a:solidFill>
                <a:latin typeface="+mn-lt"/>
              </a:rPr>
              <a:t>The default columns are identical on both the Sequence Grid and Production Order Browse</a:t>
            </a:r>
          </a:p>
        </p:txBody>
      </p:sp>
      <p:sp>
        <p:nvSpPr>
          <p:cNvPr id="11" name="Rounded Rectangular Callout 10"/>
          <p:cNvSpPr>
            <a:spLocks noChangeArrowheads="1"/>
          </p:cNvSpPr>
          <p:nvPr/>
        </p:nvSpPr>
        <p:spPr bwMode="auto">
          <a:xfrm>
            <a:off x="5795963" y="5445125"/>
            <a:ext cx="2667000" cy="725488"/>
          </a:xfrm>
          <a:prstGeom prst="wedgeRoundRectCallout">
            <a:avLst>
              <a:gd name="adj1" fmla="val -14553"/>
              <a:gd name="adj2" fmla="val -105836"/>
              <a:gd name="adj3" fmla="val 16667"/>
            </a:avLst>
          </a:prstGeom>
          <a:solidFill>
            <a:schemeClr val="bg1"/>
          </a:solidFill>
          <a:ln w="25400" algn="ctr">
            <a:solidFill>
              <a:schemeClr val="bg2">
                <a:lumMod val="75000"/>
              </a:schemeClr>
            </a:solidFill>
            <a:miter lim="800000"/>
            <a:headEnd/>
            <a:tailEnd/>
          </a:ln>
        </p:spPr>
        <p:txBody>
          <a:bodyPr anchor="ctr"/>
          <a:lstStyle/>
          <a:p>
            <a:pPr fontAlgn="auto">
              <a:spcBef>
                <a:spcPts val="0"/>
              </a:spcBef>
              <a:spcAft>
                <a:spcPts val="0"/>
              </a:spcAft>
              <a:defRPr/>
            </a:pPr>
            <a:r>
              <a:rPr lang="en-US" sz="1200" b="1" baseline="30000" dirty="0">
                <a:solidFill>
                  <a:schemeClr val="tx2"/>
                </a:solidFill>
              </a:rPr>
              <a:t>(4) </a:t>
            </a:r>
            <a:r>
              <a:rPr lang="en-US" sz="1200" dirty="0">
                <a:solidFill>
                  <a:schemeClr val="tx2"/>
                </a:solidFill>
                <a:latin typeface="+mn-lt"/>
              </a:rPr>
              <a:t>IT dept customize list, add/remove  fields via Browse Maintenance.</a:t>
            </a:r>
          </a:p>
        </p:txBody>
      </p:sp>
      <p:sp>
        <p:nvSpPr>
          <p:cNvPr id="100357" name="Title 1"/>
          <p:cNvSpPr txBox="1">
            <a:spLocks/>
          </p:cNvSpPr>
          <p:nvPr/>
        </p:nvSpPr>
        <p:spPr bwMode="auto">
          <a:xfrm>
            <a:off x="250825" y="5492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Manage the UI</a:t>
            </a:r>
            <a:r>
              <a:rPr lang="en-US" sz="2000" b="1">
                <a:solidFill>
                  <a:schemeClr val="tx2"/>
                </a:solidFill>
              </a:rPr>
              <a:t/>
            </a:r>
            <a:br>
              <a:rPr lang="en-US" sz="2000" b="1">
                <a:solidFill>
                  <a:schemeClr val="tx2"/>
                </a:solidFill>
              </a:rPr>
            </a:br>
            <a:r>
              <a:rPr lang="en-US" sz="2000" b="1">
                <a:solidFill>
                  <a:schemeClr val="tx2"/>
                </a:solidFill>
              </a:rPr>
              <a:t>Add/Remove Fields</a:t>
            </a:r>
          </a:p>
        </p:txBody>
      </p:sp>
      <p:sp>
        <p:nvSpPr>
          <p:cNvPr id="13" name="Rounded Rectangular Callout 12"/>
          <p:cNvSpPr/>
          <p:nvPr/>
        </p:nvSpPr>
        <p:spPr bwMode="auto">
          <a:xfrm>
            <a:off x="6227763" y="981075"/>
            <a:ext cx="2665412" cy="1028700"/>
          </a:xfrm>
          <a:prstGeom prst="wedgeRoundRectCallout">
            <a:avLst>
              <a:gd name="adj1" fmla="val -9633"/>
              <a:gd name="adj2" fmla="val 77091"/>
              <a:gd name="adj3" fmla="val 16667"/>
            </a:avLst>
          </a:prstGeom>
          <a:solidFill>
            <a:schemeClr val="bg1"/>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(3) </a:t>
            </a:r>
            <a:r>
              <a:rPr lang="en-US" sz="1200" b="1" dirty="0">
                <a:solidFill>
                  <a:schemeClr val="tx2"/>
                </a:solidFill>
              </a:rPr>
              <a:t>User definable Production Order Browse columns </a:t>
            </a:r>
            <a:r>
              <a:rPr lang="en-US" sz="1200" dirty="0">
                <a:solidFill>
                  <a:schemeClr val="tx2"/>
                </a:solidFill>
              </a:rPr>
              <a:t>Allows user add/move columns</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z="4800" smtClean="0"/>
              <a:t>Create Views</a:t>
            </a:r>
          </a:p>
        </p:txBody>
      </p:sp>
      <p:sp>
        <p:nvSpPr>
          <p:cNvPr id="103426" name="Text Box 3"/>
          <p:cNvSpPr txBox="1">
            <a:spLocks noChangeArrowheads="1"/>
          </p:cNvSpPr>
          <p:nvPr/>
        </p:nvSpPr>
        <p:spPr bwMode="auto">
          <a:xfrm>
            <a:off x="990600" y="2476500"/>
            <a:ext cx="6389688" cy="396875"/>
          </a:xfrm>
          <a:prstGeom prst="rect">
            <a:avLst/>
          </a:prstGeom>
          <a:noFill/>
          <a:ln w="9525">
            <a:noFill/>
            <a:miter lim="800000"/>
            <a:headEnd/>
            <a:tailEnd/>
          </a:ln>
        </p:spPr>
        <p:txBody>
          <a:bodyPr>
            <a:spAutoFit/>
          </a:bodyPr>
          <a:lstStyle/>
          <a:p>
            <a:pPr>
              <a:spcBef>
                <a:spcPct val="50000"/>
              </a:spcBef>
              <a:defRPr/>
            </a:pPr>
            <a:r>
              <a:rPr lang="en-US" sz="2000" b="1">
                <a:solidFill>
                  <a:schemeClr val="bg1">
                    <a:lumMod val="65000"/>
                  </a:schemeClr>
                </a:solidFill>
              </a:rPr>
              <a:t>Manage the UI</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2"/>
          <p:cNvSpPr>
            <a:spLocks noChangeArrowheads="1"/>
          </p:cNvSpPr>
          <p:nvPr/>
        </p:nvSpPr>
        <p:spPr bwMode="auto">
          <a:xfrm>
            <a:off x="0" y="260350"/>
            <a:ext cx="8153400" cy="658813"/>
          </a:xfrm>
          <a:prstGeom prst="rect">
            <a:avLst/>
          </a:prstGeom>
          <a:noFill/>
          <a:ln w="9525">
            <a:noFill/>
            <a:miter lim="800000"/>
            <a:headEnd/>
            <a:tailEnd/>
          </a:ln>
        </p:spPr>
        <p:txBody>
          <a:bodyPr anchor="b"/>
          <a:lstStyle/>
          <a:p>
            <a:pPr eaLnBrk="0" hangingPunct="0">
              <a:lnSpc>
                <a:spcPct val="90000"/>
              </a:lnSpc>
            </a:pPr>
            <a:r>
              <a:rPr lang="en-US" sz="1200" b="1">
                <a:solidFill>
                  <a:srgbClr val="5A87C6"/>
                </a:solidFill>
              </a:rPr>
              <a:t>Manage the UI</a:t>
            </a:r>
            <a:br>
              <a:rPr lang="en-US" sz="1200" b="1">
                <a:solidFill>
                  <a:srgbClr val="5A87C6"/>
                </a:solidFill>
              </a:rPr>
            </a:br>
            <a:r>
              <a:rPr lang="en-US" b="1">
                <a:solidFill>
                  <a:srgbClr val="5A87C6"/>
                </a:solidFill>
              </a:rPr>
              <a:t>Views</a:t>
            </a:r>
          </a:p>
        </p:txBody>
      </p:sp>
      <p:sp>
        <p:nvSpPr>
          <p:cNvPr id="104450" name="Rectangle 11"/>
          <p:cNvSpPr>
            <a:spLocks noChangeArrowheads="1"/>
          </p:cNvSpPr>
          <p:nvPr/>
        </p:nvSpPr>
        <p:spPr bwMode="auto">
          <a:xfrm>
            <a:off x="755650" y="6164263"/>
            <a:ext cx="3529013" cy="144462"/>
          </a:xfrm>
          <a:prstGeom prst="rect">
            <a:avLst/>
          </a:prstGeom>
          <a:solidFill>
            <a:schemeClr val="bg1"/>
          </a:solidFill>
          <a:ln w="9525">
            <a:noFill/>
            <a:miter lim="800000"/>
            <a:headEnd/>
            <a:tailEnd/>
          </a:ln>
        </p:spPr>
        <p:txBody>
          <a:bodyPr wrap="none" anchor="ctr"/>
          <a:lstStyle/>
          <a:p>
            <a:endParaRPr lang="en-US"/>
          </a:p>
        </p:txBody>
      </p:sp>
      <p:pic>
        <p:nvPicPr>
          <p:cNvPr id="1026" name="Picture 2"/>
          <p:cNvPicPr>
            <a:picLocks noChangeAspect="1" noChangeArrowheads="1"/>
          </p:cNvPicPr>
          <p:nvPr/>
        </p:nvPicPr>
        <p:blipFill>
          <a:blip r:embed="rId3"/>
          <a:srcRect/>
          <a:stretch>
            <a:fillRect/>
          </a:stretch>
        </p:blipFill>
        <p:spPr bwMode="auto">
          <a:xfrm>
            <a:off x="684213" y="1411288"/>
            <a:ext cx="3311525" cy="2054225"/>
          </a:xfrm>
          <a:prstGeom prst="rect">
            <a:avLst/>
          </a:prstGeom>
          <a:ln>
            <a:noFill/>
          </a:ln>
          <a:effectLst>
            <a:outerShdw blurRad="292100" dist="139700" dir="2700000" algn="tl" rotWithShape="0">
              <a:srgbClr val="333333">
                <a:alpha val="65000"/>
              </a:srgbClr>
            </a:outerShdw>
          </a:effectLst>
        </p:spPr>
      </p:pic>
      <p:pic>
        <p:nvPicPr>
          <p:cNvPr id="1028" name="Picture 4"/>
          <p:cNvPicPr>
            <a:picLocks noChangeAspect="1" noChangeArrowheads="1"/>
          </p:cNvPicPr>
          <p:nvPr/>
        </p:nvPicPr>
        <p:blipFill>
          <a:blip r:embed="rId4"/>
          <a:srcRect/>
          <a:stretch>
            <a:fillRect/>
          </a:stretch>
        </p:blipFill>
        <p:spPr bwMode="auto">
          <a:xfrm>
            <a:off x="684213" y="4119563"/>
            <a:ext cx="3317875" cy="2046287"/>
          </a:xfrm>
          <a:prstGeom prst="rect">
            <a:avLst/>
          </a:prstGeom>
          <a:ln>
            <a:noFill/>
          </a:ln>
          <a:effectLst>
            <a:outerShdw blurRad="292100" dist="139700" dir="2700000" algn="tl" rotWithShape="0">
              <a:srgbClr val="333333">
                <a:alpha val="65000"/>
              </a:srgbClr>
            </a:outerShdw>
          </a:effectLst>
        </p:spPr>
      </p:pic>
      <p:pic>
        <p:nvPicPr>
          <p:cNvPr id="1030" name="Picture 6"/>
          <p:cNvPicPr>
            <a:picLocks noChangeAspect="1" noChangeArrowheads="1"/>
          </p:cNvPicPr>
          <p:nvPr/>
        </p:nvPicPr>
        <p:blipFill>
          <a:blip r:embed="rId5"/>
          <a:srcRect/>
          <a:stretch>
            <a:fillRect/>
          </a:stretch>
        </p:blipFill>
        <p:spPr bwMode="auto">
          <a:xfrm>
            <a:off x="4356100" y="4076700"/>
            <a:ext cx="3313113" cy="2089150"/>
          </a:xfrm>
          <a:prstGeom prst="rect">
            <a:avLst/>
          </a:prstGeom>
          <a:ln>
            <a:noFill/>
          </a:ln>
          <a:effectLst>
            <a:outerShdw blurRad="292100" dist="139700" dir="2700000" algn="tl" rotWithShape="0">
              <a:srgbClr val="333333">
                <a:alpha val="65000"/>
              </a:srgbClr>
            </a:outerShdw>
          </a:effectLst>
        </p:spPr>
      </p:pic>
      <p:sp>
        <p:nvSpPr>
          <p:cNvPr id="104454" name="Text Box 11"/>
          <p:cNvSpPr txBox="1">
            <a:spLocks noChangeArrowheads="1"/>
          </p:cNvSpPr>
          <p:nvPr/>
        </p:nvSpPr>
        <p:spPr bwMode="auto">
          <a:xfrm>
            <a:off x="827088" y="979488"/>
            <a:ext cx="2160587" cy="366712"/>
          </a:xfrm>
          <a:prstGeom prst="rect">
            <a:avLst/>
          </a:prstGeom>
          <a:noFill/>
          <a:ln w="9525">
            <a:noFill/>
            <a:miter lim="800000"/>
            <a:headEnd/>
            <a:tailEnd/>
          </a:ln>
        </p:spPr>
        <p:txBody>
          <a:bodyPr>
            <a:spAutoFit/>
          </a:bodyPr>
          <a:lstStyle/>
          <a:p>
            <a:pPr>
              <a:spcBef>
                <a:spcPct val="50000"/>
              </a:spcBef>
            </a:pPr>
            <a:r>
              <a:rPr lang="en-US" sz="1800"/>
              <a:t>Item Max View</a:t>
            </a:r>
          </a:p>
        </p:txBody>
      </p:sp>
      <p:sp>
        <p:nvSpPr>
          <p:cNvPr id="104455" name="Text Box 12"/>
          <p:cNvSpPr txBox="1">
            <a:spLocks noChangeArrowheads="1"/>
          </p:cNvSpPr>
          <p:nvPr/>
        </p:nvSpPr>
        <p:spPr bwMode="auto">
          <a:xfrm>
            <a:off x="4643438" y="979488"/>
            <a:ext cx="2160587" cy="366712"/>
          </a:xfrm>
          <a:prstGeom prst="rect">
            <a:avLst/>
          </a:prstGeom>
          <a:noFill/>
          <a:ln w="9525">
            <a:noFill/>
            <a:miter lim="800000"/>
            <a:headEnd/>
            <a:tailEnd/>
          </a:ln>
        </p:spPr>
        <p:txBody>
          <a:bodyPr>
            <a:spAutoFit/>
          </a:bodyPr>
          <a:lstStyle/>
          <a:p>
            <a:pPr>
              <a:spcBef>
                <a:spcPct val="50000"/>
              </a:spcBef>
            </a:pPr>
            <a:r>
              <a:rPr lang="en-US" sz="1800"/>
              <a:t>Optimized View</a:t>
            </a:r>
          </a:p>
        </p:txBody>
      </p:sp>
      <p:sp>
        <p:nvSpPr>
          <p:cNvPr id="104456" name="Text Box 13"/>
          <p:cNvSpPr txBox="1">
            <a:spLocks noChangeArrowheads="1"/>
          </p:cNvSpPr>
          <p:nvPr/>
        </p:nvSpPr>
        <p:spPr bwMode="auto">
          <a:xfrm>
            <a:off x="900113" y="3644900"/>
            <a:ext cx="2160587" cy="366713"/>
          </a:xfrm>
          <a:prstGeom prst="rect">
            <a:avLst/>
          </a:prstGeom>
          <a:noFill/>
          <a:ln w="9525">
            <a:noFill/>
            <a:miter lim="800000"/>
            <a:headEnd/>
            <a:tailEnd/>
          </a:ln>
        </p:spPr>
        <p:txBody>
          <a:bodyPr>
            <a:spAutoFit/>
          </a:bodyPr>
          <a:lstStyle/>
          <a:p>
            <a:pPr>
              <a:spcBef>
                <a:spcPct val="50000"/>
              </a:spcBef>
            </a:pPr>
            <a:r>
              <a:rPr lang="en-US" sz="1800"/>
              <a:t>Full View</a:t>
            </a:r>
          </a:p>
        </p:txBody>
      </p:sp>
      <p:sp>
        <p:nvSpPr>
          <p:cNvPr id="104457" name="Text Box 14"/>
          <p:cNvSpPr txBox="1">
            <a:spLocks noChangeArrowheads="1"/>
          </p:cNvSpPr>
          <p:nvPr/>
        </p:nvSpPr>
        <p:spPr bwMode="auto">
          <a:xfrm>
            <a:off x="4500563" y="3644900"/>
            <a:ext cx="2160587" cy="366713"/>
          </a:xfrm>
          <a:prstGeom prst="rect">
            <a:avLst/>
          </a:prstGeom>
          <a:noFill/>
          <a:ln w="9525">
            <a:noFill/>
            <a:miter lim="800000"/>
            <a:headEnd/>
            <a:tailEnd/>
          </a:ln>
        </p:spPr>
        <p:txBody>
          <a:bodyPr>
            <a:spAutoFit/>
          </a:bodyPr>
          <a:lstStyle/>
          <a:p>
            <a:pPr>
              <a:spcBef>
                <a:spcPct val="50000"/>
              </a:spcBef>
            </a:pPr>
            <a:r>
              <a:rPr lang="en-US" sz="1800"/>
              <a:t>Side-by-Side View</a:t>
            </a:r>
          </a:p>
        </p:txBody>
      </p:sp>
      <p:sp>
        <p:nvSpPr>
          <p:cNvPr id="104458" name="Rectangle 14"/>
          <p:cNvSpPr>
            <a:spLocks noChangeArrowheads="1"/>
          </p:cNvSpPr>
          <p:nvPr/>
        </p:nvSpPr>
        <p:spPr bwMode="auto">
          <a:xfrm>
            <a:off x="4643438" y="3500438"/>
            <a:ext cx="3529012" cy="144462"/>
          </a:xfrm>
          <a:prstGeom prst="rect">
            <a:avLst/>
          </a:prstGeom>
          <a:solidFill>
            <a:schemeClr val="bg1"/>
          </a:solidFill>
          <a:ln w="9525">
            <a:noFill/>
            <a:miter lim="800000"/>
            <a:headEnd/>
            <a:tailEnd/>
          </a:ln>
        </p:spPr>
        <p:txBody>
          <a:bodyPr wrap="none" anchor="ctr"/>
          <a:lstStyle/>
          <a:p>
            <a:endParaRPr lang="en-US"/>
          </a:p>
        </p:txBody>
      </p:sp>
      <p:sp>
        <p:nvSpPr>
          <p:cNvPr id="104459" name="Rectangle 16"/>
          <p:cNvSpPr>
            <a:spLocks noChangeArrowheads="1"/>
          </p:cNvSpPr>
          <p:nvPr/>
        </p:nvSpPr>
        <p:spPr bwMode="auto">
          <a:xfrm flipV="1">
            <a:off x="7885113" y="1411288"/>
            <a:ext cx="142875" cy="2160587"/>
          </a:xfrm>
          <a:prstGeom prst="rect">
            <a:avLst/>
          </a:prstGeom>
          <a:solidFill>
            <a:schemeClr val="bg1"/>
          </a:solidFill>
          <a:ln w="9525">
            <a:noFill/>
            <a:miter lim="800000"/>
            <a:headEnd/>
            <a:tailEnd/>
          </a:ln>
        </p:spPr>
        <p:txBody>
          <a:bodyPr rot="10800000" wrap="none" anchor="ctr"/>
          <a:lstStyle/>
          <a:p>
            <a:endParaRPr lang="en-US"/>
          </a:p>
        </p:txBody>
      </p:sp>
      <p:pic>
        <p:nvPicPr>
          <p:cNvPr id="2" name="Picture 2"/>
          <p:cNvPicPr>
            <a:picLocks noChangeAspect="1" noChangeArrowheads="1"/>
          </p:cNvPicPr>
          <p:nvPr/>
        </p:nvPicPr>
        <p:blipFill>
          <a:blip r:embed="rId6"/>
          <a:srcRect/>
          <a:stretch>
            <a:fillRect/>
          </a:stretch>
        </p:blipFill>
        <p:spPr bwMode="auto">
          <a:xfrm>
            <a:off x="4356100" y="1412875"/>
            <a:ext cx="3311525" cy="201612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itle 1"/>
          <p:cNvSpPr txBox="1">
            <a:spLocks/>
          </p:cNvSpPr>
          <p:nvPr/>
        </p:nvSpPr>
        <p:spPr bwMode="auto">
          <a:xfrm>
            <a:off x="250825" y="476250"/>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Create Views</a:t>
            </a:r>
            <a:r>
              <a:rPr lang="en-US" sz="2000" b="1">
                <a:solidFill>
                  <a:schemeClr val="tx2"/>
                </a:solidFill>
              </a:rPr>
              <a:t/>
            </a:r>
            <a:br>
              <a:rPr lang="en-US" sz="2000" b="1">
                <a:solidFill>
                  <a:schemeClr val="tx2"/>
                </a:solidFill>
              </a:rPr>
            </a:br>
            <a:r>
              <a:rPr lang="en-US" sz="2000" b="1">
                <a:solidFill>
                  <a:schemeClr val="tx2"/>
                </a:solidFill>
              </a:rPr>
              <a:t>Example</a:t>
            </a:r>
          </a:p>
        </p:txBody>
      </p:sp>
      <p:sp>
        <p:nvSpPr>
          <p:cNvPr id="13" name="TextBox 12"/>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14" name="Group 53"/>
          <p:cNvGrpSpPr>
            <a:grpSpLocks/>
          </p:cNvGrpSpPr>
          <p:nvPr/>
        </p:nvGrpSpPr>
        <p:grpSpPr bwMode="auto">
          <a:xfrm>
            <a:off x="8678863" y="31750"/>
            <a:ext cx="430212" cy="301625"/>
            <a:chOff x="6907213" y="0"/>
            <a:chExt cx="430212" cy="301625"/>
          </a:xfrm>
        </p:grpSpPr>
        <p:sp>
          <p:nvSpPr>
            <p:cNvPr id="15" name="Right Arrow 14"/>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06516" name="Group 63"/>
            <p:cNvGrpSpPr>
              <a:grpSpLocks/>
            </p:cNvGrpSpPr>
            <p:nvPr/>
          </p:nvGrpSpPr>
          <p:grpSpPr bwMode="auto">
            <a:xfrm>
              <a:off x="6907213" y="65088"/>
              <a:ext cx="171450" cy="171450"/>
              <a:chOff x="739" y="413995"/>
              <a:chExt cx="172117" cy="172117"/>
            </a:xfrm>
          </p:grpSpPr>
          <p:sp>
            <p:nvSpPr>
              <p:cNvPr id="17" name="Oval 16"/>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3</a:t>
                </a:r>
              </a:p>
            </p:txBody>
          </p:sp>
        </p:grpSp>
      </p:grpSp>
      <p:grpSp>
        <p:nvGrpSpPr>
          <p:cNvPr id="19" name="Group 53"/>
          <p:cNvGrpSpPr>
            <a:grpSpLocks/>
          </p:cNvGrpSpPr>
          <p:nvPr/>
        </p:nvGrpSpPr>
        <p:grpSpPr bwMode="auto">
          <a:xfrm>
            <a:off x="7813675" y="31750"/>
            <a:ext cx="430213" cy="301625"/>
            <a:chOff x="6907213" y="0"/>
            <a:chExt cx="430212" cy="301625"/>
          </a:xfrm>
        </p:grpSpPr>
        <p:sp>
          <p:nvSpPr>
            <p:cNvPr id="20" name="Right Arrow 19"/>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06512" name="Group 63"/>
            <p:cNvGrpSpPr>
              <a:grpSpLocks/>
            </p:cNvGrpSpPr>
            <p:nvPr/>
          </p:nvGrpSpPr>
          <p:grpSpPr bwMode="auto">
            <a:xfrm>
              <a:off x="6907213" y="65088"/>
              <a:ext cx="171450" cy="171450"/>
              <a:chOff x="739" y="413995"/>
              <a:chExt cx="172117" cy="172117"/>
            </a:xfrm>
          </p:grpSpPr>
          <p:sp>
            <p:nvSpPr>
              <p:cNvPr id="22" name="Oval 21"/>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24" name="Group 53"/>
          <p:cNvGrpSpPr>
            <a:grpSpLocks/>
          </p:cNvGrpSpPr>
          <p:nvPr/>
        </p:nvGrpSpPr>
        <p:grpSpPr bwMode="auto">
          <a:xfrm>
            <a:off x="8245475" y="31750"/>
            <a:ext cx="430213" cy="301625"/>
            <a:chOff x="6907213" y="0"/>
            <a:chExt cx="430212" cy="301625"/>
          </a:xfrm>
        </p:grpSpPr>
        <p:sp>
          <p:nvSpPr>
            <p:cNvPr id="25" name="Right Arrow 24"/>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06508" name="Group 63"/>
            <p:cNvGrpSpPr>
              <a:grpSpLocks/>
            </p:cNvGrpSpPr>
            <p:nvPr/>
          </p:nvGrpSpPr>
          <p:grpSpPr bwMode="auto">
            <a:xfrm>
              <a:off x="6907213" y="65088"/>
              <a:ext cx="171450" cy="171450"/>
              <a:chOff x="739" y="413995"/>
              <a:chExt cx="172117" cy="172117"/>
            </a:xfrm>
          </p:grpSpPr>
          <p:sp>
            <p:nvSpPr>
              <p:cNvPr id="27" name="Oval 26"/>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pic>
        <p:nvPicPr>
          <p:cNvPr id="3074" name="Picture 2"/>
          <p:cNvPicPr>
            <a:picLocks noChangeAspect="1" noChangeArrowheads="1"/>
          </p:cNvPicPr>
          <p:nvPr/>
        </p:nvPicPr>
        <p:blipFill>
          <a:blip r:embed="rId3"/>
          <a:srcRect/>
          <a:stretch>
            <a:fillRect/>
          </a:stretch>
        </p:blipFill>
        <p:spPr bwMode="auto">
          <a:xfrm>
            <a:off x="250825" y="1700213"/>
            <a:ext cx="8478838" cy="3405187"/>
          </a:xfrm>
          <a:prstGeom prst="rect">
            <a:avLst/>
          </a:prstGeom>
          <a:ln>
            <a:noFill/>
          </a:ln>
          <a:effectLst>
            <a:outerShdw blurRad="292100" dist="139700" dir="2700000" algn="tl" rotWithShape="0">
              <a:srgbClr val="333333">
                <a:alpha val="65000"/>
              </a:srgbClr>
            </a:outerShdw>
          </a:effectLst>
        </p:spPr>
      </p:pic>
      <p:sp>
        <p:nvSpPr>
          <p:cNvPr id="30" name="Rounded Rectangular Callout 29"/>
          <p:cNvSpPr/>
          <p:nvPr/>
        </p:nvSpPr>
        <p:spPr bwMode="auto">
          <a:xfrm>
            <a:off x="5795963" y="1125538"/>
            <a:ext cx="2665412" cy="812800"/>
          </a:xfrm>
          <a:prstGeom prst="wedgeRoundRectCallout">
            <a:avLst>
              <a:gd name="adj1" fmla="val -46836"/>
              <a:gd name="adj2" fmla="val 96915"/>
              <a:gd name="adj3" fmla="val 16667"/>
            </a:avLst>
          </a:prstGeom>
          <a:solidFill>
            <a:schemeClr val="bg1"/>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(2) </a:t>
            </a:r>
            <a:r>
              <a:rPr lang="en-US" sz="1200" b="1" dirty="0">
                <a:solidFill>
                  <a:schemeClr val="tx2"/>
                </a:solidFill>
              </a:rPr>
              <a:t>Group Records </a:t>
            </a:r>
            <a:r>
              <a:rPr lang="en-US" sz="1200" dirty="0">
                <a:solidFill>
                  <a:schemeClr val="tx2"/>
                </a:solidFill>
              </a:rPr>
              <a:t>Allows user to group data in meaningful way</a:t>
            </a:r>
          </a:p>
        </p:txBody>
      </p:sp>
      <p:sp>
        <p:nvSpPr>
          <p:cNvPr id="31" name="Rounded Rectangular Callout 30"/>
          <p:cNvSpPr>
            <a:spLocks noChangeArrowheads="1"/>
          </p:cNvSpPr>
          <p:nvPr/>
        </p:nvSpPr>
        <p:spPr bwMode="auto">
          <a:xfrm>
            <a:off x="2771775" y="1125538"/>
            <a:ext cx="2520950" cy="796925"/>
          </a:xfrm>
          <a:prstGeom prst="wedgeRoundRectCallout">
            <a:avLst>
              <a:gd name="adj1" fmla="val -43585"/>
              <a:gd name="adj2" fmla="val 143570"/>
              <a:gd name="adj3" fmla="val 16667"/>
            </a:avLst>
          </a:prstGeom>
          <a:solidFill>
            <a:schemeClr val="bg1"/>
          </a:solidFill>
          <a:ln w="25400" algn="ctr">
            <a:solidFill>
              <a:schemeClr val="bg2">
                <a:lumMod val="75000"/>
              </a:schemeClr>
            </a:solidFill>
            <a:miter lim="800000"/>
            <a:headEnd/>
            <a:tailEnd/>
          </a:ln>
        </p:spPr>
        <p:txBody>
          <a:bodyPr anchor="ctr"/>
          <a:lstStyle/>
          <a:p>
            <a:pPr fontAlgn="auto">
              <a:spcBef>
                <a:spcPts val="0"/>
              </a:spcBef>
              <a:spcAft>
                <a:spcPts val="0"/>
              </a:spcAft>
              <a:defRPr/>
            </a:pPr>
            <a:r>
              <a:rPr lang="en-US" sz="1200" b="1" baseline="30000" dirty="0">
                <a:solidFill>
                  <a:schemeClr val="tx2"/>
                </a:solidFill>
              </a:rPr>
              <a:t>(1)  </a:t>
            </a:r>
            <a:r>
              <a:rPr lang="en-US" sz="1200" b="1" dirty="0">
                <a:solidFill>
                  <a:schemeClr val="tx2"/>
                </a:solidFill>
                <a:latin typeface="+mn-lt"/>
              </a:rPr>
              <a:t>Personalize Field List </a:t>
            </a:r>
            <a:r>
              <a:rPr lang="en-US" sz="1200" dirty="0">
                <a:solidFill>
                  <a:schemeClr val="tx2"/>
                </a:solidFill>
                <a:latin typeface="+mn-lt"/>
              </a:rPr>
              <a:t>on Sequence Grid from standard list of fields or user definable fields</a:t>
            </a:r>
          </a:p>
        </p:txBody>
      </p:sp>
      <p:sp>
        <p:nvSpPr>
          <p:cNvPr id="32" name="Rounded Rectangular Callout 31"/>
          <p:cNvSpPr>
            <a:spLocks noChangeArrowheads="1"/>
          </p:cNvSpPr>
          <p:nvPr/>
        </p:nvSpPr>
        <p:spPr bwMode="auto">
          <a:xfrm>
            <a:off x="5508625" y="4941888"/>
            <a:ext cx="2808288" cy="935037"/>
          </a:xfrm>
          <a:prstGeom prst="wedgeRoundRectCallout">
            <a:avLst>
              <a:gd name="adj1" fmla="val 6284"/>
              <a:gd name="adj2" fmla="val -203210"/>
              <a:gd name="adj3" fmla="val 16667"/>
            </a:avLst>
          </a:prstGeom>
          <a:solidFill>
            <a:schemeClr val="bg1"/>
          </a:solidFill>
          <a:ln w="25400" algn="ctr">
            <a:solidFill>
              <a:schemeClr val="bg2">
                <a:lumMod val="75000"/>
              </a:schemeClr>
            </a:solidFill>
            <a:miter lim="800000"/>
            <a:headEnd/>
            <a:tailEnd/>
          </a:ln>
        </p:spPr>
        <p:txBody>
          <a:bodyPr anchor="ctr"/>
          <a:lstStyle/>
          <a:p>
            <a:pPr fontAlgn="auto">
              <a:spcBef>
                <a:spcPts val="0"/>
              </a:spcBef>
              <a:spcAft>
                <a:spcPts val="0"/>
              </a:spcAft>
              <a:defRPr/>
            </a:pPr>
            <a:r>
              <a:rPr lang="en-US" sz="1200" b="1" baseline="30000" dirty="0">
                <a:solidFill>
                  <a:schemeClr val="tx2"/>
                </a:solidFill>
              </a:rPr>
              <a:t>(4)   </a:t>
            </a:r>
            <a:r>
              <a:rPr lang="en-US" sz="1200" b="1" dirty="0">
                <a:solidFill>
                  <a:schemeClr val="tx2"/>
                </a:solidFill>
              </a:rPr>
              <a:t>Personalize Field List </a:t>
            </a:r>
            <a:r>
              <a:rPr lang="en-US" sz="1200" dirty="0">
                <a:solidFill>
                  <a:schemeClr val="tx2"/>
                </a:solidFill>
              </a:rPr>
              <a:t>on Production Order Browse from standard list of fields or user definable fields</a:t>
            </a:r>
            <a:endParaRPr lang="en-US" sz="1200" dirty="0">
              <a:solidFill>
                <a:schemeClr val="tx2"/>
              </a:solidFill>
              <a:latin typeface="+mn-lt"/>
            </a:endParaRPr>
          </a:p>
        </p:txBody>
      </p:sp>
      <p:sp>
        <p:nvSpPr>
          <p:cNvPr id="33" name="Rounded Rectangular Callout 32"/>
          <p:cNvSpPr/>
          <p:nvPr/>
        </p:nvSpPr>
        <p:spPr bwMode="auto">
          <a:xfrm>
            <a:off x="1619250" y="4365625"/>
            <a:ext cx="2665413" cy="1028700"/>
          </a:xfrm>
          <a:prstGeom prst="wedgeRoundRectCallout">
            <a:avLst>
              <a:gd name="adj1" fmla="val 106925"/>
              <a:gd name="adj2" fmla="val -188021"/>
              <a:gd name="adj3" fmla="val 16667"/>
            </a:avLst>
          </a:prstGeom>
          <a:solidFill>
            <a:schemeClr val="bg1"/>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(3) </a:t>
            </a:r>
            <a:r>
              <a:rPr lang="en-US" sz="1200" b="1" dirty="0">
                <a:solidFill>
                  <a:schemeClr val="tx2"/>
                </a:solidFill>
              </a:rPr>
              <a:t>Filters </a:t>
            </a:r>
            <a:r>
              <a:rPr lang="en-US" sz="1200" dirty="0">
                <a:solidFill>
                  <a:schemeClr val="tx2"/>
                </a:solidFill>
              </a:rPr>
              <a:t>Allows user to filter records which meet the criteria requested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19"/>
                                        </p:tgtEl>
                                        <p:attrNameLst>
                                          <p:attrName>style.visibility</p:attrName>
                                        </p:attrNameLst>
                                      </p:cBhvr>
                                      <p:to>
                                        <p:strVal val="hidden"/>
                                      </p:to>
                                    </p:set>
                                  </p:childTnLst>
                                </p:cTn>
                              </p:par>
                              <p:par>
                                <p:cTn id="12" presetID="22" presetClass="entr" presetSubtype="4" fill="hold" grpId="0"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down)">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24"/>
                                        </p:tgtEl>
                                        <p:attrNameLst>
                                          <p:attrName>style.visibility</p:attrName>
                                        </p:attrNameLst>
                                      </p:cBhvr>
                                      <p:to>
                                        <p:strVal val="hidden"/>
                                      </p:to>
                                    </p:set>
                                  </p:childTnLst>
                                </p:cTn>
                              </p:par>
                              <p:par>
                                <p:cTn id="19" presetID="22" presetClass="entr" presetSubtype="4"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down)">
                                      <p:cBhvr>
                                        <p:cTn id="21" dur="500"/>
                                        <p:tgtEl>
                                          <p:spTgt spid="33"/>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nodeType="clickEffect">
                                  <p:stCondLst>
                                    <p:cond delay="0"/>
                                  </p:stCondLst>
                                  <p:childTnLst>
                                    <p:set>
                                      <p:cBhvr>
                                        <p:cTn id="25" dur="1" fill="hold">
                                          <p:stCondLst>
                                            <p:cond delay="0"/>
                                          </p:stCondLst>
                                        </p:cTn>
                                        <p:tgtEl>
                                          <p:spTgt spid="14"/>
                                        </p:tgtEl>
                                        <p:attrNameLst>
                                          <p:attrName>style.visibility</p:attrName>
                                        </p:attrNameLst>
                                      </p:cBhvr>
                                      <p:to>
                                        <p:strVal val="hidden"/>
                                      </p:to>
                                    </p:set>
                                  </p:childTnLst>
                                </p:cTn>
                              </p:par>
                              <p:par>
                                <p:cTn id="26" presetID="22" presetClass="entr" presetSubtype="4"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down)">
                                      <p:cBhvr>
                                        <p:cTn id="28" dur="500"/>
                                        <p:tgtEl>
                                          <p:spTgt spid="32"/>
                                        </p:tgtEl>
                                      </p:cBhvr>
                                    </p:animEffect>
                                  </p:childTnLst>
                                </p:cTn>
                              </p:par>
                            </p:childTnLst>
                          </p:cTn>
                        </p:par>
                        <p:par>
                          <p:cTn id="29" fill="hold">
                            <p:stCondLst>
                              <p:cond delay="500"/>
                            </p:stCondLst>
                            <p:childTnLst>
                              <p:par>
                                <p:cTn id="30" presetID="1" presetClass="exit"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0" grpId="0" animBg="1"/>
      <p:bldP spid="31" grpId="0" animBg="1"/>
      <p:bldP spid="32" grpId="0" animBg="1"/>
      <p:bldP spid="3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5" name="Picture 2"/>
          <p:cNvPicPr>
            <a:picLocks noChangeAspect="1" noChangeArrowheads="1"/>
          </p:cNvPicPr>
          <p:nvPr/>
        </p:nvPicPr>
        <p:blipFill>
          <a:blip r:embed="rId3"/>
          <a:srcRect/>
          <a:stretch>
            <a:fillRect/>
          </a:stretch>
        </p:blipFill>
        <p:spPr bwMode="auto">
          <a:xfrm>
            <a:off x="323850" y="1412875"/>
            <a:ext cx="5637213" cy="4170363"/>
          </a:xfrm>
          <a:prstGeom prst="rect">
            <a:avLst/>
          </a:prstGeom>
          <a:noFill/>
          <a:ln w="9525">
            <a:noFill/>
            <a:miter lim="800000"/>
            <a:headEnd/>
            <a:tailEnd/>
          </a:ln>
        </p:spPr>
      </p:pic>
      <p:grpSp>
        <p:nvGrpSpPr>
          <p:cNvPr id="108546" name="Group 14"/>
          <p:cNvGrpSpPr>
            <a:grpSpLocks/>
          </p:cNvGrpSpPr>
          <p:nvPr/>
        </p:nvGrpSpPr>
        <p:grpSpPr bwMode="auto">
          <a:xfrm>
            <a:off x="3276600" y="1341438"/>
            <a:ext cx="3894138" cy="2381250"/>
            <a:chOff x="1756" y="688"/>
            <a:chExt cx="2794" cy="1888"/>
          </a:xfrm>
        </p:grpSpPr>
        <p:sp>
          <p:nvSpPr>
            <p:cNvPr id="7" name="Rounded Rectangular Callout 6"/>
            <p:cNvSpPr>
              <a:spLocks noChangeArrowheads="1"/>
            </p:cNvSpPr>
            <p:nvPr/>
          </p:nvSpPr>
          <p:spPr bwMode="auto">
            <a:xfrm>
              <a:off x="1756" y="688"/>
              <a:ext cx="1912" cy="743"/>
            </a:xfrm>
            <a:prstGeom prst="wedgeRoundRectCallout">
              <a:avLst>
                <a:gd name="adj1" fmla="val -91065"/>
                <a:gd name="adj2" fmla="val -11417"/>
                <a:gd name="adj3" fmla="val 16667"/>
              </a:avLst>
            </a:prstGeom>
            <a:solidFill>
              <a:schemeClr val="bg1"/>
            </a:solidFill>
            <a:ln w="12700" algn="ctr">
              <a:solidFill>
                <a:srgbClr val="606060"/>
              </a:solidFill>
              <a:miter lim="800000"/>
              <a:headEnd/>
              <a:tailEnd/>
            </a:ln>
          </p:spPr>
          <p:txBody>
            <a:bodyPr anchor="ctr"/>
            <a:lstStyle/>
            <a:p>
              <a:pPr fontAlgn="auto">
                <a:spcBef>
                  <a:spcPts val="0"/>
                </a:spcBef>
                <a:spcAft>
                  <a:spcPts val="0"/>
                </a:spcAft>
                <a:defRPr/>
              </a:pPr>
              <a:r>
                <a:rPr lang="en-US" sz="1200" b="1" baseline="30000" dirty="0">
                  <a:solidFill>
                    <a:schemeClr val="tx2"/>
                  </a:solidFill>
                  <a:latin typeface="+mn-lt"/>
                </a:rPr>
                <a:t>(1) </a:t>
              </a:r>
              <a:r>
                <a:rPr lang="en-US" sz="1200" dirty="0">
                  <a:solidFill>
                    <a:schemeClr val="tx2"/>
                  </a:solidFill>
                  <a:latin typeface="+mn-lt"/>
                </a:rPr>
                <a:t>Click View</a:t>
              </a:r>
            </a:p>
          </p:txBody>
        </p:sp>
        <p:sp>
          <p:nvSpPr>
            <p:cNvPr id="10" name="Rounded Rectangular Callout 9"/>
            <p:cNvSpPr>
              <a:spLocks noChangeArrowheads="1"/>
            </p:cNvSpPr>
            <p:nvPr/>
          </p:nvSpPr>
          <p:spPr bwMode="auto">
            <a:xfrm>
              <a:off x="2635" y="2001"/>
              <a:ext cx="1915" cy="575"/>
            </a:xfrm>
            <a:prstGeom prst="wedgeRoundRectCallout">
              <a:avLst>
                <a:gd name="adj1" fmla="val -52718"/>
                <a:gd name="adj2" fmla="val -127046"/>
                <a:gd name="adj3" fmla="val 16667"/>
              </a:avLst>
            </a:prstGeom>
            <a:solidFill>
              <a:schemeClr val="bg1"/>
            </a:solidFill>
            <a:ln w="12700" algn="ctr">
              <a:solidFill>
                <a:srgbClr val="606060"/>
              </a:solidFill>
              <a:miter lim="800000"/>
              <a:headEnd/>
              <a:tailEnd/>
            </a:ln>
          </p:spPr>
          <p:txBody>
            <a:bodyPr anchor="ctr"/>
            <a:lstStyle/>
            <a:p>
              <a:pPr fontAlgn="auto">
                <a:spcBef>
                  <a:spcPts val="0"/>
                </a:spcBef>
                <a:spcAft>
                  <a:spcPts val="0"/>
                </a:spcAft>
                <a:defRPr/>
              </a:pPr>
              <a:r>
                <a:rPr lang="en-US" sz="1200" b="1" baseline="30000" dirty="0">
                  <a:solidFill>
                    <a:schemeClr val="tx2"/>
                  </a:solidFill>
                </a:rPr>
                <a:t>(2) </a:t>
              </a:r>
              <a:r>
                <a:rPr lang="en-US" sz="1200" dirty="0">
                  <a:solidFill>
                    <a:schemeClr val="tx2"/>
                  </a:solidFill>
                  <a:latin typeface="+mn-lt"/>
                </a:rPr>
                <a:t>Save As</a:t>
              </a:r>
            </a:p>
          </p:txBody>
        </p:sp>
      </p:grpSp>
      <p:sp>
        <p:nvSpPr>
          <p:cNvPr id="108547" name="Title 1"/>
          <p:cNvSpPr txBox="1">
            <a:spLocks/>
          </p:cNvSpPr>
          <p:nvPr/>
        </p:nvSpPr>
        <p:spPr bwMode="auto">
          <a:xfrm>
            <a:off x="250825" y="692150"/>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Create Views</a:t>
            </a:r>
            <a:r>
              <a:rPr lang="en-US" sz="2000" b="1">
                <a:solidFill>
                  <a:schemeClr val="tx2"/>
                </a:solidFill>
              </a:rPr>
              <a:t/>
            </a:r>
            <a:br>
              <a:rPr lang="en-US" sz="2000" b="1">
                <a:solidFill>
                  <a:schemeClr val="tx2"/>
                </a:solidFill>
              </a:rPr>
            </a:br>
            <a:r>
              <a:rPr lang="en-US" sz="2000" b="1">
                <a:solidFill>
                  <a:schemeClr val="tx2"/>
                </a:solidFill>
              </a:rPr>
              <a:t>Save View</a:t>
            </a:r>
          </a:p>
        </p:txBody>
      </p:sp>
      <p:sp>
        <p:nvSpPr>
          <p:cNvPr id="9" name="Rounded Rectangular Callout 8"/>
          <p:cNvSpPr>
            <a:spLocks noChangeArrowheads="1"/>
          </p:cNvSpPr>
          <p:nvPr/>
        </p:nvSpPr>
        <p:spPr bwMode="auto">
          <a:xfrm>
            <a:off x="4572000" y="5661025"/>
            <a:ext cx="2668588" cy="576263"/>
          </a:xfrm>
          <a:prstGeom prst="wedgeRoundRectCallout">
            <a:avLst>
              <a:gd name="adj1" fmla="val -69847"/>
              <a:gd name="adj2" fmla="val -169796"/>
              <a:gd name="adj3" fmla="val 16667"/>
            </a:avLst>
          </a:prstGeom>
          <a:solidFill>
            <a:schemeClr val="bg1"/>
          </a:solidFill>
          <a:ln w="12700" algn="ctr">
            <a:solidFill>
              <a:srgbClr val="606060"/>
            </a:solidFill>
            <a:miter lim="800000"/>
            <a:headEnd/>
            <a:tailEnd/>
          </a:ln>
        </p:spPr>
        <p:txBody>
          <a:bodyPr anchor="ctr"/>
          <a:lstStyle/>
          <a:p>
            <a:pPr fontAlgn="auto">
              <a:spcBef>
                <a:spcPts val="0"/>
              </a:spcBef>
              <a:spcAft>
                <a:spcPts val="0"/>
              </a:spcAft>
              <a:defRPr/>
            </a:pPr>
            <a:r>
              <a:rPr lang="en-US" sz="1200" b="1" baseline="30000" dirty="0">
                <a:solidFill>
                  <a:schemeClr val="tx2"/>
                </a:solidFill>
              </a:rPr>
              <a:t>(3) </a:t>
            </a:r>
            <a:r>
              <a:rPr lang="en-US" sz="1200" dirty="0">
                <a:solidFill>
                  <a:schemeClr val="tx2"/>
                </a:solidFill>
                <a:latin typeface="+mn-lt"/>
              </a:rPr>
              <a:t>Enter view name</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z="4800" smtClean="0"/>
              <a:t>Dual-Monitor View</a:t>
            </a:r>
          </a:p>
        </p:txBody>
      </p:sp>
      <p:sp>
        <p:nvSpPr>
          <p:cNvPr id="115714" name="Text Box 3"/>
          <p:cNvSpPr txBox="1">
            <a:spLocks noChangeArrowheads="1"/>
          </p:cNvSpPr>
          <p:nvPr/>
        </p:nvSpPr>
        <p:spPr bwMode="auto">
          <a:xfrm>
            <a:off x="990600" y="2476500"/>
            <a:ext cx="6389688"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65000"/>
                  </a:schemeClr>
                </a:solidFill>
              </a:rPr>
              <a:t>Manage the UI</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1"/>
          <p:cNvSpPr txBox="1">
            <a:spLocks/>
          </p:cNvSpPr>
          <p:nvPr/>
        </p:nvSpPr>
        <p:spPr bwMode="auto">
          <a:xfrm>
            <a:off x="250825" y="692150"/>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Manage the UI</a:t>
            </a:r>
            <a:r>
              <a:rPr lang="en-US" sz="2000" b="1">
                <a:solidFill>
                  <a:schemeClr val="tx2"/>
                </a:solidFill>
              </a:rPr>
              <a:t/>
            </a:r>
            <a:br>
              <a:rPr lang="en-US" sz="2000" b="1">
                <a:solidFill>
                  <a:schemeClr val="tx2"/>
                </a:solidFill>
              </a:rPr>
            </a:br>
            <a:r>
              <a:rPr lang="en-US" sz="2000" b="1">
                <a:solidFill>
                  <a:schemeClr val="tx2"/>
                </a:solidFill>
              </a:rPr>
              <a:t>Two-Monitor View</a:t>
            </a:r>
          </a:p>
        </p:txBody>
      </p:sp>
      <p:sp>
        <p:nvSpPr>
          <p:cNvPr id="12" name="Content Placeholder 2"/>
          <p:cNvSpPr>
            <a:spLocks/>
          </p:cNvSpPr>
          <p:nvPr/>
        </p:nvSpPr>
        <p:spPr bwMode="auto">
          <a:xfrm>
            <a:off x="395288" y="1196975"/>
            <a:ext cx="8153400" cy="1655763"/>
          </a:xfrm>
          <a:prstGeom prst="rect">
            <a:avLst/>
          </a:prstGeom>
          <a:noFill/>
          <a:ln w="9525">
            <a:noFill/>
            <a:miter lim="800000"/>
            <a:headEnd/>
            <a:tailEnd/>
          </a:ln>
        </p:spPr>
        <p:txBody>
          <a:bodyPr tIns="91440" bIns="91440"/>
          <a:lstStyle/>
          <a:p>
            <a:pPr marL="342900" indent="-342900" eaLnBrk="0" hangingPunct="0">
              <a:lnSpc>
                <a:spcPct val="70000"/>
              </a:lnSpc>
              <a:spcBef>
                <a:spcPct val="30000"/>
              </a:spcBef>
              <a:buClr>
                <a:srgbClr val="890C4C"/>
              </a:buClr>
              <a:buFont typeface="Webdings" pitchFamily="18" charset="2"/>
              <a:buChar char="5"/>
              <a:defRPr/>
            </a:pPr>
            <a:r>
              <a:rPr lang="en-US" sz="1800" dirty="0"/>
              <a:t>Maximize application real estate placing workbench components across dual monitors</a:t>
            </a:r>
          </a:p>
          <a:p>
            <a:pPr marL="800100" lvl="1" indent="-342900" eaLnBrk="0" hangingPunct="0">
              <a:lnSpc>
                <a:spcPct val="70000"/>
              </a:lnSpc>
              <a:spcBef>
                <a:spcPct val="30000"/>
              </a:spcBef>
              <a:buClr>
                <a:srgbClr val="890C4C"/>
              </a:buClr>
              <a:buFont typeface="Arial" pitchFamily="34" charset="0"/>
              <a:buChar char="•"/>
              <a:defRPr/>
            </a:pPr>
            <a:endParaRPr lang="en-US" sz="1800" b="1" dirty="0"/>
          </a:p>
          <a:p>
            <a:pPr marL="742950" lvl="1" indent="-285750" eaLnBrk="0" hangingPunct="0">
              <a:spcBef>
                <a:spcPct val="25000"/>
              </a:spcBef>
              <a:buClr>
                <a:srgbClr val="2461AA"/>
              </a:buClr>
              <a:buFont typeface="Times New Roman" pitchFamily="18" charset="0"/>
              <a:buChar char="–"/>
              <a:defRPr/>
            </a:pPr>
            <a:endParaRPr lang="en-US" sz="1500" dirty="0"/>
          </a:p>
        </p:txBody>
      </p:sp>
      <p:pic>
        <p:nvPicPr>
          <p:cNvPr id="112643" name="Picture 2"/>
          <p:cNvPicPr>
            <a:picLocks noChangeAspect="1" noChangeArrowheads="1"/>
          </p:cNvPicPr>
          <p:nvPr/>
        </p:nvPicPr>
        <p:blipFill>
          <a:blip r:embed="rId3"/>
          <a:srcRect/>
          <a:stretch>
            <a:fillRect/>
          </a:stretch>
        </p:blipFill>
        <p:spPr bwMode="auto">
          <a:xfrm>
            <a:off x="179388" y="1844675"/>
            <a:ext cx="4457700" cy="3375025"/>
          </a:xfrm>
          <a:prstGeom prst="rect">
            <a:avLst/>
          </a:prstGeom>
          <a:noFill/>
          <a:ln w="9525">
            <a:noFill/>
            <a:miter lim="800000"/>
            <a:headEnd/>
            <a:tailEnd/>
          </a:ln>
        </p:spPr>
      </p:pic>
      <p:pic>
        <p:nvPicPr>
          <p:cNvPr id="112644" name="Picture 3"/>
          <p:cNvPicPr>
            <a:picLocks noChangeAspect="1" noChangeArrowheads="1"/>
          </p:cNvPicPr>
          <p:nvPr/>
        </p:nvPicPr>
        <p:blipFill>
          <a:blip r:embed="rId3"/>
          <a:srcRect/>
          <a:stretch>
            <a:fillRect/>
          </a:stretch>
        </p:blipFill>
        <p:spPr bwMode="auto">
          <a:xfrm>
            <a:off x="4578350" y="1844675"/>
            <a:ext cx="4457700" cy="3375025"/>
          </a:xfrm>
          <a:prstGeom prst="rect">
            <a:avLst/>
          </a:prstGeom>
          <a:noFill/>
          <a:ln w="9525">
            <a:noFill/>
            <a:miter lim="800000"/>
            <a:headEnd/>
            <a:tailEnd/>
          </a:ln>
        </p:spPr>
      </p:pic>
      <p:pic>
        <p:nvPicPr>
          <p:cNvPr id="112645" name="Picture 4"/>
          <p:cNvPicPr>
            <a:picLocks noChangeAspect="1" noChangeArrowheads="1"/>
          </p:cNvPicPr>
          <p:nvPr/>
        </p:nvPicPr>
        <p:blipFill>
          <a:blip r:embed="rId4"/>
          <a:srcRect/>
          <a:stretch>
            <a:fillRect/>
          </a:stretch>
        </p:blipFill>
        <p:spPr bwMode="auto">
          <a:xfrm>
            <a:off x="4859338" y="2133600"/>
            <a:ext cx="3889375" cy="2159000"/>
          </a:xfrm>
          <a:prstGeom prst="rect">
            <a:avLst/>
          </a:prstGeom>
          <a:noFill/>
          <a:ln w="9525">
            <a:noFill/>
            <a:miter lim="800000"/>
            <a:headEnd/>
            <a:tailEnd/>
          </a:ln>
        </p:spPr>
      </p:pic>
      <p:pic>
        <p:nvPicPr>
          <p:cNvPr id="112646" name="Picture 6"/>
          <p:cNvPicPr>
            <a:picLocks noChangeAspect="1" noChangeArrowheads="1"/>
          </p:cNvPicPr>
          <p:nvPr/>
        </p:nvPicPr>
        <p:blipFill>
          <a:blip r:embed="rId5"/>
          <a:srcRect/>
          <a:stretch>
            <a:fillRect/>
          </a:stretch>
        </p:blipFill>
        <p:spPr bwMode="auto">
          <a:xfrm>
            <a:off x="395288" y="2133600"/>
            <a:ext cx="3960812" cy="2159000"/>
          </a:xfrm>
          <a:prstGeom prst="rect">
            <a:avLst/>
          </a:prstGeom>
          <a:noFill/>
          <a:ln w="9525">
            <a:noFill/>
            <a:miter lim="800000"/>
            <a:headEnd/>
            <a:tailEnd/>
          </a:ln>
        </p:spPr>
      </p:pic>
      <p:sp>
        <p:nvSpPr>
          <p:cNvPr id="10" name="Rounded Rectangular Callout 9"/>
          <p:cNvSpPr>
            <a:spLocks noChangeArrowheads="1"/>
          </p:cNvSpPr>
          <p:nvPr/>
        </p:nvSpPr>
        <p:spPr bwMode="auto">
          <a:xfrm>
            <a:off x="395288" y="5373688"/>
            <a:ext cx="2665412" cy="935037"/>
          </a:xfrm>
          <a:prstGeom prst="wedgeRoundRectCallout">
            <a:avLst>
              <a:gd name="adj1" fmla="val -5639"/>
              <a:gd name="adj2" fmla="val -141667"/>
              <a:gd name="adj3" fmla="val 16667"/>
            </a:avLst>
          </a:prstGeom>
          <a:solidFill>
            <a:schemeClr val="bg1"/>
          </a:solidFill>
          <a:ln w="12700" algn="ctr">
            <a:solidFill>
              <a:srgbClr val="606060"/>
            </a:solidFill>
            <a:miter lim="800000"/>
            <a:headEnd/>
            <a:tailEnd/>
          </a:ln>
        </p:spPr>
        <p:txBody>
          <a:bodyPr anchor="ctr"/>
          <a:lstStyle/>
          <a:p>
            <a:pPr fontAlgn="auto">
              <a:spcBef>
                <a:spcPts val="0"/>
              </a:spcBef>
              <a:spcAft>
                <a:spcPts val="0"/>
              </a:spcAft>
              <a:defRPr/>
            </a:pPr>
            <a:r>
              <a:rPr lang="en-US" sz="1200" dirty="0">
                <a:solidFill>
                  <a:schemeClr val="tx2"/>
                </a:solidFill>
                <a:latin typeface="+mn-lt"/>
              </a:rPr>
              <a:t>View item supply/ demand and resource capacity data over a period of weeks</a:t>
            </a:r>
          </a:p>
        </p:txBody>
      </p:sp>
      <p:sp>
        <p:nvSpPr>
          <p:cNvPr id="11" name="Rounded Rectangular Callout 10"/>
          <p:cNvSpPr>
            <a:spLocks noChangeArrowheads="1"/>
          </p:cNvSpPr>
          <p:nvPr/>
        </p:nvSpPr>
        <p:spPr bwMode="auto">
          <a:xfrm>
            <a:off x="6156325" y="5373688"/>
            <a:ext cx="2665413" cy="935037"/>
          </a:xfrm>
          <a:prstGeom prst="wedgeRoundRectCallout">
            <a:avLst>
              <a:gd name="adj1" fmla="val 6514"/>
              <a:gd name="adj2" fmla="val -142685"/>
              <a:gd name="adj3" fmla="val 16667"/>
            </a:avLst>
          </a:prstGeom>
          <a:solidFill>
            <a:schemeClr val="bg1"/>
          </a:solidFill>
          <a:ln w="12700" algn="ctr">
            <a:solidFill>
              <a:srgbClr val="606060"/>
            </a:solidFill>
            <a:miter lim="800000"/>
            <a:headEnd/>
            <a:tailEnd/>
          </a:ln>
        </p:spPr>
        <p:txBody>
          <a:bodyPr anchor="ctr"/>
          <a:lstStyle/>
          <a:p>
            <a:pPr fontAlgn="auto">
              <a:spcBef>
                <a:spcPts val="0"/>
              </a:spcBef>
              <a:spcAft>
                <a:spcPts val="0"/>
              </a:spcAft>
              <a:defRPr/>
            </a:pPr>
            <a:r>
              <a:rPr lang="en-US" sz="1200" dirty="0">
                <a:solidFill>
                  <a:schemeClr val="tx2"/>
                </a:solidFill>
                <a:latin typeface="+mn-lt"/>
              </a:rPr>
              <a:t>View item supporting details such as production orders, inventory balances, production activity</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z="4800" smtClean="0"/>
              <a:t>Hands On Lesson</a:t>
            </a:r>
          </a:p>
        </p:txBody>
      </p:sp>
      <p:sp>
        <p:nvSpPr>
          <p:cNvPr id="98307" name="Text Box 3"/>
          <p:cNvSpPr txBox="1">
            <a:spLocks noChangeArrowheads="1"/>
          </p:cNvSpPr>
          <p:nvPr/>
        </p:nvSpPr>
        <p:spPr bwMode="auto">
          <a:xfrm>
            <a:off x="990600" y="2476500"/>
            <a:ext cx="7037388"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65000"/>
                  </a:schemeClr>
                </a:solidFill>
              </a:rPr>
              <a:t>Manage the UI</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1" name="Group 8"/>
          <p:cNvGrpSpPr>
            <a:grpSpLocks/>
          </p:cNvGrpSpPr>
          <p:nvPr/>
        </p:nvGrpSpPr>
        <p:grpSpPr bwMode="auto">
          <a:xfrm>
            <a:off x="900113" y="866775"/>
            <a:ext cx="7740650" cy="5434013"/>
            <a:chOff x="0" y="360"/>
            <a:chExt cx="5760" cy="3960"/>
          </a:xfrm>
        </p:grpSpPr>
        <p:pic>
          <p:nvPicPr>
            <p:cNvPr id="35843" name="Picture 2"/>
            <p:cNvPicPr>
              <a:picLocks noChangeAspect="1" noChangeArrowheads="1"/>
            </p:cNvPicPr>
            <p:nvPr/>
          </p:nvPicPr>
          <p:blipFill>
            <a:blip r:embed="rId2"/>
            <a:srcRect/>
            <a:stretch>
              <a:fillRect/>
            </a:stretch>
          </p:blipFill>
          <p:spPr bwMode="auto">
            <a:xfrm>
              <a:off x="0" y="360"/>
              <a:ext cx="5760" cy="3960"/>
            </a:xfrm>
            <a:prstGeom prst="rect">
              <a:avLst/>
            </a:prstGeom>
            <a:noFill/>
            <a:ln w="9525">
              <a:noFill/>
              <a:miter lim="800000"/>
              <a:headEnd/>
              <a:tailEnd/>
            </a:ln>
          </p:spPr>
        </p:pic>
        <p:grpSp>
          <p:nvGrpSpPr>
            <p:cNvPr id="35844" name="Group 4"/>
            <p:cNvGrpSpPr>
              <a:grpSpLocks/>
            </p:cNvGrpSpPr>
            <p:nvPr/>
          </p:nvGrpSpPr>
          <p:grpSpPr bwMode="auto">
            <a:xfrm>
              <a:off x="675" y="444"/>
              <a:ext cx="3533" cy="816"/>
              <a:chOff x="2192521" y="-6257924"/>
              <a:chExt cx="4786053" cy="1295400"/>
            </a:xfrm>
          </p:grpSpPr>
          <p:sp>
            <p:nvSpPr>
              <p:cNvPr id="6" name="Rectangle 5"/>
              <p:cNvSpPr/>
              <p:nvPr/>
            </p:nvSpPr>
            <p:spPr>
              <a:xfrm>
                <a:off x="2191871" y="-5248942"/>
                <a:ext cx="670513" cy="145088"/>
              </a:xfrm>
              <a:prstGeom prst="rect">
                <a:avLst/>
              </a:prstGeom>
              <a:solidFill>
                <a:schemeClr val="accent1">
                  <a:alpha val="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p>
            </p:txBody>
          </p:sp>
          <p:sp>
            <p:nvSpPr>
              <p:cNvPr id="7" name="Rounded Rectangular Callout 6"/>
              <p:cNvSpPr/>
              <p:nvPr/>
            </p:nvSpPr>
            <p:spPr>
              <a:xfrm>
                <a:off x="4385839" y="-6257206"/>
                <a:ext cx="2592434" cy="1294765"/>
              </a:xfrm>
              <a:prstGeom prst="wedgeRoundRectCallout">
                <a:avLst>
                  <a:gd name="adj1" fmla="val -109484"/>
                  <a:gd name="adj2" fmla="val 27940"/>
                  <a:gd name="adj3" fmla="val 16667"/>
                </a:avLst>
              </a:prstGeom>
              <a:solidFill>
                <a:schemeClr val="bg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a:solidFill>
                      <a:schemeClr val="tx2"/>
                    </a:solidFill>
                  </a:rPr>
                  <a:t>Master  Scheduling (MSW)</a:t>
                </a:r>
                <a:br>
                  <a:rPr lang="en-US" sz="1200" b="1">
                    <a:solidFill>
                      <a:schemeClr val="tx2"/>
                    </a:solidFill>
                  </a:rPr>
                </a:br>
                <a:r>
                  <a:rPr lang="en-US" sz="1200">
                    <a:solidFill>
                      <a:schemeClr val="tx2"/>
                    </a:solidFill>
                  </a:rPr>
                  <a:t>A scheduling view  for master scheduling</a:t>
                </a:r>
              </a:p>
            </p:txBody>
          </p:sp>
        </p:grpSp>
      </p:grpSp>
      <p:sp>
        <p:nvSpPr>
          <p:cNvPr id="35842" name="Title 1"/>
          <p:cNvSpPr txBox="1">
            <a:spLocks/>
          </p:cNvSpPr>
          <p:nvPr/>
        </p:nvSpPr>
        <p:spPr bwMode="auto">
          <a:xfrm>
            <a:off x="250825" y="333375"/>
            <a:ext cx="7127875" cy="549275"/>
          </a:xfrm>
          <a:prstGeom prst="rect">
            <a:avLst/>
          </a:prstGeom>
          <a:noFill/>
          <a:ln w="9525">
            <a:noFill/>
            <a:miter lim="800000"/>
            <a:headEnd/>
            <a:tailEnd/>
          </a:ln>
        </p:spPr>
        <p:txBody>
          <a:bodyPr/>
          <a:lstStyle/>
          <a:p>
            <a:pPr eaLnBrk="0" hangingPunct="0">
              <a:lnSpc>
                <a:spcPct val="90000"/>
              </a:lnSpc>
            </a:pPr>
            <a:r>
              <a:rPr lang="en-US" sz="1400" b="1">
                <a:solidFill>
                  <a:schemeClr val="tx2"/>
                </a:solidFill>
              </a:rPr>
              <a:t>Workbench Framework Introduction</a:t>
            </a:r>
            <a:br>
              <a:rPr lang="en-US" sz="1400" b="1">
                <a:solidFill>
                  <a:schemeClr val="tx2"/>
                </a:solidFill>
              </a:rPr>
            </a:br>
            <a:r>
              <a:rPr lang="en-US" sz="2000" b="1">
                <a:solidFill>
                  <a:schemeClr val="tx2"/>
                </a:solidFill>
              </a:rPr>
              <a:t>MSW</a:t>
            </a:r>
          </a:p>
        </p:txBody>
      </p:sp>
      <p:grpSp>
        <p:nvGrpSpPr>
          <p:cNvPr id="35849" name="Group 9"/>
          <p:cNvGrpSpPr>
            <a:grpSpLocks/>
          </p:cNvGrpSpPr>
          <p:nvPr/>
        </p:nvGrpSpPr>
        <p:grpSpPr bwMode="auto">
          <a:xfrm>
            <a:off x="971550" y="4508500"/>
            <a:ext cx="7632700" cy="1728788"/>
            <a:chOff x="612" y="2840"/>
            <a:chExt cx="4808" cy="1089"/>
          </a:xfrm>
        </p:grpSpPr>
        <p:pic>
          <p:nvPicPr>
            <p:cNvPr id="35850" name="Picture 8"/>
            <p:cNvPicPr>
              <a:picLocks noChangeAspect="1" noChangeArrowheads="1"/>
            </p:cNvPicPr>
            <p:nvPr/>
          </p:nvPicPr>
          <p:blipFill>
            <a:blip r:embed="rId3"/>
            <a:srcRect/>
            <a:stretch>
              <a:fillRect/>
            </a:stretch>
          </p:blipFill>
          <p:spPr bwMode="auto">
            <a:xfrm>
              <a:off x="612" y="2840"/>
              <a:ext cx="4808" cy="1089"/>
            </a:xfrm>
            <a:prstGeom prst="rect">
              <a:avLst/>
            </a:prstGeom>
            <a:noFill/>
            <a:ln w="9525">
              <a:noFill/>
              <a:miter lim="800000"/>
              <a:headEnd/>
              <a:tailEnd/>
            </a:ln>
          </p:spPr>
        </p:pic>
        <p:sp>
          <p:nvSpPr>
            <p:cNvPr id="35851" name="Rectangle 10"/>
            <p:cNvSpPr>
              <a:spLocks noChangeArrowheads="1"/>
            </p:cNvSpPr>
            <p:nvPr/>
          </p:nvSpPr>
          <p:spPr bwMode="auto">
            <a:xfrm>
              <a:off x="612" y="2840"/>
              <a:ext cx="4808" cy="1089"/>
            </a:xfrm>
            <a:prstGeom prst="rect">
              <a:avLst/>
            </a:prstGeom>
            <a:solidFill>
              <a:srgbClr val="4D4D4D">
                <a:alpha val="67058"/>
              </a:srgbClr>
            </a:solidFill>
            <a:ln w="9525">
              <a:noFill/>
              <a:miter lim="800000"/>
              <a:headEnd/>
              <a:tailEnd/>
            </a:ln>
          </p:spPr>
          <p:txBody>
            <a:bodyPr wrap="none" anchor="ctr"/>
            <a:lstStyle/>
            <a:p>
              <a:endParaRPr lang="en-US"/>
            </a:p>
          </p:txBody>
        </p:sp>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2"/>
          <p:cNvSpPr>
            <a:spLocks noGrp="1"/>
          </p:cNvSpPr>
          <p:nvPr>
            <p:ph type="title"/>
          </p:nvPr>
        </p:nvSpPr>
        <p:spPr/>
        <p:txBody>
          <a:bodyPr/>
          <a:lstStyle/>
          <a:p>
            <a:r>
              <a:rPr lang="en-US" sz="2800" smtClean="0"/>
              <a:t>Exercise 3 – Personalize Your PSW UI</a:t>
            </a:r>
          </a:p>
        </p:txBody>
      </p:sp>
      <p:sp>
        <p:nvSpPr>
          <p:cNvPr id="116738" name="Rectangle 3"/>
          <p:cNvSpPr>
            <a:spLocks noGrp="1"/>
          </p:cNvSpPr>
          <p:nvPr>
            <p:ph type="body" idx="1"/>
          </p:nvPr>
        </p:nvSpPr>
        <p:spPr>
          <a:xfrm>
            <a:off x="457200" y="1773238"/>
            <a:ext cx="8229600" cy="4533900"/>
          </a:xfrm>
        </p:spPr>
        <p:txBody>
          <a:bodyPr/>
          <a:lstStyle/>
          <a:p>
            <a:pPr>
              <a:tabLst>
                <a:tab pos="2628900" algn="l"/>
              </a:tabLst>
            </a:pPr>
            <a:r>
              <a:rPr lang="en-US" smtClean="0"/>
              <a:t>Apply your view, get familar</a:t>
            </a:r>
          </a:p>
          <a:p>
            <a:pPr>
              <a:tabLst>
                <a:tab pos="2628900" algn="l"/>
              </a:tabLst>
            </a:pPr>
            <a:r>
              <a:rPr lang="en-US" smtClean="0"/>
              <a:t>Add/remove fields from the Sequence Grid</a:t>
            </a:r>
          </a:p>
          <a:p>
            <a:pPr>
              <a:tabLst>
                <a:tab pos="2628900" algn="l"/>
              </a:tabLst>
            </a:pPr>
            <a:r>
              <a:rPr lang="en-US" smtClean="0"/>
              <a:t>Save your changes, creating a new view</a:t>
            </a:r>
          </a:p>
          <a:p>
            <a:pPr>
              <a:tabLst>
                <a:tab pos="2628900" algn="l"/>
              </a:tabLst>
            </a:pPr>
            <a:r>
              <a:rPr lang="en-US" smtClean="0"/>
              <a:t>Add/remove fields from Production Order Browse</a:t>
            </a:r>
          </a:p>
          <a:p>
            <a:pPr>
              <a:tabLst>
                <a:tab pos="2628900" algn="l"/>
              </a:tabLst>
            </a:pPr>
            <a:r>
              <a:rPr lang="en-US" smtClean="0"/>
              <a:t>Group by key item attributes</a:t>
            </a:r>
          </a:p>
          <a:p>
            <a:pPr>
              <a:tabLst>
                <a:tab pos="2628900" algn="l"/>
              </a:tabLst>
            </a:pPr>
            <a:r>
              <a:rPr lang="en-US" smtClean="0"/>
              <a:t>Save the group-by structure, creating a new view</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z="4800" smtClean="0"/>
              <a:t>Other Topics</a:t>
            </a:r>
          </a:p>
        </p:txBody>
      </p:sp>
      <p:sp>
        <p:nvSpPr>
          <p:cNvPr id="119810" name="Text Box 3"/>
          <p:cNvSpPr txBox="1">
            <a:spLocks noChangeArrowheads="1"/>
          </p:cNvSpPr>
          <p:nvPr/>
        </p:nvSpPr>
        <p:spPr bwMode="auto">
          <a:xfrm>
            <a:off x="990600" y="2476500"/>
            <a:ext cx="6389688"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65000"/>
                  </a:schemeClr>
                </a:solidFill>
              </a:rPr>
              <a:t>Manage the UI</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Content Placeholder 2"/>
          <p:cNvSpPr>
            <a:spLocks noGrp="1"/>
          </p:cNvSpPr>
          <p:nvPr>
            <p:ph idx="4294967295"/>
          </p:nvPr>
        </p:nvSpPr>
        <p:spPr>
          <a:xfrm>
            <a:off x="685800" y="1443038"/>
            <a:ext cx="7939088" cy="4813300"/>
          </a:xfrm>
        </p:spPr>
        <p:txBody>
          <a:bodyPr tIns="91440" bIns="91440"/>
          <a:lstStyle/>
          <a:p>
            <a:r>
              <a:rPr lang="en-US" smtClean="0"/>
              <a:t>Adding User-Defined Fields To WB</a:t>
            </a:r>
          </a:p>
          <a:p>
            <a:pPr lvl="1"/>
            <a:r>
              <a:rPr lang="en-US" smtClean="0"/>
              <a:t>Can add user-defined fields to MSW and PSW</a:t>
            </a:r>
          </a:p>
          <a:p>
            <a:pPr lvl="4"/>
            <a:endParaRPr lang="en-US" smtClean="0"/>
          </a:p>
        </p:txBody>
      </p:sp>
      <p:sp>
        <p:nvSpPr>
          <p:cNvPr id="119810" name="Title 1"/>
          <p:cNvSpPr txBox="1">
            <a:spLocks/>
          </p:cNvSpPr>
          <p:nvPr/>
        </p:nvSpPr>
        <p:spPr bwMode="auto">
          <a:xfrm>
            <a:off x="250825" y="692150"/>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Manage the UI</a:t>
            </a:r>
            <a:r>
              <a:rPr lang="en-US" sz="2000" b="1">
                <a:solidFill>
                  <a:schemeClr val="tx2"/>
                </a:solidFill>
              </a:rPr>
              <a:t/>
            </a:r>
            <a:br>
              <a:rPr lang="en-US" sz="2000" b="1">
                <a:solidFill>
                  <a:schemeClr val="tx2"/>
                </a:solidFill>
              </a:rPr>
            </a:br>
            <a:r>
              <a:rPr lang="en-US" sz="2000" b="1">
                <a:solidFill>
                  <a:schemeClr val="tx2"/>
                </a:solidFill>
              </a:rPr>
              <a:t>Other Topics</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mtClean="0"/>
              <a:t> </a:t>
            </a:r>
            <a:r>
              <a:rPr lang="en-US" sz="4800" smtClean="0"/>
              <a:t>End</a:t>
            </a:r>
          </a:p>
        </p:txBody>
      </p:sp>
      <p:sp>
        <p:nvSpPr>
          <p:cNvPr id="120834" name="Text Box 3"/>
          <p:cNvSpPr txBox="1">
            <a:spLocks noChangeArrowheads="1"/>
          </p:cNvSpPr>
          <p:nvPr/>
        </p:nvSpPr>
        <p:spPr bwMode="auto">
          <a:xfrm>
            <a:off x="990600" y="2476500"/>
            <a:ext cx="7037388" cy="400050"/>
          </a:xfrm>
          <a:prstGeom prst="rect">
            <a:avLst/>
          </a:prstGeom>
          <a:noFill/>
          <a:ln w="9525">
            <a:noFill/>
            <a:miter lim="800000"/>
            <a:headEnd/>
            <a:tailEnd/>
          </a:ln>
        </p:spPr>
        <p:txBody>
          <a:bodyPr>
            <a:spAutoFit/>
          </a:bodyPr>
          <a:lstStyle/>
          <a:p>
            <a:pPr>
              <a:spcBef>
                <a:spcPct val="50000"/>
              </a:spcBef>
            </a:pPr>
            <a:r>
              <a:rPr lang="en-US" sz="2000" b="1">
                <a:solidFill>
                  <a:schemeClr val="bg2"/>
                </a:solidFill>
              </a:rPr>
              <a:t>Changes in Paradigm</a:t>
            </a:r>
          </a:p>
        </p:txBody>
      </p:sp>
      <p:sp>
        <p:nvSpPr>
          <p:cNvPr id="122883" name="Text Box 3"/>
          <p:cNvSpPr txBox="1">
            <a:spLocks noChangeArrowheads="1"/>
          </p:cNvSpPr>
          <p:nvPr/>
        </p:nvSpPr>
        <p:spPr bwMode="auto">
          <a:xfrm>
            <a:off x="1116013" y="4076700"/>
            <a:ext cx="7037387" cy="400050"/>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65000"/>
                  </a:schemeClr>
                </a:solidFill>
              </a:rPr>
              <a:t>Next Training Segment Recommended</a:t>
            </a:r>
          </a:p>
        </p:txBody>
      </p:sp>
      <p:sp>
        <p:nvSpPr>
          <p:cNvPr id="5" name="Rectangle 2"/>
          <p:cNvSpPr txBox="1">
            <a:spLocks noChangeArrowheads="1"/>
          </p:cNvSpPr>
          <p:nvPr/>
        </p:nvSpPr>
        <p:spPr bwMode="auto">
          <a:xfrm>
            <a:off x="0" y="4581525"/>
            <a:ext cx="9144000" cy="2057400"/>
          </a:xfrm>
          <a:prstGeom prst="rect">
            <a:avLst/>
          </a:prstGeom>
          <a:noFill/>
          <a:ln w="9525">
            <a:noFill/>
            <a:miter lim="800000"/>
            <a:headEnd/>
            <a:tailEnd/>
          </a:ln>
        </p:spPr>
        <p:txBody>
          <a:bodyPr/>
          <a:lstStyle/>
          <a:p>
            <a:pPr algn="ctr" eaLnBrk="0" hangingPunct="0">
              <a:lnSpc>
                <a:spcPct val="85000"/>
              </a:lnSpc>
              <a:defRPr/>
            </a:pPr>
            <a:r>
              <a:rPr lang="en-US" sz="4800" b="1" dirty="0">
                <a:solidFill>
                  <a:srgbClr val="4F4F4F"/>
                </a:solidFill>
                <a:latin typeface="+mj-lt"/>
                <a:ea typeface="+mj-ea"/>
                <a:cs typeface="+mj-cs"/>
              </a:rPr>
              <a:t> Creating a Production Schedule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p:cNvSpPr txBox="1">
            <a:spLocks/>
          </p:cNvSpPr>
          <p:nvPr/>
        </p:nvSpPr>
        <p:spPr bwMode="auto">
          <a:xfrm>
            <a:off x="250825" y="620713"/>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Workbench Framework Introduction</a:t>
            </a:r>
            <a:r>
              <a:rPr lang="en-US" sz="2000" b="1">
                <a:solidFill>
                  <a:schemeClr val="tx2"/>
                </a:solidFill>
              </a:rPr>
              <a:t/>
            </a:r>
            <a:br>
              <a:rPr lang="en-US" sz="2000" b="1">
                <a:solidFill>
                  <a:schemeClr val="tx2"/>
                </a:solidFill>
              </a:rPr>
            </a:br>
            <a:r>
              <a:rPr lang="en-US" sz="2000" b="1">
                <a:solidFill>
                  <a:schemeClr val="tx2"/>
                </a:solidFill>
              </a:rPr>
              <a:t>PSW</a:t>
            </a:r>
          </a:p>
        </p:txBody>
      </p:sp>
      <p:pic>
        <p:nvPicPr>
          <p:cNvPr id="36865" name="Picture 3"/>
          <p:cNvPicPr>
            <a:picLocks noChangeAspect="1" noChangeArrowheads="1"/>
          </p:cNvPicPr>
          <p:nvPr/>
        </p:nvPicPr>
        <p:blipFill>
          <a:blip r:embed="rId2"/>
          <a:srcRect/>
          <a:stretch>
            <a:fillRect/>
          </a:stretch>
        </p:blipFill>
        <p:spPr bwMode="auto">
          <a:xfrm>
            <a:off x="1042988" y="1052513"/>
            <a:ext cx="7500937" cy="5156200"/>
          </a:xfrm>
          <a:prstGeom prst="rect">
            <a:avLst/>
          </a:prstGeom>
          <a:noFill/>
          <a:ln w="9525">
            <a:noFill/>
            <a:miter lim="800000"/>
            <a:headEnd/>
            <a:tailEnd/>
          </a:ln>
        </p:spPr>
      </p:pic>
      <p:sp>
        <p:nvSpPr>
          <p:cNvPr id="6" name="Rectangle 5"/>
          <p:cNvSpPr/>
          <p:nvPr/>
        </p:nvSpPr>
        <p:spPr>
          <a:xfrm>
            <a:off x="2555875" y="1989138"/>
            <a:ext cx="928688" cy="142875"/>
          </a:xfrm>
          <a:prstGeom prst="rect">
            <a:avLst/>
          </a:prstGeom>
          <a:solidFill>
            <a:schemeClr val="accent1">
              <a:alpha val="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p>
        </p:txBody>
      </p:sp>
      <p:sp>
        <p:nvSpPr>
          <p:cNvPr id="36871" name="Rectangle 7"/>
          <p:cNvSpPr>
            <a:spLocks noChangeArrowheads="1"/>
          </p:cNvSpPr>
          <p:nvPr/>
        </p:nvSpPr>
        <p:spPr bwMode="auto">
          <a:xfrm>
            <a:off x="8532813" y="1052513"/>
            <a:ext cx="71437" cy="5184775"/>
          </a:xfrm>
          <a:prstGeom prst="rect">
            <a:avLst/>
          </a:prstGeom>
          <a:solidFill>
            <a:srgbClr val="9B9B9B"/>
          </a:solidFill>
          <a:ln w="9525">
            <a:noFill/>
            <a:miter lim="800000"/>
            <a:headEnd/>
            <a:tailEnd/>
          </a:ln>
          <a:effectLst/>
        </p:spPr>
        <p:txBody>
          <a:bodyPr wrap="none" anchor="ctr"/>
          <a:lstStyle/>
          <a:p>
            <a:endParaRPr lang="en-US"/>
          </a:p>
        </p:txBody>
      </p:sp>
      <p:sp>
        <p:nvSpPr>
          <p:cNvPr id="36872" name="Rectangle 8"/>
          <p:cNvSpPr>
            <a:spLocks noChangeArrowheads="1"/>
          </p:cNvSpPr>
          <p:nvPr/>
        </p:nvSpPr>
        <p:spPr bwMode="auto">
          <a:xfrm>
            <a:off x="827088" y="4221163"/>
            <a:ext cx="215900" cy="2087562"/>
          </a:xfrm>
          <a:prstGeom prst="rect">
            <a:avLst/>
          </a:prstGeom>
          <a:solidFill>
            <a:schemeClr val="bg1"/>
          </a:solidFill>
          <a:ln w="9525">
            <a:noFill/>
            <a:miter lim="800000"/>
            <a:headEnd/>
            <a:tailEnd/>
          </a:ln>
          <a:effectLst/>
        </p:spPr>
        <p:txBody>
          <a:bodyPr wrap="none" anchor="ctr"/>
          <a:lstStyle/>
          <a:p>
            <a:endParaRPr lang="en-US"/>
          </a:p>
        </p:txBody>
      </p:sp>
      <p:grpSp>
        <p:nvGrpSpPr>
          <p:cNvPr id="36874" name="Group 10"/>
          <p:cNvGrpSpPr>
            <a:grpSpLocks/>
          </p:cNvGrpSpPr>
          <p:nvPr/>
        </p:nvGrpSpPr>
        <p:grpSpPr bwMode="auto">
          <a:xfrm>
            <a:off x="1116013" y="4508500"/>
            <a:ext cx="7488237" cy="1657350"/>
            <a:chOff x="612" y="2840"/>
            <a:chExt cx="4808" cy="1089"/>
          </a:xfrm>
        </p:grpSpPr>
        <p:pic>
          <p:nvPicPr>
            <p:cNvPr id="36875" name="Picture 8"/>
            <p:cNvPicPr>
              <a:picLocks noChangeAspect="1" noChangeArrowheads="1"/>
            </p:cNvPicPr>
            <p:nvPr/>
          </p:nvPicPr>
          <p:blipFill>
            <a:blip r:embed="rId3"/>
            <a:srcRect/>
            <a:stretch>
              <a:fillRect/>
            </a:stretch>
          </p:blipFill>
          <p:spPr bwMode="auto">
            <a:xfrm>
              <a:off x="612" y="2840"/>
              <a:ext cx="4808" cy="1089"/>
            </a:xfrm>
            <a:prstGeom prst="rect">
              <a:avLst/>
            </a:prstGeom>
            <a:noFill/>
            <a:ln w="9525">
              <a:noFill/>
              <a:miter lim="800000"/>
              <a:headEnd/>
              <a:tailEnd/>
            </a:ln>
          </p:spPr>
        </p:pic>
        <p:sp>
          <p:nvSpPr>
            <p:cNvPr id="36876" name="Rectangle 10"/>
            <p:cNvSpPr>
              <a:spLocks noChangeArrowheads="1"/>
            </p:cNvSpPr>
            <p:nvPr/>
          </p:nvSpPr>
          <p:spPr bwMode="auto">
            <a:xfrm>
              <a:off x="612" y="2840"/>
              <a:ext cx="4808" cy="1089"/>
            </a:xfrm>
            <a:prstGeom prst="rect">
              <a:avLst/>
            </a:prstGeom>
            <a:solidFill>
              <a:srgbClr val="4D4D4D">
                <a:alpha val="67058"/>
              </a:srgbClr>
            </a:solidFill>
            <a:ln w="9525">
              <a:noFill/>
              <a:miter lim="800000"/>
              <a:headEnd/>
              <a:tailEnd/>
            </a:ln>
          </p:spPr>
          <p:txBody>
            <a:bodyPr wrap="none" anchor="ctr"/>
            <a:lstStyle/>
            <a:p>
              <a:endParaRPr lang="en-US"/>
            </a:p>
          </p:txBody>
        </p:sp>
      </p:grpSp>
      <p:sp>
        <p:nvSpPr>
          <p:cNvPr id="36877" name="Rectangle 13"/>
          <p:cNvSpPr>
            <a:spLocks noChangeArrowheads="1"/>
          </p:cNvSpPr>
          <p:nvPr/>
        </p:nvSpPr>
        <p:spPr bwMode="auto">
          <a:xfrm>
            <a:off x="8532813" y="1052513"/>
            <a:ext cx="71437" cy="5184775"/>
          </a:xfrm>
          <a:prstGeom prst="rect">
            <a:avLst/>
          </a:prstGeom>
          <a:solidFill>
            <a:srgbClr val="9B9B9B"/>
          </a:solidFill>
          <a:ln w="9525">
            <a:noFill/>
            <a:miter lim="800000"/>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3"/>
          <p:cNvPicPr>
            <a:picLocks noChangeAspect="1" noChangeArrowheads="1"/>
          </p:cNvPicPr>
          <p:nvPr/>
        </p:nvPicPr>
        <p:blipFill>
          <a:blip r:embed="rId2"/>
          <a:srcRect/>
          <a:stretch>
            <a:fillRect/>
          </a:stretch>
        </p:blipFill>
        <p:spPr bwMode="auto">
          <a:xfrm>
            <a:off x="684213" y="1196975"/>
            <a:ext cx="7748587" cy="4997450"/>
          </a:xfrm>
          <a:prstGeom prst="rect">
            <a:avLst/>
          </a:prstGeom>
          <a:noFill/>
          <a:ln w="9525">
            <a:noFill/>
            <a:miter lim="800000"/>
            <a:headEnd/>
            <a:tailEnd/>
          </a:ln>
        </p:spPr>
      </p:pic>
      <p:sp>
        <p:nvSpPr>
          <p:cNvPr id="10" name="Rectangle 9"/>
          <p:cNvSpPr/>
          <p:nvPr/>
        </p:nvSpPr>
        <p:spPr>
          <a:xfrm>
            <a:off x="715963" y="1703388"/>
            <a:ext cx="5191125" cy="374650"/>
          </a:xfrm>
          <a:prstGeom prst="rect">
            <a:avLst/>
          </a:prstGeom>
          <a:solidFill>
            <a:schemeClr val="accent1">
              <a:alpha val="0"/>
            </a:schemeClr>
          </a:solidFill>
          <a:ln>
            <a:solidFill>
              <a:srgbClr val="FFC000"/>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p>
        </p:txBody>
      </p:sp>
      <p:sp>
        <p:nvSpPr>
          <p:cNvPr id="11" name="Rounded Rectangular Callout 10"/>
          <p:cNvSpPr/>
          <p:nvPr/>
        </p:nvSpPr>
        <p:spPr>
          <a:xfrm>
            <a:off x="5716588" y="1266825"/>
            <a:ext cx="2828925" cy="798513"/>
          </a:xfrm>
          <a:prstGeom prst="wedgeRoundRectCallout">
            <a:avLst>
              <a:gd name="adj1" fmla="val -61684"/>
              <a:gd name="adj2" fmla="val 38117"/>
              <a:gd name="adj3" fmla="val 16667"/>
            </a:avLst>
          </a:prstGeom>
          <a:solidFill>
            <a:schemeClr val="bg1"/>
          </a:solidFill>
          <a:ln>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chemeClr val="tx2"/>
                </a:solidFill>
              </a:rPr>
              <a:t>Search Panel </a:t>
            </a:r>
            <a:r>
              <a:rPr lang="en-US" sz="1200" dirty="0">
                <a:solidFill>
                  <a:schemeClr val="tx2"/>
                </a:solidFill>
              </a:rPr>
              <a:t>extracts the content for both WB views</a:t>
            </a:r>
          </a:p>
        </p:txBody>
      </p:sp>
      <p:sp>
        <p:nvSpPr>
          <p:cNvPr id="13" name="Rectangle 12"/>
          <p:cNvSpPr/>
          <p:nvPr/>
        </p:nvSpPr>
        <p:spPr>
          <a:xfrm>
            <a:off x="704850" y="2141538"/>
            <a:ext cx="989013" cy="2319337"/>
          </a:xfrm>
          <a:prstGeom prst="rect">
            <a:avLst/>
          </a:prstGeom>
          <a:solidFill>
            <a:schemeClr val="accent1">
              <a:alpha val="0"/>
            </a:schemeClr>
          </a:solidFill>
          <a:ln>
            <a:solidFill>
              <a:srgbClr val="FFC000"/>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p>
        </p:txBody>
      </p:sp>
      <p:sp>
        <p:nvSpPr>
          <p:cNvPr id="14" name="Rounded Rectangular Callout 13"/>
          <p:cNvSpPr/>
          <p:nvPr/>
        </p:nvSpPr>
        <p:spPr>
          <a:xfrm>
            <a:off x="904875" y="3687763"/>
            <a:ext cx="2328863" cy="706437"/>
          </a:xfrm>
          <a:prstGeom prst="wedgeRoundRectCallout">
            <a:avLst>
              <a:gd name="adj1" fmla="val -40043"/>
              <a:gd name="adj2" fmla="val -112577"/>
              <a:gd name="adj3" fmla="val 16667"/>
            </a:avLst>
          </a:prstGeom>
          <a:solidFill>
            <a:schemeClr val="bg1"/>
          </a:solidFill>
          <a:ln>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chemeClr val="tx2"/>
                </a:solidFill>
              </a:rPr>
              <a:t>Navigator Panel  </a:t>
            </a:r>
            <a:r>
              <a:rPr lang="en-US" sz="1200" dirty="0">
                <a:solidFill>
                  <a:schemeClr val="tx2"/>
                </a:solidFill>
              </a:rPr>
              <a:t>drives the content focus of both WB views</a:t>
            </a:r>
          </a:p>
        </p:txBody>
      </p:sp>
      <p:sp>
        <p:nvSpPr>
          <p:cNvPr id="43" name="TextBox 42"/>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5" name="Group 53"/>
          <p:cNvGrpSpPr>
            <a:grpSpLocks/>
          </p:cNvGrpSpPr>
          <p:nvPr/>
        </p:nvGrpSpPr>
        <p:grpSpPr bwMode="auto">
          <a:xfrm>
            <a:off x="8678863" y="31750"/>
            <a:ext cx="430212" cy="301625"/>
            <a:chOff x="6907213" y="0"/>
            <a:chExt cx="430212" cy="301625"/>
          </a:xfrm>
        </p:grpSpPr>
        <p:sp>
          <p:nvSpPr>
            <p:cNvPr id="45" name="Right Arrow 44"/>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37910" name="Group 63"/>
            <p:cNvGrpSpPr>
              <a:grpSpLocks/>
            </p:cNvGrpSpPr>
            <p:nvPr/>
          </p:nvGrpSpPr>
          <p:grpSpPr bwMode="auto">
            <a:xfrm>
              <a:off x="6907213" y="65088"/>
              <a:ext cx="171450" cy="171450"/>
              <a:chOff x="739" y="413995"/>
              <a:chExt cx="172117" cy="172117"/>
            </a:xfrm>
          </p:grpSpPr>
          <p:sp>
            <p:nvSpPr>
              <p:cNvPr id="47" name="Oval 46"/>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8"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3</a:t>
                </a:r>
              </a:p>
            </p:txBody>
          </p:sp>
        </p:grpSp>
      </p:grpSp>
      <p:grpSp>
        <p:nvGrpSpPr>
          <p:cNvPr id="7" name="Group 53"/>
          <p:cNvGrpSpPr>
            <a:grpSpLocks/>
          </p:cNvGrpSpPr>
          <p:nvPr/>
        </p:nvGrpSpPr>
        <p:grpSpPr bwMode="auto">
          <a:xfrm>
            <a:off x="7813675" y="31750"/>
            <a:ext cx="430213" cy="301625"/>
            <a:chOff x="6907213" y="0"/>
            <a:chExt cx="430212" cy="301625"/>
          </a:xfrm>
        </p:grpSpPr>
        <p:sp>
          <p:nvSpPr>
            <p:cNvPr id="50" name="Right Arrow 49"/>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37906" name="Group 63"/>
            <p:cNvGrpSpPr>
              <a:grpSpLocks/>
            </p:cNvGrpSpPr>
            <p:nvPr/>
          </p:nvGrpSpPr>
          <p:grpSpPr bwMode="auto">
            <a:xfrm>
              <a:off x="6907213" y="65088"/>
              <a:ext cx="171450" cy="171450"/>
              <a:chOff x="739" y="413995"/>
              <a:chExt cx="172117" cy="172117"/>
            </a:xfrm>
          </p:grpSpPr>
          <p:sp>
            <p:nvSpPr>
              <p:cNvPr id="52" name="Oval 51"/>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3"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9" name="Group 53"/>
          <p:cNvGrpSpPr>
            <a:grpSpLocks/>
          </p:cNvGrpSpPr>
          <p:nvPr/>
        </p:nvGrpSpPr>
        <p:grpSpPr bwMode="auto">
          <a:xfrm>
            <a:off x="8245475" y="31750"/>
            <a:ext cx="430213" cy="301625"/>
            <a:chOff x="6907213" y="0"/>
            <a:chExt cx="430212" cy="301625"/>
          </a:xfrm>
        </p:grpSpPr>
        <p:sp>
          <p:nvSpPr>
            <p:cNvPr id="55" name="Right Arrow 54"/>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37902" name="Group 63"/>
            <p:cNvGrpSpPr>
              <a:grpSpLocks/>
            </p:cNvGrpSpPr>
            <p:nvPr/>
          </p:nvGrpSpPr>
          <p:grpSpPr bwMode="auto">
            <a:xfrm>
              <a:off x="6907213" y="65088"/>
              <a:ext cx="171450" cy="171450"/>
              <a:chOff x="739" y="413995"/>
              <a:chExt cx="172117" cy="172117"/>
            </a:xfrm>
          </p:grpSpPr>
          <p:sp>
            <p:nvSpPr>
              <p:cNvPr id="57" name="Oval 56"/>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8"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
        <p:nvSpPr>
          <p:cNvPr id="37900" name="Title 1"/>
          <p:cNvSpPr txBox="1">
            <a:spLocks/>
          </p:cNvSpPr>
          <p:nvPr/>
        </p:nvSpPr>
        <p:spPr bwMode="auto">
          <a:xfrm>
            <a:off x="0" y="549275"/>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Workbench Framework Introduction</a:t>
            </a:r>
            <a:r>
              <a:rPr lang="en-US" sz="2000" b="1">
                <a:solidFill>
                  <a:schemeClr val="tx2"/>
                </a:solidFill>
              </a:rPr>
              <a:t/>
            </a:r>
            <a:br>
              <a:rPr lang="en-US" sz="2000" b="1">
                <a:solidFill>
                  <a:schemeClr val="tx2"/>
                </a:solidFill>
              </a:rPr>
            </a:br>
            <a:r>
              <a:rPr lang="en-US" sz="2000" b="1">
                <a:solidFill>
                  <a:schemeClr val="tx2"/>
                </a:solidFill>
              </a:rPr>
              <a:t>Components</a:t>
            </a:r>
          </a:p>
        </p:txBody>
      </p:sp>
      <p:pic>
        <p:nvPicPr>
          <p:cNvPr id="37916" name="Picture 8"/>
          <p:cNvPicPr>
            <a:picLocks noChangeAspect="1" noChangeArrowheads="1"/>
          </p:cNvPicPr>
          <p:nvPr/>
        </p:nvPicPr>
        <p:blipFill>
          <a:blip r:embed="rId3"/>
          <a:srcRect/>
          <a:stretch>
            <a:fillRect/>
          </a:stretch>
        </p:blipFill>
        <p:spPr bwMode="auto">
          <a:xfrm>
            <a:off x="684213" y="4508500"/>
            <a:ext cx="7775575" cy="1728788"/>
          </a:xfrm>
          <a:prstGeom prst="rect">
            <a:avLst/>
          </a:prstGeom>
          <a:noFill/>
          <a:ln w="9525">
            <a:noFill/>
            <a:miter lim="800000"/>
            <a:headEnd/>
            <a:tailEnd/>
          </a:ln>
        </p:spPr>
      </p:pic>
      <p:sp>
        <p:nvSpPr>
          <p:cNvPr id="37917" name="Rectangle 10"/>
          <p:cNvSpPr>
            <a:spLocks noChangeArrowheads="1"/>
          </p:cNvSpPr>
          <p:nvPr/>
        </p:nvSpPr>
        <p:spPr bwMode="auto">
          <a:xfrm>
            <a:off x="684213" y="4508500"/>
            <a:ext cx="7775575" cy="1728788"/>
          </a:xfrm>
          <a:prstGeom prst="rect">
            <a:avLst/>
          </a:prstGeom>
          <a:solidFill>
            <a:srgbClr val="414141">
              <a:alpha val="67058"/>
            </a:srgbClr>
          </a:solidFill>
          <a:ln w="9525">
            <a:noFill/>
            <a:miter lim="800000"/>
            <a:headEnd/>
            <a:tailEnd/>
          </a:ln>
        </p:spPr>
        <p:txBody>
          <a:bodyPr wrap="none" anchor="ctr"/>
          <a:lstStyle/>
          <a:p>
            <a:endParaRPr lang="en-US"/>
          </a:p>
        </p:txBody>
      </p:sp>
      <p:sp>
        <p:nvSpPr>
          <p:cNvPr id="17" name="Rounded Rectangular Callout 16"/>
          <p:cNvSpPr>
            <a:spLocks noChangeArrowheads="1"/>
          </p:cNvSpPr>
          <p:nvPr/>
        </p:nvSpPr>
        <p:spPr bwMode="auto">
          <a:xfrm>
            <a:off x="6227763" y="4005263"/>
            <a:ext cx="2370137" cy="739775"/>
          </a:xfrm>
          <a:prstGeom prst="wedgeRoundRectCallout">
            <a:avLst>
              <a:gd name="adj1" fmla="val -103917"/>
              <a:gd name="adj2" fmla="val 34977"/>
              <a:gd name="adj3" fmla="val 16667"/>
            </a:avLst>
          </a:prstGeom>
          <a:solidFill>
            <a:schemeClr val="bg1"/>
          </a:solidFill>
          <a:ln w="25400" algn="ctr">
            <a:noFill/>
            <a:prstDash val="sysDash"/>
            <a:miter lim="800000"/>
            <a:headEnd/>
            <a:tailEnd/>
          </a:ln>
          <a:effectLst>
            <a:outerShdw dist="38100" dir="2700000" algn="tl" rotWithShape="0">
              <a:srgbClr val="000000">
                <a:alpha val="39999"/>
              </a:srgbClr>
            </a:outerShdw>
          </a:effectLst>
        </p:spPr>
        <p:txBody>
          <a:bodyPr anchor="ctr"/>
          <a:lstStyle/>
          <a:p>
            <a:pPr>
              <a:defRPr/>
            </a:pPr>
            <a:r>
              <a:rPr lang="en-US" sz="1200" b="1" dirty="0">
                <a:solidFill>
                  <a:schemeClr val="tx2"/>
                </a:solidFill>
                <a:latin typeface="+mn-lt"/>
              </a:rPr>
              <a:t>Supporting Frames </a:t>
            </a:r>
            <a:r>
              <a:rPr lang="en-US" sz="1200" dirty="0">
                <a:solidFill>
                  <a:schemeClr val="tx2"/>
                </a:solidFill>
                <a:latin typeface="+mn-lt"/>
              </a:rPr>
              <a:t>enables scheduling decisions for both WB views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5"/>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grpId="0" nodeType="afterEffect">
                                  <p:stCondLst>
                                    <p:cond delay="0"/>
                                  </p:stCondLst>
                                  <p:childTnLst>
                                    <p:set>
                                      <p:cBhvr>
                                        <p:cTn id="17" dur="1" fill="hold">
                                          <p:stCondLst>
                                            <p:cond delay="0"/>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ChangeArrowheads="1"/>
          </p:cNvSpPr>
          <p:nvPr/>
        </p:nvSpPr>
        <p:spPr bwMode="auto">
          <a:xfrm>
            <a:off x="0" y="2781300"/>
            <a:ext cx="9144000" cy="2057400"/>
          </a:xfrm>
          <a:prstGeom prst="rect">
            <a:avLst/>
          </a:prstGeom>
          <a:noFill/>
          <a:ln w="9525">
            <a:noFill/>
            <a:miter lim="800000"/>
            <a:headEnd/>
            <a:tailEnd/>
          </a:ln>
        </p:spPr>
        <p:txBody>
          <a:bodyPr/>
          <a:lstStyle/>
          <a:p>
            <a:pPr algn="ctr" eaLnBrk="0" hangingPunct="0">
              <a:lnSpc>
                <a:spcPct val="85000"/>
              </a:lnSpc>
              <a:defRPr/>
            </a:pPr>
            <a:r>
              <a:rPr lang="en-US" sz="4800" b="1" dirty="0">
                <a:solidFill>
                  <a:schemeClr val="tx1">
                    <a:lumMod val="75000"/>
                    <a:lumOff val="25000"/>
                  </a:schemeClr>
                </a:solidFill>
              </a:rPr>
              <a:t>Retrieve Scheduling Data</a:t>
            </a:r>
          </a:p>
        </p:txBody>
      </p:sp>
      <p:sp>
        <p:nvSpPr>
          <p:cNvPr id="38914" name="Text Box 3"/>
          <p:cNvSpPr txBox="1">
            <a:spLocks noChangeArrowheads="1"/>
          </p:cNvSpPr>
          <p:nvPr/>
        </p:nvSpPr>
        <p:spPr bwMode="auto">
          <a:xfrm>
            <a:off x="990600" y="2476500"/>
            <a:ext cx="6389688" cy="400050"/>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65000"/>
                  </a:schemeClr>
                </a:solidFill>
              </a:rPr>
              <a:t>Getting Familiar with MSW UI</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539750" y="1484313"/>
            <a:ext cx="6569075" cy="2032000"/>
          </a:xfrm>
          <a:prstGeom prst="rect">
            <a:avLst/>
          </a:prstGeom>
          <a:ln>
            <a:noFill/>
          </a:ln>
          <a:effectLst>
            <a:outerShdw blurRad="292100" dist="139700" dir="2700000" algn="tl" rotWithShape="0">
              <a:srgbClr val="333333">
                <a:alpha val="65000"/>
              </a:srgbClr>
            </a:outerShdw>
          </a:effectLst>
        </p:spPr>
      </p:pic>
      <p:pic>
        <p:nvPicPr>
          <p:cNvPr id="9" name="Picture 3"/>
          <p:cNvPicPr>
            <a:picLocks noChangeAspect="1" noChangeArrowheads="1"/>
          </p:cNvPicPr>
          <p:nvPr/>
        </p:nvPicPr>
        <p:blipFill>
          <a:blip r:embed="rId4"/>
          <a:srcRect/>
          <a:stretch>
            <a:fillRect/>
          </a:stretch>
        </p:blipFill>
        <p:spPr bwMode="auto">
          <a:xfrm>
            <a:off x="4643438" y="3716338"/>
            <a:ext cx="3384550" cy="2555875"/>
          </a:xfrm>
          <a:prstGeom prst="rect">
            <a:avLst/>
          </a:prstGeom>
          <a:ln>
            <a:noFill/>
          </a:ln>
          <a:effectLst>
            <a:outerShdw blurRad="292100" dist="139700" dir="2700000" algn="tl" rotWithShape="0">
              <a:srgbClr val="333333">
                <a:alpha val="65000"/>
              </a:srgbClr>
            </a:outerShdw>
          </a:effectLst>
        </p:spPr>
      </p:pic>
      <p:sp>
        <p:nvSpPr>
          <p:cNvPr id="10" name="Rounded Rectangular Callout 9"/>
          <p:cNvSpPr>
            <a:spLocks noChangeArrowheads="1"/>
          </p:cNvSpPr>
          <p:nvPr/>
        </p:nvSpPr>
        <p:spPr bwMode="auto">
          <a:xfrm>
            <a:off x="611188" y="4076700"/>
            <a:ext cx="2968625" cy="750888"/>
          </a:xfrm>
          <a:prstGeom prst="wedgeRoundRectCallout">
            <a:avLst>
              <a:gd name="adj1" fmla="val -41014"/>
              <a:gd name="adj2" fmla="val -118074"/>
              <a:gd name="adj3" fmla="val 16667"/>
            </a:avLst>
          </a:prstGeom>
          <a:solidFill>
            <a:schemeClr val="bg1"/>
          </a:solidFill>
          <a:ln w="12700" algn="ctr">
            <a:solidFill>
              <a:srgbClr val="595959"/>
            </a:solidFill>
            <a:miter lim="800000"/>
            <a:headEnd/>
            <a:tailEnd/>
          </a:ln>
          <a:effectLst>
            <a:outerShdw dist="38100" dir="2700000" algn="tl" rotWithShape="0">
              <a:srgbClr val="000000">
                <a:alpha val="39999"/>
              </a:srgbClr>
            </a:outerShdw>
          </a:effectLst>
        </p:spPr>
        <p:txBody>
          <a:bodyPr anchor="ctr"/>
          <a:lstStyle/>
          <a:p>
            <a:pPr fontAlgn="auto">
              <a:spcBef>
                <a:spcPts val="0"/>
              </a:spcBef>
              <a:spcAft>
                <a:spcPts val="0"/>
              </a:spcAft>
              <a:defRPr/>
            </a:pPr>
            <a:r>
              <a:rPr lang="en-US" sz="1200" b="1" baseline="30000" dirty="0">
                <a:solidFill>
                  <a:schemeClr val="tx2"/>
                </a:solidFill>
                <a:latin typeface="+mn-lt"/>
              </a:rPr>
              <a:t>(1) </a:t>
            </a:r>
            <a:r>
              <a:rPr lang="en-US" sz="1200" b="1" dirty="0">
                <a:solidFill>
                  <a:schemeClr val="tx2"/>
                </a:solidFill>
                <a:latin typeface="+mn-lt"/>
              </a:rPr>
              <a:t>Search Panel </a:t>
            </a:r>
            <a:r>
              <a:rPr lang="en-US" sz="1200" dirty="0">
                <a:solidFill>
                  <a:schemeClr val="tx2"/>
                </a:solidFill>
                <a:latin typeface="+mn-lt"/>
              </a:rPr>
              <a:t>provides ability to search by 1 or more resource and site attributes</a:t>
            </a:r>
          </a:p>
        </p:txBody>
      </p:sp>
      <p:sp>
        <p:nvSpPr>
          <p:cNvPr id="11" name="Rounded Rectangular Callout 10"/>
          <p:cNvSpPr>
            <a:spLocks noChangeArrowheads="1"/>
          </p:cNvSpPr>
          <p:nvPr/>
        </p:nvSpPr>
        <p:spPr bwMode="auto">
          <a:xfrm>
            <a:off x="1187450" y="5445125"/>
            <a:ext cx="3036888" cy="914400"/>
          </a:xfrm>
          <a:prstGeom prst="wedgeRoundRectCallout">
            <a:avLst>
              <a:gd name="adj1" fmla="val 62787"/>
              <a:gd name="adj2" fmla="val -120713"/>
              <a:gd name="adj3" fmla="val 16667"/>
            </a:avLst>
          </a:prstGeom>
          <a:solidFill>
            <a:schemeClr val="bg1"/>
          </a:solidFill>
          <a:ln w="12700" algn="ctr">
            <a:solidFill>
              <a:srgbClr val="595959"/>
            </a:solidFill>
            <a:miter lim="800000"/>
            <a:headEnd/>
            <a:tailEnd/>
          </a:ln>
          <a:effectLst>
            <a:outerShdw dist="38100" dir="2700000" algn="tl" rotWithShape="0">
              <a:srgbClr val="000000">
                <a:alpha val="39999"/>
              </a:srgbClr>
            </a:outerShdw>
          </a:effectLst>
        </p:spPr>
        <p:txBody>
          <a:bodyPr anchor="ctr"/>
          <a:lstStyle/>
          <a:p>
            <a:pPr>
              <a:defRPr/>
            </a:pPr>
            <a:r>
              <a:rPr lang="en-US" sz="1200" b="1" baseline="30000" dirty="0">
                <a:solidFill>
                  <a:schemeClr val="tx2"/>
                </a:solidFill>
                <a:latin typeface="Century Gothic" pitchFamily="34" charset="0"/>
              </a:rPr>
              <a:t>(2) </a:t>
            </a:r>
            <a:r>
              <a:rPr lang="en-US" sz="1200" b="1" dirty="0">
                <a:solidFill>
                  <a:schemeClr val="tx2"/>
                </a:solidFill>
                <a:latin typeface="Century Gothic" pitchFamily="34" charset="0"/>
              </a:rPr>
              <a:t>Search Preferences </a:t>
            </a:r>
            <a:r>
              <a:rPr lang="en-US" sz="1200" dirty="0">
                <a:solidFill>
                  <a:schemeClr val="tx2"/>
                </a:solidFill>
                <a:latin typeface="Century Gothic" pitchFamily="34" charset="0"/>
              </a:rPr>
              <a:t>provides ability to  select data horizons</a:t>
            </a:r>
          </a:p>
        </p:txBody>
      </p:sp>
      <p:sp>
        <p:nvSpPr>
          <p:cNvPr id="12" name="TextBox 11"/>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13" name="Group 53"/>
          <p:cNvGrpSpPr>
            <a:grpSpLocks/>
          </p:cNvGrpSpPr>
          <p:nvPr/>
        </p:nvGrpSpPr>
        <p:grpSpPr bwMode="auto">
          <a:xfrm>
            <a:off x="8605838" y="31750"/>
            <a:ext cx="430212" cy="301625"/>
            <a:chOff x="6907213" y="0"/>
            <a:chExt cx="430212" cy="301625"/>
          </a:xfrm>
        </p:grpSpPr>
        <p:sp>
          <p:nvSpPr>
            <p:cNvPr id="14" name="Right Arrow 13"/>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40969" name="Group 63"/>
            <p:cNvGrpSpPr>
              <a:grpSpLocks/>
            </p:cNvGrpSpPr>
            <p:nvPr/>
          </p:nvGrpSpPr>
          <p:grpSpPr bwMode="auto">
            <a:xfrm>
              <a:off x="6907213" y="65088"/>
              <a:ext cx="171450" cy="171450"/>
              <a:chOff x="739" y="413995"/>
              <a:chExt cx="172117" cy="172117"/>
            </a:xfrm>
          </p:grpSpPr>
          <p:sp>
            <p:nvSpPr>
              <p:cNvPr id="16" name="Oval 15"/>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40967" name="Title 1"/>
          <p:cNvSpPr txBox="1">
            <a:spLocks/>
          </p:cNvSpPr>
          <p:nvPr/>
        </p:nvSpPr>
        <p:spPr bwMode="auto">
          <a:xfrm>
            <a:off x="179388" y="620713"/>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Retrieve Scheduling Data</a:t>
            </a:r>
            <a:r>
              <a:rPr lang="en-US" sz="2000" b="1">
                <a:solidFill>
                  <a:schemeClr val="tx2"/>
                </a:solidFill>
              </a:rPr>
              <a:t/>
            </a:r>
            <a:br>
              <a:rPr lang="en-US" sz="2000" b="1">
                <a:solidFill>
                  <a:schemeClr val="tx2"/>
                </a:solidFill>
              </a:rPr>
            </a:br>
            <a:r>
              <a:rPr lang="en-US" sz="2000" b="1">
                <a:solidFill>
                  <a:schemeClr val="tx2"/>
                </a:solidFill>
              </a:rPr>
              <a:t>Selection Criteria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13"/>
                                        </p:tgtEl>
                                        <p:attrNameLst>
                                          <p:attrName>style.visibility</p:attrName>
                                        </p:attrNameLst>
                                      </p:cBhvr>
                                      <p:to>
                                        <p:strVal val="hidden"/>
                                      </p:to>
                                    </p:set>
                                  </p:childTnLst>
                                </p:cTn>
                              </p:par>
                            </p:childTnLst>
                          </p:cTn>
                        </p:par>
                        <p:par>
                          <p:cTn id="12" fill="hold">
                            <p:stCondLst>
                              <p:cond delay="0"/>
                            </p:stCondLst>
                            <p:childTnLst>
                              <p:par>
                                <p:cTn id="13" presetID="22" presetClass="entr" presetSubtype="4"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p:stCondLst>
                              <p:cond delay="500"/>
                            </p:stCondLst>
                            <p:childTnLst>
                              <p:par>
                                <p:cTn id="17" presetID="1" presetClass="exit"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CAMPUS_NAME" val="qad"/>
  <p:tag name="SLIDEFILENAME" val="QAD_Production_Sche___103.JPG"/>
  <p:tag name="SLIDEID" val="103"/>
</p:tagLst>
</file>

<file path=ppt/theme/theme1.xml><?xml version="1.0" encoding="utf-8"?>
<a:theme xmlns:a="http://schemas.openxmlformats.org/drawingml/2006/main" name="QAD 2010 Template">
  <a:themeElements>
    <a:clrScheme name="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fontScheme name="QAD 2010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QAD 2010 Template">
  <a:themeElements>
    <a:clrScheme name="1_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fontScheme name="1_QAD 2010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139246</TotalTime>
  <Words>2800</Words>
  <Application>Microsoft Office PowerPoint</Application>
  <PresentationFormat>On-screen Show (4:3)</PresentationFormat>
  <Paragraphs>447</Paragraphs>
  <Slides>53</Slides>
  <Notes>40</Notes>
  <HiddenSlides>7</HiddenSlides>
  <MMClips>0</MMClips>
  <ScaleCrop>false</ScaleCrop>
  <HeadingPairs>
    <vt:vector size="6" baseType="variant">
      <vt:variant>
        <vt:lpstr>Fonts Used</vt:lpstr>
      </vt:variant>
      <vt:variant>
        <vt:i4>6</vt:i4>
      </vt:variant>
      <vt:variant>
        <vt:lpstr>Design Template</vt:lpstr>
      </vt:variant>
      <vt:variant>
        <vt:i4>2</vt:i4>
      </vt:variant>
      <vt:variant>
        <vt:lpstr>Slide Titles</vt:lpstr>
      </vt:variant>
      <vt:variant>
        <vt:i4>53</vt:i4>
      </vt:variant>
    </vt:vector>
  </HeadingPairs>
  <TitlesOfParts>
    <vt:vector size="61" baseType="lpstr">
      <vt:lpstr>Tahoma</vt:lpstr>
      <vt:lpstr>Arial</vt:lpstr>
      <vt:lpstr>Century Gothic</vt:lpstr>
      <vt:lpstr>Lucida Grande</vt:lpstr>
      <vt:lpstr>Webdings</vt:lpstr>
      <vt:lpstr>Times New Roman</vt:lpstr>
      <vt:lpstr>QAD 2010 Template</vt:lpstr>
      <vt:lpstr>1_QAD 2010 Template</vt:lpstr>
      <vt:lpstr>Getting Familiar with MSW UI UI</vt:lpstr>
      <vt:lpstr>Slide 2</vt:lpstr>
      <vt:lpstr>Topics Covered</vt:lpstr>
      <vt:lpstr>Framework Introduction</vt:lpstr>
      <vt:lpstr>Slide 5</vt:lpstr>
      <vt:lpstr>Slide 6</vt:lpstr>
      <vt:lpstr>Slide 7</vt:lpstr>
      <vt:lpstr>Slide 8</vt:lpstr>
      <vt:lpstr>Slide 9</vt:lpstr>
      <vt:lpstr>Slide 10</vt:lpstr>
      <vt:lpstr>Slide 11</vt:lpstr>
      <vt:lpstr>Slide 12</vt:lpstr>
      <vt:lpstr>Review Scheduling Data</vt:lpstr>
      <vt:lpstr>Slide 14</vt:lpstr>
      <vt:lpstr>Slide 15</vt:lpstr>
      <vt:lpstr>Slide 16</vt:lpstr>
      <vt:lpstr>Slide 17</vt:lpstr>
      <vt:lpstr> Review Supporting Data</vt:lpstr>
      <vt:lpstr>Slide 19</vt:lpstr>
      <vt:lpstr>Slide 20</vt:lpstr>
      <vt:lpstr> Introduction to Capacity</vt:lpstr>
      <vt:lpstr>Slide 22</vt:lpstr>
      <vt:lpstr>Slide 23</vt:lpstr>
      <vt:lpstr>Slide 24</vt:lpstr>
      <vt:lpstr>Slide 25</vt:lpstr>
      <vt:lpstr>Slide 26</vt:lpstr>
      <vt:lpstr>Slide 27</vt:lpstr>
      <vt:lpstr>Slide 28</vt:lpstr>
      <vt:lpstr>Slide 29</vt:lpstr>
      <vt:lpstr>Slide 30</vt:lpstr>
      <vt:lpstr> Filter and Sort Data</vt:lpstr>
      <vt:lpstr>Slide 32</vt:lpstr>
      <vt:lpstr>Slide 33</vt:lpstr>
      <vt:lpstr>Hands On Lesson</vt:lpstr>
      <vt:lpstr>Exercise 1- Enter Search Selection Criteria and Review Data Results </vt:lpstr>
      <vt:lpstr>Exercise 2 - Become Familiar with Capacity Calculations, Navigator Panel, and Manipulating Data</vt:lpstr>
      <vt:lpstr>Manage the UI</vt:lpstr>
      <vt:lpstr>Slide 38</vt:lpstr>
      <vt:lpstr>Monitor Size</vt:lpstr>
      <vt:lpstr>Slide 40</vt:lpstr>
      <vt:lpstr>Add/Remove Fields</vt:lpstr>
      <vt:lpstr>Slide 42</vt:lpstr>
      <vt:lpstr>Create Views</vt:lpstr>
      <vt:lpstr>Slide 44</vt:lpstr>
      <vt:lpstr>Slide 45</vt:lpstr>
      <vt:lpstr>Slide 46</vt:lpstr>
      <vt:lpstr>Dual-Monitor View</vt:lpstr>
      <vt:lpstr>Slide 48</vt:lpstr>
      <vt:lpstr>Hands On Lesson</vt:lpstr>
      <vt:lpstr>Exercise 3 – Personalize Your PSW UI</vt:lpstr>
      <vt:lpstr>Other Topics</vt:lpstr>
      <vt:lpstr>Slide 52</vt:lpstr>
      <vt:lpstr> End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bws</dc:creator>
  <cp:lastModifiedBy>QAD</cp:lastModifiedBy>
  <cp:revision>2517</cp:revision>
  <dcterms:created xsi:type="dcterms:W3CDTF">2006-04-20T07:03:59Z</dcterms:created>
  <dcterms:modified xsi:type="dcterms:W3CDTF">2011-03-04T18:19:08Z</dcterms:modified>
</cp:coreProperties>
</file>