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diagrams/quickStyle1.xml" ContentType="application/vnd.openxmlformats-officedocument.drawingml.diagramStyl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79"/>
  </p:notesMasterIdLst>
  <p:handoutMasterIdLst>
    <p:handoutMasterId r:id="rId80"/>
  </p:handoutMasterIdLst>
  <p:sldIdLst>
    <p:sldId id="1170" r:id="rId2"/>
    <p:sldId id="1097" r:id="rId3"/>
    <p:sldId id="1063" r:id="rId4"/>
    <p:sldId id="1167" r:id="rId5"/>
    <p:sldId id="1154" r:id="rId6"/>
    <p:sldId id="1076" r:id="rId7"/>
    <p:sldId id="1147" r:id="rId8"/>
    <p:sldId id="1099" r:id="rId9"/>
    <p:sldId id="1064" r:id="rId10"/>
    <p:sldId id="1155" r:id="rId11"/>
    <p:sldId id="1148" r:id="rId12"/>
    <p:sldId id="1082" r:id="rId13"/>
    <p:sldId id="1077" r:id="rId14"/>
    <p:sldId id="1100" r:id="rId15"/>
    <p:sldId id="1057" r:id="rId16"/>
    <p:sldId id="1165" r:id="rId17"/>
    <p:sldId id="1050" r:id="rId18"/>
    <p:sldId id="1051" r:id="rId19"/>
    <p:sldId id="1101" r:id="rId20"/>
    <p:sldId id="1059" r:id="rId21"/>
    <p:sldId id="1078" r:id="rId22"/>
    <p:sldId id="1106" r:id="rId23"/>
    <p:sldId id="1107" r:id="rId24"/>
    <p:sldId id="1058" r:id="rId25"/>
    <p:sldId id="1108" r:id="rId26"/>
    <p:sldId id="1109" r:id="rId27"/>
    <p:sldId id="1156" r:id="rId28"/>
    <p:sldId id="1111" r:id="rId29"/>
    <p:sldId id="1112" r:id="rId30"/>
    <p:sldId id="1176" r:id="rId31"/>
    <p:sldId id="1105" r:id="rId32"/>
    <p:sldId id="1081" r:id="rId33"/>
    <p:sldId id="1164" r:id="rId34"/>
    <p:sldId id="1061" r:id="rId35"/>
    <p:sldId id="1117" r:id="rId36"/>
    <p:sldId id="1118" r:id="rId37"/>
    <p:sldId id="1070" r:id="rId38"/>
    <p:sldId id="1062" r:id="rId39"/>
    <p:sldId id="1119" r:id="rId40"/>
    <p:sldId id="1068" r:id="rId41"/>
    <p:sldId id="1124" r:id="rId42"/>
    <p:sldId id="1157" r:id="rId43"/>
    <p:sldId id="1158" r:id="rId44"/>
    <p:sldId id="1159" r:id="rId45"/>
    <p:sldId id="1113" r:id="rId46"/>
    <p:sldId id="1114" r:id="rId47"/>
    <p:sldId id="1115" r:id="rId48"/>
    <p:sldId id="1125" r:id="rId49"/>
    <p:sldId id="1120" r:id="rId50"/>
    <p:sldId id="1121" r:id="rId51"/>
    <p:sldId id="1178" r:id="rId52"/>
    <p:sldId id="1093" r:id="rId53"/>
    <p:sldId id="1141" r:id="rId54"/>
    <p:sldId id="1166" r:id="rId55"/>
    <p:sldId id="1079" r:id="rId56"/>
    <p:sldId id="1127" r:id="rId57"/>
    <p:sldId id="1135" r:id="rId58"/>
    <p:sldId id="1136" r:id="rId59"/>
    <p:sldId id="1132" r:id="rId60"/>
    <p:sldId id="1173" r:id="rId61"/>
    <p:sldId id="1138" r:id="rId62"/>
    <p:sldId id="1140" r:id="rId63"/>
    <p:sldId id="1161" r:id="rId64"/>
    <p:sldId id="1129" r:id="rId65"/>
    <p:sldId id="1150" r:id="rId66"/>
    <p:sldId id="1151" r:id="rId67"/>
    <p:sldId id="1162" r:id="rId68"/>
    <p:sldId id="1128" r:id="rId69"/>
    <p:sldId id="1174" r:id="rId70"/>
    <p:sldId id="1145" r:id="rId71"/>
    <p:sldId id="1142" r:id="rId72"/>
    <p:sldId id="1143" r:id="rId73"/>
    <p:sldId id="1179" r:id="rId74"/>
    <p:sldId id="1169" r:id="rId75"/>
    <p:sldId id="1171" r:id="rId76"/>
    <p:sldId id="1172" r:id="rId77"/>
    <p:sldId id="1098" r:id="rId78"/>
  </p:sldIdLst>
  <p:sldSz cx="9144000" cy="6858000" type="screen4x3"/>
  <p:notesSz cx="7010400" cy="92964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ws" initials="" lastIdx="1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27272"/>
    <a:srgbClr val="59CF80"/>
    <a:srgbClr val="56F089"/>
    <a:srgbClr val="70D692"/>
    <a:srgbClr val="CCFFCC"/>
    <a:srgbClr val="F10903"/>
    <a:srgbClr val="000066"/>
    <a:srgbClr val="0033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2622" autoAdjust="0"/>
    <p:restoredTop sz="95775" autoAdjust="0"/>
  </p:normalViewPr>
  <p:slideViewPr>
    <p:cSldViewPr>
      <p:cViewPr>
        <p:scale>
          <a:sx n="66" d="100"/>
          <a:sy n="66" d="100"/>
        </p:scale>
        <p:origin x="-462" y="-72"/>
      </p:cViewPr>
      <p:guideLst>
        <p:guide orient="horz" pos="2160"/>
        <p:guide pos="2880"/>
      </p:guideLst>
    </p:cSldViewPr>
  </p:slideViewPr>
  <p:outlineViewPr>
    <p:cViewPr>
      <p:scale>
        <a:sx n="33" d="100"/>
        <a:sy n="33" d="100"/>
      </p:scale>
      <p:origin x="48" y="649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7" d="100"/>
          <a:sy n="87" d="100"/>
        </p:scale>
        <p:origin x="-2262" y="-78"/>
      </p:cViewPr>
      <p:guideLst>
        <p:guide orient="horz" pos="2929"/>
        <p:guide pos="2208"/>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17A133-40E5-416E-9744-98182F08539B}" type="doc">
      <dgm:prSet loTypeId="urn:microsoft.com/office/officeart/2005/8/layout/target2" loCatId="relationship" qsTypeId="urn:microsoft.com/office/officeart/2005/8/quickstyle/3d4" qsCatId="3D" csTypeId="urn:microsoft.com/office/officeart/2005/8/colors/accent1_2#3" csCatId="accent1" phldr="1"/>
      <dgm:spPr/>
      <dgm:t>
        <a:bodyPr/>
        <a:lstStyle/>
        <a:p>
          <a:endParaRPr lang="en-US"/>
        </a:p>
      </dgm:t>
    </dgm:pt>
    <dgm:pt modelId="{D9CD7438-DC9E-4444-A158-8A45B25B32FB}">
      <dgm:prSet phldrT="[Text]"/>
      <dgm:spPr>
        <a:solidFill>
          <a:schemeClr val="tx1"/>
        </a:solidFill>
      </dgm:spPr>
      <dgm:t>
        <a:bodyPr/>
        <a:lstStyle/>
        <a:p>
          <a:r>
            <a:rPr lang="en-US" dirty="0" smtClean="0"/>
            <a:t>MRP: calculates release &amp; due dates of planned orders</a:t>
          </a:r>
          <a:endParaRPr lang="en-US" dirty="0"/>
        </a:p>
      </dgm:t>
    </dgm:pt>
    <dgm:pt modelId="{ED96F0E6-50A6-4305-8784-2904D6A380E6}" type="parTrans" cxnId="{547E24CD-D4CA-4970-80B2-FB54B56767D6}">
      <dgm:prSet/>
      <dgm:spPr/>
      <dgm:t>
        <a:bodyPr/>
        <a:lstStyle/>
        <a:p>
          <a:endParaRPr lang="en-US"/>
        </a:p>
      </dgm:t>
    </dgm:pt>
    <dgm:pt modelId="{DE9E1376-9816-47BF-BAF0-F718C9A07BBA}" type="sibTrans" cxnId="{547E24CD-D4CA-4970-80B2-FB54B56767D6}">
      <dgm:prSet/>
      <dgm:spPr/>
      <dgm:t>
        <a:bodyPr/>
        <a:lstStyle/>
        <a:p>
          <a:endParaRPr lang="en-US"/>
        </a:p>
      </dgm:t>
    </dgm:pt>
    <dgm:pt modelId="{4B613E9C-B743-431B-B6BB-4FAD8F778514}">
      <dgm:prSet phldrT="[Text]"/>
      <dgm:spPr/>
      <dgm:t>
        <a:bodyPr/>
        <a:lstStyle/>
        <a:p>
          <a:r>
            <a:rPr lang="en-US" dirty="0" smtClean="0"/>
            <a:t>Calendar</a:t>
          </a:r>
          <a:endParaRPr lang="en-US" dirty="0"/>
        </a:p>
      </dgm:t>
    </dgm:pt>
    <dgm:pt modelId="{C3306565-F67B-4D54-B6A4-333B4C128629}" type="parTrans" cxnId="{25CCA076-EB3C-4A8B-A373-78EF40D534C1}">
      <dgm:prSet/>
      <dgm:spPr/>
      <dgm:t>
        <a:bodyPr/>
        <a:lstStyle/>
        <a:p>
          <a:endParaRPr lang="en-US"/>
        </a:p>
      </dgm:t>
    </dgm:pt>
    <dgm:pt modelId="{09E91367-CF22-4883-8B63-DC14EDF24685}" type="sibTrans" cxnId="{25CCA076-EB3C-4A8B-A373-78EF40D534C1}">
      <dgm:prSet/>
      <dgm:spPr/>
      <dgm:t>
        <a:bodyPr/>
        <a:lstStyle/>
        <a:p>
          <a:endParaRPr lang="en-US"/>
        </a:p>
      </dgm:t>
    </dgm:pt>
    <dgm:pt modelId="{1ACD788B-9F87-48F5-B1BB-91D6EECB311E}">
      <dgm:prSet phldrT="[Text]"/>
      <dgm:spPr/>
      <dgm:t>
        <a:bodyPr/>
        <a:lstStyle/>
        <a:p>
          <a:r>
            <a:rPr lang="en-US" i="0" dirty="0" smtClean="0"/>
            <a:t>Site </a:t>
          </a:r>
          <a:r>
            <a:rPr lang="en-US" dirty="0" smtClean="0"/>
            <a:t>Holiday Calendar</a:t>
          </a:r>
          <a:endParaRPr lang="en-US" dirty="0"/>
        </a:p>
      </dgm:t>
    </dgm:pt>
    <dgm:pt modelId="{D56F8540-3A7F-45F2-BB27-EE58EA1133AB}" type="parTrans" cxnId="{C0FA28A7-F376-4B97-918C-A2E3DFDAE5A1}">
      <dgm:prSet/>
      <dgm:spPr/>
      <dgm:t>
        <a:bodyPr/>
        <a:lstStyle/>
        <a:p>
          <a:endParaRPr lang="en-US"/>
        </a:p>
      </dgm:t>
    </dgm:pt>
    <dgm:pt modelId="{70599657-8345-49B4-B781-CDE03070AABB}" type="sibTrans" cxnId="{C0FA28A7-F376-4B97-918C-A2E3DFDAE5A1}">
      <dgm:prSet/>
      <dgm:spPr/>
      <dgm:t>
        <a:bodyPr/>
        <a:lstStyle/>
        <a:p>
          <a:endParaRPr lang="en-US"/>
        </a:p>
      </dgm:t>
    </dgm:pt>
    <dgm:pt modelId="{DC3AAB06-BFC5-40A5-B628-EEBCA03256A7}">
      <dgm:prSet phldrT="[Text]" custT="1"/>
      <dgm:spPr>
        <a:solidFill>
          <a:schemeClr val="bg1">
            <a:lumMod val="65000"/>
          </a:schemeClr>
        </a:solidFill>
      </dgm:spPr>
      <dgm:t>
        <a:bodyPr/>
        <a:lstStyle/>
        <a:p>
          <a:r>
            <a:rPr lang="en-US" sz="1900" dirty="0" smtClean="0"/>
            <a:t>Resource Type: </a:t>
          </a:r>
          <a:r>
            <a:rPr lang="en-US" sz="1400" dirty="0" smtClean="0"/>
            <a:t>Production Line – capacity</a:t>
          </a:r>
          <a:endParaRPr lang="en-US" sz="1400" dirty="0"/>
        </a:p>
      </dgm:t>
    </dgm:pt>
    <dgm:pt modelId="{C0F447C1-21B0-47FE-A8D8-BED258EF4C3C}" type="parTrans" cxnId="{FAA77887-3FFC-46D4-AA74-E9EB470C783A}">
      <dgm:prSet/>
      <dgm:spPr/>
      <dgm:t>
        <a:bodyPr/>
        <a:lstStyle/>
        <a:p>
          <a:endParaRPr lang="en-US"/>
        </a:p>
      </dgm:t>
    </dgm:pt>
    <dgm:pt modelId="{EB8C7FBD-8F3B-486D-BDDD-29DD63038225}" type="sibTrans" cxnId="{FAA77887-3FFC-46D4-AA74-E9EB470C783A}">
      <dgm:prSet/>
      <dgm:spPr/>
      <dgm:t>
        <a:bodyPr/>
        <a:lstStyle/>
        <a:p>
          <a:endParaRPr lang="en-US"/>
        </a:p>
      </dgm:t>
    </dgm:pt>
    <dgm:pt modelId="{63332EAB-E1B5-4661-8F7F-B64111019ABC}">
      <dgm:prSet phldrT="[Text]"/>
      <dgm:spPr/>
      <dgm:t>
        <a:bodyPr/>
        <a:lstStyle/>
        <a:p>
          <a:r>
            <a:rPr lang="en-US" dirty="0" smtClean="0"/>
            <a:t>Shift Calendar</a:t>
          </a:r>
          <a:endParaRPr lang="en-US" dirty="0"/>
        </a:p>
      </dgm:t>
    </dgm:pt>
    <dgm:pt modelId="{A8ABF237-BFD6-40D7-8675-D622D5413F71}" type="parTrans" cxnId="{C035B56B-CE70-4C3D-9BAE-AA13503A36B1}">
      <dgm:prSet/>
      <dgm:spPr/>
      <dgm:t>
        <a:bodyPr/>
        <a:lstStyle/>
        <a:p>
          <a:endParaRPr lang="en-US"/>
        </a:p>
      </dgm:t>
    </dgm:pt>
    <dgm:pt modelId="{CFDEDCED-8D33-4987-84DB-D286AE044551}" type="sibTrans" cxnId="{C035B56B-CE70-4C3D-9BAE-AA13503A36B1}">
      <dgm:prSet/>
      <dgm:spPr/>
      <dgm:t>
        <a:bodyPr/>
        <a:lstStyle/>
        <a:p>
          <a:endParaRPr lang="en-US"/>
        </a:p>
      </dgm:t>
    </dgm:pt>
    <dgm:pt modelId="{BA6E90B5-E78E-463C-80F8-99CD0C351DCD}">
      <dgm:prSet phldrT="[Text]"/>
      <dgm:spPr/>
      <dgm:t>
        <a:bodyPr/>
        <a:lstStyle/>
        <a:p>
          <a:r>
            <a:rPr lang="en-US" dirty="0" smtClean="0"/>
            <a:t>Shift Exceptions</a:t>
          </a:r>
          <a:endParaRPr lang="en-US" dirty="0"/>
        </a:p>
      </dgm:t>
    </dgm:pt>
    <dgm:pt modelId="{A84F9FEA-C409-4121-80F9-699974C9279E}" type="parTrans" cxnId="{D1FF3084-8DA8-4DF0-98D5-48D2566477BF}">
      <dgm:prSet/>
      <dgm:spPr/>
      <dgm:t>
        <a:bodyPr/>
        <a:lstStyle/>
        <a:p>
          <a:endParaRPr lang="en-US"/>
        </a:p>
      </dgm:t>
    </dgm:pt>
    <dgm:pt modelId="{1D660A21-F4C4-4E99-A0E1-36BB4522A9F9}" type="sibTrans" cxnId="{D1FF3084-8DA8-4DF0-98D5-48D2566477BF}">
      <dgm:prSet/>
      <dgm:spPr/>
      <dgm:t>
        <a:bodyPr/>
        <a:lstStyle/>
        <a:p>
          <a:endParaRPr lang="en-US"/>
        </a:p>
      </dgm:t>
    </dgm:pt>
    <dgm:pt modelId="{98E4EF3B-94A0-4D98-AFAB-ED92106E6BCF}">
      <dgm:prSet phldrT="[Text]" custT="1"/>
      <dgm:spPr>
        <a:solidFill>
          <a:schemeClr val="tx2">
            <a:lumMod val="60000"/>
            <a:lumOff val="40000"/>
          </a:schemeClr>
        </a:solidFill>
      </dgm:spPr>
      <dgm:t>
        <a:bodyPr/>
        <a:lstStyle/>
        <a:p>
          <a:r>
            <a:rPr lang="en-US" sz="1600" dirty="0" smtClean="0"/>
            <a:t>Resource Type: </a:t>
          </a:r>
          <a:r>
            <a:rPr lang="en-US" sz="1400" dirty="0" smtClean="0"/>
            <a:t>Work Center / Machine - capacity</a:t>
          </a:r>
          <a:endParaRPr lang="en-US" sz="1400" dirty="0"/>
        </a:p>
      </dgm:t>
    </dgm:pt>
    <dgm:pt modelId="{5662BCC6-48BC-4918-BB92-18667DDD8586}" type="parTrans" cxnId="{5490FEC6-0F81-404A-A784-965178537E9D}">
      <dgm:prSet/>
      <dgm:spPr/>
      <dgm:t>
        <a:bodyPr/>
        <a:lstStyle/>
        <a:p>
          <a:endParaRPr lang="en-US"/>
        </a:p>
      </dgm:t>
    </dgm:pt>
    <dgm:pt modelId="{EFFD3374-D93E-4B16-BFD5-7B3430AC6B6A}" type="sibTrans" cxnId="{5490FEC6-0F81-404A-A784-965178537E9D}">
      <dgm:prSet/>
      <dgm:spPr/>
      <dgm:t>
        <a:bodyPr/>
        <a:lstStyle/>
        <a:p>
          <a:endParaRPr lang="en-US"/>
        </a:p>
      </dgm:t>
    </dgm:pt>
    <dgm:pt modelId="{D433948E-B003-4060-81CE-04B9DD2D3ADB}">
      <dgm:prSet phldrT="[Text]"/>
      <dgm:spPr/>
      <dgm:t>
        <a:bodyPr/>
        <a:lstStyle/>
        <a:p>
          <a:r>
            <a:rPr lang="en-US" dirty="0" smtClean="0"/>
            <a:t>WC/Mach Calendar</a:t>
          </a:r>
          <a:endParaRPr lang="en-US" dirty="0"/>
        </a:p>
      </dgm:t>
    </dgm:pt>
    <dgm:pt modelId="{AEC36A00-5F4D-4517-8CD2-AC0D0259E91D}" type="parTrans" cxnId="{3EDE784C-937D-4EEB-BF73-E821AA0041AD}">
      <dgm:prSet/>
      <dgm:spPr/>
      <dgm:t>
        <a:bodyPr/>
        <a:lstStyle/>
        <a:p>
          <a:endParaRPr lang="en-US"/>
        </a:p>
      </dgm:t>
    </dgm:pt>
    <dgm:pt modelId="{7B7FF4B7-AAAE-46F3-8934-E90D77D36B4F}" type="sibTrans" cxnId="{3EDE784C-937D-4EEB-BF73-E821AA0041AD}">
      <dgm:prSet/>
      <dgm:spPr/>
      <dgm:t>
        <a:bodyPr/>
        <a:lstStyle/>
        <a:p>
          <a:endParaRPr lang="en-US"/>
        </a:p>
      </dgm:t>
    </dgm:pt>
    <dgm:pt modelId="{EE6429DD-62AE-4AAB-942C-7AADE5C0F6A6}">
      <dgm:prSet phldrT="[Text]"/>
      <dgm:spPr/>
      <dgm:t>
        <a:bodyPr/>
        <a:lstStyle/>
        <a:p>
          <a:r>
            <a:rPr lang="en-US" dirty="0" smtClean="0"/>
            <a:t>WC/Machine Exceptions</a:t>
          </a:r>
          <a:endParaRPr lang="en-US" dirty="0"/>
        </a:p>
      </dgm:t>
    </dgm:pt>
    <dgm:pt modelId="{DE9B5805-37EB-4859-B05C-D6A3C413DB58}" type="parTrans" cxnId="{E4F0CD23-136C-4DF3-A99E-7A084C728048}">
      <dgm:prSet/>
      <dgm:spPr/>
      <dgm:t>
        <a:bodyPr/>
        <a:lstStyle/>
        <a:p>
          <a:endParaRPr lang="en-US"/>
        </a:p>
      </dgm:t>
    </dgm:pt>
    <dgm:pt modelId="{C8CC2C63-2C29-4C07-B456-68C1AE31C3C3}" type="sibTrans" cxnId="{E4F0CD23-136C-4DF3-A99E-7A084C728048}">
      <dgm:prSet/>
      <dgm:spPr/>
      <dgm:t>
        <a:bodyPr/>
        <a:lstStyle/>
        <a:p>
          <a:endParaRPr lang="en-US"/>
        </a:p>
      </dgm:t>
    </dgm:pt>
    <dgm:pt modelId="{2908D357-E094-4319-B755-F483E7B1AEDB}">
      <dgm:prSet phldrT="[Text]"/>
      <dgm:spPr/>
      <dgm:t>
        <a:bodyPr/>
        <a:lstStyle/>
        <a:p>
          <a:r>
            <a:rPr lang="en-US" dirty="0" smtClean="0"/>
            <a:t>Site Calendar Exceptions</a:t>
          </a:r>
          <a:endParaRPr lang="en-US" dirty="0"/>
        </a:p>
      </dgm:t>
    </dgm:pt>
    <dgm:pt modelId="{2FC7305D-884D-4935-A35F-616E5F957716}" type="parTrans" cxnId="{266F362C-312B-40F4-B874-73DABD4439FD}">
      <dgm:prSet/>
      <dgm:spPr/>
      <dgm:t>
        <a:bodyPr/>
        <a:lstStyle/>
        <a:p>
          <a:endParaRPr lang="en-US"/>
        </a:p>
      </dgm:t>
    </dgm:pt>
    <dgm:pt modelId="{5FCB9142-24E9-407F-9898-1329E149554D}" type="sibTrans" cxnId="{266F362C-312B-40F4-B874-73DABD4439FD}">
      <dgm:prSet/>
      <dgm:spPr/>
      <dgm:t>
        <a:bodyPr/>
        <a:lstStyle/>
        <a:p>
          <a:endParaRPr lang="en-US"/>
        </a:p>
      </dgm:t>
    </dgm:pt>
    <dgm:pt modelId="{56D21E37-BA39-49DE-B8D7-A567676B00F9}">
      <dgm:prSet phldrT="[Text]"/>
      <dgm:spPr/>
      <dgm:t>
        <a:bodyPr/>
        <a:lstStyle/>
        <a:p>
          <a:r>
            <a:rPr lang="en-US" i="0" dirty="0" smtClean="0"/>
            <a:t>Site</a:t>
          </a:r>
          <a:r>
            <a:rPr lang="en-US" dirty="0" smtClean="0"/>
            <a:t> Calendar</a:t>
          </a:r>
          <a:endParaRPr lang="en-US" dirty="0"/>
        </a:p>
      </dgm:t>
    </dgm:pt>
    <dgm:pt modelId="{1FF1B9BB-55BB-4F5B-A313-A0FE41AC7328}" type="parTrans" cxnId="{C6450CEB-F593-442C-A41E-33CC3E0EE5B1}">
      <dgm:prSet/>
      <dgm:spPr/>
      <dgm:t>
        <a:bodyPr/>
        <a:lstStyle/>
        <a:p>
          <a:endParaRPr lang="en-US"/>
        </a:p>
      </dgm:t>
    </dgm:pt>
    <dgm:pt modelId="{35FFA444-1D16-42A7-BA9A-FF6D726B5D05}" type="sibTrans" cxnId="{C6450CEB-F593-442C-A41E-33CC3E0EE5B1}">
      <dgm:prSet/>
      <dgm:spPr/>
      <dgm:t>
        <a:bodyPr/>
        <a:lstStyle/>
        <a:p>
          <a:endParaRPr lang="en-US"/>
        </a:p>
      </dgm:t>
    </dgm:pt>
    <dgm:pt modelId="{D073781F-13CF-48BE-9629-488D7EAD7583}" type="pres">
      <dgm:prSet presAssocID="{4A17A133-40E5-416E-9744-98182F08539B}" presName="Name0" presStyleCnt="0">
        <dgm:presLayoutVars>
          <dgm:chMax val="3"/>
          <dgm:chPref val="1"/>
          <dgm:dir/>
          <dgm:animLvl val="lvl"/>
          <dgm:resizeHandles/>
        </dgm:presLayoutVars>
      </dgm:prSet>
      <dgm:spPr/>
      <dgm:t>
        <a:bodyPr/>
        <a:lstStyle/>
        <a:p>
          <a:endParaRPr lang="en-US"/>
        </a:p>
      </dgm:t>
    </dgm:pt>
    <dgm:pt modelId="{9F260881-B3FB-4392-8CE2-4A384BBC20EF}" type="pres">
      <dgm:prSet presAssocID="{4A17A133-40E5-416E-9744-98182F08539B}" presName="outerBox" presStyleCnt="0"/>
      <dgm:spPr/>
    </dgm:pt>
    <dgm:pt modelId="{8F2F5A51-E4DC-4515-8F66-73872E43F1D3}" type="pres">
      <dgm:prSet presAssocID="{4A17A133-40E5-416E-9744-98182F08539B}" presName="outerBoxParent" presStyleLbl="node1" presStyleIdx="0" presStyleCnt="3"/>
      <dgm:spPr/>
      <dgm:t>
        <a:bodyPr/>
        <a:lstStyle/>
        <a:p>
          <a:endParaRPr lang="en-US"/>
        </a:p>
      </dgm:t>
    </dgm:pt>
    <dgm:pt modelId="{4F215EFA-C56E-408E-9F36-DC1C104CE921}" type="pres">
      <dgm:prSet presAssocID="{4A17A133-40E5-416E-9744-98182F08539B}" presName="outerBoxChildren" presStyleCnt="0"/>
      <dgm:spPr/>
    </dgm:pt>
    <dgm:pt modelId="{E2757D26-34C6-4955-B6AC-9DBF6F26BB8E}" type="pres">
      <dgm:prSet presAssocID="{4B613E9C-B743-431B-B6BB-4FAD8F778514}" presName="oChild" presStyleLbl="fgAcc1" presStyleIdx="0" presStyleCnt="8">
        <dgm:presLayoutVars>
          <dgm:bulletEnabled val="1"/>
        </dgm:presLayoutVars>
      </dgm:prSet>
      <dgm:spPr/>
      <dgm:t>
        <a:bodyPr/>
        <a:lstStyle/>
        <a:p>
          <a:endParaRPr lang="en-US"/>
        </a:p>
      </dgm:t>
    </dgm:pt>
    <dgm:pt modelId="{74206F32-9190-42D4-96C9-786CECEE9996}" type="pres">
      <dgm:prSet presAssocID="{09E91367-CF22-4883-8B63-DC14EDF24685}" presName="outerSibTrans" presStyleCnt="0"/>
      <dgm:spPr/>
    </dgm:pt>
    <dgm:pt modelId="{D14574D1-16A5-4F35-A75E-DFF8395E65F0}" type="pres">
      <dgm:prSet presAssocID="{56D21E37-BA39-49DE-B8D7-A567676B00F9}" presName="oChild" presStyleLbl="fgAcc1" presStyleIdx="1" presStyleCnt="8">
        <dgm:presLayoutVars>
          <dgm:bulletEnabled val="1"/>
        </dgm:presLayoutVars>
      </dgm:prSet>
      <dgm:spPr/>
      <dgm:t>
        <a:bodyPr/>
        <a:lstStyle/>
        <a:p>
          <a:endParaRPr lang="en-US"/>
        </a:p>
      </dgm:t>
    </dgm:pt>
    <dgm:pt modelId="{FE2A7D82-6C1F-49B8-84E4-1BFA243B4D87}" type="pres">
      <dgm:prSet presAssocID="{35FFA444-1D16-42A7-BA9A-FF6D726B5D05}" presName="outerSibTrans" presStyleCnt="0"/>
      <dgm:spPr/>
    </dgm:pt>
    <dgm:pt modelId="{EDA5C9A2-1EC4-480C-AB0F-1CEC2A11AE48}" type="pres">
      <dgm:prSet presAssocID="{2908D357-E094-4319-B755-F483E7B1AEDB}" presName="oChild" presStyleLbl="fgAcc1" presStyleIdx="2" presStyleCnt="8">
        <dgm:presLayoutVars>
          <dgm:bulletEnabled val="1"/>
        </dgm:presLayoutVars>
      </dgm:prSet>
      <dgm:spPr/>
      <dgm:t>
        <a:bodyPr/>
        <a:lstStyle/>
        <a:p>
          <a:endParaRPr lang="en-US"/>
        </a:p>
      </dgm:t>
    </dgm:pt>
    <dgm:pt modelId="{785BBF36-ECB5-40C9-8B7C-7DDFF08AE096}" type="pres">
      <dgm:prSet presAssocID="{5FCB9142-24E9-407F-9898-1329E149554D}" presName="outerSibTrans" presStyleCnt="0"/>
      <dgm:spPr/>
    </dgm:pt>
    <dgm:pt modelId="{A62BF3D0-DC67-4679-B85A-A4A7A0A581E9}" type="pres">
      <dgm:prSet presAssocID="{1ACD788B-9F87-48F5-B1BB-91D6EECB311E}" presName="oChild" presStyleLbl="fgAcc1" presStyleIdx="3" presStyleCnt="8">
        <dgm:presLayoutVars>
          <dgm:bulletEnabled val="1"/>
        </dgm:presLayoutVars>
      </dgm:prSet>
      <dgm:spPr/>
      <dgm:t>
        <a:bodyPr/>
        <a:lstStyle/>
        <a:p>
          <a:endParaRPr lang="en-US"/>
        </a:p>
      </dgm:t>
    </dgm:pt>
    <dgm:pt modelId="{71E330AE-5966-4895-8FB2-FB0EF0F5250E}" type="pres">
      <dgm:prSet presAssocID="{4A17A133-40E5-416E-9744-98182F08539B}" presName="middleBox" presStyleCnt="0"/>
      <dgm:spPr/>
    </dgm:pt>
    <dgm:pt modelId="{D1538C2D-2EE5-460E-84FD-9DEA796FDF82}" type="pres">
      <dgm:prSet presAssocID="{4A17A133-40E5-416E-9744-98182F08539B}" presName="middleBoxParent" presStyleLbl="node1" presStyleIdx="1" presStyleCnt="3"/>
      <dgm:spPr/>
      <dgm:t>
        <a:bodyPr/>
        <a:lstStyle/>
        <a:p>
          <a:endParaRPr lang="en-US"/>
        </a:p>
      </dgm:t>
    </dgm:pt>
    <dgm:pt modelId="{DCF5B026-6179-47DB-82A9-2CDBB85535AD}" type="pres">
      <dgm:prSet presAssocID="{4A17A133-40E5-416E-9744-98182F08539B}" presName="middleBoxChildren" presStyleCnt="0"/>
      <dgm:spPr/>
    </dgm:pt>
    <dgm:pt modelId="{F5916E0C-7AF5-4E77-8D0A-20A055DFB161}" type="pres">
      <dgm:prSet presAssocID="{63332EAB-E1B5-4661-8F7F-B64111019ABC}" presName="mChild" presStyleLbl="fgAcc1" presStyleIdx="4" presStyleCnt="8">
        <dgm:presLayoutVars>
          <dgm:bulletEnabled val="1"/>
        </dgm:presLayoutVars>
      </dgm:prSet>
      <dgm:spPr/>
      <dgm:t>
        <a:bodyPr/>
        <a:lstStyle/>
        <a:p>
          <a:endParaRPr lang="en-US"/>
        </a:p>
      </dgm:t>
    </dgm:pt>
    <dgm:pt modelId="{E637DFB2-B01B-421A-A181-1F84C534D92F}" type="pres">
      <dgm:prSet presAssocID="{CFDEDCED-8D33-4987-84DB-D286AE044551}" presName="middleSibTrans" presStyleCnt="0"/>
      <dgm:spPr/>
    </dgm:pt>
    <dgm:pt modelId="{23A78447-8AFA-4315-83DF-8CC3051C429A}" type="pres">
      <dgm:prSet presAssocID="{BA6E90B5-E78E-463C-80F8-99CD0C351DCD}" presName="mChild" presStyleLbl="fgAcc1" presStyleIdx="5" presStyleCnt="8">
        <dgm:presLayoutVars>
          <dgm:bulletEnabled val="1"/>
        </dgm:presLayoutVars>
      </dgm:prSet>
      <dgm:spPr/>
      <dgm:t>
        <a:bodyPr/>
        <a:lstStyle/>
        <a:p>
          <a:endParaRPr lang="en-US"/>
        </a:p>
      </dgm:t>
    </dgm:pt>
    <dgm:pt modelId="{5E0A545E-DD7F-466B-B8CE-EC253FAA6E10}" type="pres">
      <dgm:prSet presAssocID="{4A17A133-40E5-416E-9744-98182F08539B}" presName="centerBox" presStyleCnt="0"/>
      <dgm:spPr/>
    </dgm:pt>
    <dgm:pt modelId="{ADEF91B3-6CBB-47D2-A70D-DBE6237076AC}" type="pres">
      <dgm:prSet presAssocID="{4A17A133-40E5-416E-9744-98182F08539B}" presName="centerBoxParent" presStyleLbl="node1" presStyleIdx="2" presStyleCnt="3"/>
      <dgm:spPr/>
      <dgm:t>
        <a:bodyPr/>
        <a:lstStyle/>
        <a:p>
          <a:endParaRPr lang="en-US"/>
        </a:p>
      </dgm:t>
    </dgm:pt>
    <dgm:pt modelId="{D30795C1-1461-4078-9DA1-69C4B5956CB1}" type="pres">
      <dgm:prSet presAssocID="{4A17A133-40E5-416E-9744-98182F08539B}" presName="centerBoxChildren" presStyleCnt="0"/>
      <dgm:spPr/>
    </dgm:pt>
    <dgm:pt modelId="{4A040A11-D716-4239-9D6E-C78BA6824BF9}" type="pres">
      <dgm:prSet presAssocID="{D433948E-B003-4060-81CE-04B9DD2D3ADB}" presName="cChild" presStyleLbl="fgAcc1" presStyleIdx="6" presStyleCnt="8">
        <dgm:presLayoutVars>
          <dgm:bulletEnabled val="1"/>
        </dgm:presLayoutVars>
      </dgm:prSet>
      <dgm:spPr/>
      <dgm:t>
        <a:bodyPr/>
        <a:lstStyle/>
        <a:p>
          <a:endParaRPr lang="en-US"/>
        </a:p>
      </dgm:t>
    </dgm:pt>
    <dgm:pt modelId="{6CBF880D-C8CC-4D4E-B210-BCF0B1ACD917}" type="pres">
      <dgm:prSet presAssocID="{7B7FF4B7-AAAE-46F3-8934-E90D77D36B4F}" presName="centerSibTrans" presStyleCnt="0"/>
      <dgm:spPr/>
    </dgm:pt>
    <dgm:pt modelId="{69F4D466-FFC4-411B-9FC9-92C35B1188A9}" type="pres">
      <dgm:prSet presAssocID="{EE6429DD-62AE-4AAB-942C-7AADE5C0F6A6}" presName="cChild" presStyleLbl="fgAcc1" presStyleIdx="7" presStyleCnt="8">
        <dgm:presLayoutVars>
          <dgm:bulletEnabled val="1"/>
        </dgm:presLayoutVars>
      </dgm:prSet>
      <dgm:spPr/>
      <dgm:t>
        <a:bodyPr/>
        <a:lstStyle/>
        <a:p>
          <a:endParaRPr lang="en-US"/>
        </a:p>
      </dgm:t>
    </dgm:pt>
  </dgm:ptLst>
  <dgm:cxnLst>
    <dgm:cxn modelId="{0D34036A-CD1F-456A-95CE-8935D6C6A890}" type="presOf" srcId="{4B613E9C-B743-431B-B6BB-4FAD8F778514}" destId="{E2757D26-34C6-4955-B6AC-9DBF6F26BB8E}" srcOrd="0" destOrd="0" presId="urn:microsoft.com/office/officeart/2005/8/layout/target2"/>
    <dgm:cxn modelId="{266F362C-312B-40F4-B874-73DABD4439FD}" srcId="{D9CD7438-DC9E-4444-A158-8A45B25B32FB}" destId="{2908D357-E094-4319-B755-F483E7B1AEDB}" srcOrd="2" destOrd="0" parTransId="{2FC7305D-884D-4935-A35F-616E5F957716}" sibTransId="{5FCB9142-24E9-407F-9898-1329E149554D}"/>
    <dgm:cxn modelId="{C0FA28A7-F376-4B97-918C-A2E3DFDAE5A1}" srcId="{D9CD7438-DC9E-4444-A158-8A45B25B32FB}" destId="{1ACD788B-9F87-48F5-B1BB-91D6EECB311E}" srcOrd="3" destOrd="0" parTransId="{D56F8540-3A7F-45F2-BB27-EE58EA1133AB}" sibTransId="{70599657-8345-49B4-B781-CDE03070AABB}"/>
    <dgm:cxn modelId="{25CCA076-EB3C-4A8B-A373-78EF40D534C1}" srcId="{D9CD7438-DC9E-4444-A158-8A45B25B32FB}" destId="{4B613E9C-B743-431B-B6BB-4FAD8F778514}" srcOrd="0" destOrd="0" parTransId="{C3306565-F67B-4D54-B6A4-333B4C128629}" sibTransId="{09E91367-CF22-4883-8B63-DC14EDF24685}"/>
    <dgm:cxn modelId="{2F0513B4-7774-4CF8-A526-6D069961C59B}" type="presOf" srcId="{63332EAB-E1B5-4661-8F7F-B64111019ABC}" destId="{F5916E0C-7AF5-4E77-8D0A-20A055DFB161}" srcOrd="0" destOrd="0" presId="urn:microsoft.com/office/officeart/2005/8/layout/target2"/>
    <dgm:cxn modelId="{C6450CEB-F593-442C-A41E-33CC3E0EE5B1}" srcId="{D9CD7438-DC9E-4444-A158-8A45B25B32FB}" destId="{56D21E37-BA39-49DE-B8D7-A567676B00F9}" srcOrd="1" destOrd="0" parTransId="{1FF1B9BB-55BB-4F5B-A313-A0FE41AC7328}" sibTransId="{35FFA444-1D16-42A7-BA9A-FF6D726B5D05}"/>
    <dgm:cxn modelId="{D1FF3084-8DA8-4DF0-98D5-48D2566477BF}" srcId="{DC3AAB06-BFC5-40A5-B628-EEBCA03256A7}" destId="{BA6E90B5-E78E-463C-80F8-99CD0C351DCD}" srcOrd="1" destOrd="0" parTransId="{A84F9FEA-C409-4121-80F9-699974C9279E}" sibTransId="{1D660A21-F4C4-4E99-A0E1-36BB4522A9F9}"/>
    <dgm:cxn modelId="{B90B6091-2BF4-4BB7-823A-A66EB59CE862}" type="presOf" srcId="{2908D357-E094-4319-B755-F483E7B1AEDB}" destId="{EDA5C9A2-1EC4-480C-AB0F-1CEC2A11AE48}" srcOrd="0" destOrd="0" presId="urn:microsoft.com/office/officeart/2005/8/layout/target2"/>
    <dgm:cxn modelId="{70310878-E1A6-4B27-B8FD-101FB5625928}" type="presOf" srcId="{DC3AAB06-BFC5-40A5-B628-EEBCA03256A7}" destId="{D1538C2D-2EE5-460E-84FD-9DEA796FDF82}" srcOrd="0" destOrd="0" presId="urn:microsoft.com/office/officeart/2005/8/layout/target2"/>
    <dgm:cxn modelId="{C035B56B-CE70-4C3D-9BAE-AA13503A36B1}" srcId="{DC3AAB06-BFC5-40A5-B628-EEBCA03256A7}" destId="{63332EAB-E1B5-4661-8F7F-B64111019ABC}" srcOrd="0" destOrd="0" parTransId="{A8ABF237-BFD6-40D7-8675-D622D5413F71}" sibTransId="{CFDEDCED-8D33-4987-84DB-D286AE044551}"/>
    <dgm:cxn modelId="{E4F0CD23-136C-4DF3-A99E-7A084C728048}" srcId="{98E4EF3B-94A0-4D98-AFAB-ED92106E6BCF}" destId="{EE6429DD-62AE-4AAB-942C-7AADE5C0F6A6}" srcOrd="1" destOrd="0" parTransId="{DE9B5805-37EB-4859-B05C-D6A3C413DB58}" sibTransId="{C8CC2C63-2C29-4C07-B456-68C1AE31C3C3}"/>
    <dgm:cxn modelId="{FAA77887-3FFC-46D4-AA74-E9EB470C783A}" srcId="{4A17A133-40E5-416E-9744-98182F08539B}" destId="{DC3AAB06-BFC5-40A5-B628-EEBCA03256A7}" srcOrd="1" destOrd="0" parTransId="{C0F447C1-21B0-47FE-A8D8-BED258EF4C3C}" sibTransId="{EB8C7FBD-8F3B-486D-BDDD-29DD63038225}"/>
    <dgm:cxn modelId="{1F38E780-7D6A-4BF4-935F-7BEA3C57D64B}" type="presOf" srcId="{4A17A133-40E5-416E-9744-98182F08539B}" destId="{D073781F-13CF-48BE-9629-488D7EAD7583}" srcOrd="0" destOrd="0" presId="urn:microsoft.com/office/officeart/2005/8/layout/target2"/>
    <dgm:cxn modelId="{5490FEC6-0F81-404A-A784-965178537E9D}" srcId="{4A17A133-40E5-416E-9744-98182F08539B}" destId="{98E4EF3B-94A0-4D98-AFAB-ED92106E6BCF}" srcOrd="2" destOrd="0" parTransId="{5662BCC6-48BC-4918-BB92-18667DDD8586}" sibTransId="{EFFD3374-D93E-4B16-BFD5-7B3430AC6B6A}"/>
    <dgm:cxn modelId="{AEA961DB-8753-470F-8B60-7E0EF496AFD6}" type="presOf" srcId="{98E4EF3B-94A0-4D98-AFAB-ED92106E6BCF}" destId="{ADEF91B3-6CBB-47D2-A70D-DBE6237076AC}" srcOrd="0" destOrd="0" presId="urn:microsoft.com/office/officeart/2005/8/layout/target2"/>
    <dgm:cxn modelId="{DFD633FD-4DBA-4256-BF14-2A8023AE5FE6}" type="presOf" srcId="{D9CD7438-DC9E-4444-A158-8A45B25B32FB}" destId="{8F2F5A51-E4DC-4515-8F66-73872E43F1D3}" srcOrd="0" destOrd="0" presId="urn:microsoft.com/office/officeart/2005/8/layout/target2"/>
    <dgm:cxn modelId="{45094678-CFEB-4B62-8BAB-A811C59BA2E4}" type="presOf" srcId="{D433948E-B003-4060-81CE-04B9DD2D3ADB}" destId="{4A040A11-D716-4239-9D6E-C78BA6824BF9}" srcOrd="0" destOrd="0" presId="urn:microsoft.com/office/officeart/2005/8/layout/target2"/>
    <dgm:cxn modelId="{3019EC69-1679-4F37-B035-F6C7EFE26BED}" type="presOf" srcId="{56D21E37-BA39-49DE-B8D7-A567676B00F9}" destId="{D14574D1-16A5-4F35-A75E-DFF8395E65F0}" srcOrd="0" destOrd="0" presId="urn:microsoft.com/office/officeart/2005/8/layout/target2"/>
    <dgm:cxn modelId="{547E24CD-D4CA-4970-80B2-FB54B56767D6}" srcId="{4A17A133-40E5-416E-9744-98182F08539B}" destId="{D9CD7438-DC9E-4444-A158-8A45B25B32FB}" srcOrd="0" destOrd="0" parTransId="{ED96F0E6-50A6-4305-8784-2904D6A380E6}" sibTransId="{DE9E1376-9816-47BF-BAF0-F718C9A07BBA}"/>
    <dgm:cxn modelId="{3EDE784C-937D-4EEB-BF73-E821AA0041AD}" srcId="{98E4EF3B-94A0-4D98-AFAB-ED92106E6BCF}" destId="{D433948E-B003-4060-81CE-04B9DD2D3ADB}" srcOrd="0" destOrd="0" parTransId="{AEC36A00-5F4D-4517-8CD2-AC0D0259E91D}" sibTransId="{7B7FF4B7-AAAE-46F3-8934-E90D77D36B4F}"/>
    <dgm:cxn modelId="{3A9317B4-FE04-48D3-97D8-F38556629734}" type="presOf" srcId="{BA6E90B5-E78E-463C-80F8-99CD0C351DCD}" destId="{23A78447-8AFA-4315-83DF-8CC3051C429A}" srcOrd="0" destOrd="0" presId="urn:microsoft.com/office/officeart/2005/8/layout/target2"/>
    <dgm:cxn modelId="{26D09267-FE76-4929-B8E4-A00EB95AD0AC}" type="presOf" srcId="{1ACD788B-9F87-48F5-B1BB-91D6EECB311E}" destId="{A62BF3D0-DC67-4679-B85A-A4A7A0A581E9}" srcOrd="0" destOrd="0" presId="urn:microsoft.com/office/officeart/2005/8/layout/target2"/>
    <dgm:cxn modelId="{CDB36E59-454C-4CFF-BD7F-9DCF6CDF1127}" type="presOf" srcId="{EE6429DD-62AE-4AAB-942C-7AADE5C0F6A6}" destId="{69F4D466-FFC4-411B-9FC9-92C35B1188A9}" srcOrd="0" destOrd="0" presId="urn:microsoft.com/office/officeart/2005/8/layout/target2"/>
    <dgm:cxn modelId="{65086F04-FD98-4617-9E05-6A1FD13B1B65}" type="presParOf" srcId="{D073781F-13CF-48BE-9629-488D7EAD7583}" destId="{9F260881-B3FB-4392-8CE2-4A384BBC20EF}" srcOrd="0" destOrd="0" presId="urn:microsoft.com/office/officeart/2005/8/layout/target2"/>
    <dgm:cxn modelId="{76B98023-C341-4004-9D4C-CDE3B01E0423}" type="presParOf" srcId="{9F260881-B3FB-4392-8CE2-4A384BBC20EF}" destId="{8F2F5A51-E4DC-4515-8F66-73872E43F1D3}" srcOrd="0" destOrd="0" presId="urn:microsoft.com/office/officeart/2005/8/layout/target2"/>
    <dgm:cxn modelId="{244BBD20-3EA9-4000-80FD-D27B4660C407}" type="presParOf" srcId="{9F260881-B3FB-4392-8CE2-4A384BBC20EF}" destId="{4F215EFA-C56E-408E-9F36-DC1C104CE921}" srcOrd="1" destOrd="0" presId="urn:microsoft.com/office/officeart/2005/8/layout/target2"/>
    <dgm:cxn modelId="{7862C5B5-AD8F-42D4-936F-279CFB2B01F9}" type="presParOf" srcId="{4F215EFA-C56E-408E-9F36-DC1C104CE921}" destId="{E2757D26-34C6-4955-B6AC-9DBF6F26BB8E}" srcOrd="0" destOrd="0" presId="urn:microsoft.com/office/officeart/2005/8/layout/target2"/>
    <dgm:cxn modelId="{F702CE4D-B399-4DE1-AC3D-088D509CD411}" type="presParOf" srcId="{4F215EFA-C56E-408E-9F36-DC1C104CE921}" destId="{74206F32-9190-42D4-96C9-786CECEE9996}" srcOrd="1" destOrd="0" presId="urn:microsoft.com/office/officeart/2005/8/layout/target2"/>
    <dgm:cxn modelId="{41B29E3D-6E7E-4F8E-BF00-A6DE0FAC5BD9}" type="presParOf" srcId="{4F215EFA-C56E-408E-9F36-DC1C104CE921}" destId="{D14574D1-16A5-4F35-A75E-DFF8395E65F0}" srcOrd="2" destOrd="0" presId="urn:microsoft.com/office/officeart/2005/8/layout/target2"/>
    <dgm:cxn modelId="{F19C08AF-53E1-453D-8692-581870D59245}" type="presParOf" srcId="{4F215EFA-C56E-408E-9F36-DC1C104CE921}" destId="{FE2A7D82-6C1F-49B8-84E4-1BFA243B4D87}" srcOrd="3" destOrd="0" presId="urn:microsoft.com/office/officeart/2005/8/layout/target2"/>
    <dgm:cxn modelId="{D674EB53-B520-4471-A5FE-6FAA582D4D4C}" type="presParOf" srcId="{4F215EFA-C56E-408E-9F36-DC1C104CE921}" destId="{EDA5C9A2-1EC4-480C-AB0F-1CEC2A11AE48}" srcOrd="4" destOrd="0" presId="urn:microsoft.com/office/officeart/2005/8/layout/target2"/>
    <dgm:cxn modelId="{CDD71E46-1FAB-4A20-8233-CFB07CB5F908}" type="presParOf" srcId="{4F215EFA-C56E-408E-9F36-DC1C104CE921}" destId="{785BBF36-ECB5-40C9-8B7C-7DDFF08AE096}" srcOrd="5" destOrd="0" presId="urn:microsoft.com/office/officeart/2005/8/layout/target2"/>
    <dgm:cxn modelId="{5A8AD5F6-8D48-42BD-93CA-C245ACD18355}" type="presParOf" srcId="{4F215EFA-C56E-408E-9F36-DC1C104CE921}" destId="{A62BF3D0-DC67-4679-B85A-A4A7A0A581E9}" srcOrd="6" destOrd="0" presId="urn:microsoft.com/office/officeart/2005/8/layout/target2"/>
    <dgm:cxn modelId="{D7287B57-491A-4F84-BB8D-83357156920F}" type="presParOf" srcId="{D073781F-13CF-48BE-9629-488D7EAD7583}" destId="{71E330AE-5966-4895-8FB2-FB0EF0F5250E}" srcOrd="1" destOrd="0" presId="urn:microsoft.com/office/officeart/2005/8/layout/target2"/>
    <dgm:cxn modelId="{36FFCF72-54AC-4CD7-A19A-ECF3A6887AA7}" type="presParOf" srcId="{71E330AE-5966-4895-8FB2-FB0EF0F5250E}" destId="{D1538C2D-2EE5-460E-84FD-9DEA796FDF82}" srcOrd="0" destOrd="0" presId="urn:microsoft.com/office/officeart/2005/8/layout/target2"/>
    <dgm:cxn modelId="{B965EABA-2F36-4722-B2DC-E41A6ADB418F}" type="presParOf" srcId="{71E330AE-5966-4895-8FB2-FB0EF0F5250E}" destId="{DCF5B026-6179-47DB-82A9-2CDBB85535AD}" srcOrd="1" destOrd="0" presId="urn:microsoft.com/office/officeart/2005/8/layout/target2"/>
    <dgm:cxn modelId="{B716A6CE-4BD0-4573-B61F-C9F083B1689A}" type="presParOf" srcId="{DCF5B026-6179-47DB-82A9-2CDBB85535AD}" destId="{F5916E0C-7AF5-4E77-8D0A-20A055DFB161}" srcOrd="0" destOrd="0" presId="urn:microsoft.com/office/officeart/2005/8/layout/target2"/>
    <dgm:cxn modelId="{EF07469E-CF86-429C-AB22-B33ED3F838EA}" type="presParOf" srcId="{DCF5B026-6179-47DB-82A9-2CDBB85535AD}" destId="{E637DFB2-B01B-421A-A181-1F84C534D92F}" srcOrd="1" destOrd="0" presId="urn:microsoft.com/office/officeart/2005/8/layout/target2"/>
    <dgm:cxn modelId="{00700E89-D8EE-465C-B849-F34A4390E9DF}" type="presParOf" srcId="{DCF5B026-6179-47DB-82A9-2CDBB85535AD}" destId="{23A78447-8AFA-4315-83DF-8CC3051C429A}" srcOrd="2" destOrd="0" presId="urn:microsoft.com/office/officeart/2005/8/layout/target2"/>
    <dgm:cxn modelId="{F91D5791-8A1E-4AF4-A634-90E5BC4CC817}" type="presParOf" srcId="{D073781F-13CF-48BE-9629-488D7EAD7583}" destId="{5E0A545E-DD7F-466B-B8CE-EC253FAA6E10}" srcOrd="2" destOrd="0" presId="urn:microsoft.com/office/officeart/2005/8/layout/target2"/>
    <dgm:cxn modelId="{E0499DAA-BC49-4D20-863A-972F7D8DEF93}" type="presParOf" srcId="{5E0A545E-DD7F-466B-B8CE-EC253FAA6E10}" destId="{ADEF91B3-6CBB-47D2-A70D-DBE6237076AC}" srcOrd="0" destOrd="0" presId="urn:microsoft.com/office/officeart/2005/8/layout/target2"/>
    <dgm:cxn modelId="{AE88D936-C012-4B89-85D6-DC853C67A446}" type="presParOf" srcId="{5E0A545E-DD7F-466B-B8CE-EC253FAA6E10}" destId="{D30795C1-1461-4078-9DA1-69C4B5956CB1}" srcOrd="1" destOrd="0" presId="urn:microsoft.com/office/officeart/2005/8/layout/target2"/>
    <dgm:cxn modelId="{0AE10A12-7C50-4A36-9702-28F34A3BE596}" type="presParOf" srcId="{D30795C1-1461-4078-9DA1-69C4B5956CB1}" destId="{4A040A11-D716-4239-9D6E-C78BA6824BF9}" srcOrd="0" destOrd="0" presId="urn:microsoft.com/office/officeart/2005/8/layout/target2"/>
    <dgm:cxn modelId="{85CE73DC-90E0-469E-B468-654B5195CFF7}" type="presParOf" srcId="{D30795C1-1461-4078-9DA1-69C4B5956CB1}" destId="{6CBF880D-C8CC-4D4E-B210-BCF0B1ACD917}" srcOrd="1" destOrd="0" presId="urn:microsoft.com/office/officeart/2005/8/layout/target2"/>
    <dgm:cxn modelId="{72F555A1-9553-4ABE-A511-78504B22456E}" type="presParOf" srcId="{D30795C1-1461-4078-9DA1-69C4B5956CB1}" destId="{69F4D466-FFC4-411B-9FC9-92C35B1188A9}" srcOrd="2" destOrd="0" presId="urn:microsoft.com/office/officeart/2005/8/layout/targe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603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556035"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556036"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556037"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72DEC845-6E27-411B-8695-3BF8195CC989}"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lvl1pPr algn="r">
              <a:defRPr sz="1200">
                <a:latin typeface="Arial" charset="0"/>
              </a:defRPr>
            </a:lvl1pPr>
          </a:lstStyle>
          <a:p>
            <a:pPr>
              <a:defRPr/>
            </a:pPr>
            <a:endParaRPr lang="en-US"/>
          </a:p>
        </p:txBody>
      </p:sp>
      <p:sp>
        <p:nvSpPr>
          <p:cNvPr id="1126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2217" tIns="46109" rIns="92217" bIns="4610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2217" tIns="46109" rIns="92217" bIns="46109" numCol="1" anchor="b" anchorCtr="0" compatLnSpc="1">
            <a:prstTxWarp prst="textNoShape">
              <a:avLst/>
            </a:prstTxWarp>
          </a:bodyPr>
          <a:lstStyle>
            <a:lvl1pPr algn="r">
              <a:defRPr sz="1200">
                <a:latin typeface="Arial" charset="0"/>
              </a:defRPr>
            </a:lvl1pPr>
          </a:lstStyle>
          <a:p>
            <a:pPr>
              <a:defRPr/>
            </a:pPr>
            <a:fld id="{8AF4BCCB-4A84-4BD5-872F-ED22374F01E5}"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p:spPr>
        <p:txBody>
          <a:bodyPr/>
          <a:lstStyle/>
          <a:p>
            <a:fld id="{E1A87EB3-84C6-42EA-9685-D206DADE29B9}" type="slidenum">
              <a:rPr lang="en-US" smtClean="0"/>
              <a:pPr/>
              <a:t>3</a:t>
            </a:fld>
            <a:endParaRPr lang="en-US" smtClean="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marL="0" lvl="3">
              <a:lnSpc>
                <a:spcPct val="80000"/>
              </a:lnSpc>
            </a:pPr>
            <a:r>
              <a:rPr lang="en-US" smtClean="0"/>
              <a:t>The training video segments will be recorded in </a:t>
            </a:r>
          </a:p>
          <a:p>
            <a:pPr>
              <a:lnSpc>
                <a:spcPct val="80000"/>
              </a:lnSpc>
            </a:pPr>
            <a:endParaRPr lang="en-US" sz="8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40962" name="Notes Placeholder 2"/>
          <p:cNvSpPr>
            <a:spLocks noGrp="1"/>
          </p:cNvSpPr>
          <p:nvPr>
            <p:ph type="body" idx="1"/>
          </p:nvPr>
        </p:nvSpPr>
        <p:spPr>
          <a:noFill/>
          <a:ln/>
        </p:spPr>
        <p:txBody>
          <a:bodyPr/>
          <a:lstStyle/>
          <a:p>
            <a:r>
              <a:rPr lang="en-US" smtClean="0"/>
              <a:t>Focus on the first production line with a projected shortage</a:t>
            </a:r>
          </a:p>
          <a:p>
            <a:endParaRPr lang="en-US" smtClean="0"/>
          </a:p>
          <a:p>
            <a:r>
              <a:rPr lang="en-US" smtClean="0"/>
              <a:t>I can visually see the day of the shortage situation.</a:t>
            </a:r>
          </a:p>
          <a:p>
            <a:endParaRPr lang="en-US" smtClean="0"/>
          </a:p>
          <a:p>
            <a:r>
              <a:rPr lang="en-US" smtClean="0"/>
              <a:t>Demand / Supply panel: We can see the item has a projected shortage of -25 parts</a:t>
            </a:r>
          </a:p>
          <a:p>
            <a:endParaRPr lang="en-US" smtClean="0"/>
          </a:p>
          <a:p>
            <a:r>
              <a:rPr lang="en-US" smtClean="0"/>
              <a:t>The reason</a:t>
            </a:r>
          </a:p>
          <a:p>
            <a:r>
              <a:rPr lang="en-US" smtClean="0"/>
              <a:t/>
            </a:r>
            <a:br>
              <a:rPr lang="en-US" smtClean="0"/>
            </a:br>
            <a:r>
              <a:rPr lang="en-US" smtClean="0"/>
              <a:t>Value – I can see global demand/supply for the item to determine if a demand spike is caused by forecast or customer demand.  </a:t>
            </a:r>
          </a:p>
          <a:p>
            <a:endParaRPr lang="en-US" smtClean="0"/>
          </a:p>
          <a:p>
            <a:r>
              <a:rPr lang="en-US" smtClean="0"/>
              <a:t>The next question might be, which customer or order is causing this spike?</a:t>
            </a:r>
          </a:p>
        </p:txBody>
      </p:sp>
      <p:sp>
        <p:nvSpPr>
          <p:cNvPr id="40963" name="Slide Number Placeholder 3"/>
          <p:cNvSpPr>
            <a:spLocks noGrp="1"/>
          </p:cNvSpPr>
          <p:nvPr>
            <p:ph type="sldNum" sz="quarter" idx="5"/>
          </p:nvPr>
        </p:nvSpPr>
        <p:spPr>
          <a:noFill/>
        </p:spPr>
        <p:txBody>
          <a:bodyPr/>
          <a:lstStyle/>
          <a:p>
            <a:fld id="{95844D3D-CB8A-4065-A8A7-61B6731E705C}" type="slidenum">
              <a:rPr lang="en-US" smtClean="0"/>
              <a:pPr/>
              <a:t>18</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p:spPr>
        <p:txBody>
          <a:bodyPr/>
          <a:lstStyle/>
          <a:p>
            <a:endParaRPr lang="en-US" smtClean="0"/>
          </a:p>
        </p:txBody>
      </p:sp>
      <p:sp>
        <p:nvSpPr>
          <p:cNvPr id="43011" name="Slide Number Placeholder 3"/>
          <p:cNvSpPr>
            <a:spLocks noGrp="1"/>
          </p:cNvSpPr>
          <p:nvPr>
            <p:ph type="sldNum" sz="quarter" idx="5"/>
          </p:nvPr>
        </p:nvSpPr>
        <p:spPr>
          <a:noFill/>
        </p:spPr>
        <p:txBody>
          <a:bodyPr/>
          <a:lstStyle/>
          <a:p>
            <a:fld id="{6EB2B684-1862-4FE7-99EB-F44E5889A205}" type="slidenum">
              <a:rPr lang="en-US" smtClean="0"/>
              <a:pPr/>
              <a:t>19</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p:spPr>
        <p:txBody>
          <a:bodyPr/>
          <a:lstStyle/>
          <a:p>
            <a:fld id="{A6AB38C3-91E4-44F5-A95C-6126AC04DE35}" type="slidenum">
              <a:rPr lang="en-US" smtClean="0"/>
              <a:pPr/>
              <a:t>20</a:t>
            </a:fld>
            <a:endParaRPr lang="en-US" smtClean="0"/>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a:ln/>
        </p:spPr>
      </p:sp>
      <p:sp>
        <p:nvSpPr>
          <p:cNvPr id="47106" name="Notes Placeholder 2"/>
          <p:cNvSpPr>
            <a:spLocks noGrp="1"/>
          </p:cNvSpPr>
          <p:nvPr>
            <p:ph type="body" idx="1"/>
          </p:nvPr>
        </p:nvSpPr>
        <p:spPr>
          <a:noFill/>
          <a:ln/>
        </p:spPr>
        <p:txBody>
          <a:bodyPr/>
          <a:lstStyle/>
          <a:p>
            <a:pPr eaLnBrk="1" hangingPunct="1"/>
            <a:endParaRPr lang="en-US" smtClean="0"/>
          </a:p>
        </p:txBody>
      </p:sp>
      <p:sp>
        <p:nvSpPr>
          <p:cNvPr id="47107" name="Slide Number Placeholder 3"/>
          <p:cNvSpPr>
            <a:spLocks noGrp="1"/>
          </p:cNvSpPr>
          <p:nvPr>
            <p:ph type="sldNum" sz="quarter" idx="5"/>
          </p:nvPr>
        </p:nvSpPr>
        <p:spPr>
          <a:noFill/>
        </p:spPr>
        <p:txBody>
          <a:bodyPr/>
          <a:lstStyle/>
          <a:p>
            <a:fld id="{90A54FA3-30C7-495A-AF21-1AC1ADD51935}" type="slidenum">
              <a:rPr lang="en-US" smtClean="0"/>
              <a:pPr/>
              <a:t>21</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a:ln/>
        </p:spPr>
      </p:sp>
      <p:sp>
        <p:nvSpPr>
          <p:cNvPr id="49154" name="Notes Placeholder 2"/>
          <p:cNvSpPr>
            <a:spLocks noGrp="1"/>
          </p:cNvSpPr>
          <p:nvPr>
            <p:ph type="body" idx="1"/>
          </p:nvPr>
        </p:nvSpPr>
        <p:spPr>
          <a:noFill/>
          <a:ln/>
        </p:spPr>
        <p:txBody>
          <a:bodyPr/>
          <a:lstStyle/>
          <a:p>
            <a:pPr lvl="1"/>
            <a:r>
              <a:rPr lang="en-US" b="1" smtClean="0"/>
              <a:t>Projected Available Balance: </a:t>
            </a:r>
            <a:r>
              <a:rPr lang="en-US" smtClean="0"/>
              <a:t>An inventory balance projected into the future. It is the running sum of on-hand inventory minus requirements plus scheduled receipts and planned orders Provides summarized predictive and transaction information</a:t>
            </a:r>
          </a:p>
          <a:p>
            <a:pPr lvl="1"/>
            <a:endParaRPr lang="en-US" b="1" smtClean="0"/>
          </a:p>
          <a:p>
            <a:pPr lvl="1"/>
            <a:r>
              <a:rPr lang="en-US" b="1" smtClean="0"/>
              <a:t>Projected On Hand: </a:t>
            </a:r>
            <a:r>
              <a:rPr lang="en-US" smtClean="0"/>
              <a:t>Projected available balance, excluding planned </a:t>
            </a:r>
            <a:r>
              <a:rPr lang="en-US" baseline="30000" smtClean="0"/>
              <a:t>“supply” </a:t>
            </a:r>
            <a:r>
              <a:rPr lang="en-US" smtClean="0"/>
              <a:t>orders  </a:t>
            </a:r>
          </a:p>
          <a:p>
            <a:pPr lvl="1"/>
            <a:endParaRPr lang="en-US" smtClean="0"/>
          </a:p>
          <a:p>
            <a:pPr lvl="1"/>
            <a:r>
              <a:rPr lang="en-US" b="1" smtClean="0"/>
              <a:t>Supply: </a:t>
            </a:r>
            <a:r>
              <a:rPr lang="en-US" smtClean="0"/>
              <a:t>All supply records for the selected item</a:t>
            </a:r>
          </a:p>
          <a:p>
            <a:pPr eaLnBrk="1" hangingPunct="1"/>
            <a:endParaRPr lang="en-US" smtClean="0"/>
          </a:p>
        </p:txBody>
      </p:sp>
      <p:sp>
        <p:nvSpPr>
          <p:cNvPr id="49155" name="Slide Number Placeholder 3"/>
          <p:cNvSpPr>
            <a:spLocks noGrp="1"/>
          </p:cNvSpPr>
          <p:nvPr>
            <p:ph type="sldNum" sz="quarter" idx="5"/>
          </p:nvPr>
        </p:nvSpPr>
        <p:spPr>
          <a:noFill/>
        </p:spPr>
        <p:txBody>
          <a:bodyPr/>
          <a:lstStyle/>
          <a:p>
            <a:fld id="{5B126D33-81E1-4277-89AA-0171DE8B9E14}" type="slidenum">
              <a:rPr lang="en-US" smtClean="0"/>
              <a:pPr/>
              <a:t>22</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a:ln/>
        </p:spPr>
      </p:sp>
      <p:sp>
        <p:nvSpPr>
          <p:cNvPr id="51202" name="Notes Placeholder 2"/>
          <p:cNvSpPr>
            <a:spLocks noGrp="1"/>
          </p:cNvSpPr>
          <p:nvPr>
            <p:ph type="body" idx="1"/>
          </p:nvPr>
        </p:nvSpPr>
        <p:spPr>
          <a:noFill/>
          <a:ln/>
        </p:spPr>
        <p:txBody>
          <a:bodyPr/>
          <a:lstStyle/>
          <a:p>
            <a:pPr eaLnBrk="1" hangingPunct="1"/>
            <a:r>
              <a:rPr lang="en-US" smtClean="0"/>
              <a:t>Business Scenarios:</a:t>
            </a:r>
          </a:p>
          <a:p>
            <a:pPr eaLnBrk="1" hangingPunct="1"/>
            <a:r>
              <a:rPr lang="en-US" smtClean="0"/>
              <a:t>- Capacity Shortage</a:t>
            </a:r>
          </a:p>
          <a:p>
            <a:pPr eaLnBrk="1" hangingPunct="1"/>
            <a:endParaRPr lang="en-US" smtClean="0"/>
          </a:p>
        </p:txBody>
      </p:sp>
      <p:sp>
        <p:nvSpPr>
          <p:cNvPr id="51203" name="Slide Number Placeholder 3"/>
          <p:cNvSpPr>
            <a:spLocks noGrp="1"/>
          </p:cNvSpPr>
          <p:nvPr>
            <p:ph type="sldNum" sz="quarter" idx="5"/>
          </p:nvPr>
        </p:nvSpPr>
        <p:spPr>
          <a:noFill/>
        </p:spPr>
        <p:txBody>
          <a:bodyPr/>
          <a:lstStyle/>
          <a:p>
            <a:fld id="{7B01F922-8BD5-412F-963A-A1838C069AD9}" type="slidenum">
              <a:rPr lang="en-US" smtClean="0"/>
              <a:pPr/>
              <a:t>23</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p:spPr>
        <p:txBody>
          <a:bodyPr/>
          <a:lstStyle/>
          <a:p>
            <a:fld id="{F6969282-6DA2-4297-815B-C0F434E6A695}" type="slidenum">
              <a:rPr lang="en-US" smtClean="0"/>
              <a:pPr/>
              <a:t>24</a:t>
            </a:fld>
            <a:endParaRPr lang="en-US" smtClean="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a:ln/>
        </p:spPr>
      </p:sp>
      <p:sp>
        <p:nvSpPr>
          <p:cNvPr id="55298"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55299" name="Slide Number Placeholder 3"/>
          <p:cNvSpPr>
            <a:spLocks noGrp="1"/>
          </p:cNvSpPr>
          <p:nvPr>
            <p:ph type="sldNum" sz="quarter" idx="5"/>
          </p:nvPr>
        </p:nvSpPr>
        <p:spPr>
          <a:noFill/>
        </p:spPr>
        <p:txBody>
          <a:bodyPr/>
          <a:lstStyle/>
          <a:p>
            <a:fld id="{A1D3BF5F-3DD2-45EB-AA62-4C548BD49CDE}" type="slidenum">
              <a:rPr lang="en-US" smtClean="0"/>
              <a:pPr/>
              <a:t>25</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a:ln/>
        </p:spPr>
      </p:sp>
      <p:sp>
        <p:nvSpPr>
          <p:cNvPr id="57346"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57347" name="Slide Number Placeholder 3"/>
          <p:cNvSpPr>
            <a:spLocks noGrp="1"/>
          </p:cNvSpPr>
          <p:nvPr>
            <p:ph type="sldNum" sz="quarter" idx="5"/>
          </p:nvPr>
        </p:nvSpPr>
        <p:spPr>
          <a:noFill/>
        </p:spPr>
        <p:txBody>
          <a:bodyPr/>
          <a:lstStyle/>
          <a:p>
            <a:fld id="{FBCA2C29-7ED5-4383-B71A-BD4546720E5E}" type="slidenum">
              <a:rPr lang="en-US" smtClean="0"/>
              <a:pPr/>
              <a:t>26</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a:ln/>
        </p:spPr>
      </p:sp>
      <p:sp>
        <p:nvSpPr>
          <p:cNvPr id="59394" name="Notes Placeholder 2"/>
          <p:cNvSpPr>
            <a:spLocks noGrp="1"/>
          </p:cNvSpPr>
          <p:nvPr>
            <p:ph type="body" idx="1"/>
          </p:nvPr>
        </p:nvSpPr>
        <p:spPr>
          <a:noFill/>
          <a:ln/>
        </p:spPr>
        <p:txBody>
          <a:bodyPr/>
          <a:lstStyle/>
          <a:p>
            <a:pPr eaLnBrk="1" hangingPunct="1"/>
            <a:r>
              <a:rPr lang="en-US" smtClean="0"/>
              <a:t>Check Point 1</a:t>
            </a:r>
          </a:p>
          <a:p>
            <a:pPr eaLnBrk="1" hangingPunct="1"/>
            <a:endParaRPr lang="en-US" smtClean="0"/>
          </a:p>
        </p:txBody>
      </p:sp>
      <p:sp>
        <p:nvSpPr>
          <p:cNvPr id="59395" name="Slide Number Placeholder 3"/>
          <p:cNvSpPr>
            <a:spLocks noGrp="1"/>
          </p:cNvSpPr>
          <p:nvPr>
            <p:ph type="sldNum" sz="quarter" idx="5"/>
          </p:nvPr>
        </p:nvSpPr>
        <p:spPr>
          <a:noFill/>
        </p:spPr>
        <p:txBody>
          <a:bodyPr/>
          <a:lstStyle/>
          <a:p>
            <a:fld id="{A9F16D63-F82D-4E97-9CDB-B4C20FA4E8F8}" type="slidenum">
              <a:rPr lang="en-US" smtClean="0"/>
              <a:pPr/>
              <a:t>27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r>
              <a:rPr lang="en-US" smtClean="0"/>
              <a:t>Slide used FOR LIVE PRESENTATION</a:t>
            </a:r>
          </a:p>
          <a:p>
            <a:endParaRPr lang="en-US" smtClean="0"/>
          </a:p>
        </p:txBody>
      </p:sp>
      <p:sp>
        <p:nvSpPr>
          <p:cNvPr id="18435" name="Slide Number Placeholder 3"/>
          <p:cNvSpPr>
            <a:spLocks noGrp="1"/>
          </p:cNvSpPr>
          <p:nvPr>
            <p:ph type="sldNum" sz="quarter" idx="5"/>
          </p:nvPr>
        </p:nvSpPr>
        <p:spPr>
          <a:noFill/>
        </p:spPr>
        <p:txBody>
          <a:bodyPr/>
          <a:lstStyle/>
          <a:p>
            <a:fld id="{35D39700-59B0-4BF7-8E99-A28373A17395}" type="slidenum">
              <a:rPr lang="en-US" smtClean="0"/>
              <a:pPr/>
              <a:t>4</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8EF86F95-A064-4CBC-8D81-D1BCDFD3B94C}" type="slidenum">
              <a:rPr lang="en-US" smtClean="0"/>
              <a:pPr/>
              <a:t>28</a:t>
            </a:fld>
            <a:endParaRPr lang="en-US" smtClean="0"/>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2217" tIns="46109" rIns="92217" bIns="46109" anchor="b"/>
          <a:lstStyle/>
          <a:p>
            <a:pPr algn="r"/>
            <a:fld id="{22E698D7-45DA-46EB-976A-986D5A4A2B2D}" type="slidenum">
              <a:rPr lang="en-US" sz="1200">
                <a:latin typeface="Arial" charset="0"/>
              </a:rPr>
              <a:pPr algn="r"/>
              <a:t>30</a:t>
            </a:fld>
            <a:endParaRPr lang="en-US" sz="1200">
              <a:latin typeface="Arial" charset="0"/>
            </a:endParaRPr>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p:spPr>
        <p:txBody>
          <a:bodyPr/>
          <a:lstStyle/>
          <a:p>
            <a:fld id="{03C59808-0A42-4518-A0A1-AE4024751F86}" type="slidenum">
              <a:rPr lang="en-US" smtClean="0"/>
              <a:pPr/>
              <a:t>31</a:t>
            </a:fld>
            <a:endParaRPr lang="en-US" smtClean="0"/>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p:spPr>
        <p:txBody>
          <a:bodyPr/>
          <a:lstStyle/>
          <a:p>
            <a:fld id="{4F4029A8-9385-4918-B6A3-F3C6D8549FF2}" type="slidenum">
              <a:rPr lang="en-US" smtClean="0"/>
              <a:pPr/>
              <a:t>32</a:t>
            </a:fld>
            <a:endParaRPr lang="en-US" smtClean="0"/>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p:spPr>
        <p:txBody>
          <a:bodyPr/>
          <a:lstStyle/>
          <a:p>
            <a:fld id="{424630F0-FD7E-49F4-8B26-4F9DFBA640FE}" type="slidenum">
              <a:rPr lang="en-US" smtClean="0"/>
              <a:pPr/>
              <a:t>34</a:t>
            </a:fld>
            <a:endParaRPr lang="en-US" smtClean="0"/>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a:ln/>
        </p:spPr>
      </p:sp>
      <p:sp>
        <p:nvSpPr>
          <p:cNvPr id="73730" name="Notes Placeholder 2"/>
          <p:cNvSpPr>
            <a:spLocks noGrp="1"/>
          </p:cNvSpPr>
          <p:nvPr>
            <p:ph type="body" idx="1"/>
          </p:nvPr>
        </p:nvSpPr>
        <p:spPr>
          <a:noFill/>
          <a:ln/>
        </p:spPr>
        <p:txBody>
          <a:bodyPr/>
          <a:lstStyle/>
          <a:p>
            <a:r>
              <a:rPr lang="en-US" smtClean="0"/>
              <a:t>Presenter Notes: Present this live – ppt is intended for user guide.</a:t>
            </a:r>
          </a:p>
          <a:p>
            <a:endParaRPr lang="en-US" smtClean="0"/>
          </a:p>
          <a:p>
            <a:pPr>
              <a:buFontTx/>
              <a:buChar char="•"/>
            </a:pPr>
            <a:r>
              <a:rPr lang="en-US" smtClean="0"/>
              <a:t> A few slides prior, we reviewed a demo example of identifying an item with a supply – shortage, now we would like to pick up from here and resolve the issue by firming the planned order created by MRP.</a:t>
            </a:r>
          </a:p>
          <a:p>
            <a:endParaRPr lang="en-US" smtClean="0"/>
          </a:p>
          <a:p>
            <a:pPr>
              <a:buFontTx/>
              <a:buChar char="•"/>
            </a:pPr>
            <a:r>
              <a:rPr lang="en-US" smtClean="0"/>
              <a:t> Explain why there is a projected on hand shortage.</a:t>
            </a:r>
          </a:p>
        </p:txBody>
      </p:sp>
      <p:sp>
        <p:nvSpPr>
          <p:cNvPr id="73731" name="Slide Number Placeholder 3"/>
          <p:cNvSpPr>
            <a:spLocks noGrp="1"/>
          </p:cNvSpPr>
          <p:nvPr>
            <p:ph type="sldNum" sz="quarter" idx="5"/>
          </p:nvPr>
        </p:nvSpPr>
        <p:spPr>
          <a:noFill/>
        </p:spPr>
        <p:txBody>
          <a:bodyPr/>
          <a:lstStyle/>
          <a:p>
            <a:fld id="{94E13033-F001-4874-8A09-DA3137D2A937}" type="slidenum">
              <a:rPr lang="en-US" smtClean="0"/>
              <a:pPr/>
              <a:t>35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a:ln/>
        </p:spPr>
      </p:sp>
      <p:sp>
        <p:nvSpPr>
          <p:cNvPr id="75778" name="Notes Placeholder 2"/>
          <p:cNvSpPr>
            <a:spLocks noGrp="1"/>
          </p:cNvSpPr>
          <p:nvPr>
            <p:ph type="body" idx="1"/>
          </p:nvPr>
        </p:nvSpPr>
        <p:spPr>
          <a:noFill/>
          <a:ln/>
        </p:spPr>
        <p:txBody>
          <a:bodyPr/>
          <a:lstStyle/>
          <a:p>
            <a:r>
              <a:rPr lang="en-US" smtClean="0"/>
              <a:t>Presenter Notes: Demo live – ppt for user guide reference</a:t>
            </a:r>
          </a:p>
        </p:txBody>
      </p:sp>
      <p:sp>
        <p:nvSpPr>
          <p:cNvPr id="75779" name="Slide Number Placeholder 3"/>
          <p:cNvSpPr>
            <a:spLocks noGrp="1"/>
          </p:cNvSpPr>
          <p:nvPr>
            <p:ph type="sldNum" sz="quarter" idx="5"/>
          </p:nvPr>
        </p:nvSpPr>
        <p:spPr>
          <a:noFill/>
        </p:spPr>
        <p:txBody>
          <a:bodyPr/>
          <a:lstStyle/>
          <a:p>
            <a:fld id="{EB328B3F-28BF-4442-B6CD-A08B14ABA0DF}" type="slidenum">
              <a:rPr lang="en-US" smtClean="0"/>
              <a:pPr/>
              <a:t>36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a:ln/>
        </p:spPr>
      </p:sp>
      <p:sp>
        <p:nvSpPr>
          <p:cNvPr id="77826" name="Notes Placeholder 2"/>
          <p:cNvSpPr>
            <a:spLocks noGrp="1"/>
          </p:cNvSpPr>
          <p:nvPr>
            <p:ph type="body" idx="1"/>
          </p:nvPr>
        </p:nvSpPr>
        <p:spPr>
          <a:noFill/>
          <a:ln/>
        </p:spPr>
        <p:txBody>
          <a:bodyPr/>
          <a:lstStyle/>
          <a:p>
            <a:r>
              <a:rPr lang="en-US" smtClean="0"/>
              <a:t>Presenter Notes: Demonstrate live – ppt slide is intended for user Guide.</a:t>
            </a:r>
          </a:p>
          <a:p>
            <a:endParaRPr lang="en-US" smtClean="0"/>
          </a:p>
        </p:txBody>
      </p:sp>
      <p:sp>
        <p:nvSpPr>
          <p:cNvPr id="77827" name="Slide Number Placeholder 3"/>
          <p:cNvSpPr>
            <a:spLocks noGrp="1"/>
          </p:cNvSpPr>
          <p:nvPr>
            <p:ph type="sldNum" sz="quarter" idx="5"/>
          </p:nvPr>
        </p:nvSpPr>
        <p:spPr>
          <a:noFill/>
        </p:spPr>
        <p:txBody>
          <a:bodyPr/>
          <a:lstStyle/>
          <a:p>
            <a:fld id="{9C376CE1-F089-45C7-8CB2-406CBAF349D4}" type="slidenum">
              <a:rPr lang="en-US" smtClean="0"/>
              <a:pPr/>
              <a:t>37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5"/>
          </p:nvPr>
        </p:nvSpPr>
        <p:spPr>
          <a:noFill/>
        </p:spPr>
        <p:txBody>
          <a:bodyPr/>
          <a:lstStyle/>
          <a:p>
            <a:fld id="{E416889B-DD89-4D12-BEBB-3D9FC8467D62}" type="slidenum">
              <a:rPr lang="en-US" smtClean="0"/>
              <a:pPr/>
              <a:t>38</a:t>
            </a:fld>
            <a:endParaRPr lang="en-US" smtClean="0"/>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a:ln/>
        </p:spPr>
      </p:sp>
      <p:sp>
        <p:nvSpPr>
          <p:cNvPr id="81922" name="Notes Placeholder 2"/>
          <p:cNvSpPr>
            <a:spLocks noGrp="1"/>
          </p:cNvSpPr>
          <p:nvPr>
            <p:ph type="body" idx="1"/>
          </p:nvPr>
        </p:nvSpPr>
        <p:spPr>
          <a:noFill/>
          <a:ln/>
        </p:spPr>
        <p:txBody>
          <a:bodyPr/>
          <a:lstStyle/>
          <a:p>
            <a:r>
              <a:rPr lang="en-US" smtClean="0"/>
              <a:t>Presenter Notes: Demonstrate live – ppt slide is intended for user Guide.</a:t>
            </a:r>
          </a:p>
          <a:p>
            <a:endParaRPr lang="en-US" smtClean="0"/>
          </a:p>
        </p:txBody>
      </p:sp>
      <p:sp>
        <p:nvSpPr>
          <p:cNvPr id="81923" name="Slide Number Placeholder 3"/>
          <p:cNvSpPr>
            <a:spLocks noGrp="1"/>
          </p:cNvSpPr>
          <p:nvPr>
            <p:ph type="sldNum" sz="quarter" idx="5"/>
          </p:nvPr>
        </p:nvSpPr>
        <p:spPr>
          <a:noFill/>
        </p:spPr>
        <p:txBody>
          <a:bodyPr/>
          <a:lstStyle/>
          <a:p>
            <a:fld id="{5656F995-7738-4FA9-AAEF-7500B36C7CE8}" type="slidenum">
              <a:rPr lang="en-US" smtClean="0"/>
              <a:pPr/>
              <a:t>39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a:ln/>
        </p:spPr>
      </p:sp>
      <p:sp>
        <p:nvSpPr>
          <p:cNvPr id="20482" name="Notes Placeholder 2"/>
          <p:cNvSpPr>
            <a:spLocks noGrp="1"/>
          </p:cNvSpPr>
          <p:nvPr>
            <p:ph type="body" idx="1"/>
          </p:nvPr>
        </p:nvSpPr>
        <p:spPr>
          <a:noFill/>
          <a:ln/>
        </p:spPr>
        <p:txBody>
          <a:bodyPr/>
          <a:lstStyle/>
          <a:p>
            <a:pPr eaLnBrk="1" hangingPunct="1">
              <a:lnSpc>
                <a:spcPct val="90000"/>
              </a:lnSpc>
              <a:spcBef>
                <a:spcPct val="0"/>
              </a:spcBef>
            </a:pPr>
            <a:endParaRPr lang="en-US" sz="2000" smtClean="0"/>
          </a:p>
          <a:p>
            <a:pPr eaLnBrk="1" hangingPunct="1">
              <a:lnSpc>
                <a:spcPct val="90000"/>
              </a:lnSpc>
              <a:spcBef>
                <a:spcPct val="0"/>
              </a:spcBef>
            </a:pPr>
            <a:endParaRPr lang="en-US" smtClean="0"/>
          </a:p>
        </p:txBody>
      </p:sp>
      <p:sp>
        <p:nvSpPr>
          <p:cNvPr id="20483" name="Slide Number Placeholder 3"/>
          <p:cNvSpPr>
            <a:spLocks noGrp="1"/>
          </p:cNvSpPr>
          <p:nvPr>
            <p:ph type="sldNum" sz="quarter" idx="5"/>
          </p:nvPr>
        </p:nvSpPr>
        <p:spPr>
          <a:noFill/>
        </p:spPr>
        <p:txBody>
          <a:bodyPr/>
          <a:lstStyle/>
          <a:p>
            <a:fld id="{C377ED6E-2403-4D12-8C3F-3012149210FC}" type="slidenum">
              <a:rPr lang="en-US" smtClean="0"/>
              <a:pPr/>
              <a:t>5</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p:spPr>
        <p:txBody>
          <a:bodyPr/>
          <a:lstStyle/>
          <a:p>
            <a:fld id="{86C8B5BC-1A35-4BF0-A7EF-4C9BBFC4C90C}" type="slidenum">
              <a:rPr lang="en-US" smtClean="0"/>
              <a:pPr/>
              <a:t>40</a:t>
            </a:fld>
            <a:endParaRPr lang="en-US" smtClean="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a:ln/>
        </p:spPr>
      </p:sp>
      <p:sp>
        <p:nvSpPr>
          <p:cNvPr id="86018" name="Notes Placeholder 2"/>
          <p:cNvSpPr>
            <a:spLocks noGrp="1"/>
          </p:cNvSpPr>
          <p:nvPr>
            <p:ph type="body" idx="1"/>
          </p:nvPr>
        </p:nvSpPr>
        <p:spPr>
          <a:noFill/>
          <a:ln/>
        </p:spPr>
        <p:txBody>
          <a:bodyPr/>
          <a:lstStyle/>
          <a:p>
            <a:pPr eaLnBrk="1" hangingPunct="1"/>
            <a:r>
              <a:rPr lang="en-US" smtClean="0"/>
              <a:t>Presenter Notes:</a:t>
            </a:r>
          </a:p>
          <a:p>
            <a:pPr eaLnBrk="1" hangingPunct="1"/>
            <a:endParaRPr lang="en-US" smtClean="0"/>
          </a:p>
          <a:p>
            <a:r>
              <a:rPr lang="en-US" smtClean="0"/>
              <a:t>Business overview…</a:t>
            </a:r>
          </a:p>
          <a:p>
            <a:r>
              <a:rPr lang="en-US" smtClean="0"/>
              <a:t>In an environments where the MRP planned orders model a supply mix which is executable, and where the deviation of demand (forecasts) and actual supply is subtle, schedulers may wish to batch firm planned orders, vs. manually firming them 1 at a time.</a:t>
            </a:r>
          </a:p>
          <a:p>
            <a:endParaRPr lang="en-US" smtClean="0"/>
          </a:p>
          <a:p>
            <a:r>
              <a:rPr lang="en-US" smtClean="0"/>
              <a:t>In our legacy solution we had two separate programs to do this for repetitive and discrete. Talk about limitations..selection criteria</a:t>
            </a:r>
          </a:p>
        </p:txBody>
      </p:sp>
      <p:sp>
        <p:nvSpPr>
          <p:cNvPr id="86019" name="Slide Number Placeholder 3"/>
          <p:cNvSpPr>
            <a:spLocks noGrp="1"/>
          </p:cNvSpPr>
          <p:nvPr>
            <p:ph type="sldNum" sz="quarter" idx="5"/>
          </p:nvPr>
        </p:nvSpPr>
        <p:spPr>
          <a:noFill/>
        </p:spPr>
        <p:txBody>
          <a:bodyPr/>
          <a:lstStyle/>
          <a:p>
            <a:fld id="{85081104-47C4-43BD-975F-62FA91B2A3A7}" type="slidenum">
              <a:rPr lang="en-US" smtClean="0"/>
              <a:pPr/>
              <a:t>41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a:ln/>
        </p:spPr>
      </p:sp>
      <p:sp>
        <p:nvSpPr>
          <p:cNvPr id="57346" name="Notes Placeholder 2"/>
          <p:cNvSpPr>
            <a:spLocks noGrp="1"/>
          </p:cNvSpPr>
          <p:nvPr>
            <p:ph type="body" idx="1"/>
          </p:nvPr>
        </p:nvSpPr>
        <p:spPr/>
        <p:txBody>
          <a:bodyPr/>
          <a:lstStyle/>
          <a:p>
            <a:pPr eaLnBrk="1" hangingPunct="1">
              <a:defRPr/>
            </a:pPr>
            <a:r>
              <a:rPr lang="en-US" dirty="0" smtClean="0"/>
              <a:t>Presenter Notes:</a:t>
            </a:r>
          </a:p>
          <a:p>
            <a:pPr eaLnBrk="1" hangingPunct="1">
              <a:defRPr/>
            </a:pPr>
            <a:r>
              <a:rPr lang="en-US" dirty="0" smtClean="0"/>
              <a:t>What is it?</a:t>
            </a:r>
          </a:p>
          <a:p>
            <a:pPr eaLnBrk="1" hangingPunct="1">
              <a:defRPr/>
            </a:pPr>
            <a:endParaRPr lang="en-US" dirty="0" smtClean="0"/>
          </a:p>
          <a:p>
            <a:pPr eaLnBrk="1" hangingPunct="1">
              <a:defRPr/>
            </a:pPr>
            <a:r>
              <a:rPr lang="en-US" dirty="0" smtClean="0"/>
              <a:t>Business Value</a:t>
            </a:r>
          </a:p>
          <a:p>
            <a:pPr marL="0" lvl="1" eaLnBrk="1" hangingPunct="1">
              <a:defRPr/>
            </a:pPr>
            <a:r>
              <a:rPr lang="en-US" dirty="0" smtClean="0">
                <a:solidFill>
                  <a:schemeClr val="tx1">
                    <a:lumMod val="75000"/>
                    <a:lumOff val="25000"/>
                  </a:schemeClr>
                </a:solidFill>
              </a:rPr>
              <a:t>- eliminating a potentially tedious step in the scheduling process.</a:t>
            </a:r>
          </a:p>
          <a:p>
            <a:pPr eaLnBrk="1" hangingPunct="1">
              <a:defRPr/>
            </a:pPr>
            <a:endParaRPr lang="en-US" dirty="0" smtClean="0"/>
          </a:p>
          <a:p>
            <a:pPr eaLnBrk="1" hangingPunct="1">
              <a:defRPr/>
            </a:pPr>
            <a:r>
              <a:rPr lang="en-US" dirty="0" smtClean="0"/>
              <a:t>When is it applicable?</a:t>
            </a:r>
          </a:p>
          <a:p>
            <a:pPr marL="0" lvl="2" eaLnBrk="1" hangingPunct="1">
              <a:defRPr/>
            </a:pPr>
            <a:r>
              <a:rPr lang="en-US" dirty="0" smtClean="0">
                <a:solidFill>
                  <a:schemeClr val="tx1">
                    <a:lumMod val="75000"/>
                    <a:lumOff val="25000"/>
                  </a:schemeClr>
                </a:solidFill>
              </a:rPr>
              <a:t>Consider - are you a make to forecast or make to order </a:t>
            </a:r>
            <a:r>
              <a:rPr lang="en-US" dirty="0" err="1" smtClean="0">
                <a:solidFill>
                  <a:schemeClr val="tx1">
                    <a:lumMod val="75000"/>
                    <a:lumOff val="25000"/>
                  </a:schemeClr>
                </a:solidFill>
              </a:rPr>
              <a:t>env</a:t>
            </a:r>
            <a:r>
              <a:rPr lang="en-US" dirty="0" smtClean="0">
                <a:solidFill>
                  <a:schemeClr val="tx1">
                    <a:lumMod val="75000"/>
                    <a:lumOff val="25000"/>
                  </a:schemeClr>
                </a:solidFill>
              </a:rPr>
              <a:t>?</a:t>
            </a:r>
          </a:p>
          <a:p>
            <a:pPr eaLnBrk="1" hangingPunct="1">
              <a:defRPr/>
            </a:pPr>
            <a:endParaRPr lang="en-US" dirty="0" smtClean="0"/>
          </a:p>
          <a:p>
            <a:pPr eaLnBrk="1" hangingPunct="1">
              <a:defRPr/>
            </a:pPr>
            <a:r>
              <a:rPr lang="en-US" dirty="0" smtClean="0"/>
              <a:t>Decision to use this process?</a:t>
            </a:r>
          </a:p>
          <a:p>
            <a:pPr marL="0" lvl="2" eaLnBrk="1" hangingPunct="1">
              <a:defRPr/>
            </a:pPr>
            <a:r>
              <a:rPr lang="en-US" dirty="0" smtClean="0">
                <a:solidFill>
                  <a:schemeClr val="tx1">
                    <a:lumMod val="75000"/>
                    <a:lumOff val="25000"/>
                  </a:schemeClr>
                </a:solidFill>
              </a:rPr>
              <a:t>Example: Maybe at the master schedule level, you don’t wish to use auto-firm because you are a make to order </a:t>
            </a:r>
            <a:r>
              <a:rPr lang="en-US" dirty="0" err="1" smtClean="0">
                <a:solidFill>
                  <a:schemeClr val="tx1">
                    <a:lumMod val="75000"/>
                    <a:lumOff val="25000"/>
                  </a:schemeClr>
                </a:solidFill>
              </a:rPr>
              <a:t>env</a:t>
            </a:r>
            <a:r>
              <a:rPr lang="en-US" dirty="0" smtClean="0">
                <a:solidFill>
                  <a:schemeClr val="tx1">
                    <a:lumMod val="75000"/>
                    <a:lumOff val="25000"/>
                  </a:schemeClr>
                </a:solidFill>
              </a:rPr>
              <a:t> and there are too many considerations to make before firming a production order – it can’t be automated.  But at the press level, you will produce everything MRP plans for – whether is it driven by forecasts, safety stock or customer orders.</a:t>
            </a:r>
          </a:p>
          <a:p>
            <a:pPr eaLnBrk="1" hangingPunct="1">
              <a:defRPr/>
            </a:pPr>
            <a:endParaRPr lang="en-US" dirty="0" smtClean="0"/>
          </a:p>
          <a:p>
            <a:pPr>
              <a:defRPr/>
            </a:pPr>
            <a:r>
              <a:rPr lang="en-US" dirty="0" smtClean="0"/>
              <a:t>Business overview…</a:t>
            </a:r>
          </a:p>
          <a:p>
            <a:pPr>
              <a:defRPr/>
            </a:pPr>
            <a:r>
              <a:rPr lang="en-US" dirty="0" smtClean="0"/>
              <a:t>In an environments where the MRP planned orders model a supply mix which is executable, and where the deviation of demand (forecasts) and actual supply is subtle, schedulers may wish to batch firm planned orders, vs. manually firming them 1 at a time.</a:t>
            </a:r>
          </a:p>
          <a:p>
            <a:pPr>
              <a:defRPr/>
            </a:pPr>
            <a:endParaRPr lang="en-US" dirty="0" smtClean="0"/>
          </a:p>
          <a:p>
            <a:pPr>
              <a:defRPr/>
            </a:pPr>
            <a:r>
              <a:rPr lang="en-US" dirty="0" smtClean="0"/>
              <a:t>In our legacy solution we had two separate programs to do this for repetitive and discrete.</a:t>
            </a:r>
          </a:p>
        </p:txBody>
      </p:sp>
      <p:sp>
        <p:nvSpPr>
          <p:cNvPr id="88067" name="Slide Number Placeholder 3"/>
          <p:cNvSpPr>
            <a:spLocks noGrp="1"/>
          </p:cNvSpPr>
          <p:nvPr>
            <p:ph type="sldNum" sz="quarter" idx="5"/>
          </p:nvPr>
        </p:nvSpPr>
        <p:spPr>
          <a:noFill/>
        </p:spPr>
        <p:txBody>
          <a:bodyPr/>
          <a:lstStyle/>
          <a:p>
            <a:fld id="{B4E1C9F1-ADEB-4D62-A12C-A7D5A1CA5F4F}" type="slidenum">
              <a:rPr lang="en-US" smtClean="0"/>
              <a:pPr/>
              <a:t>42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a:ln/>
        </p:spPr>
      </p:sp>
      <p:sp>
        <p:nvSpPr>
          <p:cNvPr id="90114" name="Notes Placeholder 2"/>
          <p:cNvSpPr>
            <a:spLocks noGrp="1"/>
          </p:cNvSpPr>
          <p:nvPr>
            <p:ph type="body" idx="1"/>
          </p:nvPr>
        </p:nvSpPr>
        <p:spPr>
          <a:noFill/>
          <a:ln/>
        </p:spPr>
        <p:txBody>
          <a:bodyPr/>
          <a:lstStyle/>
          <a:p>
            <a:r>
              <a:rPr lang="en-US" smtClean="0"/>
              <a:t>Slide used for training class only!</a:t>
            </a:r>
          </a:p>
          <a:p>
            <a:endParaRPr lang="en-US" smtClean="0"/>
          </a:p>
          <a:p>
            <a:endParaRPr lang="en-US" smtClean="0"/>
          </a:p>
        </p:txBody>
      </p:sp>
      <p:sp>
        <p:nvSpPr>
          <p:cNvPr id="90115" name="Slide Number Placeholder 3"/>
          <p:cNvSpPr>
            <a:spLocks noGrp="1"/>
          </p:cNvSpPr>
          <p:nvPr>
            <p:ph type="sldNum" sz="quarter" idx="5"/>
          </p:nvPr>
        </p:nvSpPr>
        <p:spPr>
          <a:noFill/>
        </p:spPr>
        <p:txBody>
          <a:bodyPr/>
          <a:lstStyle/>
          <a:p>
            <a:fld id="{20BDD299-194C-4154-9B2D-8DCDCEC042EA}" type="slidenum">
              <a:rPr lang="en-US" smtClean="0"/>
              <a:pPr/>
              <a:t>43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a:ln/>
        </p:spPr>
      </p:sp>
      <p:sp>
        <p:nvSpPr>
          <p:cNvPr id="92162" name="Notes Placeholder 2"/>
          <p:cNvSpPr>
            <a:spLocks noGrp="1"/>
          </p:cNvSpPr>
          <p:nvPr>
            <p:ph type="body" idx="1"/>
          </p:nvPr>
        </p:nvSpPr>
        <p:spPr>
          <a:noFill/>
          <a:ln/>
        </p:spPr>
        <p:txBody>
          <a:bodyPr/>
          <a:lstStyle/>
          <a:p>
            <a:r>
              <a:rPr lang="en-US" smtClean="0"/>
              <a:t>This version is to be used for live presentation….!!!</a:t>
            </a:r>
          </a:p>
          <a:p>
            <a:endParaRPr lang="en-US" smtClean="0"/>
          </a:p>
        </p:txBody>
      </p:sp>
      <p:sp>
        <p:nvSpPr>
          <p:cNvPr id="92163" name="Slide Number Placeholder 3"/>
          <p:cNvSpPr>
            <a:spLocks noGrp="1"/>
          </p:cNvSpPr>
          <p:nvPr>
            <p:ph type="sldNum" sz="quarter" idx="5"/>
          </p:nvPr>
        </p:nvSpPr>
        <p:spPr>
          <a:noFill/>
        </p:spPr>
        <p:txBody>
          <a:bodyPr/>
          <a:lstStyle/>
          <a:p>
            <a:fld id="{B483DA81-4218-4EE8-B5F9-9BA665D7A842}" type="slidenum">
              <a:rPr lang="en-US" smtClean="0"/>
              <a:pPr/>
              <a:t>44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p:spPr>
        <p:txBody>
          <a:bodyPr/>
          <a:lstStyle/>
          <a:p>
            <a:fld id="{C6FC3268-50E4-4FDA-A2AB-604AF4AB13B4}" type="slidenum">
              <a:rPr lang="en-US" smtClean="0"/>
              <a:pPr/>
              <a:t>45</a:t>
            </a:fld>
            <a:endParaRPr lang="en-US" smtClean="0"/>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a:spLocks noGrp="1" noChangeArrowheads="1"/>
          </p:cNvSpPr>
          <p:nvPr>
            <p:ph type="sldNum" sz="quarter" idx="5"/>
          </p:nvPr>
        </p:nvSpPr>
        <p:spPr>
          <a:noFill/>
        </p:spPr>
        <p:txBody>
          <a:bodyPr/>
          <a:lstStyle/>
          <a:p>
            <a:fld id="{84A64F04-8E90-40A3-9A06-0ECF30B29B55}" type="slidenum">
              <a:rPr lang="en-US" smtClean="0"/>
              <a:pPr/>
              <a:t>49</a:t>
            </a:fld>
            <a:endParaRPr lang="en-US" smtClean="0"/>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2217" tIns="46109" rIns="92217" bIns="46109" anchor="b"/>
          <a:lstStyle/>
          <a:p>
            <a:pPr algn="r"/>
            <a:fld id="{EF667B41-E00D-4D11-A2D2-E8188E3CBE56}" type="slidenum">
              <a:rPr lang="en-US" sz="1200">
                <a:latin typeface="Arial" charset="0"/>
              </a:rPr>
              <a:pPr algn="r"/>
              <a:t>51</a:t>
            </a:fld>
            <a:endParaRPr lang="en-US" sz="1200">
              <a:latin typeface="Arial" charset="0"/>
            </a:endParaRPr>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7"/>
          <p:cNvSpPr>
            <a:spLocks noGrp="1" noChangeArrowheads="1"/>
          </p:cNvSpPr>
          <p:nvPr>
            <p:ph type="sldNum" sz="quarter" idx="5"/>
          </p:nvPr>
        </p:nvSpPr>
        <p:spPr>
          <a:noFill/>
        </p:spPr>
        <p:txBody>
          <a:bodyPr/>
          <a:lstStyle/>
          <a:p>
            <a:fld id="{7F599321-947E-417E-BB33-2EE57BD37E6B}" type="slidenum">
              <a:rPr lang="en-US" smtClean="0"/>
              <a:pPr/>
              <a:t>52</a:t>
            </a:fld>
            <a:endParaRPr lang="en-US" smtClean="0"/>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p:cNvSpPr>
            <a:spLocks noGrp="1" noChangeArrowheads="1"/>
          </p:cNvSpPr>
          <p:nvPr>
            <p:ph type="sldNum" sz="quarter" idx="5"/>
          </p:nvPr>
        </p:nvSpPr>
        <p:spPr>
          <a:noFill/>
        </p:spPr>
        <p:txBody>
          <a:bodyPr/>
          <a:lstStyle/>
          <a:p>
            <a:fld id="{1466377F-155F-4515-B54D-0B3A68F4EFB9}" type="slidenum">
              <a:rPr lang="en-US" smtClean="0"/>
              <a:pPr/>
              <a:t>53</a:t>
            </a:fld>
            <a:endParaRPr lang="en-US" smtClean="0"/>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r>
              <a:rPr lang="en-US" smtClean="0"/>
              <a:t>Note: Demonstrate the process map in live system</a:t>
            </a:r>
          </a:p>
          <a:p>
            <a:endParaRPr lang="en-US" smtClean="0"/>
          </a:p>
        </p:txBody>
      </p:sp>
      <p:sp>
        <p:nvSpPr>
          <p:cNvPr id="22531" name="Slide Number Placeholder 3"/>
          <p:cNvSpPr>
            <a:spLocks noGrp="1"/>
          </p:cNvSpPr>
          <p:nvPr>
            <p:ph type="sldNum" sz="quarter" idx="5"/>
          </p:nvPr>
        </p:nvSpPr>
        <p:spPr>
          <a:noFill/>
        </p:spPr>
        <p:txBody>
          <a:bodyPr/>
          <a:lstStyle/>
          <a:p>
            <a:fld id="{7DF40294-2C2D-498A-83DB-DE2111BAF15D}" type="slidenum">
              <a:rPr lang="en-US" smtClean="0"/>
              <a:pPr/>
              <a:t>6</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p:spPr>
        <p:txBody>
          <a:bodyPr/>
          <a:lstStyle/>
          <a:p>
            <a:fld id="{F6BB3BCD-843D-4421-A49F-63A83C34832C}" type="slidenum">
              <a:rPr lang="en-US" smtClean="0"/>
              <a:pPr/>
              <a:t>55</a:t>
            </a:fld>
            <a:endParaRPr lang="en-US" smtClean="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noTextEdit="1"/>
          </p:cNvSpPr>
          <p:nvPr>
            <p:ph type="sldImg"/>
          </p:nvPr>
        </p:nvSpPr>
        <p:spPr>
          <a:ln/>
        </p:spPr>
      </p:sp>
      <p:sp>
        <p:nvSpPr>
          <p:cNvPr id="111618" name="Notes Placeholder 2"/>
          <p:cNvSpPr>
            <a:spLocks noGrp="1"/>
          </p:cNvSpPr>
          <p:nvPr>
            <p:ph type="body" idx="1"/>
          </p:nvPr>
        </p:nvSpPr>
        <p:spPr>
          <a:noFill/>
          <a:ln/>
        </p:spPr>
        <p:txBody>
          <a:bodyPr/>
          <a:lstStyle/>
          <a:p>
            <a:pPr eaLnBrk="1" hangingPunct="1"/>
            <a:endParaRPr lang="en-US" smtClean="0"/>
          </a:p>
        </p:txBody>
      </p:sp>
      <p:sp>
        <p:nvSpPr>
          <p:cNvPr id="111619" name="Slide Number Placeholder 3"/>
          <p:cNvSpPr>
            <a:spLocks noGrp="1"/>
          </p:cNvSpPr>
          <p:nvPr>
            <p:ph type="sldNum" sz="quarter" idx="5"/>
          </p:nvPr>
        </p:nvSpPr>
        <p:spPr>
          <a:noFill/>
        </p:spPr>
        <p:txBody>
          <a:bodyPr/>
          <a:lstStyle/>
          <a:p>
            <a:fld id="{B79C0B85-2C44-4778-8E25-4B33AFDFA214}" type="slidenum">
              <a:rPr lang="en-US" smtClean="0"/>
              <a:pPr/>
              <a:t>56</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noTextEdit="1"/>
          </p:cNvSpPr>
          <p:nvPr>
            <p:ph type="sldImg"/>
          </p:nvPr>
        </p:nvSpPr>
        <p:spPr>
          <a:ln/>
        </p:spPr>
      </p:sp>
      <p:sp>
        <p:nvSpPr>
          <p:cNvPr id="113666" name="Notes Placeholder 2"/>
          <p:cNvSpPr>
            <a:spLocks noGrp="1"/>
          </p:cNvSpPr>
          <p:nvPr>
            <p:ph type="body" idx="1"/>
          </p:nvPr>
        </p:nvSpPr>
        <p:spPr>
          <a:noFill/>
          <a:ln/>
        </p:spPr>
        <p:txBody>
          <a:bodyPr/>
          <a:lstStyle/>
          <a:p>
            <a:pPr eaLnBrk="1" hangingPunct="1"/>
            <a:endParaRPr lang="en-US" smtClean="0"/>
          </a:p>
        </p:txBody>
      </p:sp>
      <p:sp>
        <p:nvSpPr>
          <p:cNvPr id="113667" name="Slide Number Placeholder 3"/>
          <p:cNvSpPr>
            <a:spLocks noGrp="1"/>
          </p:cNvSpPr>
          <p:nvPr>
            <p:ph type="sldNum" sz="quarter" idx="5"/>
          </p:nvPr>
        </p:nvSpPr>
        <p:spPr>
          <a:noFill/>
        </p:spPr>
        <p:txBody>
          <a:bodyPr/>
          <a:lstStyle/>
          <a:p>
            <a:fld id="{1D83B007-9673-477C-9173-CCFF2ED37888}" type="slidenum">
              <a:rPr lang="en-US" smtClean="0"/>
              <a:pPr/>
              <a:t>57</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a:ln/>
        </p:spPr>
      </p:sp>
      <p:sp>
        <p:nvSpPr>
          <p:cNvPr id="115714" name="Notes Placeholder 2"/>
          <p:cNvSpPr>
            <a:spLocks noGrp="1"/>
          </p:cNvSpPr>
          <p:nvPr>
            <p:ph type="body" idx="1"/>
          </p:nvPr>
        </p:nvSpPr>
        <p:spPr>
          <a:noFill/>
          <a:ln/>
        </p:spPr>
        <p:txBody>
          <a:bodyPr/>
          <a:lstStyle/>
          <a:p>
            <a:pPr eaLnBrk="1" hangingPunct="1"/>
            <a:endParaRPr lang="en-US" smtClean="0"/>
          </a:p>
        </p:txBody>
      </p:sp>
      <p:sp>
        <p:nvSpPr>
          <p:cNvPr id="115715" name="Slide Number Placeholder 3"/>
          <p:cNvSpPr>
            <a:spLocks noGrp="1"/>
          </p:cNvSpPr>
          <p:nvPr>
            <p:ph type="sldNum" sz="quarter" idx="5"/>
          </p:nvPr>
        </p:nvSpPr>
        <p:spPr>
          <a:noFill/>
        </p:spPr>
        <p:txBody>
          <a:bodyPr/>
          <a:lstStyle/>
          <a:p>
            <a:fld id="{9BEE838B-9A96-426F-8CCB-A5F75EDBF00B}" type="slidenum">
              <a:rPr lang="en-US" smtClean="0"/>
              <a:pPr/>
              <a:t>58</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noTextEdit="1"/>
          </p:cNvSpPr>
          <p:nvPr>
            <p:ph type="sldImg"/>
          </p:nvPr>
        </p:nvSpPr>
        <p:spPr>
          <a:ln/>
        </p:spPr>
      </p:sp>
      <p:sp>
        <p:nvSpPr>
          <p:cNvPr id="117762" name="Notes Placeholder 2"/>
          <p:cNvSpPr>
            <a:spLocks noGrp="1"/>
          </p:cNvSpPr>
          <p:nvPr>
            <p:ph type="body" idx="1"/>
          </p:nvPr>
        </p:nvSpPr>
        <p:spPr>
          <a:noFill/>
          <a:ln/>
        </p:spPr>
        <p:txBody>
          <a:bodyPr/>
          <a:lstStyle/>
          <a:p>
            <a:pPr eaLnBrk="1" hangingPunct="1"/>
            <a:endParaRPr lang="en-US" smtClean="0"/>
          </a:p>
        </p:txBody>
      </p:sp>
      <p:sp>
        <p:nvSpPr>
          <p:cNvPr id="117763" name="Slide Number Placeholder 3"/>
          <p:cNvSpPr>
            <a:spLocks noGrp="1"/>
          </p:cNvSpPr>
          <p:nvPr>
            <p:ph type="sldNum" sz="quarter" idx="5"/>
          </p:nvPr>
        </p:nvSpPr>
        <p:spPr>
          <a:noFill/>
        </p:spPr>
        <p:txBody>
          <a:bodyPr/>
          <a:lstStyle/>
          <a:p>
            <a:fld id="{B957D1D5-8129-49FF-AEBE-B03285EB93F0}" type="slidenum">
              <a:rPr lang="en-US" smtClean="0"/>
              <a:pPr/>
              <a:t>59</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a:ln/>
        </p:spPr>
      </p:sp>
      <p:sp>
        <p:nvSpPr>
          <p:cNvPr id="119810" name="Notes Placeholder 2"/>
          <p:cNvSpPr>
            <a:spLocks noGrp="1"/>
          </p:cNvSpPr>
          <p:nvPr>
            <p:ph type="body" idx="1"/>
          </p:nvPr>
        </p:nvSpPr>
        <p:spPr>
          <a:noFill/>
          <a:ln/>
        </p:spPr>
        <p:txBody>
          <a:bodyPr/>
          <a:lstStyle/>
          <a:p>
            <a:pPr eaLnBrk="1" hangingPunct="1"/>
            <a:endParaRPr lang="en-US" smtClean="0"/>
          </a:p>
        </p:txBody>
      </p:sp>
      <p:sp>
        <p:nvSpPr>
          <p:cNvPr id="119811"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2217" tIns="46109" rIns="92217" bIns="46109" anchor="b"/>
          <a:lstStyle/>
          <a:p>
            <a:pPr algn="r"/>
            <a:fld id="{15D9BEAC-4DD6-4441-A3E4-9666D14639C3}" type="slidenum">
              <a:rPr lang="en-US" sz="1200">
                <a:latin typeface="Arial" charset="0"/>
              </a:rPr>
              <a:pPr algn="r"/>
              <a:t>60</a:t>
            </a:fld>
            <a:endParaRPr lang="en-US" sz="120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noTextEdit="1"/>
          </p:cNvSpPr>
          <p:nvPr>
            <p:ph type="sldImg"/>
          </p:nvPr>
        </p:nvSpPr>
        <p:spPr>
          <a:ln/>
        </p:spPr>
      </p:sp>
      <p:sp>
        <p:nvSpPr>
          <p:cNvPr id="121858" name="Notes Placeholder 2"/>
          <p:cNvSpPr>
            <a:spLocks noGrp="1"/>
          </p:cNvSpPr>
          <p:nvPr>
            <p:ph type="body" idx="1"/>
          </p:nvPr>
        </p:nvSpPr>
        <p:spPr>
          <a:noFill/>
          <a:ln/>
        </p:spPr>
        <p:txBody>
          <a:bodyPr/>
          <a:lstStyle/>
          <a:p>
            <a:pPr eaLnBrk="1" hangingPunct="1"/>
            <a:endParaRPr lang="en-US" smtClean="0"/>
          </a:p>
        </p:txBody>
      </p:sp>
      <p:sp>
        <p:nvSpPr>
          <p:cNvPr id="121859" name="Slide Number Placeholder 3"/>
          <p:cNvSpPr>
            <a:spLocks noGrp="1"/>
          </p:cNvSpPr>
          <p:nvPr>
            <p:ph type="sldNum" sz="quarter" idx="5"/>
          </p:nvPr>
        </p:nvSpPr>
        <p:spPr>
          <a:noFill/>
        </p:spPr>
        <p:txBody>
          <a:bodyPr/>
          <a:lstStyle/>
          <a:p>
            <a:fld id="{E1B67958-7A4A-4126-8974-5784B91CAF5F}" type="slidenum">
              <a:rPr lang="en-US" smtClean="0"/>
              <a:pPr/>
              <a:t>61</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a:spLocks noGrp="1" noChangeArrowheads="1"/>
          </p:cNvSpPr>
          <p:nvPr>
            <p:ph type="sldNum" sz="quarter" idx="5"/>
          </p:nvPr>
        </p:nvSpPr>
        <p:spPr>
          <a:noFill/>
        </p:spPr>
        <p:txBody>
          <a:bodyPr/>
          <a:lstStyle/>
          <a:p>
            <a:fld id="{DECF94ED-DFA8-43E8-9EC0-653A8D16C417}" type="slidenum">
              <a:rPr lang="en-US" smtClean="0"/>
              <a:pPr/>
              <a:t>62</a:t>
            </a:fld>
            <a:endParaRPr lang="en-US" smtClean="0"/>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p:txBody>
          <a:bodyPr/>
          <a:lstStyle/>
          <a:p>
            <a:pPr eaLnBrk="1" hangingPunct="1">
              <a:defRPr/>
            </a:pPr>
            <a:r>
              <a:rPr lang="en-US" sz="900" b="1" kern="0" dirty="0" smtClean="0">
                <a:solidFill>
                  <a:schemeClr val="bg1">
                    <a:lumMod val="95000"/>
                  </a:schemeClr>
                </a:solidFill>
              </a:rPr>
              <a:t>Managing Resource Capacity</a:t>
            </a:r>
            <a:r>
              <a:rPr lang="en-US" b="1" kern="0" dirty="0" smtClean="0">
                <a:solidFill>
                  <a:schemeClr val="bg1">
                    <a:lumMod val="95000"/>
                  </a:schemeClr>
                </a:solidFill>
              </a:rPr>
              <a:t/>
            </a:r>
            <a:br>
              <a:rPr lang="en-US" b="1" kern="0" dirty="0" smtClean="0">
                <a:solidFill>
                  <a:schemeClr val="bg1">
                    <a:lumMod val="95000"/>
                  </a:schemeClr>
                </a:solidFill>
              </a:rPr>
            </a:br>
            <a:r>
              <a:rPr lang="en-US" b="1" kern="0" dirty="0" smtClean="0">
                <a:solidFill>
                  <a:schemeClr val="bg1">
                    <a:lumMod val="95000"/>
                  </a:schemeClr>
                </a:solidFill>
              </a:rPr>
              <a:t>Adding Capacity Exceptions</a:t>
            </a:r>
          </a:p>
          <a:p>
            <a:pPr eaLnBrk="1" hangingPunct="1">
              <a:defRPr/>
            </a:pPr>
            <a:endParaRPr lang="en-US" dirty="0" smtClean="0"/>
          </a:p>
        </p:txBody>
      </p:sp>
      <p:sp>
        <p:nvSpPr>
          <p:cNvPr id="125955" name="Slide Number Placeholder 3"/>
          <p:cNvSpPr>
            <a:spLocks noGrp="1"/>
          </p:cNvSpPr>
          <p:nvPr>
            <p:ph type="sldNum" sz="quarter" idx="5"/>
          </p:nvPr>
        </p:nvSpPr>
        <p:spPr>
          <a:noFill/>
        </p:spPr>
        <p:txBody>
          <a:bodyPr/>
          <a:lstStyle/>
          <a:p>
            <a:fld id="{44CE8344-DFFF-4B60-A9C6-E825B2EF825A}" type="slidenum">
              <a:rPr lang="en-US" smtClean="0"/>
              <a:pPr/>
              <a:t>63</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a:spLocks noGrp="1" noChangeArrowheads="1"/>
          </p:cNvSpPr>
          <p:nvPr>
            <p:ph type="sldNum" sz="quarter" idx="5"/>
          </p:nvPr>
        </p:nvSpPr>
        <p:spPr>
          <a:noFill/>
        </p:spPr>
        <p:txBody>
          <a:bodyPr/>
          <a:lstStyle/>
          <a:p>
            <a:fld id="{E50422E6-DE75-4D1B-972C-F40E8176503B}" type="slidenum">
              <a:rPr lang="en-US" smtClean="0"/>
              <a:pPr/>
              <a:t>64</a:t>
            </a:fld>
            <a:endParaRPr lang="en-US" smtClean="0"/>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p:spPr>
        <p:txBody>
          <a:bodyPr/>
          <a:lstStyle/>
          <a:p>
            <a:fld id="{09470497-1D5A-4441-8C67-AD1E1579785B}" type="slidenum">
              <a:rPr lang="en-US" smtClean="0"/>
              <a:pPr/>
              <a:t>8</a:t>
            </a:fld>
            <a:endParaRPr lang="en-US" smtClean="0"/>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noTextEdit="1"/>
          </p:cNvSpPr>
          <p:nvPr>
            <p:ph type="sldImg"/>
          </p:nvPr>
        </p:nvSpPr>
        <p:spPr>
          <a:ln/>
        </p:spPr>
      </p:sp>
      <p:sp>
        <p:nvSpPr>
          <p:cNvPr id="130050" name="Notes Placeholder 2"/>
          <p:cNvSpPr>
            <a:spLocks noGrp="1"/>
          </p:cNvSpPr>
          <p:nvPr>
            <p:ph type="body" idx="1"/>
          </p:nvPr>
        </p:nvSpPr>
        <p:spPr>
          <a:noFill/>
          <a:ln/>
        </p:spPr>
        <p:txBody>
          <a:bodyPr/>
          <a:lstStyle/>
          <a:p>
            <a:pPr eaLnBrk="1" hangingPunct="1"/>
            <a:r>
              <a:rPr lang="en-US" smtClean="0"/>
              <a:t>Presenter Notes:</a:t>
            </a:r>
          </a:p>
          <a:p>
            <a:pPr eaLnBrk="1" hangingPunct="1"/>
            <a:endParaRPr lang="en-US" smtClean="0"/>
          </a:p>
          <a:p>
            <a:r>
              <a:rPr lang="en-US" smtClean="0"/>
              <a:t>Business overview…</a:t>
            </a:r>
          </a:p>
          <a:p>
            <a:r>
              <a:rPr lang="en-US" smtClean="0"/>
              <a:t>In an environments where the MRP planned orders model a supply mix which is executable, and where the deviation of demand (forecasts) and actual supply is subtle, schedulers may wish to batch firm planned orders, vs. manually firming them 1 at a time.</a:t>
            </a:r>
          </a:p>
          <a:p>
            <a:endParaRPr lang="en-US" smtClean="0"/>
          </a:p>
          <a:p>
            <a:r>
              <a:rPr lang="en-US" smtClean="0"/>
              <a:t>In our legacy solution we had two separate programs to do this for repetitive and discrete. Talk about limitations..selection criteria</a:t>
            </a:r>
          </a:p>
        </p:txBody>
      </p:sp>
      <p:sp>
        <p:nvSpPr>
          <p:cNvPr id="130051" name="Slide Number Placeholder 3"/>
          <p:cNvSpPr>
            <a:spLocks noGrp="1"/>
          </p:cNvSpPr>
          <p:nvPr>
            <p:ph type="sldNum" sz="quarter" idx="5"/>
          </p:nvPr>
        </p:nvSpPr>
        <p:spPr>
          <a:noFill/>
        </p:spPr>
        <p:txBody>
          <a:bodyPr/>
          <a:lstStyle/>
          <a:p>
            <a:fld id="{4CDB7FDA-542F-4246-8BC8-2055618AD2FE}" type="slidenum">
              <a:rPr lang="en-US" smtClean="0"/>
              <a:pPr/>
              <a:t>65</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noTextEdit="1"/>
          </p:cNvSpPr>
          <p:nvPr>
            <p:ph type="sldImg"/>
          </p:nvPr>
        </p:nvSpPr>
        <p:spPr>
          <a:ln/>
        </p:spPr>
      </p:sp>
      <p:sp>
        <p:nvSpPr>
          <p:cNvPr id="132098" name="Notes Placeholder 2"/>
          <p:cNvSpPr>
            <a:spLocks noGrp="1"/>
          </p:cNvSpPr>
          <p:nvPr>
            <p:ph type="body" idx="1"/>
          </p:nvPr>
        </p:nvSpPr>
        <p:spPr>
          <a:noFill/>
          <a:ln/>
        </p:spPr>
        <p:txBody>
          <a:bodyPr/>
          <a:lstStyle/>
          <a:p>
            <a:pPr eaLnBrk="1" hangingPunct="1"/>
            <a:r>
              <a:rPr lang="en-US" smtClean="0"/>
              <a:t>Presenter Notes:</a:t>
            </a:r>
          </a:p>
          <a:p>
            <a:pPr eaLnBrk="1" hangingPunct="1"/>
            <a:endParaRPr lang="en-US" smtClean="0"/>
          </a:p>
        </p:txBody>
      </p:sp>
      <p:sp>
        <p:nvSpPr>
          <p:cNvPr id="132099" name="Slide Number Placeholder 3"/>
          <p:cNvSpPr>
            <a:spLocks noGrp="1"/>
          </p:cNvSpPr>
          <p:nvPr>
            <p:ph type="sldNum" sz="quarter" idx="5"/>
          </p:nvPr>
        </p:nvSpPr>
        <p:spPr>
          <a:noFill/>
        </p:spPr>
        <p:txBody>
          <a:bodyPr/>
          <a:lstStyle/>
          <a:p>
            <a:fld id="{D3D6C9F6-7EDC-4638-A2C8-9219BAEEA986}" type="slidenum">
              <a:rPr lang="en-US" smtClean="0"/>
              <a:pPr/>
              <a:t>66</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noTextEdit="1"/>
          </p:cNvSpPr>
          <p:nvPr>
            <p:ph type="sldImg"/>
          </p:nvPr>
        </p:nvSpPr>
        <p:spPr>
          <a:ln/>
        </p:spPr>
      </p:sp>
      <p:sp>
        <p:nvSpPr>
          <p:cNvPr id="134146" name="Notes Placeholder 2"/>
          <p:cNvSpPr>
            <a:spLocks noGrp="1"/>
          </p:cNvSpPr>
          <p:nvPr>
            <p:ph type="body" idx="1"/>
          </p:nvPr>
        </p:nvSpPr>
        <p:spPr>
          <a:noFill/>
          <a:ln/>
        </p:spPr>
        <p:txBody>
          <a:bodyPr/>
          <a:lstStyle/>
          <a:p>
            <a:pPr eaLnBrk="1" hangingPunct="1"/>
            <a:r>
              <a:rPr lang="en-US" smtClean="0"/>
              <a:t>Presenter Notes:</a:t>
            </a:r>
          </a:p>
          <a:p>
            <a:pPr eaLnBrk="1" hangingPunct="1"/>
            <a:endParaRPr lang="en-US" smtClean="0"/>
          </a:p>
        </p:txBody>
      </p:sp>
      <p:sp>
        <p:nvSpPr>
          <p:cNvPr id="134147" name="Slide Number Placeholder 3"/>
          <p:cNvSpPr>
            <a:spLocks noGrp="1"/>
          </p:cNvSpPr>
          <p:nvPr>
            <p:ph type="sldNum" sz="quarter" idx="5"/>
          </p:nvPr>
        </p:nvSpPr>
        <p:spPr>
          <a:noFill/>
        </p:spPr>
        <p:txBody>
          <a:bodyPr/>
          <a:lstStyle/>
          <a:p>
            <a:fld id="{B83D450B-4403-4EE7-9694-72DDAFAA64EC}" type="slidenum">
              <a:rPr lang="en-US" smtClean="0"/>
              <a:pPr/>
              <a:t>67</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a:spLocks noGrp="1" noChangeArrowheads="1"/>
          </p:cNvSpPr>
          <p:nvPr>
            <p:ph type="sldNum" sz="quarter" idx="5"/>
          </p:nvPr>
        </p:nvSpPr>
        <p:spPr>
          <a:noFill/>
        </p:spPr>
        <p:txBody>
          <a:bodyPr/>
          <a:lstStyle/>
          <a:p>
            <a:fld id="{132F020C-33B0-4525-BDC0-253FC8AC416D}" type="slidenum">
              <a:rPr lang="en-US" smtClean="0"/>
              <a:pPr/>
              <a:t>68</a:t>
            </a:fld>
            <a:endParaRPr lang="en-US" smtClean="0"/>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p:txBody>
          <a:bodyPr/>
          <a:lstStyle/>
          <a:p>
            <a:pPr eaLnBrk="1" hangingPunct="1">
              <a:defRPr/>
            </a:pPr>
            <a:r>
              <a:rPr lang="en-US" b="1" kern="0" dirty="0" smtClean="0">
                <a:solidFill>
                  <a:schemeClr val="bg1">
                    <a:lumMod val="95000"/>
                  </a:schemeClr>
                </a:solidFill>
              </a:rPr>
              <a:t>Managing Resource Capacity</a:t>
            </a:r>
            <a:r>
              <a:rPr lang="en-US" sz="2000" b="1" kern="0" dirty="0" smtClean="0">
                <a:solidFill>
                  <a:schemeClr val="bg1">
                    <a:lumMod val="95000"/>
                  </a:schemeClr>
                </a:solidFill>
              </a:rPr>
              <a:t/>
            </a:r>
            <a:br>
              <a:rPr lang="en-US" sz="2000" b="1" kern="0" dirty="0" smtClean="0">
                <a:solidFill>
                  <a:schemeClr val="bg1">
                    <a:lumMod val="95000"/>
                  </a:schemeClr>
                </a:solidFill>
              </a:rPr>
            </a:br>
            <a:r>
              <a:rPr lang="en-US" sz="2000" b="1" kern="0" dirty="0" smtClean="0">
                <a:solidFill>
                  <a:schemeClr val="bg1">
                    <a:lumMod val="95000"/>
                  </a:schemeClr>
                </a:solidFill>
              </a:rPr>
              <a:t>Capacity Setup</a:t>
            </a:r>
          </a:p>
          <a:p>
            <a:pPr eaLnBrk="1" hangingPunct="1">
              <a:defRPr/>
            </a:pPr>
            <a:endParaRPr lang="en-US" dirty="0" smtClean="0"/>
          </a:p>
        </p:txBody>
      </p:sp>
      <p:sp>
        <p:nvSpPr>
          <p:cNvPr id="138243"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2217" tIns="46109" rIns="92217" bIns="46109" anchor="b"/>
          <a:lstStyle/>
          <a:p>
            <a:pPr algn="r"/>
            <a:fld id="{29952237-1D84-4184-A3B7-198F9D976DBD}" type="slidenum">
              <a:rPr lang="en-US" sz="1200">
                <a:latin typeface="Arial" charset="0"/>
              </a:rPr>
              <a:pPr algn="r"/>
              <a:t>69</a:t>
            </a:fld>
            <a:endParaRPr lang="en-US" sz="1200">
              <a:latin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noTextEdit="1"/>
          </p:cNvSpPr>
          <p:nvPr>
            <p:ph type="sldImg"/>
          </p:nvPr>
        </p:nvSpPr>
        <p:spPr>
          <a:ln/>
        </p:spPr>
      </p:sp>
      <p:sp>
        <p:nvSpPr>
          <p:cNvPr id="140290" name="Notes Placeholder 2"/>
          <p:cNvSpPr>
            <a:spLocks noGrp="1"/>
          </p:cNvSpPr>
          <p:nvPr>
            <p:ph type="body" idx="1"/>
          </p:nvPr>
        </p:nvSpPr>
        <p:spPr>
          <a:noFill/>
          <a:ln/>
        </p:spPr>
        <p:txBody>
          <a:bodyPr/>
          <a:lstStyle/>
          <a:p>
            <a:pPr eaLnBrk="1" hangingPunct="1"/>
            <a:endParaRPr lang="en-US" smtClean="0"/>
          </a:p>
        </p:txBody>
      </p:sp>
      <p:sp>
        <p:nvSpPr>
          <p:cNvPr id="140291" name="Slide Number Placeholder 3"/>
          <p:cNvSpPr>
            <a:spLocks noGrp="1"/>
          </p:cNvSpPr>
          <p:nvPr>
            <p:ph type="sldNum" sz="quarter" idx="5"/>
          </p:nvPr>
        </p:nvSpPr>
        <p:spPr>
          <a:noFill/>
        </p:spPr>
        <p:txBody>
          <a:bodyPr/>
          <a:lstStyle/>
          <a:p>
            <a:fld id="{98BB2939-1AA8-4F50-8914-3A72871DE48D}" type="slidenum">
              <a:rPr lang="en-US" smtClean="0"/>
              <a:pPr/>
              <a:t>70</a:t>
            </a:fld>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p:spPr>
        <p:txBody>
          <a:bodyPr/>
          <a:lstStyle/>
          <a:p>
            <a:fld id="{5C542050-2291-4C69-A1A3-9E08D31BA73F}" type="slidenum">
              <a:rPr lang="en-US" smtClean="0"/>
              <a:pPr/>
              <a:t>71</a:t>
            </a:fld>
            <a:endParaRPr lang="en-US" smtClean="0"/>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2217" tIns="46109" rIns="92217" bIns="46109" anchor="b"/>
          <a:lstStyle/>
          <a:p>
            <a:pPr algn="r"/>
            <a:fld id="{19381470-1518-46EE-89FB-4EC015290599}" type="slidenum">
              <a:rPr lang="en-US" sz="1200">
                <a:latin typeface="Arial" charset="0"/>
              </a:rPr>
              <a:pPr algn="r"/>
              <a:t>73</a:t>
            </a:fld>
            <a:endParaRPr lang="en-US" sz="1200">
              <a:latin typeface="Arial" charset="0"/>
            </a:endParaRPr>
          </a:p>
        </p:txBody>
      </p:sp>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7"/>
          <p:cNvSpPr>
            <a:spLocks noGrp="1" noChangeArrowheads="1"/>
          </p:cNvSpPr>
          <p:nvPr>
            <p:ph type="sldNum" sz="quarter" idx="5"/>
          </p:nvPr>
        </p:nvSpPr>
        <p:spPr>
          <a:noFill/>
        </p:spPr>
        <p:txBody>
          <a:bodyPr/>
          <a:lstStyle/>
          <a:p>
            <a:fld id="{0C8D1AFA-9D44-4B7D-AAB5-04124EF45185}" type="slidenum">
              <a:rPr lang="en-US" smtClean="0"/>
              <a:pPr/>
              <a:t>74</a:t>
            </a:fld>
            <a:endParaRPr lang="en-US" smtClean="0"/>
          </a:p>
        </p:txBody>
      </p:sp>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7"/>
          <p:cNvSpPr>
            <a:spLocks noGrp="1" noChangeArrowheads="1"/>
          </p:cNvSpPr>
          <p:nvPr>
            <p:ph type="sldNum" sz="quarter" idx="5"/>
          </p:nvPr>
        </p:nvSpPr>
        <p:spPr>
          <a:noFill/>
        </p:spPr>
        <p:txBody>
          <a:bodyPr/>
          <a:lstStyle/>
          <a:p>
            <a:fld id="{6D3A58D2-12E1-4FC7-ADA2-8F4BF7FBEA67}" type="slidenum">
              <a:rPr lang="en-US" smtClean="0"/>
              <a:pPr/>
              <a:t>77</a:t>
            </a:fld>
            <a:endParaRPr lang="en-US" smtClean="0"/>
          </a:p>
        </p:txBody>
      </p:sp>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ln/>
        </p:spPr>
        <p:txBody>
          <a:bodyPr/>
          <a:lstStyle/>
          <a:p>
            <a:r>
              <a:rPr lang="en-US" smtClean="0"/>
              <a:t>MSW Scheduling Horizon- defines the period of time when the master scheduler is in control of the production schedule.</a:t>
            </a:r>
          </a:p>
          <a:p>
            <a:endParaRPr lang="en-US" smtClean="0"/>
          </a:p>
          <a:p>
            <a:endParaRPr lang="en-US" smtClean="0"/>
          </a:p>
          <a:p>
            <a:r>
              <a:rPr lang="en-US" i="1" smtClean="0">
                <a:solidFill>
                  <a:srgbClr val="FF0000"/>
                </a:solidFill>
              </a:rPr>
              <a:t>BWS Notes:</a:t>
            </a:r>
          </a:p>
          <a:p>
            <a:r>
              <a:rPr lang="en-US" i="1" smtClean="0">
                <a:solidFill>
                  <a:srgbClr val="FF0000"/>
                </a:solidFill>
              </a:rPr>
              <a:t>Example of MRP TIME FENCE value…  Say you have a general policy that sales is required to respect ATP… if no inventory is on hand, they must define a due date equal to the MF-LT + a day or 2….</a:t>
            </a:r>
          </a:p>
          <a:p>
            <a:endParaRPr lang="en-US" i="1" smtClean="0">
              <a:solidFill>
                <a:srgbClr val="FF0000"/>
              </a:solidFill>
            </a:endParaRPr>
          </a:p>
          <a:p>
            <a:r>
              <a:rPr lang="en-US" i="1" smtClean="0">
                <a:solidFill>
                  <a:srgbClr val="FF0000"/>
                </a:solidFill>
              </a:rPr>
              <a:t>Sales being sales, may not remember or choose to go with this policy and drop in a sales order that is due today… if you had no inventory on hand… wha would be the effect?  From the finished item to the purchased items… expedite messages…  Seeing that the materials dept is supposed to support production, they will expedite…</a:t>
            </a:r>
          </a:p>
          <a:p>
            <a:endParaRPr lang="en-US" i="1" smtClean="0">
              <a:solidFill>
                <a:srgbClr val="FF0000"/>
              </a:solidFill>
            </a:endParaRPr>
          </a:p>
          <a:p>
            <a:r>
              <a:rPr lang="en-US" i="1" smtClean="0">
                <a:solidFill>
                  <a:srgbClr val="FF0000"/>
                </a:solidFill>
              </a:rPr>
              <a:t>Now.. To prevent this undesired/uncontrolled result, you define an MRP time fence on your finished items… which will prevent the planning process taking over and generating expedites…</a:t>
            </a:r>
          </a:p>
          <a:p>
            <a:endParaRPr lang="en-US" i="1" smtClean="0">
              <a:solidFill>
                <a:srgbClr val="FF0000"/>
              </a:solidFill>
            </a:endParaRPr>
          </a:p>
          <a:p>
            <a:r>
              <a:rPr lang="en-US" i="1" smtClean="0">
                <a:solidFill>
                  <a:srgbClr val="FF0000"/>
                </a:solidFill>
              </a:rPr>
              <a:t>MRP time fence may be equal to the MF-LT or possibly the same as the MSW Scheduling horizon… just depends on the env, and the item itself… make to order vs make to stock.  Make to order, I might want might subassemblies available, so my MRP time fence would be no more than the MF-LT of the item.</a:t>
            </a:r>
          </a:p>
          <a:p>
            <a:endParaRPr lang="en-US" smtClean="0"/>
          </a:p>
          <a:p>
            <a:endParaRPr lang="en-US" smtClean="0"/>
          </a:p>
          <a:p>
            <a:endParaRPr lang="en-US" smtClean="0"/>
          </a:p>
          <a:p>
            <a:endParaRPr lang="en-US" smtClean="0"/>
          </a:p>
        </p:txBody>
      </p:sp>
      <p:sp>
        <p:nvSpPr>
          <p:cNvPr id="27651" name="Slide Number Placeholder 3"/>
          <p:cNvSpPr>
            <a:spLocks noGrp="1"/>
          </p:cNvSpPr>
          <p:nvPr>
            <p:ph type="sldNum" sz="quarter" idx="5"/>
          </p:nvPr>
        </p:nvSpPr>
        <p:spPr>
          <a:noFill/>
        </p:spPr>
        <p:txBody>
          <a:bodyPr/>
          <a:lstStyle/>
          <a:p>
            <a:fld id="{9FD7E22F-AE88-4107-90F6-226BE66CDDFB}" type="slidenum">
              <a:rPr lang="en-US" smtClean="0"/>
              <a:pPr/>
              <a:t>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ln/>
        </p:spPr>
        <p:txBody>
          <a:bodyPr/>
          <a:lstStyle/>
          <a:p>
            <a:endParaRPr lang="en-US" smtClean="0"/>
          </a:p>
        </p:txBody>
      </p:sp>
      <p:sp>
        <p:nvSpPr>
          <p:cNvPr id="29699" name="Slide Number Placeholder 3"/>
          <p:cNvSpPr>
            <a:spLocks noGrp="1"/>
          </p:cNvSpPr>
          <p:nvPr>
            <p:ph type="sldNum" sz="quarter" idx="5"/>
          </p:nvPr>
        </p:nvSpPr>
        <p:spPr>
          <a:noFill/>
        </p:spPr>
        <p:txBody>
          <a:bodyPr/>
          <a:lstStyle/>
          <a:p>
            <a:fld id="{53CC7F7C-D0DE-4D08-A98A-C7065E47FE7C}" type="slidenum">
              <a:rPr lang="en-US" smtClean="0"/>
              <a:pPr/>
              <a:t>10</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08887AAE-2DF4-4BA5-8D12-AA2B00FCC230}" type="slidenum">
              <a:rPr lang="en-US" smtClean="0"/>
              <a:pPr/>
              <a:t>15</a:t>
            </a:fld>
            <a:endParaRPr lang="en-US" smtClean="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r>
              <a:rPr lang="en-US" smtClean="0"/>
              <a:t>Business Scenarios – talk about them here in the intro slide.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pPr defTabSz="930275" eaLnBrk="1" hangingPunct="1">
              <a:spcBef>
                <a:spcPct val="0"/>
              </a:spcBef>
            </a:pPr>
            <a:r>
              <a:rPr lang="en-US" smtClean="0"/>
              <a:t>Topic: Master Scheduling</a:t>
            </a:r>
          </a:p>
          <a:p>
            <a:pPr defTabSz="930275"/>
            <a:endParaRPr lang="en-US" smtClean="0"/>
          </a:p>
          <a:p>
            <a:pPr defTabSz="930275"/>
            <a:endParaRPr lang="en-US" smtClean="0"/>
          </a:p>
          <a:p>
            <a:pPr defTabSz="930275"/>
            <a:r>
              <a:rPr lang="en-US" smtClean="0"/>
              <a:t>Global view of all projected item shortages within my master scheduling horizon</a:t>
            </a:r>
          </a:p>
        </p:txBody>
      </p:sp>
      <p:sp>
        <p:nvSpPr>
          <p:cNvPr id="38915" name="Slide Number Placeholder 3"/>
          <p:cNvSpPr>
            <a:spLocks noGrp="1"/>
          </p:cNvSpPr>
          <p:nvPr>
            <p:ph type="sldNum" sz="quarter" idx="5"/>
          </p:nvPr>
        </p:nvSpPr>
        <p:spPr>
          <a:noFill/>
        </p:spPr>
        <p:txBody>
          <a:bodyPr/>
          <a:lstStyle/>
          <a:p>
            <a:fld id="{0B382491-E8A4-48BA-BFF6-F4C9C68453C8}" type="slidenum">
              <a:rPr lang="en-US" smtClean="0"/>
              <a:pPr/>
              <a:t>17</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6"/>
          <p:cNvSpPr>
            <a:spLocks noGrp="1"/>
          </p:cNvSpPr>
          <p:nvPr>
            <p:ph type="ftr" sz="quarter" idx="10"/>
          </p:nvPr>
        </p:nvSpPr>
        <p:spPr/>
        <p:txBody>
          <a:bodyPr/>
          <a:lstStyle>
            <a:lvl1pPr>
              <a:defRPr>
                <a:solidFill>
                  <a:schemeClr val="tx1"/>
                </a:solidFill>
              </a:defRPr>
            </a:lvl1pPr>
          </a:lstStyle>
          <a:p>
            <a:pPr>
              <a:defRPr/>
            </a:pPr>
            <a:r>
              <a:rPr lang="en-US"/>
              <a:t>PSW-CMS-020</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solidFill>
                  <a:schemeClr val="tx1"/>
                </a:solidFill>
              </a:defRPr>
            </a:lvl1pPr>
          </a:lstStyle>
          <a:p>
            <a:pPr>
              <a:defRPr/>
            </a:pPr>
            <a:r>
              <a:rPr lang="en-US"/>
              <a:t>PSW-CMS-020</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solidFill>
                  <a:schemeClr val="tx1"/>
                </a:solidFill>
              </a:defRPr>
            </a:lvl1pPr>
          </a:lstStyle>
          <a:p>
            <a:pPr>
              <a:defRPr/>
            </a:pPr>
            <a:r>
              <a:rPr lang="en-US"/>
              <a:t>PSW-CMS-020</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3"/>
          <p:cNvSpPr>
            <a:spLocks noGrp="1"/>
          </p:cNvSpPr>
          <p:nvPr>
            <p:ph type="ftr" sz="quarter" idx="10"/>
          </p:nvPr>
        </p:nvSpPr>
        <p:spPr/>
        <p:txBody>
          <a:bodyPr/>
          <a:lstStyle>
            <a:lvl1pPr>
              <a:defRPr>
                <a:solidFill>
                  <a:schemeClr val="tx1"/>
                </a:solidFill>
              </a:defRPr>
            </a:lvl1pPr>
          </a:lstStyle>
          <a:p>
            <a:pPr>
              <a:defRPr/>
            </a:pPr>
            <a:r>
              <a:rPr lang="en-US"/>
              <a:t>PSW-CMS-020</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solidFill>
                  <a:schemeClr val="tx1"/>
                </a:solidFill>
              </a:defRPr>
            </a:lvl1pPr>
          </a:lstStyle>
          <a:p>
            <a:pPr>
              <a:defRPr/>
            </a:pPr>
            <a:r>
              <a:rPr lang="en-US"/>
              <a:t>PSW-CMS-020</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4" name="Line 4"/>
          <p:cNvSpPr>
            <a:spLocks noChangeShapeType="1"/>
          </p:cNvSpPr>
          <p:nvPr/>
        </p:nvSpPr>
        <p:spPr bwMode="auto">
          <a:xfrm>
            <a:off x="1104900" y="9032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2"/>
          <p:cNvSpPr>
            <a:spLocks noGrp="1"/>
          </p:cNvSpPr>
          <p:nvPr>
            <p:ph type="ftr" sz="quarter" idx="12"/>
          </p:nvPr>
        </p:nvSpPr>
        <p:spPr/>
        <p:txBody>
          <a:bodyPr/>
          <a:lstStyle>
            <a:lvl1pPr>
              <a:defRPr/>
            </a:lvl1pPr>
          </a:lstStyle>
          <a:p>
            <a:pPr>
              <a:defRPr/>
            </a:pPr>
            <a:r>
              <a:rPr lang="en-US"/>
              <a:t>PSW-CMS-020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r>
              <a:rPr lang="en-US"/>
              <a:t>PSW-CMS-020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7"/>
          <p:cNvSpPr>
            <a:spLocks noGrp="1"/>
          </p:cNvSpPr>
          <p:nvPr>
            <p:ph type="dt" sz="half" idx="10"/>
          </p:nvPr>
        </p:nvSpPr>
        <p:spPr>
          <a:xfrm>
            <a:off x="457200" y="6416675"/>
            <a:ext cx="2133600" cy="365125"/>
          </a:xfrm>
          <a:prstGeom prst="rect">
            <a:avLst/>
          </a:prstGeom>
        </p:spPr>
        <p:txBody>
          <a:bodyPr/>
          <a:lstStyle>
            <a:lvl1pPr>
              <a:defRPr/>
            </a:lvl1pPr>
          </a:lstStyle>
          <a:p>
            <a:pPr>
              <a:defRPr/>
            </a:pPr>
            <a:endParaRPr lang="en-US"/>
          </a:p>
        </p:txBody>
      </p:sp>
      <p:sp>
        <p:nvSpPr>
          <p:cNvPr id="5" name="Footer Placeholder 16"/>
          <p:cNvSpPr>
            <a:spLocks noGrp="1"/>
          </p:cNvSpPr>
          <p:nvPr>
            <p:ph type="ftr" sz="quarter" idx="11"/>
          </p:nvPr>
        </p:nvSpPr>
        <p:spPr/>
        <p:txBody>
          <a:bodyPr/>
          <a:lstStyle>
            <a:lvl1pPr>
              <a:defRPr>
                <a:solidFill>
                  <a:schemeClr val="tx1"/>
                </a:solidFill>
              </a:defRPr>
            </a:lvl1pPr>
          </a:lstStyle>
          <a:p>
            <a:pPr>
              <a:defRPr/>
            </a:pPr>
            <a:r>
              <a:rPr lang="en-US"/>
              <a:t>PSW-CMS-020</a:t>
            </a:r>
            <a:endParaRPr lang="en-US" dirty="0"/>
          </a:p>
        </p:txBody>
      </p:sp>
      <p:sp>
        <p:nvSpPr>
          <p:cNvPr id="6" name="Slide Number Placeholder 28"/>
          <p:cNvSpPr>
            <a:spLocks noGrp="1"/>
          </p:cNvSpPr>
          <p:nvPr>
            <p:ph type="sldNum" sz="quarter" idx="12"/>
          </p:nvPr>
        </p:nvSpPr>
        <p:spPr>
          <a:xfrm>
            <a:off x="7924800" y="6416675"/>
            <a:ext cx="762000" cy="365125"/>
          </a:xfrm>
          <a:prstGeom prst="rect">
            <a:avLst/>
          </a:prstGeom>
        </p:spPr>
        <p:txBody>
          <a:bodyPr/>
          <a:lstStyle>
            <a:lvl1pPr>
              <a:defRPr/>
            </a:lvl1pPr>
          </a:lstStyle>
          <a:p>
            <a:pPr>
              <a:defRPr/>
            </a:pPr>
            <a:fld id="{2C16E94A-B9DD-4C79-AC65-8ACC1CB66FD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1"/>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hade val="50000"/>
                  </a:schemeClr>
                </a:solidFill>
              </a:defRPr>
            </a:lvl1pPr>
          </a:lstStyle>
          <a:p>
            <a:pPr>
              <a:defRPr/>
            </a:pPr>
            <a:r>
              <a:rPr lang="en-US"/>
              <a:t>PSW-CMS-020</a:t>
            </a:r>
          </a:p>
        </p:txBody>
      </p:sp>
      <p:pic>
        <p:nvPicPr>
          <p:cNvPr id="1030" name="Picture 3"/>
          <p:cNvPicPr>
            <a:picLocks noChangeAspect="1" noChangeArrowheads="1"/>
          </p:cNvPicPr>
          <p:nvPr userDrawn="1"/>
        </p:nvPicPr>
        <p:blipFill>
          <a:blip r:embed="rId11"/>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09" r:id="rId8"/>
    <p:sldLayoutId id="2147483717" r:id="rId9"/>
  </p:sldLayoutIdLst>
  <p:timing>
    <p:tnLst>
      <p:par>
        <p:cTn id="1" dur="indefinite" restart="never" nodeType="tmRoot"/>
      </p:par>
    </p:tnLst>
  </p:timing>
  <p:hf sldNum="0"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1.png"/><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6.xml"/><Relationship Id="rId5" Type="http://schemas.openxmlformats.org/officeDocument/2006/relationships/image" Target="../media/image47.png"/><Relationship Id="rId4" Type="http://schemas.openxmlformats.org/officeDocument/2006/relationships/image" Target="../media/image46.png"/></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59.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61.png"/></Relationships>
</file>

<file path=ppt/slides/_rels/slide6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image" Target="../media/image65.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0"/>
          <p:cNvSpPr>
            <a:spLocks noGrp="1"/>
          </p:cNvSpPr>
          <p:nvPr>
            <p:ph type="title"/>
          </p:nvPr>
        </p:nvSpPr>
        <p:spPr>
          <a:xfrm>
            <a:off x="457200" y="608013"/>
            <a:ext cx="8229600" cy="704850"/>
          </a:xfrm>
        </p:spPr>
        <p:txBody>
          <a:bodyPr/>
          <a:lstStyle/>
          <a:p>
            <a:pPr eaLnBrk="1" hangingPunct="1"/>
            <a:r>
              <a:rPr lang="en-US" smtClean="0">
                <a:latin typeface="Century Gothic" pitchFamily="34" charset="0"/>
                <a:cs typeface="Century Gothic" pitchFamily="34" charset="0"/>
              </a:rPr>
              <a:t>Create a Master Schedule</a:t>
            </a:r>
          </a:p>
        </p:txBody>
      </p:sp>
      <p:sp>
        <p:nvSpPr>
          <p:cNvPr id="13314" name="Text Placeholder 11"/>
          <p:cNvSpPr>
            <a:spLocks noGrp="1"/>
          </p:cNvSpPr>
          <p:nvPr>
            <p:ph type="body" sz="quarter" idx="10"/>
          </p:nvPr>
        </p:nvSpPr>
        <p:spPr/>
        <p:txBody>
          <a:bodyPr/>
          <a:lstStyle/>
          <a:p>
            <a:pPr eaLnBrk="1" hangingPunct="1"/>
            <a:r>
              <a:rPr lang="en-US" smtClean="0">
                <a:solidFill>
                  <a:srgbClr val="4F4F4F"/>
                </a:solidFill>
                <a:latin typeface="Century Gothic" pitchFamily="34" charset="0"/>
                <a:cs typeface="Century Gothic" pitchFamily="34" charset="0"/>
              </a:rPr>
              <a:t>QAD Enterprise Applications</a:t>
            </a:r>
          </a:p>
        </p:txBody>
      </p:sp>
      <p:sp>
        <p:nvSpPr>
          <p:cNvPr id="13315" name="Text Placeholder 12"/>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Planning and Scheduling Workbenches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9"/>
          <p:cNvSpPr>
            <a:spLocks noChangeArrowheads="1"/>
          </p:cNvSpPr>
          <p:nvPr/>
        </p:nvSpPr>
        <p:spPr bwMode="auto">
          <a:xfrm>
            <a:off x="1214438" y="1628775"/>
            <a:ext cx="7715250" cy="2514600"/>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sp>
        <p:nvSpPr>
          <p:cNvPr id="27" name="Right Arrow 26"/>
          <p:cNvSpPr/>
          <p:nvPr/>
        </p:nvSpPr>
        <p:spPr>
          <a:xfrm>
            <a:off x="7861300" y="3175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2" name="Group 63"/>
          <p:cNvGrpSpPr>
            <a:grpSpLocks/>
          </p:cNvGrpSpPr>
          <p:nvPr/>
        </p:nvGrpSpPr>
        <p:grpSpPr bwMode="auto">
          <a:xfrm>
            <a:off x="7775575" y="96838"/>
            <a:ext cx="171450" cy="171450"/>
            <a:chOff x="739" y="413995"/>
            <a:chExt cx="172117" cy="172117"/>
          </a:xfrm>
        </p:grpSpPr>
        <p:sp>
          <p:nvSpPr>
            <p:cNvPr id="29" name="Oval 2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sp>
        <p:nvSpPr>
          <p:cNvPr id="31" name="Right Arrow 30"/>
          <p:cNvSpPr/>
          <p:nvPr/>
        </p:nvSpPr>
        <p:spPr>
          <a:xfrm>
            <a:off x="8312150" y="3175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 name="Group 65"/>
          <p:cNvGrpSpPr>
            <a:grpSpLocks/>
          </p:cNvGrpSpPr>
          <p:nvPr/>
        </p:nvGrpSpPr>
        <p:grpSpPr bwMode="auto">
          <a:xfrm>
            <a:off x="8226425" y="96838"/>
            <a:ext cx="173038" cy="171450"/>
            <a:chOff x="452546" y="413995"/>
            <a:chExt cx="172117" cy="172117"/>
          </a:xfrm>
        </p:grpSpPr>
        <p:sp>
          <p:nvSpPr>
            <p:cNvPr id="33" name="Oval 32"/>
            <p:cNvSpPr/>
            <p:nvPr/>
          </p:nvSpPr>
          <p:spPr>
            <a:xfrm>
              <a:off x="452546"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Oval 8"/>
            <p:cNvSpPr/>
            <p:nvPr/>
          </p:nvSpPr>
          <p:spPr>
            <a:xfrm>
              <a:off x="477811" y="439494"/>
              <a:ext cx="121587"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sp>
        <p:nvSpPr>
          <p:cNvPr id="35" name="Right Arrow 34"/>
          <p:cNvSpPr/>
          <p:nvPr/>
        </p:nvSpPr>
        <p:spPr>
          <a:xfrm>
            <a:off x="8764588" y="3175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4" name="Group 67"/>
          <p:cNvGrpSpPr>
            <a:grpSpLocks/>
          </p:cNvGrpSpPr>
          <p:nvPr/>
        </p:nvGrpSpPr>
        <p:grpSpPr bwMode="auto">
          <a:xfrm>
            <a:off x="8678863" y="96838"/>
            <a:ext cx="171450" cy="171450"/>
            <a:chOff x="904354" y="413995"/>
            <a:chExt cx="172117" cy="172117"/>
          </a:xfrm>
        </p:grpSpPr>
        <p:sp>
          <p:nvSpPr>
            <p:cNvPr id="37" name="Oval 36"/>
            <p:cNvSpPr/>
            <p:nvPr/>
          </p:nvSpPr>
          <p:spPr>
            <a:xfrm>
              <a:off x="904354"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Oval 11"/>
            <p:cNvSpPr/>
            <p:nvPr/>
          </p:nvSpPr>
          <p:spPr>
            <a:xfrm>
              <a:off x="929853"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sp>
        <p:nvSpPr>
          <p:cNvPr id="28680" name="Line 6"/>
          <p:cNvSpPr>
            <a:spLocks noChangeShapeType="1"/>
          </p:cNvSpPr>
          <p:nvPr/>
        </p:nvSpPr>
        <p:spPr bwMode="auto">
          <a:xfrm flipH="1">
            <a:off x="4071938" y="1389063"/>
            <a:ext cx="6350" cy="43434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28681" name="Text Box 20"/>
          <p:cNvSpPr txBox="1">
            <a:spLocks noChangeArrowheads="1"/>
          </p:cNvSpPr>
          <p:nvPr/>
        </p:nvSpPr>
        <p:spPr bwMode="auto">
          <a:xfrm>
            <a:off x="1357313" y="1668463"/>
            <a:ext cx="1571625" cy="369887"/>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28682" name="Rectangle 13"/>
          <p:cNvSpPr>
            <a:spLocks noChangeArrowheads="1"/>
          </p:cNvSpPr>
          <p:nvPr/>
        </p:nvSpPr>
        <p:spPr bwMode="auto">
          <a:xfrm>
            <a:off x="1214438" y="1628775"/>
            <a:ext cx="2857500" cy="338138"/>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a:t>
            </a:r>
          </a:p>
        </p:txBody>
      </p:sp>
      <p:sp>
        <p:nvSpPr>
          <p:cNvPr id="28683" name="Rectangle 6"/>
          <p:cNvSpPr>
            <a:spLocks noChangeArrowheads="1"/>
          </p:cNvSpPr>
          <p:nvPr/>
        </p:nvSpPr>
        <p:spPr bwMode="auto">
          <a:xfrm>
            <a:off x="4071938" y="1628775"/>
            <a:ext cx="2357437" cy="338138"/>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Weeks</a:t>
            </a:r>
          </a:p>
        </p:txBody>
      </p:sp>
      <p:graphicFrame>
        <p:nvGraphicFramePr>
          <p:cNvPr id="51" name="Table 50"/>
          <p:cNvGraphicFramePr>
            <a:graphicFrameLocks noGrp="1"/>
          </p:cNvGraphicFramePr>
          <p:nvPr/>
        </p:nvGraphicFramePr>
        <p:xfrm>
          <a:off x="1285875" y="2978150"/>
          <a:ext cx="6740525" cy="357188"/>
        </p:xfrm>
        <a:graphic>
          <a:graphicData uri="http://schemas.openxmlformats.org/drawingml/2006/table">
            <a:tbl>
              <a:tblPr/>
              <a:tblGrid>
                <a:gridCol w="406400"/>
                <a:gridCol w="387350"/>
                <a:gridCol w="395288"/>
                <a:gridCol w="396875"/>
                <a:gridCol w="396875"/>
                <a:gridCol w="396875"/>
                <a:gridCol w="395287"/>
                <a:gridCol w="396875"/>
                <a:gridCol w="396875"/>
                <a:gridCol w="396875"/>
                <a:gridCol w="395288"/>
                <a:gridCol w="396875"/>
                <a:gridCol w="396875"/>
                <a:gridCol w="396875"/>
                <a:gridCol w="395287"/>
                <a:gridCol w="396875"/>
                <a:gridCol w="396875"/>
              </a:tblGrid>
              <a:tr h="357188">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4F4F4F"/>
                          </a:solidFill>
                          <a:effectLst/>
                          <a:latin typeface="Century Gothic" pitchFamily="34"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4F4F4F"/>
                          </a:solidFill>
                          <a:effectLst/>
                          <a:latin typeface="Century Gothic" pitchFamily="34" charset="0"/>
                        </a:rPr>
                        <a:t>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4F4F4F"/>
                          </a:solidFill>
                          <a:effectLst/>
                          <a:latin typeface="Century Gothic" pitchFamily="34" charset="0"/>
                        </a:rPr>
                        <a:t>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4F4F4F"/>
                          </a:solidFill>
                          <a:effectLst/>
                          <a:latin typeface="Century Gothic" pitchFamily="34" charset="0"/>
                        </a:rPr>
                        <a:t>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r>
            </a:tbl>
          </a:graphicData>
        </a:graphic>
      </p:graphicFrame>
      <p:sp>
        <p:nvSpPr>
          <p:cNvPr id="28722" name="Line 6"/>
          <p:cNvSpPr>
            <a:spLocks noChangeShapeType="1"/>
          </p:cNvSpPr>
          <p:nvPr/>
        </p:nvSpPr>
        <p:spPr bwMode="auto">
          <a:xfrm flipH="1">
            <a:off x="6429375" y="1389063"/>
            <a:ext cx="6350" cy="43434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28723" name="Rectangle 8"/>
          <p:cNvSpPr>
            <a:spLocks noChangeArrowheads="1"/>
          </p:cNvSpPr>
          <p:nvPr/>
        </p:nvSpPr>
        <p:spPr bwMode="auto">
          <a:xfrm>
            <a:off x="6429375" y="1628775"/>
            <a:ext cx="1643063" cy="338138"/>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a:t>
            </a:r>
          </a:p>
        </p:txBody>
      </p:sp>
      <p:sp>
        <p:nvSpPr>
          <p:cNvPr id="28724" name="Text Box 20"/>
          <p:cNvSpPr txBox="1">
            <a:spLocks noChangeArrowheads="1"/>
          </p:cNvSpPr>
          <p:nvPr/>
        </p:nvSpPr>
        <p:spPr bwMode="auto">
          <a:xfrm>
            <a:off x="1500188" y="3348038"/>
            <a:ext cx="2071687" cy="368300"/>
          </a:xfrm>
          <a:prstGeom prst="rect">
            <a:avLst/>
          </a:prstGeom>
          <a:noFill/>
          <a:ln w="38100" algn="ctr">
            <a:noFill/>
            <a:miter lim="800000"/>
            <a:headEnd/>
            <a:tailEnd/>
          </a:ln>
        </p:spPr>
        <p:txBody>
          <a:bodyPr tIns="91440" bIns="91440">
            <a:spAutoFit/>
          </a:bodyPr>
          <a:lstStyle/>
          <a:p>
            <a:r>
              <a:rPr lang="en-US" sz="1200" b="1">
                <a:latin typeface="Arial" charset="0"/>
              </a:rPr>
              <a:t>MSW Scheduling Horizon</a:t>
            </a:r>
          </a:p>
        </p:txBody>
      </p:sp>
      <p:cxnSp>
        <p:nvCxnSpPr>
          <p:cNvPr id="28725" name="Straight Arrow Connector 71"/>
          <p:cNvCxnSpPr>
            <a:cxnSpLocks noChangeShapeType="1"/>
          </p:cNvCxnSpPr>
          <p:nvPr/>
        </p:nvCxnSpPr>
        <p:spPr bwMode="auto">
          <a:xfrm>
            <a:off x="3500438" y="3498850"/>
            <a:ext cx="2928937" cy="1588"/>
          </a:xfrm>
          <a:prstGeom prst="straightConnector1">
            <a:avLst/>
          </a:prstGeom>
          <a:noFill/>
          <a:ln w="9525" algn="ctr">
            <a:solidFill>
              <a:schemeClr val="tx1"/>
            </a:solidFill>
            <a:round/>
            <a:headEnd/>
            <a:tailEnd type="arrow" w="med" len="med"/>
          </a:ln>
        </p:spPr>
      </p:cxnSp>
      <p:cxnSp>
        <p:nvCxnSpPr>
          <p:cNvPr id="28726" name="Straight Connector 79"/>
          <p:cNvCxnSpPr>
            <a:cxnSpLocks noChangeShapeType="1"/>
          </p:cNvCxnSpPr>
          <p:nvPr/>
        </p:nvCxnSpPr>
        <p:spPr bwMode="auto">
          <a:xfrm>
            <a:off x="1285875" y="3498850"/>
            <a:ext cx="214313" cy="1588"/>
          </a:xfrm>
          <a:prstGeom prst="line">
            <a:avLst/>
          </a:prstGeom>
          <a:noFill/>
          <a:ln w="9525" algn="ctr">
            <a:solidFill>
              <a:schemeClr val="tx1"/>
            </a:solidFill>
            <a:round/>
            <a:headEnd/>
            <a:tailEnd/>
          </a:ln>
        </p:spPr>
      </p:cxnSp>
      <p:graphicFrame>
        <p:nvGraphicFramePr>
          <p:cNvPr id="94" name="Table 93"/>
          <p:cNvGraphicFramePr>
            <a:graphicFrameLocks noGrp="1"/>
          </p:cNvGraphicFramePr>
          <p:nvPr/>
        </p:nvGraphicFramePr>
        <p:xfrm>
          <a:off x="1285875" y="3786188"/>
          <a:ext cx="6740525" cy="434975"/>
        </p:xfrm>
        <a:graphic>
          <a:graphicData uri="http://schemas.openxmlformats.org/drawingml/2006/table">
            <a:tbl>
              <a:tblPr/>
              <a:tblGrid>
                <a:gridCol w="396875"/>
                <a:gridCol w="396875"/>
                <a:gridCol w="395288"/>
                <a:gridCol w="396875"/>
                <a:gridCol w="396875"/>
                <a:gridCol w="396875"/>
                <a:gridCol w="395287"/>
                <a:gridCol w="396875"/>
                <a:gridCol w="396875"/>
                <a:gridCol w="396875"/>
                <a:gridCol w="395288"/>
                <a:gridCol w="396875"/>
                <a:gridCol w="396875"/>
                <a:gridCol w="396875"/>
                <a:gridCol w="395287"/>
                <a:gridCol w="396875"/>
                <a:gridCol w="396875"/>
              </a:tblGrid>
              <a:tr h="4349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0</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0</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0</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25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55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55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-35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-115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-175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bg1"/>
                          </a:solidFill>
                          <a:effectLst/>
                          <a:latin typeface="Century Gothic" pitchFamily="34" charset="0"/>
                        </a:rPr>
                        <a:t>-255</a:t>
                      </a:r>
                    </a:p>
                  </a:txBody>
                  <a:tcPr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4040"/>
                    </a:solidFill>
                  </a:tcPr>
                </a:tc>
              </a:tr>
            </a:tbl>
          </a:graphicData>
        </a:graphic>
      </p:graphicFrame>
      <p:graphicFrame>
        <p:nvGraphicFramePr>
          <p:cNvPr id="95" name="Table 94"/>
          <p:cNvGraphicFramePr>
            <a:graphicFrameLocks noGrp="1"/>
          </p:cNvGraphicFramePr>
          <p:nvPr/>
        </p:nvGraphicFramePr>
        <p:xfrm>
          <a:off x="1285875" y="2557463"/>
          <a:ext cx="6740525" cy="357187"/>
        </p:xfrm>
        <a:graphic>
          <a:graphicData uri="http://schemas.openxmlformats.org/drawingml/2006/table">
            <a:tbl>
              <a:tblPr/>
              <a:tblGrid>
                <a:gridCol w="396875"/>
                <a:gridCol w="396875"/>
                <a:gridCol w="395288"/>
                <a:gridCol w="396875"/>
                <a:gridCol w="396875"/>
                <a:gridCol w="396875"/>
                <a:gridCol w="395287"/>
                <a:gridCol w="396875"/>
                <a:gridCol w="396875"/>
                <a:gridCol w="396875"/>
                <a:gridCol w="395288"/>
                <a:gridCol w="396875"/>
                <a:gridCol w="396875"/>
                <a:gridCol w="396875"/>
                <a:gridCol w="395287"/>
                <a:gridCol w="396875"/>
                <a:gridCol w="396875"/>
              </a:tblGrid>
              <a:tr h="357188">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60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4D9CD"/>
                    </a:solidFill>
                  </a:tcPr>
                </a:tc>
              </a:tr>
            </a:tbl>
          </a:graphicData>
        </a:graphic>
      </p:graphicFrame>
      <p:graphicFrame>
        <p:nvGraphicFramePr>
          <p:cNvPr id="115" name="Table 114"/>
          <p:cNvGraphicFramePr>
            <a:graphicFrameLocks noGrp="1"/>
          </p:cNvGraphicFramePr>
          <p:nvPr/>
        </p:nvGraphicFramePr>
        <p:xfrm>
          <a:off x="1285875" y="4292600"/>
          <a:ext cx="6740525" cy="368300"/>
        </p:xfrm>
        <a:graphic>
          <a:graphicData uri="http://schemas.openxmlformats.org/drawingml/2006/table">
            <a:tbl>
              <a:tblPr/>
              <a:tblGrid>
                <a:gridCol w="396875"/>
                <a:gridCol w="396875"/>
                <a:gridCol w="395288"/>
                <a:gridCol w="396875"/>
                <a:gridCol w="396875"/>
                <a:gridCol w="396875"/>
                <a:gridCol w="395287"/>
                <a:gridCol w="396875"/>
                <a:gridCol w="396875"/>
                <a:gridCol w="396875"/>
                <a:gridCol w="395288"/>
                <a:gridCol w="396875"/>
                <a:gridCol w="396875"/>
                <a:gridCol w="396875"/>
                <a:gridCol w="395287"/>
                <a:gridCol w="396875"/>
                <a:gridCol w="396875"/>
              </a:tblGrid>
              <a:tr h="3683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60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60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A6A6A6"/>
                    </a:solidFill>
                  </a:tcPr>
                </a:tc>
              </a:tr>
            </a:tbl>
          </a:graphicData>
        </a:graphic>
      </p:graphicFrame>
      <p:sp>
        <p:nvSpPr>
          <p:cNvPr id="116" name="Text Box 20"/>
          <p:cNvSpPr txBox="1">
            <a:spLocks noChangeArrowheads="1"/>
          </p:cNvSpPr>
          <p:nvPr/>
        </p:nvSpPr>
        <p:spPr bwMode="auto">
          <a:xfrm>
            <a:off x="0" y="3786188"/>
            <a:ext cx="1357313" cy="523875"/>
          </a:xfrm>
          <a:prstGeom prst="rect">
            <a:avLst/>
          </a:prstGeom>
          <a:noFill/>
          <a:ln w="38100" algn="ctr">
            <a:noFill/>
            <a:miter lim="800000"/>
            <a:headEnd/>
            <a:tailEnd/>
          </a:ln>
        </p:spPr>
        <p:txBody>
          <a:bodyPr tIns="91440" bIns="91440">
            <a:spAutoFit/>
          </a:bodyPr>
          <a:lstStyle/>
          <a:p>
            <a:pPr algn="r">
              <a:defRPr/>
            </a:pPr>
            <a:r>
              <a:rPr lang="en-US" sz="1100" b="1" dirty="0">
                <a:solidFill>
                  <a:schemeClr val="tx2">
                    <a:lumMod val="75000"/>
                  </a:schemeClr>
                </a:solidFill>
                <a:latin typeface="Arial" pitchFamily="34" charset="0"/>
              </a:rPr>
              <a:t>Projected</a:t>
            </a:r>
          </a:p>
          <a:p>
            <a:pPr algn="r">
              <a:defRPr/>
            </a:pPr>
            <a:r>
              <a:rPr lang="en-US" sz="1100" b="1" dirty="0">
                <a:solidFill>
                  <a:schemeClr val="tx2">
                    <a:lumMod val="75000"/>
                  </a:schemeClr>
                </a:solidFill>
                <a:latin typeface="Arial" pitchFamily="34" charset="0"/>
              </a:rPr>
              <a:t> On Hand </a:t>
            </a:r>
            <a:r>
              <a:rPr lang="en-US" sz="1100" b="1" i="1" baseline="30000" dirty="0">
                <a:solidFill>
                  <a:schemeClr val="tx2">
                    <a:lumMod val="75000"/>
                  </a:schemeClr>
                </a:solidFill>
                <a:latin typeface="Arial" pitchFamily="34" charset="0"/>
              </a:rPr>
              <a:t>(new) </a:t>
            </a:r>
            <a:endParaRPr lang="en-US" sz="1100" b="1" baseline="30000" dirty="0">
              <a:solidFill>
                <a:schemeClr val="tx2">
                  <a:lumMod val="75000"/>
                </a:schemeClr>
              </a:solidFill>
              <a:latin typeface="Arial" pitchFamily="34" charset="0"/>
            </a:endParaRPr>
          </a:p>
        </p:txBody>
      </p:sp>
      <p:sp>
        <p:nvSpPr>
          <p:cNvPr id="117" name="Text Box 20"/>
          <p:cNvSpPr txBox="1">
            <a:spLocks noChangeArrowheads="1"/>
          </p:cNvSpPr>
          <p:nvPr/>
        </p:nvSpPr>
        <p:spPr bwMode="auto">
          <a:xfrm>
            <a:off x="-107950" y="4221163"/>
            <a:ext cx="1465263" cy="523875"/>
          </a:xfrm>
          <a:prstGeom prst="rect">
            <a:avLst/>
          </a:prstGeom>
          <a:noFill/>
          <a:ln w="38100" algn="ctr">
            <a:noFill/>
            <a:miter lim="800000"/>
            <a:headEnd/>
            <a:tailEnd/>
          </a:ln>
        </p:spPr>
        <p:txBody>
          <a:bodyPr tIns="91440" bIns="91440">
            <a:spAutoFit/>
          </a:bodyPr>
          <a:lstStyle/>
          <a:p>
            <a:pPr algn="r">
              <a:defRPr/>
            </a:pPr>
            <a:r>
              <a:rPr lang="en-US" sz="1100" b="1" dirty="0">
                <a:solidFill>
                  <a:schemeClr val="tx2">
                    <a:lumMod val="75000"/>
                  </a:schemeClr>
                </a:solidFill>
                <a:latin typeface="Arial" pitchFamily="34" charset="0"/>
              </a:rPr>
              <a:t>Projected Available Balance</a:t>
            </a:r>
          </a:p>
        </p:txBody>
      </p:sp>
      <p:sp>
        <p:nvSpPr>
          <p:cNvPr id="127" name="Text Box 20"/>
          <p:cNvSpPr txBox="1">
            <a:spLocks noChangeArrowheads="1"/>
          </p:cNvSpPr>
          <p:nvPr/>
        </p:nvSpPr>
        <p:spPr bwMode="auto">
          <a:xfrm>
            <a:off x="0" y="2906713"/>
            <a:ext cx="1285875" cy="738187"/>
          </a:xfrm>
          <a:prstGeom prst="rect">
            <a:avLst/>
          </a:prstGeom>
          <a:noFill/>
          <a:ln w="38100" algn="ctr">
            <a:noFill/>
            <a:miter lim="800000"/>
            <a:headEnd/>
            <a:tailEnd/>
          </a:ln>
        </p:spPr>
        <p:txBody>
          <a:bodyPr tIns="91440" bIns="91440">
            <a:spAutoFit/>
          </a:bodyPr>
          <a:lstStyle/>
          <a:p>
            <a:pPr algn="r">
              <a:defRPr/>
            </a:pPr>
            <a:r>
              <a:rPr lang="en-US" sz="1200" b="1" dirty="0">
                <a:solidFill>
                  <a:schemeClr val="tx2">
                    <a:lumMod val="75000"/>
                  </a:schemeClr>
                </a:solidFill>
                <a:latin typeface="Arial" pitchFamily="34" charset="0"/>
              </a:rPr>
              <a:t>Scheduled Receipts</a:t>
            </a:r>
            <a:r>
              <a:rPr lang="en-US" sz="1200" b="1" baseline="30000" dirty="0">
                <a:solidFill>
                  <a:schemeClr val="tx2">
                    <a:lumMod val="75000"/>
                  </a:schemeClr>
                </a:solidFill>
                <a:latin typeface="Arial" pitchFamily="34" charset="0"/>
              </a:rPr>
              <a:t>(Supply)</a:t>
            </a:r>
          </a:p>
          <a:p>
            <a:pPr algn="r">
              <a:defRPr/>
            </a:pPr>
            <a:endParaRPr lang="en-US" sz="1200" b="1" dirty="0">
              <a:solidFill>
                <a:schemeClr val="tx2">
                  <a:lumMod val="75000"/>
                </a:schemeClr>
              </a:solidFill>
              <a:latin typeface="Arial" pitchFamily="34" charset="0"/>
            </a:endParaRPr>
          </a:p>
        </p:txBody>
      </p:sp>
      <p:sp>
        <p:nvSpPr>
          <p:cNvPr id="128" name="Text Box 20"/>
          <p:cNvSpPr txBox="1">
            <a:spLocks noChangeArrowheads="1"/>
          </p:cNvSpPr>
          <p:nvPr/>
        </p:nvSpPr>
        <p:spPr bwMode="auto">
          <a:xfrm>
            <a:off x="0" y="2474913"/>
            <a:ext cx="1285875" cy="554037"/>
          </a:xfrm>
          <a:prstGeom prst="rect">
            <a:avLst/>
          </a:prstGeom>
          <a:noFill/>
          <a:ln w="38100" algn="ctr">
            <a:noFill/>
            <a:miter lim="800000"/>
            <a:headEnd/>
            <a:tailEnd/>
          </a:ln>
        </p:spPr>
        <p:txBody>
          <a:bodyPr tIns="91440" bIns="91440">
            <a:spAutoFit/>
          </a:bodyPr>
          <a:lstStyle/>
          <a:p>
            <a:pPr algn="r">
              <a:defRPr/>
            </a:pPr>
            <a:r>
              <a:rPr lang="en-US" sz="1200" b="1" dirty="0">
                <a:solidFill>
                  <a:schemeClr val="tx2">
                    <a:lumMod val="75000"/>
                  </a:schemeClr>
                </a:solidFill>
                <a:latin typeface="Arial" pitchFamily="34" charset="0"/>
              </a:rPr>
              <a:t>MRP Planned Orders </a:t>
            </a:r>
            <a:r>
              <a:rPr lang="en-US" sz="1200" b="1" baseline="30000" dirty="0">
                <a:solidFill>
                  <a:schemeClr val="tx2">
                    <a:lumMod val="75000"/>
                  </a:schemeClr>
                </a:solidFill>
                <a:latin typeface="Arial" pitchFamily="34" charset="0"/>
              </a:rPr>
              <a:t>(Supply)</a:t>
            </a:r>
          </a:p>
        </p:txBody>
      </p:sp>
      <p:sp>
        <p:nvSpPr>
          <p:cNvPr id="129" name="Line Callout 2 (No Border) 128"/>
          <p:cNvSpPr/>
          <p:nvPr/>
        </p:nvSpPr>
        <p:spPr bwMode="auto">
          <a:xfrm>
            <a:off x="5724128" y="5085184"/>
            <a:ext cx="1428760" cy="500066"/>
          </a:xfrm>
          <a:prstGeom prst="callout2">
            <a:avLst>
              <a:gd name="adj1" fmla="val 18750"/>
              <a:gd name="adj2" fmla="val -8333"/>
              <a:gd name="adj3" fmla="val -7916"/>
              <a:gd name="adj4" fmla="val -12667"/>
              <a:gd name="adj5" fmla="val -112471"/>
              <a:gd name="adj6" fmla="val 3011"/>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fontScale="92500" lnSpcReduction="10000"/>
          </a:bodyPr>
          <a:lstStyle/>
          <a:p>
            <a:pPr algn="ctr">
              <a:lnSpc>
                <a:spcPct val="90000"/>
              </a:lnSpc>
              <a:defRPr/>
            </a:pPr>
            <a:r>
              <a:rPr lang="en-US" sz="1100" b="1" dirty="0">
                <a:solidFill>
                  <a:schemeClr val="accent1">
                    <a:lumMod val="50000"/>
                  </a:schemeClr>
                </a:solidFill>
              </a:rPr>
              <a:t>Projected Available Balance </a:t>
            </a:r>
            <a:r>
              <a:rPr lang="en-US" sz="1100" dirty="0">
                <a:solidFill>
                  <a:schemeClr val="accent1">
                    <a:lumMod val="50000"/>
                  </a:schemeClr>
                </a:solidFill>
              </a:rPr>
              <a:t>reflects the plan &amp; drives lower level MRP</a:t>
            </a:r>
          </a:p>
        </p:txBody>
      </p:sp>
      <p:sp>
        <p:nvSpPr>
          <p:cNvPr id="130" name="Line Callout 2 (No Border) 129"/>
          <p:cNvSpPr/>
          <p:nvPr/>
        </p:nvSpPr>
        <p:spPr bwMode="auto">
          <a:xfrm>
            <a:off x="7308304" y="4797152"/>
            <a:ext cx="1428760" cy="500066"/>
          </a:xfrm>
          <a:prstGeom prst="callout2">
            <a:avLst>
              <a:gd name="adj1" fmla="val 18750"/>
              <a:gd name="adj2" fmla="val -8333"/>
              <a:gd name="adj3" fmla="val 7321"/>
              <a:gd name="adj4" fmla="val -40667"/>
              <a:gd name="adj5" fmla="val -162177"/>
              <a:gd name="adj6" fmla="val -102605"/>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1" dirty="0">
                <a:solidFill>
                  <a:schemeClr val="accent1">
                    <a:lumMod val="50000"/>
                  </a:schemeClr>
                </a:solidFill>
              </a:rPr>
              <a:t>Projected On Hand </a:t>
            </a:r>
            <a:r>
              <a:rPr lang="en-US" sz="1100" dirty="0">
                <a:solidFill>
                  <a:schemeClr val="accent1">
                    <a:lumMod val="50000"/>
                  </a:schemeClr>
                </a:solidFill>
              </a:rPr>
              <a:t>reflects the Master Schedule &amp; Drives ATP</a:t>
            </a:r>
          </a:p>
        </p:txBody>
      </p:sp>
      <p:sp>
        <p:nvSpPr>
          <p:cNvPr id="81" name="TextBox 8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aphicFrame>
        <p:nvGraphicFramePr>
          <p:cNvPr id="87" name="Table 86"/>
          <p:cNvGraphicFramePr>
            <a:graphicFrameLocks noGrp="1"/>
          </p:cNvGraphicFramePr>
          <p:nvPr/>
        </p:nvGraphicFramePr>
        <p:xfrm>
          <a:off x="1287463" y="2125663"/>
          <a:ext cx="6740525" cy="365125"/>
        </p:xfrm>
        <a:graphic>
          <a:graphicData uri="http://schemas.openxmlformats.org/drawingml/2006/table">
            <a:tbl>
              <a:tblPr/>
              <a:tblGrid>
                <a:gridCol w="396875"/>
                <a:gridCol w="396875"/>
                <a:gridCol w="395287"/>
                <a:gridCol w="396875"/>
                <a:gridCol w="396875"/>
                <a:gridCol w="396875"/>
                <a:gridCol w="395288"/>
                <a:gridCol w="396875"/>
                <a:gridCol w="396875"/>
                <a:gridCol w="396875"/>
                <a:gridCol w="395287"/>
                <a:gridCol w="396875"/>
                <a:gridCol w="396875"/>
                <a:gridCol w="396875"/>
                <a:gridCol w="395288"/>
                <a:gridCol w="396875"/>
                <a:gridCol w="396875"/>
              </a:tblGrid>
              <a:tr h="357188">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90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60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Century Gothic" pitchFamily="34" charset="0"/>
                        </a:rPr>
                        <a:t>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BDCFE8"/>
                    </a:solidFill>
                  </a:tcPr>
                </a:tc>
              </a:tr>
            </a:tbl>
          </a:graphicData>
        </a:graphic>
      </p:graphicFrame>
      <p:sp>
        <p:nvSpPr>
          <p:cNvPr id="88" name="Text Box 20"/>
          <p:cNvSpPr txBox="1">
            <a:spLocks noChangeArrowheads="1"/>
          </p:cNvSpPr>
          <p:nvPr/>
        </p:nvSpPr>
        <p:spPr bwMode="auto">
          <a:xfrm>
            <a:off x="1588" y="2114550"/>
            <a:ext cx="1285875" cy="492125"/>
          </a:xfrm>
          <a:prstGeom prst="rect">
            <a:avLst/>
          </a:prstGeom>
          <a:noFill/>
          <a:ln w="38100" algn="ctr">
            <a:noFill/>
            <a:miter lim="800000"/>
            <a:headEnd/>
            <a:tailEnd/>
          </a:ln>
        </p:spPr>
        <p:txBody>
          <a:bodyPr tIns="91440" bIns="91440">
            <a:spAutoFit/>
          </a:bodyPr>
          <a:lstStyle/>
          <a:p>
            <a:pPr algn="r">
              <a:defRPr/>
            </a:pPr>
            <a:r>
              <a:rPr lang="en-US" sz="1200" b="1" dirty="0">
                <a:solidFill>
                  <a:schemeClr val="tx2">
                    <a:lumMod val="75000"/>
                  </a:schemeClr>
                </a:solidFill>
                <a:latin typeface="Arial" pitchFamily="34" charset="0"/>
              </a:rPr>
              <a:t>Sales Orders </a:t>
            </a:r>
            <a:r>
              <a:rPr lang="en-US" sz="1200" b="1" baseline="30000" dirty="0">
                <a:solidFill>
                  <a:schemeClr val="tx2">
                    <a:lumMod val="75000"/>
                  </a:schemeClr>
                </a:solidFill>
                <a:latin typeface="Arial" pitchFamily="34" charset="0"/>
              </a:rPr>
              <a:t>(Demand)</a:t>
            </a:r>
          </a:p>
        </p:txBody>
      </p:sp>
      <p:sp>
        <p:nvSpPr>
          <p:cNvPr id="70" name="Line Callout 2 (No Border) 69"/>
          <p:cNvSpPr/>
          <p:nvPr/>
        </p:nvSpPr>
        <p:spPr bwMode="auto">
          <a:xfrm>
            <a:off x="3203848" y="4797152"/>
            <a:ext cx="1428760" cy="500066"/>
          </a:xfrm>
          <a:prstGeom prst="callout2">
            <a:avLst>
              <a:gd name="adj1" fmla="val 18750"/>
              <a:gd name="adj2" fmla="val -8333"/>
              <a:gd name="adj3" fmla="val 18750"/>
              <a:gd name="adj4" fmla="val -16667"/>
              <a:gd name="adj5" fmla="val -135510"/>
              <a:gd name="adj6" fmla="val 10600"/>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1" dirty="0">
                <a:solidFill>
                  <a:schemeClr val="accent1">
                    <a:lumMod val="50000"/>
                  </a:schemeClr>
                </a:solidFill>
              </a:rPr>
              <a:t>Projected On Hand </a:t>
            </a:r>
            <a:r>
              <a:rPr lang="en-US" sz="1100" dirty="0">
                <a:solidFill>
                  <a:schemeClr val="accent1">
                    <a:lumMod val="50000"/>
                  </a:schemeClr>
                </a:solidFill>
              </a:rPr>
              <a:t>Demand greater than Scheduled Receipts</a:t>
            </a:r>
          </a:p>
        </p:txBody>
      </p:sp>
      <p:sp>
        <p:nvSpPr>
          <p:cNvPr id="48" name="TextBox 47"/>
          <p:cNvSpPr txBox="1">
            <a:spLocks noChangeArrowheads="1"/>
          </p:cNvSpPr>
          <p:nvPr/>
        </p:nvSpPr>
        <p:spPr bwMode="auto">
          <a:xfrm>
            <a:off x="3276600" y="1557338"/>
            <a:ext cx="358775" cy="3138487"/>
          </a:xfrm>
          <a:prstGeom prst="rect">
            <a:avLst/>
          </a:prstGeom>
          <a:ln>
            <a:solidFill>
              <a:schemeClr val="tx2">
                <a:lumMod val="75000"/>
              </a:schemeClr>
            </a:solidFill>
            <a:headEnd type="arrow" w="med" len="med"/>
            <a:tailEnd type="none" w="med" len="med"/>
          </a:ln>
        </p:spPr>
        <p:style>
          <a:lnRef idx="2">
            <a:schemeClr val="accent2"/>
          </a:lnRef>
          <a:fillRef idx="0">
            <a:schemeClr val="accent2"/>
          </a:fillRef>
          <a:effectRef idx="1">
            <a:schemeClr val="accent2"/>
          </a:effectRef>
          <a:fontRef idx="minor">
            <a:schemeClr val="tx1"/>
          </a:fontRef>
        </p:style>
        <p:txBody>
          <a:bodyPr anchor="b">
            <a:spAutoFit/>
          </a:bodyPr>
          <a:lstStyle/>
          <a:p>
            <a:pPr algn="ctr">
              <a:defRPr/>
            </a:pPr>
            <a:endParaRPr lang="en-US" sz="1800" dirty="0"/>
          </a:p>
          <a:p>
            <a:pPr algn="ctr">
              <a:defRPr/>
            </a:pPr>
            <a:endParaRPr lang="en-US" sz="1800" dirty="0"/>
          </a:p>
          <a:p>
            <a:pPr algn="ctr">
              <a:defRPr/>
            </a:pPr>
            <a:endParaRPr lang="en-US" sz="1800" dirty="0"/>
          </a:p>
          <a:p>
            <a:pPr algn="ctr">
              <a:defRPr/>
            </a:pPr>
            <a:endParaRPr lang="en-US" sz="1800" dirty="0"/>
          </a:p>
          <a:p>
            <a:pPr algn="ctr">
              <a:defRPr/>
            </a:pPr>
            <a:endParaRPr lang="en-US" sz="1800" dirty="0"/>
          </a:p>
          <a:p>
            <a:pPr algn="ctr">
              <a:defRPr/>
            </a:pPr>
            <a:endParaRPr lang="en-US" sz="1800" dirty="0"/>
          </a:p>
          <a:p>
            <a:pPr algn="ctr">
              <a:defRPr/>
            </a:pPr>
            <a:endParaRPr lang="en-US" sz="1800" dirty="0"/>
          </a:p>
          <a:p>
            <a:pPr algn="ctr">
              <a:defRPr/>
            </a:pPr>
            <a:endParaRPr lang="en-US" sz="1800" dirty="0"/>
          </a:p>
          <a:p>
            <a:pPr algn="ctr">
              <a:defRPr/>
            </a:pPr>
            <a:endParaRPr lang="en-US" sz="1800" dirty="0"/>
          </a:p>
          <a:p>
            <a:pPr algn="ctr">
              <a:defRPr/>
            </a:pPr>
            <a:endParaRPr lang="en-US" sz="1800" dirty="0"/>
          </a:p>
          <a:p>
            <a:pPr algn="ctr">
              <a:defRPr/>
            </a:pPr>
            <a:endParaRPr lang="en-US" sz="1800" dirty="0"/>
          </a:p>
        </p:txBody>
      </p:sp>
      <p:sp>
        <p:nvSpPr>
          <p:cNvPr id="49" name="TextBox 48"/>
          <p:cNvSpPr txBox="1">
            <a:spLocks noChangeArrowheads="1"/>
          </p:cNvSpPr>
          <p:nvPr/>
        </p:nvSpPr>
        <p:spPr bwMode="auto">
          <a:xfrm>
            <a:off x="5651500" y="3789363"/>
            <a:ext cx="357188" cy="922337"/>
          </a:xfrm>
          <a:prstGeom prst="rect">
            <a:avLst/>
          </a:prstGeom>
          <a:ln>
            <a:solidFill>
              <a:schemeClr val="tx2">
                <a:lumMod val="75000"/>
              </a:schemeClr>
            </a:solidFill>
            <a:headEnd type="arrow" w="med" len="med"/>
            <a:tailEnd type="none" w="med" len="med"/>
          </a:ln>
        </p:spPr>
        <p:style>
          <a:lnRef idx="2">
            <a:schemeClr val="accent2"/>
          </a:lnRef>
          <a:fillRef idx="0">
            <a:schemeClr val="accent2"/>
          </a:fillRef>
          <a:effectRef idx="1">
            <a:schemeClr val="accent2"/>
          </a:effectRef>
          <a:fontRef idx="minor">
            <a:schemeClr val="tx1"/>
          </a:fontRef>
        </p:style>
        <p:txBody>
          <a:bodyPr anchor="b">
            <a:spAutoFit/>
          </a:bodyPr>
          <a:lstStyle/>
          <a:p>
            <a:pPr algn="ctr">
              <a:defRPr/>
            </a:pPr>
            <a:endParaRPr lang="en-US" sz="1800" dirty="0"/>
          </a:p>
          <a:p>
            <a:pPr algn="ctr">
              <a:defRPr/>
            </a:pPr>
            <a:endParaRPr lang="en-US" sz="1800" dirty="0"/>
          </a:p>
          <a:p>
            <a:pPr algn="ctr">
              <a:defRPr/>
            </a:pPr>
            <a:endParaRPr lang="en-US" sz="1800" dirty="0"/>
          </a:p>
        </p:txBody>
      </p:sp>
      <p:cxnSp>
        <p:nvCxnSpPr>
          <p:cNvPr id="28896" name="Straight Connector 55"/>
          <p:cNvCxnSpPr>
            <a:cxnSpLocks noChangeShapeType="1"/>
          </p:cNvCxnSpPr>
          <p:nvPr/>
        </p:nvCxnSpPr>
        <p:spPr bwMode="auto">
          <a:xfrm rot="5400000">
            <a:off x="5837238" y="2955925"/>
            <a:ext cx="1214438" cy="1587"/>
          </a:xfrm>
          <a:prstGeom prst="line">
            <a:avLst/>
          </a:prstGeom>
          <a:noFill/>
          <a:ln w="38100" algn="ctr">
            <a:solidFill>
              <a:srgbClr val="FF0000"/>
            </a:solidFill>
            <a:round/>
            <a:headEnd/>
            <a:tailEnd/>
          </a:ln>
        </p:spPr>
      </p:cxnSp>
      <p:cxnSp>
        <p:nvCxnSpPr>
          <p:cNvPr id="28897" name="Straight Connector 57"/>
          <p:cNvCxnSpPr>
            <a:cxnSpLocks noChangeShapeType="1"/>
          </p:cNvCxnSpPr>
          <p:nvPr/>
        </p:nvCxnSpPr>
        <p:spPr bwMode="auto">
          <a:xfrm rot="5400000">
            <a:off x="677069" y="2964657"/>
            <a:ext cx="1216025" cy="1587"/>
          </a:xfrm>
          <a:prstGeom prst="line">
            <a:avLst/>
          </a:prstGeom>
          <a:noFill/>
          <a:ln w="38100" algn="ctr">
            <a:solidFill>
              <a:srgbClr val="FF0000"/>
            </a:solidFill>
            <a:round/>
            <a:headEnd/>
            <a:tailEnd/>
          </a:ln>
        </p:spPr>
      </p:cxnSp>
      <p:sp>
        <p:nvSpPr>
          <p:cNvPr id="28898" name="Title 1"/>
          <p:cNvSpPr txBox="1">
            <a:spLocks/>
          </p:cNvSpPr>
          <p:nvPr/>
        </p:nvSpPr>
        <p:spPr bwMode="auto">
          <a:xfrm>
            <a:off x="250825" y="692150"/>
            <a:ext cx="3024188" cy="50482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Horizon</a:t>
            </a:r>
            <a:r>
              <a:rPr lang="en-US" sz="2000" b="1">
                <a:solidFill>
                  <a:schemeClr val="tx2"/>
                </a:solidFill>
              </a:rPr>
              <a:t/>
            </a:r>
            <a:br>
              <a:rPr lang="en-US" sz="2000" b="1">
                <a:solidFill>
                  <a:schemeClr val="tx2"/>
                </a:solidFill>
              </a:rPr>
            </a:br>
            <a:r>
              <a:rPr lang="en-US" sz="2000" b="1">
                <a:solidFill>
                  <a:schemeClr val="tx2"/>
                </a:solidFill>
              </a:rPr>
              <a:t>Concept Example 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endCondLst>
                                    <p:cond evt="onNext" delay="0">
                                      <p:tgtEl>
                                        <p:sldTgt/>
                                      </p:tgtEl>
                                    </p:cond>
                                  </p:endCondLst>
                                  <p:childTnLst>
                                    <p:animEffect transition="out" filter="fade">
                                      <p:cBhvr>
                                        <p:cTn id="6" dur="2000" tmFilter="0, 0; .2, .5; .8, .5; 1, 0"/>
                                        <p:tgtEl>
                                          <p:spTgt spid="2"/>
                                        </p:tgtEl>
                                      </p:cBhvr>
                                    </p:animEffect>
                                    <p:animScale>
                                      <p:cBhvr>
                                        <p:cTn id="7" dur="1000" autoRev="1" fill="hold"/>
                                        <p:tgtEl>
                                          <p:spTgt spid="2"/>
                                        </p:tgtEl>
                                      </p:cBhvr>
                                      <p:by x="105000" y="105000"/>
                                    </p:animScale>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par>
                          <p:cTn id="8" fill="hold">
                            <p:stCondLst>
                              <p:cond delay="2000"/>
                            </p:stCondLst>
                            <p:childTnLst>
                              <p:par>
                                <p:cTn id="9" presetID="26" presetClass="emph" presetSubtype="0" repeatCount="indefinite" fill="hold" nodeType="afterEffect">
                                  <p:stCondLst>
                                    <p:cond delay="0"/>
                                  </p:stCondLst>
                                  <p:endCondLst>
                                    <p:cond evt="onNext" delay="0">
                                      <p:tgtEl>
                                        <p:sldTgt/>
                                      </p:tgtEl>
                                    </p:cond>
                                  </p:endCondLst>
                                  <p:childTnLst>
                                    <p:animEffect transition="out" filter="fade">
                                      <p:cBhvr>
                                        <p:cTn id="10" dur="2000" tmFilter="0, 0; .2, .5; .8, .5; 1, 0"/>
                                        <p:tgtEl>
                                          <p:spTgt spid="3"/>
                                        </p:tgtEl>
                                      </p:cBhvr>
                                    </p:animEffect>
                                    <p:animScale>
                                      <p:cBhvr>
                                        <p:cTn id="11" dur="1000" autoRev="1" fill="hold"/>
                                        <p:tgtEl>
                                          <p:spTgt spid="3"/>
                                        </p:tgtEl>
                                      </p:cBhvr>
                                      <p:by x="105000" y="105000"/>
                                    </p:animScale>
                                  </p:childTnLst>
                                  <p:subTnLst>
                                    <p:set>
                                      <p:cBhvr override="childStyle">
                                        <p:cTn dur="1" fill="hold" display="0" masterRel="sameClick" afterEffect="1">
                                          <p:stCondLst>
                                            <p:cond evt="end" delay="0">
                                              <p:tn val="9"/>
                                            </p:cond>
                                          </p:stCondLst>
                                        </p:cTn>
                                        <p:tgtEl>
                                          <p:spTgt spid="3"/>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down)">
                                      <p:cBhvr>
                                        <p:cTn id="16" dur="500"/>
                                        <p:tgtEl>
                                          <p:spTgt spid="7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6"/>
                                        </p:tgtEl>
                                        <p:attrNameLst>
                                          <p:attrName>style.visibility</p:attrName>
                                        </p:attrNameLst>
                                      </p:cBhvr>
                                      <p:to>
                                        <p:strVal val="visible"/>
                                      </p:to>
                                    </p:set>
                                    <p:animEffect transition="in" filter="wipe(left)">
                                      <p:cBhvr>
                                        <p:cTn id="20" dur="500"/>
                                        <p:tgtEl>
                                          <p:spTgt spid="116"/>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wipe(left)">
                                      <p:cBhvr>
                                        <p:cTn id="24" dur="500"/>
                                        <p:tgtEl>
                                          <p:spTgt spid="94"/>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1000"/>
                                        <p:tgtEl>
                                          <p:spTgt spid="48"/>
                                        </p:tgtEl>
                                      </p:cBhvr>
                                    </p:animEffect>
                                  </p:childTnLst>
                                </p:cTn>
                              </p:par>
                            </p:childTnLst>
                          </p:cTn>
                        </p:par>
                        <p:par>
                          <p:cTn id="29" fill="hold">
                            <p:stCondLst>
                              <p:cond delay="2500"/>
                            </p:stCondLst>
                            <p:childTnLst>
                              <p:par>
                                <p:cTn id="30" presetID="26" presetClass="emph" presetSubtype="0" repeatCount="indefinite" fill="hold" nodeType="afterEffect">
                                  <p:stCondLst>
                                    <p:cond delay="0"/>
                                  </p:stCondLst>
                                  <p:endCondLst>
                                    <p:cond evt="onNext" delay="0">
                                      <p:tgtEl>
                                        <p:sldTgt/>
                                      </p:tgtEl>
                                    </p:cond>
                                  </p:endCondLst>
                                  <p:childTnLst>
                                    <p:animEffect transition="out" filter="fade">
                                      <p:cBhvr>
                                        <p:cTn id="31" dur="2000" tmFilter="0, 0; .2, .5; .8, .5; 1, 0"/>
                                        <p:tgtEl>
                                          <p:spTgt spid="4"/>
                                        </p:tgtEl>
                                      </p:cBhvr>
                                    </p:animEffect>
                                    <p:animScale>
                                      <p:cBhvr>
                                        <p:cTn id="32" dur="1000" autoRev="1" fill="hold"/>
                                        <p:tgtEl>
                                          <p:spTgt spid="4"/>
                                        </p:tgtEl>
                                      </p:cBhvr>
                                      <p:by x="105000" y="105000"/>
                                    </p:animScale>
                                  </p:childTnLst>
                                  <p:subTnLst>
                                    <p:set>
                                      <p:cBhvr override="childStyle">
                                        <p:cTn dur="1" fill="hold" display="0" masterRel="sameClick" afterEffect="1">
                                          <p:stCondLst>
                                            <p:cond evt="end" delay="0">
                                              <p:tn val="30"/>
                                            </p:cond>
                                          </p:stCondLst>
                                        </p:cTn>
                                        <p:tgtEl>
                                          <p:spTgt spid="4"/>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29"/>
                                        </p:tgtEl>
                                        <p:attrNameLst>
                                          <p:attrName>style.visibility</p:attrName>
                                        </p:attrNameLst>
                                      </p:cBhvr>
                                      <p:to>
                                        <p:strVal val="visible"/>
                                      </p:to>
                                    </p:set>
                                    <p:animEffect transition="in" filter="wipe(down)">
                                      <p:cBhvr>
                                        <p:cTn id="37" dur="500"/>
                                        <p:tgtEl>
                                          <p:spTgt spid="129"/>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up)">
                                      <p:cBhvr>
                                        <p:cTn id="41" dur="1000"/>
                                        <p:tgtEl>
                                          <p:spTgt spid="4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130"/>
                                        </p:tgtEl>
                                        <p:attrNameLst>
                                          <p:attrName>style.visibility</p:attrName>
                                        </p:attrNameLst>
                                      </p:cBhvr>
                                      <p:to>
                                        <p:strVal val="visible"/>
                                      </p:to>
                                    </p:set>
                                    <p:animEffect transition="in" filter="wipe(down)">
                                      <p:cBhvr>
                                        <p:cTn id="46" dur="500"/>
                                        <p:tgtEl>
                                          <p:spTgt spid="130"/>
                                        </p:tgtEl>
                                      </p:cBhvr>
                                    </p:animEffect>
                                  </p:childTnLst>
                                </p:cTn>
                              </p:par>
                            </p:childTnLst>
                          </p:cTn>
                        </p:par>
                        <p:par>
                          <p:cTn id="47" fill="hold">
                            <p:stCondLst>
                              <p:cond delay="500"/>
                            </p:stCondLst>
                            <p:childTnLst>
                              <p:par>
                                <p:cTn id="48" presetID="1" presetClass="exit" presetSubtype="0" fill="hold" grpId="0" nodeType="afterEffect">
                                  <p:stCondLst>
                                    <p:cond delay="0"/>
                                  </p:stCondLst>
                                  <p:childTnLst>
                                    <p:set>
                                      <p:cBhvr>
                                        <p:cTn id="49" dur="1" fill="hold">
                                          <p:stCondLst>
                                            <p:cond delay="0"/>
                                          </p:stCondLst>
                                        </p:cTn>
                                        <p:tgtEl>
                                          <p:spTgt spid="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81" grpId="0"/>
      <p:bldP spid="48" grpId="0" animBg="1"/>
      <p:bldP spid="4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046" name="Group 278"/>
          <p:cNvGraphicFramePr>
            <a:graphicFrameLocks noGrp="1"/>
          </p:cNvGraphicFramePr>
          <p:nvPr>
            <p:ph sz="half" idx="4294967295"/>
          </p:nvPr>
        </p:nvGraphicFramePr>
        <p:xfrm>
          <a:off x="863600" y="1425575"/>
          <a:ext cx="8280400" cy="4637088"/>
        </p:xfrm>
        <a:graphic>
          <a:graphicData uri="http://schemas.openxmlformats.org/drawingml/2006/table">
            <a:tbl>
              <a:tblPr/>
              <a:tblGrid>
                <a:gridCol w="2365451"/>
                <a:gridCol w="5914824"/>
              </a:tblGrid>
              <a:tr h="10080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Century Gothic" pitchFamily="34" charset="0"/>
                          <a:ea typeface="Times New Roman" pitchFamily="18" charset="0"/>
                          <a:cs typeface="Tahoma" pitchFamily="34" charset="0"/>
                        </a:rPr>
                        <a:t>Projected on hand</a:t>
                      </a:r>
                      <a:endParaRPr kumimoji="0" lang="en-US" sz="1600" b="0" i="0" u="none" strike="noStrike" cap="none" normalizeH="0" baseline="0" smtClean="0">
                        <a:ln>
                          <a:noFill/>
                        </a:ln>
                        <a:solidFill>
                          <a:schemeClr val="tx2"/>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Projected available balance, excluding planned supply orders  (APICS) </a:t>
                      </a:r>
                      <a:endParaRPr kumimoji="0" lang="en-US" sz="1600" b="0" i="0" u="none" strike="noStrike" cap="none" normalizeH="0" baseline="0" smtClean="0">
                        <a:ln>
                          <a:noFill/>
                        </a:ln>
                        <a:solidFill>
                          <a:srgbClr val="4F4F4F"/>
                        </a:solidFill>
                        <a:effectLst/>
                        <a:latin typeface="Times New Roman" pitchFamily="18"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r>
              <a:tr h="30226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Century Gothic" pitchFamily="34" charset="0"/>
                          <a:ea typeface="Times New Roman" pitchFamily="18" charset="0"/>
                          <a:cs typeface="Tahoma" pitchFamily="34" charset="0"/>
                        </a:rPr>
                        <a:t>Projected available balance</a:t>
                      </a:r>
                      <a:endParaRPr kumimoji="0" lang="en-US" sz="1600" b="0" i="0" u="none" strike="noStrike" cap="none" normalizeH="0" baseline="0" smtClean="0">
                        <a:ln>
                          <a:noFill/>
                        </a:ln>
                        <a:solidFill>
                          <a:schemeClr val="tx2"/>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An inventory balance projected into the future. </a:t>
                      </a:r>
                      <a:b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br>
                      <a: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The running sum of on-hand inventory minus requirements plus scheduled receipts and planned orders. </a:t>
                      </a:r>
                      <a:endParaRPr kumimoji="0" lang="en-US" sz="1600" b="0" i="0" u="none" strike="noStrike" cap="none" normalizeH="0" baseline="0" smtClean="0">
                        <a:ln>
                          <a:noFill/>
                        </a:ln>
                        <a:solidFill>
                          <a:srgbClr val="4F4F4F"/>
                        </a:solidFill>
                        <a:effectLst/>
                        <a:latin typeface="Times New Roman" pitchFamily="18"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a:t>
                      </a:r>
                      <a:b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br>
                      <a: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Syn: Projected Available Inventory (APICS)  </a:t>
                      </a:r>
                      <a:b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br>
                      <a: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Syn: Projected Quantity On-Hand PQOH</a:t>
                      </a:r>
                      <a:b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br>
                      <a:r>
                        <a:rPr kumimoji="0" lang="en-US" sz="16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(QAD Legacy Term) </a:t>
                      </a:r>
                      <a:endParaRPr kumimoji="0" lang="en-US" sz="1600" b="0" i="0" u="none" strike="noStrike" cap="none" normalizeH="0" baseline="0" smtClean="0">
                        <a:ln>
                          <a:noFill/>
                        </a:ln>
                        <a:solidFill>
                          <a:srgbClr val="4F4F4F"/>
                        </a:solidFill>
                        <a:effectLst/>
                        <a:latin typeface="Times New Roman" pitchFamily="18"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r>
              <a:tr h="6064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2"/>
                          </a:solidFill>
                          <a:effectLst/>
                          <a:latin typeface="Century Gothic" pitchFamily="34" charset="0"/>
                          <a:ea typeface="Times New Roman" pitchFamily="18" charset="0"/>
                          <a:cs typeface="Tahoma" pitchFamily="34" charset="0"/>
                        </a:rPr>
                        <a:t>Supply</a:t>
                      </a:r>
                      <a:endParaRPr kumimoji="0" lang="en-US" sz="1600" b="0" i="0" u="none" strike="noStrike" cap="none" normalizeH="0" baseline="0" smtClean="0">
                        <a:ln>
                          <a:noFill/>
                        </a:ln>
                        <a:solidFill>
                          <a:schemeClr val="tx2"/>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All supply records for the selected item</a:t>
                      </a:r>
                      <a:endParaRPr kumimoji="0" lang="en-US" sz="1600" b="0" i="0" u="none" strike="noStrike" cap="none" normalizeH="0" baseline="0" dirty="0" smtClean="0">
                        <a:ln>
                          <a:noFill/>
                        </a:ln>
                        <a:solidFill>
                          <a:srgbClr val="4F4F4F"/>
                        </a:solidFill>
                        <a:effectLst/>
                        <a:latin typeface="Times New Roman" pitchFamily="18"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r>
            </a:tbl>
          </a:graphicData>
        </a:graphic>
      </p:graphicFrame>
      <p:sp>
        <p:nvSpPr>
          <p:cNvPr id="45064" name="Title 1"/>
          <p:cNvSpPr>
            <a:spLocks noGrp="1"/>
          </p:cNvSpPr>
          <p:nvPr>
            <p:ph type="title" idx="4294967295"/>
          </p:nvPr>
        </p:nvSpPr>
        <p:spPr>
          <a:xfrm>
            <a:off x="0" y="692150"/>
            <a:ext cx="8153400" cy="582613"/>
          </a:xfrm>
        </p:spPr>
        <p:txBody>
          <a:bodyPr rtlCol="0" anchor="b">
            <a:normAutofit fontScale="90000"/>
          </a:bodyPr>
          <a:lstStyle/>
          <a:p>
            <a:pPr eaLnBrk="1" fontAlgn="auto" hangingPunct="1">
              <a:spcAft>
                <a:spcPts val="0"/>
              </a:spcAft>
              <a:defRPr/>
            </a:pPr>
            <a:r>
              <a:rPr lang="en-US" sz="1400" smtClean="0">
                <a:solidFill>
                  <a:schemeClr val="tx1">
                    <a:lumMod val="75000"/>
                    <a:lumOff val="25000"/>
                  </a:schemeClr>
                </a:solidFill>
                <a:ea typeface="+mj-ea"/>
              </a:rPr>
              <a:t>Scheduling Horizon</a:t>
            </a:r>
            <a:r>
              <a:rPr lang="en-US" smtClean="0">
                <a:solidFill>
                  <a:schemeClr val="tx1">
                    <a:lumMod val="75000"/>
                    <a:lumOff val="25000"/>
                  </a:schemeClr>
                </a:solidFill>
                <a:ea typeface="+mj-ea"/>
              </a:rPr>
              <a:t/>
            </a:r>
            <a:br>
              <a:rPr lang="en-US" smtClean="0">
                <a:solidFill>
                  <a:schemeClr val="tx1">
                    <a:lumMod val="75000"/>
                    <a:lumOff val="25000"/>
                  </a:schemeClr>
                </a:solidFill>
                <a:ea typeface="+mj-ea"/>
              </a:rPr>
            </a:br>
            <a:r>
              <a:rPr lang="en-US" sz="2000" smtClean="0">
                <a:solidFill>
                  <a:schemeClr val="tx1">
                    <a:lumMod val="75000"/>
                    <a:lumOff val="25000"/>
                  </a:schemeClr>
                </a:solidFill>
                <a:ea typeface="+mj-ea"/>
              </a:rPr>
              <a:t>Concept – Key Terms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p:cNvPicPr>
            <a:picLocks noChangeAspect="1" noChangeArrowheads="1"/>
          </p:cNvPicPr>
          <p:nvPr/>
        </p:nvPicPr>
        <p:blipFill>
          <a:blip r:embed="rId2"/>
          <a:srcRect/>
          <a:stretch>
            <a:fillRect/>
          </a:stretch>
        </p:blipFill>
        <p:spPr bwMode="auto">
          <a:xfrm>
            <a:off x="-19050" y="1557338"/>
            <a:ext cx="9163050" cy="4905375"/>
          </a:xfrm>
          <a:prstGeom prst="rect">
            <a:avLst/>
          </a:prstGeom>
          <a:noFill/>
          <a:ln w="9525">
            <a:noFill/>
            <a:miter lim="800000"/>
            <a:headEnd/>
            <a:tailEnd/>
          </a:ln>
        </p:spPr>
      </p:pic>
      <p:sp>
        <p:nvSpPr>
          <p:cNvPr id="7" name="TextBox 6"/>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19" name="Group 18"/>
          <p:cNvGrpSpPr>
            <a:grpSpLocks/>
          </p:cNvGrpSpPr>
          <p:nvPr/>
        </p:nvGrpSpPr>
        <p:grpSpPr bwMode="auto">
          <a:xfrm>
            <a:off x="1782763" y="2420938"/>
            <a:ext cx="4373562" cy="508000"/>
            <a:chOff x="1403632" y="2515757"/>
            <a:chExt cx="3530774" cy="481990"/>
          </a:xfrm>
        </p:grpSpPr>
        <p:grpSp>
          <p:nvGrpSpPr>
            <p:cNvPr id="31791" name="Group 15"/>
            <p:cNvGrpSpPr>
              <a:grpSpLocks/>
            </p:cNvGrpSpPr>
            <p:nvPr/>
          </p:nvGrpSpPr>
          <p:grpSpPr bwMode="auto">
            <a:xfrm>
              <a:off x="1403632" y="2637706"/>
              <a:ext cx="3530774" cy="360041"/>
              <a:chOff x="1403632" y="2637706"/>
              <a:chExt cx="3530774" cy="360041"/>
            </a:xfrm>
          </p:grpSpPr>
          <p:cxnSp>
            <p:nvCxnSpPr>
              <p:cNvPr id="31793" name="Straight Connector 9"/>
              <p:cNvCxnSpPr>
                <a:cxnSpLocks noChangeShapeType="1"/>
              </p:cNvCxnSpPr>
              <p:nvPr/>
            </p:nvCxnSpPr>
            <p:spPr bwMode="auto">
              <a:xfrm>
                <a:off x="1403649" y="2730193"/>
                <a:ext cx="3528392" cy="1588"/>
              </a:xfrm>
              <a:prstGeom prst="line">
                <a:avLst/>
              </a:prstGeom>
              <a:noFill/>
              <a:ln w="31750" algn="ctr">
                <a:solidFill>
                  <a:srgbClr val="FFFF00"/>
                </a:solidFill>
                <a:round/>
                <a:headEnd/>
                <a:tailEnd/>
              </a:ln>
            </p:spPr>
          </p:cxnSp>
          <p:cxnSp>
            <p:nvCxnSpPr>
              <p:cNvPr id="31794" name="Straight Connector 11"/>
              <p:cNvCxnSpPr>
                <a:cxnSpLocks noChangeShapeType="1"/>
              </p:cNvCxnSpPr>
              <p:nvPr/>
            </p:nvCxnSpPr>
            <p:spPr bwMode="auto">
              <a:xfrm rot="5400000" flipH="1" flipV="1">
                <a:off x="1224414" y="2816924"/>
                <a:ext cx="359246" cy="810"/>
              </a:xfrm>
              <a:prstGeom prst="line">
                <a:avLst/>
              </a:prstGeom>
              <a:noFill/>
              <a:ln w="31750" algn="ctr">
                <a:solidFill>
                  <a:srgbClr val="FFFF00"/>
                </a:solidFill>
                <a:round/>
                <a:headEnd/>
                <a:tailEnd/>
              </a:ln>
            </p:spPr>
          </p:cxnSp>
          <p:cxnSp>
            <p:nvCxnSpPr>
              <p:cNvPr id="31795" name="Straight Connector 14"/>
              <p:cNvCxnSpPr>
                <a:cxnSpLocks noChangeShapeType="1"/>
              </p:cNvCxnSpPr>
              <p:nvPr/>
            </p:nvCxnSpPr>
            <p:spPr bwMode="auto">
              <a:xfrm rot="5400000" flipH="1" flipV="1">
                <a:off x="4753608" y="2816948"/>
                <a:ext cx="360040" cy="1557"/>
              </a:xfrm>
              <a:prstGeom prst="line">
                <a:avLst/>
              </a:prstGeom>
              <a:noFill/>
              <a:ln w="31750" algn="ctr">
                <a:solidFill>
                  <a:srgbClr val="FFFF00"/>
                </a:solidFill>
                <a:round/>
                <a:headEnd/>
                <a:tailEnd/>
              </a:ln>
            </p:spPr>
          </p:cxnSp>
        </p:grpSp>
        <p:sp>
          <p:nvSpPr>
            <p:cNvPr id="18" name="TextBox 17"/>
            <p:cNvSpPr txBox="1"/>
            <p:nvPr/>
          </p:nvSpPr>
          <p:spPr>
            <a:xfrm>
              <a:off x="1403632" y="2515757"/>
              <a:ext cx="1822418" cy="280157"/>
            </a:xfrm>
            <a:prstGeom prst="rect">
              <a:avLst/>
            </a:prstGeom>
            <a:noFill/>
          </p:spPr>
          <p:txBody>
            <a:bodyPr>
              <a:spAutoFit/>
            </a:bodyPr>
            <a:lstStyle/>
            <a:p>
              <a:pPr>
                <a:defRPr/>
              </a:pPr>
              <a:r>
                <a:rPr lang="en-US" sz="1200" dirty="0">
                  <a:solidFill>
                    <a:schemeClr val="bg1">
                      <a:lumMod val="95000"/>
                    </a:schemeClr>
                  </a:solidFill>
                </a:rPr>
                <a:t>Scheduling Horizon </a:t>
              </a:r>
              <a:r>
                <a:rPr lang="en-US" sz="1200" baseline="30000" dirty="0">
                  <a:solidFill>
                    <a:schemeClr val="bg1">
                      <a:lumMod val="95000"/>
                    </a:schemeClr>
                  </a:solidFill>
                </a:rPr>
                <a:t>(14 days)</a:t>
              </a:r>
            </a:p>
          </p:txBody>
        </p:sp>
      </p:grpSp>
      <p:grpSp>
        <p:nvGrpSpPr>
          <p:cNvPr id="33" name="Group 32"/>
          <p:cNvGrpSpPr>
            <a:grpSpLocks/>
          </p:cNvGrpSpPr>
          <p:nvPr/>
        </p:nvGrpSpPr>
        <p:grpSpPr bwMode="auto">
          <a:xfrm>
            <a:off x="1762125" y="3563938"/>
            <a:ext cx="3386138" cy="561975"/>
            <a:chOff x="1402854" y="2465953"/>
            <a:chExt cx="3530777" cy="531000"/>
          </a:xfrm>
        </p:grpSpPr>
        <p:grpSp>
          <p:nvGrpSpPr>
            <p:cNvPr id="31786" name="Group 15"/>
            <p:cNvGrpSpPr>
              <a:grpSpLocks/>
            </p:cNvGrpSpPr>
            <p:nvPr/>
          </p:nvGrpSpPr>
          <p:grpSpPr bwMode="auto">
            <a:xfrm>
              <a:off x="1402857" y="2636913"/>
              <a:ext cx="3530774" cy="360040"/>
              <a:chOff x="1402857" y="2636913"/>
              <a:chExt cx="3530774" cy="360040"/>
            </a:xfrm>
          </p:grpSpPr>
          <p:cxnSp>
            <p:nvCxnSpPr>
              <p:cNvPr id="31788" name="Straight Connector 35"/>
              <p:cNvCxnSpPr>
                <a:cxnSpLocks noChangeShapeType="1"/>
              </p:cNvCxnSpPr>
              <p:nvPr/>
            </p:nvCxnSpPr>
            <p:spPr bwMode="auto">
              <a:xfrm>
                <a:off x="1403648" y="2676622"/>
                <a:ext cx="3528393" cy="1588"/>
              </a:xfrm>
              <a:prstGeom prst="line">
                <a:avLst/>
              </a:prstGeom>
              <a:noFill/>
              <a:ln w="31750" algn="ctr">
                <a:solidFill>
                  <a:srgbClr val="FFFF00"/>
                </a:solidFill>
                <a:round/>
                <a:headEnd/>
                <a:tailEnd/>
              </a:ln>
            </p:spPr>
          </p:cxnSp>
          <p:cxnSp>
            <p:nvCxnSpPr>
              <p:cNvPr id="31789" name="Straight Connector 36"/>
              <p:cNvCxnSpPr>
                <a:cxnSpLocks noChangeShapeType="1"/>
              </p:cNvCxnSpPr>
              <p:nvPr/>
            </p:nvCxnSpPr>
            <p:spPr bwMode="auto">
              <a:xfrm rot="5400000" flipH="1" flipV="1">
                <a:off x="1224027" y="2816538"/>
                <a:ext cx="359245" cy="1585"/>
              </a:xfrm>
              <a:prstGeom prst="line">
                <a:avLst/>
              </a:prstGeom>
              <a:noFill/>
              <a:ln w="31750" algn="ctr">
                <a:solidFill>
                  <a:srgbClr val="FFFF00"/>
                </a:solidFill>
                <a:round/>
                <a:headEnd/>
                <a:tailEnd/>
              </a:ln>
            </p:spPr>
          </p:cxnSp>
          <p:cxnSp>
            <p:nvCxnSpPr>
              <p:cNvPr id="31790" name="Straight Connector 37"/>
              <p:cNvCxnSpPr>
                <a:cxnSpLocks noChangeShapeType="1"/>
              </p:cNvCxnSpPr>
              <p:nvPr/>
            </p:nvCxnSpPr>
            <p:spPr bwMode="auto">
              <a:xfrm rot="16200000" flipV="1">
                <a:off x="4753610" y="2816932"/>
                <a:ext cx="360039" cy="2"/>
              </a:xfrm>
              <a:prstGeom prst="line">
                <a:avLst/>
              </a:prstGeom>
              <a:noFill/>
              <a:ln w="31750" algn="ctr">
                <a:solidFill>
                  <a:srgbClr val="FFFF00"/>
                </a:solidFill>
                <a:round/>
                <a:headEnd/>
                <a:tailEnd/>
              </a:ln>
            </p:spPr>
          </p:cxnSp>
        </p:grpSp>
        <p:sp>
          <p:nvSpPr>
            <p:cNvPr id="35" name="TextBox 34"/>
            <p:cNvSpPr txBox="1"/>
            <p:nvPr/>
          </p:nvSpPr>
          <p:spPr>
            <a:xfrm>
              <a:off x="1402854" y="2465953"/>
              <a:ext cx="2941487" cy="280500"/>
            </a:xfrm>
            <a:prstGeom prst="rect">
              <a:avLst/>
            </a:prstGeom>
            <a:noFill/>
          </p:spPr>
          <p:txBody>
            <a:bodyPr>
              <a:spAutoFit/>
            </a:bodyPr>
            <a:lstStyle/>
            <a:p>
              <a:pPr>
                <a:defRPr/>
              </a:pPr>
              <a:r>
                <a:rPr lang="en-US" sz="1200" dirty="0">
                  <a:solidFill>
                    <a:schemeClr val="bg1">
                      <a:lumMod val="95000"/>
                    </a:schemeClr>
                  </a:solidFill>
                </a:rPr>
                <a:t>Scheduling Horizon </a:t>
              </a:r>
              <a:r>
                <a:rPr lang="en-US" sz="1200" baseline="30000" dirty="0">
                  <a:solidFill>
                    <a:schemeClr val="bg1">
                      <a:lumMod val="95000"/>
                    </a:schemeClr>
                  </a:solidFill>
                </a:rPr>
                <a:t>(6 days)</a:t>
              </a:r>
            </a:p>
          </p:txBody>
        </p:sp>
      </p:grpSp>
      <p:grpSp>
        <p:nvGrpSpPr>
          <p:cNvPr id="43" name="Group 42"/>
          <p:cNvGrpSpPr>
            <a:grpSpLocks/>
          </p:cNvGrpSpPr>
          <p:nvPr/>
        </p:nvGrpSpPr>
        <p:grpSpPr bwMode="auto">
          <a:xfrm>
            <a:off x="1741488" y="4672013"/>
            <a:ext cx="2398712" cy="534987"/>
            <a:chOff x="1402854" y="2492897"/>
            <a:chExt cx="3530777" cy="504056"/>
          </a:xfrm>
        </p:grpSpPr>
        <p:grpSp>
          <p:nvGrpSpPr>
            <p:cNvPr id="31781" name="Group 15"/>
            <p:cNvGrpSpPr>
              <a:grpSpLocks/>
            </p:cNvGrpSpPr>
            <p:nvPr/>
          </p:nvGrpSpPr>
          <p:grpSpPr bwMode="auto">
            <a:xfrm>
              <a:off x="1402857" y="2636913"/>
              <a:ext cx="3530774" cy="360040"/>
              <a:chOff x="1402857" y="2636913"/>
              <a:chExt cx="3530774" cy="360040"/>
            </a:xfrm>
          </p:grpSpPr>
          <p:cxnSp>
            <p:nvCxnSpPr>
              <p:cNvPr id="31783" name="Straight Connector 45"/>
              <p:cNvCxnSpPr>
                <a:cxnSpLocks noChangeShapeType="1"/>
              </p:cNvCxnSpPr>
              <p:nvPr/>
            </p:nvCxnSpPr>
            <p:spPr bwMode="auto">
              <a:xfrm>
                <a:off x="1403648" y="2708921"/>
                <a:ext cx="3528391" cy="1588"/>
              </a:xfrm>
              <a:prstGeom prst="line">
                <a:avLst/>
              </a:prstGeom>
              <a:noFill/>
              <a:ln w="31750" algn="ctr">
                <a:solidFill>
                  <a:srgbClr val="FFFF00"/>
                </a:solidFill>
                <a:round/>
                <a:headEnd/>
                <a:tailEnd/>
              </a:ln>
            </p:spPr>
          </p:cxnSp>
          <p:cxnSp>
            <p:nvCxnSpPr>
              <p:cNvPr id="31784" name="Straight Connector 46"/>
              <p:cNvCxnSpPr>
                <a:cxnSpLocks noChangeShapeType="1"/>
              </p:cNvCxnSpPr>
              <p:nvPr/>
            </p:nvCxnSpPr>
            <p:spPr bwMode="auto">
              <a:xfrm rot="5400000" flipH="1" flipV="1">
                <a:off x="1224027" y="2816538"/>
                <a:ext cx="359245" cy="1585"/>
              </a:xfrm>
              <a:prstGeom prst="line">
                <a:avLst/>
              </a:prstGeom>
              <a:noFill/>
              <a:ln w="31750" algn="ctr">
                <a:solidFill>
                  <a:srgbClr val="FFFF00"/>
                </a:solidFill>
                <a:round/>
                <a:headEnd/>
                <a:tailEnd/>
              </a:ln>
            </p:spPr>
          </p:cxnSp>
          <p:cxnSp>
            <p:nvCxnSpPr>
              <p:cNvPr id="31785" name="Straight Connector 47"/>
              <p:cNvCxnSpPr>
                <a:cxnSpLocks noChangeShapeType="1"/>
              </p:cNvCxnSpPr>
              <p:nvPr/>
            </p:nvCxnSpPr>
            <p:spPr bwMode="auto">
              <a:xfrm rot="16200000" flipV="1">
                <a:off x="4753610" y="2816932"/>
                <a:ext cx="360039" cy="2"/>
              </a:xfrm>
              <a:prstGeom prst="line">
                <a:avLst/>
              </a:prstGeom>
              <a:noFill/>
              <a:ln w="31750" algn="ctr">
                <a:solidFill>
                  <a:srgbClr val="FFFF00"/>
                </a:solidFill>
                <a:round/>
                <a:headEnd/>
                <a:tailEnd/>
              </a:ln>
            </p:spPr>
          </p:cxnSp>
        </p:grpSp>
        <p:sp>
          <p:nvSpPr>
            <p:cNvPr id="45" name="TextBox 44"/>
            <p:cNvSpPr txBox="1"/>
            <p:nvPr/>
          </p:nvSpPr>
          <p:spPr>
            <a:xfrm>
              <a:off x="1402854" y="2492897"/>
              <a:ext cx="3420952" cy="279699"/>
            </a:xfrm>
            <a:prstGeom prst="rect">
              <a:avLst/>
            </a:prstGeom>
            <a:noFill/>
          </p:spPr>
          <p:txBody>
            <a:bodyPr>
              <a:spAutoFit/>
            </a:bodyPr>
            <a:lstStyle/>
            <a:p>
              <a:pPr>
                <a:defRPr/>
              </a:pPr>
              <a:r>
                <a:rPr lang="en-US" sz="1200" dirty="0">
                  <a:solidFill>
                    <a:schemeClr val="bg1">
                      <a:lumMod val="95000"/>
                    </a:schemeClr>
                  </a:solidFill>
                </a:rPr>
                <a:t>Scheduling Horizon </a:t>
              </a:r>
              <a:r>
                <a:rPr lang="en-US" sz="1200" baseline="30000" dirty="0">
                  <a:solidFill>
                    <a:schemeClr val="bg1">
                      <a:lumMod val="95000"/>
                    </a:schemeClr>
                  </a:solidFill>
                </a:rPr>
                <a:t>(4 days)</a:t>
              </a:r>
            </a:p>
          </p:txBody>
        </p:sp>
      </p:grpSp>
      <p:grpSp>
        <p:nvGrpSpPr>
          <p:cNvPr id="26" name="Group 53"/>
          <p:cNvGrpSpPr>
            <a:grpSpLocks/>
          </p:cNvGrpSpPr>
          <p:nvPr/>
        </p:nvGrpSpPr>
        <p:grpSpPr bwMode="auto">
          <a:xfrm>
            <a:off x="8245475" y="31750"/>
            <a:ext cx="430213" cy="301625"/>
            <a:chOff x="6907213" y="0"/>
            <a:chExt cx="430212" cy="301625"/>
          </a:xfrm>
        </p:grpSpPr>
        <p:sp>
          <p:nvSpPr>
            <p:cNvPr id="27" name="Right Arrow 2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1778" name="Group 63"/>
            <p:cNvGrpSpPr>
              <a:grpSpLocks/>
            </p:cNvGrpSpPr>
            <p:nvPr/>
          </p:nvGrpSpPr>
          <p:grpSpPr bwMode="auto">
            <a:xfrm>
              <a:off x="6907213" y="65088"/>
              <a:ext cx="171450" cy="171450"/>
              <a:chOff x="739" y="413995"/>
              <a:chExt cx="172117" cy="172117"/>
            </a:xfrm>
          </p:grpSpPr>
          <p:sp>
            <p:nvSpPr>
              <p:cNvPr id="29" name="Oval 2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31" name="Group 53"/>
          <p:cNvGrpSpPr>
            <a:grpSpLocks/>
          </p:cNvGrpSpPr>
          <p:nvPr/>
        </p:nvGrpSpPr>
        <p:grpSpPr bwMode="auto">
          <a:xfrm>
            <a:off x="7381875" y="31750"/>
            <a:ext cx="430213" cy="301625"/>
            <a:chOff x="6907213" y="0"/>
            <a:chExt cx="430212" cy="301625"/>
          </a:xfrm>
        </p:grpSpPr>
        <p:sp>
          <p:nvSpPr>
            <p:cNvPr id="39" name="Right Arrow 38"/>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1774" name="Group 63"/>
            <p:cNvGrpSpPr>
              <a:grpSpLocks/>
            </p:cNvGrpSpPr>
            <p:nvPr/>
          </p:nvGrpSpPr>
          <p:grpSpPr bwMode="auto">
            <a:xfrm>
              <a:off x="6907213" y="65088"/>
              <a:ext cx="171450" cy="171450"/>
              <a:chOff x="739" y="413995"/>
              <a:chExt cx="172117" cy="172117"/>
            </a:xfrm>
          </p:grpSpPr>
          <p:sp>
            <p:nvSpPr>
              <p:cNvPr id="41" name="Oval 40"/>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9" name="Group 53"/>
          <p:cNvGrpSpPr>
            <a:grpSpLocks/>
          </p:cNvGrpSpPr>
          <p:nvPr/>
        </p:nvGrpSpPr>
        <p:grpSpPr bwMode="auto">
          <a:xfrm>
            <a:off x="7813675" y="31750"/>
            <a:ext cx="430213" cy="301625"/>
            <a:chOff x="6907213" y="0"/>
            <a:chExt cx="430212" cy="301625"/>
          </a:xfrm>
        </p:grpSpPr>
        <p:sp>
          <p:nvSpPr>
            <p:cNvPr id="50" name="Right Arrow 4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1770" name="Group 63"/>
            <p:cNvGrpSpPr>
              <a:grpSpLocks/>
            </p:cNvGrpSpPr>
            <p:nvPr/>
          </p:nvGrpSpPr>
          <p:grpSpPr bwMode="auto">
            <a:xfrm>
              <a:off x="6907213" y="65088"/>
              <a:ext cx="171450" cy="171450"/>
              <a:chOff x="739" y="413995"/>
              <a:chExt cx="172117" cy="172117"/>
            </a:xfrm>
          </p:grpSpPr>
          <p:sp>
            <p:nvSpPr>
              <p:cNvPr id="52" name="Oval 5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54" name="Group 53"/>
          <p:cNvGrpSpPr>
            <a:grpSpLocks/>
          </p:cNvGrpSpPr>
          <p:nvPr/>
        </p:nvGrpSpPr>
        <p:grpSpPr bwMode="auto">
          <a:xfrm>
            <a:off x="1782763" y="5329238"/>
            <a:ext cx="4373562" cy="381000"/>
            <a:chOff x="1402854" y="2636913"/>
            <a:chExt cx="3530777" cy="360040"/>
          </a:xfrm>
        </p:grpSpPr>
        <p:grpSp>
          <p:nvGrpSpPr>
            <p:cNvPr id="31764" name="Group 15"/>
            <p:cNvGrpSpPr>
              <a:grpSpLocks/>
            </p:cNvGrpSpPr>
            <p:nvPr/>
          </p:nvGrpSpPr>
          <p:grpSpPr bwMode="auto">
            <a:xfrm>
              <a:off x="1402857" y="2636913"/>
              <a:ext cx="3530774" cy="360040"/>
              <a:chOff x="1402857" y="2636913"/>
              <a:chExt cx="3530774" cy="360040"/>
            </a:xfrm>
          </p:grpSpPr>
          <p:cxnSp>
            <p:nvCxnSpPr>
              <p:cNvPr id="31766" name="Straight Connector 56"/>
              <p:cNvCxnSpPr>
                <a:cxnSpLocks noChangeShapeType="1"/>
              </p:cNvCxnSpPr>
              <p:nvPr/>
            </p:nvCxnSpPr>
            <p:spPr bwMode="auto">
              <a:xfrm>
                <a:off x="1403648" y="2923357"/>
                <a:ext cx="3528391" cy="1588"/>
              </a:xfrm>
              <a:prstGeom prst="line">
                <a:avLst/>
              </a:prstGeom>
              <a:noFill/>
              <a:ln w="31750" algn="ctr">
                <a:solidFill>
                  <a:srgbClr val="F10903"/>
                </a:solidFill>
                <a:round/>
                <a:headEnd/>
                <a:tailEnd/>
              </a:ln>
            </p:spPr>
          </p:cxnSp>
          <p:cxnSp>
            <p:nvCxnSpPr>
              <p:cNvPr id="31767" name="Straight Connector 57"/>
              <p:cNvCxnSpPr>
                <a:cxnSpLocks noChangeShapeType="1"/>
              </p:cNvCxnSpPr>
              <p:nvPr/>
            </p:nvCxnSpPr>
            <p:spPr bwMode="auto">
              <a:xfrm rot="5400000" flipH="1" flipV="1">
                <a:off x="1224027" y="2816538"/>
                <a:ext cx="359245" cy="1585"/>
              </a:xfrm>
              <a:prstGeom prst="line">
                <a:avLst/>
              </a:prstGeom>
              <a:noFill/>
              <a:ln w="31750" algn="ctr">
                <a:solidFill>
                  <a:srgbClr val="F10903"/>
                </a:solidFill>
                <a:round/>
                <a:headEnd/>
                <a:tailEnd/>
              </a:ln>
            </p:spPr>
          </p:cxnSp>
          <p:cxnSp>
            <p:nvCxnSpPr>
              <p:cNvPr id="31768" name="Straight Connector 58"/>
              <p:cNvCxnSpPr>
                <a:cxnSpLocks noChangeShapeType="1"/>
              </p:cNvCxnSpPr>
              <p:nvPr/>
            </p:nvCxnSpPr>
            <p:spPr bwMode="auto">
              <a:xfrm rot="16200000" flipV="1">
                <a:off x="4753610" y="2816932"/>
                <a:ext cx="360039" cy="2"/>
              </a:xfrm>
              <a:prstGeom prst="line">
                <a:avLst/>
              </a:prstGeom>
              <a:noFill/>
              <a:ln w="31750" algn="ctr">
                <a:solidFill>
                  <a:srgbClr val="F10903"/>
                </a:solidFill>
                <a:round/>
                <a:headEnd/>
                <a:tailEnd/>
              </a:ln>
            </p:spPr>
          </p:cxnSp>
        </p:grpSp>
        <p:sp>
          <p:nvSpPr>
            <p:cNvPr id="56" name="TextBox 55"/>
            <p:cNvSpPr txBox="1"/>
            <p:nvPr/>
          </p:nvSpPr>
          <p:spPr>
            <a:xfrm>
              <a:off x="1402854" y="2647946"/>
              <a:ext cx="3420440" cy="276999"/>
            </a:xfrm>
            <a:prstGeom prst="rect">
              <a:avLst/>
            </a:prstGeom>
            <a:noFill/>
          </p:spPr>
          <p:txBody>
            <a:bodyPr>
              <a:spAutoFit/>
            </a:bodyPr>
            <a:lstStyle/>
            <a:p>
              <a:pPr>
                <a:defRPr/>
              </a:pPr>
              <a:r>
                <a:rPr lang="en-US" sz="1200" strike="sngStrike" dirty="0">
                  <a:solidFill>
                    <a:srgbClr val="FF0000"/>
                  </a:solidFill>
                </a:rPr>
                <a:t>Scheduling Horizon </a:t>
              </a:r>
              <a:r>
                <a:rPr lang="en-US" sz="1200" strike="sngStrike" baseline="30000" dirty="0">
                  <a:solidFill>
                    <a:srgbClr val="FF0000"/>
                  </a:solidFill>
                </a:rPr>
                <a:t>(14days)</a:t>
              </a:r>
            </a:p>
          </p:txBody>
        </p:sp>
      </p:grpSp>
      <p:grpSp>
        <p:nvGrpSpPr>
          <p:cNvPr id="61" name="Group 53"/>
          <p:cNvGrpSpPr>
            <a:grpSpLocks/>
          </p:cNvGrpSpPr>
          <p:nvPr/>
        </p:nvGrpSpPr>
        <p:grpSpPr bwMode="auto">
          <a:xfrm>
            <a:off x="8678863" y="31750"/>
            <a:ext cx="430212" cy="301625"/>
            <a:chOff x="6907213" y="0"/>
            <a:chExt cx="430212" cy="301625"/>
          </a:xfrm>
        </p:grpSpPr>
        <p:sp>
          <p:nvSpPr>
            <p:cNvPr id="62" name="Right Arrow 61"/>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1761" name="Group 63"/>
            <p:cNvGrpSpPr>
              <a:grpSpLocks/>
            </p:cNvGrpSpPr>
            <p:nvPr/>
          </p:nvGrpSpPr>
          <p:grpSpPr bwMode="auto">
            <a:xfrm>
              <a:off x="6907213" y="65088"/>
              <a:ext cx="171450" cy="171450"/>
              <a:chOff x="739" y="413995"/>
              <a:chExt cx="172117" cy="172117"/>
            </a:xfrm>
          </p:grpSpPr>
          <p:sp>
            <p:nvSpPr>
              <p:cNvPr id="64" name="Oval 6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5"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4</a:t>
                </a:r>
              </a:p>
            </p:txBody>
          </p:sp>
        </p:grpSp>
      </p:grpSp>
      <p:sp>
        <p:nvSpPr>
          <p:cNvPr id="31755" name="Title 1"/>
          <p:cNvSpPr txBox="1">
            <a:spLocks/>
          </p:cNvSpPr>
          <p:nvPr/>
        </p:nvSpPr>
        <p:spPr bwMode="auto">
          <a:xfrm>
            <a:off x="179388"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Horizon </a:t>
            </a:r>
            <a:r>
              <a:rPr lang="en-US" sz="2000" b="1">
                <a:solidFill>
                  <a:schemeClr val="tx2"/>
                </a:solidFill>
              </a:rPr>
              <a:t/>
            </a:r>
            <a:br>
              <a:rPr lang="en-US" sz="2000" b="1">
                <a:solidFill>
                  <a:schemeClr val="tx2"/>
                </a:solidFill>
              </a:rPr>
            </a:br>
            <a:r>
              <a:rPr lang="en-US" sz="2000" b="1">
                <a:solidFill>
                  <a:schemeClr val="tx2"/>
                </a:solidFill>
              </a:rPr>
              <a:t>Determine Horizon</a:t>
            </a:r>
          </a:p>
        </p:txBody>
      </p:sp>
      <p:sp>
        <p:nvSpPr>
          <p:cNvPr id="31756" name="Content Placeholder 2"/>
          <p:cNvSpPr>
            <a:spLocks/>
          </p:cNvSpPr>
          <p:nvPr/>
        </p:nvSpPr>
        <p:spPr bwMode="auto">
          <a:xfrm>
            <a:off x="430213" y="1268413"/>
            <a:ext cx="8713787" cy="576262"/>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pPr>
            <a:r>
              <a:rPr lang="en-US" sz="1800"/>
              <a:t>Scheduling Horizon may be different for each item/resource group scheduled</a:t>
            </a:r>
          </a:p>
        </p:txBody>
      </p:sp>
      <p:sp>
        <p:nvSpPr>
          <p:cNvPr id="55" name="Line Callout 2 (No Border) 54"/>
          <p:cNvSpPr/>
          <p:nvPr/>
        </p:nvSpPr>
        <p:spPr bwMode="auto">
          <a:xfrm>
            <a:off x="3923928" y="5877272"/>
            <a:ext cx="1656184" cy="500066"/>
          </a:xfrm>
          <a:prstGeom prst="callout2">
            <a:avLst>
              <a:gd name="adj1" fmla="val 18750"/>
              <a:gd name="adj2" fmla="val -8333"/>
              <a:gd name="adj3" fmla="val 3512"/>
              <a:gd name="adj4" fmla="val -8615"/>
              <a:gd name="adj5" fmla="val -52781"/>
              <a:gd name="adj6" fmla="val -39008"/>
            </a:avLst>
          </a:prstGeom>
          <a:solidFill>
            <a:schemeClr val="bg1"/>
          </a:solidFill>
          <a:ln w="19050"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lnSpcReduction="10000"/>
          </a:bodyPr>
          <a:ls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algn="ctr">
              <a:lnSpc>
                <a:spcPct val="80000"/>
              </a:lnSpc>
              <a:defRPr/>
            </a:pPr>
            <a:r>
              <a:rPr lang="en-US" sz="1100" dirty="0" smtClean="0">
                <a:solidFill>
                  <a:schemeClr val="accent1">
                    <a:lumMod val="75000"/>
                  </a:schemeClr>
                </a:solidFill>
              </a:rPr>
              <a:t>A Scheduling horizon that is too long could require unnecessary manual scheduling effort</a:t>
            </a:r>
            <a:endParaRPr lang="en-US" sz="1100" dirty="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1"/>
                                        </p:tgtEl>
                                        <p:attrNameLst>
                                          <p:attrName>style.visibility</p:attrName>
                                        </p:attrNameLst>
                                      </p:cBhvr>
                                      <p:to>
                                        <p:strVal val="hidden"/>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10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9"/>
                                        </p:tgtEl>
                                        <p:attrNameLst>
                                          <p:attrName>style.visibility</p:attrName>
                                        </p:attrNameLst>
                                      </p:cBhvr>
                                      <p:to>
                                        <p:strVal val="hidden"/>
                                      </p:to>
                                    </p:set>
                                  </p:childTnLst>
                                </p:cTn>
                              </p:par>
                            </p:childTnLst>
                          </p:cTn>
                        </p:par>
                        <p:par>
                          <p:cTn id="15" fill="hold">
                            <p:stCondLst>
                              <p:cond delay="0"/>
                            </p:stCondLst>
                            <p:childTnLst>
                              <p:par>
                                <p:cTn id="16" presetID="22" presetClass="entr" presetSubtype="8"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10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26"/>
                                        </p:tgtEl>
                                        <p:attrNameLst>
                                          <p:attrName>style.visibility</p:attrName>
                                        </p:attrNameLst>
                                      </p:cBhvr>
                                      <p:to>
                                        <p:strVal val="hidden"/>
                                      </p:to>
                                    </p:set>
                                  </p:childTnLst>
                                </p:cTn>
                              </p:par>
                              <p:par>
                                <p:cTn id="23" presetID="22" presetClass="entr" presetSubtype="8"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10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61"/>
                                        </p:tgtEl>
                                        <p:attrNameLst>
                                          <p:attrName>style.visibility</p:attrName>
                                        </p:attrNameLst>
                                      </p:cBhvr>
                                      <p:to>
                                        <p:strVal val="hidden"/>
                                      </p:to>
                                    </p:set>
                                  </p:childTnLst>
                                </p:cTn>
                              </p:par>
                            </p:childTnLst>
                          </p:cTn>
                        </p:par>
                        <p:par>
                          <p:cTn id="30" fill="hold">
                            <p:stCondLst>
                              <p:cond delay="0"/>
                            </p:stCondLst>
                            <p:childTnLst>
                              <p:par>
                                <p:cTn id="31" presetID="2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1000"/>
                                        <p:tgtEl>
                                          <p:spTgt spid="54"/>
                                        </p:tgtEl>
                                      </p:cBhvr>
                                    </p:animEffect>
                                  </p:childTnLst>
                                </p:cTn>
                              </p:par>
                              <p:par>
                                <p:cTn id="34" presetID="22" presetClass="entr" presetSubtype="4"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down)">
                                      <p:cBhvr>
                                        <p:cTn id="36" dur="500"/>
                                        <p:tgtEl>
                                          <p:spTgt spid="55"/>
                                        </p:tgtEl>
                                      </p:cBhvr>
                                    </p:animEffect>
                                  </p:childTnLst>
                                </p:cTn>
                              </p:par>
                              <p:par>
                                <p:cTn id="37" presetID="22" presetClass="entr" presetSubtype="4" fill="hold"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down)">
                                      <p:cBhvr>
                                        <p:cTn id="39" dur="500"/>
                                        <p:tgtEl>
                                          <p:spTgt spid="55"/>
                                        </p:tgtEl>
                                      </p:cBhvr>
                                    </p:animEffect>
                                  </p:childTnLst>
                                </p:cTn>
                              </p:par>
                            </p:childTnLst>
                          </p:cTn>
                        </p:par>
                        <p:par>
                          <p:cTn id="40" fill="hold">
                            <p:stCondLst>
                              <p:cond delay="1000"/>
                            </p:stCondLst>
                            <p:childTnLst>
                              <p:par>
                                <p:cTn id="41" presetID="1" presetClass="exit"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txBox="1">
            <a:spLocks/>
          </p:cNvSpPr>
          <p:nvPr/>
        </p:nvSpPr>
        <p:spPr bwMode="auto">
          <a:xfrm>
            <a:off x="0"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Horizon</a:t>
            </a:r>
            <a:r>
              <a:rPr lang="en-US" sz="2000" b="1">
                <a:solidFill>
                  <a:schemeClr val="tx2"/>
                </a:solidFill>
              </a:rPr>
              <a:t/>
            </a:r>
            <a:br>
              <a:rPr lang="en-US" sz="2000" b="1">
                <a:solidFill>
                  <a:schemeClr val="tx2"/>
                </a:solidFill>
              </a:rPr>
            </a:br>
            <a:r>
              <a:rPr lang="en-US" sz="2000" b="1">
                <a:solidFill>
                  <a:schemeClr val="tx2"/>
                </a:solidFill>
              </a:rPr>
              <a:t>Setup</a:t>
            </a:r>
          </a:p>
        </p:txBody>
      </p:sp>
      <p:sp>
        <p:nvSpPr>
          <p:cNvPr id="32770" name="Line 7"/>
          <p:cNvSpPr>
            <a:spLocks noChangeShapeType="1"/>
          </p:cNvSpPr>
          <p:nvPr/>
        </p:nvSpPr>
        <p:spPr bwMode="auto">
          <a:xfrm>
            <a:off x="5435600" y="1341438"/>
            <a:ext cx="0" cy="1223962"/>
          </a:xfrm>
          <a:prstGeom prst="line">
            <a:avLst/>
          </a:prstGeom>
          <a:noFill/>
          <a:ln w="9525">
            <a:solidFill>
              <a:srgbClr val="BABABA"/>
            </a:solidFill>
            <a:round/>
            <a:headEnd/>
            <a:tailEnd/>
          </a:ln>
        </p:spPr>
        <p:txBody>
          <a:bodyPr/>
          <a:lstStyle/>
          <a:p>
            <a:endParaRPr lang="en-US"/>
          </a:p>
        </p:txBody>
      </p:sp>
      <p:sp>
        <p:nvSpPr>
          <p:cNvPr id="32771" name="Line 8"/>
          <p:cNvSpPr>
            <a:spLocks noChangeShapeType="1"/>
          </p:cNvSpPr>
          <p:nvPr/>
        </p:nvSpPr>
        <p:spPr bwMode="auto">
          <a:xfrm>
            <a:off x="395288" y="5445125"/>
            <a:ext cx="3600450" cy="0"/>
          </a:xfrm>
          <a:prstGeom prst="line">
            <a:avLst/>
          </a:prstGeom>
          <a:noFill/>
          <a:ln w="9525">
            <a:solidFill>
              <a:srgbClr val="BABABA"/>
            </a:solidFill>
            <a:round/>
            <a:headEnd/>
            <a:tailEnd/>
          </a:ln>
        </p:spPr>
        <p:txBody>
          <a:bodyPr/>
          <a:lstStyle/>
          <a:p>
            <a:endParaRPr lang="en-US"/>
          </a:p>
        </p:txBody>
      </p:sp>
      <p:sp>
        <p:nvSpPr>
          <p:cNvPr id="32772" name="Line 13"/>
          <p:cNvSpPr>
            <a:spLocks noChangeShapeType="1"/>
          </p:cNvSpPr>
          <p:nvPr/>
        </p:nvSpPr>
        <p:spPr bwMode="auto">
          <a:xfrm>
            <a:off x="4356100" y="3789363"/>
            <a:ext cx="4537075" cy="0"/>
          </a:xfrm>
          <a:prstGeom prst="line">
            <a:avLst/>
          </a:prstGeom>
          <a:noFill/>
          <a:ln w="9525">
            <a:solidFill>
              <a:srgbClr val="BABABA"/>
            </a:solidFill>
            <a:round/>
            <a:headEnd/>
            <a:tailEnd/>
          </a:ln>
        </p:spPr>
        <p:txBody>
          <a:bodyPr/>
          <a:lstStyle/>
          <a:p>
            <a:endParaRPr lang="en-US"/>
          </a:p>
        </p:txBody>
      </p:sp>
      <p:grpSp>
        <p:nvGrpSpPr>
          <p:cNvPr id="32773" name="Group 16"/>
          <p:cNvGrpSpPr>
            <a:grpSpLocks/>
          </p:cNvGrpSpPr>
          <p:nvPr/>
        </p:nvGrpSpPr>
        <p:grpSpPr bwMode="auto">
          <a:xfrm>
            <a:off x="250825" y="765175"/>
            <a:ext cx="8548688" cy="5111750"/>
            <a:chOff x="158" y="482"/>
            <a:chExt cx="5385" cy="3220"/>
          </a:xfrm>
        </p:grpSpPr>
        <p:grpSp>
          <p:nvGrpSpPr>
            <p:cNvPr id="32774" name="Group 18"/>
            <p:cNvGrpSpPr>
              <a:grpSpLocks/>
            </p:cNvGrpSpPr>
            <p:nvPr/>
          </p:nvGrpSpPr>
          <p:grpSpPr bwMode="auto">
            <a:xfrm>
              <a:off x="158" y="1071"/>
              <a:ext cx="3174" cy="2631"/>
              <a:chOff x="158" y="1071"/>
              <a:chExt cx="3174" cy="2631"/>
            </a:xfrm>
          </p:grpSpPr>
          <p:grpSp>
            <p:nvGrpSpPr>
              <p:cNvPr id="32779" name="Group 12"/>
              <p:cNvGrpSpPr>
                <a:grpSpLocks/>
              </p:cNvGrpSpPr>
              <p:nvPr/>
            </p:nvGrpSpPr>
            <p:grpSpPr bwMode="auto">
              <a:xfrm>
                <a:off x="158" y="1071"/>
                <a:ext cx="3174" cy="2611"/>
                <a:chOff x="249" y="845"/>
                <a:chExt cx="3174" cy="2611"/>
              </a:xfrm>
            </p:grpSpPr>
            <p:pic>
              <p:nvPicPr>
                <p:cNvPr id="32782" name="Picture 5"/>
                <p:cNvPicPr>
                  <a:picLocks noChangeAspect="1" noChangeArrowheads="1"/>
                </p:cNvPicPr>
                <p:nvPr/>
              </p:nvPicPr>
              <p:blipFill>
                <a:blip r:embed="rId2"/>
                <a:srcRect/>
                <a:stretch>
                  <a:fillRect/>
                </a:stretch>
              </p:blipFill>
              <p:spPr bwMode="auto">
                <a:xfrm>
                  <a:off x="249" y="845"/>
                  <a:ext cx="3174" cy="2611"/>
                </a:xfrm>
                <a:prstGeom prst="rect">
                  <a:avLst/>
                </a:prstGeom>
                <a:noFill/>
                <a:ln w="9525">
                  <a:noFill/>
                  <a:miter lim="800000"/>
                  <a:headEnd/>
                  <a:tailEnd/>
                </a:ln>
              </p:spPr>
            </p:pic>
            <p:sp>
              <p:nvSpPr>
                <p:cNvPr id="32783" name="Rectangle 10"/>
                <p:cNvSpPr>
                  <a:spLocks noChangeArrowheads="1"/>
                </p:cNvSpPr>
                <p:nvPr/>
              </p:nvSpPr>
              <p:spPr bwMode="auto">
                <a:xfrm>
                  <a:off x="295" y="3113"/>
                  <a:ext cx="2857" cy="317"/>
                </a:xfrm>
                <a:prstGeom prst="rect">
                  <a:avLst/>
                </a:prstGeom>
                <a:noFill/>
                <a:ln w="9525">
                  <a:solidFill>
                    <a:srgbClr val="F10903"/>
                  </a:solidFill>
                  <a:miter lim="800000"/>
                  <a:headEnd/>
                  <a:tailEnd/>
                </a:ln>
              </p:spPr>
              <p:txBody>
                <a:bodyPr wrap="none" anchor="ctr"/>
                <a:lstStyle/>
                <a:p>
                  <a:endParaRPr lang="en-US"/>
                </a:p>
              </p:txBody>
            </p:sp>
          </p:grpSp>
          <p:sp>
            <p:nvSpPr>
              <p:cNvPr id="32780" name="Line 16"/>
              <p:cNvSpPr>
                <a:spLocks noChangeShapeType="1"/>
              </p:cNvSpPr>
              <p:nvPr/>
            </p:nvSpPr>
            <p:spPr bwMode="auto">
              <a:xfrm>
                <a:off x="3288" y="2840"/>
                <a:ext cx="0" cy="862"/>
              </a:xfrm>
              <a:prstGeom prst="line">
                <a:avLst/>
              </a:prstGeom>
              <a:noFill/>
              <a:ln w="9525">
                <a:solidFill>
                  <a:srgbClr val="BABABA"/>
                </a:solidFill>
                <a:round/>
                <a:headEnd/>
                <a:tailEnd/>
              </a:ln>
            </p:spPr>
            <p:txBody>
              <a:bodyPr/>
              <a:lstStyle/>
              <a:p>
                <a:endParaRPr lang="en-US"/>
              </a:p>
            </p:txBody>
          </p:sp>
          <p:sp>
            <p:nvSpPr>
              <p:cNvPr id="32781" name="Line 17"/>
              <p:cNvSpPr>
                <a:spLocks noChangeShapeType="1"/>
              </p:cNvSpPr>
              <p:nvPr/>
            </p:nvSpPr>
            <p:spPr bwMode="auto">
              <a:xfrm>
                <a:off x="249" y="3702"/>
                <a:ext cx="3039" cy="0"/>
              </a:xfrm>
              <a:prstGeom prst="line">
                <a:avLst/>
              </a:prstGeom>
              <a:noFill/>
              <a:ln w="9525">
                <a:solidFill>
                  <a:srgbClr val="BABABA"/>
                </a:solidFill>
                <a:round/>
                <a:headEnd/>
                <a:tailEnd/>
              </a:ln>
            </p:spPr>
            <p:txBody>
              <a:bodyPr/>
              <a:lstStyle/>
              <a:p>
                <a:endParaRPr lang="en-US"/>
              </a:p>
            </p:txBody>
          </p:sp>
        </p:grpSp>
        <p:grpSp>
          <p:nvGrpSpPr>
            <p:cNvPr id="32775" name="Group 15"/>
            <p:cNvGrpSpPr>
              <a:grpSpLocks/>
            </p:cNvGrpSpPr>
            <p:nvPr/>
          </p:nvGrpSpPr>
          <p:grpSpPr bwMode="auto">
            <a:xfrm>
              <a:off x="2653" y="482"/>
              <a:ext cx="2890" cy="2387"/>
              <a:chOff x="2744" y="0"/>
              <a:chExt cx="2890" cy="2387"/>
            </a:xfrm>
          </p:grpSpPr>
          <p:pic>
            <p:nvPicPr>
              <p:cNvPr id="32776" name="Picture 6"/>
              <p:cNvPicPr>
                <a:picLocks noChangeAspect="1" noChangeArrowheads="1"/>
              </p:cNvPicPr>
              <p:nvPr/>
            </p:nvPicPr>
            <p:blipFill>
              <a:blip r:embed="rId3"/>
              <a:srcRect/>
              <a:stretch>
                <a:fillRect/>
              </a:stretch>
            </p:blipFill>
            <p:spPr bwMode="auto">
              <a:xfrm>
                <a:off x="2744" y="0"/>
                <a:ext cx="2890" cy="2364"/>
              </a:xfrm>
              <a:prstGeom prst="rect">
                <a:avLst/>
              </a:prstGeom>
              <a:noFill/>
              <a:ln w="9525">
                <a:noFill/>
                <a:miter lim="800000"/>
                <a:headEnd/>
                <a:tailEnd/>
              </a:ln>
            </p:spPr>
          </p:pic>
          <p:sp>
            <p:nvSpPr>
              <p:cNvPr id="32777" name="Rectangle 11"/>
              <p:cNvSpPr>
                <a:spLocks noChangeArrowheads="1"/>
              </p:cNvSpPr>
              <p:nvPr/>
            </p:nvSpPr>
            <p:spPr bwMode="auto">
              <a:xfrm>
                <a:off x="2789" y="2024"/>
                <a:ext cx="2722" cy="317"/>
              </a:xfrm>
              <a:prstGeom prst="rect">
                <a:avLst/>
              </a:prstGeom>
              <a:noFill/>
              <a:ln w="9525">
                <a:solidFill>
                  <a:srgbClr val="F10903"/>
                </a:solidFill>
                <a:miter lim="800000"/>
                <a:headEnd/>
                <a:tailEnd/>
              </a:ln>
            </p:spPr>
            <p:txBody>
              <a:bodyPr wrap="none" anchor="ctr"/>
              <a:lstStyle/>
              <a:p>
                <a:endParaRPr lang="en-US"/>
              </a:p>
            </p:txBody>
          </p:sp>
          <p:sp>
            <p:nvSpPr>
              <p:cNvPr id="32778" name="Line 14"/>
              <p:cNvSpPr>
                <a:spLocks noChangeShapeType="1"/>
              </p:cNvSpPr>
              <p:nvPr/>
            </p:nvSpPr>
            <p:spPr bwMode="auto">
              <a:xfrm>
                <a:off x="5602" y="0"/>
                <a:ext cx="0" cy="2387"/>
              </a:xfrm>
              <a:prstGeom prst="line">
                <a:avLst/>
              </a:prstGeom>
              <a:noFill/>
              <a:ln w="9525">
                <a:solidFill>
                  <a:srgbClr val="BABABA"/>
                </a:solidFill>
                <a:round/>
                <a:headEnd/>
                <a:tailEnd/>
              </a:ln>
            </p:spPr>
            <p:txBody>
              <a:bodyPr/>
              <a:lstStyle/>
              <a:p>
                <a:endParaRPr lang="en-US"/>
              </a:p>
            </p:txBody>
          </p:sp>
        </p:gr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p:cNvPicPr>
            <a:picLocks noChangeAspect="1" noChangeArrowheads="1"/>
          </p:cNvPicPr>
          <p:nvPr/>
        </p:nvPicPr>
        <p:blipFill>
          <a:blip r:embed="rId2"/>
          <a:srcRect/>
          <a:stretch>
            <a:fillRect/>
          </a:stretch>
        </p:blipFill>
        <p:spPr bwMode="auto">
          <a:xfrm>
            <a:off x="179388" y="3284538"/>
            <a:ext cx="8740775" cy="3024187"/>
          </a:xfrm>
          <a:prstGeom prst="rect">
            <a:avLst/>
          </a:prstGeom>
          <a:noFill/>
          <a:ln w="9525">
            <a:noFill/>
            <a:miter lim="800000"/>
            <a:headEnd/>
            <a:tailEnd/>
          </a:ln>
        </p:spPr>
      </p:pic>
      <p:sp>
        <p:nvSpPr>
          <p:cNvPr id="7" name="TextBox 6"/>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16" name="Group 53"/>
          <p:cNvGrpSpPr>
            <a:grpSpLocks/>
          </p:cNvGrpSpPr>
          <p:nvPr/>
        </p:nvGrpSpPr>
        <p:grpSpPr bwMode="auto">
          <a:xfrm>
            <a:off x="8174038" y="31750"/>
            <a:ext cx="430212" cy="301625"/>
            <a:chOff x="6907213" y="0"/>
            <a:chExt cx="430212" cy="301625"/>
          </a:xfrm>
        </p:grpSpPr>
        <p:sp>
          <p:nvSpPr>
            <p:cNvPr id="39" name="Right Arrow 38"/>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3813" name="Group 63"/>
            <p:cNvGrpSpPr>
              <a:grpSpLocks/>
            </p:cNvGrpSpPr>
            <p:nvPr/>
          </p:nvGrpSpPr>
          <p:grpSpPr bwMode="auto">
            <a:xfrm>
              <a:off x="6907213" y="65088"/>
              <a:ext cx="171450" cy="171450"/>
              <a:chOff x="739" y="413995"/>
              <a:chExt cx="172117" cy="172117"/>
            </a:xfrm>
          </p:grpSpPr>
          <p:sp>
            <p:nvSpPr>
              <p:cNvPr id="41" name="Oval 40"/>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19" name="Group 53"/>
          <p:cNvGrpSpPr>
            <a:grpSpLocks/>
          </p:cNvGrpSpPr>
          <p:nvPr/>
        </p:nvGrpSpPr>
        <p:grpSpPr bwMode="auto">
          <a:xfrm>
            <a:off x="8605838" y="31750"/>
            <a:ext cx="430212" cy="301625"/>
            <a:chOff x="6907213" y="0"/>
            <a:chExt cx="430212" cy="301625"/>
          </a:xfrm>
        </p:grpSpPr>
        <p:sp>
          <p:nvSpPr>
            <p:cNvPr id="50" name="Right Arrow 4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3809" name="Group 63"/>
            <p:cNvGrpSpPr>
              <a:grpSpLocks/>
            </p:cNvGrpSpPr>
            <p:nvPr/>
          </p:nvGrpSpPr>
          <p:grpSpPr bwMode="auto">
            <a:xfrm>
              <a:off x="6907213" y="65088"/>
              <a:ext cx="171450" cy="171450"/>
              <a:chOff x="739" y="413995"/>
              <a:chExt cx="172117" cy="172117"/>
            </a:xfrm>
          </p:grpSpPr>
          <p:sp>
            <p:nvSpPr>
              <p:cNvPr id="52" name="Oval 5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33797" name="Title 1"/>
          <p:cNvSpPr txBox="1">
            <a:spLocks/>
          </p:cNvSpPr>
          <p:nvPr/>
        </p:nvSpPr>
        <p:spPr bwMode="auto">
          <a:xfrm>
            <a:off x="0"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Horizon </a:t>
            </a:r>
            <a:r>
              <a:rPr lang="en-US" sz="2000" b="1">
                <a:solidFill>
                  <a:schemeClr val="tx2"/>
                </a:solidFill>
              </a:rPr>
              <a:t/>
            </a:r>
            <a:br>
              <a:rPr lang="en-US" sz="2000" b="1">
                <a:solidFill>
                  <a:schemeClr val="tx2"/>
                </a:solidFill>
              </a:rPr>
            </a:br>
            <a:r>
              <a:rPr lang="en-US" sz="2000" b="1">
                <a:solidFill>
                  <a:schemeClr val="tx2"/>
                </a:solidFill>
              </a:rPr>
              <a:t>Future Horizon vs Scheduling Horizon</a:t>
            </a:r>
          </a:p>
        </p:txBody>
      </p:sp>
      <p:pic>
        <p:nvPicPr>
          <p:cNvPr id="2051" name="Picture 3"/>
          <p:cNvPicPr>
            <a:picLocks noChangeAspect="1" noChangeArrowheads="1"/>
          </p:cNvPicPr>
          <p:nvPr/>
        </p:nvPicPr>
        <p:blipFill>
          <a:blip r:embed="rId3"/>
          <a:srcRect/>
          <a:stretch>
            <a:fillRect/>
          </a:stretch>
        </p:blipFill>
        <p:spPr bwMode="auto">
          <a:xfrm>
            <a:off x="3708400" y="1412875"/>
            <a:ext cx="3265488" cy="2465388"/>
          </a:xfrm>
          <a:prstGeom prst="rect">
            <a:avLst/>
          </a:prstGeom>
          <a:ln>
            <a:noFill/>
          </a:ln>
          <a:effectLst>
            <a:outerShdw blurRad="292100" dist="139700" dir="2700000" algn="tl" rotWithShape="0">
              <a:srgbClr val="333333">
                <a:alpha val="65000"/>
              </a:srgbClr>
            </a:outerShdw>
          </a:effectLst>
        </p:spPr>
      </p:pic>
      <p:sp>
        <p:nvSpPr>
          <p:cNvPr id="29" name="Line Callout 2 (No Border) 28"/>
          <p:cNvSpPr/>
          <p:nvPr/>
        </p:nvSpPr>
        <p:spPr bwMode="auto">
          <a:xfrm>
            <a:off x="5652120" y="2636912"/>
            <a:ext cx="1656184" cy="500066"/>
          </a:xfrm>
          <a:prstGeom prst="callout2">
            <a:avLst>
              <a:gd name="adj1" fmla="val 18750"/>
              <a:gd name="adj2" fmla="val -8333"/>
              <a:gd name="adj3" fmla="val 3512"/>
              <a:gd name="adj4" fmla="val -8615"/>
              <a:gd name="adj5" fmla="val -28218"/>
              <a:gd name="adj6" fmla="val -30767"/>
            </a:avLst>
          </a:prstGeom>
          <a:solidFill>
            <a:schemeClr val="bg1"/>
          </a:solidFill>
          <a:ln w="19050"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algn="ctr">
              <a:lnSpc>
                <a:spcPct val="80000"/>
              </a:lnSpc>
              <a:defRPr/>
            </a:pPr>
            <a:r>
              <a:rPr lang="en-US" sz="1100" baseline="30000" dirty="0" smtClean="0">
                <a:solidFill>
                  <a:schemeClr val="accent1">
                    <a:lumMod val="75000"/>
                  </a:schemeClr>
                </a:solidFill>
              </a:rPr>
              <a:t>(1) </a:t>
            </a:r>
            <a:r>
              <a:rPr lang="en-US" sz="1100" dirty="0" smtClean="0">
                <a:solidFill>
                  <a:schemeClr val="accent1">
                    <a:lumMod val="75000"/>
                  </a:schemeClr>
                </a:solidFill>
              </a:rPr>
              <a:t>Defines the future horizon of data to retrieve</a:t>
            </a:r>
            <a:endParaRPr lang="en-US" sz="1100" dirty="0">
              <a:solidFill>
                <a:schemeClr val="accent1">
                  <a:lumMod val="75000"/>
                </a:schemeClr>
              </a:solidFill>
            </a:endParaRPr>
          </a:p>
        </p:txBody>
      </p:sp>
      <p:sp>
        <p:nvSpPr>
          <p:cNvPr id="30" name="Line Callout 2 (No Border) 29"/>
          <p:cNvSpPr/>
          <p:nvPr/>
        </p:nvSpPr>
        <p:spPr bwMode="auto">
          <a:xfrm>
            <a:off x="1619672" y="2564904"/>
            <a:ext cx="1656184" cy="500066"/>
          </a:xfrm>
          <a:prstGeom prst="callout2">
            <a:avLst>
              <a:gd name="adj1" fmla="val 18750"/>
              <a:gd name="adj2" fmla="val -8333"/>
              <a:gd name="adj3" fmla="val 3512"/>
              <a:gd name="adj4" fmla="val -8615"/>
              <a:gd name="adj5" fmla="val 244701"/>
              <a:gd name="adj6" fmla="val -61257"/>
            </a:avLst>
          </a:prstGeom>
          <a:solidFill>
            <a:schemeClr val="bg1"/>
          </a:solidFill>
          <a:ln w="19050"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algn="ctr">
              <a:lnSpc>
                <a:spcPct val="80000"/>
              </a:lnSpc>
              <a:defRPr/>
            </a:pPr>
            <a:r>
              <a:rPr lang="en-US" sz="1100" baseline="30000" dirty="0" smtClean="0">
                <a:solidFill>
                  <a:schemeClr val="accent1">
                    <a:lumMod val="75000"/>
                  </a:schemeClr>
                </a:solidFill>
              </a:rPr>
              <a:t>(2) </a:t>
            </a:r>
            <a:r>
              <a:rPr lang="en-US" sz="1100" dirty="0" smtClean="0">
                <a:solidFill>
                  <a:schemeClr val="accent1">
                    <a:lumMod val="75000"/>
                  </a:schemeClr>
                </a:solidFill>
              </a:rPr>
              <a:t>Search retrieves records for 45 days into future</a:t>
            </a:r>
            <a:endParaRPr lang="en-US" sz="1100" dirty="0">
              <a:solidFill>
                <a:schemeClr val="accent1">
                  <a:lumMod val="75000"/>
                </a:schemeClr>
              </a:solidFill>
            </a:endParaRPr>
          </a:p>
        </p:txBody>
      </p:sp>
      <p:sp>
        <p:nvSpPr>
          <p:cNvPr id="31" name="Line Callout 2 (No Border) 30"/>
          <p:cNvSpPr/>
          <p:nvPr/>
        </p:nvSpPr>
        <p:spPr bwMode="auto">
          <a:xfrm>
            <a:off x="1907704" y="5877272"/>
            <a:ext cx="1656184" cy="500066"/>
          </a:xfrm>
          <a:prstGeom prst="callout2">
            <a:avLst>
              <a:gd name="adj1" fmla="val 18750"/>
              <a:gd name="adj2" fmla="val -8333"/>
              <a:gd name="adj3" fmla="val 3512"/>
              <a:gd name="adj4" fmla="val -8615"/>
              <a:gd name="adj5" fmla="val -151032"/>
              <a:gd name="adj6" fmla="val -8518"/>
            </a:avLst>
          </a:prstGeom>
          <a:solidFill>
            <a:schemeClr val="bg1"/>
          </a:solidFill>
          <a:ln w="19050"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algn="ctr">
              <a:lnSpc>
                <a:spcPct val="80000"/>
              </a:lnSpc>
              <a:defRPr/>
            </a:pPr>
            <a:r>
              <a:rPr lang="en-US" sz="1100" baseline="30000" dirty="0" smtClean="0">
                <a:solidFill>
                  <a:schemeClr val="accent1">
                    <a:lumMod val="75000"/>
                  </a:schemeClr>
                </a:solidFill>
              </a:rPr>
              <a:t>(3) </a:t>
            </a:r>
            <a:r>
              <a:rPr lang="en-US" sz="1100" dirty="0" smtClean="0">
                <a:solidFill>
                  <a:schemeClr val="accent1">
                    <a:lumMod val="75000"/>
                  </a:schemeClr>
                </a:solidFill>
              </a:rPr>
              <a:t>Scheduler manages schedule through this period (6 days)</a:t>
            </a:r>
            <a:endParaRPr lang="en-US" sz="1100" dirty="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6"/>
                                        </p:tgtEl>
                                        <p:attrNameLst>
                                          <p:attrName>style.visibility</p:attrName>
                                        </p:attrNameLst>
                                      </p:cBhvr>
                                      <p:to>
                                        <p:strVal val="hidden"/>
                                      </p:to>
                                    </p:set>
                                  </p:childTnLst>
                                </p:cTn>
                              </p:par>
                              <p:par>
                                <p:cTn id="12" presetID="22" presetClass="entr" presetSubtype="4"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9"/>
                                        </p:tgtEl>
                                        <p:attrNameLst>
                                          <p:attrName>style.visibility</p:attrName>
                                        </p:attrNameLst>
                                      </p:cBhvr>
                                      <p:to>
                                        <p:strVal val="hidden"/>
                                      </p:to>
                                    </p:set>
                                  </p:childTnLst>
                                </p:cTn>
                              </p:par>
                              <p:par>
                                <p:cTn id="19" presetID="22" presetClass="entr" presetSubtype="4"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down)">
                                      <p:cBhvr>
                                        <p:cTn id="21" dur="500"/>
                                        <p:tgtEl>
                                          <p:spTgt spid="31"/>
                                        </p:tgtEl>
                                      </p:cBhvr>
                                    </p:animEffect>
                                  </p:childTnLst>
                                </p:cTn>
                              </p:par>
                            </p:childTnLst>
                          </p:cTn>
                        </p:par>
                        <p:par>
                          <p:cTn id="22" fill="hold">
                            <p:stCondLst>
                              <p:cond delay="500"/>
                            </p:stCondLst>
                            <p:childTnLst>
                              <p:par>
                                <p:cTn id="23" presetID="1" presetClass="exit"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latin typeface="Century Gothic" pitchFamily="34" charset="0"/>
                <a:cs typeface="Century Gothic" pitchFamily="34" charset="0"/>
              </a:rPr>
              <a:t> </a:t>
            </a:r>
            <a:r>
              <a:rPr lang="en-US" sz="4800" smtClean="0">
                <a:latin typeface="Century Gothic" pitchFamily="34" charset="0"/>
                <a:cs typeface="Century Gothic" pitchFamily="34" charset="0"/>
              </a:rPr>
              <a:t>Identify Production Items with Supply Shortages</a:t>
            </a:r>
          </a:p>
        </p:txBody>
      </p:sp>
      <p:sp>
        <p:nvSpPr>
          <p:cNvPr id="52226"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Create a Master Schedule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ChangeArrowheads="1"/>
          </p:cNvSpPr>
          <p:nvPr/>
        </p:nvSpPr>
        <p:spPr bwMode="auto">
          <a:xfrm>
            <a:off x="457200" y="609600"/>
            <a:ext cx="8153400" cy="881063"/>
          </a:xfrm>
          <a:prstGeom prst="rect">
            <a:avLst/>
          </a:prstGeom>
          <a:noFill/>
          <a:ln w="9525">
            <a:noFill/>
            <a:miter lim="800000"/>
            <a:headEnd/>
            <a:tailEnd/>
          </a:ln>
        </p:spPr>
        <p:txBody>
          <a:bodyPr anchor="b"/>
          <a:lstStyle/>
          <a:p>
            <a:pPr eaLnBrk="0" hangingPunct="0">
              <a:lnSpc>
                <a:spcPct val="90000"/>
              </a:lnSpc>
            </a:pPr>
            <a:r>
              <a:rPr lang="en-US" sz="1800" b="1">
                <a:solidFill>
                  <a:srgbClr val="5A87C6"/>
                </a:solidFill>
              </a:rPr>
              <a:t>Identify Production Items with Supply Shortages</a:t>
            </a:r>
            <a:br>
              <a:rPr lang="en-US" sz="1800" b="1">
                <a:solidFill>
                  <a:srgbClr val="5A87C6"/>
                </a:solidFill>
              </a:rPr>
            </a:br>
            <a:r>
              <a:rPr lang="en-US" sz="3200" b="1">
                <a:solidFill>
                  <a:srgbClr val="5A87C6"/>
                </a:solidFill>
              </a:rPr>
              <a:t>Topics</a:t>
            </a:r>
          </a:p>
        </p:txBody>
      </p:sp>
      <p:sp>
        <p:nvSpPr>
          <p:cNvPr id="36866" name="Rectangle 3"/>
          <p:cNvSpPr>
            <a:spLocks noChangeArrowheads="1"/>
          </p:cNvSpPr>
          <p:nvPr/>
        </p:nvSpPr>
        <p:spPr bwMode="auto">
          <a:xfrm>
            <a:off x="539750" y="1844675"/>
            <a:ext cx="8153400" cy="3873500"/>
          </a:xfrm>
          <a:prstGeom prst="rect">
            <a:avLst/>
          </a:prstGeom>
          <a:noFill/>
          <a:ln w="9525">
            <a:noFill/>
            <a:miter lim="800000"/>
            <a:headEnd/>
            <a:tailEnd/>
          </a:ln>
        </p:spPr>
        <p:txBody>
          <a:bodyPr tIns="91440" bIns="91440"/>
          <a:lstStyle/>
          <a:p>
            <a:pPr marL="342900" indent="-342900" eaLnBrk="0" hangingPunct="0">
              <a:lnSpc>
                <a:spcPct val="90000"/>
              </a:lnSpc>
              <a:spcBef>
                <a:spcPct val="30000"/>
              </a:spcBef>
              <a:buClr>
                <a:srgbClr val="890C4C"/>
              </a:buClr>
              <a:buFont typeface="Webdings" pitchFamily="18" charset="2"/>
              <a:buChar char="5"/>
            </a:pPr>
            <a:r>
              <a:rPr lang="en-US"/>
              <a:t>UI Visual Indicators</a:t>
            </a:r>
          </a:p>
          <a:p>
            <a:pPr marL="342900" indent="-342900" eaLnBrk="0" hangingPunct="0">
              <a:lnSpc>
                <a:spcPct val="90000"/>
              </a:lnSpc>
              <a:spcBef>
                <a:spcPct val="30000"/>
              </a:spcBef>
              <a:buClr>
                <a:srgbClr val="890C4C"/>
              </a:buClr>
              <a:buFont typeface="Webdings" pitchFamily="18" charset="2"/>
              <a:buChar char="5"/>
            </a:pPr>
            <a:r>
              <a:rPr lang="en-US"/>
              <a:t>Read the Supply/Demand Panel</a:t>
            </a:r>
          </a:p>
          <a:p>
            <a:pPr marL="742950" lvl="1" indent="-285750" eaLnBrk="0" hangingPunct="0">
              <a:lnSpc>
                <a:spcPct val="90000"/>
              </a:lnSpc>
              <a:spcBef>
                <a:spcPct val="25000"/>
              </a:spcBef>
              <a:buClr>
                <a:srgbClr val="2461AA"/>
              </a:buClr>
              <a:buFont typeface="Times New Roman" pitchFamily="18" charset="0"/>
              <a:buChar char="–"/>
            </a:pPr>
            <a:r>
              <a:rPr lang="en-US" sz="2400"/>
              <a:t>Overview</a:t>
            </a:r>
          </a:p>
          <a:p>
            <a:pPr marL="742950" lvl="1" indent="-285750" eaLnBrk="0" hangingPunct="0">
              <a:lnSpc>
                <a:spcPct val="90000"/>
              </a:lnSpc>
              <a:spcBef>
                <a:spcPct val="25000"/>
              </a:spcBef>
              <a:buClr>
                <a:srgbClr val="2461AA"/>
              </a:buClr>
              <a:buFont typeface="Times New Roman" pitchFamily="18" charset="0"/>
              <a:buChar char="–"/>
            </a:pPr>
            <a:r>
              <a:rPr lang="en-US" sz="2400"/>
              <a:t>Modify Demand Sources</a:t>
            </a:r>
          </a:p>
          <a:p>
            <a:pPr marL="342900" indent="-342900" eaLnBrk="0" hangingPunct="0">
              <a:lnSpc>
                <a:spcPct val="90000"/>
              </a:lnSpc>
              <a:spcBef>
                <a:spcPct val="30000"/>
              </a:spcBef>
              <a:buClr>
                <a:srgbClr val="890C4C"/>
              </a:buClr>
              <a:buFont typeface="Webdings" pitchFamily="18" charset="2"/>
              <a:buChar char="5"/>
            </a:pPr>
            <a:r>
              <a:rPr lang="en-US"/>
              <a:t>Other related topics</a:t>
            </a:r>
          </a:p>
          <a:p>
            <a:pPr marL="342900" indent="-342900" eaLnBrk="0" hangingPunct="0">
              <a:lnSpc>
                <a:spcPct val="90000"/>
              </a:lnSpc>
              <a:spcBef>
                <a:spcPct val="30000"/>
              </a:spcBef>
              <a:buClr>
                <a:srgbClr val="890C4C"/>
              </a:buClr>
              <a:buFont typeface="Webdings" pitchFamily="18" charset="2"/>
              <a:buChar char="5"/>
            </a:pPr>
            <a:r>
              <a:rPr lang="en-US"/>
              <a:t>Lesson</a:t>
            </a:r>
          </a:p>
          <a:p>
            <a:pPr marL="342900" indent="-342900" eaLnBrk="0" hangingPunct="0">
              <a:lnSpc>
                <a:spcPct val="90000"/>
              </a:lnSpc>
              <a:spcBef>
                <a:spcPct val="30000"/>
              </a:spcBef>
              <a:buClr>
                <a:srgbClr val="890C4C"/>
              </a:buClr>
              <a:buFont typeface="Webdings" pitchFamily="18" charset="2"/>
              <a:buNone/>
            </a:pPr>
            <a:endParaRPr lang="en-US"/>
          </a:p>
          <a:p>
            <a:pPr marL="342900" indent="-342900" eaLnBrk="0" hangingPunct="0">
              <a:lnSpc>
                <a:spcPct val="90000"/>
              </a:lnSpc>
              <a:spcBef>
                <a:spcPct val="30000"/>
              </a:spcBef>
              <a:buClr>
                <a:srgbClr val="890C4C"/>
              </a:buClr>
              <a:buFont typeface="Webdings" pitchFamily="18" charset="2"/>
              <a:buChar char="5"/>
            </a:pP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p:cNvPicPr>
            <a:picLocks noChangeAspect="1" noChangeArrowheads="1"/>
          </p:cNvPicPr>
          <p:nvPr/>
        </p:nvPicPr>
        <p:blipFill>
          <a:blip r:embed="rId3"/>
          <a:srcRect/>
          <a:stretch>
            <a:fillRect/>
          </a:stretch>
        </p:blipFill>
        <p:spPr bwMode="auto">
          <a:xfrm>
            <a:off x="684213" y="908050"/>
            <a:ext cx="7885112" cy="5440363"/>
          </a:xfrm>
          <a:prstGeom prst="rect">
            <a:avLst/>
          </a:prstGeom>
          <a:noFill/>
          <a:ln w="9525">
            <a:noFill/>
            <a:miter lim="800000"/>
            <a:headEnd/>
            <a:tailEnd/>
          </a:ln>
        </p:spPr>
      </p:pic>
      <p:sp>
        <p:nvSpPr>
          <p:cNvPr id="11" name="Rounded Rectangular Callout 10"/>
          <p:cNvSpPr>
            <a:spLocks noChangeArrowheads="1"/>
          </p:cNvSpPr>
          <p:nvPr/>
        </p:nvSpPr>
        <p:spPr bwMode="auto">
          <a:xfrm>
            <a:off x="684213" y="4076700"/>
            <a:ext cx="2619375" cy="787400"/>
          </a:xfrm>
          <a:prstGeom prst="wedgeRoundRectCallout">
            <a:avLst>
              <a:gd name="adj1" fmla="val -33759"/>
              <a:gd name="adj2" fmla="val -122782"/>
              <a:gd name="adj3" fmla="val 16667"/>
            </a:avLst>
          </a:prstGeom>
          <a:solidFill>
            <a:schemeClr val="bg1"/>
          </a:solidFill>
          <a:ln w="12700" algn="ctr">
            <a:solidFill>
              <a:srgbClr val="595959"/>
            </a:solidFill>
            <a:miter lim="800000"/>
            <a:headEnd/>
            <a:tailEnd/>
          </a:ln>
          <a:effectLst>
            <a:outerShdw dist="38100" dir="2700000" algn="tl" rotWithShape="0">
              <a:srgbClr val="000000">
                <a:alpha val="39998"/>
              </a:srgbClr>
            </a:outerShdw>
          </a:effectLst>
        </p:spPr>
        <p:txBody>
          <a:bodyPr anchor="ctr"/>
          <a:lstStyle/>
          <a:p>
            <a:pPr fontAlgn="auto">
              <a:spcBef>
                <a:spcPts val="0"/>
              </a:spcBef>
              <a:spcAft>
                <a:spcPts val="0"/>
              </a:spcAft>
              <a:defRPr/>
            </a:pPr>
            <a:r>
              <a:rPr lang="en-US" sz="1200" b="1" baseline="30000" dirty="0">
                <a:solidFill>
                  <a:schemeClr val="tx2"/>
                </a:solidFill>
                <a:latin typeface="+mn-lt"/>
              </a:rPr>
              <a:t>(1) </a:t>
            </a:r>
            <a:r>
              <a:rPr lang="en-US" sz="1200" b="1" dirty="0">
                <a:solidFill>
                  <a:schemeClr val="tx2"/>
                </a:solidFill>
                <a:latin typeface="+mn-lt"/>
              </a:rPr>
              <a:t>Resource Navigator </a:t>
            </a:r>
            <a:r>
              <a:rPr lang="en-US" sz="1200" dirty="0">
                <a:solidFill>
                  <a:schemeClr val="tx2"/>
                </a:solidFill>
                <a:latin typeface="+mn-lt"/>
              </a:rPr>
              <a:t>provides visual alerts of production supply shortages at resource level</a:t>
            </a:r>
          </a:p>
        </p:txBody>
      </p:sp>
      <p:grpSp>
        <p:nvGrpSpPr>
          <p:cNvPr id="32" name="Group 31"/>
          <p:cNvGrpSpPr>
            <a:grpSpLocks/>
          </p:cNvGrpSpPr>
          <p:nvPr/>
        </p:nvGrpSpPr>
        <p:grpSpPr bwMode="auto">
          <a:xfrm>
            <a:off x="2452688" y="2925763"/>
            <a:ext cx="3725862" cy="3167062"/>
            <a:chOff x="2452688" y="2925763"/>
            <a:chExt cx="3725862" cy="3167062"/>
          </a:xfrm>
        </p:grpSpPr>
        <p:sp>
          <p:nvSpPr>
            <p:cNvPr id="5" name="Rounded Rectangular Callout 4"/>
            <p:cNvSpPr>
              <a:spLocks noChangeArrowheads="1"/>
            </p:cNvSpPr>
            <p:nvPr/>
          </p:nvSpPr>
          <p:spPr bwMode="auto">
            <a:xfrm>
              <a:off x="3560763" y="4975225"/>
              <a:ext cx="2617787" cy="1117600"/>
            </a:xfrm>
            <a:prstGeom prst="wedgeRoundRectCallout">
              <a:avLst>
                <a:gd name="adj1" fmla="val -48889"/>
                <a:gd name="adj2" fmla="val -212889"/>
                <a:gd name="adj3" fmla="val 16667"/>
              </a:avLst>
            </a:prstGeom>
            <a:solidFill>
              <a:schemeClr val="bg1"/>
            </a:solidFill>
            <a:ln w="19050" algn="ctr">
              <a:solidFill>
                <a:srgbClr val="595959"/>
              </a:solidFill>
              <a:miter lim="800000"/>
              <a:headEnd/>
              <a:tailEnd/>
            </a:ln>
            <a:effectLst>
              <a:outerShdw dist="38100" dir="2700000" algn="tl" rotWithShape="0">
                <a:srgbClr val="000000">
                  <a:alpha val="39999"/>
                </a:srgbClr>
              </a:outerShdw>
            </a:effectLst>
          </p:spPr>
          <p:txBody>
            <a:bodyPr anchor="ctr"/>
            <a:lstStyle/>
            <a:p>
              <a:pPr>
                <a:defRPr/>
              </a:pPr>
              <a:r>
                <a:rPr lang="en-US" sz="1200" b="1" baseline="30000" dirty="0">
                  <a:solidFill>
                    <a:schemeClr val="tx2"/>
                  </a:solidFill>
                </a:rPr>
                <a:t>(2) </a:t>
              </a:r>
              <a:r>
                <a:rPr lang="en-US" sz="1200" b="1" dirty="0">
                  <a:solidFill>
                    <a:schemeClr val="tx2"/>
                  </a:solidFill>
                </a:rPr>
                <a:t>Supply Shortages (negative POH)</a:t>
              </a:r>
            </a:p>
            <a:p>
              <a:pPr>
                <a:defRPr/>
              </a:pPr>
              <a:r>
                <a:rPr lang="en-US" sz="1200" dirty="0">
                  <a:solidFill>
                    <a:schemeClr val="tx2"/>
                  </a:solidFill>
                </a:rPr>
                <a:t>Identify items with supply shortages within Scheduling Horizon</a:t>
              </a:r>
            </a:p>
          </p:txBody>
        </p:sp>
        <p:sp>
          <p:nvSpPr>
            <p:cNvPr id="12" name="Rectangle 11"/>
            <p:cNvSpPr/>
            <p:nvPr/>
          </p:nvSpPr>
          <p:spPr>
            <a:xfrm>
              <a:off x="2452688" y="2925763"/>
              <a:ext cx="1217612" cy="247650"/>
            </a:xfrm>
            <a:prstGeom prst="rect">
              <a:avLst/>
            </a:prstGeom>
            <a:solidFill>
              <a:schemeClr val="accent1">
                <a:alpha val="0"/>
              </a:schemeClr>
            </a:solidFill>
            <a:ln>
              <a:solidFill>
                <a:schemeClr val="tx1">
                  <a:lumMod val="65000"/>
                  <a:lumOff val="35000"/>
                </a:schemeClr>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14" name="TextBox 13"/>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15" name="Group 53"/>
          <p:cNvGrpSpPr>
            <a:grpSpLocks/>
          </p:cNvGrpSpPr>
          <p:nvPr/>
        </p:nvGrpSpPr>
        <p:grpSpPr bwMode="auto">
          <a:xfrm>
            <a:off x="8605838" y="31750"/>
            <a:ext cx="430212" cy="301625"/>
            <a:chOff x="6907213" y="0"/>
            <a:chExt cx="430212" cy="301625"/>
          </a:xfrm>
        </p:grpSpPr>
        <p:sp>
          <p:nvSpPr>
            <p:cNvPr id="16" name="Right Arrow 1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7908" name="Group 63"/>
            <p:cNvGrpSpPr>
              <a:grpSpLocks/>
            </p:cNvGrpSpPr>
            <p:nvPr/>
          </p:nvGrpSpPr>
          <p:grpSpPr bwMode="auto">
            <a:xfrm>
              <a:off x="6907213" y="65088"/>
              <a:ext cx="171450" cy="171450"/>
              <a:chOff x="739" y="413995"/>
              <a:chExt cx="172117" cy="172117"/>
            </a:xfrm>
          </p:grpSpPr>
          <p:sp>
            <p:nvSpPr>
              <p:cNvPr id="18" name="Oval 17"/>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20" name="Group 53"/>
          <p:cNvGrpSpPr>
            <a:grpSpLocks/>
          </p:cNvGrpSpPr>
          <p:nvPr/>
        </p:nvGrpSpPr>
        <p:grpSpPr bwMode="auto">
          <a:xfrm>
            <a:off x="7742238" y="31750"/>
            <a:ext cx="430212" cy="301625"/>
            <a:chOff x="6907213" y="0"/>
            <a:chExt cx="430212" cy="301625"/>
          </a:xfrm>
        </p:grpSpPr>
        <p:sp>
          <p:nvSpPr>
            <p:cNvPr id="21" name="Right Arrow 20"/>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7904" name="Group 63"/>
            <p:cNvGrpSpPr>
              <a:grpSpLocks/>
            </p:cNvGrpSpPr>
            <p:nvPr/>
          </p:nvGrpSpPr>
          <p:grpSpPr bwMode="auto">
            <a:xfrm>
              <a:off x="6907213" y="65088"/>
              <a:ext cx="171450" cy="171450"/>
              <a:chOff x="739" y="413995"/>
              <a:chExt cx="172117" cy="172117"/>
            </a:xfrm>
          </p:grpSpPr>
          <p:sp>
            <p:nvSpPr>
              <p:cNvPr id="23" name="Oval 22"/>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25" name="Group 53"/>
          <p:cNvGrpSpPr>
            <a:grpSpLocks/>
          </p:cNvGrpSpPr>
          <p:nvPr/>
        </p:nvGrpSpPr>
        <p:grpSpPr bwMode="auto">
          <a:xfrm>
            <a:off x="8174038" y="31750"/>
            <a:ext cx="430212" cy="301625"/>
            <a:chOff x="6907213" y="0"/>
            <a:chExt cx="430212" cy="301625"/>
          </a:xfrm>
        </p:grpSpPr>
        <p:sp>
          <p:nvSpPr>
            <p:cNvPr id="26" name="Right Arrow 2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7900" name="Group 63"/>
            <p:cNvGrpSpPr>
              <a:grpSpLocks/>
            </p:cNvGrpSpPr>
            <p:nvPr/>
          </p:nvGrpSpPr>
          <p:grpSpPr bwMode="auto">
            <a:xfrm>
              <a:off x="6907213" y="65088"/>
              <a:ext cx="171450" cy="171450"/>
              <a:chOff x="739" y="413995"/>
              <a:chExt cx="172117" cy="172117"/>
            </a:xfrm>
          </p:grpSpPr>
          <p:sp>
            <p:nvSpPr>
              <p:cNvPr id="28" name="Oval 27"/>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37896" name="Title 1"/>
          <p:cNvSpPr txBox="1">
            <a:spLocks/>
          </p:cNvSpPr>
          <p:nvPr/>
        </p:nvSpPr>
        <p:spPr bwMode="auto">
          <a:xfrm>
            <a:off x="179388" y="2603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Identify Production item with Supply Shortages </a:t>
            </a:r>
            <a:r>
              <a:rPr lang="en-US" sz="2000" b="1">
                <a:solidFill>
                  <a:schemeClr val="tx2"/>
                </a:solidFill>
              </a:rPr>
              <a:t/>
            </a:r>
            <a:br>
              <a:rPr lang="en-US" sz="2000" b="1">
                <a:solidFill>
                  <a:schemeClr val="tx2"/>
                </a:solidFill>
              </a:rPr>
            </a:br>
            <a:r>
              <a:rPr lang="en-US" sz="2000" b="1">
                <a:solidFill>
                  <a:schemeClr val="tx2"/>
                </a:solidFill>
              </a:rPr>
              <a:t>UI Visual Indicators</a:t>
            </a:r>
          </a:p>
        </p:txBody>
      </p:sp>
      <p:sp>
        <p:nvSpPr>
          <p:cNvPr id="2" name="Rounded Rectangular Callout 10"/>
          <p:cNvSpPr>
            <a:spLocks noChangeArrowheads="1"/>
          </p:cNvSpPr>
          <p:nvPr/>
        </p:nvSpPr>
        <p:spPr bwMode="auto">
          <a:xfrm>
            <a:off x="6227763" y="3789363"/>
            <a:ext cx="2619375" cy="787400"/>
          </a:xfrm>
          <a:prstGeom prst="wedgeRoundRectCallout">
            <a:avLst>
              <a:gd name="adj1" fmla="val -41028"/>
              <a:gd name="adj2" fmla="val -122796"/>
              <a:gd name="adj3" fmla="val 16667"/>
            </a:avLst>
          </a:prstGeom>
          <a:solidFill>
            <a:schemeClr val="bg1"/>
          </a:solidFill>
          <a:ln w="12700" algn="ctr">
            <a:solidFill>
              <a:srgbClr val="595959"/>
            </a:solidFill>
            <a:miter lim="800000"/>
            <a:headEnd/>
            <a:tailEnd/>
          </a:ln>
          <a:effectLst>
            <a:outerShdw dist="38100" dir="2700000" algn="tl" rotWithShape="0">
              <a:srgbClr val="000000">
                <a:alpha val="39999"/>
              </a:srgbClr>
            </a:outerShdw>
          </a:effectLst>
        </p:spPr>
        <p:txBody>
          <a:bodyPr anchor="ctr"/>
          <a:lstStyle/>
          <a:p>
            <a:pPr>
              <a:defRPr/>
            </a:pPr>
            <a:r>
              <a:rPr lang="en-US" sz="1200" b="1" baseline="30000">
                <a:solidFill>
                  <a:schemeClr val="tx2"/>
                </a:solidFill>
              </a:rPr>
              <a:t>(3) </a:t>
            </a:r>
            <a:r>
              <a:rPr lang="en-US" sz="1200" b="1">
                <a:solidFill>
                  <a:schemeClr val="tx2"/>
                </a:solidFill>
              </a:rPr>
              <a:t>Schedule Grid </a:t>
            </a:r>
            <a:r>
              <a:rPr lang="en-US" sz="1200">
                <a:solidFill>
                  <a:schemeClr val="tx2"/>
                </a:solidFill>
              </a:rPr>
              <a:t>highlights dates where problem (negative POH) begins and ends</a:t>
            </a:r>
          </a:p>
        </p:txBody>
      </p:sp>
      <p:sp>
        <p:nvSpPr>
          <p:cNvPr id="37898" name="Rectangle 26"/>
          <p:cNvSpPr>
            <a:spLocks noChangeArrowheads="1"/>
          </p:cNvSpPr>
          <p:nvPr/>
        </p:nvSpPr>
        <p:spPr bwMode="auto">
          <a:xfrm>
            <a:off x="6300788" y="2997200"/>
            <a:ext cx="360362" cy="215900"/>
          </a:xfrm>
          <a:prstGeom prst="rect">
            <a:avLst/>
          </a:prstGeom>
          <a:noFill/>
          <a:ln w="9525">
            <a:solidFill>
              <a:schemeClr val="bg2"/>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0"/>
                                        </p:tgtEl>
                                        <p:attrNameLst>
                                          <p:attrName>style.visibility</p:attrName>
                                        </p:attrNameLst>
                                      </p:cBhvr>
                                      <p:to>
                                        <p:strVal val="hidden"/>
                                      </p:to>
                                    </p:set>
                                  </p:childTnLst>
                                </p:cTn>
                              </p:par>
                            </p:childTnLst>
                          </p:cTn>
                        </p:par>
                        <p:par>
                          <p:cTn id="12" fill="hold">
                            <p:stCondLst>
                              <p:cond delay="0"/>
                            </p:stCondLst>
                            <p:childTnLst>
                              <p:par>
                                <p:cTn id="13" presetID="22" presetClass="entr" presetSubtype="4"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25"/>
                                        </p:tgtEl>
                                        <p:attrNameLst>
                                          <p:attrName>style.visibility</p:attrName>
                                        </p:attrNameLst>
                                      </p:cBhvr>
                                      <p:to>
                                        <p:strVal val="hidden"/>
                                      </p:to>
                                    </p:set>
                                  </p:childTnLst>
                                </p:cTn>
                              </p:par>
                              <p:par>
                                <p:cTn id="20" presetID="22" presetClass="entr" presetSubtype="4"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par>
                          <p:cTn id="23" fill="hold">
                            <p:stCondLst>
                              <p:cond delay="500"/>
                            </p:stCondLst>
                            <p:childTnLst>
                              <p:par>
                                <p:cTn id="24" presetID="1" presetClass="exit" presetSubtype="0" fill="hold" nodeType="afterEffect">
                                  <p:stCondLst>
                                    <p:cond delay="0"/>
                                  </p:stCondLst>
                                  <p:childTnLst>
                                    <p:set>
                                      <p:cBhvr>
                                        <p:cTn id="25" dur="1" fill="hold">
                                          <p:stCondLst>
                                            <p:cond delay="0"/>
                                          </p:stCondLst>
                                        </p:cTn>
                                        <p:tgtEl>
                                          <p:spTgt spid="15"/>
                                        </p:tgtEl>
                                        <p:attrNameLst>
                                          <p:attrName>style.visibility</p:attrName>
                                        </p:attrNameLst>
                                      </p:cBhvr>
                                      <p:to>
                                        <p:strVal val="hidden"/>
                                      </p:to>
                                    </p:set>
                                  </p:childTnLst>
                                </p:cTn>
                              </p:par>
                            </p:childTnLst>
                          </p:cTn>
                        </p:par>
                        <p:par>
                          <p:cTn id="26" fill="hold">
                            <p:stCondLst>
                              <p:cond delay="500"/>
                            </p:stCondLst>
                            <p:childTnLst>
                              <p:par>
                                <p:cTn id="27" presetID="1" presetClass="exit"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grpSp>
        <p:nvGrpSpPr>
          <p:cNvPr id="6" name="Group 53"/>
          <p:cNvGrpSpPr>
            <a:grpSpLocks/>
          </p:cNvGrpSpPr>
          <p:nvPr/>
        </p:nvGrpSpPr>
        <p:grpSpPr bwMode="auto">
          <a:xfrm>
            <a:off x="8245475" y="31750"/>
            <a:ext cx="430213"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9970"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11" name="Group 53"/>
          <p:cNvGrpSpPr>
            <a:grpSpLocks/>
          </p:cNvGrpSpPr>
          <p:nvPr/>
        </p:nvGrpSpPr>
        <p:grpSpPr bwMode="auto">
          <a:xfrm>
            <a:off x="7381875" y="31750"/>
            <a:ext cx="430213" cy="301625"/>
            <a:chOff x="6907213" y="0"/>
            <a:chExt cx="430212" cy="301625"/>
          </a:xfrm>
        </p:grpSpPr>
        <p:sp>
          <p:nvSpPr>
            <p:cNvPr id="12" name="Right Arrow 11"/>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9966" name="Group 63"/>
            <p:cNvGrpSpPr>
              <a:grpSpLocks/>
            </p:cNvGrpSpPr>
            <p:nvPr/>
          </p:nvGrpSpPr>
          <p:grpSpPr bwMode="auto">
            <a:xfrm>
              <a:off x="6907213" y="65088"/>
              <a:ext cx="171450" cy="171450"/>
              <a:chOff x="739" y="413995"/>
              <a:chExt cx="172117" cy="172117"/>
            </a:xfrm>
          </p:grpSpPr>
          <p:sp>
            <p:nvSpPr>
              <p:cNvPr id="14" name="Oval 1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16" name="Group 53"/>
          <p:cNvGrpSpPr>
            <a:grpSpLocks/>
          </p:cNvGrpSpPr>
          <p:nvPr/>
        </p:nvGrpSpPr>
        <p:grpSpPr bwMode="auto">
          <a:xfrm>
            <a:off x="7813675" y="31750"/>
            <a:ext cx="430213"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9962"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21" name="Group 53"/>
          <p:cNvGrpSpPr>
            <a:grpSpLocks/>
          </p:cNvGrpSpPr>
          <p:nvPr/>
        </p:nvGrpSpPr>
        <p:grpSpPr bwMode="auto">
          <a:xfrm>
            <a:off x="8678863" y="31750"/>
            <a:ext cx="430212" cy="301625"/>
            <a:chOff x="6907213" y="0"/>
            <a:chExt cx="430212" cy="301625"/>
          </a:xfrm>
        </p:grpSpPr>
        <p:sp>
          <p:nvSpPr>
            <p:cNvPr id="22" name="Right Arrow 21"/>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9958" name="Group 63"/>
            <p:cNvGrpSpPr>
              <a:grpSpLocks/>
            </p:cNvGrpSpPr>
            <p:nvPr/>
          </p:nvGrpSpPr>
          <p:grpSpPr bwMode="auto">
            <a:xfrm>
              <a:off x="6907213" y="65088"/>
              <a:ext cx="171450" cy="171450"/>
              <a:chOff x="739" y="413995"/>
              <a:chExt cx="172117" cy="172117"/>
            </a:xfrm>
          </p:grpSpPr>
          <p:sp>
            <p:nvSpPr>
              <p:cNvPr id="24" name="Oval 2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4</a:t>
                </a:r>
              </a:p>
            </p:txBody>
          </p:sp>
        </p:grpSp>
      </p:grpSp>
      <p:pic>
        <p:nvPicPr>
          <p:cNvPr id="4103" name="Picture 7"/>
          <p:cNvPicPr>
            <a:picLocks noChangeAspect="1" noChangeArrowheads="1"/>
          </p:cNvPicPr>
          <p:nvPr/>
        </p:nvPicPr>
        <p:blipFill>
          <a:blip r:embed="rId3"/>
          <a:srcRect/>
          <a:stretch>
            <a:fillRect/>
          </a:stretch>
        </p:blipFill>
        <p:spPr bwMode="auto">
          <a:xfrm>
            <a:off x="323850" y="1350963"/>
            <a:ext cx="8208963" cy="4322762"/>
          </a:xfrm>
          <a:prstGeom prst="rect">
            <a:avLst/>
          </a:prstGeom>
          <a:ln>
            <a:noFill/>
          </a:ln>
          <a:effectLst>
            <a:outerShdw blurRad="292100" dist="139700" dir="2700000" algn="tl" rotWithShape="0">
              <a:srgbClr val="333333">
                <a:alpha val="65000"/>
              </a:srgbClr>
            </a:outerShdw>
          </a:effectLst>
        </p:spPr>
      </p:pic>
      <p:sp>
        <p:nvSpPr>
          <p:cNvPr id="32" name="Line Callout 2 (No Border) 31"/>
          <p:cNvSpPr/>
          <p:nvPr/>
        </p:nvSpPr>
        <p:spPr bwMode="auto">
          <a:xfrm>
            <a:off x="683568" y="3150369"/>
            <a:ext cx="1428760" cy="500066"/>
          </a:xfrm>
          <a:prstGeom prst="callout2">
            <a:avLst>
              <a:gd name="adj1" fmla="val 18750"/>
              <a:gd name="adj2" fmla="val -8333"/>
              <a:gd name="adj3" fmla="val -7916"/>
              <a:gd name="adj4" fmla="val -12667"/>
              <a:gd name="adj5" fmla="val -236278"/>
              <a:gd name="adj6" fmla="val 7011"/>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(1) </a:t>
            </a:r>
            <a:r>
              <a:rPr lang="en-US" sz="1100" dirty="0">
                <a:solidFill>
                  <a:schemeClr val="accent1">
                    <a:lumMod val="50000"/>
                  </a:schemeClr>
                </a:solidFill>
              </a:rPr>
              <a:t>Production Line indicates a shortage</a:t>
            </a:r>
          </a:p>
        </p:txBody>
      </p:sp>
      <p:sp>
        <p:nvSpPr>
          <p:cNvPr id="33" name="Line Callout 2 (No Border) 32"/>
          <p:cNvSpPr/>
          <p:nvPr/>
        </p:nvSpPr>
        <p:spPr bwMode="auto">
          <a:xfrm>
            <a:off x="4355976" y="1422177"/>
            <a:ext cx="1428760" cy="500066"/>
          </a:xfrm>
          <a:prstGeom prst="callout2">
            <a:avLst>
              <a:gd name="adj1" fmla="val 18750"/>
              <a:gd name="adj2" fmla="val -8333"/>
              <a:gd name="adj3" fmla="val -7916"/>
              <a:gd name="adj4" fmla="val -12667"/>
              <a:gd name="adj5" fmla="val 213242"/>
              <a:gd name="adj6" fmla="val -39656"/>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(2) </a:t>
            </a:r>
            <a:r>
              <a:rPr lang="en-US" sz="1100" dirty="0">
                <a:solidFill>
                  <a:schemeClr val="accent1">
                    <a:lumMod val="50000"/>
                  </a:schemeClr>
                </a:solidFill>
              </a:rPr>
              <a:t>Item with shortage highlighted in red</a:t>
            </a:r>
          </a:p>
        </p:txBody>
      </p:sp>
      <p:sp>
        <p:nvSpPr>
          <p:cNvPr id="34" name="Line Callout 2 (No Border) 33"/>
          <p:cNvSpPr/>
          <p:nvPr/>
        </p:nvSpPr>
        <p:spPr bwMode="auto">
          <a:xfrm>
            <a:off x="7380312" y="1422177"/>
            <a:ext cx="1428760" cy="500066"/>
          </a:xfrm>
          <a:prstGeom prst="callout2">
            <a:avLst>
              <a:gd name="adj1" fmla="val 18750"/>
              <a:gd name="adj2" fmla="val -8333"/>
              <a:gd name="adj3" fmla="val 26370"/>
              <a:gd name="adj4" fmla="val -18000"/>
              <a:gd name="adj5" fmla="val 230385"/>
              <a:gd name="adj6" fmla="val -45656"/>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(3) </a:t>
            </a:r>
            <a:r>
              <a:rPr lang="en-US" sz="1100" dirty="0">
                <a:solidFill>
                  <a:schemeClr val="accent1">
                    <a:lumMod val="50000"/>
                  </a:schemeClr>
                </a:solidFill>
              </a:rPr>
              <a:t>Day shortage begins highlighted in red</a:t>
            </a:r>
          </a:p>
        </p:txBody>
      </p:sp>
      <p:sp>
        <p:nvSpPr>
          <p:cNvPr id="35" name="Line Callout 2 (No Border) 34"/>
          <p:cNvSpPr/>
          <p:nvPr/>
        </p:nvSpPr>
        <p:spPr bwMode="auto">
          <a:xfrm>
            <a:off x="7452320" y="3582417"/>
            <a:ext cx="1428760" cy="500066"/>
          </a:xfrm>
          <a:prstGeom prst="callout2">
            <a:avLst>
              <a:gd name="adj1" fmla="val 18750"/>
              <a:gd name="adj2" fmla="val -8333"/>
              <a:gd name="adj3" fmla="val 26370"/>
              <a:gd name="adj4" fmla="val -18000"/>
              <a:gd name="adj5" fmla="val 118005"/>
              <a:gd name="adj6" fmla="val -49656"/>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(4) </a:t>
            </a:r>
            <a:r>
              <a:rPr lang="en-US" sz="1100" dirty="0">
                <a:solidFill>
                  <a:schemeClr val="accent1">
                    <a:lumMod val="50000"/>
                  </a:schemeClr>
                </a:solidFill>
              </a:rPr>
              <a:t>-25 POH short</a:t>
            </a:r>
          </a:p>
        </p:txBody>
      </p:sp>
      <p:sp>
        <p:nvSpPr>
          <p:cNvPr id="39955" name="TextBox 42"/>
          <p:cNvSpPr txBox="1">
            <a:spLocks noChangeArrowheads="1"/>
          </p:cNvSpPr>
          <p:nvPr/>
        </p:nvSpPr>
        <p:spPr bwMode="auto">
          <a:xfrm>
            <a:off x="395288" y="5949950"/>
            <a:ext cx="7489825" cy="366713"/>
          </a:xfrm>
          <a:prstGeom prst="rect">
            <a:avLst/>
          </a:prstGeom>
          <a:noFill/>
          <a:ln w="9525">
            <a:noFill/>
            <a:miter lim="800000"/>
            <a:headEnd/>
            <a:tailEnd/>
          </a:ln>
        </p:spPr>
        <p:txBody>
          <a:bodyPr>
            <a:spAutoFit/>
          </a:bodyPr>
          <a:lstStyle/>
          <a:p>
            <a:r>
              <a:rPr lang="en-US" sz="1800"/>
              <a:t>Question: Why is there a POH shortage of 25 parts?</a:t>
            </a:r>
          </a:p>
        </p:txBody>
      </p:sp>
      <p:sp>
        <p:nvSpPr>
          <p:cNvPr id="39956" name="Title 1"/>
          <p:cNvSpPr txBox="1">
            <a:spLocks/>
          </p:cNvSpPr>
          <p:nvPr/>
        </p:nvSpPr>
        <p:spPr bwMode="auto">
          <a:xfrm>
            <a:off x="179388"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Identify Production item with Supply Shortages </a:t>
            </a:r>
            <a:r>
              <a:rPr lang="en-US" sz="2000" b="1">
                <a:solidFill>
                  <a:schemeClr val="tx2"/>
                </a:solidFill>
              </a:rPr>
              <a:t/>
            </a:r>
            <a:br>
              <a:rPr lang="en-US" sz="2000" b="1">
                <a:solidFill>
                  <a:schemeClr val="tx2"/>
                </a:solidFill>
              </a:rPr>
            </a:br>
            <a:r>
              <a:rPr lang="en-US" sz="2000" b="1">
                <a:solidFill>
                  <a:schemeClr val="tx2"/>
                </a:solidFill>
              </a:rPr>
              <a:t>Demo Example </a:t>
            </a:r>
            <a:r>
              <a:rPr lang="en-US" sz="1000" b="1">
                <a:solidFill>
                  <a:schemeClr val="tx2"/>
                </a:solidFill>
              </a:rPr>
              <a:t>(slide 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1"/>
                                        </p:tgtEl>
                                        <p:attrNameLst>
                                          <p:attrName>style.visibility</p:attrName>
                                        </p:attrNameLst>
                                      </p:cBhvr>
                                      <p:to>
                                        <p:strVal val="hidden"/>
                                      </p:to>
                                    </p:set>
                                  </p:childTnLst>
                                </p:cTn>
                              </p:par>
                            </p:childTnLst>
                          </p:cTn>
                        </p:par>
                        <p:par>
                          <p:cTn id="12" fill="hold">
                            <p:stCondLst>
                              <p:cond delay="0"/>
                            </p:stCondLst>
                            <p:childTnLst>
                              <p:par>
                                <p:cTn id="13" presetID="2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16"/>
                                        </p:tgtEl>
                                        <p:attrNameLst>
                                          <p:attrName>style.visibility</p:attrName>
                                        </p:attrNameLst>
                                      </p:cBhvr>
                                      <p:to>
                                        <p:strVal val="hidden"/>
                                      </p:to>
                                    </p:set>
                                  </p:childTnLst>
                                </p:cTn>
                              </p:par>
                            </p:childTnLst>
                          </p:cTn>
                        </p:par>
                        <p:par>
                          <p:cTn id="20" fill="hold">
                            <p:stCondLst>
                              <p:cond delay="0"/>
                            </p:stCondLst>
                            <p:childTnLst>
                              <p:par>
                                <p:cTn id="21" presetID="2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6"/>
                                        </p:tgtEl>
                                        <p:attrNameLst>
                                          <p:attrName>style.visibility</p:attrName>
                                        </p:attrNameLst>
                                      </p:cBhvr>
                                      <p:to>
                                        <p:strVal val="hidden"/>
                                      </p:to>
                                    </p:set>
                                  </p:childTnLst>
                                </p:cTn>
                              </p:par>
                            </p:childTnLst>
                          </p:cTn>
                        </p:par>
                        <p:par>
                          <p:cTn id="28" fill="hold">
                            <p:stCondLst>
                              <p:cond delay="0"/>
                            </p:stCondLst>
                            <p:childTnLst>
                              <p:par>
                                <p:cTn id="29" presetID="22" presetClass="entr" presetSubtype="4"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00"/>
                                        <p:tgtEl>
                                          <p:spTgt spid="35"/>
                                        </p:tgtEl>
                                      </p:cBhvr>
                                    </p:animEffect>
                                  </p:childTnLst>
                                </p:cTn>
                              </p:par>
                            </p:childTnLst>
                          </p:cTn>
                        </p:par>
                        <p:par>
                          <p:cTn id="32" fill="hold">
                            <p:stCondLst>
                              <p:cond delay="500"/>
                            </p:stCondLst>
                            <p:childTnLst>
                              <p:par>
                                <p:cTn id="33" presetID="1" presetClass="exit" presetSubtype="0" fill="hold" nodeType="afterEffect">
                                  <p:stCondLst>
                                    <p:cond delay="0"/>
                                  </p:stCondLst>
                                  <p:childTnLst>
                                    <p:set>
                                      <p:cBhvr>
                                        <p:cTn id="34" dur="1" fill="hold">
                                          <p:stCondLst>
                                            <p:cond delay="0"/>
                                          </p:stCondLst>
                                        </p:cTn>
                                        <p:tgtEl>
                                          <p:spTgt spid="21"/>
                                        </p:tgtEl>
                                        <p:attrNameLst>
                                          <p:attrName>style.visibility</p:attrName>
                                        </p:attrNameLst>
                                      </p:cBhvr>
                                      <p:to>
                                        <p:strVal val="hidden"/>
                                      </p:to>
                                    </p:set>
                                  </p:childTnLst>
                                </p:cTn>
                              </p:par>
                            </p:childTnLst>
                          </p:cTn>
                        </p:par>
                        <p:par>
                          <p:cTn id="35" fill="hold">
                            <p:stCondLst>
                              <p:cond delay="500"/>
                            </p:stCondLst>
                            <p:childTnLst>
                              <p:par>
                                <p:cTn id="36" presetID="1" presetClass="exit"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txBox="1">
            <a:spLocks/>
          </p:cNvSpPr>
          <p:nvPr/>
        </p:nvSpPr>
        <p:spPr bwMode="auto">
          <a:xfrm>
            <a:off x="179388" y="7651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Identify Production item with Supply Shortages </a:t>
            </a:r>
            <a:r>
              <a:rPr lang="en-US" sz="2000" b="1">
                <a:solidFill>
                  <a:schemeClr val="tx2"/>
                </a:solidFill>
              </a:rPr>
              <a:t/>
            </a:r>
            <a:br>
              <a:rPr lang="en-US" sz="2000" b="1">
                <a:solidFill>
                  <a:schemeClr val="tx2"/>
                </a:solidFill>
              </a:rPr>
            </a:br>
            <a:r>
              <a:rPr lang="en-US" sz="2000" b="1">
                <a:solidFill>
                  <a:schemeClr val="tx2"/>
                </a:solidFill>
              </a:rPr>
              <a:t>Demo Example </a:t>
            </a:r>
            <a:r>
              <a:rPr lang="en-US" sz="1000" b="1">
                <a:solidFill>
                  <a:schemeClr val="tx2"/>
                </a:solidFill>
              </a:rPr>
              <a:t>(slide 2)</a:t>
            </a:r>
          </a:p>
        </p:txBody>
      </p:sp>
      <p:grpSp>
        <p:nvGrpSpPr>
          <p:cNvPr id="41986" name="Group 9"/>
          <p:cNvGrpSpPr>
            <a:grpSpLocks/>
          </p:cNvGrpSpPr>
          <p:nvPr/>
        </p:nvGrpSpPr>
        <p:grpSpPr bwMode="auto">
          <a:xfrm>
            <a:off x="468313" y="1557338"/>
            <a:ext cx="7747000" cy="4762500"/>
            <a:chOff x="68" y="436"/>
            <a:chExt cx="5152" cy="3727"/>
          </a:xfrm>
        </p:grpSpPr>
        <p:pic>
          <p:nvPicPr>
            <p:cNvPr id="5124" name="Picture 4"/>
            <p:cNvPicPr>
              <a:picLocks noChangeAspect="1" noChangeArrowheads="1"/>
            </p:cNvPicPr>
            <p:nvPr/>
          </p:nvPicPr>
          <p:blipFill>
            <a:blip r:embed="rId3"/>
            <a:srcRect/>
            <a:stretch>
              <a:fillRect/>
            </a:stretch>
          </p:blipFill>
          <p:spPr bwMode="auto">
            <a:xfrm>
              <a:off x="249" y="436"/>
              <a:ext cx="4971" cy="3361"/>
            </a:xfrm>
            <a:prstGeom prst="rect">
              <a:avLst/>
            </a:prstGeom>
            <a:ln>
              <a:noFill/>
            </a:ln>
            <a:effectLst>
              <a:outerShdw blurRad="292100" dist="139700" dir="2700000" algn="tl" rotWithShape="0">
                <a:srgbClr val="333333">
                  <a:alpha val="65000"/>
                </a:srgbClr>
              </a:outerShdw>
            </a:effectLst>
          </p:spPr>
        </p:pic>
        <p:sp>
          <p:nvSpPr>
            <p:cNvPr id="32" name="Line Callout 2 (No Border) 31"/>
            <p:cNvSpPr/>
            <p:nvPr/>
          </p:nvSpPr>
          <p:spPr bwMode="auto">
            <a:xfrm>
              <a:off x="1338" y="3748"/>
              <a:ext cx="900" cy="315"/>
            </a:xfrm>
            <a:prstGeom prst="callout2">
              <a:avLst>
                <a:gd name="adj1" fmla="val 18750"/>
                <a:gd name="adj2" fmla="val -8333"/>
                <a:gd name="adj3" fmla="val -7916"/>
                <a:gd name="adj4" fmla="val -12667"/>
                <a:gd name="adj5" fmla="val -53423"/>
                <a:gd name="adj6" fmla="val -14322"/>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lnSpcReduction="10000"/>
            </a:bodyPr>
            <a:lstStyle/>
            <a:p>
              <a:pPr marL="228600" indent="-228600" algn="ctr">
                <a:lnSpc>
                  <a:spcPct val="90000"/>
                </a:lnSpc>
                <a:buFontTx/>
                <a:buAutoNum type="arabicParenBoth"/>
                <a:defRPr/>
              </a:pPr>
              <a:r>
                <a:rPr lang="en-US" sz="1100" dirty="0">
                  <a:solidFill>
                    <a:schemeClr val="accent1">
                      <a:lumMod val="50000"/>
                    </a:schemeClr>
                  </a:solidFill>
                </a:rPr>
                <a:t>Displays the demand record of 25 for this item</a:t>
              </a:r>
            </a:p>
          </p:txBody>
        </p:sp>
        <p:sp>
          <p:nvSpPr>
            <p:cNvPr id="36" name="Rounded Rectangular Callout 35"/>
            <p:cNvSpPr>
              <a:spLocks noChangeArrowheads="1"/>
            </p:cNvSpPr>
            <p:nvPr/>
          </p:nvSpPr>
          <p:spPr bwMode="auto">
            <a:xfrm>
              <a:off x="68" y="2205"/>
              <a:ext cx="1913" cy="576"/>
            </a:xfrm>
            <a:prstGeom prst="wedgeRoundRectCallout">
              <a:avLst>
                <a:gd name="adj1" fmla="val 4139"/>
                <a:gd name="adj2" fmla="val 87620"/>
                <a:gd name="adj3" fmla="val 16667"/>
              </a:avLst>
            </a:prstGeom>
            <a:solidFill>
              <a:schemeClr val="bg1"/>
            </a:solidFill>
            <a:ln w="12700" algn="ctr">
              <a:solidFill>
                <a:srgbClr val="595959"/>
              </a:solidFill>
              <a:miter lim="800000"/>
              <a:headEnd/>
              <a:tailEnd/>
            </a:ln>
            <a:effectLst>
              <a:outerShdw dist="38100" dir="2700000" algn="tl" rotWithShape="0">
                <a:srgbClr val="000000">
                  <a:alpha val="39999"/>
                </a:srgbClr>
              </a:outerShdw>
            </a:effectLst>
          </p:spPr>
          <p:txBody>
            <a:bodyPr anchor="ctr"/>
            <a:lstStyle/>
            <a:p>
              <a:pPr fontAlgn="auto">
                <a:spcBef>
                  <a:spcPts val="0"/>
                </a:spcBef>
                <a:spcAft>
                  <a:spcPts val="0"/>
                </a:spcAft>
                <a:defRPr/>
              </a:pPr>
              <a:r>
                <a:rPr lang="en-US" sz="1200" b="1" dirty="0">
                  <a:solidFill>
                    <a:schemeClr val="tx2"/>
                  </a:solidFill>
                  <a:latin typeface="+mn-lt"/>
                </a:rPr>
                <a:t>Demand Details </a:t>
              </a:r>
              <a:r>
                <a:rPr lang="en-US" sz="1200" dirty="0">
                  <a:solidFill>
                    <a:schemeClr val="tx2"/>
                  </a:solidFill>
                  <a:latin typeface="+mn-lt"/>
                </a:rPr>
                <a:t>drill down to view the demand details of the selected item</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892175"/>
            <a:ext cx="8229600" cy="5424488"/>
          </a:xfrm>
        </p:spPr>
        <p:txBody>
          <a:bodyPr rtlCol="0">
            <a:normAutofit fontScale="85000" lnSpcReduction="20000"/>
          </a:bodyPr>
          <a:lstStyle/>
          <a:p>
            <a:pPr eaLnBrk="1" fontAlgn="auto" hangingPunct="1">
              <a:spcAft>
                <a:spcPts val="0"/>
              </a:spcAft>
              <a:buClr>
                <a:schemeClr val="accent6"/>
              </a:buClr>
              <a:buFont typeface="Arial"/>
              <a:buChar char="•"/>
              <a:defRPr/>
            </a:pPr>
            <a:r>
              <a:rPr lang="en-US" smtClean="0">
                <a:ea typeface="+mn-ea"/>
              </a:rPr>
              <a:t>Introduction</a:t>
            </a:r>
          </a:p>
          <a:p>
            <a:pPr lvl="1" eaLnBrk="1" fontAlgn="auto" hangingPunct="1">
              <a:spcAft>
                <a:spcPts val="0"/>
              </a:spcAft>
              <a:buClr>
                <a:schemeClr val="accent6"/>
              </a:buClr>
              <a:defRPr/>
            </a:pPr>
            <a:r>
              <a:rPr lang="en-US" smtClean="0">
                <a:ea typeface="+mn-ea"/>
              </a:rPr>
              <a:t>Workbenches let you create a master production schedule at the production line/order, not work center/operational level</a:t>
            </a:r>
          </a:p>
          <a:p>
            <a:pPr lvl="1" eaLnBrk="1" fontAlgn="auto" hangingPunct="1">
              <a:spcAft>
                <a:spcPts val="0"/>
              </a:spcAft>
              <a:buClr>
                <a:schemeClr val="accent6"/>
              </a:buClr>
              <a:defRPr/>
            </a:pPr>
            <a:r>
              <a:rPr lang="en-US" smtClean="0">
                <a:ea typeface="+mn-ea"/>
              </a:rPr>
              <a:t>After a production plan is adopted, Create a Master Schedule is the first step in the planning and scheduling process</a:t>
            </a:r>
          </a:p>
          <a:p>
            <a:pPr eaLnBrk="1" fontAlgn="auto" hangingPunct="1">
              <a:spcAft>
                <a:spcPts val="0"/>
              </a:spcAft>
              <a:buClr>
                <a:schemeClr val="accent6"/>
              </a:buClr>
              <a:buFont typeface="Arial"/>
              <a:buChar char="•"/>
              <a:defRPr/>
            </a:pPr>
            <a:endParaRPr lang="en-US" smtClean="0">
              <a:ea typeface="+mn-ea"/>
            </a:endParaRPr>
          </a:p>
          <a:p>
            <a:pPr eaLnBrk="1" fontAlgn="auto" hangingPunct="1">
              <a:spcAft>
                <a:spcPts val="0"/>
              </a:spcAft>
              <a:buClr>
                <a:schemeClr val="accent6"/>
              </a:buClr>
              <a:buFont typeface="Arial"/>
              <a:buChar char="•"/>
              <a:defRPr/>
            </a:pPr>
            <a:r>
              <a:rPr lang="en-US" smtClean="0">
                <a:ea typeface="+mn-ea"/>
              </a:rPr>
              <a:t>Objectives</a:t>
            </a:r>
          </a:p>
          <a:p>
            <a:pPr lvl="1" eaLnBrk="1" fontAlgn="auto" hangingPunct="1">
              <a:spcAft>
                <a:spcPts val="0"/>
              </a:spcAft>
              <a:buClr>
                <a:schemeClr val="accent6"/>
              </a:buClr>
              <a:defRPr/>
            </a:pPr>
            <a:r>
              <a:rPr lang="en-US" smtClean="0">
                <a:ea typeface="+mn-ea"/>
              </a:rPr>
              <a:t>Learn basic/core features and concepts</a:t>
            </a:r>
          </a:p>
          <a:p>
            <a:pPr lvl="1" eaLnBrk="1" fontAlgn="auto" hangingPunct="1">
              <a:spcAft>
                <a:spcPts val="0"/>
              </a:spcAft>
              <a:buClr>
                <a:schemeClr val="accent6"/>
              </a:buClr>
              <a:defRPr/>
            </a:pPr>
            <a:r>
              <a:rPr lang="en-US" smtClean="0">
                <a:ea typeface="+mn-ea"/>
              </a:rPr>
              <a:t>Learn how to create and modify a master schedule</a:t>
            </a:r>
          </a:p>
          <a:p>
            <a:pPr lvl="1" eaLnBrk="1" fontAlgn="auto" hangingPunct="1">
              <a:spcAft>
                <a:spcPts val="0"/>
              </a:spcAft>
              <a:buClr>
                <a:schemeClr val="accent6"/>
              </a:buClr>
              <a:defRPr/>
            </a:pPr>
            <a:r>
              <a:rPr lang="en-US" smtClean="0">
                <a:ea typeface="+mn-ea"/>
              </a:rPr>
              <a:t>Learn primary features that assist in creating a master schedule</a:t>
            </a:r>
            <a:br>
              <a:rPr lang="en-US" smtClean="0">
                <a:ea typeface="+mn-ea"/>
              </a:rPr>
            </a:br>
            <a:endParaRPr lang="en-US" smtClean="0">
              <a:ea typeface="+mn-ea"/>
            </a:endParaRPr>
          </a:p>
          <a:p>
            <a:pPr eaLnBrk="1" fontAlgn="auto" hangingPunct="1">
              <a:spcAft>
                <a:spcPts val="0"/>
              </a:spcAft>
              <a:buClr>
                <a:schemeClr val="accent6"/>
              </a:buClr>
              <a:buFont typeface="Arial"/>
              <a:buChar char="•"/>
              <a:defRPr/>
            </a:pPr>
            <a:r>
              <a:rPr lang="en-US" smtClean="0">
                <a:ea typeface="+mn-ea"/>
              </a:rPr>
              <a:t>Audience</a:t>
            </a:r>
          </a:p>
          <a:p>
            <a:pPr lvl="1" eaLnBrk="1" fontAlgn="auto" hangingPunct="1">
              <a:spcAft>
                <a:spcPts val="0"/>
              </a:spcAft>
              <a:buClr>
                <a:schemeClr val="accent6"/>
              </a:buClr>
              <a:defRPr/>
            </a:pPr>
            <a:r>
              <a:rPr lang="en-US" smtClean="0">
                <a:ea typeface="+mn-ea"/>
              </a:rPr>
              <a:t>Users who completed Getting Familiar with the MSW UI training</a:t>
            </a:r>
            <a:endParaRPr lang="en-US" dirty="0" smtClean="0">
              <a:ea typeface="+mn-ea"/>
            </a:endParaRPr>
          </a:p>
        </p:txBody>
      </p:sp>
      <p:sp>
        <p:nvSpPr>
          <p:cNvPr id="14338" name="Title 3"/>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Create a Master Schedule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Supply/Demand Panel</a:t>
            </a:r>
          </a:p>
        </p:txBody>
      </p:sp>
      <p:sp>
        <p:nvSpPr>
          <p:cNvPr id="61443"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Identifying Items Requiring Scheduling Intervention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txBox="1">
            <a:spLocks/>
          </p:cNvSpPr>
          <p:nvPr/>
        </p:nvSpPr>
        <p:spPr bwMode="auto">
          <a:xfrm>
            <a:off x="179388"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Identify Items requiring Scheduling Intervention</a:t>
            </a:r>
            <a:r>
              <a:rPr lang="en-US" sz="2000" b="1">
                <a:solidFill>
                  <a:schemeClr val="tx2"/>
                </a:solidFill>
              </a:rPr>
              <a:t/>
            </a:r>
            <a:br>
              <a:rPr lang="en-US" sz="2000" b="1">
                <a:solidFill>
                  <a:schemeClr val="tx2"/>
                </a:solidFill>
              </a:rPr>
            </a:br>
            <a:r>
              <a:rPr lang="en-US" sz="2000" b="1">
                <a:solidFill>
                  <a:schemeClr val="tx2"/>
                </a:solidFill>
              </a:rPr>
              <a:t>Supply/Demand Panel</a:t>
            </a:r>
          </a:p>
        </p:txBody>
      </p:sp>
      <p:sp>
        <p:nvSpPr>
          <p:cNvPr id="46082" name="Content Placeholder 2"/>
          <p:cNvSpPr>
            <a:spLocks/>
          </p:cNvSpPr>
          <p:nvPr/>
        </p:nvSpPr>
        <p:spPr bwMode="auto">
          <a:xfrm>
            <a:off x="395288" y="1196975"/>
            <a:ext cx="8424862" cy="1584325"/>
          </a:xfrm>
          <a:prstGeom prst="rect">
            <a:avLst/>
          </a:prstGeom>
          <a:noFill/>
          <a:ln w="9525">
            <a:noFill/>
            <a:miter lim="800000"/>
            <a:headEnd/>
            <a:tailEnd/>
          </a:ln>
        </p:spPr>
        <p:txBody>
          <a:bodyPr tIns="91440" bIns="91440"/>
          <a:lstStyle/>
          <a:p>
            <a:pPr marL="533400" indent="-533400" eaLnBrk="0" hangingPunct="0">
              <a:lnSpc>
                <a:spcPct val="90000"/>
              </a:lnSpc>
              <a:spcBef>
                <a:spcPct val="30000"/>
              </a:spcBef>
              <a:buClr>
                <a:srgbClr val="890C4C"/>
              </a:buClr>
              <a:buFont typeface="Webdings" pitchFamily="18" charset="2"/>
              <a:buChar char="5"/>
            </a:pPr>
            <a:r>
              <a:rPr lang="en-US" sz="2000"/>
              <a:t>Business scenario:  Item on the Schedule Grid displays visual indicators of a supply problem—Why?</a:t>
            </a:r>
          </a:p>
          <a:p>
            <a:pPr marL="990600" lvl="1" indent="-533400" eaLnBrk="0" hangingPunct="0">
              <a:lnSpc>
                <a:spcPct val="90000"/>
              </a:lnSpc>
              <a:spcBef>
                <a:spcPct val="25000"/>
              </a:spcBef>
              <a:buClr>
                <a:srgbClr val="2461AA"/>
              </a:buClr>
              <a:buFont typeface="Times New Roman" pitchFamily="18" charset="0"/>
              <a:buChar char="–"/>
            </a:pPr>
            <a:r>
              <a:rPr lang="en-US" sz="1500"/>
              <a:t>Supply/demand panel provides context to the scheduled item</a:t>
            </a:r>
          </a:p>
          <a:p>
            <a:pPr marL="1447800" lvl="2" indent="-533400" eaLnBrk="0" hangingPunct="0">
              <a:lnSpc>
                <a:spcPct val="90000"/>
              </a:lnSpc>
              <a:spcBef>
                <a:spcPct val="20000"/>
              </a:spcBef>
              <a:buClr>
                <a:srgbClr val="2461AA"/>
              </a:buClr>
              <a:buFontTx/>
              <a:buChar char="•"/>
            </a:pPr>
            <a:r>
              <a:rPr lang="en-US" sz="1500"/>
              <a:t>Information is related to the item, not the resource</a:t>
            </a:r>
          </a:p>
          <a:p>
            <a:pPr marL="990600" lvl="1" indent="-533400" eaLnBrk="0" hangingPunct="0">
              <a:lnSpc>
                <a:spcPct val="70000"/>
              </a:lnSpc>
              <a:spcBef>
                <a:spcPct val="25000"/>
              </a:spcBef>
              <a:buClr>
                <a:srgbClr val="2461AA"/>
              </a:buClr>
              <a:buFont typeface="Times New Roman" pitchFamily="18" charset="0"/>
              <a:buChar char="–"/>
            </a:pPr>
            <a:endParaRPr lang="en-US" sz="1700">
              <a:solidFill>
                <a:schemeClr val="bg1"/>
              </a:solidFill>
            </a:endParaRPr>
          </a:p>
        </p:txBody>
      </p:sp>
      <p:pic>
        <p:nvPicPr>
          <p:cNvPr id="7171" name="Picture 3"/>
          <p:cNvPicPr>
            <a:picLocks noChangeAspect="1" noChangeArrowheads="1"/>
          </p:cNvPicPr>
          <p:nvPr/>
        </p:nvPicPr>
        <p:blipFill>
          <a:blip r:embed="rId3"/>
          <a:srcRect/>
          <a:stretch>
            <a:fillRect/>
          </a:stretch>
        </p:blipFill>
        <p:spPr bwMode="auto">
          <a:xfrm>
            <a:off x="684213" y="2636838"/>
            <a:ext cx="7691437" cy="3192462"/>
          </a:xfrm>
          <a:prstGeom prst="rect">
            <a:avLst/>
          </a:prstGeom>
          <a:ln>
            <a:noFill/>
          </a:ln>
          <a:effectLst>
            <a:outerShdw blurRad="292100" dist="139700" dir="2700000" algn="tl" rotWithShape="0">
              <a:srgbClr val="333333">
                <a:alpha val="65000"/>
              </a:srgbClr>
            </a:outerShdw>
          </a:effectLst>
        </p:spPr>
      </p:pic>
      <p:sp>
        <p:nvSpPr>
          <p:cNvPr id="46084" name="TextBox 20"/>
          <p:cNvSpPr txBox="1">
            <a:spLocks noChangeArrowheads="1"/>
          </p:cNvSpPr>
          <p:nvPr/>
        </p:nvSpPr>
        <p:spPr bwMode="auto">
          <a:xfrm>
            <a:off x="395288" y="5949950"/>
            <a:ext cx="8135937" cy="366713"/>
          </a:xfrm>
          <a:prstGeom prst="rect">
            <a:avLst/>
          </a:prstGeom>
          <a:noFill/>
          <a:ln w="9525">
            <a:noFill/>
            <a:miter lim="800000"/>
            <a:headEnd/>
            <a:tailEnd/>
          </a:ln>
        </p:spPr>
        <p:txBody>
          <a:bodyPr>
            <a:spAutoFit/>
          </a:bodyPr>
          <a:lstStyle/>
          <a:p>
            <a:r>
              <a:rPr lang="en-US" sz="1800"/>
              <a:t>Question: What are some other business scenarios that require this panel?</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txBox="1">
            <a:spLocks/>
          </p:cNvSpPr>
          <p:nvPr/>
        </p:nvSpPr>
        <p:spPr bwMode="auto">
          <a:xfrm>
            <a:off x="250825"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Read the Supply/Demand Panel</a:t>
            </a:r>
            <a:r>
              <a:rPr lang="en-US" sz="2000" b="1">
                <a:solidFill>
                  <a:schemeClr val="tx2"/>
                </a:solidFill>
              </a:rPr>
              <a:t/>
            </a:r>
            <a:br>
              <a:rPr lang="en-US" sz="2000" b="1">
                <a:solidFill>
                  <a:schemeClr val="tx2"/>
                </a:solidFill>
              </a:rPr>
            </a:br>
            <a:r>
              <a:rPr lang="en-US" sz="2000" b="1">
                <a:solidFill>
                  <a:schemeClr val="tx2"/>
                </a:solidFill>
              </a:rPr>
              <a:t>Overview</a:t>
            </a:r>
          </a:p>
        </p:txBody>
      </p:sp>
      <p:sp>
        <p:nvSpPr>
          <p:cNvPr id="48130" name="Content Placeholder 2"/>
          <p:cNvSpPr>
            <a:spLocks/>
          </p:cNvSpPr>
          <p:nvPr/>
        </p:nvSpPr>
        <p:spPr bwMode="auto">
          <a:xfrm>
            <a:off x="468313" y="1196975"/>
            <a:ext cx="8153400" cy="1655763"/>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tabLst>
                <a:tab pos="2401888" algn="l"/>
              </a:tabLst>
            </a:pPr>
            <a:r>
              <a:rPr lang="en-US" sz="1800"/>
              <a:t>Supply/Demand panel provides context to the item you are scheduling</a:t>
            </a:r>
            <a:endParaRPr lang="en-US" sz="1800" b="1"/>
          </a:p>
          <a:p>
            <a:pPr marL="742950" lvl="1" indent="-285750" eaLnBrk="0" hangingPunct="0">
              <a:spcBef>
                <a:spcPct val="25000"/>
              </a:spcBef>
              <a:buClr>
                <a:srgbClr val="2461AA"/>
              </a:buClr>
              <a:buFont typeface="Times New Roman" pitchFamily="18" charset="0"/>
              <a:buChar char="–"/>
              <a:tabLst>
                <a:tab pos="2401888" algn="l"/>
              </a:tabLst>
            </a:pPr>
            <a:r>
              <a:rPr lang="en-US" sz="1500"/>
              <a:t>Projected Available Balance</a:t>
            </a:r>
          </a:p>
          <a:p>
            <a:pPr marL="742950" lvl="1" indent="-285750" eaLnBrk="0" hangingPunct="0">
              <a:spcBef>
                <a:spcPct val="25000"/>
              </a:spcBef>
              <a:buClr>
                <a:srgbClr val="2461AA"/>
              </a:buClr>
              <a:buFont typeface="Times New Roman" pitchFamily="18" charset="0"/>
              <a:buChar char="–"/>
              <a:tabLst>
                <a:tab pos="2401888" algn="l"/>
              </a:tabLst>
            </a:pPr>
            <a:r>
              <a:rPr lang="en-US" sz="1500"/>
              <a:t>Projected On Hand</a:t>
            </a:r>
          </a:p>
          <a:p>
            <a:pPr marL="742950" lvl="1" indent="-285750" eaLnBrk="0" hangingPunct="0">
              <a:spcBef>
                <a:spcPct val="25000"/>
              </a:spcBef>
              <a:buClr>
                <a:srgbClr val="2461AA"/>
              </a:buClr>
              <a:buFont typeface="Times New Roman" pitchFamily="18" charset="0"/>
              <a:buChar char="–"/>
              <a:tabLst>
                <a:tab pos="2401888" algn="l"/>
              </a:tabLst>
            </a:pPr>
            <a:r>
              <a:rPr lang="en-US" sz="1500"/>
              <a:t>Supply</a:t>
            </a:r>
          </a:p>
          <a:p>
            <a:pPr marL="742950" lvl="1" indent="-285750" eaLnBrk="0" hangingPunct="0">
              <a:spcBef>
                <a:spcPct val="25000"/>
              </a:spcBef>
              <a:buClr>
                <a:srgbClr val="2461AA"/>
              </a:buClr>
              <a:buFont typeface="Times New Roman" pitchFamily="18" charset="0"/>
              <a:buChar char="•"/>
              <a:tabLst>
                <a:tab pos="2401888" algn="l"/>
              </a:tabLst>
            </a:pPr>
            <a:r>
              <a:rPr lang="en-US" sz="1500"/>
              <a:t>     (see Key Terms on slide 11)</a:t>
            </a:r>
          </a:p>
          <a:p>
            <a:pPr marL="742950" lvl="1" indent="-285750" eaLnBrk="0" hangingPunct="0">
              <a:lnSpc>
                <a:spcPct val="70000"/>
              </a:lnSpc>
              <a:spcBef>
                <a:spcPct val="25000"/>
              </a:spcBef>
              <a:buClr>
                <a:srgbClr val="2461AA"/>
              </a:buClr>
              <a:buFont typeface="Times New Roman" pitchFamily="18" charset="0"/>
              <a:buChar char="–"/>
              <a:tabLst>
                <a:tab pos="2401888" algn="l"/>
              </a:tabLst>
            </a:pPr>
            <a:endParaRPr lang="en-US" sz="1500"/>
          </a:p>
        </p:txBody>
      </p:sp>
      <p:pic>
        <p:nvPicPr>
          <p:cNvPr id="9219" name="Picture 3"/>
          <p:cNvPicPr>
            <a:picLocks noChangeAspect="1" noChangeArrowheads="1"/>
          </p:cNvPicPr>
          <p:nvPr/>
        </p:nvPicPr>
        <p:blipFill>
          <a:blip r:embed="rId3"/>
          <a:srcRect/>
          <a:stretch>
            <a:fillRect/>
          </a:stretch>
        </p:blipFill>
        <p:spPr bwMode="auto">
          <a:xfrm>
            <a:off x="971550" y="2636838"/>
            <a:ext cx="7224713" cy="3530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txBox="1">
            <a:spLocks/>
          </p:cNvSpPr>
          <p:nvPr/>
        </p:nvSpPr>
        <p:spPr bwMode="auto">
          <a:xfrm>
            <a:off x="179388"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Read the Supply/Demand Panel</a:t>
            </a:r>
            <a:r>
              <a:rPr lang="en-US" sz="2000" b="1">
                <a:solidFill>
                  <a:schemeClr val="tx2"/>
                </a:solidFill>
              </a:rPr>
              <a:t/>
            </a:r>
            <a:br>
              <a:rPr lang="en-US" sz="2000" b="1">
                <a:solidFill>
                  <a:schemeClr val="tx2"/>
                </a:solidFill>
              </a:rPr>
            </a:br>
            <a:r>
              <a:rPr lang="en-US" sz="2000" b="1">
                <a:solidFill>
                  <a:schemeClr val="tx2"/>
                </a:solidFill>
              </a:rPr>
              <a:t>Overview</a:t>
            </a:r>
          </a:p>
        </p:txBody>
      </p:sp>
      <p:sp>
        <p:nvSpPr>
          <p:cNvPr id="50178" name="Content Placeholder 2"/>
          <p:cNvSpPr>
            <a:spLocks/>
          </p:cNvSpPr>
          <p:nvPr/>
        </p:nvSpPr>
        <p:spPr bwMode="auto">
          <a:xfrm>
            <a:off x="323850" y="1196975"/>
            <a:ext cx="8153400" cy="1584325"/>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tabLst>
                <a:tab pos="2565400" algn="l"/>
              </a:tabLst>
            </a:pPr>
            <a:r>
              <a:rPr lang="en-US" sz="1800"/>
              <a:t>Supply/Demand panel provides context to the item you are scheduling</a:t>
            </a:r>
          </a:p>
          <a:p>
            <a:pPr marL="742950" lvl="1" indent="-285750" eaLnBrk="0" hangingPunct="0">
              <a:spcBef>
                <a:spcPct val="25000"/>
              </a:spcBef>
              <a:buClr>
                <a:srgbClr val="2461AA"/>
              </a:buClr>
              <a:buFont typeface="Times New Roman" pitchFamily="18" charset="0"/>
              <a:buChar char="–"/>
              <a:tabLst>
                <a:tab pos="2565400" algn="l"/>
              </a:tabLst>
            </a:pPr>
            <a:r>
              <a:rPr lang="en-US" sz="1500" b="1"/>
              <a:t>Demand: </a:t>
            </a:r>
            <a:r>
              <a:rPr lang="en-US" sz="1500"/>
              <a:t>All demand records for the selected item</a:t>
            </a:r>
          </a:p>
          <a:p>
            <a:pPr marL="742950" lvl="1" indent="-285750" eaLnBrk="0" hangingPunct="0">
              <a:spcBef>
                <a:spcPct val="25000"/>
              </a:spcBef>
              <a:buClr>
                <a:srgbClr val="2461AA"/>
              </a:buClr>
              <a:buFont typeface="Times New Roman" pitchFamily="18" charset="0"/>
              <a:buChar char="–"/>
              <a:tabLst>
                <a:tab pos="2565400" algn="l"/>
              </a:tabLst>
            </a:pPr>
            <a:r>
              <a:rPr lang="en-US" sz="1500" b="1"/>
              <a:t>Cumulative ATP: </a:t>
            </a:r>
            <a:r>
              <a:rPr lang="en-US" sz="1500"/>
              <a:t>The quantity remaining for sales to promise to customers  </a:t>
            </a:r>
          </a:p>
          <a:p>
            <a:pPr marL="742950" lvl="1" indent="-285750" eaLnBrk="0" hangingPunct="0">
              <a:spcBef>
                <a:spcPct val="25000"/>
              </a:spcBef>
              <a:buClr>
                <a:srgbClr val="2461AA"/>
              </a:buClr>
              <a:buFont typeface="Times New Roman" pitchFamily="18" charset="0"/>
              <a:buChar char="–"/>
              <a:tabLst>
                <a:tab pos="2565400" algn="l"/>
              </a:tabLst>
            </a:pPr>
            <a:r>
              <a:rPr lang="en-US" sz="1500" b="1"/>
              <a:t>Seasonal/Safety Stock: </a:t>
            </a:r>
            <a:r>
              <a:rPr lang="en-US" sz="1500"/>
              <a:t>Defines the desired targeted inventory balance</a:t>
            </a:r>
          </a:p>
          <a:p>
            <a:pPr marL="742950" lvl="1" indent="-285750" eaLnBrk="0" hangingPunct="0">
              <a:spcBef>
                <a:spcPct val="25000"/>
              </a:spcBef>
              <a:buClr>
                <a:srgbClr val="2461AA"/>
              </a:buClr>
              <a:buFont typeface="Times New Roman" pitchFamily="18" charset="0"/>
              <a:buChar char="–"/>
              <a:tabLst>
                <a:tab pos="2565400" algn="l"/>
              </a:tabLst>
            </a:pPr>
            <a:r>
              <a:rPr lang="en-US" sz="1500" b="1"/>
              <a:t>Receipts: </a:t>
            </a:r>
            <a:r>
              <a:rPr lang="en-US" sz="1500"/>
              <a:t>All inventory receipt transactions for the selected item</a:t>
            </a:r>
          </a:p>
          <a:p>
            <a:pPr marL="742950" lvl="1" indent="-285750" eaLnBrk="0" hangingPunct="0">
              <a:lnSpc>
                <a:spcPct val="70000"/>
              </a:lnSpc>
              <a:spcBef>
                <a:spcPct val="25000"/>
              </a:spcBef>
              <a:buClr>
                <a:srgbClr val="2461AA"/>
              </a:buClr>
              <a:buFont typeface="Times New Roman" pitchFamily="18" charset="0"/>
              <a:buChar char="–"/>
              <a:tabLst>
                <a:tab pos="2565400" algn="l"/>
              </a:tabLst>
            </a:pPr>
            <a:endParaRPr lang="en-US" sz="1300"/>
          </a:p>
          <a:p>
            <a:pPr marL="742950" lvl="1" indent="-285750" eaLnBrk="0" hangingPunct="0">
              <a:lnSpc>
                <a:spcPct val="70000"/>
              </a:lnSpc>
              <a:spcBef>
                <a:spcPct val="25000"/>
              </a:spcBef>
              <a:buClr>
                <a:srgbClr val="2461AA"/>
              </a:buClr>
              <a:buFont typeface="Times New Roman" pitchFamily="18" charset="0"/>
              <a:buChar char="–"/>
              <a:tabLst>
                <a:tab pos="2565400" algn="l"/>
              </a:tabLst>
            </a:pPr>
            <a:endParaRPr lang="en-US" sz="1300"/>
          </a:p>
        </p:txBody>
      </p:sp>
      <p:pic>
        <p:nvPicPr>
          <p:cNvPr id="10243" name="Picture 3"/>
          <p:cNvPicPr>
            <a:picLocks noChangeAspect="1" noChangeArrowheads="1"/>
          </p:cNvPicPr>
          <p:nvPr/>
        </p:nvPicPr>
        <p:blipFill>
          <a:blip r:embed="rId3"/>
          <a:srcRect/>
          <a:stretch>
            <a:fillRect/>
          </a:stretch>
        </p:blipFill>
        <p:spPr bwMode="auto">
          <a:xfrm>
            <a:off x="1116013" y="2708275"/>
            <a:ext cx="6980237" cy="364013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defRPr/>
            </a:pPr>
            <a:r>
              <a:rPr lang="en-US" sz="3200" b="1" dirty="0">
                <a:solidFill>
                  <a:schemeClr val="tx1">
                    <a:lumMod val="75000"/>
                    <a:lumOff val="25000"/>
                  </a:schemeClr>
                </a:solidFill>
              </a:rPr>
              <a:t> </a:t>
            </a:r>
            <a:r>
              <a:rPr lang="en-US" sz="4800" b="1" dirty="0">
                <a:solidFill>
                  <a:schemeClr val="tx1">
                    <a:lumMod val="75000"/>
                    <a:lumOff val="25000"/>
                  </a:schemeClr>
                </a:solidFill>
              </a:rPr>
              <a:t>Modify Demand Sources</a:t>
            </a:r>
          </a:p>
        </p:txBody>
      </p:sp>
      <p:sp>
        <p:nvSpPr>
          <p:cNvPr id="69634"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Identify Items Requiring Scheduling Intervention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txBox="1">
            <a:spLocks/>
          </p:cNvSpPr>
          <p:nvPr/>
        </p:nvSpPr>
        <p:spPr bwMode="auto">
          <a:xfrm>
            <a:off x="323850"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Identify Items requiring scheduling intervention</a:t>
            </a:r>
            <a:r>
              <a:rPr lang="en-US" sz="2000" b="1">
                <a:solidFill>
                  <a:schemeClr val="tx2"/>
                </a:solidFill>
              </a:rPr>
              <a:t/>
            </a:r>
            <a:br>
              <a:rPr lang="en-US" sz="2000" b="1">
                <a:solidFill>
                  <a:schemeClr val="tx2"/>
                </a:solidFill>
              </a:rPr>
            </a:br>
            <a:r>
              <a:rPr lang="en-US" sz="2000" b="1">
                <a:solidFill>
                  <a:schemeClr val="tx2"/>
                </a:solidFill>
              </a:rPr>
              <a:t>Modify Demand Sources</a:t>
            </a:r>
          </a:p>
        </p:txBody>
      </p:sp>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54275" name="Content Placeholder 2"/>
          <p:cNvSpPr>
            <a:spLocks/>
          </p:cNvSpPr>
          <p:nvPr/>
        </p:nvSpPr>
        <p:spPr bwMode="auto">
          <a:xfrm>
            <a:off x="395288" y="1484313"/>
            <a:ext cx="8153400" cy="1008062"/>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pPr>
            <a:r>
              <a:rPr lang="en-US" sz="1800"/>
              <a:t>Business Scenario: Several items display visual indicators, but there are  limits in the short term to change the master schedule - Which items do I address first?</a:t>
            </a:r>
            <a:endParaRPr lang="en-US" sz="1700"/>
          </a:p>
          <a:p>
            <a:pPr marL="742950" lvl="1" indent="-285750" eaLnBrk="0" hangingPunct="0">
              <a:lnSpc>
                <a:spcPct val="70000"/>
              </a:lnSpc>
              <a:spcBef>
                <a:spcPct val="25000"/>
              </a:spcBef>
              <a:buClr>
                <a:srgbClr val="2461AA"/>
              </a:buClr>
              <a:buFont typeface="Times New Roman" pitchFamily="18" charset="0"/>
              <a:buChar char="–"/>
            </a:pPr>
            <a:endParaRPr lang="en-US" sz="1500">
              <a:solidFill>
                <a:schemeClr val="bg1"/>
              </a:solidFill>
            </a:endParaRPr>
          </a:p>
        </p:txBody>
      </p:sp>
      <p:pic>
        <p:nvPicPr>
          <p:cNvPr id="11266" name="Picture 2"/>
          <p:cNvPicPr>
            <a:picLocks noChangeAspect="1" noChangeArrowheads="1"/>
          </p:cNvPicPr>
          <p:nvPr/>
        </p:nvPicPr>
        <p:blipFill>
          <a:blip r:embed="rId3"/>
          <a:srcRect/>
          <a:stretch>
            <a:fillRect/>
          </a:stretch>
        </p:blipFill>
        <p:spPr bwMode="auto">
          <a:xfrm>
            <a:off x="539750" y="2565400"/>
            <a:ext cx="8239125" cy="29146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txBox="1">
            <a:spLocks/>
          </p:cNvSpPr>
          <p:nvPr/>
        </p:nvSpPr>
        <p:spPr bwMode="auto">
          <a:xfrm>
            <a:off x="250825"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Identify Items</a:t>
            </a:r>
            <a:r>
              <a:rPr lang="en-US" sz="1200" b="1">
                <a:solidFill>
                  <a:srgbClr val="F2F2F2"/>
                </a:solidFill>
              </a:rPr>
              <a:t> </a:t>
            </a:r>
            <a:r>
              <a:rPr lang="en-US" sz="1200" b="1">
                <a:solidFill>
                  <a:schemeClr val="tx2"/>
                </a:solidFill>
              </a:rPr>
              <a:t>requiring scheduling intervention</a:t>
            </a:r>
            <a:r>
              <a:rPr lang="en-US" sz="2000" b="1">
                <a:solidFill>
                  <a:schemeClr val="tx2"/>
                </a:solidFill>
              </a:rPr>
              <a:t/>
            </a:r>
            <a:br>
              <a:rPr lang="en-US" sz="2000" b="1">
                <a:solidFill>
                  <a:schemeClr val="tx2"/>
                </a:solidFill>
              </a:rPr>
            </a:br>
            <a:r>
              <a:rPr lang="en-US" sz="2000" b="1">
                <a:solidFill>
                  <a:schemeClr val="tx2"/>
                </a:solidFill>
              </a:rPr>
              <a:t>Modify Demand Sources</a:t>
            </a:r>
          </a:p>
        </p:txBody>
      </p:sp>
      <p:sp>
        <p:nvSpPr>
          <p:cNvPr id="56322" name="Content Placeholder 2"/>
          <p:cNvSpPr>
            <a:spLocks/>
          </p:cNvSpPr>
          <p:nvPr/>
        </p:nvSpPr>
        <p:spPr bwMode="auto">
          <a:xfrm>
            <a:off x="395288" y="1268413"/>
            <a:ext cx="8153400" cy="1008062"/>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pPr>
            <a:r>
              <a:rPr lang="en-US" sz="1800"/>
              <a:t>Business Scenario: Several items display visual indicators, but there are limits in the short term to change the master schedule - Which items do I address first?</a:t>
            </a:r>
          </a:p>
          <a:p>
            <a:pPr marL="742950" lvl="1" indent="-285750" eaLnBrk="0" hangingPunct="0">
              <a:lnSpc>
                <a:spcPct val="70000"/>
              </a:lnSpc>
              <a:spcBef>
                <a:spcPct val="25000"/>
              </a:spcBef>
              <a:buClr>
                <a:srgbClr val="2461AA"/>
              </a:buClr>
              <a:buFont typeface="Times New Roman" pitchFamily="18" charset="0"/>
              <a:buChar char="–"/>
            </a:pPr>
            <a:r>
              <a:rPr lang="en-US" sz="1400"/>
              <a:t>Example: Drill down into item details to determine the shortage is partly caused by forecast demand</a:t>
            </a:r>
          </a:p>
          <a:p>
            <a:pPr marL="742950" lvl="1" indent="-285750" eaLnBrk="0" hangingPunct="0">
              <a:lnSpc>
                <a:spcPct val="70000"/>
              </a:lnSpc>
              <a:spcBef>
                <a:spcPct val="25000"/>
              </a:spcBef>
              <a:buClr>
                <a:srgbClr val="2461AA"/>
              </a:buClr>
              <a:buFont typeface="Times New Roman" pitchFamily="18" charset="0"/>
              <a:buChar char="–"/>
            </a:pPr>
            <a:endParaRPr lang="en-US" sz="1400"/>
          </a:p>
        </p:txBody>
      </p:sp>
      <p:pic>
        <p:nvPicPr>
          <p:cNvPr id="12290" name="Picture 2"/>
          <p:cNvPicPr>
            <a:picLocks noChangeAspect="1" noChangeArrowheads="1"/>
          </p:cNvPicPr>
          <p:nvPr/>
        </p:nvPicPr>
        <p:blipFill>
          <a:blip r:embed="rId3"/>
          <a:srcRect/>
          <a:stretch>
            <a:fillRect/>
          </a:stretch>
        </p:blipFill>
        <p:spPr bwMode="auto">
          <a:xfrm>
            <a:off x="1116013" y="2636838"/>
            <a:ext cx="6975475" cy="35575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srcRect/>
          <a:stretch>
            <a:fillRect/>
          </a:stretch>
        </p:blipFill>
        <p:spPr bwMode="auto">
          <a:xfrm>
            <a:off x="900113" y="2349500"/>
            <a:ext cx="7334250" cy="3740150"/>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58371" name="Content Placeholder 2"/>
          <p:cNvSpPr>
            <a:spLocks noGrp="1"/>
          </p:cNvSpPr>
          <p:nvPr>
            <p:ph idx="4294967295"/>
          </p:nvPr>
        </p:nvSpPr>
        <p:spPr>
          <a:xfrm>
            <a:off x="395288" y="981075"/>
            <a:ext cx="8153400" cy="1008063"/>
          </a:xfrm>
        </p:spPr>
        <p:txBody>
          <a:bodyPr tIns="91440" bIns="91440"/>
          <a:lstStyle/>
          <a:p>
            <a:pPr marL="533400" indent="-533400" eaLnBrk="1" hangingPunct="1">
              <a:lnSpc>
                <a:spcPct val="70000"/>
              </a:lnSpc>
              <a:tabLst>
                <a:tab pos="2800350" algn="l"/>
                <a:tab pos="3714750" algn="l"/>
              </a:tabLst>
            </a:pPr>
            <a:r>
              <a:rPr lang="en-US" sz="1800" smtClean="0">
                <a:solidFill>
                  <a:schemeClr val="tx1"/>
                </a:solidFill>
                <a:latin typeface="Century Gothic" pitchFamily="34" charset="0"/>
                <a:cs typeface="Century Gothic" pitchFamily="34" charset="0"/>
              </a:rPr>
              <a:t>Solution Approach: Ability to exclude forecast demand as a demand source to suppress shortage alerts when:</a:t>
            </a:r>
          </a:p>
          <a:p>
            <a:pPr marL="914400" lvl="1" indent="-457200" eaLnBrk="1" hangingPunct="1">
              <a:lnSpc>
                <a:spcPct val="70000"/>
              </a:lnSpc>
              <a:tabLst>
                <a:tab pos="2800350" algn="l"/>
                <a:tab pos="3714750" algn="l"/>
              </a:tabLst>
            </a:pPr>
            <a:r>
              <a:rPr lang="en-US" sz="1500" smtClean="0">
                <a:solidFill>
                  <a:schemeClr val="tx1"/>
                </a:solidFill>
                <a:latin typeface="Century Gothic" pitchFamily="34" charset="0"/>
                <a:cs typeface="Century Gothic" pitchFamily="34" charset="0"/>
              </a:rPr>
              <a:t>Plan to forecast - make to order</a:t>
            </a:r>
          </a:p>
          <a:p>
            <a:pPr marL="914400" lvl="1" indent="-457200" eaLnBrk="1" hangingPunct="1">
              <a:lnSpc>
                <a:spcPct val="70000"/>
              </a:lnSpc>
              <a:tabLst>
                <a:tab pos="2800350" algn="l"/>
                <a:tab pos="3714750" algn="l"/>
              </a:tabLst>
            </a:pPr>
            <a:r>
              <a:rPr lang="en-US" sz="1500" smtClean="0">
                <a:solidFill>
                  <a:schemeClr val="tx1"/>
                </a:solidFill>
                <a:latin typeface="Century Gothic" pitchFamily="34" charset="0"/>
                <a:cs typeface="Century Gothic" pitchFamily="34" charset="0"/>
              </a:rPr>
              <a:t>Prioritize per demand source</a:t>
            </a:r>
          </a:p>
        </p:txBody>
      </p:sp>
      <p:pic>
        <p:nvPicPr>
          <p:cNvPr id="13314" name="Picture 2"/>
          <p:cNvPicPr>
            <a:picLocks noChangeAspect="1" noChangeArrowheads="1"/>
          </p:cNvPicPr>
          <p:nvPr/>
        </p:nvPicPr>
        <p:blipFill>
          <a:blip r:embed="rId4"/>
          <a:srcRect/>
          <a:stretch>
            <a:fillRect/>
          </a:stretch>
        </p:blipFill>
        <p:spPr bwMode="auto">
          <a:xfrm>
            <a:off x="395288" y="2300288"/>
            <a:ext cx="7862887" cy="4135437"/>
          </a:xfrm>
          <a:prstGeom prst="rect">
            <a:avLst/>
          </a:prstGeom>
          <a:ln>
            <a:noFill/>
          </a:ln>
          <a:effectLst>
            <a:outerShdw blurRad="292100" dist="139700" dir="2700000" algn="tl" rotWithShape="0">
              <a:srgbClr val="333333">
                <a:alpha val="65000"/>
              </a:srgbClr>
            </a:outerShdw>
          </a:effectLst>
        </p:spPr>
      </p:pic>
      <p:pic>
        <p:nvPicPr>
          <p:cNvPr id="13315" name="Picture 3"/>
          <p:cNvPicPr>
            <a:picLocks noChangeAspect="1" noChangeArrowheads="1"/>
          </p:cNvPicPr>
          <p:nvPr/>
        </p:nvPicPr>
        <p:blipFill>
          <a:blip r:embed="rId5"/>
          <a:srcRect/>
          <a:stretch>
            <a:fillRect/>
          </a:stretch>
        </p:blipFill>
        <p:spPr bwMode="auto">
          <a:xfrm>
            <a:off x="5364163" y="1628775"/>
            <a:ext cx="3384550" cy="2554288"/>
          </a:xfrm>
          <a:prstGeom prst="rect">
            <a:avLst/>
          </a:prstGeom>
          <a:ln>
            <a:noFill/>
          </a:ln>
          <a:effectLst>
            <a:outerShdw blurRad="292100" dist="139700" dir="2700000" algn="tl" rotWithShape="0">
              <a:srgbClr val="333333">
                <a:alpha val="65000"/>
              </a:srgbClr>
            </a:outerShdw>
          </a:effectLst>
        </p:spPr>
      </p:pic>
      <p:sp>
        <p:nvSpPr>
          <p:cNvPr id="9" name="Line Callout 2 (No Border) 8"/>
          <p:cNvSpPr/>
          <p:nvPr/>
        </p:nvSpPr>
        <p:spPr bwMode="auto">
          <a:xfrm>
            <a:off x="7258521" y="5145633"/>
            <a:ext cx="1428760" cy="500066"/>
          </a:xfrm>
          <a:prstGeom prst="callout2">
            <a:avLst>
              <a:gd name="adj1" fmla="val 18750"/>
              <a:gd name="adj2" fmla="val -8333"/>
              <a:gd name="adj3" fmla="val 26370"/>
              <a:gd name="adj4" fmla="val -18000"/>
              <a:gd name="adj5" fmla="val -91518"/>
              <a:gd name="adj6" fmla="val -64322"/>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(B) </a:t>
            </a:r>
            <a:r>
              <a:rPr lang="en-US" sz="1100" dirty="0">
                <a:solidFill>
                  <a:schemeClr val="accent1">
                    <a:lumMod val="50000"/>
                  </a:schemeClr>
                </a:solidFill>
              </a:rPr>
              <a:t>Demand total row does not include the forecast demand</a:t>
            </a:r>
          </a:p>
        </p:txBody>
      </p:sp>
      <p:grpSp>
        <p:nvGrpSpPr>
          <p:cNvPr id="12" name="Line Callout 2 (No Border) 11"/>
          <p:cNvGrpSpPr>
            <a:grpSpLocks/>
          </p:cNvGrpSpPr>
          <p:nvPr/>
        </p:nvGrpSpPr>
        <p:grpSpPr bwMode="auto">
          <a:xfrm>
            <a:off x="2700338" y="1989138"/>
            <a:ext cx="2687637" cy="1439862"/>
            <a:chOff x="1870" y="1321"/>
            <a:chExt cx="1467" cy="922"/>
          </a:xfrm>
        </p:grpSpPr>
        <p:pic>
          <p:nvPicPr>
            <p:cNvPr id="58390" name="Line Callout 2 (No Border) 11"/>
            <p:cNvPicPr>
              <a:picLocks noChangeArrowheads="1"/>
            </p:cNvPicPr>
            <p:nvPr/>
          </p:nvPicPr>
          <p:blipFill>
            <a:blip r:embed="rId6"/>
            <a:srcRect/>
            <a:stretch>
              <a:fillRect/>
            </a:stretch>
          </p:blipFill>
          <p:spPr bwMode="auto">
            <a:xfrm>
              <a:off x="1870" y="1321"/>
              <a:ext cx="1467" cy="922"/>
            </a:xfrm>
            <a:prstGeom prst="rect">
              <a:avLst/>
            </a:prstGeom>
            <a:noFill/>
            <a:ln w="9525">
              <a:noFill/>
              <a:miter lim="800000"/>
              <a:headEnd/>
              <a:tailEnd/>
            </a:ln>
          </p:spPr>
        </p:pic>
        <p:sp>
          <p:nvSpPr>
            <p:cNvPr id="58391" name="Text Box 10"/>
            <p:cNvSpPr txBox="1">
              <a:spLocks noChangeArrowheads="1"/>
            </p:cNvSpPr>
            <p:nvPr/>
          </p:nvSpPr>
          <p:spPr bwMode="auto">
            <a:xfrm>
              <a:off x="2336" y="1389"/>
              <a:ext cx="900" cy="315"/>
            </a:xfrm>
            <a:prstGeom prst="rect">
              <a:avLst/>
            </a:prstGeom>
            <a:noFill/>
            <a:ln w="9525">
              <a:noFill/>
              <a:miter lim="800000"/>
              <a:headEnd/>
              <a:tailEnd/>
            </a:ln>
          </p:spPr>
          <p:txBody>
            <a:bodyPr lIns="0" tIns="0" rIns="0" bIns="0" anchor="ctr"/>
            <a:lstStyle/>
            <a:p>
              <a:pPr algn="ctr">
                <a:lnSpc>
                  <a:spcPct val="90000"/>
                </a:lnSpc>
              </a:pPr>
              <a:r>
                <a:rPr lang="en-US" sz="1000" baseline="30000">
                  <a:solidFill>
                    <a:srgbClr val="254061"/>
                  </a:solidFill>
                </a:rPr>
                <a:t>(A) </a:t>
              </a:r>
              <a:r>
                <a:rPr lang="en-US" sz="1000">
                  <a:solidFill>
                    <a:srgbClr val="254061"/>
                  </a:solidFill>
                </a:rPr>
                <a:t>Item no longer highlighted in red – but still below safety stock</a:t>
              </a:r>
            </a:p>
          </p:txBody>
        </p:sp>
      </p:grpSp>
      <p:grpSp>
        <p:nvGrpSpPr>
          <p:cNvPr id="2" name="Group 53"/>
          <p:cNvGrpSpPr>
            <a:grpSpLocks/>
          </p:cNvGrpSpPr>
          <p:nvPr/>
        </p:nvGrpSpPr>
        <p:grpSpPr bwMode="auto">
          <a:xfrm>
            <a:off x="8174038" y="317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8387"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3"/>
          <p:cNvGrpSpPr>
            <a:grpSpLocks/>
          </p:cNvGrpSpPr>
          <p:nvPr/>
        </p:nvGrpSpPr>
        <p:grpSpPr bwMode="auto">
          <a:xfrm>
            <a:off x="8605838" y="31750"/>
            <a:ext cx="430212" cy="301625"/>
            <a:chOff x="6907213" y="0"/>
            <a:chExt cx="430212" cy="301625"/>
          </a:xfrm>
        </p:grpSpPr>
        <p:sp>
          <p:nvSpPr>
            <p:cNvPr id="23" name="Right Arrow 2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58383" name="Group 63"/>
            <p:cNvGrpSpPr>
              <a:grpSpLocks/>
            </p:cNvGrpSpPr>
            <p:nvPr/>
          </p:nvGrpSpPr>
          <p:grpSpPr bwMode="auto">
            <a:xfrm>
              <a:off x="6907213" y="65088"/>
              <a:ext cx="171450" cy="171450"/>
              <a:chOff x="739" y="413995"/>
              <a:chExt cx="172117" cy="172117"/>
            </a:xfrm>
          </p:grpSpPr>
          <p:sp>
            <p:nvSpPr>
              <p:cNvPr id="25" name="Oval 2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58380"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Identify Items Requiring Scheduling Intervention</a:t>
            </a:r>
            <a:r>
              <a:rPr lang="en-US" sz="2000" b="1">
                <a:solidFill>
                  <a:schemeClr val="tx2"/>
                </a:solidFill>
              </a:rPr>
              <a:t/>
            </a:r>
            <a:br>
              <a:rPr lang="en-US" sz="2000" b="1">
                <a:solidFill>
                  <a:schemeClr val="tx2"/>
                </a:solidFill>
              </a:rPr>
            </a:br>
            <a:r>
              <a:rPr lang="en-US" sz="2000" b="1">
                <a:solidFill>
                  <a:schemeClr val="tx2"/>
                </a:solidFill>
              </a:rPr>
              <a:t>Modify Demand Sources</a:t>
            </a:r>
          </a:p>
        </p:txBody>
      </p:sp>
      <p:pic>
        <p:nvPicPr>
          <p:cNvPr id="58381" name="Picture 24"/>
          <p:cNvPicPr>
            <a:picLocks noChangeAspect="1" noChangeArrowheads="1"/>
          </p:cNvPicPr>
          <p:nvPr/>
        </p:nvPicPr>
        <p:blipFill>
          <a:blip r:embed="rId7"/>
          <a:srcRect/>
          <a:stretch>
            <a:fillRect/>
          </a:stretch>
        </p:blipFill>
        <p:spPr bwMode="auto">
          <a:xfrm>
            <a:off x="5364163" y="1628775"/>
            <a:ext cx="3384550" cy="25511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39" presetClass="entr" presetSubtype="0" accel="100000" fill="hold" nodeType="afterEffect">
                                  <p:stCondLst>
                                    <p:cond delay="0"/>
                                  </p:stCondLst>
                                  <p:childTnLst>
                                    <p:set>
                                      <p:cBhvr>
                                        <p:cTn id="9" dur="1" fill="hold">
                                          <p:stCondLst>
                                            <p:cond delay="0"/>
                                          </p:stCondLst>
                                        </p:cTn>
                                        <p:tgtEl>
                                          <p:spTgt spid="13315"/>
                                        </p:tgtEl>
                                        <p:attrNameLst>
                                          <p:attrName>style.visibility</p:attrName>
                                        </p:attrNameLst>
                                      </p:cBhvr>
                                      <p:to>
                                        <p:strVal val="visible"/>
                                      </p:to>
                                    </p:set>
                                    <p:anim calcmode="lin" valueType="num">
                                      <p:cBhvr>
                                        <p:cTn id="10" dur="500" fill="hold"/>
                                        <p:tgtEl>
                                          <p:spTgt spid="13315"/>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3315"/>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3315"/>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331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4"/>
                                        </p:tgtEl>
                                        <p:attrNameLst>
                                          <p:attrName>style.visibility</p:attrName>
                                        </p:attrNameLst>
                                      </p:cBhvr>
                                      <p:to>
                                        <p:strVal val="hidden"/>
                                      </p:to>
                                    </p:set>
                                  </p:childTnLst>
                                </p:cTn>
                              </p:par>
                              <p:par>
                                <p:cTn id="18" presetID="9" presetClass="emph" presetSubtype="0" nodeType="withEffect">
                                  <p:stCondLst>
                                    <p:cond delay="0"/>
                                  </p:stCondLst>
                                  <p:childTnLst>
                                    <p:set>
                                      <p:cBhvr rctx="PPT">
                                        <p:cTn id="19" dur="indefinite"/>
                                        <p:tgtEl>
                                          <p:spTgt spid="13315"/>
                                        </p:tgtEl>
                                        <p:attrNameLst>
                                          <p:attrName>style.opacity</p:attrName>
                                        </p:attrNameLst>
                                      </p:cBhvr>
                                      <p:to>
                                        <p:strVal val="0.5"/>
                                      </p:to>
                                    </p:set>
                                    <p:animEffect filter="image" prLst="opacity: 0.5">
                                      <p:cBhvr rctx="IE">
                                        <p:cTn id="20" dur="indefinite"/>
                                        <p:tgtEl>
                                          <p:spTgt spid="13315"/>
                                        </p:tgtEl>
                                      </p:cBhvr>
                                    </p:animEffect>
                                  </p:childTnLst>
                                </p:cTn>
                              </p:par>
                            </p:childTnLst>
                          </p:cTn>
                        </p:par>
                        <p:par>
                          <p:cTn id="21" fill="hold">
                            <p:stCondLst>
                              <p:cond delay="0"/>
                            </p:stCondLst>
                            <p:childTnLst>
                              <p:par>
                                <p:cTn id="22" presetID="8" presetClass="entr" presetSubtype="16" fill="hold" nodeType="afterEffect">
                                  <p:stCondLst>
                                    <p:cond delay="0"/>
                                  </p:stCondLst>
                                  <p:childTnLst>
                                    <p:set>
                                      <p:cBhvr>
                                        <p:cTn id="23" dur="1" fill="hold">
                                          <p:stCondLst>
                                            <p:cond delay="0"/>
                                          </p:stCondLst>
                                        </p:cTn>
                                        <p:tgtEl>
                                          <p:spTgt spid="13314"/>
                                        </p:tgtEl>
                                        <p:attrNameLst>
                                          <p:attrName>style.visibility</p:attrName>
                                        </p:attrNameLst>
                                      </p:cBhvr>
                                      <p:to>
                                        <p:strVal val="visible"/>
                                      </p:to>
                                    </p:set>
                                    <p:animEffect transition="in" filter="diamond(in)">
                                      <p:cBhvr>
                                        <p:cTn id="24" dur="2000"/>
                                        <p:tgtEl>
                                          <p:spTgt spid="13314"/>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par>
                          <p:cTn id="33" fill="hold">
                            <p:stCondLst>
                              <p:cond delay="3000"/>
                            </p:stCondLst>
                            <p:childTnLst>
                              <p:par>
                                <p:cTn id="34" presetID="1" presetClass="exit"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latin typeface="Century Gothic" pitchFamily="34" charset="0"/>
                <a:cs typeface="Century Gothic" pitchFamily="34" charset="0"/>
              </a:rPr>
              <a:t> </a:t>
            </a:r>
            <a:r>
              <a:rPr lang="en-US" sz="4800" smtClean="0">
                <a:latin typeface="Century Gothic" pitchFamily="34" charset="0"/>
                <a:cs typeface="Century Gothic" pitchFamily="34" charset="0"/>
              </a:rPr>
              <a:t>Other Related Topics</a:t>
            </a:r>
          </a:p>
        </p:txBody>
      </p:sp>
      <p:sp>
        <p:nvSpPr>
          <p:cNvPr id="77826"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Identifying Items Requiring Scheduling Intervention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Content Placeholder 2"/>
          <p:cNvSpPr>
            <a:spLocks/>
          </p:cNvSpPr>
          <p:nvPr/>
        </p:nvSpPr>
        <p:spPr bwMode="auto">
          <a:xfrm>
            <a:off x="684213" y="1557338"/>
            <a:ext cx="7864475" cy="4873625"/>
          </a:xfrm>
          <a:prstGeom prst="rect">
            <a:avLst/>
          </a:prstGeom>
          <a:noFill/>
          <a:ln w="9525">
            <a:noFill/>
            <a:miter lim="800000"/>
            <a:headEnd/>
            <a:tailEnd/>
          </a:ln>
        </p:spPr>
        <p:txBody>
          <a:bodyPr tIns="91440" bIns="91440"/>
          <a:lstStyle/>
          <a:p>
            <a:pPr marL="342900" indent="-342900" eaLnBrk="0" hangingPunct="0">
              <a:lnSpc>
                <a:spcPct val="90000"/>
              </a:lnSpc>
              <a:spcBef>
                <a:spcPct val="30000"/>
              </a:spcBef>
              <a:buClr>
                <a:srgbClr val="890C4C"/>
              </a:buClr>
              <a:buFont typeface="Webdings" pitchFamily="18" charset="2"/>
              <a:buChar char="5"/>
            </a:pPr>
            <a:r>
              <a:rPr lang="en-US"/>
              <a:t>Order cancellations</a:t>
            </a:r>
          </a:p>
          <a:p>
            <a:pPr marL="742950" lvl="1" indent="-285750" eaLnBrk="0" hangingPunct="0">
              <a:lnSpc>
                <a:spcPct val="90000"/>
              </a:lnSpc>
              <a:spcBef>
                <a:spcPct val="25000"/>
              </a:spcBef>
              <a:buClr>
                <a:srgbClr val="2461AA"/>
              </a:buClr>
              <a:buFont typeface="Times New Roman" pitchFamily="18" charset="0"/>
              <a:buChar char="–"/>
            </a:pPr>
            <a:r>
              <a:rPr lang="en-US" sz="2400"/>
              <a:t>No visual indicators in workbenches</a:t>
            </a:r>
          </a:p>
          <a:p>
            <a:pPr marL="1143000" lvl="2" indent="-228600" eaLnBrk="0" hangingPunct="0">
              <a:lnSpc>
                <a:spcPct val="90000"/>
              </a:lnSpc>
              <a:spcBef>
                <a:spcPct val="20000"/>
              </a:spcBef>
              <a:buClr>
                <a:srgbClr val="2461AA"/>
              </a:buClr>
              <a:buFontTx/>
              <a:buChar char="•"/>
            </a:pPr>
            <a:r>
              <a:rPr lang="en-US" sz="2400"/>
              <a:t>See Action Messages tab in workbenches</a:t>
            </a:r>
          </a:p>
          <a:p>
            <a:pPr marL="342900" indent="-342900" eaLnBrk="0" hangingPunct="0">
              <a:lnSpc>
                <a:spcPct val="90000"/>
              </a:lnSpc>
              <a:spcBef>
                <a:spcPct val="30000"/>
              </a:spcBef>
              <a:buClr>
                <a:srgbClr val="890C4C"/>
              </a:buClr>
              <a:buFont typeface="Webdings" pitchFamily="18" charset="2"/>
              <a:buChar char="5"/>
            </a:pPr>
            <a:endParaRPr lang="en-US"/>
          </a:p>
          <a:p>
            <a:pPr marL="342900" indent="-342900" eaLnBrk="0" hangingPunct="0">
              <a:lnSpc>
                <a:spcPct val="90000"/>
              </a:lnSpc>
              <a:spcBef>
                <a:spcPct val="30000"/>
              </a:spcBef>
              <a:buClr>
                <a:srgbClr val="890C4C"/>
              </a:buClr>
              <a:buFont typeface="Webdings" pitchFamily="18" charset="2"/>
              <a:buChar char="5"/>
            </a:pPr>
            <a:r>
              <a:rPr lang="en-US"/>
              <a:t>Material shortages</a:t>
            </a:r>
          </a:p>
          <a:p>
            <a:pPr marL="742950" lvl="1" indent="-285750" eaLnBrk="0" hangingPunct="0">
              <a:lnSpc>
                <a:spcPct val="90000"/>
              </a:lnSpc>
              <a:spcBef>
                <a:spcPct val="25000"/>
              </a:spcBef>
              <a:buClr>
                <a:srgbClr val="2461AA"/>
              </a:buClr>
              <a:buFont typeface="Times New Roman" pitchFamily="18" charset="0"/>
              <a:buChar char="–"/>
            </a:pPr>
            <a:r>
              <a:rPr lang="en-US" sz="2400"/>
              <a:t>Topic covered in the Component Availability Training (CAC)</a:t>
            </a:r>
          </a:p>
          <a:p>
            <a:pPr marL="342900" indent="-342900" eaLnBrk="0" hangingPunct="0">
              <a:lnSpc>
                <a:spcPct val="90000"/>
              </a:lnSpc>
              <a:spcBef>
                <a:spcPct val="30000"/>
              </a:spcBef>
              <a:buClr>
                <a:srgbClr val="890C4C"/>
              </a:buClr>
              <a:buFont typeface="Webdings" pitchFamily="18" charset="2"/>
              <a:buChar char="5"/>
            </a:pPr>
            <a:endParaRPr lang="en-US"/>
          </a:p>
          <a:p>
            <a:pPr marL="342900" indent="-342900" eaLnBrk="0" hangingPunct="0">
              <a:lnSpc>
                <a:spcPct val="90000"/>
              </a:lnSpc>
              <a:spcBef>
                <a:spcPct val="30000"/>
              </a:spcBef>
              <a:buClr>
                <a:srgbClr val="890C4C"/>
              </a:buClr>
              <a:buFont typeface="Webdings" pitchFamily="18" charset="2"/>
              <a:buChar char="5"/>
            </a:pPr>
            <a:r>
              <a:rPr lang="en-US"/>
              <a:t>Other</a:t>
            </a:r>
          </a:p>
          <a:p>
            <a:pPr marL="742950" lvl="1" indent="-285750" eaLnBrk="0" hangingPunct="0">
              <a:lnSpc>
                <a:spcPct val="90000"/>
              </a:lnSpc>
              <a:spcBef>
                <a:spcPct val="25000"/>
              </a:spcBef>
              <a:buClr>
                <a:srgbClr val="2461AA"/>
              </a:buClr>
              <a:buFont typeface="Times New Roman" pitchFamily="18" charset="0"/>
              <a:buChar char="–"/>
            </a:pPr>
            <a:r>
              <a:rPr lang="en-US" sz="2400"/>
              <a:t>Suggestions &amp; comments welcome</a:t>
            </a:r>
          </a:p>
        </p:txBody>
      </p:sp>
      <p:sp>
        <p:nvSpPr>
          <p:cNvPr id="62466" name="Title 1"/>
          <p:cNvSpPr txBox="1">
            <a:spLocks/>
          </p:cNvSpPr>
          <p:nvPr/>
        </p:nvSpPr>
        <p:spPr bwMode="auto">
          <a:xfrm>
            <a:off x="323850"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Identify Items Requiring Scheduling Intervention</a:t>
            </a:r>
            <a:r>
              <a:rPr lang="en-US" sz="2000" b="1">
                <a:solidFill>
                  <a:schemeClr val="tx2"/>
                </a:solidFill>
              </a:rPr>
              <a:t/>
            </a:r>
            <a:br>
              <a:rPr lang="en-US" sz="2000" b="1">
                <a:solidFill>
                  <a:schemeClr val="tx2"/>
                </a:solidFill>
              </a:rPr>
            </a:br>
            <a:r>
              <a:rPr lang="en-US" sz="2000" b="1">
                <a:solidFill>
                  <a:schemeClr val="tx2"/>
                </a:solidFill>
              </a:rPr>
              <a:t>Other Related Topics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31" name="Group 27"/>
          <p:cNvGraphicFramePr>
            <a:graphicFrameLocks noGrp="1"/>
          </p:cNvGraphicFramePr>
          <p:nvPr/>
        </p:nvGraphicFramePr>
        <p:xfrm>
          <a:off x="395288" y="1052513"/>
          <a:ext cx="8137525" cy="5897562"/>
        </p:xfrm>
        <a:graphic>
          <a:graphicData uri="http://schemas.openxmlformats.org/drawingml/2006/table">
            <a:tbl>
              <a:tblPr/>
              <a:tblGrid>
                <a:gridCol w="2201862"/>
                <a:gridCol w="3724275"/>
                <a:gridCol w="2211388"/>
              </a:tblGrid>
              <a:tr h="2714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Category</a:t>
                      </a:r>
                      <a:endPar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w="12700" cap="flat" cmpd="sng" algn="ctr">
                      <a:solidFill>
                        <a:srgbClr val="67BFAB"/>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Topics</a:t>
                      </a:r>
                      <a:endParaRPr kumimoji="0" lang="en-US" sz="14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w="12700" cap="flat" cmpd="sng" algn="ctr">
                      <a:solidFill>
                        <a:srgbClr val="67BFAB"/>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Hands On</a:t>
                      </a:r>
                      <a:endParaRPr kumimoji="0" lang="en-US" sz="14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w="12700" cap="flat" cmpd="sng" algn="ctr">
                      <a:solidFill>
                        <a:srgbClr val="67BFAB"/>
                      </a:solidFill>
                      <a:prstDash val="solid"/>
                      <a:round/>
                      <a:headEnd type="none" w="med" len="med"/>
                      <a:tailEnd type="none" w="med" len="med"/>
                    </a:lnB>
                    <a:lnTlToBr>
                      <a:noFill/>
                    </a:lnTlToBr>
                    <a:lnBlToTr>
                      <a:noFill/>
                    </a:lnBlToTr>
                    <a:noFill/>
                  </a:tcPr>
                </a:tc>
              </a:tr>
              <a:tr h="7826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5A87C6"/>
                          </a:solidFill>
                          <a:effectLst/>
                          <a:latin typeface="Century Gothic" pitchFamily="34" charset="0"/>
                          <a:ea typeface="Times New Roman" pitchFamily="18" charset="0"/>
                          <a:cs typeface="Tahoma" pitchFamily="34" charset="0"/>
                        </a:rPr>
                        <a:t>Process overview</a:t>
                      </a:r>
                      <a:endParaRPr kumimoji="0" lang="en-US" sz="14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Business objectives</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Process maps</a:t>
                      </a:r>
                    </a:p>
                  </a:txBody>
                  <a:tcPr horzOverflow="overflow">
                    <a:lnL>
                      <a:noFill/>
                    </a:lnL>
                    <a:lnR>
                      <a:noFill/>
                    </a:lnR>
                    <a:lnT w="12700" cap="flat" cmpd="sng" algn="ctr">
                      <a:solidFill>
                        <a:srgbClr val="67BFAB"/>
                      </a:solidFill>
                      <a:prstDash val="solid"/>
                      <a:round/>
                      <a:headEnd type="none" w="med" len="med"/>
                      <a:tailEnd type="none" w="med" len="med"/>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4F4F4F"/>
                          </a:solidFill>
                          <a:effectLst/>
                          <a:latin typeface="Century Gothic" pitchFamily="34" charset="0"/>
                          <a:cs typeface="Times New Roman" pitchFamily="18" charset="0"/>
                        </a:rPr>
                        <a:t> </a:t>
                      </a:r>
                      <a:endParaRPr kumimoji="0" lang="en-US" sz="1000" b="0" i="0" u="none" strike="noStrike" cap="none" normalizeH="0" baseline="0" smtClean="0">
                        <a:ln>
                          <a:noFill/>
                        </a:ln>
                        <a:solidFill>
                          <a:srgbClr val="4F4F4F"/>
                        </a:solidFill>
                        <a:effectLst/>
                        <a:latin typeface="Century Gothic" pitchFamily="34" charset="0"/>
                      </a:endParaRPr>
                    </a:p>
                  </a:txBody>
                  <a:tcPr horzOverflow="overflow">
                    <a:lnL>
                      <a:noFill/>
                    </a:lnL>
                    <a:lnR>
                      <a:noFill/>
                    </a:lnR>
                    <a:lnT w="12700" cap="flat" cmpd="sng" algn="ctr">
                      <a:solidFill>
                        <a:srgbClr val="67BFAB"/>
                      </a:solidFill>
                      <a:prstDash val="solid"/>
                      <a:round/>
                      <a:headEnd type="none" w="med" len="med"/>
                      <a:tailEnd type="none" w="med" len="med"/>
                    </a:lnT>
                    <a:lnB>
                      <a:noFill/>
                    </a:lnB>
                    <a:lnTlToBr>
                      <a:noFill/>
                    </a:lnTlToBr>
                    <a:lnBlToTr>
                      <a:noFill/>
                    </a:lnBlToTr>
                    <a:noFill/>
                  </a:tcPr>
                </a:tc>
              </a:tr>
              <a:tr h="384631">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5A87C6"/>
                          </a:solidFill>
                          <a:effectLst/>
                          <a:latin typeface="Century Gothic" pitchFamily="34" charset="0"/>
                          <a:ea typeface="Times New Roman" pitchFamily="18" charset="0"/>
                          <a:cs typeface="Tahoma" pitchFamily="34" charset="0"/>
                        </a:rPr>
                        <a:t>Concepts</a:t>
                      </a:r>
                      <a:endPar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Firm scheduling horizon</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4F4F4F"/>
                          </a:solidFill>
                          <a:effectLst/>
                          <a:latin typeface="Century Gothic" pitchFamily="34" charset="0"/>
                          <a:cs typeface="Times New Roman" pitchFamily="18" charset="0"/>
                        </a:rPr>
                        <a:t> </a:t>
                      </a:r>
                      <a:endParaRPr kumimoji="0" lang="en-US" sz="1000" b="0" i="0" u="none" strike="noStrike" cap="none" normalizeH="0" baseline="0" dirty="0" smtClean="0">
                        <a:ln>
                          <a:noFill/>
                        </a:ln>
                        <a:solidFill>
                          <a:srgbClr val="4F4F4F"/>
                        </a:solidFill>
                        <a:effectLst/>
                        <a:latin typeface="Century Gothic" pitchFamily="34" charset="0"/>
                      </a:endParaRPr>
                    </a:p>
                  </a:txBody>
                  <a:tcPr horzOverflow="overflow">
                    <a:lnL>
                      <a:noFill/>
                    </a:lnL>
                    <a:lnR>
                      <a:noFill/>
                    </a:lnR>
                    <a:lnT>
                      <a:noFill/>
                    </a:lnT>
                    <a:lnB>
                      <a:noFill/>
                    </a:lnB>
                    <a:lnTlToBr>
                      <a:noFill/>
                    </a:lnTlToBr>
                    <a:lnBlToTr>
                      <a:noFill/>
                    </a:lnBlToTr>
                    <a:noFill/>
                  </a:tcPr>
                </a:tc>
              </a:tr>
              <a:tr h="6127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5A87C6"/>
                          </a:solidFill>
                          <a:effectLst/>
                          <a:latin typeface="Century Gothic" pitchFamily="34" charset="0"/>
                          <a:ea typeface="Times New Roman" pitchFamily="18" charset="0"/>
                          <a:cs typeface="Tahoma" pitchFamily="34" charset="0"/>
                        </a:rPr>
                        <a:t>Identify production items with supply shortages</a:t>
                      </a:r>
                      <a:br>
                        <a:rPr kumimoji="0" lang="en-US" sz="1400" b="1" i="0" u="none" strike="noStrike" cap="none" normalizeH="0" baseline="0" smtClean="0">
                          <a:ln>
                            <a:noFill/>
                          </a:ln>
                          <a:solidFill>
                            <a:srgbClr val="5A87C6"/>
                          </a:solidFill>
                          <a:effectLst/>
                          <a:latin typeface="Century Gothic" pitchFamily="34" charset="0"/>
                          <a:ea typeface="Times New Roman" pitchFamily="18" charset="0"/>
                          <a:cs typeface="Tahoma" pitchFamily="34" charset="0"/>
                        </a:rPr>
                      </a:br>
                      <a:endParaRPr kumimoji="0" lang="en-US" sz="14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Read the supply/demand panel</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Modify demand sources</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Other related topics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Lesson 1</a:t>
                      </a:r>
                    </a:p>
                  </a:txBody>
                  <a:tcPr horzOverflow="overflow">
                    <a:lnL>
                      <a:noFill/>
                    </a:lnL>
                    <a:lnR>
                      <a:noFill/>
                    </a:lnR>
                    <a:lnT>
                      <a:noFill/>
                    </a:lnT>
                    <a:lnB>
                      <a:noFill/>
                    </a:lnB>
                    <a:lnTlToBr>
                      <a:noFill/>
                    </a:lnTlToBr>
                    <a:lnBlToTr>
                      <a:noFill/>
                    </a:lnBlToTr>
                    <a:noFill/>
                  </a:tcPr>
                </a:tc>
              </a:tr>
              <a:tr h="999336">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5A87C6"/>
                          </a:solidFill>
                          <a:effectLst/>
                          <a:latin typeface="Century Gothic" pitchFamily="34" charset="0"/>
                          <a:ea typeface="Times New Roman" pitchFamily="18" charset="0"/>
                          <a:cs typeface="Tahoma" pitchFamily="34" charset="0"/>
                        </a:rPr>
                        <a:t>Schedule production orders</a:t>
                      </a:r>
                      <a:endParaRPr kumimoji="0" lang="en-US" sz="14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Modify a production order</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Create a production order</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Auto-firm process</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Other related topics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Lesson 2</a:t>
                      </a:r>
                    </a:p>
                  </a:txBody>
                  <a:tcPr horzOverflow="overflow">
                    <a:lnL>
                      <a:noFill/>
                    </a:lnL>
                    <a:lnR>
                      <a:noFill/>
                    </a:lnR>
                    <a:lnT>
                      <a:noFill/>
                    </a:lnT>
                    <a:lnB>
                      <a:noFill/>
                    </a:lnB>
                    <a:lnTlToBr>
                      <a:noFill/>
                    </a:lnTlToBr>
                    <a:lnBlToTr>
                      <a:noFill/>
                    </a:lnBlToTr>
                    <a:noFill/>
                  </a:tcPr>
                </a:tc>
              </a:tr>
              <a:tr h="47237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5A87C6"/>
                          </a:solidFill>
                          <a:effectLst/>
                          <a:latin typeface="Century Gothic" pitchFamily="34" charset="0"/>
                          <a:ea typeface="Times New Roman" pitchFamily="18" charset="0"/>
                          <a:cs typeface="Tahoma" pitchFamily="34" charset="0"/>
                        </a:rPr>
                        <a:t>Concepts</a:t>
                      </a:r>
                      <a:endParaRPr kumimoji="0" lang="en-US" sz="14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Production order types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a:t>
                      </a:r>
                    </a:p>
                  </a:txBody>
                  <a:tcPr horzOverflow="overflow">
                    <a:lnL>
                      <a:noFill/>
                    </a:lnL>
                    <a:lnR>
                      <a:noFill/>
                    </a:lnR>
                    <a:lnT>
                      <a:noFill/>
                    </a:lnT>
                    <a:lnB>
                      <a:noFill/>
                    </a:lnB>
                    <a:lnTlToBr>
                      <a:noFill/>
                    </a:lnTlToBr>
                    <a:lnBlToTr>
                      <a:noFill/>
                    </a:lnBlToTr>
                    <a:noFill/>
                  </a:tcPr>
                </a:tc>
              </a:tr>
              <a:tr h="10033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5A87C6"/>
                          </a:solidFill>
                          <a:effectLst/>
                          <a:latin typeface="Century Gothic" pitchFamily="34" charset="0"/>
                          <a:ea typeface="Times New Roman" pitchFamily="18" charset="0"/>
                          <a:cs typeface="Tahoma" pitchFamily="34" charset="0"/>
                        </a:rPr>
                        <a:t>Manage resource capacity</a:t>
                      </a:r>
                      <a:endParaRPr kumimoji="0" lang="en-US" sz="14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Read the capacity panel</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Calendar exceptions</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View capacity trends</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Capacity setup</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smtClean="0">
                          <a:ln>
                            <a:noFill/>
                          </a:ln>
                          <a:solidFill>
                            <a:srgbClr val="4F4F4F"/>
                          </a:solidFill>
                          <a:effectLst/>
                          <a:latin typeface="Century Gothic" pitchFamily="34" charset="0"/>
                          <a:ea typeface="Times New Roman" pitchFamily="18" charset="0"/>
                          <a:cs typeface="Tahoma" pitchFamily="34" charset="0"/>
                        </a:rPr>
                        <a:t> Other related topics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Lesson 3</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Lesson 4</a:t>
                      </a:r>
                    </a:p>
                  </a:txBody>
                  <a:tcPr horzOverflow="overflow">
                    <a:lnL>
                      <a:noFill/>
                    </a:lnL>
                    <a:lnR>
                      <a:noFill/>
                    </a:lnR>
                    <a:lnT>
                      <a:noFill/>
                    </a:lnT>
                    <a:lnB>
                      <a:noFill/>
                    </a:lnB>
                    <a:lnTlToBr>
                      <a:noFill/>
                    </a:lnTlToBr>
                    <a:lnBlToTr>
                      <a:noFill/>
                    </a:lnBlToTr>
                    <a:noFill/>
                  </a:tcPr>
                </a:tc>
              </a:tr>
              <a:tr h="10033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5A87C6"/>
                          </a:solidFill>
                          <a:effectLst/>
                          <a:latin typeface="Century Gothic" pitchFamily="34" charset="0"/>
                          <a:ea typeface="Times New Roman" pitchFamily="18" charset="0"/>
                          <a:cs typeface="Tahoma" pitchFamily="34" charset="0"/>
                        </a:rPr>
                        <a:t>Round Trip</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Recap basic concepts</a:t>
                      </a:r>
                    </a:p>
                  </a:txBody>
                  <a:tcPr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Lesson 5</a:t>
                      </a:r>
                    </a:p>
                  </a:txBody>
                  <a:tcPr horzOverflow="overflow">
                    <a:lnL>
                      <a:noFill/>
                    </a:lnL>
                    <a:lnR>
                      <a:noFill/>
                    </a:lnR>
                    <a:lnT>
                      <a:noFill/>
                    </a:lnT>
                    <a:lnB>
                      <a:noFill/>
                    </a:lnB>
                    <a:lnTlToBr>
                      <a:noFill/>
                    </a:lnTlToBr>
                    <a:lnBlToTr>
                      <a:noFill/>
                    </a:lnBlToTr>
                    <a:noFill/>
                  </a:tcPr>
                </a:tc>
              </a:tr>
            </a:tbl>
          </a:graphicData>
        </a:graphic>
      </p:graphicFrame>
      <p:sp>
        <p:nvSpPr>
          <p:cNvPr id="15388" name="Title 3"/>
          <p:cNvSpPr>
            <a:spLocks noGrp="1"/>
          </p:cNvSpPr>
          <p:nvPr>
            <p:ph type="title"/>
          </p:nvPr>
        </p:nvSpPr>
        <p:spPr/>
        <p:txBody>
          <a:bodyPr/>
          <a:lstStyle/>
          <a:p>
            <a:pPr eaLnBrk="1" hangingPunct="1"/>
            <a:r>
              <a:rPr lang="en-US" smtClean="0">
                <a:solidFill>
                  <a:srgbClr val="4F4F4F"/>
                </a:solidFill>
                <a:latin typeface="Century Gothic" pitchFamily="34" charset="0"/>
                <a:cs typeface="Century Gothic" pitchFamily="34" charset="0"/>
              </a:rPr>
              <a:t>Topics Covered</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Hands On Lesson</a:t>
            </a:r>
          </a:p>
        </p:txBody>
      </p:sp>
      <p:sp>
        <p:nvSpPr>
          <p:cNvPr id="63490"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pPr>
            <a:r>
              <a:rPr lang="en-US" sz="2000" b="1">
                <a:solidFill>
                  <a:srgbClr val="A6A6A6"/>
                </a:solidFill>
              </a:rPr>
              <a:t>Create a Master Schedule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 Box 3"/>
          <p:cNvSpPr txBox="1">
            <a:spLocks noChangeArrowheads="1"/>
          </p:cNvSpPr>
          <p:nvPr/>
        </p:nvSpPr>
        <p:spPr bwMode="auto">
          <a:xfrm>
            <a:off x="990600" y="2476500"/>
            <a:ext cx="7181850" cy="396875"/>
          </a:xfrm>
          <a:prstGeom prst="rect">
            <a:avLst/>
          </a:prstGeom>
          <a:noFill/>
          <a:ln w="9525">
            <a:noFill/>
            <a:miter lim="800000"/>
            <a:headEnd/>
            <a:tailEnd/>
          </a:ln>
        </p:spPr>
        <p:txBody>
          <a:bodyPr>
            <a:spAutoFit/>
          </a:bodyPr>
          <a:lstStyle/>
          <a:p>
            <a:pPr>
              <a:spcBef>
                <a:spcPct val="50000"/>
              </a:spcBef>
            </a:pPr>
            <a:r>
              <a:rPr lang="en-US" sz="2000" b="1">
                <a:solidFill>
                  <a:schemeClr val="bg2"/>
                </a:solidFill>
              </a:rPr>
              <a:t>Identify Items Requiring Scheduling Intervention</a:t>
            </a:r>
          </a:p>
        </p:txBody>
      </p:sp>
      <p:sp>
        <p:nvSpPr>
          <p:cNvPr id="65538" name="Rectangle 2"/>
          <p:cNvSpPr>
            <a:spLocks/>
          </p:cNvSpPr>
          <p:nvPr/>
        </p:nvSpPr>
        <p:spPr bwMode="auto">
          <a:xfrm>
            <a:off x="457200" y="598488"/>
            <a:ext cx="8229600" cy="717550"/>
          </a:xfrm>
          <a:prstGeom prst="rect">
            <a:avLst/>
          </a:prstGeom>
          <a:noFill/>
          <a:ln w="9525">
            <a:noFill/>
            <a:miter lim="800000"/>
            <a:headEnd/>
            <a:tailEnd/>
          </a:ln>
        </p:spPr>
        <p:txBody>
          <a:bodyPr anchor="ctr"/>
          <a:lstStyle/>
          <a:p>
            <a:pPr defTabSz="457200" eaLnBrk="0" hangingPunct="0"/>
            <a:r>
              <a:rPr lang="en-US" b="1">
                <a:solidFill>
                  <a:srgbClr val="4F4F4F"/>
                </a:solidFill>
                <a:latin typeface="Century Gothic" pitchFamily="34" charset="0"/>
              </a:rPr>
              <a:t>Exercise 1 – Identify </a:t>
            </a:r>
            <a:r>
              <a:rPr lang="en-US" sz="3200" b="1">
                <a:solidFill>
                  <a:srgbClr val="4F4F4F"/>
                </a:solidFill>
                <a:latin typeface="Century Gothic" pitchFamily="34" charset="0"/>
              </a:rPr>
              <a:t>Items with Shortages </a:t>
            </a:r>
          </a:p>
        </p:txBody>
      </p:sp>
      <p:sp>
        <p:nvSpPr>
          <p:cNvPr id="65539" name="Rectangle 3"/>
          <p:cNvSpPr>
            <a:spLocks/>
          </p:cNvSpPr>
          <p:nvPr/>
        </p:nvSpPr>
        <p:spPr bwMode="auto">
          <a:xfrm>
            <a:off x="468313" y="1557338"/>
            <a:ext cx="8229600" cy="4318000"/>
          </a:xfrm>
          <a:prstGeom prst="rect">
            <a:avLst/>
          </a:prstGeom>
          <a:noFill/>
          <a:ln w="9525">
            <a:noFill/>
            <a:miter lim="800000"/>
            <a:headEnd/>
            <a:tailEnd/>
          </a:ln>
        </p:spPr>
        <p:txBody>
          <a:bodyPr/>
          <a:lstStyle/>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Retrieve your scheduling data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Determine the reason for the shortage</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Determine the items and shortage reasons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Modify user preferences to exclude forecast demand from the POH calculation</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Questions</a:t>
            </a:r>
          </a:p>
          <a:p>
            <a:pPr marL="342900" indent="-342900" defTabSz="457200" eaLnBrk="0" hangingPunct="0">
              <a:spcBef>
                <a:spcPct val="20000"/>
              </a:spcBef>
              <a:buClr>
                <a:srgbClr val="F79646"/>
              </a:buClr>
              <a:buFont typeface="Arial" charset="0"/>
              <a:buChar char="•"/>
            </a:pPr>
            <a:endParaRPr lang="en-US">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defRPr/>
            </a:pPr>
            <a:r>
              <a:rPr lang="en-US" sz="3200" b="1" dirty="0">
                <a:solidFill>
                  <a:srgbClr val="5A87C6"/>
                </a:solidFill>
              </a:rPr>
              <a:t> </a:t>
            </a:r>
            <a:r>
              <a:rPr lang="en-US" sz="4800" b="1" dirty="0">
                <a:solidFill>
                  <a:schemeClr val="tx1">
                    <a:lumMod val="75000"/>
                    <a:lumOff val="25000"/>
                  </a:schemeClr>
                </a:solidFill>
              </a:rPr>
              <a:t>Schedule Production Orders</a:t>
            </a:r>
          </a:p>
        </p:txBody>
      </p:sp>
      <p:sp>
        <p:nvSpPr>
          <p:cNvPr id="82946"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50000"/>
                  </a:schemeClr>
                </a:solidFill>
              </a:rPr>
              <a:t>Create a Master Schedule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a:xfrm>
            <a:off x="0" y="609600"/>
            <a:ext cx="8153400" cy="881063"/>
          </a:xfrm>
        </p:spPr>
        <p:txBody>
          <a:bodyPr anchor="b"/>
          <a:lstStyle/>
          <a:p>
            <a:pPr eaLnBrk="1" hangingPunct="1"/>
            <a:r>
              <a:rPr lang="en-US" sz="1800" smtClean="0">
                <a:latin typeface="Century Gothic" pitchFamily="34" charset="0"/>
                <a:cs typeface="Century Gothic" pitchFamily="34" charset="0"/>
              </a:rPr>
              <a:t>Schedule Production Orders</a:t>
            </a:r>
            <a:br>
              <a:rPr lang="en-US" sz="1800" smtClean="0">
                <a:latin typeface="Century Gothic" pitchFamily="34" charset="0"/>
                <a:cs typeface="Century Gothic" pitchFamily="34" charset="0"/>
              </a:rPr>
            </a:br>
            <a:r>
              <a:rPr lang="en-US" smtClean="0">
                <a:latin typeface="Century Gothic" pitchFamily="34" charset="0"/>
                <a:cs typeface="Century Gothic" pitchFamily="34" charset="0"/>
              </a:rPr>
              <a:t>Topics</a:t>
            </a:r>
          </a:p>
        </p:txBody>
      </p:sp>
      <p:sp>
        <p:nvSpPr>
          <p:cNvPr id="81922" name="Rectangle 3"/>
          <p:cNvSpPr>
            <a:spLocks noGrp="1" noChangeArrowheads="1"/>
          </p:cNvSpPr>
          <p:nvPr>
            <p:ph type="body" idx="4294967295"/>
          </p:nvPr>
        </p:nvSpPr>
        <p:spPr>
          <a:xfrm>
            <a:off x="990600" y="1844675"/>
            <a:ext cx="8153400" cy="3873500"/>
          </a:xfrm>
        </p:spPr>
        <p:txBody>
          <a:bodyPr tIns="91440" bIns="91440" rtlCol="0">
            <a:normAutofit lnSpcReduction="10000"/>
          </a:bodyPr>
          <a:lstStyle/>
          <a:p>
            <a:pPr eaLnBrk="1" fontAlgn="auto" hangingPunct="1">
              <a:spcAft>
                <a:spcPts val="0"/>
              </a:spcAft>
              <a:buClr>
                <a:schemeClr val="accent6"/>
              </a:buClr>
              <a:buFont typeface="Arial"/>
              <a:buChar char="•"/>
              <a:defRPr/>
            </a:pPr>
            <a:r>
              <a:rPr lang="en-US" smtClean="0">
                <a:solidFill>
                  <a:schemeClr val="tx1">
                    <a:lumMod val="75000"/>
                    <a:lumOff val="25000"/>
                  </a:schemeClr>
                </a:solidFill>
                <a:ea typeface="+mn-ea"/>
              </a:rPr>
              <a:t>Modify a production order</a:t>
            </a:r>
          </a:p>
          <a:p>
            <a:pPr lvl="1" eaLnBrk="1" fontAlgn="auto" hangingPunct="1">
              <a:spcAft>
                <a:spcPts val="0"/>
              </a:spcAft>
              <a:buClr>
                <a:schemeClr val="accent6"/>
              </a:buClr>
              <a:defRPr/>
            </a:pPr>
            <a:r>
              <a:rPr lang="en-US" smtClean="0">
                <a:solidFill>
                  <a:schemeClr val="tx1">
                    <a:lumMod val="75000"/>
                    <a:lumOff val="25000"/>
                  </a:schemeClr>
                </a:solidFill>
                <a:ea typeface="+mn-ea"/>
              </a:rPr>
              <a:t>Firm a production order</a:t>
            </a:r>
          </a:p>
          <a:p>
            <a:pPr lvl="1" eaLnBrk="1" fontAlgn="auto" hangingPunct="1">
              <a:spcAft>
                <a:spcPts val="0"/>
              </a:spcAft>
              <a:buClr>
                <a:schemeClr val="accent6"/>
              </a:buClr>
              <a:defRPr/>
            </a:pPr>
            <a:r>
              <a:rPr lang="en-US" smtClean="0">
                <a:solidFill>
                  <a:schemeClr val="tx1">
                    <a:lumMod val="75000"/>
                    <a:lumOff val="25000"/>
                  </a:schemeClr>
                </a:solidFill>
                <a:ea typeface="+mn-ea"/>
              </a:rPr>
              <a:t>Modify production order quantity</a:t>
            </a:r>
          </a:p>
          <a:p>
            <a:pPr eaLnBrk="1" fontAlgn="auto" hangingPunct="1">
              <a:spcAft>
                <a:spcPts val="0"/>
              </a:spcAft>
              <a:buClr>
                <a:schemeClr val="accent6"/>
              </a:buClr>
              <a:buFont typeface="Arial"/>
              <a:buChar char="•"/>
              <a:defRPr/>
            </a:pPr>
            <a:r>
              <a:rPr lang="en-US" smtClean="0">
                <a:solidFill>
                  <a:schemeClr val="tx1">
                    <a:lumMod val="75000"/>
                    <a:lumOff val="25000"/>
                  </a:schemeClr>
                </a:solidFill>
                <a:ea typeface="+mn-ea"/>
              </a:rPr>
              <a:t>Create a production order</a:t>
            </a:r>
          </a:p>
          <a:p>
            <a:pPr lvl="1" eaLnBrk="1" fontAlgn="auto" hangingPunct="1">
              <a:spcAft>
                <a:spcPts val="0"/>
              </a:spcAft>
              <a:buClr>
                <a:schemeClr val="accent6"/>
              </a:buClr>
              <a:defRPr/>
            </a:pPr>
            <a:r>
              <a:rPr lang="en-US" smtClean="0">
                <a:solidFill>
                  <a:schemeClr val="tx1">
                    <a:lumMod val="75000"/>
                    <a:lumOff val="25000"/>
                  </a:schemeClr>
                </a:solidFill>
                <a:ea typeface="+mn-ea"/>
              </a:rPr>
              <a:t>Create a production order quantity</a:t>
            </a:r>
          </a:p>
          <a:p>
            <a:pPr eaLnBrk="1" fontAlgn="auto" hangingPunct="1">
              <a:spcAft>
                <a:spcPts val="0"/>
              </a:spcAft>
              <a:buClr>
                <a:schemeClr val="accent6"/>
              </a:buClr>
              <a:buFont typeface="Arial"/>
              <a:buChar char="•"/>
              <a:defRPr/>
            </a:pPr>
            <a:r>
              <a:rPr lang="en-US" smtClean="0">
                <a:solidFill>
                  <a:schemeClr val="tx1">
                    <a:lumMod val="75000"/>
                    <a:lumOff val="25000"/>
                  </a:schemeClr>
                </a:solidFill>
                <a:ea typeface="+mn-ea"/>
              </a:rPr>
              <a:t>Auto-firm process</a:t>
            </a:r>
          </a:p>
          <a:p>
            <a:pPr eaLnBrk="1" fontAlgn="auto" hangingPunct="1">
              <a:spcAft>
                <a:spcPts val="0"/>
              </a:spcAft>
              <a:buClr>
                <a:schemeClr val="accent6"/>
              </a:buClr>
              <a:buFont typeface="Arial"/>
              <a:buChar char="•"/>
              <a:defRPr/>
            </a:pPr>
            <a:r>
              <a:rPr lang="en-US" smtClean="0">
                <a:solidFill>
                  <a:schemeClr val="tx1">
                    <a:lumMod val="75000"/>
                    <a:lumOff val="25000"/>
                  </a:schemeClr>
                </a:solidFill>
                <a:ea typeface="+mn-ea"/>
              </a:rPr>
              <a:t>Other related topics</a:t>
            </a:r>
            <a:r>
              <a:rPr lang="en-US" sz="1400" smtClean="0">
                <a:solidFill>
                  <a:schemeClr val="tx1">
                    <a:lumMod val="75000"/>
                    <a:lumOff val="25000"/>
                  </a:schemeClr>
                </a:solidFill>
                <a:ea typeface="Times New Roman" pitchFamily="18" charset="0"/>
                <a:cs typeface="Tahoma" pitchFamily="34" charset="0"/>
              </a:rPr>
              <a:t/>
            </a:r>
            <a:br>
              <a:rPr lang="en-US" sz="1400" smtClean="0">
                <a:solidFill>
                  <a:schemeClr val="tx1">
                    <a:lumMod val="75000"/>
                    <a:lumOff val="25000"/>
                  </a:schemeClr>
                </a:solidFill>
                <a:ea typeface="Times New Roman" pitchFamily="18" charset="0"/>
                <a:cs typeface="Tahoma" pitchFamily="34" charset="0"/>
              </a:rPr>
            </a:br>
            <a:endParaRPr lang="en-US" smtClean="0">
              <a:solidFill>
                <a:schemeClr val="tx1">
                  <a:lumMod val="75000"/>
                  <a:lumOff val="25000"/>
                </a:schemeClr>
              </a:solidFill>
              <a:ea typeface="+mn-ea"/>
            </a:endParaRPr>
          </a:p>
          <a:p>
            <a:pPr eaLnBrk="1" fontAlgn="auto" hangingPunct="1">
              <a:spcAft>
                <a:spcPts val="0"/>
              </a:spcAft>
              <a:buClr>
                <a:schemeClr val="accent6"/>
              </a:buClr>
              <a:buFont typeface="Arial"/>
              <a:buChar char="•"/>
              <a:defRPr/>
            </a:pPr>
            <a:endParaRPr lang="en-US" smtClean="0">
              <a:solidFill>
                <a:schemeClr val="tx1">
                  <a:lumMod val="75000"/>
                  <a:lumOff val="25000"/>
                </a:schemeClr>
              </a:solidFill>
              <a:ea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defRPr/>
            </a:pPr>
            <a:r>
              <a:rPr lang="en-US" sz="4800" b="1" dirty="0">
                <a:solidFill>
                  <a:schemeClr val="tx1">
                    <a:lumMod val="75000"/>
                    <a:lumOff val="25000"/>
                  </a:schemeClr>
                </a:solidFill>
              </a:rPr>
              <a:t>Modify Production Order</a:t>
            </a:r>
          </a:p>
        </p:txBody>
      </p:sp>
      <p:sp>
        <p:nvSpPr>
          <p:cNvPr id="86018"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Scheduling production orders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4103" name="Picture 7"/>
          <p:cNvPicPr>
            <a:picLocks noChangeAspect="1" noChangeArrowheads="1"/>
          </p:cNvPicPr>
          <p:nvPr/>
        </p:nvPicPr>
        <p:blipFill>
          <a:blip r:embed="rId3"/>
          <a:srcRect/>
          <a:stretch>
            <a:fillRect/>
          </a:stretch>
        </p:blipFill>
        <p:spPr bwMode="auto">
          <a:xfrm>
            <a:off x="539750" y="1239838"/>
            <a:ext cx="7775575" cy="4092575"/>
          </a:xfrm>
          <a:prstGeom prst="rect">
            <a:avLst/>
          </a:prstGeom>
          <a:ln>
            <a:noFill/>
          </a:ln>
          <a:effectLst>
            <a:outerShdw blurRad="292100" dist="139700" dir="2700000" algn="tl" rotWithShape="0">
              <a:srgbClr val="333333">
                <a:alpha val="65000"/>
              </a:srgbClr>
            </a:outerShdw>
          </a:effectLst>
        </p:spPr>
      </p:pic>
      <p:sp>
        <p:nvSpPr>
          <p:cNvPr id="32" name="Line Callout 2 (No Border) 31"/>
          <p:cNvSpPr/>
          <p:nvPr/>
        </p:nvSpPr>
        <p:spPr bwMode="auto">
          <a:xfrm>
            <a:off x="717462" y="2879170"/>
            <a:ext cx="1354069" cy="428861"/>
          </a:xfrm>
          <a:prstGeom prst="callout2">
            <a:avLst>
              <a:gd name="adj1" fmla="val 18750"/>
              <a:gd name="adj2" fmla="val -8333"/>
              <a:gd name="adj3" fmla="val -7916"/>
              <a:gd name="adj4" fmla="val -12667"/>
              <a:gd name="adj5" fmla="val -236278"/>
              <a:gd name="adj6" fmla="val 7011"/>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(1) </a:t>
            </a:r>
            <a:r>
              <a:rPr lang="en-US" sz="1100" dirty="0">
                <a:solidFill>
                  <a:schemeClr val="accent1">
                    <a:lumMod val="50000"/>
                  </a:schemeClr>
                </a:solidFill>
              </a:rPr>
              <a:t>Production Line indicates a shortage</a:t>
            </a:r>
          </a:p>
        </p:txBody>
      </p:sp>
      <p:sp>
        <p:nvSpPr>
          <p:cNvPr id="33" name="Line Callout 2 (No Border) 32"/>
          <p:cNvSpPr/>
          <p:nvPr/>
        </p:nvSpPr>
        <p:spPr bwMode="auto">
          <a:xfrm>
            <a:off x="4379210" y="1273110"/>
            <a:ext cx="1353562" cy="428300"/>
          </a:xfrm>
          <a:prstGeom prst="callout2">
            <a:avLst>
              <a:gd name="adj1" fmla="val 18750"/>
              <a:gd name="adj2" fmla="val -8333"/>
              <a:gd name="adj3" fmla="val -7916"/>
              <a:gd name="adj4" fmla="val -12667"/>
              <a:gd name="adj5" fmla="val 213242"/>
              <a:gd name="adj6" fmla="val -39656"/>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(2) </a:t>
            </a:r>
            <a:r>
              <a:rPr lang="en-US" sz="1100" dirty="0">
                <a:solidFill>
                  <a:schemeClr val="accent1">
                    <a:lumMod val="50000"/>
                  </a:schemeClr>
                </a:solidFill>
              </a:rPr>
              <a:t>Item with shortage highlighted in red</a:t>
            </a:r>
          </a:p>
        </p:txBody>
      </p:sp>
      <p:sp>
        <p:nvSpPr>
          <p:cNvPr id="34" name="Line Callout 2 (No Border) 33"/>
          <p:cNvSpPr/>
          <p:nvPr/>
        </p:nvSpPr>
        <p:spPr bwMode="auto">
          <a:xfrm>
            <a:off x="7403417" y="1282544"/>
            <a:ext cx="1352863" cy="428787"/>
          </a:xfrm>
          <a:prstGeom prst="callout2">
            <a:avLst>
              <a:gd name="adj1" fmla="val 18750"/>
              <a:gd name="adj2" fmla="val -8333"/>
              <a:gd name="adj3" fmla="val 26370"/>
              <a:gd name="adj4" fmla="val -18000"/>
              <a:gd name="adj5" fmla="val 230385"/>
              <a:gd name="adj6" fmla="val -45656"/>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lnSpcReduction="10000"/>
          </a:bodyPr>
          <a:lstStyle/>
          <a:p>
            <a:pPr algn="ctr">
              <a:lnSpc>
                <a:spcPct val="90000"/>
              </a:lnSpc>
              <a:defRPr/>
            </a:pPr>
            <a:r>
              <a:rPr lang="en-US" sz="1100" baseline="30000" dirty="0">
                <a:solidFill>
                  <a:schemeClr val="accent1">
                    <a:lumMod val="50000"/>
                  </a:schemeClr>
                </a:solidFill>
              </a:rPr>
              <a:t>(3) </a:t>
            </a:r>
            <a:r>
              <a:rPr lang="en-US" sz="1100" dirty="0">
                <a:solidFill>
                  <a:schemeClr val="accent1">
                    <a:lumMod val="50000"/>
                  </a:schemeClr>
                </a:solidFill>
              </a:rPr>
              <a:t>Day shortage begins highlighted in red</a:t>
            </a:r>
          </a:p>
        </p:txBody>
      </p:sp>
      <p:sp>
        <p:nvSpPr>
          <p:cNvPr id="35" name="Line Callout 2 (No Border) 34"/>
          <p:cNvSpPr/>
          <p:nvPr/>
        </p:nvSpPr>
        <p:spPr bwMode="auto">
          <a:xfrm>
            <a:off x="7471827" y="3403339"/>
            <a:ext cx="1352672" cy="427580"/>
          </a:xfrm>
          <a:prstGeom prst="callout2">
            <a:avLst>
              <a:gd name="adj1" fmla="val 18750"/>
              <a:gd name="adj2" fmla="val -8333"/>
              <a:gd name="adj3" fmla="val 26370"/>
              <a:gd name="adj4" fmla="val -18000"/>
              <a:gd name="adj5" fmla="val 118005"/>
              <a:gd name="adj6" fmla="val -49656"/>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(4) </a:t>
            </a:r>
            <a:r>
              <a:rPr lang="en-US" sz="1100" dirty="0">
                <a:solidFill>
                  <a:schemeClr val="accent1">
                    <a:lumMod val="50000"/>
                  </a:schemeClr>
                </a:solidFill>
              </a:rPr>
              <a:t>-25 POH short</a:t>
            </a:r>
          </a:p>
        </p:txBody>
      </p:sp>
      <p:sp>
        <p:nvSpPr>
          <p:cNvPr id="72719" name="TextBox 42"/>
          <p:cNvSpPr txBox="1">
            <a:spLocks noChangeArrowheads="1"/>
          </p:cNvSpPr>
          <p:nvPr/>
        </p:nvSpPr>
        <p:spPr bwMode="auto">
          <a:xfrm>
            <a:off x="900113" y="5876925"/>
            <a:ext cx="7489825" cy="366713"/>
          </a:xfrm>
          <a:prstGeom prst="rect">
            <a:avLst/>
          </a:prstGeom>
          <a:noFill/>
          <a:ln w="9525">
            <a:noFill/>
            <a:miter lim="800000"/>
            <a:headEnd/>
            <a:tailEnd/>
          </a:ln>
        </p:spPr>
        <p:txBody>
          <a:bodyPr>
            <a:spAutoFit/>
          </a:bodyPr>
          <a:lstStyle/>
          <a:p>
            <a:r>
              <a:rPr lang="en-US" sz="1800"/>
              <a:t>Question: Why is there a POH shortage of 25 parts?</a:t>
            </a:r>
          </a:p>
        </p:txBody>
      </p:sp>
      <p:sp>
        <p:nvSpPr>
          <p:cNvPr id="72720" name="Title 1"/>
          <p:cNvSpPr txBox="1">
            <a:spLocks/>
          </p:cNvSpPr>
          <p:nvPr/>
        </p:nvSpPr>
        <p:spPr bwMode="auto">
          <a:xfrm>
            <a:off x="0" y="57626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Modify a Production Order</a:t>
            </a:r>
            <a:r>
              <a:rPr lang="en-US" sz="2000" b="1">
                <a:solidFill>
                  <a:schemeClr val="tx2"/>
                </a:solidFill>
              </a:rPr>
              <a:t/>
            </a:r>
            <a:br>
              <a:rPr lang="en-US" sz="2000" b="1">
                <a:solidFill>
                  <a:schemeClr val="tx2"/>
                </a:solidFill>
              </a:rPr>
            </a:br>
            <a:r>
              <a:rPr lang="en-US" sz="2000" b="1">
                <a:solidFill>
                  <a:schemeClr val="tx2"/>
                </a:solidFill>
              </a:rPr>
              <a:t>Firm a Production Order</a:t>
            </a:r>
            <a:endParaRPr lang="en-US" sz="1000" b="1">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244475" y="1196975"/>
            <a:ext cx="8558213" cy="4357688"/>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grpSp>
        <p:nvGrpSpPr>
          <p:cNvPr id="2" name="Group 53"/>
          <p:cNvGrpSpPr>
            <a:grpSpLocks/>
          </p:cNvGrpSpPr>
          <p:nvPr/>
        </p:nvGrpSpPr>
        <p:grpSpPr bwMode="auto">
          <a:xfrm>
            <a:off x="8245475" y="31750"/>
            <a:ext cx="430213" cy="301625"/>
            <a:chOff x="6907213" y="0"/>
            <a:chExt cx="430212" cy="301625"/>
          </a:xfrm>
        </p:grpSpPr>
        <p:sp>
          <p:nvSpPr>
            <p:cNvPr id="7" name="Right Arrow 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4786" name="Group 63"/>
            <p:cNvGrpSpPr>
              <a:grpSpLocks/>
            </p:cNvGrpSpPr>
            <p:nvPr/>
          </p:nvGrpSpPr>
          <p:grpSpPr bwMode="auto">
            <a:xfrm>
              <a:off x="6907213" y="65088"/>
              <a:ext cx="171450" cy="171450"/>
              <a:chOff x="739" y="413995"/>
              <a:chExt cx="172117" cy="172117"/>
            </a:xfrm>
          </p:grpSpPr>
          <p:sp>
            <p:nvSpPr>
              <p:cNvPr id="9" name="Oval 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6" name="Group 53"/>
          <p:cNvGrpSpPr>
            <a:grpSpLocks/>
          </p:cNvGrpSpPr>
          <p:nvPr/>
        </p:nvGrpSpPr>
        <p:grpSpPr bwMode="auto">
          <a:xfrm>
            <a:off x="7381875" y="31750"/>
            <a:ext cx="430213" cy="301625"/>
            <a:chOff x="6907213" y="0"/>
            <a:chExt cx="430212" cy="301625"/>
          </a:xfrm>
        </p:grpSpPr>
        <p:sp>
          <p:nvSpPr>
            <p:cNvPr id="12" name="Right Arrow 11"/>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4782" name="Group 63"/>
            <p:cNvGrpSpPr>
              <a:grpSpLocks/>
            </p:cNvGrpSpPr>
            <p:nvPr/>
          </p:nvGrpSpPr>
          <p:grpSpPr bwMode="auto">
            <a:xfrm>
              <a:off x="6907213" y="65088"/>
              <a:ext cx="171450" cy="171450"/>
              <a:chOff x="739" y="413995"/>
              <a:chExt cx="172117" cy="172117"/>
            </a:xfrm>
          </p:grpSpPr>
          <p:sp>
            <p:nvSpPr>
              <p:cNvPr id="14" name="Oval 1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11" name="Group 53"/>
          <p:cNvGrpSpPr>
            <a:grpSpLocks/>
          </p:cNvGrpSpPr>
          <p:nvPr/>
        </p:nvGrpSpPr>
        <p:grpSpPr bwMode="auto">
          <a:xfrm>
            <a:off x="7813675" y="31750"/>
            <a:ext cx="430213"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4778"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16" name="Group 53"/>
          <p:cNvGrpSpPr>
            <a:grpSpLocks/>
          </p:cNvGrpSpPr>
          <p:nvPr/>
        </p:nvGrpSpPr>
        <p:grpSpPr bwMode="auto">
          <a:xfrm>
            <a:off x="8678863" y="31750"/>
            <a:ext cx="430212" cy="301625"/>
            <a:chOff x="6907213" y="0"/>
            <a:chExt cx="430212" cy="301625"/>
          </a:xfrm>
        </p:grpSpPr>
        <p:sp>
          <p:nvSpPr>
            <p:cNvPr id="22" name="Right Arrow 21"/>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74774" name="Group 63"/>
            <p:cNvGrpSpPr>
              <a:grpSpLocks/>
            </p:cNvGrpSpPr>
            <p:nvPr/>
          </p:nvGrpSpPr>
          <p:grpSpPr bwMode="auto">
            <a:xfrm>
              <a:off x="6907213" y="65088"/>
              <a:ext cx="171450" cy="171450"/>
              <a:chOff x="739" y="413995"/>
              <a:chExt cx="172117" cy="172117"/>
            </a:xfrm>
          </p:grpSpPr>
          <p:sp>
            <p:nvSpPr>
              <p:cNvPr id="24" name="Oval 2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4</a:t>
                </a:r>
              </a:p>
            </p:txBody>
          </p:sp>
        </p:grpSp>
      </p:grpSp>
      <p:sp>
        <p:nvSpPr>
          <p:cNvPr id="33" name="Line Callout 2 (No Border) 32"/>
          <p:cNvSpPr/>
          <p:nvPr/>
        </p:nvSpPr>
        <p:spPr bwMode="auto">
          <a:xfrm>
            <a:off x="4432017" y="1125067"/>
            <a:ext cx="1428760" cy="500066"/>
          </a:xfrm>
          <a:prstGeom prst="callout2">
            <a:avLst>
              <a:gd name="adj1" fmla="val 18750"/>
              <a:gd name="adj2" fmla="val -8333"/>
              <a:gd name="adj3" fmla="val -7916"/>
              <a:gd name="adj4" fmla="val -12667"/>
              <a:gd name="adj5" fmla="val 348479"/>
              <a:gd name="adj6" fmla="val -66989"/>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(A) </a:t>
            </a:r>
            <a:r>
              <a:rPr lang="en-US" sz="1100" dirty="0">
                <a:solidFill>
                  <a:schemeClr val="accent1">
                    <a:lumMod val="50000"/>
                  </a:schemeClr>
                </a:solidFill>
              </a:rPr>
              <a:t>Item no longer highlighted in red</a:t>
            </a:r>
          </a:p>
        </p:txBody>
      </p:sp>
      <p:sp>
        <p:nvSpPr>
          <p:cNvPr id="34" name="Line Callout 2 (No Border) 33"/>
          <p:cNvSpPr/>
          <p:nvPr/>
        </p:nvSpPr>
        <p:spPr bwMode="auto">
          <a:xfrm>
            <a:off x="7528361" y="1701131"/>
            <a:ext cx="1428760" cy="500066"/>
          </a:xfrm>
          <a:prstGeom prst="callout2">
            <a:avLst>
              <a:gd name="adj1" fmla="val 18750"/>
              <a:gd name="adj2" fmla="val -8333"/>
              <a:gd name="adj3" fmla="val 26370"/>
              <a:gd name="adj4" fmla="val -18000"/>
              <a:gd name="adj5" fmla="val 230385"/>
              <a:gd name="adj6" fmla="val -45656"/>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(1) </a:t>
            </a:r>
            <a:r>
              <a:rPr lang="en-US" sz="1100" dirty="0">
                <a:solidFill>
                  <a:schemeClr val="accent1">
                    <a:lumMod val="50000"/>
                  </a:schemeClr>
                </a:solidFill>
              </a:rPr>
              <a:t>I entered the shortage qty of 25 parts</a:t>
            </a:r>
          </a:p>
        </p:txBody>
      </p:sp>
      <p:sp>
        <p:nvSpPr>
          <p:cNvPr id="35" name="Line Callout 2 (No Border) 34"/>
          <p:cNvSpPr/>
          <p:nvPr/>
        </p:nvSpPr>
        <p:spPr bwMode="auto">
          <a:xfrm>
            <a:off x="7516961" y="3861370"/>
            <a:ext cx="1428760" cy="500067"/>
          </a:xfrm>
          <a:prstGeom prst="callout2">
            <a:avLst>
              <a:gd name="adj1" fmla="val 18750"/>
              <a:gd name="adj2" fmla="val -8333"/>
              <a:gd name="adj3" fmla="val 26370"/>
              <a:gd name="adj4" fmla="val -18000"/>
              <a:gd name="adj5" fmla="val 118005"/>
              <a:gd name="adj6" fmla="val -49656"/>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(B)  </a:t>
            </a:r>
            <a:r>
              <a:rPr lang="en-US" sz="1100" dirty="0">
                <a:solidFill>
                  <a:schemeClr val="accent1">
                    <a:lumMod val="50000"/>
                  </a:schemeClr>
                </a:solidFill>
              </a:rPr>
              <a:t>Projected On Hand is now (0) = balanced</a:t>
            </a:r>
          </a:p>
        </p:txBody>
      </p:sp>
      <p:sp>
        <p:nvSpPr>
          <p:cNvPr id="36" name="Line Callout 2 (No Border) 35"/>
          <p:cNvSpPr/>
          <p:nvPr/>
        </p:nvSpPr>
        <p:spPr bwMode="auto">
          <a:xfrm>
            <a:off x="7528361" y="4941490"/>
            <a:ext cx="1428760" cy="500067"/>
          </a:xfrm>
          <a:prstGeom prst="callout2">
            <a:avLst>
              <a:gd name="adj1" fmla="val 18750"/>
              <a:gd name="adj2" fmla="val -8333"/>
              <a:gd name="adj3" fmla="val 26370"/>
              <a:gd name="adj4" fmla="val -18000"/>
              <a:gd name="adj5" fmla="val -28661"/>
              <a:gd name="adj6" fmla="val -54323"/>
            </a:avLst>
          </a:prstGeom>
          <a:solidFill>
            <a:schemeClr val="bg1"/>
          </a:solidFill>
          <a:ln w="9525" cap="flat" cmpd="sng" algn="ctr">
            <a:solidFill>
              <a:schemeClr val="bg1"/>
            </a:solidFill>
            <a:prstDash val="solid"/>
            <a:round/>
            <a:headEnd type="none" w="med" len="med"/>
            <a:tailEnd type="none" w="med" len="med"/>
          </a:ln>
          <a:effectLst>
            <a:glow rad="63500">
              <a:schemeClr val="accent2">
                <a:satMod val="175000"/>
                <a:alpha val="40000"/>
              </a:scheme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(C)  </a:t>
            </a:r>
            <a:r>
              <a:rPr lang="en-US" sz="1100" dirty="0">
                <a:solidFill>
                  <a:schemeClr val="accent1">
                    <a:lumMod val="50000"/>
                  </a:schemeClr>
                </a:solidFill>
              </a:rPr>
              <a:t>Supply record of 25 is now a firmed scheduled order</a:t>
            </a:r>
          </a:p>
        </p:txBody>
      </p:sp>
      <p:sp>
        <p:nvSpPr>
          <p:cNvPr id="74771" name="TextBox 28"/>
          <p:cNvSpPr txBox="1">
            <a:spLocks noChangeArrowheads="1"/>
          </p:cNvSpPr>
          <p:nvPr/>
        </p:nvSpPr>
        <p:spPr bwMode="auto">
          <a:xfrm>
            <a:off x="611188" y="5805488"/>
            <a:ext cx="8064500" cy="641350"/>
          </a:xfrm>
          <a:prstGeom prst="rect">
            <a:avLst/>
          </a:prstGeom>
          <a:noFill/>
          <a:ln w="9525">
            <a:noFill/>
            <a:miter lim="800000"/>
            <a:headEnd/>
            <a:tailEnd/>
          </a:ln>
        </p:spPr>
        <p:txBody>
          <a:bodyPr>
            <a:spAutoFit/>
          </a:bodyPr>
          <a:lstStyle/>
          <a:p>
            <a:r>
              <a:rPr lang="en-US" sz="1800"/>
              <a:t>Question: Did the system create a new production order, or firm an existing planned order?</a:t>
            </a:r>
          </a:p>
        </p:txBody>
      </p:sp>
      <p:sp>
        <p:nvSpPr>
          <p:cNvPr id="74772" name="Title 1"/>
          <p:cNvSpPr txBox="1">
            <a:spLocks/>
          </p:cNvSpPr>
          <p:nvPr/>
        </p:nvSpPr>
        <p:spPr bwMode="auto">
          <a:xfrm>
            <a:off x="0"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Modify a</a:t>
            </a:r>
            <a:r>
              <a:rPr lang="en-US" sz="1200" b="1">
                <a:solidFill>
                  <a:srgbClr val="F2F2F2"/>
                </a:solidFill>
              </a:rPr>
              <a:t> </a:t>
            </a:r>
            <a:r>
              <a:rPr lang="en-US" sz="1200" b="1">
                <a:solidFill>
                  <a:schemeClr val="tx2"/>
                </a:solidFill>
              </a:rPr>
              <a:t>Production Order</a:t>
            </a:r>
            <a:r>
              <a:rPr lang="en-US" sz="2000" b="1">
                <a:solidFill>
                  <a:schemeClr val="tx2"/>
                </a:solidFill>
              </a:rPr>
              <a:t/>
            </a:r>
            <a:br>
              <a:rPr lang="en-US" sz="2000" b="1">
                <a:solidFill>
                  <a:schemeClr val="tx2"/>
                </a:solidFill>
              </a:rPr>
            </a:br>
            <a:r>
              <a:rPr lang="en-US" sz="2000" b="1">
                <a:solidFill>
                  <a:schemeClr val="tx2"/>
                </a:solidFill>
              </a:rPr>
              <a:t>Firm a Production Order – Continued</a:t>
            </a:r>
            <a:endParaRPr lang="en-US" sz="1000" b="1">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6"/>
                                        </p:tgtEl>
                                        <p:attrNameLst>
                                          <p:attrName>style.visibility</p:attrName>
                                        </p:attrNameLst>
                                      </p:cBhvr>
                                      <p:to>
                                        <p:strVal val="hidden"/>
                                      </p:to>
                                    </p:set>
                                  </p:childTnLst>
                                </p:cTn>
                              </p:par>
                            </p:childTnLst>
                          </p:cTn>
                        </p:par>
                        <p:par>
                          <p:cTn id="12" fill="hold">
                            <p:stCondLst>
                              <p:cond delay="0"/>
                            </p:stCondLst>
                            <p:childTnLst>
                              <p:par>
                                <p:cTn id="13" presetID="2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11"/>
                                        </p:tgtEl>
                                        <p:attrNameLst>
                                          <p:attrName>style.visibility</p:attrName>
                                        </p:attrNameLst>
                                      </p:cBhvr>
                                      <p:to>
                                        <p:strVal val="hidden"/>
                                      </p:to>
                                    </p:set>
                                  </p:childTnLst>
                                </p:cTn>
                              </p:par>
                            </p:childTnLst>
                          </p:cTn>
                        </p:par>
                        <p:par>
                          <p:cTn id="20" fill="hold">
                            <p:stCondLst>
                              <p:cond delay="0"/>
                            </p:stCondLst>
                            <p:childTnLst>
                              <p:par>
                                <p:cTn id="21" presetID="22" presetClass="entr" presetSubtype="4"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down)">
                                      <p:cBhvr>
                                        <p:cTn id="23" dur="5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2"/>
                                        </p:tgtEl>
                                        <p:attrNameLst>
                                          <p:attrName>style.visibility</p:attrName>
                                        </p:attrNameLst>
                                      </p:cBhvr>
                                      <p:to>
                                        <p:strVal val="hidden"/>
                                      </p:to>
                                    </p:set>
                                  </p:childTnLst>
                                </p:cTn>
                              </p:par>
                            </p:childTnLst>
                          </p:cTn>
                        </p:par>
                        <p:par>
                          <p:cTn id="28" fill="hold">
                            <p:stCondLst>
                              <p:cond delay="0"/>
                            </p:stCondLst>
                            <p:childTnLst>
                              <p:par>
                                <p:cTn id="29" presetID="22" presetClass="entr" presetSubtype="4"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down)">
                                      <p:cBhvr>
                                        <p:cTn id="31" dur="500"/>
                                        <p:tgtEl>
                                          <p:spTgt spid="36"/>
                                        </p:tgtEl>
                                      </p:cBhvr>
                                    </p:animEffect>
                                  </p:childTnLst>
                                </p:cTn>
                              </p:par>
                            </p:childTnLst>
                          </p:cTn>
                        </p:par>
                        <p:par>
                          <p:cTn id="32" fill="hold">
                            <p:stCondLst>
                              <p:cond delay="500"/>
                            </p:stCondLst>
                            <p:childTnLst>
                              <p:par>
                                <p:cTn id="33" presetID="1" presetClass="exit" presetSubtype="0" fill="hold" nodeType="afterEffect">
                                  <p:stCondLst>
                                    <p:cond delay="0"/>
                                  </p:stCondLst>
                                  <p:childTnLst>
                                    <p:set>
                                      <p:cBhvr>
                                        <p:cTn id="34" dur="1" fill="hold">
                                          <p:stCondLst>
                                            <p:cond delay="0"/>
                                          </p:stCondLst>
                                        </p:cTn>
                                        <p:tgtEl>
                                          <p:spTgt spid="16"/>
                                        </p:tgtEl>
                                        <p:attrNameLst>
                                          <p:attrName>style.visibility</p:attrName>
                                        </p:attrNameLst>
                                      </p:cBhvr>
                                      <p:to>
                                        <p:strVal val="hidden"/>
                                      </p:to>
                                    </p:set>
                                  </p:childTnLst>
                                </p:cTn>
                              </p:par>
                            </p:childTnLst>
                          </p:cTn>
                        </p:par>
                        <p:par>
                          <p:cTn id="35" fill="hold">
                            <p:stCondLst>
                              <p:cond delay="500"/>
                            </p:stCondLst>
                            <p:childTnLst>
                              <p:par>
                                <p:cTn id="36" presetID="1" presetClass="exit"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6801" name="Title 1"/>
          <p:cNvSpPr txBox="1">
            <a:spLocks/>
          </p:cNvSpPr>
          <p:nvPr/>
        </p:nvSpPr>
        <p:spPr bwMode="auto">
          <a:xfrm>
            <a:off x="0"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a</a:t>
            </a:r>
            <a:r>
              <a:rPr lang="en-US" sz="1200" b="1">
                <a:solidFill>
                  <a:srgbClr val="F2F2F2"/>
                </a:solidFill>
              </a:rPr>
              <a:t> </a:t>
            </a:r>
            <a:r>
              <a:rPr lang="en-US" sz="1200" b="1">
                <a:solidFill>
                  <a:schemeClr val="tx2"/>
                </a:solidFill>
              </a:rPr>
              <a:t>Master Schedule</a:t>
            </a:r>
            <a:r>
              <a:rPr lang="en-US" sz="2000" b="1">
                <a:solidFill>
                  <a:schemeClr val="tx2"/>
                </a:solidFill>
              </a:rPr>
              <a:t/>
            </a:r>
            <a:br>
              <a:rPr lang="en-US" sz="2000" b="1">
                <a:solidFill>
                  <a:schemeClr val="tx2"/>
                </a:solidFill>
              </a:rPr>
            </a:br>
            <a:r>
              <a:rPr lang="en-US" sz="2000" b="1">
                <a:solidFill>
                  <a:schemeClr val="tx2"/>
                </a:solidFill>
              </a:rPr>
              <a:t>Modify Production Order Quantity</a:t>
            </a:r>
          </a:p>
        </p:txBody>
      </p:sp>
      <p:sp>
        <p:nvSpPr>
          <p:cNvPr id="4" name="TextBox 3"/>
          <p:cNvSpPr txBox="1">
            <a:spLocks noChangeArrowheads="1"/>
          </p:cNvSpPr>
          <p:nvPr/>
        </p:nvSpPr>
        <p:spPr bwMode="auto">
          <a:xfrm>
            <a:off x="8027988" y="333375"/>
            <a:ext cx="1116012" cy="214313"/>
          </a:xfrm>
          <a:prstGeom prst="rect">
            <a:avLst/>
          </a:prstGeom>
          <a:noFill/>
          <a:ln w="9525">
            <a:noFill/>
            <a:miter lim="800000"/>
            <a:headEnd/>
            <a:tailEnd/>
          </a:ln>
        </p:spPr>
        <p:txBody>
          <a:bodyPr>
            <a:spAutoFit/>
          </a:bodyPr>
          <a:lstStyle/>
          <a:p>
            <a:r>
              <a:rPr lang="en-US" sz="800">
                <a:solidFill>
                  <a:srgbClr val="F2F2F2"/>
                </a:solidFill>
              </a:rPr>
              <a:t>Clck For Next  Point</a:t>
            </a:r>
          </a:p>
        </p:txBody>
      </p:sp>
      <p:sp>
        <p:nvSpPr>
          <p:cNvPr id="76803" name="Content Placeholder 2"/>
          <p:cNvSpPr txBox="1">
            <a:spLocks/>
          </p:cNvSpPr>
          <p:nvPr/>
        </p:nvSpPr>
        <p:spPr bwMode="auto">
          <a:xfrm>
            <a:off x="539750" y="1196975"/>
            <a:ext cx="8153400" cy="1008063"/>
          </a:xfrm>
          <a:prstGeom prst="rect">
            <a:avLst/>
          </a:prstGeom>
          <a:noFill/>
          <a:ln w="9525">
            <a:noFill/>
            <a:miter lim="800000"/>
            <a:headEnd/>
            <a:tailEnd/>
          </a:ln>
        </p:spPr>
        <p:txBody>
          <a:bodyPr/>
          <a:lstStyle/>
          <a:p>
            <a:pPr marL="342900" indent="-342900" eaLnBrk="0" hangingPunct="0">
              <a:lnSpc>
                <a:spcPct val="70000"/>
              </a:lnSpc>
              <a:spcBef>
                <a:spcPct val="30000"/>
              </a:spcBef>
              <a:buClr>
                <a:srgbClr val="890C4C"/>
              </a:buClr>
              <a:buFont typeface="Webdings" pitchFamily="18" charset="2"/>
              <a:buChar char="5"/>
            </a:pPr>
            <a:r>
              <a:rPr lang="en-US" sz="1600"/>
              <a:t>Solution: Update a production order quantity using one of the three UI/methods highlighted below</a:t>
            </a:r>
          </a:p>
          <a:p>
            <a:pPr marL="742950" lvl="1" indent="-285750" eaLnBrk="0" hangingPunct="0">
              <a:lnSpc>
                <a:spcPct val="70000"/>
              </a:lnSpc>
              <a:spcBef>
                <a:spcPct val="25000"/>
              </a:spcBef>
              <a:buClr>
                <a:srgbClr val="2461AA"/>
              </a:buClr>
              <a:buFont typeface="Times New Roman" pitchFamily="18" charset="0"/>
              <a:buChar char="–"/>
            </a:pPr>
            <a:r>
              <a:rPr lang="en-US" sz="1300"/>
              <a:t>Directly on the Schedule Grid</a:t>
            </a:r>
          </a:p>
          <a:p>
            <a:pPr marL="742950" lvl="1" indent="-285750" eaLnBrk="0" hangingPunct="0">
              <a:lnSpc>
                <a:spcPct val="70000"/>
              </a:lnSpc>
              <a:spcBef>
                <a:spcPct val="25000"/>
              </a:spcBef>
              <a:buClr>
                <a:srgbClr val="2461AA"/>
              </a:buClr>
              <a:buFont typeface="Times New Roman" pitchFamily="18" charset="0"/>
              <a:buChar char="–"/>
            </a:pPr>
            <a:r>
              <a:rPr lang="en-US" sz="1300"/>
              <a:t>Production Order Maintenance</a:t>
            </a:r>
          </a:p>
          <a:p>
            <a:pPr marL="742950" lvl="1" indent="-285750" eaLnBrk="0" hangingPunct="0">
              <a:lnSpc>
                <a:spcPct val="70000"/>
              </a:lnSpc>
              <a:spcBef>
                <a:spcPct val="25000"/>
              </a:spcBef>
              <a:buClr>
                <a:srgbClr val="2461AA"/>
              </a:buClr>
              <a:buFont typeface="Times New Roman" pitchFamily="18" charset="0"/>
              <a:buChar char="–"/>
            </a:pPr>
            <a:r>
              <a:rPr lang="en-US" sz="1300"/>
              <a:t>Production Order Maintenance Details</a:t>
            </a:r>
          </a:p>
        </p:txBody>
      </p:sp>
      <p:grpSp>
        <p:nvGrpSpPr>
          <p:cNvPr id="76809" name="Group 9"/>
          <p:cNvGrpSpPr>
            <a:grpSpLocks/>
          </p:cNvGrpSpPr>
          <p:nvPr/>
        </p:nvGrpSpPr>
        <p:grpSpPr bwMode="auto">
          <a:xfrm>
            <a:off x="755650" y="2276475"/>
            <a:ext cx="7662863" cy="4068763"/>
            <a:chOff x="476" y="1434"/>
            <a:chExt cx="4827" cy="2563"/>
          </a:xfrm>
        </p:grpSpPr>
        <p:pic>
          <p:nvPicPr>
            <p:cNvPr id="2" name="Picture 2"/>
            <p:cNvPicPr>
              <a:picLocks noChangeAspect="1" noChangeArrowheads="1"/>
            </p:cNvPicPr>
            <p:nvPr/>
          </p:nvPicPr>
          <p:blipFill>
            <a:blip r:embed="rId3"/>
            <a:srcRect/>
            <a:stretch>
              <a:fillRect/>
            </a:stretch>
          </p:blipFill>
          <p:spPr bwMode="auto">
            <a:xfrm>
              <a:off x="476" y="1434"/>
              <a:ext cx="4827" cy="2511"/>
            </a:xfrm>
            <a:prstGeom prst="rect">
              <a:avLst/>
            </a:prstGeom>
            <a:ln>
              <a:noFill/>
            </a:ln>
            <a:effectLst>
              <a:outerShdw blurRad="292100" dist="139700" dir="2700000" algn="tl" rotWithShape="0">
                <a:srgbClr val="333333">
                  <a:alpha val="65000"/>
                </a:srgbClr>
              </a:outerShdw>
            </a:effectLst>
          </p:spPr>
        </p:pic>
        <p:pic>
          <p:nvPicPr>
            <p:cNvPr id="76806" name="Picture 7"/>
            <p:cNvPicPr>
              <a:picLocks noChangeAspect="1" noChangeArrowheads="1"/>
            </p:cNvPicPr>
            <p:nvPr/>
          </p:nvPicPr>
          <p:blipFill>
            <a:blip r:embed="rId4"/>
            <a:srcRect/>
            <a:stretch>
              <a:fillRect/>
            </a:stretch>
          </p:blipFill>
          <p:spPr bwMode="auto">
            <a:xfrm>
              <a:off x="1972" y="2930"/>
              <a:ext cx="3312" cy="1067"/>
            </a:xfrm>
            <a:prstGeom prst="rect">
              <a:avLst/>
            </a:prstGeom>
            <a:noFill/>
            <a:ln w="9525">
              <a:noFill/>
              <a:miter lim="800000"/>
              <a:headEnd/>
              <a:tailEnd/>
            </a:ln>
          </p:spPr>
        </p:pic>
        <p:sp>
          <p:nvSpPr>
            <p:cNvPr id="76807" name="Rectangle 8"/>
            <p:cNvSpPr>
              <a:spLocks noChangeArrowheads="1"/>
            </p:cNvSpPr>
            <p:nvPr/>
          </p:nvSpPr>
          <p:spPr bwMode="auto">
            <a:xfrm>
              <a:off x="2426" y="3112"/>
              <a:ext cx="499" cy="137"/>
            </a:xfrm>
            <a:prstGeom prst="rect">
              <a:avLst/>
            </a:prstGeom>
            <a:noFill/>
            <a:ln w="9525">
              <a:solidFill>
                <a:srgbClr val="F10903"/>
              </a:solidFill>
              <a:miter lim="800000"/>
              <a:headEnd/>
              <a:tailEnd/>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ChangeArrowheads="1"/>
          </p:cNvSpPr>
          <p:nvPr/>
        </p:nvSpPr>
        <p:spPr bwMode="auto">
          <a:xfrm>
            <a:off x="0" y="2781300"/>
            <a:ext cx="9144000" cy="2057400"/>
          </a:xfrm>
          <a:prstGeom prst="rect">
            <a:avLst/>
          </a:prstGeom>
          <a:noFill/>
          <a:ln w="9525">
            <a:noFill/>
            <a:miter lim="800000"/>
            <a:headEnd/>
            <a:tailEnd/>
          </a:ln>
        </p:spPr>
        <p:txBody>
          <a:bodyPr/>
          <a:lstStyle/>
          <a:p>
            <a:pPr algn="ctr" eaLnBrk="0" hangingPunct="0">
              <a:lnSpc>
                <a:spcPct val="85000"/>
              </a:lnSpc>
            </a:pPr>
            <a:r>
              <a:rPr lang="en-US" sz="4800" b="1">
                <a:solidFill>
                  <a:srgbClr val="4F4F4F"/>
                </a:solidFill>
              </a:rPr>
              <a:t>Create a Production </a:t>
            </a:r>
            <a:br>
              <a:rPr lang="en-US" sz="4800" b="1">
                <a:solidFill>
                  <a:srgbClr val="4F4F4F"/>
                </a:solidFill>
              </a:rPr>
            </a:br>
            <a:r>
              <a:rPr lang="en-US" sz="4800" b="1">
                <a:solidFill>
                  <a:srgbClr val="4F4F4F"/>
                </a:solidFill>
              </a:rPr>
              <a:t>Order Quantity</a:t>
            </a:r>
          </a:p>
        </p:txBody>
      </p:sp>
      <p:sp>
        <p:nvSpPr>
          <p:cNvPr id="94211"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50000"/>
                  </a:schemeClr>
                </a:solidFill>
              </a:rPr>
              <a:t>Schedule Production Orders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7" name="Title 1"/>
          <p:cNvSpPr txBox="1">
            <a:spLocks/>
          </p:cNvSpPr>
          <p:nvPr/>
        </p:nvSpPr>
        <p:spPr bwMode="auto">
          <a:xfrm>
            <a:off x="250825"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a Master Schedule</a:t>
            </a:r>
            <a:r>
              <a:rPr lang="en-US" sz="2000" b="1">
                <a:solidFill>
                  <a:schemeClr val="tx2"/>
                </a:solidFill>
              </a:rPr>
              <a:t/>
            </a:r>
            <a:br>
              <a:rPr lang="en-US" sz="2000" b="1">
                <a:solidFill>
                  <a:schemeClr val="tx2"/>
                </a:solidFill>
              </a:rPr>
            </a:br>
            <a:r>
              <a:rPr lang="en-US" sz="2000" b="1">
                <a:solidFill>
                  <a:schemeClr val="tx2"/>
                </a:solidFill>
              </a:rPr>
              <a:t>Create Production Order Quantity</a:t>
            </a:r>
          </a:p>
        </p:txBody>
      </p:sp>
      <p:sp>
        <p:nvSpPr>
          <p:cNvPr id="4" name="TextBox 3"/>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15362" name="Picture 2"/>
          <p:cNvPicPr>
            <a:picLocks noChangeAspect="1" noChangeArrowheads="1"/>
          </p:cNvPicPr>
          <p:nvPr/>
        </p:nvPicPr>
        <p:blipFill>
          <a:blip r:embed="rId3"/>
          <a:srcRect/>
          <a:stretch>
            <a:fillRect/>
          </a:stretch>
        </p:blipFill>
        <p:spPr bwMode="auto">
          <a:xfrm>
            <a:off x="2051050" y="2852738"/>
            <a:ext cx="4497388" cy="3455987"/>
          </a:xfrm>
          <a:prstGeom prst="rect">
            <a:avLst/>
          </a:prstGeom>
          <a:ln>
            <a:noFill/>
          </a:ln>
          <a:effectLst>
            <a:outerShdw blurRad="292100" dist="139700" dir="2700000" algn="tl" rotWithShape="0">
              <a:srgbClr val="333333">
                <a:alpha val="65000"/>
              </a:srgbClr>
            </a:outerShdw>
          </a:effectLst>
        </p:spPr>
      </p:pic>
      <p:sp>
        <p:nvSpPr>
          <p:cNvPr id="6" name="Content Placeholder 2"/>
          <p:cNvSpPr txBox="1">
            <a:spLocks/>
          </p:cNvSpPr>
          <p:nvPr/>
        </p:nvSpPr>
        <p:spPr>
          <a:xfrm>
            <a:off x="684213" y="1484313"/>
            <a:ext cx="8153400" cy="1152525"/>
          </a:xfrm>
          <a:prstGeom prst="rect">
            <a:avLst/>
          </a:prstGeom>
        </p:spPr>
        <p:txBody>
          <a:bodyPr>
            <a:normAutofit fontScale="40000" lnSpcReduction="20000"/>
          </a:bodyPr>
          <a:lstStyle/>
          <a:p>
            <a:pPr marL="342900" indent="-342900" eaLnBrk="0" hangingPunct="0">
              <a:lnSpc>
                <a:spcPct val="90000"/>
              </a:lnSpc>
              <a:spcBef>
                <a:spcPct val="30000"/>
              </a:spcBef>
              <a:buClr>
                <a:srgbClr val="890C4C"/>
              </a:buClr>
              <a:buFont typeface="Webdings" pitchFamily="18" charset="2"/>
              <a:buChar char="5"/>
              <a:defRPr/>
            </a:pPr>
            <a:r>
              <a:rPr lang="en-US" sz="4500" kern="0" dirty="0">
                <a:latin typeface="+mn-lt"/>
              </a:rPr>
              <a:t>Solution Approach: </a:t>
            </a:r>
            <a:r>
              <a:rPr lang="en-US" sz="4500" kern="0" dirty="0"/>
              <a:t>Create a production order quantity using one of the two UI/methods highlighted below</a:t>
            </a:r>
          </a:p>
          <a:p>
            <a:pPr marL="742950" lvl="1" indent="-285750" eaLnBrk="0" hangingPunct="0">
              <a:lnSpc>
                <a:spcPct val="120000"/>
              </a:lnSpc>
              <a:spcBef>
                <a:spcPct val="25000"/>
              </a:spcBef>
              <a:buClr>
                <a:srgbClr val="2461AA"/>
              </a:buClr>
              <a:buFont typeface="Times New Roman" pitchFamily="18" charset="0"/>
              <a:buChar char="–"/>
              <a:defRPr/>
            </a:pPr>
            <a:r>
              <a:rPr lang="en-US" sz="3800" kern="0" dirty="0">
                <a:latin typeface="+mn-lt"/>
              </a:rPr>
              <a:t>Directly on the Schedule Grid</a:t>
            </a:r>
          </a:p>
          <a:p>
            <a:pPr marL="742950" lvl="1" indent="-285750" eaLnBrk="0" hangingPunct="0">
              <a:lnSpc>
                <a:spcPct val="120000"/>
              </a:lnSpc>
              <a:spcBef>
                <a:spcPct val="25000"/>
              </a:spcBef>
              <a:buClr>
                <a:srgbClr val="2461AA"/>
              </a:buClr>
              <a:buFont typeface="Times New Roman" pitchFamily="18" charset="0"/>
              <a:buChar char="–"/>
              <a:defRPr/>
            </a:pPr>
            <a:r>
              <a:rPr lang="en-US" sz="3800" kern="0" dirty="0">
                <a:latin typeface="+mn-lt"/>
              </a:rPr>
              <a:t>Click on</a:t>
            </a:r>
            <a:r>
              <a:rPr lang="en-US" sz="3800" b="1" kern="0" dirty="0">
                <a:latin typeface="+mn-lt"/>
              </a:rPr>
              <a:t> New </a:t>
            </a:r>
            <a:r>
              <a:rPr lang="en-US" sz="3800" kern="0" dirty="0">
                <a:latin typeface="+mn-lt"/>
              </a:rPr>
              <a:t>in Production Order Maintenance</a:t>
            </a:r>
            <a:endParaRPr lang="en-US" sz="3800" b="1" kern="0" dirty="0">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txBox="1">
            <a:spLocks/>
          </p:cNvSpPr>
          <p:nvPr/>
        </p:nvSpPr>
        <p:spPr bwMode="auto">
          <a:xfrm>
            <a:off x="0" y="1889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Master Scheduling</a:t>
            </a:r>
            <a:r>
              <a:rPr lang="en-US" sz="2000" b="1">
                <a:solidFill>
                  <a:schemeClr val="tx2"/>
                </a:solidFill>
              </a:rPr>
              <a:t/>
            </a:r>
            <a:br>
              <a:rPr lang="en-US" sz="2000" b="1">
                <a:solidFill>
                  <a:schemeClr val="tx2"/>
                </a:solidFill>
              </a:rPr>
            </a:br>
            <a:r>
              <a:rPr lang="en-US" sz="2000" b="1">
                <a:solidFill>
                  <a:schemeClr val="tx2"/>
                </a:solidFill>
              </a:rPr>
              <a:t>Business Objectives/Needs</a:t>
            </a:r>
          </a:p>
        </p:txBody>
      </p:sp>
      <p:sp>
        <p:nvSpPr>
          <p:cNvPr id="25" name="AutoShape 9"/>
          <p:cNvSpPr>
            <a:spLocks noChangeArrowheads="1"/>
          </p:cNvSpPr>
          <p:nvPr/>
        </p:nvSpPr>
        <p:spPr bwMode="auto">
          <a:xfrm>
            <a:off x="250825" y="1503363"/>
            <a:ext cx="8382000" cy="2357437"/>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sp>
        <p:nvSpPr>
          <p:cNvPr id="17411" name="Text Box 4"/>
          <p:cNvSpPr txBox="1">
            <a:spLocks noChangeArrowheads="1"/>
          </p:cNvSpPr>
          <p:nvPr/>
        </p:nvSpPr>
        <p:spPr bwMode="auto">
          <a:xfrm>
            <a:off x="2536825" y="1431925"/>
            <a:ext cx="2286000" cy="369888"/>
          </a:xfrm>
          <a:prstGeom prst="rect">
            <a:avLst/>
          </a:prstGeom>
          <a:noFill/>
          <a:ln w="38100" algn="ctr">
            <a:noFill/>
            <a:miter lim="800000"/>
            <a:headEnd/>
            <a:tailEnd/>
          </a:ln>
        </p:spPr>
        <p:txBody>
          <a:bodyPr tIns="91440" bIns="91440">
            <a:spAutoFit/>
          </a:bodyPr>
          <a:lstStyle/>
          <a:p>
            <a:r>
              <a:rPr lang="en-US" sz="1200" b="1">
                <a:latin typeface="Arial" charset="0"/>
              </a:rPr>
              <a:t>Production Scheduling</a:t>
            </a:r>
          </a:p>
        </p:txBody>
      </p:sp>
      <p:sp>
        <p:nvSpPr>
          <p:cNvPr id="17412" name="Line 6"/>
          <p:cNvSpPr>
            <a:spLocks noChangeShapeType="1"/>
          </p:cNvSpPr>
          <p:nvPr/>
        </p:nvSpPr>
        <p:spPr bwMode="auto">
          <a:xfrm flipH="1">
            <a:off x="2530475" y="989013"/>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17413" name="Text Box 10"/>
          <p:cNvSpPr txBox="1">
            <a:spLocks noChangeArrowheads="1"/>
          </p:cNvSpPr>
          <p:nvPr/>
        </p:nvSpPr>
        <p:spPr bwMode="auto">
          <a:xfrm>
            <a:off x="4322763" y="1431925"/>
            <a:ext cx="3000375" cy="369888"/>
          </a:xfrm>
          <a:prstGeom prst="rect">
            <a:avLst/>
          </a:prstGeom>
          <a:noFill/>
          <a:ln w="38100" algn="ctr">
            <a:noFill/>
            <a:miter lim="800000"/>
            <a:headEnd/>
            <a:tailEnd/>
          </a:ln>
        </p:spPr>
        <p:txBody>
          <a:bodyPr tIns="91440" bIns="91440">
            <a:spAutoFit/>
          </a:bodyPr>
          <a:lstStyle/>
          <a:p>
            <a:pPr algn="ctr"/>
            <a:r>
              <a:rPr lang="en-US" sz="1200" b="1">
                <a:latin typeface="Arial" charset="0"/>
              </a:rPr>
              <a:t>Release To shop Floor</a:t>
            </a:r>
          </a:p>
        </p:txBody>
      </p:sp>
      <p:sp>
        <p:nvSpPr>
          <p:cNvPr id="17414" name="Text Box 11"/>
          <p:cNvSpPr txBox="1">
            <a:spLocks noChangeArrowheads="1"/>
          </p:cNvSpPr>
          <p:nvPr/>
        </p:nvSpPr>
        <p:spPr bwMode="auto">
          <a:xfrm>
            <a:off x="7108825" y="1431925"/>
            <a:ext cx="920750" cy="369888"/>
          </a:xfrm>
          <a:prstGeom prst="rect">
            <a:avLst/>
          </a:prstGeom>
          <a:noFill/>
          <a:ln w="38100" algn="ctr">
            <a:noFill/>
            <a:miter lim="800000"/>
            <a:headEnd/>
            <a:tailEnd/>
          </a:ln>
        </p:spPr>
        <p:txBody>
          <a:bodyPr wrap="none" tIns="91440" bIns="91440">
            <a:spAutoFit/>
          </a:bodyPr>
          <a:lstStyle/>
          <a:p>
            <a:r>
              <a:rPr lang="en-US" sz="1200" b="1">
                <a:latin typeface="Arial" charset="0"/>
              </a:rPr>
              <a:t>Execution</a:t>
            </a:r>
          </a:p>
        </p:txBody>
      </p:sp>
      <p:sp>
        <p:nvSpPr>
          <p:cNvPr id="17415" name="Text Box 20"/>
          <p:cNvSpPr txBox="1">
            <a:spLocks noChangeArrowheads="1"/>
          </p:cNvSpPr>
          <p:nvPr/>
        </p:nvSpPr>
        <p:spPr bwMode="auto">
          <a:xfrm>
            <a:off x="393700" y="1431925"/>
            <a:ext cx="1571625" cy="369888"/>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17416" name="Rectangle 13"/>
          <p:cNvSpPr>
            <a:spLocks noChangeArrowheads="1"/>
          </p:cNvSpPr>
          <p:nvPr/>
        </p:nvSpPr>
        <p:spPr bwMode="auto">
          <a:xfrm>
            <a:off x="250825" y="1165225"/>
            <a:ext cx="2286000"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Months-Weeks-Days</a:t>
            </a:r>
          </a:p>
        </p:txBody>
      </p:sp>
      <p:sp>
        <p:nvSpPr>
          <p:cNvPr id="17417" name="Line 6"/>
          <p:cNvSpPr>
            <a:spLocks noChangeShapeType="1"/>
          </p:cNvSpPr>
          <p:nvPr/>
        </p:nvSpPr>
        <p:spPr bwMode="auto">
          <a:xfrm flipH="1">
            <a:off x="4887913" y="1003300"/>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17418" name="Line 6"/>
          <p:cNvSpPr>
            <a:spLocks noChangeShapeType="1"/>
          </p:cNvSpPr>
          <p:nvPr/>
        </p:nvSpPr>
        <p:spPr bwMode="auto">
          <a:xfrm flipH="1">
            <a:off x="7102475" y="1003300"/>
            <a:ext cx="6350" cy="27432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17419" name="Rectangle 8"/>
          <p:cNvSpPr>
            <a:spLocks noChangeArrowheads="1"/>
          </p:cNvSpPr>
          <p:nvPr/>
        </p:nvSpPr>
        <p:spPr bwMode="auto">
          <a:xfrm>
            <a:off x="4894263" y="1165225"/>
            <a:ext cx="2214562" cy="304800"/>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Day-Shift-Intervals</a:t>
            </a:r>
          </a:p>
        </p:txBody>
      </p:sp>
      <p:sp>
        <p:nvSpPr>
          <p:cNvPr id="17420" name="Rectangle 6"/>
          <p:cNvSpPr>
            <a:spLocks noChangeArrowheads="1"/>
          </p:cNvSpPr>
          <p:nvPr/>
        </p:nvSpPr>
        <p:spPr bwMode="auto">
          <a:xfrm>
            <a:off x="2536825" y="1165225"/>
            <a:ext cx="2357438" cy="304800"/>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Days</a:t>
            </a:r>
          </a:p>
        </p:txBody>
      </p:sp>
      <p:sp>
        <p:nvSpPr>
          <p:cNvPr id="39" name="Isosceles Triangle 38"/>
          <p:cNvSpPr/>
          <p:nvPr/>
        </p:nvSpPr>
        <p:spPr bwMode="auto">
          <a:xfrm rot="10800000">
            <a:off x="608711" y="1932000"/>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Demand</a:t>
            </a:r>
          </a:p>
        </p:txBody>
      </p:sp>
      <p:sp>
        <p:nvSpPr>
          <p:cNvPr id="40" name="Isosceles Triangle 39"/>
          <p:cNvSpPr/>
          <p:nvPr/>
        </p:nvSpPr>
        <p:spPr bwMode="auto">
          <a:xfrm>
            <a:off x="608711" y="2717818"/>
            <a:ext cx="1143008" cy="714380"/>
          </a:xfrm>
          <a:prstGeom prst="triangle">
            <a:avLst/>
          </a:prstGeom>
          <a:solidFill>
            <a:schemeClr val="accent1">
              <a:lumMod val="75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1400" dirty="0">
                <a:solidFill>
                  <a:schemeClr val="bg1"/>
                </a:solidFill>
              </a:rPr>
              <a:t>Supply</a:t>
            </a:r>
          </a:p>
        </p:txBody>
      </p:sp>
      <p:sp>
        <p:nvSpPr>
          <p:cNvPr id="41" name="Isosceles Triangle 40"/>
          <p:cNvSpPr/>
          <p:nvPr/>
        </p:nvSpPr>
        <p:spPr bwMode="auto">
          <a:xfrm rot="16200000">
            <a:off x="1287370" y="2396347"/>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Capacity</a:t>
            </a:r>
          </a:p>
        </p:txBody>
      </p:sp>
      <p:sp>
        <p:nvSpPr>
          <p:cNvPr id="42" name="Isosceles Triangle 41"/>
          <p:cNvSpPr/>
          <p:nvPr/>
        </p:nvSpPr>
        <p:spPr bwMode="auto">
          <a:xfrm rot="5400000">
            <a:off x="144363" y="2396347"/>
            <a:ext cx="928694" cy="571504"/>
          </a:xfrm>
          <a:prstGeom prst="triangle">
            <a:avLst/>
          </a:prstGeom>
          <a:solidFill>
            <a:schemeClr val="accent1">
              <a:lumMod val="60000"/>
              <a:lumOff val="40000"/>
            </a:schemeClr>
          </a:soli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a:scene3d>
            <a:camera prst="orthographicFront"/>
            <a:lightRig rig="threePt" dir="t"/>
          </a:scene3d>
          <a:sp3d>
            <a:bevelT/>
          </a:sp3d>
        </p:spPr>
        <p:txBody>
          <a:bodyPr wrap="none" tIns="91440" bIns="91440" anchor="ctr"/>
          <a:lstStyle/>
          <a:p>
            <a:pPr algn="ctr">
              <a:defRPr/>
            </a:pPr>
            <a:r>
              <a:rPr lang="en-US" sz="900" dirty="0">
                <a:solidFill>
                  <a:schemeClr val="accent1">
                    <a:lumMod val="50000"/>
                  </a:schemeClr>
                </a:solidFill>
              </a:rPr>
              <a:t>Leveling</a:t>
            </a:r>
          </a:p>
        </p:txBody>
      </p:sp>
      <p:sp>
        <p:nvSpPr>
          <p:cNvPr id="32793" name="Text Box 30"/>
          <p:cNvSpPr txBox="1">
            <a:spLocks noChangeArrowheads="1"/>
          </p:cNvSpPr>
          <p:nvPr/>
        </p:nvSpPr>
        <p:spPr bwMode="auto">
          <a:xfrm>
            <a:off x="611188" y="2492375"/>
            <a:ext cx="1152525" cy="365125"/>
          </a:xfrm>
          <a:prstGeom prst="rect">
            <a:avLst/>
          </a:prstGeom>
          <a:solidFill>
            <a:schemeClr val="bg1">
              <a:alpha val="0"/>
            </a:schemeClr>
          </a:solidFill>
          <a:ln w="28575">
            <a:solidFill>
              <a:schemeClr val="accent1">
                <a:lumMod val="50000"/>
              </a:schemeClr>
            </a:solidFill>
            <a:miter lim="800000"/>
            <a:headEnd/>
            <a:tailEnd/>
          </a:ln>
        </p:spPr>
        <p:txBody>
          <a:bodyPr>
            <a:spAutoFit/>
          </a:bodyPr>
          <a:lstStyle/>
          <a:p>
            <a:pPr>
              <a:spcBef>
                <a:spcPct val="50000"/>
              </a:spcBef>
              <a:defRPr/>
            </a:pPr>
            <a:r>
              <a:rPr lang="en-US" sz="1600"/>
              <a:t>Alignment</a:t>
            </a:r>
          </a:p>
        </p:txBody>
      </p:sp>
      <p:sp>
        <p:nvSpPr>
          <p:cNvPr id="32794" name="AutoShape 31"/>
          <p:cNvSpPr>
            <a:spLocks noChangeArrowheads="1"/>
          </p:cNvSpPr>
          <p:nvPr/>
        </p:nvSpPr>
        <p:spPr bwMode="auto">
          <a:xfrm>
            <a:off x="1908175" y="836712"/>
            <a:ext cx="649288" cy="576263"/>
          </a:xfrm>
          <a:prstGeom prst="downArrow">
            <a:avLst>
              <a:gd name="adj1" fmla="val 50000"/>
              <a:gd name="adj2" fmla="val 25000"/>
            </a:avLst>
          </a:prstGeom>
          <a:no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wrap="none" tIns="91440" bIns="91440" anchor="ctr"/>
          <a:lstStyle/>
          <a:p>
            <a:pPr algn="ctr">
              <a:defRPr/>
            </a:pPr>
            <a:endParaRPr lang="en-US" sz="1400">
              <a:solidFill>
                <a:schemeClr val="accent1">
                  <a:lumMod val="50000"/>
                </a:schemeClr>
              </a:solidFill>
            </a:endParaRPr>
          </a:p>
        </p:txBody>
      </p:sp>
      <p:graphicFrame>
        <p:nvGraphicFramePr>
          <p:cNvPr id="20" name="Group 21"/>
          <p:cNvGraphicFramePr>
            <a:graphicFrameLocks noGrp="1"/>
          </p:cNvGraphicFramePr>
          <p:nvPr/>
        </p:nvGraphicFramePr>
        <p:xfrm>
          <a:off x="250825" y="3644900"/>
          <a:ext cx="7704138" cy="2571750"/>
        </p:xfrm>
        <a:graphic>
          <a:graphicData uri="http://schemas.openxmlformats.org/drawingml/2006/table">
            <a:tbl>
              <a:tblPr/>
              <a:tblGrid>
                <a:gridCol w="3960440"/>
                <a:gridCol w="3744416"/>
              </a:tblGrid>
              <a:tr h="29272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Business Objective</a:t>
                      </a:r>
                      <a:endPar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BCCE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Business Need/Approach</a:t>
                      </a:r>
                      <a:endPar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BCCEE8"/>
                    </a:solidFill>
                  </a:tcPr>
                </a:tc>
              </a:tr>
              <a:tr h="107840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Deliver to customer demand </a:t>
                      </a:r>
                      <a:br>
                        <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br>
                      <a:r>
                        <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with shortest lead-times possible </a:t>
                      </a:r>
                    </a:p>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Maximize use of resources</a:t>
                      </a: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Balance demand / supply / capacity to drive a leveled and feasible plan</a:t>
                      </a: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DF6"/>
                    </a:solidFill>
                  </a:tcPr>
                </a:tc>
              </a:tr>
              <a:tr h="71851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Reduce costly expedites</a:t>
                      </a: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Create leveled master schedule to drive MRP for mid-term planning to support better execution</a:t>
                      </a: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DF6"/>
                    </a:solidFill>
                  </a:tcPr>
                </a:tc>
              </a:tr>
              <a:tr h="292728">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r>
                        <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rPr>
                        <a:t> Others?</a:t>
                      </a: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tab pos="457200" algn="l"/>
                        </a:tabLst>
                      </a:pPr>
                      <a:endParaRPr kumimoji="0" lang="en-US" sz="1600" b="0" i="0" u="none" strike="noStrike" cap="none" normalizeH="0" baseline="0" dirty="0" smtClean="0">
                        <a:ln>
                          <a:noFill/>
                        </a:ln>
                        <a:solidFill>
                          <a:srgbClr val="4F4F4F"/>
                        </a:solidFill>
                        <a:effectLst/>
                        <a:latin typeface="Century Gothic" pitchFamily="34" charset="0"/>
                        <a:ea typeface="Times New Roman" pitchFamily="18" charset="0"/>
                        <a:cs typeface="Tahoma" pitchFamily="34"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DF6"/>
                    </a:solidFill>
                  </a:tcPr>
                </a:tc>
              </a:tr>
            </a:tbl>
          </a:graphicData>
        </a:graphic>
      </p:graphicFrame>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Auto-Firm Process</a:t>
            </a:r>
          </a:p>
        </p:txBody>
      </p:sp>
      <p:sp>
        <p:nvSpPr>
          <p:cNvPr id="100354" name="Text Box 3"/>
          <p:cNvSpPr txBox="1">
            <a:spLocks noChangeArrowheads="1"/>
          </p:cNvSpPr>
          <p:nvPr/>
        </p:nvSpPr>
        <p:spPr bwMode="auto">
          <a:xfrm>
            <a:off x="990600" y="2476500"/>
            <a:ext cx="6965950"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Automate the Firming of Production Orders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txBox="1">
            <a:spLocks/>
          </p:cNvSpPr>
          <p:nvPr/>
        </p:nvSpPr>
        <p:spPr bwMode="auto">
          <a:xfrm>
            <a:off x="0"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Auto-Firm Process</a:t>
            </a:r>
            <a:r>
              <a:rPr lang="en-US" sz="2000" b="1">
                <a:solidFill>
                  <a:schemeClr val="tx2"/>
                </a:solidFill>
              </a:rPr>
              <a:t/>
            </a:r>
            <a:br>
              <a:rPr lang="en-US" sz="2000" b="1">
                <a:solidFill>
                  <a:schemeClr val="tx2"/>
                </a:solidFill>
              </a:rPr>
            </a:br>
            <a:r>
              <a:rPr lang="en-US" sz="2000" b="1">
                <a:solidFill>
                  <a:schemeClr val="tx2"/>
                </a:solidFill>
              </a:rPr>
              <a:t>Overview</a:t>
            </a:r>
          </a:p>
        </p:txBody>
      </p:sp>
      <p:sp>
        <p:nvSpPr>
          <p:cNvPr id="11" name="Content Placeholder 2"/>
          <p:cNvSpPr>
            <a:spLocks/>
          </p:cNvSpPr>
          <p:nvPr/>
        </p:nvSpPr>
        <p:spPr bwMode="auto">
          <a:xfrm>
            <a:off x="468313" y="1484313"/>
            <a:ext cx="8153400" cy="1584325"/>
          </a:xfrm>
          <a:prstGeom prst="rect">
            <a:avLst/>
          </a:prstGeom>
          <a:noFill/>
          <a:ln w="9525">
            <a:noFill/>
            <a:miter lim="800000"/>
            <a:headEnd/>
            <a:tailEnd/>
          </a:ln>
        </p:spPr>
        <p:txBody>
          <a:bodyPr tIns="91440" bIns="91440"/>
          <a:lstStyle/>
          <a:p>
            <a:pPr marL="533400" indent="-533400" eaLnBrk="0" hangingPunct="0">
              <a:lnSpc>
                <a:spcPct val="80000"/>
              </a:lnSpc>
              <a:spcBef>
                <a:spcPct val="30000"/>
              </a:spcBef>
              <a:buClr>
                <a:srgbClr val="890C4C"/>
              </a:buClr>
              <a:buFont typeface="Webdings" pitchFamily="18" charset="2"/>
              <a:buChar char="5"/>
            </a:pPr>
            <a:r>
              <a:rPr lang="en-US" sz="2000"/>
              <a:t>Business need</a:t>
            </a:r>
          </a:p>
          <a:p>
            <a:pPr marL="990600" lvl="1" indent="-533400" eaLnBrk="0" hangingPunct="0">
              <a:lnSpc>
                <a:spcPct val="80000"/>
              </a:lnSpc>
              <a:spcBef>
                <a:spcPct val="25000"/>
              </a:spcBef>
              <a:buClr>
                <a:srgbClr val="2461AA"/>
              </a:buClr>
              <a:buFont typeface="Times New Roman" pitchFamily="18" charset="0"/>
              <a:buChar char="–"/>
            </a:pPr>
            <a:r>
              <a:rPr lang="en-US" sz="1600"/>
              <a:t>Reduce manual effort to create a master &amp; production schedule</a:t>
            </a:r>
          </a:p>
          <a:p>
            <a:pPr marL="533400" indent="-533400" eaLnBrk="0" hangingPunct="0">
              <a:lnSpc>
                <a:spcPct val="80000"/>
              </a:lnSpc>
              <a:spcBef>
                <a:spcPct val="30000"/>
              </a:spcBef>
              <a:buClr>
                <a:srgbClr val="890C4C"/>
              </a:buClr>
              <a:buFont typeface="Webdings" pitchFamily="18" charset="2"/>
              <a:buChar char="5"/>
            </a:pPr>
            <a:r>
              <a:rPr lang="en-US" sz="2000"/>
              <a:t>Legacy solutions</a:t>
            </a:r>
          </a:p>
          <a:p>
            <a:pPr marL="1447800" lvl="2" indent="-533400" eaLnBrk="0" hangingPunct="0">
              <a:lnSpc>
                <a:spcPct val="80000"/>
              </a:lnSpc>
              <a:spcBef>
                <a:spcPct val="20000"/>
              </a:spcBef>
              <a:buClr>
                <a:srgbClr val="2461AA"/>
              </a:buClr>
              <a:buFontTx/>
              <a:buChar char="•"/>
            </a:pPr>
            <a:endParaRPr lang="en-US" sz="2000"/>
          </a:p>
          <a:p>
            <a:pPr marL="990600" lvl="1" indent="-533400" eaLnBrk="0" hangingPunct="0">
              <a:lnSpc>
                <a:spcPct val="80000"/>
              </a:lnSpc>
              <a:spcBef>
                <a:spcPct val="25000"/>
              </a:spcBef>
              <a:buClr>
                <a:srgbClr val="2461AA"/>
              </a:buClr>
              <a:buFont typeface="Times New Roman" pitchFamily="18" charset="0"/>
              <a:buChar char="–"/>
            </a:pPr>
            <a:endParaRPr lang="en-US" sz="2200"/>
          </a:p>
        </p:txBody>
      </p:sp>
      <p:grpSp>
        <p:nvGrpSpPr>
          <p:cNvPr id="84995" name="Group 7"/>
          <p:cNvGrpSpPr>
            <a:grpSpLocks/>
          </p:cNvGrpSpPr>
          <p:nvPr/>
        </p:nvGrpSpPr>
        <p:grpSpPr bwMode="auto">
          <a:xfrm>
            <a:off x="539750" y="2781300"/>
            <a:ext cx="8394700" cy="3241675"/>
            <a:chOff x="204" y="1661"/>
            <a:chExt cx="5109" cy="1769"/>
          </a:xfrm>
        </p:grpSpPr>
        <p:pic>
          <p:nvPicPr>
            <p:cNvPr id="12" name="Picture 8"/>
            <p:cNvPicPr>
              <a:picLocks noChangeAspect="1" noChangeArrowheads="1"/>
            </p:cNvPicPr>
            <p:nvPr/>
          </p:nvPicPr>
          <p:blipFill>
            <a:blip r:embed="rId3"/>
            <a:srcRect/>
            <a:stretch>
              <a:fillRect/>
            </a:stretch>
          </p:blipFill>
          <p:spPr bwMode="auto">
            <a:xfrm>
              <a:off x="204" y="1661"/>
              <a:ext cx="3116" cy="977"/>
            </a:xfrm>
            <a:prstGeom prst="rect">
              <a:avLst/>
            </a:prstGeom>
            <a:ln>
              <a:noFill/>
            </a:ln>
            <a:effectLst>
              <a:outerShdw blurRad="292100" dist="139700" dir="2700000" algn="tl" rotWithShape="0">
                <a:srgbClr val="333333">
                  <a:alpha val="65000"/>
                </a:srgbClr>
              </a:outerShdw>
            </a:effectLst>
          </p:spPr>
        </p:pic>
        <p:pic>
          <p:nvPicPr>
            <p:cNvPr id="13" name="Picture 5"/>
            <p:cNvPicPr>
              <a:picLocks noChangeAspect="1" noChangeArrowheads="1"/>
            </p:cNvPicPr>
            <p:nvPr/>
          </p:nvPicPr>
          <p:blipFill>
            <a:blip r:embed="rId4"/>
            <a:srcRect/>
            <a:stretch>
              <a:fillRect/>
            </a:stretch>
          </p:blipFill>
          <p:spPr bwMode="auto">
            <a:xfrm>
              <a:off x="2200" y="2205"/>
              <a:ext cx="3113" cy="1225"/>
            </a:xfrm>
            <a:prstGeom prst="rect">
              <a:avLst/>
            </a:prstGeom>
            <a:ln>
              <a:noFill/>
            </a:ln>
            <a:effectLst>
              <a:outerShdw blurRad="292100" dist="139700" dir="2700000" algn="tl" rotWithShape="0">
                <a:srgbClr val="333333">
                  <a:alpha val="65000"/>
                </a:srgbClr>
              </a:outerShdw>
            </a:effectLst>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87042" name="Group 15"/>
          <p:cNvGrpSpPr>
            <a:grpSpLocks/>
          </p:cNvGrpSpPr>
          <p:nvPr/>
        </p:nvGrpSpPr>
        <p:grpSpPr bwMode="auto">
          <a:xfrm>
            <a:off x="539750" y="2913063"/>
            <a:ext cx="8064500" cy="3468687"/>
            <a:chOff x="793" y="2393"/>
            <a:chExt cx="4728" cy="1821"/>
          </a:xfrm>
        </p:grpSpPr>
        <p:pic>
          <p:nvPicPr>
            <p:cNvPr id="87050" name="Picture 2"/>
            <p:cNvPicPr>
              <a:picLocks noChangeAspect="1" noChangeArrowheads="1"/>
            </p:cNvPicPr>
            <p:nvPr/>
          </p:nvPicPr>
          <p:blipFill>
            <a:blip r:embed="rId3"/>
            <a:srcRect/>
            <a:stretch>
              <a:fillRect/>
            </a:stretch>
          </p:blipFill>
          <p:spPr bwMode="auto">
            <a:xfrm>
              <a:off x="793" y="2393"/>
              <a:ext cx="4728" cy="1821"/>
            </a:xfrm>
            <a:prstGeom prst="rect">
              <a:avLst/>
            </a:prstGeom>
            <a:noFill/>
            <a:ln w="9525">
              <a:noFill/>
              <a:miter lim="800000"/>
              <a:headEnd/>
              <a:tailEnd/>
            </a:ln>
          </p:spPr>
        </p:pic>
        <p:sp>
          <p:nvSpPr>
            <p:cNvPr id="7" name="7-Point Star 6"/>
            <p:cNvSpPr/>
            <p:nvPr/>
          </p:nvSpPr>
          <p:spPr bwMode="auto">
            <a:xfrm>
              <a:off x="2650" y="3654"/>
              <a:ext cx="182" cy="182"/>
            </a:xfrm>
            <a:prstGeom prst="star7">
              <a:avLst/>
            </a:prstGeom>
            <a:solidFill>
              <a:schemeClr val="bg1">
                <a:lumMod val="65000"/>
              </a:schemeClr>
            </a:solidFill>
            <a:ln w="9525" cap="flat" cmpd="sng" algn="ctr">
              <a:noFill/>
              <a:prstDash val="solid"/>
              <a:round/>
              <a:headEnd type="none" w="med" len="med"/>
              <a:tailEnd type="none" w="med" len="med"/>
            </a:ln>
            <a:effectLst/>
            <a:scene3d>
              <a:camera prst="orthographicFront">
                <a:rot lat="0" lon="0" rev="0"/>
              </a:camera>
              <a:lightRig rig="glow" dir="t">
                <a:rot lat="0" lon="0" rev="14100000"/>
              </a:lightRig>
            </a:scene3d>
            <a:sp3d prstMaterial="softEdge">
              <a:bevelT w="127000" prst="artDeco"/>
            </a:sp3d>
          </p:spPr>
          <p:txBody>
            <a:bodyPr wrap="none" tIns="91440" bIns="91440" anchor="ctr"/>
            <a:lstStyle/>
            <a:p>
              <a:pPr algn="ctr">
                <a:defRPr/>
              </a:pPr>
              <a:endParaRPr lang="en-US"/>
            </a:p>
          </p:txBody>
        </p:sp>
        <p:sp>
          <p:nvSpPr>
            <p:cNvPr id="8" name="7-Point Star 7"/>
            <p:cNvSpPr/>
            <p:nvPr/>
          </p:nvSpPr>
          <p:spPr bwMode="auto">
            <a:xfrm>
              <a:off x="3145" y="3238"/>
              <a:ext cx="181" cy="182"/>
            </a:xfrm>
            <a:prstGeom prst="star7">
              <a:avLst/>
            </a:prstGeom>
            <a:solidFill>
              <a:schemeClr val="bg1">
                <a:lumMod val="65000"/>
              </a:schemeClr>
            </a:solidFill>
            <a:ln w="9525" cap="flat" cmpd="sng" algn="ctr">
              <a:noFill/>
              <a:prstDash val="solid"/>
              <a:round/>
              <a:headEnd type="none" w="med" len="med"/>
              <a:tailEnd type="none" w="med" len="med"/>
            </a:ln>
            <a:effectLst/>
            <a:scene3d>
              <a:camera prst="orthographicFront">
                <a:rot lat="0" lon="0" rev="0"/>
              </a:camera>
              <a:lightRig rig="glow" dir="t">
                <a:rot lat="0" lon="0" rev="14100000"/>
              </a:lightRig>
            </a:scene3d>
            <a:sp3d prstMaterial="softEdge">
              <a:bevelT w="127000" prst="artDeco"/>
            </a:sp3d>
          </p:spPr>
          <p:txBody>
            <a:bodyPr wrap="none" tIns="91440" bIns="91440" anchor="ctr"/>
            <a:lstStyle/>
            <a:p>
              <a:pPr algn="ctr">
                <a:defRPr/>
              </a:pPr>
              <a:endParaRPr lang="en-US"/>
            </a:p>
          </p:txBody>
        </p:sp>
        <p:sp>
          <p:nvSpPr>
            <p:cNvPr id="10" name="7-Point Star 9"/>
            <p:cNvSpPr/>
            <p:nvPr/>
          </p:nvSpPr>
          <p:spPr bwMode="auto">
            <a:xfrm>
              <a:off x="3410" y="2823"/>
              <a:ext cx="181" cy="181"/>
            </a:xfrm>
            <a:prstGeom prst="star7">
              <a:avLst/>
            </a:prstGeom>
            <a:solidFill>
              <a:schemeClr val="bg1">
                <a:lumMod val="65000"/>
              </a:schemeClr>
            </a:solidFill>
            <a:ln w="9525" cap="flat" cmpd="sng" algn="ctr">
              <a:noFill/>
              <a:prstDash val="solid"/>
              <a:round/>
              <a:headEnd type="none" w="med" len="med"/>
              <a:tailEnd type="none" w="med" len="med"/>
            </a:ln>
            <a:effectLst/>
            <a:scene3d>
              <a:camera prst="orthographicFront">
                <a:rot lat="0" lon="0" rev="0"/>
              </a:camera>
              <a:lightRig rig="glow" dir="t">
                <a:rot lat="0" lon="0" rev="14100000"/>
              </a:lightRig>
            </a:scene3d>
            <a:sp3d prstMaterial="softEdge">
              <a:bevelT w="127000" prst="artDeco"/>
            </a:sp3d>
          </p:spPr>
          <p:txBody>
            <a:bodyPr wrap="none" tIns="91440" bIns="91440" anchor="ctr"/>
            <a:lstStyle/>
            <a:p>
              <a:pPr algn="ctr">
                <a:defRPr/>
              </a:pPr>
              <a:endParaRPr lang="en-US"/>
            </a:p>
          </p:txBody>
        </p:sp>
      </p:grpSp>
      <p:sp>
        <p:nvSpPr>
          <p:cNvPr id="87043" name="Title 1"/>
          <p:cNvSpPr txBox="1">
            <a:spLocks/>
          </p:cNvSpPr>
          <p:nvPr/>
        </p:nvSpPr>
        <p:spPr bwMode="auto">
          <a:xfrm>
            <a:off x="0" y="836613"/>
            <a:ext cx="266382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Auto-Firm Process</a:t>
            </a:r>
            <a:r>
              <a:rPr lang="en-US" sz="2000" b="1">
                <a:solidFill>
                  <a:schemeClr val="tx2"/>
                </a:solidFill>
              </a:rPr>
              <a:t/>
            </a:r>
            <a:br>
              <a:rPr lang="en-US" sz="2000" b="1">
                <a:solidFill>
                  <a:schemeClr val="tx2"/>
                </a:solidFill>
              </a:rPr>
            </a:br>
            <a:r>
              <a:rPr lang="en-US" sz="2000" b="1">
                <a:solidFill>
                  <a:schemeClr val="tx2"/>
                </a:solidFill>
              </a:rPr>
              <a:t>Solution </a:t>
            </a:r>
            <a:br>
              <a:rPr lang="en-US" sz="2000" b="1">
                <a:solidFill>
                  <a:schemeClr val="tx2"/>
                </a:solidFill>
              </a:rPr>
            </a:br>
            <a:r>
              <a:rPr lang="en-US" sz="2000" b="1">
                <a:solidFill>
                  <a:schemeClr val="tx2"/>
                </a:solidFill>
              </a:rPr>
              <a:t>Approach</a:t>
            </a:r>
          </a:p>
        </p:txBody>
      </p:sp>
      <p:sp>
        <p:nvSpPr>
          <p:cNvPr id="11" name="Content Placeholder 2"/>
          <p:cNvSpPr>
            <a:spLocks noGrp="1"/>
          </p:cNvSpPr>
          <p:nvPr>
            <p:ph idx="4294967295"/>
          </p:nvPr>
        </p:nvSpPr>
        <p:spPr>
          <a:xfrm>
            <a:off x="2663825" y="260350"/>
            <a:ext cx="6480175" cy="3097213"/>
          </a:xfrm>
        </p:spPr>
        <p:txBody>
          <a:bodyPr tIns="91440" bIns="91440"/>
          <a:lstStyle/>
          <a:p>
            <a:pPr eaLnBrk="1" hangingPunct="1">
              <a:lnSpc>
                <a:spcPct val="70000"/>
              </a:lnSpc>
            </a:pPr>
            <a:r>
              <a:rPr lang="en-US" sz="1400" b="1" smtClean="0">
                <a:solidFill>
                  <a:schemeClr val="tx1"/>
                </a:solidFill>
                <a:latin typeface="Century Gothic" pitchFamily="34" charset="0"/>
                <a:cs typeface="Century Gothic" pitchFamily="34" charset="0"/>
              </a:rPr>
              <a:t>What is it?</a:t>
            </a:r>
          </a:p>
          <a:p>
            <a:pPr lvl="1" eaLnBrk="1" hangingPunct="1">
              <a:lnSpc>
                <a:spcPct val="70000"/>
              </a:lnSpc>
            </a:pPr>
            <a:r>
              <a:rPr lang="en-US" sz="1200" smtClean="0">
                <a:solidFill>
                  <a:schemeClr val="tx1"/>
                </a:solidFill>
                <a:latin typeface="Century Gothic" pitchFamily="34" charset="0"/>
                <a:cs typeface="Century Gothic" pitchFamily="34" charset="0"/>
              </a:rPr>
              <a:t>An approach to having the system </a:t>
            </a:r>
            <a:r>
              <a:rPr lang="en-US" sz="1200" i="1" smtClean="0">
                <a:solidFill>
                  <a:schemeClr val="tx1"/>
                </a:solidFill>
                <a:latin typeface="Century Gothic" pitchFamily="34" charset="0"/>
                <a:cs typeface="Century Gothic" pitchFamily="34" charset="0"/>
              </a:rPr>
              <a:t>firm </a:t>
            </a:r>
            <a:r>
              <a:rPr lang="en-US" sz="1200" smtClean="0">
                <a:solidFill>
                  <a:schemeClr val="tx1"/>
                </a:solidFill>
                <a:latin typeface="Century Gothic" pitchFamily="34" charset="0"/>
                <a:cs typeface="Century Gothic" pitchFamily="34" charset="0"/>
              </a:rPr>
              <a:t>MRP </a:t>
            </a:r>
            <a:r>
              <a:rPr lang="en-US" sz="1200" i="1" smtClean="0">
                <a:solidFill>
                  <a:schemeClr val="tx1"/>
                </a:solidFill>
                <a:latin typeface="Century Gothic" pitchFamily="34" charset="0"/>
                <a:cs typeface="Century Gothic" pitchFamily="34" charset="0"/>
              </a:rPr>
              <a:t>planned </a:t>
            </a:r>
            <a:r>
              <a:rPr lang="en-US" sz="1200" smtClean="0">
                <a:solidFill>
                  <a:schemeClr val="tx1"/>
                </a:solidFill>
                <a:latin typeface="Century Gothic" pitchFamily="34" charset="0"/>
                <a:cs typeface="Century Gothic" pitchFamily="34" charset="0"/>
              </a:rPr>
              <a:t>production orders</a:t>
            </a:r>
          </a:p>
          <a:p>
            <a:pPr eaLnBrk="1" hangingPunct="1">
              <a:lnSpc>
                <a:spcPct val="70000"/>
              </a:lnSpc>
            </a:pPr>
            <a:endParaRPr lang="en-US" sz="1200" b="1" smtClean="0">
              <a:solidFill>
                <a:schemeClr val="tx1"/>
              </a:solidFill>
              <a:latin typeface="Century Gothic" pitchFamily="34" charset="0"/>
              <a:cs typeface="Century Gothic" pitchFamily="34" charset="0"/>
            </a:endParaRPr>
          </a:p>
          <a:p>
            <a:pPr eaLnBrk="1" hangingPunct="1">
              <a:lnSpc>
                <a:spcPct val="70000"/>
              </a:lnSpc>
            </a:pPr>
            <a:r>
              <a:rPr lang="en-US" sz="1400" b="1" smtClean="0">
                <a:solidFill>
                  <a:schemeClr val="tx1"/>
                </a:solidFill>
                <a:latin typeface="Century Gothic" pitchFamily="34" charset="0"/>
                <a:cs typeface="Century Gothic" pitchFamily="34" charset="0"/>
              </a:rPr>
              <a:t>Business Value</a:t>
            </a:r>
          </a:p>
          <a:p>
            <a:pPr lvl="1" eaLnBrk="1" hangingPunct="1">
              <a:lnSpc>
                <a:spcPct val="70000"/>
              </a:lnSpc>
            </a:pPr>
            <a:r>
              <a:rPr lang="en-US" sz="1200" smtClean="0">
                <a:solidFill>
                  <a:schemeClr val="tx1"/>
                </a:solidFill>
                <a:latin typeface="Century Gothic" pitchFamily="34" charset="0"/>
                <a:cs typeface="Century Gothic" pitchFamily="34" charset="0"/>
              </a:rPr>
              <a:t>Enables Master Scheduling by Exception</a:t>
            </a:r>
          </a:p>
          <a:p>
            <a:pPr eaLnBrk="1" hangingPunct="1">
              <a:lnSpc>
                <a:spcPct val="70000"/>
              </a:lnSpc>
            </a:pPr>
            <a:endParaRPr lang="en-US" sz="1400" b="1" smtClean="0">
              <a:solidFill>
                <a:schemeClr val="tx1"/>
              </a:solidFill>
              <a:latin typeface="Century Gothic" pitchFamily="34" charset="0"/>
              <a:cs typeface="Century Gothic" pitchFamily="34" charset="0"/>
            </a:endParaRPr>
          </a:p>
          <a:p>
            <a:pPr eaLnBrk="1" hangingPunct="1">
              <a:lnSpc>
                <a:spcPct val="70000"/>
              </a:lnSpc>
            </a:pPr>
            <a:r>
              <a:rPr lang="en-US" sz="1400" b="1" smtClean="0">
                <a:solidFill>
                  <a:schemeClr val="tx1"/>
                </a:solidFill>
                <a:latin typeface="Century Gothic" pitchFamily="34" charset="0"/>
                <a:cs typeface="Century Gothic" pitchFamily="34" charset="0"/>
              </a:rPr>
              <a:t>When is it applicable to use?</a:t>
            </a:r>
          </a:p>
          <a:p>
            <a:pPr lvl="1" eaLnBrk="1" hangingPunct="1">
              <a:lnSpc>
                <a:spcPct val="70000"/>
              </a:lnSpc>
            </a:pPr>
            <a:r>
              <a:rPr lang="en-US" sz="1200" smtClean="0">
                <a:solidFill>
                  <a:schemeClr val="tx1"/>
                </a:solidFill>
                <a:latin typeface="Century Gothic" pitchFamily="34" charset="0"/>
                <a:cs typeface="Century Gothic" pitchFamily="34" charset="0"/>
              </a:rPr>
              <a:t>When MRP is generating “accurate” planned orders.</a:t>
            </a:r>
          </a:p>
          <a:p>
            <a:pPr lvl="1" eaLnBrk="1" hangingPunct="1">
              <a:lnSpc>
                <a:spcPct val="70000"/>
              </a:lnSpc>
            </a:pPr>
            <a:r>
              <a:rPr lang="en-US" sz="1200" smtClean="0">
                <a:solidFill>
                  <a:schemeClr val="tx1"/>
                </a:solidFill>
                <a:latin typeface="Century Gothic" pitchFamily="34" charset="0"/>
                <a:cs typeface="Century Gothic" pitchFamily="34" charset="0"/>
              </a:rPr>
              <a:t>When a high % of the orders MRP plans – you will produce. </a:t>
            </a:r>
          </a:p>
          <a:p>
            <a:pPr eaLnBrk="1" hangingPunct="1">
              <a:lnSpc>
                <a:spcPct val="70000"/>
              </a:lnSpc>
            </a:pPr>
            <a:endParaRPr lang="en-US" sz="1200" b="1" smtClean="0">
              <a:solidFill>
                <a:schemeClr val="tx1"/>
              </a:solidFill>
              <a:latin typeface="Century Gothic" pitchFamily="34" charset="0"/>
              <a:cs typeface="Century Gothic" pitchFamily="34" charset="0"/>
            </a:endParaRPr>
          </a:p>
          <a:p>
            <a:pPr eaLnBrk="1" hangingPunct="1">
              <a:lnSpc>
                <a:spcPct val="70000"/>
              </a:lnSpc>
            </a:pPr>
            <a:r>
              <a:rPr lang="en-US" sz="1400" b="1" smtClean="0">
                <a:solidFill>
                  <a:schemeClr val="tx1"/>
                </a:solidFill>
                <a:latin typeface="Century Gothic" pitchFamily="34" charset="0"/>
                <a:cs typeface="Century Gothic" pitchFamily="34" charset="0"/>
              </a:rPr>
              <a:t>Decisions to make</a:t>
            </a:r>
          </a:p>
          <a:p>
            <a:pPr lvl="1" eaLnBrk="1" hangingPunct="1">
              <a:lnSpc>
                <a:spcPct val="70000"/>
              </a:lnSpc>
            </a:pPr>
            <a:r>
              <a:rPr lang="en-US" sz="1200" smtClean="0">
                <a:solidFill>
                  <a:schemeClr val="tx1"/>
                </a:solidFill>
                <a:latin typeface="Century Gothic" pitchFamily="34" charset="0"/>
                <a:cs typeface="Century Gothic" pitchFamily="34" charset="0"/>
              </a:rPr>
              <a:t>Do I use this process for all or some of my resources?</a:t>
            </a:r>
          </a:p>
          <a:p>
            <a:pPr eaLnBrk="1" hangingPunct="1">
              <a:lnSpc>
                <a:spcPct val="70000"/>
              </a:lnSpc>
            </a:pPr>
            <a:endParaRPr lang="en-US" sz="1200" b="1" smtClean="0">
              <a:solidFill>
                <a:schemeClr val="tx1"/>
              </a:solidFill>
              <a:latin typeface="Century Gothic" pitchFamily="34" charset="0"/>
              <a:cs typeface="Century Gothic" pitchFamily="34" charset="0"/>
            </a:endParaRPr>
          </a:p>
          <a:p>
            <a:pPr eaLnBrk="1" hangingPunct="1">
              <a:lnSpc>
                <a:spcPct val="70000"/>
              </a:lnSpc>
            </a:pPr>
            <a:r>
              <a:rPr lang="en-US" sz="1400" b="1" smtClean="0">
                <a:solidFill>
                  <a:schemeClr val="tx1"/>
                </a:solidFill>
                <a:latin typeface="Century Gothic" pitchFamily="34" charset="0"/>
                <a:cs typeface="Century Gothic" pitchFamily="34" charset="0"/>
              </a:rPr>
              <a:t>Can I still use the legacy firming programs?</a:t>
            </a:r>
          </a:p>
          <a:p>
            <a:pPr lvl="1" eaLnBrk="1" hangingPunct="1">
              <a:lnSpc>
                <a:spcPct val="70000"/>
              </a:lnSpc>
            </a:pPr>
            <a:r>
              <a:rPr lang="en-US" sz="1200" smtClean="0">
                <a:solidFill>
                  <a:schemeClr val="tx1"/>
                </a:solidFill>
                <a:latin typeface="Century Gothic" pitchFamily="34" charset="0"/>
                <a:cs typeface="Century Gothic" pitchFamily="34" charset="0"/>
              </a:rPr>
              <a:t>Planned Work Order Approval – Yes</a:t>
            </a:r>
          </a:p>
          <a:p>
            <a:pPr lvl="1" eaLnBrk="1" hangingPunct="1">
              <a:lnSpc>
                <a:spcPct val="70000"/>
              </a:lnSpc>
            </a:pPr>
            <a:r>
              <a:rPr lang="en-US" sz="1200" smtClean="0">
                <a:solidFill>
                  <a:schemeClr val="tx1"/>
                </a:solidFill>
                <a:latin typeface="Century Gothic" pitchFamily="34" charset="0"/>
                <a:cs typeface="Century Gothic" pitchFamily="34" charset="0"/>
              </a:rPr>
              <a:t>Planned Repetitive Schedule Approval – No</a:t>
            </a:r>
          </a:p>
          <a:p>
            <a:pPr lvl="1" eaLnBrk="1" hangingPunct="1">
              <a:lnSpc>
                <a:spcPct val="70000"/>
              </a:lnSpc>
            </a:pPr>
            <a:endParaRPr lang="en-US" sz="1100" smtClean="0">
              <a:solidFill>
                <a:schemeClr val="tx1"/>
              </a:solidFill>
              <a:latin typeface="Century Gothic" pitchFamily="34" charset="0"/>
              <a:cs typeface="Century Gothic" pitchFamily="34" charset="0"/>
            </a:endParaRPr>
          </a:p>
        </p:txBody>
      </p:sp>
      <p:grpSp>
        <p:nvGrpSpPr>
          <p:cNvPr id="12" name="Group 53"/>
          <p:cNvGrpSpPr>
            <a:grpSpLocks/>
          </p:cNvGrpSpPr>
          <p:nvPr/>
        </p:nvGrpSpPr>
        <p:grpSpPr bwMode="auto">
          <a:xfrm>
            <a:off x="8534400" y="31750"/>
            <a:ext cx="430213" cy="301625"/>
            <a:chOff x="6907213" y="0"/>
            <a:chExt cx="430212" cy="301625"/>
          </a:xfrm>
        </p:grpSpPr>
        <p:sp>
          <p:nvSpPr>
            <p:cNvPr id="13" name="Right Arrow 1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7047" name="Group 63"/>
            <p:cNvGrpSpPr>
              <a:grpSpLocks/>
            </p:cNvGrpSpPr>
            <p:nvPr/>
          </p:nvGrpSpPr>
          <p:grpSpPr bwMode="auto">
            <a:xfrm>
              <a:off x="6907213" y="65088"/>
              <a:ext cx="171450" cy="171450"/>
              <a:chOff x="739" y="413995"/>
              <a:chExt cx="172117" cy="172117"/>
            </a:xfrm>
          </p:grpSpPr>
          <p:sp>
            <p:nvSpPr>
              <p:cNvPr id="16" name="Oval 15"/>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xEl>
                                              <p:pRg st="13" end="13"/>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xEl>
                                              <p:pRg st="14" end="14"/>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xEl>
                                              <p:pRg st="15" end="15"/>
                                            </p:txEl>
                                          </p:spTgt>
                                        </p:tgtEl>
                                        <p:attrNameLst>
                                          <p:attrName>style.visibility</p:attrName>
                                        </p:attrNameLst>
                                      </p:cBhvr>
                                      <p:to>
                                        <p:strVal val="visible"/>
                                      </p:to>
                                    </p:set>
                                  </p:childTnLst>
                                </p:cTn>
                              </p:par>
                            </p:childTnLst>
                          </p:cTn>
                        </p:par>
                        <p:par>
                          <p:cTn id="31" fill="hold">
                            <p:stCondLst>
                              <p:cond delay="0"/>
                            </p:stCondLst>
                            <p:childTnLst>
                              <p:par>
                                <p:cTn id="32" presetID="1" presetClass="exit"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9"/>
          <p:cNvSpPr>
            <a:spLocks noChangeArrowheads="1"/>
          </p:cNvSpPr>
          <p:nvPr/>
        </p:nvSpPr>
        <p:spPr bwMode="auto">
          <a:xfrm>
            <a:off x="1465263" y="3409950"/>
            <a:ext cx="7500937" cy="2971800"/>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sp>
        <p:nvSpPr>
          <p:cNvPr id="89090" name="Text Box 20"/>
          <p:cNvSpPr txBox="1">
            <a:spLocks noChangeArrowheads="1"/>
          </p:cNvSpPr>
          <p:nvPr/>
        </p:nvSpPr>
        <p:spPr bwMode="auto">
          <a:xfrm>
            <a:off x="1608138" y="3397250"/>
            <a:ext cx="1571625" cy="366713"/>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89091" name="Rectangle 13"/>
          <p:cNvSpPr>
            <a:spLocks noChangeArrowheads="1"/>
          </p:cNvSpPr>
          <p:nvPr/>
        </p:nvSpPr>
        <p:spPr bwMode="auto">
          <a:xfrm>
            <a:off x="1465263" y="3429000"/>
            <a:ext cx="6786562" cy="357188"/>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a:t>
            </a:r>
          </a:p>
        </p:txBody>
      </p:sp>
      <p:graphicFrame>
        <p:nvGraphicFramePr>
          <p:cNvPr id="78" name="Table 77"/>
          <p:cNvGraphicFramePr>
            <a:graphicFrameLocks noGrp="1"/>
          </p:cNvGraphicFramePr>
          <p:nvPr/>
        </p:nvGraphicFramePr>
        <p:xfrm>
          <a:off x="1536700" y="4759325"/>
          <a:ext cx="6740525" cy="365125"/>
        </p:xfrm>
        <a:graphic>
          <a:graphicData uri="http://schemas.openxmlformats.org/drawingml/2006/table">
            <a:tbl>
              <a:tblPr/>
              <a:tblGrid>
                <a:gridCol w="396875"/>
                <a:gridCol w="396875"/>
                <a:gridCol w="395288"/>
                <a:gridCol w="396875"/>
                <a:gridCol w="396875"/>
                <a:gridCol w="396875"/>
                <a:gridCol w="395287"/>
                <a:gridCol w="396875"/>
                <a:gridCol w="396875"/>
                <a:gridCol w="396875"/>
                <a:gridCol w="395288"/>
                <a:gridCol w="396875"/>
                <a:gridCol w="396875"/>
                <a:gridCol w="396875"/>
                <a:gridCol w="395287"/>
                <a:gridCol w="396875"/>
                <a:gridCol w="396875"/>
              </a:tblGrid>
              <a:tr h="3571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r>
            </a:tbl>
          </a:graphicData>
        </a:graphic>
      </p:graphicFrame>
      <p:graphicFrame>
        <p:nvGraphicFramePr>
          <p:cNvPr id="94" name="Table 93"/>
          <p:cNvGraphicFramePr>
            <a:graphicFrameLocks noGrp="1"/>
          </p:cNvGraphicFramePr>
          <p:nvPr/>
        </p:nvGraphicFramePr>
        <p:xfrm>
          <a:off x="1536700" y="4338638"/>
          <a:ext cx="6740525" cy="365125"/>
        </p:xfrm>
        <a:graphic>
          <a:graphicData uri="http://schemas.openxmlformats.org/drawingml/2006/table">
            <a:tbl>
              <a:tblPr/>
              <a:tblGrid>
                <a:gridCol w="396875"/>
                <a:gridCol w="396875"/>
                <a:gridCol w="395288"/>
                <a:gridCol w="396875"/>
                <a:gridCol w="396875"/>
                <a:gridCol w="396875"/>
                <a:gridCol w="395287"/>
                <a:gridCol w="396875"/>
                <a:gridCol w="396875"/>
                <a:gridCol w="396875"/>
                <a:gridCol w="395288"/>
                <a:gridCol w="396875"/>
                <a:gridCol w="396875"/>
                <a:gridCol w="396875"/>
                <a:gridCol w="395287"/>
                <a:gridCol w="396875"/>
                <a:gridCol w="396875"/>
              </a:tblGrid>
              <a:tr h="357188">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Century Gothic" pitchFamily="34" charset="0"/>
                        </a:rPr>
                        <a:t>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Century Gothic" pitchFamily="34" charset="0"/>
                        </a:rPr>
                        <a:t>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Century Gothic" pitchFamily="34" charset="0"/>
                        </a:rPr>
                        <a:t>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102" name="Text Box 20"/>
          <p:cNvSpPr txBox="1">
            <a:spLocks noChangeArrowheads="1"/>
          </p:cNvSpPr>
          <p:nvPr/>
        </p:nvSpPr>
        <p:spPr bwMode="auto">
          <a:xfrm>
            <a:off x="250825" y="5200650"/>
            <a:ext cx="1285875" cy="549275"/>
          </a:xfrm>
          <a:prstGeom prst="rect">
            <a:avLst/>
          </a:prstGeom>
          <a:noFill/>
          <a:ln w="38100" algn="ctr">
            <a:noFill/>
            <a:miter lim="800000"/>
            <a:headEnd/>
            <a:tailEnd/>
          </a:ln>
        </p:spPr>
        <p:txBody>
          <a:bodyPr tIns="91440" bIns="91440">
            <a:spAutoFit/>
          </a:bodyPr>
          <a:lstStyle/>
          <a:p>
            <a:pPr algn="r">
              <a:defRPr/>
            </a:pPr>
            <a:r>
              <a:rPr lang="en-US" sz="1200" b="1" dirty="0">
                <a:solidFill>
                  <a:schemeClr val="tx2">
                    <a:lumMod val="75000"/>
                  </a:schemeClr>
                </a:solidFill>
                <a:latin typeface="Arial" pitchFamily="34" charset="0"/>
              </a:rPr>
              <a:t>Production Schedule</a:t>
            </a:r>
          </a:p>
        </p:txBody>
      </p:sp>
      <p:sp>
        <p:nvSpPr>
          <p:cNvPr id="103" name="Text Box 20"/>
          <p:cNvSpPr txBox="1">
            <a:spLocks noChangeArrowheads="1"/>
          </p:cNvSpPr>
          <p:nvPr/>
        </p:nvSpPr>
        <p:spPr bwMode="auto">
          <a:xfrm>
            <a:off x="250825" y="4902200"/>
            <a:ext cx="1285875" cy="366713"/>
          </a:xfrm>
          <a:prstGeom prst="rect">
            <a:avLst/>
          </a:prstGeom>
          <a:noFill/>
          <a:ln w="38100" algn="ctr">
            <a:noFill/>
            <a:miter lim="800000"/>
            <a:headEnd/>
            <a:tailEnd/>
          </a:ln>
        </p:spPr>
        <p:txBody>
          <a:bodyPr tIns="91440" bIns="91440">
            <a:spAutoFit/>
          </a:bodyPr>
          <a:lstStyle/>
          <a:p>
            <a:pPr algn="r">
              <a:defRPr/>
            </a:pPr>
            <a:r>
              <a:rPr lang="en-US" sz="1200" b="1" dirty="0">
                <a:solidFill>
                  <a:schemeClr val="tx2">
                    <a:lumMod val="75000"/>
                  </a:schemeClr>
                </a:solidFill>
                <a:latin typeface="Arial" pitchFamily="34" charset="0"/>
              </a:rPr>
              <a:t>MRP</a:t>
            </a:r>
          </a:p>
        </p:txBody>
      </p:sp>
      <p:sp>
        <p:nvSpPr>
          <p:cNvPr id="109" name="TextBox 108"/>
          <p:cNvSpPr txBox="1">
            <a:spLocks noChangeArrowheads="1"/>
          </p:cNvSpPr>
          <p:nvPr/>
        </p:nvSpPr>
        <p:spPr bwMode="auto">
          <a:xfrm>
            <a:off x="4322763" y="4773613"/>
            <a:ext cx="428625" cy="366712"/>
          </a:xfrm>
          <a:prstGeom prst="rect">
            <a:avLst/>
          </a:prstGeom>
          <a:noFill/>
          <a:ln w="9525">
            <a:noFill/>
            <a:miter lim="800000"/>
            <a:headEnd/>
            <a:tailEnd/>
          </a:ln>
        </p:spPr>
        <p:txBody>
          <a:bodyPr>
            <a:spAutoFit/>
          </a:bodyPr>
          <a:lstStyle/>
          <a:p>
            <a:r>
              <a:rPr lang="en-US" sz="1800" b="1"/>
              <a:t>F</a:t>
            </a:r>
          </a:p>
        </p:txBody>
      </p:sp>
      <p:sp>
        <p:nvSpPr>
          <p:cNvPr id="110" name="TextBox 109"/>
          <p:cNvSpPr txBox="1">
            <a:spLocks noChangeArrowheads="1"/>
          </p:cNvSpPr>
          <p:nvPr/>
        </p:nvSpPr>
        <p:spPr bwMode="auto">
          <a:xfrm>
            <a:off x="4751388" y="4786313"/>
            <a:ext cx="428625" cy="366712"/>
          </a:xfrm>
          <a:prstGeom prst="rect">
            <a:avLst/>
          </a:prstGeom>
          <a:noFill/>
          <a:ln w="9525">
            <a:noFill/>
            <a:miter lim="800000"/>
            <a:headEnd/>
            <a:tailEnd/>
          </a:ln>
        </p:spPr>
        <p:txBody>
          <a:bodyPr>
            <a:spAutoFit/>
          </a:bodyPr>
          <a:lstStyle/>
          <a:p>
            <a:r>
              <a:rPr lang="en-US" sz="1800" b="1"/>
              <a:t>F</a:t>
            </a:r>
          </a:p>
        </p:txBody>
      </p:sp>
      <p:sp>
        <p:nvSpPr>
          <p:cNvPr id="111" name="TextBox 110"/>
          <p:cNvSpPr txBox="1">
            <a:spLocks noChangeArrowheads="1"/>
          </p:cNvSpPr>
          <p:nvPr/>
        </p:nvSpPr>
        <p:spPr bwMode="auto">
          <a:xfrm>
            <a:off x="5108575" y="4773613"/>
            <a:ext cx="428625" cy="366712"/>
          </a:xfrm>
          <a:prstGeom prst="rect">
            <a:avLst/>
          </a:prstGeom>
          <a:noFill/>
          <a:ln w="9525">
            <a:noFill/>
            <a:miter lim="800000"/>
            <a:headEnd/>
            <a:tailEnd/>
          </a:ln>
        </p:spPr>
        <p:txBody>
          <a:bodyPr>
            <a:spAutoFit/>
          </a:bodyPr>
          <a:lstStyle/>
          <a:p>
            <a:r>
              <a:rPr lang="en-US" sz="1800" b="1"/>
              <a:t>F</a:t>
            </a:r>
          </a:p>
        </p:txBody>
      </p:sp>
      <p:sp>
        <p:nvSpPr>
          <p:cNvPr id="112" name="TextBox 111"/>
          <p:cNvSpPr txBox="1">
            <a:spLocks noChangeArrowheads="1"/>
          </p:cNvSpPr>
          <p:nvPr/>
        </p:nvSpPr>
        <p:spPr bwMode="auto">
          <a:xfrm>
            <a:off x="5465763" y="4773613"/>
            <a:ext cx="428625" cy="366712"/>
          </a:xfrm>
          <a:prstGeom prst="rect">
            <a:avLst/>
          </a:prstGeom>
          <a:noFill/>
          <a:ln w="9525">
            <a:noFill/>
            <a:miter lim="800000"/>
            <a:headEnd/>
            <a:tailEnd/>
          </a:ln>
        </p:spPr>
        <p:txBody>
          <a:bodyPr>
            <a:spAutoFit/>
          </a:bodyPr>
          <a:lstStyle/>
          <a:p>
            <a:r>
              <a:rPr lang="en-US" sz="1800" b="1"/>
              <a:t>F</a:t>
            </a:r>
          </a:p>
        </p:txBody>
      </p:sp>
      <p:sp>
        <p:nvSpPr>
          <p:cNvPr id="113" name="TextBox 112"/>
          <p:cNvSpPr txBox="1">
            <a:spLocks noChangeArrowheads="1"/>
          </p:cNvSpPr>
          <p:nvPr/>
        </p:nvSpPr>
        <p:spPr bwMode="auto">
          <a:xfrm>
            <a:off x="5894388" y="4773613"/>
            <a:ext cx="428625" cy="366712"/>
          </a:xfrm>
          <a:prstGeom prst="rect">
            <a:avLst/>
          </a:prstGeom>
          <a:noFill/>
          <a:ln w="9525">
            <a:noFill/>
            <a:miter lim="800000"/>
            <a:headEnd/>
            <a:tailEnd/>
          </a:ln>
        </p:spPr>
        <p:txBody>
          <a:bodyPr>
            <a:spAutoFit/>
          </a:bodyPr>
          <a:lstStyle/>
          <a:p>
            <a:r>
              <a:rPr lang="en-US" sz="1800" b="1"/>
              <a:t>F</a:t>
            </a:r>
          </a:p>
        </p:txBody>
      </p:sp>
      <p:sp>
        <p:nvSpPr>
          <p:cNvPr id="114" name="TextBox 113"/>
          <p:cNvSpPr txBox="1">
            <a:spLocks noChangeArrowheads="1"/>
          </p:cNvSpPr>
          <p:nvPr/>
        </p:nvSpPr>
        <p:spPr bwMode="auto">
          <a:xfrm>
            <a:off x="6251575" y="4773613"/>
            <a:ext cx="428625" cy="366712"/>
          </a:xfrm>
          <a:prstGeom prst="rect">
            <a:avLst/>
          </a:prstGeom>
          <a:noFill/>
          <a:ln w="9525">
            <a:noFill/>
            <a:miter lim="800000"/>
            <a:headEnd/>
            <a:tailEnd/>
          </a:ln>
        </p:spPr>
        <p:txBody>
          <a:bodyPr>
            <a:spAutoFit/>
          </a:bodyPr>
          <a:lstStyle/>
          <a:p>
            <a:r>
              <a:rPr lang="en-US" sz="1800" b="1"/>
              <a:t>F</a:t>
            </a:r>
          </a:p>
        </p:txBody>
      </p:sp>
      <p:sp>
        <p:nvSpPr>
          <p:cNvPr id="115" name="TextBox 114"/>
          <p:cNvSpPr txBox="1">
            <a:spLocks noChangeArrowheads="1"/>
          </p:cNvSpPr>
          <p:nvPr/>
        </p:nvSpPr>
        <p:spPr bwMode="auto">
          <a:xfrm>
            <a:off x="4322763" y="4357688"/>
            <a:ext cx="428625" cy="366712"/>
          </a:xfrm>
          <a:prstGeom prst="rect">
            <a:avLst/>
          </a:prstGeom>
          <a:noFill/>
          <a:ln w="9525">
            <a:noFill/>
            <a:miter lim="800000"/>
            <a:headEnd/>
            <a:tailEnd/>
          </a:ln>
        </p:spPr>
        <p:txBody>
          <a:bodyPr>
            <a:spAutoFit/>
          </a:bodyPr>
          <a:lstStyle/>
          <a:p>
            <a:r>
              <a:rPr lang="en-US" sz="1800" b="1">
                <a:solidFill>
                  <a:schemeClr val="bg1"/>
                </a:solidFill>
              </a:rPr>
              <a:t>P</a:t>
            </a:r>
          </a:p>
        </p:txBody>
      </p:sp>
      <p:sp>
        <p:nvSpPr>
          <p:cNvPr id="116" name="TextBox 115"/>
          <p:cNvSpPr txBox="1">
            <a:spLocks noChangeArrowheads="1"/>
          </p:cNvSpPr>
          <p:nvPr/>
        </p:nvSpPr>
        <p:spPr bwMode="auto">
          <a:xfrm>
            <a:off x="4751388" y="4370388"/>
            <a:ext cx="428625" cy="368300"/>
          </a:xfrm>
          <a:prstGeom prst="rect">
            <a:avLst/>
          </a:prstGeom>
          <a:noFill/>
          <a:ln w="9525">
            <a:noFill/>
            <a:miter lim="800000"/>
            <a:headEnd/>
            <a:tailEnd/>
          </a:ln>
        </p:spPr>
        <p:txBody>
          <a:bodyPr>
            <a:spAutoFit/>
          </a:bodyPr>
          <a:lstStyle/>
          <a:p>
            <a:r>
              <a:rPr lang="en-US" sz="1800" b="1">
                <a:solidFill>
                  <a:schemeClr val="bg1"/>
                </a:solidFill>
              </a:rPr>
              <a:t>P</a:t>
            </a:r>
          </a:p>
        </p:txBody>
      </p:sp>
      <p:sp>
        <p:nvSpPr>
          <p:cNvPr id="117" name="TextBox 116"/>
          <p:cNvSpPr txBox="1">
            <a:spLocks noChangeArrowheads="1"/>
          </p:cNvSpPr>
          <p:nvPr/>
        </p:nvSpPr>
        <p:spPr bwMode="auto">
          <a:xfrm>
            <a:off x="5108575" y="4357688"/>
            <a:ext cx="428625" cy="366712"/>
          </a:xfrm>
          <a:prstGeom prst="rect">
            <a:avLst/>
          </a:prstGeom>
          <a:noFill/>
          <a:ln w="9525">
            <a:noFill/>
            <a:miter lim="800000"/>
            <a:headEnd/>
            <a:tailEnd/>
          </a:ln>
        </p:spPr>
        <p:txBody>
          <a:bodyPr>
            <a:spAutoFit/>
          </a:bodyPr>
          <a:lstStyle/>
          <a:p>
            <a:r>
              <a:rPr lang="en-US" sz="1800" b="1">
                <a:solidFill>
                  <a:schemeClr val="bg1"/>
                </a:solidFill>
              </a:rPr>
              <a:t>P</a:t>
            </a:r>
          </a:p>
        </p:txBody>
      </p:sp>
      <p:sp>
        <p:nvSpPr>
          <p:cNvPr id="118" name="TextBox 117"/>
          <p:cNvSpPr txBox="1">
            <a:spLocks noChangeArrowheads="1"/>
          </p:cNvSpPr>
          <p:nvPr/>
        </p:nvSpPr>
        <p:spPr bwMode="auto">
          <a:xfrm>
            <a:off x="5465763" y="4357688"/>
            <a:ext cx="428625" cy="366712"/>
          </a:xfrm>
          <a:prstGeom prst="rect">
            <a:avLst/>
          </a:prstGeom>
          <a:noFill/>
          <a:ln w="9525">
            <a:noFill/>
            <a:miter lim="800000"/>
            <a:headEnd/>
            <a:tailEnd/>
          </a:ln>
        </p:spPr>
        <p:txBody>
          <a:bodyPr>
            <a:spAutoFit/>
          </a:bodyPr>
          <a:lstStyle/>
          <a:p>
            <a:r>
              <a:rPr lang="en-US" sz="1800" b="1">
                <a:solidFill>
                  <a:schemeClr val="bg1"/>
                </a:solidFill>
              </a:rPr>
              <a:t>P</a:t>
            </a:r>
          </a:p>
        </p:txBody>
      </p:sp>
      <p:sp>
        <p:nvSpPr>
          <p:cNvPr id="119" name="TextBox 118"/>
          <p:cNvSpPr txBox="1">
            <a:spLocks noChangeArrowheads="1"/>
          </p:cNvSpPr>
          <p:nvPr/>
        </p:nvSpPr>
        <p:spPr bwMode="auto">
          <a:xfrm>
            <a:off x="5894388" y="4357688"/>
            <a:ext cx="428625" cy="366712"/>
          </a:xfrm>
          <a:prstGeom prst="rect">
            <a:avLst/>
          </a:prstGeom>
          <a:noFill/>
          <a:ln w="9525">
            <a:noFill/>
            <a:miter lim="800000"/>
            <a:headEnd/>
            <a:tailEnd/>
          </a:ln>
        </p:spPr>
        <p:txBody>
          <a:bodyPr>
            <a:spAutoFit/>
          </a:bodyPr>
          <a:lstStyle/>
          <a:p>
            <a:r>
              <a:rPr lang="en-US" sz="1800" b="1">
                <a:solidFill>
                  <a:schemeClr val="bg1"/>
                </a:solidFill>
              </a:rPr>
              <a:t>P</a:t>
            </a:r>
          </a:p>
        </p:txBody>
      </p:sp>
      <p:sp>
        <p:nvSpPr>
          <p:cNvPr id="120" name="TextBox 119"/>
          <p:cNvSpPr txBox="1">
            <a:spLocks noChangeArrowheads="1"/>
          </p:cNvSpPr>
          <p:nvPr/>
        </p:nvSpPr>
        <p:spPr bwMode="auto">
          <a:xfrm>
            <a:off x="6251575" y="4357688"/>
            <a:ext cx="428625" cy="366712"/>
          </a:xfrm>
          <a:prstGeom prst="rect">
            <a:avLst/>
          </a:prstGeom>
          <a:noFill/>
          <a:ln w="9525">
            <a:noFill/>
            <a:miter lim="800000"/>
            <a:headEnd/>
            <a:tailEnd/>
          </a:ln>
        </p:spPr>
        <p:txBody>
          <a:bodyPr>
            <a:spAutoFit/>
          </a:bodyPr>
          <a:lstStyle/>
          <a:p>
            <a:r>
              <a:rPr lang="en-US" sz="1800" b="1">
                <a:solidFill>
                  <a:schemeClr val="bg1"/>
                </a:solidFill>
              </a:rPr>
              <a:t>P</a:t>
            </a:r>
          </a:p>
        </p:txBody>
      </p:sp>
      <p:sp>
        <p:nvSpPr>
          <p:cNvPr id="128" name="TextBox 127"/>
          <p:cNvSpPr txBox="1">
            <a:spLocks noChangeArrowheads="1"/>
          </p:cNvSpPr>
          <p:nvPr/>
        </p:nvSpPr>
        <p:spPr bwMode="auto">
          <a:xfrm>
            <a:off x="3536950" y="4292600"/>
            <a:ext cx="428625" cy="366713"/>
          </a:xfrm>
          <a:prstGeom prst="rect">
            <a:avLst/>
          </a:prstGeom>
          <a:noFill/>
          <a:ln w="9525">
            <a:noFill/>
            <a:miter lim="800000"/>
            <a:headEnd/>
            <a:tailEnd/>
          </a:ln>
        </p:spPr>
        <p:txBody>
          <a:bodyPr>
            <a:spAutoFit/>
          </a:bodyPr>
          <a:lstStyle/>
          <a:p>
            <a:r>
              <a:rPr lang="en-US" sz="1800" b="1">
                <a:solidFill>
                  <a:schemeClr val="bg1"/>
                </a:solidFill>
              </a:rPr>
              <a:t>P</a:t>
            </a:r>
          </a:p>
        </p:txBody>
      </p:sp>
      <p:grpSp>
        <p:nvGrpSpPr>
          <p:cNvPr id="2" name="Group 56"/>
          <p:cNvGrpSpPr>
            <a:grpSpLocks/>
          </p:cNvGrpSpPr>
          <p:nvPr/>
        </p:nvGrpSpPr>
        <p:grpSpPr bwMode="auto">
          <a:xfrm>
            <a:off x="7165975" y="44450"/>
            <a:ext cx="430213" cy="301625"/>
            <a:chOff x="6907213" y="0"/>
            <a:chExt cx="430212" cy="301625"/>
          </a:xfrm>
        </p:grpSpPr>
        <p:sp>
          <p:nvSpPr>
            <p:cNvPr id="27" name="Right Arrow 2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9232" name="Group 63"/>
            <p:cNvGrpSpPr>
              <a:grpSpLocks/>
            </p:cNvGrpSpPr>
            <p:nvPr/>
          </p:nvGrpSpPr>
          <p:grpSpPr bwMode="auto">
            <a:xfrm>
              <a:off x="6907213" y="65088"/>
              <a:ext cx="171450" cy="171450"/>
              <a:chOff x="739" y="413995"/>
              <a:chExt cx="172117" cy="172117"/>
            </a:xfrm>
          </p:grpSpPr>
          <p:sp>
            <p:nvSpPr>
              <p:cNvPr id="29" name="Oval 2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7"/>
          <p:cNvGrpSpPr>
            <a:grpSpLocks/>
          </p:cNvGrpSpPr>
          <p:nvPr/>
        </p:nvGrpSpPr>
        <p:grpSpPr bwMode="auto">
          <a:xfrm>
            <a:off x="7526338" y="44450"/>
            <a:ext cx="430212" cy="301625"/>
            <a:chOff x="7358063" y="0"/>
            <a:chExt cx="430212" cy="301625"/>
          </a:xfrm>
        </p:grpSpPr>
        <p:sp>
          <p:nvSpPr>
            <p:cNvPr id="31" name="Right Arrow 30"/>
            <p:cNvSpPr/>
            <p:nvPr/>
          </p:nvSpPr>
          <p:spPr>
            <a:xfrm>
              <a:off x="744378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9228" name="Group 65"/>
            <p:cNvGrpSpPr>
              <a:grpSpLocks/>
            </p:cNvGrpSpPr>
            <p:nvPr/>
          </p:nvGrpSpPr>
          <p:grpSpPr bwMode="auto">
            <a:xfrm>
              <a:off x="7358063" y="65088"/>
              <a:ext cx="173037" cy="171450"/>
              <a:chOff x="452546" y="413995"/>
              <a:chExt cx="172117" cy="172117"/>
            </a:xfrm>
          </p:grpSpPr>
          <p:sp>
            <p:nvSpPr>
              <p:cNvPr id="33" name="Oval 32"/>
              <p:cNvSpPr/>
              <p:nvPr/>
            </p:nvSpPr>
            <p:spPr>
              <a:xfrm>
                <a:off x="452546"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Oval 8"/>
              <p:cNvSpPr/>
              <p:nvPr/>
            </p:nvSpPr>
            <p:spPr>
              <a:xfrm>
                <a:off x="477811" y="439494"/>
                <a:ext cx="121587"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6" name="Group 58"/>
          <p:cNvGrpSpPr>
            <a:grpSpLocks/>
          </p:cNvGrpSpPr>
          <p:nvPr/>
        </p:nvGrpSpPr>
        <p:grpSpPr bwMode="auto">
          <a:xfrm>
            <a:off x="7886700" y="44450"/>
            <a:ext cx="430213" cy="301625"/>
            <a:chOff x="7810500" y="0"/>
            <a:chExt cx="430213" cy="301625"/>
          </a:xfrm>
        </p:grpSpPr>
        <p:sp>
          <p:nvSpPr>
            <p:cNvPr id="35" name="Right Arrow 34"/>
            <p:cNvSpPr/>
            <p:nvPr/>
          </p:nvSpPr>
          <p:spPr>
            <a:xfrm>
              <a:off x="7896225" y="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9224" name="Group 67"/>
            <p:cNvGrpSpPr>
              <a:grpSpLocks/>
            </p:cNvGrpSpPr>
            <p:nvPr/>
          </p:nvGrpSpPr>
          <p:grpSpPr bwMode="auto">
            <a:xfrm>
              <a:off x="7810500" y="65088"/>
              <a:ext cx="171450" cy="171450"/>
              <a:chOff x="904354" y="413995"/>
              <a:chExt cx="172117" cy="172117"/>
            </a:xfrm>
          </p:grpSpPr>
          <p:sp>
            <p:nvSpPr>
              <p:cNvPr id="37" name="Oval 36"/>
              <p:cNvSpPr/>
              <p:nvPr/>
            </p:nvSpPr>
            <p:spPr>
              <a:xfrm>
                <a:off x="904354"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Oval 11"/>
              <p:cNvSpPr/>
              <p:nvPr/>
            </p:nvSpPr>
            <p:spPr>
              <a:xfrm>
                <a:off x="929853"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8" name="Group 59"/>
          <p:cNvGrpSpPr>
            <a:grpSpLocks/>
          </p:cNvGrpSpPr>
          <p:nvPr/>
        </p:nvGrpSpPr>
        <p:grpSpPr bwMode="auto">
          <a:xfrm>
            <a:off x="8245475" y="44450"/>
            <a:ext cx="430213" cy="301625"/>
            <a:chOff x="7810500" y="0"/>
            <a:chExt cx="430213" cy="301625"/>
          </a:xfrm>
        </p:grpSpPr>
        <p:sp>
          <p:nvSpPr>
            <p:cNvPr id="61" name="Right Arrow 60"/>
            <p:cNvSpPr/>
            <p:nvPr/>
          </p:nvSpPr>
          <p:spPr>
            <a:xfrm>
              <a:off x="7896225" y="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9220" name="Group 67"/>
            <p:cNvGrpSpPr>
              <a:grpSpLocks/>
            </p:cNvGrpSpPr>
            <p:nvPr/>
          </p:nvGrpSpPr>
          <p:grpSpPr bwMode="auto">
            <a:xfrm>
              <a:off x="7810500" y="65088"/>
              <a:ext cx="171450" cy="171450"/>
              <a:chOff x="904354" y="413995"/>
              <a:chExt cx="172117" cy="172117"/>
            </a:xfrm>
          </p:grpSpPr>
          <p:sp>
            <p:nvSpPr>
              <p:cNvPr id="63" name="Oval 62"/>
              <p:cNvSpPr/>
              <p:nvPr/>
            </p:nvSpPr>
            <p:spPr>
              <a:xfrm>
                <a:off x="904354"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4" name="Oval 11"/>
              <p:cNvSpPr/>
              <p:nvPr/>
            </p:nvSpPr>
            <p:spPr>
              <a:xfrm>
                <a:off x="929853"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4</a:t>
                </a:r>
              </a:p>
            </p:txBody>
          </p:sp>
        </p:grpSp>
      </p:grpSp>
      <p:grpSp>
        <p:nvGrpSpPr>
          <p:cNvPr id="10" name="Group 64"/>
          <p:cNvGrpSpPr>
            <a:grpSpLocks/>
          </p:cNvGrpSpPr>
          <p:nvPr/>
        </p:nvGrpSpPr>
        <p:grpSpPr bwMode="auto">
          <a:xfrm>
            <a:off x="8605838" y="44450"/>
            <a:ext cx="430212" cy="301625"/>
            <a:chOff x="7810500" y="0"/>
            <a:chExt cx="430213" cy="301625"/>
          </a:xfrm>
        </p:grpSpPr>
        <p:sp>
          <p:nvSpPr>
            <p:cNvPr id="68" name="Right Arrow 67"/>
            <p:cNvSpPr/>
            <p:nvPr/>
          </p:nvSpPr>
          <p:spPr>
            <a:xfrm>
              <a:off x="7896225" y="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89216" name="Group 67"/>
            <p:cNvGrpSpPr>
              <a:grpSpLocks/>
            </p:cNvGrpSpPr>
            <p:nvPr/>
          </p:nvGrpSpPr>
          <p:grpSpPr bwMode="auto">
            <a:xfrm>
              <a:off x="7810500" y="65088"/>
              <a:ext cx="171450" cy="171450"/>
              <a:chOff x="904354" y="413995"/>
              <a:chExt cx="172117" cy="172117"/>
            </a:xfrm>
          </p:grpSpPr>
          <p:sp>
            <p:nvSpPr>
              <p:cNvPr id="72" name="Oval 71"/>
              <p:cNvSpPr/>
              <p:nvPr/>
            </p:nvSpPr>
            <p:spPr>
              <a:xfrm>
                <a:off x="904354"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3" name="Oval 11"/>
              <p:cNvSpPr/>
              <p:nvPr/>
            </p:nvSpPr>
            <p:spPr>
              <a:xfrm>
                <a:off x="929853"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5</a:t>
                </a:r>
              </a:p>
            </p:txBody>
          </p:sp>
        </p:grpSp>
      </p:grpSp>
      <p:sp>
        <p:nvSpPr>
          <p:cNvPr id="84" name="Rounded Rectangular Callout 83"/>
          <p:cNvSpPr>
            <a:spLocks noChangeArrowheads="1"/>
          </p:cNvSpPr>
          <p:nvPr/>
        </p:nvSpPr>
        <p:spPr bwMode="auto">
          <a:xfrm>
            <a:off x="4248150" y="5761038"/>
            <a:ext cx="2052638" cy="476250"/>
          </a:xfrm>
          <a:prstGeom prst="wedgeRoundRectCallout">
            <a:avLst>
              <a:gd name="adj1" fmla="val -38704"/>
              <a:gd name="adj2" fmla="val -157366"/>
              <a:gd name="adj3" fmla="val 16667"/>
            </a:avLst>
          </a:prstGeom>
          <a:solidFill>
            <a:schemeClr val="bg1"/>
          </a:solidFill>
          <a:ln w="25400" algn="ctr">
            <a:noFill/>
            <a:miter lim="800000"/>
            <a:headEnd/>
            <a:tailEnd/>
          </a:ln>
        </p:spPr>
        <p:txBody>
          <a:bodyPr anchor="ctr"/>
          <a:lstStyle/>
          <a:p>
            <a:r>
              <a:rPr lang="en-US" sz="1200">
                <a:solidFill>
                  <a:schemeClr val="tx2"/>
                </a:solidFill>
              </a:rPr>
              <a:t>Event 1: Planned order firmed by Auto-firm process</a:t>
            </a:r>
          </a:p>
        </p:txBody>
      </p:sp>
      <p:sp>
        <p:nvSpPr>
          <p:cNvPr id="85" name="Rounded Rectangular Callout 84"/>
          <p:cNvSpPr>
            <a:spLocks noChangeArrowheads="1"/>
          </p:cNvSpPr>
          <p:nvPr/>
        </p:nvSpPr>
        <p:spPr bwMode="auto">
          <a:xfrm>
            <a:off x="6632575" y="5445125"/>
            <a:ext cx="1827213" cy="615950"/>
          </a:xfrm>
          <a:prstGeom prst="wedgeRoundRectCallout">
            <a:avLst>
              <a:gd name="adj1" fmla="val -48435"/>
              <a:gd name="adj2" fmla="val -89028"/>
              <a:gd name="adj3" fmla="val 16667"/>
            </a:avLst>
          </a:prstGeom>
          <a:solidFill>
            <a:schemeClr val="bg1"/>
          </a:solidFill>
          <a:ln w="25400" algn="ctr">
            <a:noFill/>
            <a:miter lim="800000"/>
            <a:headEnd/>
            <a:tailEnd/>
          </a:ln>
        </p:spPr>
        <p:txBody>
          <a:bodyPr anchor="ctr"/>
          <a:lstStyle/>
          <a:p>
            <a:r>
              <a:rPr lang="en-US" sz="1200">
                <a:solidFill>
                  <a:schemeClr val="tx2"/>
                </a:solidFill>
              </a:rPr>
              <a:t>Event 4:  Future planned orders firmed by Auto-firm process</a:t>
            </a:r>
          </a:p>
        </p:txBody>
      </p:sp>
      <p:cxnSp>
        <p:nvCxnSpPr>
          <p:cNvPr id="99" name="Straight Connector 98"/>
          <p:cNvCxnSpPr/>
          <p:nvPr/>
        </p:nvCxnSpPr>
        <p:spPr bwMode="auto">
          <a:xfrm>
            <a:off x="4824413" y="5189538"/>
            <a:ext cx="1871662" cy="1587"/>
          </a:xfrm>
          <a:prstGeom prst="line">
            <a:avLst/>
          </a:prstGeom>
          <a:no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cxnSp>
      <p:grpSp>
        <p:nvGrpSpPr>
          <p:cNvPr id="12" name="Group 126"/>
          <p:cNvGrpSpPr>
            <a:grpSpLocks/>
          </p:cNvGrpSpPr>
          <p:nvPr/>
        </p:nvGrpSpPr>
        <p:grpSpPr bwMode="auto">
          <a:xfrm>
            <a:off x="1535113" y="3624263"/>
            <a:ext cx="5430837" cy="2114550"/>
            <a:chOff x="1285058" y="1052477"/>
            <a:chExt cx="5430082" cy="2114452"/>
          </a:xfrm>
        </p:grpSpPr>
        <p:grpSp>
          <p:nvGrpSpPr>
            <p:cNvPr id="89202" name="Group 123"/>
            <p:cNvGrpSpPr>
              <a:grpSpLocks/>
            </p:cNvGrpSpPr>
            <p:nvPr/>
          </p:nvGrpSpPr>
          <p:grpSpPr bwMode="auto">
            <a:xfrm>
              <a:off x="1285058" y="2177412"/>
              <a:ext cx="3221212" cy="989517"/>
              <a:chOff x="1285058" y="2177412"/>
              <a:chExt cx="3221212" cy="989517"/>
            </a:xfrm>
          </p:grpSpPr>
          <p:cxnSp>
            <p:nvCxnSpPr>
              <p:cNvPr id="89210" name="Straight Connector 86"/>
              <p:cNvCxnSpPr>
                <a:cxnSpLocks noChangeShapeType="1"/>
              </p:cNvCxnSpPr>
              <p:nvPr/>
            </p:nvCxnSpPr>
            <p:spPr bwMode="auto">
              <a:xfrm rot="5400000">
                <a:off x="4089479" y="2625637"/>
                <a:ext cx="822960" cy="794"/>
              </a:xfrm>
              <a:prstGeom prst="line">
                <a:avLst/>
              </a:prstGeom>
              <a:noFill/>
              <a:ln w="38100" algn="ctr">
                <a:solidFill>
                  <a:srgbClr val="FF0000"/>
                </a:solidFill>
                <a:round/>
                <a:headEnd/>
                <a:tailEnd/>
              </a:ln>
            </p:spPr>
          </p:cxnSp>
          <p:cxnSp>
            <p:nvCxnSpPr>
              <p:cNvPr id="89211" name="Straight Arrow Connector 88"/>
              <p:cNvCxnSpPr>
                <a:cxnSpLocks noChangeShapeType="1"/>
              </p:cNvCxnSpPr>
              <p:nvPr/>
            </p:nvCxnSpPr>
            <p:spPr bwMode="auto">
              <a:xfrm>
                <a:off x="3500430" y="2874995"/>
                <a:ext cx="1005840" cy="1588"/>
              </a:xfrm>
              <a:prstGeom prst="straightConnector1">
                <a:avLst/>
              </a:prstGeom>
              <a:noFill/>
              <a:ln w="9525" algn="ctr">
                <a:solidFill>
                  <a:schemeClr val="tx1"/>
                </a:solidFill>
                <a:round/>
                <a:headEnd/>
                <a:tailEnd type="arrow" w="med" len="med"/>
              </a:ln>
            </p:spPr>
          </p:cxnSp>
          <p:cxnSp>
            <p:nvCxnSpPr>
              <p:cNvPr id="89212" name="Straight Connector 89"/>
              <p:cNvCxnSpPr>
                <a:cxnSpLocks noChangeShapeType="1"/>
              </p:cNvCxnSpPr>
              <p:nvPr/>
            </p:nvCxnSpPr>
            <p:spPr bwMode="auto">
              <a:xfrm>
                <a:off x="1285852" y="2857496"/>
                <a:ext cx="214314" cy="1588"/>
              </a:xfrm>
              <a:prstGeom prst="line">
                <a:avLst/>
              </a:prstGeom>
              <a:noFill/>
              <a:ln w="9525" algn="ctr">
                <a:solidFill>
                  <a:schemeClr val="tx1"/>
                </a:solidFill>
                <a:round/>
                <a:headEnd/>
                <a:tailEnd/>
              </a:ln>
            </p:spPr>
          </p:cxnSp>
          <p:cxnSp>
            <p:nvCxnSpPr>
              <p:cNvPr id="89213" name="Straight Connector 94"/>
              <p:cNvCxnSpPr>
                <a:cxnSpLocks noChangeShapeType="1"/>
              </p:cNvCxnSpPr>
              <p:nvPr/>
            </p:nvCxnSpPr>
            <p:spPr bwMode="auto">
              <a:xfrm rot="5400000">
                <a:off x="873975" y="2588495"/>
                <a:ext cx="822960" cy="794"/>
              </a:xfrm>
              <a:prstGeom prst="line">
                <a:avLst/>
              </a:prstGeom>
              <a:noFill/>
              <a:ln w="38100" algn="ctr">
                <a:solidFill>
                  <a:srgbClr val="FF0000"/>
                </a:solidFill>
                <a:round/>
                <a:headEnd/>
                <a:tailEnd/>
              </a:ln>
            </p:spPr>
          </p:cxnSp>
          <p:sp>
            <p:nvSpPr>
              <p:cNvPr id="89214" name="Text Box 20"/>
              <p:cNvSpPr txBox="1">
                <a:spLocks noChangeArrowheads="1"/>
              </p:cNvSpPr>
              <p:nvPr/>
            </p:nvSpPr>
            <p:spPr bwMode="auto">
              <a:xfrm>
                <a:off x="1499382" y="2617373"/>
                <a:ext cx="2071800" cy="549556"/>
              </a:xfrm>
              <a:prstGeom prst="rect">
                <a:avLst/>
              </a:prstGeom>
              <a:noFill/>
              <a:ln w="38100" algn="ctr">
                <a:noFill/>
                <a:miter lim="800000"/>
                <a:headEnd/>
                <a:tailEnd/>
              </a:ln>
            </p:spPr>
            <p:txBody>
              <a:bodyPr tIns="91440" bIns="91440">
                <a:spAutoFit/>
              </a:bodyPr>
              <a:lstStyle/>
              <a:p>
                <a:r>
                  <a:rPr lang="en-US" sz="1200" b="1">
                    <a:latin typeface="Arial" charset="0"/>
                  </a:rPr>
                  <a:t>MSW 8 Day Scheduling Horizon</a:t>
                </a:r>
              </a:p>
            </p:txBody>
          </p:sp>
        </p:grpSp>
        <p:grpSp>
          <p:nvGrpSpPr>
            <p:cNvPr id="89203" name="Group 125"/>
            <p:cNvGrpSpPr>
              <a:grpSpLocks/>
            </p:cNvGrpSpPr>
            <p:nvPr/>
          </p:nvGrpSpPr>
          <p:grpSpPr bwMode="auto">
            <a:xfrm>
              <a:off x="4071934" y="1052477"/>
              <a:ext cx="2643206" cy="1585341"/>
              <a:chOff x="4071934" y="1052477"/>
              <a:chExt cx="2643206" cy="1585341"/>
            </a:xfrm>
          </p:grpSpPr>
          <p:sp>
            <p:nvSpPr>
              <p:cNvPr id="104" name="Line Callout 2 (No Border) 103"/>
              <p:cNvSpPr/>
              <p:nvPr/>
            </p:nvSpPr>
            <p:spPr bwMode="auto">
              <a:xfrm>
                <a:off x="4643438" y="1052477"/>
                <a:ext cx="2071702" cy="662011"/>
              </a:xfrm>
              <a:prstGeom prst="callout2">
                <a:avLst>
                  <a:gd name="adj1" fmla="val 18750"/>
                  <a:gd name="adj2" fmla="val -8333"/>
                  <a:gd name="adj3" fmla="val 18750"/>
                  <a:gd name="adj4" fmla="val -16667"/>
                  <a:gd name="adj5" fmla="val 99319"/>
                  <a:gd name="adj6" fmla="val -20755"/>
                </a:avLst>
              </a:prstGeom>
              <a:solidFill>
                <a:schemeClr val="bg1"/>
              </a:solidFill>
              <a:ln w="9525"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p>
                <a:pPr>
                  <a:lnSpc>
                    <a:spcPct val="90000"/>
                  </a:lnSpc>
                  <a:defRPr/>
                </a:pPr>
                <a:r>
                  <a:rPr lang="en-US" sz="1100" baseline="30000" dirty="0">
                    <a:solidFill>
                      <a:schemeClr val="accent1">
                        <a:lumMod val="50000"/>
                      </a:schemeClr>
                    </a:solidFill>
                  </a:rPr>
                  <a:t>Key Point:</a:t>
                </a:r>
                <a:r>
                  <a:rPr lang="en-US" sz="1100" dirty="0">
                    <a:solidFill>
                      <a:schemeClr val="accent1">
                        <a:lumMod val="50000"/>
                      </a:schemeClr>
                    </a:solidFill>
                  </a:rPr>
                  <a:t>  Auto-firm processing applies to last date of scheduling horizon</a:t>
                </a:r>
                <a:endParaRPr lang="en-US" sz="1000" dirty="0">
                  <a:solidFill>
                    <a:schemeClr val="accent1">
                      <a:lumMod val="50000"/>
                    </a:schemeClr>
                  </a:solidFill>
                </a:endParaRPr>
              </a:p>
            </p:txBody>
          </p:sp>
          <p:sp>
            <p:nvSpPr>
              <p:cNvPr id="69" name="TextBox 68"/>
              <p:cNvSpPr txBox="1">
                <a:spLocks noChangeArrowheads="1"/>
              </p:cNvSpPr>
              <p:nvPr/>
            </p:nvSpPr>
            <p:spPr bwMode="auto">
              <a:xfrm>
                <a:off x="4071934" y="1714488"/>
                <a:ext cx="357190" cy="923330"/>
              </a:xfrm>
              <a:prstGeom prst="rect">
                <a:avLst/>
              </a:prstGeom>
              <a:noFill/>
              <a:ln w="9525" cap="flat" cmpd="sng" algn="ctr">
                <a:solidFill>
                  <a:schemeClr val="bg1"/>
                </a:solidFill>
                <a:prstDash val="solid"/>
                <a:round/>
                <a:headEnd type="none" w="med" len="med"/>
                <a:tailEnd type="none" w="med" len="med"/>
              </a:ln>
              <a:effectLst>
                <a:glow rad="63500">
                  <a:schemeClr val="accent2">
                    <a:satMod val="175000"/>
                    <a:alpha val="40000"/>
                  </a:schemeClr>
                </a:glow>
              </a:effectLst>
            </p:spPr>
            <p:txBody>
              <a:bodyPr anchor="b">
                <a:spAutoFit/>
              </a:bodyPr>
              <a:lstStyle/>
              <a:p>
                <a:pPr algn="ctr">
                  <a:defRPr/>
                </a:pPr>
                <a:r>
                  <a:rPr lang="en-US" sz="1800" dirty="0"/>
                  <a:t> </a:t>
                </a:r>
              </a:p>
              <a:p>
                <a:pPr algn="ctr">
                  <a:defRPr/>
                </a:pPr>
                <a:endParaRPr lang="en-US" sz="1800" dirty="0"/>
              </a:p>
              <a:p>
                <a:pPr algn="ctr">
                  <a:defRPr/>
                </a:pPr>
                <a:endParaRPr lang="en-US" sz="1800" dirty="0"/>
              </a:p>
            </p:txBody>
          </p:sp>
        </p:grpSp>
      </p:grpSp>
      <p:sp>
        <p:nvSpPr>
          <p:cNvPr id="100" name="TextBox 9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89193" name="Title 1"/>
          <p:cNvSpPr txBox="1">
            <a:spLocks/>
          </p:cNvSpPr>
          <p:nvPr/>
        </p:nvSpPr>
        <p:spPr bwMode="auto">
          <a:xfrm>
            <a:off x="0"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Auto-Firm Process</a:t>
            </a:r>
            <a:r>
              <a:rPr lang="en-US" sz="2000" b="1">
                <a:solidFill>
                  <a:schemeClr val="tx2"/>
                </a:solidFill>
              </a:rPr>
              <a:t/>
            </a:r>
            <a:br>
              <a:rPr lang="en-US" sz="2000" b="1">
                <a:solidFill>
                  <a:schemeClr val="tx2"/>
                </a:solidFill>
              </a:rPr>
            </a:br>
            <a:r>
              <a:rPr lang="en-US" sz="2000" b="1">
                <a:solidFill>
                  <a:schemeClr val="tx2"/>
                </a:solidFill>
              </a:rPr>
              <a:t>Illustration Flow</a:t>
            </a:r>
          </a:p>
        </p:txBody>
      </p:sp>
      <p:sp>
        <p:nvSpPr>
          <p:cNvPr id="67" name="Line Callout 2 (No Border) 66"/>
          <p:cNvSpPr/>
          <p:nvPr/>
        </p:nvSpPr>
        <p:spPr bwMode="auto">
          <a:xfrm>
            <a:off x="2267744" y="3216966"/>
            <a:ext cx="1656184" cy="500066"/>
          </a:xfrm>
          <a:prstGeom prst="callout2">
            <a:avLst>
              <a:gd name="adj1" fmla="val 70605"/>
              <a:gd name="adj2" fmla="val 108682"/>
              <a:gd name="adj3" fmla="val 69012"/>
              <a:gd name="adj4" fmla="val 114993"/>
              <a:gd name="adj5" fmla="val 241972"/>
              <a:gd name="adj6" fmla="val 89544"/>
            </a:avLst>
          </a:prstGeom>
          <a:solidFill>
            <a:schemeClr val="bg1"/>
          </a:solidFill>
          <a:ln w="19050"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a:bodyPr>
          <a:ls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algn="ctr">
              <a:lnSpc>
                <a:spcPct val="80000"/>
              </a:lnSpc>
              <a:defRPr/>
            </a:pPr>
            <a:r>
              <a:rPr lang="en-US" sz="1100" baseline="30000" dirty="0" smtClean="0">
                <a:solidFill>
                  <a:schemeClr val="accent1">
                    <a:lumMod val="75000"/>
                  </a:schemeClr>
                </a:solidFill>
              </a:rPr>
              <a:t>Key Point:</a:t>
            </a:r>
            <a:r>
              <a:rPr lang="en-US" sz="1100" dirty="0" smtClean="0">
                <a:solidFill>
                  <a:schemeClr val="accent1">
                    <a:lumMod val="75000"/>
                  </a:schemeClr>
                </a:solidFill>
              </a:rPr>
              <a:t>  Planned order is not firmed within the Scheduling Horizon</a:t>
            </a:r>
            <a:endParaRPr lang="en-US" sz="1100" dirty="0">
              <a:solidFill>
                <a:schemeClr val="accent1">
                  <a:lumMod val="75000"/>
                </a:schemeClr>
              </a:solidFill>
            </a:endParaRPr>
          </a:p>
        </p:txBody>
      </p:sp>
      <p:sp>
        <p:nvSpPr>
          <p:cNvPr id="70" name="Content Placeholder 2"/>
          <p:cNvSpPr txBox="1">
            <a:spLocks/>
          </p:cNvSpPr>
          <p:nvPr/>
        </p:nvSpPr>
        <p:spPr bwMode="auto">
          <a:xfrm>
            <a:off x="882650" y="1628775"/>
            <a:ext cx="8153400" cy="504825"/>
          </a:xfrm>
          <a:prstGeom prst="rect">
            <a:avLst/>
          </a:prstGeom>
          <a:noFill/>
          <a:ln w="9525">
            <a:noFill/>
            <a:miter lim="800000"/>
            <a:headEnd/>
            <a:tailEnd/>
          </a:ln>
        </p:spPr>
        <p:txBody>
          <a:bodyPr tIns="91440" bIns="91440">
            <a:normAutofit/>
          </a:bodyPr>
          <a:lstStyle/>
          <a:p>
            <a:pPr marL="742950" lvl="1" indent="-285750" eaLnBrk="0" hangingPunct="0">
              <a:lnSpc>
                <a:spcPct val="90000"/>
              </a:lnSpc>
              <a:spcBef>
                <a:spcPct val="25000"/>
              </a:spcBef>
              <a:buClr>
                <a:srgbClr val="2461AA"/>
              </a:buClr>
              <a:defRPr/>
            </a:pPr>
            <a:r>
              <a:rPr lang="en-US" sz="1800" kern="0" dirty="0">
                <a:solidFill>
                  <a:schemeClr val="tx1">
                    <a:lumMod val="90000"/>
                    <a:lumOff val="10000"/>
                  </a:schemeClr>
                </a:solidFill>
                <a:cs typeface="Tahoma" pitchFamily="34" charset="0"/>
              </a:rPr>
              <a:t>Event 1: Auto-firm </a:t>
            </a:r>
            <a:r>
              <a:rPr lang="en-US" sz="1800" dirty="0">
                <a:solidFill>
                  <a:schemeClr val="tx1">
                    <a:lumMod val="90000"/>
                    <a:lumOff val="10000"/>
                  </a:schemeClr>
                </a:solidFill>
                <a:cs typeface="Tahoma" pitchFamily="34" charset="0"/>
              </a:rPr>
              <a:t>process</a:t>
            </a:r>
            <a:r>
              <a:rPr lang="en-US" sz="1800" kern="0" dirty="0">
                <a:solidFill>
                  <a:schemeClr val="tx1">
                    <a:lumMod val="90000"/>
                    <a:lumOff val="10000"/>
                  </a:schemeClr>
                </a:solidFill>
                <a:cs typeface="Tahoma" pitchFamily="34" charset="0"/>
              </a:rPr>
              <a:t> runs (</a:t>
            </a:r>
            <a:r>
              <a:rPr lang="en-US" sz="1700" dirty="0">
                <a:solidFill>
                  <a:schemeClr val="tx1">
                    <a:lumMod val="90000"/>
                    <a:lumOff val="10000"/>
                  </a:schemeClr>
                </a:solidFill>
              </a:rPr>
              <a:t>today</a:t>
            </a:r>
            <a:r>
              <a:rPr lang="en-US" sz="1800" kern="0" dirty="0">
                <a:solidFill>
                  <a:schemeClr val="tx1">
                    <a:lumMod val="90000"/>
                    <a:lumOff val="10000"/>
                  </a:schemeClr>
                </a:solidFill>
                <a:cs typeface="Tahoma" pitchFamily="34" charset="0"/>
              </a:rPr>
              <a:t>)</a:t>
            </a:r>
          </a:p>
          <a:p>
            <a:pPr marL="742950" lvl="1" indent="-285750" eaLnBrk="0" hangingPunct="0">
              <a:lnSpc>
                <a:spcPct val="90000"/>
              </a:lnSpc>
              <a:spcBef>
                <a:spcPct val="25000"/>
              </a:spcBef>
              <a:buClr>
                <a:srgbClr val="2461AA"/>
              </a:buClr>
              <a:buFont typeface="Times New Roman" pitchFamily="18" charset="0"/>
              <a:buChar char="–"/>
              <a:defRPr/>
            </a:pPr>
            <a:endParaRPr lang="en-US" sz="2400" kern="0" dirty="0">
              <a:solidFill>
                <a:schemeClr val="tx1">
                  <a:lumMod val="75000"/>
                  <a:lumOff val="25000"/>
                </a:schemeClr>
              </a:solidFill>
              <a:latin typeface="+mn-lt"/>
            </a:endParaRPr>
          </a:p>
        </p:txBody>
      </p:sp>
      <p:sp>
        <p:nvSpPr>
          <p:cNvPr id="71" name="Content Placeholder 2"/>
          <p:cNvSpPr txBox="1">
            <a:spLocks/>
          </p:cNvSpPr>
          <p:nvPr/>
        </p:nvSpPr>
        <p:spPr bwMode="auto">
          <a:xfrm>
            <a:off x="882650" y="1989138"/>
            <a:ext cx="8153400" cy="503237"/>
          </a:xfrm>
          <a:prstGeom prst="rect">
            <a:avLst/>
          </a:prstGeom>
          <a:noFill/>
          <a:ln w="9525">
            <a:noFill/>
            <a:miter lim="800000"/>
            <a:headEnd/>
            <a:tailEnd/>
          </a:ln>
        </p:spPr>
        <p:txBody>
          <a:bodyPr tIns="91440" bIns="91440">
            <a:normAutofit/>
          </a:bodyPr>
          <a:lstStyle/>
          <a:p>
            <a:pPr marL="742950" lvl="1" indent="-285750" eaLnBrk="0" hangingPunct="0">
              <a:lnSpc>
                <a:spcPct val="90000"/>
              </a:lnSpc>
              <a:spcBef>
                <a:spcPct val="25000"/>
              </a:spcBef>
              <a:buClr>
                <a:srgbClr val="2461AA"/>
              </a:buClr>
              <a:defRPr/>
            </a:pPr>
            <a:r>
              <a:rPr lang="en-US" sz="1800" kern="0" dirty="0">
                <a:solidFill>
                  <a:schemeClr val="tx1">
                    <a:lumMod val="90000"/>
                    <a:lumOff val="10000"/>
                  </a:schemeClr>
                </a:solidFill>
                <a:cs typeface="Tahoma" pitchFamily="34" charset="0"/>
              </a:rPr>
              <a:t>Event 2: New planned order created by MRP (today)</a:t>
            </a:r>
          </a:p>
          <a:p>
            <a:pPr marL="742950" lvl="1" indent="-285750" eaLnBrk="0" hangingPunct="0">
              <a:lnSpc>
                <a:spcPct val="90000"/>
              </a:lnSpc>
              <a:spcBef>
                <a:spcPct val="25000"/>
              </a:spcBef>
              <a:buClr>
                <a:srgbClr val="2461AA"/>
              </a:buClr>
              <a:buFont typeface="Times New Roman" pitchFamily="18" charset="0"/>
              <a:buChar char="–"/>
              <a:defRPr/>
            </a:pPr>
            <a:endParaRPr lang="en-US" sz="2400" kern="0" dirty="0">
              <a:solidFill>
                <a:schemeClr val="tx1">
                  <a:lumMod val="75000"/>
                  <a:lumOff val="25000"/>
                </a:schemeClr>
              </a:solidFill>
              <a:latin typeface="+mn-lt"/>
            </a:endParaRPr>
          </a:p>
        </p:txBody>
      </p:sp>
      <p:sp>
        <p:nvSpPr>
          <p:cNvPr id="74" name="Content Placeholder 2"/>
          <p:cNvSpPr txBox="1">
            <a:spLocks/>
          </p:cNvSpPr>
          <p:nvPr/>
        </p:nvSpPr>
        <p:spPr bwMode="auto">
          <a:xfrm>
            <a:off x="882650" y="2349500"/>
            <a:ext cx="8153400" cy="503238"/>
          </a:xfrm>
          <a:prstGeom prst="rect">
            <a:avLst/>
          </a:prstGeom>
          <a:noFill/>
          <a:ln w="9525">
            <a:noFill/>
            <a:miter lim="800000"/>
            <a:headEnd/>
            <a:tailEnd/>
          </a:ln>
        </p:spPr>
        <p:txBody>
          <a:bodyPr tIns="91440" bIns="91440">
            <a:normAutofit/>
          </a:bodyPr>
          <a:lstStyle/>
          <a:p>
            <a:pPr marL="742950" lvl="1" indent="-285750" eaLnBrk="0" hangingPunct="0">
              <a:lnSpc>
                <a:spcPct val="90000"/>
              </a:lnSpc>
              <a:spcBef>
                <a:spcPct val="25000"/>
              </a:spcBef>
              <a:buClr>
                <a:srgbClr val="2461AA"/>
              </a:buClr>
              <a:defRPr/>
            </a:pPr>
            <a:r>
              <a:rPr lang="en-US" sz="1800" kern="0" dirty="0">
                <a:solidFill>
                  <a:schemeClr val="tx1">
                    <a:lumMod val="90000"/>
                    <a:lumOff val="10000"/>
                  </a:schemeClr>
                </a:solidFill>
                <a:cs typeface="Tahoma" pitchFamily="34" charset="0"/>
              </a:rPr>
              <a:t>Event 3: Auto-firm process runs again (today)</a:t>
            </a:r>
          </a:p>
          <a:p>
            <a:pPr marL="742950" lvl="1" indent="-285750" eaLnBrk="0" hangingPunct="0">
              <a:lnSpc>
                <a:spcPct val="90000"/>
              </a:lnSpc>
              <a:spcBef>
                <a:spcPct val="25000"/>
              </a:spcBef>
              <a:buClr>
                <a:srgbClr val="2461AA"/>
              </a:buClr>
              <a:buFont typeface="Times New Roman" pitchFamily="18" charset="0"/>
              <a:buChar char="–"/>
              <a:defRPr/>
            </a:pPr>
            <a:endParaRPr lang="en-US" sz="2400" kern="0" dirty="0">
              <a:solidFill>
                <a:schemeClr val="tx1">
                  <a:lumMod val="75000"/>
                  <a:lumOff val="25000"/>
                </a:schemeClr>
              </a:solidFill>
              <a:latin typeface="+mn-lt"/>
            </a:endParaRPr>
          </a:p>
        </p:txBody>
      </p:sp>
      <p:sp>
        <p:nvSpPr>
          <p:cNvPr id="75" name="Content Placeholder 2"/>
          <p:cNvSpPr txBox="1">
            <a:spLocks/>
          </p:cNvSpPr>
          <p:nvPr/>
        </p:nvSpPr>
        <p:spPr bwMode="auto">
          <a:xfrm>
            <a:off x="882650" y="2708275"/>
            <a:ext cx="8153400" cy="504825"/>
          </a:xfrm>
          <a:prstGeom prst="rect">
            <a:avLst/>
          </a:prstGeom>
          <a:noFill/>
          <a:ln w="9525">
            <a:noFill/>
            <a:miter lim="800000"/>
            <a:headEnd/>
            <a:tailEnd/>
          </a:ln>
        </p:spPr>
        <p:txBody>
          <a:bodyPr tIns="91440" bIns="91440">
            <a:normAutofit/>
          </a:bodyPr>
          <a:lstStyle/>
          <a:p>
            <a:pPr marL="742950" lvl="1" indent="-285750" eaLnBrk="0" hangingPunct="0">
              <a:lnSpc>
                <a:spcPct val="90000"/>
              </a:lnSpc>
              <a:spcBef>
                <a:spcPct val="25000"/>
              </a:spcBef>
              <a:buClr>
                <a:srgbClr val="2461AA"/>
              </a:buClr>
              <a:defRPr/>
            </a:pPr>
            <a:r>
              <a:rPr lang="en-US" sz="1800" kern="0" dirty="0">
                <a:solidFill>
                  <a:schemeClr val="tx1">
                    <a:lumMod val="90000"/>
                    <a:lumOff val="10000"/>
                  </a:schemeClr>
                </a:solidFill>
                <a:cs typeface="Tahoma" pitchFamily="34" charset="0"/>
              </a:rPr>
              <a:t>Event 4: Auto-firm process runs each day after today</a:t>
            </a:r>
          </a:p>
          <a:p>
            <a:pPr marL="742950" lvl="1" indent="-285750" eaLnBrk="0" hangingPunct="0">
              <a:lnSpc>
                <a:spcPct val="90000"/>
              </a:lnSpc>
              <a:spcBef>
                <a:spcPct val="25000"/>
              </a:spcBef>
              <a:buClr>
                <a:srgbClr val="2461AA"/>
              </a:buClr>
              <a:buFont typeface="Times New Roman" pitchFamily="18" charset="0"/>
              <a:buChar char="–"/>
              <a:defRPr/>
            </a:pPr>
            <a:endParaRPr lang="en-US" sz="2400" kern="0" dirty="0">
              <a:solidFill>
                <a:schemeClr val="tx1">
                  <a:lumMod val="75000"/>
                  <a:lumOff val="25000"/>
                </a:schemeClr>
              </a:solidFill>
              <a:latin typeface="+mn-lt"/>
            </a:endParaRPr>
          </a:p>
        </p:txBody>
      </p:sp>
      <p:sp>
        <p:nvSpPr>
          <p:cNvPr id="77" name="Content Placeholder 2"/>
          <p:cNvSpPr>
            <a:spLocks/>
          </p:cNvSpPr>
          <p:nvPr/>
        </p:nvSpPr>
        <p:spPr bwMode="auto">
          <a:xfrm>
            <a:off x="468313" y="1125538"/>
            <a:ext cx="8153400" cy="647700"/>
          </a:xfrm>
          <a:prstGeom prst="rect">
            <a:avLst/>
          </a:prstGeom>
          <a:noFill/>
          <a:ln w="9525">
            <a:noFill/>
            <a:miter lim="800000"/>
            <a:headEnd/>
            <a:tailEnd/>
          </a:ln>
        </p:spPr>
        <p:txBody>
          <a:bodyPr tIns="91440" bIns="91440"/>
          <a:lstStyle/>
          <a:p>
            <a:pPr marL="533400" lvl="1" indent="-533400" eaLnBrk="0" hangingPunct="0">
              <a:lnSpc>
                <a:spcPct val="80000"/>
              </a:lnSpc>
              <a:spcBef>
                <a:spcPct val="30000"/>
              </a:spcBef>
              <a:buClr>
                <a:srgbClr val="890C4C"/>
              </a:buClr>
              <a:buFont typeface="Webdings" pitchFamily="18" charset="2"/>
              <a:buChar char="5"/>
              <a:defRPr/>
            </a:pPr>
            <a:r>
              <a:rPr lang="en-US" sz="1600" dirty="0">
                <a:solidFill>
                  <a:schemeClr val="tx1">
                    <a:lumMod val="75000"/>
                    <a:lumOff val="25000"/>
                  </a:schemeClr>
                </a:solidFill>
              </a:rPr>
              <a:t>Starting Point: A production schedule with </a:t>
            </a:r>
            <a:r>
              <a:rPr lang="en-US" sz="1600" b="1" i="1" dirty="0">
                <a:solidFill>
                  <a:schemeClr val="tx1">
                    <a:lumMod val="75000"/>
                    <a:lumOff val="25000"/>
                  </a:schemeClr>
                </a:solidFill>
              </a:rPr>
              <a:t>firm</a:t>
            </a:r>
            <a:r>
              <a:rPr lang="en-US" sz="1600" b="1" u="sng" dirty="0">
                <a:solidFill>
                  <a:schemeClr val="tx1">
                    <a:lumMod val="75000"/>
                    <a:lumOff val="25000"/>
                  </a:schemeClr>
                </a:solidFill>
              </a:rPr>
              <a:t> </a:t>
            </a:r>
            <a:r>
              <a:rPr lang="en-US" sz="1600" dirty="0">
                <a:solidFill>
                  <a:schemeClr val="tx1">
                    <a:lumMod val="75000"/>
                    <a:lumOff val="25000"/>
                  </a:schemeClr>
                </a:solidFill>
              </a:rPr>
              <a:t>orders MRP generated future </a:t>
            </a:r>
            <a:r>
              <a:rPr lang="en-US" sz="1600" b="1" i="1" dirty="0">
                <a:solidFill>
                  <a:schemeClr val="tx1">
                    <a:lumMod val="75000"/>
                    <a:lumOff val="25000"/>
                  </a:schemeClr>
                </a:solidFill>
              </a:rPr>
              <a:t>planned</a:t>
            </a:r>
            <a:r>
              <a:rPr lang="en-US" sz="1600" i="1" dirty="0">
                <a:solidFill>
                  <a:schemeClr val="tx1">
                    <a:lumMod val="75000"/>
                    <a:lumOff val="25000"/>
                  </a:schemeClr>
                </a:solidFill>
              </a:rPr>
              <a:t> </a:t>
            </a:r>
            <a:r>
              <a:rPr lang="en-US" sz="1600" dirty="0">
                <a:solidFill>
                  <a:schemeClr val="tx1">
                    <a:lumMod val="75000"/>
                    <a:lumOff val="25000"/>
                  </a:schemeClr>
                </a:solidFill>
              </a:rPr>
              <a:t>orders</a:t>
            </a:r>
            <a:endParaRPr lang="en-US" sz="1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xit" presetSubtype="4" fill="hold" nodeType="clickEffect">
                                  <p:stCondLst>
                                    <p:cond delay="0"/>
                                  </p:stCondLst>
                                  <p:childTnLst>
                                    <p:animEffect transition="out" filter="wipe(down)">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70"/>
                                        </p:tgtEl>
                                        <p:attrNameLst>
                                          <p:attrName>style.visibility</p:attrName>
                                        </p:attrNameLst>
                                      </p:cBhvr>
                                      <p:to>
                                        <p:strVal val="visible"/>
                                      </p:to>
                                    </p:set>
                                    <p:anim calcmode="lin" valueType="num">
                                      <p:cBhvr>
                                        <p:cTn id="18"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0"/>
                                        </p:tgtEl>
                                        <p:attrNameLst>
                                          <p:attrName>ppt_y</p:attrName>
                                        </p:attrNameLst>
                                      </p:cBhvr>
                                      <p:tavLst>
                                        <p:tav tm="0">
                                          <p:val>
                                            <p:strVal val="#ppt_y"/>
                                          </p:val>
                                        </p:tav>
                                        <p:tav tm="100000">
                                          <p:val>
                                            <p:strVal val="#ppt_y"/>
                                          </p:val>
                                        </p:tav>
                                      </p:tavLst>
                                    </p:anim>
                                    <p:anim calcmode="lin" valueType="num">
                                      <p:cBhvr>
                                        <p:cTn id="20"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0"/>
                                        </p:tgtEl>
                                      </p:cBhvr>
                                    </p:animEffect>
                                  </p:childTnLst>
                                </p:cTn>
                              </p:par>
                            </p:childTnLst>
                          </p:cTn>
                        </p:par>
                        <p:par>
                          <p:cTn id="23" fill="hold">
                            <p:stCondLst>
                              <p:cond delay="5150"/>
                            </p:stCondLst>
                            <p:childTnLst>
                              <p:par>
                                <p:cTn id="24" presetID="26" presetClass="emph" presetSubtype="0" fill="hold" nodeType="afterEffect">
                                  <p:stCondLst>
                                    <p:cond delay="2000"/>
                                  </p:stCondLst>
                                  <p:childTnLst>
                                    <p:animEffect transition="out" filter="fade">
                                      <p:cBhvr>
                                        <p:cTn id="25" dur="500" tmFilter="0, 0; .2, .5; .8, .5; 1, 0"/>
                                        <p:tgtEl>
                                          <p:spTgt spid="12"/>
                                        </p:tgtEl>
                                      </p:cBhvr>
                                    </p:animEffect>
                                    <p:animScale>
                                      <p:cBhvr>
                                        <p:cTn id="26" dur="250" autoRev="1" fill="hold"/>
                                        <p:tgtEl>
                                          <p:spTgt spid="12"/>
                                        </p:tgtEl>
                                      </p:cBhvr>
                                      <p:by x="105000" y="105000"/>
                                    </p:animScale>
                                  </p:childTnLst>
                                </p:cTn>
                              </p:par>
                            </p:childTnLst>
                          </p:cTn>
                        </p:par>
                        <p:par>
                          <p:cTn id="27" fill="hold">
                            <p:stCondLst>
                              <p:cond delay="7650"/>
                            </p:stCondLst>
                            <p:childTnLst>
                              <p:par>
                                <p:cTn id="28" presetID="42" presetClass="exit" presetSubtype="0" fill="hold" grpId="0" nodeType="afterEffect">
                                  <p:stCondLst>
                                    <p:cond delay="0"/>
                                  </p:stCondLst>
                                  <p:childTnLst>
                                    <p:animEffect transition="out" filter="fade">
                                      <p:cBhvr>
                                        <p:cTn id="29" dur="1000"/>
                                        <p:tgtEl>
                                          <p:spTgt spid="115"/>
                                        </p:tgtEl>
                                      </p:cBhvr>
                                    </p:animEffect>
                                    <p:anim calcmode="lin" valueType="num">
                                      <p:cBhvr>
                                        <p:cTn id="30" dur="1000"/>
                                        <p:tgtEl>
                                          <p:spTgt spid="115"/>
                                        </p:tgtEl>
                                        <p:attrNameLst>
                                          <p:attrName>ppt_x</p:attrName>
                                        </p:attrNameLst>
                                      </p:cBhvr>
                                      <p:tavLst>
                                        <p:tav tm="0">
                                          <p:val>
                                            <p:strVal val="ppt_x"/>
                                          </p:val>
                                        </p:tav>
                                        <p:tav tm="100000">
                                          <p:val>
                                            <p:strVal val="ppt_x"/>
                                          </p:val>
                                        </p:tav>
                                      </p:tavLst>
                                    </p:anim>
                                    <p:anim calcmode="lin" valueType="num">
                                      <p:cBhvr>
                                        <p:cTn id="31" dur="1000"/>
                                        <p:tgtEl>
                                          <p:spTgt spid="115"/>
                                        </p:tgtEl>
                                        <p:attrNameLst>
                                          <p:attrName>ppt_y</p:attrName>
                                        </p:attrNameLst>
                                      </p:cBhvr>
                                      <p:tavLst>
                                        <p:tav tm="0">
                                          <p:val>
                                            <p:strVal val="ppt_y"/>
                                          </p:val>
                                        </p:tav>
                                        <p:tav tm="100000">
                                          <p:val>
                                            <p:strVal val="ppt_y+.1"/>
                                          </p:val>
                                        </p:tav>
                                      </p:tavLst>
                                    </p:anim>
                                    <p:set>
                                      <p:cBhvr>
                                        <p:cTn id="32" dur="1" fill="hold">
                                          <p:stCondLst>
                                            <p:cond delay="999"/>
                                          </p:stCondLst>
                                        </p:cTn>
                                        <p:tgtEl>
                                          <p:spTgt spid="115"/>
                                        </p:tgtEl>
                                        <p:attrNameLst>
                                          <p:attrName>style.visibility</p:attrName>
                                        </p:attrNameLst>
                                      </p:cBhvr>
                                      <p:to>
                                        <p:strVal val="hidden"/>
                                      </p:to>
                                    </p:set>
                                  </p:childTnLst>
                                </p:cTn>
                              </p:par>
                            </p:childTnLst>
                          </p:cTn>
                        </p:par>
                        <p:par>
                          <p:cTn id="33" fill="hold">
                            <p:stCondLst>
                              <p:cond delay="8650"/>
                            </p:stCondLst>
                            <p:childTnLst>
                              <p:par>
                                <p:cTn id="34" presetID="10" presetClass="entr" presetSubtype="0" fill="hold" grpId="0" nodeType="afterEffect">
                                  <p:stCondLst>
                                    <p:cond delay="0"/>
                                  </p:stCondLst>
                                  <p:iterate type="lt">
                                    <p:tmPct val="0"/>
                                  </p:iterate>
                                  <p:childTnLst>
                                    <p:set>
                                      <p:cBhvr>
                                        <p:cTn id="35" dur="1" fill="hold">
                                          <p:stCondLst>
                                            <p:cond delay="0"/>
                                          </p:stCondLst>
                                        </p:cTn>
                                        <p:tgtEl>
                                          <p:spTgt spid="109"/>
                                        </p:tgtEl>
                                        <p:attrNameLst>
                                          <p:attrName>style.visibility</p:attrName>
                                        </p:attrNameLst>
                                      </p:cBhvr>
                                      <p:to>
                                        <p:strVal val="visible"/>
                                      </p:to>
                                    </p:set>
                                    <p:animEffect transition="in" filter="fade">
                                      <p:cBhvr>
                                        <p:cTn id="36" dur="1000"/>
                                        <p:tgtEl>
                                          <p:spTgt spid="109"/>
                                        </p:tgtEl>
                                      </p:cBhvr>
                                    </p:animEffect>
                                  </p:childTnLst>
                                </p:cTn>
                              </p:par>
                            </p:childTnLst>
                          </p:cTn>
                        </p:par>
                        <p:par>
                          <p:cTn id="37" fill="hold">
                            <p:stCondLst>
                              <p:cond delay="9650"/>
                            </p:stCondLst>
                            <p:childTnLst>
                              <p:par>
                                <p:cTn id="38" presetID="18" presetClass="emph" presetSubtype="0" fill="hold" grpId="1" nodeType="afterEffect">
                                  <p:stCondLst>
                                    <p:cond delay="0"/>
                                  </p:stCondLst>
                                  <p:iterate type="lt">
                                    <p:tmPct val="4000"/>
                                  </p:iterate>
                                  <p:childTnLst>
                                    <p:set>
                                      <p:cBhvr override="childStyle">
                                        <p:cTn id="39" dur="500" fill="hold"/>
                                        <p:tgtEl>
                                          <p:spTgt spid="109"/>
                                        </p:tgtEl>
                                        <p:attrNameLst>
                                          <p:attrName>style.textDecorationUnderline</p:attrName>
                                        </p:attrNameLst>
                                      </p:cBhvr>
                                      <p:to>
                                        <p:strVal val="true"/>
                                      </p:to>
                                    </p:set>
                                  </p:childTnLst>
                                </p:cTn>
                              </p:par>
                              <p:par>
                                <p:cTn id="40" presetID="14" presetClass="emph" presetSubtype="0" fill="hold" grpId="2" nodeType="withEffect">
                                  <p:stCondLst>
                                    <p:cond delay="0"/>
                                  </p:stCondLst>
                                  <p:iterate type="lt">
                                    <p:tmPct val="0"/>
                                  </p:iterate>
                                  <p:childTnLst>
                                    <p:animClr clrSpc="rgb" dir="cw">
                                      <p:cBhvr override="childStyle">
                                        <p:cTn id="41" dur="1900" fill="hold">
                                          <p:stCondLst>
                                            <p:cond delay="100"/>
                                          </p:stCondLst>
                                        </p:cTn>
                                        <p:tgtEl>
                                          <p:spTgt spid="109"/>
                                        </p:tgtEl>
                                        <p:attrNameLst>
                                          <p:attrName>style.color</p:attrName>
                                        </p:attrNameLst>
                                      </p:cBhvr>
                                      <p:to>
                                        <a:schemeClr val="hlink"/>
                                      </p:to>
                                    </p:animClr>
                                    <p:animClr clrSpc="rgb" dir="cw">
                                      <p:cBhvr>
                                        <p:cTn id="42" dur="1900" fill="hold">
                                          <p:stCondLst>
                                            <p:cond delay="100"/>
                                          </p:stCondLst>
                                        </p:cTn>
                                        <p:tgtEl>
                                          <p:spTgt spid="109"/>
                                        </p:tgtEl>
                                        <p:attrNameLst>
                                          <p:attrName>fillColor</p:attrName>
                                        </p:attrNameLst>
                                      </p:cBhvr>
                                      <p:to>
                                        <a:schemeClr val="hlink"/>
                                      </p:to>
                                    </p:animClr>
                                    <p:set>
                                      <p:cBhvr>
                                        <p:cTn id="43" dur="1900" fill="hold">
                                          <p:stCondLst>
                                            <p:cond delay="100"/>
                                          </p:stCondLst>
                                        </p:cTn>
                                        <p:tgtEl>
                                          <p:spTgt spid="109"/>
                                        </p:tgtEl>
                                        <p:attrNameLst>
                                          <p:attrName>fill.type</p:attrName>
                                        </p:attrNameLst>
                                      </p:cBhvr>
                                      <p:to>
                                        <p:strVal val="solid"/>
                                      </p:to>
                                    </p:set>
                                    <p:set>
                                      <p:cBhvr>
                                        <p:cTn id="44" dur="1900" fill="hold">
                                          <p:stCondLst>
                                            <p:cond delay="100"/>
                                          </p:stCondLst>
                                        </p:cTn>
                                        <p:tgtEl>
                                          <p:spTgt spid="109"/>
                                        </p:tgtEl>
                                        <p:attrNameLst>
                                          <p:attrName>fill.on</p:attrName>
                                        </p:attrNameLst>
                                      </p:cBhvr>
                                      <p:to>
                                        <p:strVal val="true"/>
                                      </p:to>
                                    </p:set>
                                    <p:animScale>
                                      <p:cBhvr>
                                        <p:cTn id="45" dur="200" fill="hold">
                                          <p:stCondLst>
                                            <p:cond delay="0"/>
                                          </p:stCondLst>
                                        </p:cTn>
                                        <p:tgtEl>
                                          <p:spTgt spid="109"/>
                                        </p:tgtEl>
                                      </p:cBhvr>
                                      <p:from x="100000" y="100000"/>
                                      <p:to x="100000" y="5000"/>
                                    </p:animScale>
                                    <p:animScale>
                                      <p:cBhvr>
                                        <p:cTn id="46" dur="200" fill="hold">
                                          <p:stCondLst>
                                            <p:cond delay="200"/>
                                          </p:stCondLst>
                                        </p:cTn>
                                        <p:tgtEl>
                                          <p:spTgt spid="109"/>
                                        </p:tgtEl>
                                      </p:cBhvr>
                                      <p:from x="100000" y="5000"/>
                                      <p:to x="120000" y="150000"/>
                                    </p:animScale>
                                    <p:animScale>
                                      <p:cBhvr>
                                        <p:cTn id="47" dur="600" fill="hold">
                                          <p:stCondLst>
                                            <p:cond delay="1400"/>
                                          </p:stCondLst>
                                        </p:cTn>
                                        <p:tgtEl>
                                          <p:spTgt spid="109"/>
                                        </p:tgtEl>
                                      </p:cBhvr>
                                      <p:to x="120000" y="150000"/>
                                    </p:animScale>
                                  </p:childTnLst>
                                </p:cTn>
                              </p:par>
                            </p:childTnLst>
                          </p:cTn>
                        </p:par>
                        <p:par>
                          <p:cTn id="48" fill="hold">
                            <p:stCondLst>
                              <p:cond delay="11650"/>
                            </p:stCondLst>
                            <p:childTnLst>
                              <p:par>
                                <p:cTn id="49" presetID="1" presetClass="entr" presetSubtype="0" fill="hold" grpId="0" nodeType="afterEffect">
                                  <p:stCondLst>
                                    <p:cond delay="0"/>
                                  </p:stCondLst>
                                  <p:childTnLst>
                                    <p:set>
                                      <p:cBhvr>
                                        <p:cTn id="50" dur="1" fill="hold">
                                          <p:stCondLst>
                                            <p:cond delay="0"/>
                                          </p:stCondLst>
                                        </p:cTn>
                                        <p:tgtEl>
                                          <p:spTgt spid="8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nodeType="clickEffect">
                                  <p:stCondLst>
                                    <p:cond delay="0"/>
                                  </p:stCondLst>
                                  <p:childTnLst>
                                    <p:animEffect transition="out" filter="wipe(down)">
                                      <p:cBhvr>
                                        <p:cTn id="54" dur="500"/>
                                        <p:tgtEl>
                                          <p:spTgt spid="6"/>
                                        </p:tgtEl>
                                      </p:cBhvr>
                                    </p:animEffect>
                                    <p:set>
                                      <p:cBhvr>
                                        <p:cTn id="55" dur="1" fill="hold">
                                          <p:stCondLst>
                                            <p:cond delay="499"/>
                                          </p:stCondLst>
                                        </p:cTn>
                                        <p:tgtEl>
                                          <p:spTgt spid="6"/>
                                        </p:tgtEl>
                                        <p:attrNameLst>
                                          <p:attrName>style.visibility</p:attrName>
                                        </p:attrNameLst>
                                      </p:cBhvr>
                                      <p:to>
                                        <p:strVal val="hidden"/>
                                      </p:to>
                                    </p:set>
                                  </p:childTnLst>
                                </p:cTn>
                              </p:par>
                            </p:childTnLst>
                          </p:cTn>
                        </p:par>
                        <p:par>
                          <p:cTn id="56" fill="hold">
                            <p:stCondLst>
                              <p:cond delay="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71"/>
                                        </p:tgtEl>
                                        <p:attrNameLst>
                                          <p:attrName>style.visibility</p:attrName>
                                        </p:attrNameLst>
                                      </p:cBhvr>
                                      <p:to>
                                        <p:strVal val="visible"/>
                                      </p:to>
                                    </p:set>
                                    <p:anim calcmode="lin" valueType="num">
                                      <p:cBhvr>
                                        <p:cTn id="5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71"/>
                                        </p:tgtEl>
                                        <p:attrNameLst>
                                          <p:attrName>ppt_y</p:attrName>
                                        </p:attrNameLst>
                                      </p:cBhvr>
                                      <p:tavLst>
                                        <p:tav tm="0">
                                          <p:val>
                                            <p:strVal val="#ppt_y"/>
                                          </p:val>
                                        </p:tav>
                                        <p:tav tm="100000">
                                          <p:val>
                                            <p:strVal val="#ppt_y"/>
                                          </p:val>
                                        </p:tav>
                                      </p:tavLst>
                                    </p:anim>
                                    <p:anim calcmode="lin" valueType="num">
                                      <p:cBhvr>
                                        <p:cTn id="6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71"/>
                                        </p:tgtEl>
                                      </p:cBhvr>
                                    </p:animEffect>
                                  </p:childTnLst>
                                </p:cTn>
                              </p:par>
                            </p:childTnLst>
                          </p:cTn>
                        </p:par>
                        <p:par>
                          <p:cTn id="64" fill="hold">
                            <p:stCondLst>
                              <p:cond delay="5400"/>
                            </p:stCondLst>
                            <p:childTnLst>
                              <p:par>
                                <p:cTn id="65" presetID="10" presetClass="entr" presetSubtype="0" fill="hold" grpId="0" nodeType="afterEffect">
                                  <p:stCondLst>
                                    <p:cond delay="2000"/>
                                  </p:stCondLst>
                                  <p:iterate type="lt">
                                    <p:tmPct val="0"/>
                                  </p:iterate>
                                  <p:childTnLst>
                                    <p:set>
                                      <p:cBhvr>
                                        <p:cTn id="66" dur="1" fill="hold">
                                          <p:stCondLst>
                                            <p:cond delay="0"/>
                                          </p:stCondLst>
                                        </p:cTn>
                                        <p:tgtEl>
                                          <p:spTgt spid="128"/>
                                        </p:tgtEl>
                                        <p:attrNameLst>
                                          <p:attrName>style.visibility</p:attrName>
                                        </p:attrNameLst>
                                      </p:cBhvr>
                                      <p:to>
                                        <p:strVal val="visible"/>
                                      </p:to>
                                    </p:set>
                                    <p:animEffect transition="in" filter="fade">
                                      <p:cBhvr>
                                        <p:cTn id="67" dur="1000"/>
                                        <p:tgtEl>
                                          <p:spTgt spid="128"/>
                                        </p:tgtEl>
                                      </p:cBhvr>
                                    </p:animEffect>
                                  </p:childTnLst>
                                </p:cTn>
                              </p:par>
                            </p:childTnLst>
                          </p:cTn>
                        </p:par>
                        <p:par>
                          <p:cTn id="68" fill="hold">
                            <p:stCondLst>
                              <p:cond delay="8400"/>
                            </p:stCondLst>
                            <p:childTnLst>
                              <p:par>
                                <p:cTn id="69" presetID="18" presetClass="emph" presetSubtype="0" fill="hold" grpId="1" nodeType="afterEffect">
                                  <p:stCondLst>
                                    <p:cond delay="0"/>
                                  </p:stCondLst>
                                  <p:iterate type="lt">
                                    <p:tmPct val="4000"/>
                                  </p:iterate>
                                  <p:childTnLst>
                                    <p:set>
                                      <p:cBhvr override="childStyle">
                                        <p:cTn id="70" dur="500" fill="hold"/>
                                        <p:tgtEl>
                                          <p:spTgt spid="128"/>
                                        </p:tgtEl>
                                        <p:attrNameLst>
                                          <p:attrName>style.textDecorationUnderline</p:attrName>
                                        </p:attrNameLst>
                                      </p:cBhvr>
                                      <p:to>
                                        <p:strVal val="true"/>
                                      </p:to>
                                    </p:set>
                                  </p:childTnLst>
                                </p:cTn>
                              </p:par>
                              <p:par>
                                <p:cTn id="71" presetID="14" presetClass="emph" presetSubtype="0" fill="hold" grpId="2" nodeType="withEffect">
                                  <p:stCondLst>
                                    <p:cond delay="0"/>
                                  </p:stCondLst>
                                  <p:iterate type="lt">
                                    <p:tmPct val="0"/>
                                  </p:iterate>
                                  <p:childTnLst>
                                    <p:animClr clrSpc="rgb" dir="cw">
                                      <p:cBhvr override="childStyle">
                                        <p:cTn id="72" dur="1900" fill="hold">
                                          <p:stCondLst>
                                            <p:cond delay="100"/>
                                          </p:stCondLst>
                                        </p:cTn>
                                        <p:tgtEl>
                                          <p:spTgt spid="128"/>
                                        </p:tgtEl>
                                        <p:attrNameLst>
                                          <p:attrName>style.color</p:attrName>
                                        </p:attrNameLst>
                                      </p:cBhvr>
                                      <p:to>
                                        <a:schemeClr val="accent2"/>
                                      </p:to>
                                    </p:animClr>
                                    <p:animClr clrSpc="rgb" dir="cw">
                                      <p:cBhvr>
                                        <p:cTn id="73" dur="1900" fill="hold">
                                          <p:stCondLst>
                                            <p:cond delay="100"/>
                                          </p:stCondLst>
                                        </p:cTn>
                                        <p:tgtEl>
                                          <p:spTgt spid="128"/>
                                        </p:tgtEl>
                                        <p:attrNameLst>
                                          <p:attrName>fillColor</p:attrName>
                                        </p:attrNameLst>
                                      </p:cBhvr>
                                      <p:to>
                                        <a:schemeClr val="accent2"/>
                                      </p:to>
                                    </p:animClr>
                                    <p:set>
                                      <p:cBhvr>
                                        <p:cTn id="74" dur="1900" fill="hold">
                                          <p:stCondLst>
                                            <p:cond delay="100"/>
                                          </p:stCondLst>
                                        </p:cTn>
                                        <p:tgtEl>
                                          <p:spTgt spid="128"/>
                                        </p:tgtEl>
                                        <p:attrNameLst>
                                          <p:attrName>fill.type</p:attrName>
                                        </p:attrNameLst>
                                      </p:cBhvr>
                                      <p:to>
                                        <p:strVal val="solid"/>
                                      </p:to>
                                    </p:set>
                                    <p:set>
                                      <p:cBhvr>
                                        <p:cTn id="75" dur="1900" fill="hold">
                                          <p:stCondLst>
                                            <p:cond delay="100"/>
                                          </p:stCondLst>
                                        </p:cTn>
                                        <p:tgtEl>
                                          <p:spTgt spid="128"/>
                                        </p:tgtEl>
                                        <p:attrNameLst>
                                          <p:attrName>fill.on</p:attrName>
                                        </p:attrNameLst>
                                      </p:cBhvr>
                                      <p:to>
                                        <p:strVal val="true"/>
                                      </p:to>
                                    </p:set>
                                    <p:animScale>
                                      <p:cBhvr>
                                        <p:cTn id="76" dur="200" fill="hold">
                                          <p:stCondLst>
                                            <p:cond delay="0"/>
                                          </p:stCondLst>
                                        </p:cTn>
                                        <p:tgtEl>
                                          <p:spTgt spid="128"/>
                                        </p:tgtEl>
                                      </p:cBhvr>
                                      <p:from x="100000" y="100000"/>
                                      <p:to x="100000" y="5000"/>
                                    </p:animScale>
                                    <p:animScale>
                                      <p:cBhvr>
                                        <p:cTn id="77" dur="200" fill="hold">
                                          <p:stCondLst>
                                            <p:cond delay="200"/>
                                          </p:stCondLst>
                                        </p:cTn>
                                        <p:tgtEl>
                                          <p:spTgt spid="128"/>
                                        </p:tgtEl>
                                      </p:cBhvr>
                                      <p:from x="100000" y="5000"/>
                                      <p:to x="120000" y="150000"/>
                                    </p:animScale>
                                    <p:animScale>
                                      <p:cBhvr>
                                        <p:cTn id="78" dur="600" fill="hold">
                                          <p:stCondLst>
                                            <p:cond delay="1400"/>
                                          </p:stCondLst>
                                        </p:cTn>
                                        <p:tgtEl>
                                          <p:spTgt spid="128"/>
                                        </p:tgtEl>
                                      </p:cBhvr>
                                      <p:to x="120000" y="150000"/>
                                    </p:animScale>
                                  </p:childTnLst>
                                </p:cTn>
                              </p:par>
                            </p:childTnLst>
                          </p:cTn>
                        </p:par>
                      </p:childTnLst>
                    </p:cTn>
                  </p:par>
                  <p:par>
                    <p:cTn id="79" fill="hold">
                      <p:stCondLst>
                        <p:cond delay="indefinite"/>
                      </p:stCondLst>
                      <p:childTnLst>
                        <p:par>
                          <p:cTn id="80" fill="hold">
                            <p:stCondLst>
                              <p:cond delay="0"/>
                            </p:stCondLst>
                            <p:childTnLst>
                              <p:par>
                                <p:cTn id="81" presetID="22" presetClass="exit" presetSubtype="4" fill="hold" nodeType="clickEffect">
                                  <p:stCondLst>
                                    <p:cond delay="0"/>
                                  </p:stCondLst>
                                  <p:childTnLst>
                                    <p:animEffect transition="out" filter="wipe(down)">
                                      <p:cBhvr>
                                        <p:cTn id="82" dur="500"/>
                                        <p:tgtEl>
                                          <p:spTgt spid="8"/>
                                        </p:tgtEl>
                                      </p:cBhvr>
                                    </p:animEffect>
                                    <p:set>
                                      <p:cBhvr>
                                        <p:cTn id="83" dur="1" fill="hold">
                                          <p:stCondLst>
                                            <p:cond delay="499"/>
                                          </p:stCondLst>
                                        </p:cTn>
                                        <p:tgtEl>
                                          <p:spTgt spid="8"/>
                                        </p:tgtEl>
                                        <p:attrNameLst>
                                          <p:attrName>style.visibility</p:attrName>
                                        </p:attrNameLst>
                                      </p:cBhvr>
                                      <p:to>
                                        <p:strVal val="hidden"/>
                                      </p:to>
                                    </p:set>
                                  </p:childTnLst>
                                </p:cTn>
                              </p:par>
                            </p:childTnLst>
                          </p:cTn>
                        </p:par>
                        <p:par>
                          <p:cTn id="84" fill="hold">
                            <p:stCondLst>
                              <p:cond delay="5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74"/>
                                        </p:tgtEl>
                                        <p:attrNameLst>
                                          <p:attrName>style.visibility</p:attrName>
                                        </p:attrNameLst>
                                      </p:cBhvr>
                                      <p:to>
                                        <p:strVal val="visible"/>
                                      </p:to>
                                    </p:set>
                                    <p:anim calcmode="lin" valueType="num">
                                      <p:cBhvr>
                                        <p:cTn id="8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74"/>
                                        </p:tgtEl>
                                        <p:attrNameLst>
                                          <p:attrName>ppt_y</p:attrName>
                                        </p:attrNameLst>
                                      </p:cBhvr>
                                      <p:tavLst>
                                        <p:tav tm="0">
                                          <p:val>
                                            <p:strVal val="#ppt_y"/>
                                          </p:val>
                                        </p:tav>
                                        <p:tav tm="100000">
                                          <p:val>
                                            <p:strVal val="#ppt_y"/>
                                          </p:val>
                                        </p:tav>
                                      </p:tavLst>
                                    </p:anim>
                                    <p:anim calcmode="lin" valueType="num">
                                      <p:cBhvr>
                                        <p:cTn id="8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74"/>
                                        </p:tgtEl>
                                      </p:cBhvr>
                                    </p:animEffect>
                                  </p:childTnLst>
                                </p:cTn>
                              </p:par>
                            </p:childTnLst>
                          </p:cTn>
                        </p:par>
                        <p:par>
                          <p:cTn id="92" fill="hold">
                            <p:stCondLst>
                              <p:cond delay="5550"/>
                            </p:stCondLst>
                            <p:childTnLst>
                              <p:par>
                                <p:cTn id="93" presetID="26" presetClass="emph" presetSubtype="0" fill="hold" nodeType="afterEffect">
                                  <p:stCondLst>
                                    <p:cond delay="1000"/>
                                  </p:stCondLst>
                                  <p:childTnLst>
                                    <p:animEffect transition="out" filter="fade">
                                      <p:cBhvr>
                                        <p:cTn id="94" dur="500" tmFilter="0, 0; .2, .5; .8, .5; 1, 0"/>
                                        <p:tgtEl>
                                          <p:spTgt spid="12"/>
                                        </p:tgtEl>
                                      </p:cBhvr>
                                    </p:animEffect>
                                    <p:animScale>
                                      <p:cBhvr>
                                        <p:cTn id="95" dur="250" autoRev="1" fill="hold"/>
                                        <p:tgtEl>
                                          <p:spTgt spid="12"/>
                                        </p:tgtEl>
                                      </p:cBhvr>
                                      <p:by x="105000" y="105000"/>
                                    </p:animScale>
                                  </p:childTnLst>
                                </p:cTn>
                              </p:par>
                            </p:childTnLst>
                          </p:cTn>
                        </p:par>
                        <p:par>
                          <p:cTn id="96" fill="hold">
                            <p:stCondLst>
                              <p:cond delay="7050"/>
                            </p:stCondLst>
                            <p:childTnLst>
                              <p:par>
                                <p:cTn id="97" presetID="22" presetClass="entr" presetSubtype="4" fill="hold" nodeType="afterEffect">
                                  <p:stCondLst>
                                    <p:cond delay="0"/>
                                  </p:stCondLst>
                                  <p:childTnLst>
                                    <p:set>
                                      <p:cBhvr>
                                        <p:cTn id="98" dur="1" fill="hold">
                                          <p:stCondLst>
                                            <p:cond delay="0"/>
                                          </p:stCondLst>
                                        </p:cTn>
                                        <p:tgtEl>
                                          <p:spTgt spid="67"/>
                                        </p:tgtEl>
                                        <p:attrNameLst>
                                          <p:attrName>style.visibility</p:attrName>
                                        </p:attrNameLst>
                                      </p:cBhvr>
                                      <p:to>
                                        <p:strVal val="visible"/>
                                      </p:to>
                                    </p:set>
                                    <p:animEffect transition="in" filter="wipe(down)">
                                      <p:cBhvr>
                                        <p:cTn id="99" dur="500"/>
                                        <p:tgtEl>
                                          <p:spTgt spid="67"/>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xit" presetSubtype="4" fill="hold" nodeType="clickEffect">
                                  <p:stCondLst>
                                    <p:cond delay="0"/>
                                  </p:stCondLst>
                                  <p:childTnLst>
                                    <p:animEffect transition="out" filter="wipe(down)">
                                      <p:cBhvr>
                                        <p:cTn id="103" dur="500"/>
                                        <p:tgtEl>
                                          <p:spTgt spid="10"/>
                                        </p:tgtEl>
                                      </p:cBhvr>
                                    </p:animEffect>
                                    <p:set>
                                      <p:cBhvr>
                                        <p:cTn id="104" dur="1" fill="hold">
                                          <p:stCondLst>
                                            <p:cond delay="499"/>
                                          </p:stCondLst>
                                        </p:cTn>
                                        <p:tgtEl>
                                          <p:spTgt spid="10"/>
                                        </p:tgtEl>
                                        <p:attrNameLst>
                                          <p:attrName>style.visibility</p:attrName>
                                        </p:attrNameLst>
                                      </p:cBhvr>
                                      <p:to>
                                        <p:strVal val="hidden"/>
                                      </p:to>
                                    </p:set>
                                  </p:childTnLst>
                                </p:cTn>
                              </p:par>
                            </p:childTnLst>
                          </p:cTn>
                        </p:par>
                        <p:par>
                          <p:cTn id="105" fill="hold">
                            <p:stCondLst>
                              <p:cond delay="500"/>
                            </p:stCondLst>
                            <p:childTnLst>
                              <p:par>
                                <p:cTn id="106" presetID="41" presetClass="entr" presetSubtype="0" fill="hold" grpId="0" nodeType="afterEffect">
                                  <p:stCondLst>
                                    <p:cond delay="0"/>
                                  </p:stCondLst>
                                  <p:iterate type="lt">
                                    <p:tmPct val="10000"/>
                                  </p:iterate>
                                  <p:childTnLst>
                                    <p:set>
                                      <p:cBhvr>
                                        <p:cTn id="107" dur="1" fill="hold">
                                          <p:stCondLst>
                                            <p:cond delay="0"/>
                                          </p:stCondLst>
                                        </p:cTn>
                                        <p:tgtEl>
                                          <p:spTgt spid="75"/>
                                        </p:tgtEl>
                                        <p:attrNameLst>
                                          <p:attrName>style.visibility</p:attrName>
                                        </p:attrNameLst>
                                      </p:cBhvr>
                                      <p:to>
                                        <p:strVal val="visible"/>
                                      </p:to>
                                    </p:set>
                                    <p:anim calcmode="lin" valueType="num">
                                      <p:cBhvr>
                                        <p:cTn id="108"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09" dur="500" fill="hold"/>
                                        <p:tgtEl>
                                          <p:spTgt spid="75"/>
                                        </p:tgtEl>
                                        <p:attrNameLst>
                                          <p:attrName>ppt_y</p:attrName>
                                        </p:attrNameLst>
                                      </p:cBhvr>
                                      <p:tavLst>
                                        <p:tav tm="0">
                                          <p:val>
                                            <p:strVal val="#ppt_y"/>
                                          </p:val>
                                        </p:tav>
                                        <p:tav tm="100000">
                                          <p:val>
                                            <p:strVal val="#ppt_y"/>
                                          </p:val>
                                        </p:tav>
                                      </p:tavLst>
                                    </p:anim>
                                    <p:anim calcmode="lin" valueType="num">
                                      <p:cBhvr>
                                        <p:cTn id="110"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11"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500" tmFilter="0,0; .5, 1; 1, 1"/>
                                        <p:tgtEl>
                                          <p:spTgt spid="75"/>
                                        </p:tgtEl>
                                      </p:cBhvr>
                                    </p:animEffect>
                                  </p:childTnLst>
                                </p:cTn>
                              </p:par>
                            </p:childTnLst>
                          </p:cTn>
                        </p:par>
                        <p:par>
                          <p:cTn id="113" fill="hold">
                            <p:stCondLst>
                              <p:cond delay="3150"/>
                            </p:stCondLst>
                            <p:childTnLst>
                              <p:par>
                                <p:cTn id="114" presetID="63" presetClass="path" presetSubtype="0" fill="hold" nodeType="afterEffect">
                                  <p:stCondLst>
                                    <p:cond delay="2000"/>
                                  </p:stCondLst>
                                  <p:childTnLst>
                                    <p:animMotion origin="layout" path="M 3.05556E-6 -4.79769E-6 L 0.2158 -0.00254 " pathEditMode="relative" rAng="0" ptsTypes="AA">
                                      <p:cBhvr>
                                        <p:cTn id="115" dur="3000" fill="hold"/>
                                        <p:tgtEl>
                                          <p:spTgt spid="12"/>
                                        </p:tgtEl>
                                        <p:attrNameLst>
                                          <p:attrName>ppt_x</p:attrName>
                                          <p:attrName>ppt_y</p:attrName>
                                        </p:attrNameLst>
                                      </p:cBhvr>
                                      <p:rCtr x="108" y="-1"/>
                                    </p:animMotion>
                                  </p:childTnLst>
                                </p:cTn>
                              </p:par>
                              <p:par>
                                <p:cTn id="116" presetID="9" presetClass="exit" presetSubtype="0" fill="hold" grpId="0" nodeType="withEffect">
                                  <p:stCondLst>
                                    <p:cond delay="500"/>
                                  </p:stCondLst>
                                  <p:childTnLst>
                                    <p:animEffect transition="out" filter="dissolve">
                                      <p:cBhvr>
                                        <p:cTn id="117" dur="1000"/>
                                        <p:tgtEl>
                                          <p:spTgt spid="116"/>
                                        </p:tgtEl>
                                      </p:cBhvr>
                                    </p:animEffect>
                                    <p:set>
                                      <p:cBhvr>
                                        <p:cTn id="118" dur="1" fill="hold">
                                          <p:stCondLst>
                                            <p:cond delay="999"/>
                                          </p:stCondLst>
                                        </p:cTn>
                                        <p:tgtEl>
                                          <p:spTgt spid="116"/>
                                        </p:tgtEl>
                                        <p:attrNameLst>
                                          <p:attrName>style.visibility</p:attrName>
                                        </p:attrNameLst>
                                      </p:cBhvr>
                                      <p:to>
                                        <p:strVal val="hidden"/>
                                      </p:to>
                                    </p:set>
                                  </p:childTnLst>
                                </p:cTn>
                              </p:par>
                              <p:par>
                                <p:cTn id="119" presetID="1" presetClass="entr" presetSubtype="0" fill="hold" grpId="0" nodeType="withEffect">
                                  <p:stCondLst>
                                    <p:cond delay="700"/>
                                  </p:stCondLst>
                                  <p:iterate type="lt">
                                    <p:tmAbs val="0"/>
                                  </p:iterate>
                                  <p:childTnLst>
                                    <p:set>
                                      <p:cBhvr>
                                        <p:cTn id="120" dur="1" fill="hold">
                                          <p:stCondLst>
                                            <p:cond delay="0"/>
                                          </p:stCondLst>
                                        </p:cTn>
                                        <p:tgtEl>
                                          <p:spTgt spid="110"/>
                                        </p:tgtEl>
                                        <p:attrNameLst>
                                          <p:attrName>style.visibility</p:attrName>
                                        </p:attrNameLst>
                                      </p:cBhvr>
                                      <p:to>
                                        <p:strVal val="visible"/>
                                      </p:to>
                                    </p:set>
                                  </p:childTnLst>
                                </p:cTn>
                              </p:par>
                              <p:par>
                                <p:cTn id="121" presetID="9" presetClass="exit" presetSubtype="0" fill="hold" grpId="0" nodeType="withEffect">
                                  <p:stCondLst>
                                    <p:cond delay="1000"/>
                                  </p:stCondLst>
                                  <p:childTnLst>
                                    <p:animEffect transition="out" filter="dissolve">
                                      <p:cBhvr>
                                        <p:cTn id="122" dur="1000"/>
                                        <p:tgtEl>
                                          <p:spTgt spid="117"/>
                                        </p:tgtEl>
                                      </p:cBhvr>
                                    </p:animEffect>
                                    <p:set>
                                      <p:cBhvr>
                                        <p:cTn id="123" dur="1" fill="hold">
                                          <p:stCondLst>
                                            <p:cond delay="999"/>
                                          </p:stCondLst>
                                        </p:cTn>
                                        <p:tgtEl>
                                          <p:spTgt spid="117"/>
                                        </p:tgtEl>
                                        <p:attrNameLst>
                                          <p:attrName>style.visibility</p:attrName>
                                        </p:attrNameLst>
                                      </p:cBhvr>
                                      <p:to>
                                        <p:strVal val="hidden"/>
                                      </p:to>
                                    </p:set>
                                  </p:childTnLst>
                                </p:cTn>
                              </p:par>
                              <p:par>
                                <p:cTn id="124" presetID="1" presetClass="entr" presetSubtype="0" fill="hold" grpId="0" nodeType="withEffect">
                                  <p:stCondLst>
                                    <p:cond delay="1200"/>
                                  </p:stCondLst>
                                  <p:iterate type="lt">
                                    <p:tmAbs val="0"/>
                                  </p:iterate>
                                  <p:childTnLst>
                                    <p:set>
                                      <p:cBhvr>
                                        <p:cTn id="125" dur="1" fill="hold">
                                          <p:stCondLst>
                                            <p:cond delay="0"/>
                                          </p:stCondLst>
                                        </p:cTn>
                                        <p:tgtEl>
                                          <p:spTgt spid="111"/>
                                        </p:tgtEl>
                                        <p:attrNameLst>
                                          <p:attrName>style.visibility</p:attrName>
                                        </p:attrNameLst>
                                      </p:cBhvr>
                                      <p:to>
                                        <p:strVal val="visible"/>
                                      </p:to>
                                    </p:set>
                                  </p:childTnLst>
                                </p:cTn>
                              </p:par>
                              <p:par>
                                <p:cTn id="126" presetID="9" presetClass="exit" presetSubtype="0" fill="hold" grpId="0" nodeType="withEffect">
                                  <p:stCondLst>
                                    <p:cond delay="1500"/>
                                  </p:stCondLst>
                                  <p:childTnLst>
                                    <p:animEffect transition="out" filter="dissolve">
                                      <p:cBhvr>
                                        <p:cTn id="127" dur="1000"/>
                                        <p:tgtEl>
                                          <p:spTgt spid="118"/>
                                        </p:tgtEl>
                                      </p:cBhvr>
                                    </p:animEffect>
                                    <p:set>
                                      <p:cBhvr>
                                        <p:cTn id="128" dur="1" fill="hold">
                                          <p:stCondLst>
                                            <p:cond delay="999"/>
                                          </p:stCondLst>
                                        </p:cTn>
                                        <p:tgtEl>
                                          <p:spTgt spid="118"/>
                                        </p:tgtEl>
                                        <p:attrNameLst>
                                          <p:attrName>style.visibility</p:attrName>
                                        </p:attrNameLst>
                                      </p:cBhvr>
                                      <p:to>
                                        <p:strVal val="hidden"/>
                                      </p:to>
                                    </p:set>
                                  </p:childTnLst>
                                </p:cTn>
                              </p:par>
                              <p:par>
                                <p:cTn id="129" presetID="1" presetClass="entr" presetSubtype="0" fill="hold" grpId="0" nodeType="withEffect">
                                  <p:stCondLst>
                                    <p:cond delay="1700"/>
                                  </p:stCondLst>
                                  <p:iterate type="lt">
                                    <p:tmAbs val="0"/>
                                  </p:iterate>
                                  <p:childTnLst>
                                    <p:set>
                                      <p:cBhvr>
                                        <p:cTn id="130" dur="1" fill="hold">
                                          <p:stCondLst>
                                            <p:cond delay="0"/>
                                          </p:stCondLst>
                                        </p:cTn>
                                        <p:tgtEl>
                                          <p:spTgt spid="112"/>
                                        </p:tgtEl>
                                        <p:attrNameLst>
                                          <p:attrName>style.visibility</p:attrName>
                                        </p:attrNameLst>
                                      </p:cBhvr>
                                      <p:to>
                                        <p:strVal val="visible"/>
                                      </p:to>
                                    </p:set>
                                  </p:childTnLst>
                                </p:cTn>
                              </p:par>
                              <p:par>
                                <p:cTn id="131" presetID="9" presetClass="exit" presetSubtype="0" fill="hold" grpId="0" nodeType="withEffect">
                                  <p:stCondLst>
                                    <p:cond delay="2500"/>
                                  </p:stCondLst>
                                  <p:childTnLst>
                                    <p:animEffect transition="out" filter="dissolve">
                                      <p:cBhvr>
                                        <p:cTn id="132" dur="1000"/>
                                        <p:tgtEl>
                                          <p:spTgt spid="119"/>
                                        </p:tgtEl>
                                      </p:cBhvr>
                                    </p:animEffect>
                                    <p:set>
                                      <p:cBhvr>
                                        <p:cTn id="133" dur="1" fill="hold">
                                          <p:stCondLst>
                                            <p:cond delay="999"/>
                                          </p:stCondLst>
                                        </p:cTn>
                                        <p:tgtEl>
                                          <p:spTgt spid="119"/>
                                        </p:tgtEl>
                                        <p:attrNameLst>
                                          <p:attrName>style.visibility</p:attrName>
                                        </p:attrNameLst>
                                      </p:cBhvr>
                                      <p:to>
                                        <p:strVal val="hidden"/>
                                      </p:to>
                                    </p:set>
                                  </p:childTnLst>
                                </p:cTn>
                              </p:par>
                              <p:par>
                                <p:cTn id="134" presetID="1" presetClass="entr" presetSubtype="0" fill="hold" grpId="0" nodeType="withEffect">
                                  <p:stCondLst>
                                    <p:cond delay="2700"/>
                                  </p:stCondLst>
                                  <p:iterate type="lt">
                                    <p:tmAbs val="0"/>
                                  </p:iterate>
                                  <p:childTnLst>
                                    <p:set>
                                      <p:cBhvr>
                                        <p:cTn id="135" dur="1" fill="hold">
                                          <p:stCondLst>
                                            <p:cond delay="0"/>
                                          </p:stCondLst>
                                        </p:cTn>
                                        <p:tgtEl>
                                          <p:spTgt spid="113"/>
                                        </p:tgtEl>
                                        <p:attrNameLst>
                                          <p:attrName>style.visibility</p:attrName>
                                        </p:attrNameLst>
                                      </p:cBhvr>
                                      <p:to>
                                        <p:strVal val="visible"/>
                                      </p:to>
                                    </p:set>
                                  </p:childTnLst>
                                </p:cTn>
                              </p:par>
                              <p:par>
                                <p:cTn id="136" presetID="9" presetClass="exit" presetSubtype="0" fill="hold" grpId="0" nodeType="withEffect">
                                  <p:stCondLst>
                                    <p:cond delay="3000"/>
                                  </p:stCondLst>
                                  <p:childTnLst>
                                    <p:animEffect transition="out" filter="dissolve">
                                      <p:cBhvr>
                                        <p:cTn id="137" dur="1000"/>
                                        <p:tgtEl>
                                          <p:spTgt spid="120"/>
                                        </p:tgtEl>
                                      </p:cBhvr>
                                    </p:animEffect>
                                    <p:set>
                                      <p:cBhvr>
                                        <p:cTn id="138" dur="1" fill="hold">
                                          <p:stCondLst>
                                            <p:cond delay="999"/>
                                          </p:stCondLst>
                                        </p:cTn>
                                        <p:tgtEl>
                                          <p:spTgt spid="120"/>
                                        </p:tgtEl>
                                        <p:attrNameLst>
                                          <p:attrName>style.visibility</p:attrName>
                                        </p:attrNameLst>
                                      </p:cBhvr>
                                      <p:to>
                                        <p:strVal val="hidden"/>
                                      </p:to>
                                    </p:set>
                                  </p:childTnLst>
                                </p:cTn>
                              </p:par>
                              <p:par>
                                <p:cTn id="139" presetID="1" presetClass="entr" presetSubtype="0" fill="hold" grpId="0" nodeType="withEffect">
                                  <p:stCondLst>
                                    <p:cond delay="3200"/>
                                  </p:stCondLst>
                                  <p:iterate type="lt">
                                    <p:tmAbs val="0"/>
                                  </p:iterate>
                                  <p:childTnLst>
                                    <p:set>
                                      <p:cBhvr>
                                        <p:cTn id="140" dur="1" fill="hold">
                                          <p:stCondLst>
                                            <p:cond delay="0"/>
                                          </p:stCondLst>
                                        </p:cTn>
                                        <p:tgtEl>
                                          <p:spTgt spid="114"/>
                                        </p:tgtEl>
                                        <p:attrNameLst>
                                          <p:attrName>style.visibility</p:attrName>
                                        </p:attrNameLst>
                                      </p:cBhvr>
                                      <p:to>
                                        <p:strVal val="visible"/>
                                      </p:to>
                                    </p:set>
                                  </p:childTnLst>
                                </p:cTn>
                              </p:par>
                              <p:par>
                                <p:cTn id="141" presetID="15" presetClass="emph" presetSubtype="0" grpId="1" nodeType="withEffect">
                                  <p:stCondLst>
                                    <p:cond delay="0"/>
                                  </p:stCondLst>
                                  <p:iterate type="lt">
                                    <p:tmAbs val="25"/>
                                  </p:iterate>
                                  <p:childTnLst>
                                    <p:set>
                                      <p:cBhvr override="childStyle">
                                        <p:cTn id="142" dur="indefinite"/>
                                        <p:tgtEl>
                                          <p:spTgt spid="110"/>
                                        </p:tgtEl>
                                        <p:attrNameLst>
                                          <p:attrName>style.fontWeight</p:attrName>
                                        </p:attrNameLst>
                                      </p:cBhvr>
                                      <p:to>
                                        <p:strVal val="bold"/>
                                      </p:to>
                                    </p:set>
                                  </p:childTnLst>
                                </p:cTn>
                              </p:par>
                              <p:par>
                                <p:cTn id="143" presetID="15" presetClass="emph" presetSubtype="0" grpId="1" nodeType="withEffect">
                                  <p:stCondLst>
                                    <p:cond delay="0"/>
                                  </p:stCondLst>
                                  <p:iterate type="lt">
                                    <p:tmAbs val="25"/>
                                  </p:iterate>
                                  <p:childTnLst>
                                    <p:set>
                                      <p:cBhvr override="childStyle">
                                        <p:cTn id="144" dur="indefinite"/>
                                        <p:tgtEl>
                                          <p:spTgt spid="111"/>
                                        </p:tgtEl>
                                        <p:attrNameLst>
                                          <p:attrName>style.fontWeight</p:attrName>
                                        </p:attrNameLst>
                                      </p:cBhvr>
                                      <p:to>
                                        <p:strVal val="bold"/>
                                      </p:to>
                                    </p:set>
                                  </p:childTnLst>
                                </p:cTn>
                              </p:par>
                              <p:par>
                                <p:cTn id="145" presetID="15" presetClass="emph" presetSubtype="0" grpId="1" nodeType="withEffect">
                                  <p:stCondLst>
                                    <p:cond delay="0"/>
                                  </p:stCondLst>
                                  <p:iterate type="lt">
                                    <p:tmAbs val="25"/>
                                  </p:iterate>
                                  <p:childTnLst>
                                    <p:set>
                                      <p:cBhvr override="childStyle">
                                        <p:cTn id="146" dur="indefinite"/>
                                        <p:tgtEl>
                                          <p:spTgt spid="112"/>
                                        </p:tgtEl>
                                        <p:attrNameLst>
                                          <p:attrName>style.fontWeight</p:attrName>
                                        </p:attrNameLst>
                                      </p:cBhvr>
                                      <p:to>
                                        <p:strVal val="bold"/>
                                      </p:to>
                                    </p:set>
                                  </p:childTnLst>
                                </p:cTn>
                              </p:par>
                              <p:par>
                                <p:cTn id="147" presetID="15" presetClass="emph" presetSubtype="0" grpId="1" nodeType="withEffect">
                                  <p:stCondLst>
                                    <p:cond delay="0"/>
                                  </p:stCondLst>
                                  <p:iterate type="lt">
                                    <p:tmAbs val="25"/>
                                  </p:iterate>
                                  <p:childTnLst>
                                    <p:set>
                                      <p:cBhvr override="childStyle">
                                        <p:cTn id="148" dur="indefinite"/>
                                        <p:tgtEl>
                                          <p:spTgt spid="113"/>
                                        </p:tgtEl>
                                        <p:attrNameLst>
                                          <p:attrName>style.fontWeight</p:attrName>
                                        </p:attrNameLst>
                                      </p:cBhvr>
                                      <p:to>
                                        <p:strVal val="bold"/>
                                      </p:to>
                                    </p:set>
                                  </p:childTnLst>
                                </p:cTn>
                              </p:par>
                              <p:par>
                                <p:cTn id="149" presetID="15" presetClass="emph" presetSubtype="0" grpId="1" nodeType="withEffect">
                                  <p:stCondLst>
                                    <p:cond delay="0"/>
                                  </p:stCondLst>
                                  <p:iterate type="lt">
                                    <p:tmAbs val="25"/>
                                  </p:iterate>
                                  <p:childTnLst>
                                    <p:set>
                                      <p:cBhvr override="childStyle">
                                        <p:cTn id="150" dur="indefinite"/>
                                        <p:tgtEl>
                                          <p:spTgt spid="114"/>
                                        </p:tgtEl>
                                        <p:attrNameLst>
                                          <p:attrName>style.fontWeight</p:attrName>
                                        </p:attrNameLst>
                                      </p:cBhvr>
                                      <p:to>
                                        <p:strVal val="bold"/>
                                      </p:to>
                                    </p:set>
                                  </p:childTnLst>
                                </p:cTn>
                              </p:par>
                              <p:par>
                                <p:cTn id="151" presetID="14" presetClass="emph" presetSubtype="0" fill="hold" grpId="2" nodeType="withEffect">
                                  <p:stCondLst>
                                    <p:cond delay="0"/>
                                  </p:stCondLst>
                                  <p:iterate type="lt">
                                    <p:tmPct val="0"/>
                                  </p:iterate>
                                  <p:childTnLst>
                                    <p:animClr clrSpc="rgb" dir="cw">
                                      <p:cBhvr override="childStyle">
                                        <p:cTn id="152" dur="1900" fill="hold">
                                          <p:stCondLst>
                                            <p:cond delay="100"/>
                                          </p:stCondLst>
                                        </p:cTn>
                                        <p:tgtEl>
                                          <p:spTgt spid="110"/>
                                        </p:tgtEl>
                                        <p:attrNameLst>
                                          <p:attrName>style.color</p:attrName>
                                        </p:attrNameLst>
                                      </p:cBhvr>
                                      <p:to>
                                        <a:schemeClr val="hlink"/>
                                      </p:to>
                                    </p:animClr>
                                    <p:animClr clrSpc="rgb" dir="cw">
                                      <p:cBhvr>
                                        <p:cTn id="153" dur="1900" fill="hold">
                                          <p:stCondLst>
                                            <p:cond delay="100"/>
                                          </p:stCondLst>
                                        </p:cTn>
                                        <p:tgtEl>
                                          <p:spTgt spid="110"/>
                                        </p:tgtEl>
                                        <p:attrNameLst>
                                          <p:attrName>fillColor</p:attrName>
                                        </p:attrNameLst>
                                      </p:cBhvr>
                                      <p:to>
                                        <a:schemeClr val="hlink"/>
                                      </p:to>
                                    </p:animClr>
                                    <p:set>
                                      <p:cBhvr>
                                        <p:cTn id="154" dur="1900" fill="hold">
                                          <p:stCondLst>
                                            <p:cond delay="100"/>
                                          </p:stCondLst>
                                        </p:cTn>
                                        <p:tgtEl>
                                          <p:spTgt spid="110"/>
                                        </p:tgtEl>
                                        <p:attrNameLst>
                                          <p:attrName>fill.type</p:attrName>
                                        </p:attrNameLst>
                                      </p:cBhvr>
                                      <p:to>
                                        <p:strVal val="solid"/>
                                      </p:to>
                                    </p:set>
                                    <p:set>
                                      <p:cBhvr>
                                        <p:cTn id="155" dur="1900" fill="hold">
                                          <p:stCondLst>
                                            <p:cond delay="100"/>
                                          </p:stCondLst>
                                        </p:cTn>
                                        <p:tgtEl>
                                          <p:spTgt spid="110"/>
                                        </p:tgtEl>
                                        <p:attrNameLst>
                                          <p:attrName>fill.on</p:attrName>
                                        </p:attrNameLst>
                                      </p:cBhvr>
                                      <p:to>
                                        <p:strVal val="true"/>
                                      </p:to>
                                    </p:set>
                                    <p:animScale>
                                      <p:cBhvr>
                                        <p:cTn id="156" dur="200" fill="hold">
                                          <p:stCondLst>
                                            <p:cond delay="0"/>
                                          </p:stCondLst>
                                        </p:cTn>
                                        <p:tgtEl>
                                          <p:spTgt spid="110"/>
                                        </p:tgtEl>
                                      </p:cBhvr>
                                      <p:from x="100000" y="100000"/>
                                      <p:to x="100000" y="5000"/>
                                    </p:animScale>
                                    <p:animScale>
                                      <p:cBhvr>
                                        <p:cTn id="157" dur="200" fill="hold">
                                          <p:stCondLst>
                                            <p:cond delay="200"/>
                                          </p:stCondLst>
                                        </p:cTn>
                                        <p:tgtEl>
                                          <p:spTgt spid="110"/>
                                        </p:tgtEl>
                                      </p:cBhvr>
                                      <p:from x="100000" y="5000"/>
                                      <p:to x="120000" y="150000"/>
                                    </p:animScale>
                                    <p:animScale>
                                      <p:cBhvr>
                                        <p:cTn id="158" dur="600" fill="hold">
                                          <p:stCondLst>
                                            <p:cond delay="1400"/>
                                          </p:stCondLst>
                                        </p:cTn>
                                        <p:tgtEl>
                                          <p:spTgt spid="110"/>
                                        </p:tgtEl>
                                      </p:cBhvr>
                                      <p:to x="120000" y="150000"/>
                                    </p:animScale>
                                  </p:childTnLst>
                                </p:cTn>
                              </p:par>
                              <p:par>
                                <p:cTn id="159" presetID="14" presetClass="emph" presetSubtype="0" fill="hold" grpId="2" nodeType="withEffect">
                                  <p:stCondLst>
                                    <p:cond delay="0"/>
                                  </p:stCondLst>
                                  <p:iterate type="lt">
                                    <p:tmPct val="0"/>
                                  </p:iterate>
                                  <p:childTnLst>
                                    <p:animClr clrSpc="rgb" dir="cw">
                                      <p:cBhvr override="childStyle">
                                        <p:cTn id="160" dur="1900" fill="hold">
                                          <p:stCondLst>
                                            <p:cond delay="100"/>
                                          </p:stCondLst>
                                        </p:cTn>
                                        <p:tgtEl>
                                          <p:spTgt spid="111"/>
                                        </p:tgtEl>
                                        <p:attrNameLst>
                                          <p:attrName>style.color</p:attrName>
                                        </p:attrNameLst>
                                      </p:cBhvr>
                                      <p:to>
                                        <a:schemeClr val="hlink"/>
                                      </p:to>
                                    </p:animClr>
                                    <p:animClr clrSpc="rgb" dir="cw">
                                      <p:cBhvr>
                                        <p:cTn id="161" dur="1900" fill="hold">
                                          <p:stCondLst>
                                            <p:cond delay="100"/>
                                          </p:stCondLst>
                                        </p:cTn>
                                        <p:tgtEl>
                                          <p:spTgt spid="111"/>
                                        </p:tgtEl>
                                        <p:attrNameLst>
                                          <p:attrName>fillColor</p:attrName>
                                        </p:attrNameLst>
                                      </p:cBhvr>
                                      <p:to>
                                        <a:schemeClr val="hlink"/>
                                      </p:to>
                                    </p:animClr>
                                    <p:set>
                                      <p:cBhvr>
                                        <p:cTn id="162" dur="1900" fill="hold">
                                          <p:stCondLst>
                                            <p:cond delay="100"/>
                                          </p:stCondLst>
                                        </p:cTn>
                                        <p:tgtEl>
                                          <p:spTgt spid="111"/>
                                        </p:tgtEl>
                                        <p:attrNameLst>
                                          <p:attrName>fill.type</p:attrName>
                                        </p:attrNameLst>
                                      </p:cBhvr>
                                      <p:to>
                                        <p:strVal val="solid"/>
                                      </p:to>
                                    </p:set>
                                    <p:set>
                                      <p:cBhvr>
                                        <p:cTn id="163" dur="1900" fill="hold">
                                          <p:stCondLst>
                                            <p:cond delay="100"/>
                                          </p:stCondLst>
                                        </p:cTn>
                                        <p:tgtEl>
                                          <p:spTgt spid="111"/>
                                        </p:tgtEl>
                                        <p:attrNameLst>
                                          <p:attrName>fill.on</p:attrName>
                                        </p:attrNameLst>
                                      </p:cBhvr>
                                      <p:to>
                                        <p:strVal val="true"/>
                                      </p:to>
                                    </p:set>
                                    <p:animScale>
                                      <p:cBhvr>
                                        <p:cTn id="164" dur="200" fill="hold">
                                          <p:stCondLst>
                                            <p:cond delay="0"/>
                                          </p:stCondLst>
                                        </p:cTn>
                                        <p:tgtEl>
                                          <p:spTgt spid="111"/>
                                        </p:tgtEl>
                                      </p:cBhvr>
                                      <p:from x="100000" y="100000"/>
                                      <p:to x="100000" y="5000"/>
                                    </p:animScale>
                                    <p:animScale>
                                      <p:cBhvr>
                                        <p:cTn id="165" dur="200" fill="hold">
                                          <p:stCondLst>
                                            <p:cond delay="200"/>
                                          </p:stCondLst>
                                        </p:cTn>
                                        <p:tgtEl>
                                          <p:spTgt spid="111"/>
                                        </p:tgtEl>
                                      </p:cBhvr>
                                      <p:from x="100000" y="5000"/>
                                      <p:to x="120000" y="150000"/>
                                    </p:animScale>
                                    <p:animScale>
                                      <p:cBhvr>
                                        <p:cTn id="166" dur="600" fill="hold">
                                          <p:stCondLst>
                                            <p:cond delay="1400"/>
                                          </p:stCondLst>
                                        </p:cTn>
                                        <p:tgtEl>
                                          <p:spTgt spid="111"/>
                                        </p:tgtEl>
                                      </p:cBhvr>
                                      <p:to x="120000" y="150000"/>
                                    </p:animScale>
                                  </p:childTnLst>
                                </p:cTn>
                              </p:par>
                              <p:par>
                                <p:cTn id="167" presetID="14" presetClass="emph" presetSubtype="0" fill="hold" grpId="2" nodeType="withEffect">
                                  <p:stCondLst>
                                    <p:cond delay="0"/>
                                  </p:stCondLst>
                                  <p:iterate type="lt">
                                    <p:tmPct val="0"/>
                                  </p:iterate>
                                  <p:childTnLst>
                                    <p:animClr clrSpc="rgb" dir="cw">
                                      <p:cBhvr override="childStyle">
                                        <p:cTn id="168" dur="1900" fill="hold">
                                          <p:stCondLst>
                                            <p:cond delay="100"/>
                                          </p:stCondLst>
                                        </p:cTn>
                                        <p:tgtEl>
                                          <p:spTgt spid="112"/>
                                        </p:tgtEl>
                                        <p:attrNameLst>
                                          <p:attrName>style.color</p:attrName>
                                        </p:attrNameLst>
                                      </p:cBhvr>
                                      <p:to>
                                        <a:schemeClr val="hlink"/>
                                      </p:to>
                                    </p:animClr>
                                    <p:animClr clrSpc="rgb" dir="cw">
                                      <p:cBhvr>
                                        <p:cTn id="169" dur="1900" fill="hold">
                                          <p:stCondLst>
                                            <p:cond delay="100"/>
                                          </p:stCondLst>
                                        </p:cTn>
                                        <p:tgtEl>
                                          <p:spTgt spid="112"/>
                                        </p:tgtEl>
                                        <p:attrNameLst>
                                          <p:attrName>fillColor</p:attrName>
                                        </p:attrNameLst>
                                      </p:cBhvr>
                                      <p:to>
                                        <a:schemeClr val="hlink"/>
                                      </p:to>
                                    </p:animClr>
                                    <p:set>
                                      <p:cBhvr>
                                        <p:cTn id="170" dur="1900" fill="hold">
                                          <p:stCondLst>
                                            <p:cond delay="100"/>
                                          </p:stCondLst>
                                        </p:cTn>
                                        <p:tgtEl>
                                          <p:spTgt spid="112"/>
                                        </p:tgtEl>
                                        <p:attrNameLst>
                                          <p:attrName>fill.type</p:attrName>
                                        </p:attrNameLst>
                                      </p:cBhvr>
                                      <p:to>
                                        <p:strVal val="solid"/>
                                      </p:to>
                                    </p:set>
                                    <p:set>
                                      <p:cBhvr>
                                        <p:cTn id="171" dur="1900" fill="hold">
                                          <p:stCondLst>
                                            <p:cond delay="100"/>
                                          </p:stCondLst>
                                        </p:cTn>
                                        <p:tgtEl>
                                          <p:spTgt spid="112"/>
                                        </p:tgtEl>
                                        <p:attrNameLst>
                                          <p:attrName>fill.on</p:attrName>
                                        </p:attrNameLst>
                                      </p:cBhvr>
                                      <p:to>
                                        <p:strVal val="true"/>
                                      </p:to>
                                    </p:set>
                                    <p:animScale>
                                      <p:cBhvr>
                                        <p:cTn id="172" dur="200" fill="hold">
                                          <p:stCondLst>
                                            <p:cond delay="0"/>
                                          </p:stCondLst>
                                        </p:cTn>
                                        <p:tgtEl>
                                          <p:spTgt spid="112"/>
                                        </p:tgtEl>
                                      </p:cBhvr>
                                      <p:from x="100000" y="100000"/>
                                      <p:to x="100000" y="5000"/>
                                    </p:animScale>
                                    <p:animScale>
                                      <p:cBhvr>
                                        <p:cTn id="173" dur="200" fill="hold">
                                          <p:stCondLst>
                                            <p:cond delay="200"/>
                                          </p:stCondLst>
                                        </p:cTn>
                                        <p:tgtEl>
                                          <p:spTgt spid="112"/>
                                        </p:tgtEl>
                                      </p:cBhvr>
                                      <p:from x="100000" y="5000"/>
                                      <p:to x="120000" y="150000"/>
                                    </p:animScale>
                                    <p:animScale>
                                      <p:cBhvr>
                                        <p:cTn id="174" dur="600" fill="hold">
                                          <p:stCondLst>
                                            <p:cond delay="1400"/>
                                          </p:stCondLst>
                                        </p:cTn>
                                        <p:tgtEl>
                                          <p:spTgt spid="112"/>
                                        </p:tgtEl>
                                      </p:cBhvr>
                                      <p:to x="120000" y="150000"/>
                                    </p:animScale>
                                  </p:childTnLst>
                                </p:cTn>
                              </p:par>
                              <p:par>
                                <p:cTn id="175" presetID="14" presetClass="emph" presetSubtype="0" fill="hold" grpId="2" nodeType="withEffect">
                                  <p:stCondLst>
                                    <p:cond delay="0"/>
                                  </p:stCondLst>
                                  <p:iterate type="lt">
                                    <p:tmPct val="0"/>
                                  </p:iterate>
                                  <p:childTnLst>
                                    <p:animClr clrSpc="rgb" dir="cw">
                                      <p:cBhvr override="childStyle">
                                        <p:cTn id="176" dur="1900" fill="hold">
                                          <p:stCondLst>
                                            <p:cond delay="100"/>
                                          </p:stCondLst>
                                        </p:cTn>
                                        <p:tgtEl>
                                          <p:spTgt spid="113"/>
                                        </p:tgtEl>
                                        <p:attrNameLst>
                                          <p:attrName>style.color</p:attrName>
                                        </p:attrNameLst>
                                      </p:cBhvr>
                                      <p:to>
                                        <a:schemeClr val="hlink"/>
                                      </p:to>
                                    </p:animClr>
                                    <p:animClr clrSpc="rgb" dir="cw">
                                      <p:cBhvr>
                                        <p:cTn id="177" dur="1900" fill="hold">
                                          <p:stCondLst>
                                            <p:cond delay="100"/>
                                          </p:stCondLst>
                                        </p:cTn>
                                        <p:tgtEl>
                                          <p:spTgt spid="113"/>
                                        </p:tgtEl>
                                        <p:attrNameLst>
                                          <p:attrName>fillColor</p:attrName>
                                        </p:attrNameLst>
                                      </p:cBhvr>
                                      <p:to>
                                        <a:schemeClr val="hlink"/>
                                      </p:to>
                                    </p:animClr>
                                    <p:set>
                                      <p:cBhvr>
                                        <p:cTn id="178" dur="1900" fill="hold">
                                          <p:stCondLst>
                                            <p:cond delay="100"/>
                                          </p:stCondLst>
                                        </p:cTn>
                                        <p:tgtEl>
                                          <p:spTgt spid="113"/>
                                        </p:tgtEl>
                                        <p:attrNameLst>
                                          <p:attrName>fill.type</p:attrName>
                                        </p:attrNameLst>
                                      </p:cBhvr>
                                      <p:to>
                                        <p:strVal val="solid"/>
                                      </p:to>
                                    </p:set>
                                    <p:set>
                                      <p:cBhvr>
                                        <p:cTn id="179" dur="1900" fill="hold">
                                          <p:stCondLst>
                                            <p:cond delay="100"/>
                                          </p:stCondLst>
                                        </p:cTn>
                                        <p:tgtEl>
                                          <p:spTgt spid="113"/>
                                        </p:tgtEl>
                                        <p:attrNameLst>
                                          <p:attrName>fill.on</p:attrName>
                                        </p:attrNameLst>
                                      </p:cBhvr>
                                      <p:to>
                                        <p:strVal val="true"/>
                                      </p:to>
                                    </p:set>
                                    <p:animScale>
                                      <p:cBhvr>
                                        <p:cTn id="180" dur="200" fill="hold">
                                          <p:stCondLst>
                                            <p:cond delay="0"/>
                                          </p:stCondLst>
                                        </p:cTn>
                                        <p:tgtEl>
                                          <p:spTgt spid="113"/>
                                        </p:tgtEl>
                                      </p:cBhvr>
                                      <p:from x="100000" y="100000"/>
                                      <p:to x="100000" y="5000"/>
                                    </p:animScale>
                                    <p:animScale>
                                      <p:cBhvr>
                                        <p:cTn id="181" dur="200" fill="hold">
                                          <p:stCondLst>
                                            <p:cond delay="200"/>
                                          </p:stCondLst>
                                        </p:cTn>
                                        <p:tgtEl>
                                          <p:spTgt spid="113"/>
                                        </p:tgtEl>
                                      </p:cBhvr>
                                      <p:from x="100000" y="5000"/>
                                      <p:to x="120000" y="150000"/>
                                    </p:animScale>
                                    <p:animScale>
                                      <p:cBhvr>
                                        <p:cTn id="182" dur="600" fill="hold">
                                          <p:stCondLst>
                                            <p:cond delay="1400"/>
                                          </p:stCondLst>
                                        </p:cTn>
                                        <p:tgtEl>
                                          <p:spTgt spid="113"/>
                                        </p:tgtEl>
                                      </p:cBhvr>
                                      <p:to x="120000" y="150000"/>
                                    </p:animScale>
                                  </p:childTnLst>
                                </p:cTn>
                              </p:par>
                              <p:par>
                                <p:cTn id="183" presetID="14" presetClass="emph" presetSubtype="0" fill="hold" grpId="2" nodeType="withEffect">
                                  <p:stCondLst>
                                    <p:cond delay="0"/>
                                  </p:stCondLst>
                                  <p:iterate type="lt">
                                    <p:tmPct val="0"/>
                                  </p:iterate>
                                  <p:childTnLst>
                                    <p:animClr clrSpc="rgb" dir="cw">
                                      <p:cBhvr override="childStyle">
                                        <p:cTn id="184" dur="1900" fill="hold">
                                          <p:stCondLst>
                                            <p:cond delay="100"/>
                                          </p:stCondLst>
                                        </p:cTn>
                                        <p:tgtEl>
                                          <p:spTgt spid="114"/>
                                        </p:tgtEl>
                                        <p:attrNameLst>
                                          <p:attrName>style.color</p:attrName>
                                        </p:attrNameLst>
                                      </p:cBhvr>
                                      <p:to>
                                        <a:schemeClr val="hlink"/>
                                      </p:to>
                                    </p:animClr>
                                    <p:animClr clrSpc="rgb" dir="cw">
                                      <p:cBhvr>
                                        <p:cTn id="185" dur="1900" fill="hold">
                                          <p:stCondLst>
                                            <p:cond delay="100"/>
                                          </p:stCondLst>
                                        </p:cTn>
                                        <p:tgtEl>
                                          <p:spTgt spid="114"/>
                                        </p:tgtEl>
                                        <p:attrNameLst>
                                          <p:attrName>fillColor</p:attrName>
                                        </p:attrNameLst>
                                      </p:cBhvr>
                                      <p:to>
                                        <a:schemeClr val="hlink"/>
                                      </p:to>
                                    </p:animClr>
                                    <p:set>
                                      <p:cBhvr>
                                        <p:cTn id="186" dur="1900" fill="hold">
                                          <p:stCondLst>
                                            <p:cond delay="100"/>
                                          </p:stCondLst>
                                        </p:cTn>
                                        <p:tgtEl>
                                          <p:spTgt spid="114"/>
                                        </p:tgtEl>
                                        <p:attrNameLst>
                                          <p:attrName>fill.type</p:attrName>
                                        </p:attrNameLst>
                                      </p:cBhvr>
                                      <p:to>
                                        <p:strVal val="solid"/>
                                      </p:to>
                                    </p:set>
                                    <p:set>
                                      <p:cBhvr>
                                        <p:cTn id="187" dur="1900" fill="hold">
                                          <p:stCondLst>
                                            <p:cond delay="100"/>
                                          </p:stCondLst>
                                        </p:cTn>
                                        <p:tgtEl>
                                          <p:spTgt spid="114"/>
                                        </p:tgtEl>
                                        <p:attrNameLst>
                                          <p:attrName>fill.on</p:attrName>
                                        </p:attrNameLst>
                                      </p:cBhvr>
                                      <p:to>
                                        <p:strVal val="true"/>
                                      </p:to>
                                    </p:set>
                                    <p:animScale>
                                      <p:cBhvr>
                                        <p:cTn id="188" dur="200" fill="hold">
                                          <p:stCondLst>
                                            <p:cond delay="0"/>
                                          </p:stCondLst>
                                        </p:cTn>
                                        <p:tgtEl>
                                          <p:spTgt spid="114"/>
                                        </p:tgtEl>
                                      </p:cBhvr>
                                      <p:from x="100000" y="100000"/>
                                      <p:to x="100000" y="5000"/>
                                    </p:animScale>
                                    <p:animScale>
                                      <p:cBhvr>
                                        <p:cTn id="189" dur="200" fill="hold">
                                          <p:stCondLst>
                                            <p:cond delay="200"/>
                                          </p:stCondLst>
                                        </p:cTn>
                                        <p:tgtEl>
                                          <p:spTgt spid="114"/>
                                        </p:tgtEl>
                                      </p:cBhvr>
                                      <p:from x="100000" y="5000"/>
                                      <p:to x="120000" y="150000"/>
                                    </p:animScale>
                                    <p:animScale>
                                      <p:cBhvr>
                                        <p:cTn id="190" dur="600" fill="hold">
                                          <p:stCondLst>
                                            <p:cond delay="1400"/>
                                          </p:stCondLst>
                                        </p:cTn>
                                        <p:tgtEl>
                                          <p:spTgt spid="114"/>
                                        </p:tgtEl>
                                      </p:cBhvr>
                                      <p:to x="120000" y="150000"/>
                                    </p:animScale>
                                  </p:childTnLst>
                                </p:cTn>
                              </p:par>
                            </p:childTnLst>
                          </p:cTn>
                        </p:par>
                        <p:par>
                          <p:cTn id="191" fill="hold">
                            <p:stCondLst>
                              <p:cond delay="8150"/>
                            </p:stCondLst>
                            <p:childTnLst>
                              <p:par>
                                <p:cTn id="192" presetID="22" presetClass="entr" presetSubtype="4" fill="hold" nodeType="afterEffect">
                                  <p:stCondLst>
                                    <p:cond delay="0"/>
                                  </p:stCondLst>
                                  <p:childTnLst>
                                    <p:set>
                                      <p:cBhvr>
                                        <p:cTn id="193" dur="1" fill="hold">
                                          <p:stCondLst>
                                            <p:cond delay="0"/>
                                          </p:stCondLst>
                                        </p:cTn>
                                        <p:tgtEl>
                                          <p:spTgt spid="99"/>
                                        </p:tgtEl>
                                        <p:attrNameLst>
                                          <p:attrName>style.visibility</p:attrName>
                                        </p:attrNameLst>
                                      </p:cBhvr>
                                      <p:to>
                                        <p:strVal val="visible"/>
                                      </p:to>
                                    </p:set>
                                    <p:animEffect transition="in" filter="wipe(down)">
                                      <p:cBhvr>
                                        <p:cTn id="194" dur="500"/>
                                        <p:tgtEl>
                                          <p:spTgt spid="99"/>
                                        </p:tgtEl>
                                      </p:cBhvr>
                                    </p:animEffect>
                                  </p:childTnLst>
                                </p:cTn>
                              </p:par>
                            </p:childTnLst>
                          </p:cTn>
                        </p:par>
                        <p:par>
                          <p:cTn id="195" fill="hold">
                            <p:stCondLst>
                              <p:cond delay="8650"/>
                            </p:stCondLst>
                            <p:childTnLst>
                              <p:par>
                                <p:cTn id="196" presetID="1" presetClass="entr" presetSubtype="0" fill="hold" grpId="0" nodeType="afterEffect">
                                  <p:stCondLst>
                                    <p:cond delay="0"/>
                                  </p:stCondLst>
                                  <p:childTnLst>
                                    <p:set>
                                      <p:cBhvr>
                                        <p:cTn id="197" dur="1" fill="hold">
                                          <p:stCondLst>
                                            <p:cond delay="0"/>
                                          </p:stCondLst>
                                        </p:cTn>
                                        <p:tgtEl>
                                          <p:spTgt spid="85"/>
                                        </p:tgtEl>
                                        <p:attrNameLst>
                                          <p:attrName>style.visibility</p:attrName>
                                        </p:attrNameLst>
                                      </p:cBhvr>
                                      <p:to>
                                        <p:strVal val="visible"/>
                                      </p:to>
                                    </p:set>
                                  </p:childTnLst>
                                </p:cTn>
                              </p:par>
                            </p:childTnLst>
                          </p:cTn>
                        </p:par>
                        <p:par>
                          <p:cTn id="198" fill="hold">
                            <p:stCondLst>
                              <p:cond delay="8650"/>
                            </p:stCondLst>
                            <p:childTnLst>
                              <p:par>
                                <p:cTn id="199" presetID="1" presetClass="exit" presetSubtype="0" fill="hold" grpId="0" nodeType="afterEffect">
                                  <p:stCondLst>
                                    <p:cond delay="0"/>
                                  </p:stCondLst>
                                  <p:childTnLst>
                                    <p:set>
                                      <p:cBhvr>
                                        <p:cTn id="200" dur="1" fill="hold">
                                          <p:stCondLst>
                                            <p:cond delay="0"/>
                                          </p:stCondLst>
                                        </p:cTn>
                                        <p:tgtEl>
                                          <p:spTgt spid="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9" grpId="1"/>
      <p:bldP spid="109" grpId="2"/>
      <p:bldP spid="110" grpId="0"/>
      <p:bldP spid="110" grpId="1"/>
      <p:bldP spid="110" grpId="2"/>
      <p:bldP spid="111" grpId="0"/>
      <p:bldP spid="111" grpId="1"/>
      <p:bldP spid="111" grpId="2"/>
      <p:bldP spid="112" grpId="0"/>
      <p:bldP spid="112" grpId="1"/>
      <p:bldP spid="112" grpId="2"/>
      <p:bldP spid="113" grpId="0"/>
      <p:bldP spid="113" grpId="1"/>
      <p:bldP spid="113" grpId="2"/>
      <p:bldP spid="114" grpId="0"/>
      <p:bldP spid="114" grpId="1"/>
      <p:bldP spid="114" grpId="2"/>
      <p:bldP spid="115" grpId="0"/>
      <p:bldP spid="116" grpId="0"/>
      <p:bldP spid="117" grpId="0"/>
      <p:bldP spid="118" grpId="0"/>
      <p:bldP spid="119" grpId="0"/>
      <p:bldP spid="120" grpId="0"/>
      <p:bldP spid="128" grpId="0"/>
      <p:bldP spid="128" grpId="1"/>
      <p:bldP spid="128" grpId="2"/>
      <p:bldP spid="84" grpId="0" animBg="1"/>
      <p:bldP spid="85" grpId="0" animBg="1"/>
      <p:bldP spid="100" grpId="0"/>
      <p:bldP spid="70" grpId="0"/>
      <p:bldP spid="71" grpId="0"/>
      <p:bldP spid="74" grpId="0"/>
      <p:bldP spid="7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txBox="1">
            <a:spLocks/>
          </p:cNvSpPr>
          <p:nvPr/>
        </p:nvSpPr>
        <p:spPr bwMode="auto">
          <a:xfrm>
            <a:off x="0" y="444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The Auto-firm process</a:t>
            </a:r>
            <a:r>
              <a:rPr lang="en-US" sz="2000" b="1">
                <a:solidFill>
                  <a:schemeClr val="tx2"/>
                </a:solidFill>
              </a:rPr>
              <a:t/>
            </a:r>
            <a:br>
              <a:rPr lang="en-US" sz="2000" b="1">
                <a:solidFill>
                  <a:schemeClr val="tx2"/>
                </a:solidFill>
              </a:rPr>
            </a:br>
            <a:r>
              <a:rPr lang="en-US" sz="2000" b="1">
                <a:solidFill>
                  <a:schemeClr val="tx2"/>
                </a:solidFill>
              </a:rPr>
              <a:t> Exception Illustration</a:t>
            </a:r>
          </a:p>
        </p:txBody>
      </p:sp>
      <p:pic>
        <p:nvPicPr>
          <p:cNvPr id="1026" name="Picture 2"/>
          <p:cNvPicPr>
            <a:picLocks noChangeAspect="1" noChangeArrowheads="1"/>
          </p:cNvPicPr>
          <p:nvPr/>
        </p:nvPicPr>
        <p:blipFill>
          <a:blip r:embed="rId3"/>
          <a:srcRect/>
          <a:stretch>
            <a:fillRect/>
          </a:stretch>
        </p:blipFill>
        <p:spPr bwMode="auto">
          <a:xfrm>
            <a:off x="1512888" y="971550"/>
            <a:ext cx="3389312" cy="2355850"/>
          </a:xfrm>
          <a:prstGeom prst="rect">
            <a:avLst/>
          </a:prstGeom>
          <a:ln>
            <a:noFill/>
          </a:ln>
          <a:effectLst>
            <a:outerShdw blurRad="292100" dist="139700" dir="2700000" algn="tl" rotWithShape="0">
              <a:srgbClr val="333333">
                <a:alpha val="65000"/>
              </a:srgbClr>
            </a:outerShdw>
          </a:effectLst>
        </p:spPr>
      </p:pic>
      <p:sp>
        <p:nvSpPr>
          <p:cNvPr id="110598" name="TextBox 14"/>
          <p:cNvSpPr txBox="1">
            <a:spLocks noChangeArrowheads="1"/>
          </p:cNvSpPr>
          <p:nvPr/>
        </p:nvSpPr>
        <p:spPr bwMode="auto">
          <a:xfrm>
            <a:off x="1512888" y="549275"/>
            <a:ext cx="1412875" cy="457200"/>
          </a:xfrm>
          <a:prstGeom prst="rect">
            <a:avLst/>
          </a:prstGeom>
          <a:noFill/>
          <a:ln w="9525">
            <a:noFill/>
            <a:miter lim="800000"/>
            <a:headEnd/>
            <a:tailEnd/>
          </a:ln>
        </p:spPr>
        <p:txBody>
          <a:bodyPr>
            <a:spAutoFit/>
          </a:bodyPr>
          <a:lstStyle/>
          <a:p>
            <a:pPr>
              <a:defRPr/>
            </a:pPr>
            <a:r>
              <a:rPr lang="en-US" sz="2400" dirty="0">
                <a:solidFill>
                  <a:schemeClr val="tx1">
                    <a:lumMod val="75000"/>
                    <a:lumOff val="25000"/>
                  </a:schemeClr>
                </a:solidFill>
              </a:rPr>
              <a:t>1. </a:t>
            </a:r>
            <a:r>
              <a:rPr lang="en-US" sz="2400" baseline="30000" dirty="0">
                <a:solidFill>
                  <a:schemeClr val="tx1">
                    <a:lumMod val="75000"/>
                    <a:lumOff val="25000"/>
                  </a:schemeClr>
                </a:solidFill>
              </a:rPr>
              <a:t>Setup</a:t>
            </a:r>
          </a:p>
        </p:txBody>
      </p:sp>
      <p:pic>
        <p:nvPicPr>
          <p:cNvPr id="1027" name="Picture 3"/>
          <p:cNvPicPr>
            <a:picLocks noChangeAspect="1" noChangeArrowheads="1"/>
          </p:cNvPicPr>
          <p:nvPr/>
        </p:nvPicPr>
        <p:blipFill>
          <a:blip r:embed="rId4"/>
          <a:srcRect/>
          <a:stretch>
            <a:fillRect/>
          </a:stretch>
        </p:blipFill>
        <p:spPr bwMode="auto">
          <a:xfrm>
            <a:off x="5256213" y="1036638"/>
            <a:ext cx="3708400" cy="2273300"/>
          </a:xfrm>
          <a:prstGeom prst="rect">
            <a:avLst/>
          </a:prstGeom>
          <a:ln>
            <a:noFill/>
          </a:ln>
          <a:effectLst>
            <a:outerShdw blurRad="292100" dist="139700" dir="2700000" algn="tl" rotWithShape="0">
              <a:srgbClr val="333333">
                <a:alpha val="65000"/>
              </a:srgbClr>
            </a:outerShdw>
          </a:effectLst>
        </p:spPr>
      </p:pic>
      <p:sp>
        <p:nvSpPr>
          <p:cNvPr id="110600" name="TextBox 15"/>
          <p:cNvSpPr txBox="1">
            <a:spLocks noChangeArrowheads="1"/>
          </p:cNvSpPr>
          <p:nvPr/>
        </p:nvSpPr>
        <p:spPr bwMode="auto">
          <a:xfrm>
            <a:off x="5256213" y="620713"/>
            <a:ext cx="2305050" cy="457200"/>
          </a:xfrm>
          <a:prstGeom prst="rect">
            <a:avLst/>
          </a:prstGeom>
          <a:noFill/>
          <a:ln w="9525">
            <a:noFill/>
            <a:miter lim="800000"/>
            <a:headEnd/>
            <a:tailEnd/>
          </a:ln>
        </p:spPr>
        <p:txBody>
          <a:bodyPr>
            <a:spAutoFit/>
          </a:bodyPr>
          <a:lstStyle/>
          <a:p>
            <a:pPr>
              <a:defRPr/>
            </a:pPr>
            <a:r>
              <a:rPr lang="en-US" sz="2400" dirty="0">
                <a:solidFill>
                  <a:schemeClr val="tx1">
                    <a:lumMod val="75000"/>
                    <a:lumOff val="25000"/>
                  </a:schemeClr>
                </a:solidFill>
              </a:rPr>
              <a:t>2.</a:t>
            </a:r>
            <a:r>
              <a:rPr lang="en-US" sz="2400" baseline="30000" dirty="0">
                <a:solidFill>
                  <a:schemeClr val="tx1">
                    <a:lumMod val="75000"/>
                    <a:lumOff val="25000"/>
                  </a:schemeClr>
                </a:solidFill>
              </a:rPr>
              <a:t> Run Auto-firm</a:t>
            </a:r>
            <a:endParaRPr lang="en-US" sz="2400" dirty="0">
              <a:solidFill>
                <a:schemeClr val="tx1">
                  <a:lumMod val="75000"/>
                  <a:lumOff val="25000"/>
                </a:schemeClr>
              </a:solidFill>
            </a:endParaRPr>
          </a:p>
        </p:txBody>
      </p:sp>
      <p:sp>
        <p:nvSpPr>
          <p:cNvPr id="17" name="Line Callout 2 (No Border) 16"/>
          <p:cNvSpPr/>
          <p:nvPr/>
        </p:nvSpPr>
        <p:spPr bwMode="auto">
          <a:xfrm>
            <a:off x="7154592" y="1437928"/>
            <a:ext cx="1054659" cy="368851"/>
          </a:xfrm>
          <a:prstGeom prst="callout2">
            <a:avLst>
              <a:gd name="adj1" fmla="val 18750"/>
              <a:gd name="adj2" fmla="val -8333"/>
              <a:gd name="adj3" fmla="val 26370"/>
              <a:gd name="adj4" fmla="val -18000"/>
              <a:gd name="adj5" fmla="val 53243"/>
              <a:gd name="adj6" fmla="val -111655"/>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dirty="0">
                <a:solidFill>
                  <a:schemeClr val="accent1">
                    <a:lumMod val="75000"/>
                  </a:schemeClr>
                </a:solidFill>
              </a:rPr>
              <a:t>Auto-firm selected for site</a:t>
            </a:r>
          </a:p>
        </p:txBody>
      </p:sp>
      <p:sp>
        <p:nvSpPr>
          <p:cNvPr id="18" name="Line Callout 2 (No Border) 17"/>
          <p:cNvSpPr/>
          <p:nvPr/>
        </p:nvSpPr>
        <p:spPr bwMode="auto">
          <a:xfrm>
            <a:off x="7489171" y="1941984"/>
            <a:ext cx="1054685" cy="428775"/>
          </a:xfrm>
          <a:prstGeom prst="callout2">
            <a:avLst>
              <a:gd name="adj1" fmla="val 18750"/>
              <a:gd name="adj2" fmla="val -8333"/>
              <a:gd name="adj3" fmla="val 26370"/>
              <a:gd name="adj4" fmla="val -18000"/>
              <a:gd name="adj5" fmla="val 41814"/>
              <a:gd name="adj6" fmla="val -34322"/>
            </a:avLst>
          </a:prstGeom>
          <a:solidFill>
            <a:schemeClr val="bg1"/>
          </a:solidFill>
          <a:ln w="9525" cap="flat" cmpd="sng" algn="ctr">
            <a:solidFill>
              <a:schemeClr val="bg1"/>
            </a:solidFill>
            <a:prstDash val="solid"/>
            <a:round/>
            <a:headEnd type="none" w="med" len="med"/>
            <a:tailEnd type="none" w="med" len="med"/>
          </a:ln>
          <a:effectLst>
            <a:glow rad="63500">
              <a:srgbClr val="56F089">
                <a:alpha val="40000"/>
              </a:srgbClr>
            </a:glow>
            <a:outerShdw blurRad="50800" dist="38100" dir="2700000" algn="tl" rotWithShape="0">
              <a:prstClr val="black">
                <a:alpha val="40000"/>
              </a:prstClr>
            </a:outerShdw>
          </a:effectLst>
        </p:spPr>
        <p:txBody>
          <a:bodyPr lIns="0" tIns="0" rIns="0" bIns="0" anchor="ctr">
            <a:normAutofit lnSpcReduction="10000"/>
          </a:bodyPr>
          <a:lstStyle/>
          <a:p>
            <a:pPr algn="ctr">
              <a:lnSpc>
                <a:spcPct val="90000"/>
              </a:lnSpc>
              <a:defRPr/>
            </a:pPr>
            <a:r>
              <a:rPr lang="en-US" sz="1100" dirty="0">
                <a:solidFill>
                  <a:schemeClr val="accent1">
                    <a:lumMod val="75000"/>
                  </a:schemeClr>
                </a:solidFill>
              </a:rPr>
              <a:t>Auto-firm selected for production lines</a:t>
            </a:r>
          </a:p>
        </p:txBody>
      </p:sp>
      <p:sp>
        <p:nvSpPr>
          <p:cNvPr id="21" name="TextBox 20"/>
          <p:cNvSpPr txBox="1">
            <a:spLocks noChangeArrowheads="1"/>
          </p:cNvSpPr>
          <p:nvPr/>
        </p:nvSpPr>
        <p:spPr bwMode="auto">
          <a:xfrm>
            <a:off x="684213" y="4437063"/>
            <a:ext cx="2159000" cy="822325"/>
          </a:xfrm>
          <a:prstGeom prst="rect">
            <a:avLst/>
          </a:prstGeom>
          <a:noFill/>
          <a:ln w="9525">
            <a:noFill/>
            <a:miter lim="800000"/>
            <a:headEnd/>
            <a:tailEnd/>
          </a:ln>
        </p:spPr>
        <p:txBody>
          <a:bodyPr>
            <a:spAutoFit/>
          </a:bodyPr>
          <a:lstStyle/>
          <a:p>
            <a:r>
              <a:rPr lang="en-US" sz="2400">
                <a:solidFill>
                  <a:schemeClr val="tx2"/>
                </a:solidFill>
              </a:rPr>
              <a:t>3.</a:t>
            </a:r>
            <a:r>
              <a:rPr lang="en-US" sz="2400" baseline="30000">
                <a:solidFill>
                  <a:schemeClr val="tx2"/>
                </a:solidFill>
              </a:rPr>
              <a:t> Before and </a:t>
            </a:r>
            <a:br>
              <a:rPr lang="en-US" sz="2400" baseline="30000">
                <a:solidFill>
                  <a:schemeClr val="tx2"/>
                </a:solidFill>
              </a:rPr>
            </a:br>
            <a:r>
              <a:rPr lang="en-US" sz="2400" baseline="30000">
                <a:solidFill>
                  <a:schemeClr val="tx2"/>
                </a:solidFill>
              </a:rPr>
              <a:t>after results</a:t>
            </a:r>
            <a:endParaRPr lang="en-US" sz="2400">
              <a:solidFill>
                <a:schemeClr val="tx2"/>
              </a:solidFill>
            </a:endParaRPr>
          </a:p>
        </p:txBody>
      </p:sp>
      <p:grpSp>
        <p:nvGrpSpPr>
          <p:cNvPr id="2" name="Group 56"/>
          <p:cNvGrpSpPr>
            <a:grpSpLocks/>
          </p:cNvGrpSpPr>
          <p:nvPr/>
        </p:nvGrpSpPr>
        <p:grpSpPr bwMode="auto">
          <a:xfrm>
            <a:off x="7597775" y="44450"/>
            <a:ext cx="430213" cy="301625"/>
            <a:chOff x="6907213" y="0"/>
            <a:chExt cx="430212" cy="301625"/>
          </a:xfrm>
        </p:grpSpPr>
        <p:sp>
          <p:nvSpPr>
            <p:cNvPr id="27" name="Right Arrow 2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1184" name="Group 63"/>
            <p:cNvGrpSpPr>
              <a:grpSpLocks/>
            </p:cNvGrpSpPr>
            <p:nvPr/>
          </p:nvGrpSpPr>
          <p:grpSpPr bwMode="auto">
            <a:xfrm>
              <a:off x="6907213" y="65088"/>
              <a:ext cx="171450" cy="171450"/>
              <a:chOff x="739" y="413995"/>
              <a:chExt cx="172117" cy="172117"/>
            </a:xfrm>
          </p:grpSpPr>
          <p:sp>
            <p:nvSpPr>
              <p:cNvPr id="29" name="Oval 2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 name="Group 57"/>
          <p:cNvGrpSpPr>
            <a:grpSpLocks/>
          </p:cNvGrpSpPr>
          <p:nvPr/>
        </p:nvGrpSpPr>
        <p:grpSpPr bwMode="auto">
          <a:xfrm>
            <a:off x="7958138" y="44450"/>
            <a:ext cx="430212" cy="301625"/>
            <a:chOff x="7358063" y="0"/>
            <a:chExt cx="430212" cy="301625"/>
          </a:xfrm>
        </p:grpSpPr>
        <p:sp>
          <p:nvSpPr>
            <p:cNvPr id="32" name="Right Arrow 31"/>
            <p:cNvSpPr/>
            <p:nvPr/>
          </p:nvSpPr>
          <p:spPr>
            <a:xfrm>
              <a:off x="744378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1180" name="Group 65"/>
            <p:cNvGrpSpPr>
              <a:grpSpLocks/>
            </p:cNvGrpSpPr>
            <p:nvPr/>
          </p:nvGrpSpPr>
          <p:grpSpPr bwMode="auto">
            <a:xfrm>
              <a:off x="7358063" y="65088"/>
              <a:ext cx="173037" cy="171450"/>
              <a:chOff x="452546" y="413995"/>
              <a:chExt cx="172117" cy="172117"/>
            </a:xfrm>
          </p:grpSpPr>
          <p:sp>
            <p:nvSpPr>
              <p:cNvPr id="34" name="Oval 33"/>
              <p:cNvSpPr/>
              <p:nvPr/>
            </p:nvSpPr>
            <p:spPr>
              <a:xfrm>
                <a:off x="452546"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Oval 8"/>
              <p:cNvSpPr/>
              <p:nvPr/>
            </p:nvSpPr>
            <p:spPr>
              <a:xfrm>
                <a:off x="477811" y="439494"/>
                <a:ext cx="121587"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6" name="Group 58"/>
          <p:cNvGrpSpPr>
            <a:grpSpLocks/>
          </p:cNvGrpSpPr>
          <p:nvPr/>
        </p:nvGrpSpPr>
        <p:grpSpPr bwMode="auto">
          <a:xfrm>
            <a:off x="8318500" y="44450"/>
            <a:ext cx="430213" cy="301625"/>
            <a:chOff x="7810500" y="0"/>
            <a:chExt cx="430213" cy="301625"/>
          </a:xfrm>
        </p:grpSpPr>
        <p:sp>
          <p:nvSpPr>
            <p:cNvPr id="37" name="Right Arrow 36"/>
            <p:cNvSpPr/>
            <p:nvPr/>
          </p:nvSpPr>
          <p:spPr>
            <a:xfrm>
              <a:off x="7896225" y="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1176" name="Group 67"/>
            <p:cNvGrpSpPr>
              <a:grpSpLocks/>
            </p:cNvGrpSpPr>
            <p:nvPr/>
          </p:nvGrpSpPr>
          <p:grpSpPr bwMode="auto">
            <a:xfrm>
              <a:off x="7810500" y="65088"/>
              <a:ext cx="171450" cy="171450"/>
              <a:chOff x="904354" y="413995"/>
              <a:chExt cx="172117" cy="172117"/>
            </a:xfrm>
          </p:grpSpPr>
          <p:sp>
            <p:nvSpPr>
              <p:cNvPr id="39" name="Oval 38"/>
              <p:cNvSpPr/>
              <p:nvPr/>
            </p:nvSpPr>
            <p:spPr>
              <a:xfrm>
                <a:off x="904354"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Oval 11"/>
              <p:cNvSpPr/>
              <p:nvPr/>
            </p:nvSpPr>
            <p:spPr>
              <a:xfrm>
                <a:off x="929853"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8" name="Group 59"/>
          <p:cNvGrpSpPr>
            <a:grpSpLocks/>
          </p:cNvGrpSpPr>
          <p:nvPr/>
        </p:nvGrpSpPr>
        <p:grpSpPr bwMode="auto">
          <a:xfrm>
            <a:off x="8678863" y="44450"/>
            <a:ext cx="430212" cy="301625"/>
            <a:chOff x="7810500" y="0"/>
            <a:chExt cx="430213" cy="301625"/>
          </a:xfrm>
        </p:grpSpPr>
        <p:sp>
          <p:nvSpPr>
            <p:cNvPr id="42" name="Right Arrow 41"/>
            <p:cNvSpPr/>
            <p:nvPr/>
          </p:nvSpPr>
          <p:spPr>
            <a:xfrm>
              <a:off x="7896225" y="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1172" name="Group 67"/>
            <p:cNvGrpSpPr>
              <a:grpSpLocks/>
            </p:cNvGrpSpPr>
            <p:nvPr/>
          </p:nvGrpSpPr>
          <p:grpSpPr bwMode="auto">
            <a:xfrm>
              <a:off x="7810500" y="65088"/>
              <a:ext cx="171450" cy="171450"/>
              <a:chOff x="904354" y="413995"/>
              <a:chExt cx="172117" cy="172117"/>
            </a:xfrm>
          </p:grpSpPr>
          <p:sp>
            <p:nvSpPr>
              <p:cNvPr id="44" name="Oval 43"/>
              <p:cNvSpPr/>
              <p:nvPr/>
            </p:nvSpPr>
            <p:spPr>
              <a:xfrm>
                <a:off x="904354"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 name="Oval 11"/>
              <p:cNvSpPr/>
              <p:nvPr/>
            </p:nvSpPr>
            <p:spPr>
              <a:xfrm>
                <a:off x="929853"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4</a:t>
                </a:r>
              </a:p>
            </p:txBody>
          </p:sp>
        </p:grpSp>
      </p:grpSp>
      <p:sp>
        <p:nvSpPr>
          <p:cNvPr id="51" name="TextBox 50"/>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pic>
        <p:nvPicPr>
          <p:cNvPr id="41" name="Picture 5"/>
          <p:cNvPicPr>
            <a:picLocks noChangeAspect="1" noChangeArrowheads="1"/>
          </p:cNvPicPr>
          <p:nvPr/>
        </p:nvPicPr>
        <p:blipFill>
          <a:blip r:embed="rId5"/>
          <a:srcRect/>
          <a:stretch>
            <a:fillRect/>
          </a:stretch>
        </p:blipFill>
        <p:spPr bwMode="auto">
          <a:xfrm>
            <a:off x="179388" y="3500438"/>
            <a:ext cx="8785225" cy="2776537"/>
          </a:xfrm>
          <a:prstGeom prst="rect">
            <a:avLst/>
          </a:prstGeom>
          <a:ln>
            <a:noFill/>
          </a:ln>
          <a:effectLst>
            <a:outerShdw blurRad="292100" dist="139700" dir="2700000" algn="tl" rotWithShape="0">
              <a:srgbClr val="333333">
                <a:alpha val="65000"/>
              </a:srgbClr>
            </a:outerShdw>
          </a:effectLst>
        </p:spPr>
      </p:pic>
      <p:sp>
        <p:nvSpPr>
          <p:cNvPr id="43" name="Line Callout 2 (No Border) 42"/>
          <p:cNvSpPr/>
          <p:nvPr/>
        </p:nvSpPr>
        <p:spPr bwMode="auto">
          <a:xfrm>
            <a:off x="5652120" y="5445224"/>
            <a:ext cx="1428760" cy="500066"/>
          </a:xfrm>
          <a:prstGeom prst="callout2">
            <a:avLst>
              <a:gd name="adj1" fmla="val 20655"/>
              <a:gd name="adj2" fmla="val 111000"/>
              <a:gd name="adj3" fmla="val 53036"/>
              <a:gd name="adj4" fmla="val 119332"/>
              <a:gd name="adj5" fmla="val 135147"/>
              <a:gd name="adj6" fmla="val 181010"/>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dirty="0">
                <a:solidFill>
                  <a:schemeClr val="accent1">
                    <a:lumMod val="50000"/>
                  </a:schemeClr>
                </a:solidFill>
              </a:rPr>
              <a:t>Auto-firm will firm ONLY this planned order</a:t>
            </a:r>
          </a:p>
        </p:txBody>
      </p:sp>
      <p:pic>
        <p:nvPicPr>
          <p:cNvPr id="46" name="Picture 6"/>
          <p:cNvPicPr>
            <a:picLocks noChangeAspect="1" noChangeArrowheads="1"/>
          </p:cNvPicPr>
          <p:nvPr/>
        </p:nvPicPr>
        <p:blipFill>
          <a:blip r:embed="rId6"/>
          <a:srcRect/>
          <a:stretch>
            <a:fillRect/>
          </a:stretch>
        </p:blipFill>
        <p:spPr bwMode="auto">
          <a:xfrm>
            <a:off x="8172450" y="6081713"/>
            <a:ext cx="503238" cy="155575"/>
          </a:xfrm>
          <a:prstGeom prst="rect">
            <a:avLst/>
          </a:prstGeom>
          <a:noFill/>
          <a:ln w="9525">
            <a:noFill/>
            <a:miter lim="800000"/>
            <a:headEnd/>
            <a:tailEnd/>
          </a:ln>
        </p:spPr>
      </p:pic>
      <p:pic>
        <p:nvPicPr>
          <p:cNvPr id="47" name="Picture 8"/>
          <p:cNvPicPr>
            <a:picLocks noChangeAspect="1" noChangeArrowheads="1"/>
          </p:cNvPicPr>
          <p:nvPr/>
        </p:nvPicPr>
        <p:blipFill>
          <a:blip r:embed="rId7"/>
          <a:srcRect/>
          <a:stretch>
            <a:fillRect/>
          </a:stretch>
        </p:blipFill>
        <p:spPr bwMode="auto">
          <a:xfrm>
            <a:off x="8172450" y="4508500"/>
            <a:ext cx="396875" cy="201613"/>
          </a:xfrm>
          <a:prstGeom prst="rect">
            <a:avLst/>
          </a:prstGeom>
          <a:noFill/>
          <a:ln w="9525">
            <a:noFill/>
            <a:miter lim="800000"/>
            <a:headEnd/>
            <a:tailEnd/>
          </a:ln>
        </p:spPr>
      </p:pic>
      <p:sp>
        <p:nvSpPr>
          <p:cNvPr id="48" name="TextBox 15"/>
          <p:cNvSpPr txBox="1">
            <a:spLocks noChangeArrowheads="1"/>
          </p:cNvSpPr>
          <p:nvPr/>
        </p:nvSpPr>
        <p:spPr bwMode="auto">
          <a:xfrm>
            <a:off x="179388" y="2997200"/>
            <a:ext cx="2305050" cy="457200"/>
          </a:xfrm>
          <a:prstGeom prst="rect">
            <a:avLst/>
          </a:prstGeom>
          <a:noFill/>
          <a:ln w="9525">
            <a:noFill/>
            <a:miter lim="800000"/>
            <a:headEnd/>
            <a:tailEnd/>
          </a:ln>
        </p:spPr>
        <p:txBody>
          <a:bodyPr>
            <a:spAutoFit/>
          </a:bodyPr>
          <a:lstStyle/>
          <a:p>
            <a:pPr>
              <a:defRPr/>
            </a:pPr>
            <a:r>
              <a:rPr lang="en-US" sz="2400" dirty="0">
                <a:solidFill>
                  <a:schemeClr val="tx1">
                    <a:lumMod val="75000"/>
                    <a:lumOff val="25000"/>
                  </a:schemeClr>
                </a:solidFill>
              </a:rPr>
              <a:t>3.</a:t>
            </a:r>
            <a:r>
              <a:rPr lang="en-US" sz="2400" baseline="30000" dirty="0">
                <a:solidFill>
                  <a:schemeClr val="tx1">
                    <a:lumMod val="75000"/>
                    <a:lumOff val="25000"/>
                  </a:schemeClr>
                </a:solidFill>
              </a:rPr>
              <a:t> Results</a:t>
            </a:r>
            <a:endParaRPr lang="en-US" sz="2400" dirty="0">
              <a:solidFill>
                <a:schemeClr val="tx1">
                  <a:lumMod val="75000"/>
                  <a:lumOff val="25000"/>
                </a:schemeClr>
              </a:solidFill>
            </a:endParaRPr>
          </a:p>
        </p:txBody>
      </p:sp>
      <p:cxnSp>
        <p:nvCxnSpPr>
          <p:cNvPr id="53" name="Straight Arrow Connector 52"/>
          <p:cNvCxnSpPr/>
          <p:nvPr/>
        </p:nvCxnSpPr>
        <p:spPr>
          <a:xfrm rot="5400000">
            <a:off x="3923506" y="3213894"/>
            <a:ext cx="720725" cy="719138"/>
          </a:xfrm>
          <a:prstGeom prst="straightConnector1">
            <a:avLst/>
          </a:prstGeom>
          <a:ln w="19050">
            <a:prstDash val="dash"/>
            <a:tailEnd type="arrow"/>
          </a:ln>
        </p:spPr>
        <p:style>
          <a:lnRef idx="1">
            <a:schemeClr val="accent1"/>
          </a:lnRef>
          <a:fillRef idx="0">
            <a:schemeClr val="accent1"/>
          </a:fillRef>
          <a:effectRef idx="0">
            <a:schemeClr val="accent1"/>
          </a:effectRef>
          <a:fontRef idx="minor">
            <a:schemeClr val="tx1"/>
          </a:fontRef>
        </p:style>
      </p:cxnSp>
      <p:pic>
        <p:nvPicPr>
          <p:cNvPr id="91162" name="Picture 49"/>
          <p:cNvPicPr>
            <a:picLocks noChangeAspect="1" noChangeArrowheads="1"/>
          </p:cNvPicPr>
          <p:nvPr/>
        </p:nvPicPr>
        <p:blipFill>
          <a:blip r:embed="rId8"/>
          <a:srcRect/>
          <a:stretch>
            <a:fillRect/>
          </a:stretch>
        </p:blipFill>
        <p:spPr bwMode="auto">
          <a:xfrm>
            <a:off x="1476375" y="1557338"/>
            <a:ext cx="3889375" cy="1258887"/>
          </a:xfrm>
          <a:prstGeom prst="rect">
            <a:avLst/>
          </a:prstGeom>
          <a:noFill/>
          <a:ln w="9525">
            <a:noFill/>
            <a:miter lim="800000"/>
            <a:headEnd/>
            <a:tailEnd/>
          </a:ln>
        </p:spPr>
      </p:pic>
      <p:grpSp>
        <p:nvGrpSpPr>
          <p:cNvPr id="49" name="Line Callout 2 (No Border) 48"/>
          <p:cNvGrpSpPr>
            <a:grpSpLocks/>
          </p:cNvGrpSpPr>
          <p:nvPr/>
        </p:nvGrpSpPr>
        <p:grpSpPr bwMode="auto">
          <a:xfrm>
            <a:off x="2195513" y="1700213"/>
            <a:ext cx="2109787" cy="957262"/>
            <a:chOff x="1317" y="1041"/>
            <a:chExt cx="1329" cy="603"/>
          </a:xfrm>
        </p:grpSpPr>
        <p:pic>
          <p:nvPicPr>
            <p:cNvPr id="91169" name="Line Callout 2 (No Border) 48"/>
            <p:cNvPicPr>
              <a:picLocks noChangeArrowheads="1"/>
            </p:cNvPicPr>
            <p:nvPr/>
          </p:nvPicPr>
          <p:blipFill>
            <a:blip r:embed="rId9"/>
            <a:srcRect/>
            <a:stretch>
              <a:fillRect/>
            </a:stretch>
          </p:blipFill>
          <p:spPr bwMode="auto">
            <a:xfrm>
              <a:off x="1317" y="1041"/>
              <a:ext cx="1329" cy="603"/>
            </a:xfrm>
            <a:prstGeom prst="rect">
              <a:avLst/>
            </a:prstGeom>
            <a:noFill/>
            <a:ln w="9525">
              <a:noFill/>
              <a:miter lim="800000"/>
              <a:headEnd/>
              <a:tailEnd/>
            </a:ln>
          </p:spPr>
        </p:pic>
        <p:sp>
          <p:nvSpPr>
            <p:cNvPr id="91170" name="Text Box 26"/>
            <p:cNvSpPr txBox="1">
              <a:spLocks noChangeArrowheads="1"/>
            </p:cNvSpPr>
            <p:nvPr/>
          </p:nvSpPr>
          <p:spPr bwMode="auto">
            <a:xfrm>
              <a:off x="1882" y="1111"/>
              <a:ext cx="664" cy="233"/>
            </a:xfrm>
            <a:prstGeom prst="rect">
              <a:avLst/>
            </a:prstGeom>
            <a:noFill/>
            <a:ln w="9525">
              <a:noFill/>
              <a:miter lim="800000"/>
              <a:headEnd/>
              <a:tailEnd/>
            </a:ln>
          </p:spPr>
          <p:txBody>
            <a:bodyPr lIns="0" tIns="0" rIns="0" bIns="0" anchor="ctr"/>
            <a:lstStyle/>
            <a:p>
              <a:pPr algn="ctr">
                <a:lnSpc>
                  <a:spcPct val="90000"/>
                </a:lnSpc>
              </a:pPr>
              <a:r>
                <a:rPr lang="en-US" sz="1100">
                  <a:solidFill>
                    <a:srgbClr val="376092"/>
                  </a:solidFill>
                </a:rPr>
                <a:t>Auto-firm enabled</a:t>
              </a:r>
            </a:p>
          </p:txBody>
        </p:sp>
      </p:grpSp>
      <p:grpSp>
        <p:nvGrpSpPr>
          <p:cNvPr id="50" name="Line Callout 2 (No Border) 49"/>
          <p:cNvGrpSpPr>
            <a:grpSpLocks/>
          </p:cNvGrpSpPr>
          <p:nvPr/>
        </p:nvGrpSpPr>
        <p:grpSpPr bwMode="auto">
          <a:xfrm>
            <a:off x="2843213" y="2133600"/>
            <a:ext cx="1800225" cy="935038"/>
            <a:chOff x="1905" y="1367"/>
            <a:chExt cx="1129" cy="553"/>
          </a:xfrm>
        </p:grpSpPr>
        <p:pic>
          <p:nvPicPr>
            <p:cNvPr id="91167" name="Line Callout 2 (No Border) 49"/>
            <p:cNvPicPr>
              <a:picLocks noChangeArrowheads="1"/>
            </p:cNvPicPr>
            <p:nvPr/>
          </p:nvPicPr>
          <p:blipFill>
            <a:blip r:embed="rId10"/>
            <a:srcRect/>
            <a:stretch>
              <a:fillRect/>
            </a:stretch>
          </p:blipFill>
          <p:spPr bwMode="auto">
            <a:xfrm>
              <a:off x="1905" y="1367"/>
              <a:ext cx="1129" cy="553"/>
            </a:xfrm>
            <a:prstGeom prst="rect">
              <a:avLst/>
            </a:prstGeom>
            <a:noFill/>
            <a:ln w="9525">
              <a:noFill/>
              <a:miter lim="800000"/>
              <a:headEnd/>
              <a:tailEnd/>
            </a:ln>
          </p:spPr>
        </p:pic>
        <p:sp>
          <p:nvSpPr>
            <p:cNvPr id="91168" name="Text Box 29"/>
            <p:cNvSpPr txBox="1">
              <a:spLocks noChangeArrowheads="1"/>
            </p:cNvSpPr>
            <p:nvPr/>
          </p:nvSpPr>
          <p:spPr bwMode="auto">
            <a:xfrm>
              <a:off x="1973" y="1434"/>
              <a:ext cx="710" cy="278"/>
            </a:xfrm>
            <a:prstGeom prst="rect">
              <a:avLst/>
            </a:prstGeom>
            <a:noFill/>
            <a:ln w="9525">
              <a:noFill/>
              <a:miter lim="800000"/>
              <a:headEnd/>
              <a:tailEnd/>
            </a:ln>
          </p:spPr>
          <p:txBody>
            <a:bodyPr lIns="0" tIns="0" rIns="0" bIns="0" anchor="ctr"/>
            <a:lstStyle/>
            <a:p>
              <a:pPr algn="ctr">
                <a:lnSpc>
                  <a:spcPct val="90000"/>
                </a:lnSpc>
              </a:pPr>
              <a:r>
                <a:rPr lang="en-US" sz="1100">
                  <a:solidFill>
                    <a:srgbClr val="376092"/>
                  </a:solidFill>
                </a:rPr>
                <a:t>Planned orders will be firmed with this due date</a:t>
              </a:r>
            </a:p>
          </p:txBody>
        </p:sp>
      </p:grpSp>
      <p:sp>
        <p:nvSpPr>
          <p:cNvPr id="91165" name="Line 50"/>
          <p:cNvSpPr>
            <a:spLocks noChangeShapeType="1"/>
          </p:cNvSpPr>
          <p:nvPr/>
        </p:nvSpPr>
        <p:spPr bwMode="auto">
          <a:xfrm>
            <a:off x="1476375" y="981075"/>
            <a:ext cx="0" cy="2447925"/>
          </a:xfrm>
          <a:prstGeom prst="line">
            <a:avLst/>
          </a:prstGeom>
          <a:noFill/>
          <a:ln w="9525">
            <a:solidFill>
              <a:srgbClr val="BABABA"/>
            </a:solidFill>
            <a:round/>
            <a:headEnd/>
            <a:tailEnd/>
          </a:ln>
        </p:spPr>
        <p:txBody>
          <a:bodyPr/>
          <a:lstStyle/>
          <a:p>
            <a:endParaRPr lang="en-US"/>
          </a:p>
        </p:txBody>
      </p:sp>
      <p:sp>
        <p:nvSpPr>
          <p:cNvPr id="91166" name="Rectangle 53"/>
          <p:cNvSpPr>
            <a:spLocks noChangeArrowheads="1"/>
          </p:cNvSpPr>
          <p:nvPr/>
        </p:nvSpPr>
        <p:spPr bwMode="auto">
          <a:xfrm>
            <a:off x="4859338" y="1125538"/>
            <a:ext cx="144462" cy="2303462"/>
          </a:xfrm>
          <a:prstGeom prst="rect">
            <a:avLst/>
          </a:prstGeom>
          <a:solidFill>
            <a:srgbClr val="727272"/>
          </a:solidFill>
          <a:ln w="9525">
            <a:noFill/>
            <a:miter lim="800000"/>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down)">
                                      <p:cBhvr>
                                        <p:cTn id="11" dur="500"/>
                                        <p:tgtEl>
                                          <p:spTgt spid="5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2"/>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110600"/>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27"/>
                                        </p:tgtEl>
                                        <p:attrNameLst>
                                          <p:attrName>style.visibility</p:attrName>
                                        </p:attrNameLst>
                                      </p:cBhvr>
                                      <p:to>
                                        <p:strVal val="visible"/>
                                      </p:to>
                                    </p:set>
                                  </p:childTnLst>
                                </p:cTn>
                              </p:par>
                            </p:childTnLst>
                          </p:cTn>
                        </p:par>
                        <p:par>
                          <p:cTn id="20" fill="hold">
                            <p:stCondLst>
                              <p:cond delay="0"/>
                            </p:stCondLst>
                            <p:childTnLst>
                              <p:par>
                                <p:cTn id="21" presetID="2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par>
                          <p:cTn id="24" fill="hold">
                            <p:stCondLst>
                              <p:cond delay="50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nodeType="clickEffect">
                                  <p:stCondLst>
                                    <p:cond delay="0"/>
                                  </p:stCondLst>
                                  <p:childTnLst>
                                    <p:animEffect transition="out" filter="wipe(down)">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childTnLst>
                          </p:cTn>
                        </p:par>
                        <p:par>
                          <p:cTn id="37" fill="hold">
                            <p:stCondLst>
                              <p:cond delay="500"/>
                            </p:stCondLst>
                            <p:childTnLst>
                              <p:par>
                                <p:cTn id="38" presetID="39" presetClass="entr" presetSubtype="0" accel="10000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ppt_h</p:attrName>
                                        </p:attrNameLst>
                                      </p:cBhvr>
                                      <p:tavLst>
                                        <p:tav tm="0">
                                          <p:val>
                                            <p:strVal val="#ppt_h/20"/>
                                          </p:val>
                                        </p:tav>
                                        <p:tav tm="50000">
                                          <p:val>
                                            <p:strVal val="#ppt_h/20"/>
                                          </p:val>
                                        </p:tav>
                                        <p:tav tm="100000">
                                          <p:val>
                                            <p:strVal val="#ppt_h"/>
                                          </p:val>
                                        </p:tav>
                                      </p:tavLst>
                                    </p:anim>
                                    <p:anim calcmode="lin" valueType="num">
                                      <p:cBhvr>
                                        <p:cTn id="41" dur="500" fill="hold"/>
                                        <p:tgtEl>
                                          <p:spTgt spid="21"/>
                                        </p:tgtEl>
                                        <p:attrNameLst>
                                          <p:attrName>ppt_w</p:attrName>
                                        </p:attrNameLst>
                                      </p:cBhvr>
                                      <p:tavLst>
                                        <p:tav tm="0">
                                          <p:val>
                                            <p:strVal val="#ppt_w+.3"/>
                                          </p:val>
                                        </p:tav>
                                        <p:tav tm="50000">
                                          <p:val>
                                            <p:strVal val="#ppt_w+.3"/>
                                          </p:val>
                                        </p:tav>
                                        <p:tav tm="100000">
                                          <p:val>
                                            <p:strVal val="#ppt_w"/>
                                          </p:val>
                                        </p:tav>
                                      </p:tavLst>
                                    </p:anim>
                                    <p:anim calcmode="lin" valueType="num">
                                      <p:cBhvr>
                                        <p:cTn id="42" dur="500" fill="hold"/>
                                        <p:tgtEl>
                                          <p:spTgt spid="21"/>
                                        </p:tgtEl>
                                        <p:attrNameLst>
                                          <p:attrName>ppt_x</p:attrName>
                                        </p:attrNameLst>
                                      </p:cBhvr>
                                      <p:tavLst>
                                        <p:tav tm="0">
                                          <p:val>
                                            <p:strVal val="#ppt_x-.3"/>
                                          </p:val>
                                        </p:tav>
                                        <p:tav tm="5000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nodeType="clickEffect">
                                  <p:stCondLst>
                                    <p:cond delay="0"/>
                                  </p:stCondLst>
                                  <p:childTnLst>
                                    <p:animEffect transition="out" filter="wipe(down)">
                                      <p:cBhvr>
                                        <p:cTn id="47" dur="500"/>
                                        <p:tgtEl>
                                          <p:spTgt spid="6"/>
                                        </p:tgtEl>
                                      </p:cBhvr>
                                    </p:animEffect>
                                    <p:set>
                                      <p:cBhvr>
                                        <p:cTn id="48" dur="1" fill="hold">
                                          <p:stCondLst>
                                            <p:cond delay="499"/>
                                          </p:stCondLst>
                                        </p:cTn>
                                        <p:tgtEl>
                                          <p:spTgt spid="6"/>
                                        </p:tgtEl>
                                        <p:attrNameLst>
                                          <p:attrName>style.visibility</p:attrName>
                                        </p:attrNameLst>
                                      </p:cBhvr>
                                      <p:to>
                                        <p:strVal val="hidden"/>
                                      </p:to>
                                    </p:set>
                                  </p:childTnLst>
                                </p:cTn>
                              </p:par>
                            </p:childTnLst>
                          </p:cTn>
                        </p:par>
                        <p:par>
                          <p:cTn id="49" fill="hold">
                            <p:stCondLst>
                              <p:cond delay="500"/>
                            </p:stCondLst>
                            <p:childTnLst>
                              <p:par>
                                <p:cTn id="50" presetID="1" presetClass="entr" presetSubtype="0"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childTnLst>
                                </p:cTn>
                              </p:par>
                            </p:childTnLst>
                          </p:cTn>
                        </p:par>
                        <p:par>
                          <p:cTn id="52" fill="hold">
                            <p:stCondLst>
                              <p:cond delay="500"/>
                            </p:stCondLst>
                            <p:childTnLst>
                              <p:par>
                                <p:cTn id="53" presetID="22" presetClass="entr" presetSubtype="1"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up)">
                                      <p:cBhvr>
                                        <p:cTn id="55" dur="500"/>
                                        <p:tgtEl>
                                          <p:spTgt spid="53"/>
                                        </p:tgtEl>
                                      </p:cBhvr>
                                    </p:animEffect>
                                  </p:childTnLst>
                                </p:cTn>
                              </p:par>
                            </p:childTnLst>
                          </p:cTn>
                        </p:par>
                        <p:par>
                          <p:cTn id="56" fill="hold">
                            <p:stCondLst>
                              <p:cond delay="1000"/>
                            </p:stCondLst>
                            <p:childTnLst>
                              <p:par>
                                <p:cTn id="57" presetID="22" presetClass="entr" presetSubtype="4"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down)">
                                      <p:cBhvr>
                                        <p:cTn id="59" dur="500"/>
                                        <p:tgtEl>
                                          <p:spTgt spid="43"/>
                                        </p:tgtEl>
                                      </p:cBhvr>
                                    </p:animEffect>
                                  </p:childTnLst>
                                </p:cTn>
                              </p:par>
                            </p:childTnLst>
                          </p:cTn>
                        </p:par>
                        <p:par>
                          <p:cTn id="60" fill="hold">
                            <p:stCondLst>
                              <p:cond delay="1500"/>
                            </p:stCondLst>
                            <p:childTnLst>
                              <p:par>
                                <p:cTn id="61" presetID="64" presetClass="path" presetSubtype="0" repeatCount="2000" accel="50000" decel="50000" fill="hold" nodeType="afterEffect">
                                  <p:stCondLst>
                                    <p:cond delay="0"/>
                                  </p:stCondLst>
                                  <p:childTnLst>
                                    <p:animMotion origin="layout" path="M -5.55556E-7 7.40741E-7 L -0.00382 -0.06227 " pathEditMode="relative" rAng="0" ptsTypes="AA">
                                      <p:cBhvr>
                                        <p:cTn id="62" dur="2000" fill="hold"/>
                                        <p:tgtEl>
                                          <p:spTgt spid="46"/>
                                        </p:tgtEl>
                                        <p:attrNameLst>
                                          <p:attrName>ppt_x</p:attrName>
                                          <p:attrName>ppt_y</p:attrName>
                                        </p:attrNameLst>
                                      </p:cBhvr>
                                      <p:rCtr x="-2" y="-31"/>
                                    </p:animMotion>
                                  </p:childTnLst>
                                </p:cTn>
                              </p:par>
                            </p:childTnLst>
                          </p:cTn>
                        </p:par>
                        <p:par>
                          <p:cTn id="63" fill="hold">
                            <p:stCondLst>
                              <p:cond delay="5500"/>
                            </p:stCondLst>
                            <p:childTnLst>
                              <p:par>
                                <p:cTn id="64" presetID="35" presetClass="path" presetSubtype="0" accel="50000" decel="50000" fill="hold" nodeType="afterEffect">
                                  <p:stCondLst>
                                    <p:cond delay="0"/>
                                  </p:stCondLst>
                                  <p:childTnLst>
                                    <p:animMotion origin="layout" path="M 0.13195 4.81481E-6 L -0.11805 4.81481E-6 " pathEditMode="relative" rAng="0" ptsTypes="AA">
                                      <p:cBhvr>
                                        <p:cTn id="65" dur="2000" fill="hold"/>
                                        <p:tgtEl>
                                          <p:spTgt spid="47"/>
                                        </p:tgtEl>
                                        <p:attrNameLst>
                                          <p:attrName>ppt_x</p:attrName>
                                          <p:attrName>ppt_y</p:attrName>
                                        </p:attrNameLst>
                                      </p:cBhvr>
                                      <p:rCtr x="-125" y="0"/>
                                    </p:animMotion>
                                  </p:childTnLst>
                                </p:cTn>
                              </p:par>
                            </p:childTnLst>
                          </p:cTn>
                        </p:par>
                        <p:par>
                          <p:cTn id="66" fill="hold">
                            <p:stCondLst>
                              <p:cond delay="7500"/>
                            </p:stCondLst>
                            <p:childTnLst>
                              <p:par>
                                <p:cTn id="67" presetID="22" presetClass="exit" presetSubtype="4" fill="hold" nodeType="afterEffect">
                                  <p:stCondLst>
                                    <p:cond delay="0"/>
                                  </p:stCondLst>
                                  <p:childTnLst>
                                    <p:animEffect transition="out" filter="wipe(down)">
                                      <p:cBhvr>
                                        <p:cTn id="68" dur="500"/>
                                        <p:tgtEl>
                                          <p:spTgt spid="8"/>
                                        </p:tgtEl>
                                      </p:cBhvr>
                                    </p:animEffect>
                                    <p:set>
                                      <p:cBhvr>
                                        <p:cTn id="69" dur="1" fill="hold">
                                          <p:stCondLst>
                                            <p:cond delay="499"/>
                                          </p:stCondLst>
                                        </p:cTn>
                                        <p:tgtEl>
                                          <p:spTgt spid="8"/>
                                        </p:tgtEl>
                                        <p:attrNameLst>
                                          <p:attrName>style.visibility</p:attrName>
                                        </p:attrNameLst>
                                      </p:cBhvr>
                                      <p:to>
                                        <p:strVal val="hidden"/>
                                      </p:to>
                                    </p:set>
                                  </p:childTnLst>
                                </p:cTn>
                              </p:par>
                            </p:childTnLst>
                          </p:cTn>
                        </p:par>
                        <p:par>
                          <p:cTn id="70" fill="hold">
                            <p:stCondLst>
                              <p:cond delay="8000"/>
                            </p:stCondLst>
                            <p:childTnLst>
                              <p:par>
                                <p:cTn id="71" presetID="1" presetClass="exit" presetSubtype="0" fill="hold" grpId="0" nodeType="afterEffect">
                                  <p:stCondLst>
                                    <p:cond delay="0"/>
                                  </p:stCondLst>
                                  <p:childTnLst>
                                    <p:set>
                                      <p:cBhvr>
                                        <p:cTn id="72" dur="1" fill="hold">
                                          <p:stCondLst>
                                            <p:cond delay="0"/>
                                          </p:stCondLst>
                                        </p:cTn>
                                        <p:tgtEl>
                                          <p:spTgt spid="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00" grpId="0"/>
      <p:bldP spid="21" grpId="0"/>
      <p:bldP spid="51" grpId="0"/>
      <p:bldP spid="4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Determine Production </a:t>
            </a:r>
            <a:br>
              <a:rPr lang="en-US" sz="4800" smtClean="0">
                <a:latin typeface="Century Gothic" pitchFamily="34" charset="0"/>
                <a:cs typeface="Century Gothic" pitchFamily="34" charset="0"/>
              </a:rPr>
            </a:br>
            <a:r>
              <a:rPr lang="en-US" sz="4800" smtClean="0">
                <a:latin typeface="Century Gothic" pitchFamily="34" charset="0"/>
                <a:cs typeface="Century Gothic" pitchFamily="34" charset="0"/>
              </a:rPr>
              <a:t>Order Types</a:t>
            </a:r>
          </a:p>
        </p:txBody>
      </p:sp>
      <p:sp>
        <p:nvSpPr>
          <p:cNvPr id="112642"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Schedule Production Orders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4729" name="Group 41"/>
          <p:cNvGraphicFramePr>
            <a:graphicFrameLocks noGrp="1"/>
          </p:cNvGraphicFramePr>
          <p:nvPr/>
        </p:nvGraphicFramePr>
        <p:xfrm>
          <a:off x="1331913" y="1954213"/>
          <a:ext cx="6769100" cy="4373562"/>
        </p:xfrm>
        <a:graphic>
          <a:graphicData uri="http://schemas.openxmlformats.org/drawingml/2006/table">
            <a:tbl>
              <a:tblPr/>
              <a:tblGrid>
                <a:gridCol w="2159000"/>
                <a:gridCol w="2354262"/>
                <a:gridCol w="2255838"/>
              </a:tblGrid>
              <a:tr h="52705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lumMod val="95000"/>
                            </a:schemeClr>
                          </a:solidFill>
                          <a:effectLst/>
                          <a:latin typeface="Century Gothic" pitchFamily="34" charset="0"/>
                        </a:rPr>
                        <a:t>Process Step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lumMod val="95000"/>
                            </a:schemeClr>
                          </a:solidFill>
                          <a:effectLst/>
                          <a:latin typeface="Century Gothic" pitchFamily="34" charset="0"/>
                        </a:rPr>
                        <a:t>Repetitive Order Type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lumMod val="95000"/>
                            </a:schemeClr>
                          </a:solidFill>
                          <a:effectLst/>
                          <a:latin typeface="Century Gothic" pitchFamily="34" charset="0"/>
                        </a:rPr>
                        <a:t>Discrete Order Type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016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Receive demand – sources of item demand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Not important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hMerge="1">
                  <a:txBody>
                    <a:bodyPr/>
                    <a:lstStyle/>
                    <a:p>
                      <a:endParaRPr lang="en-US"/>
                    </a:p>
                  </a:txBody>
                  <a:tcPr/>
                </a:tc>
              </a:tr>
              <a:tr h="31115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MRP Planning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Not important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hMerge="1">
                  <a:txBody>
                    <a:bodyPr/>
                    <a:lstStyle/>
                    <a:p>
                      <a:endParaRPr lang="en-US"/>
                    </a:p>
                  </a:txBody>
                  <a:tcPr/>
                </a:tc>
              </a:tr>
              <a:tr h="7032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Century Gothic" pitchFamily="34" charset="0"/>
                        </a:rPr>
                        <a:t>Production scheduling </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Century Gothic" pitchFamily="34" charset="0"/>
                        </a:rPr>
                        <a:t>(legacy solution)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Century Gothic" pitchFamily="34" charset="0"/>
                        </a:rPr>
                        <a:t>Repetitive model with multiple programs and steps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Century Gothic" pitchFamily="34" charset="0"/>
                        </a:rPr>
                        <a:t>Repetitive model with multiple programs and steps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4953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2"/>
                          </a:solidFill>
                          <a:effectLst/>
                          <a:latin typeface="Century Gothic" pitchFamily="34" charset="0"/>
                        </a:rPr>
                        <a:t>Production scheduling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2"/>
                          </a:solidFill>
                          <a:effectLst/>
                          <a:latin typeface="Century Gothic" pitchFamily="34" charset="0"/>
                        </a:rPr>
                        <a:t>(new solution)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gridSpan="2">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Century Gothic" pitchFamily="34" charset="0"/>
                        </a:rPr>
                        <a:t>A single unified scheduling application supporting both order types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hMerge="1">
                  <a:txBody>
                    <a:bodyPr/>
                    <a:lstStyle/>
                    <a:p>
                      <a:endParaRPr lang="en-US"/>
                    </a:p>
                  </a:txBody>
                  <a:tcPr/>
                </a:tc>
              </a:tr>
              <a:tr h="498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Production release authorization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entury Gothic" pitchFamily="34" charset="0"/>
                        </a:rPr>
                        <a:t>Execute to schedule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Release/Print Shop Floor paper work</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4953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Material issuing/picking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entury Gothic" pitchFamily="34" charset="0"/>
                        </a:rPr>
                        <a:t>Repetitive approach/programs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Discrete approach/programs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498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Production reporting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entury Gothic" pitchFamily="34" charset="0"/>
                        </a:rPr>
                        <a:t>Repetitive approach/programs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entury Gothic" pitchFamily="34" charset="0"/>
                        </a:rPr>
                        <a:t>Discrete approach/programs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sp>
        <p:nvSpPr>
          <p:cNvPr id="95270" name="Content Placeholder 2"/>
          <p:cNvSpPr>
            <a:spLocks/>
          </p:cNvSpPr>
          <p:nvPr/>
        </p:nvSpPr>
        <p:spPr bwMode="auto">
          <a:xfrm>
            <a:off x="1258888" y="1125538"/>
            <a:ext cx="8153400" cy="260350"/>
          </a:xfrm>
          <a:prstGeom prst="rect">
            <a:avLst/>
          </a:prstGeom>
          <a:noFill/>
          <a:ln w="9525">
            <a:noFill/>
            <a:miter lim="800000"/>
            <a:headEnd/>
            <a:tailEnd/>
          </a:ln>
        </p:spPr>
        <p:txBody>
          <a:bodyPr tIns="91440" bIns="91440"/>
          <a:lstStyle/>
          <a:p>
            <a:pPr marL="342900" indent="-342900" eaLnBrk="0" hangingPunct="0">
              <a:lnSpc>
                <a:spcPct val="80000"/>
              </a:lnSpc>
              <a:spcBef>
                <a:spcPct val="30000"/>
              </a:spcBef>
              <a:buClr>
                <a:srgbClr val="890C4C"/>
              </a:buClr>
              <a:buFont typeface="Webdings" pitchFamily="18" charset="2"/>
              <a:buChar char="5"/>
            </a:pPr>
            <a:r>
              <a:rPr lang="en-US" sz="2400"/>
              <a:t>Discrete and repetitive production orders</a:t>
            </a:r>
          </a:p>
          <a:p>
            <a:pPr marL="742950" lvl="1" indent="-285750" eaLnBrk="0" hangingPunct="0">
              <a:lnSpc>
                <a:spcPct val="80000"/>
              </a:lnSpc>
              <a:spcBef>
                <a:spcPct val="25000"/>
              </a:spcBef>
              <a:buClr>
                <a:srgbClr val="2461AA"/>
              </a:buClr>
              <a:buFont typeface="Times New Roman" pitchFamily="18" charset="0"/>
              <a:buChar char="–"/>
            </a:pPr>
            <a:r>
              <a:rPr lang="en-US" sz="2000"/>
              <a:t>An item must be classified as discrete or repetitive scheduled</a:t>
            </a:r>
          </a:p>
          <a:p>
            <a:pPr marL="742950" lvl="1" indent="-285750" eaLnBrk="0" hangingPunct="0">
              <a:lnSpc>
                <a:spcPct val="80000"/>
              </a:lnSpc>
              <a:spcBef>
                <a:spcPct val="25000"/>
              </a:spcBef>
              <a:buClr>
                <a:srgbClr val="2461AA"/>
              </a:buClr>
              <a:buFont typeface="Times New Roman" pitchFamily="18" charset="0"/>
              <a:buChar char="–"/>
            </a:pPr>
            <a:r>
              <a:rPr lang="en-US" sz="2000">
                <a:solidFill>
                  <a:srgbClr val="F10903"/>
                </a:solidFill>
              </a:rPr>
              <a:t>Fix this slide.</a:t>
            </a:r>
          </a:p>
          <a:p>
            <a:pPr marL="742950" lvl="1" indent="-285750" eaLnBrk="0" hangingPunct="0">
              <a:lnSpc>
                <a:spcPct val="80000"/>
              </a:lnSpc>
              <a:spcBef>
                <a:spcPct val="25000"/>
              </a:spcBef>
              <a:buClr>
                <a:srgbClr val="2461AA"/>
              </a:buClr>
              <a:buFont typeface="Times New Roman" pitchFamily="18" charset="0"/>
              <a:buChar char="–"/>
            </a:pPr>
            <a:endParaRPr lang="en-US" sz="2000">
              <a:solidFill>
                <a:srgbClr val="F10903"/>
              </a:solidFill>
            </a:endParaRPr>
          </a:p>
        </p:txBody>
      </p:sp>
      <p:sp>
        <p:nvSpPr>
          <p:cNvPr id="95271" name="Title 1"/>
          <p:cNvSpPr txBox="1">
            <a:spLocks/>
          </p:cNvSpPr>
          <p:nvPr/>
        </p:nvSpPr>
        <p:spPr bwMode="auto">
          <a:xfrm>
            <a:off x="323850" y="4048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Production Orders</a:t>
            </a:r>
          </a:p>
          <a:p>
            <a:pPr eaLnBrk="0" hangingPunct="0">
              <a:lnSpc>
                <a:spcPct val="90000"/>
              </a:lnSpc>
            </a:pPr>
            <a:r>
              <a:rPr lang="en-US" sz="2000" b="1">
                <a:solidFill>
                  <a:schemeClr val="tx2"/>
                </a:solidFill>
              </a:rPr>
              <a:t>Determine a Production Order Type</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Content Placeholder 2"/>
          <p:cNvSpPr>
            <a:spLocks/>
          </p:cNvSpPr>
          <p:nvPr/>
        </p:nvSpPr>
        <p:spPr bwMode="auto">
          <a:xfrm>
            <a:off x="755650" y="1125538"/>
            <a:ext cx="8153400" cy="1657350"/>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pPr>
            <a:r>
              <a:rPr lang="en-US" sz="2000"/>
              <a:t>Item Planning Maintenance</a:t>
            </a:r>
          </a:p>
          <a:p>
            <a:pPr marL="742950" lvl="1" indent="-285750" eaLnBrk="0" hangingPunct="0">
              <a:lnSpc>
                <a:spcPct val="70000"/>
              </a:lnSpc>
              <a:spcBef>
                <a:spcPct val="25000"/>
              </a:spcBef>
              <a:buClr>
                <a:srgbClr val="2461AA"/>
              </a:buClr>
              <a:buFont typeface="Times New Roman" pitchFamily="18" charset="0"/>
              <a:buChar char="–"/>
            </a:pPr>
            <a:r>
              <a:rPr lang="en-US" sz="1700"/>
              <a:t>Pur/Man Code defines the item type</a:t>
            </a:r>
          </a:p>
          <a:p>
            <a:pPr marL="1143000" lvl="2" indent="-228600" eaLnBrk="0" hangingPunct="0">
              <a:lnSpc>
                <a:spcPct val="70000"/>
              </a:lnSpc>
              <a:spcBef>
                <a:spcPct val="20000"/>
              </a:spcBef>
              <a:buClr>
                <a:srgbClr val="2461AA"/>
              </a:buClr>
              <a:buFontTx/>
              <a:buChar char="•"/>
            </a:pPr>
            <a:r>
              <a:rPr lang="en-US" sz="1700"/>
              <a:t>L = repetitive</a:t>
            </a:r>
          </a:p>
          <a:p>
            <a:pPr marL="1143000" lvl="2" indent="-228600" eaLnBrk="0" hangingPunct="0">
              <a:lnSpc>
                <a:spcPct val="70000"/>
              </a:lnSpc>
              <a:spcBef>
                <a:spcPct val="20000"/>
              </a:spcBef>
              <a:buClr>
                <a:srgbClr val="2461AA"/>
              </a:buClr>
              <a:buFontTx/>
              <a:buChar char="•"/>
            </a:pPr>
            <a:r>
              <a:rPr lang="en-US" sz="1700"/>
              <a:t>(all other) = discrete </a:t>
            </a:r>
            <a:br>
              <a:rPr lang="en-US" sz="1700"/>
            </a:br>
            <a:endParaRPr lang="en-US" sz="1700"/>
          </a:p>
          <a:p>
            <a:pPr marL="342900" indent="-342900" eaLnBrk="0" hangingPunct="0">
              <a:lnSpc>
                <a:spcPct val="70000"/>
              </a:lnSpc>
              <a:spcBef>
                <a:spcPct val="30000"/>
              </a:spcBef>
              <a:buClr>
                <a:srgbClr val="890C4C"/>
              </a:buClr>
              <a:buFont typeface="Webdings" pitchFamily="18" charset="2"/>
              <a:buChar char="5"/>
            </a:pPr>
            <a:r>
              <a:rPr lang="en-US" sz="2000"/>
              <a:t>Production order type determined when order is firmed</a:t>
            </a:r>
          </a:p>
          <a:p>
            <a:pPr marL="342900" indent="-342900" eaLnBrk="0" hangingPunct="0">
              <a:lnSpc>
                <a:spcPct val="70000"/>
              </a:lnSpc>
              <a:spcBef>
                <a:spcPct val="30000"/>
              </a:spcBef>
              <a:buClr>
                <a:srgbClr val="890C4C"/>
              </a:buClr>
              <a:buFont typeface="Webdings" pitchFamily="18" charset="2"/>
              <a:buChar char="5"/>
            </a:pPr>
            <a:endParaRPr lang="en-US" sz="2000"/>
          </a:p>
          <a:p>
            <a:pPr marL="742950" lvl="1" indent="-285750" eaLnBrk="0" hangingPunct="0">
              <a:lnSpc>
                <a:spcPct val="70000"/>
              </a:lnSpc>
              <a:spcBef>
                <a:spcPct val="25000"/>
              </a:spcBef>
              <a:buClr>
                <a:srgbClr val="2461AA"/>
              </a:buClr>
              <a:buFont typeface="Times New Roman" pitchFamily="18" charset="0"/>
              <a:buChar char="–"/>
            </a:pPr>
            <a:endParaRPr lang="en-US" sz="1700"/>
          </a:p>
          <a:p>
            <a:pPr marL="742950" lvl="1" indent="-285750" eaLnBrk="0" hangingPunct="0">
              <a:lnSpc>
                <a:spcPct val="70000"/>
              </a:lnSpc>
              <a:spcBef>
                <a:spcPct val="25000"/>
              </a:spcBef>
              <a:buClr>
                <a:srgbClr val="2461AA"/>
              </a:buClr>
              <a:buFont typeface="Times New Roman" pitchFamily="18" charset="0"/>
              <a:buChar char="–"/>
            </a:pPr>
            <a:endParaRPr lang="en-US" sz="1700"/>
          </a:p>
        </p:txBody>
      </p:sp>
      <p:sp>
        <p:nvSpPr>
          <p:cNvPr id="96258" name="Title 1"/>
          <p:cNvSpPr txBox="1">
            <a:spLocks/>
          </p:cNvSpPr>
          <p:nvPr/>
        </p:nvSpPr>
        <p:spPr bwMode="auto">
          <a:xfrm>
            <a:off x="179388"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Schedule Items</a:t>
            </a:r>
          </a:p>
          <a:p>
            <a:pPr eaLnBrk="0" hangingPunct="0">
              <a:lnSpc>
                <a:spcPct val="90000"/>
              </a:lnSpc>
            </a:pPr>
            <a:r>
              <a:rPr lang="en-US" sz="2000" b="1">
                <a:solidFill>
                  <a:schemeClr val="tx2"/>
                </a:solidFill>
              </a:rPr>
              <a:t>Determine a Production Order Type</a:t>
            </a:r>
          </a:p>
        </p:txBody>
      </p:sp>
      <p:pic>
        <p:nvPicPr>
          <p:cNvPr id="3075" name="Picture 3"/>
          <p:cNvPicPr>
            <a:picLocks noChangeAspect="1" noChangeArrowheads="1"/>
          </p:cNvPicPr>
          <p:nvPr/>
        </p:nvPicPr>
        <p:blipFill>
          <a:blip r:embed="rId2"/>
          <a:srcRect/>
          <a:stretch>
            <a:fillRect/>
          </a:stretch>
        </p:blipFill>
        <p:spPr bwMode="auto">
          <a:xfrm>
            <a:off x="2124075" y="2686050"/>
            <a:ext cx="5314950" cy="36322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pic>
        <p:nvPicPr>
          <p:cNvPr id="4098" name="Picture 2"/>
          <p:cNvPicPr>
            <a:picLocks noChangeAspect="1" noChangeArrowheads="1"/>
          </p:cNvPicPr>
          <p:nvPr/>
        </p:nvPicPr>
        <p:blipFill>
          <a:blip r:embed="rId2"/>
          <a:srcRect/>
          <a:stretch>
            <a:fillRect/>
          </a:stretch>
        </p:blipFill>
        <p:spPr bwMode="auto">
          <a:xfrm>
            <a:off x="1187450" y="1765300"/>
            <a:ext cx="6707188" cy="3744913"/>
          </a:xfrm>
          <a:prstGeom prst="rect">
            <a:avLst/>
          </a:prstGeom>
          <a:ln>
            <a:noFill/>
          </a:ln>
          <a:effectLst>
            <a:outerShdw blurRad="292100" dist="139700" dir="2700000" algn="tl" rotWithShape="0">
              <a:srgbClr val="333333">
                <a:alpha val="65000"/>
              </a:srgbClr>
            </a:outerShdw>
          </a:effectLst>
        </p:spPr>
      </p:pic>
      <p:sp>
        <p:nvSpPr>
          <p:cNvPr id="97283" name="TextBox 7"/>
          <p:cNvSpPr txBox="1">
            <a:spLocks noChangeArrowheads="1"/>
          </p:cNvSpPr>
          <p:nvPr/>
        </p:nvSpPr>
        <p:spPr bwMode="auto">
          <a:xfrm>
            <a:off x="611188" y="6092825"/>
            <a:ext cx="7488237" cy="366713"/>
          </a:xfrm>
          <a:prstGeom prst="rect">
            <a:avLst/>
          </a:prstGeom>
          <a:noFill/>
          <a:ln w="9525">
            <a:noFill/>
            <a:miter lim="800000"/>
            <a:headEnd/>
            <a:tailEnd/>
          </a:ln>
        </p:spPr>
        <p:txBody>
          <a:bodyPr>
            <a:spAutoFit/>
          </a:bodyPr>
          <a:lstStyle/>
          <a:p>
            <a:r>
              <a:rPr lang="en-US" sz="1800"/>
              <a:t>Question: What are the advantages to managing an order discretely?</a:t>
            </a:r>
          </a:p>
        </p:txBody>
      </p:sp>
      <p:grpSp>
        <p:nvGrpSpPr>
          <p:cNvPr id="12" name="Group 56"/>
          <p:cNvGrpSpPr>
            <a:grpSpLocks/>
          </p:cNvGrpSpPr>
          <p:nvPr/>
        </p:nvGrpSpPr>
        <p:grpSpPr bwMode="auto">
          <a:xfrm>
            <a:off x="8243888" y="44450"/>
            <a:ext cx="430212" cy="301625"/>
            <a:chOff x="6907213" y="0"/>
            <a:chExt cx="430212" cy="301625"/>
          </a:xfrm>
        </p:grpSpPr>
        <p:sp>
          <p:nvSpPr>
            <p:cNvPr id="13" name="Right Arrow 1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7302" name="Group 63"/>
            <p:cNvGrpSpPr>
              <a:grpSpLocks/>
            </p:cNvGrpSpPr>
            <p:nvPr/>
          </p:nvGrpSpPr>
          <p:grpSpPr bwMode="auto">
            <a:xfrm>
              <a:off x="6907213" y="65088"/>
              <a:ext cx="171450" cy="171450"/>
              <a:chOff x="739" y="413995"/>
              <a:chExt cx="172117" cy="172117"/>
            </a:xfrm>
          </p:grpSpPr>
          <p:sp>
            <p:nvSpPr>
              <p:cNvPr id="15" name="Oval 1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17" name="Group 57"/>
          <p:cNvGrpSpPr>
            <a:grpSpLocks/>
          </p:cNvGrpSpPr>
          <p:nvPr/>
        </p:nvGrpSpPr>
        <p:grpSpPr bwMode="auto">
          <a:xfrm>
            <a:off x="8604250" y="44450"/>
            <a:ext cx="430213" cy="301625"/>
            <a:chOff x="7358063" y="0"/>
            <a:chExt cx="430212" cy="301625"/>
          </a:xfrm>
        </p:grpSpPr>
        <p:sp>
          <p:nvSpPr>
            <p:cNvPr id="18" name="Right Arrow 17"/>
            <p:cNvSpPr/>
            <p:nvPr/>
          </p:nvSpPr>
          <p:spPr>
            <a:xfrm>
              <a:off x="744378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97298" name="Group 65"/>
            <p:cNvGrpSpPr>
              <a:grpSpLocks/>
            </p:cNvGrpSpPr>
            <p:nvPr/>
          </p:nvGrpSpPr>
          <p:grpSpPr bwMode="auto">
            <a:xfrm>
              <a:off x="7358063" y="65088"/>
              <a:ext cx="173037" cy="171450"/>
              <a:chOff x="452546" y="413995"/>
              <a:chExt cx="172117" cy="172117"/>
            </a:xfrm>
          </p:grpSpPr>
          <p:sp>
            <p:nvSpPr>
              <p:cNvPr id="20" name="Oval 19"/>
              <p:cNvSpPr/>
              <p:nvPr/>
            </p:nvSpPr>
            <p:spPr>
              <a:xfrm>
                <a:off x="452546" y="413995"/>
                <a:ext cx="172118"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8"/>
              <p:cNvSpPr/>
              <p:nvPr/>
            </p:nvSpPr>
            <p:spPr>
              <a:xfrm>
                <a:off x="477811" y="439494"/>
                <a:ext cx="121588"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97295" name="Content Placeholder 2"/>
          <p:cNvSpPr>
            <a:spLocks/>
          </p:cNvSpPr>
          <p:nvPr/>
        </p:nvSpPr>
        <p:spPr bwMode="auto">
          <a:xfrm>
            <a:off x="1152525" y="1052513"/>
            <a:ext cx="7991475" cy="865187"/>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pPr>
            <a:r>
              <a:rPr lang="en-US" sz="1600" b="1"/>
              <a:t>Business Scenario:</a:t>
            </a:r>
            <a:r>
              <a:rPr lang="en-US" sz="1600"/>
              <a:t> An item is typically defined as an L type, </a:t>
            </a:r>
            <a:br>
              <a:rPr lang="en-US" sz="1600"/>
            </a:br>
            <a:r>
              <a:rPr lang="en-US" sz="1600"/>
              <a:t>repetitive scheduled order, but customer requests special handling, </a:t>
            </a:r>
            <a:br>
              <a:rPr lang="en-US" sz="1600"/>
            </a:br>
            <a:r>
              <a:rPr lang="en-US" sz="1600"/>
              <a:t>so schedule the item using discrete processing</a:t>
            </a:r>
          </a:p>
          <a:p>
            <a:pPr marL="742950" lvl="1" indent="-285750" eaLnBrk="0" hangingPunct="0">
              <a:lnSpc>
                <a:spcPct val="70000"/>
              </a:lnSpc>
              <a:spcBef>
                <a:spcPct val="25000"/>
              </a:spcBef>
              <a:buClr>
                <a:srgbClr val="2461AA"/>
              </a:buClr>
              <a:buFont typeface="Times New Roman" pitchFamily="18" charset="0"/>
              <a:buChar char="–"/>
            </a:pPr>
            <a:endParaRPr lang="en-US" sz="1700"/>
          </a:p>
          <a:p>
            <a:pPr marL="742950" lvl="1" indent="-285750" eaLnBrk="0" hangingPunct="0">
              <a:lnSpc>
                <a:spcPct val="70000"/>
              </a:lnSpc>
              <a:spcBef>
                <a:spcPct val="25000"/>
              </a:spcBef>
              <a:buClr>
                <a:srgbClr val="2461AA"/>
              </a:buClr>
              <a:buFont typeface="Times New Roman" pitchFamily="18" charset="0"/>
              <a:buChar char="–"/>
            </a:pPr>
            <a:endParaRPr lang="en-US" sz="1700"/>
          </a:p>
        </p:txBody>
      </p:sp>
      <p:sp>
        <p:nvSpPr>
          <p:cNvPr id="97296" name="Title 1"/>
          <p:cNvSpPr txBox="1">
            <a:spLocks/>
          </p:cNvSpPr>
          <p:nvPr/>
        </p:nvSpPr>
        <p:spPr bwMode="auto">
          <a:xfrm>
            <a:off x="0"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Schedule Items</a:t>
            </a:r>
          </a:p>
          <a:p>
            <a:pPr eaLnBrk="0" hangingPunct="0">
              <a:lnSpc>
                <a:spcPct val="90000"/>
              </a:lnSpc>
            </a:pPr>
            <a:r>
              <a:rPr lang="en-US" sz="2000" b="1">
                <a:solidFill>
                  <a:schemeClr val="tx2"/>
                </a:solidFill>
              </a:rPr>
              <a:t>Convert a Production Order Type</a:t>
            </a:r>
          </a:p>
        </p:txBody>
      </p:sp>
      <p:pic>
        <p:nvPicPr>
          <p:cNvPr id="97306" name="Picture 7"/>
          <p:cNvPicPr>
            <a:picLocks noChangeAspect="1" noChangeArrowheads="1"/>
          </p:cNvPicPr>
          <p:nvPr/>
        </p:nvPicPr>
        <p:blipFill>
          <a:blip r:embed="rId3"/>
          <a:srcRect/>
          <a:stretch>
            <a:fillRect/>
          </a:stretch>
        </p:blipFill>
        <p:spPr bwMode="auto">
          <a:xfrm>
            <a:off x="2195513" y="3789363"/>
            <a:ext cx="5761037" cy="1693862"/>
          </a:xfrm>
          <a:prstGeom prst="rect">
            <a:avLst/>
          </a:prstGeom>
          <a:noFill/>
          <a:ln w="9525">
            <a:noFill/>
            <a:miter lim="800000"/>
            <a:headEnd/>
            <a:tailEnd/>
          </a:ln>
        </p:spPr>
      </p:pic>
      <p:grpSp>
        <p:nvGrpSpPr>
          <p:cNvPr id="97308" name="Group 15"/>
          <p:cNvGrpSpPr>
            <a:grpSpLocks/>
          </p:cNvGrpSpPr>
          <p:nvPr/>
        </p:nvGrpSpPr>
        <p:grpSpPr bwMode="auto">
          <a:xfrm>
            <a:off x="2195513" y="3716338"/>
            <a:ext cx="5635625" cy="1800225"/>
            <a:chOff x="1296" y="2640"/>
            <a:chExt cx="4290" cy="1232"/>
          </a:xfrm>
        </p:grpSpPr>
        <p:pic>
          <p:nvPicPr>
            <p:cNvPr id="97309" name="Picture 16"/>
            <p:cNvPicPr>
              <a:picLocks noChangeAspect="1" noChangeArrowheads="1"/>
            </p:cNvPicPr>
            <p:nvPr/>
          </p:nvPicPr>
          <p:blipFill>
            <a:blip r:embed="rId4"/>
            <a:srcRect/>
            <a:stretch>
              <a:fillRect/>
            </a:stretch>
          </p:blipFill>
          <p:spPr bwMode="auto">
            <a:xfrm>
              <a:off x="1296" y="2640"/>
              <a:ext cx="3468" cy="1232"/>
            </a:xfrm>
            <a:prstGeom prst="rect">
              <a:avLst/>
            </a:prstGeom>
            <a:noFill/>
            <a:ln w="9525">
              <a:noFill/>
              <a:miter lim="800000"/>
              <a:headEnd/>
              <a:tailEnd/>
            </a:ln>
          </p:spPr>
        </p:pic>
        <p:pic>
          <p:nvPicPr>
            <p:cNvPr id="97310" name="Picture 17"/>
            <p:cNvPicPr>
              <a:picLocks noChangeAspect="1" noChangeArrowheads="1"/>
            </p:cNvPicPr>
            <p:nvPr/>
          </p:nvPicPr>
          <p:blipFill>
            <a:blip r:embed="rId5"/>
            <a:srcRect/>
            <a:stretch>
              <a:fillRect/>
            </a:stretch>
          </p:blipFill>
          <p:spPr bwMode="auto">
            <a:xfrm>
              <a:off x="4752" y="2736"/>
              <a:ext cx="834" cy="825"/>
            </a:xfrm>
            <a:prstGeom prst="rect">
              <a:avLst/>
            </a:prstGeom>
            <a:noFill/>
            <a:ln w="9525">
              <a:noFill/>
              <a:miter lim="800000"/>
              <a:headEnd/>
              <a:tailEnd/>
            </a:ln>
          </p:spPr>
        </p:pic>
      </p:grpSp>
      <p:sp>
        <p:nvSpPr>
          <p:cNvPr id="97312" name="Rectangle 32"/>
          <p:cNvSpPr>
            <a:spLocks noChangeArrowheads="1"/>
          </p:cNvSpPr>
          <p:nvPr/>
        </p:nvSpPr>
        <p:spPr bwMode="auto">
          <a:xfrm>
            <a:off x="6948488" y="4005263"/>
            <a:ext cx="863600" cy="215900"/>
          </a:xfrm>
          <a:prstGeom prst="rect">
            <a:avLst/>
          </a:prstGeom>
          <a:noFill/>
          <a:ln w="9525">
            <a:solidFill>
              <a:srgbClr val="F10903"/>
            </a:solidFill>
            <a:miter lim="800000"/>
            <a:headEnd/>
            <a:tailEnd/>
          </a:ln>
          <a:effectLst/>
        </p:spPr>
        <p:txBody>
          <a:bodyPr wrap="none" anchor="ctr"/>
          <a:lstStyle/>
          <a:p>
            <a:endParaRPr lang="en-US"/>
          </a:p>
        </p:txBody>
      </p:sp>
      <p:sp>
        <p:nvSpPr>
          <p:cNvPr id="97313" name="Line 33"/>
          <p:cNvSpPr>
            <a:spLocks noChangeShapeType="1"/>
          </p:cNvSpPr>
          <p:nvPr/>
        </p:nvSpPr>
        <p:spPr bwMode="auto">
          <a:xfrm flipV="1">
            <a:off x="2195513" y="4076700"/>
            <a:ext cx="4681537" cy="504825"/>
          </a:xfrm>
          <a:prstGeom prst="line">
            <a:avLst/>
          </a:prstGeom>
          <a:noFill/>
          <a:ln w="28575">
            <a:solidFill>
              <a:srgbClr val="003399"/>
            </a:solidFill>
            <a:prstDash val="dash"/>
            <a:round/>
            <a:headEnd/>
            <a:tailEnd type="triangle" w="med" len="med"/>
          </a:ln>
          <a:effectLst/>
        </p:spPr>
        <p:txBody>
          <a:bodyPr/>
          <a:lstStyle/>
          <a:p>
            <a:endParaRPr lang="en-US"/>
          </a:p>
        </p:txBody>
      </p:sp>
      <p:grpSp>
        <p:nvGrpSpPr>
          <p:cNvPr id="10" name="Line Callout 2 (No Border) 9"/>
          <p:cNvGrpSpPr>
            <a:grpSpLocks/>
          </p:cNvGrpSpPr>
          <p:nvPr/>
        </p:nvGrpSpPr>
        <p:grpSpPr bwMode="auto">
          <a:xfrm>
            <a:off x="1403350" y="3573463"/>
            <a:ext cx="2627313" cy="1152525"/>
            <a:chOff x="749" y="2292"/>
            <a:chExt cx="1655" cy="649"/>
          </a:xfrm>
        </p:grpSpPr>
        <p:pic>
          <p:nvPicPr>
            <p:cNvPr id="97287" name="Line Callout 2 (No Border) 9"/>
            <p:cNvPicPr>
              <a:picLocks noChangeArrowheads="1"/>
            </p:cNvPicPr>
            <p:nvPr/>
          </p:nvPicPr>
          <p:blipFill>
            <a:blip r:embed="rId6"/>
            <a:srcRect/>
            <a:stretch>
              <a:fillRect/>
            </a:stretch>
          </p:blipFill>
          <p:spPr bwMode="auto">
            <a:xfrm>
              <a:off x="749" y="2292"/>
              <a:ext cx="1655" cy="649"/>
            </a:xfrm>
            <a:prstGeom prst="rect">
              <a:avLst/>
            </a:prstGeom>
            <a:noFill/>
          </p:spPr>
        </p:pic>
        <p:sp>
          <p:nvSpPr>
            <p:cNvPr id="97288" name="Text Box 8"/>
            <p:cNvSpPr txBox="1">
              <a:spLocks noChangeArrowheads="1"/>
            </p:cNvSpPr>
            <p:nvPr/>
          </p:nvSpPr>
          <p:spPr bwMode="auto">
            <a:xfrm>
              <a:off x="1383" y="2387"/>
              <a:ext cx="900" cy="315"/>
            </a:xfrm>
            <a:prstGeom prst="rect">
              <a:avLst/>
            </a:prstGeom>
            <a:noFill/>
            <a:ln w="9525">
              <a:noFill/>
              <a:miter lim="800000"/>
              <a:headEnd/>
              <a:tailEnd/>
            </a:ln>
          </p:spPr>
          <p:txBody>
            <a:bodyPr lIns="0" tIns="0" rIns="0" bIns="0" anchor="ctr"/>
            <a:lstStyle/>
            <a:p>
              <a:pPr algn="ctr">
                <a:lnSpc>
                  <a:spcPct val="90000"/>
                </a:lnSpc>
              </a:pPr>
              <a:r>
                <a:rPr lang="en-US" sz="1100" baseline="30000">
                  <a:solidFill>
                    <a:srgbClr val="254061"/>
                  </a:solidFill>
                </a:rPr>
                <a:t>(1) </a:t>
              </a:r>
              <a:r>
                <a:rPr lang="en-US" sz="1100">
                  <a:solidFill>
                    <a:srgbClr val="254061"/>
                  </a:solidFill>
                </a:rPr>
                <a:t>The item is typically managed with Order Type = Repetitive</a:t>
              </a:r>
            </a:p>
          </p:txBody>
        </p:sp>
      </p:grpSp>
      <p:grpSp>
        <p:nvGrpSpPr>
          <p:cNvPr id="11" name="Line Callout 2 (No Border) 10"/>
          <p:cNvGrpSpPr>
            <a:grpSpLocks/>
          </p:cNvGrpSpPr>
          <p:nvPr/>
        </p:nvGrpSpPr>
        <p:grpSpPr bwMode="auto">
          <a:xfrm>
            <a:off x="1835150" y="4652963"/>
            <a:ext cx="2286000" cy="1243012"/>
            <a:chOff x="1006" y="2834"/>
            <a:chExt cx="1440" cy="783"/>
          </a:xfrm>
        </p:grpSpPr>
        <p:pic>
          <p:nvPicPr>
            <p:cNvPr id="97290" name="Line Callout 2 (No Border) 10"/>
            <p:cNvPicPr>
              <a:picLocks noChangeArrowheads="1"/>
            </p:cNvPicPr>
            <p:nvPr/>
          </p:nvPicPr>
          <p:blipFill>
            <a:blip r:embed="rId7"/>
            <a:srcRect/>
            <a:stretch>
              <a:fillRect/>
            </a:stretch>
          </p:blipFill>
          <p:spPr bwMode="auto">
            <a:xfrm>
              <a:off x="1006" y="2834"/>
              <a:ext cx="1440" cy="783"/>
            </a:xfrm>
            <a:prstGeom prst="rect">
              <a:avLst/>
            </a:prstGeom>
            <a:noFill/>
          </p:spPr>
        </p:pic>
        <p:sp>
          <p:nvSpPr>
            <p:cNvPr id="97291" name="Text Box 11"/>
            <p:cNvSpPr txBox="1">
              <a:spLocks noChangeArrowheads="1"/>
            </p:cNvSpPr>
            <p:nvPr/>
          </p:nvSpPr>
          <p:spPr bwMode="auto">
            <a:xfrm>
              <a:off x="1429" y="3203"/>
              <a:ext cx="900" cy="315"/>
            </a:xfrm>
            <a:prstGeom prst="rect">
              <a:avLst/>
            </a:prstGeom>
            <a:noFill/>
            <a:ln w="9525">
              <a:noFill/>
              <a:miter lim="800000"/>
              <a:headEnd/>
              <a:tailEnd/>
            </a:ln>
          </p:spPr>
          <p:txBody>
            <a:bodyPr lIns="0" tIns="0" rIns="0" bIns="0" anchor="ctr"/>
            <a:lstStyle/>
            <a:p>
              <a:pPr algn="ctr">
                <a:lnSpc>
                  <a:spcPct val="90000"/>
                </a:lnSpc>
              </a:pPr>
              <a:r>
                <a:rPr lang="en-US" sz="1100" baseline="30000">
                  <a:solidFill>
                    <a:srgbClr val="254061"/>
                  </a:solidFill>
                </a:rPr>
                <a:t>(2) </a:t>
              </a:r>
              <a:r>
                <a:rPr lang="en-US" sz="1100">
                  <a:solidFill>
                    <a:srgbClr val="254061"/>
                  </a:solidFill>
                </a:rPr>
                <a:t>I changed the order status to (R)eleased</a:t>
              </a:r>
            </a:p>
          </p:txBody>
        </p:sp>
      </p:grpSp>
      <p:grpSp>
        <p:nvGrpSpPr>
          <p:cNvPr id="9" name="Line Callout 2 (No Border) 8"/>
          <p:cNvGrpSpPr>
            <a:grpSpLocks/>
          </p:cNvGrpSpPr>
          <p:nvPr/>
        </p:nvGrpSpPr>
        <p:grpSpPr bwMode="auto">
          <a:xfrm>
            <a:off x="7151688" y="4076700"/>
            <a:ext cx="1992312" cy="1584325"/>
            <a:chOff x="4282" y="2638"/>
            <a:chExt cx="1436" cy="707"/>
          </a:xfrm>
        </p:grpSpPr>
        <p:pic>
          <p:nvPicPr>
            <p:cNvPr id="97284" name="Line Callout 2 (No Border) 8"/>
            <p:cNvPicPr>
              <a:picLocks noChangeArrowheads="1"/>
            </p:cNvPicPr>
            <p:nvPr/>
          </p:nvPicPr>
          <p:blipFill>
            <a:blip r:embed="rId8"/>
            <a:srcRect/>
            <a:stretch>
              <a:fillRect/>
            </a:stretch>
          </p:blipFill>
          <p:spPr bwMode="auto">
            <a:xfrm>
              <a:off x="4282" y="2638"/>
              <a:ext cx="1436" cy="707"/>
            </a:xfrm>
            <a:prstGeom prst="rect">
              <a:avLst/>
            </a:prstGeom>
            <a:noFill/>
          </p:spPr>
        </p:pic>
        <p:sp>
          <p:nvSpPr>
            <p:cNvPr id="97285" name="Text Box 5"/>
            <p:cNvSpPr txBox="1">
              <a:spLocks noChangeArrowheads="1"/>
            </p:cNvSpPr>
            <p:nvPr/>
          </p:nvSpPr>
          <p:spPr bwMode="auto">
            <a:xfrm>
              <a:off x="4694" y="2931"/>
              <a:ext cx="900" cy="315"/>
            </a:xfrm>
            <a:prstGeom prst="rect">
              <a:avLst/>
            </a:prstGeom>
            <a:noFill/>
            <a:ln w="9525">
              <a:noFill/>
              <a:miter lim="800000"/>
              <a:headEnd/>
              <a:tailEnd/>
            </a:ln>
          </p:spPr>
          <p:txBody>
            <a:bodyPr lIns="0" tIns="0" rIns="0" bIns="0" anchor="ctr"/>
            <a:lstStyle/>
            <a:p>
              <a:pPr algn="ctr">
                <a:lnSpc>
                  <a:spcPct val="90000"/>
                </a:lnSpc>
              </a:pPr>
              <a:r>
                <a:rPr lang="en-US" sz="1100" baseline="30000">
                  <a:solidFill>
                    <a:srgbClr val="254061"/>
                  </a:solidFill>
                </a:rPr>
                <a:t>(3) </a:t>
              </a:r>
              <a:r>
                <a:rPr lang="en-US" sz="1100">
                  <a:solidFill>
                    <a:srgbClr val="254061"/>
                  </a:solidFill>
                </a:rPr>
                <a:t>System changed the Order Type = Discrete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par>
                          <p:cTn id="7" fill="hold">
                            <p:stCondLst>
                              <p:cond delay="0"/>
                            </p:stCondLst>
                            <p:childTnLst>
                              <p:par>
                                <p:cTn id="8" presetID="39" presetClass="entr" presetSubtype="0" accel="100000" fill="hold" nodeType="after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p:cTn id="10" dur="500" fill="hold"/>
                                        <p:tgtEl>
                                          <p:spTgt spid="4098"/>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4098"/>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4098"/>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4098"/>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par>
                          <p:cTn id="23" fill="hold">
                            <p:stCondLst>
                              <p:cond delay="500"/>
                            </p:stCondLst>
                            <p:childTnLst>
                              <p:par>
                                <p:cTn id="24" presetID="22" presetClass="entr" presetSubtype="4"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1000"/>
                            </p:stCondLst>
                            <p:childTnLst>
                              <p:par>
                                <p:cTn id="28" presetID="2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par>
                          <p:cTn id="31" fill="hold">
                            <p:stCondLst>
                              <p:cond delay="1500"/>
                            </p:stCondLst>
                            <p:childTnLst>
                              <p:par>
                                <p:cTn id="32" presetID="1" presetClass="exit" presetSubtype="0" fill="hold" grpId="0" nodeType="afterEffect">
                                  <p:stCondLst>
                                    <p:cond delay="0"/>
                                  </p:stCondLst>
                                  <p:childTnLst>
                                    <p:set>
                                      <p:cBhvr>
                                        <p:cTn id="33"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latin typeface="Century Gothic" pitchFamily="34" charset="0"/>
                <a:cs typeface="Century Gothic" pitchFamily="34" charset="0"/>
              </a:rPr>
              <a:t> </a:t>
            </a:r>
            <a:r>
              <a:rPr lang="en-US" sz="4800" smtClean="0">
                <a:latin typeface="Century Gothic" pitchFamily="34" charset="0"/>
                <a:cs typeface="Century Gothic" pitchFamily="34" charset="0"/>
              </a:rPr>
              <a:t>Other Related Topics</a:t>
            </a:r>
          </a:p>
        </p:txBody>
      </p:sp>
      <p:sp>
        <p:nvSpPr>
          <p:cNvPr id="98306"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pPr>
            <a:r>
              <a:rPr lang="en-US" sz="2000" b="1">
                <a:solidFill>
                  <a:srgbClr val="7F7F7F"/>
                </a:solidFill>
              </a:rPr>
              <a:t>Create a Master Schedule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30" name="Picture 3"/>
          <p:cNvPicPr>
            <a:picLocks noChangeAspect="1" noChangeArrowheads="1"/>
          </p:cNvPicPr>
          <p:nvPr/>
        </p:nvPicPr>
        <p:blipFill>
          <a:blip r:embed="rId3"/>
          <a:srcRect/>
          <a:stretch>
            <a:fillRect/>
          </a:stretch>
        </p:blipFill>
        <p:spPr bwMode="auto">
          <a:xfrm>
            <a:off x="228600" y="2420938"/>
            <a:ext cx="3902075" cy="3384550"/>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65000"/>
                  </a:schemeClr>
                </a:solidFill>
              </a:rPr>
              <a:t>Click For Next  Point</a:t>
            </a:r>
          </a:p>
        </p:txBody>
      </p:sp>
      <p:pic>
        <p:nvPicPr>
          <p:cNvPr id="13" name="Picture 4"/>
          <p:cNvPicPr>
            <a:picLocks noChangeAspect="1" noChangeArrowheads="1"/>
          </p:cNvPicPr>
          <p:nvPr/>
        </p:nvPicPr>
        <p:blipFill>
          <a:blip r:embed="rId4"/>
          <a:srcRect/>
          <a:stretch>
            <a:fillRect/>
          </a:stretch>
        </p:blipFill>
        <p:spPr bwMode="auto">
          <a:xfrm>
            <a:off x="4500563" y="2420938"/>
            <a:ext cx="4319587" cy="3381375"/>
          </a:xfrm>
          <a:prstGeom prst="rect">
            <a:avLst/>
          </a:prstGeom>
          <a:ln>
            <a:noFill/>
          </a:ln>
          <a:effectLst>
            <a:outerShdw blurRad="292100" dist="139700" dir="2700000" algn="tl" rotWithShape="0">
              <a:srgbClr val="333333">
                <a:alpha val="65000"/>
              </a:srgbClr>
            </a:outerShdw>
          </a:effectLst>
        </p:spPr>
      </p:pic>
      <p:pic>
        <p:nvPicPr>
          <p:cNvPr id="14" name="Picture 3"/>
          <p:cNvPicPr>
            <a:picLocks noChangeAspect="1" noChangeArrowheads="1"/>
          </p:cNvPicPr>
          <p:nvPr/>
        </p:nvPicPr>
        <p:blipFill>
          <a:blip r:embed="rId5"/>
          <a:srcRect/>
          <a:stretch>
            <a:fillRect/>
          </a:stretch>
        </p:blipFill>
        <p:spPr bwMode="auto">
          <a:xfrm>
            <a:off x="250825" y="4221163"/>
            <a:ext cx="1527175" cy="141128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9461" name="TextBox 14"/>
          <p:cNvSpPr txBox="1">
            <a:spLocks noChangeArrowheads="1"/>
          </p:cNvSpPr>
          <p:nvPr/>
        </p:nvSpPr>
        <p:spPr bwMode="auto">
          <a:xfrm>
            <a:off x="1187450" y="4221163"/>
            <a:ext cx="504825" cy="307975"/>
          </a:xfrm>
          <a:prstGeom prst="rect">
            <a:avLst/>
          </a:prstGeom>
          <a:noFill/>
          <a:ln w="9525">
            <a:noFill/>
            <a:miter lim="800000"/>
            <a:headEnd/>
            <a:tailEnd/>
          </a:ln>
        </p:spPr>
        <p:txBody>
          <a:bodyPr>
            <a:spAutoFit/>
          </a:bodyPr>
          <a:lstStyle/>
          <a:p>
            <a:r>
              <a:rPr lang="en-US" sz="1400"/>
              <a:t>CRP</a:t>
            </a:r>
          </a:p>
        </p:txBody>
      </p:sp>
      <p:sp>
        <p:nvSpPr>
          <p:cNvPr id="17" name="Curved Left Arrow 16"/>
          <p:cNvSpPr/>
          <p:nvPr/>
        </p:nvSpPr>
        <p:spPr bwMode="auto">
          <a:xfrm>
            <a:off x="1763713" y="4221163"/>
            <a:ext cx="287337" cy="287337"/>
          </a:xfrm>
          <a:prstGeom prst="curvedLeftArrow">
            <a:avLst/>
          </a:prstGeom>
          <a:solidFill>
            <a:schemeClr val="accent2">
              <a:lumMod val="5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wrap="none" tIns="91440" bIns="91440" anchor="ctr"/>
          <a:lstStyle/>
          <a:p>
            <a:pPr algn="ctr">
              <a:defRPr/>
            </a:pPr>
            <a:endParaRPr lang="en-US" dirty="0"/>
          </a:p>
        </p:txBody>
      </p:sp>
      <p:sp>
        <p:nvSpPr>
          <p:cNvPr id="18" name="Curved Left Arrow 17"/>
          <p:cNvSpPr/>
          <p:nvPr/>
        </p:nvSpPr>
        <p:spPr bwMode="auto">
          <a:xfrm rot="10800000">
            <a:off x="1619250" y="4076700"/>
            <a:ext cx="288925" cy="288925"/>
          </a:xfrm>
          <a:prstGeom prst="curvedLeftArrow">
            <a:avLst/>
          </a:prstGeom>
          <a:solidFill>
            <a:schemeClr val="tx2">
              <a:lumMod val="5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wrap="none" tIns="91440" bIns="91440" anchor="ctr"/>
          <a:lstStyle/>
          <a:p>
            <a:pPr algn="ctr">
              <a:defRPr/>
            </a:pPr>
            <a:endParaRPr lang="en-US" dirty="0"/>
          </a:p>
        </p:txBody>
      </p:sp>
      <p:graphicFrame>
        <p:nvGraphicFramePr>
          <p:cNvPr id="11" name="Group 48"/>
          <p:cNvGraphicFramePr>
            <a:graphicFrameLocks noGrp="1"/>
          </p:cNvGraphicFramePr>
          <p:nvPr/>
        </p:nvGraphicFramePr>
        <p:xfrm>
          <a:off x="150813" y="1557338"/>
          <a:ext cx="8669337" cy="576262"/>
        </p:xfrm>
        <a:graphic>
          <a:graphicData uri="http://schemas.openxmlformats.org/drawingml/2006/table">
            <a:tbl>
              <a:tblPr/>
              <a:tblGrid>
                <a:gridCol w="4143375"/>
                <a:gridCol w="208280"/>
                <a:gridCol w="4318000"/>
              </a:tblGrid>
              <a:tr h="576263">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Prior to 2010.1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Century Gothic" pitchFamily="34" charset="0"/>
                        </a:rPr>
                        <a:t>New Process </a:t>
                      </a:r>
                      <a:r>
                        <a:rPr kumimoji="0" lang="en-US" sz="1200" b="1" i="0" u="none" strike="noStrike" cap="none" normalizeH="0" baseline="0" dirty="0" smtClean="0">
                          <a:ln>
                            <a:noFill/>
                          </a:ln>
                          <a:solidFill>
                            <a:schemeClr val="bg1"/>
                          </a:solidFill>
                          <a:effectLst/>
                          <a:latin typeface="Century Gothic" pitchFamily="34" charset="0"/>
                        </a:rPr>
                        <a:t>with Workbenches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19474" name="Title 1"/>
          <p:cNvSpPr txBox="1">
            <a:spLocks/>
          </p:cNvSpPr>
          <p:nvPr/>
        </p:nvSpPr>
        <p:spPr bwMode="auto">
          <a:xfrm>
            <a:off x="0" y="620713"/>
            <a:ext cx="8153400" cy="592137"/>
          </a:xfrm>
          <a:prstGeom prst="rect">
            <a:avLst/>
          </a:prstGeom>
          <a:noFill/>
          <a:ln w="9525">
            <a:noFill/>
            <a:miter lim="800000"/>
            <a:headEnd/>
            <a:tailEnd/>
          </a:ln>
        </p:spPr>
        <p:txBody>
          <a:bodyPr anchor="b"/>
          <a:lstStyle/>
          <a:p>
            <a:pPr eaLnBrk="0" hangingPunct="0">
              <a:lnSpc>
                <a:spcPct val="90000"/>
              </a:lnSpc>
            </a:pPr>
            <a:r>
              <a:rPr lang="en-US" sz="1400" b="1"/>
              <a:t>Create a Master Schedule</a:t>
            </a:r>
            <a:br>
              <a:rPr lang="en-US" sz="1400" b="1"/>
            </a:br>
            <a:r>
              <a:rPr lang="en-US" sz="2000" b="1"/>
              <a:t>Process Overview – Comparing to Prior to 2010.1 Process</a:t>
            </a:r>
          </a:p>
        </p:txBody>
      </p:sp>
      <p:grpSp>
        <p:nvGrpSpPr>
          <p:cNvPr id="15" name="Group 53"/>
          <p:cNvGrpSpPr>
            <a:grpSpLocks/>
          </p:cNvGrpSpPr>
          <p:nvPr/>
        </p:nvGrpSpPr>
        <p:grpSpPr bwMode="auto">
          <a:xfrm>
            <a:off x="7813675" y="31750"/>
            <a:ext cx="430213" cy="301625"/>
            <a:chOff x="6907213" y="0"/>
            <a:chExt cx="430212" cy="301625"/>
          </a:xfrm>
        </p:grpSpPr>
        <p:sp>
          <p:nvSpPr>
            <p:cNvPr id="16" name="Right Arrow 15"/>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9477" name="Group 63"/>
            <p:cNvGrpSpPr>
              <a:grpSpLocks/>
            </p:cNvGrpSpPr>
            <p:nvPr/>
          </p:nvGrpSpPr>
          <p:grpSpPr bwMode="auto">
            <a:xfrm>
              <a:off x="6907213" y="65088"/>
              <a:ext cx="171450" cy="171450"/>
              <a:chOff x="739" y="413995"/>
              <a:chExt cx="172117" cy="172117"/>
            </a:xfrm>
          </p:grpSpPr>
          <p:sp>
            <p:nvSpPr>
              <p:cNvPr id="20" name="Oval 1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par>
                          <p:cTn id="9" fill="hold">
                            <p:stCondLst>
                              <p:cond delay="0"/>
                            </p:stCondLst>
                            <p:childTnLst>
                              <p:par>
                                <p:cTn id="10" presetID="1" presetClass="exit"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Content Placeholder 2"/>
          <p:cNvSpPr>
            <a:spLocks/>
          </p:cNvSpPr>
          <p:nvPr/>
        </p:nvSpPr>
        <p:spPr bwMode="auto">
          <a:xfrm>
            <a:off x="611188" y="1341438"/>
            <a:ext cx="8153400" cy="5113337"/>
          </a:xfrm>
          <a:prstGeom prst="rect">
            <a:avLst/>
          </a:prstGeom>
          <a:noFill/>
          <a:ln w="9525">
            <a:noFill/>
            <a:miter lim="800000"/>
            <a:headEnd/>
            <a:tailEnd/>
          </a:ln>
        </p:spPr>
        <p:txBody>
          <a:bodyPr tIns="91440" bIns="91440"/>
          <a:lstStyle/>
          <a:p>
            <a:pPr marL="342900" indent="-342900" eaLnBrk="0" hangingPunct="0">
              <a:lnSpc>
                <a:spcPct val="70000"/>
              </a:lnSpc>
              <a:spcBef>
                <a:spcPct val="30000"/>
              </a:spcBef>
              <a:buClr>
                <a:srgbClr val="890C4C"/>
              </a:buClr>
              <a:buFont typeface="Webdings" pitchFamily="18" charset="2"/>
              <a:buChar char="5"/>
            </a:pPr>
            <a:r>
              <a:rPr lang="en-US" sz="1800"/>
              <a:t>Create a master schedule</a:t>
            </a:r>
          </a:p>
          <a:p>
            <a:pPr marL="742950" lvl="1" indent="-285750" eaLnBrk="0" hangingPunct="0">
              <a:lnSpc>
                <a:spcPct val="70000"/>
              </a:lnSpc>
              <a:spcBef>
                <a:spcPct val="25000"/>
              </a:spcBef>
              <a:buClr>
                <a:srgbClr val="2461AA"/>
              </a:buClr>
              <a:buFont typeface="Times New Roman" pitchFamily="18" charset="0"/>
              <a:buChar char="–"/>
            </a:pPr>
            <a:r>
              <a:rPr lang="en-US" sz="1500"/>
              <a:t>Leveling forecasted demand requirements</a:t>
            </a:r>
          </a:p>
          <a:p>
            <a:pPr marL="1143000" lvl="2" indent="-228600" eaLnBrk="0" hangingPunct="0">
              <a:lnSpc>
                <a:spcPct val="70000"/>
              </a:lnSpc>
              <a:spcBef>
                <a:spcPct val="20000"/>
              </a:spcBef>
              <a:buClr>
                <a:srgbClr val="2461AA"/>
              </a:buClr>
              <a:buFontTx/>
              <a:buChar char="•"/>
            </a:pPr>
            <a:r>
              <a:rPr lang="en-US" sz="1500"/>
              <a:t>See training guide for training segment covering this topic</a:t>
            </a:r>
          </a:p>
          <a:p>
            <a:pPr marL="742950" lvl="1" indent="-285750" eaLnBrk="0" hangingPunct="0">
              <a:lnSpc>
                <a:spcPct val="70000"/>
              </a:lnSpc>
              <a:spcBef>
                <a:spcPct val="25000"/>
              </a:spcBef>
              <a:buClr>
                <a:srgbClr val="2461AA"/>
              </a:buClr>
              <a:buFont typeface="Times New Roman" pitchFamily="18" charset="0"/>
              <a:buChar char="–"/>
            </a:pPr>
            <a:r>
              <a:rPr lang="en-US" sz="1500"/>
              <a:t>Splitting production orders</a:t>
            </a:r>
          </a:p>
          <a:p>
            <a:pPr marL="1143000" lvl="2" indent="-228600" eaLnBrk="0" hangingPunct="0">
              <a:lnSpc>
                <a:spcPct val="70000"/>
              </a:lnSpc>
              <a:spcBef>
                <a:spcPct val="20000"/>
              </a:spcBef>
              <a:buClr>
                <a:srgbClr val="2461AA"/>
              </a:buClr>
              <a:buFontTx/>
              <a:buChar char="•"/>
            </a:pPr>
            <a:r>
              <a:rPr lang="en-US" sz="1500"/>
              <a:t>Topic covered in the Production Scheduling (PSW) training</a:t>
            </a:r>
          </a:p>
          <a:p>
            <a:pPr marL="342900" indent="-342900" eaLnBrk="0" hangingPunct="0">
              <a:lnSpc>
                <a:spcPct val="70000"/>
              </a:lnSpc>
              <a:spcBef>
                <a:spcPct val="30000"/>
              </a:spcBef>
              <a:buClr>
                <a:srgbClr val="890C4C"/>
              </a:buClr>
              <a:buFont typeface="Webdings" pitchFamily="18" charset="2"/>
              <a:buChar char="5"/>
            </a:pPr>
            <a:endParaRPr lang="en-US" sz="1800"/>
          </a:p>
          <a:p>
            <a:pPr marL="342900" indent="-342900" eaLnBrk="0" hangingPunct="0">
              <a:lnSpc>
                <a:spcPct val="70000"/>
              </a:lnSpc>
              <a:spcBef>
                <a:spcPct val="30000"/>
              </a:spcBef>
              <a:buClr>
                <a:srgbClr val="890C4C"/>
              </a:buClr>
              <a:buFont typeface="Webdings" pitchFamily="18" charset="2"/>
              <a:buChar char="5"/>
            </a:pPr>
            <a:r>
              <a:rPr lang="en-US" sz="1800"/>
              <a:t>Order management</a:t>
            </a:r>
          </a:p>
          <a:p>
            <a:pPr marL="742950" lvl="1" indent="-285750" eaLnBrk="0" hangingPunct="0">
              <a:lnSpc>
                <a:spcPct val="70000"/>
              </a:lnSpc>
              <a:spcBef>
                <a:spcPct val="25000"/>
              </a:spcBef>
              <a:buClr>
                <a:srgbClr val="2461AA"/>
              </a:buClr>
              <a:buFont typeface="Times New Roman" pitchFamily="18" charset="0"/>
              <a:buChar char="–"/>
            </a:pPr>
            <a:r>
              <a:rPr lang="en-US" sz="1500"/>
              <a:t>Modifying BOM/Routings</a:t>
            </a:r>
          </a:p>
          <a:p>
            <a:pPr marL="1143000" lvl="2" indent="-228600" eaLnBrk="0" hangingPunct="0">
              <a:lnSpc>
                <a:spcPct val="70000"/>
              </a:lnSpc>
              <a:spcBef>
                <a:spcPct val="20000"/>
              </a:spcBef>
              <a:buClr>
                <a:srgbClr val="2461AA"/>
              </a:buClr>
              <a:buFontTx/>
              <a:buChar char="•"/>
            </a:pPr>
            <a:r>
              <a:rPr lang="en-US" sz="1500"/>
              <a:t>Topic covered in the Production Scheduling (PSW) training</a:t>
            </a:r>
          </a:p>
          <a:p>
            <a:pPr marL="342900" indent="-342900" eaLnBrk="0" hangingPunct="0">
              <a:lnSpc>
                <a:spcPct val="70000"/>
              </a:lnSpc>
              <a:spcBef>
                <a:spcPct val="30000"/>
              </a:spcBef>
              <a:buClr>
                <a:srgbClr val="890C4C"/>
              </a:buClr>
              <a:buFont typeface="Webdings" pitchFamily="18" charset="2"/>
              <a:buChar char="5"/>
            </a:pPr>
            <a:endParaRPr lang="en-US" sz="1800"/>
          </a:p>
          <a:p>
            <a:pPr marL="342900" indent="-342900" eaLnBrk="0" hangingPunct="0">
              <a:lnSpc>
                <a:spcPct val="70000"/>
              </a:lnSpc>
              <a:spcBef>
                <a:spcPct val="30000"/>
              </a:spcBef>
              <a:buClr>
                <a:srgbClr val="890C4C"/>
              </a:buClr>
              <a:buFont typeface="Webdings" pitchFamily="18" charset="2"/>
              <a:buChar char="5"/>
            </a:pPr>
            <a:r>
              <a:rPr lang="en-US" sz="1800"/>
              <a:t>Calculations</a:t>
            </a:r>
          </a:p>
          <a:p>
            <a:pPr marL="742950" lvl="1" indent="-285750" eaLnBrk="0" hangingPunct="0">
              <a:lnSpc>
                <a:spcPct val="70000"/>
              </a:lnSpc>
              <a:spcBef>
                <a:spcPct val="25000"/>
              </a:spcBef>
              <a:buClr>
                <a:srgbClr val="2461AA"/>
              </a:buClr>
              <a:buFont typeface="Times New Roman" pitchFamily="18" charset="0"/>
              <a:buChar char="–"/>
            </a:pPr>
            <a:r>
              <a:rPr lang="en-US" sz="1500"/>
              <a:t>How is order duration calculated?</a:t>
            </a:r>
          </a:p>
          <a:p>
            <a:pPr marL="742950" lvl="1" indent="-285750" eaLnBrk="0" hangingPunct="0">
              <a:lnSpc>
                <a:spcPct val="70000"/>
              </a:lnSpc>
              <a:spcBef>
                <a:spcPct val="25000"/>
              </a:spcBef>
              <a:buClr>
                <a:srgbClr val="2461AA"/>
              </a:buClr>
              <a:buFont typeface="Times New Roman" pitchFamily="18" charset="0"/>
              <a:buChar char="–"/>
            </a:pPr>
            <a:r>
              <a:rPr lang="en-US" sz="1500"/>
              <a:t>How is the order release and due date calculated?</a:t>
            </a:r>
          </a:p>
          <a:p>
            <a:pPr marL="1143000" lvl="2" indent="-228600" eaLnBrk="0" hangingPunct="0">
              <a:lnSpc>
                <a:spcPct val="70000"/>
              </a:lnSpc>
              <a:spcBef>
                <a:spcPct val="20000"/>
              </a:spcBef>
              <a:buClr>
                <a:srgbClr val="2461AA"/>
              </a:buClr>
              <a:buFontTx/>
              <a:buChar char="•"/>
            </a:pPr>
            <a:r>
              <a:rPr lang="en-US" sz="1500"/>
              <a:t>See training guide for training segment covering workbench calculation logic</a:t>
            </a:r>
          </a:p>
          <a:p>
            <a:pPr marL="342900" indent="-342900" eaLnBrk="0" hangingPunct="0">
              <a:lnSpc>
                <a:spcPct val="70000"/>
              </a:lnSpc>
              <a:spcBef>
                <a:spcPct val="30000"/>
              </a:spcBef>
              <a:buClr>
                <a:srgbClr val="890C4C"/>
              </a:buClr>
              <a:buFont typeface="Webdings" pitchFamily="18" charset="2"/>
              <a:buChar char="5"/>
            </a:pPr>
            <a:endParaRPr lang="en-US" sz="1800"/>
          </a:p>
          <a:p>
            <a:pPr marL="342900" indent="-342900" eaLnBrk="0" hangingPunct="0">
              <a:lnSpc>
                <a:spcPct val="70000"/>
              </a:lnSpc>
              <a:spcBef>
                <a:spcPct val="30000"/>
              </a:spcBef>
              <a:buClr>
                <a:srgbClr val="890C4C"/>
              </a:buClr>
              <a:buFont typeface="Webdings" pitchFamily="18" charset="2"/>
              <a:buChar char="5"/>
            </a:pPr>
            <a:r>
              <a:rPr lang="en-US" sz="1800"/>
              <a:t>Verify material/component availability</a:t>
            </a:r>
          </a:p>
          <a:p>
            <a:pPr marL="742950" lvl="1" indent="-285750" eaLnBrk="0" hangingPunct="0">
              <a:lnSpc>
                <a:spcPct val="70000"/>
              </a:lnSpc>
              <a:spcBef>
                <a:spcPct val="25000"/>
              </a:spcBef>
              <a:buClr>
                <a:srgbClr val="2461AA"/>
              </a:buClr>
              <a:buFont typeface="Times New Roman" pitchFamily="18" charset="0"/>
              <a:buChar char="–"/>
            </a:pPr>
            <a:r>
              <a:rPr lang="en-US" sz="1500"/>
              <a:t>Topic covered in the Component Availability training (CAC)</a:t>
            </a:r>
          </a:p>
          <a:p>
            <a:pPr marL="342900" indent="-342900" eaLnBrk="0" hangingPunct="0">
              <a:lnSpc>
                <a:spcPct val="70000"/>
              </a:lnSpc>
              <a:spcBef>
                <a:spcPct val="30000"/>
              </a:spcBef>
              <a:buClr>
                <a:srgbClr val="890C4C"/>
              </a:buClr>
              <a:buFont typeface="Webdings" pitchFamily="18" charset="2"/>
              <a:buChar char="5"/>
            </a:pPr>
            <a:endParaRPr lang="en-US" sz="1800"/>
          </a:p>
          <a:p>
            <a:pPr marL="342900" indent="-342900" eaLnBrk="0" hangingPunct="0">
              <a:lnSpc>
                <a:spcPct val="70000"/>
              </a:lnSpc>
              <a:spcBef>
                <a:spcPct val="30000"/>
              </a:spcBef>
              <a:buClr>
                <a:srgbClr val="890C4C"/>
              </a:buClr>
              <a:buFont typeface="Webdings" pitchFamily="18" charset="2"/>
              <a:buChar char="5"/>
            </a:pPr>
            <a:r>
              <a:rPr lang="en-US" sz="1800"/>
              <a:t>Other</a:t>
            </a:r>
          </a:p>
          <a:p>
            <a:pPr marL="742950" lvl="1" indent="-285750" eaLnBrk="0" hangingPunct="0">
              <a:lnSpc>
                <a:spcPct val="70000"/>
              </a:lnSpc>
              <a:spcBef>
                <a:spcPct val="25000"/>
              </a:spcBef>
              <a:buClr>
                <a:srgbClr val="2461AA"/>
              </a:buClr>
              <a:buFont typeface="Times New Roman" pitchFamily="18" charset="0"/>
              <a:buChar char="–"/>
            </a:pPr>
            <a:r>
              <a:rPr lang="en-US" sz="1500"/>
              <a:t>Suggestions &amp; comments welcome</a:t>
            </a:r>
          </a:p>
        </p:txBody>
      </p:sp>
      <p:sp>
        <p:nvSpPr>
          <p:cNvPr id="100354" name="Title 1"/>
          <p:cNvSpPr txBox="1">
            <a:spLocks/>
          </p:cNvSpPr>
          <p:nvPr/>
        </p:nvSpPr>
        <p:spPr bwMode="auto">
          <a:xfrm>
            <a:off x="250825"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Identify Items Requiring Scheduling Intervention</a:t>
            </a:r>
            <a:r>
              <a:rPr lang="en-US" sz="2000" b="1">
                <a:solidFill>
                  <a:schemeClr val="tx2"/>
                </a:solidFill>
              </a:rPr>
              <a:t/>
            </a:r>
            <a:br>
              <a:rPr lang="en-US" sz="2000" b="1">
                <a:solidFill>
                  <a:schemeClr val="tx2"/>
                </a:solidFill>
              </a:rPr>
            </a:br>
            <a:r>
              <a:rPr lang="en-US" sz="2000" b="1">
                <a:solidFill>
                  <a:schemeClr val="tx2"/>
                </a:solidFill>
              </a:rPr>
              <a:t>Other Topics</a:t>
            </a:r>
          </a:p>
        </p:txBody>
      </p:sp>
      <p:sp>
        <p:nvSpPr>
          <p:cNvPr id="5" name="TextBox 4"/>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Hands On Lesson</a:t>
            </a:r>
          </a:p>
        </p:txBody>
      </p:sp>
      <p:sp>
        <p:nvSpPr>
          <p:cNvPr id="101378"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pPr>
            <a:r>
              <a:rPr lang="en-US" sz="2000" b="1">
                <a:solidFill>
                  <a:srgbClr val="A6A6A6"/>
                </a:solidFill>
              </a:rPr>
              <a:t>Create a Master Schedule</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p:cNvSpPr>
          <p:nvPr/>
        </p:nvSpPr>
        <p:spPr bwMode="auto">
          <a:xfrm>
            <a:off x="457200" y="598488"/>
            <a:ext cx="8229600" cy="717550"/>
          </a:xfrm>
          <a:prstGeom prst="rect">
            <a:avLst/>
          </a:prstGeom>
          <a:noFill/>
          <a:ln w="9525">
            <a:noFill/>
            <a:miter lim="800000"/>
            <a:headEnd/>
            <a:tailEnd/>
          </a:ln>
        </p:spPr>
        <p:txBody>
          <a:bodyPr anchor="ctr"/>
          <a:lstStyle/>
          <a:p>
            <a:pPr defTabSz="457200" eaLnBrk="0" hangingPunct="0"/>
            <a:r>
              <a:rPr lang="en-US" b="1">
                <a:solidFill>
                  <a:srgbClr val="4F4F4F"/>
                </a:solidFill>
                <a:latin typeface="Century Gothic" pitchFamily="34" charset="0"/>
              </a:rPr>
              <a:t>Exercise 2 – </a:t>
            </a:r>
            <a:r>
              <a:rPr lang="en-US" sz="3200" b="1">
                <a:solidFill>
                  <a:srgbClr val="4F4F4F"/>
                </a:solidFill>
                <a:latin typeface="Century Gothic" pitchFamily="34" charset="0"/>
              </a:rPr>
              <a:t> Modify/Create a Production Order to Resolve Supply Shortages </a:t>
            </a:r>
          </a:p>
        </p:txBody>
      </p:sp>
      <p:sp>
        <p:nvSpPr>
          <p:cNvPr id="103426" name="Rectangle 3"/>
          <p:cNvSpPr>
            <a:spLocks/>
          </p:cNvSpPr>
          <p:nvPr/>
        </p:nvSpPr>
        <p:spPr bwMode="auto">
          <a:xfrm>
            <a:off x="468313" y="1557338"/>
            <a:ext cx="8229600" cy="4318000"/>
          </a:xfrm>
          <a:prstGeom prst="rect">
            <a:avLst/>
          </a:prstGeom>
          <a:noFill/>
          <a:ln w="9525">
            <a:noFill/>
            <a:miter lim="800000"/>
            <a:headEnd/>
            <a:tailEnd/>
          </a:ln>
        </p:spPr>
        <p:txBody>
          <a:bodyPr/>
          <a:lstStyle/>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Retrieve your scheduling data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Increase the current scheduled quantity to satisfy the demand requirement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Firm the MRP planned order to resolve the demand requirement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Move the scheduled production order due date</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Commit your changes</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Questions</a:t>
            </a:r>
          </a:p>
          <a:p>
            <a:pPr marL="342900" indent="-342900" defTabSz="457200" eaLnBrk="0" hangingPunct="0">
              <a:spcBef>
                <a:spcPct val="20000"/>
              </a:spcBef>
              <a:buClr>
                <a:srgbClr val="F79646"/>
              </a:buClr>
              <a:buFont typeface="Arial" charset="0"/>
              <a:buChar char="•"/>
            </a:pPr>
            <a:endParaRPr lang="en-US">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Manage Resource Capacity</a:t>
            </a:r>
          </a:p>
        </p:txBody>
      </p:sp>
      <p:sp>
        <p:nvSpPr>
          <p:cNvPr id="120834" name="Text Box 3"/>
          <p:cNvSpPr txBox="1">
            <a:spLocks noChangeArrowheads="1"/>
          </p:cNvSpPr>
          <p:nvPr/>
        </p:nvSpPr>
        <p:spPr bwMode="auto">
          <a:xfrm>
            <a:off x="990600" y="2476500"/>
            <a:ext cx="6965950"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Create a Master Schedule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ChangeArrowheads="1"/>
          </p:cNvSpPr>
          <p:nvPr/>
        </p:nvSpPr>
        <p:spPr bwMode="auto">
          <a:xfrm>
            <a:off x="323850" y="620713"/>
            <a:ext cx="8153400" cy="881062"/>
          </a:xfrm>
          <a:prstGeom prst="rect">
            <a:avLst/>
          </a:prstGeom>
          <a:noFill/>
          <a:ln w="9525">
            <a:noFill/>
            <a:miter lim="800000"/>
            <a:headEnd/>
            <a:tailEnd/>
          </a:ln>
        </p:spPr>
        <p:txBody>
          <a:bodyPr anchor="b"/>
          <a:lstStyle/>
          <a:p>
            <a:pPr eaLnBrk="0" hangingPunct="0">
              <a:lnSpc>
                <a:spcPct val="90000"/>
              </a:lnSpc>
            </a:pPr>
            <a:r>
              <a:rPr lang="en-US" sz="1800" b="1">
                <a:solidFill>
                  <a:srgbClr val="5A87C6"/>
                </a:solidFill>
              </a:rPr>
              <a:t>Manage Resource Capacity</a:t>
            </a:r>
            <a:br>
              <a:rPr lang="en-US" sz="1800" b="1">
                <a:solidFill>
                  <a:srgbClr val="5A87C6"/>
                </a:solidFill>
              </a:rPr>
            </a:br>
            <a:r>
              <a:rPr lang="en-US" sz="3200" b="1">
                <a:solidFill>
                  <a:srgbClr val="5A87C6"/>
                </a:solidFill>
              </a:rPr>
              <a:t>Topics</a:t>
            </a:r>
          </a:p>
        </p:txBody>
      </p:sp>
      <p:sp>
        <p:nvSpPr>
          <p:cNvPr id="107522" name="Rectangle 3"/>
          <p:cNvSpPr>
            <a:spLocks noChangeArrowheads="1"/>
          </p:cNvSpPr>
          <p:nvPr/>
        </p:nvSpPr>
        <p:spPr bwMode="auto">
          <a:xfrm>
            <a:off x="539750" y="1700213"/>
            <a:ext cx="8153400" cy="3873500"/>
          </a:xfrm>
          <a:prstGeom prst="rect">
            <a:avLst/>
          </a:prstGeom>
          <a:noFill/>
          <a:ln w="9525">
            <a:noFill/>
            <a:miter lim="800000"/>
            <a:headEnd/>
            <a:tailEnd/>
          </a:ln>
        </p:spPr>
        <p:txBody>
          <a:bodyPr tIns="91440" bIns="91440"/>
          <a:lstStyle/>
          <a:p>
            <a:pPr marL="342900" indent="-342900" eaLnBrk="0" hangingPunct="0">
              <a:lnSpc>
                <a:spcPct val="90000"/>
              </a:lnSpc>
              <a:spcBef>
                <a:spcPct val="30000"/>
              </a:spcBef>
              <a:buClr>
                <a:srgbClr val="890C4C"/>
              </a:buClr>
              <a:buFont typeface="Webdings" pitchFamily="18" charset="2"/>
              <a:buChar char="5"/>
            </a:pPr>
            <a:r>
              <a:rPr lang="en-US"/>
              <a:t>Read the capacity panel</a:t>
            </a:r>
          </a:p>
          <a:p>
            <a:pPr marL="342900" indent="-342900" eaLnBrk="0" hangingPunct="0">
              <a:lnSpc>
                <a:spcPct val="90000"/>
              </a:lnSpc>
              <a:spcBef>
                <a:spcPct val="30000"/>
              </a:spcBef>
              <a:buClr>
                <a:srgbClr val="890C4C"/>
              </a:buClr>
              <a:buFont typeface="Webdings" pitchFamily="18" charset="2"/>
              <a:buChar char="5"/>
            </a:pPr>
            <a:r>
              <a:rPr lang="en-US"/>
              <a:t>Calendar exceptions</a:t>
            </a:r>
          </a:p>
          <a:p>
            <a:pPr marL="742950" lvl="1" indent="-285750" eaLnBrk="0" hangingPunct="0">
              <a:lnSpc>
                <a:spcPct val="90000"/>
              </a:lnSpc>
              <a:spcBef>
                <a:spcPct val="25000"/>
              </a:spcBef>
              <a:buClr>
                <a:srgbClr val="2461AA"/>
              </a:buClr>
              <a:buFont typeface="Times New Roman" pitchFamily="18" charset="0"/>
              <a:buChar char="–"/>
            </a:pPr>
            <a:r>
              <a:rPr lang="en-US" sz="2400"/>
              <a:t>Business scenario</a:t>
            </a:r>
          </a:p>
          <a:p>
            <a:pPr marL="342900" indent="-342900" eaLnBrk="0" hangingPunct="0">
              <a:lnSpc>
                <a:spcPct val="90000"/>
              </a:lnSpc>
              <a:spcBef>
                <a:spcPct val="30000"/>
              </a:spcBef>
              <a:buClr>
                <a:srgbClr val="890C4C"/>
              </a:buClr>
              <a:buFont typeface="Webdings" pitchFamily="18" charset="2"/>
              <a:buChar char="5"/>
            </a:pPr>
            <a:r>
              <a:rPr lang="en-US"/>
              <a:t>Hands-on lesson</a:t>
            </a:r>
          </a:p>
          <a:p>
            <a:pPr marL="342900" indent="-342900" eaLnBrk="0" hangingPunct="0">
              <a:lnSpc>
                <a:spcPct val="90000"/>
              </a:lnSpc>
              <a:spcBef>
                <a:spcPct val="30000"/>
              </a:spcBef>
              <a:buClr>
                <a:srgbClr val="890C4C"/>
              </a:buClr>
              <a:buFont typeface="Webdings" pitchFamily="18" charset="2"/>
              <a:buChar char="5"/>
            </a:pPr>
            <a:r>
              <a:rPr lang="en-US"/>
              <a:t>View capacity trends</a:t>
            </a:r>
          </a:p>
          <a:p>
            <a:pPr marL="742950" lvl="1" indent="-285750" eaLnBrk="0" hangingPunct="0">
              <a:lnSpc>
                <a:spcPct val="90000"/>
              </a:lnSpc>
              <a:spcBef>
                <a:spcPct val="25000"/>
              </a:spcBef>
              <a:buClr>
                <a:srgbClr val="2461AA"/>
              </a:buClr>
              <a:buFont typeface="Times New Roman" pitchFamily="18" charset="0"/>
              <a:buChar char="–"/>
            </a:pPr>
            <a:r>
              <a:rPr lang="en-US" sz="2400"/>
              <a:t>Introduction</a:t>
            </a:r>
          </a:p>
          <a:p>
            <a:pPr marL="742950" lvl="1" indent="-285750" eaLnBrk="0" hangingPunct="0">
              <a:lnSpc>
                <a:spcPct val="90000"/>
              </a:lnSpc>
              <a:spcBef>
                <a:spcPct val="25000"/>
              </a:spcBef>
              <a:buClr>
                <a:srgbClr val="2461AA"/>
              </a:buClr>
              <a:buFont typeface="Times New Roman" pitchFamily="18" charset="0"/>
              <a:buChar char="–"/>
            </a:pPr>
            <a:r>
              <a:rPr lang="en-US" sz="2400"/>
              <a:t>Setup</a:t>
            </a:r>
          </a:p>
          <a:p>
            <a:pPr marL="342900" indent="-342900" eaLnBrk="0" hangingPunct="0">
              <a:lnSpc>
                <a:spcPct val="90000"/>
              </a:lnSpc>
              <a:spcBef>
                <a:spcPct val="30000"/>
              </a:spcBef>
              <a:buClr>
                <a:srgbClr val="890C4C"/>
              </a:buClr>
              <a:buFont typeface="Webdings" pitchFamily="18" charset="2"/>
              <a:buChar char="5"/>
            </a:pPr>
            <a:r>
              <a:rPr lang="en-US"/>
              <a:t>Other related topics</a:t>
            </a:r>
            <a:r>
              <a:rPr lang="en-US" sz="1400">
                <a:ea typeface="Times New Roman" pitchFamily="18" charset="0"/>
                <a:cs typeface="Tahoma" pitchFamily="34" charset="0"/>
              </a:rPr>
              <a:t/>
            </a:r>
            <a:br>
              <a:rPr lang="en-US" sz="1400">
                <a:ea typeface="Times New Roman" pitchFamily="18" charset="0"/>
                <a:cs typeface="Tahoma" pitchFamily="34" charset="0"/>
              </a:rPr>
            </a:br>
            <a:endParaRPr lang="en-US"/>
          </a:p>
          <a:p>
            <a:pPr marL="342900" indent="-342900" eaLnBrk="0" hangingPunct="0">
              <a:lnSpc>
                <a:spcPct val="90000"/>
              </a:lnSpc>
              <a:spcBef>
                <a:spcPct val="30000"/>
              </a:spcBef>
              <a:buClr>
                <a:srgbClr val="890C4C"/>
              </a:buClr>
              <a:buFont typeface="Webdings" pitchFamily="18" charset="2"/>
              <a:buChar char="5"/>
            </a:pPr>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Read the Capacity Panel</a:t>
            </a:r>
          </a:p>
        </p:txBody>
      </p:sp>
      <p:sp>
        <p:nvSpPr>
          <p:cNvPr id="123906" name="Text Box 3"/>
          <p:cNvSpPr txBox="1">
            <a:spLocks noChangeArrowheads="1"/>
          </p:cNvSpPr>
          <p:nvPr/>
        </p:nvSpPr>
        <p:spPr bwMode="auto">
          <a:xfrm>
            <a:off x="990600" y="2476500"/>
            <a:ext cx="6965950" cy="396875"/>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50000"/>
                  </a:schemeClr>
                </a:solidFill>
              </a:rPr>
              <a:t>Manage Capacity</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sp>
        <p:nvSpPr>
          <p:cNvPr id="110594" name="Content Placeholder 2"/>
          <p:cNvSpPr>
            <a:spLocks noGrp="1"/>
          </p:cNvSpPr>
          <p:nvPr>
            <p:ph idx="4294967295"/>
          </p:nvPr>
        </p:nvSpPr>
        <p:spPr>
          <a:xfrm>
            <a:off x="0" y="836613"/>
            <a:ext cx="5832475" cy="1295400"/>
          </a:xfrm>
        </p:spPr>
        <p:txBody>
          <a:bodyPr tIns="91440" bIns="91440"/>
          <a:lstStyle/>
          <a:p>
            <a:pPr eaLnBrk="1" hangingPunct="1">
              <a:lnSpc>
                <a:spcPct val="70000"/>
              </a:lnSpc>
            </a:pPr>
            <a:r>
              <a:rPr lang="en-US" sz="1600" smtClean="0">
                <a:solidFill>
                  <a:schemeClr val="tx1"/>
                </a:solidFill>
                <a:latin typeface="Century Gothic" pitchFamily="34" charset="0"/>
                <a:cs typeface="Century Gothic" pitchFamily="34" charset="0"/>
              </a:rPr>
              <a:t>Available capacity information</a:t>
            </a:r>
            <a:r>
              <a:rPr lang="en-US" sz="2000" smtClean="0">
                <a:solidFill>
                  <a:schemeClr val="tx1"/>
                </a:solidFill>
                <a:latin typeface="Century Gothic" pitchFamily="34" charset="0"/>
                <a:cs typeface="Century Gothic" pitchFamily="34" charset="0"/>
              </a:rPr>
              <a:t> </a:t>
            </a:r>
          </a:p>
          <a:p>
            <a:pPr lvl="1" eaLnBrk="1" hangingPunct="1"/>
            <a:r>
              <a:rPr lang="en-US" sz="1400" smtClean="0">
                <a:solidFill>
                  <a:schemeClr val="tx1"/>
                </a:solidFill>
                <a:latin typeface="Century Gothic" pitchFamily="34" charset="0"/>
                <a:cs typeface="Century Gothic" pitchFamily="34" charset="0"/>
              </a:rPr>
              <a:t>Capacity is defined for each resource</a:t>
            </a:r>
          </a:p>
          <a:p>
            <a:pPr lvl="1" eaLnBrk="1" hangingPunct="1"/>
            <a:r>
              <a:rPr lang="en-US" sz="1400" smtClean="0">
                <a:solidFill>
                  <a:schemeClr val="tx1"/>
                </a:solidFill>
                <a:latin typeface="Century Gothic" pitchFamily="34" charset="0"/>
                <a:cs typeface="Century Gothic" pitchFamily="34" charset="0"/>
              </a:rPr>
              <a:t>Remaining capacity is the primary indicator to </a:t>
            </a:r>
            <a:br>
              <a:rPr lang="en-US" sz="1400" smtClean="0">
                <a:solidFill>
                  <a:schemeClr val="tx1"/>
                </a:solidFill>
                <a:latin typeface="Century Gothic" pitchFamily="34" charset="0"/>
                <a:cs typeface="Century Gothic" pitchFamily="34" charset="0"/>
              </a:rPr>
            </a:br>
            <a:r>
              <a:rPr lang="en-US" sz="1400" smtClean="0">
                <a:solidFill>
                  <a:schemeClr val="tx1"/>
                </a:solidFill>
                <a:latin typeface="Century Gothic" pitchFamily="34" charset="0"/>
                <a:cs typeface="Century Gothic" pitchFamily="34" charset="0"/>
              </a:rPr>
              <a:t>over/under capacity situations</a:t>
            </a:r>
          </a:p>
          <a:p>
            <a:pPr lvl="1" eaLnBrk="1" hangingPunct="1">
              <a:lnSpc>
                <a:spcPct val="70000"/>
              </a:lnSpc>
            </a:pPr>
            <a:endParaRPr lang="en-US" sz="1400" smtClean="0">
              <a:solidFill>
                <a:schemeClr val="tx1"/>
              </a:solidFill>
              <a:latin typeface="Century Gothic" pitchFamily="34" charset="0"/>
              <a:cs typeface="Century Gothic" pitchFamily="34" charset="0"/>
            </a:endParaRPr>
          </a:p>
        </p:txBody>
      </p:sp>
      <p:grpSp>
        <p:nvGrpSpPr>
          <p:cNvPr id="125967" name="Group 15"/>
          <p:cNvGrpSpPr>
            <a:grpSpLocks/>
          </p:cNvGrpSpPr>
          <p:nvPr/>
        </p:nvGrpSpPr>
        <p:grpSpPr bwMode="auto">
          <a:xfrm>
            <a:off x="200025" y="2135188"/>
            <a:ext cx="8334375" cy="3238500"/>
            <a:chOff x="170" y="663"/>
            <a:chExt cx="5250" cy="3157"/>
          </a:xfrm>
        </p:grpSpPr>
        <p:pic>
          <p:nvPicPr>
            <p:cNvPr id="5124" name="Picture 4"/>
            <p:cNvPicPr>
              <a:picLocks noChangeAspect="1" noChangeArrowheads="1"/>
            </p:cNvPicPr>
            <p:nvPr/>
          </p:nvPicPr>
          <p:blipFill>
            <a:blip r:embed="rId3" cstate="print"/>
            <a:srcRect/>
            <a:stretch>
              <a:fillRect/>
            </a:stretch>
          </p:blipFill>
          <p:spPr bwMode="auto">
            <a:xfrm>
              <a:off x="170" y="666"/>
              <a:ext cx="5221" cy="3154"/>
            </a:xfrm>
            <a:prstGeom prst="rect">
              <a:avLst/>
            </a:prstGeom>
            <a:ln>
              <a:noFill/>
            </a:ln>
            <a:effectLst>
              <a:reflection blurRad="6350" stA="52000" endA="300" endPos="35000" dir="5400000" sy="-100000" algn="bl" rotWithShape="0"/>
            </a:effectLst>
          </p:spPr>
        </p:pic>
        <p:pic>
          <p:nvPicPr>
            <p:cNvPr id="110604" name="Picture 3"/>
            <p:cNvPicPr>
              <a:picLocks noChangeAspect="1" noChangeArrowheads="1"/>
            </p:cNvPicPr>
            <p:nvPr/>
          </p:nvPicPr>
          <p:blipFill>
            <a:blip r:embed="rId4"/>
            <a:srcRect/>
            <a:stretch>
              <a:fillRect/>
            </a:stretch>
          </p:blipFill>
          <p:spPr bwMode="auto">
            <a:xfrm>
              <a:off x="204" y="663"/>
              <a:ext cx="5216" cy="1381"/>
            </a:xfrm>
            <a:prstGeom prst="rect">
              <a:avLst/>
            </a:prstGeom>
            <a:noFill/>
            <a:ln w="9525">
              <a:noFill/>
              <a:miter lim="800000"/>
              <a:headEnd/>
              <a:tailEnd/>
            </a:ln>
          </p:spPr>
        </p:pic>
      </p:grpSp>
      <p:grpSp>
        <p:nvGrpSpPr>
          <p:cNvPr id="10" name="Group 56"/>
          <p:cNvGrpSpPr>
            <a:grpSpLocks/>
          </p:cNvGrpSpPr>
          <p:nvPr/>
        </p:nvGrpSpPr>
        <p:grpSpPr bwMode="auto">
          <a:xfrm>
            <a:off x="8605838" y="44450"/>
            <a:ext cx="430212" cy="301625"/>
            <a:chOff x="6907213" y="0"/>
            <a:chExt cx="430212" cy="301625"/>
          </a:xfrm>
        </p:grpSpPr>
        <p:sp>
          <p:nvSpPr>
            <p:cNvPr id="11" name="Right Arrow 10"/>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10600" name="Group 63"/>
            <p:cNvGrpSpPr>
              <a:grpSpLocks/>
            </p:cNvGrpSpPr>
            <p:nvPr/>
          </p:nvGrpSpPr>
          <p:grpSpPr bwMode="auto">
            <a:xfrm>
              <a:off x="6907213" y="65088"/>
              <a:ext cx="171450" cy="171450"/>
              <a:chOff x="739" y="413995"/>
              <a:chExt cx="172117" cy="172117"/>
            </a:xfrm>
          </p:grpSpPr>
          <p:sp>
            <p:nvSpPr>
              <p:cNvPr id="13" name="Oval 12"/>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
        <p:nvSpPr>
          <p:cNvPr id="110597" name="Title 1"/>
          <p:cNvSpPr txBox="1">
            <a:spLocks/>
          </p:cNvSpPr>
          <p:nvPr/>
        </p:nvSpPr>
        <p:spPr bwMode="auto">
          <a:xfrm>
            <a:off x="0"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Resource Capacity</a:t>
            </a:r>
            <a:r>
              <a:rPr lang="en-US" sz="2000" b="1">
                <a:solidFill>
                  <a:schemeClr val="tx2"/>
                </a:solidFill>
              </a:rPr>
              <a:t/>
            </a:r>
            <a:br>
              <a:rPr lang="en-US" sz="2000" b="1">
                <a:solidFill>
                  <a:schemeClr val="tx2"/>
                </a:solidFill>
              </a:rPr>
            </a:br>
            <a:r>
              <a:rPr lang="en-US" sz="2000" b="1">
                <a:solidFill>
                  <a:schemeClr val="tx2"/>
                </a:solidFill>
              </a:rPr>
              <a:t>Read the Capacity Panel</a:t>
            </a:r>
          </a:p>
        </p:txBody>
      </p:sp>
      <p:sp>
        <p:nvSpPr>
          <p:cNvPr id="21" name="TextBox 20"/>
          <p:cNvSpPr txBox="1">
            <a:spLocks noChangeArrowheads="1"/>
          </p:cNvSpPr>
          <p:nvPr/>
        </p:nvSpPr>
        <p:spPr bwMode="auto">
          <a:xfrm>
            <a:off x="395288" y="5589588"/>
            <a:ext cx="8748712" cy="366712"/>
          </a:xfrm>
          <a:prstGeom prst="rect">
            <a:avLst/>
          </a:prstGeom>
          <a:noFill/>
          <a:ln w="9525">
            <a:noFill/>
            <a:miter lim="800000"/>
            <a:headEnd/>
            <a:tailEnd/>
          </a:ln>
        </p:spPr>
        <p:txBody>
          <a:bodyPr>
            <a:spAutoFit/>
          </a:bodyPr>
          <a:lstStyle/>
          <a:p>
            <a:r>
              <a:rPr lang="en-US" sz="1800"/>
              <a:t>Question: How does past due required capacity impact these calculations?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125967"/>
                                        </p:tgtEl>
                                        <p:attrNameLst>
                                          <p:attrName>style.visibility</p:attrName>
                                        </p:attrNameLst>
                                      </p:cBhvr>
                                      <p:to>
                                        <p:strVal val="visible"/>
                                      </p:to>
                                    </p:set>
                                    <p:animEffect transition="in" filter="wipe(up)">
                                      <p:cBhvr>
                                        <p:cTn id="10" dur="500"/>
                                        <p:tgtEl>
                                          <p:spTgt spid="125967"/>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childTnLst>
                                </p:cTn>
                              </p:par>
                            </p:childTnLst>
                          </p:cTn>
                        </p:par>
                        <p:par>
                          <p:cTn id="14" fill="hold">
                            <p:stCondLst>
                              <p:cond delay="500"/>
                            </p:stCondLst>
                            <p:childTnLst>
                              <p:par>
                                <p:cTn id="15" presetID="1" presetClass="exit"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p:cNvSpPr txBox="1">
            <a:spLocks/>
          </p:cNvSpPr>
          <p:nvPr/>
        </p:nvSpPr>
        <p:spPr bwMode="auto">
          <a:xfrm>
            <a:off x="0"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Resource Capacity</a:t>
            </a:r>
            <a:r>
              <a:rPr lang="en-US" sz="2000" b="1">
                <a:solidFill>
                  <a:schemeClr val="tx2"/>
                </a:solidFill>
              </a:rPr>
              <a:t/>
            </a:r>
            <a:br>
              <a:rPr lang="en-US" sz="2000" b="1">
                <a:solidFill>
                  <a:schemeClr val="tx2"/>
                </a:solidFill>
              </a:rPr>
            </a:br>
            <a:r>
              <a:rPr lang="en-US" sz="2000" b="1">
                <a:solidFill>
                  <a:schemeClr val="tx2"/>
                </a:solidFill>
              </a:rPr>
              <a:t>Read the Capacity Panel</a:t>
            </a:r>
          </a:p>
        </p:txBody>
      </p:sp>
      <p:sp>
        <p:nvSpPr>
          <p:cNvPr id="112642" name="Content Placeholder 2"/>
          <p:cNvSpPr>
            <a:spLocks/>
          </p:cNvSpPr>
          <p:nvPr/>
        </p:nvSpPr>
        <p:spPr bwMode="auto">
          <a:xfrm>
            <a:off x="719138" y="1196975"/>
            <a:ext cx="8424862" cy="936625"/>
          </a:xfrm>
          <a:prstGeom prst="rect">
            <a:avLst/>
          </a:prstGeom>
          <a:noFill/>
          <a:ln w="9525">
            <a:noFill/>
            <a:miter lim="800000"/>
            <a:headEnd/>
            <a:tailEnd/>
          </a:ln>
        </p:spPr>
        <p:txBody>
          <a:bodyPr tIns="91440" bIns="91440"/>
          <a:lstStyle/>
          <a:p>
            <a:pPr marL="342900" indent="-342900" defTabSz="457200" eaLnBrk="0" hangingPunct="0">
              <a:lnSpc>
                <a:spcPct val="70000"/>
              </a:lnSpc>
              <a:spcBef>
                <a:spcPct val="20000"/>
              </a:spcBef>
              <a:buClr>
                <a:srgbClr val="F79646"/>
              </a:buClr>
              <a:buFont typeface="Arial" charset="0"/>
              <a:buNone/>
            </a:pPr>
            <a:r>
              <a:rPr lang="en-US" sz="1800">
                <a:latin typeface="Century Gothic" pitchFamily="34" charset="0"/>
              </a:rPr>
              <a:t>Calculated capacity</a:t>
            </a:r>
          </a:p>
          <a:p>
            <a:pPr marL="742950" lvl="1" indent="-285750" defTabSz="457200" eaLnBrk="0" hangingPunct="0">
              <a:lnSpc>
                <a:spcPct val="110000"/>
              </a:lnSpc>
              <a:spcBef>
                <a:spcPct val="20000"/>
              </a:spcBef>
              <a:buClr>
                <a:srgbClr val="F79646"/>
              </a:buClr>
              <a:buFont typeface="Lucida Grande"/>
              <a:buChar char="-"/>
            </a:pPr>
            <a:r>
              <a:rPr lang="en-US" sz="1400" b="1">
                <a:latin typeface="Century Gothic" pitchFamily="34" charset="0"/>
              </a:rPr>
              <a:t>Scheduled quantity: </a:t>
            </a:r>
            <a:r>
              <a:rPr lang="en-US" sz="1400">
                <a:latin typeface="Century Gothic" pitchFamily="34" charset="0"/>
              </a:rPr>
              <a:t>Sum of all production order open quantity per production</a:t>
            </a:r>
            <a:br>
              <a:rPr lang="en-US" sz="1400">
                <a:latin typeface="Century Gothic" pitchFamily="34" charset="0"/>
              </a:rPr>
            </a:br>
            <a:r>
              <a:rPr lang="en-US" sz="1400">
                <a:latin typeface="Century Gothic" pitchFamily="34" charset="0"/>
              </a:rPr>
              <a:t> order due date</a:t>
            </a:r>
          </a:p>
          <a:p>
            <a:pPr marL="742950" lvl="1" indent="-285750" defTabSz="457200" eaLnBrk="0" hangingPunct="0">
              <a:lnSpc>
                <a:spcPct val="70000"/>
              </a:lnSpc>
              <a:spcBef>
                <a:spcPct val="20000"/>
              </a:spcBef>
              <a:buClr>
                <a:srgbClr val="2461AA"/>
              </a:buClr>
              <a:buFontTx/>
              <a:buChar char="•"/>
            </a:pPr>
            <a:endParaRPr lang="en-US" sz="1600"/>
          </a:p>
          <a:p>
            <a:pPr marL="742950" lvl="1" indent="-285750" defTabSz="457200" eaLnBrk="0" hangingPunct="0">
              <a:lnSpc>
                <a:spcPct val="70000"/>
              </a:lnSpc>
              <a:spcBef>
                <a:spcPct val="25000"/>
              </a:spcBef>
              <a:buClr>
                <a:srgbClr val="2461AA"/>
              </a:buClr>
              <a:buFont typeface="Times New Roman" pitchFamily="18" charset="0"/>
              <a:buChar char="–"/>
            </a:pPr>
            <a:endParaRPr lang="en-US" sz="1600">
              <a:solidFill>
                <a:srgbClr val="727272"/>
              </a:solidFill>
            </a:endParaRPr>
          </a:p>
        </p:txBody>
      </p:sp>
      <p:pic>
        <p:nvPicPr>
          <p:cNvPr id="112643" name="Picture 2"/>
          <p:cNvPicPr>
            <a:picLocks noChangeAspect="1" noChangeArrowheads="1"/>
          </p:cNvPicPr>
          <p:nvPr/>
        </p:nvPicPr>
        <p:blipFill>
          <a:blip r:embed="rId3"/>
          <a:srcRect/>
          <a:stretch>
            <a:fillRect/>
          </a:stretch>
        </p:blipFill>
        <p:spPr bwMode="auto">
          <a:xfrm>
            <a:off x="684213" y="2205038"/>
            <a:ext cx="7367587" cy="4111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txBox="1">
            <a:spLocks/>
          </p:cNvSpPr>
          <p:nvPr/>
        </p:nvSpPr>
        <p:spPr bwMode="auto">
          <a:xfrm>
            <a:off x="179388" y="3333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Resource Capacity</a:t>
            </a:r>
            <a:r>
              <a:rPr lang="en-US" sz="2000" b="1">
                <a:solidFill>
                  <a:schemeClr val="tx2"/>
                </a:solidFill>
              </a:rPr>
              <a:t/>
            </a:r>
            <a:br>
              <a:rPr lang="en-US" sz="2000" b="1">
                <a:solidFill>
                  <a:schemeClr val="tx2"/>
                </a:solidFill>
              </a:rPr>
            </a:br>
            <a:r>
              <a:rPr lang="en-US" sz="2000" b="1">
                <a:solidFill>
                  <a:schemeClr val="tx2"/>
                </a:solidFill>
              </a:rPr>
              <a:t>Read the Capacity Panel</a:t>
            </a:r>
          </a:p>
        </p:txBody>
      </p:sp>
      <p:sp>
        <p:nvSpPr>
          <p:cNvPr id="130051" name="Content Placeholder 2"/>
          <p:cNvSpPr>
            <a:spLocks/>
          </p:cNvSpPr>
          <p:nvPr/>
        </p:nvSpPr>
        <p:spPr bwMode="auto">
          <a:xfrm>
            <a:off x="468313" y="836613"/>
            <a:ext cx="8424862" cy="1439862"/>
          </a:xfrm>
          <a:prstGeom prst="rect">
            <a:avLst/>
          </a:prstGeom>
          <a:noFill/>
          <a:ln w="9525">
            <a:noFill/>
            <a:miter lim="800000"/>
            <a:headEnd/>
            <a:tailEnd/>
          </a:ln>
        </p:spPr>
        <p:txBody>
          <a:bodyPr tIns="91440" bIns="91440"/>
          <a:lstStyle/>
          <a:p>
            <a:pPr marL="342900" indent="-342900" defTabSz="457200">
              <a:lnSpc>
                <a:spcPct val="70000"/>
              </a:lnSpc>
              <a:spcBef>
                <a:spcPct val="20000"/>
              </a:spcBef>
              <a:buClr>
                <a:srgbClr val="F79646"/>
              </a:buClr>
              <a:buFont typeface="Arial" charset="0"/>
              <a:buChar char="•"/>
              <a:defRPr/>
            </a:pPr>
            <a:r>
              <a:rPr lang="en-US" sz="1600" dirty="0">
                <a:solidFill>
                  <a:srgbClr val="4F4F4F"/>
                </a:solidFill>
                <a:latin typeface="+mn-lt"/>
              </a:rPr>
              <a:t>Required Capacity for the resource</a:t>
            </a:r>
          </a:p>
          <a:p>
            <a:pPr marL="742950" lvl="1" indent="-285750" defTabSz="457200">
              <a:lnSpc>
                <a:spcPct val="110000"/>
              </a:lnSpc>
              <a:spcBef>
                <a:spcPct val="20000"/>
              </a:spcBef>
              <a:buClr>
                <a:srgbClr val="F79646"/>
              </a:buClr>
              <a:buFont typeface="Lucida Grande"/>
              <a:buChar char="-"/>
              <a:defRPr/>
            </a:pPr>
            <a:r>
              <a:rPr lang="en-US" sz="1400" b="1" dirty="0">
                <a:solidFill>
                  <a:srgbClr val="4F4F4F"/>
                </a:solidFill>
                <a:latin typeface="+mn-lt"/>
              </a:rPr>
              <a:t>Required Capacity</a:t>
            </a:r>
            <a:r>
              <a:rPr lang="en-US" sz="1400" dirty="0">
                <a:solidFill>
                  <a:srgbClr val="4F4F4F"/>
                </a:solidFill>
                <a:latin typeface="+mn-lt"/>
              </a:rPr>
              <a:t>: Sum of all production order required capacity per production order due date</a:t>
            </a:r>
          </a:p>
          <a:p>
            <a:pPr marL="342900" indent="-342900" defTabSz="457200" eaLnBrk="0" hangingPunct="0">
              <a:lnSpc>
                <a:spcPct val="70000"/>
              </a:lnSpc>
              <a:spcBef>
                <a:spcPct val="20000"/>
              </a:spcBef>
              <a:buClr>
                <a:srgbClr val="F79646"/>
              </a:buClr>
              <a:buFont typeface="Arial" charset="0"/>
              <a:buChar char="•"/>
              <a:defRPr/>
            </a:pPr>
            <a:r>
              <a:rPr lang="en-US" sz="1600" dirty="0">
                <a:solidFill>
                  <a:srgbClr val="4F4F4F"/>
                </a:solidFill>
                <a:latin typeface="+mn-lt"/>
              </a:rPr>
              <a:t>Required capacity for each production order</a:t>
            </a:r>
          </a:p>
          <a:p>
            <a:pPr marL="742950" lvl="1" indent="-285750" defTabSz="457200" eaLnBrk="0" hangingPunct="0">
              <a:lnSpc>
                <a:spcPct val="110000"/>
              </a:lnSpc>
              <a:spcBef>
                <a:spcPct val="20000"/>
              </a:spcBef>
              <a:buClr>
                <a:srgbClr val="F79646"/>
              </a:buClr>
              <a:buFont typeface="Lucida Grande"/>
              <a:buChar char="-"/>
              <a:defRPr/>
            </a:pPr>
            <a:r>
              <a:rPr lang="en-US" sz="1400" b="1" dirty="0">
                <a:solidFill>
                  <a:srgbClr val="4F4F4F"/>
                </a:solidFill>
                <a:latin typeface="+mn-lt"/>
              </a:rPr>
              <a:t>Required Capacity</a:t>
            </a:r>
            <a:r>
              <a:rPr lang="en-US" sz="1400" dirty="0">
                <a:solidFill>
                  <a:srgbClr val="4F4F4F"/>
                </a:solidFill>
                <a:latin typeface="+mn-lt"/>
              </a:rPr>
              <a:t>:  [(Open order QTY / production rate) / production efficiency (from resource calendar) + setup time]</a:t>
            </a:r>
          </a:p>
          <a:p>
            <a:pPr marL="1143000" lvl="2" indent="-228600" eaLnBrk="0" hangingPunct="0">
              <a:lnSpc>
                <a:spcPct val="70000"/>
              </a:lnSpc>
              <a:spcBef>
                <a:spcPct val="20000"/>
              </a:spcBef>
              <a:buClr>
                <a:srgbClr val="2461AA"/>
              </a:buClr>
              <a:buFontTx/>
              <a:buChar char="•"/>
              <a:defRPr/>
            </a:pPr>
            <a:endParaRPr lang="en-US" sz="1400" dirty="0"/>
          </a:p>
          <a:p>
            <a:pPr marL="742950" lvl="1" indent="-285750" eaLnBrk="0" hangingPunct="0">
              <a:lnSpc>
                <a:spcPct val="70000"/>
              </a:lnSpc>
              <a:spcBef>
                <a:spcPct val="25000"/>
              </a:spcBef>
              <a:buClr>
                <a:srgbClr val="2461AA"/>
              </a:buClr>
              <a:buFont typeface="Times New Roman" pitchFamily="18" charset="0"/>
              <a:buChar char="–"/>
              <a:defRPr/>
            </a:pPr>
            <a:endParaRPr lang="en-US" sz="1300" dirty="0"/>
          </a:p>
        </p:txBody>
      </p:sp>
      <p:grpSp>
        <p:nvGrpSpPr>
          <p:cNvPr id="114698" name="Group 10"/>
          <p:cNvGrpSpPr>
            <a:grpSpLocks/>
          </p:cNvGrpSpPr>
          <p:nvPr/>
        </p:nvGrpSpPr>
        <p:grpSpPr bwMode="auto">
          <a:xfrm>
            <a:off x="1835150" y="2492375"/>
            <a:ext cx="5689600" cy="3827463"/>
            <a:chOff x="793" y="981"/>
            <a:chExt cx="3765" cy="2683"/>
          </a:xfrm>
        </p:grpSpPr>
        <p:pic>
          <p:nvPicPr>
            <p:cNvPr id="114690" name="Picture 2"/>
            <p:cNvPicPr>
              <a:picLocks noChangeAspect="1" noChangeArrowheads="1"/>
            </p:cNvPicPr>
            <p:nvPr/>
          </p:nvPicPr>
          <p:blipFill>
            <a:blip r:embed="rId3"/>
            <a:srcRect/>
            <a:stretch>
              <a:fillRect/>
            </a:stretch>
          </p:blipFill>
          <p:spPr bwMode="auto">
            <a:xfrm>
              <a:off x="793" y="981"/>
              <a:ext cx="3719" cy="2369"/>
            </a:xfrm>
            <a:prstGeom prst="rect">
              <a:avLst/>
            </a:prstGeom>
            <a:noFill/>
            <a:ln w="9525">
              <a:noFill/>
              <a:miter lim="800000"/>
              <a:headEnd/>
              <a:tailEnd/>
            </a:ln>
          </p:spPr>
        </p:pic>
        <p:grpSp>
          <p:nvGrpSpPr>
            <p:cNvPr id="114693" name="Group 15"/>
            <p:cNvGrpSpPr>
              <a:grpSpLocks/>
            </p:cNvGrpSpPr>
            <p:nvPr/>
          </p:nvGrpSpPr>
          <p:grpSpPr bwMode="auto">
            <a:xfrm>
              <a:off x="793" y="2478"/>
              <a:ext cx="3765" cy="1186"/>
              <a:chOff x="1296" y="2640"/>
              <a:chExt cx="4290" cy="1232"/>
            </a:xfrm>
          </p:grpSpPr>
          <p:pic>
            <p:nvPicPr>
              <p:cNvPr id="114694" name="Picture 16"/>
              <p:cNvPicPr>
                <a:picLocks noChangeAspect="1" noChangeArrowheads="1"/>
              </p:cNvPicPr>
              <p:nvPr/>
            </p:nvPicPr>
            <p:blipFill>
              <a:blip r:embed="rId4"/>
              <a:srcRect/>
              <a:stretch>
                <a:fillRect/>
              </a:stretch>
            </p:blipFill>
            <p:spPr bwMode="auto">
              <a:xfrm>
                <a:off x="1296" y="2640"/>
                <a:ext cx="3468" cy="1232"/>
              </a:xfrm>
              <a:prstGeom prst="rect">
                <a:avLst/>
              </a:prstGeom>
              <a:noFill/>
              <a:ln w="9525">
                <a:noFill/>
                <a:miter lim="800000"/>
                <a:headEnd/>
                <a:tailEnd/>
              </a:ln>
            </p:spPr>
          </p:pic>
          <p:pic>
            <p:nvPicPr>
              <p:cNvPr id="114695" name="Picture 17"/>
              <p:cNvPicPr>
                <a:picLocks noChangeAspect="1" noChangeArrowheads="1"/>
              </p:cNvPicPr>
              <p:nvPr/>
            </p:nvPicPr>
            <p:blipFill>
              <a:blip r:embed="rId5"/>
              <a:srcRect/>
              <a:stretch>
                <a:fillRect/>
              </a:stretch>
            </p:blipFill>
            <p:spPr bwMode="auto">
              <a:xfrm>
                <a:off x="4752" y="2736"/>
                <a:ext cx="834" cy="825"/>
              </a:xfrm>
              <a:prstGeom prst="rect">
                <a:avLst/>
              </a:prstGeom>
              <a:noFill/>
              <a:ln w="9525">
                <a:noFill/>
                <a:miter lim="800000"/>
                <a:headEnd/>
                <a:tailEnd/>
              </a:ln>
            </p:spPr>
          </p:pic>
        </p:grpSp>
        <p:sp>
          <p:nvSpPr>
            <p:cNvPr id="114696" name="Rectangle 8"/>
            <p:cNvSpPr>
              <a:spLocks noChangeArrowheads="1"/>
            </p:cNvSpPr>
            <p:nvPr/>
          </p:nvSpPr>
          <p:spPr bwMode="auto">
            <a:xfrm>
              <a:off x="1474" y="3249"/>
              <a:ext cx="635" cy="136"/>
            </a:xfrm>
            <a:prstGeom prst="rect">
              <a:avLst/>
            </a:prstGeom>
            <a:noFill/>
            <a:ln w="9525">
              <a:solidFill>
                <a:srgbClr val="F10903"/>
              </a:solidFill>
              <a:miter lim="800000"/>
              <a:headEnd/>
              <a:tailEnd/>
            </a:ln>
            <a:effectLst/>
          </p:spPr>
          <p:txBody>
            <a:bodyPr wrap="none" anchor="ctr"/>
            <a:lstStyle/>
            <a:p>
              <a:endParaRPr lang="en-US"/>
            </a:p>
          </p:txBody>
        </p:sp>
        <p:sp>
          <p:nvSpPr>
            <p:cNvPr id="114697" name="Line 9"/>
            <p:cNvSpPr>
              <a:spLocks noChangeShapeType="1"/>
            </p:cNvSpPr>
            <p:nvPr/>
          </p:nvSpPr>
          <p:spPr bwMode="auto">
            <a:xfrm flipH="1">
              <a:off x="1791" y="2478"/>
              <a:ext cx="1044" cy="771"/>
            </a:xfrm>
            <a:prstGeom prst="line">
              <a:avLst/>
            </a:prstGeom>
            <a:noFill/>
            <a:ln w="38100">
              <a:solidFill>
                <a:srgbClr val="000066"/>
              </a:solidFill>
              <a:prstDash val="dash"/>
              <a:round/>
              <a:headEnd/>
              <a:tailEnd/>
            </a:ln>
            <a:effectLst/>
          </p:spPr>
          <p:txBody>
            <a:bodyPr/>
            <a:lstStyle/>
            <a:p>
              <a:endParaRPr lang="en-US"/>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116738" name="Title 1"/>
          <p:cNvSpPr txBox="1">
            <a:spLocks/>
          </p:cNvSpPr>
          <p:nvPr/>
        </p:nvSpPr>
        <p:spPr bwMode="auto">
          <a:xfrm>
            <a:off x="323850"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Resource Capacity</a:t>
            </a:r>
            <a:r>
              <a:rPr lang="en-US" sz="2000" b="1">
                <a:solidFill>
                  <a:schemeClr val="tx2"/>
                </a:solidFill>
              </a:rPr>
              <a:t/>
            </a:r>
            <a:br>
              <a:rPr lang="en-US" sz="2000" b="1">
                <a:solidFill>
                  <a:schemeClr val="tx2"/>
                </a:solidFill>
              </a:rPr>
            </a:br>
            <a:r>
              <a:rPr lang="en-US" sz="2000" b="1">
                <a:solidFill>
                  <a:schemeClr val="tx2"/>
                </a:solidFill>
              </a:rPr>
              <a:t>Read the Capacity Panel</a:t>
            </a:r>
          </a:p>
        </p:txBody>
      </p:sp>
      <p:sp>
        <p:nvSpPr>
          <p:cNvPr id="116739" name="Content Placeholder 2"/>
          <p:cNvSpPr>
            <a:spLocks/>
          </p:cNvSpPr>
          <p:nvPr/>
        </p:nvSpPr>
        <p:spPr bwMode="auto">
          <a:xfrm>
            <a:off x="719138" y="1484313"/>
            <a:ext cx="7956550" cy="1009650"/>
          </a:xfrm>
          <a:prstGeom prst="rect">
            <a:avLst/>
          </a:prstGeom>
          <a:noFill/>
          <a:ln w="9525">
            <a:noFill/>
            <a:miter lim="800000"/>
            <a:headEnd/>
            <a:tailEnd/>
          </a:ln>
        </p:spPr>
        <p:txBody>
          <a:bodyPr tIns="91440" bIns="91440"/>
          <a:lstStyle/>
          <a:p>
            <a:pPr marL="342900" indent="-342900" defTabSz="457200">
              <a:lnSpc>
                <a:spcPct val="70000"/>
              </a:lnSpc>
              <a:spcBef>
                <a:spcPct val="20000"/>
              </a:spcBef>
              <a:buClr>
                <a:srgbClr val="F79646"/>
              </a:buClr>
              <a:buFont typeface="Arial" charset="0"/>
              <a:buChar char="•"/>
            </a:pPr>
            <a:r>
              <a:rPr lang="en-US" sz="1600">
                <a:latin typeface="Century Gothic" pitchFamily="34" charset="0"/>
              </a:rPr>
              <a:t>Remaining Capacity using Daily Net method</a:t>
            </a:r>
            <a:endParaRPr lang="en-US" sz="1400">
              <a:latin typeface="Century Gothic" pitchFamily="34" charset="0"/>
            </a:endParaRPr>
          </a:p>
          <a:p>
            <a:pPr marL="742950" lvl="1" indent="-285750" defTabSz="457200">
              <a:lnSpc>
                <a:spcPct val="110000"/>
              </a:lnSpc>
              <a:spcBef>
                <a:spcPct val="20000"/>
              </a:spcBef>
              <a:buClr>
                <a:srgbClr val="F79646"/>
              </a:buClr>
              <a:buFont typeface="Lucida Grande"/>
              <a:buChar char="-"/>
            </a:pPr>
            <a:r>
              <a:rPr lang="en-US" sz="1400" b="1">
                <a:latin typeface="Century Gothic" pitchFamily="34" charset="0"/>
              </a:rPr>
              <a:t>Remaining Capacity: </a:t>
            </a:r>
            <a:r>
              <a:rPr lang="en-US" sz="1400">
                <a:latin typeface="Century Gothic" pitchFamily="34" charset="0"/>
              </a:rPr>
              <a:t>[Planned Capacity – Required Capacity]</a:t>
            </a:r>
          </a:p>
          <a:p>
            <a:pPr marL="742950" lvl="1" indent="-285750" defTabSz="457200">
              <a:lnSpc>
                <a:spcPct val="70000"/>
              </a:lnSpc>
              <a:spcBef>
                <a:spcPct val="20000"/>
              </a:spcBef>
              <a:buClr>
                <a:srgbClr val="F79646"/>
              </a:buClr>
              <a:buFont typeface="Lucida Grande"/>
              <a:buChar char="-"/>
            </a:pPr>
            <a:endParaRPr lang="en-US" sz="1100">
              <a:latin typeface="Century Gothic" pitchFamily="34" charset="0"/>
            </a:endParaRPr>
          </a:p>
        </p:txBody>
      </p:sp>
      <p:pic>
        <p:nvPicPr>
          <p:cNvPr id="116741" name="Picture 5"/>
          <p:cNvPicPr>
            <a:picLocks noChangeAspect="1" noChangeArrowheads="1"/>
          </p:cNvPicPr>
          <p:nvPr/>
        </p:nvPicPr>
        <p:blipFill>
          <a:blip r:embed="rId3"/>
          <a:srcRect/>
          <a:stretch>
            <a:fillRect/>
          </a:stretch>
        </p:blipFill>
        <p:spPr bwMode="auto">
          <a:xfrm>
            <a:off x="755650" y="2276475"/>
            <a:ext cx="7280275" cy="1560513"/>
          </a:xfrm>
          <a:prstGeom prst="rect">
            <a:avLst/>
          </a:prstGeom>
          <a:noFill/>
          <a:ln w="9525">
            <a:noFill/>
            <a:miter lim="800000"/>
            <a:headEnd/>
            <a:tailEnd/>
          </a:ln>
        </p:spPr>
      </p:pic>
      <p:sp>
        <p:nvSpPr>
          <p:cNvPr id="10" name="TextBox 9"/>
          <p:cNvSpPr txBox="1">
            <a:spLocks noChangeArrowheads="1"/>
          </p:cNvSpPr>
          <p:nvPr/>
        </p:nvSpPr>
        <p:spPr bwMode="auto">
          <a:xfrm>
            <a:off x="611188" y="5373688"/>
            <a:ext cx="3889375" cy="581025"/>
          </a:xfrm>
          <a:prstGeom prst="rect">
            <a:avLst/>
          </a:prstGeom>
          <a:noFill/>
          <a:ln w="9525">
            <a:noFill/>
            <a:miter lim="800000"/>
            <a:headEnd/>
            <a:tailEnd/>
          </a:ln>
        </p:spPr>
        <p:txBody>
          <a:bodyPr>
            <a:spAutoFit/>
          </a:bodyPr>
          <a:lstStyle/>
          <a:p>
            <a:r>
              <a:rPr lang="en-US" sz="1600"/>
              <a:t>Question: What is the limitation of this calculation?</a:t>
            </a:r>
          </a:p>
        </p:txBody>
      </p:sp>
      <p:pic>
        <p:nvPicPr>
          <p:cNvPr id="116744" name="Picture 24"/>
          <p:cNvPicPr>
            <a:picLocks noChangeAspect="1" noChangeArrowheads="1"/>
          </p:cNvPicPr>
          <p:nvPr/>
        </p:nvPicPr>
        <p:blipFill>
          <a:blip r:embed="rId4"/>
          <a:srcRect/>
          <a:stretch>
            <a:fillRect/>
          </a:stretch>
        </p:blipFill>
        <p:spPr bwMode="auto">
          <a:xfrm>
            <a:off x="4787900" y="4005263"/>
            <a:ext cx="2808288" cy="2116137"/>
          </a:xfrm>
          <a:prstGeom prst="rect">
            <a:avLst/>
          </a:prstGeom>
          <a:noFill/>
          <a:ln w="9525">
            <a:noFill/>
            <a:miter lim="800000"/>
            <a:headEnd/>
            <a:tailEnd/>
          </a:ln>
        </p:spPr>
      </p:pic>
      <p:sp>
        <p:nvSpPr>
          <p:cNvPr id="116745" name="Rectangle 9"/>
          <p:cNvSpPr>
            <a:spLocks noChangeArrowheads="1"/>
          </p:cNvSpPr>
          <p:nvPr/>
        </p:nvSpPr>
        <p:spPr bwMode="auto">
          <a:xfrm>
            <a:off x="5867400" y="5157788"/>
            <a:ext cx="1441450" cy="215900"/>
          </a:xfrm>
          <a:prstGeom prst="rect">
            <a:avLst/>
          </a:prstGeom>
          <a:noFill/>
          <a:ln w="12700">
            <a:solidFill>
              <a:srgbClr val="F10903"/>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722" name="Group 26"/>
          <p:cNvGraphicFramePr>
            <a:graphicFrameLocks noGrp="1"/>
          </p:cNvGraphicFramePr>
          <p:nvPr/>
        </p:nvGraphicFramePr>
        <p:xfrm>
          <a:off x="395288" y="1628775"/>
          <a:ext cx="8669337" cy="3595688"/>
        </p:xfrm>
        <a:graphic>
          <a:graphicData uri="http://schemas.openxmlformats.org/drawingml/2006/table">
            <a:tbl>
              <a:tblPr/>
              <a:tblGrid>
                <a:gridCol w="4143375"/>
                <a:gridCol w="208280"/>
                <a:gridCol w="4318000"/>
              </a:tblGrid>
              <a:tr h="576263">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lumMod val="95000"/>
                            </a:schemeClr>
                          </a:solidFill>
                          <a:effectLst/>
                          <a:latin typeface="Century Gothic" pitchFamily="34" charset="0"/>
                        </a:rPr>
                        <a:t>Prior to 2010.1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lumMod val="95000"/>
                          </a:schemeClr>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lumMod val="95000"/>
                            </a:schemeClr>
                          </a:solidFill>
                          <a:effectLst/>
                          <a:latin typeface="Century Gothic" pitchFamily="34" charset="0"/>
                        </a:rPr>
                        <a:t>New Process </a:t>
                      </a:r>
                      <a:r>
                        <a:rPr kumimoji="0" lang="en-US" sz="1200" b="1" i="0" u="none" strike="noStrike" cap="none" normalizeH="0" baseline="0" dirty="0" smtClean="0">
                          <a:ln>
                            <a:noFill/>
                          </a:ln>
                          <a:solidFill>
                            <a:schemeClr val="bg1">
                              <a:lumMod val="95000"/>
                            </a:schemeClr>
                          </a:solidFill>
                          <a:effectLst/>
                          <a:latin typeface="Century Gothic" pitchFamily="34" charset="0"/>
                        </a:rPr>
                        <a:t>with Workbenches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7787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smtClean="0">
                          <a:ln>
                            <a:noFill/>
                          </a:ln>
                          <a:solidFill>
                            <a:srgbClr val="000000"/>
                          </a:solidFill>
                          <a:effectLst/>
                          <a:latin typeface="Century Gothic" pitchFamily="34" charset="0"/>
                        </a:rPr>
                        <a:t>  No solution for repetitive order types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smtClean="0">
                          <a:ln>
                            <a:noFill/>
                          </a:ln>
                          <a:solidFill>
                            <a:srgbClr val="000000"/>
                          </a:solidFill>
                          <a:effectLst/>
                          <a:latin typeface="Century Gothic" pitchFamily="34" charset="0"/>
                        </a:rPr>
                        <a:t>  Unified master scheduling solution for </a:t>
                      </a:r>
                      <a:br>
                        <a:rPr kumimoji="0" lang="en-US" sz="1500" b="0" i="0" u="none" strike="noStrike" cap="none" normalizeH="0" baseline="0" smtClean="0">
                          <a:ln>
                            <a:noFill/>
                          </a:ln>
                          <a:solidFill>
                            <a:srgbClr val="000000"/>
                          </a:solidFill>
                          <a:effectLst/>
                          <a:latin typeface="Century Gothic" pitchFamily="34" charset="0"/>
                        </a:rPr>
                      </a:br>
                      <a:r>
                        <a:rPr kumimoji="0" lang="en-US" sz="1500" b="0" i="0" u="none" strike="noStrike" cap="none" normalizeH="0" baseline="0" smtClean="0">
                          <a:ln>
                            <a:noFill/>
                          </a:ln>
                          <a:solidFill>
                            <a:srgbClr val="000000"/>
                          </a:solidFill>
                          <a:effectLst/>
                          <a:latin typeface="Century Gothic" pitchFamily="34" charset="0"/>
                        </a:rPr>
                        <a:t>   repetitive and discrete orders</a:t>
                      </a:r>
                      <a:br>
                        <a:rPr kumimoji="0" lang="en-US" sz="1500" b="0" i="0" u="none" strike="noStrike" cap="none" normalizeH="0" baseline="0" smtClean="0">
                          <a:ln>
                            <a:noFill/>
                          </a:ln>
                          <a:solidFill>
                            <a:srgbClr val="000000"/>
                          </a:solidFill>
                          <a:effectLst/>
                          <a:latin typeface="Century Gothic" pitchFamily="34" charset="0"/>
                        </a:rPr>
                      </a:b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41592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Capacity planning performed in a separate process map/flow/solution</a:t>
                      </a:r>
                      <a:br>
                        <a:rPr kumimoji="0" lang="en-US" sz="1500" b="0" i="0" u="none" strike="noStrike" cap="none" normalizeH="0" baseline="0" dirty="0" smtClean="0">
                          <a:ln>
                            <a:noFill/>
                          </a:ln>
                          <a:solidFill>
                            <a:srgbClr val="000000"/>
                          </a:solidFill>
                          <a:effectLst/>
                          <a:latin typeface="Century Gothic" pitchFamily="34" charset="0"/>
                        </a:rPr>
                      </a:br>
                      <a:r>
                        <a:rPr kumimoji="0" lang="en-US" sz="1500" b="0" i="0" u="none" strike="noStrike" cap="none" normalizeH="0" baseline="0" dirty="0" smtClean="0">
                          <a:ln>
                            <a:noFill/>
                          </a:ln>
                          <a:solidFill>
                            <a:srgbClr val="000000"/>
                          </a:solidFill>
                          <a:effectLst/>
                          <a:latin typeface="Century Gothic" pitchFamily="34" charset="0"/>
                        </a:rPr>
                        <a:t>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Capacity planning and master scheduling are integrated in a single solution</a:t>
                      </a:r>
                      <a:br>
                        <a:rPr kumimoji="0" lang="en-US" sz="1500" b="0" i="0" u="none" strike="noStrike" cap="none" normalizeH="0" baseline="0" dirty="0" smtClean="0">
                          <a:ln>
                            <a:noFill/>
                          </a:ln>
                          <a:solidFill>
                            <a:srgbClr val="000000"/>
                          </a:solidFill>
                          <a:effectLst/>
                          <a:latin typeface="Century Gothic" pitchFamily="34" charset="0"/>
                        </a:rPr>
                      </a:b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1463675">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smtClean="0">
                          <a:ln>
                            <a:noFill/>
                          </a:ln>
                          <a:solidFill>
                            <a:srgbClr val="000000"/>
                          </a:solidFill>
                          <a:effectLst/>
                          <a:latin typeface="Century Gothic" pitchFamily="34" charset="0"/>
                        </a:rPr>
                        <a:t>  Over 12 core steps/programs to create a </a:t>
                      </a:r>
                      <a:br>
                        <a:rPr kumimoji="0" lang="en-US" sz="1500" b="0" i="0" u="none" strike="noStrike" cap="none" normalizeH="0" baseline="0" smtClean="0">
                          <a:ln>
                            <a:noFill/>
                          </a:ln>
                          <a:solidFill>
                            <a:srgbClr val="000000"/>
                          </a:solidFill>
                          <a:effectLst/>
                          <a:latin typeface="Century Gothic" pitchFamily="34" charset="0"/>
                        </a:rPr>
                      </a:br>
                      <a:r>
                        <a:rPr kumimoji="0" lang="en-US" sz="1500" b="0" i="0" u="none" strike="noStrike" cap="none" normalizeH="0" baseline="0" smtClean="0">
                          <a:ln>
                            <a:noFill/>
                          </a:ln>
                          <a:solidFill>
                            <a:srgbClr val="000000"/>
                          </a:solidFill>
                          <a:effectLst/>
                          <a:latin typeface="Century Gothic" pitchFamily="34" charset="0"/>
                        </a:rPr>
                        <a:t>   master schedule for </a:t>
                      </a:r>
                      <a:r>
                        <a:rPr kumimoji="0" lang="en-US" sz="1500" b="0" i="1" u="none" strike="noStrike" cap="none" normalizeH="0" baseline="0" smtClean="0">
                          <a:ln>
                            <a:noFill/>
                          </a:ln>
                          <a:solidFill>
                            <a:srgbClr val="000000"/>
                          </a:solidFill>
                          <a:effectLst/>
                          <a:latin typeface="Century Gothic" pitchFamily="34" charset="0"/>
                        </a:rPr>
                        <a:t>Discrete</a:t>
                      </a:r>
                      <a:r>
                        <a:rPr kumimoji="0" lang="en-US" sz="1500" b="0" i="0" u="none" strike="noStrike" cap="none" normalizeH="0" baseline="0" smtClean="0">
                          <a:ln>
                            <a:noFill/>
                          </a:ln>
                          <a:solidFill>
                            <a:srgbClr val="000000"/>
                          </a:solidFill>
                          <a:effectLst/>
                          <a:latin typeface="Century Gothic" pitchFamily="34" charset="0"/>
                        </a:rPr>
                        <a:t> scheduling </a:t>
                      </a:r>
                      <a:br>
                        <a:rPr kumimoji="0" lang="en-US" sz="1500" b="0" i="0" u="none" strike="noStrike" cap="none" normalizeH="0" baseline="0" smtClean="0">
                          <a:ln>
                            <a:noFill/>
                          </a:ln>
                          <a:solidFill>
                            <a:srgbClr val="000000"/>
                          </a:solidFill>
                          <a:effectLst/>
                          <a:latin typeface="Century Gothic" pitchFamily="34" charset="0"/>
                        </a:rPr>
                      </a:br>
                      <a:r>
                        <a:rPr kumimoji="0" lang="en-US" sz="1500" b="0" i="0" u="none" strike="noStrike" cap="none" normalizeH="0" baseline="0" smtClean="0">
                          <a:ln>
                            <a:noFill/>
                          </a:ln>
                          <a:solidFill>
                            <a:srgbClr val="000000"/>
                          </a:solidFill>
                          <a:effectLst/>
                          <a:latin typeface="Century Gothic" pitchFamily="34" charset="0"/>
                        </a:rPr>
                        <a:t/>
                      </a:r>
                      <a:br>
                        <a:rPr kumimoji="0" lang="en-US" sz="1500" b="0" i="0" u="none" strike="noStrike" cap="none" normalizeH="0" baseline="0" smtClean="0">
                          <a:ln>
                            <a:noFill/>
                          </a:ln>
                          <a:solidFill>
                            <a:srgbClr val="000000"/>
                          </a:solidFill>
                          <a:effectLst/>
                          <a:latin typeface="Century Gothic" pitchFamily="34" charset="0"/>
                        </a:rPr>
                      </a:br>
                      <a:r>
                        <a:rPr kumimoji="0" lang="en-US" sz="1500" b="0" i="0" u="none" strike="noStrike" cap="none" normalizeH="0" baseline="0" smtClean="0">
                          <a:ln>
                            <a:noFill/>
                          </a:ln>
                          <a:solidFill>
                            <a:srgbClr val="000000"/>
                          </a:solidFill>
                          <a:effectLst/>
                          <a:latin typeface="Century Gothic" pitchFamily="34" charset="0"/>
                        </a:rPr>
                        <a:t>   Similar amount of steps for </a:t>
                      </a:r>
                      <a:r>
                        <a:rPr kumimoji="0" lang="en-US" sz="1500" b="0" i="1" u="none" strike="noStrike" cap="none" normalizeH="0" baseline="0" smtClean="0">
                          <a:ln>
                            <a:noFill/>
                          </a:ln>
                          <a:solidFill>
                            <a:srgbClr val="000000"/>
                          </a:solidFill>
                          <a:effectLst/>
                          <a:latin typeface="Century Gothic" pitchFamily="34" charset="0"/>
                        </a:rPr>
                        <a:t>Repetitive </a:t>
                      </a:r>
                      <a:br>
                        <a:rPr kumimoji="0" lang="en-US" sz="1500" b="0" i="1" u="none" strike="noStrike" cap="none" normalizeH="0" baseline="0" smtClean="0">
                          <a:ln>
                            <a:noFill/>
                          </a:ln>
                          <a:solidFill>
                            <a:srgbClr val="000000"/>
                          </a:solidFill>
                          <a:effectLst/>
                          <a:latin typeface="Century Gothic" pitchFamily="34" charset="0"/>
                        </a:rPr>
                      </a:br>
                      <a:r>
                        <a:rPr kumimoji="0" lang="en-US" sz="1500" b="0" i="1" u="none" strike="noStrike" cap="none" normalizeH="0" baseline="0" smtClean="0">
                          <a:ln>
                            <a:noFill/>
                          </a:ln>
                          <a:solidFill>
                            <a:srgbClr val="000000"/>
                          </a:solidFill>
                          <a:effectLst/>
                          <a:latin typeface="Century Gothic" pitchFamily="34" charset="0"/>
                        </a:rPr>
                        <a:t>   </a:t>
                      </a:r>
                      <a:r>
                        <a:rPr kumimoji="0" lang="en-US" sz="1500" b="0" i="0" u="none" strike="noStrike" cap="none" normalizeH="0" baseline="0" smtClean="0">
                          <a:ln>
                            <a:noFill/>
                          </a:ln>
                          <a:solidFill>
                            <a:srgbClr val="000000"/>
                          </a:solidFill>
                          <a:effectLst/>
                          <a:latin typeface="Century Gothic" pitchFamily="34" charset="0"/>
                        </a:rPr>
                        <a:t>scheduling</a:t>
                      </a:r>
                    </a:p>
                    <a:p>
                      <a:pPr marL="0" marR="0" lvl="0" indent="0" algn="l" defTabSz="457200" rtl="0" eaLnBrk="1" fontAlgn="base" latinLnBrk="0" hangingPunct="1">
                        <a:lnSpc>
                          <a:spcPct val="100000"/>
                        </a:lnSpc>
                        <a:spcBef>
                          <a:spcPct val="0"/>
                        </a:spcBef>
                        <a:spcAft>
                          <a:spcPct val="0"/>
                        </a:spcAft>
                        <a:buClrTx/>
                        <a:buSzTx/>
                        <a:buFont typeface="Arial" charset="0"/>
                        <a:buNone/>
                        <a:tabLst/>
                      </a:pP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l" defTabSz="457200" rtl="0" eaLnBrk="1" fontAlgn="base" latinLnBrk="0" hangingPunct="1">
                        <a:lnSpc>
                          <a:spcPct val="100000"/>
                        </a:lnSpc>
                        <a:spcBef>
                          <a:spcPct val="0"/>
                        </a:spcBef>
                        <a:spcAft>
                          <a:spcPct val="0"/>
                        </a:spcAft>
                        <a:buClrTx/>
                        <a:buSzTx/>
                        <a:buFont typeface="Arial" charset="0"/>
                        <a:buChar char="•"/>
                        <a:tabLst/>
                      </a:pPr>
                      <a:r>
                        <a:rPr kumimoji="0" lang="en-US" sz="1500" b="0" i="0" u="none" strike="noStrike" cap="none" normalizeH="0" baseline="0" dirty="0" smtClean="0">
                          <a:ln>
                            <a:noFill/>
                          </a:ln>
                          <a:solidFill>
                            <a:srgbClr val="000000"/>
                          </a:solidFill>
                          <a:effectLst/>
                          <a:latin typeface="Century Gothic" pitchFamily="34" charset="0"/>
                        </a:rPr>
                        <a:t>  Two core steps (1 primary) to create a master  schedule for </a:t>
                      </a:r>
                      <a:r>
                        <a:rPr kumimoji="0" lang="en-US" sz="1500" b="0" i="1" u="none" strike="noStrike" cap="none" normalizeH="0" baseline="0" dirty="0" smtClean="0">
                          <a:ln>
                            <a:noFill/>
                          </a:ln>
                          <a:solidFill>
                            <a:srgbClr val="000000"/>
                          </a:solidFill>
                          <a:effectLst/>
                          <a:latin typeface="Century Gothic" pitchFamily="34" charset="0"/>
                        </a:rPr>
                        <a:t>both</a:t>
                      </a:r>
                      <a:r>
                        <a:rPr kumimoji="0" lang="en-US" sz="1500" b="0" i="0" u="none" strike="noStrike" cap="none" normalizeH="0" baseline="0" dirty="0" smtClean="0">
                          <a:ln>
                            <a:noFill/>
                          </a:ln>
                          <a:solidFill>
                            <a:srgbClr val="000000"/>
                          </a:solidFill>
                          <a:effectLst/>
                          <a:latin typeface="Century Gothic" pitchFamily="34" charset="0"/>
                        </a:rPr>
                        <a:t>  repetitive and discrete </a:t>
                      </a:r>
                      <a:br>
                        <a:rPr kumimoji="0" lang="en-US" sz="1500" b="0" i="0" u="none" strike="noStrike" cap="none" normalizeH="0" baseline="0" dirty="0" smtClean="0">
                          <a:ln>
                            <a:noFill/>
                          </a:ln>
                          <a:solidFill>
                            <a:srgbClr val="000000"/>
                          </a:solidFill>
                          <a:effectLst/>
                          <a:latin typeface="Century Gothic" pitchFamily="34" charset="0"/>
                        </a:rPr>
                      </a:br>
                      <a:r>
                        <a:rPr kumimoji="0" lang="en-US" sz="1500" b="0" i="0" u="none" strike="noStrike" cap="none" normalizeH="0" baseline="0" dirty="0" smtClean="0">
                          <a:ln>
                            <a:noFill/>
                          </a:ln>
                          <a:solidFill>
                            <a:srgbClr val="000000"/>
                          </a:solidFill>
                          <a:effectLst/>
                          <a:latin typeface="Century Gothic" pitchFamily="34" charset="0"/>
                        </a:rPr>
                        <a:t>   orders</a:t>
                      </a:r>
                    </a:p>
                    <a:p>
                      <a:pPr marL="0" marR="0" lvl="0" indent="0" algn="l" defTabSz="457200" rtl="0" eaLnBrk="1" fontAlgn="base" latinLnBrk="0" hangingPunct="1">
                        <a:lnSpc>
                          <a:spcPct val="100000"/>
                        </a:lnSpc>
                        <a:spcBef>
                          <a:spcPct val="0"/>
                        </a:spcBef>
                        <a:spcAft>
                          <a:spcPct val="0"/>
                        </a:spcAft>
                        <a:buClrTx/>
                        <a:buSzTx/>
                        <a:buFont typeface="Arial" charset="0"/>
                        <a:buChar char="•"/>
                        <a:tabLst/>
                      </a:pPr>
                      <a:endParaRPr kumimoji="0" lang="en-US" sz="1500" b="0" i="0" u="none" strike="noStrike" cap="none" normalizeH="0" baseline="0" dirty="0" smtClean="0">
                        <a:ln>
                          <a:noFill/>
                        </a:ln>
                        <a:solidFill>
                          <a:srgbClr val="000000"/>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sp>
        <p:nvSpPr>
          <p:cNvPr id="21527" name="Title 1"/>
          <p:cNvSpPr txBox="1">
            <a:spLocks/>
          </p:cNvSpPr>
          <p:nvPr/>
        </p:nvSpPr>
        <p:spPr bwMode="auto">
          <a:xfrm>
            <a:off x="323850" y="7651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a Master Schedule</a:t>
            </a:r>
            <a:r>
              <a:rPr lang="en-US" sz="2000" b="1">
                <a:solidFill>
                  <a:schemeClr val="tx2"/>
                </a:solidFill>
              </a:rPr>
              <a:t/>
            </a:r>
            <a:br>
              <a:rPr lang="en-US" sz="2000" b="1">
                <a:solidFill>
                  <a:schemeClr val="tx2"/>
                </a:solidFill>
              </a:rPr>
            </a:br>
            <a:r>
              <a:rPr lang="en-US" sz="2000" b="1">
                <a:solidFill>
                  <a:schemeClr val="tx2"/>
                </a:solidFill>
              </a:rPr>
              <a:t>Process Overview – Comparing to 2010.1 Process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7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5" name="Picture 2"/>
          <p:cNvPicPr>
            <a:picLocks noChangeAspect="1" noChangeArrowheads="1"/>
          </p:cNvPicPr>
          <p:nvPr/>
        </p:nvPicPr>
        <p:blipFill>
          <a:blip r:embed="rId3"/>
          <a:srcRect/>
          <a:stretch>
            <a:fillRect/>
          </a:stretch>
        </p:blipFill>
        <p:spPr bwMode="auto">
          <a:xfrm>
            <a:off x="468313" y="2565400"/>
            <a:ext cx="6704012" cy="1876425"/>
          </a:xfrm>
          <a:prstGeom prst="rect">
            <a:avLst/>
          </a:prstGeom>
          <a:noFill/>
          <a:ln w="9525">
            <a:noFill/>
            <a:miter lim="800000"/>
            <a:headEnd/>
            <a:tailEnd/>
          </a:ln>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sp>
        <p:nvSpPr>
          <p:cNvPr id="118787" name="Content Placeholder 2"/>
          <p:cNvSpPr>
            <a:spLocks noGrp="1"/>
          </p:cNvSpPr>
          <p:nvPr>
            <p:ph idx="4294967295"/>
          </p:nvPr>
        </p:nvSpPr>
        <p:spPr>
          <a:xfrm>
            <a:off x="0" y="1052513"/>
            <a:ext cx="8424863" cy="1150937"/>
          </a:xfrm>
        </p:spPr>
        <p:txBody>
          <a:bodyPr tIns="91440" bIns="91440"/>
          <a:lstStyle/>
          <a:p>
            <a:pPr eaLnBrk="1" hangingPunct="1">
              <a:lnSpc>
                <a:spcPct val="70000"/>
              </a:lnSpc>
            </a:pPr>
            <a:r>
              <a:rPr lang="en-US" sz="1600" smtClean="0">
                <a:solidFill>
                  <a:schemeClr val="tx1"/>
                </a:solidFill>
                <a:latin typeface="Century Gothic" pitchFamily="34" charset="0"/>
                <a:cs typeface="Century Gothic" pitchFamily="34" charset="0"/>
              </a:rPr>
              <a:t>Remaining Capacity using Prior Consumption Method</a:t>
            </a:r>
            <a:endParaRPr lang="en-US" sz="1400" smtClean="0">
              <a:solidFill>
                <a:schemeClr val="tx1"/>
              </a:solidFill>
              <a:latin typeface="Century Gothic" pitchFamily="34" charset="0"/>
              <a:cs typeface="Century Gothic" pitchFamily="34" charset="0"/>
            </a:endParaRPr>
          </a:p>
          <a:p>
            <a:pPr lvl="1" eaLnBrk="1" hangingPunct="1"/>
            <a:r>
              <a:rPr lang="en-US" sz="1400" b="1" smtClean="0">
                <a:solidFill>
                  <a:schemeClr val="tx1"/>
                </a:solidFill>
                <a:latin typeface="Century Gothic" pitchFamily="34" charset="0"/>
                <a:cs typeface="Century Gothic" pitchFamily="34" charset="0"/>
              </a:rPr>
              <a:t>Remaining Capacity: </a:t>
            </a:r>
            <a:r>
              <a:rPr lang="en-US" sz="1400" smtClean="0">
                <a:solidFill>
                  <a:schemeClr val="tx1"/>
                </a:solidFill>
                <a:latin typeface="Century Gothic" pitchFamily="34" charset="0"/>
                <a:cs typeface="Century Gothic" pitchFamily="34" charset="0"/>
              </a:rPr>
              <a:t>[If(Planned Capacity – Required Capacity is &lt; 0, </a:t>
            </a:r>
            <a:br>
              <a:rPr lang="en-US" sz="1400" smtClean="0">
                <a:solidFill>
                  <a:schemeClr val="tx1"/>
                </a:solidFill>
                <a:latin typeface="Century Gothic" pitchFamily="34" charset="0"/>
                <a:cs typeface="Century Gothic" pitchFamily="34" charset="0"/>
              </a:rPr>
            </a:br>
            <a:r>
              <a:rPr lang="en-US" sz="1400" smtClean="0">
                <a:solidFill>
                  <a:schemeClr val="tx1"/>
                </a:solidFill>
                <a:latin typeface="Century Gothic" pitchFamily="34" charset="0"/>
                <a:cs typeface="Century Gothic" pitchFamily="34" charset="0"/>
              </a:rPr>
              <a:t>then consume prior day(s) Remaining Capacity until Remaining Capacity = 0]</a:t>
            </a:r>
          </a:p>
        </p:txBody>
      </p:sp>
      <p:grpSp>
        <p:nvGrpSpPr>
          <p:cNvPr id="3" name="Group 56"/>
          <p:cNvGrpSpPr>
            <a:grpSpLocks/>
          </p:cNvGrpSpPr>
          <p:nvPr/>
        </p:nvGrpSpPr>
        <p:grpSpPr bwMode="auto">
          <a:xfrm>
            <a:off x="7812088" y="44450"/>
            <a:ext cx="430212" cy="301625"/>
            <a:chOff x="6907213" y="0"/>
            <a:chExt cx="430212" cy="301625"/>
          </a:xfrm>
        </p:grpSpPr>
        <p:sp>
          <p:nvSpPr>
            <p:cNvPr id="13" name="Right Arrow 1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18818" name="Group 63"/>
            <p:cNvGrpSpPr>
              <a:grpSpLocks/>
            </p:cNvGrpSpPr>
            <p:nvPr/>
          </p:nvGrpSpPr>
          <p:grpSpPr bwMode="auto">
            <a:xfrm>
              <a:off x="6907213" y="65088"/>
              <a:ext cx="171450" cy="171450"/>
              <a:chOff x="739" y="413995"/>
              <a:chExt cx="172117" cy="172117"/>
            </a:xfrm>
          </p:grpSpPr>
          <p:sp>
            <p:nvSpPr>
              <p:cNvPr id="17" name="Oval 1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5" name="Group 57"/>
          <p:cNvGrpSpPr>
            <a:grpSpLocks/>
          </p:cNvGrpSpPr>
          <p:nvPr/>
        </p:nvGrpSpPr>
        <p:grpSpPr bwMode="auto">
          <a:xfrm>
            <a:off x="8172450" y="44450"/>
            <a:ext cx="430213" cy="301625"/>
            <a:chOff x="7358063" y="0"/>
            <a:chExt cx="430212" cy="301625"/>
          </a:xfrm>
        </p:grpSpPr>
        <p:sp>
          <p:nvSpPr>
            <p:cNvPr id="22" name="Right Arrow 21"/>
            <p:cNvSpPr/>
            <p:nvPr/>
          </p:nvSpPr>
          <p:spPr>
            <a:xfrm>
              <a:off x="744378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18814" name="Group 65"/>
            <p:cNvGrpSpPr>
              <a:grpSpLocks/>
            </p:cNvGrpSpPr>
            <p:nvPr/>
          </p:nvGrpSpPr>
          <p:grpSpPr bwMode="auto">
            <a:xfrm>
              <a:off x="7358063" y="65088"/>
              <a:ext cx="173037" cy="171450"/>
              <a:chOff x="452546" y="413995"/>
              <a:chExt cx="172117" cy="172117"/>
            </a:xfrm>
          </p:grpSpPr>
          <p:sp>
            <p:nvSpPr>
              <p:cNvPr id="24" name="Oval 23"/>
              <p:cNvSpPr/>
              <p:nvPr/>
            </p:nvSpPr>
            <p:spPr>
              <a:xfrm>
                <a:off x="452546" y="413995"/>
                <a:ext cx="172118"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8"/>
              <p:cNvSpPr/>
              <p:nvPr/>
            </p:nvSpPr>
            <p:spPr>
              <a:xfrm>
                <a:off x="477811" y="439494"/>
                <a:ext cx="121588"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19" name="TextBox 18"/>
          <p:cNvSpPr txBox="1">
            <a:spLocks noChangeArrowheads="1"/>
          </p:cNvSpPr>
          <p:nvPr/>
        </p:nvSpPr>
        <p:spPr bwMode="auto">
          <a:xfrm>
            <a:off x="107950" y="5445125"/>
            <a:ext cx="5040313" cy="730250"/>
          </a:xfrm>
          <a:prstGeom prst="rect">
            <a:avLst/>
          </a:prstGeom>
          <a:noFill/>
          <a:ln w="9525">
            <a:noFill/>
            <a:miter lim="800000"/>
            <a:headEnd/>
            <a:tailEnd/>
          </a:ln>
        </p:spPr>
        <p:txBody>
          <a:bodyPr>
            <a:spAutoFit/>
          </a:bodyPr>
          <a:lstStyle/>
          <a:p>
            <a:r>
              <a:rPr lang="en-US" sz="1400"/>
              <a:t>Questions: </a:t>
            </a:r>
            <a:br>
              <a:rPr lang="en-US" sz="1400"/>
            </a:br>
            <a:r>
              <a:rPr lang="en-US" sz="1400"/>
              <a:t>What is the primary assumption this calculation method uses?</a:t>
            </a:r>
          </a:p>
          <a:p>
            <a:r>
              <a:rPr lang="en-US" sz="1400"/>
              <a:t>What are the benefits / applications of this calculation?</a:t>
            </a:r>
          </a:p>
        </p:txBody>
      </p:sp>
      <p:sp>
        <p:nvSpPr>
          <p:cNvPr id="10" name="Line Callout 2 (No Border) 9"/>
          <p:cNvSpPr/>
          <p:nvPr/>
        </p:nvSpPr>
        <p:spPr bwMode="auto">
          <a:xfrm>
            <a:off x="7524328" y="2996952"/>
            <a:ext cx="1428759" cy="500066"/>
          </a:xfrm>
          <a:prstGeom prst="callout2">
            <a:avLst>
              <a:gd name="adj1" fmla="val 18750"/>
              <a:gd name="adj2" fmla="val -8333"/>
              <a:gd name="adj3" fmla="val 53036"/>
              <a:gd name="adj4" fmla="val -14667"/>
              <a:gd name="adj5" fmla="val 97054"/>
              <a:gd name="adj6" fmla="val -29656"/>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rIns="0" bIns="0" anchor="ctr">
            <a:normAutofit fontScale="92500" lnSpcReduction="20000"/>
          </a:bodyPr>
          <a:lstStyle/>
          <a:p>
            <a:pPr algn="ctr">
              <a:lnSpc>
                <a:spcPct val="90000"/>
              </a:lnSpc>
              <a:defRPr/>
            </a:pPr>
            <a:r>
              <a:rPr lang="en-US" sz="1100" baseline="30000" dirty="0">
                <a:solidFill>
                  <a:schemeClr val="accent1">
                    <a:lumMod val="50000"/>
                  </a:schemeClr>
                </a:solidFill>
              </a:rPr>
              <a:t>(C) </a:t>
            </a:r>
            <a:r>
              <a:rPr lang="en-US" sz="1100" dirty="0">
                <a:solidFill>
                  <a:schemeClr val="accent1">
                    <a:lumMod val="50000"/>
                  </a:schemeClr>
                </a:solidFill>
              </a:rPr>
              <a:t>Yellow indicates Remaining Capacity from a prior day(s) has been consumed</a:t>
            </a:r>
          </a:p>
        </p:txBody>
      </p:sp>
      <p:sp>
        <p:nvSpPr>
          <p:cNvPr id="23" name="Line Callout 2 (No Border) 22"/>
          <p:cNvSpPr/>
          <p:nvPr/>
        </p:nvSpPr>
        <p:spPr bwMode="auto">
          <a:xfrm>
            <a:off x="2267744" y="4581128"/>
            <a:ext cx="1656185" cy="572074"/>
          </a:xfrm>
          <a:prstGeom prst="callout2">
            <a:avLst>
              <a:gd name="adj1" fmla="val 18749"/>
              <a:gd name="adj2" fmla="val 104333"/>
              <a:gd name="adj3" fmla="val 5756"/>
              <a:gd name="adj4" fmla="val 112477"/>
              <a:gd name="adj5" fmla="val -93413"/>
              <a:gd name="adj6" fmla="val 135211"/>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tIns="0" rIns="0" bIns="0" anchor="ctr">
            <a:normAutofit lnSpcReduction="10000"/>
          </a:bodyPr>
          <a:lstStyle/>
          <a:p>
            <a:pPr algn="ctr">
              <a:lnSpc>
                <a:spcPct val="90000"/>
              </a:lnSpc>
              <a:defRPr/>
            </a:pPr>
            <a:r>
              <a:rPr lang="en-US" sz="1100" baseline="30000" dirty="0">
                <a:solidFill>
                  <a:schemeClr val="accent1">
                    <a:lumMod val="50000"/>
                  </a:schemeClr>
                </a:solidFill>
              </a:rPr>
              <a:t>(A) </a:t>
            </a:r>
            <a:r>
              <a:rPr lang="en-US" sz="1100" dirty="0">
                <a:solidFill>
                  <a:schemeClr val="accent1">
                    <a:lumMod val="50000"/>
                  </a:schemeClr>
                </a:solidFill>
              </a:rPr>
              <a:t>2 hours of past due required capacity is applied to “today” Remaining Capacity</a:t>
            </a:r>
          </a:p>
        </p:txBody>
      </p:sp>
      <p:grpSp>
        <p:nvGrpSpPr>
          <p:cNvPr id="7" name="Group 58"/>
          <p:cNvGrpSpPr>
            <a:grpSpLocks/>
          </p:cNvGrpSpPr>
          <p:nvPr/>
        </p:nvGrpSpPr>
        <p:grpSpPr bwMode="auto">
          <a:xfrm>
            <a:off x="8534400" y="44450"/>
            <a:ext cx="430213" cy="301625"/>
            <a:chOff x="7810500" y="0"/>
            <a:chExt cx="430213" cy="301625"/>
          </a:xfrm>
        </p:grpSpPr>
        <p:sp>
          <p:nvSpPr>
            <p:cNvPr id="35" name="Right Arrow 34"/>
            <p:cNvSpPr/>
            <p:nvPr/>
          </p:nvSpPr>
          <p:spPr>
            <a:xfrm>
              <a:off x="7896225" y="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18810" name="Group 67"/>
            <p:cNvGrpSpPr>
              <a:grpSpLocks/>
            </p:cNvGrpSpPr>
            <p:nvPr/>
          </p:nvGrpSpPr>
          <p:grpSpPr bwMode="auto">
            <a:xfrm>
              <a:off x="7810500" y="65088"/>
              <a:ext cx="171450" cy="171450"/>
              <a:chOff x="904354" y="413995"/>
              <a:chExt cx="172117" cy="172117"/>
            </a:xfrm>
          </p:grpSpPr>
          <p:sp>
            <p:nvSpPr>
              <p:cNvPr id="37" name="Oval 36"/>
              <p:cNvSpPr/>
              <p:nvPr/>
            </p:nvSpPr>
            <p:spPr>
              <a:xfrm>
                <a:off x="904354"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Oval 11"/>
              <p:cNvSpPr/>
              <p:nvPr/>
            </p:nvSpPr>
            <p:spPr>
              <a:xfrm>
                <a:off x="929853"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sp>
        <p:nvSpPr>
          <p:cNvPr id="118799" name="Rectangle 41"/>
          <p:cNvSpPr>
            <a:spLocks noChangeArrowheads="1"/>
          </p:cNvSpPr>
          <p:nvPr/>
        </p:nvSpPr>
        <p:spPr bwMode="auto">
          <a:xfrm>
            <a:off x="250825" y="404813"/>
            <a:ext cx="3276600" cy="579437"/>
          </a:xfrm>
          <a:prstGeom prst="rect">
            <a:avLst/>
          </a:prstGeom>
          <a:noFill/>
          <a:ln w="9525">
            <a:noFill/>
            <a:miter lim="800000"/>
            <a:headEnd/>
            <a:tailEnd/>
          </a:ln>
        </p:spPr>
        <p:txBody>
          <a:bodyPr wrap="none">
            <a:spAutoFit/>
          </a:bodyPr>
          <a:lstStyle/>
          <a:p>
            <a:r>
              <a:rPr lang="en-US" sz="1200" b="1">
                <a:solidFill>
                  <a:schemeClr val="tx2"/>
                </a:solidFill>
              </a:rPr>
              <a:t>Manage Resource Capacity</a:t>
            </a:r>
            <a:br>
              <a:rPr lang="en-US" sz="1200" b="1">
                <a:solidFill>
                  <a:schemeClr val="tx2"/>
                </a:solidFill>
              </a:rPr>
            </a:br>
            <a:r>
              <a:rPr lang="en-US" sz="2000" b="1">
                <a:solidFill>
                  <a:schemeClr val="tx2"/>
                </a:solidFill>
              </a:rPr>
              <a:t>Read the Capacity Panel</a:t>
            </a:r>
          </a:p>
        </p:txBody>
      </p:sp>
      <p:sp>
        <p:nvSpPr>
          <p:cNvPr id="32" name="Line Callout 2 (No Border) 31"/>
          <p:cNvSpPr/>
          <p:nvPr/>
        </p:nvSpPr>
        <p:spPr bwMode="auto">
          <a:xfrm>
            <a:off x="6660232" y="1992830"/>
            <a:ext cx="1428759" cy="500066"/>
          </a:xfrm>
          <a:prstGeom prst="callout2">
            <a:avLst>
              <a:gd name="adj1" fmla="val 6369"/>
              <a:gd name="adj2" fmla="val -4000"/>
              <a:gd name="adj3" fmla="val 121607"/>
              <a:gd name="adj4" fmla="val -4666"/>
              <a:gd name="adj5" fmla="val 229434"/>
              <a:gd name="adj6" fmla="val -13658"/>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tIns="0" rIns="0" bIns="0" anchor="ctr">
            <a:normAutofit fontScale="92500" lnSpcReduction="10000"/>
          </a:bodyPr>
          <a:lstStyle/>
          <a:p>
            <a:pPr algn="ctr">
              <a:lnSpc>
                <a:spcPct val="90000"/>
              </a:lnSpc>
              <a:defRPr/>
            </a:pPr>
            <a:r>
              <a:rPr lang="en-US" sz="1100" baseline="30000" dirty="0">
                <a:solidFill>
                  <a:schemeClr val="accent1">
                    <a:lumMod val="50000"/>
                  </a:schemeClr>
                </a:solidFill>
              </a:rPr>
              <a:t>(D) </a:t>
            </a:r>
            <a:r>
              <a:rPr lang="en-US" sz="1100" dirty="0">
                <a:solidFill>
                  <a:schemeClr val="accent1">
                    <a:lumMod val="50000"/>
                  </a:schemeClr>
                </a:solidFill>
              </a:rPr>
              <a:t>3hrs Remaining Capacity consumed of Thursday by Friday Required Capacity</a:t>
            </a:r>
          </a:p>
        </p:txBody>
      </p:sp>
      <p:sp>
        <p:nvSpPr>
          <p:cNvPr id="33" name="Line Callout 2 (No Border) 32"/>
          <p:cNvSpPr/>
          <p:nvPr/>
        </p:nvSpPr>
        <p:spPr bwMode="auto">
          <a:xfrm>
            <a:off x="7524328" y="3573016"/>
            <a:ext cx="1428759" cy="500066"/>
          </a:xfrm>
          <a:prstGeom prst="callout2">
            <a:avLst>
              <a:gd name="adj1" fmla="val 18750"/>
              <a:gd name="adj2" fmla="val -8333"/>
              <a:gd name="adj3" fmla="val 53036"/>
              <a:gd name="adj4" fmla="val -14667"/>
              <a:gd name="adj5" fmla="val 85626"/>
              <a:gd name="adj6" fmla="val -28323"/>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rIns="0" bIns="0" anchor="ctr">
            <a:normAutofit/>
          </a:bodyPr>
          <a:lstStyle/>
          <a:p>
            <a:pPr algn="ctr">
              <a:lnSpc>
                <a:spcPct val="90000"/>
              </a:lnSpc>
              <a:defRPr/>
            </a:pPr>
            <a:r>
              <a:rPr lang="en-US" sz="1100" baseline="30000" dirty="0">
                <a:solidFill>
                  <a:schemeClr val="accent1">
                    <a:lumMod val="50000"/>
                  </a:schemeClr>
                </a:solidFill>
              </a:rPr>
              <a:t>(B) </a:t>
            </a:r>
            <a:r>
              <a:rPr lang="en-US" sz="1100" dirty="0">
                <a:solidFill>
                  <a:schemeClr val="accent1">
                    <a:lumMod val="50000"/>
                  </a:schemeClr>
                </a:solidFill>
              </a:rPr>
              <a:t>Required Capacity 3.5hrs &gt; Planned Capacity</a:t>
            </a:r>
          </a:p>
        </p:txBody>
      </p:sp>
      <p:sp>
        <p:nvSpPr>
          <p:cNvPr id="34" name="Line Callout 2 (No Border) 33"/>
          <p:cNvSpPr/>
          <p:nvPr/>
        </p:nvSpPr>
        <p:spPr bwMode="auto">
          <a:xfrm>
            <a:off x="4788024" y="1992830"/>
            <a:ext cx="1428759" cy="500066"/>
          </a:xfrm>
          <a:prstGeom prst="callout2">
            <a:avLst>
              <a:gd name="adj1" fmla="val 10178"/>
              <a:gd name="adj2" fmla="val 105333"/>
              <a:gd name="adj3" fmla="val 104464"/>
              <a:gd name="adj4" fmla="val 105333"/>
              <a:gd name="adj5" fmla="val 231339"/>
              <a:gd name="adj6" fmla="val 91008"/>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tIns="0" rIns="0" bIns="0" anchor="ctr">
            <a:normAutofit fontScale="92500" lnSpcReduction="10000"/>
          </a:bodyPr>
          <a:lstStyle/>
          <a:p>
            <a:pPr algn="ctr">
              <a:lnSpc>
                <a:spcPct val="90000"/>
              </a:lnSpc>
              <a:defRPr/>
            </a:pPr>
            <a:r>
              <a:rPr lang="en-US" sz="1100" baseline="30000" dirty="0">
                <a:solidFill>
                  <a:schemeClr val="accent1">
                    <a:lumMod val="50000"/>
                  </a:schemeClr>
                </a:solidFill>
              </a:rPr>
              <a:t>(E) </a:t>
            </a:r>
            <a:r>
              <a:rPr lang="en-US" sz="1100" dirty="0">
                <a:solidFill>
                  <a:schemeClr val="accent1">
                    <a:lumMod val="50000"/>
                  </a:schemeClr>
                </a:solidFill>
              </a:rPr>
              <a:t>.5hrs Remaining Capacity consumed of Wednesday by Friday Required Capacity</a:t>
            </a:r>
          </a:p>
        </p:txBody>
      </p:sp>
      <p:pic>
        <p:nvPicPr>
          <p:cNvPr id="118822" name="Picture 24"/>
          <p:cNvPicPr>
            <a:picLocks noChangeAspect="1" noChangeArrowheads="1"/>
          </p:cNvPicPr>
          <p:nvPr/>
        </p:nvPicPr>
        <p:blipFill>
          <a:blip r:embed="rId4"/>
          <a:srcRect/>
          <a:stretch>
            <a:fillRect/>
          </a:stretch>
        </p:blipFill>
        <p:spPr bwMode="auto">
          <a:xfrm>
            <a:off x="5724525" y="4437063"/>
            <a:ext cx="2519363" cy="1898650"/>
          </a:xfrm>
          <a:prstGeom prst="rect">
            <a:avLst/>
          </a:prstGeom>
          <a:noFill/>
          <a:ln w="9525">
            <a:noFill/>
            <a:miter lim="800000"/>
            <a:headEnd/>
            <a:tailEnd/>
          </a:ln>
        </p:spPr>
      </p:pic>
      <p:sp>
        <p:nvSpPr>
          <p:cNvPr id="118823" name="Rectangle 39"/>
          <p:cNvSpPr>
            <a:spLocks noChangeArrowheads="1"/>
          </p:cNvSpPr>
          <p:nvPr/>
        </p:nvSpPr>
        <p:spPr bwMode="auto">
          <a:xfrm>
            <a:off x="6732588" y="5516563"/>
            <a:ext cx="1295400" cy="144462"/>
          </a:xfrm>
          <a:prstGeom prst="rect">
            <a:avLst/>
          </a:prstGeom>
          <a:noFill/>
          <a:ln w="9525">
            <a:solidFill>
              <a:srgbClr val="F10903"/>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3"/>
                                        </p:tgtEl>
                                        <p:attrNameLst>
                                          <p:attrName>style.visibility</p:attrName>
                                        </p:attrNameLst>
                                      </p:cBhvr>
                                      <p:to>
                                        <p:strVal val="hidden"/>
                                      </p:to>
                                    </p:set>
                                  </p:childTnLst>
                                </p:cTn>
                              </p:par>
                            </p:childTnLst>
                          </p:cTn>
                        </p:par>
                        <p:par>
                          <p:cTn id="12" fill="hold">
                            <p:stCondLst>
                              <p:cond delay="0"/>
                            </p:stCondLst>
                            <p:childTnLst>
                              <p:par>
                                <p:cTn id="13" presetID="2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nodeType="clickEffect">
                                  <p:stCondLst>
                                    <p:cond delay="0"/>
                                  </p:stCondLst>
                                  <p:childTnLst>
                                    <p:animEffect transition="out" filter="wipe(down)">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xit" presetSubtype="4" fill="hold" nodeType="clickEffect">
                                  <p:stCondLst>
                                    <p:cond delay="0"/>
                                  </p:stCondLst>
                                  <p:childTnLst>
                                    <p:animEffect transition="out" filter="wipe(down)">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par>
                          <p:cTn id="30" fill="hold">
                            <p:stCondLst>
                              <p:cond delay="500"/>
                            </p:stCondLst>
                            <p:childTnLst>
                              <p:par>
                                <p:cTn id="31" presetID="22" presetClass="entr" presetSubtype="4"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down)">
                                      <p:cBhvr>
                                        <p:cTn id="33" dur="500"/>
                                        <p:tgtEl>
                                          <p:spTgt spid="32"/>
                                        </p:tgtEl>
                                      </p:cBhvr>
                                    </p:animEffect>
                                  </p:childTnLst>
                                </p:cTn>
                              </p:par>
                            </p:childTnLst>
                          </p:cTn>
                        </p:par>
                        <p:par>
                          <p:cTn id="34" fill="hold">
                            <p:stCondLst>
                              <p:cond delay="1000"/>
                            </p:stCondLst>
                            <p:childTnLst>
                              <p:par>
                                <p:cTn id="35" presetID="22" presetClass="entr" presetSubtype="4"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down)">
                                      <p:cBhvr>
                                        <p:cTn id="37" dur="500"/>
                                        <p:tgtEl>
                                          <p:spTgt spid="34"/>
                                        </p:tgtEl>
                                      </p:cBhvr>
                                    </p:animEffect>
                                  </p:childTnLst>
                                </p:cTn>
                              </p:par>
                            </p:childTnLst>
                          </p:cTn>
                        </p:par>
                        <p:par>
                          <p:cTn id="38" fill="hold">
                            <p:stCondLst>
                              <p:cond delay="1500"/>
                            </p:stCondLst>
                            <p:childTnLst>
                              <p:par>
                                <p:cTn id="39" presetID="1"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par>
                          <p:cTn id="41" fill="hold">
                            <p:stCondLst>
                              <p:cond delay="1500"/>
                            </p:stCondLst>
                            <p:childTnLst>
                              <p:par>
                                <p:cTn id="42" presetID="1" presetClass="exit"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2"/>
          <p:cNvPicPr>
            <a:picLocks noChangeAspect="1" noChangeArrowheads="1"/>
          </p:cNvPicPr>
          <p:nvPr/>
        </p:nvPicPr>
        <p:blipFill>
          <a:blip r:embed="rId3"/>
          <a:srcRect/>
          <a:stretch>
            <a:fillRect/>
          </a:stretch>
        </p:blipFill>
        <p:spPr bwMode="auto">
          <a:xfrm>
            <a:off x="323850" y="3141663"/>
            <a:ext cx="7993063" cy="2663825"/>
          </a:xfrm>
          <a:prstGeom prst="rect">
            <a:avLst/>
          </a:prstGeom>
          <a:noFill/>
          <a:ln w="9525">
            <a:noFill/>
            <a:miter lim="800000"/>
            <a:headEnd/>
            <a:tailEnd/>
          </a:ln>
        </p:spPr>
      </p:pic>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sp>
        <p:nvSpPr>
          <p:cNvPr id="120835" name="Content Placeholder 2"/>
          <p:cNvSpPr>
            <a:spLocks/>
          </p:cNvSpPr>
          <p:nvPr/>
        </p:nvSpPr>
        <p:spPr bwMode="auto">
          <a:xfrm>
            <a:off x="971550" y="908050"/>
            <a:ext cx="8424863" cy="1368425"/>
          </a:xfrm>
          <a:prstGeom prst="rect">
            <a:avLst/>
          </a:prstGeom>
          <a:noFill/>
          <a:ln w="9525">
            <a:noFill/>
            <a:miter lim="800000"/>
            <a:headEnd/>
            <a:tailEnd/>
          </a:ln>
        </p:spPr>
        <p:txBody>
          <a:bodyPr tIns="91440" bIns="91440"/>
          <a:lstStyle/>
          <a:p>
            <a:pPr marL="342900" indent="-342900" defTabSz="457200">
              <a:lnSpc>
                <a:spcPct val="70000"/>
              </a:lnSpc>
              <a:spcBef>
                <a:spcPct val="20000"/>
              </a:spcBef>
              <a:buClr>
                <a:srgbClr val="F79646"/>
              </a:buClr>
              <a:buFont typeface="Arial" charset="0"/>
              <a:buChar char="•"/>
            </a:pPr>
            <a:r>
              <a:rPr lang="en-US" sz="1500">
                <a:latin typeface="Century Gothic" pitchFamily="34" charset="0"/>
              </a:rPr>
              <a:t>Comparing the Remaining Capacity calculation methods</a:t>
            </a:r>
          </a:p>
          <a:p>
            <a:pPr marL="742950" lvl="1" indent="-285750" defTabSz="457200">
              <a:spcBef>
                <a:spcPct val="20000"/>
              </a:spcBef>
              <a:buClr>
                <a:srgbClr val="F79646"/>
              </a:buClr>
              <a:buFont typeface="Lucida Grande"/>
              <a:buChar char="-"/>
            </a:pPr>
            <a:r>
              <a:rPr lang="en-US" sz="1300">
                <a:latin typeface="Century Gothic" pitchFamily="34" charset="0"/>
              </a:rPr>
              <a:t>Prior Consumption Method</a:t>
            </a:r>
          </a:p>
          <a:p>
            <a:pPr marL="1143000" lvl="2" indent="-228600" defTabSz="457200">
              <a:spcBef>
                <a:spcPct val="20000"/>
              </a:spcBef>
              <a:buClr>
                <a:srgbClr val="F79646"/>
              </a:buClr>
              <a:buFont typeface="Arial" charset="0"/>
              <a:buChar char="•"/>
            </a:pPr>
            <a:r>
              <a:rPr lang="en-US" sz="1100">
                <a:latin typeface="Century Gothic" pitchFamily="34" charset="0"/>
              </a:rPr>
              <a:t>Determines if you have enough capacity to achieve the due dates defined per the master schedule</a:t>
            </a:r>
          </a:p>
          <a:p>
            <a:pPr marL="742950" lvl="1" indent="-285750" defTabSz="457200">
              <a:spcBef>
                <a:spcPct val="20000"/>
              </a:spcBef>
              <a:buClr>
                <a:srgbClr val="F79646"/>
              </a:buClr>
              <a:buFont typeface="Lucida Grande"/>
              <a:buChar char="-"/>
            </a:pPr>
            <a:r>
              <a:rPr lang="en-US" sz="1300">
                <a:latin typeface="Century Gothic" pitchFamily="34" charset="0"/>
              </a:rPr>
              <a:t>Daily Net Method</a:t>
            </a:r>
          </a:p>
          <a:p>
            <a:pPr marL="1143000" lvl="2" indent="-228600" defTabSz="457200">
              <a:spcBef>
                <a:spcPct val="20000"/>
              </a:spcBef>
              <a:buClr>
                <a:srgbClr val="F79646"/>
              </a:buClr>
              <a:buFont typeface="Arial" charset="0"/>
              <a:buChar char="•"/>
            </a:pPr>
            <a:r>
              <a:rPr lang="en-US" sz="1100">
                <a:latin typeface="Century Gothic" pitchFamily="34" charset="0"/>
              </a:rPr>
              <a:t>Determines if you have enough capacity on a daily basis to complete my master schedule</a:t>
            </a:r>
          </a:p>
          <a:p>
            <a:pPr marL="742950" lvl="1" indent="-285750" defTabSz="457200">
              <a:lnSpc>
                <a:spcPct val="70000"/>
              </a:lnSpc>
              <a:spcBef>
                <a:spcPct val="20000"/>
              </a:spcBef>
              <a:buClr>
                <a:srgbClr val="F79646"/>
              </a:buClr>
              <a:buFont typeface="Lucida Grande"/>
              <a:buChar char="-"/>
            </a:pPr>
            <a:endParaRPr lang="en-US" sz="1300">
              <a:latin typeface="Century Gothic" pitchFamily="34" charset="0"/>
            </a:endParaRPr>
          </a:p>
          <a:p>
            <a:pPr marL="742950" lvl="1" indent="-285750" defTabSz="457200">
              <a:lnSpc>
                <a:spcPct val="70000"/>
              </a:lnSpc>
              <a:spcBef>
                <a:spcPct val="20000"/>
              </a:spcBef>
              <a:buClr>
                <a:srgbClr val="F79646"/>
              </a:buClr>
              <a:buFont typeface="Lucida Grande"/>
              <a:buChar char="-"/>
            </a:pPr>
            <a:endParaRPr lang="en-US" sz="1300">
              <a:latin typeface="Century Gothic" pitchFamily="34" charset="0"/>
            </a:endParaRPr>
          </a:p>
          <a:p>
            <a:pPr marL="742950" lvl="1" indent="-285750" defTabSz="457200">
              <a:lnSpc>
                <a:spcPct val="70000"/>
              </a:lnSpc>
              <a:spcBef>
                <a:spcPct val="20000"/>
              </a:spcBef>
              <a:buClr>
                <a:srgbClr val="F79646"/>
              </a:buClr>
              <a:buFont typeface="Lucida Grande"/>
              <a:buChar char="-"/>
            </a:pPr>
            <a:endParaRPr lang="en-US" sz="1300">
              <a:latin typeface="Century Gothic" pitchFamily="34" charset="0"/>
            </a:endParaRPr>
          </a:p>
          <a:p>
            <a:pPr marL="742950" lvl="1" indent="-285750" defTabSz="457200">
              <a:lnSpc>
                <a:spcPct val="70000"/>
              </a:lnSpc>
              <a:spcBef>
                <a:spcPct val="20000"/>
              </a:spcBef>
              <a:buClr>
                <a:srgbClr val="F79646"/>
              </a:buClr>
              <a:buFont typeface="Lucida Grande"/>
              <a:buChar char="-"/>
            </a:pPr>
            <a:endParaRPr lang="en-US" sz="1300">
              <a:latin typeface="Century Gothic" pitchFamily="34" charset="0"/>
            </a:endParaRPr>
          </a:p>
        </p:txBody>
      </p:sp>
      <p:grpSp>
        <p:nvGrpSpPr>
          <p:cNvPr id="44" name="Group 56"/>
          <p:cNvGrpSpPr>
            <a:grpSpLocks/>
          </p:cNvGrpSpPr>
          <p:nvPr/>
        </p:nvGrpSpPr>
        <p:grpSpPr bwMode="auto">
          <a:xfrm>
            <a:off x="7812088" y="44450"/>
            <a:ext cx="430212" cy="301625"/>
            <a:chOff x="6907213" y="0"/>
            <a:chExt cx="430212" cy="301625"/>
          </a:xfrm>
        </p:grpSpPr>
        <p:sp>
          <p:nvSpPr>
            <p:cNvPr id="45" name="Right Arrow 44"/>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20859" name="Group 63"/>
            <p:cNvGrpSpPr>
              <a:grpSpLocks/>
            </p:cNvGrpSpPr>
            <p:nvPr/>
          </p:nvGrpSpPr>
          <p:grpSpPr bwMode="auto">
            <a:xfrm>
              <a:off x="6907213" y="65088"/>
              <a:ext cx="171450" cy="171450"/>
              <a:chOff x="739" y="413995"/>
              <a:chExt cx="172117" cy="172117"/>
            </a:xfrm>
          </p:grpSpPr>
          <p:sp>
            <p:nvSpPr>
              <p:cNvPr id="47" name="Oval 46"/>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49" name="Group 57"/>
          <p:cNvGrpSpPr>
            <a:grpSpLocks/>
          </p:cNvGrpSpPr>
          <p:nvPr/>
        </p:nvGrpSpPr>
        <p:grpSpPr bwMode="auto">
          <a:xfrm>
            <a:off x="8172450" y="44450"/>
            <a:ext cx="430213" cy="301625"/>
            <a:chOff x="7358063" y="0"/>
            <a:chExt cx="430212" cy="301625"/>
          </a:xfrm>
        </p:grpSpPr>
        <p:sp>
          <p:nvSpPr>
            <p:cNvPr id="50" name="Right Arrow 49"/>
            <p:cNvSpPr/>
            <p:nvPr/>
          </p:nvSpPr>
          <p:spPr>
            <a:xfrm>
              <a:off x="744378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20855" name="Group 65"/>
            <p:cNvGrpSpPr>
              <a:grpSpLocks/>
            </p:cNvGrpSpPr>
            <p:nvPr/>
          </p:nvGrpSpPr>
          <p:grpSpPr bwMode="auto">
            <a:xfrm>
              <a:off x="7358063" y="65088"/>
              <a:ext cx="173037" cy="171450"/>
              <a:chOff x="452546" y="413995"/>
              <a:chExt cx="172117" cy="172117"/>
            </a:xfrm>
          </p:grpSpPr>
          <p:sp>
            <p:nvSpPr>
              <p:cNvPr id="52" name="Oval 51"/>
              <p:cNvSpPr/>
              <p:nvPr/>
            </p:nvSpPr>
            <p:spPr>
              <a:xfrm>
                <a:off x="452546" y="413995"/>
                <a:ext cx="172118"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Oval 8"/>
              <p:cNvSpPr/>
              <p:nvPr/>
            </p:nvSpPr>
            <p:spPr>
              <a:xfrm>
                <a:off x="477811" y="439494"/>
                <a:ext cx="121588"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
        <p:nvSpPr>
          <p:cNvPr id="21" name="TextBox 20"/>
          <p:cNvSpPr txBox="1">
            <a:spLocks noChangeArrowheads="1"/>
          </p:cNvSpPr>
          <p:nvPr/>
        </p:nvSpPr>
        <p:spPr bwMode="auto">
          <a:xfrm>
            <a:off x="179388" y="6021388"/>
            <a:ext cx="7848600" cy="304800"/>
          </a:xfrm>
          <a:prstGeom prst="rect">
            <a:avLst/>
          </a:prstGeom>
          <a:noFill/>
          <a:ln w="9525">
            <a:noFill/>
            <a:miter lim="800000"/>
            <a:headEnd/>
            <a:tailEnd/>
          </a:ln>
        </p:spPr>
        <p:txBody>
          <a:bodyPr>
            <a:spAutoFit/>
          </a:bodyPr>
          <a:lstStyle/>
          <a:p>
            <a:r>
              <a:rPr lang="en-US" sz="1400"/>
              <a:t>Question: When is each method most applicable to your situation?</a:t>
            </a:r>
          </a:p>
        </p:txBody>
      </p:sp>
      <p:sp>
        <p:nvSpPr>
          <p:cNvPr id="43" name="Line Callout 2 (No Border) 42"/>
          <p:cNvSpPr/>
          <p:nvPr/>
        </p:nvSpPr>
        <p:spPr bwMode="auto">
          <a:xfrm>
            <a:off x="6156027" y="2348880"/>
            <a:ext cx="1584325" cy="720080"/>
          </a:xfrm>
          <a:prstGeom prst="callout2">
            <a:avLst>
              <a:gd name="adj1" fmla="val 18114"/>
              <a:gd name="adj2" fmla="val -4687"/>
              <a:gd name="adj3" fmla="val 103091"/>
              <a:gd name="adj4" fmla="val -4621"/>
              <a:gd name="adj5" fmla="val 167991"/>
              <a:gd name="adj6" fmla="val -12838"/>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rIns="0" bIns="0" anchor="ctr">
            <a:normAutofit lnSpcReduction="10000"/>
          </a:bodyPr>
          <a:lstStyle/>
          <a:p>
            <a:pPr algn="ctr">
              <a:lnSpc>
                <a:spcPct val="90000"/>
              </a:lnSpc>
              <a:defRPr/>
            </a:pPr>
            <a:r>
              <a:rPr lang="en-US" sz="1100" baseline="30000" dirty="0">
                <a:solidFill>
                  <a:schemeClr val="accent1">
                    <a:lumMod val="50000"/>
                  </a:schemeClr>
                </a:solidFill>
              </a:rPr>
              <a:t>(C) </a:t>
            </a:r>
            <a:r>
              <a:rPr lang="en-US" sz="1000" dirty="0">
                <a:solidFill>
                  <a:schemeClr val="accent1">
                    <a:lumMod val="50000"/>
                  </a:schemeClr>
                </a:solidFill>
              </a:rPr>
              <a:t>Week 45, </a:t>
            </a:r>
            <a:r>
              <a:rPr lang="en-US" sz="1000" b="1" dirty="0">
                <a:solidFill>
                  <a:schemeClr val="accent1">
                    <a:lumMod val="50000"/>
                  </a:schemeClr>
                </a:solidFill>
              </a:rPr>
              <a:t>Prior Consumption </a:t>
            </a:r>
            <a:r>
              <a:rPr lang="en-US" sz="1000" dirty="0">
                <a:solidFill>
                  <a:schemeClr val="accent1">
                    <a:lumMod val="50000"/>
                  </a:schemeClr>
                </a:solidFill>
              </a:rPr>
              <a:t>method indicates overall shortage while </a:t>
            </a:r>
            <a:r>
              <a:rPr lang="en-US" sz="1000" b="1" dirty="0">
                <a:solidFill>
                  <a:schemeClr val="accent1">
                    <a:lumMod val="50000"/>
                  </a:schemeClr>
                </a:solidFill>
              </a:rPr>
              <a:t>Daily Net </a:t>
            </a:r>
            <a:r>
              <a:rPr lang="en-US" sz="1000" dirty="0">
                <a:solidFill>
                  <a:schemeClr val="accent1">
                    <a:lumMod val="50000"/>
                  </a:schemeClr>
                </a:solidFill>
              </a:rPr>
              <a:t>method does not</a:t>
            </a:r>
          </a:p>
        </p:txBody>
      </p:sp>
      <p:sp>
        <p:nvSpPr>
          <p:cNvPr id="54" name="Line Callout 2 (No Border) 9"/>
          <p:cNvSpPr/>
          <p:nvPr/>
        </p:nvSpPr>
        <p:spPr bwMode="auto">
          <a:xfrm>
            <a:off x="3635896" y="2348880"/>
            <a:ext cx="2088232" cy="715516"/>
          </a:xfrm>
          <a:prstGeom prst="callout2">
            <a:avLst>
              <a:gd name="adj1" fmla="val 15417"/>
              <a:gd name="adj2" fmla="val 102998"/>
              <a:gd name="adj3" fmla="val 98988"/>
              <a:gd name="adj4" fmla="val 103541"/>
              <a:gd name="adj5" fmla="val 168621"/>
              <a:gd name="adj6" fmla="val 72006"/>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tIns="0" rIns="0" bIns="0" anchor="ctr">
            <a:normAutofit/>
          </a:bodyPr>
          <a:lstStyle/>
          <a:p>
            <a:pPr algn="ctr">
              <a:lnSpc>
                <a:spcPct val="90000"/>
              </a:lnSpc>
              <a:defRPr/>
            </a:pPr>
            <a:r>
              <a:rPr lang="en-US" sz="1100" baseline="30000" dirty="0">
                <a:solidFill>
                  <a:schemeClr val="accent1">
                    <a:lumMod val="50000"/>
                  </a:schemeClr>
                </a:solidFill>
              </a:rPr>
              <a:t>(B) </a:t>
            </a:r>
            <a:r>
              <a:rPr lang="en-US" sz="1000" dirty="0">
                <a:solidFill>
                  <a:schemeClr val="accent1">
                    <a:lumMod val="50000"/>
                  </a:schemeClr>
                </a:solidFill>
              </a:rPr>
              <a:t>Friday, </a:t>
            </a:r>
            <a:r>
              <a:rPr lang="en-US" sz="1000" b="1" dirty="0">
                <a:solidFill>
                  <a:schemeClr val="accent1">
                    <a:lumMod val="50000"/>
                  </a:schemeClr>
                </a:solidFill>
              </a:rPr>
              <a:t>Prior Consumption </a:t>
            </a:r>
            <a:r>
              <a:rPr lang="en-US" sz="1000" dirty="0">
                <a:solidFill>
                  <a:schemeClr val="accent1">
                    <a:lumMod val="50000"/>
                  </a:schemeClr>
                </a:solidFill>
              </a:rPr>
              <a:t>method indicates plan is achievable, </a:t>
            </a:r>
            <a:r>
              <a:rPr lang="en-US" sz="1000" b="1" dirty="0">
                <a:solidFill>
                  <a:schemeClr val="accent1">
                    <a:lumMod val="50000"/>
                  </a:schemeClr>
                </a:solidFill>
              </a:rPr>
              <a:t>Daily Net </a:t>
            </a:r>
            <a:r>
              <a:rPr lang="en-US" sz="1000" dirty="0">
                <a:solidFill>
                  <a:schemeClr val="accent1">
                    <a:lumMod val="50000"/>
                  </a:schemeClr>
                </a:solidFill>
              </a:rPr>
              <a:t>method indicates capacity shortage</a:t>
            </a:r>
          </a:p>
        </p:txBody>
      </p:sp>
      <p:sp>
        <p:nvSpPr>
          <p:cNvPr id="55" name="Line Callout 2 (No Border) 54"/>
          <p:cNvSpPr/>
          <p:nvPr/>
        </p:nvSpPr>
        <p:spPr bwMode="auto">
          <a:xfrm>
            <a:off x="1847106" y="2348880"/>
            <a:ext cx="1428750" cy="720080"/>
          </a:xfrm>
          <a:prstGeom prst="callout2">
            <a:avLst>
              <a:gd name="adj1" fmla="val 18749"/>
              <a:gd name="adj2" fmla="val 104333"/>
              <a:gd name="adj3" fmla="val 107321"/>
              <a:gd name="adj4" fmla="val 105000"/>
              <a:gd name="adj5" fmla="val 168215"/>
              <a:gd name="adj6" fmla="val 121009"/>
            </a:avLst>
          </a:prstGeom>
          <a:solidFill>
            <a:schemeClr val="bg1"/>
          </a:solidFill>
          <a:ln w="9525" cap="flat" cmpd="sng" algn="ctr">
            <a:solidFill>
              <a:schemeClr val="bg1"/>
            </a:solidFill>
            <a:prstDash val="solid"/>
            <a:round/>
            <a:headEnd type="none" w="med" len="med"/>
            <a:tailEnd type="none" w="med" len="med"/>
          </a:ln>
          <a:effectLst>
            <a:glow rad="63500">
              <a:srgbClr val="59CF80">
                <a:alpha val="40000"/>
              </a:srgbClr>
            </a:glow>
            <a:outerShdw blurRad="50800" dist="38100" dir="2700000" algn="tl" rotWithShape="0">
              <a:prstClr val="black">
                <a:alpha val="40000"/>
              </a:prstClr>
            </a:outerShdw>
          </a:effectLst>
        </p:spPr>
        <p:txBody>
          <a:bodyPr lIns="0" tIns="0" rIns="0" bIns="0" anchor="ctr">
            <a:normAutofit fontScale="92500" lnSpcReduction="10000"/>
          </a:bodyPr>
          <a:lstStyle/>
          <a:p>
            <a:pPr algn="ctr">
              <a:lnSpc>
                <a:spcPct val="90000"/>
              </a:lnSpc>
              <a:defRPr/>
            </a:pPr>
            <a:r>
              <a:rPr lang="en-US" sz="1100" baseline="30000" dirty="0">
                <a:solidFill>
                  <a:schemeClr val="accent1">
                    <a:lumMod val="50000"/>
                  </a:schemeClr>
                </a:solidFill>
              </a:rPr>
              <a:t>(A) </a:t>
            </a:r>
            <a:r>
              <a:rPr lang="en-US" sz="1000" dirty="0">
                <a:solidFill>
                  <a:schemeClr val="accent1">
                    <a:lumMod val="50000"/>
                  </a:schemeClr>
                </a:solidFill>
              </a:rPr>
              <a:t>Monday, </a:t>
            </a:r>
            <a:r>
              <a:rPr lang="en-US" sz="1000" b="1" dirty="0">
                <a:solidFill>
                  <a:schemeClr val="accent1">
                    <a:lumMod val="50000"/>
                  </a:schemeClr>
                </a:solidFill>
              </a:rPr>
              <a:t>Prior Consumption</a:t>
            </a:r>
            <a:r>
              <a:rPr lang="en-US" sz="1000" dirty="0">
                <a:solidFill>
                  <a:schemeClr val="accent1">
                    <a:lumMod val="50000"/>
                  </a:schemeClr>
                </a:solidFill>
              </a:rPr>
              <a:t> method indicates capacity shortage, </a:t>
            </a:r>
            <a:r>
              <a:rPr lang="en-US" sz="1000" b="1" dirty="0">
                <a:solidFill>
                  <a:schemeClr val="accent1">
                    <a:lumMod val="50000"/>
                  </a:schemeClr>
                </a:solidFill>
              </a:rPr>
              <a:t>Daily Net </a:t>
            </a:r>
            <a:r>
              <a:rPr lang="en-US" sz="1000" dirty="0">
                <a:solidFill>
                  <a:schemeClr val="accent1">
                    <a:lumMod val="50000"/>
                  </a:schemeClr>
                </a:solidFill>
              </a:rPr>
              <a:t>method does not include past due required capacity</a:t>
            </a:r>
          </a:p>
        </p:txBody>
      </p:sp>
      <p:grpSp>
        <p:nvGrpSpPr>
          <p:cNvPr id="56" name="Group 58"/>
          <p:cNvGrpSpPr>
            <a:grpSpLocks/>
          </p:cNvGrpSpPr>
          <p:nvPr/>
        </p:nvGrpSpPr>
        <p:grpSpPr bwMode="auto">
          <a:xfrm>
            <a:off x="8534400" y="44450"/>
            <a:ext cx="430213" cy="301625"/>
            <a:chOff x="7810500" y="0"/>
            <a:chExt cx="430213" cy="301625"/>
          </a:xfrm>
        </p:grpSpPr>
        <p:sp>
          <p:nvSpPr>
            <p:cNvPr id="57" name="Right Arrow 56"/>
            <p:cNvSpPr/>
            <p:nvPr/>
          </p:nvSpPr>
          <p:spPr>
            <a:xfrm>
              <a:off x="7896225" y="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20851" name="Group 67"/>
            <p:cNvGrpSpPr>
              <a:grpSpLocks/>
            </p:cNvGrpSpPr>
            <p:nvPr/>
          </p:nvGrpSpPr>
          <p:grpSpPr bwMode="auto">
            <a:xfrm>
              <a:off x="7810500" y="65088"/>
              <a:ext cx="171450" cy="171450"/>
              <a:chOff x="904354" y="413995"/>
              <a:chExt cx="172117" cy="172117"/>
            </a:xfrm>
          </p:grpSpPr>
          <p:sp>
            <p:nvSpPr>
              <p:cNvPr id="59" name="Oval 58"/>
              <p:cNvSpPr/>
              <p:nvPr/>
            </p:nvSpPr>
            <p:spPr>
              <a:xfrm>
                <a:off x="904354"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0" name="Oval 11"/>
              <p:cNvSpPr/>
              <p:nvPr/>
            </p:nvSpPr>
            <p:spPr>
              <a:xfrm>
                <a:off x="929853"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sp>
        <p:nvSpPr>
          <p:cNvPr id="120849" name="Title 1"/>
          <p:cNvSpPr txBox="1">
            <a:spLocks/>
          </p:cNvSpPr>
          <p:nvPr/>
        </p:nvSpPr>
        <p:spPr bwMode="auto">
          <a:xfrm>
            <a:off x="250825" y="2603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Resource Capacity</a:t>
            </a:r>
            <a:r>
              <a:rPr lang="en-US" sz="2000" b="1">
                <a:solidFill>
                  <a:schemeClr val="tx2"/>
                </a:solidFill>
              </a:rPr>
              <a:t/>
            </a:r>
            <a:br>
              <a:rPr lang="en-US" sz="2000" b="1">
                <a:solidFill>
                  <a:schemeClr val="tx2"/>
                </a:solidFill>
              </a:rPr>
            </a:br>
            <a:r>
              <a:rPr lang="en-US" sz="2000" b="1">
                <a:solidFill>
                  <a:schemeClr val="tx2"/>
                </a:solidFill>
              </a:rPr>
              <a:t>Read the Capacity Panel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4"/>
                                        </p:tgtEl>
                                        <p:attrNameLst>
                                          <p:attrName>style.visibility</p:attrName>
                                        </p:attrNameLst>
                                      </p:cBhvr>
                                      <p:to>
                                        <p:strVal val="hidden"/>
                                      </p:to>
                                    </p:set>
                                  </p:childTnLst>
                                </p:cTn>
                              </p:par>
                              <p:par>
                                <p:cTn id="7" presetID="22" presetClass="entr" presetSubtype="4" fill="hold" nodeType="withEffect">
                                  <p:stCondLst>
                                    <p:cond delay="0"/>
                                  </p:stCondLst>
                                  <p:childTnLst>
                                    <p:set>
                                      <p:cBhvr>
                                        <p:cTn id="8" dur="1" fill="hold">
                                          <p:stCondLst>
                                            <p:cond delay="0"/>
                                          </p:stCondLst>
                                        </p:cTn>
                                        <p:tgtEl>
                                          <p:spTgt spid="55"/>
                                        </p:tgtEl>
                                        <p:attrNameLst>
                                          <p:attrName>style.visibility</p:attrName>
                                        </p:attrNameLst>
                                      </p:cBhvr>
                                      <p:to>
                                        <p:strVal val="visible"/>
                                      </p:to>
                                    </p:set>
                                    <p:animEffect transition="in" filter="wipe(down)">
                                      <p:cBhvr>
                                        <p:cTn id="9" dur="500"/>
                                        <p:tgtEl>
                                          <p:spTgt spid="5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xit" presetSubtype="4" fill="hold" nodeType="clickEffect">
                                  <p:stCondLst>
                                    <p:cond delay="0"/>
                                  </p:stCondLst>
                                  <p:childTnLst>
                                    <p:animEffect transition="out" filter="wipe(down)">
                                      <p:cBhvr>
                                        <p:cTn id="13" dur="500"/>
                                        <p:tgtEl>
                                          <p:spTgt spid="49"/>
                                        </p:tgtEl>
                                      </p:cBhvr>
                                    </p:animEffect>
                                    <p:set>
                                      <p:cBhvr>
                                        <p:cTn id="14" dur="1" fill="hold">
                                          <p:stCondLst>
                                            <p:cond delay="499"/>
                                          </p:stCondLst>
                                        </p:cTn>
                                        <p:tgtEl>
                                          <p:spTgt spid="49"/>
                                        </p:tgtEl>
                                        <p:attrNameLst>
                                          <p:attrName>style.visibility</p:attrName>
                                        </p:attrNameLst>
                                      </p:cBhvr>
                                      <p:to>
                                        <p:strVal val="hidden"/>
                                      </p:to>
                                    </p:set>
                                  </p:childTnLst>
                                </p:cTn>
                              </p:par>
                              <p:par>
                                <p:cTn id="15" presetID="22" presetClass="entr" presetSubtype="4"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down)">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56"/>
                                        </p:tgtEl>
                                      </p:cBhvr>
                                    </p:animEffect>
                                    <p:set>
                                      <p:cBhvr>
                                        <p:cTn id="22" dur="1" fill="hold">
                                          <p:stCondLst>
                                            <p:cond delay="499"/>
                                          </p:stCondLst>
                                        </p:cTn>
                                        <p:tgtEl>
                                          <p:spTgt spid="56"/>
                                        </p:tgtEl>
                                        <p:attrNameLst>
                                          <p:attrName>style.visibility</p:attrName>
                                        </p:attrNameLst>
                                      </p:cBhvr>
                                      <p:to>
                                        <p:strVal val="hidden"/>
                                      </p:to>
                                    </p:set>
                                  </p:childTnLst>
                                </p:cTn>
                              </p:par>
                              <p:par>
                                <p:cTn id="23" presetID="22" presetClass="entr" presetSubtype="4"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down)">
                                      <p:cBhvr>
                                        <p:cTn id="25" dur="500"/>
                                        <p:tgtEl>
                                          <p:spTgt spid="43"/>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childTnLst>
                          </p:cTn>
                        </p:par>
                        <p:par>
                          <p:cTn id="28" fill="hold">
                            <p:stCondLst>
                              <p:cond delay="500"/>
                            </p:stCondLst>
                            <p:childTnLst>
                              <p:par>
                                <p:cTn id="29" presetID="1" presetClass="exit"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Calendar Exceptions</a:t>
            </a:r>
          </a:p>
        </p:txBody>
      </p:sp>
      <p:sp>
        <p:nvSpPr>
          <p:cNvPr id="138242" name="Text Box 3"/>
          <p:cNvSpPr txBox="1">
            <a:spLocks noChangeArrowheads="1"/>
          </p:cNvSpPr>
          <p:nvPr/>
        </p:nvSpPr>
        <p:spPr bwMode="auto">
          <a:xfrm>
            <a:off x="990600" y="2476500"/>
            <a:ext cx="6965950"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Managing Resource Capacity</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2" name="Group 56"/>
          <p:cNvGrpSpPr>
            <a:grpSpLocks/>
          </p:cNvGrpSpPr>
          <p:nvPr/>
        </p:nvGrpSpPr>
        <p:grpSpPr bwMode="auto">
          <a:xfrm>
            <a:off x="7812088" y="44450"/>
            <a:ext cx="430212" cy="301625"/>
            <a:chOff x="6907213" y="0"/>
            <a:chExt cx="430212" cy="301625"/>
          </a:xfrm>
        </p:grpSpPr>
        <p:sp>
          <p:nvSpPr>
            <p:cNvPr id="29" name="Right Arrow 28"/>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24940" name="Group 63"/>
            <p:cNvGrpSpPr>
              <a:grpSpLocks/>
            </p:cNvGrpSpPr>
            <p:nvPr/>
          </p:nvGrpSpPr>
          <p:grpSpPr bwMode="auto">
            <a:xfrm>
              <a:off x="6907213" y="65088"/>
              <a:ext cx="171450" cy="171450"/>
              <a:chOff x="739" y="413995"/>
              <a:chExt cx="172117" cy="172117"/>
            </a:xfrm>
          </p:grpSpPr>
          <p:sp>
            <p:nvSpPr>
              <p:cNvPr id="31" name="Oval 30"/>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pic>
        <p:nvPicPr>
          <p:cNvPr id="12291" name="Picture 3"/>
          <p:cNvPicPr>
            <a:picLocks noChangeAspect="1" noChangeArrowheads="1"/>
          </p:cNvPicPr>
          <p:nvPr/>
        </p:nvPicPr>
        <p:blipFill>
          <a:blip r:embed="rId3"/>
          <a:srcRect/>
          <a:stretch>
            <a:fillRect/>
          </a:stretch>
        </p:blipFill>
        <p:spPr bwMode="auto">
          <a:xfrm>
            <a:off x="468313" y="1844675"/>
            <a:ext cx="7056437" cy="1479550"/>
          </a:xfrm>
          <a:prstGeom prst="rect">
            <a:avLst/>
          </a:prstGeom>
          <a:ln>
            <a:noFill/>
          </a:ln>
          <a:effectLst>
            <a:outerShdw blurRad="292100" dist="139700" dir="2700000" algn="tl" rotWithShape="0">
              <a:srgbClr val="333333">
                <a:alpha val="65000"/>
              </a:srgbClr>
            </a:outerShdw>
          </a:effectLst>
        </p:spPr>
      </p:pic>
      <p:pic>
        <p:nvPicPr>
          <p:cNvPr id="12292" name="Picture 4"/>
          <p:cNvPicPr>
            <a:picLocks noChangeAspect="1" noChangeArrowheads="1"/>
          </p:cNvPicPr>
          <p:nvPr/>
        </p:nvPicPr>
        <p:blipFill>
          <a:blip r:embed="rId4"/>
          <a:srcRect/>
          <a:stretch>
            <a:fillRect/>
          </a:stretch>
        </p:blipFill>
        <p:spPr bwMode="auto">
          <a:xfrm>
            <a:off x="468313" y="3440113"/>
            <a:ext cx="7073900" cy="2979737"/>
          </a:xfrm>
          <a:prstGeom prst="rect">
            <a:avLst/>
          </a:prstGeom>
          <a:ln>
            <a:noFill/>
          </a:ln>
          <a:effectLst>
            <a:outerShdw blurRad="292100" dist="139700" dir="2700000" algn="tl" rotWithShape="0">
              <a:srgbClr val="333333">
                <a:alpha val="65000"/>
              </a:srgbClr>
            </a:outerShdw>
          </a:effectLst>
        </p:spPr>
      </p:pic>
      <p:sp>
        <p:nvSpPr>
          <p:cNvPr id="34" name="TextBox 33"/>
          <p:cNvSpPr txBox="1"/>
          <p:nvPr/>
        </p:nvSpPr>
        <p:spPr bwMode="auto">
          <a:xfrm>
            <a:off x="7743825" y="1955800"/>
            <a:ext cx="428625" cy="1584325"/>
          </a:xfrm>
          <a:prstGeom prst="rect">
            <a:avLst/>
          </a:prstGeom>
          <a:noFill/>
        </p:spPr>
        <p:txBody>
          <a:bodyPr vert="vert">
            <a:spAutoFit/>
          </a:bodyPr>
          <a:lstStyle/>
          <a:p>
            <a:pPr>
              <a:defRPr/>
            </a:pPr>
            <a:r>
              <a:rPr lang="en-US" sz="1600" dirty="0">
                <a:solidFill>
                  <a:schemeClr val="bg1">
                    <a:lumMod val="50000"/>
                  </a:schemeClr>
                </a:solidFill>
              </a:rPr>
              <a:t>Before Changes</a:t>
            </a:r>
          </a:p>
        </p:txBody>
      </p:sp>
      <p:grpSp>
        <p:nvGrpSpPr>
          <p:cNvPr id="16" name="Group 15"/>
          <p:cNvGrpSpPr>
            <a:grpSpLocks/>
          </p:cNvGrpSpPr>
          <p:nvPr/>
        </p:nvGrpSpPr>
        <p:grpSpPr bwMode="auto">
          <a:xfrm>
            <a:off x="7743825" y="3179763"/>
            <a:ext cx="646113" cy="2016125"/>
            <a:chOff x="7743826" y="3179763"/>
            <a:chExt cx="646113" cy="2016125"/>
          </a:xfrm>
        </p:grpSpPr>
        <p:sp>
          <p:nvSpPr>
            <p:cNvPr id="35" name="TextBox 34"/>
            <p:cNvSpPr txBox="1"/>
            <p:nvPr/>
          </p:nvSpPr>
          <p:spPr bwMode="auto">
            <a:xfrm>
              <a:off x="7743826" y="3611563"/>
              <a:ext cx="428625" cy="1584325"/>
            </a:xfrm>
            <a:prstGeom prst="rect">
              <a:avLst/>
            </a:prstGeom>
            <a:noFill/>
          </p:spPr>
          <p:txBody>
            <a:bodyPr vert="vert">
              <a:spAutoFit/>
            </a:bodyPr>
            <a:lstStyle/>
            <a:p>
              <a:pPr>
                <a:defRPr/>
              </a:pPr>
              <a:r>
                <a:rPr lang="en-US" sz="1600" dirty="0">
                  <a:solidFill>
                    <a:schemeClr val="bg1">
                      <a:lumMod val="50000"/>
                    </a:schemeClr>
                  </a:solidFill>
                </a:rPr>
                <a:t>After Changes</a:t>
              </a:r>
            </a:p>
          </p:txBody>
        </p:sp>
        <p:sp>
          <p:nvSpPr>
            <p:cNvPr id="124938" name="Up Arrow 35"/>
            <p:cNvSpPr>
              <a:spLocks noChangeArrowheads="1"/>
            </p:cNvSpPr>
            <p:nvPr/>
          </p:nvSpPr>
          <p:spPr bwMode="auto">
            <a:xfrm rot="10800000">
              <a:off x="8029576" y="3179763"/>
              <a:ext cx="360363" cy="504825"/>
            </a:xfrm>
            <a:prstGeom prst="upArrow">
              <a:avLst>
                <a:gd name="adj1" fmla="val 50000"/>
                <a:gd name="adj2" fmla="val 49997"/>
              </a:avLst>
            </a:prstGeom>
            <a:solidFill>
              <a:srgbClr val="7F7F7F"/>
            </a:solidFill>
            <a:ln w="9525" algn="ctr">
              <a:noFill/>
              <a:round/>
              <a:headEnd/>
              <a:tailEnd/>
            </a:ln>
          </p:spPr>
          <p:txBody>
            <a:bodyPr rot="10800000" wrap="none" tIns="91440" bIns="91440" anchor="ctr"/>
            <a:lstStyle/>
            <a:p>
              <a:pPr algn="ctr"/>
              <a:endParaRPr lang="en-US"/>
            </a:p>
          </p:txBody>
        </p:sp>
      </p:grpSp>
      <p:sp>
        <p:nvSpPr>
          <p:cNvPr id="124935" name="Rectangle 15"/>
          <p:cNvSpPr>
            <a:spLocks noChangeArrowheads="1"/>
          </p:cNvSpPr>
          <p:nvPr/>
        </p:nvSpPr>
        <p:spPr bwMode="auto">
          <a:xfrm>
            <a:off x="179388" y="188913"/>
            <a:ext cx="3446462" cy="531812"/>
          </a:xfrm>
          <a:prstGeom prst="rect">
            <a:avLst/>
          </a:prstGeom>
          <a:noFill/>
          <a:ln w="9525">
            <a:noFill/>
            <a:miter lim="800000"/>
            <a:headEnd/>
            <a:tailEnd/>
          </a:ln>
        </p:spPr>
        <p:txBody>
          <a:bodyPr wrap="none">
            <a:spAutoFit/>
          </a:bodyPr>
          <a:lstStyle/>
          <a:p>
            <a:pPr eaLnBrk="0" hangingPunct="0">
              <a:lnSpc>
                <a:spcPct val="90000"/>
              </a:lnSpc>
            </a:pPr>
            <a:r>
              <a:rPr lang="en-US" sz="1200" b="1">
                <a:solidFill>
                  <a:schemeClr val="tx2"/>
                </a:solidFill>
              </a:rPr>
              <a:t>Calendar Exceptions</a:t>
            </a:r>
            <a:r>
              <a:rPr lang="en-US" b="1">
                <a:solidFill>
                  <a:schemeClr val="tx2"/>
                </a:solidFill>
              </a:rPr>
              <a:t/>
            </a:r>
            <a:br>
              <a:rPr lang="en-US" b="1">
                <a:solidFill>
                  <a:schemeClr val="tx2"/>
                </a:solidFill>
              </a:rPr>
            </a:br>
            <a:r>
              <a:rPr lang="en-US" sz="2000" b="1">
                <a:solidFill>
                  <a:schemeClr val="tx2"/>
                </a:solidFill>
              </a:rPr>
              <a:t>Before and After Changes</a:t>
            </a:r>
          </a:p>
        </p:txBody>
      </p:sp>
      <p:sp>
        <p:nvSpPr>
          <p:cNvPr id="124936" name="Content Placeholder 2"/>
          <p:cNvSpPr>
            <a:spLocks noGrp="1"/>
          </p:cNvSpPr>
          <p:nvPr>
            <p:ph idx="4294967295"/>
          </p:nvPr>
        </p:nvSpPr>
        <p:spPr>
          <a:xfrm>
            <a:off x="719138" y="620713"/>
            <a:ext cx="8424862" cy="1223962"/>
          </a:xfrm>
        </p:spPr>
        <p:txBody>
          <a:bodyPr tIns="91440" bIns="91440"/>
          <a:lstStyle/>
          <a:p>
            <a:pPr eaLnBrk="1" hangingPunct="1">
              <a:lnSpc>
                <a:spcPct val="70000"/>
              </a:lnSpc>
            </a:pPr>
            <a:r>
              <a:rPr lang="en-US" sz="1500" smtClean="0">
                <a:solidFill>
                  <a:schemeClr val="tx1"/>
                </a:solidFill>
                <a:latin typeface="Century Gothic" pitchFamily="34" charset="0"/>
                <a:cs typeface="Century Gothic" pitchFamily="34" charset="0"/>
              </a:rPr>
              <a:t>Business Scenario: Your standard capacity is 8 hrs per day, Mon-Fri.  </a:t>
            </a:r>
          </a:p>
          <a:p>
            <a:pPr lvl="1" eaLnBrk="1" hangingPunct="1"/>
            <a:r>
              <a:rPr lang="en-US" sz="1300" smtClean="0">
                <a:solidFill>
                  <a:schemeClr val="tx1"/>
                </a:solidFill>
                <a:latin typeface="Century Gothic" pitchFamily="34" charset="0"/>
                <a:cs typeface="Century Gothic" pitchFamily="34" charset="0"/>
              </a:rPr>
              <a:t>You need to schedule a PM or Downtime to remove capacity on Friday</a:t>
            </a:r>
          </a:p>
          <a:p>
            <a:pPr lvl="1" eaLnBrk="1" hangingPunct="1"/>
            <a:r>
              <a:rPr lang="en-US" sz="1300" smtClean="0">
                <a:solidFill>
                  <a:schemeClr val="tx1"/>
                </a:solidFill>
                <a:latin typeface="Century Gothic" pitchFamily="34" charset="0"/>
                <a:cs typeface="Century Gothic" pitchFamily="34" charset="0"/>
              </a:rPr>
              <a:t>You are behind schedule and wish to simulate the impact of adding additional capacity for Saturday</a:t>
            </a:r>
          </a:p>
          <a:p>
            <a:pPr lvl="2" eaLnBrk="1" hangingPunct="1"/>
            <a:r>
              <a:rPr lang="en-US" sz="1100" smtClean="0">
                <a:solidFill>
                  <a:schemeClr val="tx1"/>
                </a:solidFill>
                <a:latin typeface="Century Gothic" pitchFamily="34" charset="0"/>
                <a:cs typeface="Century Gothic" pitchFamily="34" charset="0"/>
              </a:rPr>
              <a:t>Assume that you can not move and production order due dates</a:t>
            </a:r>
          </a:p>
          <a:p>
            <a:pPr lvl="1" eaLnBrk="1" hangingPunct="1">
              <a:lnSpc>
                <a:spcPct val="70000"/>
              </a:lnSpc>
            </a:pPr>
            <a:endParaRPr lang="en-US" sz="1300" smtClean="0">
              <a:solidFill>
                <a:schemeClr val="tx1"/>
              </a:solidFill>
              <a:latin typeface="Century Gothic" pitchFamily="34" charset="0"/>
              <a:cs typeface="Century Gothic" pitchFamily="34" charset="0"/>
            </a:endParaRPr>
          </a:p>
          <a:p>
            <a:pPr eaLnBrk="1" hangingPunct="1">
              <a:lnSpc>
                <a:spcPct val="70000"/>
              </a:lnSpc>
            </a:pPr>
            <a:endParaRPr lang="en-US" sz="1500" smtClean="0">
              <a:latin typeface="Century Gothic" pitchFamily="34" charset="0"/>
              <a:cs typeface="Century Gothic" pitchFamily="34" charset="0"/>
            </a:endParaRPr>
          </a:p>
          <a:p>
            <a:pPr lvl="1" eaLnBrk="1" hangingPunct="1">
              <a:lnSpc>
                <a:spcPct val="70000"/>
              </a:lnSpc>
            </a:pPr>
            <a:endParaRPr lang="en-US" sz="1300" smtClean="0">
              <a:latin typeface="Century Gothic" pitchFamily="34" charset="0"/>
              <a:cs typeface="Century Gothic" pitchFamily="34" charset="0"/>
            </a:endParaRPr>
          </a:p>
          <a:p>
            <a:pPr lvl="1" eaLnBrk="1" hangingPunct="1">
              <a:lnSpc>
                <a:spcPct val="70000"/>
              </a:lnSpc>
            </a:pPr>
            <a:endParaRPr lang="en-US" sz="1300" smtClean="0">
              <a:latin typeface="Century Gothic" pitchFamily="34" charset="0"/>
              <a:cs typeface="Century Gothic" pitchFamily="34" charset="0"/>
            </a:endParaRPr>
          </a:p>
          <a:p>
            <a:pPr lvl="1" eaLnBrk="1" hangingPunct="1">
              <a:lnSpc>
                <a:spcPct val="70000"/>
              </a:lnSpc>
            </a:pPr>
            <a:endParaRPr lang="en-US" sz="1300" smtClean="0">
              <a:latin typeface="Century Gothic" pitchFamily="34" charset="0"/>
              <a:cs typeface="Century Gothic" pitchFamily="34" charset="0"/>
            </a:endParaRPr>
          </a:p>
          <a:p>
            <a:pPr lvl="1" eaLnBrk="1" hangingPunct="1">
              <a:lnSpc>
                <a:spcPct val="70000"/>
              </a:lnSpc>
            </a:pPr>
            <a:endParaRPr lang="en-US" sz="1300" smtClean="0">
              <a:latin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20" presetClass="entr" presetSubtype="0" fill="hold" nodeType="afterEffect">
                                  <p:stCondLst>
                                    <p:cond delay="0"/>
                                  </p:stCondLst>
                                  <p:childTnLst>
                                    <p:set>
                                      <p:cBhvr>
                                        <p:cTn id="9" dur="1" fill="hold">
                                          <p:stCondLst>
                                            <p:cond delay="0"/>
                                          </p:stCondLst>
                                        </p:cTn>
                                        <p:tgtEl>
                                          <p:spTgt spid="12292"/>
                                        </p:tgtEl>
                                        <p:attrNameLst>
                                          <p:attrName>style.visibility</p:attrName>
                                        </p:attrNameLst>
                                      </p:cBhvr>
                                      <p:to>
                                        <p:strVal val="visible"/>
                                      </p:to>
                                    </p:set>
                                    <p:animEffect transition="in" filter="wedge">
                                      <p:cBhvr>
                                        <p:cTn id="10" dur="2000"/>
                                        <p:tgtEl>
                                          <p:spTgt spid="12292"/>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500"/>
                                        <p:tgtEl>
                                          <p:spTgt spid="16"/>
                                        </p:tgtEl>
                                      </p:cBhvr>
                                    </p:animEffect>
                                  </p:childTnLst>
                                </p:cTn>
                              </p:par>
                            </p:childTnLst>
                          </p:cTn>
                        </p:par>
                        <p:par>
                          <p:cTn id="15" fill="hold">
                            <p:stCondLst>
                              <p:cond delay="2500"/>
                            </p:stCondLst>
                            <p:childTnLst>
                              <p:par>
                                <p:cTn id="16" presetID="1" presetClass="exit"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View Capacity Trends</a:t>
            </a:r>
          </a:p>
        </p:txBody>
      </p:sp>
      <p:sp>
        <p:nvSpPr>
          <p:cNvPr id="144386" name="Text Box 3"/>
          <p:cNvSpPr txBox="1">
            <a:spLocks noChangeArrowheads="1"/>
          </p:cNvSpPr>
          <p:nvPr/>
        </p:nvSpPr>
        <p:spPr bwMode="auto">
          <a:xfrm>
            <a:off x="990600" y="2476500"/>
            <a:ext cx="6965950"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Manage Resource Capacity</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4294967295"/>
          </p:nvPr>
        </p:nvSpPr>
        <p:spPr>
          <a:xfrm>
            <a:off x="0" y="1125538"/>
            <a:ext cx="8153400" cy="1223962"/>
          </a:xfrm>
        </p:spPr>
        <p:txBody>
          <a:bodyPr tIns="91440" bIns="91440"/>
          <a:lstStyle/>
          <a:p>
            <a:pPr eaLnBrk="1" hangingPunct="1">
              <a:lnSpc>
                <a:spcPct val="70000"/>
              </a:lnSpc>
            </a:pPr>
            <a:r>
              <a:rPr lang="en-US" sz="2000" smtClean="0">
                <a:solidFill>
                  <a:schemeClr val="tx1"/>
                </a:solidFill>
                <a:latin typeface="Century Gothic" pitchFamily="34" charset="0"/>
                <a:cs typeface="Century Gothic" pitchFamily="34" charset="0"/>
              </a:rPr>
              <a:t>Business Need</a:t>
            </a:r>
          </a:p>
          <a:p>
            <a:pPr lvl="1" eaLnBrk="1" hangingPunct="1">
              <a:lnSpc>
                <a:spcPct val="70000"/>
              </a:lnSpc>
            </a:pPr>
            <a:r>
              <a:rPr lang="en-US" sz="1700" smtClean="0">
                <a:solidFill>
                  <a:schemeClr val="tx1"/>
                </a:solidFill>
                <a:latin typeface="Century Gothic" pitchFamily="34" charset="0"/>
                <a:cs typeface="Century Gothic" pitchFamily="34" charset="0"/>
              </a:rPr>
              <a:t>Visibility of capacity trends over a period of weeks or months</a:t>
            </a:r>
          </a:p>
          <a:p>
            <a:pPr lvl="1" eaLnBrk="1" hangingPunct="1">
              <a:lnSpc>
                <a:spcPct val="70000"/>
              </a:lnSpc>
            </a:pPr>
            <a:endParaRPr lang="en-US" sz="1700" smtClean="0">
              <a:solidFill>
                <a:schemeClr val="tx1"/>
              </a:solidFill>
              <a:latin typeface="Century Gothic" pitchFamily="34" charset="0"/>
              <a:cs typeface="Century Gothic" pitchFamily="34" charset="0"/>
            </a:endParaRPr>
          </a:p>
          <a:p>
            <a:pPr eaLnBrk="1" hangingPunct="1">
              <a:lnSpc>
                <a:spcPct val="70000"/>
              </a:lnSpc>
            </a:pPr>
            <a:r>
              <a:rPr lang="en-US" sz="2000" i="1" smtClean="0">
                <a:solidFill>
                  <a:schemeClr val="tx1"/>
                </a:solidFill>
                <a:latin typeface="Century Gothic" pitchFamily="34" charset="0"/>
                <a:cs typeface="Century Gothic" pitchFamily="34" charset="0"/>
              </a:rPr>
              <a:t>Legacy solutions</a:t>
            </a:r>
          </a:p>
          <a:p>
            <a:pPr lvl="2" eaLnBrk="1" hangingPunct="1">
              <a:lnSpc>
                <a:spcPct val="70000"/>
              </a:lnSpc>
            </a:pPr>
            <a:endParaRPr lang="en-US" sz="1500" smtClean="0">
              <a:solidFill>
                <a:schemeClr val="tx1"/>
              </a:solidFill>
              <a:latin typeface="Century Gothic" pitchFamily="34" charset="0"/>
              <a:cs typeface="Century Gothic" pitchFamily="34" charset="0"/>
            </a:endParaRPr>
          </a:p>
          <a:p>
            <a:pPr lvl="1" eaLnBrk="1" hangingPunct="1">
              <a:lnSpc>
                <a:spcPct val="70000"/>
              </a:lnSpc>
            </a:pPr>
            <a:endParaRPr lang="en-US" sz="1700" smtClean="0">
              <a:solidFill>
                <a:schemeClr val="tx1"/>
              </a:solidFill>
              <a:latin typeface="Century Gothic" pitchFamily="34" charset="0"/>
              <a:cs typeface="Century Gothic" pitchFamily="34" charset="0"/>
            </a:endParaRPr>
          </a:p>
        </p:txBody>
      </p:sp>
      <p:sp>
        <p:nvSpPr>
          <p:cNvPr id="14" name="TextBox 13"/>
          <p:cNvSpPr txBox="1"/>
          <p:nvPr/>
        </p:nvSpPr>
        <p:spPr>
          <a:xfrm>
            <a:off x="8027988" y="333375"/>
            <a:ext cx="1116012" cy="215900"/>
          </a:xfrm>
          <a:prstGeom prst="rect">
            <a:avLst/>
          </a:prstGeom>
          <a:noFill/>
        </p:spPr>
        <p:txBody>
          <a:bodyPr>
            <a:spAutoFit/>
          </a:bodyPr>
          <a:lstStyle/>
          <a:p>
            <a:pPr>
              <a:defRPr/>
            </a:pPr>
            <a:r>
              <a:rPr lang="en-US" sz="800" dirty="0">
                <a:solidFill>
                  <a:schemeClr val="bg1">
                    <a:lumMod val="50000"/>
                  </a:schemeClr>
                </a:solidFill>
              </a:rPr>
              <a:t>Click For Next  Point</a:t>
            </a:r>
          </a:p>
        </p:txBody>
      </p:sp>
      <p:pic>
        <p:nvPicPr>
          <p:cNvPr id="1026" name="Picture 2"/>
          <p:cNvPicPr>
            <a:picLocks noChangeAspect="1" noChangeArrowheads="1"/>
          </p:cNvPicPr>
          <p:nvPr/>
        </p:nvPicPr>
        <p:blipFill>
          <a:blip r:embed="rId3"/>
          <a:srcRect/>
          <a:stretch>
            <a:fillRect/>
          </a:stretch>
        </p:blipFill>
        <p:spPr bwMode="auto">
          <a:xfrm>
            <a:off x="323850" y="2205038"/>
            <a:ext cx="4464050" cy="1885950"/>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4"/>
          <a:srcRect/>
          <a:stretch>
            <a:fillRect/>
          </a:stretch>
        </p:blipFill>
        <p:spPr bwMode="auto">
          <a:xfrm>
            <a:off x="3779838" y="4149725"/>
            <a:ext cx="4938712" cy="2068513"/>
          </a:xfrm>
          <a:prstGeom prst="rect">
            <a:avLst/>
          </a:prstGeom>
          <a:ln>
            <a:noFill/>
          </a:ln>
          <a:effectLst>
            <a:outerShdw blurRad="292100" dist="139700" dir="2700000" algn="tl" rotWithShape="0">
              <a:srgbClr val="333333">
                <a:alpha val="65000"/>
              </a:srgbClr>
            </a:outerShdw>
          </a:effectLst>
        </p:spPr>
      </p:pic>
      <p:sp>
        <p:nvSpPr>
          <p:cNvPr id="129029" name="Title 1"/>
          <p:cNvSpPr txBox="1">
            <a:spLocks/>
          </p:cNvSpPr>
          <p:nvPr/>
        </p:nvSpPr>
        <p:spPr bwMode="auto">
          <a:xfrm>
            <a:off x="0"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Viewing Capacity Trends</a:t>
            </a:r>
            <a:r>
              <a:rPr lang="en-US" sz="2000" b="1">
                <a:solidFill>
                  <a:schemeClr val="tx2"/>
                </a:solidFill>
              </a:rPr>
              <a:t/>
            </a:r>
            <a:br>
              <a:rPr lang="en-US" sz="2000" b="1">
                <a:solidFill>
                  <a:schemeClr val="tx2"/>
                </a:solidFill>
              </a:rPr>
            </a:br>
            <a:r>
              <a:rPr lang="en-US" sz="2000" b="1">
                <a:solidFill>
                  <a:schemeClr val="tx2"/>
                </a:solidFill>
              </a:rPr>
              <a:t>Introduction</a:t>
            </a:r>
          </a:p>
        </p:txBody>
      </p:sp>
      <p:grpSp>
        <p:nvGrpSpPr>
          <p:cNvPr id="7" name="Group 56"/>
          <p:cNvGrpSpPr>
            <a:grpSpLocks/>
          </p:cNvGrpSpPr>
          <p:nvPr/>
        </p:nvGrpSpPr>
        <p:grpSpPr bwMode="auto">
          <a:xfrm>
            <a:off x="7812088" y="44450"/>
            <a:ext cx="430212" cy="301625"/>
            <a:chOff x="6907213" y="0"/>
            <a:chExt cx="430212" cy="301625"/>
          </a:xfrm>
        </p:grpSpPr>
        <p:sp>
          <p:nvSpPr>
            <p:cNvPr id="8" name="Right Arrow 7"/>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29037" name="Group 63"/>
            <p:cNvGrpSpPr>
              <a:grpSpLocks/>
            </p:cNvGrpSpPr>
            <p:nvPr/>
          </p:nvGrpSpPr>
          <p:grpSpPr bwMode="auto">
            <a:xfrm>
              <a:off x="6907213" y="65088"/>
              <a:ext cx="171450" cy="171450"/>
              <a:chOff x="739" y="413995"/>
              <a:chExt cx="172117" cy="172117"/>
            </a:xfrm>
          </p:grpSpPr>
          <p:sp>
            <p:nvSpPr>
              <p:cNvPr id="10" name="Oval 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13" name="Group 57"/>
          <p:cNvGrpSpPr>
            <a:grpSpLocks/>
          </p:cNvGrpSpPr>
          <p:nvPr/>
        </p:nvGrpSpPr>
        <p:grpSpPr bwMode="auto">
          <a:xfrm>
            <a:off x="8172450" y="44450"/>
            <a:ext cx="430213" cy="301625"/>
            <a:chOff x="7358063" y="0"/>
            <a:chExt cx="430212" cy="301625"/>
          </a:xfrm>
        </p:grpSpPr>
        <p:sp>
          <p:nvSpPr>
            <p:cNvPr id="15" name="Right Arrow 14"/>
            <p:cNvSpPr/>
            <p:nvPr/>
          </p:nvSpPr>
          <p:spPr>
            <a:xfrm>
              <a:off x="744378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29033" name="Group 65"/>
            <p:cNvGrpSpPr>
              <a:grpSpLocks/>
            </p:cNvGrpSpPr>
            <p:nvPr/>
          </p:nvGrpSpPr>
          <p:grpSpPr bwMode="auto">
            <a:xfrm>
              <a:off x="7358063" y="65088"/>
              <a:ext cx="173038" cy="171450"/>
              <a:chOff x="452546" y="413995"/>
              <a:chExt cx="172118" cy="172117"/>
            </a:xfrm>
          </p:grpSpPr>
          <p:sp>
            <p:nvSpPr>
              <p:cNvPr id="17" name="Oval 16"/>
              <p:cNvSpPr/>
              <p:nvPr/>
            </p:nvSpPr>
            <p:spPr>
              <a:xfrm>
                <a:off x="452546" y="413995"/>
                <a:ext cx="172118"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8"/>
              <p:cNvSpPr/>
              <p:nvPr/>
            </p:nvSpPr>
            <p:spPr>
              <a:xfrm>
                <a:off x="477811" y="439494"/>
                <a:ext cx="121588"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nodeType="click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anim calcmode="lin" valueType="num">
                                      <p:cBhvr>
                                        <p:cTn id="13" dur="500" fill="hold"/>
                                        <p:tgtEl>
                                          <p:spTgt spid="11">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1">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1">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1">
                                            <p:txEl>
                                              <p:pRg st="3" end="3"/>
                                            </p:txEl>
                                          </p:spTgt>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11">
                                            <p:txEl>
                                              <p:pRg st="3" end="3"/>
                                            </p:txEl>
                                          </p:spTgt>
                                        </p:tgtEl>
                                        <p:attrNameLst>
                                          <p:attrName>style.visibility</p:attrName>
                                        </p:attrNameLst>
                                      </p:cBhvr>
                                      <p:to>
                                        <p:strVal val="visible"/>
                                      </p:to>
                                    </p:se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wipe(down)">
                                      <p:cBhvr>
                                        <p:cTn id="23" dur="500"/>
                                        <p:tgtEl>
                                          <p:spTgt spid="102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nodeType="clickEffect">
                                  <p:stCondLst>
                                    <p:cond delay="0"/>
                                  </p:stCondLst>
                                  <p:childTnLst>
                                    <p:animEffect transition="out" filter="wipe(down)">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par>
                                <p:cTn id="29" presetID="22" presetClass="entr" presetSubtype="4" fill="hold" nodeType="withEffect">
                                  <p:stCondLst>
                                    <p:cond delay="5000"/>
                                  </p:stCondLst>
                                  <p:childTnLst>
                                    <p:set>
                                      <p:cBhvr>
                                        <p:cTn id="30" dur="1" fill="hold">
                                          <p:stCondLst>
                                            <p:cond delay="0"/>
                                          </p:stCondLst>
                                        </p:cTn>
                                        <p:tgtEl>
                                          <p:spTgt spid="1027"/>
                                        </p:tgtEl>
                                        <p:attrNameLst>
                                          <p:attrName>style.visibility</p:attrName>
                                        </p:attrNameLst>
                                      </p:cBhvr>
                                      <p:to>
                                        <p:strVal val="visible"/>
                                      </p:to>
                                    </p:set>
                                    <p:animEffect transition="in" filter="wipe(down)">
                                      <p:cBhvr>
                                        <p:cTn id="31" dur="500"/>
                                        <p:tgtEl>
                                          <p:spTgt spid="1027"/>
                                        </p:tgtEl>
                                      </p:cBhvr>
                                    </p:animEffect>
                                  </p:childTnLst>
                                </p:cTn>
                              </p:par>
                            </p:childTnLst>
                          </p:cTn>
                        </p:par>
                        <p:par>
                          <p:cTn id="32" fill="hold">
                            <p:stCondLst>
                              <p:cond delay="5500"/>
                            </p:stCondLst>
                            <p:childTnLst>
                              <p:par>
                                <p:cTn id="33" presetID="1" presetClass="exit"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4294967295"/>
          </p:nvPr>
        </p:nvSpPr>
        <p:spPr>
          <a:xfrm>
            <a:off x="0" y="1196975"/>
            <a:ext cx="8153400" cy="1079500"/>
          </a:xfrm>
        </p:spPr>
        <p:txBody>
          <a:bodyPr tIns="91440" bIns="91440"/>
          <a:lstStyle/>
          <a:p>
            <a:pPr eaLnBrk="1" hangingPunct="1">
              <a:lnSpc>
                <a:spcPct val="70000"/>
              </a:lnSpc>
            </a:pPr>
            <a:r>
              <a:rPr lang="en-US" sz="2000" smtClean="0">
                <a:solidFill>
                  <a:schemeClr val="tx1"/>
                </a:solidFill>
                <a:latin typeface="Century Gothic" pitchFamily="34" charset="0"/>
                <a:cs typeface="Century Gothic" pitchFamily="34" charset="0"/>
              </a:rPr>
              <a:t>Solution</a:t>
            </a:r>
          </a:p>
          <a:p>
            <a:pPr lvl="1" eaLnBrk="1" hangingPunct="1"/>
            <a:r>
              <a:rPr lang="en-US" sz="1700" smtClean="0">
                <a:solidFill>
                  <a:schemeClr val="tx1"/>
                </a:solidFill>
                <a:latin typeface="Century Gothic" pitchFamily="34" charset="0"/>
                <a:cs typeface="Century Gothic" pitchFamily="34" charset="0"/>
              </a:rPr>
              <a:t>Visibility of my capacity trends over a period of weeks or months</a:t>
            </a:r>
          </a:p>
          <a:p>
            <a:pPr lvl="2" eaLnBrk="1" hangingPunct="1"/>
            <a:r>
              <a:rPr lang="en-US" sz="1500" smtClean="0">
                <a:solidFill>
                  <a:schemeClr val="tx1"/>
                </a:solidFill>
                <a:latin typeface="Century Gothic" pitchFamily="34" charset="0"/>
                <a:cs typeface="Century Gothic" pitchFamily="34" charset="0"/>
              </a:rPr>
              <a:t>Past due load</a:t>
            </a:r>
          </a:p>
          <a:p>
            <a:pPr lvl="2" eaLnBrk="1" hangingPunct="1">
              <a:lnSpc>
                <a:spcPct val="70000"/>
              </a:lnSpc>
            </a:pPr>
            <a:endParaRPr lang="en-US" sz="1500" smtClean="0">
              <a:solidFill>
                <a:schemeClr val="tx1"/>
              </a:solidFill>
              <a:latin typeface="Century Gothic" pitchFamily="34" charset="0"/>
              <a:cs typeface="Century Gothic" pitchFamily="34" charset="0"/>
            </a:endParaRPr>
          </a:p>
          <a:p>
            <a:pPr lvl="1" eaLnBrk="1" hangingPunct="1">
              <a:lnSpc>
                <a:spcPct val="70000"/>
              </a:lnSpc>
            </a:pPr>
            <a:endParaRPr lang="en-US" sz="1700" smtClean="0">
              <a:solidFill>
                <a:schemeClr val="tx1"/>
              </a:solidFill>
              <a:latin typeface="Century Gothic" pitchFamily="34" charset="0"/>
              <a:cs typeface="Century Gothic" pitchFamily="34" charset="0"/>
            </a:endParaRPr>
          </a:p>
        </p:txBody>
      </p:sp>
      <p:sp>
        <p:nvSpPr>
          <p:cNvPr id="14" name="TextBox 13"/>
          <p:cNvSpPr txBox="1"/>
          <p:nvPr/>
        </p:nvSpPr>
        <p:spPr>
          <a:xfrm>
            <a:off x="8027988" y="404813"/>
            <a:ext cx="1116012" cy="215900"/>
          </a:xfrm>
          <a:prstGeom prst="rect">
            <a:avLst/>
          </a:prstGeom>
          <a:noFill/>
        </p:spPr>
        <p:txBody>
          <a:bodyPr>
            <a:spAutoFit/>
          </a:bodyPr>
          <a:lstStyle/>
          <a:p>
            <a:pPr>
              <a:defRPr/>
            </a:pPr>
            <a:r>
              <a:rPr lang="en-US" sz="800" dirty="0">
                <a:solidFill>
                  <a:schemeClr val="bg1">
                    <a:lumMod val="50000"/>
                  </a:schemeClr>
                </a:solidFill>
              </a:rPr>
              <a:t>Click For Next  Point</a:t>
            </a:r>
          </a:p>
        </p:txBody>
      </p:sp>
      <p:pic>
        <p:nvPicPr>
          <p:cNvPr id="2050" name="Picture 2"/>
          <p:cNvPicPr>
            <a:picLocks noChangeAspect="1" noChangeArrowheads="1"/>
          </p:cNvPicPr>
          <p:nvPr/>
        </p:nvPicPr>
        <p:blipFill>
          <a:blip r:embed="rId3"/>
          <a:srcRect/>
          <a:stretch>
            <a:fillRect/>
          </a:stretch>
        </p:blipFill>
        <p:spPr bwMode="auto">
          <a:xfrm>
            <a:off x="250825" y="2565400"/>
            <a:ext cx="8605838" cy="2659063"/>
          </a:xfrm>
          <a:prstGeom prst="rect">
            <a:avLst/>
          </a:prstGeom>
          <a:ln>
            <a:noFill/>
          </a:ln>
          <a:effectLst>
            <a:outerShdw blurRad="292100" dist="139700" dir="2700000" algn="tl" rotWithShape="0">
              <a:srgbClr val="333333">
                <a:alpha val="65000"/>
              </a:srgbClr>
            </a:outerShdw>
          </a:effectLst>
        </p:spPr>
      </p:pic>
      <p:sp>
        <p:nvSpPr>
          <p:cNvPr id="8" name="TextBox 7"/>
          <p:cNvSpPr txBox="1">
            <a:spLocks noChangeArrowheads="1"/>
          </p:cNvSpPr>
          <p:nvPr/>
        </p:nvSpPr>
        <p:spPr bwMode="auto">
          <a:xfrm>
            <a:off x="755650" y="5805488"/>
            <a:ext cx="8064500" cy="366712"/>
          </a:xfrm>
          <a:prstGeom prst="rect">
            <a:avLst/>
          </a:prstGeom>
          <a:noFill/>
          <a:ln w="9525">
            <a:noFill/>
            <a:miter lim="800000"/>
            <a:headEnd/>
            <a:tailEnd/>
          </a:ln>
        </p:spPr>
        <p:txBody>
          <a:bodyPr>
            <a:spAutoFit/>
          </a:bodyPr>
          <a:lstStyle/>
          <a:p>
            <a:r>
              <a:rPr lang="en-US" sz="1800" b="1"/>
              <a:t>Note:</a:t>
            </a:r>
            <a:r>
              <a:rPr lang="en-US" sz="1800" i="1">
                <a:solidFill>
                  <a:srgbClr val="7F7F7F"/>
                </a:solidFill>
              </a:rPr>
              <a:t> </a:t>
            </a:r>
            <a:r>
              <a:rPr lang="en-US" sz="1800"/>
              <a:t>This was not available in the first release.</a:t>
            </a:r>
          </a:p>
        </p:txBody>
      </p:sp>
      <p:sp>
        <p:nvSpPr>
          <p:cNvPr id="131077" name="Title 1"/>
          <p:cNvSpPr txBox="1">
            <a:spLocks/>
          </p:cNvSpPr>
          <p:nvPr/>
        </p:nvSpPr>
        <p:spPr bwMode="auto">
          <a:xfrm>
            <a:off x="0"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Viewing Capacity Trends</a:t>
            </a:r>
            <a:r>
              <a:rPr lang="en-US" sz="2000" b="1">
                <a:solidFill>
                  <a:schemeClr val="tx2"/>
                </a:solidFill>
              </a:rPr>
              <a:t/>
            </a:r>
            <a:br>
              <a:rPr lang="en-US" sz="2000" b="1">
                <a:solidFill>
                  <a:schemeClr val="tx2"/>
                </a:solidFill>
              </a:rPr>
            </a:br>
            <a:r>
              <a:rPr lang="en-US" sz="2000" b="1">
                <a:solidFill>
                  <a:schemeClr val="tx2"/>
                </a:solidFill>
              </a:rPr>
              <a:t>Introduction</a:t>
            </a:r>
          </a:p>
        </p:txBody>
      </p:sp>
      <p:grpSp>
        <p:nvGrpSpPr>
          <p:cNvPr id="7" name="Group 56"/>
          <p:cNvGrpSpPr>
            <a:grpSpLocks/>
          </p:cNvGrpSpPr>
          <p:nvPr/>
        </p:nvGrpSpPr>
        <p:grpSpPr bwMode="auto">
          <a:xfrm>
            <a:off x="7812088" y="44450"/>
            <a:ext cx="430212" cy="301625"/>
            <a:chOff x="6907213" y="0"/>
            <a:chExt cx="430212" cy="301625"/>
          </a:xfrm>
        </p:grpSpPr>
        <p:sp>
          <p:nvSpPr>
            <p:cNvPr id="9" name="Right Arrow 8"/>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31080" name="Group 63"/>
            <p:cNvGrpSpPr>
              <a:grpSpLocks/>
            </p:cNvGrpSpPr>
            <p:nvPr/>
          </p:nvGrpSpPr>
          <p:grpSpPr bwMode="auto">
            <a:xfrm>
              <a:off x="6907213" y="65088"/>
              <a:ext cx="171450" cy="171450"/>
              <a:chOff x="739" y="413995"/>
              <a:chExt cx="172117" cy="172117"/>
            </a:xfrm>
          </p:grpSpPr>
          <p:sp>
            <p:nvSpPr>
              <p:cNvPr id="12" name="Oval 11"/>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xit"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4"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4294967295"/>
          </p:nvPr>
        </p:nvSpPr>
        <p:spPr>
          <a:xfrm>
            <a:off x="0" y="1196975"/>
            <a:ext cx="8153400" cy="1079500"/>
          </a:xfrm>
        </p:spPr>
        <p:txBody>
          <a:bodyPr tIns="91440" bIns="91440"/>
          <a:lstStyle/>
          <a:p>
            <a:pPr eaLnBrk="1" hangingPunct="1">
              <a:lnSpc>
                <a:spcPct val="70000"/>
              </a:lnSpc>
            </a:pPr>
            <a:r>
              <a:rPr lang="en-US" sz="2000" smtClean="0">
                <a:solidFill>
                  <a:srgbClr val="404040"/>
                </a:solidFill>
                <a:latin typeface="Century Gothic" pitchFamily="34" charset="0"/>
                <a:cs typeface="Century Gothic" pitchFamily="34" charset="0"/>
              </a:rPr>
              <a:t>Solution</a:t>
            </a:r>
          </a:p>
          <a:p>
            <a:pPr lvl="1" eaLnBrk="1" hangingPunct="1">
              <a:lnSpc>
                <a:spcPct val="70000"/>
              </a:lnSpc>
            </a:pPr>
            <a:r>
              <a:rPr lang="en-US" sz="1700" smtClean="0">
                <a:solidFill>
                  <a:srgbClr val="404040"/>
                </a:solidFill>
                <a:latin typeface="Century Gothic" pitchFamily="34" charset="0"/>
                <a:cs typeface="Century Gothic" pitchFamily="34" charset="0"/>
              </a:rPr>
              <a:t>Visibility of my capacity issues across all my resources at a daily level</a:t>
            </a:r>
          </a:p>
          <a:p>
            <a:pPr lvl="2" eaLnBrk="1" hangingPunct="1"/>
            <a:r>
              <a:rPr lang="en-US" sz="1500" smtClean="0">
                <a:solidFill>
                  <a:srgbClr val="404040"/>
                </a:solidFill>
                <a:latin typeface="Century Gothic" pitchFamily="34" charset="0"/>
                <a:cs typeface="Century Gothic" pitchFamily="34" charset="0"/>
              </a:rPr>
              <a:t>Shortages</a:t>
            </a:r>
          </a:p>
          <a:p>
            <a:pPr lvl="2" eaLnBrk="1" hangingPunct="1">
              <a:lnSpc>
                <a:spcPct val="70000"/>
              </a:lnSpc>
            </a:pPr>
            <a:endParaRPr lang="en-US" sz="1500" smtClean="0">
              <a:solidFill>
                <a:srgbClr val="404040"/>
              </a:solidFill>
              <a:latin typeface="Century Gothic" pitchFamily="34" charset="0"/>
              <a:cs typeface="Century Gothic" pitchFamily="34" charset="0"/>
            </a:endParaRPr>
          </a:p>
          <a:p>
            <a:pPr lvl="1" eaLnBrk="1" hangingPunct="1">
              <a:lnSpc>
                <a:spcPct val="70000"/>
              </a:lnSpc>
            </a:pPr>
            <a:endParaRPr lang="en-US" sz="1700" smtClean="0">
              <a:solidFill>
                <a:srgbClr val="404040"/>
              </a:solidFill>
              <a:latin typeface="Century Gothic" pitchFamily="34" charset="0"/>
              <a:cs typeface="Century Gothic" pitchFamily="34" charset="0"/>
            </a:endParaRPr>
          </a:p>
        </p:txBody>
      </p:sp>
      <p:sp>
        <p:nvSpPr>
          <p:cNvPr id="14" name="TextBox 13"/>
          <p:cNvSpPr txBox="1"/>
          <p:nvPr/>
        </p:nvSpPr>
        <p:spPr>
          <a:xfrm>
            <a:off x="8027988" y="333375"/>
            <a:ext cx="1116012" cy="215900"/>
          </a:xfrm>
          <a:prstGeom prst="rect">
            <a:avLst/>
          </a:prstGeom>
          <a:noFill/>
        </p:spPr>
        <p:txBody>
          <a:bodyPr>
            <a:spAutoFit/>
          </a:bodyPr>
          <a:lstStyle/>
          <a:p>
            <a:pPr>
              <a:defRPr/>
            </a:pPr>
            <a:r>
              <a:rPr lang="en-US" sz="800" dirty="0">
                <a:solidFill>
                  <a:schemeClr val="bg1">
                    <a:lumMod val="50000"/>
                  </a:schemeClr>
                </a:solidFill>
              </a:rPr>
              <a:t>Click For Next  Point</a:t>
            </a:r>
          </a:p>
        </p:txBody>
      </p:sp>
      <p:sp>
        <p:nvSpPr>
          <p:cNvPr id="8" name="TextBox 7"/>
          <p:cNvSpPr txBox="1">
            <a:spLocks noChangeArrowheads="1"/>
          </p:cNvSpPr>
          <p:nvPr/>
        </p:nvSpPr>
        <p:spPr bwMode="auto">
          <a:xfrm>
            <a:off x="323850" y="5807075"/>
            <a:ext cx="8064500" cy="641350"/>
          </a:xfrm>
          <a:prstGeom prst="rect">
            <a:avLst/>
          </a:prstGeom>
          <a:noFill/>
          <a:ln w="9525">
            <a:noFill/>
            <a:miter lim="800000"/>
            <a:headEnd/>
            <a:tailEnd/>
          </a:ln>
        </p:spPr>
        <p:txBody>
          <a:bodyPr>
            <a:spAutoFit/>
          </a:bodyPr>
          <a:lstStyle/>
          <a:p>
            <a:r>
              <a:rPr lang="en-US" sz="1800">
                <a:solidFill>
                  <a:schemeClr val="tx2"/>
                </a:solidFill>
              </a:rPr>
              <a:t>Question: What decisions can be made from this summary view?</a:t>
            </a:r>
          </a:p>
          <a:p>
            <a:endParaRPr lang="en-US" sz="1800" i="1">
              <a:solidFill>
                <a:srgbClr val="7F7F7F"/>
              </a:solidFill>
            </a:endParaRPr>
          </a:p>
        </p:txBody>
      </p:sp>
      <p:sp>
        <p:nvSpPr>
          <p:cNvPr id="133124" name="Title 1"/>
          <p:cNvSpPr txBox="1">
            <a:spLocks/>
          </p:cNvSpPr>
          <p:nvPr/>
        </p:nvSpPr>
        <p:spPr bwMode="auto">
          <a:xfrm>
            <a:off x="0" y="549275"/>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Viewing Capacity Trends</a:t>
            </a:r>
            <a:r>
              <a:rPr lang="en-US" sz="2000" b="1">
                <a:solidFill>
                  <a:schemeClr val="tx2"/>
                </a:solidFill>
              </a:rPr>
              <a:t/>
            </a:r>
            <a:br>
              <a:rPr lang="en-US" sz="2000" b="1">
                <a:solidFill>
                  <a:schemeClr val="tx2"/>
                </a:solidFill>
              </a:rPr>
            </a:br>
            <a:r>
              <a:rPr lang="en-US" sz="2000" b="1">
                <a:solidFill>
                  <a:schemeClr val="tx2"/>
                </a:solidFill>
              </a:rPr>
              <a:t>Introduction</a:t>
            </a:r>
          </a:p>
        </p:txBody>
      </p:sp>
      <p:pic>
        <p:nvPicPr>
          <p:cNvPr id="10" name="Picture 2"/>
          <p:cNvPicPr>
            <a:picLocks noChangeAspect="1" noChangeArrowheads="1"/>
          </p:cNvPicPr>
          <p:nvPr/>
        </p:nvPicPr>
        <p:blipFill>
          <a:blip r:embed="rId3"/>
          <a:srcRect/>
          <a:stretch>
            <a:fillRect/>
          </a:stretch>
        </p:blipFill>
        <p:spPr bwMode="auto">
          <a:xfrm>
            <a:off x="250825" y="2349500"/>
            <a:ext cx="8677275" cy="2455863"/>
          </a:xfrm>
          <a:prstGeom prst="rect">
            <a:avLst/>
          </a:prstGeom>
          <a:ln>
            <a:noFill/>
          </a:ln>
          <a:effectLst>
            <a:outerShdw blurRad="292100" dist="139700" dir="2700000" algn="tl" rotWithShape="0">
              <a:srgbClr val="333333">
                <a:alpha val="65000"/>
              </a:srgbClr>
            </a:outerShdw>
          </a:effectLst>
        </p:spPr>
      </p:pic>
      <p:grpSp>
        <p:nvGrpSpPr>
          <p:cNvPr id="16" name="Group 56"/>
          <p:cNvGrpSpPr>
            <a:grpSpLocks/>
          </p:cNvGrpSpPr>
          <p:nvPr/>
        </p:nvGrpSpPr>
        <p:grpSpPr bwMode="auto">
          <a:xfrm>
            <a:off x="7812088" y="44450"/>
            <a:ext cx="430212" cy="301625"/>
            <a:chOff x="6907213" y="0"/>
            <a:chExt cx="430212" cy="301625"/>
          </a:xfrm>
        </p:grpSpPr>
        <p:sp>
          <p:nvSpPr>
            <p:cNvPr id="17" name="Right Arrow 1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33128" name="Group 63"/>
            <p:cNvGrpSpPr>
              <a:grpSpLocks/>
            </p:cNvGrpSpPr>
            <p:nvPr/>
          </p:nvGrpSpPr>
          <p:grpSpPr bwMode="auto">
            <a:xfrm>
              <a:off x="6907213" y="65088"/>
              <a:ext cx="171450" cy="171450"/>
              <a:chOff x="739" y="413995"/>
              <a:chExt cx="172117" cy="172117"/>
            </a:xfrm>
          </p:grpSpPr>
          <p:sp>
            <p:nvSpPr>
              <p:cNvPr id="19" name="Oval 1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xit"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hidden"/>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4"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Capacity Setup</a:t>
            </a:r>
          </a:p>
        </p:txBody>
      </p:sp>
      <p:sp>
        <p:nvSpPr>
          <p:cNvPr id="152578" name="Text Box 3"/>
          <p:cNvSpPr txBox="1">
            <a:spLocks noChangeArrowheads="1"/>
          </p:cNvSpPr>
          <p:nvPr/>
        </p:nvSpPr>
        <p:spPr bwMode="auto">
          <a:xfrm>
            <a:off x="990600" y="2476500"/>
            <a:ext cx="6965950"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Manage Resource Capacity</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Group 130"/>
          <p:cNvGrpSpPr>
            <a:grpSpLocks/>
          </p:cNvGrpSpPr>
          <p:nvPr/>
        </p:nvGrpSpPr>
        <p:grpSpPr bwMode="auto">
          <a:xfrm>
            <a:off x="5148263" y="5300663"/>
            <a:ext cx="1223962" cy="215900"/>
            <a:chOff x="5148064" y="5301208"/>
            <a:chExt cx="1224136" cy="216024"/>
          </a:xfrm>
        </p:grpSpPr>
        <p:grpSp>
          <p:nvGrpSpPr>
            <p:cNvPr id="137272" name="Group 226"/>
            <p:cNvGrpSpPr>
              <a:grpSpLocks/>
            </p:cNvGrpSpPr>
            <p:nvPr/>
          </p:nvGrpSpPr>
          <p:grpSpPr bwMode="auto">
            <a:xfrm>
              <a:off x="5148064" y="5301208"/>
              <a:ext cx="1224136" cy="216024"/>
              <a:chOff x="5148064" y="5301208"/>
              <a:chExt cx="1224136" cy="216024"/>
            </a:xfrm>
          </p:grpSpPr>
          <p:cxnSp>
            <p:nvCxnSpPr>
              <p:cNvPr id="89" name="Straight Connector 88"/>
              <p:cNvCxnSpPr/>
              <p:nvPr/>
            </p:nvCxnSpPr>
            <p:spPr bwMode="auto">
              <a:xfrm>
                <a:off x="5148064" y="5515643"/>
                <a:ext cx="1224136" cy="1589"/>
              </a:xfrm>
              <a:prstGeom prst="line">
                <a:avLst/>
              </a:prstGeom>
              <a:ln>
                <a:headEnd type="none" w="med" len="med"/>
                <a:tailEnd type="oval" w="med" len="med"/>
              </a:ln>
            </p:spPr>
            <p:style>
              <a:lnRef idx="1">
                <a:schemeClr val="accent4"/>
              </a:lnRef>
              <a:fillRef idx="0">
                <a:schemeClr val="accent4"/>
              </a:fillRef>
              <a:effectRef idx="0">
                <a:schemeClr val="accent4"/>
              </a:effectRef>
              <a:fontRef idx="minor">
                <a:schemeClr val="tx1"/>
              </a:fontRef>
            </p:style>
          </p:cxnSp>
          <p:sp>
            <p:nvSpPr>
              <p:cNvPr id="90" name="Oval 89"/>
              <p:cNvSpPr/>
              <p:nvPr/>
            </p:nvSpPr>
            <p:spPr bwMode="auto">
              <a:xfrm>
                <a:off x="6156269" y="5301208"/>
                <a:ext cx="144484" cy="144545"/>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4a</a:t>
                </a:r>
              </a:p>
            </p:txBody>
          </p:sp>
        </p:grpSp>
        <p:sp>
          <p:nvSpPr>
            <p:cNvPr id="130" name="Oval 129"/>
            <p:cNvSpPr/>
            <p:nvPr/>
          </p:nvSpPr>
          <p:spPr bwMode="auto">
            <a:xfrm>
              <a:off x="5940339" y="5301208"/>
              <a:ext cx="144484" cy="144545"/>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5</a:t>
              </a:r>
            </a:p>
          </p:txBody>
        </p:sp>
      </p:grpSp>
      <p:grpSp>
        <p:nvGrpSpPr>
          <p:cNvPr id="123" name="Group 226"/>
          <p:cNvGrpSpPr>
            <a:grpSpLocks/>
          </p:cNvGrpSpPr>
          <p:nvPr/>
        </p:nvGrpSpPr>
        <p:grpSpPr bwMode="auto">
          <a:xfrm>
            <a:off x="5292725" y="4797425"/>
            <a:ext cx="663575" cy="217488"/>
            <a:chOff x="5635352" y="5301208"/>
            <a:chExt cx="664840" cy="217612"/>
          </a:xfrm>
        </p:grpSpPr>
        <p:cxnSp>
          <p:nvCxnSpPr>
            <p:cNvPr id="124" name="Straight Connector 123"/>
            <p:cNvCxnSpPr/>
            <p:nvPr/>
          </p:nvCxnSpPr>
          <p:spPr bwMode="auto">
            <a:xfrm>
              <a:off x="5635352" y="5517231"/>
              <a:ext cx="656888" cy="1589"/>
            </a:xfrm>
            <a:prstGeom prst="line">
              <a:avLst/>
            </a:prstGeom>
            <a:ln>
              <a:headEnd type="none" w="med" len="med"/>
              <a:tailEnd type="oval" w="med" len="med"/>
            </a:ln>
          </p:spPr>
          <p:style>
            <a:lnRef idx="1">
              <a:schemeClr val="accent4"/>
            </a:lnRef>
            <a:fillRef idx="0">
              <a:schemeClr val="accent4"/>
            </a:fillRef>
            <a:effectRef idx="0">
              <a:schemeClr val="accent4"/>
            </a:effectRef>
            <a:fontRef idx="minor">
              <a:schemeClr val="tx1"/>
            </a:fontRef>
          </p:style>
        </p:cxnSp>
        <p:sp>
          <p:nvSpPr>
            <p:cNvPr id="125" name="Oval 124"/>
            <p:cNvSpPr/>
            <p:nvPr/>
          </p:nvSpPr>
          <p:spPr bwMode="auto">
            <a:xfrm>
              <a:off x="6155455" y="5301208"/>
              <a:ext cx="144737" cy="144545"/>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6a</a:t>
              </a:r>
            </a:p>
          </p:txBody>
        </p:sp>
      </p:grpSp>
      <p:sp>
        <p:nvSpPr>
          <p:cNvPr id="137219" name="Title 1"/>
          <p:cNvSpPr txBox="1">
            <a:spLocks/>
          </p:cNvSpPr>
          <p:nvPr/>
        </p:nvSpPr>
        <p:spPr bwMode="auto">
          <a:xfrm>
            <a:off x="179388" y="2603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Resource Capacity</a:t>
            </a:r>
            <a:r>
              <a:rPr lang="en-US" sz="2000" b="1">
                <a:solidFill>
                  <a:schemeClr val="tx2"/>
                </a:solidFill>
              </a:rPr>
              <a:t/>
            </a:r>
            <a:br>
              <a:rPr lang="en-US" sz="2000" b="1">
                <a:solidFill>
                  <a:schemeClr val="tx2"/>
                </a:solidFill>
              </a:rPr>
            </a:br>
            <a:r>
              <a:rPr lang="en-US" sz="2000" b="1">
                <a:solidFill>
                  <a:schemeClr val="tx2"/>
                </a:solidFill>
              </a:rPr>
              <a:t>Resource Capacity Hierarchy</a:t>
            </a:r>
          </a:p>
        </p:txBody>
      </p:sp>
      <p:grpSp>
        <p:nvGrpSpPr>
          <p:cNvPr id="59" name="Group 242"/>
          <p:cNvGrpSpPr>
            <a:grpSpLocks/>
          </p:cNvGrpSpPr>
          <p:nvPr/>
        </p:nvGrpSpPr>
        <p:grpSpPr bwMode="auto">
          <a:xfrm>
            <a:off x="2916238" y="4797425"/>
            <a:ext cx="503237" cy="217488"/>
            <a:chOff x="4932040" y="4797152"/>
            <a:chExt cx="504056" cy="217612"/>
          </a:xfrm>
        </p:grpSpPr>
        <p:cxnSp>
          <p:nvCxnSpPr>
            <p:cNvPr id="60" name="Straight Connector 59"/>
            <p:cNvCxnSpPr/>
            <p:nvPr/>
          </p:nvCxnSpPr>
          <p:spPr bwMode="auto">
            <a:xfrm>
              <a:off x="4932040" y="5013175"/>
              <a:ext cx="504056" cy="1589"/>
            </a:xfrm>
            <a:prstGeom prst="line">
              <a:avLst/>
            </a:prstGeom>
            <a:ln>
              <a:headEnd type="oval" w="med" len="med"/>
              <a:tailEnd type="none" w="med" len="med"/>
            </a:ln>
          </p:spPr>
          <p:style>
            <a:lnRef idx="1">
              <a:schemeClr val="accent4"/>
            </a:lnRef>
            <a:fillRef idx="0">
              <a:schemeClr val="accent4"/>
            </a:fillRef>
            <a:effectRef idx="0">
              <a:schemeClr val="accent4"/>
            </a:effectRef>
            <a:fontRef idx="minor">
              <a:schemeClr val="tx1"/>
            </a:fontRef>
          </p:style>
        </p:cxnSp>
        <p:sp>
          <p:nvSpPr>
            <p:cNvPr id="61" name="Oval 60"/>
            <p:cNvSpPr/>
            <p:nvPr/>
          </p:nvSpPr>
          <p:spPr bwMode="auto">
            <a:xfrm>
              <a:off x="4932040" y="4797152"/>
              <a:ext cx="144697" cy="144545"/>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6b</a:t>
              </a:r>
            </a:p>
          </p:txBody>
        </p:sp>
      </p:grpSp>
      <p:sp>
        <p:nvSpPr>
          <p:cNvPr id="62" name="TextBox 61"/>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sp>
        <p:nvSpPr>
          <p:cNvPr id="137222" name="Content Placeholder 2"/>
          <p:cNvSpPr txBox="1">
            <a:spLocks/>
          </p:cNvSpPr>
          <p:nvPr/>
        </p:nvSpPr>
        <p:spPr bwMode="auto">
          <a:xfrm>
            <a:off x="323850" y="765175"/>
            <a:ext cx="8424863" cy="647700"/>
          </a:xfrm>
          <a:prstGeom prst="rect">
            <a:avLst/>
          </a:prstGeom>
          <a:noFill/>
          <a:ln w="9525">
            <a:noFill/>
            <a:miter lim="800000"/>
            <a:headEnd/>
            <a:tailEnd/>
          </a:ln>
        </p:spPr>
        <p:txBody>
          <a:bodyPr/>
          <a:lstStyle/>
          <a:p>
            <a:pPr marL="742950" lvl="1" indent="-285750" defTabSz="457200" eaLnBrk="0" hangingPunct="0">
              <a:lnSpc>
                <a:spcPct val="80000"/>
              </a:lnSpc>
              <a:spcBef>
                <a:spcPct val="20000"/>
              </a:spcBef>
              <a:buClr>
                <a:srgbClr val="F79646"/>
              </a:buClr>
              <a:buFont typeface="Lucida Grande"/>
              <a:buNone/>
            </a:pPr>
            <a:r>
              <a:rPr lang="en-US" sz="1500">
                <a:solidFill>
                  <a:schemeClr val="bg1"/>
                </a:solidFill>
                <a:latin typeface="Century Gothic" pitchFamily="34" charset="0"/>
              </a:rPr>
              <a:t>The working days and capacity for a resource, including calendar exceptions, come from different sources depending on the resource type</a:t>
            </a:r>
          </a:p>
          <a:p>
            <a:pPr marL="742950" lvl="1" indent="-285750" defTabSz="457200" eaLnBrk="0" hangingPunct="0">
              <a:lnSpc>
                <a:spcPct val="80000"/>
              </a:lnSpc>
              <a:spcBef>
                <a:spcPct val="20000"/>
              </a:spcBef>
              <a:buClr>
                <a:srgbClr val="F79646"/>
              </a:buClr>
              <a:buFont typeface="Lucida Grande"/>
              <a:buChar char="-"/>
            </a:pPr>
            <a:endParaRPr lang="en-US" sz="1500">
              <a:solidFill>
                <a:schemeClr val="bg1"/>
              </a:solidFill>
              <a:latin typeface="Century Gothic" pitchFamily="34" charset="0"/>
            </a:endParaRPr>
          </a:p>
          <a:p>
            <a:pPr marL="342900" indent="-342900" defTabSz="457200" eaLnBrk="0" hangingPunct="0">
              <a:lnSpc>
                <a:spcPct val="80000"/>
              </a:lnSpc>
              <a:spcBef>
                <a:spcPct val="20000"/>
              </a:spcBef>
              <a:buClr>
                <a:srgbClr val="F79646"/>
              </a:buClr>
              <a:buFont typeface="Arial" charset="0"/>
              <a:buChar char="•"/>
            </a:pPr>
            <a:endParaRPr lang="en-US" sz="1800">
              <a:solidFill>
                <a:srgbClr val="4F4F4F"/>
              </a:solidFill>
              <a:latin typeface="Century Gothic" pitchFamily="34" charset="0"/>
            </a:endParaRPr>
          </a:p>
          <a:p>
            <a:pPr marL="742950" lvl="1" indent="-285750" defTabSz="457200" eaLnBrk="0" hangingPunct="0">
              <a:lnSpc>
                <a:spcPct val="80000"/>
              </a:lnSpc>
              <a:spcBef>
                <a:spcPct val="20000"/>
              </a:spcBef>
              <a:buClr>
                <a:srgbClr val="F79646"/>
              </a:buClr>
              <a:buFont typeface="Lucida Grande"/>
              <a:buChar char="-"/>
            </a:pPr>
            <a:endParaRPr lang="en-US" sz="1500">
              <a:solidFill>
                <a:srgbClr val="4F4F4F"/>
              </a:solidFill>
              <a:latin typeface="Century Gothic" pitchFamily="34" charset="0"/>
            </a:endParaRPr>
          </a:p>
          <a:p>
            <a:pPr marL="742950" lvl="1" indent="-285750" defTabSz="457200" eaLnBrk="0" hangingPunct="0">
              <a:lnSpc>
                <a:spcPct val="80000"/>
              </a:lnSpc>
              <a:spcBef>
                <a:spcPct val="20000"/>
              </a:spcBef>
              <a:buClr>
                <a:srgbClr val="F79646"/>
              </a:buClr>
              <a:buFont typeface="Lucida Grande"/>
              <a:buChar char="-"/>
            </a:pPr>
            <a:endParaRPr lang="en-US" sz="1500">
              <a:solidFill>
                <a:srgbClr val="4F4F4F"/>
              </a:solidFill>
              <a:latin typeface="Century Gothic" pitchFamily="34" charset="0"/>
            </a:endParaRPr>
          </a:p>
          <a:p>
            <a:pPr marL="742950" lvl="1" indent="-285750" defTabSz="457200" eaLnBrk="0" hangingPunct="0">
              <a:lnSpc>
                <a:spcPct val="80000"/>
              </a:lnSpc>
              <a:spcBef>
                <a:spcPct val="20000"/>
              </a:spcBef>
              <a:buClr>
                <a:srgbClr val="F79646"/>
              </a:buClr>
              <a:buFont typeface="Lucida Grande"/>
              <a:buChar char="-"/>
            </a:pPr>
            <a:endParaRPr lang="en-US" sz="1500">
              <a:solidFill>
                <a:srgbClr val="4F4F4F"/>
              </a:solidFill>
              <a:latin typeface="Century Gothic" pitchFamily="34" charset="0"/>
            </a:endParaRPr>
          </a:p>
          <a:p>
            <a:pPr marL="742950" lvl="1" indent="-285750" defTabSz="457200" eaLnBrk="0" hangingPunct="0">
              <a:lnSpc>
                <a:spcPct val="80000"/>
              </a:lnSpc>
              <a:spcBef>
                <a:spcPct val="20000"/>
              </a:spcBef>
              <a:buClr>
                <a:srgbClr val="F79646"/>
              </a:buClr>
              <a:buFont typeface="Lucida Grande"/>
              <a:buChar char="-"/>
            </a:pPr>
            <a:endParaRPr lang="en-US" sz="1500">
              <a:solidFill>
                <a:srgbClr val="4F4F4F"/>
              </a:solidFill>
              <a:latin typeface="Century Gothic" pitchFamily="34" charset="0"/>
            </a:endParaRPr>
          </a:p>
        </p:txBody>
      </p:sp>
      <p:graphicFrame>
        <p:nvGraphicFramePr>
          <p:cNvPr id="64" name="Diagram 63"/>
          <p:cNvGraphicFramePr/>
          <p:nvPr/>
        </p:nvGraphicFramePr>
        <p:xfrm>
          <a:off x="1547664" y="1268760"/>
          <a:ext cx="5472608" cy="3456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5" name="Oval 64"/>
          <p:cNvSpPr/>
          <p:nvPr/>
        </p:nvSpPr>
        <p:spPr bwMode="auto">
          <a:xfrm>
            <a:off x="1692275" y="2205038"/>
            <a:ext cx="142875" cy="144462"/>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1</a:t>
            </a:r>
          </a:p>
        </p:txBody>
      </p:sp>
      <p:sp>
        <p:nvSpPr>
          <p:cNvPr id="66" name="Oval 65"/>
          <p:cNvSpPr/>
          <p:nvPr/>
        </p:nvSpPr>
        <p:spPr bwMode="auto">
          <a:xfrm>
            <a:off x="1692275" y="2781300"/>
            <a:ext cx="142875" cy="142875"/>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2</a:t>
            </a:r>
          </a:p>
        </p:txBody>
      </p:sp>
      <p:sp>
        <p:nvSpPr>
          <p:cNvPr id="67" name="Oval 66"/>
          <p:cNvSpPr/>
          <p:nvPr/>
        </p:nvSpPr>
        <p:spPr bwMode="auto">
          <a:xfrm>
            <a:off x="1692275" y="3357563"/>
            <a:ext cx="142875" cy="142875"/>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3</a:t>
            </a:r>
          </a:p>
        </p:txBody>
      </p:sp>
      <p:sp>
        <p:nvSpPr>
          <p:cNvPr id="68" name="Oval 67"/>
          <p:cNvSpPr/>
          <p:nvPr/>
        </p:nvSpPr>
        <p:spPr bwMode="auto">
          <a:xfrm>
            <a:off x="1692275" y="4005263"/>
            <a:ext cx="142875" cy="144462"/>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5</a:t>
            </a:r>
          </a:p>
        </p:txBody>
      </p:sp>
      <p:cxnSp>
        <p:nvCxnSpPr>
          <p:cNvPr id="137228" name="Straight Arrow Connector 68"/>
          <p:cNvCxnSpPr>
            <a:cxnSpLocks noChangeShapeType="1"/>
          </p:cNvCxnSpPr>
          <p:nvPr/>
        </p:nvCxnSpPr>
        <p:spPr bwMode="auto">
          <a:xfrm rot="5400000" flipH="1" flipV="1">
            <a:off x="1690688" y="2708275"/>
            <a:ext cx="144462" cy="1588"/>
          </a:xfrm>
          <a:prstGeom prst="straightConnector1">
            <a:avLst/>
          </a:prstGeom>
          <a:noFill/>
          <a:ln w="9525" algn="ctr">
            <a:solidFill>
              <a:schemeClr val="tx1"/>
            </a:solidFill>
            <a:round/>
            <a:headEnd/>
            <a:tailEnd type="arrow" w="med" len="med"/>
          </a:ln>
        </p:spPr>
      </p:cxnSp>
      <p:cxnSp>
        <p:nvCxnSpPr>
          <p:cNvPr id="137229" name="Straight Arrow Connector 69"/>
          <p:cNvCxnSpPr>
            <a:cxnSpLocks noChangeShapeType="1"/>
          </p:cNvCxnSpPr>
          <p:nvPr/>
        </p:nvCxnSpPr>
        <p:spPr bwMode="auto">
          <a:xfrm rot="5400000" flipH="1" flipV="1">
            <a:off x="1690687" y="3284538"/>
            <a:ext cx="144463" cy="1588"/>
          </a:xfrm>
          <a:prstGeom prst="straightConnector1">
            <a:avLst/>
          </a:prstGeom>
          <a:noFill/>
          <a:ln w="9525" algn="ctr">
            <a:solidFill>
              <a:schemeClr val="tx1"/>
            </a:solidFill>
            <a:round/>
            <a:headEnd/>
            <a:tailEnd type="arrow" w="med" len="med"/>
          </a:ln>
        </p:spPr>
      </p:cxnSp>
      <p:sp>
        <p:nvSpPr>
          <p:cNvPr id="72" name="Oval 71"/>
          <p:cNvSpPr/>
          <p:nvPr/>
        </p:nvSpPr>
        <p:spPr bwMode="auto">
          <a:xfrm>
            <a:off x="2771775" y="2997200"/>
            <a:ext cx="144463" cy="144463"/>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4a</a:t>
            </a:r>
          </a:p>
        </p:txBody>
      </p:sp>
      <p:sp>
        <p:nvSpPr>
          <p:cNvPr id="73" name="Oval 72"/>
          <p:cNvSpPr/>
          <p:nvPr/>
        </p:nvSpPr>
        <p:spPr bwMode="auto">
          <a:xfrm>
            <a:off x="2771775" y="3716338"/>
            <a:ext cx="144463" cy="144462"/>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6a</a:t>
            </a:r>
          </a:p>
        </p:txBody>
      </p:sp>
      <p:sp>
        <p:nvSpPr>
          <p:cNvPr id="74" name="Oval 73"/>
          <p:cNvSpPr/>
          <p:nvPr/>
        </p:nvSpPr>
        <p:spPr bwMode="auto">
          <a:xfrm>
            <a:off x="3851275" y="3644900"/>
            <a:ext cx="144463" cy="144463"/>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4b</a:t>
            </a:r>
          </a:p>
        </p:txBody>
      </p:sp>
      <p:sp>
        <p:nvSpPr>
          <p:cNvPr id="75" name="Oval 74"/>
          <p:cNvSpPr/>
          <p:nvPr/>
        </p:nvSpPr>
        <p:spPr bwMode="auto">
          <a:xfrm>
            <a:off x="5292725" y="3644900"/>
            <a:ext cx="142875" cy="144463"/>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6b</a:t>
            </a:r>
          </a:p>
        </p:txBody>
      </p:sp>
      <p:grpSp>
        <p:nvGrpSpPr>
          <p:cNvPr id="78" name="Group 224"/>
          <p:cNvGrpSpPr>
            <a:grpSpLocks/>
          </p:cNvGrpSpPr>
          <p:nvPr/>
        </p:nvGrpSpPr>
        <p:grpSpPr bwMode="auto">
          <a:xfrm>
            <a:off x="1979613" y="5876925"/>
            <a:ext cx="2232025" cy="215900"/>
            <a:chOff x="1979712" y="5877272"/>
            <a:chExt cx="2232248" cy="216024"/>
          </a:xfrm>
        </p:grpSpPr>
        <p:cxnSp>
          <p:nvCxnSpPr>
            <p:cNvPr id="80" name="Straight Connector 79"/>
            <p:cNvCxnSpPr/>
            <p:nvPr/>
          </p:nvCxnSpPr>
          <p:spPr bwMode="auto">
            <a:xfrm>
              <a:off x="1979712" y="6091708"/>
              <a:ext cx="2232248" cy="1588"/>
            </a:xfrm>
            <a:prstGeom prst="line">
              <a:avLst/>
            </a:prstGeom>
            <a:ln>
              <a:headEnd type="oval" w="med" len="med"/>
              <a:tailEnd type="none" w="med" len="med"/>
            </a:ln>
          </p:spPr>
          <p:style>
            <a:lnRef idx="1">
              <a:schemeClr val="accent4"/>
            </a:lnRef>
            <a:fillRef idx="0">
              <a:schemeClr val="accent4"/>
            </a:fillRef>
            <a:effectRef idx="0">
              <a:schemeClr val="accent4"/>
            </a:effectRef>
            <a:fontRef idx="minor">
              <a:schemeClr val="tx1"/>
            </a:fontRef>
          </p:style>
        </p:cxnSp>
        <p:sp>
          <p:nvSpPr>
            <p:cNvPr id="81" name="Oval 80"/>
            <p:cNvSpPr/>
            <p:nvPr/>
          </p:nvSpPr>
          <p:spPr bwMode="auto">
            <a:xfrm>
              <a:off x="2051156" y="5877272"/>
              <a:ext cx="144477" cy="144546"/>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1</a:t>
              </a:r>
            </a:p>
          </p:txBody>
        </p:sp>
        <p:sp>
          <p:nvSpPr>
            <p:cNvPr id="82" name="Oval 81"/>
            <p:cNvSpPr/>
            <p:nvPr/>
          </p:nvSpPr>
          <p:spPr bwMode="auto">
            <a:xfrm>
              <a:off x="2267078" y="5877272"/>
              <a:ext cx="144477" cy="144546"/>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2</a:t>
              </a:r>
            </a:p>
          </p:txBody>
        </p:sp>
        <p:sp>
          <p:nvSpPr>
            <p:cNvPr id="83" name="Oval 82"/>
            <p:cNvSpPr/>
            <p:nvPr/>
          </p:nvSpPr>
          <p:spPr bwMode="auto">
            <a:xfrm>
              <a:off x="2482999" y="5877272"/>
              <a:ext cx="144477" cy="144546"/>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3</a:t>
              </a:r>
            </a:p>
          </p:txBody>
        </p:sp>
      </p:grpSp>
      <p:grpSp>
        <p:nvGrpSpPr>
          <p:cNvPr id="84" name="Group 225"/>
          <p:cNvGrpSpPr>
            <a:grpSpLocks/>
          </p:cNvGrpSpPr>
          <p:nvPr/>
        </p:nvGrpSpPr>
        <p:grpSpPr bwMode="auto">
          <a:xfrm>
            <a:off x="2484438" y="5300663"/>
            <a:ext cx="1295400" cy="215900"/>
            <a:chOff x="2483768" y="5301208"/>
            <a:chExt cx="1296144" cy="216024"/>
          </a:xfrm>
        </p:grpSpPr>
        <p:cxnSp>
          <p:nvCxnSpPr>
            <p:cNvPr id="85" name="Straight Connector 84"/>
            <p:cNvCxnSpPr/>
            <p:nvPr/>
          </p:nvCxnSpPr>
          <p:spPr bwMode="auto">
            <a:xfrm>
              <a:off x="2483768" y="5515643"/>
              <a:ext cx="1296144" cy="1589"/>
            </a:xfrm>
            <a:prstGeom prst="line">
              <a:avLst/>
            </a:prstGeom>
            <a:ln>
              <a:headEnd type="oval" w="med" len="med"/>
              <a:tailEnd type="none" w="med" len="med"/>
            </a:ln>
          </p:spPr>
          <p:style>
            <a:lnRef idx="1">
              <a:schemeClr val="accent4"/>
            </a:lnRef>
            <a:fillRef idx="0">
              <a:schemeClr val="accent4"/>
            </a:fillRef>
            <a:effectRef idx="0">
              <a:schemeClr val="accent4"/>
            </a:effectRef>
            <a:fontRef idx="minor">
              <a:schemeClr val="tx1"/>
            </a:fontRef>
          </p:style>
        </p:cxnSp>
        <p:sp>
          <p:nvSpPr>
            <p:cNvPr id="86" name="Oval 85"/>
            <p:cNvSpPr/>
            <p:nvPr/>
          </p:nvSpPr>
          <p:spPr bwMode="auto">
            <a:xfrm>
              <a:off x="2555246" y="5301208"/>
              <a:ext cx="144546" cy="144545"/>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4b</a:t>
              </a:r>
            </a:p>
          </p:txBody>
        </p:sp>
        <p:sp>
          <p:nvSpPr>
            <p:cNvPr id="87" name="Oval 86"/>
            <p:cNvSpPr/>
            <p:nvPr/>
          </p:nvSpPr>
          <p:spPr bwMode="auto">
            <a:xfrm>
              <a:off x="2771270" y="5301208"/>
              <a:ext cx="144546" cy="144545"/>
            </a:xfrm>
            <a:prstGeom prst="ellipse">
              <a:avLst/>
            </a:prstGeom>
            <a:solidFill>
              <a:schemeClr val="accent1">
                <a:lumMod val="25000"/>
              </a:schemeClr>
            </a:solidFill>
            <a:ln w="9525" cap="flat" cmpd="sng" algn="ctr">
              <a:solidFill>
                <a:schemeClr val="tx1"/>
              </a:solidFill>
              <a:prstDash val="solid"/>
              <a:round/>
              <a:headEnd type="none" w="med" len="med"/>
              <a:tailEnd type="none" w="med" len="med"/>
            </a:ln>
            <a:effectLst/>
          </p:spPr>
          <p:txBody>
            <a:bodyPr wrap="none" lIns="0" tIns="0" rIns="0" bIns="0" anchor="ctr"/>
            <a:lstStyle/>
            <a:p>
              <a:pPr algn="ctr">
                <a:defRPr/>
              </a:pPr>
              <a:r>
                <a:rPr lang="en-US" sz="800" b="1" dirty="0">
                  <a:solidFill>
                    <a:schemeClr val="bg1">
                      <a:lumMod val="95000"/>
                    </a:schemeClr>
                  </a:solidFill>
                </a:rPr>
                <a:t>5</a:t>
              </a:r>
            </a:p>
          </p:txBody>
        </p:sp>
      </p:grpSp>
      <p:grpSp>
        <p:nvGrpSpPr>
          <p:cNvPr id="92" name="Group 56"/>
          <p:cNvGrpSpPr>
            <a:grpSpLocks/>
          </p:cNvGrpSpPr>
          <p:nvPr/>
        </p:nvGrpSpPr>
        <p:grpSpPr bwMode="auto">
          <a:xfrm>
            <a:off x="7596188" y="44450"/>
            <a:ext cx="430212" cy="301625"/>
            <a:chOff x="6907213" y="0"/>
            <a:chExt cx="430212" cy="301625"/>
          </a:xfrm>
        </p:grpSpPr>
        <p:sp>
          <p:nvSpPr>
            <p:cNvPr id="93" name="Right Arrow 92"/>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37258" name="Group 63"/>
            <p:cNvGrpSpPr>
              <a:grpSpLocks/>
            </p:cNvGrpSpPr>
            <p:nvPr/>
          </p:nvGrpSpPr>
          <p:grpSpPr bwMode="auto">
            <a:xfrm>
              <a:off x="6907213" y="65088"/>
              <a:ext cx="171450" cy="171450"/>
              <a:chOff x="739" y="413995"/>
              <a:chExt cx="172117" cy="172117"/>
            </a:xfrm>
          </p:grpSpPr>
          <p:sp>
            <p:nvSpPr>
              <p:cNvPr id="95" name="Oval 94"/>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6"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97" name="Group 57"/>
          <p:cNvGrpSpPr>
            <a:grpSpLocks/>
          </p:cNvGrpSpPr>
          <p:nvPr/>
        </p:nvGrpSpPr>
        <p:grpSpPr bwMode="auto">
          <a:xfrm>
            <a:off x="7956550" y="44450"/>
            <a:ext cx="430213" cy="301625"/>
            <a:chOff x="7358063" y="0"/>
            <a:chExt cx="430212" cy="301625"/>
          </a:xfrm>
        </p:grpSpPr>
        <p:sp>
          <p:nvSpPr>
            <p:cNvPr id="98" name="Right Arrow 97"/>
            <p:cNvSpPr/>
            <p:nvPr/>
          </p:nvSpPr>
          <p:spPr>
            <a:xfrm>
              <a:off x="744378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37254" name="Group 65"/>
            <p:cNvGrpSpPr>
              <a:grpSpLocks/>
            </p:cNvGrpSpPr>
            <p:nvPr/>
          </p:nvGrpSpPr>
          <p:grpSpPr bwMode="auto">
            <a:xfrm>
              <a:off x="7358063" y="65088"/>
              <a:ext cx="173037" cy="171450"/>
              <a:chOff x="452546" y="413995"/>
              <a:chExt cx="172117" cy="172117"/>
            </a:xfrm>
          </p:grpSpPr>
          <p:sp>
            <p:nvSpPr>
              <p:cNvPr id="100" name="Oval 99"/>
              <p:cNvSpPr/>
              <p:nvPr/>
            </p:nvSpPr>
            <p:spPr>
              <a:xfrm>
                <a:off x="452546" y="413995"/>
                <a:ext cx="172118"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1" name="Oval 8"/>
              <p:cNvSpPr/>
              <p:nvPr/>
            </p:nvSpPr>
            <p:spPr>
              <a:xfrm>
                <a:off x="477811" y="439494"/>
                <a:ext cx="121588"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102" name="Group 58"/>
          <p:cNvGrpSpPr>
            <a:grpSpLocks/>
          </p:cNvGrpSpPr>
          <p:nvPr/>
        </p:nvGrpSpPr>
        <p:grpSpPr bwMode="auto">
          <a:xfrm>
            <a:off x="8318500" y="44450"/>
            <a:ext cx="430213" cy="301625"/>
            <a:chOff x="7810500" y="0"/>
            <a:chExt cx="430213" cy="301625"/>
          </a:xfrm>
        </p:grpSpPr>
        <p:sp>
          <p:nvSpPr>
            <p:cNvPr id="103" name="Right Arrow 102"/>
            <p:cNvSpPr/>
            <p:nvPr/>
          </p:nvSpPr>
          <p:spPr>
            <a:xfrm>
              <a:off x="7896225" y="0"/>
              <a:ext cx="344488"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37250" name="Group 67"/>
            <p:cNvGrpSpPr>
              <a:grpSpLocks/>
            </p:cNvGrpSpPr>
            <p:nvPr/>
          </p:nvGrpSpPr>
          <p:grpSpPr bwMode="auto">
            <a:xfrm>
              <a:off x="7810500" y="65088"/>
              <a:ext cx="171450" cy="171450"/>
              <a:chOff x="904354" y="413995"/>
              <a:chExt cx="172117" cy="172117"/>
            </a:xfrm>
          </p:grpSpPr>
          <p:sp>
            <p:nvSpPr>
              <p:cNvPr id="105" name="Oval 104"/>
              <p:cNvSpPr/>
              <p:nvPr/>
            </p:nvSpPr>
            <p:spPr>
              <a:xfrm>
                <a:off x="904354"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11"/>
              <p:cNvSpPr/>
              <p:nvPr/>
            </p:nvSpPr>
            <p:spPr>
              <a:xfrm>
                <a:off x="929853"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grpSp>
        <p:nvGrpSpPr>
          <p:cNvPr id="107" name="Group 53"/>
          <p:cNvGrpSpPr>
            <a:grpSpLocks/>
          </p:cNvGrpSpPr>
          <p:nvPr/>
        </p:nvGrpSpPr>
        <p:grpSpPr bwMode="auto">
          <a:xfrm>
            <a:off x="8678863" y="31750"/>
            <a:ext cx="430212" cy="301625"/>
            <a:chOff x="6907213" y="0"/>
            <a:chExt cx="430212" cy="301625"/>
          </a:xfrm>
        </p:grpSpPr>
        <p:sp>
          <p:nvSpPr>
            <p:cNvPr id="108" name="Right Arrow 107"/>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137246" name="Group 63"/>
            <p:cNvGrpSpPr>
              <a:grpSpLocks/>
            </p:cNvGrpSpPr>
            <p:nvPr/>
          </p:nvGrpSpPr>
          <p:grpSpPr bwMode="auto">
            <a:xfrm>
              <a:off x="6907213" y="65088"/>
              <a:ext cx="171450" cy="171450"/>
              <a:chOff x="739" y="413995"/>
              <a:chExt cx="172117" cy="172117"/>
            </a:xfrm>
          </p:grpSpPr>
          <p:sp>
            <p:nvSpPr>
              <p:cNvPr id="110" name="Oval 109"/>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4</a:t>
                </a:r>
              </a:p>
            </p:txBody>
          </p:sp>
        </p:grpSp>
      </p:grpSp>
      <p:sp>
        <p:nvSpPr>
          <p:cNvPr id="112" name="Isosceles Triangle 111"/>
          <p:cNvSpPr/>
          <p:nvPr/>
        </p:nvSpPr>
        <p:spPr bwMode="auto">
          <a:xfrm>
            <a:off x="2699792" y="4869160"/>
            <a:ext cx="1656184" cy="1440160"/>
          </a:xfrm>
          <a:prstGeom prst="triangle">
            <a:avLst/>
          </a:prstGeom>
          <a:solidFill>
            <a:schemeClr val="bg1">
              <a:lumMod val="65000"/>
            </a:schemeClr>
          </a:solidFill>
          <a:ln w="9525" cap="flat" cmpd="sng" algn="ctr">
            <a:solidFill>
              <a:schemeClr val="tx1">
                <a:lumMod val="50000"/>
                <a:lumOff val="50000"/>
              </a:schemeClr>
            </a:solidFill>
            <a:prstDash val="solid"/>
            <a:round/>
            <a:headEnd type="none" w="med" len="med"/>
            <a:tailEnd type="none" w="med" len="med"/>
          </a:ln>
          <a:effectLst>
            <a:reflection blurRad="6350" stA="52000" endA="300" endPos="35000" dir="5400000" sy="-100000" algn="bl" rotWithShape="0"/>
          </a:effectLst>
          <a:scene3d>
            <a:camera prst="obliqueTopLeft"/>
            <a:lightRig rig="threePt" dir="t"/>
          </a:scene3d>
          <a:sp3d>
            <a:bevelT w="101600" prst="riblet"/>
          </a:sp3d>
        </p:spPr>
        <p:txBody>
          <a:bodyPr wrap="none" tIns="91440" bIns="91440" anchor="ctr"/>
          <a:lstStyle/>
          <a:p>
            <a:pPr algn="ctr">
              <a:defRPr/>
            </a:pPr>
            <a:r>
              <a:rPr lang="en-US" sz="1100" dirty="0"/>
              <a:t>Work Centers</a:t>
            </a:r>
          </a:p>
        </p:txBody>
      </p:sp>
      <p:sp>
        <p:nvSpPr>
          <p:cNvPr id="113" name="Isosceles Triangle 112"/>
          <p:cNvSpPr/>
          <p:nvPr/>
        </p:nvSpPr>
        <p:spPr bwMode="auto">
          <a:xfrm>
            <a:off x="4572000" y="4869160"/>
            <a:ext cx="1656184" cy="1440160"/>
          </a:xfrm>
          <a:prstGeom prst="triangle">
            <a:avLst/>
          </a:prstGeom>
          <a:solidFill>
            <a:schemeClr val="tx2">
              <a:lumMod val="60000"/>
              <a:lumOff val="40000"/>
            </a:schemeClr>
          </a:solidFill>
          <a:ln w="9525" cap="flat" cmpd="sng" algn="ctr">
            <a:solidFill>
              <a:schemeClr val="tx1">
                <a:lumMod val="50000"/>
                <a:lumOff val="50000"/>
              </a:schemeClr>
            </a:solidFill>
            <a:prstDash val="solid"/>
            <a:round/>
            <a:headEnd type="none" w="med" len="med"/>
            <a:tailEnd type="none" w="med" len="med"/>
          </a:ln>
          <a:effectLst>
            <a:reflection blurRad="6350" stA="52000" endA="300" endPos="35000" dir="5400000" sy="-100000" algn="bl" rotWithShape="0"/>
          </a:effectLst>
          <a:scene3d>
            <a:camera prst="obliqueTopLeft"/>
            <a:lightRig rig="threePt" dir="t"/>
          </a:scene3d>
          <a:sp3d>
            <a:bevelT w="101600" prst="riblet"/>
          </a:sp3d>
        </p:spPr>
        <p:txBody>
          <a:bodyPr wrap="none" tIns="91440" bIns="91440" anchor="ctr"/>
          <a:lstStyle/>
          <a:p>
            <a:pPr algn="ctr">
              <a:defRPr/>
            </a:pPr>
            <a:r>
              <a:rPr lang="en-US" sz="1100" dirty="0"/>
              <a:t>Production Lines</a:t>
            </a:r>
          </a:p>
        </p:txBody>
      </p:sp>
      <p:cxnSp>
        <p:nvCxnSpPr>
          <p:cNvPr id="137242" name="Straight Arrow Connector 75"/>
          <p:cNvCxnSpPr>
            <a:cxnSpLocks noChangeShapeType="1"/>
          </p:cNvCxnSpPr>
          <p:nvPr/>
        </p:nvCxnSpPr>
        <p:spPr bwMode="auto">
          <a:xfrm rot="10800000">
            <a:off x="5076825" y="3716338"/>
            <a:ext cx="215900" cy="1587"/>
          </a:xfrm>
          <a:prstGeom prst="straightConnector1">
            <a:avLst/>
          </a:prstGeom>
          <a:noFill/>
          <a:ln w="9525" algn="ctr">
            <a:solidFill>
              <a:schemeClr val="tx1"/>
            </a:solidFill>
            <a:round/>
            <a:headEnd/>
            <a:tailEnd type="arrow" w="med" len="med"/>
          </a:ln>
        </p:spPr>
      </p:cxnSp>
      <p:cxnSp>
        <p:nvCxnSpPr>
          <p:cNvPr id="137243" name="Straight Arrow Connector 70"/>
          <p:cNvCxnSpPr>
            <a:cxnSpLocks noChangeShapeType="1"/>
          </p:cNvCxnSpPr>
          <p:nvPr/>
        </p:nvCxnSpPr>
        <p:spPr bwMode="auto">
          <a:xfrm rot="5400000" flipH="1" flipV="1">
            <a:off x="2736057" y="3609181"/>
            <a:ext cx="215900" cy="1587"/>
          </a:xfrm>
          <a:prstGeom prst="straightConnector1">
            <a:avLst/>
          </a:prstGeom>
          <a:noFill/>
          <a:ln w="9525" algn="ctr">
            <a:solidFill>
              <a:schemeClr val="tx1"/>
            </a:solidFill>
            <a:round/>
            <a:headEnd/>
            <a:tailEnd type="arrow" w="med" len="med"/>
          </a:ln>
        </p:spPr>
      </p:cxnSp>
      <p:cxnSp>
        <p:nvCxnSpPr>
          <p:cNvPr id="137244" name="Straight Arrow Connector 55"/>
          <p:cNvCxnSpPr>
            <a:cxnSpLocks noChangeShapeType="1"/>
          </p:cNvCxnSpPr>
          <p:nvPr/>
        </p:nvCxnSpPr>
        <p:spPr bwMode="auto">
          <a:xfrm rot="5400000" flipH="1" flipV="1">
            <a:off x="1690687" y="3932238"/>
            <a:ext cx="144463" cy="1588"/>
          </a:xfrm>
          <a:prstGeom prst="straightConnector1">
            <a:avLst/>
          </a:prstGeom>
          <a:noFill/>
          <a:ln w="9525" algn="ctr">
            <a:solidFill>
              <a:schemeClr val="tx1"/>
            </a:solidFill>
            <a:round/>
            <a:headEnd/>
            <a:tailEnd type="arrow"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2"/>
                                        </p:tgtEl>
                                        <p:attrNameLst>
                                          <p:attrName>style.visibility</p:attrName>
                                        </p:attrNameLst>
                                      </p:cBhvr>
                                      <p:to>
                                        <p:strVal val="hidden"/>
                                      </p:to>
                                    </p:set>
                                  </p:childTnLst>
                                </p:cTn>
                              </p:par>
                              <p:par>
                                <p:cTn id="7" presetID="22" presetClass="entr" presetSubtype="8" fill="hold" nodeType="withEffect">
                                  <p:stCondLst>
                                    <p:cond delay="0"/>
                                  </p:stCondLst>
                                  <p:childTnLst>
                                    <p:set>
                                      <p:cBhvr>
                                        <p:cTn id="8" dur="1" fill="hold">
                                          <p:stCondLst>
                                            <p:cond delay="0"/>
                                          </p:stCondLst>
                                        </p:cTn>
                                        <p:tgtEl>
                                          <p:spTgt spid="78"/>
                                        </p:tgtEl>
                                        <p:attrNameLst>
                                          <p:attrName>style.visibility</p:attrName>
                                        </p:attrNameLst>
                                      </p:cBhvr>
                                      <p:to>
                                        <p:strVal val="visible"/>
                                      </p:to>
                                    </p:set>
                                    <p:animEffect transition="in" filter="wipe(left)">
                                      <p:cBhvr>
                                        <p:cTn id="9" dur="1000"/>
                                        <p:tgtEl>
                                          <p:spTgt spid="7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xit" presetSubtype="4" fill="hold" nodeType="clickEffect">
                                  <p:stCondLst>
                                    <p:cond delay="0"/>
                                  </p:stCondLst>
                                  <p:childTnLst>
                                    <p:animEffect transition="out" filter="wipe(down)">
                                      <p:cBhvr>
                                        <p:cTn id="13" dur="500"/>
                                        <p:tgtEl>
                                          <p:spTgt spid="97"/>
                                        </p:tgtEl>
                                      </p:cBhvr>
                                    </p:animEffect>
                                    <p:set>
                                      <p:cBhvr>
                                        <p:cTn id="14" dur="1" fill="hold">
                                          <p:stCondLst>
                                            <p:cond delay="499"/>
                                          </p:stCondLst>
                                        </p:cTn>
                                        <p:tgtEl>
                                          <p:spTgt spid="97"/>
                                        </p:tgtEl>
                                        <p:attrNameLst>
                                          <p:attrName>style.visibility</p:attrName>
                                        </p:attrNameLst>
                                      </p:cBhvr>
                                      <p:to>
                                        <p:strVal val="hidden"/>
                                      </p:to>
                                    </p:set>
                                  </p:childTnLst>
                                </p:cTn>
                              </p:par>
                              <p:par>
                                <p:cTn id="15" presetID="9" presetClass="emph" presetSubtype="0" nodeType="withEffect">
                                  <p:stCondLst>
                                    <p:cond delay="0"/>
                                  </p:stCondLst>
                                  <p:childTnLst>
                                    <p:set>
                                      <p:cBhvr rctx="PPT">
                                        <p:cTn id="16" dur="indefinite"/>
                                        <p:tgtEl>
                                          <p:spTgt spid="78"/>
                                        </p:tgtEl>
                                        <p:attrNameLst>
                                          <p:attrName>style.opacity</p:attrName>
                                        </p:attrNameLst>
                                      </p:cBhvr>
                                      <p:to>
                                        <p:strVal val="0.5"/>
                                      </p:to>
                                    </p:set>
                                    <p:animEffect filter="image" prLst="opacity: 0.5">
                                      <p:cBhvr rctx="IE">
                                        <p:cTn id="17" dur="indefinite"/>
                                        <p:tgtEl>
                                          <p:spTgt spid="78"/>
                                        </p:tgtEl>
                                      </p:cBhvr>
                                    </p:animEffect>
                                  </p:childTnLst>
                                </p:cTn>
                              </p:par>
                            </p:childTnLst>
                          </p:cTn>
                        </p:par>
                        <p:par>
                          <p:cTn id="18" fill="hold">
                            <p:stCondLst>
                              <p:cond delay="500"/>
                            </p:stCondLst>
                            <p:childTnLst>
                              <p:par>
                                <p:cTn id="19" presetID="22" presetClass="entr" presetSubtype="2" fill="hold"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ipe(right)">
                                      <p:cBhvr>
                                        <p:cTn id="21" dur="1000"/>
                                        <p:tgtEl>
                                          <p:spTgt spid="84"/>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31"/>
                                        </p:tgtEl>
                                        <p:attrNameLst>
                                          <p:attrName>style.visibility</p:attrName>
                                        </p:attrNameLst>
                                      </p:cBhvr>
                                      <p:to>
                                        <p:strVal val="visible"/>
                                      </p:to>
                                    </p:set>
                                    <p:animEffect transition="in" filter="wipe(left)">
                                      <p:cBhvr>
                                        <p:cTn id="25" dur="2000"/>
                                        <p:tgtEl>
                                          <p:spTgt spid="13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nodeType="clickEffect">
                                  <p:stCondLst>
                                    <p:cond delay="0"/>
                                  </p:stCondLst>
                                  <p:childTnLst>
                                    <p:animEffect transition="out" filter="wipe(down)">
                                      <p:cBhvr>
                                        <p:cTn id="29" dur="500"/>
                                        <p:tgtEl>
                                          <p:spTgt spid="102"/>
                                        </p:tgtEl>
                                      </p:cBhvr>
                                    </p:animEffect>
                                    <p:set>
                                      <p:cBhvr>
                                        <p:cTn id="30" dur="1" fill="hold">
                                          <p:stCondLst>
                                            <p:cond delay="499"/>
                                          </p:stCondLst>
                                        </p:cTn>
                                        <p:tgtEl>
                                          <p:spTgt spid="102"/>
                                        </p:tgtEl>
                                        <p:attrNameLst>
                                          <p:attrName>style.visibility</p:attrName>
                                        </p:attrNameLst>
                                      </p:cBhvr>
                                      <p:to>
                                        <p:strVal val="hidden"/>
                                      </p:to>
                                    </p:set>
                                  </p:childTnLst>
                                </p:cTn>
                              </p:par>
                              <p:par>
                                <p:cTn id="31" presetID="9" presetClass="emph" presetSubtype="0" nodeType="withEffect">
                                  <p:stCondLst>
                                    <p:cond delay="0"/>
                                  </p:stCondLst>
                                  <p:childTnLst>
                                    <p:set>
                                      <p:cBhvr rctx="PPT">
                                        <p:cTn id="32" dur="indefinite"/>
                                        <p:tgtEl>
                                          <p:spTgt spid="84"/>
                                        </p:tgtEl>
                                        <p:attrNameLst>
                                          <p:attrName>style.opacity</p:attrName>
                                        </p:attrNameLst>
                                      </p:cBhvr>
                                      <p:to>
                                        <p:strVal val="0.5"/>
                                      </p:to>
                                    </p:set>
                                    <p:animEffect filter="image" prLst="opacity: 0.5">
                                      <p:cBhvr rctx="IE">
                                        <p:cTn id="33" dur="indefinite"/>
                                        <p:tgtEl>
                                          <p:spTgt spid="84"/>
                                        </p:tgtEl>
                                      </p:cBhvr>
                                    </p:animEffect>
                                  </p:childTnLst>
                                </p:cTn>
                              </p:par>
                              <p:par>
                                <p:cTn id="34" presetID="9" presetClass="emph" presetSubtype="0" nodeType="withEffect">
                                  <p:stCondLst>
                                    <p:cond delay="0"/>
                                  </p:stCondLst>
                                  <p:childTnLst>
                                    <p:set>
                                      <p:cBhvr rctx="PPT">
                                        <p:cTn id="35" dur="indefinite"/>
                                        <p:tgtEl>
                                          <p:spTgt spid="131"/>
                                        </p:tgtEl>
                                        <p:attrNameLst>
                                          <p:attrName>style.opacity</p:attrName>
                                        </p:attrNameLst>
                                      </p:cBhvr>
                                      <p:to>
                                        <p:strVal val="0.5"/>
                                      </p:to>
                                    </p:set>
                                    <p:animEffect filter="image" prLst="opacity: 0.5">
                                      <p:cBhvr rctx="IE">
                                        <p:cTn id="36" dur="indefinite"/>
                                        <p:tgtEl>
                                          <p:spTgt spid="131"/>
                                        </p:tgtEl>
                                      </p:cBhvr>
                                    </p:animEffect>
                                  </p:childTnLst>
                                </p:cTn>
                              </p:par>
                            </p:childTnLst>
                          </p:cTn>
                        </p:par>
                        <p:par>
                          <p:cTn id="37" fill="hold">
                            <p:stCondLst>
                              <p:cond delay="500"/>
                            </p:stCondLst>
                            <p:childTnLst>
                              <p:par>
                                <p:cTn id="38" presetID="22" presetClass="entr" presetSubtype="2"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right)">
                                      <p:cBhvr>
                                        <p:cTn id="40" dur="1000"/>
                                        <p:tgtEl>
                                          <p:spTgt spid="59"/>
                                        </p:tgtEl>
                                      </p:cBhvr>
                                    </p:animEffect>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123"/>
                                        </p:tgtEl>
                                        <p:attrNameLst>
                                          <p:attrName>style.visibility</p:attrName>
                                        </p:attrNameLst>
                                      </p:cBhvr>
                                      <p:to>
                                        <p:strVal val="visible"/>
                                      </p:to>
                                    </p:set>
                                    <p:animEffect transition="in" filter="wipe(left)">
                                      <p:cBhvr>
                                        <p:cTn id="44" dur="1000"/>
                                        <p:tgtEl>
                                          <p:spTgt spid="123"/>
                                        </p:tgtEl>
                                      </p:cBhvr>
                                    </p:animEffect>
                                  </p:childTnLst>
                                </p:cTn>
                              </p:par>
                            </p:childTnLst>
                          </p:cTn>
                        </p:par>
                        <p:par>
                          <p:cTn id="45" fill="hold">
                            <p:stCondLst>
                              <p:cond delay="2500"/>
                            </p:stCondLst>
                            <p:childTnLst>
                              <p:par>
                                <p:cTn id="46" presetID="1" presetClass="exit" presetSubtype="0" fill="hold" grpId="0" nodeType="afterEffect">
                                  <p:stCondLst>
                                    <p:cond delay="0"/>
                                  </p:stCondLst>
                                  <p:childTnLst>
                                    <p:set>
                                      <p:cBhvr>
                                        <p:cTn id="47" dur="1" fill="hold">
                                          <p:stCondLst>
                                            <p:cond delay="0"/>
                                          </p:stCondLst>
                                        </p:cTn>
                                        <p:tgtEl>
                                          <p:spTgt spid="62"/>
                                        </p:tgtEl>
                                        <p:attrNameLst>
                                          <p:attrName>style.visibility</p:attrName>
                                        </p:attrNameLst>
                                      </p:cBhvr>
                                      <p:to>
                                        <p:strVal val="hidden"/>
                                      </p:to>
                                    </p:set>
                                  </p:childTnLst>
                                </p:cTn>
                              </p:par>
                            </p:childTnLst>
                          </p:cTn>
                        </p:par>
                        <p:par>
                          <p:cTn id="48" fill="hold">
                            <p:stCondLst>
                              <p:cond delay="2500"/>
                            </p:stCondLst>
                            <p:childTnLst>
                              <p:par>
                                <p:cTn id="49" presetID="1" presetClass="exit" presetSubtype="0" fill="hold" nodeType="afterEffect">
                                  <p:stCondLst>
                                    <p:cond delay="0"/>
                                  </p:stCondLst>
                                  <p:childTnLst>
                                    <p:set>
                                      <p:cBhvr>
                                        <p:cTn id="50" dur="1" fill="hold">
                                          <p:stCondLst>
                                            <p:cond delay="0"/>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txBox="1">
            <a:spLocks/>
          </p:cNvSpPr>
          <p:nvPr/>
        </p:nvSpPr>
        <p:spPr bwMode="auto">
          <a:xfrm>
            <a:off x="179388"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Create a Master Schedule</a:t>
            </a:r>
            <a:r>
              <a:rPr lang="en-US" sz="2000" b="1">
                <a:solidFill>
                  <a:schemeClr val="tx2"/>
                </a:solidFill>
              </a:rPr>
              <a:t/>
            </a:r>
            <a:br>
              <a:rPr lang="en-US" sz="2000" b="1">
                <a:solidFill>
                  <a:schemeClr val="tx2"/>
                </a:solidFill>
              </a:rPr>
            </a:br>
            <a:r>
              <a:rPr lang="en-US" sz="2000" b="1">
                <a:solidFill>
                  <a:schemeClr val="tx2"/>
                </a:solidFill>
              </a:rPr>
              <a:t>Process Overview</a:t>
            </a:r>
          </a:p>
        </p:txBody>
      </p:sp>
      <p:grpSp>
        <p:nvGrpSpPr>
          <p:cNvPr id="23554" name="Group 9"/>
          <p:cNvGrpSpPr>
            <a:grpSpLocks/>
          </p:cNvGrpSpPr>
          <p:nvPr/>
        </p:nvGrpSpPr>
        <p:grpSpPr bwMode="auto">
          <a:xfrm>
            <a:off x="1403350" y="1628775"/>
            <a:ext cx="5832475" cy="4565650"/>
            <a:chOff x="158" y="482"/>
            <a:chExt cx="4400" cy="3444"/>
          </a:xfrm>
        </p:grpSpPr>
        <p:pic>
          <p:nvPicPr>
            <p:cNvPr id="3074" name="Picture 2"/>
            <p:cNvPicPr>
              <a:picLocks noChangeAspect="1" noChangeArrowheads="1"/>
            </p:cNvPicPr>
            <p:nvPr/>
          </p:nvPicPr>
          <p:blipFill>
            <a:blip r:embed="rId2"/>
            <a:srcRect/>
            <a:stretch>
              <a:fillRect/>
            </a:stretch>
          </p:blipFill>
          <p:spPr bwMode="auto">
            <a:xfrm>
              <a:off x="204" y="528"/>
              <a:ext cx="3273" cy="2561"/>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3556" name="Rectangle 11"/>
            <p:cNvSpPr>
              <a:spLocks noChangeArrowheads="1"/>
            </p:cNvSpPr>
            <p:nvPr/>
          </p:nvSpPr>
          <p:spPr bwMode="auto">
            <a:xfrm>
              <a:off x="1202" y="1480"/>
              <a:ext cx="725" cy="408"/>
            </a:xfrm>
            <a:prstGeom prst="rect">
              <a:avLst/>
            </a:prstGeom>
            <a:solidFill>
              <a:schemeClr val="accent1">
                <a:alpha val="0"/>
              </a:schemeClr>
            </a:solidFill>
            <a:ln w="44450" algn="ctr">
              <a:solidFill>
                <a:srgbClr val="FF0000"/>
              </a:solidFill>
              <a:round/>
              <a:headEnd/>
              <a:tailEnd/>
            </a:ln>
          </p:spPr>
          <p:txBody>
            <a:bodyPr wrap="none" tIns="91440" bIns="91440" anchor="ctr"/>
            <a:lstStyle/>
            <a:p>
              <a:pPr algn="ctr"/>
              <a:endParaRPr lang="en-US"/>
            </a:p>
          </p:txBody>
        </p:sp>
        <p:sp>
          <p:nvSpPr>
            <p:cNvPr id="14" name="Rounded Rectangular Callout 13"/>
            <p:cNvSpPr/>
            <p:nvPr/>
          </p:nvSpPr>
          <p:spPr bwMode="auto">
            <a:xfrm>
              <a:off x="3061" y="1480"/>
              <a:ext cx="1407" cy="637"/>
            </a:xfrm>
            <a:prstGeom prst="wedgeRoundRectCallout">
              <a:avLst>
                <a:gd name="adj1" fmla="val -136887"/>
                <a:gd name="adj2" fmla="val -31934"/>
                <a:gd name="adj3" fmla="val 16667"/>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b="1" dirty="0">
                  <a:solidFill>
                    <a:schemeClr val="tx2"/>
                  </a:solidFill>
                </a:rPr>
                <a:t>Planning &amp; Scheduling Workbenches</a:t>
              </a:r>
            </a:p>
            <a:p>
              <a:pPr fontAlgn="auto">
                <a:spcBef>
                  <a:spcPts val="0"/>
                </a:spcBef>
                <a:spcAft>
                  <a:spcPts val="0"/>
                </a:spcAft>
                <a:defRPr/>
              </a:pPr>
              <a:r>
                <a:rPr lang="en-US" sz="1200" dirty="0">
                  <a:solidFill>
                    <a:schemeClr val="tx2"/>
                  </a:solidFill>
                </a:rPr>
                <a:t>Launch the application from this process step node.</a:t>
              </a:r>
            </a:p>
          </p:txBody>
        </p:sp>
        <p:pic>
          <p:nvPicPr>
            <p:cNvPr id="3076" name="Picture 4"/>
            <p:cNvPicPr>
              <a:picLocks noChangeAspect="1" noChangeArrowheads="1"/>
            </p:cNvPicPr>
            <p:nvPr/>
          </p:nvPicPr>
          <p:blipFill>
            <a:blip r:embed="rId3"/>
            <a:srcRect/>
            <a:stretch>
              <a:fillRect/>
            </a:stretch>
          </p:blipFill>
          <p:spPr bwMode="auto">
            <a:xfrm>
              <a:off x="158" y="482"/>
              <a:ext cx="4400" cy="3444"/>
            </a:xfrm>
            <a:prstGeom prst="rect">
              <a:avLst/>
            </a:prstGeom>
            <a:noFill/>
            <a:ln w="9525">
              <a:noFill/>
              <a:miter lim="800000"/>
              <a:headEnd/>
              <a:tailEnd/>
            </a:ln>
            <a:effectLst>
              <a:outerShdw blurRad="50800" dist="38100" dir="2700000" algn="tl" rotWithShape="0">
                <a:prstClr val="black">
                  <a:alpha val="40000"/>
                </a:prstClr>
              </a:outerShdw>
            </a:effectLst>
          </p:spPr>
        </p:pic>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Content Placeholder 11"/>
          <p:cNvSpPr>
            <a:spLocks noGrp="1"/>
          </p:cNvSpPr>
          <p:nvPr>
            <p:ph idx="4294967295"/>
          </p:nvPr>
        </p:nvSpPr>
        <p:spPr>
          <a:xfrm>
            <a:off x="0" y="1196975"/>
            <a:ext cx="8153400" cy="649288"/>
          </a:xfrm>
        </p:spPr>
        <p:txBody>
          <a:bodyPr tIns="91440" bIns="91440"/>
          <a:lstStyle/>
          <a:p>
            <a:pPr eaLnBrk="1" hangingPunct="1">
              <a:lnSpc>
                <a:spcPct val="70000"/>
              </a:lnSpc>
            </a:pPr>
            <a:r>
              <a:rPr lang="en-US" sz="2000" smtClean="0">
                <a:solidFill>
                  <a:schemeClr val="tx1"/>
                </a:solidFill>
                <a:latin typeface="Century Gothic" pitchFamily="34" charset="0"/>
                <a:cs typeface="Century Gothic" pitchFamily="34" charset="0"/>
              </a:rPr>
              <a:t>Set up standard working days and capacity for the resources</a:t>
            </a:r>
          </a:p>
          <a:p>
            <a:pPr lvl="1" eaLnBrk="1" hangingPunct="1">
              <a:lnSpc>
                <a:spcPct val="70000"/>
              </a:lnSpc>
            </a:pPr>
            <a:endParaRPr lang="en-US" sz="1700" smtClean="0">
              <a:solidFill>
                <a:schemeClr val="tx1"/>
              </a:solidFill>
              <a:latin typeface="Century Gothic" pitchFamily="34" charset="0"/>
              <a:cs typeface="Century Gothic" pitchFamily="34" charset="0"/>
            </a:endParaRPr>
          </a:p>
        </p:txBody>
      </p:sp>
      <p:sp>
        <p:nvSpPr>
          <p:cNvPr id="20" name="TextBox 19"/>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95000"/>
                  </a:schemeClr>
                </a:solidFill>
              </a:rPr>
              <a:t>Click For Next  Point</a:t>
            </a:r>
          </a:p>
        </p:txBody>
      </p:sp>
      <p:pic>
        <p:nvPicPr>
          <p:cNvPr id="1026" name="Picture 2"/>
          <p:cNvPicPr>
            <a:picLocks noChangeAspect="1" noChangeArrowheads="1"/>
          </p:cNvPicPr>
          <p:nvPr/>
        </p:nvPicPr>
        <p:blipFill>
          <a:blip r:embed="rId3"/>
          <a:srcRect/>
          <a:stretch>
            <a:fillRect/>
          </a:stretch>
        </p:blipFill>
        <p:spPr bwMode="auto">
          <a:xfrm>
            <a:off x="4859338" y="2636838"/>
            <a:ext cx="3575050" cy="2847975"/>
          </a:xfrm>
          <a:prstGeom prst="rect">
            <a:avLst/>
          </a:prstGeom>
          <a:ln>
            <a:noFill/>
          </a:ln>
          <a:effectLst>
            <a:outerShdw blurRad="292100" dist="139700" dir="2700000" algn="tl" rotWithShape="0">
              <a:srgbClr val="333333">
                <a:alpha val="65000"/>
              </a:srgbClr>
            </a:outerShdw>
          </a:effectLst>
        </p:spPr>
      </p:pic>
      <p:sp>
        <p:nvSpPr>
          <p:cNvPr id="13" name="Isosceles Triangle 12"/>
          <p:cNvSpPr/>
          <p:nvPr/>
        </p:nvSpPr>
        <p:spPr bwMode="auto">
          <a:xfrm>
            <a:off x="7430095" y="1600548"/>
            <a:ext cx="1152128" cy="1008111"/>
          </a:xfrm>
          <a:prstGeom prst="triangle">
            <a:avLst/>
          </a:prstGeom>
          <a:solidFill>
            <a:schemeClr val="bg1">
              <a:lumMod val="65000"/>
            </a:schemeClr>
          </a:solidFill>
          <a:ln w="9525" cap="flat" cmpd="sng" algn="ctr">
            <a:solidFill>
              <a:schemeClr val="tx1">
                <a:lumMod val="50000"/>
                <a:lumOff val="50000"/>
              </a:schemeClr>
            </a:solidFill>
            <a:prstDash val="solid"/>
            <a:round/>
            <a:headEnd type="none" w="med" len="med"/>
            <a:tailEnd type="none" w="med" len="med"/>
          </a:ln>
          <a:effectLst>
            <a:reflection blurRad="6350" stA="52000" endA="300" endPos="35000" dir="5400000" sy="-100000" algn="bl" rotWithShape="0"/>
          </a:effectLst>
          <a:scene3d>
            <a:camera prst="obliqueTopLeft"/>
            <a:lightRig rig="threePt" dir="t"/>
          </a:scene3d>
          <a:sp3d>
            <a:bevelT w="101600" prst="riblet"/>
          </a:sp3d>
        </p:spPr>
        <p:txBody>
          <a:bodyPr wrap="none" tIns="91440" bIns="91440" anchor="ctr"/>
          <a:lstStyle/>
          <a:p>
            <a:pPr algn="ctr">
              <a:defRPr/>
            </a:pPr>
            <a:r>
              <a:rPr lang="en-US" sz="800" dirty="0"/>
              <a:t>Work Centers</a:t>
            </a:r>
          </a:p>
        </p:txBody>
      </p:sp>
      <p:pic>
        <p:nvPicPr>
          <p:cNvPr id="1027" name="Picture 3"/>
          <p:cNvPicPr>
            <a:picLocks noChangeAspect="1" noChangeArrowheads="1"/>
          </p:cNvPicPr>
          <p:nvPr/>
        </p:nvPicPr>
        <p:blipFill>
          <a:blip r:embed="rId4"/>
          <a:srcRect/>
          <a:stretch>
            <a:fillRect/>
          </a:stretch>
        </p:blipFill>
        <p:spPr bwMode="auto">
          <a:xfrm>
            <a:off x="682625" y="2636838"/>
            <a:ext cx="3317875" cy="3289300"/>
          </a:xfrm>
          <a:prstGeom prst="rect">
            <a:avLst/>
          </a:prstGeom>
          <a:ln>
            <a:noFill/>
          </a:ln>
          <a:effectLst>
            <a:outerShdw blurRad="292100" dist="139700" dir="2700000" algn="tl" rotWithShape="0">
              <a:srgbClr val="333333">
                <a:alpha val="65000"/>
              </a:srgbClr>
            </a:outerShdw>
          </a:effectLst>
        </p:spPr>
      </p:pic>
      <p:sp>
        <p:nvSpPr>
          <p:cNvPr id="14" name="Isosceles Triangle 13"/>
          <p:cNvSpPr/>
          <p:nvPr/>
        </p:nvSpPr>
        <p:spPr bwMode="auto">
          <a:xfrm>
            <a:off x="2967187" y="1604740"/>
            <a:ext cx="1152127" cy="1008111"/>
          </a:xfrm>
          <a:prstGeom prst="triangle">
            <a:avLst/>
          </a:prstGeom>
          <a:solidFill>
            <a:schemeClr val="tx2">
              <a:lumMod val="60000"/>
              <a:lumOff val="40000"/>
            </a:schemeClr>
          </a:solidFill>
          <a:ln w="9525" cap="flat" cmpd="sng" algn="ctr">
            <a:solidFill>
              <a:schemeClr val="tx1">
                <a:lumMod val="50000"/>
                <a:lumOff val="50000"/>
              </a:schemeClr>
            </a:solidFill>
            <a:prstDash val="solid"/>
            <a:round/>
            <a:headEnd type="none" w="med" len="med"/>
            <a:tailEnd type="none" w="med" len="med"/>
          </a:ln>
          <a:effectLst>
            <a:reflection blurRad="6350" stA="52000" endA="300" endPos="35000" dir="5400000" sy="-100000" algn="bl" rotWithShape="0"/>
          </a:effectLst>
          <a:scene3d>
            <a:camera prst="obliqueTopLeft"/>
            <a:lightRig rig="threePt" dir="t"/>
          </a:scene3d>
          <a:sp3d>
            <a:bevelT w="101600" prst="riblet"/>
          </a:sp3d>
        </p:spPr>
        <p:txBody>
          <a:bodyPr wrap="none" tIns="91440" bIns="91440" anchor="ctr"/>
          <a:lstStyle/>
          <a:p>
            <a:pPr algn="ctr">
              <a:defRPr/>
            </a:pPr>
            <a:r>
              <a:rPr lang="en-US" sz="800" dirty="0"/>
              <a:t>Production Lines</a:t>
            </a:r>
          </a:p>
        </p:txBody>
      </p:sp>
      <p:sp>
        <p:nvSpPr>
          <p:cNvPr id="139271" name="Title 1"/>
          <p:cNvSpPr txBox="1">
            <a:spLocks/>
          </p:cNvSpPr>
          <p:nvPr/>
        </p:nvSpPr>
        <p:spPr bwMode="auto">
          <a:xfrm>
            <a:off x="250825" y="620713"/>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Manage Resource Capacity</a:t>
            </a:r>
            <a:r>
              <a:rPr lang="en-US" sz="2000" b="1">
                <a:solidFill>
                  <a:schemeClr val="tx2"/>
                </a:solidFill>
              </a:rPr>
              <a:t/>
            </a:r>
            <a:br>
              <a:rPr lang="en-US" sz="2000" b="1">
                <a:solidFill>
                  <a:schemeClr val="tx2"/>
                </a:solidFill>
              </a:rPr>
            </a:br>
            <a:r>
              <a:rPr lang="en-US" sz="2000" b="1">
                <a:solidFill>
                  <a:schemeClr val="tx2"/>
                </a:solidFill>
              </a:rPr>
              <a:t>Capacity Setup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latin typeface="Century Gothic" pitchFamily="34" charset="0"/>
                <a:cs typeface="Century Gothic" pitchFamily="34" charset="0"/>
              </a:rPr>
              <a:t> </a:t>
            </a:r>
            <a:r>
              <a:rPr lang="en-US" sz="4800" smtClean="0">
                <a:latin typeface="Century Gothic" pitchFamily="34" charset="0"/>
                <a:cs typeface="Century Gothic" pitchFamily="34" charset="0"/>
              </a:rPr>
              <a:t>Other Related Topics</a:t>
            </a:r>
          </a:p>
        </p:txBody>
      </p:sp>
      <p:sp>
        <p:nvSpPr>
          <p:cNvPr id="158722"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Manage Resource Capacity</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Content Placeholder 5"/>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Create a master schedule</a:t>
            </a:r>
          </a:p>
          <a:p>
            <a:pPr lvl="1" eaLnBrk="1" hangingPunct="1"/>
            <a:r>
              <a:rPr lang="en-US" smtClean="0">
                <a:solidFill>
                  <a:srgbClr val="4F4F4F"/>
                </a:solidFill>
                <a:latin typeface="Century Gothic" pitchFamily="34" charset="0"/>
                <a:cs typeface="Century Gothic" pitchFamily="34" charset="0"/>
              </a:rPr>
              <a:t>Leveling forecasted demand requirements with respect to capacity</a:t>
            </a:r>
          </a:p>
          <a:p>
            <a:pPr lvl="1" eaLnBrk="1" hangingPunct="1"/>
            <a:r>
              <a:rPr lang="en-US" smtClean="0">
                <a:solidFill>
                  <a:srgbClr val="4F4F4F"/>
                </a:solidFill>
                <a:latin typeface="Century Gothic" pitchFamily="34" charset="0"/>
                <a:cs typeface="Century Gothic" pitchFamily="34" charset="0"/>
              </a:rPr>
              <a:t>Multi-level scheduling</a:t>
            </a:r>
          </a:p>
          <a:p>
            <a:pPr lvl="1" eaLnBrk="1" hangingPunct="1"/>
            <a:r>
              <a:rPr lang="en-US" smtClean="0">
                <a:solidFill>
                  <a:srgbClr val="4F4F4F"/>
                </a:solidFill>
                <a:latin typeface="Century Gothic" pitchFamily="34" charset="0"/>
                <a:cs typeface="Century Gothic" pitchFamily="34" charset="0"/>
              </a:rPr>
              <a:t>Master scheduling at the resource “group” level</a:t>
            </a:r>
          </a:p>
          <a:p>
            <a:pPr eaLnBrk="1" hangingPunct="1"/>
            <a:r>
              <a:rPr lang="en-US" smtClean="0">
                <a:solidFill>
                  <a:srgbClr val="4F4F4F"/>
                </a:solidFill>
                <a:latin typeface="Century Gothic" pitchFamily="34" charset="0"/>
                <a:cs typeface="Century Gothic" pitchFamily="34" charset="0"/>
              </a:rPr>
              <a:t>Creating a production schedule</a:t>
            </a:r>
          </a:p>
          <a:p>
            <a:pPr lvl="1" eaLnBrk="1" hangingPunct="1"/>
            <a:r>
              <a:rPr lang="en-US" smtClean="0">
                <a:solidFill>
                  <a:srgbClr val="4F4F4F"/>
                </a:solidFill>
                <a:latin typeface="Century Gothic" pitchFamily="34" charset="0"/>
                <a:cs typeface="Century Gothic" pitchFamily="34" charset="0"/>
              </a:rPr>
              <a:t>PSW use of calculated capacity</a:t>
            </a:r>
          </a:p>
          <a:p>
            <a:pPr lvl="2" eaLnBrk="1" hangingPunct="1"/>
            <a:r>
              <a:rPr lang="en-US" smtClean="0">
                <a:solidFill>
                  <a:srgbClr val="4F4F4F"/>
                </a:solidFill>
                <a:latin typeface="Century Gothic" pitchFamily="34" charset="0"/>
                <a:cs typeface="Century Gothic" pitchFamily="34" charset="0"/>
              </a:rPr>
              <a:t>Topic covered in the production scheduling training (PSW)</a:t>
            </a:r>
          </a:p>
          <a:p>
            <a:pPr eaLnBrk="1" hangingPunct="1"/>
            <a:r>
              <a:rPr lang="en-US" smtClean="0">
                <a:solidFill>
                  <a:srgbClr val="4F4F4F"/>
                </a:solidFill>
                <a:latin typeface="Century Gothic" pitchFamily="34" charset="0"/>
                <a:cs typeface="Century Gothic" pitchFamily="34" charset="0"/>
              </a:rPr>
              <a:t>Other</a:t>
            </a:r>
          </a:p>
          <a:p>
            <a:pPr lvl="1" eaLnBrk="1" hangingPunct="1"/>
            <a:r>
              <a:rPr lang="en-US" smtClean="0">
                <a:solidFill>
                  <a:srgbClr val="4F4F4F"/>
                </a:solidFill>
                <a:latin typeface="Century Gothic" pitchFamily="34" charset="0"/>
                <a:cs typeface="Century Gothic" pitchFamily="34" charset="0"/>
              </a:rPr>
              <a:t>Suggestions and comments welcome</a:t>
            </a:r>
          </a:p>
          <a:p>
            <a:pPr eaLnBrk="1" hangingPunct="1"/>
            <a:endParaRPr lang="en-US" smtClean="0">
              <a:solidFill>
                <a:srgbClr val="4F4F4F"/>
              </a:solidFill>
              <a:latin typeface="Century Gothic" pitchFamily="34" charset="0"/>
              <a:cs typeface="Century Gothic" pitchFamily="34" charset="0"/>
            </a:endParaRPr>
          </a:p>
        </p:txBody>
      </p:sp>
      <p:sp>
        <p:nvSpPr>
          <p:cNvPr id="5" name="Title 4"/>
          <p:cNvSpPr>
            <a:spLocks noGrp="1"/>
          </p:cNvSpPr>
          <p:nvPr>
            <p:ph type="title"/>
          </p:nvPr>
        </p:nvSpPr>
        <p:spPr>
          <a:xfrm>
            <a:off x="457200" y="182563"/>
            <a:ext cx="8229600" cy="709612"/>
          </a:xfrm>
        </p:spPr>
        <p:txBody>
          <a:bodyPr rtlCol="0">
            <a:normAutofit fontScale="90000"/>
          </a:bodyPr>
          <a:lstStyle/>
          <a:p>
            <a:pPr eaLnBrk="1" fontAlgn="auto" hangingPunct="1">
              <a:spcAft>
                <a:spcPts val="0"/>
              </a:spcAft>
              <a:defRPr/>
            </a:pPr>
            <a:r>
              <a:rPr lang="en-US" smtClean="0">
                <a:ea typeface="+mj-ea"/>
              </a:rPr>
              <a:t>Manage Resource Capacity</a:t>
            </a:r>
            <a:br>
              <a:rPr lang="en-US" smtClean="0">
                <a:ea typeface="+mj-ea"/>
              </a:rPr>
            </a:br>
            <a:r>
              <a:rPr lang="en-US" smtClean="0">
                <a:ea typeface="+mj-ea"/>
              </a:rPr>
              <a:t>Other Topics</a:t>
            </a:r>
            <a:endParaRPr lang="en-US" dirty="0">
              <a:ea typeface="+mj-ea"/>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Hands On Lesson</a:t>
            </a:r>
          </a:p>
        </p:txBody>
      </p:sp>
      <p:sp>
        <p:nvSpPr>
          <p:cNvPr id="144386" name="Text Box 3"/>
          <p:cNvSpPr txBox="1">
            <a:spLocks noChangeArrowheads="1"/>
          </p:cNvSpPr>
          <p:nvPr/>
        </p:nvSpPr>
        <p:spPr bwMode="auto">
          <a:xfrm>
            <a:off x="990600" y="2476500"/>
            <a:ext cx="7037388" cy="396875"/>
          </a:xfrm>
          <a:prstGeom prst="rect">
            <a:avLst/>
          </a:prstGeom>
          <a:noFill/>
          <a:ln w="9525">
            <a:noFill/>
            <a:miter lim="800000"/>
            <a:headEnd/>
            <a:tailEnd/>
          </a:ln>
        </p:spPr>
        <p:txBody>
          <a:bodyPr>
            <a:spAutoFit/>
          </a:bodyPr>
          <a:lstStyle/>
          <a:p>
            <a:pPr>
              <a:spcBef>
                <a:spcPct val="50000"/>
              </a:spcBef>
            </a:pPr>
            <a:r>
              <a:rPr lang="en-US" sz="2000" b="1">
                <a:solidFill>
                  <a:srgbClr val="A6A6A6"/>
                </a:solidFill>
              </a:rPr>
              <a:t>Create a Master Schedule</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2"/>
          <p:cNvSpPr>
            <a:spLocks/>
          </p:cNvSpPr>
          <p:nvPr/>
        </p:nvSpPr>
        <p:spPr bwMode="auto">
          <a:xfrm>
            <a:off x="457200" y="598488"/>
            <a:ext cx="8229600" cy="717550"/>
          </a:xfrm>
          <a:prstGeom prst="rect">
            <a:avLst/>
          </a:prstGeom>
          <a:noFill/>
          <a:ln w="9525">
            <a:noFill/>
            <a:miter lim="800000"/>
            <a:headEnd/>
            <a:tailEnd/>
          </a:ln>
        </p:spPr>
        <p:txBody>
          <a:bodyPr anchor="ctr"/>
          <a:lstStyle/>
          <a:p>
            <a:pPr defTabSz="457200" eaLnBrk="0" hangingPunct="0"/>
            <a:r>
              <a:rPr lang="en-US" b="1">
                <a:solidFill>
                  <a:srgbClr val="4F4F4F"/>
                </a:solidFill>
                <a:latin typeface="Century Gothic" pitchFamily="34" charset="0"/>
              </a:rPr>
              <a:t>Exercise 3 – </a:t>
            </a:r>
            <a:r>
              <a:rPr lang="en-US" sz="3200" b="1">
                <a:solidFill>
                  <a:srgbClr val="4F4F4F"/>
                </a:solidFill>
                <a:latin typeface="Century Gothic" pitchFamily="34" charset="0"/>
              </a:rPr>
              <a:t>Review and Manage Resource Capacity</a:t>
            </a:r>
          </a:p>
        </p:txBody>
      </p:sp>
      <p:sp>
        <p:nvSpPr>
          <p:cNvPr id="146434" name="Rectangle 3"/>
          <p:cNvSpPr>
            <a:spLocks/>
          </p:cNvSpPr>
          <p:nvPr/>
        </p:nvSpPr>
        <p:spPr bwMode="auto">
          <a:xfrm>
            <a:off x="468313" y="1557338"/>
            <a:ext cx="8229600" cy="4318000"/>
          </a:xfrm>
          <a:prstGeom prst="rect">
            <a:avLst/>
          </a:prstGeom>
          <a:noFill/>
          <a:ln w="9525">
            <a:noFill/>
            <a:miter lim="800000"/>
            <a:headEnd/>
            <a:tailEnd/>
          </a:ln>
        </p:spPr>
        <p:txBody>
          <a:bodyPr/>
          <a:lstStyle/>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Review capacity information to determine capacity issues</a:t>
            </a:r>
            <a:endParaRPr lang="en-US" b="1">
              <a:solidFill>
                <a:srgbClr val="4F4F4F"/>
              </a:solidFill>
              <a:latin typeface="Century Gothic" pitchFamily="34" charset="0"/>
            </a:endParaRP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Determine the required capacity details of a specific production order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Increase capacity and create a calendar exception</a:t>
            </a:r>
            <a:endParaRPr lang="en-US" b="1">
              <a:solidFill>
                <a:srgbClr val="4F4F4F"/>
              </a:solidFill>
              <a:latin typeface="Century Gothic" pitchFamily="34" charset="0"/>
            </a:endParaRP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Questions</a:t>
            </a:r>
          </a:p>
          <a:p>
            <a:pPr marL="342900" indent="-342900" defTabSz="457200" eaLnBrk="0" hangingPunct="0">
              <a:spcBef>
                <a:spcPct val="20000"/>
              </a:spcBef>
              <a:buClr>
                <a:srgbClr val="F79646"/>
              </a:buClr>
              <a:buFont typeface="Arial" charset="0"/>
              <a:buChar char="•"/>
            </a:pPr>
            <a:endParaRPr lang="en-US">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2"/>
          <p:cNvSpPr>
            <a:spLocks/>
          </p:cNvSpPr>
          <p:nvPr/>
        </p:nvSpPr>
        <p:spPr bwMode="auto">
          <a:xfrm>
            <a:off x="457200" y="598488"/>
            <a:ext cx="8229600" cy="717550"/>
          </a:xfrm>
          <a:prstGeom prst="rect">
            <a:avLst/>
          </a:prstGeom>
          <a:noFill/>
          <a:ln w="9525">
            <a:noFill/>
            <a:miter lim="800000"/>
            <a:headEnd/>
            <a:tailEnd/>
          </a:ln>
        </p:spPr>
        <p:txBody>
          <a:bodyPr anchor="ctr"/>
          <a:lstStyle/>
          <a:p>
            <a:pPr defTabSz="457200" eaLnBrk="0" hangingPunct="0"/>
            <a:r>
              <a:rPr lang="en-US" b="1">
                <a:solidFill>
                  <a:srgbClr val="4F4F4F"/>
                </a:solidFill>
                <a:latin typeface="Century Gothic" pitchFamily="34" charset="0"/>
              </a:rPr>
              <a:t>Exercise 4 – </a:t>
            </a:r>
            <a:r>
              <a:rPr lang="en-US" sz="3200" b="1">
                <a:solidFill>
                  <a:srgbClr val="4F4F4F"/>
                </a:solidFill>
                <a:latin typeface="Century Gothic" pitchFamily="34" charset="0"/>
              </a:rPr>
              <a:t>Compare and Contrast Capacity Calculation Methods</a:t>
            </a:r>
          </a:p>
        </p:txBody>
      </p:sp>
      <p:sp>
        <p:nvSpPr>
          <p:cNvPr id="148482" name="Rectangle 3"/>
          <p:cNvSpPr>
            <a:spLocks/>
          </p:cNvSpPr>
          <p:nvPr/>
        </p:nvSpPr>
        <p:spPr bwMode="auto">
          <a:xfrm>
            <a:off x="468313" y="1557338"/>
            <a:ext cx="8229600" cy="4318000"/>
          </a:xfrm>
          <a:prstGeom prst="rect">
            <a:avLst/>
          </a:prstGeom>
          <a:noFill/>
          <a:ln w="9525">
            <a:noFill/>
            <a:miter lim="800000"/>
            <a:headEnd/>
            <a:tailEnd/>
          </a:ln>
        </p:spPr>
        <p:txBody>
          <a:bodyPr/>
          <a:lstStyle/>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Retrieve your scheduling data </a:t>
            </a:r>
            <a:endParaRPr lang="en-US" b="1">
              <a:solidFill>
                <a:srgbClr val="4F4F4F"/>
              </a:solidFill>
              <a:latin typeface="Century Gothic" pitchFamily="34" charset="0"/>
            </a:endParaRP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Take a snapshot of the Capacity Panel for reference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Use the prior consume remaining capacity method</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Use the daily net capacity method  </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Review capacity trends in weekly/monthly trends</a:t>
            </a:r>
          </a:p>
          <a:p>
            <a:pPr marL="342900" indent="-342900" defTabSz="457200" eaLnBrk="0" hangingPunct="0">
              <a:spcBef>
                <a:spcPct val="20000"/>
              </a:spcBef>
              <a:buClr>
                <a:srgbClr val="F79646"/>
              </a:buClr>
              <a:buFont typeface="Arial" charset="0"/>
              <a:buChar char="•"/>
            </a:pPr>
            <a:r>
              <a:rPr lang="en-US">
                <a:solidFill>
                  <a:srgbClr val="4F4F4F"/>
                </a:solidFill>
                <a:latin typeface="Century Gothic" pitchFamily="34" charset="0"/>
              </a:rPr>
              <a:t>Questions</a:t>
            </a:r>
          </a:p>
          <a:p>
            <a:pPr marL="342900" indent="-342900" defTabSz="457200" eaLnBrk="0" hangingPunct="0">
              <a:spcBef>
                <a:spcPct val="20000"/>
              </a:spcBef>
              <a:buClr>
                <a:srgbClr val="F79646"/>
              </a:buClr>
              <a:buFont typeface="Arial" charset="0"/>
              <a:buChar char="•"/>
            </a:pPr>
            <a:endParaRPr lang="en-US">
              <a:solidFill>
                <a:srgbClr val="4F4F4F"/>
              </a:solidFill>
              <a:latin typeface="Century Gothic"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p:cNvSpPr>
          <p:nvPr/>
        </p:nvSpPr>
        <p:spPr bwMode="auto">
          <a:xfrm>
            <a:off x="457200" y="598488"/>
            <a:ext cx="8229600" cy="717550"/>
          </a:xfrm>
          <a:prstGeom prst="rect">
            <a:avLst/>
          </a:prstGeom>
          <a:noFill/>
          <a:ln w="9525">
            <a:noFill/>
            <a:miter lim="800000"/>
            <a:headEnd/>
            <a:tailEnd/>
          </a:ln>
        </p:spPr>
        <p:txBody>
          <a:bodyPr anchor="ctr"/>
          <a:lstStyle/>
          <a:p>
            <a:pPr defTabSz="457200" eaLnBrk="0" hangingPunct="0"/>
            <a:r>
              <a:rPr lang="en-US" b="1">
                <a:solidFill>
                  <a:srgbClr val="4F4F4F"/>
                </a:solidFill>
                <a:latin typeface="Century Gothic" pitchFamily="34" charset="0"/>
              </a:rPr>
              <a:t>Exercise 5 – Basic Scheduling</a:t>
            </a:r>
            <a:endParaRPr lang="en-US" sz="3200" b="1">
              <a:solidFill>
                <a:srgbClr val="4F4F4F"/>
              </a:solidFill>
              <a:latin typeface="Century Gothic" pitchFamily="34" charset="0"/>
            </a:endParaRPr>
          </a:p>
        </p:txBody>
      </p:sp>
      <p:sp>
        <p:nvSpPr>
          <p:cNvPr id="149506" name="Rectangle 3"/>
          <p:cNvSpPr>
            <a:spLocks/>
          </p:cNvSpPr>
          <p:nvPr/>
        </p:nvSpPr>
        <p:spPr bwMode="auto">
          <a:xfrm>
            <a:off x="395288" y="1341438"/>
            <a:ext cx="8424862" cy="4318000"/>
          </a:xfrm>
          <a:prstGeom prst="rect">
            <a:avLst/>
          </a:prstGeom>
          <a:noFill/>
          <a:ln w="9525">
            <a:noFill/>
            <a:miter lim="800000"/>
            <a:headEnd/>
            <a:tailEnd/>
          </a:ln>
        </p:spPr>
        <p:txBody>
          <a:bodyPr/>
          <a:lstStyle/>
          <a:p>
            <a:pPr marL="342900" indent="-342900" defTabSz="457200" eaLnBrk="0" hangingPunct="0">
              <a:spcBef>
                <a:spcPct val="20000"/>
              </a:spcBef>
              <a:buClr>
                <a:srgbClr val="F79646"/>
              </a:buClr>
              <a:buFont typeface="Arial" charset="0"/>
              <a:buChar char="•"/>
            </a:pPr>
            <a:r>
              <a:rPr lang="en-US">
                <a:solidFill>
                  <a:srgbClr val="5A5A5A"/>
                </a:solidFill>
              </a:rPr>
              <a:t>Set up a repetitive and discrete item for your site</a:t>
            </a:r>
            <a:r>
              <a:rPr lang="en-US">
                <a:solidFill>
                  <a:srgbClr val="4F4F4F"/>
                </a:solidFill>
                <a:latin typeface="Century Gothic" pitchFamily="34" charset="0"/>
              </a:rPr>
              <a:t>	</a:t>
            </a:r>
          </a:p>
          <a:p>
            <a:pPr marL="342900" indent="-342900" defTabSz="457200" eaLnBrk="0" hangingPunct="0">
              <a:spcBef>
                <a:spcPct val="20000"/>
              </a:spcBef>
              <a:buClr>
                <a:srgbClr val="F79646"/>
              </a:buClr>
              <a:buFont typeface="Arial" charset="0"/>
              <a:buChar char="•"/>
            </a:pPr>
            <a:r>
              <a:rPr lang="en-US">
                <a:solidFill>
                  <a:srgbClr val="5A5A5A"/>
                </a:solidFill>
              </a:rPr>
              <a:t>Add the items to a new production line ID</a:t>
            </a:r>
          </a:p>
          <a:p>
            <a:pPr marL="342900" indent="-342900" defTabSz="457200" eaLnBrk="0" hangingPunct="0">
              <a:spcBef>
                <a:spcPct val="20000"/>
              </a:spcBef>
              <a:buClr>
                <a:srgbClr val="F79646"/>
              </a:buClr>
              <a:buFont typeface="Arial" charset="0"/>
              <a:buChar char="•"/>
            </a:pPr>
            <a:r>
              <a:rPr lang="en-US">
                <a:solidFill>
                  <a:srgbClr val="5A5A5A"/>
                </a:solidFill>
              </a:rPr>
              <a:t>Search for items in MSW</a:t>
            </a:r>
          </a:p>
          <a:p>
            <a:pPr marL="342900" indent="-342900" defTabSz="457200" eaLnBrk="0" hangingPunct="0">
              <a:spcBef>
                <a:spcPct val="20000"/>
              </a:spcBef>
              <a:buClr>
                <a:srgbClr val="F79646"/>
              </a:buClr>
              <a:buFont typeface="Arial" charset="0"/>
              <a:buChar char="•"/>
            </a:pPr>
            <a:r>
              <a:rPr lang="en-US">
                <a:solidFill>
                  <a:srgbClr val="5A5A5A"/>
                </a:solidFill>
              </a:rPr>
              <a:t>Enter supply/demand for the items</a:t>
            </a:r>
          </a:p>
          <a:p>
            <a:pPr marL="342900" indent="-342900" defTabSz="457200" eaLnBrk="0" hangingPunct="0">
              <a:spcBef>
                <a:spcPct val="20000"/>
              </a:spcBef>
              <a:buClr>
                <a:srgbClr val="F79646"/>
              </a:buClr>
              <a:buFont typeface="Arial" charset="0"/>
              <a:buChar char="•"/>
            </a:pPr>
            <a:r>
              <a:rPr lang="en-US">
                <a:solidFill>
                  <a:srgbClr val="5A5A5A"/>
                </a:solidFill>
              </a:rPr>
              <a:t>Adjust the schedule to resolve the supply shortages</a:t>
            </a:r>
            <a:endParaRPr lang="en-US">
              <a:solidFill>
                <a:srgbClr val="5A5A5A"/>
              </a:solidFill>
              <a:latin typeface="Century Gothic"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mtClean="0">
                <a:latin typeface="Century Gothic" pitchFamily="34" charset="0"/>
                <a:cs typeface="Century Gothic" pitchFamily="34" charset="0"/>
              </a:rPr>
              <a:t> </a:t>
            </a:r>
            <a:r>
              <a:rPr lang="en-US" sz="4800" smtClean="0">
                <a:latin typeface="Century Gothic" pitchFamily="34" charset="0"/>
                <a:cs typeface="Century Gothic" pitchFamily="34" charset="0"/>
              </a:rPr>
              <a:t>End</a:t>
            </a:r>
          </a:p>
        </p:txBody>
      </p:sp>
      <p:sp>
        <p:nvSpPr>
          <p:cNvPr id="150530"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Creating a Master Schedule</a:t>
            </a:r>
          </a:p>
        </p:txBody>
      </p:sp>
      <p:sp>
        <p:nvSpPr>
          <p:cNvPr id="161795" name="Text Box 3"/>
          <p:cNvSpPr txBox="1">
            <a:spLocks noChangeArrowheads="1"/>
          </p:cNvSpPr>
          <p:nvPr/>
        </p:nvSpPr>
        <p:spPr bwMode="auto">
          <a:xfrm>
            <a:off x="1116013" y="4076700"/>
            <a:ext cx="7037387" cy="400050"/>
          </a:xfrm>
          <a:prstGeom prst="rect">
            <a:avLst/>
          </a:prstGeom>
          <a:noFill/>
          <a:ln w="9525">
            <a:noFill/>
            <a:miter lim="800000"/>
            <a:headEnd/>
            <a:tailEnd/>
          </a:ln>
        </p:spPr>
        <p:txBody>
          <a:bodyPr>
            <a:spAutoFit/>
          </a:bodyPr>
          <a:lstStyle/>
          <a:p>
            <a:pPr>
              <a:spcBef>
                <a:spcPct val="50000"/>
              </a:spcBef>
              <a:defRPr/>
            </a:pPr>
            <a:r>
              <a:rPr lang="en-US" sz="2000" b="1" dirty="0">
                <a:solidFill>
                  <a:schemeClr val="bg1">
                    <a:lumMod val="50000"/>
                  </a:schemeClr>
                </a:solidFill>
              </a:rPr>
              <a:t>Next Training Segment Recommended</a:t>
            </a:r>
          </a:p>
        </p:txBody>
      </p:sp>
      <p:sp>
        <p:nvSpPr>
          <p:cNvPr id="5" name="Rectangle 2"/>
          <p:cNvSpPr txBox="1">
            <a:spLocks noChangeArrowheads="1"/>
          </p:cNvSpPr>
          <p:nvPr/>
        </p:nvSpPr>
        <p:spPr bwMode="auto">
          <a:xfrm>
            <a:off x="0" y="4581525"/>
            <a:ext cx="9144000" cy="2057400"/>
          </a:xfrm>
          <a:prstGeom prst="rect">
            <a:avLst/>
          </a:prstGeom>
          <a:noFill/>
          <a:ln w="9525">
            <a:noFill/>
            <a:miter lim="800000"/>
            <a:headEnd/>
            <a:tailEnd/>
          </a:ln>
        </p:spPr>
        <p:txBody>
          <a:bodyPr/>
          <a:lstStyle/>
          <a:p>
            <a:pPr algn="ctr" eaLnBrk="0" hangingPunct="0">
              <a:lnSpc>
                <a:spcPct val="85000"/>
              </a:lnSpc>
              <a:defRPr/>
            </a:pPr>
            <a:r>
              <a:rPr lang="en-US" sz="3200" b="1" kern="0" dirty="0">
                <a:solidFill>
                  <a:srgbClr val="5A87C6"/>
                </a:solidFill>
                <a:latin typeface="+mj-lt"/>
                <a:ea typeface="+mj-ea"/>
                <a:cs typeface="+mj-cs"/>
              </a:rPr>
              <a:t> </a:t>
            </a:r>
            <a:r>
              <a:rPr lang="en-US" sz="4800" b="1" kern="0" dirty="0">
                <a:solidFill>
                  <a:schemeClr val="tx1">
                    <a:lumMod val="75000"/>
                    <a:lumOff val="25000"/>
                  </a:schemeClr>
                </a:solidFill>
                <a:latin typeface="+mj-lt"/>
                <a:ea typeface="+mj-ea"/>
                <a:cs typeface="+mj-cs"/>
              </a:rPr>
              <a:t>Getting Familiar With PSW</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idx="4294967295"/>
          </p:nvPr>
        </p:nvSpPr>
        <p:spPr>
          <a:xfrm>
            <a:off x="0" y="2781300"/>
            <a:ext cx="9144000" cy="2057400"/>
          </a:xfrm>
        </p:spPr>
        <p:txBody>
          <a:bodyPr anchor="t"/>
          <a:lstStyle/>
          <a:p>
            <a:pPr algn="ctr" eaLnBrk="1" hangingPunct="1">
              <a:lnSpc>
                <a:spcPct val="85000"/>
              </a:lnSpc>
            </a:pPr>
            <a:r>
              <a:rPr lang="en-US" sz="4800" smtClean="0">
                <a:latin typeface="Century Gothic" pitchFamily="34" charset="0"/>
                <a:cs typeface="Century Gothic" pitchFamily="34" charset="0"/>
              </a:rPr>
              <a:t>Scheduling Horizon</a:t>
            </a:r>
          </a:p>
        </p:txBody>
      </p:sp>
      <p:sp>
        <p:nvSpPr>
          <p:cNvPr id="41987" name="Text Box 3"/>
          <p:cNvSpPr txBox="1">
            <a:spLocks noChangeArrowheads="1"/>
          </p:cNvSpPr>
          <p:nvPr/>
        </p:nvSpPr>
        <p:spPr bwMode="auto">
          <a:xfrm>
            <a:off x="990600" y="2476500"/>
            <a:ext cx="7037388" cy="400050"/>
          </a:xfrm>
          <a:prstGeom prst="rect">
            <a:avLst/>
          </a:prstGeom>
          <a:noFill/>
          <a:ln w="9525">
            <a:noFill/>
            <a:miter lim="800000"/>
            <a:headEnd/>
            <a:tailEnd/>
          </a:ln>
        </p:spPr>
        <p:txBody>
          <a:bodyPr>
            <a:spAutoFit/>
          </a:bodyPr>
          <a:lstStyle/>
          <a:p>
            <a:pPr>
              <a:spcBef>
                <a:spcPct val="50000"/>
              </a:spcBef>
              <a:defRPr/>
            </a:pPr>
            <a:r>
              <a:rPr lang="en-US" sz="2000" b="1">
                <a:solidFill>
                  <a:schemeClr val="bg1">
                    <a:lumMod val="50000"/>
                  </a:schemeClr>
                </a:solidFill>
              </a:rPr>
              <a:t>Concepts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9"/>
          <p:cNvSpPr>
            <a:spLocks noChangeArrowheads="1"/>
          </p:cNvSpPr>
          <p:nvPr/>
        </p:nvSpPr>
        <p:spPr bwMode="auto">
          <a:xfrm>
            <a:off x="1322388" y="1368425"/>
            <a:ext cx="7715250" cy="3143250"/>
          </a:xfrm>
          <a:prstGeom prst="rightArrow">
            <a:avLst>
              <a:gd name="adj1" fmla="val 69093"/>
              <a:gd name="adj2" fmla="val 23671"/>
            </a:avLst>
          </a:prstGeom>
          <a:solidFill>
            <a:schemeClr val="bg1">
              <a:lumMod val="75000"/>
            </a:schemeClr>
          </a:solidFill>
          <a:ln w="9525" algn="ctr">
            <a:noFill/>
            <a:miter lim="800000"/>
            <a:headEnd/>
            <a:tailEnd/>
          </a:ln>
          <a:effectLst/>
        </p:spPr>
        <p:txBody>
          <a:bodyPr wrap="none" tIns="91440" bIns="91440" anchor="ctr"/>
          <a:lstStyle/>
          <a:p>
            <a:pPr>
              <a:defRPr/>
            </a:pPr>
            <a:endParaRPr lang="en-US" sz="1200" b="1" dirty="0">
              <a:latin typeface="Arial" pitchFamily="34" charset="0"/>
            </a:endParaRPr>
          </a:p>
        </p:txBody>
      </p:sp>
      <p:grpSp>
        <p:nvGrpSpPr>
          <p:cNvPr id="2" name="Group 53"/>
          <p:cNvGrpSpPr>
            <a:grpSpLocks/>
          </p:cNvGrpSpPr>
          <p:nvPr/>
        </p:nvGrpSpPr>
        <p:grpSpPr bwMode="auto">
          <a:xfrm>
            <a:off x="8678863" y="31750"/>
            <a:ext cx="430212" cy="301625"/>
            <a:chOff x="6907213" y="0"/>
            <a:chExt cx="430212" cy="301625"/>
          </a:xfrm>
        </p:grpSpPr>
        <p:sp>
          <p:nvSpPr>
            <p:cNvPr id="27" name="Right Arrow 26"/>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26773" name="Group 63"/>
            <p:cNvGrpSpPr>
              <a:grpSpLocks/>
            </p:cNvGrpSpPr>
            <p:nvPr/>
          </p:nvGrpSpPr>
          <p:grpSpPr bwMode="auto">
            <a:xfrm>
              <a:off x="6907213" y="65088"/>
              <a:ext cx="171450" cy="171450"/>
              <a:chOff x="739" y="413995"/>
              <a:chExt cx="172117" cy="172117"/>
            </a:xfrm>
          </p:grpSpPr>
          <p:sp>
            <p:nvSpPr>
              <p:cNvPr id="29" name="Oval 28"/>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3</a:t>
                </a:r>
              </a:p>
            </p:txBody>
          </p:sp>
        </p:grpSp>
      </p:grpSp>
      <p:sp>
        <p:nvSpPr>
          <p:cNvPr id="26627" name="Line 6"/>
          <p:cNvSpPr>
            <a:spLocks noChangeShapeType="1"/>
          </p:cNvSpPr>
          <p:nvPr/>
        </p:nvSpPr>
        <p:spPr bwMode="auto">
          <a:xfrm flipH="1">
            <a:off x="4179888" y="1196975"/>
            <a:ext cx="6350" cy="32004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26628" name="Text Box 20"/>
          <p:cNvSpPr txBox="1">
            <a:spLocks noChangeArrowheads="1"/>
          </p:cNvSpPr>
          <p:nvPr/>
        </p:nvSpPr>
        <p:spPr bwMode="auto">
          <a:xfrm>
            <a:off x="1465263" y="1785938"/>
            <a:ext cx="1571625" cy="366712"/>
          </a:xfrm>
          <a:prstGeom prst="rect">
            <a:avLst/>
          </a:prstGeom>
          <a:noFill/>
          <a:ln w="38100" algn="ctr">
            <a:noFill/>
            <a:miter lim="800000"/>
            <a:headEnd/>
            <a:tailEnd/>
          </a:ln>
        </p:spPr>
        <p:txBody>
          <a:bodyPr tIns="91440" bIns="91440">
            <a:spAutoFit/>
          </a:bodyPr>
          <a:lstStyle/>
          <a:p>
            <a:r>
              <a:rPr lang="en-US" sz="1200" b="1">
                <a:latin typeface="Arial" charset="0"/>
              </a:rPr>
              <a:t>Master Scheduling</a:t>
            </a:r>
          </a:p>
        </p:txBody>
      </p:sp>
      <p:sp>
        <p:nvSpPr>
          <p:cNvPr id="26629" name="Rectangle 13"/>
          <p:cNvSpPr>
            <a:spLocks noChangeArrowheads="1"/>
          </p:cNvSpPr>
          <p:nvPr/>
        </p:nvSpPr>
        <p:spPr bwMode="auto">
          <a:xfrm>
            <a:off x="1322388" y="1387475"/>
            <a:ext cx="2857500" cy="338138"/>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Days</a:t>
            </a:r>
          </a:p>
        </p:txBody>
      </p:sp>
      <p:sp>
        <p:nvSpPr>
          <p:cNvPr id="26630" name="Rectangle 6"/>
          <p:cNvSpPr>
            <a:spLocks noChangeArrowheads="1"/>
          </p:cNvSpPr>
          <p:nvPr/>
        </p:nvSpPr>
        <p:spPr bwMode="auto">
          <a:xfrm>
            <a:off x="4179888" y="1387475"/>
            <a:ext cx="2357437" cy="338138"/>
          </a:xfrm>
          <a:prstGeom prst="rect">
            <a:avLst/>
          </a:prstGeom>
          <a:solidFill>
            <a:srgbClr val="92AACE"/>
          </a:solidFill>
          <a:ln w="28575" algn="ctr">
            <a:noFill/>
            <a:miter lim="800000"/>
            <a:headEnd/>
            <a:tailEnd/>
          </a:ln>
        </p:spPr>
        <p:txBody>
          <a:bodyPr tIns="91440" bIns="91440" anchor="ctr"/>
          <a:lstStyle/>
          <a:p>
            <a:r>
              <a:rPr lang="en-US" sz="1200" b="1">
                <a:solidFill>
                  <a:srgbClr val="FFFFFF"/>
                </a:solidFill>
                <a:latin typeface="Arial" charset="0"/>
              </a:rPr>
              <a:t>Weeks</a:t>
            </a:r>
          </a:p>
        </p:txBody>
      </p:sp>
      <p:grpSp>
        <p:nvGrpSpPr>
          <p:cNvPr id="65" name="Left Arrow 64"/>
          <p:cNvGrpSpPr>
            <a:grpSpLocks/>
          </p:cNvGrpSpPr>
          <p:nvPr/>
        </p:nvGrpSpPr>
        <p:grpSpPr bwMode="auto">
          <a:xfrm>
            <a:off x="2503488" y="1770063"/>
            <a:ext cx="744537" cy="671512"/>
            <a:chOff x="1509" y="883"/>
            <a:chExt cx="469" cy="423"/>
          </a:xfrm>
        </p:grpSpPr>
        <p:pic>
          <p:nvPicPr>
            <p:cNvPr id="26770" name="Left Arrow 64"/>
            <p:cNvPicPr>
              <a:picLocks noChangeArrowheads="1"/>
            </p:cNvPicPr>
            <p:nvPr/>
          </p:nvPicPr>
          <p:blipFill>
            <a:blip r:embed="rId3"/>
            <a:srcRect/>
            <a:stretch>
              <a:fillRect/>
            </a:stretch>
          </p:blipFill>
          <p:spPr bwMode="auto">
            <a:xfrm>
              <a:off x="1509" y="883"/>
              <a:ext cx="469" cy="423"/>
            </a:xfrm>
            <a:prstGeom prst="rect">
              <a:avLst/>
            </a:prstGeom>
            <a:noFill/>
            <a:ln w="9525">
              <a:noFill/>
              <a:miter lim="800000"/>
              <a:headEnd/>
              <a:tailEnd/>
            </a:ln>
          </p:spPr>
        </p:pic>
        <p:sp>
          <p:nvSpPr>
            <p:cNvPr id="26771" name="Text Box 8"/>
            <p:cNvSpPr txBox="1">
              <a:spLocks noChangeArrowheads="1"/>
            </p:cNvSpPr>
            <p:nvPr/>
          </p:nvSpPr>
          <p:spPr bwMode="auto">
            <a:xfrm rot="-5400000">
              <a:off x="1626" y="963"/>
              <a:ext cx="237" cy="180"/>
            </a:xfrm>
            <a:prstGeom prst="rect">
              <a:avLst/>
            </a:prstGeom>
            <a:noFill/>
            <a:ln w="9525">
              <a:noFill/>
              <a:miter lim="800000"/>
              <a:headEnd/>
              <a:tailEnd/>
            </a:ln>
          </p:spPr>
          <p:txBody>
            <a:bodyPr vert="eaVert" wrap="none" tIns="91440" bIns="91440" anchor="ctr"/>
            <a:lstStyle/>
            <a:p>
              <a:pPr algn="ctr"/>
              <a:endParaRPr lang="en-US" sz="1400">
                <a:solidFill>
                  <a:srgbClr val="36609C"/>
                </a:solidFill>
              </a:endParaRPr>
            </a:p>
          </p:txBody>
        </p:sp>
      </p:grpSp>
      <p:graphicFrame>
        <p:nvGraphicFramePr>
          <p:cNvPr id="51" name="Table 50"/>
          <p:cNvGraphicFramePr>
            <a:graphicFrameLocks noGrp="1"/>
          </p:cNvGraphicFramePr>
          <p:nvPr/>
        </p:nvGraphicFramePr>
        <p:xfrm>
          <a:off x="1393825" y="2789238"/>
          <a:ext cx="6740525" cy="365125"/>
        </p:xfrm>
        <a:graphic>
          <a:graphicData uri="http://schemas.openxmlformats.org/drawingml/2006/table">
            <a:tbl>
              <a:tblPr/>
              <a:tblGrid>
                <a:gridCol w="396875"/>
                <a:gridCol w="396875"/>
                <a:gridCol w="395288"/>
                <a:gridCol w="396875"/>
                <a:gridCol w="396875"/>
                <a:gridCol w="396875"/>
                <a:gridCol w="395287"/>
                <a:gridCol w="396875"/>
                <a:gridCol w="396875"/>
                <a:gridCol w="396875"/>
                <a:gridCol w="395288"/>
                <a:gridCol w="396875"/>
                <a:gridCol w="396875"/>
                <a:gridCol w="396875"/>
                <a:gridCol w="395287"/>
                <a:gridCol w="396875"/>
                <a:gridCol w="396875"/>
              </a:tblGrid>
              <a:tr h="3571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4F4F4F"/>
                          </a:solidFill>
                          <a:effectLst/>
                          <a:latin typeface="Century Gothic" pitchFamily="34" charset="0"/>
                        </a:rPr>
                        <a:t>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4F4F4F"/>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r>
            </a:tbl>
          </a:graphicData>
        </a:graphic>
      </p:graphicFrame>
      <p:sp>
        <p:nvSpPr>
          <p:cNvPr id="26670" name="Line 6"/>
          <p:cNvSpPr>
            <a:spLocks noChangeShapeType="1"/>
          </p:cNvSpPr>
          <p:nvPr/>
        </p:nvSpPr>
        <p:spPr bwMode="auto">
          <a:xfrm flipH="1">
            <a:off x="6537325" y="1196975"/>
            <a:ext cx="6350" cy="3200400"/>
          </a:xfrm>
          <a:prstGeom prst="line">
            <a:avLst/>
          </a:prstGeom>
          <a:noFill/>
          <a:ln w="28575">
            <a:solidFill>
              <a:schemeClr val="bg2"/>
            </a:solidFill>
            <a:prstDash val="sysDot"/>
            <a:round/>
            <a:headEnd/>
            <a:tailEnd/>
          </a:ln>
        </p:spPr>
        <p:txBody>
          <a:bodyPr wrap="none" tIns="91440" bIns="91440" anchor="ctr"/>
          <a:lstStyle/>
          <a:p>
            <a:endParaRPr lang="en-US"/>
          </a:p>
        </p:txBody>
      </p:sp>
      <p:sp>
        <p:nvSpPr>
          <p:cNvPr id="26671" name="Rectangle 8"/>
          <p:cNvSpPr>
            <a:spLocks noChangeArrowheads="1"/>
          </p:cNvSpPr>
          <p:nvPr/>
        </p:nvSpPr>
        <p:spPr bwMode="auto">
          <a:xfrm>
            <a:off x="6537325" y="1387475"/>
            <a:ext cx="1643063" cy="338138"/>
          </a:xfrm>
          <a:prstGeom prst="rect">
            <a:avLst/>
          </a:prstGeom>
          <a:solidFill>
            <a:srgbClr val="92AACE"/>
          </a:solidFill>
          <a:ln w="28575">
            <a:noFill/>
            <a:miter lim="800000"/>
            <a:headEnd/>
            <a:tailEnd/>
          </a:ln>
        </p:spPr>
        <p:txBody>
          <a:bodyPr tIns="91440" bIns="91440" anchor="ctr"/>
          <a:lstStyle/>
          <a:p>
            <a:r>
              <a:rPr lang="en-US" sz="1200" b="1">
                <a:solidFill>
                  <a:srgbClr val="FFFFFF"/>
                </a:solidFill>
                <a:latin typeface="Arial" charset="0"/>
              </a:rPr>
              <a:t>Months</a:t>
            </a:r>
          </a:p>
        </p:txBody>
      </p:sp>
      <p:sp>
        <p:nvSpPr>
          <p:cNvPr id="93" name="Text Box 20"/>
          <p:cNvSpPr txBox="1">
            <a:spLocks noChangeArrowheads="1"/>
          </p:cNvSpPr>
          <p:nvPr/>
        </p:nvSpPr>
        <p:spPr bwMode="auto">
          <a:xfrm>
            <a:off x="1392238" y="1925638"/>
            <a:ext cx="984250" cy="488950"/>
          </a:xfrm>
          <a:prstGeom prst="rect">
            <a:avLst/>
          </a:prstGeom>
          <a:noFill/>
          <a:ln w="38100" algn="ctr">
            <a:noFill/>
            <a:miter lim="800000"/>
            <a:headEnd/>
            <a:tailEnd/>
          </a:ln>
        </p:spPr>
        <p:txBody>
          <a:bodyPr tIns="91440" bIns="91440">
            <a:spAutoFit/>
          </a:bodyPr>
          <a:lstStyle/>
          <a:p>
            <a:pPr algn="ctr"/>
            <a:r>
              <a:rPr lang="en-US" sz="1000" b="1">
                <a:latin typeface="Arial" charset="0"/>
              </a:rPr>
              <a:t>MRP</a:t>
            </a:r>
          </a:p>
          <a:p>
            <a:pPr algn="ctr"/>
            <a:r>
              <a:rPr lang="en-US" sz="1000" b="1">
                <a:latin typeface="Arial" charset="0"/>
              </a:rPr>
              <a:t> Time Fence</a:t>
            </a:r>
          </a:p>
        </p:txBody>
      </p:sp>
      <p:graphicFrame>
        <p:nvGraphicFramePr>
          <p:cNvPr id="95" name="Table 94"/>
          <p:cNvGraphicFramePr>
            <a:graphicFrameLocks noGrp="1"/>
          </p:cNvGraphicFramePr>
          <p:nvPr/>
        </p:nvGraphicFramePr>
        <p:xfrm>
          <a:off x="1393825" y="2368550"/>
          <a:ext cx="6740525" cy="365125"/>
        </p:xfrm>
        <a:graphic>
          <a:graphicData uri="http://schemas.openxmlformats.org/drawingml/2006/table">
            <a:tbl>
              <a:tblPr/>
              <a:tblGrid>
                <a:gridCol w="396875"/>
                <a:gridCol w="396875"/>
                <a:gridCol w="395288"/>
                <a:gridCol w="396875"/>
                <a:gridCol w="396875"/>
                <a:gridCol w="396875"/>
                <a:gridCol w="395287"/>
                <a:gridCol w="396875"/>
                <a:gridCol w="396875"/>
                <a:gridCol w="396875"/>
                <a:gridCol w="395288"/>
                <a:gridCol w="396875"/>
                <a:gridCol w="396875"/>
                <a:gridCol w="396875"/>
                <a:gridCol w="395287"/>
                <a:gridCol w="396875"/>
                <a:gridCol w="396875"/>
              </a:tblGrid>
              <a:tr h="357188">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bg1"/>
                        </a:solidFill>
                        <a:effectLst/>
                        <a:latin typeface="Century Gothic"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Century Gothic" pitchFamily="34" charset="0"/>
                        </a:rPr>
                        <a:t>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Century Gothic" pitchFamily="34" charset="0"/>
                        </a:rPr>
                        <a:t>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Century Gothic" pitchFamily="34" charset="0"/>
                        </a:rPr>
                        <a:t>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bg1"/>
                          </a:solidFill>
                          <a:effectLst/>
                          <a:latin typeface="Century Gothic" pitchFamily="34" charset="0"/>
                        </a:rPr>
                        <a:t>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cxnSp>
        <p:nvCxnSpPr>
          <p:cNvPr id="97" name="Straight Connector 96"/>
          <p:cNvCxnSpPr>
            <a:cxnSpLocks noChangeShapeType="1"/>
          </p:cNvCxnSpPr>
          <p:nvPr/>
        </p:nvCxnSpPr>
        <p:spPr bwMode="auto">
          <a:xfrm rot="5400000">
            <a:off x="2235994" y="2367757"/>
            <a:ext cx="714375" cy="1587"/>
          </a:xfrm>
          <a:prstGeom prst="line">
            <a:avLst/>
          </a:prstGeom>
          <a:noFill/>
          <a:ln w="38100" algn="ctr">
            <a:solidFill>
              <a:srgbClr val="00B050"/>
            </a:solidFill>
            <a:round/>
            <a:headEnd/>
            <a:tailEnd/>
          </a:ln>
        </p:spPr>
      </p:cxnSp>
      <p:cxnSp>
        <p:nvCxnSpPr>
          <p:cNvPr id="100" name="Straight Arrow Connector 99"/>
          <p:cNvCxnSpPr>
            <a:cxnSpLocks noChangeShapeType="1"/>
          </p:cNvCxnSpPr>
          <p:nvPr/>
        </p:nvCxnSpPr>
        <p:spPr bwMode="auto">
          <a:xfrm>
            <a:off x="2019300" y="2513013"/>
            <a:ext cx="500063" cy="1587"/>
          </a:xfrm>
          <a:prstGeom prst="straightConnector1">
            <a:avLst/>
          </a:prstGeom>
          <a:noFill/>
          <a:ln w="9525" algn="ctr">
            <a:solidFill>
              <a:schemeClr val="tx1"/>
            </a:solidFill>
            <a:round/>
            <a:headEnd/>
            <a:tailEnd type="arrow" w="med" len="med"/>
          </a:ln>
        </p:spPr>
      </p:cxnSp>
      <p:cxnSp>
        <p:nvCxnSpPr>
          <p:cNvPr id="30811" name="Straight Connector 103"/>
          <p:cNvCxnSpPr>
            <a:cxnSpLocks noChangeShapeType="1"/>
          </p:cNvCxnSpPr>
          <p:nvPr/>
        </p:nvCxnSpPr>
        <p:spPr bwMode="auto">
          <a:xfrm>
            <a:off x="1393825" y="2513013"/>
            <a:ext cx="214313" cy="1587"/>
          </a:xfrm>
          <a:prstGeom prst="line">
            <a:avLst/>
          </a:prstGeom>
          <a:noFill/>
          <a:ln w="9525" algn="ctr">
            <a:solidFill>
              <a:schemeClr val="tx1"/>
            </a:solidFill>
            <a:round/>
            <a:headEnd/>
            <a:tailEnd/>
          </a:ln>
        </p:spPr>
      </p:cxnSp>
      <p:sp>
        <p:nvSpPr>
          <p:cNvPr id="69" name="TextBox 68"/>
          <p:cNvSpPr txBox="1">
            <a:spLocks noChangeArrowheads="1"/>
          </p:cNvSpPr>
          <p:nvPr/>
        </p:nvSpPr>
        <p:spPr bwMode="auto">
          <a:xfrm>
            <a:off x="3394075" y="2351088"/>
            <a:ext cx="357188" cy="941387"/>
          </a:xfrm>
          <a:prstGeom prst="rect">
            <a:avLst/>
          </a:prstGeom>
          <a:ln>
            <a:solidFill>
              <a:schemeClr val="tx2">
                <a:lumMod val="75000"/>
              </a:schemeClr>
            </a:solidFill>
            <a:headEnd type="arrow" w="med" len="med"/>
            <a:tailEnd type="none" w="med" len="med"/>
          </a:ln>
        </p:spPr>
        <p:style>
          <a:lnRef idx="2">
            <a:schemeClr val="accent2"/>
          </a:lnRef>
          <a:fillRef idx="0">
            <a:schemeClr val="accent2"/>
          </a:fillRef>
          <a:effectRef idx="1">
            <a:schemeClr val="accent2"/>
          </a:effectRef>
          <a:fontRef idx="minor">
            <a:schemeClr val="tx1"/>
          </a:fontRef>
        </p:style>
        <p:txBody>
          <a:bodyPr anchor="b">
            <a:spAutoFit/>
          </a:bodyPr>
          <a:lstStyle/>
          <a:p>
            <a:pPr algn="ctr">
              <a:defRPr/>
            </a:pPr>
            <a:endParaRPr lang="en-US" sz="1800" dirty="0"/>
          </a:p>
          <a:p>
            <a:pPr algn="ctr">
              <a:defRPr/>
            </a:pPr>
            <a:endParaRPr lang="en-US" sz="1800" dirty="0"/>
          </a:p>
          <a:p>
            <a:pPr algn="ctr">
              <a:defRPr/>
            </a:pPr>
            <a:endParaRPr lang="en-US" sz="1800" dirty="0"/>
          </a:p>
        </p:txBody>
      </p:sp>
      <p:sp>
        <p:nvSpPr>
          <p:cNvPr id="127" name="Text Box 20"/>
          <p:cNvSpPr txBox="1">
            <a:spLocks noChangeArrowheads="1"/>
          </p:cNvSpPr>
          <p:nvPr/>
        </p:nvSpPr>
        <p:spPr bwMode="auto">
          <a:xfrm>
            <a:off x="107950" y="2717800"/>
            <a:ext cx="1177925" cy="657225"/>
          </a:xfrm>
          <a:prstGeom prst="rect">
            <a:avLst/>
          </a:prstGeom>
          <a:noFill/>
          <a:ln w="38100" algn="ctr">
            <a:noFill/>
            <a:miter lim="800000"/>
            <a:headEnd/>
            <a:tailEnd/>
          </a:ln>
        </p:spPr>
        <p:txBody>
          <a:bodyPr lIns="0" tIns="91440" rIns="0" bIns="91440">
            <a:spAutoFit/>
          </a:bodyPr>
          <a:lstStyle/>
          <a:p>
            <a:pPr algn="r">
              <a:defRPr/>
            </a:pPr>
            <a:r>
              <a:rPr lang="en-US" sz="1100" b="1" dirty="0">
                <a:solidFill>
                  <a:schemeClr val="tx2">
                    <a:lumMod val="75000"/>
                  </a:schemeClr>
                </a:solidFill>
                <a:latin typeface="Arial" pitchFamily="34" charset="0"/>
              </a:rPr>
              <a:t>Master Schedule</a:t>
            </a:r>
          </a:p>
          <a:p>
            <a:pPr algn="r">
              <a:defRPr/>
            </a:pPr>
            <a:r>
              <a:rPr lang="en-US" sz="1200" b="1" dirty="0">
                <a:solidFill>
                  <a:schemeClr val="tx2">
                    <a:lumMod val="75000"/>
                  </a:schemeClr>
                </a:solidFill>
                <a:latin typeface="Arial" pitchFamily="34" charset="0"/>
              </a:rPr>
              <a:t> </a:t>
            </a:r>
            <a:r>
              <a:rPr lang="en-US" sz="800" b="1" dirty="0">
                <a:solidFill>
                  <a:schemeClr val="tx2">
                    <a:lumMod val="75000"/>
                  </a:schemeClr>
                </a:solidFill>
                <a:latin typeface="Arial" pitchFamily="34" charset="0"/>
              </a:rPr>
              <a:t>(firm production orders)</a:t>
            </a:r>
          </a:p>
        </p:txBody>
      </p:sp>
      <p:sp>
        <p:nvSpPr>
          <p:cNvPr id="128" name="Text Box 20"/>
          <p:cNvSpPr txBox="1">
            <a:spLocks noChangeArrowheads="1"/>
          </p:cNvSpPr>
          <p:nvPr/>
        </p:nvSpPr>
        <p:spPr bwMode="auto">
          <a:xfrm>
            <a:off x="0" y="2212975"/>
            <a:ext cx="1258888" cy="611188"/>
          </a:xfrm>
          <a:prstGeom prst="rect">
            <a:avLst/>
          </a:prstGeom>
          <a:noFill/>
          <a:ln w="38100" algn="ctr">
            <a:noFill/>
            <a:miter lim="800000"/>
            <a:headEnd/>
            <a:tailEnd/>
          </a:ln>
        </p:spPr>
        <p:txBody>
          <a:bodyPr lIns="0" tIns="91440" rIns="0" bIns="91440">
            <a:spAutoFit/>
          </a:bodyPr>
          <a:lstStyle/>
          <a:p>
            <a:pPr algn="r">
              <a:defRPr/>
            </a:pPr>
            <a:r>
              <a:rPr lang="en-US" sz="1200" b="1" dirty="0">
                <a:solidFill>
                  <a:schemeClr val="tx2">
                    <a:lumMod val="75000"/>
                  </a:schemeClr>
                </a:solidFill>
                <a:latin typeface="Arial" pitchFamily="34" charset="0"/>
              </a:rPr>
              <a:t>MRP </a:t>
            </a:r>
          </a:p>
          <a:p>
            <a:pPr algn="r">
              <a:defRPr/>
            </a:pPr>
            <a:r>
              <a:rPr lang="en-US" sz="800" b="1" dirty="0">
                <a:solidFill>
                  <a:schemeClr val="tx2">
                    <a:lumMod val="75000"/>
                  </a:schemeClr>
                </a:solidFill>
                <a:latin typeface="Arial" pitchFamily="34" charset="0"/>
              </a:rPr>
              <a:t>(balances Supply/Demand)</a:t>
            </a:r>
          </a:p>
        </p:txBody>
      </p:sp>
      <p:grpSp>
        <p:nvGrpSpPr>
          <p:cNvPr id="70" name="Line Callout 2 (No Border) 69"/>
          <p:cNvGrpSpPr>
            <a:grpSpLocks/>
          </p:cNvGrpSpPr>
          <p:nvPr/>
        </p:nvGrpSpPr>
        <p:grpSpPr bwMode="auto">
          <a:xfrm>
            <a:off x="2711450" y="1746250"/>
            <a:ext cx="3132138" cy="865188"/>
            <a:chOff x="1640" y="868"/>
            <a:chExt cx="1973" cy="545"/>
          </a:xfrm>
        </p:grpSpPr>
        <p:pic>
          <p:nvPicPr>
            <p:cNvPr id="26768" name="Line Callout 2 (No Border) 69"/>
            <p:cNvPicPr>
              <a:picLocks noChangeArrowheads="1"/>
            </p:cNvPicPr>
            <p:nvPr/>
          </p:nvPicPr>
          <p:blipFill>
            <a:blip r:embed="rId4"/>
            <a:srcRect/>
            <a:stretch>
              <a:fillRect/>
            </a:stretch>
          </p:blipFill>
          <p:spPr bwMode="auto">
            <a:xfrm>
              <a:off x="1640" y="868"/>
              <a:ext cx="1973" cy="545"/>
            </a:xfrm>
            <a:prstGeom prst="rect">
              <a:avLst/>
            </a:prstGeom>
            <a:noFill/>
            <a:ln w="9525">
              <a:noFill/>
              <a:miter lim="800000"/>
              <a:headEnd/>
              <a:tailEnd/>
            </a:ln>
          </p:spPr>
        </p:pic>
        <p:sp>
          <p:nvSpPr>
            <p:cNvPr id="26769" name="Text Box 96"/>
            <p:cNvSpPr txBox="1">
              <a:spLocks noChangeArrowheads="1"/>
            </p:cNvSpPr>
            <p:nvPr/>
          </p:nvSpPr>
          <p:spPr bwMode="auto">
            <a:xfrm>
              <a:off x="2472" y="938"/>
              <a:ext cx="1043" cy="315"/>
            </a:xfrm>
            <a:prstGeom prst="rect">
              <a:avLst/>
            </a:prstGeom>
            <a:noFill/>
            <a:ln w="9525">
              <a:noFill/>
              <a:miter lim="800000"/>
              <a:headEnd/>
              <a:tailEnd/>
            </a:ln>
          </p:spPr>
          <p:txBody>
            <a:bodyPr lIns="0" tIns="0" rIns="0" bIns="0" anchor="ctr"/>
            <a:lstStyle/>
            <a:p>
              <a:pPr algn="ctr">
                <a:lnSpc>
                  <a:spcPct val="90000"/>
                </a:lnSpc>
              </a:pPr>
              <a:r>
                <a:rPr lang="en-US" sz="1100">
                  <a:solidFill>
                    <a:srgbClr val="36609C"/>
                  </a:solidFill>
                </a:rPr>
                <a:t>MRP Creates Planned Order Outside Time Fence</a:t>
              </a:r>
            </a:p>
          </p:txBody>
        </p:sp>
      </p:grpSp>
      <p:sp>
        <p:nvSpPr>
          <p:cNvPr id="75" name="TextBox 74"/>
          <p:cNvSpPr txBox="1">
            <a:spLocks noChangeArrowheads="1"/>
          </p:cNvSpPr>
          <p:nvPr/>
        </p:nvSpPr>
        <p:spPr bwMode="auto">
          <a:xfrm>
            <a:off x="-1044575" y="2338388"/>
            <a:ext cx="428625" cy="369887"/>
          </a:xfrm>
          <a:prstGeom prst="rect">
            <a:avLst/>
          </a:prstGeom>
          <a:noFill/>
          <a:ln w="9525">
            <a:noFill/>
            <a:miter lim="800000"/>
            <a:headEnd/>
            <a:tailEnd/>
          </a:ln>
        </p:spPr>
        <p:txBody>
          <a:bodyPr>
            <a:spAutoFit/>
          </a:bodyPr>
          <a:lstStyle/>
          <a:p>
            <a:r>
              <a:rPr lang="en-US" sz="1800" b="1">
                <a:solidFill>
                  <a:schemeClr val="bg1"/>
                </a:solidFill>
              </a:rPr>
              <a:t>P</a:t>
            </a:r>
          </a:p>
        </p:txBody>
      </p:sp>
      <p:sp>
        <p:nvSpPr>
          <p:cNvPr id="84" name="TextBox 83"/>
          <p:cNvSpPr txBox="1">
            <a:spLocks noChangeArrowheads="1"/>
          </p:cNvSpPr>
          <p:nvPr/>
        </p:nvSpPr>
        <p:spPr bwMode="auto">
          <a:xfrm>
            <a:off x="4251325" y="2784475"/>
            <a:ext cx="428625" cy="366713"/>
          </a:xfrm>
          <a:prstGeom prst="rect">
            <a:avLst/>
          </a:prstGeom>
          <a:noFill/>
          <a:ln w="9525">
            <a:noFill/>
            <a:miter lim="800000"/>
            <a:headEnd/>
            <a:tailEnd/>
          </a:ln>
        </p:spPr>
        <p:txBody>
          <a:bodyPr>
            <a:spAutoFit/>
          </a:bodyPr>
          <a:lstStyle/>
          <a:p>
            <a:r>
              <a:rPr lang="en-US" sz="1800" b="1"/>
              <a:t>F</a:t>
            </a:r>
          </a:p>
        </p:txBody>
      </p:sp>
      <p:sp>
        <p:nvSpPr>
          <p:cNvPr id="86" name="TextBox 85"/>
          <p:cNvSpPr txBox="1">
            <a:spLocks noChangeArrowheads="1"/>
          </p:cNvSpPr>
          <p:nvPr/>
        </p:nvSpPr>
        <p:spPr bwMode="auto">
          <a:xfrm>
            <a:off x="4679950" y="2797175"/>
            <a:ext cx="428625" cy="366713"/>
          </a:xfrm>
          <a:prstGeom prst="rect">
            <a:avLst/>
          </a:prstGeom>
          <a:noFill/>
          <a:ln w="9525">
            <a:noFill/>
            <a:miter lim="800000"/>
            <a:headEnd/>
            <a:tailEnd/>
          </a:ln>
        </p:spPr>
        <p:txBody>
          <a:bodyPr>
            <a:spAutoFit/>
          </a:bodyPr>
          <a:lstStyle/>
          <a:p>
            <a:r>
              <a:rPr lang="en-US" sz="1800" b="1"/>
              <a:t>F</a:t>
            </a:r>
          </a:p>
        </p:txBody>
      </p:sp>
      <p:sp>
        <p:nvSpPr>
          <p:cNvPr id="87" name="TextBox 86"/>
          <p:cNvSpPr txBox="1">
            <a:spLocks noChangeArrowheads="1"/>
          </p:cNvSpPr>
          <p:nvPr/>
        </p:nvSpPr>
        <p:spPr bwMode="auto">
          <a:xfrm>
            <a:off x="5037138" y="2784475"/>
            <a:ext cx="428625" cy="366713"/>
          </a:xfrm>
          <a:prstGeom prst="rect">
            <a:avLst/>
          </a:prstGeom>
          <a:noFill/>
          <a:ln w="9525">
            <a:noFill/>
            <a:miter lim="800000"/>
            <a:headEnd/>
            <a:tailEnd/>
          </a:ln>
        </p:spPr>
        <p:txBody>
          <a:bodyPr>
            <a:spAutoFit/>
          </a:bodyPr>
          <a:lstStyle/>
          <a:p>
            <a:r>
              <a:rPr lang="en-US" sz="1800" b="1"/>
              <a:t>F</a:t>
            </a:r>
          </a:p>
        </p:txBody>
      </p:sp>
      <p:sp>
        <p:nvSpPr>
          <p:cNvPr id="88" name="TextBox 87"/>
          <p:cNvSpPr txBox="1">
            <a:spLocks noChangeArrowheads="1"/>
          </p:cNvSpPr>
          <p:nvPr/>
        </p:nvSpPr>
        <p:spPr bwMode="auto">
          <a:xfrm>
            <a:off x="5394325" y="2784475"/>
            <a:ext cx="428625" cy="366713"/>
          </a:xfrm>
          <a:prstGeom prst="rect">
            <a:avLst/>
          </a:prstGeom>
          <a:noFill/>
          <a:ln w="9525">
            <a:noFill/>
            <a:miter lim="800000"/>
            <a:headEnd/>
            <a:tailEnd/>
          </a:ln>
        </p:spPr>
        <p:txBody>
          <a:bodyPr>
            <a:spAutoFit/>
          </a:bodyPr>
          <a:lstStyle/>
          <a:p>
            <a:r>
              <a:rPr lang="en-US" sz="1800" b="1"/>
              <a:t>F</a:t>
            </a:r>
          </a:p>
        </p:txBody>
      </p:sp>
      <p:sp>
        <p:nvSpPr>
          <p:cNvPr id="89" name="TextBox 88"/>
          <p:cNvSpPr txBox="1">
            <a:spLocks noChangeArrowheads="1"/>
          </p:cNvSpPr>
          <p:nvPr/>
        </p:nvSpPr>
        <p:spPr bwMode="auto">
          <a:xfrm>
            <a:off x="4143375" y="-387350"/>
            <a:ext cx="428625" cy="368300"/>
          </a:xfrm>
          <a:prstGeom prst="rect">
            <a:avLst/>
          </a:prstGeom>
          <a:noFill/>
          <a:ln w="9525">
            <a:noFill/>
            <a:miter lim="800000"/>
            <a:headEnd/>
            <a:tailEnd/>
          </a:ln>
        </p:spPr>
        <p:txBody>
          <a:bodyPr>
            <a:spAutoFit/>
          </a:bodyPr>
          <a:lstStyle/>
          <a:p>
            <a:r>
              <a:rPr lang="en-US" sz="1800" b="1">
                <a:solidFill>
                  <a:schemeClr val="bg1"/>
                </a:solidFill>
              </a:rPr>
              <a:t>P</a:t>
            </a:r>
          </a:p>
        </p:txBody>
      </p:sp>
      <p:sp>
        <p:nvSpPr>
          <p:cNvPr id="90" name="TextBox 89"/>
          <p:cNvSpPr txBox="1">
            <a:spLocks noChangeArrowheads="1"/>
          </p:cNvSpPr>
          <p:nvPr/>
        </p:nvSpPr>
        <p:spPr bwMode="auto">
          <a:xfrm>
            <a:off x="4572000" y="-387350"/>
            <a:ext cx="428625" cy="368300"/>
          </a:xfrm>
          <a:prstGeom prst="rect">
            <a:avLst/>
          </a:prstGeom>
          <a:noFill/>
          <a:ln w="9525">
            <a:noFill/>
            <a:miter lim="800000"/>
            <a:headEnd/>
            <a:tailEnd/>
          </a:ln>
        </p:spPr>
        <p:txBody>
          <a:bodyPr>
            <a:spAutoFit/>
          </a:bodyPr>
          <a:lstStyle/>
          <a:p>
            <a:r>
              <a:rPr lang="en-US" sz="1800" b="1">
                <a:solidFill>
                  <a:schemeClr val="bg1"/>
                </a:solidFill>
              </a:rPr>
              <a:t>P</a:t>
            </a:r>
          </a:p>
        </p:txBody>
      </p:sp>
      <p:sp>
        <p:nvSpPr>
          <p:cNvPr id="91" name="TextBox 90"/>
          <p:cNvSpPr txBox="1">
            <a:spLocks noChangeArrowheads="1"/>
          </p:cNvSpPr>
          <p:nvPr/>
        </p:nvSpPr>
        <p:spPr bwMode="auto">
          <a:xfrm>
            <a:off x="4929188" y="-387350"/>
            <a:ext cx="428625" cy="368300"/>
          </a:xfrm>
          <a:prstGeom prst="rect">
            <a:avLst/>
          </a:prstGeom>
          <a:noFill/>
          <a:ln w="9525">
            <a:noFill/>
            <a:miter lim="800000"/>
            <a:headEnd/>
            <a:tailEnd/>
          </a:ln>
        </p:spPr>
        <p:txBody>
          <a:bodyPr>
            <a:spAutoFit/>
          </a:bodyPr>
          <a:lstStyle/>
          <a:p>
            <a:r>
              <a:rPr lang="en-US" sz="1800" b="1">
                <a:solidFill>
                  <a:schemeClr val="bg1"/>
                </a:solidFill>
              </a:rPr>
              <a:t>P</a:t>
            </a:r>
          </a:p>
        </p:txBody>
      </p:sp>
      <p:sp>
        <p:nvSpPr>
          <p:cNvPr id="92" name="TextBox 91"/>
          <p:cNvSpPr txBox="1">
            <a:spLocks noChangeArrowheads="1"/>
          </p:cNvSpPr>
          <p:nvPr/>
        </p:nvSpPr>
        <p:spPr bwMode="auto">
          <a:xfrm>
            <a:off x="5286375" y="-387350"/>
            <a:ext cx="428625" cy="368300"/>
          </a:xfrm>
          <a:prstGeom prst="rect">
            <a:avLst/>
          </a:prstGeom>
          <a:noFill/>
          <a:ln w="9525">
            <a:noFill/>
            <a:miter lim="800000"/>
            <a:headEnd/>
            <a:tailEnd/>
          </a:ln>
        </p:spPr>
        <p:txBody>
          <a:bodyPr>
            <a:spAutoFit/>
          </a:bodyPr>
          <a:lstStyle/>
          <a:p>
            <a:r>
              <a:rPr lang="en-US" sz="1800" b="1">
                <a:solidFill>
                  <a:schemeClr val="bg1"/>
                </a:solidFill>
              </a:rPr>
              <a:t>P</a:t>
            </a:r>
          </a:p>
        </p:txBody>
      </p:sp>
      <p:sp>
        <p:nvSpPr>
          <p:cNvPr id="96" name="TextBox 95"/>
          <p:cNvSpPr txBox="1">
            <a:spLocks noChangeArrowheads="1"/>
          </p:cNvSpPr>
          <p:nvPr/>
        </p:nvSpPr>
        <p:spPr bwMode="auto">
          <a:xfrm>
            <a:off x="5751513" y="2784475"/>
            <a:ext cx="428625" cy="366713"/>
          </a:xfrm>
          <a:prstGeom prst="rect">
            <a:avLst/>
          </a:prstGeom>
          <a:noFill/>
          <a:ln w="9525">
            <a:noFill/>
            <a:miter lim="800000"/>
            <a:headEnd/>
            <a:tailEnd/>
          </a:ln>
        </p:spPr>
        <p:txBody>
          <a:bodyPr>
            <a:spAutoFit/>
          </a:bodyPr>
          <a:lstStyle/>
          <a:p>
            <a:r>
              <a:rPr lang="en-US" sz="1800" b="1"/>
              <a:t>F</a:t>
            </a:r>
          </a:p>
        </p:txBody>
      </p:sp>
      <p:sp>
        <p:nvSpPr>
          <p:cNvPr id="98" name="TextBox 97"/>
          <p:cNvSpPr txBox="1">
            <a:spLocks noChangeArrowheads="1"/>
          </p:cNvSpPr>
          <p:nvPr/>
        </p:nvSpPr>
        <p:spPr bwMode="auto">
          <a:xfrm>
            <a:off x="5730875" y="-387350"/>
            <a:ext cx="428625" cy="368300"/>
          </a:xfrm>
          <a:prstGeom prst="rect">
            <a:avLst/>
          </a:prstGeom>
          <a:noFill/>
          <a:ln w="9525">
            <a:noFill/>
            <a:miter lim="800000"/>
            <a:headEnd/>
            <a:tailEnd/>
          </a:ln>
        </p:spPr>
        <p:txBody>
          <a:bodyPr>
            <a:spAutoFit/>
          </a:bodyPr>
          <a:lstStyle/>
          <a:p>
            <a:r>
              <a:rPr lang="en-US" sz="1800" b="1">
                <a:solidFill>
                  <a:schemeClr val="bg1"/>
                </a:solidFill>
              </a:rPr>
              <a:t>P</a:t>
            </a:r>
          </a:p>
        </p:txBody>
      </p:sp>
      <p:sp>
        <p:nvSpPr>
          <p:cNvPr id="99" name="TextBox 98"/>
          <p:cNvSpPr txBox="1">
            <a:spLocks noChangeArrowheads="1"/>
          </p:cNvSpPr>
          <p:nvPr/>
        </p:nvSpPr>
        <p:spPr bwMode="auto">
          <a:xfrm>
            <a:off x="6108700" y="2784475"/>
            <a:ext cx="428625" cy="366713"/>
          </a:xfrm>
          <a:prstGeom prst="rect">
            <a:avLst/>
          </a:prstGeom>
          <a:noFill/>
          <a:ln w="9525">
            <a:noFill/>
            <a:miter lim="800000"/>
            <a:headEnd/>
            <a:tailEnd/>
          </a:ln>
        </p:spPr>
        <p:txBody>
          <a:bodyPr>
            <a:spAutoFit/>
          </a:bodyPr>
          <a:lstStyle/>
          <a:p>
            <a:r>
              <a:rPr lang="en-US" sz="1800" b="1"/>
              <a:t>F</a:t>
            </a:r>
          </a:p>
        </p:txBody>
      </p:sp>
      <p:sp>
        <p:nvSpPr>
          <p:cNvPr id="101" name="TextBox 100"/>
          <p:cNvSpPr txBox="1">
            <a:spLocks noChangeArrowheads="1"/>
          </p:cNvSpPr>
          <p:nvPr/>
        </p:nvSpPr>
        <p:spPr bwMode="auto">
          <a:xfrm>
            <a:off x="6088063" y="-387350"/>
            <a:ext cx="428625" cy="368300"/>
          </a:xfrm>
          <a:prstGeom prst="rect">
            <a:avLst/>
          </a:prstGeom>
          <a:noFill/>
          <a:ln w="9525">
            <a:noFill/>
            <a:miter lim="800000"/>
            <a:headEnd/>
            <a:tailEnd/>
          </a:ln>
        </p:spPr>
        <p:txBody>
          <a:bodyPr>
            <a:spAutoFit/>
          </a:bodyPr>
          <a:lstStyle/>
          <a:p>
            <a:r>
              <a:rPr lang="en-US" sz="1800" b="1">
                <a:solidFill>
                  <a:schemeClr val="bg1"/>
                </a:solidFill>
              </a:rPr>
              <a:t>P</a:t>
            </a:r>
          </a:p>
        </p:txBody>
      </p:sp>
      <p:grpSp>
        <p:nvGrpSpPr>
          <p:cNvPr id="105" name="Line Callout 2 (No Border) 104"/>
          <p:cNvGrpSpPr>
            <a:grpSpLocks/>
          </p:cNvGrpSpPr>
          <p:nvPr/>
        </p:nvGrpSpPr>
        <p:grpSpPr bwMode="auto">
          <a:xfrm>
            <a:off x="3454400" y="3154363"/>
            <a:ext cx="2176463" cy="2024062"/>
            <a:chOff x="2108" y="1755"/>
            <a:chExt cx="1371" cy="1275"/>
          </a:xfrm>
        </p:grpSpPr>
        <p:pic>
          <p:nvPicPr>
            <p:cNvPr id="26766" name="Line Callout 2 (No Border) 104"/>
            <p:cNvPicPr>
              <a:picLocks noChangeArrowheads="1"/>
            </p:cNvPicPr>
            <p:nvPr/>
          </p:nvPicPr>
          <p:blipFill>
            <a:blip r:embed="rId5"/>
            <a:srcRect/>
            <a:stretch>
              <a:fillRect/>
            </a:stretch>
          </p:blipFill>
          <p:spPr bwMode="auto">
            <a:xfrm>
              <a:off x="2108" y="1755"/>
              <a:ext cx="1371" cy="1275"/>
            </a:xfrm>
            <a:prstGeom prst="rect">
              <a:avLst/>
            </a:prstGeom>
            <a:noFill/>
            <a:ln w="9525">
              <a:noFill/>
              <a:miter lim="800000"/>
              <a:headEnd/>
              <a:tailEnd/>
            </a:ln>
          </p:spPr>
        </p:pic>
        <p:sp>
          <p:nvSpPr>
            <p:cNvPr id="26767" name="Text Box 112"/>
            <p:cNvSpPr txBox="1">
              <a:spLocks noChangeArrowheads="1"/>
            </p:cNvSpPr>
            <p:nvPr/>
          </p:nvSpPr>
          <p:spPr bwMode="auto">
            <a:xfrm>
              <a:off x="2479" y="2614"/>
              <a:ext cx="900" cy="315"/>
            </a:xfrm>
            <a:prstGeom prst="rect">
              <a:avLst/>
            </a:prstGeom>
            <a:noFill/>
            <a:ln w="9525">
              <a:noFill/>
              <a:miter lim="800000"/>
              <a:headEnd/>
              <a:tailEnd/>
            </a:ln>
          </p:spPr>
          <p:txBody>
            <a:bodyPr lIns="0" tIns="0" rIns="0" bIns="0" anchor="ctr"/>
            <a:lstStyle/>
            <a:p>
              <a:pPr algn="ctr">
                <a:lnSpc>
                  <a:spcPct val="90000"/>
                </a:lnSpc>
              </a:pPr>
              <a:r>
                <a:rPr lang="en-US" sz="1100">
                  <a:solidFill>
                    <a:srgbClr val="36609C"/>
                  </a:solidFill>
                </a:rPr>
                <a:t>User alerted on MSW of projected on hand shortage</a:t>
              </a:r>
            </a:p>
          </p:txBody>
        </p:sp>
      </p:grpSp>
      <p:sp>
        <p:nvSpPr>
          <p:cNvPr id="106" name="Rectangle 105"/>
          <p:cNvSpPr/>
          <p:nvPr/>
        </p:nvSpPr>
        <p:spPr bwMode="auto">
          <a:xfrm>
            <a:off x="3394066" y="2796945"/>
            <a:ext cx="357190" cy="357190"/>
          </a:xfrm>
          <a:prstGeom prst="rect">
            <a:avLst/>
          </a:prstGeom>
          <a:solidFill>
            <a:srgbClr val="FFFF00">
              <a:alpha val="40000"/>
            </a:srgbClr>
          </a:solidFill>
          <a:ln w="9525" cap="flat" cmpd="sng" algn="ctr">
            <a:noFill/>
            <a:prstDash val="solid"/>
            <a:round/>
            <a:headEnd type="none" w="med" len="med"/>
            <a:tailEnd type="none" w="med" len="med"/>
          </a:ln>
          <a:effectLst>
            <a:softEdge rad="12700"/>
          </a:effectLst>
          <a:scene3d>
            <a:camera prst="orthographicFront"/>
            <a:lightRig rig="threePt" dir="t"/>
          </a:scene3d>
          <a:sp3d>
            <a:bevelT/>
          </a:sp3d>
        </p:spPr>
        <p:txBody>
          <a:bodyPr tIns="91440" bIns="91440"/>
          <a:lstStyle/>
          <a:p>
            <a:pPr algn="ctr">
              <a:defRPr/>
            </a:pPr>
            <a:endParaRPr lang="en-US" sz="1000" dirty="0"/>
          </a:p>
        </p:txBody>
      </p:sp>
      <p:sp>
        <p:nvSpPr>
          <p:cNvPr id="108" name="TextBox 107"/>
          <p:cNvSpPr txBox="1"/>
          <p:nvPr/>
        </p:nvSpPr>
        <p:spPr>
          <a:xfrm>
            <a:off x="8027988" y="333375"/>
            <a:ext cx="1116012" cy="214313"/>
          </a:xfrm>
          <a:prstGeom prst="rect">
            <a:avLst/>
          </a:prstGeom>
          <a:noFill/>
        </p:spPr>
        <p:txBody>
          <a:bodyPr>
            <a:spAutoFit/>
          </a:bodyPr>
          <a:lstStyle/>
          <a:p>
            <a:pPr>
              <a:defRPr/>
            </a:pPr>
            <a:r>
              <a:rPr lang="en-US" sz="800" dirty="0">
                <a:solidFill>
                  <a:schemeClr val="bg1">
                    <a:lumMod val="50000"/>
                  </a:schemeClr>
                </a:solidFill>
              </a:rPr>
              <a:t>Click For Next  Point</a:t>
            </a:r>
          </a:p>
        </p:txBody>
      </p:sp>
      <p:grpSp>
        <p:nvGrpSpPr>
          <p:cNvPr id="109" name="Group 53"/>
          <p:cNvGrpSpPr>
            <a:grpSpLocks/>
          </p:cNvGrpSpPr>
          <p:nvPr/>
        </p:nvGrpSpPr>
        <p:grpSpPr bwMode="auto">
          <a:xfrm>
            <a:off x="7813675" y="31750"/>
            <a:ext cx="430213" cy="301625"/>
            <a:chOff x="6907213" y="0"/>
            <a:chExt cx="430212" cy="301625"/>
          </a:xfrm>
        </p:grpSpPr>
        <p:sp>
          <p:nvSpPr>
            <p:cNvPr id="110" name="Right Arrow 109"/>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26763" name="Group 63"/>
            <p:cNvGrpSpPr>
              <a:grpSpLocks/>
            </p:cNvGrpSpPr>
            <p:nvPr/>
          </p:nvGrpSpPr>
          <p:grpSpPr bwMode="auto">
            <a:xfrm>
              <a:off x="6907213" y="65088"/>
              <a:ext cx="171450" cy="171450"/>
              <a:chOff x="739" y="413995"/>
              <a:chExt cx="172117" cy="172117"/>
            </a:xfrm>
          </p:grpSpPr>
          <p:sp>
            <p:nvSpPr>
              <p:cNvPr id="114" name="Oval 113"/>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1</a:t>
                </a:r>
              </a:p>
            </p:txBody>
          </p:sp>
        </p:grpSp>
      </p:grpSp>
      <p:grpSp>
        <p:nvGrpSpPr>
          <p:cNvPr id="120" name="Group 53"/>
          <p:cNvGrpSpPr>
            <a:grpSpLocks/>
          </p:cNvGrpSpPr>
          <p:nvPr/>
        </p:nvGrpSpPr>
        <p:grpSpPr bwMode="auto">
          <a:xfrm>
            <a:off x="8245475" y="31750"/>
            <a:ext cx="430213" cy="301625"/>
            <a:chOff x="6907213" y="0"/>
            <a:chExt cx="430212" cy="301625"/>
          </a:xfrm>
        </p:grpSpPr>
        <p:sp>
          <p:nvSpPr>
            <p:cNvPr id="121" name="Right Arrow 120"/>
            <p:cNvSpPr/>
            <p:nvPr/>
          </p:nvSpPr>
          <p:spPr>
            <a:xfrm>
              <a:off x="6992938" y="0"/>
              <a:ext cx="344487" cy="301625"/>
            </a:xfrm>
            <a:prstGeom prst="rightArrow">
              <a:avLst>
                <a:gd name="adj1" fmla="val 70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26759" name="Group 63"/>
            <p:cNvGrpSpPr>
              <a:grpSpLocks/>
            </p:cNvGrpSpPr>
            <p:nvPr/>
          </p:nvGrpSpPr>
          <p:grpSpPr bwMode="auto">
            <a:xfrm>
              <a:off x="6907213" y="65088"/>
              <a:ext cx="171450" cy="171450"/>
              <a:chOff x="739" y="413995"/>
              <a:chExt cx="172117" cy="172117"/>
            </a:xfrm>
          </p:grpSpPr>
          <p:sp>
            <p:nvSpPr>
              <p:cNvPr id="123" name="Oval 122"/>
              <p:cNvSpPr/>
              <p:nvPr/>
            </p:nvSpPr>
            <p:spPr>
              <a:xfrm>
                <a:off x="739" y="413995"/>
                <a:ext cx="172117" cy="172117"/>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4" name="Oval 5"/>
              <p:cNvSpPr/>
              <p:nvPr/>
            </p:nvSpPr>
            <p:spPr>
              <a:xfrm>
                <a:off x="26238" y="439494"/>
                <a:ext cx="121119" cy="121119"/>
              </a:xfrm>
              <a:prstGeom prst="rect">
                <a:avLst/>
              </a:prstGeom>
            </p:spPr>
            <p:style>
              <a:lnRef idx="0">
                <a:scrgbClr r="0" g="0" b="0"/>
              </a:lnRef>
              <a:fillRef idx="0">
                <a:scrgbClr r="0" g="0" b="0"/>
              </a:fillRef>
              <a:effectRef idx="0">
                <a:scrgbClr r="0" g="0" b="0"/>
              </a:effectRef>
              <a:fontRef idx="minor">
                <a:schemeClr val="lt1"/>
              </a:fontRef>
            </p:style>
            <p:txBody>
              <a:bodyPr lIns="5080" tIns="5080" rIns="5080" bIns="5080" spcCol="1270" anchor="ctr"/>
              <a:lstStyle/>
              <a:p>
                <a:pPr algn="ctr" defTabSz="355600">
                  <a:lnSpc>
                    <a:spcPct val="90000"/>
                  </a:lnSpc>
                  <a:spcAft>
                    <a:spcPct val="35000"/>
                  </a:spcAft>
                  <a:defRPr/>
                </a:pPr>
                <a:r>
                  <a:rPr lang="en-US" sz="800" dirty="0"/>
                  <a:t>2</a:t>
                </a:r>
              </a:p>
            </p:txBody>
          </p:sp>
        </p:grpSp>
      </p:grpSp>
      <p:grpSp>
        <p:nvGrpSpPr>
          <p:cNvPr id="131" name="Line Callout 2 (No Border) 130"/>
          <p:cNvGrpSpPr>
            <a:grpSpLocks/>
          </p:cNvGrpSpPr>
          <p:nvPr/>
        </p:nvGrpSpPr>
        <p:grpSpPr bwMode="auto">
          <a:xfrm>
            <a:off x="3527425" y="2532063"/>
            <a:ext cx="2316163" cy="1347787"/>
            <a:chOff x="2154" y="1363"/>
            <a:chExt cx="1459" cy="849"/>
          </a:xfrm>
        </p:grpSpPr>
        <p:pic>
          <p:nvPicPr>
            <p:cNvPr id="26756" name="Line Callout 2 (No Border) 130"/>
            <p:cNvPicPr>
              <a:picLocks noChangeArrowheads="1"/>
            </p:cNvPicPr>
            <p:nvPr/>
          </p:nvPicPr>
          <p:blipFill>
            <a:blip r:embed="rId6"/>
            <a:srcRect/>
            <a:stretch>
              <a:fillRect/>
            </a:stretch>
          </p:blipFill>
          <p:spPr bwMode="auto">
            <a:xfrm>
              <a:off x="2154" y="1363"/>
              <a:ext cx="1459" cy="849"/>
            </a:xfrm>
            <a:prstGeom prst="rect">
              <a:avLst/>
            </a:prstGeom>
            <a:noFill/>
            <a:ln w="9525">
              <a:noFill/>
              <a:miter lim="800000"/>
              <a:headEnd/>
              <a:tailEnd/>
            </a:ln>
          </p:spPr>
        </p:pic>
        <p:sp>
          <p:nvSpPr>
            <p:cNvPr id="26757" name="Text Box 122"/>
            <p:cNvSpPr txBox="1">
              <a:spLocks noChangeArrowheads="1"/>
            </p:cNvSpPr>
            <p:nvPr/>
          </p:nvSpPr>
          <p:spPr bwMode="auto">
            <a:xfrm>
              <a:off x="2472" y="1797"/>
              <a:ext cx="1043" cy="315"/>
            </a:xfrm>
            <a:prstGeom prst="rect">
              <a:avLst/>
            </a:prstGeom>
            <a:noFill/>
            <a:ln w="9525">
              <a:noFill/>
              <a:miter lim="800000"/>
              <a:headEnd/>
              <a:tailEnd/>
            </a:ln>
          </p:spPr>
          <p:txBody>
            <a:bodyPr lIns="0" tIns="0" rIns="0" bIns="0" anchor="ctr"/>
            <a:lstStyle/>
            <a:p>
              <a:pPr algn="ctr">
                <a:lnSpc>
                  <a:spcPct val="90000"/>
                </a:lnSpc>
              </a:pPr>
              <a:r>
                <a:rPr lang="en-US" sz="1100">
                  <a:solidFill>
                    <a:srgbClr val="36609C"/>
                  </a:solidFill>
                </a:rPr>
                <a:t>MRP Creates Planned Order Inside Horizon</a:t>
              </a:r>
            </a:p>
          </p:txBody>
        </p:sp>
      </p:grpSp>
      <p:sp>
        <p:nvSpPr>
          <p:cNvPr id="132" name="TextBox 131"/>
          <p:cNvSpPr txBox="1">
            <a:spLocks noChangeArrowheads="1"/>
          </p:cNvSpPr>
          <p:nvPr/>
        </p:nvSpPr>
        <p:spPr bwMode="auto">
          <a:xfrm>
            <a:off x="3384550" y="2347913"/>
            <a:ext cx="428625" cy="366712"/>
          </a:xfrm>
          <a:prstGeom prst="rect">
            <a:avLst/>
          </a:prstGeom>
          <a:noFill/>
          <a:ln w="9525">
            <a:noFill/>
            <a:miter lim="800000"/>
            <a:headEnd/>
            <a:tailEnd/>
          </a:ln>
        </p:spPr>
        <p:txBody>
          <a:bodyPr>
            <a:spAutoFit/>
          </a:bodyPr>
          <a:lstStyle/>
          <a:p>
            <a:r>
              <a:rPr lang="en-US" sz="1800" b="1">
                <a:solidFill>
                  <a:schemeClr val="bg1"/>
                </a:solidFill>
              </a:rPr>
              <a:t>P</a:t>
            </a:r>
          </a:p>
        </p:txBody>
      </p:sp>
      <p:grpSp>
        <p:nvGrpSpPr>
          <p:cNvPr id="26740" name="Group 51"/>
          <p:cNvGrpSpPr>
            <a:grpSpLocks/>
          </p:cNvGrpSpPr>
          <p:nvPr/>
        </p:nvGrpSpPr>
        <p:grpSpPr bwMode="auto">
          <a:xfrm>
            <a:off x="4070350" y="6891338"/>
            <a:ext cx="2359025" cy="714375"/>
            <a:chOff x="4071140" y="2428868"/>
            <a:chExt cx="2358248" cy="714380"/>
          </a:xfrm>
        </p:grpSpPr>
        <p:cxnSp>
          <p:nvCxnSpPr>
            <p:cNvPr id="26752" name="Straight Connector 138"/>
            <p:cNvCxnSpPr>
              <a:cxnSpLocks noChangeShapeType="1"/>
            </p:cNvCxnSpPr>
            <p:nvPr/>
          </p:nvCxnSpPr>
          <p:spPr bwMode="auto">
            <a:xfrm rot="5400000">
              <a:off x="3714744" y="2785264"/>
              <a:ext cx="714380" cy="1588"/>
            </a:xfrm>
            <a:prstGeom prst="line">
              <a:avLst/>
            </a:prstGeom>
            <a:noFill/>
            <a:ln w="38100" algn="ctr">
              <a:solidFill>
                <a:srgbClr val="00B050"/>
              </a:solidFill>
              <a:round/>
              <a:headEnd/>
              <a:tailEnd/>
            </a:ln>
          </p:spPr>
        </p:cxnSp>
        <p:sp>
          <p:nvSpPr>
            <p:cNvPr id="26753" name="Text Box 20"/>
            <p:cNvSpPr txBox="1">
              <a:spLocks noChangeArrowheads="1"/>
            </p:cNvSpPr>
            <p:nvPr/>
          </p:nvSpPr>
          <p:spPr bwMode="auto">
            <a:xfrm>
              <a:off x="4143372" y="2771636"/>
              <a:ext cx="2228828" cy="369332"/>
            </a:xfrm>
            <a:prstGeom prst="rect">
              <a:avLst/>
            </a:prstGeom>
            <a:noFill/>
            <a:ln w="38100" algn="ctr">
              <a:noFill/>
              <a:miter lim="800000"/>
              <a:headEnd/>
              <a:tailEnd/>
            </a:ln>
          </p:spPr>
          <p:txBody>
            <a:bodyPr tIns="91440" bIns="91440">
              <a:spAutoFit/>
            </a:bodyPr>
            <a:lstStyle/>
            <a:p>
              <a:r>
                <a:rPr lang="en-US" sz="1200" b="1">
                  <a:latin typeface="Arial" charset="0"/>
                </a:rPr>
                <a:t>MPS Leveling Horizon </a:t>
              </a:r>
              <a:r>
                <a:rPr lang="en-US" sz="1200" b="1" baseline="30000">
                  <a:latin typeface="Arial" charset="0"/>
                </a:rPr>
                <a:t>Future</a:t>
              </a:r>
            </a:p>
          </p:txBody>
        </p:sp>
        <p:cxnSp>
          <p:nvCxnSpPr>
            <p:cNvPr id="26754" name="Straight Arrow Connector 140"/>
            <p:cNvCxnSpPr>
              <a:cxnSpLocks noChangeShapeType="1"/>
            </p:cNvCxnSpPr>
            <p:nvPr/>
          </p:nvCxnSpPr>
          <p:spPr bwMode="auto">
            <a:xfrm>
              <a:off x="5929322" y="3000372"/>
              <a:ext cx="500066" cy="1588"/>
            </a:xfrm>
            <a:prstGeom prst="straightConnector1">
              <a:avLst/>
            </a:prstGeom>
            <a:noFill/>
            <a:ln w="9525" algn="ctr">
              <a:solidFill>
                <a:schemeClr val="tx1"/>
              </a:solidFill>
              <a:round/>
              <a:headEnd/>
              <a:tailEnd type="arrow" w="med" len="med"/>
            </a:ln>
          </p:spPr>
        </p:cxnSp>
        <p:cxnSp>
          <p:nvCxnSpPr>
            <p:cNvPr id="26755" name="Straight Connector 141"/>
            <p:cNvCxnSpPr>
              <a:cxnSpLocks noChangeShapeType="1"/>
            </p:cNvCxnSpPr>
            <p:nvPr/>
          </p:nvCxnSpPr>
          <p:spPr bwMode="auto">
            <a:xfrm>
              <a:off x="4071934" y="2998784"/>
              <a:ext cx="214314" cy="1588"/>
            </a:xfrm>
            <a:prstGeom prst="line">
              <a:avLst/>
            </a:prstGeom>
            <a:noFill/>
            <a:ln w="9525" algn="ctr">
              <a:solidFill>
                <a:schemeClr val="tx1"/>
              </a:solidFill>
              <a:round/>
              <a:headEnd/>
              <a:tailEnd/>
            </a:ln>
          </p:spPr>
        </p:cxnSp>
      </p:grpSp>
      <p:grpSp>
        <p:nvGrpSpPr>
          <p:cNvPr id="143" name="Line Callout 2 (No Border) 142"/>
          <p:cNvGrpSpPr>
            <a:grpSpLocks/>
          </p:cNvGrpSpPr>
          <p:nvPr/>
        </p:nvGrpSpPr>
        <p:grpSpPr bwMode="auto">
          <a:xfrm>
            <a:off x="1765300" y="3008313"/>
            <a:ext cx="2066925" cy="2170112"/>
            <a:chOff x="1044" y="1663"/>
            <a:chExt cx="1302" cy="1367"/>
          </a:xfrm>
        </p:grpSpPr>
        <p:pic>
          <p:nvPicPr>
            <p:cNvPr id="26750" name="Line Callout 2 (No Border) 142"/>
            <p:cNvPicPr>
              <a:picLocks noChangeArrowheads="1"/>
            </p:cNvPicPr>
            <p:nvPr/>
          </p:nvPicPr>
          <p:blipFill>
            <a:blip r:embed="rId7"/>
            <a:srcRect/>
            <a:stretch>
              <a:fillRect/>
            </a:stretch>
          </p:blipFill>
          <p:spPr bwMode="auto">
            <a:xfrm>
              <a:off x="1044" y="1663"/>
              <a:ext cx="1302" cy="1367"/>
            </a:xfrm>
            <a:prstGeom prst="rect">
              <a:avLst/>
            </a:prstGeom>
            <a:noFill/>
            <a:ln w="9525">
              <a:noFill/>
              <a:miter lim="800000"/>
              <a:headEnd/>
              <a:tailEnd/>
            </a:ln>
          </p:spPr>
        </p:pic>
        <p:sp>
          <p:nvSpPr>
            <p:cNvPr id="26751" name="Text Box 127"/>
            <p:cNvSpPr txBox="1">
              <a:spLocks noChangeArrowheads="1"/>
            </p:cNvSpPr>
            <p:nvPr/>
          </p:nvSpPr>
          <p:spPr bwMode="auto">
            <a:xfrm>
              <a:off x="1202" y="2614"/>
              <a:ext cx="1043" cy="315"/>
            </a:xfrm>
            <a:prstGeom prst="rect">
              <a:avLst/>
            </a:prstGeom>
            <a:noFill/>
            <a:ln w="9525">
              <a:noFill/>
              <a:miter lim="800000"/>
              <a:headEnd/>
              <a:tailEnd/>
            </a:ln>
          </p:spPr>
          <p:txBody>
            <a:bodyPr lIns="0" tIns="0" rIns="0" bIns="0" anchor="ctr"/>
            <a:lstStyle/>
            <a:p>
              <a:pPr algn="ctr">
                <a:lnSpc>
                  <a:spcPct val="90000"/>
                </a:lnSpc>
              </a:pPr>
              <a:r>
                <a:rPr lang="en-US" sz="1100">
                  <a:solidFill>
                    <a:srgbClr val="36609C"/>
                  </a:solidFill>
                </a:rPr>
                <a:t>User Firms planned orders</a:t>
              </a:r>
            </a:p>
            <a:p>
              <a:pPr algn="ctr">
                <a:lnSpc>
                  <a:spcPct val="90000"/>
                </a:lnSpc>
              </a:pPr>
              <a:r>
                <a:rPr lang="en-US" sz="1000">
                  <a:solidFill>
                    <a:srgbClr val="36609C"/>
                  </a:solidFill>
                </a:rPr>
                <a:t>(leveling – splitting – grouping)</a:t>
              </a:r>
            </a:p>
          </p:txBody>
        </p:sp>
      </p:grpSp>
      <p:grpSp>
        <p:nvGrpSpPr>
          <p:cNvPr id="8" name="Group 49"/>
          <p:cNvGrpSpPr>
            <a:grpSpLocks/>
          </p:cNvGrpSpPr>
          <p:nvPr/>
        </p:nvGrpSpPr>
        <p:grpSpPr bwMode="auto">
          <a:xfrm>
            <a:off x="1392238" y="2725738"/>
            <a:ext cx="5146675" cy="1284287"/>
            <a:chOff x="1285058" y="2357430"/>
            <a:chExt cx="5145124" cy="1284419"/>
          </a:xfrm>
        </p:grpSpPr>
        <p:sp>
          <p:nvSpPr>
            <p:cNvPr id="26745" name="Text Box 20"/>
            <p:cNvSpPr txBox="1">
              <a:spLocks noChangeArrowheads="1"/>
            </p:cNvSpPr>
            <p:nvPr/>
          </p:nvSpPr>
          <p:spPr bwMode="auto">
            <a:xfrm>
              <a:off x="1358061" y="3275099"/>
              <a:ext cx="2285311" cy="366750"/>
            </a:xfrm>
            <a:prstGeom prst="rect">
              <a:avLst/>
            </a:prstGeom>
            <a:noFill/>
            <a:ln w="38100" algn="ctr">
              <a:noFill/>
              <a:miter lim="800000"/>
              <a:headEnd/>
              <a:tailEnd/>
            </a:ln>
          </p:spPr>
          <p:txBody>
            <a:bodyPr tIns="91440" bIns="91440">
              <a:spAutoFit/>
            </a:bodyPr>
            <a:lstStyle/>
            <a:p>
              <a:r>
                <a:rPr lang="en-US" sz="1200" b="1">
                  <a:latin typeface="Arial" charset="0"/>
                </a:rPr>
                <a:t>MSW Scheduling Horizon </a:t>
              </a:r>
              <a:r>
                <a:rPr lang="en-US" sz="1200" b="1" baseline="30000">
                  <a:latin typeface="Arial" charset="0"/>
                </a:rPr>
                <a:t>new</a:t>
              </a:r>
            </a:p>
          </p:txBody>
        </p:sp>
        <p:cxnSp>
          <p:nvCxnSpPr>
            <p:cNvPr id="26746" name="Straight Connector 60"/>
            <p:cNvCxnSpPr>
              <a:cxnSpLocks noChangeShapeType="1"/>
            </p:cNvCxnSpPr>
            <p:nvPr/>
          </p:nvCxnSpPr>
          <p:spPr bwMode="auto">
            <a:xfrm rot="5400000">
              <a:off x="5858281" y="2999975"/>
              <a:ext cx="1143008" cy="794"/>
            </a:xfrm>
            <a:prstGeom prst="line">
              <a:avLst/>
            </a:prstGeom>
            <a:noFill/>
            <a:ln w="38100" algn="ctr">
              <a:solidFill>
                <a:srgbClr val="FF0000"/>
              </a:solidFill>
              <a:round/>
              <a:headEnd/>
              <a:tailEnd/>
            </a:ln>
          </p:spPr>
        </p:cxnSp>
        <p:cxnSp>
          <p:nvCxnSpPr>
            <p:cNvPr id="26747" name="Straight Arrow Connector 71"/>
            <p:cNvCxnSpPr>
              <a:cxnSpLocks noChangeShapeType="1"/>
            </p:cNvCxnSpPr>
            <p:nvPr/>
          </p:nvCxnSpPr>
          <p:spPr bwMode="auto">
            <a:xfrm>
              <a:off x="3500430" y="3490006"/>
              <a:ext cx="2928958" cy="1588"/>
            </a:xfrm>
            <a:prstGeom prst="straightConnector1">
              <a:avLst/>
            </a:prstGeom>
            <a:noFill/>
            <a:ln w="9525" algn="ctr">
              <a:solidFill>
                <a:schemeClr val="tx1"/>
              </a:solidFill>
              <a:round/>
              <a:headEnd/>
              <a:tailEnd type="arrow" w="med" len="med"/>
            </a:ln>
          </p:spPr>
        </p:cxnSp>
        <p:cxnSp>
          <p:nvCxnSpPr>
            <p:cNvPr id="26748" name="Straight Connector 79"/>
            <p:cNvCxnSpPr>
              <a:cxnSpLocks noChangeShapeType="1"/>
            </p:cNvCxnSpPr>
            <p:nvPr/>
          </p:nvCxnSpPr>
          <p:spPr bwMode="auto">
            <a:xfrm>
              <a:off x="1285852" y="3490006"/>
              <a:ext cx="214314" cy="1588"/>
            </a:xfrm>
            <a:prstGeom prst="line">
              <a:avLst/>
            </a:prstGeom>
            <a:noFill/>
            <a:ln w="9525" algn="ctr">
              <a:solidFill>
                <a:schemeClr val="tx1"/>
              </a:solidFill>
              <a:round/>
              <a:headEnd/>
              <a:tailEnd/>
            </a:ln>
          </p:spPr>
        </p:cxnSp>
        <p:cxnSp>
          <p:nvCxnSpPr>
            <p:cNvPr id="26749" name="Straight Connector 57"/>
            <p:cNvCxnSpPr>
              <a:cxnSpLocks noChangeShapeType="1"/>
            </p:cNvCxnSpPr>
            <p:nvPr/>
          </p:nvCxnSpPr>
          <p:spPr bwMode="auto">
            <a:xfrm rot="5400000">
              <a:off x="677835" y="2964653"/>
              <a:ext cx="1215240" cy="794"/>
            </a:xfrm>
            <a:prstGeom prst="line">
              <a:avLst/>
            </a:prstGeom>
            <a:noFill/>
            <a:ln w="38100" algn="ctr">
              <a:solidFill>
                <a:srgbClr val="FF0000"/>
              </a:solidFill>
              <a:round/>
              <a:headEnd/>
              <a:tailEnd/>
            </a:ln>
          </p:spPr>
        </p:cxnSp>
      </p:grpSp>
      <p:sp>
        <p:nvSpPr>
          <p:cNvPr id="26743" name="Title 1"/>
          <p:cNvSpPr txBox="1">
            <a:spLocks/>
          </p:cNvSpPr>
          <p:nvPr/>
        </p:nvSpPr>
        <p:spPr bwMode="auto">
          <a:xfrm>
            <a:off x="179388" y="692150"/>
            <a:ext cx="7127875" cy="549275"/>
          </a:xfrm>
          <a:prstGeom prst="rect">
            <a:avLst/>
          </a:prstGeom>
          <a:noFill/>
          <a:ln w="9525">
            <a:noFill/>
            <a:miter lim="800000"/>
            <a:headEnd/>
            <a:tailEnd/>
          </a:ln>
        </p:spPr>
        <p:txBody>
          <a:bodyPr anchor="b"/>
          <a:lstStyle/>
          <a:p>
            <a:pPr eaLnBrk="0" hangingPunct="0">
              <a:lnSpc>
                <a:spcPct val="90000"/>
              </a:lnSpc>
            </a:pPr>
            <a:r>
              <a:rPr lang="en-US" sz="1200" b="1">
                <a:solidFill>
                  <a:schemeClr val="tx2"/>
                </a:solidFill>
              </a:rPr>
              <a:t>Scheduling Horizon</a:t>
            </a:r>
            <a:r>
              <a:rPr lang="en-US" sz="2000" b="1">
                <a:solidFill>
                  <a:schemeClr val="tx2"/>
                </a:solidFill>
              </a:rPr>
              <a:t/>
            </a:r>
            <a:br>
              <a:rPr lang="en-US" sz="2000" b="1">
                <a:solidFill>
                  <a:schemeClr val="tx2"/>
                </a:solidFill>
              </a:rPr>
            </a:br>
            <a:r>
              <a:rPr lang="en-US" sz="2000" b="1">
                <a:solidFill>
                  <a:schemeClr val="tx2"/>
                </a:solidFill>
              </a:rPr>
              <a:t>Concept Example 1</a:t>
            </a:r>
          </a:p>
        </p:txBody>
      </p:sp>
      <p:sp>
        <p:nvSpPr>
          <p:cNvPr id="76" name="TextBox 75"/>
          <p:cNvSpPr txBox="1">
            <a:spLocks noChangeArrowheads="1"/>
          </p:cNvSpPr>
          <p:nvPr/>
        </p:nvSpPr>
        <p:spPr bwMode="auto">
          <a:xfrm>
            <a:off x="2555875" y="2781300"/>
            <a:ext cx="428625" cy="366713"/>
          </a:xfrm>
          <a:prstGeom prst="rect">
            <a:avLst/>
          </a:prstGeom>
          <a:noFill/>
          <a:ln w="9525">
            <a:noFill/>
            <a:miter lim="800000"/>
            <a:headEnd/>
            <a:tailEnd/>
          </a:ln>
        </p:spPr>
        <p:txBody>
          <a:bodyPr>
            <a:spAutoFit/>
          </a:bodyPr>
          <a:lstStyle/>
          <a:p>
            <a:r>
              <a:rPr lang="en-US" sz="1800" b="1"/>
              <a:t>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par>
                                <p:cTn id="8" presetID="63" presetClass="path" presetSubtype="0" accel="50000" decel="50000" fill="hold" grpId="8" nodeType="withEffect">
                                  <p:stCondLst>
                                    <p:cond delay="0"/>
                                  </p:stCondLst>
                                  <p:iterate type="lt">
                                    <p:tmPct val="0"/>
                                  </p:iterate>
                                  <p:childTnLst>
                                    <p:animMotion origin="layout" path="M 0.01007 1.15607E-6 L 0.26007 1.15607E-6 " pathEditMode="relative" rAng="0" ptsTypes="AA">
                                      <p:cBhvr>
                                        <p:cTn id="9" dur="2000" fill="hold"/>
                                        <p:tgtEl>
                                          <p:spTgt spid="75"/>
                                        </p:tgtEl>
                                        <p:attrNameLst>
                                          <p:attrName>ppt_x</p:attrName>
                                          <p:attrName>ppt_y</p:attrName>
                                        </p:attrNameLst>
                                      </p:cBhvr>
                                      <p:rCtr x="125" y="0"/>
                                    </p:animMotion>
                                  </p:childTnLst>
                                </p:cTn>
                              </p:par>
                            </p:childTnLst>
                          </p:cTn>
                        </p:par>
                        <p:par>
                          <p:cTn id="10" fill="hold">
                            <p:stCondLst>
                              <p:cond delay="2000"/>
                            </p:stCondLst>
                            <p:childTnLst>
                              <p:par>
                                <p:cTn id="11" presetID="42" presetClass="path" presetSubtype="0" accel="50000" decel="50000" fill="hold" grpId="1" nodeType="afterEffect">
                                  <p:stCondLst>
                                    <p:cond delay="0"/>
                                  </p:stCondLst>
                                  <p:childTnLst>
                                    <p:animMotion origin="layout" path="M -2.5E-6 -4.62428E-6 L -0.00017 0.39261 " pathEditMode="relative" rAng="0" ptsTypes="AA">
                                      <p:cBhvr>
                                        <p:cTn id="12" dur="1000" fill="hold"/>
                                        <p:tgtEl>
                                          <p:spTgt spid="89"/>
                                        </p:tgtEl>
                                        <p:attrNameLst>
                                          <p:attrName>ppt_x</p:attrName>
                                          <p:attrName>ppt_y</p:attrName>
                                        </p:attrNameLst>
                                      </p:cBhvr>
                                      <p:rCtr x="0" y="196"/>
                                    </p:animMotion>
                                  </p:childTnLst>
                                </p:cTn>
                              </p:par>
                            </p:childTnLst>
                          </p:cTn>
                        </p:par>
                        <p:par>
                          <p:cTn id="13" fill="hold">
                            <p:stCondLst>
                              <p:cond delay="3000"/>
                            </p:stCondLst>
                            <p:childTnLst>
                              <p:par>
                                <p:cTn id="14" presetID="42" presetClass="path" presetSubtype="0" accel="50000" decel="50000" fill="hold" grpId="1" nodeType="afterEffect">
                                  <p:stCondLst>
                                    <p:cond delay="0"/>
                                  </p:stCondLst>
                                  <p:childTnLst>
                                    <p:animMotion origin="layout" path="M 2.5E-6 -4.62428E-6 L 0.00017 0.39261 " pathEditMode="relative" rAng="0" ptsTypes="AA">
                                      <p:cBhvr>
                                        <p:cTn id="15" dur="1000" fill="hold"/>
                                        <p:tgtEl>
                                          <p:spTgt spid="90"/>
                                        </p:tgtEl>
                                        <p:attrNameLst>
                                          <p:attrName>ppt_x</p:attrName>
                                          <p:attrName>ppt_y</p:attrName>
                                        </p:attrNameLst>
                                      </p:cBhvr>
                                      <p:rCtr x="0" y="196"/>
                                    </p:animMotion>
                                  </p:childTnLst>
                                </p:cTn>
                              </p:par>
                            </p:childTnLst>
                          </p:cTn>
                        </p:par>
                        <p:par>
                          <p:cTn id="16" fill="hold">
                            <p:stCondLst>
                              <p:cond delay="4000"/>
                            </p:stCondLst>
                            <p:childTnLst>
                              <p:par>
                                <p:cTn id="17" presetID="42" presetClass="path" presetSubtype="0" accel="50000" decel="50000" fill="hold" grpId="1" nodeType="afterEffect">
                                  <p:stCondLst>
                                    <p:cond delay="0"/>
                                  </p:stCondLst>
                                  <p:childTnLst>
                                    <p:animMotion origin="layout" path="M 0 -4.62428E-6 L 0.00052 0.39261 " pathEditMode="relative" rAng="0" ptsTypes="AA">
                                      <p:cBhvr>
                                        <p:cTn id="18" dur="1000" fill="hold"/>
                                        <p:tgtEl>
                                          <p:spTgt spid="91"/>
                                        </p:tgtEl>
                                        <p:attrNameLst>
                                          <p:attrName>ppt_x</p:attrName>
                                          <p:attrName>ppt_y</p:attrName>
                                        </p:attrNameLst>
                                      </p:cBhvr>
                                      <p:rCtr x="0" y="196"/>
                                    </p:animMotion>
                                  </p:childTnLst>
                                </p:cTn>
                              </p:par>
                            </p:childTnLst>
                          </p:cTn>
                        </p:par>
                        <p:par>
                          <p:cTn id="19" fill="hold">
                            <p:stCondLst>
                              <p:cond delay="5000"/>
                            </p:stCondLst>
                            <p:childTnLst>
                              <p:par>
                                <p:cTn id="20" presetID="42" presetClass="path" presetSubtype="0" accel="50000" decel="50000" fill="hold" grpId="1" nodeType="afterEffect">
                                  <p:stCondLst>
                                    <p:cond delay="0"/>
                                  </p:stCondLst>
                                  <p:childTnLst>
                                    <p:animMotion origin="layout" path="M -2.5E-6 -4.62428E-6 L 0.00087 0.39261 " pathEditMode="relative" rAng="0" ptsTypes="AA">
                                      <p:cBhvr>
                                        <p:cTn id="21" dur="1000" fill="hold"/>
                                        <p:tgtEl>
                                          <p:spTgt spid="92"/>
                                        </p:tgtEl>
                                        <p:attrNameLst>
                                          <p:attrName>ppt_x</p:attrName>
                                          <p:attrName>ppt_y</p:attrName>
                                        </p:attrNameLst>
                                      </p:cBhvr>
                                      <p:rCtr x="0" y="196"/>
                                    </p:animMotion>
                                  </p:childTnLst>
                                </p:cTn>
                              </p:par>
                            </p:childTnLst>
                          </p:cTn>
                        </p:par>
                        <p:par>
                          <p:cTn id="22" fill="hold">
                            <p:stCondLst>
                              <p:cond delay="6000"/>
                            </p:stCondLst>
                            <p:childTnLst>
                              <p:par>
                                <p:cTn id="23" presetID="42" presetClass="path" presetSubtype="0" accel="50000" decel="50000" fill="hold" grpId="1" nodeType="afterEffect">
                                  <p:stCondLst>
                                    <p:cond delay="0"/>
                                  </p:stCondLst>
                                  <p:childTnLst>
                                    <p:animMotion origin="layout" path="M 5E-6 -4.62428E-6 L 0.00105 0.39261 " pathEditMode="relative" rAng="0" ptsTypes="AA">
                                      <p:cBhvr>
                                        <p:cTn id="24" dur="1000" fill="hold"/>
                                        <p:tgtEl>
                                          <p:spTgt spid="98"/>
                                        </p:tgtEl>
                                        <p:attrNameLst>
                                          <p:attrName>ppt_x</p:attrName>
                                          <p:attrName>ppt_y</p:attrName>
                                        </p:attrNameLst>
                                      </p:cBhvr>
                                      <p:rCtr x="1" y="196"/>
                                    </p:animMotion>
                                  </p:childTnLst>
                                </p:cTn>
                              </p:par>
                            </p:childTnLst>
                          </p:cTn>
                        </p:par>
                        <p:par>
                          <p:cTn id="25" fill="hold">
                            <p:stCondLst>
                              <p:cond delay="7000"/>
                            </p:stCondLst>
                            <p:childTnLst>
                              <p:par>
                                <p:cTn id="26" presetID="42" presetClass="path" presetSubtype="0" accel="50000" decel="50000" fill="hold" grpId="1" nodeType="afterEffect">
                                  <p:stCondLst>
                                    <p:cond delay="0"/>
                                  </p:stCondLst>
                                  <p:childTnLst>
                                    <p:animMotion origin="layout" path="M 2.5E-6 -4.62428E-6 L 0.00139 0.39261 " pathEditMode="relative" rAng="0" ptsTypes="AA">
                                      <p:cBhvr>
                                        <p:cTn id="27" dur="1000" fill="hold"/>
                                        <p:tgtEl>
                                          <p:spTgt spid="101"/>
                                        </p:tgtEl>
                                        <p:attrNameLst>
                                          <p:attrName>ppt_x</p:attrName>
                                          <p:attrName>ppt_y</p:attrName>
                                        </p:attrNameLst>
                                      </p:cBhvr>
                                      <p:rCtr x="1" y="196"/>
                                    </p:animMotion>
                                  </p:childTnLst>
                                </p:cTn>
                              </p:par>
                            </p:childTnLst>
                          </p:cTn>
                        </p:par>
                        <p:par>
                          <p:cTn id="28" fill="hold">
                            <p:stCondLst>
                              <p:cond delay="8000"/>
                            </p:stCondLst>
                            <p:childTnLst>
                              <p:par>
                                <p:cTn id="29" presetID="22" presetClass="entr" presetSubtype="8" fill="hold" grpId="0"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wipe(left)">
                                      <p:cBhvr>
                                        <p:cTn id="31" dur="2000"/>
                                        <p:tgtEl>
                                          <p:spTgt spid="93"/>
                                        </p:tgtEl>
                                      </p:cBhvr>
                                    </p:animEffect>
                                  </p:childTnLst>
                                </p:cTn>
                              </p:par>
                            </p:childTnLst>
                          </p:cTn>
                        </p:par>
                        <p:par>
                          <p:cTn id="32" fill="hold">
                            <p:stCondLst>
                              <p:cond delay="10000"/>
                            </p:stCondLst>
                            <p:childTnLst>
                              <p:par>
                                <p:cTn id="33" presetID="22" presetClass="entr" presetSubtype="4" fill="hold"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wipe(down)">
                                      <p:cBhvr>
                                        <p:cTn id="35" dur="500"/>
                                        <p:tgtEl>
                                          <p:spTgt spid="100"/>
                                        </p:tgtEl>
                                      </p:cBhvr>
                                    </p:animEffect>
                                  </p:childTnLst>
                                </p:cTn>
                              </p:par>
                            </p:childTnLst>
                          </p:cTn>
                        </p:par>
                        <p:par>
                          <p:cTn id="36" fill="hold">
                            <p:stCondLst>
                              <p:cond delay="10500"/>
                            </p:stCondLst>
                            <p:childTnLst>
                              <p:par>
                                <p:cTn id="37" presetID="22" presetClass="entr" presetSubtype="1" fill="hold" nodeType="after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wipe(up)">
                                      <p:cBhvr>
                                        <p:cTn id="39" dur="500"/>
                                        <p:tgtEl>
                                          <p:spTgt spid="97"/>
                                        </p:tgtEl>
                                      </p:cBhvr>
                                    </p:animEffect>
                                  </p:childTnLst>
                                </p:cTn>
                              </p:par>
                            </p:childTnLst>
                          </p:cTn>
                        </p:par>
                        <p:par>
                          <p:cTn id="40" fill="hold">
                            <p:stCondLst>
                              <p:cond delay="11000"/>
                            </p:stCondLst>
                            <p:childTnLst>
                              <p:par>
                                <p:cTn id="41" presetID="63" presetClass="path" presetSubtype="0" accel="50000" decel="50000" fill="hold" grpId="3" nodeType="afterEffect">
                                  <p:stCondLst>
                                    <p:cond delay="0"/>
                                  </p:stCondLst>
                                  <p:iterate type="lt">
                                    <p:tmPct val="0"/>
                                  </p:iterate>
                                  <p:childTnLst>
                                    <p:animMotion origin="layout" path="M -0.21337 0.00301 L -0.0875 0.00301 " pathEditMode="relative" rAng="0" ptsTypes="AA">
                                      <p:cBhvr>
                                        <p:cTn id="42" dur="2000" fill="hold"/>
                                        <p:tgtEl>
                                          <p:spTgt spid="75"/>
                                        </p:tgtEl>
                                        <p:attrNameLst>
                                          <p:attrName>ppt_x</p:attrName>
                                          <p:attrName>ppt_y</p:attrName>
                                        </p:attrNameLst>
                                      </p:cBhvr>
                                      <p:rCtr x="63" y="0"/>
                                    </p:animMotion>
                                  </p:childTnLst>
                                </p:cTn>
                              </p:par>
                            </p:childTnLst>
                          </p:cTn>
                        </p:par>
                        <p:par>
                          <p:cTn id="43" fill="hold">
                            <p:stCondLst>
                              <p:cond delay="13000"/>
                            </p:stCondLst>
                            <p:childTnLst>
                              <p:par>
                                <p:cTn id="44" presetID="63" presetClass="path" presetSubtype="0" accel="50000" decel="50000" fill="hold" grpId="9" nodeType="afterEffect">
                                  <p:stCondLst>
                                    <p:cond delay="0"/>
                                  </p:stCondLst>
                                  <p:iterate type="lt">
                                    <p:tmPct val="0"/>
                                  </p:iterate>
                                  <p:childTnLst>
                                    <p:animMotion origin="layout" path="M 0.26007 -4.07407E-6 L 0.39619 0.00625 " pathEditMode="relative" rAng="0" ptsTypes="AA">
                                      <p:cBhvr>
                                        <p:cTn id="45" dur="2000" fill="hold"/>
                                        <p:tgtEl>
                                          <p:spTgt spid="75"/>
                                        </p:tgtEl>
                                        <p:attrNameLst>
                                          <p:attrName>ppt_x</p:attrName>
                                          <p:attrName>ppt_y</p:attrName>
                                        </p:attrNameLst>
                                      </p:cBhvr>
                                      <p:rCtr x="68" y="3"/>
                                    </p:animMotion>
                                  </p:childTnLst>
                                </p:cTn>
                              </p:par>
                            </p:childTnLst>
                          </p:cTn>
                        </p:par>
                        <p:par>
                          <p:cTn id="46" fill="hold">
                            <p:stCondLst>
                              <p:cond delay="15000"/>
                            </p:stCondLst>
                            <p:childTnLst>
                              <p:par>
                                <p:cTn id="47" presetID="1" presetClass="entr" presetSubtype="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09"/>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70"/>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30811"/>
                                        </p:tgtEl>
                                        <p:attrNameLst>
                                          <p:attrName>style.visibility</p:attrName>
                                        </p:attrNameLst>
                                      </p:cBhvr>
                                      <p:to>
                                        <p:strVal val="visible"/>
                                      </p:to>
                                    </p:set>
                                  </p:childTnLst>
                                </p:cTn>
                              </p:par>
                            </p:childTnLst>
                          </p:cTn>
                        </p:par>
                        <p:par>
                          <p:cTn id="57" fill="hold">
                            <p:stCondLst>
                              <p:cond delay="0"/>
                            </p:stCondLst>
                            <p:childTnLst>
                              <p:par>
                                <p:cTn id="58" presetID="22" presetClass="entr" presetSubtype="8" fill="hold"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wipe(left)">
                                      <p:cBhvr>
                                        <p:cTn id="60" dur="500"/>
                                        <p:tgtEl>
                                          <p:spTgt spid="51"/>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127"/>
                                        </p:tgtEl>
                                        <p:attrNameLst>
                                          <p:attrName>style.visibility</p:attrName>
                                        </p:attrNameLst>
                                      </p:cBhvr>
                                      <p:to>
                                        <p:strVal val="visible"/>
                                      </p:to>
                                    </p:set>
                                    <p:animEffect transition="in" filter="wipe(left)">
                                      <p:cBhvr>
                                        <p:cTn id="64" dur="500"/>
                                        <p:tgtEl>
                                          <p:spTgt spid="127"/>
                                        </p:tgtEl>
                                      </p:cBhvr>
                                    </p:animEffect>
                                  </p:childTnLst>
                                </p:cTn>
                              </p:par>
                            </p:childTnLst>
                          </p:cTn>
                        </p:par>
                        <p:par>
                          <p:cTn id="65" fill="hold">
                            <p:stCondLst>
                              <p:cond delay="1000"/>
                            </p:stCondLst>
                            <p:childTnLst>
                              <p:par>
                                <p:cTn id="66" presetID="10" presetClass="entr" presetSubtype="0" fill="hold"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2000"/>
                                        <p:tgtEl>
                                          <p:spTgt spid="8"/>
                                        </p:tgtEl>
                                      </p:cBhvr>
                                    </p:animEffect>
                                  </p:childTnLst>
                                </p:cTn>
                              </p:par>
                            </p:childTnLst>
                          </p:cTn>
                        </p:par>
                        <p:par>
                          <p:cTn id="69" fill="hold">
                            <p:stCondLst>
                              <p:cond delay="3000"/>
                            </p:stCondLst>
                            <p:childTnLst>
                              <p:par>
                                <p:cTn id="70" presetID="1" presetClass="entr" presetSubtype="0" fill="hold" nodeType="afterEffect">
                                  <p:stCondLst>
                                    <p:cond delay="0"/>
                                  </p:stCondLst>
                                  <p:childTnLst>
                                    <p:set>
                                      <p:cBhvr>
                                        <p:cTn id="71" dur="1" fill="hold">
                                          <p:stCondLst>
                                            <p:cond delay="0"/>
                                          </p:stCondLst>
                                        </p:cTn>
                                        <p:tgtEl>
                                          <p:spTgt spid="143"/>
                                        </p:tgtEl>
                                        <p:attrNameLst>
                                          <p:attrName>style.visibility</p:attrName>
                                        </p:attrNameLst>
                                      </p:cBhvr>
                                      <p:to>
                                        <p:strVal val="visible"/>
                                      </p:to>
                                    </p:set>
                                  </p:childTnLst>
                                </p:cTn>
                              </p:par>
                            </p:childTnLst>
                          </p:cTn>
                        </p:par>
                        <p:par>
                          <p:cTn id="72" fill="hold">
                            <p:stCondLst>
                              <p:cond delay="3000"/>
                            </p:stCondLst>
                            <p:childTnLst>
                              <p:par>
                                <p:cTn id="73" presetID="22" presetClass="entr" presetSubtype="1" fill="hold"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up)">
                                      <p:cBhvr>
                                        <p:cTn id="75" dur="2000"/>
                                        <p:tgtEl>
                                          <p:spTgt spid="65"/>
                                        </p:tgtEl>
                                      </p:cBhvr>
                                    </p:animEffect>
                                  </p:childTnLst>
                                </p:cTn>
                              </p:par>
                            </p:childTnLst>
                          </p:cTn>
                        </p:par>
                        <p:par>
                          <p:cTn id="76" fill="hold">
                            <p:stCondLst>
                              <p:cond delay="5000"/>
                            </p:stCondLst>
                            <p:childTnLst>
                              <p:par>
                                <p:cTn id="77" presetID="6" presetClass="emph" presetSubtype="0" repeatCount="indefinite" fill="hold" grpId="7" nodeType="afterEffect">
                                  <p:stCondLst>
                                    <p:cond delay="0"/>
                                  </p:stCondLst>
                                  <p:endCondLst>
                                    <p:cond evt="onNext" delay="0">
                                      <p:tgtEl>
                                        <p:sldTgt/>
                                      </p:tgtEl>
                                    </p:cond>
                                  </p:endCondLst>
                                  <p:iterate type="lt">
                                    <p:tmPct val="0"/>
                                  </p:iterate>
                                  <p:childTnLst>
                                    <p:animScale>
                                      <p:cBhvr>
                                        <p:cTn id="78" dur="2000" fill="hold"/>
                                        <p:tgtEl>
                                          <p:spTgt spid="75"/>
                                        </p:tgtEl>
                                      </p:cBhvr>
                                      <p:by x="150000" y="150000"/>
                                    </p:animScale>
                                  </p:childTnLst>
                                </p:cTn>
                              </p:par>
                            </p:childTnLst>
                          </p:cTn>
                        </p:par>
                        <p:par>
                          <p:cTn id="79" fill="hold">
                            <p:stCondLst>
                              <p:cond delay="7000"/>
                            </p:stCondLst>
                            <p:childTnLst>
                              <p:par>
                                <p:cTn id="80" presetID="1" presetClass="entr" presetSubtype="0" fill="hold" grpId="0" nodeType="after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xit" presetSubtype="0" fill="hold" nodeType="clickEffect">
                                  <p:stCondLst>
                                    <p:cond delay="0"/>
                                  </p:stCondLst>
                                  <p:childTnLst>
                                    <p:set>
                                      <p:cBhvr>
                                        <p:cTn id="85" dur="1" fill="hold">
                                          <p:stCondLst>
                                            <p:cond delay="0"/>
                                          </p:stCondLst>
                                        </p:cTn>
                                        <p:tgtEl>
                                          <p:spTgt spid="120"/>
                                        </p:tgtEl>
                                        <p:attrNameLst>
                                          <p:attrName>style.visibility</p:attrName>
                                        </p:attrNameLst>
                                      </p:cBhvr>
                                      <p:to>
                                        <p:strVal val="hidden"/>
                                      </p:to>
                                    </p:set>
                                  </p:childTnLst>
                                </p:cTn>
                              </p:par>
                            </p:childTnLst>
                          </p:cTn>
                        </p:par>
                        <p:par>
                          <p:cTn id="86" fill="hold">
                            <p:stCondLst>
                              <p:cond delay="0"/>
                            </p:stCondLst>
                            <p:childTnLst>
                              <p:par>
                                <p:cTn id="87" presetID="42" presetClass="exit" presetSubtype="0" fill="hold" grpId="6" nodeType="afterEffect">
                                  <p:stCondLst>
                                    <p:cond delay="0"/>
                                  </p:stCondLst>
                                  <p:iterate type="lt">
                                    <p:tmPct val="0"/>
                                  </p:iterate>
                                  <p:childTnLst>
                                    <p:animEffect transition="out" filter="fade">
                                      <p:cBhvr>
                                        <p:cTn id="88" dur="1000"/>
                                        <p:tgtEl>
                                          <p:spTgt spid="75"/>
                                        </p:tgtEl>
                                      </p:cBhvr>
                                    </p:animEffect>
                                    <p:anim calcmode="lin" valueType="num">
                                      <p:cBhvr>
                                        <p:cTn id="89" dur="1000"/>
                                        <p:tgtEl>
                                          <p:spTgt spid="75"/>
                                        </p:tgtEl>
                                        <p:attrNameLst>
                                          <p:attrName>ppt_x</p:attrName>
                                        </p:attrNameLst>
                                      </p:cBhvr>
                                      <p:tavLst>
                                        <p:tav tm="0">
                                          <p:val>
                                            <p:strVal val="ppt_x"/>
                                          </p:val>
                                        </p:tav>
                                        <p:tav tm="100000">
                                          <p:val>
                                            <p:strVal val="ppt_x"/>
                                          </p:val>
                                        </p:tav>
                                      </p:tavLst>
                                    </p:anim>
                                    <p:anim calcmode="lin" valueType="num">
                                      <p:cBhvr>
                                        <p:cTn id="90" dur="1000"/>
                                        <p:tgtEl>
                                          <p:spTgt spid="75"/>
                                        </p:tgtEl>
                                        <p:attrNameLst>
                                          <p:attrName>ppt_y</p:attrName>
                                        </p:attrNameLst>
                                      </p:cBhvr>
                                      <p:tavLst>
                                        <p:tav tm="0">
                                          <p:val>
                                            <p:strVal val="ppt_y"/>
                                          </p:val>
                                        </p:tav>
                                        <p:tav tm="100000">
                                          <p:val>
                                            <p:strVal val="ppt_y+.1"/>
                                          </p:val>
                                        </p:tav>
                                      </p:tavLst>
                                    </p:anim>
                                    <p:set>
                                      <p:cBhvr>
                                        <p:cTn id="91" dur="1" fill="hold">
                                          <p:stCondLst>
                                            <p:cond delay="999"/>
                                          </p:stCondLst>
                                        </p:cTn>
                                        <p:tgtEl>
                                          <p:spTgt spid="75"/>
                                        </p:tgtEl>
                                        <p:attrNameLst>
                                          <p:attrName>style.visibility</p:attrName>
                                        </p:attrNameLst>
                                      </p:cBhvr>
                                      <p:to>
                                        <p:strVal val="hidden"/>
                                      </p:to>
                                    </p:set>
                                  </p:childTnLst>
                                </p:cTn>
                              </p:par>
                              <p:par>
                                <p:cTn id="92" presetID="9" presetClass="exit" presetSubtype="0" fill="hold" grpId="0" nodeType="withEffect">
                                  <p:stCondLst>
                                    <p:cond delay="0"/>
                                  </p:stCondLst>
                                  <p:childTnLst>
                                    <p:animEffect transition="out" filter="dissolve">
                                      <p:cBhvr>
                                        <p:cTn id="93" dur="1000"/>
                                        <p:tgtEl>
                                          <p:spTgt spid="89"/>
                                        </p:tgtEl>
                                      </p:cBhvr>
                                    </p:animEffect>
                                    <p:set>
                                      <p:cBhvr>
                                        <p:cTn id="94" dur="1" fill="hold">
                                          <p:stCondLst>
                                            <p:cond delay="999"/>
                                          </p:stCondLst>
                                        </p:cTn>
                                        <p:tgtEl>
                                          <p:spTgt spid="89"/>
                                        </p:tgtEl>
                                        <p:attrNameLst>
                                          <p:attrName>style.visibility</p:attrName>
                                        </p:attrNameLst>
                                      </p:cBhvr>
                                      <p:to>
                                        <p:strVal val="hidden"/>
                                      </p:to>
                                    </p:set>
                                  </p:childTnLst>
                                </p:cTn>
                              </p:par>
                              <p:par>
                                <p:cTn id="95" presetID="10" presetClass="entr" presetSubtype="0" fill="hold" grpId="0" nodeType="withEffect">
                                  <p:stCondLst>
                                    <p:cond delay="0"/>
                                  </p:stCondLst>
                                  <p:iterate type="lt">
                                    <p:tmPct val="0"/>
                                  </p:iterate>
                                  <p:childTnLst>
                                    <p:set>
                                      <p:cBhvr>
                                        <p:cTn id="96" dur="1" fill="hold">
                                          <p:stCondLst>
                                            <p:cond delay="0"/>
                                          </p:stCondLst>
                                        </p:cTn>
                                        <p:tgtEl>
                                          <p:spTgt spid="84"/>
                                        </p:tgtEl>
                                        <p:attrNameLst>
                                          <p:attrName>style.visibility</p:attrName>
                                        </p:attrNameLst>
                                      </p:cBhvr>
                                      <p:to>
                                        <p:strVal val="visible"/>
                                      </p:to>
                                    </p:set>
                                    <p:animEffect transition="in" filter="fade">
                                      <p:cBhvr>
                                        <p:cTn id="97" dur="2000"/>
                                        <p:tgtEl>
                                          <p:spTgt spid="84"/>
                                        </p:tgtEl>
                                      </p:cBhvr>
                                    </p:animEffect>
                                  </p:childTnLst>
                                </p:cTn>
                              </p:par>
                              <p:par>
                                <p:cTn id="98" presetID="9" presetClass="exit" presetSubtype="0" fill="hold" grpId="0" nodeType="withEffect">
                                  <p:stCondLst>
                                    <p:cond delay="500"/>
                                  </p:stCondLst>
                                  <p:childTnLst>
                                    <p:animEffect transition="out" filter="dissolve">
                                      <p:cBhvr>
                                        <p:cTn id="99" dur="1000"/>
                                        <p:tgtEl>
                                          <p:spTgt spid="90"/>
                                        </p:tgtEl>
                                      </p:cBhvr>
                                    </p:animEffect>
                                    <p:set>
                                      <p:cBhvr>
                                        <p:cTn id="100" dur="1" fill="hold">
                                          <p:stCondLst>
                                            <p:cond delay="999"/>
                                          </p:stCondLst>
                                        </p:cTn>
                                        <p:tgtEl>
                                          <p:spTgt spid="90"/>
                                        </p:tgtEl>
                                        <p:attrNameLst>
                                          <p:attrName>style.visibility</p:attrName>
                                        </p:attrNameLst>
                                      </p:cBhvr>
                                      <p:to>
                                        <p:strVal val="hidden"/>
                                      </p:to>
                                    </p:set>
                                  </p:childTnLst>
                                </p:cTn>
                              </p:par>
                              <p:par>
                                <p:cTn id="101" presetID="1" presetClass="entr" presetSubtype="0" fill="hold" grpId="0" nodeType="withEffect">
                                  <p:stCondLst>
                                    <p:cond delay="700"/>
                                  </p:stCondLst>
                                  <p:childTnLst>
                                    <p:set>
                                      <p:cBhvr>
                                        <p:cTn id="102" dur="1" fill="hold">
                                          <p:stCondLst>
                                            <p:cond delay="0"/>
                                          </p:stCondLst>
                                        </p:cTn>
                                        <p:tgtEl>
                                          <p:spTgt spid="86"/>
                                        </p:tgtEl>
                                        <p:attrNameLst>
                                          <p:attrName>style.visibility</p:attrName>
                                        </p:attrNameLst>
                                      </p:cBhvr>
                                      <p:to>
                                        <p:strVal val="visible"/>
                                      </p:to>
                                    </p:set>
                                  </p:childTnLst>
                                </p:cTn>
                              </p:par>
                              <p:par>
                                <p:cTn id="103" presetID="9" presetClass="exit" presetSubtype="0" fill="hold" grpId="0" nodeType="withEffect">
                                  <p:stCondLst>
                                    <p:cond delay="1000"/>
                                  </p:stCondLst>
                                  <p:childTnLst>
                                    <p:animEffect transition="out" filter="dissolve">
                                      <p:cBhvr>
                                        <p:cTn id="104" dur="1000"/>
                                        <p:tgtEl>
                                          <p:spTgt spid="91"/>
                                        </p:tgtEl>
                                      </p:cBhvr>
                                    </p:animEffect>
                                    <p:set>
                                      <p:cBhvr>
                                        <p:cTn id="105" dur="1" fill="hold">
                                          <p:stCondLst>
                                            <p:cond delay="999"/>
                                          </p:stCondLst>
                                        </p:cTn>
                                        <p:tgtEl>
                                          <p:spTgt spid="91"/>
                                        </p:tgtEl>
                                        <p:attrNameLst>
                                          <p:attrName>style.visibility</p:attrName>
                                        </p:attrNameLst>
                                      </p:cBhvr>
                                      <p:to>
                                        <p:strVal val="hidden"/>
                                      </p:to>
                                    </p:set>
                                  </p:childTnLst>
                                </p:cTn>
                              </p:par>
                              <p:par>
                                <p:cTn id="106" presetID="1" presetClass="entr" presetSubtype="0" fill="hold" grpId="0" nodeType="withEffect">
                                  <p:stCondLst>
                                    <p:cond delay="1200"/>
                                  </p:stCondLst>
                                  <p:childTnLst>
                                    <p:set>
                                      <p:cBhvr>
                                        <p:cTn id="107" dur="1" fill="hold">
                                          <p:stCondLst>
                                            <p:cond delay="0"/>
                                          </p:stCondLst>
                                        </p:cTn>
                                        <p:tgtEl>
                                          <p:spTgt spid="87"/>
                                        </p:tgtEl>
                                        <p:attrNameLst>
                                          <p:attrName>style.visibility</p:attrName>
                                        </p:attrNameLst>
                                      </p:cBhvr>
                                      <p:to>
                                        <p:strVal val="visible"/>
                                      </p:to>
                                    </p:set>
                                  </p:childTnLst>
                                </p:cTn>
                              </p:par>
                              <p:par>
                                <p:cTn id="108" presetID="9" presetClass="exit" presetSubtype="0" fill="hold" grpId="0" nodeType="withEffect">
                                  <p:stCondLst>
                                    <p:cond delay="1500"/>
                                  </p:stCondLst>
                                  <p:childTnLst>
                                    <p:animEffect transition="out" filter="dissolve">
                                      <p:cBhvr>
                                        <p:cTn id="109" dur="1000"/>
                                        <p:tgtEl>
                                          <p:spTgt spid="92"/>
                                        </p:tgtEl>
                                      </p:cBhvr>
                                    </p:animEffect>
                                    <p:set>
                                      <p:cBhvr>
                                        <p:cTn id="110" dur="1" fill="hold">
                                          <p:stCondLst>
                                            <p:cond delay="999"/>
                                          </p:stCondLst>
                                        </p:cTn>
                                        <p:tgtEl>
                                          <p:spTgt spid="92"/>
                                        </p:tgtEl>
                                        <p:attrNameLst>
                                          <p:attrName>style.visibility</p:attrName>
                                        </p:attrNameLst>
                                      </p:cBhvr>
                                      <p:to>
                                        <p:strVal val="hidden"/>
                                      </p:to>
                                    </p:set>
                                  </p:childTnLst>
                                </p:cTn>
                              </p:par>
                              <p:par>
                                <p:cTn id="111" presetID="1" presetClass="entr" presetSubtype="0" fill="hold" grpId="0" nodeType="withEffect">
                                  <p:stCondLst>
                                    <p:cond delay="1700"/>
                                  </p:stCondLst>
                                  <p:childTnLst>
                                    <p:set>
                                      <p:cBhvr>
                                        <p:cTn id="112" dur="1" fill="hold">
                                          <p:stCondLst>
                                            <p:cond delay="0"/>
                                          </p:stCondLst>
                                        </p:cTn>
                                        <p:tgtEl>
                                          <p:spTgt spid="88"/>
                                        </p:tgtEl>
                                        <p:attrNameLst>
                                          <p:attrName>style.visibility</p:attrName>
                                        </p:attrNameLst>
                                      </p:cBhvr>
                                      <p:to>
                                        <p:strVal val="visible"/>
                                      </p:to>
                                    </p:set>
                                  </p:childTnLst>
                                </p:cTn>
                              </p:par>
                              <p:par>
                                <p:cTn id="113" presetID="9" presetClass="exit" presetSubtype="0" fill="hold" grpId="0" nodeType="withEffect">
                                  <p:stCondLst>
                                    <p:cond delay="1500"/>
                                  </p:stCondLst>
                                  <p:childTnLst>
                                    <p:animEffect transition="out" filter="dissolve">
                                      <p:cBhvr>
                                        <p:cTn id="114" dur="1000"/>
                                        <p:tgtEl>
                                          <p:spTgt spid="98"/>
                                        </p:tgtEl>
                                      </p:cBhvr>
                                    </p:animEffect>
                                    <p:set>
                                      <p:cBhvr>
                                        <p:cTn id="115" dur="1" fill="hold">
                                          <p:stCondLst>
                                            <p:cond delay="999"/>
                                          </p:stCondLst>
                                        </p:cTn>
                                        <p:tgtEl>
                                          <p:spTgt spid="98"/>
                                        </p:tgtEl>
                                        <p:attrNameLst>
                                          <p:attrName>style.visibility</p:attrName>
                                        </p:attrNameLst>
                                      </p:cBhvr>
                                      <p:to>
                                        <p:strVal val="hidden"/>
                                      </p:to>
                                    </p:set>
                                  </p:childTnLst>
                                </p:cTn>
                              </p:par>
                              <p:par>
                                <p:cTn id="116" presetID="1" presetClass="entr" presetSubtype="0" fill="hold" grpId="0" nodeType="withEffect">
                                  <p:stCondLst>
                                    <p:cond delay="1700"/>
                                  </p:stCondLst>
                                  <p:childTnLst>
                                    <p:set>
                                      <p:cBhvr>
                                        <p:cTn id="117" dur="1" fill="hold">
                                          <p:stCondLst>
                                            <p:cond delay="0"/>
                                          </p:stCondLst>
                                        </p:cTn>
                                        <p:tgtEl>
                                          <p:spTgt spid="96"/>
                                        </p:tgtEl>
                                        <p:attrNameLst>
                                          <p:attrName>style.visibility</p:attrName>
                                        </p:attrNameLst>
                                      </p:cBhvr>
                                      <p:to>
                                        <p:strVal val="visible"/>
                                      </p:to>
                                    </p:set>
                                  </p:childTnLst>
                                </p:cTn>
                              </p:par>
                              <p:par>
                                <p:cTn id="118" presetID="9" presetClass="exit" presetSubtype="0" fill="hold" grpId="0" nodeType="withEffect">
                                  <p:stCondLst>
                                    <p:cond delay="1500"/>
                                  </p:stCondLst>
                                  <p:childTnLst>
                                    <p:animEffect transition="out" filter="dissolve">
                                      <p:cBhvr>
                                        <p:cTn id="119" dur="1000"/>
                                        <p:tgtEl>
                                          <p:spTgt spid="101"/>
                                        </p:tgtEl>
                                      </p:cBhvr>
                                    </p:animEffect>
                                    <p:set>
                                      <p:cBhvr>
                                        <p:cTn id="120" dur="1" fill="hold">
                                          <p:stCondLst>
                                            <p:cond delay="999"/>
                                          </p:stCondLst>
                                        </p:cTn>
                                        <p:tgtEl>
                                          <p:spTgt spid="101"/>
                                        </p:tgtEl>
                                        <p:attrNameLst>
                                          <p:attrName>style.visibility</p:attrName>
                                        </p:attrNameLst>
                                      </p:cBhvr>
                                      <p:to>
                                        <p:strVal val="hidden"/>
                                      </p:to>
                                    </p:set>
                                  </p:childTnLst>
                                </p:cTn>
                              </p:par>
                              <p:par>
                                <p:cTn id="121" presetID="1" presetClass="entr" presetSubtype="0" fill="hold" grpId="0" nodeType="withEffect">
                                  <p:stCondLst>
                                    <p:cond delay="1700"/>
                                  </p:stCondLst>
                                  <p:childTnLst>
                                    <p:set>
                                      <p:cBhvr>
                                        <p:cTn id="122" dur="1" fill="hold">
                                          <p:stCondLst>
                                            <p:cond delay="0"/>
                                          </p:stCondLst>
                                        </p:cTn>
                                        <p:tgtEl>
                                          <p:spTgt spid="99"/>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xit" presetSubtype="0" fill="hold" nodeType="clickEffect">
                                  <p:stCondLst>
                                    <p:cond delay="0"/>
                                  </p:stCondLst>
                                  <p:childTnLst>
                                    <p:set>
                                      <p:cBhvr>
                                        <p:cTn id="126" dur="1" fill="hold">
                                          <p:stCondLst>
                                            <p:cond delay="0"/>
                                          </p:stCondLst>
                                        </p:cTn>
                                        <p:tgtEl>
                                          <p:spTgt spid="2"/>
                                        </p:tgtEl>
                                        <p:attrNameLst>
                                          <p:attrName>style.visibility</p:attrName>
                                        </p:attrNameLst>
                                      </p:cBhvr>
                                      <p:to>
                                        <p:strVal val="hidden"/>
                                      </p:to>
                                    </p:set>
                                  </p:childTnLst>
                                </p:cTn>
                              </p:par>
                              <p:par>
                                <p:cTn id="127" presetID="63" presetClass="path" presetSubtype="0" accel="50000" decel="50000" fill="hold" nodeType="withEffect">
                                  <p:stCondLst>
                                    <p:cond delay="0"/>
                                  </p:stCondLst>
                                  <p:childTnLst>
                                    <p:animMotion origin="layout" path="M 2.22222E-6 7.40741E-7 L 0.07118 -0.00509 " pathEditMode="relative" rAng="0" ptsTypes="AA">
                                      <p:cBhvr>
                                        <p:cTn id="128" dur="2000" fill="hold"/>
                                        <p:tgtEl>
                                          <p:spTgt spid="65"/>
                                        </p:tgtEl>
                                        <p:attrNameLst>
                                          <p:attrName>ppt_x</p:attrName>
                                          <p:attrName>ppt_y</p:attrName>
                                        </p:attrNameLst>
                                      </p:cBhvr>
                                      <p:rCtr x="36" y="-3"/>
                                    </p:animMotion>
                                  </p:childTnLst>
                                </p:cTn>
                              </p:par>
                            </p:childTnLst>
                          </p:cTn>
                        </p:par>
                        <p:par>
                          <p:cTn id="129" fill="hold">
                            <p:stCondLst>
                              <p:cond delay="2000"/>
                            </p:stCondLst>
                            <p:childTnLst>
                              <p:par>
                                <p:cTn id="130" presetID="1" presetClass="entr" presetSubtype="0" fill="hold" grpId="5" nodeType="afterEffect">
                                  <p:stCondLst>
                                    <p:cond delay="0"/>
                                  </p:stCondLst>
                                  <p:iterate type="lt">
                                    <p:tmAbs val="0"/>
                                  </p:iterate>
                                  <p:childTnLst>
                                    <p:set>
                                      <p:cBhvr>
                                        <p:cTn id="131" dur="1" fill="hold">
                                          <p:stCondLst>
                                            <p:cond delay="0"/>
                                          </p:stCondLst>
                                        </p:cTn>
                                        <p:tgtEl>
                                          <p:spTgt spid="132"/>
                                        </p:tgtEl>
                                        <p:attrNameLst>
                                          <p:attrName>style.visibility</p:attrName>
                                        </p:attrNameLst>
                                      </p:cBhvr>
                                      <p:to>
                                        <p:strVal val="visible"/>
                                      </p:to>
                                    </p:set>
                                  </p:childTnLst>
                                </p:cTn>
                              </p:par>
                            </p:childTnLst>
                          </p:cTn>
                        </p:par>
                        <p:par>
                          <p:cTn id="132" fill="hold">
                            <p:stCondLst>
                              <p:cond delay="2000"/>
                            </p:stCondLst>
                            <p:childTnLst>
                              <p:par>
                                <p:cTn id="133" presetID="6" presetClass="emph" presetSubtype="0" repeatCount="indefinite" fill="hold" grpId="7" nodeType="afterEffect">
                                  <p:stCondLst>
                                    <p:cond delay="0"/>
                                  </p:stCondLst>
                                  <p:endCondLst>
                                    <p:cond evt="onNext" delay="0">
                                      <p:tgtEl>
                                        <p:sldTgt/>
                                      </p:tgtEl>
                                    </p:cond>
                                  </p:endCondLst>
                                  <p:iterate type="lt">
                                    <p:tmPct val="0"/>
                                  </p:iterate>
                                  <p:childTnLst>
                                    <p:animScale>
                                      <p:cBhvr>
                                        <p:cTn id="134" dur="2000" fill="hold"/>
                                        <p:tgtEl>
                                          <p:spTgt spid="132"/>
                                        </p:tgtEl>
                                      </p:cBhvr>
                                      <p:by x="150000" y="150000"/>
                                    </p:animScale>
                                  </p:childTnLst>
                                </p:cTn>
                              </p:par>
                            </p:childTnLst>
                          </p:cTn>
                        </p:par>
                        <p:par>
                          <p:cTn id="135" fill="hold">
                            <p:stCondLst>
                              <p:cond delay="4000"/>
                            </p:stCondLst>
                            <p:childTnLst>
                              <p:par>
                                <p:cTn id="136" presetID="1" presetClass="entr" presetSubtype="0" fill="hold" nodeType="afterEffect">
                                  <p:stCondLst>
                                    <p:cond delay="0"/>
                                  </p:stCondLst>
                                  <p:childTnLst>
                                    <p:set>
                                      <p:cBhvr>
                                        <p:cTn id="137" dur="1" fill="hold">
                                          <p:stCondLst>
                                            <p:cond delay="0"/>
                                          </p:stCondLst>
                                        </p:cTn>
                                        <p:tgtEl>
                                          <p:spTgt spid="131"/>
                                        </p:tgtEl>
                                        <p:attrNameLst>
                                          <p:attrName>style.visibility</p:attrName>
                                        </p:attrNameLst>
                                      </p:cBhvr>
                                      <p:to>
                                        <p:strVal val="visible"/>
                                      </p:to>
                                    </p:set>
                                  </p:childTnLst>
                                </p:cTn>
                              </p:par>
                            </p:childTnLst>
                          </p:cTn>
                        </p:par>
                        <p:par>
                          <p:cTn id="138" fill="hold">
                            <p:stCondLst>
                              <p:cond delay="4000"/>
                            </p:stCondLst>
                            <p:childTnLst>
                              <p:par>
                                <p:cTn id="139" presetID="22" presetClass="entr" presetSubtype="1" fill="hold" grpId="0" nodeType="afterEffect">
                                  <p:stCondLst>
                                    <p:cond delay="0"/>
                                  </p:stCondLst>
                                  <p:childTnLst>
                                    <p:set>
                                      <p:cBhvr>
                                        <p:cTn id="140" dur="1" fill="hold">
                                          <p:stCondLst>
                                            <p:cond delay="0"/>
                                          </p:stCondLst>
                                        </p:cTn>
                                        <p:tgtEl>
                                          <p:spTgt spid="69"/>
                                        </p:tgtEl>
                                        <p:attrNameLst>
                                          <p:attrName>style.visibility</p:attrName>
                                        </p:attrNameLst>
                                      </p:cBhvr>
                                      <p:to>
                                        <p:strVal val="visible"/>
                                      </p:to>
                                    </p:set>
                                    <p:animEffect transition="in" filter="wipe(up)">
                                      <p:cBhvr>
                                        <p:cTn id="141" dur="1000"/>
                                        <p:tgtEl>
                                          <p:spTgt spid="69"/>
                                        </p:tgtEl>
                                      </p:cBhvr>
                                    </p:animEffect>
                                  </p:childTnLst>
                                </p:cTn>
                              </p:par>
                            </p:childTnLst>
                          </p:cTn>
                        </p:par>
                        <p:par>
                          <p:cTn id="142" fill="hold">
                            <p:stCondLst>
                              <p:cond delay="5000"/>
                            </p:stCondLst>
                            <p:childTnLst>
                              <p:par>
                                <p:cTn id="143" presetID="22" presetClass="entr" presetSubtype="4" fill="hold" nodeType="afterEffect">
                                  <p:stCondLst>
                                    <p:cond delay="0"/>
                                  </p:stCondLst>
                                  <p:childTnLst>
                                    <p:set>
                                      <p:cBhvr>
                                        <p:cTn id="144" dur="1" fill="hold">
                                          <p:stCondLst>
                                            <p:cond delay="0"/>
                                          </p:stCondLst>
                                        </p:cTn>
                                        <p:tgtEl>
                                          <p:spTgt spid="105"/>
                                        </p:tgtEl>
                                        <p:attrNameLst>
                                          <p:attrName>style.visibility</p:attrName>
                                        </p:attrNameLst>
                                      </p:cBhvr>
                                      <p:to>
                                        <p:strVal val="visible"/>
                                      </p:to>
                                    </p:set>
                                    <p:animEffect transition="in" filter="wipe(down)">
                                      <p:cBhvr>
                                        <p:cTn id="145" dur="500"/>
                                        <p:tgtEl>
                                          <p:spTgt spid="105"/>
                                        </p:tgtEl>
                                      </p:cBhvr>
                                    </p:animEffect>
                                  </p:childTnLst>
                                </p:cTn>
                              </p:par>
                              <p:par>
                                <p:cTn id="146" presetID="1" presetClass="entr" presetSubtype="0" fill="hold" nodeType="withEffect">
                                  <p:stCondLst>
                                    <p:cond delay="0"/>
                                  </p:stCondLst>
                                  <p:childTnLst>
                                    <p:set>
                                      <p:cBhvr>
                                        <p:cTn id="147" dur="1" fill="hold">
                                          <p:stCondLst>
                                            <p:cond delay="0"/>
                                          </p:stCondLst>
                                        </p:cTn>
                                        <p:tgtEl>
                                          <p:spTgt spid="106"/>
                                        </p:tgtEl>
                                        <p:attrNameLst>
                                          <p:attrName>style.visibility</p:attrName>
                                        </p:attrNameLst>
                                      </p:cBhvr>
                                      <p:to>
                                        <p:strVal val="visible"/>
                                      </p:to>
                                    </p:set>
                                  </p:childTnLst>
                                </p:cTn>
                              </p:par>
                            </p:childTnLst>
                          </p:cTn>
                        </p:par>
                        <p:par>
                          <p:cTn id="148" fill="hold">
                            <p:stCondLst>
                              <p:cond delay="5500"/>
                            </p:stCondLst>
                            <p:childTnLst>
                              <p:par>
                                <p:cTn id="149" presetID="1" presetClass="exit" presetSubtype="0" fill="hold" grpId="0" nodeType="afterEffect">
                                  <p:stCondLst>
                                    <p:cond delay="0"/>
                                  </p:stCondLst>
                                  <p:childTnLst>
                                    <p:set>
                                      <p:cBhvr>
                                        <p:cTn id="150" dur="1" fill="hold">
                                          <p:stCondLst>
                                            <p:cond delay="0"/>
                                          </p:stCondLst>
                                        </p:cTn>
                                        <p:tgtEl>
                                          <p:spTgt spid="1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69" grpId="0" animBg="1"/>
      <p:bldP spid="127" grpId="0"/>
      <p:bldP spid="75" grpId="3"/>
      <p:bldP spid="75" grpId="6"/>
      <p:bldP spid="75" grpId="7"/>
      <p:bldP spid="75" grpId="8"/>
      <p:bldP spid="75" grpId="9"/>
      <p:bldP spid="84" grpId="0"/>
      <p:bldP spid="86" grpId="0"/>
      <p:bldP spid="87" grpId="0"/>
      <p:bldP spid="88" grpId="0"/>
      <p:bldP spid="89" grpId="0"/>
      <p:bldP spid="89" grpId="1"/>
      <p:bldP spid="90" grpId="0"/>
      <p:bldP spid="90" grpId="1"/>
      <p:bldP spid="91" grpId="0"/>
      <p:bldP spid="91" grpId="1"/>
      <p:bldP spid="92" grpId="0"/>
      <p:bldP spid="92" grpId="1"/>
      <p:bldP spid="96" grpId="0"/>
      <p:bldP spid="98" grpId="0"/>
      <p:bldP spid="98" grpId="1"/>
      <p:bldP spid="99" grpId="0"/>
      <p:bldP spid="101" grpId="0"/>
      <p:bldP spid="101" grpId="1"/>
      <p:bldP spid="108" grpId="0"/>
      <p:bldP spid="132" grpId="5"/>
      <p:bldP spid="132" grpId="7"/>
      <p:bldP spid="76" grpId="0"/>
    </p:bld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133727</TotalTime>
  <Words>3862</Words>
  <Application>Microsoft Office PowerPoint</Application>
  <PresentationFormat>On-screen Show (4:3)</PresentationFormat>
  <Paragraphs>857</Paragraphs>
  <Slides>77</Slides>
  <Notes>59</Notes>
  <HiddenSlides>4</HiddenSlides>
  <MMClips>0</MMClips>
  <ScaleCrop>false</ScaleCrop>
  <HeadingPairs>
    <vt:vector size="6" baseType="variant">
      <vt:variant>
        <vt:lpstr>Fonts Used</vt:lpstr>
      </vt:variant>
      <vt:variant>
        <vt:i4>6</vt:i4>
      </vt:variant>
      <vt:variant>
        <vt:lpstr>Design Template</vt:lpstr>
      </vt:variant>
      <vt:variant>
        <vt:i4>9</vt:i4>
      </vt:variant>
      <vt:variant>
        <vt:lpstr>Slide Titles</vt:lpstr>
      </vt:variant>
      <vt:variant>
        <vt:i4>77</vt:i4>
      </vt:variant>
    </vt:vector>
  </HeadingPairs>
  <TitlesOfParts>
    <vt:vector size="92" baseType="lpstr">
      <vt:lpstr>Tahoma</vt:lpstr>
      <vt:lpstr>Arial</vt:lpstr>
      <vt:lpstr>Century Gothic</vt:lpstr>
      <vt:lpstr>Lucida Grande</vt:lpstr>
      <vt:lpstr>Times New Roman</vt:lpstr>
      <vt:lpstr>Webdings</vt:lpstr>
      <vt:lpstr>QAD 2010 Template</vt:lpstr>
      <vt:lpstr>QAD 2010 Template</vt:lpstr>
      <vt:lpstr>QAD 2010 Template</vt:lpstr>
      <vt:lpstr>QAD 2010 Template</vt:lpstr>
      <vt:lpstr>QAD 2010 Template</vt:lpstr>
      <vt:lpstr>QAD 2010 Template</vt:lpstr>
      <vt:lpstr>QAD 2010 Template</vt:lpstr>
      <vt:lpstr>QAD 2010 Template</vt:lpstr>
      <vt:lpstr>QAD 2010 Template</vt:lpstr>
      <vt:lpstr>Create a Master Schedule</vt:lpstr>
      <vt:lpstr>Create a Master Schedule</vt:lpstr>
      <vt:lpstr>Topics Covered</vt:lpstr>
      <vt:lpstr>Slide 4</vt:lpstr>
      <vt:lpstr>Slide 5</vt:lpstr>
      <vt:lpstr>Slide 6</vt:lpstr>
      <vt:lpstr>Slide 7</vt:lpstr>
      <vt:lpstr>Scheduling Horizon</vt:lpstr>
      <vt:lpstr>Slide 9</vt:lpstr>
      <vt:lpstr>Slide 10</vt:lpstr>
      <vt:lpstr>Scheduling Horizon Concept – Key Terms</vt:lpstr>
      <vt:lpstr>Slide 12</vt:lpstr>
      <vt:lpstr>Slide 13</vt:lpstr>
      <vt:lpstr>Slide 14</vt:lpstr>
      <vt:lpstr> Identify Production Items with Supply Shortages</vt:lpstr>
      <vt:lpstr>Slide 16</vt:lpstr>
      <vt:lpstr>Slide 17</vt:lpstr>
      <vt:lpstr>Slide 18</vt:lpstr>
      <vt:lpstr>Slide 19</vt:lpstr>
      <vt:lpstr>Supply/Demand Panel</vt:lpstr>
      <vt:lpstr>Slide 21</vt:lpstr>
      <vt:lpstr>Slide 22</vt:lpstr>
      <vt:lpstr>Slide 23</vt:lpstr>
      <vt:lpstr>Slide 24</vt:lpstr>
      <vt:lpstr>Slide 25</vt:lpstr>
      <vt:lpstr>Slide 26</vt:lpstr>
      <vt:lpstr>Slide 27</vt:lpstr>
      <vt:lpstr> Other Related Topics</vt:lpstr>
      <vt:lpstr>Slide 29</vt:lpstr>
      <vt:lpstr>Hands On Lesson</vt:lpstr>
      <vt:lpstr>Slide 31</vt:lpstr>
      <vt:lpstr>Slide 32</vt:lpstr>
      <vt:lpstr>Schedule Production Orders Topics</vt:lpstr>
      <vt:lpstr>Slide 34</vt:lpstr>
      <vt:lpstr>Slide 35</vt:lpstr>
      <vt:lpstr>Slide 36</vt:lpstr>
      <vt:lpstr>Slide 37</vt:lpstr>
      <vt:lpstr>Slide 38</vt:lpstr>
      <vt:lpstr>Slide 39</vt:lpstr>
      <vt:lpstr>Auto-Firm Process</vt:lpstr>
      <vt:lpstr>Slide 41</vt:lpstr>
      <vt:lpstr>Slide 42</vt:lpstr>
      <vt:lpstr>Slide 43</vt:lpstr>
      <vt:lpstr>Slide 44</vt:lpstr>
      <vt:lpstr>Determine Production  Order Types</vt:lpstr>
      <vt:lpstr>Slide 46</vt:lpstr>
      <vt:lpstr>Slide 47</vt:lpstr>
      <vt:lpstr>Slide 48</vt:lpstr>
      <vt:lpstr> Other Related Topics</vt:lpstr>
      <vt:lpstr>Slide 50</vt:lpstr>
      <vt:lpstr>Hands On Lesson</vt:lpstr>
      <vt:lpstr>Slide 52</vt:lpstr>
      <vt:lpstr>Manage Resource Capacity</vt:lpstr>
      <vt:lpstr>Slide 54</vt:lpstr>
      <vt:lpstr>Read the Capacity Panel</vt:lpstr>
      <vt:lpstr>Slide 56</vt:lpstr>
      <vt:lpstr>Slide 57</vt:lpstr>
      <vt:lpstr>Slide 58</vt:lpstr>
      <vt:lpstr>Slide 59</vt:lpstr>
      <vt:lpstr>Slide 60</vt:lpstr>
      <vt:lpstr>Slide 61</vt:lpstr>
      <vt:lpstr>Calendar Exceptions</vt:lpstr>
      <vt:lpstr>Slide 63</vt:lpstr>
      <vt:lpstr>View Capacity Trends</vt:lpstr>
      <vt:lpstr>Slide 65</vt:lpstr>
      <vt:lpstr>Slide 66</vt:lpstr>
      <vt:lpstr>Slide 67</vt:lpstr>
      <vt:lpstr>Capacity Setup</vt:lpstr>
      <vt:lpstr>Slide 69</vt:lpstr>
      <vt:lpstr>Slide 70</vt:lpstr>
      <vt:lpstr> Other Related Topics</vt:lpstr>
      <vt:lpstr>Manage Resource Capacity Other Topics</vt:lpstr>
      <vt:lpstr>Hands On Lesson</vt:lpstr>
      <vt:lpstr>Slide 74</vt:lpstr>
      <vt:lpstr>Slide 75</vt:lpstr>
      <vt:lpstr>Slide 76</vt:lpstr>
      <vt:lpstr>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bws</dc:creator>
  <cp:lastModifiedBy>QAD</cp:lastModifiedBy>
  <cp:revision>2679</cp:revision>
  <dcterms:created xsi:type="dcterms:W3CDTF">2006-04-20T07:03:59Z</dcterms:created>
  <dcterms:modified xsi:type="dcterms:W3CDTF">2011-03-04T15:41:43Z</dcterms:modified>
</cp:coreProperties>
</file>