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diagrams/quickStyle1.xml" ContentType="application/vnd.openxmlformats-officedocument.drawingml.diagramStyle+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63"/>
  </p:notesMasterIdLst>
  <p:handoutMasterIdLst>
    <p:handoutMasterId r:id="rId64"/>
  </p:handoutMasterIdLst>
  <p:sldIdLst>
    <p:sldId id="675" r:id="rId2"/>
    <p:sldId id="1097" r:id="rId3"/>
    <p:sldId id="1063" r:id="rId4"/>
    <p:sldId id="1171" r:id="rId5"/>
    <p:sldId id="1222" r:id="rId6"/>
    <p:sldId id="1172" r:id="rId7"/>
    <p:sldId id="1173" r:id="rId8"/>
    <p:sldId id="1154" r:id="rId9"/>
    <p:sldId id="1076" r:id="rId10"/>
    <p:sldId id="1226" r:id="rId11"/>
    <p:sldId id="1174" r:id="rId12"/>
    <p:sldId id="1099" r:id="rId13"/>
    <p:sldId id="1175" r:id="rId14"/>
    <p:sldId id="1176" r:id="rId15"/>
    <p:sldId id="1177" r:id="rId16"/>
    <p:sldId id="1178" r:id="rId17"/>
    <p:sldId id="1179" r:id="rId18"/>
    <p:sldId id="1181" r:id="rId19"/>
    <p:sldId id="1182" r:id="rId20"/>
    <p:sldId id="1183" r:id="rId21"/>
    <p:sldId id="1212" r:id="rId22"/>
    <p:sldId id="1184" r:id="rId23"/>
    <p:sldId id="1185" r:id="rId24"/>
    <p:sldId id="1186" r:id="rId25"/>
    <p:sldId id="1187" r:id="rId26"/>
    <p:sldId id="1188" r:id="rId27"/>
    <p:sldId id="1189" r:id="rId28"/>
    <p:sldId id="1227" r:id="rId29"/>
    <p:sldId id="1190" r:id="rId30"/>
    <p:sldId id="1191" r:id="rId31"/>
    <p:sldId id="1192" r:id="rId32"/>
    <p:sldId id="1193" r:id="rId33"/>
    <p:sldId id="1194" r:id="rId34"/>
    <p:sldId id="1195" r:id="rId35"/>
    <p:sldId id="1196" r:id="rId36"/>
    <p:sldId id="1228" r:id="rId37"/>
    <p:sldId id="1197" r:id="rId38"/>
    <p:sldId id="1198" r:id="rId39"/>
    <p:sldId id="1200" r:id="rId40"/>
    <p:sldId id="1199" r:id="rId41"/>
    <p:sldId id="1201" r:id="rId42"/>
    <p:sldId id="1202" r:id="rId43"/>
    <p:sldId id="1224" r:id="rId44"/>
    <p:sldId id="1203" r:id="rId45"/>
    <p:sldId id="1209" r:id="rId46"/>
    <p:sldId id="1206" r:id="rId47"/>
    <p:sldId id="1207" r:id="rId48"/>
    <p:sldId id="1210" r:id="rId49"/>
    <p:sldId id="1229" r:id="rId50"/>
    <p:sldId id="1214" r:id="rId51"/>
    <p:sldId id="1220" r:id="rId52"/>
    <p:sldId id="1221" r:id="rId53"/>
    <p:sldId id="1225" r:id="rId54"/>
    <p:sldId id="1215" r:id="rId55"/>
    <p:sldId id="1217" r:id="rId56"/>
    <p:sldId id="1218" r:id="rId57"/>
    <p:sldId id="1231" r:id="rId58"/>
    <p:sldId id="1230" r:id="rId59"/>
    <p:sldId id="1142" r:id="rId60"/>
    <p:sldId id="1143" r:id="rId61"/>
    <p:sldId id="1098" r:id="rId62"/>
  </p:sldIdLst>
  <p:sldSz cx="9144000" cy="6858000" type="screen4x3"/>
  <p:notesSz cx="7010400" cy="92964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ws" initials=""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6F089"/>
    <a:srgbClr val="595959"/>
    <a:srgbClr val="70D692"/>
    <a:srgbClr val="727272"/>
    <a:srgbClr val="59CF80"/>
    <a:srgbClr val="CCFFCC"/>
    <a:srgbClr val="F10903"/>
    <a:srgbClr val="65A5A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82" autoAdjust="0"/>
    <p:restoredTop sz="96488" autoAdjust="0"/>
  </p:normalViewPr>
  <p:slideViewPr>
    <p:cSldViewPr>
      <p:cViewPr>
        <p:scale>
          <a:sx n="66" d="100"/>
          <a:sy n="66" d="100"/>
        </p:scale>
        <p:origin x="-312" y="-78"/>
      </p:cViewPr>
      <p:guideLst>
        <p:guide orient="horz" pos="2160"/>
        <p:guide pos="2880"/>
      </p:guideLst>
    </p:cSldViewPr>
  </p:slideViewPr>
  <p:outlineViewPr>
    <p:cViewPr>
      <p:scale>
        <a:sx n="33" d="100"/>
        <a:sy n="33" d="100"/>
      </p:scale>
      <p:origin x="48" y="6498"/>
    </p:cViewPr>
  </p:outlineViewPr>
  <p:notesTextViewPr>
    <p:cViewPr>
      <p:scale>
        <a:sx n="100" d="100"/>
        <a:sy n="100" d="100"/>
      </p:scale>
      <p:origin x="0" y="0"/>
    </p:cViewPr>
  </p:notesTextViewPr>
  <p:sorterViewPr>
    <p:cViewPr>
      <p:scale>
        <a:sx n="66" d="100"/>
        <a:sy n="66" d="100"/>
      </p:scale>
      <p:origin x="0" y="6774"/>
    </p:cViewPr>
  </p:sorterViewPr>
  <p:notesViewPr>
    <p:cSldViewPr>
      <p:cViewPr varScale="1">
        <p:scale>
          <a:sx n="87" d="100"/>
          <a:sy n="87" d="100"/>
        </p:scale>
        <p:origin x="-2262" y="-78"/>
      </p:cViewPr>
      <p:guideLst>
        <p:guide orient="horz" pos="2929"/>
        <p:guide pos="220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846D46-CF51-4149-B451-5780232B336D}" type="doc">
      <dgm:prSet loTypeId="urn:microsoft.com/office/officeart/2005/8/layout/hProcess4" loCatId="process" qsTypeId="urn:microsoft.com/office/officeart/2005/8/quickstyle/3d2" qsCatId="3D" csTypeId="urn:microsoft.com/office/officeart/2005/8/colors/accent1_2#1" csCatId="accent1" phldr="1"/>
      <dgm:spPr/>
      <dgm:t>
        <a:bodyPr/>
        <a:lstStyle/>
        <a:p>
          <a:endParaRPr lang="en-US"/>
        </a:p>
      </dgm:t>
    </dgm:pt>
    <dgm:pt modelId="{3ACCDD99-2271-4978-AE71-1397EE6D3242}">
      <dgm:prSet phldrT="[Text]"/>
      <dgm:spPr/>
      <dgm:t>
        <a:bodyPr/>
        <a:lstStyle/>
        <a:p>
          <a:r>
            <a:rPr lang="en-US" dirty="0" smtClean="0"/>
            <a:t>Demand Received </a:t>
          </a:r>
          <a:endParaRPr lang="en-US" dirty="0"/>
        </a:p>
      </dgm:t>
    </dgm:pt>
    <dgm:pt modelId="{A58D6F05-F12D-493A-910E-736C0A19743C}" type="parTrans" cxnId="{E82A81F4-1478-4E46-AD9C-72615E2CD9C1}">
      <dgm:prSet/>
      <dgm:spPr/>
      <dgm:t>
        <a:bodyPr/>
        <a:lstStyle/>
        <a:p>
          <a:endParaRPr lang="en-US"/>
        </a:p>
      </dgm:t>
    </dgm:pt>
    <dgm:pt modelId="{AC991955-8CD7-4002-8C40-AE8B3E93C346}" type="sibTrans" cxnId="{E82A81F4-1478-4E46-AD9C-72615E2CD9C1}">
      <dgm:prSet/>
      <dgm:spPr/>
      <dgm:t>
        <a:bodyPr/>
        <a:lstStyle/>
        <a:p>
          <a:endParaRPr lang="en-US"/>
        </a:p>
      </dgm:t>
    </dgm:pt>
    <dgm:pt modelId="{F2DBB97B-BA99-4222-9288-0C42D3B15244}">
      <dgm:prSet phldrT="[Text]"/>
      <dgm:spPr/>
      <dgm:t>
        <a:bodyPr/>
        <a:lstStyle/>
        <a:p>
          <a:r>
            <a:rPr lang="en-US" dirty="0" smtClean="0"/>
            <a:t>Production Planned</a:t>
          </a:r>
          <a:endParaRPr lang="en-US" dirty="0"/>
        </a:p>
      </dgm:t>
    </dgm:pt>
    <dgm:pt modelId="{17F4A95F-69C9-47DD-9A0B-49C402933E3C}" type="parTrans" cxnId="{877E4991-A54B-4CE1-BDBC-FBA74480E5C8}">
      <dgm:prSet/>
      <dgm:spPr/>
      <dgm:t>
        <a:bodyPr/>
        <a:lstStyle/>
        <a:p>
          <a:endParaRPr lang="en-US"/>
        </a:p>
      </dgm:t>
    </dgm:pt>
    <dgm:pt modelId="{1B831382-F6B0-4BC7-909A-57661E24A721}" type="sibTrans" cxnId="{877E4991-A54B-4CE1-BDBC-FBA74480E5C8}">
      <dgm:prSet/>
      <dgm:spPr/>
      <dgm:t>
        <a:bodyPr/>
        <a:lstStyle/>
        <a:p>
          <a:endParaRPr lang="en-US"/>
        </a:p>
      </dgm:t>
    </dgm:pt>
    <dgm:pt modelId="{B8687B6A-D3DF-4309-851E-B034E862CD1B}">
      <dgm:prSet phldrT="[Text]"/>
      <dgm:spPr/>
      <dgm:t>
        <a:bodyPr/>
        <a:lstStyle/>
        <a:p>
          <a:r>
            <a:rPr lang="en-US" dirty="0" smtClean="0"/>
            <a:t> Balance demand / supply /resources to ensure </a:t>
          </a:r>
          <a:r>
            <a:rPr lang="en-US" i="1" dirty="0" smtClean="0"/>
            <a:t>a feasible and level production plan.</a:t>
          </a:r>
          <a:endParaRPr lang="en-US" i="1" dirty="0"/>
        </a:p>
      </dgm:t>
    </dgm:pt>
    <dgm:pt modelId="{C05D9308-52A0-44A7-A10E-7A5E6CA866F3}" type="parTrans" cxnId="{2E0B12A7-0F11-4B68-9B47-B7FA56BA1379}">
      <dgm:prSet/>
      <dgm:spPr/>
      <dgm:t>
        <a:bodyPr/>
        <a:lstStyle/>
        <a:p>
          <a:endParaRPr lang="en-US"/>
        </a:p>
      </dgm:t>
    </dgm:pt>
    <dgm:pt modelId="{37F08971-02EF-45E9-88F8-F09F8DAFDBEC}" type="sibTrans" cxnId="{2E0B12A7-0F11-4B68-9B47-B7FA56BA1379}">
      <dgm:prSet/>
      <dgm:spPr/>
      <dgm:t>
        <a:bodyPr/>
        <a:lstStyle/>
        <a:p>
          <a:endParaRPr lang="en-US"/>
        </a:p>
      </dgm:t>
    </dgm:pt>
    <dgm:pt modelId="{634AF32C-9622-41C0-9986-6D24E73351DA}">
      <dgm:prSet phldrT="[Text]"/>
      <dgm:spPr/>
      <dgm:t>
        <a:bodyPr/>
        <a:lstStyle/>
        <a:p>
          <a:r>
            <a:rPr lang="en-US" dirty="0" smtClean="0"/>
            <a:t>Production Scheduled</a:t>
          </a:r>
          <a:endParaRPr lang="en-US" dirty="0"/>
        </a:p>
      </dgm:t>
    </dgm:pt>
    <dgm:pt modelId="{F33FC8A0-E0F8-499A-9D82-750FC5BA7908}" type="parTrans" cxnId="{2A296D89-3520-4E81-90C4-D1E593B867B5}">
      <dgm:prSet/>
      <dgm:spPr/>
      <dgm:t>
        <a:bodyPr/>
        <a:lstStyle/>
        <a:p>
          <a:endParaRPr lang="en-US"/>
        </a:p>
      </dgm:t>
    </dgm:pt>
    <dgm:pt modelId="{050E7BD2-86ED-4B3B-A62A-6495FE104718}" type="sibTrans" cxnId="{2A296D89-3520-4E81-90C4-D1E593B867B5}">
      <dgm:prSet/>
      <dgm:spPr/>
      <dgm:t>
        <a:bodyPr/>
        <a:lstStyle/>
        <a:p>
          <a:endParaRPr lang="en-US"/>
        </a:p>
      </dgm:t>
    </dgm:pt>
    <dgm:pt modelId="{999E5195-37C6-4770-93CD-FE3F868BEADD}">
      <dgm:prSet phldrT="[Text]"/>
      <dgm:spPr/>
      <dgm:t>
        <a:bodyPr/>
        <a:lstStyle/>
        <a:p>
          <a:r>
            <a:rPr lang="en-US" dirty="0" smtClean="0"/>
            <a:t> Sequence production orders by item attributes and resource allocations to  </a:t>
          </a:r>
          <a:r>
            <a:rPr lang="en-US" i="1" dirty="0" smtClean="0"/>
            <a:t>Optimize shop floor</a:t>
          </a:r>
          <a:endParaRPr lang="en-US" dirty="0"/>
        </a:p>
      </dgm:t>
    </dgm:pt>
    <dgm:pt modelId="{E3A38663-C614-46FD-B0BA-794867ADB067}" type="parTrans" cxnId="{58C5F17F-14BD-4A67-B8F6-632A377FFD1D}">
      <dgm:prSet/>
      <dgm:spPr/>
      <dgm:t>
        <a:bodyPr/>
        <a:lstStyle/>
        <a:p>
          <a:endParaRPr lang="en-US"/>
        </a:p>
      </dgm:t>
    </dgm:pt>
    <dgm:pt modelId="{1847ABC0-7A44-4126-A646-8F6650ABB621}" type="sibTrans" cxnId="{58C5F17F-14BD-4A67-B8F6-632A377FFD1D}">
      <dgm:prSet/>
      <dgm:spPr/>
      <dgm:t>
        <a:bodyPr/>
        <a:lstStyle/>
        <a:p>
          <a:endParaRPr lang="en-US"/>
        </a:p>
      </dgm:t>
    </dgm:pt>
    <dgm:pt modelId="{0D06F8A7-7576-4FD0-9931-2DC119499B54}">
      <dgm:prSet phldrT="[Text]"/>
      <dgm:spPr/>
      <dgm:t>
        <a:bodyPr/>
        <a:lstStyle/>
        <a:p>
          <a:r>
            <a:rPr lang="en-US" dirty="0" smtClean="0"/>
            <a:t>Production Dispatched</a:t>
          </a:r>
          <a:endParaRPr lang="en-US" dirty="0"/>
        </a:p>
      </dgm:t>
    </dgm:pt>
    <dgm:pt modelId="{E7A7000B-791B-4A0A-A349-EDA0F8674070}" type="parTrans" cxnId="{4F920DFF-9087-42E2-B334-8ADABEB2D899}">
      <dgm:prSet/>
      <dgm:spPr/>
      <dgm:t>
        <a:bodyPr/>
        <a:lstStyle/>
        <a:p>
          <a:endParaRPr lang="en-US"/>
        </a:p>
      </dgm:t>
    </dgm:pt>
    <dgm:pt modelId="{88B8A237-2A83-4DD0-B02D-F11AB4B30BE3}" type="sibTrans" cxnId="{4F920DFF-9087-42E2-B334-8ADABEB2D899}">
      <dgm:prSet/>
      <dgm:spPr/>
      <dgm:t>
        <a:bodyPr/>
        <a:lstStyle/>
        <a:p>
          <a:endParaRPr lang="en-US"/>
        </a:p>
      </dgm:t>
    </dgm:pt>
    <dgm:pt modelId="{A7B6FB9B-F033-4A5A-B695-6E78D394730C}">
      <dgm:prSet phldrT="[Text]"/>
      <dgm:spPr/>
      <dgm:t>
        <a:bodyPr/>
        <a:lstStyle/>
        <a:p>
          <a:r>
            <a:rPr lang="en-US" dirty="0" smtClean="0"/>
            <a:t>Production Reported</a:t>
          </a:r>
          <a:endParaRPr lang="en-US" dirty="0"/>
        </a:p>
      </dgm:t>
    </dgm:pt>
    <dgm:pt modelId="{B40DD7CA-1005-4166-8B3B-9A7D069BAA53}" type="parTrans" cxnId="{01CEC750-7344-4450-AF72-515825522ADF}">
      <dgm:prSet/>
      <dgm:spPr/>
      <dgm:t>
        <a:bodyPr/>
        <a:lstStyle/>
        <a:p>
          <a:endParaRPr lang="en-US"/>
        </a:p>
      </dgm:t>
    </dgm:pt>
    <dgm:pt modelId="{6B95CC83-6A43-42DD-89FB-158FFF723482}" type="sibTrans" cxnId="{01CEC750-7344-4450-AF72-515825522ADF}">
      <dgm:prSet/>
      <dgm:spPr/>
      <dgm:t>
        <a:bodyPr/>
        <a:lstStyle/>
        <a:p>
          <a:endParaRPr lang="en-US"/>
        </a:p>
      </dgm:t>
    </dgm:pt>
    <dgm:pt modelId="{B0FCCC32-110F-454C-B8A4-88691A32C0A8}">
      <dgm:prSet phldrT="[Text]"/>
      <dgm:spPr/>
      <dgm:t>
        <a:bodyPr/>
        <a:lstStyle/>
        <a:p>
          <a:r>
            <a:rPr lang="en-US" dirty="0" smtClean="0"/>
            <a:t> Verify materials available</a:t>
          </a:r>
          <a:endParaRPr lang="en-US" dirty="0"/>
        </a:p>
      </dgm:t>
    </dgm:pt>
    <dgm:pt modelId="{C0523532-A45C-4B46-B735-5C1BED6FBDC9}" type="parTrans" cxnId="{C3656002-6E87-4F56-8583-03A9924916EF}">
      <dgm:prSet/>
      <dgm:spPr/>
      <dgm:t>
        <a:bodyPr/>
        <a:lstStyle/>
        <a:p>
          <a:endParaRPr lang="en-US"/>
        </a:p>
      </dgm:t>
    </dgm:pt>
    <dgm:pt modelId="{21DF2684-4714-45BC-8751-43F84E8D2744}" type="sibTrans" cxnId="{C3656002-6E87-4F56-8583-03A9924916EF}">
      <dgm:prSet/>
      <dgm:spPr/>
      <dgm:t>
        <a:bodyPr/>
        <a:lstStyle/>
        <a:p>
          <a:endParaRPr lang="en-US"/>
        </a:p>
      </dgm:t>
    </dgm:pt>
    <dgm:pt modelId="{965D1B2D-A0E5-4C50-A791-1886B228AD51}">
      <dgm:prSet phldrT="[Text]"/>
      <dgm:spPr/>
      <dgm:t>
        <a:bodyPr/>
        <a:lstStyle/>
        <a:p>
          <a:r>
            <a:rPr lang="en-US" dirty="0" smtClean="0"/>
            <a:t> Monitor Production &amp; Manage Production Order</a:t>
          </a:r>
          <a:endParaRPr lang="en-US" dirty="0"/>
        </a:p>
      </dgm:t>
    </dgm:pt>
    <dgm:pt modelId="{9A3CB00B-DFF8-4635-8869-603E8E8EE319}" type="parTrans" cxnId="{1F296329-B6B6-43CB-9D70-3483A56E2A2A}">
      <dgm:prSet/>
      <dgm:spPr/>
      <dgm:t>
        <a:bodyPr/>
        <a:lstStyle/>
        <a:p>
          <a:endParaRPr lang="en-US"/>
        </a:p>
      </dgm:t>
    </dgm:pt>
    <dgm:pt modelId="{D3D3E80E-8AF4-41C1-8762-DE151A603947}" type="sibTrans" cxnId="{1F296329-B6B6-43CB-9D70-3483A56E2A2A}">
      <dgm:prSet/>
      <dgm:spPr/>
      <dgm:t>
        <a:bodyPr/>
        <a:lstStyle/>
        <a:p>
          <a:endParaRPr lang="en-US"/>
        </a:p>
      </dgm:t>
    </dgm:pt>
    <dgm:pt modelId="{2082FD98-3922-4B74-AE26-614367D3D03E}">
      <dgm:prSet phldrT="[Text]"/>
      <dgm:spPr/>
      <dgm:t>
        <a:bodyPr/>
        <a:lstStyle/>
        <a:p>
          <a:r>
            <a:rPr lang="en-US" dirty="0" smtClean="0"/>
            <a:t> Release orders</a:t>
          </a:r>
          <a:endParaRPr lang="en-US" dirty="0"/>
        </a:p>
      </dgm:t>
    </dgm:pt>
    <dgm:pt modelId="{06BAE8BB-A58D-44B4-8677-E342226644FE}" type="parTrans" cxnId="{9215CB34-61CC-4A61-A0D0-FE88C157B013}">
      <dgm:prSet/>
      <dgm:spPr/>
      <dgm:t>
        <a:bodyPr/>
        <a:lstStyle/>
        <a:p>
          <a:endParaRPr lang="en-US"/>
        </a:p>
      </dgm:t>
    </dgm:pt>
    <dgm:pt modelId="{C5B43530-3150-4A51-BB1D-9D8F2C84E869}" type="sibTrans" cxnId="{9215CB34-61CC-4A61-A0D0-FE88C157B013}">
      <dgm:prSet/>
      <dgm:spPr/>
      <dgm:t>
        <a:bodyPr/>
        <a:lstStyle/>
        <a:p>
          <a:endParaRPr lang="en-US"/>
        </a:p>
      </dgm:t>
    </dgm:pt>
    <dgm:pt modelId="{12C9DD86-DB78-424B-8057-075633F00047}">
      <dgm:prSet phldrT="[Text]"/>
      <dgm:spPr/>
      <dgm:t>
        <a:bodyPr/>
        <a:lstStyle/>
        <a:p>
          <a:r>
            <a:rPr lang="en-US" dirty="0" smtClean="0"/>
            <a:t> Print work orders and schedules</a:t>
          </a:r>
          <a:endParaRPr lang="en-US" dirty="0"/>
        </a:p>
      </dgm:t>
    </dgm:pt>
    <dgm:pt modelId="{083BEB48-BBA1-4E70-BD57-525E553D9AF6}" type="parTrans" cxnId="{B15A0E29-1398-41A4-A421-A6516B4BCE24}">
      <dgm:prSet/>
      <dgm:spPr/>
      <dgm:t>
        <a:bodyPr/>
        <a:lstStyle/>
        <a:p>
          <a:endParaRPr lang="en-US"/>
        </a:p>
      </dgm:t>
    </dgm:pt>
    <dgm:pt modelId="{39C77D4E-F4C6-4C41-875F-8CF619B3C38C}" type="sibTrans" cxnId="{B15A0E29-1398-41A4-A421-A6516B4BCE24}">
      <dgm:prSet/>
      <dgm:spPr/>
      <dgm:t>
        <a:bodyPr/>
        <a:lstStyle/>
        <a:p>
          <a:endParaRPr lang="en-US"/>
        </a:p>
      </dgm:t>
    </dgm:pt>
    <dgm:pt modelId="{A855AEE2-FDC4-4786-A617-680DB1472223}">
      <dgm:prSet phldrT="[Text]"/>
      <dgm:spPr/>
      <dgm:t>
        <a:bodyPr/>
        <a:lstStyle/>
        <a:p>
          <a:r>
            <a:rPr lang="en-US" dirty="0" smtClean="0"/>
            <a:t> Forecasts – sales demand – inventory planning</a:t>
          </a:r>
          <a:endParaRPr lang="en-US" dirty="0"/>
        </a:p>
      </dgm:t>
    </dgm:pt>
    <dgm:pt modelId="{4DBEEFE4-2A3F-4556-ABE8-C680AC3CDA1A}" type="parTrans" cxnId="{BCDB9E64-3DCD-494B-B283-D239D5CEA1C7}">
      <dgm:prSet/>
      <dgm:spPr/>
      <dgm:t>
        <a:bodyPr/>
        <a:lstStyle/>
        <a:p>
          <a:endParaRPr lang="en-US"/>
        </a:p>
      </dgm:t>
    </dgm:pt>
    <dgm:pt modelId="{59D69EF7-A93C-4BEC-89EB-40E51BF894B9}" type="sibTrans" cxnId="{BCDB9E64-3DCD-494B-B283-D239D5CEA1C7}">
      <dgm:prSet/>
      <dgm:spPr/>
      <dgm:t>
        <a:bodyPr/>
        <a:lstStyle/>
        <a:p>
          <a:endParaRPr lang="en-US"/>
        </a:p>
      </dgm:t>
    </dgm:pt>
    <dgm:pt modelId="{8968C56F-F275-43AC-896F-21562B26F1A2}">
      <dgm:prSet phldrT="[Text]"/>
      <dgm:spPr/>
      <dgm:t>
        <a:bodyPr/>
        <a:lstStyle/>
        <a:p>
          <a:r>
            <a:rPr lang="en-US" dirty="0" smtClean="0"/>
            <a:t> Initial plan is created by MRP</a:t>
          </a:r>
          <a:endParaRPr lang="en-US" dirty="0"/>
        </a:p>
      </dgm:t>
    </dgm:pt>
    <dgm:pt modelId="{99684D00-6532-4034-9A2F-435BE017D8C3}" type="parTrans" cxnId="{724C081B-06E4-44DB-BF46-DE31179D3D37}">
      <dgm:prSet/>
      <dgm:spPr/>
      <dgm:t>
        <a:bodyPr/>
        <a:lstStyle/>
        <a:p>
          <a:endParaRPr lang="en-US"/>
        </a:p>
      </dgm:t>
    </dgm:pt>
    <dgm:pt modelId="{04E5B90A-54E8-4BCB-B6D5-2C1419B60D37}" type="sibTrans" cxnId="{724C081B-06E4-44DB-BF46-DE31179D3D37}">
      <dgm:prSet/>
      <dgm:spPr/>
      <dgm:t>
        <a:bodyPr/>
        <a:lstStyle/>
        <a:p>
          <a:endParaRPr lang="en-US"/>
        </a:p>
      </dgm:t>
    </dgm:pt>
    <dgm:pt modelId="{3FEB1B38-D560-4F48-B991-D9A85390C6B7}" type="pres">
      <dgm:prSet presAssocID="{2F846D46-CF51-4149-B451-5780232B336D}" presName="Name0" presStyleCnt="0">
        <dgm:presLayoutVars>
          <dgm:dir/>
          <dgm:animLvl val="lvl"/>
          <dgm:resizeHandles val="exact"/>
        </dgm:presLayoutVars>
      </dgm:prSet>
      <dgm:spPr/>
      <dgm:t>
        <a:bodyPr/>
        <a:lstStyle/>
        <a:p>
          <a:endParaRPr lang="en-US"/>
        </a:p>
      </dgm:t>
    </dgm:pt>
    <dgm:pt modelId="{C6084BC3-8DAD-4258-BDEE-F8284A99A467}" type="pres">
      <dgm:prSet presAssocID="{2F846D46-CF51-4149-B451-5780232B336D}" presName="tSp" presStyleCnt="0"/>
      <dgm:spPr/>
    </dgm:pt>
    <dgm:pt modelId="{9EFE291A-576F-4598-B57B-7EFE153303DD}" type="pres">
      <dgm:prSet presAssocID="{2F846D46-CF51-4149-B451-5780232B336D}" presName="bSp" presStyleCnt="0"/>
      <dgm:spPr/>
    </dgm:pt>
    <dgm:pt modelId="{36C0BADE-4622-4E33-B31A-04FA750DA5FC}" type="pres">
      <dgm:prSet presAssocID="{2F846D46-CF51-4149-B451-5780232B336D}" presName="process" presStyleCnt="0"/>
      <dgm:spPr/>
    </dgm:pt>
    <dgm:pt modelId="{8ABF541A-AD38-4D54-BA8F-81CE8D477759}" type="pres">
      <dgm:prSet presAssocID="{3ACCDD99-2271-4978-AE71-1397EE6D3242}" presName="composite1" presStyleCnt="0"/>
      <dgm:spPr/>
    </dgm:pt>
    <dgm:pt modelId="{20F309AD-A511-4781-BB26-1176205D68D3}" type="pres">
      <dgm:prSet presAssocID="{3ACCDD99-2271-4978-AE71-1397EE6D3242}" presName="dummyNode1" presStyleLbl="node1" presStyleIdx="0" presStyleCnt="5"/>
      <dgm:spPr/>
    </dgm:pt>
    <dgm:pt modelId="{F1C17451-AB73-4F89-AF21-703922F2E385}" type="pres">
      <dgm:prSet presAssocID="{3ACCDD99-2271-4978-AE71-1397EE6D3242}" presName="childNode1" presStyleLbl="bgAcc1" presStyleIdx="0" presStyleCnt="5">
        <dgm:presLayoutVars>
          <dgm:bulletEnabled val="1"/>
        </dgm:presLayoutVars>
      </dgm:prSet>
      <dgm:spPr/>
      <dgm:t>
        <a:bodyPr/>
        <a:lstStyle/>
        <a:p>
          <a:endParaRPr lang="en-US"/>
        </a:p>
      </dgm:t>
    </dgm:pt>
    <dgm:pt modelId="{9B07CB3F-483B-41B0-A8B4-C6DCF3F5C369}" type="pres">
      <dgm:prSet presAssocID="{3ACCDD99-2271-4978-AE71-1397EE6D3242}" presName="childNode1tx" presStyleLbl="bgAcc1" presStyleIdx="0" presStyleCnt="5">
        <dgm:presLayoutVars>
          <dgm:bulletEnabled val="1"/>
        </dgm:presLayoutVars>
      </dgm:prSet>
      <dgm:spPr/>
      <dgm:t>
        <a:bodyPr/>
        <a:lstStyle/>
        <a:p>
          <a:endParaRPr lang="en-US"/>
        </a:p>
      </dgm:t>
    </dgm:pt>
    <dgm:pt modelId="{D836705C-1745-4198-AE61-E7F5EEC86DA6}" type="pres">
      <dgm:prSet presAssocID="{3ACCDD99-2271-4978-AE71-1397EE6D3242}" presName="parentNode1" presStyleLbl="node1" presStyleIdx="0" presStyleCnt="5">
        <dgm:presLayoutVars>
          <dgm:chMax val="1"/>
          <dgm:bulletEnabled val="1"/>
        </dgm:presLayoutVars>
      </dgm:prSet>
      <dgm:spPr/>
      <dgm:t>
        <a:bodyPr/>
        <a:lstStyle/>
        <a:p>
          <a:endParaRPr lang="en-US"/>
        </a:p>
      </dgm:t>
    </dgm:pt>
    <dgm:pt modelId="{34BDCD05-8333-4AC9-BDC4-EE73E4989BE7}" type="pres">
      <dgm:prSet presAssocID="{3ACCDD99-2271-4978-AE71-1397EE6D3242}" presName="connSite1" presStyleCnt="0"/>
      <dgm:spPr/>
    </dgm:pt>
    <dgm:pt modelId="{104CA64E-909A-4D66-9A6D-50C9DFAE098D}" type="pres">
      <dgm:prSet presAssocID="{AC991955-8CD7-4002-8C40-AE8B3E93C346}" presName="Name9" presStyleLbl="sibTrans2D1" presStyleIdx="0" presStyleCnt="4"/>
      <dgm:spPr/>
      <dgm:t>
        <a:bodyPr/>
        <a:lstStyle/>
        <a:p>
          <a:endParaRPr lang="en-US"/>
        </a:p>
      </dgm:t>
    </dgm:pt>
    <dgm:pt modelId="{5B2AEA60-0BA9-4235-8CE1-B7CEB00BD7DC}" type="pres">
      <dgm:prSet presAssocID="{F2DBB97B-BA99-4222-9288-0C42D3B15244}" presName="composite2" presStyleCnt="0"/>
      <dgm:spPr/>
    </dgm:pt>
    <dgm:pt modelId="{CA77A037-1E20-488F-AB89-A02B4B4E6165}" type="pres">
      <dgm:prSet presAssocID="{F2DBB97B-BA99-4222-9288-0C42D3B15244}" presName="dummyNode2" presStyleLbl="node1" presStyleIdx="0" presStyleCnt="5"/>
      <dgm:spPr/>
    </dgm:pt>
    <dgm:pt modelId="{569EAA16-E4CA-4960-9226-9511866881E8}" type="pres">
      <dgm:prSet presAssocID="{F2DBB97B-BA99-4222-9288-0C42D3B15244}" presName="childNode2" presStyleLbl="bgAcc1" presStyleIdx="1" presStyleCnt="5">
        <dgm:presLayoutVars>
          <dgm:bulletEnabled val="1"/>
        </dgm:presLayoutVars>
      </dgm:prSet>
      <dgm:spPr/>
      <dgm:t>
        <a:bodyPr/>
        <a:lstStyle/>
        <a:p>
          <a:endParaRPr lang="en-US"/>
        </a:p>
      </dgm:t>
    </dgm:pt>
    <dgm:pt modelId="{BB0F35DC-579E-40B2-97AD-4F7887BF77B3}" type="pres">
      <dgm:prSet presAssocID="{F2DBB97B-BA99-4222-9288-0C42D3B15244}" presName="childNode2tx" presStyleLbl="bgAcc1" presStyleIdx="1" presStyleCnt="5">
        <dgm:presLayoutVars>
          <dgm:bulletEnabled val="1"/>
        </dgm:presLayoutVars>
      </dgm:prSet>
      <dgm:spPr/>
      <dgm:t>
        <a:bodyPr/>
        <a:lstStyle/>
        <a:p>
          <a:endParaRPr lang="en-US"/>
        </a:p>
      </dgm:t>
    </dgm:pt>
    <dgm:pt modelId="{A16C77BC-A9FC-4035-9B9F-14C46BA42B9F}" type="pres">
      <dgm:prSet presAssocID="{F2DBB97B-BA99-4222-9288-0C42D3B15244}" presName="parentNode2" presStyleLbl="node1" presStyleIdx="1" presStyleCnt="5">
        <dgm:presLayoutVars>
          <dgm:chMax val="0"/>
          <dgm:bulletEnabled val="1"/>
        </dgm:presLayoutVars>
      </dgm:prSet>
      <dgm:spPr/>
      <dgm:t>
        <a:bodyPr/>
        <a:lstStyle/>
        <a:p>
          <a:endParaRPr lang="en-US"/>
        </a:p>
      </dgm:t>
    </dgm:pt>
    <dgm:pt modelId="{4751A162-565E-4A90-86A9-4CF9D1253B8E}" type="pres">
      <dgm:prSet presAssocID="{F2DBB97B-BA99-4222-9288-0C42D3B15244}" presName="connSite2" presStyleCnt="0"/>
      <dgm:spPr/>
    </dgm:pt>
    <dgm:pt modelId="{CD46CF00-4FE6-4654-9874-C6D0CD158D6E}" type="pres">
      <dgm:prSet presAssocID="{1B831382-F6B0-4BC7-909A-57661E24A721}" presName="Name18" presStyleLbl="sibTrans2D1" presStyleIdx="1" presStyleCnt="4"/>
      <dgm:spPr/>
      <dgm:t>
        <a:bodyPr/>
        <a:lstStyle/>
        <a:p>
          <a:endParaRPr lang="en-US"/>
        </a:p>
      </dgm:t>
    </dgm:pt>
    <dgm:pt modelId="{A0E408E3-EA44-4ABE-B10D-FF7B8538003E}" type="pres">
      <dgm:prSet presAssocID="{634AF32C-9622-41C0-9986-6D24E73351DA}" presName="composite1" presStyleCnt="0"/>
      <dgm:spPr/>
    </dgm:pt>
    <dgm:pt modelId="{7461744B-2C67-4571-9FC5-42FCFFD72E0E}" type="pres">
      <dgm:prSet presAssocID="{634AF32C-9622-41C0-9986-6D24E73351DA}" presName="dummyNode1" presStyleLbl="node1" presStyleIdx="1" presStyleCnt="5"/>
      <dgm:spPr/>
    </dgm:pt>
    <dgm:pt modelId="{0F800E1F-B9B8-46A8-BCE4-C66D492BD9D1}" type="pres">
      <dgm:prSet presAssocID="{634AF32C-9622-41C0-9986-6D24E73351DA}" presName="childNode1" presStyleLbl="bgAcc1" presStyleIdx="2" presStyleCnt="5">
        <dgm:presLayoutVars>
          <dgm:bulletEnabled val="1"/>
        </dgm:presLayoutVars>
      </dgm:prSet>
      <dgm:spPr/>
      <dgm:t>
        <a:bodyPr/>
        <a:lstStyle/>
        <a:p>
          <a:endParaRPr lang="en-US"/>
        </a:p>
      </dgm:t>
    </dgm:pt>
    <dgm:pt modelId="{2C6F7BD7-BE31-4FCE-8915-294DF906C7DF}" type="pres">
      <dgm:prSet presAssocID="{634AF32C-9622-41C0-9986-6D24E73351DA}" presName="childNode1tx" presStyleLbl="bgAcc1" presStyleIdx="2" presStyleCnt="5">
        <dgm:presLayoutVars>
          <dgm:bulletEnabled val="1"/>
        </dgm:presLayoutVars>
      </dgm:prSet>
      <dgm:spPr/>
      <dgm:t>
        <a:bodyPr/>
        <a:lstStyle/>
        <a:p>
          <a:endParaRPr lang="en-US"/>
        </a:p>
      </dgm:t>
    </dgm:pt>
    <dgm:pt modelId="{9101B8C3-9316-48D0-B412-0DA7E90606DA}" type="pres">
      <dgm:prSet presAssocID="{634AF32C-9622-41C0-9986-6D24E73351DA}" presName="parentNode1" presStyleLbl="node1" presStyleIdx="2" presStyleCnt="5">
        <dgm:presLayoutVars>
          <dgm:chMax val="1"/>
          <dgm:bulletEnabled val="1"/>
        </dgm:presLayoutVars>
      </dgm:prSet>
      <dgm:spPr/>
      <dgm:t>
        <a:bodyPr/>
        <a:lstStyle/>
        <a:p>
          <a:endParaRPr lang="en-US"/>
        </a:p>
      </dgm:t>
    </dgm:pt>
    <dgm:pt modelId="{BBDB4B9A-853C-498E-9B78-ED73717BEAC2}" type="pres">
      <dgm:prSet presAssocID="{634AF32C-9622-41C0-9986-6D24E73351DA}" presName="connSite1" presStyleCnt="0"/>
      <dgm:spPr/>
    </dgm:pt>
    <dgm:pt modelId="{C1F0C369-087A-4E20-9F0B-9A4E33221C64}" type="pres">
      <dgm:prSet presAssocID="{050E7BD2-86ED-4B3B-A62A-6495FE104718}" presName="Name9" presStyleLbl="sibTrans2D1" presStyleIdx="2" presStyleCnt="4"/>
      <dgm:spPr/>
      <dgm:t>
        <a:bodyPr/>
        <a:lstStyle/>
        <a:p>
          <a:endParaRPr lang="en-US"/>
        </a:p>
      </dgm:t>
    </dgm:pt>
    <dgm:pt modelId="{6B501D57-0A97-43C8-B889-7F9ABF4628DF}" type="pres">
      <dgm:prSet presAssocID="{0D06F8A7-7576-4FD0-9931-2DC119499B54}" presName="composite2" presStyleCnt="0"/>
      <dgm:spPr/>
    </dgm:pt>
    <dgm:pt modelId="{806569AB-1678-4C88-AE43-FDB70D21CF20}" type="pres">
      <dgm:prSet presAssocID="{0D06F8A7-7576-4FD0-9931-2DC119499B54}" presName="dummyNode2" presStyleLbl="node1" presStyleIdx="2" presStyleCnt="5"/>
      <dgm:spPr/>
    </dgm:pt>
    <dgm:pt modelId="{0ADEE2C2-B4CE-45C2-BAC8-DD485BB25DD0}" type="pres">
      <dgm:prSet presAssocID="{0D06F8A7-7576-4FD0-9931-2DC119499B54}" presName="childNode2" presStyleLbl="bgAcc1" presStyleIdx="3" presStyleCnt="5">
        <dgm:presLayoutVars>
          <dgm:bulletEnabled val="1"/>
        </dgm:presLayoutVars>
      </dgm:prSet>
      <dgm:spPr/>
      <dgm:t>
        <a:bodyPr/>
        <a:lstStyle/>
        <a:p>
          <a:endParaRPr lang="en-US"/>
        </a:p>
      </dgm:t>
    </dgm:pt>
    <dgm:pt modelId="{D618AD07-1AAE-451C-AA2F-AEC4E2D98F44}" type="pres">
      <dgm:prSet presAssocID="{0D06F8A7-7576-4FD0-9931-2DC119499B54}" presName="childNode2tx" presStyleLbl="bgAcc1" presStyleIdx="3" presStyleCnt="5">
        <dgm:presLayoutVars>
          <dgm:bulletEnabled val="1"/>
        </dgm:presLayoutVars>
      </dgm:prSet>
      <dgm:spPr/>
      <dgm:t>
        <a:bodyPr/>
        <a:lstStyle/>
        <a:p>
          <a:endParaRPr lang="en-US"/>
        </a:p>
      </dgm:t>
    </dgm:pt>
    <dgm:pt modelId="{8BD0BC36-6FA6-4602-97B7-403B0FC56B84}" type="pres">
      <dgm:prSet presAssocID="{0D06F8A7-7576-4FD0-9931-2DC119499B54}" presName="parentNode2" presStyleLbl="node1" presStyleIdx="3" presStyleCnt="5">
        <dgm:presLayoutVars>
          <dgm:chMax val="0"/>
          <dgm:bulletEnabled val="1"/>
        </dgm:presLayoutVars>
      </dgm:prSet>
      <dgm:spPr/>
      <dgm:t>
        <a:bodyPr/>
        <a:lstStyle/>
        <a:p>
          <a:endParaRPr lang="en-US"/>
        </a:p>
      </dgm:t>
    </dgm:pt>
    <dgm:pt modelId="{160423B2-D0A1-4ABA-89F8-9857AB07687D}" type="pres">
      <dgm:prSet presAssocID="{0D06F8A7-7576-4FD0-9931-2DC119499B54}" presName="connSite2" presStyleCnt="0"/>
      <dgm:spPr/>
    </dgm:pt>
    <dgm:pt modelId="{305ABA73-CF52-4A80-A919-83842B0ACC92}" type="pres">
      <dgm:prSet presAssocID="{88B8A237-2A83-4DD0-B02D-F11AB4B30BE3}" presName="Name18" presStyleLbl="sibTrans2D1" presStyleIdx="3" presStyleCnt="4"/>
      <dgm:spPr/>
      <dgm:t>
        <a:bodyPr/>
        <a:lstStyle/>
        <a:p>
          <a:endParaRPr lang="en-US"/>
        </a:p>
      </dgm:t>
    </dgm:pt>
    <dgm:pt modelId="{078CE85D-330D-4A9B-839C-188E217C3633}" type="pres">
      <dgm:prSet presAssocID="{A7B6FB9B-F033-4A5A-B695-6E78D394730C}" presName="composite1" presStyleCnt="0"/>
      <dgm:spPr/>
    </dgm:pt>
    <dgm:pt modelId="{C36742C6-5458-4B73-83E8-572ACA171CA3}" type="pres">
      <dgm:prSet presAssocID="{A7B6FB9B-F033-4A5A-B695-6E78D394730C}" presName="dummyNode1" presStyleLbl="node1" presStyleIdx="3" presStyleCnt="5"/>
      <dgm:spPr/>
    </dgm:pt>
    <dgm:pt modelId="{B67D1D2E-AFB4-4A32-B448-0A286C08E7DB}" type="pres">
      <dgm:prSet presAssocID="{A7B6FB9B-F033-4A5A-B695-6E78D394730C}" presName="childNode1" presStyleLbl="bgAcc1" presStyleIdx="4" presStyleCnt="5">
        <dgm:presLayoutVars>
          <dgm:bulletEnabled val="1"/>
        </dgm:presLayoutVars>
      </dgm:prSet>
      <dgm:spPr/>
      <dgm:t>
        <a:bodyPr/>
        <a:lstStyle/>
        <a:p>
          <a:endParaRPr lang="en-US"/>
        </a:p>
      </dgm:t>
    </dgm:pt>
    <dgm:pt modelId="{75C143EC-DEC6-4C93-A769-B4181763F740}" type="pres">
      <dgm:prSet presAssocID="{A7B6FB9B-F033-4A5A-B695-6E78D394730C}" presName="childNode1tx" presStyleLbl="bgAcc1" presStyleIdx="4" presStyleCnt="5">
        <dgm:presLayoutVars>
          <dgm:bulletEnabled val="1"/>
        </dgm:presLayoutVars>
      </dgm:prSet>
      <dgm:spPr/>
      <dgm:t>
        <a:bodyPr/>
        <a:lstStyle/>
        <a:p>
          <a:endParaRPr lang="en-US"/>
        </a:p>
      </dgm:t>
    </dgm:pt>
    <dgm:pt modelId="{F13CFE50-A88B-4A06-9F2C-D086B2FC03C6}" type="pres">
      <dgm:prSet presAssocID="{A7B6FB9B-F033-4A5A-B695-6E78D394730C}" presName="parentNode1" presStyleLbl="node1" presStyleIdx="4" presStyleCnt="5">
        <dgm:presLayoutVars>
          <dgm:chMax val="1"/>
          <dgm:bulletEnabled val="1"/>
        </dgm:presLayoutVars>
      </dgm:prSet>
      <dgm:spPr/>
      <dgm:t>
        <a:bodyPr/>
        <a:lstStyle/>
        <a:p>
          <a:endParaRPr lang="en-US"/>
        </a:p>
      </dgm:t>
    </dgm:pt>
    <dgm:pt modelId="{49E609CD-3908-477A-A1A8-C1118C0ED00D}" type="pres">
      <dgm:prSet presAssocID="{A7B6FB9B-F033-4A5A-B695-6E78D394730C}" presName="connSite1" presStyleCnt="0"/>
      <dgm:spPr/>
    </dgm:pt>
  </dgm:ptLst>
  <dgm:cxnLst>
    <dgm:cxn modelId="{01CEC750-7344-4450-AF72-515825522ADF}" srcId="{2F846D46-CF51-4149-B451-5780232B336D}" destId="{A7B6FB9B-F033-4A5A-B695-6E78D394730C}" srcOrd="4" destOrd="0" parTransId="{B40DD7CA-1005-4166-8B3B-9A7D069BAA53}" sibTransId="{6B95CC83-6A43-42DD-89FB-158FFF723482}"/>
    <dgm:cxn modelId="{C3656002-6E87-4F56-8583-03A9924916EF}" srcId="{0D06F8A7-7576-4FD0-9931-2DC119499B54}" destId="{B0FCCC32-110F-454C-B8A4-88691A32C0A8}" srcOrd="0" destOrd="0" parTransId="{C0523532-A45C-4B46-B735-5C1BED6FBDC9}" sibTransId="{21DF2684-4714-45BC-8751-43F84E8D2744}"/>
    <dgm:cxn modelId="{9C13433F-3BF4-4112-95EA-E3A7BA8A4D5C}" type="presOf" srcId="{88B8A237-2A83-4DD0-B02D-F11AB4B30BE3}" destId="{305ABA73-CF52-4A80-A919-83842B0ACC92}" srcOrd="0" destOrd="0" presId="urn:microsoft.com/office/officeart/2005/8/layout/hProcess4"/>
    <dgm:cxn modelId="{6FF78D5C-A2BA-4C83-AE5C-CFEDE3DBBF75}" type="presOf" srcId="{2F846D46-CF51-4149-B451-5780232B336D}" destId="{3FEB1B38-D560-4F48-B991-D9A85390C6B7}" srcOrd="0" destOrd="0" presId="urn:microsoft.com/office/officeart/2005/8/layout/hProcess4"/>
    <dgm:cxn modelId="{A4F445D1-3CB0-4F16-8DA0-28644EB82530}" type="presOf" srcId="{A7B6FB9B-F033-4A5A-B695-6E78D394730C}" destId="{F13CFE50-A88B-4A06-9F2C-D086B2FC03C6}" srcOrd="0" destOrd="0" presId="urn:microsoft.com/office/officeart/2005/8/layout/hProcess4"/>
    <dgm:cxn modelId="{1F296329-B6B6-43CB-9D70-3483A56E2A2A}" srcId="{A7B6FB9B-F033-4A5A-B695-6E78D394730C}" destId="{965D1B2D-A0E5-4C50-A791-1886B228AD51}" srcOrd="0" destOrd="0" parTransId="{9A3CB00B-DFF8-4635-8869-603E8E8EE319}" sibTransId="{D3D3E80E-8AF4-41C1-8762-DE151A603947}"/>
    <dgm:cxn modelId="{58C5F17F-14BD-4A67-B8F6-632A377FFD1D}" srcId="{634AF32C-9622-41C0-9986-6D24E73351DA}" destId="{999E5195-37C6-4770-93CD-FE3F868BEADD}" srcOrd="0" destOrd="0" parTransId="{E3A38663-C614-46FD-B0BA-794867ADB067}" sibTransId="{1847ABC0-7A44-4126-A646-8F6650ABB621}"/>
    <dgm:cxn modelId="{34DAB9DA-5D56-4AF8-AFE2-6D1CB41767A1}" type="presOf" srcId="{B0FCCC32-110F-454C-B8A4-88691A32C0A8}" destId="{0ADEE2C2-B4CE-45C2-BAC8-DD485BB25DD0}" srcOrd="0" destOrd="0" presId="urn:microsoft.com/office/officeart/2005/8/layout/hProcess4"/>
    <dgm:cxn modelId="{FD5F579F-355D-421A-8918-73F4491FE702}" type="presOf" srcId="{B0FCCC32-110F-454C-B8A4-88691A32C0A8}" destId="{D618AD07-1AAE-451C-AA2F-AEC4E2D98F44}" srcOrd="1" destOrd="0" presId="urn:microsoft.com/office/officeart/2005/8/layout/hProcess4"/>
    <dgm:cxn modelId="{877E4991-A54B-4CE1-BDBC-FBA74480E5C8}" srcId="{2F846D46-CF51-4149-B451-5780232B336D}" destId="{F2DBB97B-BA99-4222-9288-0C42D3B15244}" srcOrd="1" destOrd="0" parTransId="{17F4A95F-69C9-47DD-9A0B-49C402933E3C}" sibTransId="{1B831382-F6B0-4BC7-909A-57661E24A721}"/>
    <dgm:cxn modelId="{3255E9D2-E299-4979-8CFE-FFC9BD35F414}" type="presOf" srcId="{AC991955-8CD7-4002-8C40-AE8B3E93C346}" destId="{104CA64E-909A-4D66-9A6D-50C9DFAE098D}" srcOrd="0" destOrd="0" presId="urn:microsoft.com/office/officeart/2005/8/layout/hProcess4"/>
    <dgm:cxn modelId="{37BBBA3B-A881-4B8A-9446-984950176A17}" type="presOf" srcId="{3ACCDD99-2271-4978-AE71-1397EE6D3242}" destId="{D836705C-1745-4198-AE61-E7F5EEC86DA6}" srcOrd="0" destOrd="0" presId="urn:microsoft.com/office/officeart/2005/8/layout/hProcess4"/>
    <dgm:cxn modelId="{D954A471-CE00-447C-82EA-6B34A085443E}" type="presOf" srcId="{B8687B6A-D3DF-4309-851E-B034E862CD1B}" destId="{569EAA16-E4CA-4960-9226-9511866881E8}" srcOrd="0" destOrd="0" presId="urn:microsoft.com/office/officeart/2005/8/layout/hProcess4"/>
    <dgm:cxn modelId="{71A8D798-80A5-4333-807F-C4C8DCB36B3B}" type="presOf" srcId="{999E5195-37C6-4770-93CD-FE3F868BEADD}" destId="{0F800E1F-B9B8-46A8-BCE4-C66D492BD9D1}" srcOrd="0" destOrd="0" presId="urn:microsoft.com/office/officeart/2005/8/layout/hProcess4"/>
    <dgm:cxn modelId="{9D9CDC6D-D9A1-4975-BA18-DE284373BFF1}" type="presOf" srcId="{A855AEE2-FDC4-4786-A617-680DB1472223}" destId="{F1C17451-AB73-4F89-AF21-703922F2E385}" srcOrd="0" destOrd="0" presId="urn:microsoft.com/office/officeart/2005/8/layout/hProcess4"/>
    <dgm:cxn modelId="{1610933C-EB77-44D8-A72E-E2FA422A8B10}" type="presOf" srcId="{12C9DD86-DB78-424B-8057-075633F00047}" destId="{D618AD07-1AAE-451C-AA2F-AEC4E2D98F44}" srcOrd="1" destOrd="2" presId="urn:microsoft.com/office/officeart/2005/8/layout/hProcess4"/>
    <dgm:cxn modelId="{724C081B-06E4-44DB-BF46-DE31179D3D37}" srcId="{3ACCDD99-2271-4978-AE71-1397EE6D3242}" destId="{8968C56F-F275-43AC-896F-21562B26F1A2}" srcOrd="1" destOrd="0" parTransId="{99684D00-6532-4034-9A2F-435BE017D8C3}" sibTransId="{04E5B90A-54E8-4BCB-B6D5-2C1419B60D37}"/>
    <dgm:cxn modelId="{FDED0064-C990-4A0B-AC40-FF2E2B676934}" type="presOf" srcId="{B8687B6A-D3DF-4309-851E-B034E862CD1B}" destId="{BB0F35DC-579E-40B2-97AD-4F7887BF77B3}" srcOrd="1" destOrd="0" presId="urn:microsoft.com/office/officeart/2005/8/layout/hProcess4"/>
    <dgm:cxn modelId="{02F6F8A5-451E-47BC-89FD-AC9972B9E1B9}" type="presOf" srcId="{2082FD98-3922-4B74-AE26-614367D3D03E}" destId="{D618AD07-1AAE-451C-AA2F-AEC4E2D98F44}" srcOrd="1" destOrd="1" presId="urn:microsoft.com/office/officeart/2005/8/layout/hProcess4"/>
    <dgm:cxn modelId="{4F920DFF-9087-42E2-B334-8ADABEB2D899}" srcId="{2F846D46-CF51-4149-B451-5780232B336D}" destId="{0D06F8A7-7576-4FD0-9931-2DC119499B54}" srcOrd="3" destOrd="0" parTransId="{E7A7000B-791B-4A0A-A349-EDA0F8674070}" sibTransId="{88B8A237-2A83-4DD0-B02D-F11AB4B30BE3}"/>
    <dgm:cxn modelId="{2E0B12A7-0F11-4B68-9B47-B7FA56BA1379}" srcId="{F2DBB97B-BA99-4222-9288-0C42D3B15244}" destId="{B8687B6A-D3DF-4309-851E-B034E862CD1B}" srcOrd="0" destOrd="0" parTransId="{C05D9308-52A0-44A7-A10E-7A5E6CA866F3}" sibTransId="{37F08971-02EF-45E9-88F8-F09F8DAFDBEC}"/>
    <dgm:cxn modelId="{9215CB34-61CC-4A61-A0D0-FE88C157B013}" srcId="{0D06F8A7-7576-4FD0-9931-2DC119499B54}" destId="{2082FD98-3922-4B74-AE26-614367D3D03E}" srcOrd="1" destOrd="0" parTransId="{06BAE8BB-A58D-44B4-8677-E342226644FE}" sibTransId="{C5B43530-3150-4A51-BB1D-9D8F2C84E869}"/>
    <dgm:cxn modelId="{6C7E8E8F-65B3-4260-B600-9FACBE961DB7}" type="presOf" srcId="{12C9DD86-DB78-424B-8057-075633F00047}" destId="{0ADEE2C2-B4CE-45C2-BAC8-DD485BB25DD0}" srcOrd="0" destOrd="2" presId="urn:microsoft.com/office/officeart/2005/8/layout/hProcess4"/>
    <dgm:cxn modelId="{D05D1838-721B-4E83-98BF-CE00E8D02F0D}" type="presOf" srcId="{050E7BD2-86ED-4B3B-A62A-6495FE104718}" destId="{C1F0C369-087A-4E20-9F0B-9A4E33221C64}" srcOrd="0" destOrd="0" presId="urn:microsoft.com/office/officeart/2005/8/layout/hProcess4"/>
    <dgm:cxn modelId="{26944B00-F18A-4B6C-A320-E0C1EBAE0527}" type="presOf" srcId="{965D1B2D-A0E5-4C50-A791-1886B228AD51}" destId="{B67D1D2E-AFB4-4A32-B448-0A286C08E7DB}" srcOrd="0" destOrd="0" presId="urn:microsoft.com/office/officeart/2005/8/layout/hProcess4"/>
    <dgm:cxn modelId="{ABB71045-927D-464D-BCF5-1A94709E04AE}" type="presOf" srcId="{A855AEE2-FDC4-4786-A617-680DB1472223}" destId="{9B07CB3F-483B-41B0-A8B4-C6DCF3F5C369}" srcOrd="1" destOrd="0" presId="urn:microsoft.com/office/officeart/2005/8/layout/hProcess4"/>
    <dgm:cxn modelId="{4D64B67E-84C0-4665-9319-A885128E998A}" type="presOf" srcId="{0D06F8A7-7576-4FD0-9931-2DC119499B54}" destId="{8BD0BC36-6FA6-4602-97B7-403B0FC56B84}" srcOrd="0" destOrd="0" presId="urn:microsoft.com/office/officeart/2005/8/layout/hProcess4"/>
    <dgm:cxn modelId="{D840D6A2-9CEB-41C7-8B54-1116AF156B5A}" type="presOf" srcId="{F2DBB97B-BA99-4222-9288-0C42D3B15244}" destId="{A16C77BC-A9FC-4035-9B9F-14C46BA42B9F}" srcOrd="0" destOrd="0" presId="urn:microsoft.com/office/officeart/2005/8/layout/hProcess4"/>
    <dgm:cxn modelId="{BCDB9E64-3DCD-494B-B283-D239D5CEA1C7}" srcId="{3ACCDD99-2271-4978-AE71-1397EE6D3242}" destId="{A855AEE2-FDC4-4786-A617-680DB1472223}" srcOrd="0" destOrd="0" parTransId="{4DBEEFE4-2A3F-4556-ABE8-C680AC3CDA1A}" sibTransId="{59D69EF7-A93C-4BEC-89EB-40E51BF894B9}"/>
    <dgm:cxn modelId="{56DE97FC-8D97-46D4-80AB-C9498C4819A2}" type="presOf" srcId="{634AF32C-9622-41C0-9986-6D24E73351DA}" destId="{9101B8C3-9316-48D0-B412-0DA7E90606DA}" srcOrd="0" destOrd="0" presId="urn:microsoft.com/office/officeart/2005/8/layout/hProcess4"/>
    <dgm:cxn modelId="{B15A0E29-1398-41A4-A421-A6516B4BCE24}" srcId="{0D06F8A7-7576-4FD0-9931-2DC119499B54}" destId="{12C9DD86-DB78-424B-8057-075633F00047}" srcOrd="2" destOrd="0" parTransId="{083BEB48-BBA1-4E70-BD57-525E553D9AF6}" sibTransId="{39C77D4E-F4C6-4C41-875F-8CF619B3C38C}"/>
    <dgm:cxn modelId="{6B57D9EE-3557-4A91-8438-282DC36EEC7A}" type="presOf" srcId="{999E5195-37C6-4770-93CD-FE3F868BEADD}" destId="{2C6F7BD7-BE31-4FCE-8915-294DF906C7DF}" srcOrd="1" destOrd="0" presId="urn:microsoft.com/office/officeart/2005/8/layout/hProcess4"/>
    <dgm:cxn modelId="{DC1ABF53-34F8-420B-8B1C-385C5763AD57}" type="presOf" srcId="{8968C56F-F275-43AC-896F-21562B26F1A2}" destId="{F1C17451-AB73-4F89-AF21-703922F2E385}" srcOrd="0" destOrd="1" presId="urn:microsoft.com/office/officeart/2005/8/layout/hProcess4"/>
    <dgm:cxn modelId="{2A296D89-3520-4E81-90C4-D1E593B867B5}" srcId="{2F846D46-CF51-4149-B451-5780232B336D}" destId="{634AF32C-9622-41C0-9986-6D24E73351DA}" srcOrd="2" destOrd="0" parTransId="{F33FC8A0-E0F8-499A-9D82-750FC5BA7908}" sibTransId="{050E7BD2-86ED-4B3B-A62A-6495FE104718}"/>
    <dgm:cxn modelId="{6C24120E-0B48-4ADD-8397-25167428895B}" type="presOf" srcId="{2082FD98-3922-4B74-AE26-614367D3D03E}" destId="{0ADEE2C2-B4CE-45C2-BAC8-DD485BB25DD0}" srcOrd="0" destOrd="1" presId="urn:microsoft.com/office/officeart/2005/8/layout/hProcess4"/>
    <dgm:cxn modelId="{E82A81F4-1478-4E46-AD9C-72615E2CD9C1}" srcId="{2F846D46-CF51-4149-B451-5780232B336D}" destId="{3ACCDD99-2271-4978-AE71-1397EE6D3242}" srcOrd="0" destOrd="0" parTransId="{A58D6F05-F12D-493A-910E-736C0A19743C}" sibTransId="{AC991955-8CD7-4002-8C40-AE8B3E93C346}"/>
    <dgm:cxn modelId="{29921A8D-5452-4013-8D37-04FEF17C1ECE}" type="presOf" srcId="{8968C56F-F275-43AC-896F-21562B26F1A2}" destId="{9B07CB3F-483B-41B0-A8B4-C6DCF3F5C369}" srcOrd="1" destOrd="1" presId="urn:microsoft.com/office/officeart/2005/8/layout/hProcess4"/>
    <dgm:cxn modelId="{EDED539E-B87D-4833-98FF-C65B35B2E7C2}" type="presOf" srcId="{1B831382-F6B0-4BC7-909A-57661E24A721}" destId="{CD46CF00-4FE6-4654-9874-C6D0CD158D6E}" srcOrd="0" destOrd="0" presId="urn:microsoft.com/office/officeart/2005/8/layout/hProcess4"/>
    <dgm:cxn modelId="{5ECBF77E-742C-4832-86B1-434A56460C69}" type="presOf" srcId="{965D1B2D-A0E5-4C50-A791-1886B228AD51}" destId="{75C143EC-DEC6-4C93-A769-B4181763F740}" srcOrd="1" destOrd="0" presId="urn:microsoft.com/office/officeart/2005/8/layout/hProcess4"/>
    <dgm:cxn modelId="{8C83737C-CCCF-4688-8B7E-EE7F820C5C50}" type="presParOf" srcId="{3FEB1B38-D560-4F48-B991-D9A85390C6B7}" destId="{C6084BC3-8DAD-4258-BDEE-F8284A99A467}" srcOrd="0" destOrd="0" presId="urn:microsoft.com/office/officeart/2005/8/layout/hProcess4"/>
    <dgm:cxn modelId="{0D659F1F-C19B-4EB1-BD3A-711C51D06239}" type="presParOf" srcId="{3FEB1B38-D560-4F48-B991-D9A85390C6B7}" destId="{9EFE291A-576F-4598-B57B-7EFE153303DD}" srcOrd="1" destOrd="0" presId="urn:microsoft.com/office/officeart/2005/8/layout/hProcess4"/>
    <dgm:cxn modelId="{56D54471-9DC9-437C-896B-64015C1CFD8D}" type="presParOf" srcId="{3FEB1B38-D560-4F48-B991-D9A85390C6B7}" destId="{36C0BADE-4622-4E33-B31A-04FA750DA5FC}" srcOrd="2" destOrd="0" presId="urn:microsoft.com/office/officeart/2005/8/layout/hProcess4"/>
    <dgm:cxn modelId="{73B3DE99-18EE-4EDE-88B1-DA8197BB0136}" type="presParOf" srcId="{36C0BADE-4622-4E33-B31A-04FA750DA5FC}" destId="{8ABF541A-AD38-4D54-BA8F-81CE8D477759}" srcOrd="0" destOrd="0" presId="urn:microsoft.com/office/officeart/2005/8/layout/hProcess4"/>
    <dgm:cxn modelId="{5BE5546D-9A3F-4FFD-8675-407CA864A01F}" type="presParOf" srcId="{8ABF541A-AD38-4D54-BA8F-81CE8D477759}" destId="{20F309AD-A511-4781-BB26-1176205D68D3}" srcOrd="0" destOrd="0" presId="urn:microsoft.com/office/officeart/2005/8/layout/hProcess4"/>
    <dgm:cxn modelId="{B3D074E6-AAAC-4E30-B8EC-0F134A8F3EF3}" type="presParOf" srcId="{8ABF541A-AD38-4D54-BA8F-81CE8D477759}" destId="{F1C17451-AB73-4F89-AF21-703922F2E385}" srcOrd="1" destOrd="0" presId="urn:microsoft.com/office/officeart/2005/8/layout/hProcess4"/>
    <dgm:cxn modelId="{96B9E1E8-2E55-407D-9D86-D1F5F83364DE}" type="presParOf" srcId="{8ABF541A-AD38-4D54-BA8F-81CE8D477759}" destId="{9B07CB3F-483B-41B0-A8B4-C6DCF3F5C369}" srcOrd="2" destOrd="0" presId="urn:microsoft.com/office/officeart/2005/8/layout/hProcess4"/>
    <dgm:cxn modelId="{3847C5DA-1D19-442E-ABB0-8B95FA1D3725}" type="presParOf" srcId="{8ABF541A-AD38-4D54-BA8F-81CE8D477759}" destId="{D836705C-1745-4198-AE61-E7F5EEC86DA6}" srcOrd="3" destOrd="0" presId="urn:microsoft.com/office/officeart/2005/8/layout/hProcess4"/>
    <dgm:cxn modelId="{26BD0956-5C14-44EA-94ED-AAA528B656D4}" type="presParOf" srcId="{8ABF541A-AD38-4D54-BA8F-81CE8D477759}" destId="{34BDCD05-8333-4AC9-BDC4-EE73E4989BE7}" srcOrd="4" destOrd="0" presId="urn:microsoft.com/office/officeart/2005/8/layout/hProcess4"/>
    <dgm:cxn modelId="{46BEB063-A811-4D02-AFD0-99CE003A21C8}" type="presParOf" srcId="{36C0BADE-4622-4E33-B31A-04FA750DA5FC}" destId="{104CA64E-909A-4D66-9A6D-50C9DFAE098D}" srcOrd="1" destOrd="0" presId="urn:microsoft.com/office/officeart/2005/8/layout/hProcess4"/>
    <dgm:cxn modelId="{80201B9E-93F6-4724-A5FA-BCCD941FA143}" type="presParOf" srcId="{36C0BADE-4622-4E33-B31A-04FA750DA5FC}" destId="{5B2AEA60-0BA9-4235-8CE1-B7CEB00BD7DC}" srcOrd="2" destOrd="0" presId="urn:microsoft.com/office/officeart/2005/8/layout/hProcess4"/>
    <dgm:cxn modelId="{5DA5050F-1185-4CB7-A5B3-FE8118151F14}" type="presParOf" srcId="{5B2AEA60-0BA9-4235-8CE1-B7CEB00BD7DC}" destId="{CA77A037-1E20-488F-AB89-A02B4B4E6165}" srcOrd="0" destOrd="0" presId="urn:microsoft.com/office/officeart/2005/8/layout/hProcess4"/>
    <dgm:cxn modelId="{E6369352-1E90-400A-9066-9591748FBEFD}" type="presParOf" srcId="{5B2AEA60-0BA9-4235-8CE1-B7CEB00BD7DC}" destId="{569EAA16-E4CA-4960-9226-9511866881E8}" srcOrd="1" destOrd="0" presId="urn:microsoft.com/office/officeart/2005/8/layout/hProcess4"/>
    <dgm:cxn modelId="{AB9F4193-42CA-4080-9FCC-C448F04E65B1}" type="presParOf" srcId="{5B2AEA60-0BA9-4235-8CE1-B7CEB00BD7DC}" destId="{BB0F35DC-579E-40B2-97AD-4F7887BF77B3}" srcOrd="2" destOrd="0" presId="urn:microsoft.com/office/officeart/2005/8/layout/hProcess4"/>
    <dgm:cxn modelId="{E4CE6F89-CDD0-4E29-9E2A-8A64650C6697}" type="presParOf" srcId="{5B2AEA60-0BA9-4235-8CE1-B7CEB00BD7DC}" destId="{A16C77BC-A9FC-4035-9B9F-14C46BA42B9F}" srcOrd="3" destOrd="0" presId="urn:microsoft.com/office/officeart/2005/8/layout/hProcess4"/>
    <dgm:cxn modelId="{0D0CE948-55DE-4662-9D40-A8C30CE7E197}" type="presParOf" srcId="{5B2AEA60-0BA9-4235-8CE1-B7CEB00BD7DC}" destId="{4751A162-565E-4A90-86A9-4CF9D1253B8E}" srcOrd="4" destOrd="0" presId="urn:microsoft.com/office/officeart/2005/8/layout/hProcess4"/>
    <dgm:cxn modelId="{2F5100E3-1886-4A4E-B6A8-ED376946479E}" type="presParOf" srcId="{36C0BADE-4622-4E33-B31A-04FA750DA5FC}" destId="{CD46CF00-4FE6-4654-9874-C6D0CD158D6E}" srcOrd="3" destOrd="0" presId="urn:microsoft.com/office/officeart/2005/8/layout/hProcess4"/>
    <dgm:cxn modelId="{A312A163-C255-44B3-B998-B2E773768CA0}" type="presParOf" srcId="{36C0BADE-4622-4E33-B31A-04FA750DA5FC}" destId="{A0E408E3-EA44-4ABE-B10D-FF7B8538003E}" srcOrd="4" destOrd="0" presId="urn:microsoft.com/office/officeart/2005/8/layout/hProcess4"/>
    <dgm:cxn modelId="{27C46259-2CF2-4D11-A8F6-13AE5C4C3E9A}" type="presParOf" srcId="{A0E408E3-EA44-4ABE-B10D-FF7B8538003E}" destId="{7461744B-2C67-4571-9FC5-42FCFFD72E0E}" srcOrd="0" destOrd="0" presId="urn:microsoft.com/office/officeart/2005/8/layout/hProcess4"/>
    <dgm:cxn modelId="{9A1529EF-998F-4F3B-94C9-8D9116E714BA}" type="presParOf" srcId="{A0E408E3-EA44-4ABE-B10D-FF7B8538003E}" destId="{0F800E1F-B9B8-46A8-BCE4-C66D492BD9D1}" srcOrd="1" destOrd="0" presId="urn:microsoft.com/office/officeart/2005/8/layout/hProcess4"/>
    <dgm:cxn modelId="{2AC605FC-7B4E-404F-870B-54475D5406BC}" type="presParOf" srcId="{A0E408E3-EA44-4ABE-B10D-FF7B8538003E}" destId="{2C6F7BD7-BE31-4FCE-8915-294DF906C7DF}" srcOrd="2" destOrd="0" presId="urn:microsoft.com/office/officeart/2005/8/layout/hProcess4"/>
    <dgm:cxn modelId="{BAB4F99A-7ECD-4C28-8625-54EE7CA97364}" type="presParOf" srcId="{A0E408E3-EA44-4ABE-B10D-FF7B8538003E}" destId="{9101B8C3-9316-48D0-B412-0DA7E90606DA}" srcOrd="3" destOrd="0" presId="urn:microsoft.com/office/officeart/2005/8/layout/hProcess4"/>
    <dgm:cxn modelId="{12882A1B-2B8E-40D1-B1CE-29A6133C8F1A}" type="presParOf" srcId="{A0E408E3-EA44-4ABE-B10D-FF7B8538003E}" destId="{BBDB4B9A-853C-498E-9B78-ED73717BEAC2}" srcOrd="4" destOrd="0" presId="urn:microsoft.com/office/officeart/2005/8/layout/hProcess4"/>
    <dgm:cxn modelId="{B14F36CF-F2FC-4A50-8F04-122ACD6A4E66}" type="presParOf" srcId="{36C0BADE-4622-4E33-B31A-04FA750DA5FC}" destId="{C1F0C369-087A-4E20-9F0B-9A4E33221C64}" srcOrd="5" destOrd="0" presId="urn:microsoft.com/office/officeart/2005/8/layout/hProcess4"/>
    <dgm:cxn modelId="{624F328E-0738-4708-B3C0-438D22727A68}" type="presParOf" srcId="{36C0BADE-4622-4E33-B31A-04FA750DA5FC}" destId="{6B501D57-0A97-43C8-B889-7F9ABF4628DF}" srcOrd="6" destOrd="0" presId="urn:microsoft.com/office/officeart/2005/8/layout/hProcess4"/>
    <dgm:cxn modelId="{673E7EC2-F2E0-4101-AA35-1AF4D96E2D43}" type="presParOf" srcId="{6B501D57-0A97-43C8-B889-7F9ABF4628DF}" destId="{806569AB-1678-4C88-AE43-FDB70D21CF20}" srcOrd="0" destOrd="0" presId="urn:microsoft.com/office/officeart/2005/8/layout/hProcess4"/>
    <dgm:cxn modelId="{0759A63C-0E30-4E8D-A6EB-4EC9203046D6}" type="presParOf" srcId="{6B501D57-0A97-43C8-B889-7F9ABF4628DF}" destId="{0ADEE2C2-B4CE-45C2-BAC8-DD485BB25DD0}" srcOrd="1" destOrd="0" presId="urn:microsoft.com/office/officeart/2005/8/layout/hProcess4"/>
    <dgm:cxn modelId="{525BCBD8-96F8-46EA-960E-C21C2C8DD0E4}" type="presParOf" srcId="{6B501D57-0A97-43C8-B889-7F9ABF4628DF}" destId="{D618AD07-1AAE-451C-AA2F-AEC4E2D98F44}" srcOrd="2" destOrd="0" presId="urn:microsoft.com/office/officeart/2005/8/layout/hProcess4"/>
    <dgm:cxn modelId="{7BE19E5E-2B6E-424C-8970-2D86E96CE7B0}" type="presParOf" srcId="{6B501D57-0A97-43C8-B889-7F9ABF4628DF}" destId="{8BD0BC36-6FA6-4602-97B7-403B0FC56B84}" srcOrd="3" destOrd="0" presId="urn:microsoft.com/office/officeart/2005/8/layout/hProcess4"/>
    <dgm:cxn modelId="{E5846A02-6323-4C92-81C0-E5E475C5E926}" type="presParOf" srcId="{6B501D57-0A97-43C8-B889-7F9ABF4628DF}" destId="{160423B2-D0A1-4ABA-89F8-9857AB07687D}" srcOrd="4" destOrd="0" presId="urn:microsoft.com/office/officeart/2005/8/layout/hProcess4"/>
    <dgm:cxn modelId="{25109852-1FCC-4325-AC18-91299FFEB5F9}" type="presParOf" srcId="{36C0BADE-4622-4E33-B31A-04FA750DA5FC}" destId="{305ABA73-CF52-4A80-A919-83842B0ACC92}" srcOrd="7" destOrd="0" presId="urn:microsoft.com/office/officeart/2005/8/layout/hProcess4"/>
    <dgm:cxn modelId="{BC0DCB75-411B-4BF7-8216-4C33271D55A0}" type="presParOf" srcId="{36C0BADE-4622-4E33-B31A-04FA750DA5FC}" destId="{078CE85D-330D-4A9B-839C-188E217C3633}" srcOrd="8" destOrd="0" presId="urn:microsoft.com/office/officeart/2005/8/layout/hProcess4"/>
    <dgm:cxn modelId="{A029E39F-96B7-4091-946F-4672FFF62C88}" type="presParOf" srcId="{078CE85D-330D-4A9B-839C-188E217C3633}" destId="{C36742C6-5458-4B73-83E8-572ACA171CA3}" srcOrd="0" destOrd="0" presId="urn:microsoft.com/office/officeart/2005/8/layout/hProcess4"/>
    <dgm:cxn modelId="{1D6D4A57-5CCA-4B26-93FD-8C8619D256BF}" type="presParOf" srcId="{078CE85D-330D-4A9B-839C-188E217C3633}" destId="{B67D1D2E-AFB4-4A32-B448-0A286C08E7DB}" srcOrd="1" destOrd="0" presId="urn:microsoft.com/office/officeart/2005/8/layout/hProcess4"/>
    <dgm:cxn modelId="{C5C580B5-EE37-48D8-8167-EC77B03901A8}" type="presParOf" srcId="{078CE85D-330D-4A9B-839C-188E217C3633}" destId="{75C143EC-DEC6-4C93-A769-B4181763F740}" srcOrd="2" destOrd="0" presId="urn:microsoft.com/office/officeart/2005/8/layout/hProcess4"/>
    <dgm:cxn modelId="{2AE0334A-2DBD-41E4-8C1C-B008C6614AB6}" type="presParOf" srcId="{078CE85D-330D-4A9B-839C-188E217C3633}" destId="{F13CFE50-A88B-4A06-9F2C-D086B2FC03C6}" srcOrd="3" destOrd="0" presId="urn:microsoft.com/office/officeart/2005/8/layout/hProcess4"/>
    <dgm:cxn modelId="{B55C74B8-3789-487F-872A-8FF0868D5FB4}" type="presParOf" srcId="{078CE85D-330D-4A9B-839C-188E217C3633}" destId="{49E609CD-3908-477A-A1A8-C1118C0ED00D}" srcOrd="4" destOrd="0" presId="urn:microsoft.com/office/officeart/2005/8/layout/h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439EE4-F926-434B-B1B1-C043EE99265E}" type="doc">
      <dgm:prSet loTypeId="urn:microsoft.com/office/officeart/2005/8/layout/process3" loCatId="process" qsTypeId="urn:microsoft.com/office/officeart/2005/8/quickstyle/3d2" qsCatId="3D" csTypeId="urn:microsoft.com/office/officeart/2005/8/colors/accent1_2#2" csCatId="accent1" phldr="1"/>
      <dgm:spPr/>
      <dgm:t>
        <a:bodyPr/>
        <a:lstStyle/>
        <a:p>
          <a:endParaRPr lang="en-US"/>
        </a:p>
      </dgm:t>
    </dgm:pt>
    <dgm:pt modelId="{CF73400B-AAEC-4BD1-970C-ECFB303422F2}">
      <dgm:prSet phldrT="[Text]"/>
      <dgm:spPr/>
      <dgm:t>
        <a:bodyPr/>
        <a:lstStyle/>
        <a:p>
          <a:r>
            <a:rPr lang="en-US" b="1" dirty="0" smtClean="0"/>
            <a:t>Create assembly sequence schedule. </a:t>
          </a:r>
          <a:endParaRPr lang="en-US" b="1" dirty="0"/>
        </a:p>
      </dgm:t>
    </dgm:pt>
    <dgm:pt modelId="{F532C3AF-3512-434A-A363-0D6B3F5C1860}" type="parTrans" cxnId="{91069974-F752-4BB8-9AB0-9A73403BA2A3}">
      <dgm:prSet/>
      <dgm:spPr/>
      <dgm:t>
        <a:bodyPr/>
        <a:lstStyle/>
        <a:p>
          <a:endParaRPr lang="en-US"/>
        </a:p>
      </dgm:t>
    </dgm:pt>
    <dgm:pt modelId="{ADFB5C60-2F1B-4583-844F-67E6683FDA7D}" type="sibTrans" cxnId="{91069974-F752-4BB8-9AB0-9A73403BA2A3}">
      <dgm:prSet/>
      <dgm:spPr/>
      <dgm:t>
        <a:bodyPr/>
        <a:lstStyle/>
        <a:p>
          <a:endParaRPr lang="en-US" dirty="0"/>
        </a:p>
      </dgm:t>
    </dgm:pt>
    <dgm:pt modelId="{14D9F5BA-4C01-4A94-AAD7-0357DB988D7B}">
      <dgm:prSet phldrT="[Text]"/>
      <dgm:spPr/>
      <dgm:t>
        <a:bodyPr/>
        <a:lstStyle/>
        <a:p>
          <a:r>
            <a:rPr lang="en-US" dirty="0" smtClean="0"/>
            <a:t> Sequence Orders</a:t>
          </a:r>
          <a:endParaRPr lang="en-US" dirty="0"/>
        </a:p>
      </dgm:t>
    </dgm:pt>
    <dgm:pt modelId="{1A0652D2-DC09-41F8-8547-6F90960A536D}" type="parTrans" cxnId="{E0CDB86D-106C-40A5-BDAD-4DC2701117D9}">
      <dgm:prSet/>
      <dgm:spPr/>
      <dgm:t>
        <a:bodyPr/>
        <a:lstStyle/>
        <a:p>
          <a:endParaRPr lang="en-US"/>
        </a:p>
      </dgm:t>
    </dgm:pt>
    <dgm:pt modelId="{A2D5D227-31F5-470D-A3B1-A594017C4D22}" type="sibTrans" cxnId="{E0CDB86D-106C-40A5-BDAD-4DC2701117D9}">
      <dgm:prSet/>
      <dgm:spPr/>
      <dgm:t>
        <a:bodyPr/>
        <a:lstStyle/>
        <a:p>
          <a:endParaRPr lang="en-US"/>
        </a:p>
      </dgm:t>
    </dgm:pt>
    <dgm:pt modelId="{B2F30EFB-9A46-4C79-B08F-17B28A3C3504}">
      <dgm:prSet phldrT="[Text]"/>
      <dgm:spPr/>
      <dgm:t>
        <a:bodyPr/>
        <a:lstStyle/>
        <a:p>
          <a:r>
            <a:rPr lang="en-US" b="1" dirty="0" smtClean="0"/>
            <a:t>Release Sequence Schedule</a:t>
          </a:r>
          <a:endParaRPr lang="en-US" b="1" dirty="0"/>
        </a:p>
      </dgm:t>
    </dgm:pt>
    <dgm:pt modelId="{78C633AB-DD86-40FE-9C21-5B55BA2EE592}" type="parTrans" cxnId="{80CC5BA5-E49B-458F-A6D1-6F9B5825D0B3}">
      <dgm:prSet/>
      <dgm:spPr/>
      <dgm:t>
        <a:bodyPr/>
        <a:lstStyle/>
        <a:p>
          <a:endParaRPr lang="en-US"/>
        </a:p>
      </dgm:t>
    </dgm:pt>
    <dgm:pt modelId="{BC8BACE3-0ED1-41A4-9DED-7F2798F45B7A}" type="sibTrans" cxnId="{80CC5BA5-E49B-458F-A6D1-6F9B5825D0B3}">
      <dgm:prSet/>
      <dgm:spPr/>
      <dgm:t>
        <a:bodyPr/>
        <a:lstStyle/>
        <a:p>
          <a:endParaRPr lang="en-US" dirty="0"/>
        </a:p>
      </dgm:t>
    </dgm:pt>
    <dgm:pt modelId="{AB5B146A-89CE-41B6-978E-7487724133E8}">
      <dgm:prSet phldrT="[Text]"/>
      <dgm:spPr/>
      <dgm:t>
        <a:bodyPr/>
        <a:lstStyle/>
        <a:p>
          <a:r>
            <a:rPr lang="en-US" dirty="0" smtClean="0"/>
            <a:t> Verify Material Allocations</a:t>
          </a:r>
          <a:endParaRPr lang="en-US" dirty="0"/>
        </a:p>
      </dgm:t>
    </dgm:pt>
    <dgm:pt modelId="{60F2DEE6-6506-4939-96A4-FBCF116F0DE7}" type="parTrans" cxnId="{E127C180-A9BE-4D51-874C-3ACEEE6EE124}">
      <dgm:prSet/>
      <dgm:spPr/>
      <dgm:t>
        <a:bodyPr/>
        <a:lstStyle/>
        <a:p>
          <a:endParaRPr lang="en-US"/>
        </a:p>
      </dgm:t>
    </dgm:pt>
    <dgm:pt modelId="{18DE39F3-E0C9-43B3-80EF-5A9B2FAE2C4B}" type="sibTrans" cxnId="{E127C180-A9BE-4D51-874C-3ACEEE6EE124}">
      <dgm:prSet/>
      <dgm:spPr/>
      <dgm:t>
        <a:bodyPr/>
        <a:lstStyle/>
        <a:p>
          <a:endParaRPr lang="en-US"/>
        </a:p>
      </dgm:t>
    </dgm:pt>
    <dgm:pt modelId="{D56F0856-1367-43C3-A381-9C904CD659B8}">
      <dgm:prSet phldrT="[Text]"/>
      <dgm:spPr/>
      <dgm:t>
        <a:bodyPr/>
        <a:lstStyle/>
        <a:p>
          <a:r>
            <a:rPr lang="en-US" b="1" dirty="0" smtClean="0"/>
            <a:t>Create Production Instructions, Work Instruction Sheet &amp; Order Slip</a:t>
          </a:r>
          <a:endParaRPr lang="en-US" b="1" dirty="0"/>
        </a:p>
      </dgm:t>
    </dgm:pt>
    <dgm:pt modelId="{7382ADAB-C800-49E3-9A01-C298F3899AE4}" type="parTrans" cxnId="{C1D94109-7663-4BFF-872F-B3F4D47FB2AC}">
      <dgm:prSet/>
      <dgm:spPr/>
      <dgm:t>
        <a:bodyPr/>
        <a:lstStyle/>
        <a:p>
          <a:endParaRPr lang="en-US"/>
        </a:p>
      </dgm:t>
    </dgm:pt>
    <dgm:pt modelId="{DCE5C739-0D41-4AA7-850A-7CD59E2FBE57}" type="sibTrans" cxnId="{C1D94109-7663-4BFF-872F-B3F4D47FB2AC}">
      <dgm:prSet/>
      <dgm:spPr/>
      <dgm:t>
        <a:bodyPr/>
        <a:lstStyle/>
        <a:p>
          <a:endParaRPr lang="en-US"/>
        </a:p>
      </dgm:t>
    </dgm:pt>
    <dgm:pt modelId="{75521756-A208-4173-B1E3-D48A77F9EF29}">
      <dgm:prSet phldrT="[Text]"/>
      <dgm:spPr/>
      <dgm:t>
        <a:bodyPr/>
        <a:lstStyle/>
        <a:p>
          <a:r>
            <a:rPr lang="en-US" dirty="0" smtClean="0"/>
            <a:t> Print  Order Sheet  (header) (Routing Data) (test instructions) (BOM)</a:t>
          </a:r>
          <a:endParaRPr lang="en-US" dirty="0"/>
        </a:p>
      </dgm:t>
    </dgm:pt>
    <dgm:pt modelId="{F08A80CB-9FDD-4E96-84A3-70E1164980E7}" type="parTrans" cxnId="{209420F0-E80E-4B2C-A8CF-94FE5D7AAC20}">
      <dgm:prSet/>
      <dgm:spPr/>
      <dgm:t>
        <a:bodyPr/>
        <a:lstStyle/>
        <a:p>
          <a:endParaRPr lang="en-US"/>
        </a:p>
      </dgm:t>
    </dgm:pt>
    <dgm:pt modelId="{B685904D-60E5-44A9-BF28-4DC3252F1AB7}" type="sibTrans" cxnId="{209420F0-E80E-4B2C-A8CF-94FE5D7AAC20}">
      <dgm:prSet/>
      <dgm:spPr/>
      <dgm:t>
        <a:bodyPr/>
        <a:lstStyle/>
        <a:p>
          <a:endParaRPr lang="en-US"/>
        </a:p>
      </dgm:t>
    </dgm:pt>
    <dgm:pt modelId="{06B4C888-43CD-4CC3-8254-07FE453A67F3}">
      <dgm:prSet phldrT="[Text]"/>
      <dgm:spPr/>
      <dgm:t>
        <a:bodyPr/>
        <a:lstStyle/>
        <a:p>
          <a:r>
            <a:rPr lang="en-US" dirty="0" smtClean="0"/>
            <a:t> Split Orders</a:t>
          </a:r>
          <a:endParaRPr lang="en-US" dirty="0"/>
        </a:p>
      </dgm:t>
    </dgm:pt>
    <dgm:pt modelId="{1A725B53-F3E0-4AF2-B9CF-FF61EDCEEE2C}" type="parTrans" cxnId="{3BD148A6-D556-4606-9797-7FA1F30D8F30}">
      <dgm:prSet/>
      <dgm:spPr/>
      <dgm:t>
        <a:bodyPr/>
        <a:lstStyle/>
        <a:p>
          <a:endParaRPr lang="en-US"/>
        </a:p>
      </dgm:t>
    </dgm:pt>
    <dgm:pt modelId="{6E800E3A-B96E-4BC3-9E74-63A525097375}" type="sibTrans" cxnId="{3BD148A6-D556-4606-9797-7FA1F30D8F30}">
      <dgm:prSet/>
      <dgm:spPr/>
      <dgm:t>
        <a:bodyPr/>
        <a:lstStyle/>
        <a:p>
          <a:endParaRPr lang="en-US"/>
        </a:p>
      </dgm:t>
    </dgm:pt>
    <dgm:pt modelId="{0932EC4E-B17D-449D-AB29-6DC2CA98BA42}">
      <dgm:prSet phldrT="[Text]"/>
      <dgm:spPr/>
      <dgm:t>
        <a:bodyPr/>
        <a:lstStyle/>
        <a:p>
          <a:r>
            <a:rPr lang="en-US" dirty="0" smtClean="0"/>
            <a:t> Verify Capacity</a:t>
          </a:r>
          <a:endParaRPr lang="en-US" dirty="0"/>
        </a:p>
      </dgm:t>
    </dgm:pt>
    <dgm:pt modelId="{80EA450C-AFAE-4377-BEAA-F8A6262BFF5E}" type="parTrans" cxnId="{025A589A-3163-4CC2-86A1-F60FD6E0C94C}">
      <dgm:prSet/>
      <dgm:spPr/>
      <dgm:t>
        <a:bodyPr/>
        <a:lstStyle/>
        <a:p>
          <a:endParaRPr lang="en-US"/>
        </a:p>
      </dgm:t>
    </dgm:pt>
    <dgm:pt modelId="{424B4657-A387-43EA-B5D4-85626A6DB0FB}" type="sibTrans" cxnId="{025A589A-3163-4CC2-86A1-F60FD6E0C94C}">
      <dgm:prSet/>
      <dgm:spPr/>
      <dgm:t>
        <a:bodyPr/>
        <a:lstStyle/>
        <a:p>
          <a:endParaRPr lang="en-US"/>
        </a:p>
      </dgm:t>
    </dgm:pt>
    <dgm:pt modelId="{26EE73B8-9224-4858-978A-7F88A51E3A76}">
      <dgm:prSet phldrT="[Text]"/>
      <dgm:spPr/>
      <dgm:t>
        <a:bodyPr/>
        <a:lstStyle/>
        <a:p>
          <a:r>
            <a:rPr lang="en-US" dirty="0" smtClean="0"/>
            <a:t>Check for Material Shortages </a:t>
          </a:r>
          <a:endParaRPr lang="en-US" dirty="0"/>
        </a:p>
      </dgm:t>
    </dgm:pt>
    <dgm:pt modelId="{3C839088-A31B-4DB9-90D3-EBB8451ED60F}" type="parTrans" cxnId="{C92B7889-F4E1-4777-8F2E-287D97297C82}">
      <dgm:prSet/>
      <dgm:spPr/>
      <dgm:t>
        <a:bodyPr/>
        <a:lstStyle/>
        <a:p>
          <a:endParaRPr lang="en-US"/>
        </a:p>
      </dgm:t>
    </dgm:pt>
    <dgm:pt modelId="{4D2995AB-13DD-4E5F-9FDD-BFEF2FA683B7}" type="sibTrans" cxnId="{C92B7889-F4E1-4777-8F2E-287D97297C82}">
      <dgm:prSet/>
      <dgm:spPr/>
      <dgm:t>
        <a:bodyPr/>
        <a:lstStyle/>
        <a:p>
          <a:endParaRPr lang="en-US"/>
        </a:p>
      </dgm:t>
    </dgm:pt>
    <dgm:pt modelId="{8D60DB88-429D-46D4-BEAB-C9F64938F54D}">
      <dgm:prSet phldrT="[Text]"/>
      <dgm:spPr/>
      <dgm:t>
        <a:bodyPr/>
        <a:lstStyle/>
        <a:p>
          <a:r>
            <a:rPr lang="en-US" dirty="0" smtClean="0"/>
            <a:t>Print </a:t>
          </a:r>
          <a:r>
            <a:rPr lang="en-US" dirty="0" err="1" smtClean="0"/>
            <a:t>Picklist</a:t>
          </a:r>
          <a:endParaRPr lang="en-US" dirty="0"/>
        </a:p>
      </dgm:t>
    </dgm:pt>
    <dgm:pt modelId="{4D109FEC-A4DA-4D7C-A278-36DF1BADF89B}" type="parTrans" cxnId="{8122E966-6CD7-4A8D-AD56-17FB25774806}">
      <dgm:prSet/>
      <dgm:spPr/>
      <dgm:t>
        <a:bodyPr/>
        <a:lstStyle/>
        <a:p>
          <a:endParaRPr lang="en-US"/>
        </a:p>
      </dgm:t>
    </dgm:pt>
    <dgm:pt modelId="{F9D51421-5ED5-4EA8-80F6-AC587CBADB6F}" type="sibTrans" cxnId="{8122E966-6CD7-4A8D-AD56-17FB25774806}">
      <dgm:prSet/>
      <dgm:spPr/>
      <dgm:t>
        <a:bodyPr/>
        <a:lstStyle/>
        <a:p>
          <a:endParaRPr lang="en-US"/>
        </a:p>
      </dgm:t>
    </dgm:pt>
    <dgm:pt modelId="{301C14E4-CEC4-4EF0-9EA2-9243F0F611BE}">
      <dgm:prSet phldrT="[Text]"/>
      <dgm:spPr/>
      <dgm:t>
        <a:bodyPr/>
        <a:lstStyle/>
        <a:p>
          <a:r>
            <a:rPr lang="en-US" dirty="0" smtClean="0"/>
            <a:t> Change Order Status (A)</a:t>
          </a:r>
          <a:endParaRPr lang="en-US" dirty="0"/>
        </a:p>
      </dgm:t>
    </dgm:pt>
    <dgm:pt modelId="{06247A76-9B86-475D-8284-D1E82326198E}" type="parTrans" cxnId="{153B319B-ACE3-4089-A00E-C8BEF4478E6D}">
      <dgm:prSet/>
      <dgm:spPr/>
      <dgm:t>
        <a:bodyPr/>
        <a:lstStyle/>
        <a:p>
          <a:endParaRPr lang="en-US"/>
        </a:p>
      </dgm:t>
    </dgm:pt>
    <dgm:pt modelId="{AACC78AF-8636-4A37-AF42-297C6FFF6FBA}" type="sibTrans" cxnId="{153B319B-ACE3-4089-A00E-C8BEF4478E6D}">
      <dgm:prSet/>
      <dgm:spPr/>
      <dgm:t>
        <a:bodyPr/>
        <a:lstStyle/>
        <a:p>
          <a:endParaRPr lang="en-US"/>
        </a:p>
      </dgm:t>
    </dgm:pt>
    <dgm:pt modelId="{FD666560-9560-4D4F-AB48-66806857AFDB}">
      <dgm:prSet phldrT="[Text]"/>
      <dgm:spPr/>
      <dgm:t>
        <a:bodyPr/>
        <a:lstStyle/>
        <a:p>
          <a:r>
            <a:rPr lang="en-US" dirty="0" smtClean="0"/>
            <a:t>Check for Material Shortages</a:t>
          </a:r>
          <a:endParaRPr lang="en-US" dirty="0"/>
        </a:p>
      </dgm:t>
    </dgm:pt>
    <dgm:pt modelId="{04B8275C-40A5-49B9-B3CF-78E1D4E5E69D}" type="parTrans" cxnId="{AE6949AB-70F4-476C-B810-68B3FE319F10}">
      <dgm:prSet/>
      <dgm:spPr/>
      <dgm:t>
        <a:bodyPr/>
        <a:lstStyle/>
        <a:p>
          <a:endParaRPr lang="en-US"/>
        </a:p>
      </dgm:t>
    </dgm:pt>
    <dgm:pt modelId="{B5768558-3079-4B8F-B501-2C0A6C54C4B2}" type="sibTrans" cxnId="{AE6949AB-70F4-476C-B810-68B3FE319F10}">
      <dgm:prSet/>
      <dgm:spPr/>
      <dgm:t>
        <a:bodyPr/>
        <a:lstStyle/>
        <a:p>
          <a:endParaRPr lang="en-US"/>
        </a:p>
      </dgm:t>
    </dgm:pt>
    <dgm:pt modelId="{DF0CD0D9-70A7-4EEC-B96E-4C26CBF6672D}">
      <dgm:prSet phldrT="[Text]"/>
      <dgm:spPr/>
      <dgm:t>
        <a:bodyPr/>
        <a:lstStyle/>
        <a:p>
          <a:r>
            <a:rPr lang="en-US" dirty="0" smtClean="0"/>
            <a:t>Release Orders</a:t>
          </a:r>
          <a:endParaRPr lang="en-US" dirty="0"/>
        </a:p>
      </dgm:t>
    </dgm:pt>
    <dgm:pt modelId="{3CB890D3-C2ED-4D5A-A829-5CFABBDF0864}" type="parTrans" cxnId="{B99F8024-9ACC-47A2-A3C8-872C33DE4348}">
      <dgm:prSet/>
      <dgm:spPr/>
      <dgm:t>
        <a:bodyPr/>
        <a:lstStyle/>
        <a:p>
          <a:endParaRPr lang="en-US"/>
        </a:p>
      </dgm:t>
    </dgm:pt>
    <dgm:pt modelId="{1ACC14DC-BB71-477E-8658-06B63465540D}" type="sibTrans" cxnId="{B99F8024-9ACC-47A2-A3C8-872C33DE4348}">
      <dgm:prSet/>
      <dgm:spPr/>
      <dgm:t>
        <a:bodyPr/>
        <a:lstStyle/>
        <a:p>
          <a:endParaRPr lang="en-US"/>
        </a:p>
      </dgm:t>
    </dgm:pt>
    <dgm:pt modelId="{D2DA01D5-8629-42B2-82D5-4D0F942BC0DF}" type="pres">
      <dgm:prSet presAssocID="{25439EE4-F926-434B-B1B1-C043EE99265E}" presName="linearFlow" presStyleCnt="0">
        <dgm:presLayoutVars>
          <dgm:dir/>
          <dgm:animLvl val="lvl"/>
          <dgm:resizeHandles val="exact"/>
        </dgm:presLayoutVars>
      </dgm:prSet>
      <dgm:spPr/>
      <dgm:t>
        <a:bodyPr/>
        <a:lstStyle/>
        <a:p>
          <a:endParaRPr lang="en-US"/>
        </a:p>
      </dgm:t>
    </dgm:pt>
    <dgm:pt modelId="{379A1DCA-D28D-4672-9471-992B6E128CE1}" type="pres">
      <dgm:prSet presAssocID="{CF73400B-AAEC-4BD1-970C-ECFB303422F2}" presName="composite" presStyleCnt="0"/>
      <dgm:spPr/>
    </dgm:pt>
    <dgm:pt modelId="{D8994D8C-1A57-4617-AABB-4176B479FAB1}" type="pres">
      <dgm:prSet presAssocID="{CF73400B-AAEC-4BD1-970C-ECFB303422F2}" presName="parTx" presStyleLbl="node1" presStyleIdx="0" presStyleCnt="3">
        <dgm:presLayoutVars>
          <dgm:chMax val="0"/>
          <dgm:chPref val="0"/>
          <dgm:bulletEnabled val="1"/>
        </dgm:presLayoutVars>
      </dgm:prSet>
      <dgm:spPr/>
      <dgm:t>
        <a:bodyPr/>
        <a:lstStyle/>
        <a:p>
          <a:endParaRPr lang="en-US"/>
        </a:p>
      </dgm:t>
    </dgm:pt>
    <dgm:pt modelId="{16FCD0DC-977B-4E79-88C3-A1EF164A2123}" type="pres">
      <dgm:prSet presAssocID="{CF73400B-AAEC-4BD1-970C-ECFB303422F2}" presName="parSh" presStyleLbl="node1" presStyleIdx="0" presStyleCnt="3"/>
      <dgm:spPr/>
      <dgm:t>
        <a:bodyPr/>
        <a:lstStyle/>
        <a:p>
          <a:endParaRPr lang="en-US"/>
        </a:p>
      </dgm:t>
    </dgm:pt>
    <dgm:pt modelId="{9657AF0D-DA5B-443D-9A4D-9C1863DCC563}" type="pres">
      <dgm:prSet presAssocID="{CF73400B-AAEC-4BD1-970C-ECFB303422F2}" presName="desTx" presStyleLbl="fgAcc1" presStyleIdx="0" presStyleCnt="3">
        <dgm:presLayoutVars>
          <dgm:bulletEnabled val="1"/>
        </dgm:presLayoutVars>
      </dgm:prSet>
      <dgm:spPr/>
      <dgm:t>
        <a:bodyPr/>
        <a:lstStyle/>
        <a:p>
          <a:endParaRPr lang="en-US"/>
        </a:p>
      </dgm:t>
    </dgm:pt>
    <dgm:pt modelId="{0FFFEE28-3FDF-4B44-93CA-E930CD30E172}" type="pres">
      <dgm:prSet presAssocID="{ADFB5C60-2F1B-4583-844F-67E6683FDA7D}" presName="sibTrans" presStyleLbl="sibTrans2D1" presStyleIdx="0" presStyleCnt="2"/>
      <dgm:spPr/>
      <dgm:t>
        <a:bodyPr/>
        <a:lstStyle/>
        <a:p>
          <a:endParaRPr lang="en-US"/>
        </a:p>
      </dgm:t>
    </dgm:pt>
    <dgm:pt modelId="{45DC24C5-DC9C-43FF-B380-AEB2A60DA780}" type="pres">
      <dgm:prSet presAssocID="{ADFB5C60-2F1B-4583-844F-67E6683FDA7D}" presName="connTx" presStyleLbl="sibTrans2D1" presStyleIdx="0" presStyleCnt="2"/>
      <dgm:spPr/>
      <dgm:t>
        <a:bodyPr/>
        <a:lstStyle/>
        <a:p>
          <a:endParaRPr lang="en-US"/>
        </a:p>
      </dgm:t>
    </dgm:pt>
    <dgm:pt modelId="{1C377884-20BD-43B6-9138-07AEF88137C8}" type="pres">
      <dgm:prSet presAssocID="{B2F30EFB-9A46-4C79-B08F-17B28A3C3504}" presName="composite" presStyleCnt="0"/>
      <dgm:spPr/>
    </dgm:pt>
    <dgm:pt modelId="{A171E840-0F22-469E-9906-FC2098A94A60}" type="pres">
      <dgm:prSet presAssocID="{B2F30EFB-9A46-4C79-B08F-17B28A3C3504}" presName="parTx" presStyleLbl="node1" presStyleIdx="0" presStyleCnt="3">
        <dgm:presLayoutVars>
          <dgm:chMax val="0"/>
          <dgm:chPref val="0"/>
          <dgm:bulletEnabled val="1"/>
        </dgm:presLayoutVars>
      </dgm:prSet>
      <dgm:spPr/>
      <dgm:t>
        <a:bodyPr/>
        <a:lstStyle/>
        <a:p>
          <a:endParaRPr lang="en-US"/>
        </a:p>
      </dgm:t>
    </dgm:pt>
    <dgm:pt modelId="{FC550BE5-B0D6-495D-A765-1C6450A71C0D}" type="pres">
      <dgm:prSet presAssocID="{B2F30EFB-9A46-4C79-B08F-17B28A3C3504}" presName="parSh" presStyleLbl="node1" presStyleIdx="1" presStyleCnt="3"/>
      <dgm:spPr/>
      <dgm:t>
        <a:bodyPr/>
        <a:lstStyle/>
        <a:p>
          <a:endParaRPr lang="en-US"/>
        </a:p>
      </dgm:t>
    </dgm:pt>
    <dgm:pt modelId="{79AA341D-38CD-4C25-B637-C008394B4080}" type="pres">
      <dgm:prSet presAssocID="{B2F30EFB-9A46-4C79-B08F-17B28A3C3504}" presName="desTx" presStyleLbl="fgAcc1" presStyleIdx="1" presStyleCnt="3">
        <dgm:presLayoutVars>
          <dgm:bulletEnabled val="1"/>
        </dgm:presLayoutVars>
      </dgm:prSet>
      <dgm:spPr/>
      <dgm:t>
        <a:bodyPr/>
        <a:lstStyle/>
        <a:p>
          <a:endParaRPr lang="en-US"/>
        </a:p>
      </dgm:t>
    </dgm:pt>
    <dgm:pt modelId="{1892A8F9-25A7-4276-82A8-C12DC1F1F72E}" type="pres">
      <dgm:prSet presAssocID="{BC8BACE3-0ED1-41A4-9DED-7F2798F45B7A}" presName="sibTrans" presStyleLbl="sibTrans2D1" presStyleIdx="1" presStyleCnt="2"/>
      <dgm:spPr/>
      <dgm:t>
        <a:bodyPr/>
        <a:lstStyle/>
        <a:p>
          <a:endParaRPr lang="en-US"/>
        </a:p>
      </dgm:t>
    </dgm:pt>
    <dgm:pt modelId="{7D80BE66-BE69-4D14-B68A-2F53AED43BB9}" type="pres">
      <dgm:prSet presAssocID="{BC8BACE3-0ED1-41A4-9DED-7F2798F45B7A}" presName="connTx" presStyleLbl="sibTrans2D1" presStyleIdx="1" presStyleCnt="2"/>
      <dgm:spPr/>
      <dgm:t>
        <a:bodyPr/>
        <a:lstStyle/>
        <a:p>
          <a:endParaRPr lang="en-US"/>
        </a:p>
      </dgm:t>
    </dgm:pt>
    <dgm:pt modelId="{681BEAFC-1F15-4F25-85DD-080D3B20E528}" type="pres">
      <dgm:prSet presAssocID="{D56F0856-1367-43C3-A381-9C904CD659B8}" presName="composite" presStyleCnt="0"/>
      <dgm:spPr/>
    </dgm:pt>
    <dgm:pt modelId="{D8A42305-7855-48E6-8397-E6B83EFF8571}" type="pres">
      <dgm:prSet presAssocID="{D56F0856-1367-43C3-A381-9C904CD659B8}" presName="parTx" presStyleLbl="node1" presStyleIdx="1" presStyleCnt="3">
        <dgm:presLayoutVars>
          <dgm:chMax val="0"/>
          <dgm:chPref val="0"/>
          <dgm:bulletEnabled val="1"/>
        </dgm:presLayoutVars>
      </dgm:prSet>
      <dgm:spPr/>
      <dgm:t>
        <a:bodyPr/>
        <a:lstStyle/>
        <a:p>
          <a:endParaRPr lang="en-US"/>
        </a:p>
      </dgm:t>
    </dgm:pt>
    <dgm:pt modelId="{25D0877F-1849-42A2-B074-2C748479B5C0}" type="pres">
      <dgm:prSet presAssocID="{D56F0856-1367-43C3-A381-9C904CD659B8}" presName="parSh" presStyleLbl="node1" presStyleIdx="2" presStyleCnt="3"/>
      <dgm:spPr/>
      <dgm:t>
        <a:bodyPr/>
        <a:lstStyle/>
        <a:p>
          <a:endParaRPr lang="en-US"/>
        </a:p>
      </dgm:t>
    </dgm:pt>
    <dgm:pt modelId="{AC97D42A-7387-43F4-8629-4654376D964D}" type="pres">
      <dgm:prSet presAssocID="{D56F0856-1367-43C3-A381-9C904CD659B8}" presName="desTx" presStyleLbl="fgAcc1" presStyleIdx="2" presStyleCnt="3">
        <dgm:presLayoutVars>
          <dgm:bulletEnabled val="1"/>
        </dgm:presLayoutVars>
      </dgm:prSet>
      <dgm:spPr/>
      <dgm:t>
        <a:bodyPr/>
        <a:lstStyle/>
        <a:p>
          <a:endParaRPr lang="en-US"/>
        </a:p>
      </dgm:t>
    </dgm:pt>
  </dgm:ptLst>
  <dgm:cxnLst>
    <dgm:cxn modelId="{0C2FAA28-FFED-47CD-8744-5695C660825D}" type="presOf" srcId="{ADFB5C60-2F1B-4583-844F-67E6683FDA7D}" destId="{0FFFEE28-3FDF-4B44-93CA-E930CD30E172}" srcOrd="0" destOrd="0" presId="urn:microsoft.com/office/officeart/2005/8/layout/process3"/>
    <dgm:cxn modelId="{C7CD289D-D74E-4486-94D7-3AC72A6F0BE5}" type="presOf" srcId="{FD666560-9560-4D4F-AB48-66806857AFDB}" destId="{9657AF0D-DA5B-443D-9A4D-9C1863DCC563}" srcOrd="0" destOrd="4" presId="urn:microsoft.com/office/officeart/2005/8/layout/process3"/>
    <dgm:cxn modelId="{0942E3C7-706A-4341-902D-27B882D6C919}" type="presOf" srcId="{8D60DB88-429D-46D4-BEAB-C9F64938F54D}" destId="{AC97D42A-7387-43F4-8629-4654376D964D}" srcOrd="0" destOrd="1" presId="urn:microsoft.com/office/officeart/2005/8/layout/process3"/>
    <dgm:cxn modelId="{3BD148A6-D556-4606-9797-7FA1F30D8F30}" srcId="{CF73400B-AAEC-4BD1-970C-ECFB303422F2}" destId="{06B4C888-43CD-4CC3-8254-07FE453A67F3}" srcOrd="1" destOrd="0" parTransId="{1A725B53-F3E0-4AF2-B9CF-FF61EDCEEE2C}" sibTransId="{6E800E3A-B96E-4BC3-9E74-63A525097375}"/>
    <dgm:cxn modelId="{209420F0-E80E-4B2C-A8CF-94FE5D7AAC20}" srcId="{D56F0856-1367-43C3-A381-9C904CD659B8}" destId="{75521756-A208-4173-B1E3-D48A77F9EF29}" srcOrd="0" destOrd="0" parTransId="{F08A80CB-9FDD-4E96-84A3-70E1164980E7}" sibTransId="{B685904D-60E5-44A9-BF28-4DC3252F1AB7}"/>
    <dgm:cxn modelId="{087A209E-538B-4D36-A009-370694E54A3A}" type="presOf" srcId="{AB5B146A-89CE-41B6-978E-7487724133E8}" destId="{79AA341D-38CD-4C25-B637-C008394B4080}" srcOrd="0" destOrd="0" presId="urn:microsoft.com/office/officeart/2005/8/layout/process3"/>
    <dgm:cxn modelId="{E0CE6FC2-4916-4BDE-8534-3F75F8BDCAF3}" type="presOf" srcId="{B2F30EFB-9A46-4C79-B08F-17B28A3C3504}" destId="{A171E840-0F22-469E-9906-FC2098A94A60}" srcOrd="0" destOrd="0" presId="urn:microsoft.com/office/officeart/2005/8/layout/process3"/>
    <dgm:cxn modelId="{378C065E-617E-47F1-B64A-4F8430FC7532}" type="presOf" srcId="{D56F0856-1367-43C3-A381-9C904CD659B8}" destId="{D8A42305-7855-48E6-8397-E6B83EFF8571}" srcOrd="0" destOrd="0" presId="urn:microsoft.com/office/officeart/2005/8/layout/process3"/>
    <dgm:cxn modelId="{6084E572-4C02-4464-841F-EDF048F3C72C}" type="presOf" srcId="{BC8BACE3-0ED1-41A4-9DED-7F2798F45B7A}" destId="{1892A8F9-25A7-4276-82A8-C12DC1F1F72E}" srcOrd="0" destOrd="0" presId="urn:microsoft.com/office/officeart/2005/8/layout/process3"/>
    <dgm:cxn modelId="{D28FC30F-D40B-4136-A503-C0AF81195747}" type="presOf" srcId="{CF73400B-AAEC-4BD1-970C-ECFB303422F2}" destId="{16FCD0DC-977B-4E79-88C3-A1EF164A2123}" srcOrd="1" destOrd="0" presId="urn:microsoft.com/office/officeart/2005/8/layout/process3"/>
    <dgm:cxn modelId="{E127C180-A9BE-4D51-874C-3ACEEE6EE124}" srcId="{B2F30EFB-9A46-4C79-B08F-17B28A3C3504}" destId="{AB5B146A-89CE-41B6-978E-7487724133E8}" srcOrd="0" destOrd="0" parTransId="{60F2DEE6-6506-4939-96A4-FBCF116F0DE7}" sibTransId="{18DE39F3-E0C9-43B3-80EF-5A9B2FAE2C4B}"/>
    <dgm:cxn modelId="{91069974-F752-4BB8-9AB0-9A73403BA2A3}" srcId="{25439EE4-F926-434B-B1B1-C043EE99265E}" destId="{CF73400B-AAEC-4BD1-970C-ECFB303422F2}" srcOrd="0" destOrd="0" parTransId="{F532C3AF-3512-434A-A363-0D6B3F5C1860}" sibTransId="{ADFB5C60-2F1B-4583-844F-67E6683FDA7D}"/>
    <dgm:cxn modelId="{A332C5B7-E28B-4D0D-91A6-4479FF6F83FB}" type="presOf" srcId="{BC8BACE3-0ED1-41A4-9DED-7F2798F45B7A}" destId="{7D80BE66-BE69-4D14-B68A-2F53AED43BB9}" srcOrd="1" destOrd="0" presId="urn:microsoft.com/office/officeart/2005/8/layout/process3"/>
    <dgm:cxn modelId="{3F212DF8-26B3-4615-A698-D86698FCA87A}" type="presOf" srcId="{D56F0856-1367-43C3-A381-9C904CD659B8}" destId="{25D0877F-1849-42A2-B074-2C748479B5C0}" srcOrd="1" destOrd="0" presId="urn:microsoft.com/office/officeart/2005/8/layout/process3"/>
    <dgm:cxn modelId="{FEC5307B-4F77-4E4D-9763-6DF2E0B21443}" type="presOf" srcId="{75521756-A208-4173-B1E3-D48A77F9EF29}" destId="{AC97D42A-7387-43F4-8629-4654376D964D}" srcOrd="0" destOrd="0" presId="urn:microsoft.com/office/officeart/2005/8/layout/process3"/>
    <dgm:cxn modelId="{FED35AAD-B783-43EC-918A-8F6758983E42}" type="presOf" srcId="{25439EE4-F926-434B-B1B1-C043EE99265E}" destId="{D2DA01D5-8629-42B2-82D5-4D0F942BC0DF}" srcOrd="0" destOrd="0" presId="urn:microsoft.com/office/officeart/2005/8/layout/process3"/>
    <dgm:cxn modelId="{80CC5BA5-E49B-458F-A6D1-6F9B5825D0B3}" srcId="{25439EE4-F926-434B-B1B1-C043EE99265E}" destId="{B2F30EFB-9A46-4C79-B08F-17B28A3C3504}" srcOrd="1" destOrd="0" parTransId="{78C633AB-DD86-40FE-9C21-5B55BA2EE592}" sibTransId="{BC8BACE3-0ED1-41A4-9DED-7F2798F45B7A}"/>
    <dgm:cxn modelId="{153B319B-ACE3-4089-A00E-C8BEF4478E6D}" srcId="{CF73400B-AAEC-4BD1-970C-ECFB303422F2}" destId="{301C14E4-CEC4-4EF0-9EA2-9243F0F611BE}" srcOrd="3" destOrd="0" parTransId="{06247A76-9B86-475D-8284-D1E82326198E}" sibTransId="{AACC78AF-8636-4A37-AF42-297C6FFF6FBA}"/>
    <dgm:cxn modelId="{B99F8024-9ACC-47A2-A3C8-872C33DE4348}" srcId="{B2F30EFB-9A46-4C79-B08F-17B28A3C3504}" destId="{DF0CD0D9-70A7-4EEC-B96E-4C26CBF6672D}" srcOrd="2" destOrd="0" parTransId="{3CB890D3-C2ED-4D5A-A829-5CFABBDF0864}" sibTransId="{1ACC14DC-BB71-477E-8658-06B63465540D}"/>
    <dgm:cxn modelId="{73279436-3307-460F-8920-5CF9834EB4B3}" type="presOf" srcId="{ADFB5C60-2F1B-4583-844F-67E6683FDA7D}" destId="{45DC24C5-DC9C-43FF-B380-AEB2A60DA780}" srcOrd="1" destOrd="0" presId="urn:microsoft.com/office/officeart/2005/8/layout/process3"/>
    <dgm:cxn modelId="{AE6949AB-70F4-476C-B810-68B3FE319F10}" srcId="{CF73400B-AAEC-4BD1-970C-ECFB303422F2}" destId="{FD666560-9560-4D4F-AB48-66806857AFDB}" srcOrd="4" destOrd="0" parTransId="{04B8275C-40A5-49B9-B3CF-78E1D4E5E69D}" sibTransId="{B5768558-3079-4B8F-B501-2C0A6C54C4B2}"/>
    <dgm:cxn modelId="{8122E966-6CD7-4A8D-AD56-17FB25774806}" srcId="{D56F0856-1367-43C3-A381-9C904CD659B8}" destId="{8D60DB88-429D-46D4-BEAB-C9F64938F54D}" srcOrd="1" destOrd="0" parTransId="{4D109FEC-A4DA-4D7C-A278-36DF1BADF89B}" sibTransId="{F9D51421-5ED5-4EA8-80F6-AC587CBADB6F}"/>
    <dgm:cxn modelId="{C92B7889-F4E1-4777-8F2E-287D97297C82}" srcId="{B2F30EFB-9A46-4C79-B08F-17B28A3C3504}" destId="{26EE73B8-9224-4858-978A-7F88A51E3A76}" srcOrd="1" destOrd="0" parTransId="{3C839088-A31B-4DB9-90D3-EBB8451ED60F}" sibTransId="{4D2995AB-13DD-4E5F-9FDD-BFEF2FA683B7}"/>
    <dgm:cxn modelId="{703B7F10-FE68-46B6-A692-9D5AC17640B3}" type="presOf" srcId="{301C14E4-CEC4-4EF0-9EA2-9243F0F611BE}" destId="{9657AF0D-DA5B-443D-9A4D-9C1863DCC563}" srcOrd="0" destOrd="3" presId="urn:microsoft.com/office/officeart/2005/8/layout/process3"/>
    <dgm:cxn modelId="{7ED00809-B7AA-4F35-A4CE-462B86F524A5}" type="presOf" srcId="{B2F30EFB-9A46-4C79-B08F-17B28A3C3504}" destId="{FC550BE5-B0D6-495D-A765-1C6450A71C0D}" srcOrd="1" destOrd="0" presId="urn:microsoft.com/office/officeart/2005/8/layout/process3"/>
    <dgm:cxn modelId="{35841CE9-7030-4730-B75C-8CC58DBD8F68}" type="presOf" srcId="{0932EC4E-B17D-449D-AB29-6DC2CA98BA42}" destId="{9657AF0D-DA5B-443D-9A4D-9C1863DCC563}" srcOrd="0" destOrd="2" presId="urn:microsoft.com/office/officeart/2005/8/layout/process3"/>
    <dgm:cxn modelId="{025A589A-3163-4CC2-86A1-F60FD6E0C94C}" srcId="{CF73400B-AAEC-4BD1-970C-ECFB303422F2}" destId="{0932EC4E-B17D-449D-AB29-6DC2CA98BA42}" srcOrd="2" destOrd="0" parTransId="{80EA450C-AFAE-4377-BEAA-F8A6262BFF5E}" sibTransId="{424B4657-A387-43EA-B5D4-85626A6DB0FB}"/>
    <dgm:cxn modelId="{FBC318DE-92D0-4B50-8E4E-3E7A5CD99DF5}" type="presOf" srcId="{26EE73B8-9224-4858-978A-7F88A51E3A76}" destId="{79AA341D-38CD-4C25-B637-C008394B4080}" srcOrd="0" destOrd="1" presId="urn:microsoft.com/office/officeart/2005/8/layout/process3"/>
    <dgm:cxn modelId="{C1D94109-7663-4BFF-872F-B3F4D47FB2AC}" srcId="{25439EE4-F926-434B-B1B1-C043EE99265E}" destId="{D56F0856-1367-43C3-A381-9C904CD659B8}" srcOrd="2" destOrd="0" parTransId="{7382ADAB-C800-49E3-9A01-C298F3899AE4}" sibTransId="{DCE5C739-0D41-4AA7-850A-7CD59E2FBE57}"/>
    <dgm:cxn modelId="{825AF221-E2B0-46EF-AFEC-CCAC00DFE171}" type="presOf" srcId="{CF73400B-AAEC-4BD1-970C-ECFB303422F2}" destId="{D8994D8C-1A57-4617-AABB-4176B479FAB1}" srcOrd="0" destOrd="0" presId="urn:microsoft.com/office/officeart/2005/8/layout/process3"/>
    <dgm:cxn modelId="{27CBB580-56CB-460B-94C1-AE04787E6178}" type="presOf" srcId="{14D9F5BA-4C01-4A94-AAD7-0357DB988D7B}" destId="{9657AF0D-DA5B-443D-9A4D-9C1863DCC563}" srcOrd="0" destOrd="0" presId="urn:microsoft.com/office/officeart/2005/8/layout/process3"/>
    <dgm:cxn modelId="{E0CDB86D-106C-40A5-BDAD-4DC2701117D9}" srcId="{CF73400B-AAEC-4BD1-970C-ECFB303422F2}" destId="{14D9F5BA-4C01-4A94-AAD7-0357DB988D7B}" srcOrd="0" destOrd="0" parTransId="{1A0652D2-DC09-41F8-8547-6F90960A536D}" sibTransId="{A2D5D227-31F5-470D-A3B1-A594017C4D22}"/>
    <dgm:cxn modelId="{4E6487AE-0FD6-4489-9DF8-210182E6529F}" type="presOf" srcId="{06B4C888-43CD-4CC3-8254-07FE453A67F3}" destId="{9657AF0D-DA5B-443D-9A4D-9C1863DCC563}" srcOrd="0" destOrd="1" presId="urn:microsoft.com/office/officeart/2005/8/layout/process3"/>
    <dgm:cxn modelId="{6A3A2A25-0B71-47F6-BB99-83B219A3F166}" type="presOf" srcId="{DF0CD0D9-70A7-4EEC-B96E-4C26CBF6672D}" destId="{79AA341D-38CD-4C25-B637-C008394B4080}" srcOrd="0" destOrd="2" presId="urn:microsoft.com/office/officeart/2005/8/layout/process3"/>
    <dgm:cxn modelId="{C68A2992-0491-4EBB-B869-CF4BF2EDB201}" type="presParOf" srcId="{D2DA01D5-8629-42B2-82D5-4D0F942BC0DF}" destId="{379A1DCA-D28D-4672-9471-992B6E128CE1}" srcOrd="0" destOrd="0" presId="urn:microsoft.com/office/officeart/2005/8/layout/process3"/>
    <dgm:cxn modelId="{BDDCF74E-F233-454C-840B-D5BCF1F23719}" type="presParOf" srcId="{379A1DCA-D28D-4672-9471-992B6E128CE1}" destId="{D8994D8C-1A57-4617-AABB-4176B479FAB1}" srcOrd="0" destOrd="0" presId="urn:microsoft.com/office/officeart/2005/8/layout/process3"/>
    <dgm:cxn modelId="{154FAB7E-0B43-48EF-A434-B3B32452BD96}" type="presParOf" srcId="{379A1DCA-D28D-4672-9471-992B6E128CE1}" destId="{16FCD0DC-977B-4E79-88C3-A1EF164A2123}" srcOrd="1" destOrd="0" presId="urn:microsoft.com/office/officeart/2005/8/layout/process3"/>
    <dgm:cxn modelId="{4668631E-60C4-4B9C-88D7-B107F2577E3E}" type="presParOf" srcId="{379A1DCA-D28D-4672-9471-992B6E128CE1}" destId="{9657AF0D-DA5B-443D-9A4D-9C1863DCC563}" srcOrd="2" destOrd="0" presId="urn:microsoft.com/office/officeart/2005/8/layout/process3"/>
    <dgm:cxn modelId="{35E3F985-87E9-4719-BA54-AFCF6C2C9494}" type="presParOf" srcId="{D2DA01D5-8629-42B2-82D5-4D0F942BC0DF}" destId="{0FFFEE28-3FDF-4B44-93CA-E930CD30E172}" srcOrd="1" destOrd="0" presId="urn:microsoft.com/office/officeart/2005/8/layout/process3"/>
    <dgm:cxn modelId="{1E12F669-AE51-46B4-905C-23EAE197702E}" type="presParOf" srcId="{0FFFEE28-3FDF-4B44-93CA-E930CD30E172}" destId="{45DC24C5-DC9C-43FF-B380-AEB2A60DA780}" srcOrd="0" destOrd="0" presId="urn:microsoft.com/office/officeart/2005/8/layout/process3"/>
    <dgm:cxn modelId="{7CD1B0DA-EDC0-4AE9-A1B9-9244024E3FAF}" type="presParOf" srcId="{D2DA01D5-8629-42B2-82D5-4D0F942BC0DF}" destId="{1C377884-20BD-43B6-9138-07AEF88137C8}" srcOrd="2" destOrd="0" presId="urn:microsoft.com/office/officeart/2005/8/layout/process3"/>
    <dgm:cxn modelId="{41C27F47-946E-4516-B75F-9D4A9CD5593F}" type="presParOf" srcId="{1C377884-20BD-43B6-9138-07AEF88137C8}" destId="{A171E840-0F22-469E-9906-FC2098A94A60}" srcOrd="0" destOrd="0" presId="urn:microsoft.com/office/officeart/2005/8/layout/process3"/>
    <dgm:cxn modelId="{B0F4F143-B165-4255-A5E0-71F30F1D340A}" type="presParOf" srcId="{1C377884-20BD-43B6-9138-07AEF88137C8}" destId="{FC550BE5-B0D6-495D-A765-1C6450A71C0D}" srcOrd="1" destOrd="0" presId="urn:microsoft.com/office/officeart/2005/8/layout/process3"/>
    <dgm:cxn modelId="{DFC241F8-E113-41C1-81A4-BDA297DF72A1}" type="presParOf" srcId="{1C377884-20BD-43B6-9138-07AEF88137C8}" destId="{79AA341D-38CD-4C25-B637-C008394B4080}" srcOrd="2" destOrd="0" presId="urn:microsoft.com/office/officeart/2005/8/layout/process3"/>
    <dgm:cxn modelId="{1D0B257C-7C87-4E8E-8914-983BB9C197D3}" type="presParOf" srcId="{D2DA01D5-8629-42B2-82D5-4D0F942BC0DF}" destId="{1892A8F9-25A7-4276-82A8-C12DC1F1F72E}" srcOrd="3" destOrd="0" presId="urn:microsoft.com/office/officeart/2005/8/layout/process3"/>
    <dgm:cxn modelId="{D5C79555-8CE0-4768-A99B-338DBE7EC1FB}" type="presParOf" srcId="{1892A8F9-25A7-4276-82A8-C12DC1F1F72E}" destId="{7D80BE66-BE69-4D14-B68A-2F53AED43BB9}" srcOrd="0" destOrd="0" presId="urn:microsoft.com/office/officeart/2005/8/layout/process3"/>
    <dgm:cxn modelId="{6D4D8042-E67C-4408-977D-F297915EDB69}" type="presParOf" srcId="{D2DA01D5-8629-42B2-82D5-4D0F942BC0DF}" destId="{681BEAFC-1F15-4F25-85DD-080D3B20E528}" srcOrd="4" destOrd="0" presId="urn:microsoft.com/office/officeart/2005/8/layout/process3"/>
    <dgm:cxn modelId="{0AC56439-3A23-47E5-BD3F-5E321A8548BC}" type="presParOf" srcId="{681BEAFC-1F15-4F25-85DD-080D3B20E528}" destId="{D8A42305-7855-48E6-8397-E6B83EFF8571}" srcOrd="0" destOrd="0" presId="urn:microsoft.com/office/officeart/2005/8/layout/process3"/>
    <dgm:cxn modelId="{7356D328-A684-4BD6-8DCD-0B741F42F94D}" type="presParOf" srcId="{681BEAFC-1F15-4F25-85DD-080D3B20E528}" destId="{25D0877F-1849-42A2-B074-2C748479B5C0}" srcOrd="1" destOrd="0" presId="urn:microsoft.com/office/officeart/2005/8/layout/process3"/>
    <dgm:cxn modelId="{79C5DC6B-0522-4096-A328-A6C58097BCAA}" type="presParOf" srcId="{681BEAFC-1F15-4F25-85DD-080D3B20E528}" destId="{AC97D42A-7387-43F4-8629-4654376D964D}" srcOrd="2" destOrd="0" presId="urn:microsoft.com/office/officeart/2005/8/layout/process3"/>
  </dgm:cxnLst>
  <dgm:bg>
    <a:effectLst>
      <a:innerShdw blurRad="63500" dist="50800" dir="13500000">
        <a:prstClr val="black">
          <a:alpha val="50000"/>
        </a:prstClr>
      </a:innerShdw>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439EE4-F926-434B-B1B1-C043EE99265E}" type="doc">
      <dgm:prSet loTypeId="urn:microsoft.com/office/officeart/2005/8/layout/process3" loCatId="process" qsTypeId="urn:microsoft.com/office/officeart/2005/8/quickstyle/simple1#1" qsCatId="simple" csTypeId="urn:microsoft.com/office/officeart/2005/8/colors/accent1_2#3" csCatId="accent1" phldr="1"/>
      <dgm:spPr/>
      <dgm:t>
        <a:bodyPr/>
        <a:lstStyle/>
        <a:p>
          <a:endParaRPr lang="en-US"/>
        </a:p>
      </dgm:t>
    </dgm:pt>
    <dgm:pt modelId="{CF73400B-AAEC-4BD1-970C-ECFB303422F2}">
      <dgm:prSet phldrT="[Text]"/>
      <dgm:spPr/>
      <dgm:t>
        <a:bodyPr/>
        <a:lstStyle/>
        <a:p>
          <a:r>
            <a:rPr lang="en-US" dirty="0" smtClean="0"/>
            <a:t>Manage  Allocations &amp; </a:t>
          </a:r>
          <a:r>
            <a:rPr lang="en-US" dirty="0" err="1" smtClean="0"/>
            <a:t>Picklists</a:t>
          </a:r>
          <a:endParaRPr lang="en-US" dirty="0"/>
        </a:p>
      </dgm:t>
    </dgm:pt>
    <dgm:pt modelId="{F532C3AF-3512-434A-A363-0D6B3F5C1860}" type="parTrans" cxnId="{91069974-F752-4BB8-9AB0-9A73403BA2A3}">
      <dgm:prSet/>
      <dgm:spPr/>
      <dgm:t>
        <a:bodyPr/>
        <a:lstStyle/>
        <a:p>
          <a:endParaRPr lang="en-US"/>
        </a:p>
      </dgm:t>
    </dgm:pt>
    <dgm:pt modelId="{ADFB5C60-2F1B-4583-844F-67E6683FDA7D}" type="sibTrans" cxnId="{91069974-F752-4BB8-9AB0-9A73403BA2A3}">
      <dgm:prSet/>
      <dgm:spPr/>
      <dgm:t>
        <a:bodyPr/>
        <a:lstStyle/>
        <a:p>
          <a:endParaRPr lang="en-US"/>
        </a:p>
      </dgm:t>
    </dgm:pt>
    <dgm:pt modelId="{14D9F5BA-4C01-4A94-AAD7-0357DB988D7B}">
      <dgm:prSet phldrT="[Text]"/>
      <dgm:spPr/>
      <dgm:t>
        <a:bodyPr/>
        <a:lstStyle/>
        <a:p>
          <a:r>
            <a:rPr lang="en-US" dirty="0" smtClean="0"/>
            <a:t> Create </a:t>
          </a:r>
          <a:r>
            <a:rPr lang="en-US" dirty="0" err="1" smtClean="0"/>
            <a:t>Picklist</a:t>
          </a:r>
          <a:endParaRPr lang="en-US" dirty="0"/>
        </a:p>
      </dgm:t>
    </dgm:pt>
    <dgm:pt modelId="{1A0652D2-DC09-41F8-8547-6F90960A536D}" type="parTrans" cxnId="{E0CDB86D-106C-40A5-BDAD-4DC2701117D9}">
      <dgm:prSet/>
      <dgm:spPr/>
      <dgm:t>
        <a:bodyPr/>
        <a:lstStyle/>
        <a:p>
          <a:endParaRPr lang="en-US"/>
        </a:p>
      </dgm:t>
    </dgm:pt>
    <dgm:pt modelId="{A2D5D227-31F5-470D-A3B1-A594017C4D22}" type="sibTrans" cxnId="{E0CDB86D-106C-40A5-BDAD-4DC2701117D9}">
      <dgm:prSet/>
      <dgm:spPr/>
      <dgm:t>
        <a:bodyPr/>
        <a:lstStyle/>
        <a:p>
          <a:endParaRPr lang="en-US"/>
        </a:p>
      </dgm:t>
    </dgm:pt>
    <dgm:pt modelId="{2545EE57-791A-4D7A-8AD6-7ED1FDDAD31F}">
      <dgm:prSet phldrT="[Text]"/>
      <dgm:spPr/>
      <dgm:t>
        <a:bodyPr/>
        <a:lstStyle/>
        <a:p>
          <a:r>
            <a:rPr lang="en-US" dirty="0" smtClean="0"/>
            <a:t> Create Detail Allocations</a:t>
          </a:r>
          <a:endParaRPr lang="en-US" dirty="0"/>
        </a:p>
      </dgm:t>
    </dgm:pt>
    <dgm:pt modelId="{2D491D29-F124-49AC-8C1C-D7905F9C99D3}" type="parTrans" cxnId="{E9D0C2CE-C1A3-4261-8F62-50C3B8C07629}">
      <dgm:prSet/>
      <dgm:spPr/>
      <dgm:t>
        <a:bodyPr/>
        <a:lstStyle/>
        <a:p>
          <a:endParaRPr lang="en-US"/>
        </a:p>
      </dgm:t>
    </dgm:pt>
    <dgm:pt modelId="{040008BB-320B-4A0D-82F5-037B367EF516}" type="sibTrans" cxnId="{E9D0C2CE-C1A3-4261-8F62-50C3B8C07629}">
      <dgm:prSet/>
      <dgm:spPr/>
      <dgm:t>
        <a:bodyPr/>
        <a:lstStyle/>
        <a:p>
          <a:endParaRPr lang="en-US"/>
        </a:p>
      </dgm:t>
    </dgm:pt>
    <dgm:pt modelId="{D2DA01D5-8629-42B2-82D5-4D0F942BC0DF}" type="pres">
      <dgm:prSet presAssocID="{25439EE4-F926-434B-B1B1-C043EE99265E}" presName="linearFlow" presStyleCnt="0">
        <dgm:presLayoutVars>
          <dgm:dir/>
          <dgm:animLvl val="lvl"/>
          <dgm:resizeHandles val="exact"/>
        </dgm:presLayoutVars>
      </dgm:prSet>
      <dgm:spPr/>
      <dgm:t>
        <a:bodyPr/>
        <a:lstStyle/>
        <a:p>
          <a:endParaRPr lang="en-US"/>
        </a:p>
      </dgm:t>
    </dgm:pt>
    <dgm:pt modelId="{379A1DCA-D28D-4672-9471-992B6E128CE1}" type="pres">
      <dgm:prSet presAssocID="{CF73400B-AAEC-4BD1-970C-ECFB303422F2}" presName="composite" presStyleCnt="0"/>
      <dgm:spPr/>
    </dgm:pt>
    <dgm:pt modelId="{D8994D8C-1A57-4617-AABB-4176B479FAB1}" type="pres">
      <dgm:prSet presAssocID="{CF73400B-AAEC-4BD1-970C-ECFB303422F2}" presName="parTx" presStyleLbl="node1" presStyleIdx="0" presStyleCnt="1">
        <dgm:presLayoutVars>
          <dgm:chMax val="0"/>
          <dgm:chPref val="0"/>
          <dgm:bulletEnabled val="1"/>
        </dgm:presLayoutVars>
      </dgm:prSet>
      <dgm:spPr/>
      <dgm:t>
        <a:bodyPr/>
        <a:lstStyle/>
        <a:p>
          <a:endParaRPr lang="en-US"/>
        </a:p>
      </dgm:t>
    </dgm:pt>
    <dgm:pt modelId="{16FCD0DC-977B-4E79-88C3-A1EF164A2123}" type="pres">
      <dgm:prSet presAssocID="{CF73400B-AAEC-4BD1-970C-ECFB303422F2}" presName="parSh" presStyleLbl="node1" presStyleIdx="0" presStyleCnt="1" custLinFactNeighborY="8664"/>
      <dgm:spPr/>
      <dgm:t>
        <a:bodyPr/>
        <a:lstStyle/>
        <a:p>
          <a:endParaRPr lang="en-US"/>
        </a:p>
      </dgm:t>
    </dgm:pt>
    <dgm:pt modelId="{9657AF0D-DA5B-443D-9A4D-9C1863DCC563}" type="pres">
      <dgm:prSet presAssocID="{CF73400B-AAEC-4BD1-970C-ECFB303422F2}" presName="desTx" presStyleLbl="fgAcc1" presStyleIdx="0" presStyleCnt="1">
        <dgm:presLayoutVars>
          <dgm:bulletEnabled val="1"/>
        </dgm:presLayoutVars>
      </dgm:prSet>
      <dgm:spPr/>
      <dgm:t>
        <a:bodyPr/>
        <a:lstStyle/>
        <a:p>
          <a:endParaRPr lang="en-US"/>
        </a:p>
      </dgm:t>
    </dgm:pt>
  </dgm:ptLst>
  <dgm:cxnLst>
    <dgm:cxn modelId="{6BC48CC2-DB69-40B5-8383-C30C1280D667}" type="presOf" srcId="{CF73400B-AAEC-4BD1-970C-ECFB303422F2}" destId="{D8994D8C-1A57-4617-AABB-4176B479FAB1}" srcOrd="0" destOrd="0" presId="urn:microsoft.com/office/officeart/2005/8/layout/process3"/>
    <dgm:cxn modelId="{0CCE6C07-6289-4754-B580-D1293BB66C6F}" type="presOf" srcId="{25439EE4-F926-434B-B1B1-C043EE99265E}" destId="{D2DA01D5-8629-42B2-82D5-4D0F942BC0DF}" srcOrd="0" destOrd="0" presId="urn:microsoft.com/office/officeart/2005/8/layout/process3"/>
    <dgm:cxn modelId="{E9D0C2CE-C1A3-4261-8F62-50C3B8C07629}" srcId="{CF73400B-AAEC-4BD1-970C-ECFB303422F2}" destId="{2545EE57-791A-4D7A-8AD6-7ED1FDDAD31F}" srcOrd="1" destOrd="0" parTransId="{2D491D29-F124-49AC-8C1C-D7905F9C99D3}" sibTransId="{040008BB-320B-4A0D-82F5-037B367EF516}"/>
    <dgm:cxn modelId="{ED793134-F1E3-4811-8518-FF2EBE3D726D}" type="presOf" srcId="{CF73400B-AAEC-4BD1-970C-ECFB303422F2}" destId="{16FCD0DC-977B-4E79-88C3-A1EF164A2123}" srcOrd="1" destOrd="0" presId="urn:microsoft.com/office/officeart/2005/8/layout/process3"/>
    <dgm:cxn modelId="{4A255022-340A-436F-BAC4-756CB4B94B97}" type="presOf" srcId="{2545EE57-791A-4D7A-8AD6-7ED1FDDAD31F}" destId="{9657AF0D-DA5B-443D-9A4D-9C1863DCC563}" srcOrd="0" destOrd="1" presId="urn:microsoft.com/office/officeart/2005/8/layout/process3"/>
    <dgm:cxn modelId="{91069974-F752-4BB8-9AB0-9A73403BA2A3}" srcId="{25439EE4-F926-434B-B1B1-C043EE99265E}" destId="{CF73400B-AAEC-4BD1-970C-ECFB303422F2}" srcOrd="0" destOrd="0" parTransId="{F532C3AF-3512-434A-A363-0D6B3F5C1860}" sibTransId="{ADFB5C60-2F1B-4583-844F-67E6683FDA7D}"/>
    <dgm:cxn modelId="{E0CDB86D-106C-40A5-BDAD-4DC2701117D9}" srcId="{CF73400B-AAEC-4BD1-970C-ECFB303422F2}" destId="{14D9F5BA-4C01-4A94-AAD7-0357DB988D7B}" srcOrd="0" destOrd="0" parTransId="{1A0652D2-DC09-41F8-8547-6F90960A536D}" sibTransId="{A2D5D227-31F5-470D-A3B1-A594017C4D22}"/>
    <dgm:cxn modelId="{EE71F36B-1862-46C4-B1D3-74FBF735D91F}" type="presOf" srcId="{14D9F5BA-4C01-4A94-AAD7-0357DB988D7B}" destId="{9657AF0D-DA5B-443D-9A4D-9C1863DCC563}" srcOrd="0" destOrd="0" presId="urn:microsoft.com/office/officeart/2005/8/layout/process3"/>
    <dgm:cxn modelId="{29D78581-577C-4F57-BE36-C40EE8FB9022}" type="presParOf" srcId="{D2DA01D5-8629-42B2-82D5-4D0F942BC0DF}" destId="{379A1DCA-D28D-4672-9471-992B6E128CE1}" srcOrd="0" destOrd="0" presId="urn:microsoft.com/office/officeart/2005/8/layout/process3"/>
    <dgm:cxn modelId="{5B2C00E7-D56F-4E3C-BFA8-8ECBCDA23D21}" type="presParOf" srcId="{379A1DCA-D28D-4672-9471-992B6E128CE1}" destId="{D8994D8C-1A57-4617-AABB-4176B479FAB1}" srcOrd="0" destOrd="0" presId="urn:microsoft.com/office/officeart/2005/8/layout/process3"/>
    <dgm:cxn modelId="{BDAAD958-83FB-4112-A8B9-396A917E819A}" type="presParOf" srcId="{379A1DCA-D28D-4672-9471-992B6E128CE1}" destId="{16FCD0DC-977B-4E79-88C3-A1EF164A2123}" srcOrd="1" destOrd="0" presId="urn:microsoft.com/office/officeart/2005/8/layout/process3"/>
    <dgm:cxn modelId="{37D01191-A376-40D2-AEC1-8B60CD04E7D8}" type="presParOf" srcId="{379A1DCA-D28D-4672-9471-992B6E128CE1}" destId="{9657AF0D-DA5B-443D-9A4D-9C1863DCC563}" srcOrd="2" destOrd="0" presId="urn:microsoft.com/office/officeart/2005/8/layout/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5439EE4-F926-434B-B1B1-C043EE99265E}" type="doc">
      <dgm:prSet loTypeId="urn:microsoft.com/office/officeart/2005/8/layout/process3" loCatId="process" qsTypeId="urn:microsoft.com/office/officeart/2005/8/quickstyle/simple1#2" qsCatId="simple" csTypeId="urn:microsoft.com/office/officeart/2005/8/colors/accent1_2#4" csCatId="accent1" phldr="1"/>
      <dgm:spPr/>
      <dgm:t>
        <a:bodyPr/>
        <a:lstStyle/>
        <a:p>
          <a:endParaRPr lang="en-US"/>
        </a:p>
      </dgm:t>
    </dgm:pt>
    <dgm:pt modelId="{CF73400B-AAEC-4BD1-970C-ECFB303422F2}">
      <dgm:prSet phldrT="[Text]"/>
      <dgm:spPr/>
      <dgm:t>
        <a:bodyPr/>
        <a:lstStyle/>
        <a:p>
          <a:r>
            <a:rPr lang="en-US" dirty="0" smtClean="0"/>
            <a:t>Manage  Materials</a:t>
          </a:r>
          <a:endParaRPr lang="en-US" dirty="0"/>
        </a:p>
      </dgm:t>
    </dgm:pt>
    <dgm:pt modelId="{F532C3AF-3512-434A-A363-0D6B3F5C1860}" type="parTrans" cxnId="{91069974-F752-4BB8-9AB0-9A73403BA2A3}">
      <dgm:prSet/>
      <dgm:spPr/>
      <dgm:t>
        <a:bodyPr/>
        <a:lstStyle/>
        <a:p>
          <a:endParaRPr lang="en-US"/>
        </a:p>
      </dgm:t>
    </dgm:pt>
    <dgm:pt modelId="{ADFB5C60-2F1B-4583-844F-67E6683FDA7D}" type="sibTrans" cxnId="{91069974-F752-4BB8-9AB0-9A73403BA2A3}">
      <dgm:prSet/>
      <dgm:spPr/>
      <dgm:t>
        <a:bodyPr/>
        <a:lstStyle/>
        <a:p>
          <a:endParaRPr lang="en-US"/>
        </a:p>
      </dgm:t>
    </dgm:pt>
    <dgm:pt modelId="{14D9F5BA-4C01-4A94-AAD7-0357DB988D7B}">
      <dgm:prSet phldrT="[Text]"/>
      <dgm:spPr/>
      <dgm:t>
        <a:bodyPr/>
        <a:lstStyle/>
        <a:p>
          <a:r>
            <a:rPr lang="en-US" dirty="0" smtClean="0"/>
            <a:t> Transfer Materials</a:t>
          </a:r>
          <a:endParaRPr lang="en-US" dirty="0"/>
        </a:p>
      </dgm:t>
    </dgm:pt>
    <dgm:pt modelId="{1A0652D2-DC09-41F8-8547-6F90960A536D}" type="parTrans" cxnId="{E0CDB86D-106C-40A5-BDAD-4DC2701117D9}">
      <dgm:prSet/>
      <dgm:spPr/>
      <dgm:t>
        <a:bodyPr/>
        <a:lstStyle/>
        <a:p>
          <a:endParaRPr lang="en-US"/>
        </a:p>
      </dgm:t>
    </dgm:pt>
    <dgm:pt modelId="{A2D5D227-31F5-470D-A3B1-A594017C4D22}" type="sibTrans" cxnId="{E0CDB86D-106C-40A5-BDAD-4DC2701117D9}">
      <dgm:prSet/>
      <dgm:spPr/>
      <dgm:t>
        <a:bodyPr/>
        <a:lstStyle/>
        <a:p>
          <a:endParaRPr lang="en-US"/>
        </a:p>
      </dgm:t>
    </dgm:pt>
    <dgm:pt modelId="{2545EE57-791A-4D7A-8AD6-7ED1FDDAD31F}">
      <dgm:prSet phldrT="[Text]"/>
      <dgm:spPr/>
      <dgm:t>
        <a:bodyPr/>
        <a:lstStyle/>
        <a:p>
          <a:r>
            <a:rPr lang="en-US" dirty="0" smtClean="0"/>
            <a:t> Issue Materials</a:t>
          </a:r>
          <a:endParaRPr lang="en-US" dirty="0"/>
        </a:p>
      </dgm:t>
    </dgm:pt>
    <dgm:pt modelId="{2D491D29-F124-49AC-8C1C-D7905F9C99D3}" type="parTrans" cxnId="{E9D0C2CE-C1A3-4261-8F62-50C3B8C07629}">
      <dgm:prSet/>
      <dgm:spPr/>
      <dgm:t>
        <a:bodyPr/>
        <a:lstStyle/>
        <a:p>
          <a:endParaRPr lang="en-US"/>
        </a:p>
      </dgm:t>
    </dgm:pt>
    <dgm:pt modelId="{040008BB-320B-4A0D-82F5-037B367EF516}" type="sibTrans" cxnId="{E9D0C2CE-C1A3-4261-8F62-50C3B8C07629}">
      <dgm:prSet/>
      <dgm:spPr/>
      <dgm:t>
        <a:bodyPr/>
        <a:lstStyle/>
        <a:p>
          <a:endParaRPr lang="en-US"/>
        </a:p>
      </dgm:t>
    </dgm:pt>
    <dgm:pt modelId="{D2DA01D5-8629-42B2-82D5-4D0F942BC0DF}" type="pres">
      <dgm:prSet presAssocID="{25439EE4-F926-434B-B1B1-C043EE99265E}" presName="linearFlow" presStyleCnt="0">
        <dgm:presLayoutVars>
          <dgm:dir/>
          <dgm:animLvl val="lvl"/>
          <dgm:resizeHandles val="exact"/>
        </dgm:presLayoutVars>
      </dgm:prSet>
      <dgm:spPr/>
      <dgm:t>
        <a:bodyPr/>
        <a:lstStyle/>
        <a:p>
          <a:endParaRPr lang="en-US"/>
        </a:p>
      </dgm:t>
    </dgm:pt>
    <dgm:pt modelId="{379A1DCA-D28D-4672-9471-992B6E128CE1}" type="pres">
      <dgm:prSet presAssocID="{CF73400B-AAEC-4BD1-970C-ECFB303422F2}" presName="composite" presStyleCnt="0"/>
      <dgm:spPr/>
    </dgm:pt>
    <dgm:pt modelId="{D8994D8C-1A57-4617-AABB-4176B479FAB1}" type="pres">
      <dgm:prSet presAssocID="{CF73400B-AAEC-4BD1-970C-ECFB303422F2}" presName="parTx" presStyleLbl="node1" presStyleIdx="0" presStyleCnt="1">
        <dgm:presLayoutVars>
          <dgm:chMax val="0"/>
          <dgm:chPref val="0"/>
          <dgm:bulletEnabled val="1"/>
        </dgm:presLayoutVars>
      </dgm:prSet>
      <dgm:spPr/>
      <dgm:t>
        <a:bodyPr/>
        <a:lstStyle/>
        <a:p>
          <a:endParaRPr lang="en-US"/>
        </a:p>
      </dgm:t>
    </dgm:pt>
    <dgm:pt modelId="{16FCD0DC-977B-4E79-88C3-A1EF164A2123}" type="pres">
      <dgm:prSet presAssocID="{CF73400B-AAEC-4BD1-970C-ECFB303422F2}" presName="parSh" presStyleLbl="node1" presStyleIdx="0" presStyleCnt="1" custLinFactNeighborY="8664"/>
      <dgm:spPr/>
      <dgm:t>
        <a:bodyPr/>
        <a:lstStyle/>
        <a:p>
          <a:endParaRPr lang="en-US"/>
        </a:p>
      </dgm:t>
    </dgm:pt>
    <dgm:pt modelId="{9657AF0D-DA5B-443D-9A4D-9C1863DCC563}" type="pres">
      <dgm:prSet presAssocID="{CF73400B-AAEC-4BD1-970C-ECFB303422F2}" presName="desTx" presStyleLbl="fgAcc1" presStyleIdx="0" presStyleCnt="1">
        <dgm:presLayoutVars>
          <dgm:bulletEnabled val="1"/>
        </dgm:presLayoutVars>
      </dgm:prSet>
      <dgm:spPr/>
      <dgm:t>
        <a:bodyPr/>
        <a:lstStyle/>
        <a:p>
          <a:endParaRPr lang="en-US"/>
        </a:p>
      </dgm:t>
    </dgm:pt>
  </dgm:ptLst>
  <dgm:cxnLst>
    <dgm:cxn modelId="{E9D0C2CE-C1A3-4261-8F62-50C3B8C07629}" srcId="{CF73400B-AAEC-4BD1-970C-ECFB303422F2}" destId="{2545EE57-791A-4D7A-8AD6-7ED1FDDAD31F}" srcOrd="1" destOrd="0" parTransId="{2D491D29-F124-49AC-8C1C-D7905F9C99D3}" sibTransId="{040008BB-320B-4A0D-82F5-037B367EF516}"/>
    <dgm:cxn modelId="{FEAA7B97-D1E1-4DA1-A3FA-A7A6CFA27C37}" type="presOf" srcId="{CF73400B-AAEC-4BD1-970C-ECFB303422F2}" destId="{D8994D8C-1A57-4617-AABB-4176B479FAB1}" srcOrd="0" destOrd="0" presId="urn:microsoft.com/office/officeart/2005/8/layout/process3"/>
    <dgm:cxn modelId="{DD08B3C2-3841-48A9-8B03-B9A55B6BCD90}" type="presOf" srcId="{CF73400B-AAEC-4BD1-970C-ECFB303422F2}" destId="{16FCD0DC-977B-4E79-88C3-A1EF164A2123}" srcOrd="1" destOrd="0" presId="urn:microsoft.com/office/officeart/2005/8/layout/process3"/>
    <dgm:cxn modelId="{6A918BD4-3B80-42CF-AA15-05F21F919E4C}" type="presOf" srcId="{14D9F5BA-4C01-4A94-AAD7-0357DB988D7B}" destId="{9657AF0D-DA5B-443D-9A4D-9C1863DCC563}" srcOrd="0" destOrd="0" presId="urn:microsoft.com/office/officeart/2005/8/layout/process3"/>
    <dgm:cxn modelId="{91069974-F752-4BB8-9AB0-9A73403BA2A3}" srcId="{25439EE4-F926-434B-B1B1-C043EE99265E}" destId="{CF73400B-AAEC-4BD1-970C-ECFB303422F2}" srcOrd="0" destOrd="0" parTransId="{F532C3AF-3512-434A-A363-0D6B3F5C1860}" sibTransId="{ADFB5C60-2F1B-4583-844F-67E6683FDA7D}"/>
    <dgm:cxn modelId="{F71C37C4-37C7-4B64-84E7-0AF5AC627BC0}" type="presOf" srcId="{2545EE57-791A-4D7A-8AD6-7ED1FDDAD31F}" destId="{9657AF0D-DA5B-443D-9A4D-9C1863DCC563}" srcOrd="0" destOrd="1" presId="urn:microsoft.com/office/officeart/2005/8/layout/process3"/>
    <dgm:cxn modelId="{194972E3-57D2-4464-A8DD-4923951C9AF1}" type="presOf" srcId="{25439EE4-F926-434B-B1B1-C043EE99265E}" destId="{D2DA01D5-8629-42B2-82D5-4D0F942BC0DF}" srcOrd="0" destOrd="0" presId="urn:microsoft.com/office/officeart/2005/8/layout/process3"/>
    <dgm:cxn modelId="{E0CDB86D-106C-40A5-BDAD-4DC2701117D9}" srcId="{CF73400B-AAEC-4BD1-970C-ECFB303422F2}" destId="{14D9F5BA-4C01-4A94-AAD7-0357DB988D7B}" srcOrd="0" destOrd="0" parTransId="{1A0652D2-DC09-41F8-8547-6F90960A536D}" sibTransId="{A2D5D227-31F5-470D-A3B1-A594017C4D22}"/>
    <dgm:cxn modelId="{D5F89B66-FF67-4580-9477-3E569919AFA5}" type="presParOf" srcId="{D2DA01D5-8629-42B2-82D5-4D0F942BC0DF}" destId="{379A1DCA-D28D-4672-9471-992B6E128CE1}" srcOrd="0" destOrd="0" presId="urn:microsoft.com/office/officeart/2005/8/layout/process3"/>
    <dgm:cxn modelId="{0F43179B-3F98-4FCE-89D7-DE668E033CF2}" type="presParOf" srcId="{379A1DCA-D28D-4672-9471-992B6E128CE1}" destId="{D8994D8C-1A57-4617-AABB-4176B479FAB1}" srcOrd="0" destOrd="0" presId="urn:microsoft.com/office/officeart/2005/8/layout/process3"/>
    <dgm:cxn modelId="{749051D2-5D9C-448F-8189-3A2482C8D286}" type="presParOf" srcId="{379A1DCA-D28D-4672-9471-992B6E128CE1}" destId="{16FCD0DC-977B-4E79-88C3-A1EF164A2123}" srcOrd="1" destOrd="0" presId="urn:microsoft.com/office/officeart/2005/8/layout/process3"/>
    <dgm:cxn modelId="{C79CE81B-9E7A-41D6-A62A-2D51A3FDAB54}" type="presParOf" srcId="{379A1DCA-D28D-4672-9471-992B6E128CE1}" destId="{9657AF0D-DA5B-443D-9A4D-9C1863DCC563}" srcOrd="2" destOrd="0" presId="urn:microsoft.com/office/officeart/2005/8/layout/process3"/>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616625-FA5D-4D2C-AE4C-D7B108440A07}" type="doc">
      <dgm:prSet loTypeId="urn:microsoft.com/office/officeart/2005/8/layout/hierarchy5" loCatId="hierarchy" qsTypeId="urn:microsoft.com/office/officeart/2005/8/quickstyle/simple2" qsCatId="simple" csTypeId="urn:microsoft.com/office/officeart/2005/8/colors/accent1_2#5" csCatId="accent1" phldr="1"/>
      <dgm:spPr/>
      <dgm:t>
        <a:bodyPr/>
        <a:lstStyle/>
        <a:p>
          <a:endParaRPr lang="en-US"/>
        </a:p>
      </dgm:t>
    </dgm:pt>
    <dgm:pt modelId="{B570FBFC-9598-4332-8569-94A7B50A7A45}">
      <dgm:prSet phldrT="[Text]" custT="1"/>
      <dgm:spPr/>
      <dgm:t>
        <a:bodyPr/>
        <a:lstStyle/>
        <a:p>
          <a:r>
            <a:rPr lang="en-US" sz="2000" dirty="0" smtClean="0"/>
            <a:t>Resource Group1</a:t>
          </a:r>
          <a:endParaRPr lang="en-US" sz="2000" dirty="0"/>
        </a:p>
      </dgm:t>
    </dgm:pt>
    <dgm:pt modelId="{29146929-E3C1-4632-B91F-20D10AEA4F4B}" type="parTrans" cxnId="{CBFB7321-8C07-455E-BB0F-F2AE6C72A74A}">
      <dgm:prSet/>
      <dgm:spPr/>
      <dgm:t>
        <a:bodyPr/>
        <a:lstStyle/>
        <a:p>
          <a:endParaRPr lang="en-US"/>
        </a:p>
      </dgm:t>
    </dgm:pt>
    <dgm:pt modelId="{50F2644C-DF90-4615-9D29-DFB8A1EEA767}" type="sibTrans" cxnId="{CBFB7321-8C07-455E-BB0F-F2AE6C72A74A}">
      <dgm:prSet/>
      <dgm:spPr/>
      <dgm:t>
        <a:bodyPr/>
        <a:lstStyle/>
        <a:p>
          <a:endParaRPr lang="en-US"/>
        </a:p>
      </dgm:t>
    </dgm:pt>
    <dgm:pt modelId="{EBD51D34-17AD-4FDD-9B1F-AC7D436476DA}">
      <dgm:prSet phldrT="[Text]" custT="1"/>
      <dgm:spPr/>
      <dgm:t>
        <a:bodyPr/>
        <a:lstStyle/>
        <a:p>
          <a:r>
            <a:rPr lang="en-US" sz="1600" dirty="0" smtClean="0"/>
            <a:t>Press/Mach- A</a:t>
          </a:r>
          <a:endParaRPr lang="en-US" sz="1600" dirty="0"/>
        </a:p>
      </dgm:t>
    </dgm:pt>
    <dgm:pt modelId="{1D3BCCBF-CF80-482F-8443-91D62CD0343C}" type="parTrans" cxnId="{D390A225-2E81-4CA1-9A61-0E8FE6FDE83B}">
      <dgm:prSet/>
      <dgm:spPr/>
      <dgm:t>
        <a:bodyPr/>
        <a:lstStyle/>
        <a:p>
          <a:endParaRPr lang="en-US"/>
        </a:p>
      </dgm:t>
    </dgm:pt>
    <dgm:pt modelId="{E8952077-5B16-48D1-AE1D-941B958DB799}" type="sibTrans" cxnId="{D390A225-2E81-4CA1-9A61-0E8FE6FDE83B}">
      <dgm:prSet/>
      <dgm:spPr/>
      <dgm:t>
        <a:bodyPr/>
        <a:lstStyle/>
        <a:p>
          <a:endParaRPr lang="en-US"/>
        </a:p>
      </dgm:t>
    </dgm:pt>
    <dgm:pt modelId="{A4610577-73C7-4C48-9EC1-FFBF19CB2631}">
      <dgm:prSet phldrT="[Text]" custT="1"/>
      <dgm:spPr/>
      <dgm:t>
        <a:bodyPr/>
        <a:lstStyle/>
        <a:p>
          <a:r>
            <a:rPr lang="en-US" sz="1600" dirty="0" smtClean="0"/>
            <a:t>Press/Mach- B</a:t>
          </a:r>
          <a:endParaRPr lang="en-US" sz="1600" dirty="0"/>
        </a:p>
      </dgm:t>
    </dgm:pt>
    <dgm:pt modelId="{71329EAA-044F-47EB-95E8-CF667E495E78}" type="parTrans" cxnId="{C45D891D-7099-40C0-81CE-85AE6015CD0A}">
      <dgm:prSet/>
      <dgm:spPr/>
      <dgm:t>
        <a:bodyPr/>
        <a:lstStyle/>
        <a:p>
          <a:endParaRPr lang="en-US"/>
        </a:p>
      </dgm:t>
    </dgm:pt>
    <dgm:pt modelId="{DD95A508-9928-4C8C-AB97-16E64075E8CA}" type="sibTrans" cxnId="{C45D891D-7099-40C0-81CE-85AE6015CD0A}">
      <dgm:prSet/>
      <dgm:spPr/>
      <dgm:t>
        <a:bodyPr/>
        <a:lstStyle/>
        <a:p>
          <a:endParaRPr lang="en-US"/>
        </a:p>
      </dgm:t>
    </dgm:pt>
    <dgm:pt modelId="{DA2A2D8D-800D-4585-BFA9-9FC578FE9048}">
      <dgm:prSet phldrT="[Text]" custT="1"/>
      <dgm:spPr/>
      <dgm:t>
        <a:bodyPr anchor="t"/>
        <a:lstStyle/>
        <a:p>
          <a:r>
            <a:rPr lang="en-US" sz="1400" dirty="0" smtClean="0"/>
            <a:t>Master schedule at resource group level</a:t>
          </a:r>
          <a:endParaRPr lang="en-US" sz="1400" dirty="0"/>
        </a:p>
      </dgm:t>
    </dgm:pt>
    <dgm:pt modelId="{F273978E-B557-4445-985B-1138ABEE0310}" type="sibTrans" cxnId="{184EFE0F-30E7-4EBE-BB24-24997C9C2459}">
      <dgm:prSet/>
      <dgm:spPr/>
      <dgm:t>
        <a:bodyPr/>
        <a:lstStyle/>
        <a:p>
          <a:endParaRPr lang="en-US"/>
        </a:p>
      </dgm:t>
    </dgm:pt>
    <dgm:pt modelId="{F8D8EE66-4863-4D7A-A55B-5E9369A05B72}" type="parTrans" cxnId="{184EFE0F-30E7-4EBE-BB24-24997C9C2459}">
      <dgm:prSet/>
      <dgm:spPr/>
      <dgm:t>
        <a:bodyPr/>
        <a:lstStyle/>
        <a:p>
          <a:endParaRPr lang="en-US"/>
        </a:p>
      </dgm:t>
    </dgm:pt>
    <dgm:pt modelId="{F5EE8BF5-8075-4324-9B3C-44B4D5E57AF9}">
      <dgm:prSet phldrT="[Text]" custT="1"/>
      <dgm:spPr/>
      <dgm:t>
        <a:bodyPr/>
        <a:lstStyle/>
        <a:p>
          <a:r>
            <a:rPr lang="en-US" sz="1600" dirty="0" smtClean="0"/>
            <a:t>Press/Mach- C</a:t>
          </a:r>
          <a:endParaRPr lang="en-US" sz="1600" dirty="0"/>
        </a:p>
      </dgm:t>
    </dgm:pt>
    <dgm:pt modelId="{1E90EB96-EFF8-4290-8973-879DC8E1DFFA}" type="parTrans" cxnId="{027C22AD-1DCB-4BEF-8A4A-B8C9E495C4EC}">
      <dgm:prSet/>
      <dgm:spPr/>
      <dgm:t>
        <a:bodyPr/>
        <a:lstStyle/>
        <a:p>
          <a:endParaRPr lang="en-US"/>
        </a:p>
      </dgm:t>
    </dgm:pt>
    <dgm:pt modelId="{140A6064-0FB4-4442-92EA-AAC64578D7CE}" type="sibTrans" cxnId="{027C22AD-1DCB-4BEF-8A4A-B8C9E495C4EC}">
      <dgm:prSet/>
      <dgm:spPr/>
      <dgm:t>
        <a:bodyPr/>
        <a:lstStyle/>
        <a:p>
          <a:endParaRPr lang="en-US"/>
        </a:p>
      </dgm:t>
    </dgm:pt>
    <dgm:pt modelId="{63335809-5AB4-4D14-948C-4EF550AEF1AC}">
      <dgm:prSet phldrT="[Text]" custT="1"/>
      <dgm:spPr/>
      <dgm:t>
        <a:bodyPr anchor="t"/>
        <a:lstStyle/>
        <a:p>
          <a:r>
            <a:rPr lang="en-US" sz="1400" dirty="0" smtClean="0"/>
            <a:t>Production schedule at press/machine level</a:t>
          </a:r>
          <a:endParaRPr lang="en-US" sz="1400" dirty="0"/>
        </a:p>
      </dgm:t>
    </dgm:pt>
    <dgm:pt modelId="{3DB8A8FD-C5AB-4219-AD6B-16E11F279E9C}" type="sibTrans" cxnId="{24AAE24D-A91B-448A-8D37-0AC78C3EF501}">
      <dgm:prSet/>
      <dgm:spPr/>
      <dgm:t>
        <a:bodyPr/>
        <a:lstStyle/>
        <a:p>
          <a:endParaRPr lang="en-US"/>
        </a:p>
      </dgm:t>
    </dgm:pt>
    <dgm:pt modelId="{BA1A8E33-BDA4-4AC7-8406-E74F5D5DCF9F}" type="parTrans" cxnId="{24AAE24D-A91B-448A-8D37-0AC78C3EF501}">
      <dgm:prSet/>
      <dgm:spPr/>
      <dgm:t>
        <a:bodyPr/>
        <a:lstStyle/>
        <a:p>
          <a:endParaRPr lang="en-US"/>
        </a:p>
      </dgm:t>
    </dgm:pt>
    <dgm:pt modelId="{9E71A3A8-F440-43D5-BEA8-2117E2488BEA}" type="pres">
      <dgm:prSet presAssocID="{CB616625-FA5D-4D2C-AE4C-D7B108440A07}" presName="mainComposite" presStyleCnt="0">
        <dgm:presLayoutVars>
          <dgm:chPref val="1"/>
          <dgm:dir/>
          <dgm:animOne val="branch"/>
          <dgm:animLvl val="lvl"/>
          <dgm:resizeHandles val="exact"/>
        </dgm:presLayoutVars>
      </dgm:prSet>
      <dgm:spPr/>
      <dgm:t>
        <a:bodyPr/>
        <a:lstStyle/>
        <a:p>
          <a:endParaRPr lang="en-US"/>
        </a:p>
      </dgm:t>
    </dgm:pt>
    <dgm:pt modelId="{7AF83A89-C9FA-44A0-B30B-C7446708B5BB}" type="pres">
      <dgm:prSet presAssocID="{CB616625-FA5D-4D2C-AE4C-D7B108440A07}" presName="hierFlow" presStyleCnt="0"/>
      <dgm:spPr/>
    </dgm:pt>
    <dgm:pt modelId="{B18D1390-DE72-4D6D-A25D-A348A502F2ED}" type="pres">
      <dgm:prSet presAssocID="{CB616625-FA5D-4D2C-AE4C-D7B108440A07}" presName="firstBuf" presStyleCnt="0"/>
      <dgm:spPr/>
    </dgm:pt>
    <dgm:pt modelId="{56760E90-BD9C-462B-BDF1-22B21A1302FD}" type="pres">
      <dgm:prSet presAssocID="{CB616625-FA5D-4D2C-AE4C-D7B108440A07}" presName="hierChild1" presStyleCnt="0">
        <dgm:presLayoutVars>
          <dgm:chPref val="1"/>
          <dgm:animOne val="branch"/>
          <dgm:animLvl val="lvl"/>
        </dgm:presLayoutVars>
      </dgm:prSet>
      <dgm:spPr/>
    </dgm:pt>
    <dgm:pt modelId="{767DE9F4-9A79-4C76-B8E8-E16CE48F47F8}" type="pres">
      <dgm:prSet presAssocID="{B570FBFC-9598-4332-8569-94A7B50A7A45}" presName="Name17" presStyleCnt="0"/>
      <dgm:spPr/>
    </dgm:pt>
    <dgm:pt modelId="{51198CCD-E302-4413-BE31-E14E1F2B6AB5}" type="pres">
      <dgm:prSet presAssocID="{B570FBFC-9598-4332-8569-94A7B50A7A45}" presName="level1Shape" presStyleLbl="node0" presStyleIdx="0" presStyleCnt="1" custLinFactNeighborX="19815" custLinFactNeighborY="-34848">
        <dgm:presLayoutVars>
          <dgm:chPref val="3"/>
        </dgm:presLayoutVars>
      </dgm:prSet>
      <dgm:spPr/>
      <dgm:t>
        <a:bodyPr/>
        <a:lstStyle/>
        <a:p>
          <a:endParaRPr lang="en-US"/>
        </a:p>
      </dgm:t>
    </dgm:pt>
    <dgm:pt modelId="{020A7416-0376-480B-827D-CB76630BB64A}" type="pres">
      <dgm:prSet presAssocID="{B570FBFC-9598-4332-8569-94A7B50A7A45}" presName="hierChild2" presStyleCnt="0"/>
      <dgm:spPr/>
    </dgm:pt>
    <dgm:pt modelId="{47154361-6AB9-4BD2-A285-0E68B0F771F8}" type="pres">
      <dgm:prSet presAssocID="{1D3BCCBF-CF80-482F-8443-91D62CD0343C}" presName="Name25" presStyleLbl="parChTrans1D2" presStyleIdx="0" presStyleCnt="3"/>
      <dgm:spPr/>
      <dgm:t>
        <a:bodyPr/>
        <a:lstStyle/>
        <a:p>
          <a:endParaRPr lang="en-US"/>
        </a:p>
      </dgm:t>
    </dgm:pt>
    <dgm:pt modelId="{50EBB98D-23E5-4C58-9E3A-3B0D08C37460}" type="pres">
      <dgm:prSet presAssocID="{1D3BCCBF-CF80-482F-8443-91D62CD0343C}" presName="connTx" presStyleLbl="parChTrans1D2" presStyleIdx="0" presStyleCnt="3"/>
      <dgm:spPr/>
      <dgm:t>
        <a:bodyPr/>
        <a:lstStyle/>
        <a:p>
          <a:endParaRPr lang="en-US"/>
        </a:p>
      </dgm:t>
    </dgm:pt>
    <dgm:pt modelId="{888F1357-5E4C-42A7-82E8-A0C0CF3EA05C}" type="pres">
      <dgm:prSet presAssocID="{EBD51D34-17AD-4FDD-9B1F-AC7D436476DA}" presName="Name30" presStyleCnt="0"/>
      <dgm:spPr/>
    </dgm:pt>
    <dgm:pt modelId="{DB409BDE-24E3-4787-A4C5-1860A9C55D44}" type="pres">
      <dgm:prSet presAssocID="{EBD51D34-17AD-4FDD-9B1F-AC7D436476DA}" presName="level2Shape" presStyleLbl="node2" presStyleIdx="0" presStyleCnt="3" custScaleX="98472" custLinFactX="21108" custLinFactNeighborX="100000" custLinFactNeighborY="-38072"/>
      <dgm:spPr/>
      <dgm:t>
        <a:bodyPr/>
        <a:lstStyle/>
        <a:p>
          <a:endParaRPr lang="en-US"/>
        </a:p>
      </dgm:t>
    </dgm:pt>
    <dgm:pt modelId="{89C92AD0-55B5-49E5-88AA-4644F342BC74}" type="pres">
      <dgm:prSet presAssocID="{EBD51D34-17AD-4FDD-9B1F-AC7D436476DA}" presName="hierChild3" presStyleCnt="0"/>
      <dgm:spPr/>
    </dgm:pt>
    <dgm:pt modelId="{2D54FE87-4FBD-4949-9269-E5D454581515}" type="pres">
      <dgm:prSet presAssocID="{71329EAA-044F-47EB-95E8-CF667E495E78}" presName="Name25" presStyleLbl="parChTrans1D2" presStyleIdx="1" presStyleCnt="3"/>
      <dgm:spPr/>
      <dgm:t>
        <a:bodyPr/>
        <a:lstStyle/>
        <a:p>
          <a:endParaRPr lang="en-US"/>
        </a:p>
      </dgm:t>
    </dgm:pt>
    <dgm:pt modelId="{1C1E4605-46F5-4132-93B6-E107E321AF14}" type="pres">
      <dgm:prSet presAssocID="{71329EAA-044F-47EB-95E8-CF667E495E78}" presName="connTx" presStyleLbl="parChTrans1D2" presStyleIdx="1" presStyleCnt="3"/>
      <dgm:spPr/>
      <dgm:t>
        <a:bodyPr/>
        <a:lstStyle/>
        <a:p>
          <a:endParaRPr lang="en-US"/>
        </a:p>
      </dgm:t>
    </dgm:pt>
    <dgm:pt modelId="{7681D1F8-F3BF-4800-9707-C14EB76BF70C}" type="pres">
      <dgm:prSet presAssocID="{A4610577-73C7-4C48-9EC1-FFBF19CB2631}" presName="Name30" presStyleCnt="0"/>
      <dgm:spPr/>
    </dgm:pt>
    <dgm:pt modelId="{DCB2492F-CDED-47D0-8E5B-1BB16DD87DDB}" type="pres">
      <dgm:prSet presAssocID="{A4610577-73C7-4C48-9EC1-FFBF19CB2631}" presName="level2Shape" presStyleLbl="node2" presStyleIdx="1" presStyleCnt="3" custScaleX="98472" custLinFactX="21108" custLinFactNeighborX="100000" custLinFactNeighborY="-38072"/>
      <dgm:spPr/>
      <dgm:t>
        <a:bodyPr/>
        <a:lstStyle/>
        <a:p>
          <a:endParaRPr lang="en-US"/>
        </a:p>
      </dgm:t>
    </dgm:pt>
    <dgm:pt modelId="{58298911-9601-41D9-BFCF-388844154720}" type="pres">
      <dgm:prSet presAssocID="{A4610577-73C7-4C48-9EC1-FFBF19CB2631}" presName="hierChild3" presStyleCnt="0"/>
      <dgm:spPr/>
    </dgm:pt>
    <dgm:pt modelId="{D8362601-F69B-458C-BFF4-95E8D48B677D}" type="pres">
      <dgm:prSet presAssocID="{1E90EB96-EFF8-4290-8973-879DC8E1DFFA}" presName="Name25" presStyleLbl="parChTrans1D2" presStyleIdx="2" presStyleCnt="3"/>
      <dgm:spPr/>
      <dgm:t>
        <a:bodyPr/>
        <a:lstStyle/>
        <a:p>
          <a:endParaRPr lang="en-US"/>
        </a:p>
      </dgm:t>
    </dgm:pt>
    <dgm:pt modelId="{99D18846-816E-4C5F-9DF1-5950431493A3}" type="pres">
      <dgm:prSet presAssocID="{1E90EB96-EFF8-4290-8973-879DC8E1DFFA}" presName="connTx" presStyleLbl="parChTrans1D2" presStyleIdx="2" presStyleCnt="3"/>
      <dgm:spPr/>
      <dgm:t>
        <a:bodyPr/>
        <a:lstStyle/>
        <a:p>
          <a:endParaRPr lang="en-US"/>
        </a:p>
      </dgm:t>
    </dgm:pt>
    <dgm:pt modelId="{B7E2714D-D30F-4753-A39E-D08DA0AC10F5}" type="pres">
      <dgm:prSet presAssocID="{F5EE8BF5-8075-4324-9B3C-44B4D5E57AF9}" presName="Name30" presStyleCnt="0"/>
      <dgm:spPr/>
    </dgm:pt>
    <dgm:pt modelId="{D5147C66-774B-42CF-BA11-3A80EE052608}" type="pres">
      <dgm:prSet presAssocID="{F5EE8BF5-8075-4324-9B3C-44B4D5E57AF9}" presName="level2Shape" presStyleLbl="node2" presStyleIdx="2" presStyleCnt="3" custScaleX="98472" custLinFactX="21108" custLinFactNeighborX="100000" custLinFactNeighborY="-38072"/>
      <dgm:spPr/>
      <dgm:t>
        <a:bodyPr/>
        <a:lstStyle/>
        <a:p>
          <a:endParaRPr lang="en-US"/>
        </a:p>
      </dgm:t>
    </dgm:pt>
    <dgm:pt modelId="{D1658B94-1D84-4739-A3AF-9216CBFE4529}" type="pres">
      <dgm:prSet presAssocID="{F5EE8BF5-8075-4324-9B3C-44B4D5E57AF9}" presName="hierChild3" presStyleCnt="0"/>
      <dgm:spPr/>
    </dgm:pt>
    <dgm:pt modelId="{EC9EF292-46BE-4462-83DF-5DFA392FFCC4}" type="pres">
      <dgm:prSet presAssocID="{CB616625-FA5D-4D2C-AE4C-D7B108440A07}" presName="bgShapesFlow" presStyleCnt="0"/>
      <dgm:spPr/>
    </dgm:pt>
    <dgm:pt modelId="{919F4C0B-D6CB-4EC3-A7D1-BE0D42C16FB5}" type="pres">
      <dgm:prSet presAssocID="{DA2A2D8D-800D-4585-BFA9-9FC578FE9048}" presName="rectComp" presStyleCnt="0"/>
      <dgm:spPr/>
    </dgm:pt>
    <dgm:pt modelId="{1195EABC-9CCC-4A31-888B-89C6AF3655E5}" type="pres">
      <dgm:prSet presAssocID="{DA2A2D8D-800D-4585-BFA9-9FC578FE9048}" presName="bgRect" presStyleLbl="bgShp" presStyleIdx="0" presStyleCnt="2" custScaleX="151282"/>
      <dgm:spPr/>
      <dgm:t>
        <a:bodyPr/>
        <a:lstStyle/>
        <a:p>
          <a:endParaRPr lang="en-US"/>
        </a:p>
      </dgm:t>
    </dgm:pt>
    <dgm:pt modelId="{35376EB2-8E7D-4E49-B3B2-866B3577B43A}" type="pres">
      <dgm:prSet presAssocID="{DA2A2D8D-800D-4585-BFA9-9FC578FE9048}" presName="bgRectTx" presStyleLbl="bgShp" presStyleIdx="0" presStyleCnt="2">
        <dgm:presLayoutVars>
          <dgm:bulletEnabled val="1"/>
        </dgm:presLayoutVars>
      </dgm:prSet>
      <dgm:spPr/>
      <dgm:t>
        <a:bodyPr/>
        <a:lstStyle/>
        <a:p>
          <a:endParaRPr lang="en-US"/>
        </a:p>
      </dgm:t>
    </dgm:pt>
    <dgm:pt modelId="{9EFE4CD6-9A62-4B57-AE40-737A0E3035DC}" type="pres">
      <dgm:prSet presAssocID="{DA2A2D8D-800D-4585-BFA9-9FC578FE9048}" presName="spComp" presStyleCnt="0"/>
      <dgm:spPr/>
    </dgm:pt>
    <dgm:pt modelId="{177817A6-9511-49B2-A358-873D1BCC3B1A}" type="pres">
      <dgm:prSet presAssocID="{DA2A2D8D-800D-4585-BFA9-9FC578FE9048}" presName="hSp" presStyleCnt="0"/>
      <dgm:spPr/>
    </dgm:pt>
    <dgm:pt modelId="{35A43221-7C5E-44E8-BAD7-06ED07B8E6D2}" type="pres">
      <dgm:prSet presAssocID="{63335809-5AB4-4D14-948C-4EF550AEF1AC}" presName="rectComp" presStyleCnt="0"/>
      <dgm:spPr/>
    </dgm:pt>
    <dgm:pt modelId="{4E62D5BC-7F2D-4853-95BE-4087354D8CEE}" type="pres">
      <dgm:prSet presAssocID="{63335809-5AB4-4D14-948C-4EF550AEF1AC}" presName="bgRect" presStyleLbl="bgShp" presStyleIdx="1" presStyleCnt="2" custScaleX="223995"/>
      <dgm:spPr/>
      <dgm:t>
        <a:bodyPr/>
        <a:lstStyle/>
        <a:p>
          <a:endParaRPr lang="en-US"/>
        </a:p>
      </dgm:t>
    </dgm:pt>
    <dgm:pt modelId="{66CEF8D1-E274-4E01-ACD7-88E8CE76FF62}" type="pres">
      <dgm:prSet presAssocID="{63335809-5AB4-4D14-948C-4EF550AEF1AC}" presName="bgRectTx" presStyleLbl="bgShp" presStyleIdx="1" presStyleCnt="2">
        <dgm:presLayoutVars>
          <dgm:bulletEnabled val="1"/>
        </dgm:presLayoutVars>
      </dgm:prSet>
      <dgm:spPr/>
      <dgm:t>
        <a:bodyPr/>
        <a:lstStyle/>
        <a:p>
          <a:endParaRPr lang="en-US"/>
        </a:p>
      </dgm:t>
    </dgm:pt>
  </dgm:ptLst>
  <dgm:cxnLst>
    <dgm:cxn modelId="{392E256F-A7A5-4E74-BE9B-BE4442CC83C5}" type="presOf" srcId="{EBD51D34-17AD-4FDD-9B1F-AC7D436476DA}" destId="{DB409BDE-24E3-4787-A4C5-1860A9C55D44}" srcOrd="0" destOrd="0" presId="urn:microsoft.com/office/officeart/2005/8/layout/hierarchy5"/>
    <dgm:cxn modelId="{A67F1CBA-EBAB-43CB-9E56-645F41D06594}" type="presOf" srcId="{71329EAA-044F-47EB-95E8-CF667E495E78}" destId="{1C1E4605-46F5-4132-93B6-E107E321AF14}" srcOrd="1" destOrd="0" presId="urn:microsoft.com/office/officeart/2005/8/layout/hierarchy5"/>
    <dgm:cxn modelId="{027C22AD-1DCB-4BEF-8A4A-B8C9E495C4EC}" srcId="{B570FBFC-9598-4332-8569-94A7B50A7A45}" destId="{F5EE8BF5-8075-4324-9B3C-44B4D5E57AF9}" srcOrd="2" destOrd="0" parTransId="{1E90EB96-EFF8-4290-8973-879DC8E1DFFA}" sibTransId="{140A6064-0FB4-4442-92EA-AAC64578D7CE}"/>
    <dgm:cxn modelId="{7813FBFB-1F34-401C-B60B-63EF13171127}" type="presOf" srcId="{63335809-5AB4-4D14-948C-4EF550AEF1AC}" destId="{66CEF8D1-E274-4E01-ACD7-88E8CE76FF62}" srcOrd="1" destOrd="0" presId="urn:microsoft.com/office/officeart/2005/8/layout/hierarchy5"/>
    <dgm:cxn modelId="{34ECADE3-354B-470B-AF63-656E2AEE4585}" type="presOf" srcId="{1D3BCCBF-CF80-482F-8443-91D62CD0343C}" destId="{50EBB98D-23E5-4C58-9E3A-3B0D08C37460}" srcOrd="1" destOrd="0" presId="urn:microsoft.com/office/officeart/2005/8/layout/hierarchy5"/>
    <dgm:cxn modelId="{184EFE0F-30E7-4EBE-BB24-24997C9C2459}" srcId="{CB616625-FA5D-4D2C-AE4C-D7B108440A07}" destId="{DA2A2D8D-800D-4585-BFA9-9FC578FE9048}" srcOrd="1" destOrd="0" parTransId="{F8D8EE66-4863-4D7A-A55B-5E9369A05B72}" sibTransId="{F273978E-B557-4445-985B-1138ABEE0310}"/>
    <dgm:cxn modelId="{976B86B1-464B-4627-B20D-15A214893122}" type="presOf" srcId="{B570FBFC-9598-4332-8569-94A7B50A7A45}" destId="{51198CCD-E302-4413-BE31-E14E1F2B6AB5}" srcOrd="0" destOrd="0" presId="urn:microsoft.com/office/officeart/2005/8/layout/hierarchy5"/>
    <dgm:cxn modelId="{B7C46CCC-C6EF-4EA1-B58D-E3805B96CA50}" type="presOf" srcId="{1D3BCCBF-CF80-482F-8443-91D62CD0343C}" destId="{47154361-6AB9-4BD2-A285-0E68B0F771F8}" srcOrd="0" destOrd="0" presId="urn:microsoft.com/office/officeart/2005/8/layout/hierarchy5"/>
    <dgm:cxn modelId="{512D69DB-1F00-414F-AB09-EE1F2F09464D}" type="presOf" srcId="{CB616625-FA5D-4D2C-AE4C-D7B108440A07}" destId="{9E71A3A8-F440-43D5-BEA8-2117E2488BEA}" srcOrd="0" destOrd="0" presId="urn:microsoft.com/office/officeart/2005/8/layout/hierarchy5"/>
    <dgm:cxn modelId="{FB632E6E-CCC1-41B1-9A80-D84D66730820}" type="presOf" srcId="{DA2A2D8D-800D-4585-BFA9-9FC578FE9048}" destId="{35376EB2-8E7D-4E49-B3B2-866B3577B43A}" srcOrd="1" destOrd="0" presId="urn:microsoft.com/office/officeart/2005/8/layout/hierarchy5"/>
    <dgm:cxn modelId="{A921EB3C-611E-43B6-85B8-C697C5327CEA}" type="presOf" srcId="{F5EE8BF5-8075-4324-9B3C-44B4D5E57AF9}" destId="{D5147C66-774B-42CF-BA11-3A80EE052608}" srcOrd="0" destOrd="0" presId="urn:microsoft.com/office/officeart/2005/8/layout/hierarchy5"/>
    <dgm:cxn modelId="{CBFB7321-8C07-455E-BB0F-F2AE6C72A74A}" srcId="{CB616625-FA5D-4D2C-AE4C-D7B108440A07}" destId="{B570FBFC-9598-4332-8569-94A7B50A7A45}" srcOrd="0" destOrd="0" parTransId="{29146929-E3C1-4632-B91F-20D10AEA4F4B}" sibTransId="{50F2644C-DF90-4615-9D29-DFB8A1EEA767}"/>
    <dgm:cxn modelId="{C45D891D-7099-40C0-81CE-85AE6015CD0A}" srcId="{B570FBFC-9598-4332-8569-94A7B50A7A45}" destId="{A4610577-73C7-4C48-9EC1-FFBF19CB2631}" srcOrd="1" destOrd="0" parTransId="{71329EAA-044F-47EB-95E8-CF667E495E78}" sibTransId="{DD95A508-9928-4C8C-AB97-16E64075E8CA}"/>
    <dgm:cxn modelId="{2CD4A6EF-77CE-4A46-9251-1AE85A8EC6CE}" type="presOf" srcId="{71329EAA-044F-47EB-95E8-CF667E495E78}" destId="{2D54FE87-4FBD-4949-9269-E5D454581515}" srcOrd="0" destOrd="0" presId="urn:microsoft.com/office/officeart/2005/8/layout/hierarchy5"/>
    <dgm:cxn modelId="{C42CE7A8-4E46-47DF-846C-5A60B4CFF639}" type="presOf" srcId="{DA2A2D8D-800D-4585-BFA9-9FC578FE9048}" destId="{1195EABC-9CCC-4A31-888B-89C6AF3655E5}" srcOrd="0" destOrd="0" presId="urn:microsoft.com/office/officeart/2005/8/layout/hierarchy5"/>
    <dgm:cxn modelId="{47E9A152-59A6-4EC9-9EA2-8713109B34F8}" type="presOf" srcId="{A4610577-73C7-4C48-9EC1-FFBF19CB2631}" destId="{DCB2492F-CDED-47D0-8E5B-1BB16DD87DDB}" srcOrd="0" destOrd="0" presId="urn:microsoft.com/office/officeart/2005/8/layout/hierarchy5"/>
    <dgm:cxn modelId="{5A307EFC-8045-465E-9C6B-4824ED66CB3D}" type="presOf" srcId="{1E90EB96-EFF8-4290-8973-879DC8E1DFFA}" destId="{D8362601-F69B-458C-BFF4-95E8D48B677D}" srcOrd="0" destOrd="0" presId="urn:microsoft.com/office/officeart/2005/8/layout/hierarchy5"/>
    <dgm:cxn modelId="{24AAE24D-A91B-448A-8D37-0AC78C3EF501}" srcId="{CB616625-FA5D-4D2C-AE4C-D7B108440A07}" destId="{63335809-5AB4-4D14-948C-4EF550AEF1AC}" srcOrd="2" destOrd="0" parTransId="{BA1A8E33-BDA4-4AC7-8406-E74F5D5DCF9F}" sibTransId="{3DB8A8FD-C5AB-4219-AD6B-16E11F279E9C}"/>
    <dgm:cxn modelId="{A319E78B-0B4B-44D2-B959-9B60D0B04A63}" type="presOf" srcId="{1E90EB96-EFF8-4290-8973-879DC8E1DFFA}" destId="{99D18846-816E-4C5F-9DF1-5950431493A3}" srcOrd="1" destOrd="0" presId="urn:microsoft.com/office/officeart/2005/8/layout/hierarchy5"/>
    <dgm:cxn modelId="{1A58EA94-4FCB-4ED6-ABAF-75C6170C9B66}" type="presOf" srcId="{63335809-5AB4-4D14-948C-4EF550AEF1AC}" destId="{4E62D5BC-7F2D-4853-95BE-4087354D8CEE}" srcOrd="0" destOrd="0" presId="urn:microsoft.com/office/officeart/2005/8/layout/hierarchy5"/>
    <dgm:cxn modelId="{D390A225-2E81-4CA1-9A61-0E8FE6FDE83B}" srcId="{B570FBFC-9598-4332-8569-94A7B50A7A45}" destId="{EBD51D34-17AD-4FDD-9B1F-AC7D436476DA}" srcOrd="0" destOrd="0" parTransId="{1D3BCCBF-CF80-482F-8443-91D62CD0343C}" sibTransId="{E8952077-5B16-48D1-AE1D-941B958DB799}"/>
    <dgm:cxn modelId="{7D9849FE-30DA-41AD-B786-6DAA02C6F443}" type="presParOf" srcId="{9E71A3A8-F440-43D5-BEA8-2117E2488BEA}" destId="{7AF83A89-C9FA-44A0-B30B-C7446708B5BB}" srcOrd="0" destOrd="0" presId="urn:microsoft.com/office/officeart/2005/8/layout/hierarchy5"/>
    <dgm:cxn modelId="{F12540DA-E9EE-4552-A5A4-F70CA9D5C109}" type="presParOf" srcId="{7AF83A89-C9FA-44A0-B30B-C7446708B5BB}" destId="{B18D1390-DE72-4D6D-A25D-A348A502F2ED}" srcOrd="0" destOrd="0" presId="urn:microsoft.com/office/officeart/2005/8/layout/hierarchy5"/>
    <dgm:cxn modelId="{5CAA8772-D0CD-4E35-ACFE-F70480674918}" type="presParOf" srcId="{7AF83A89-C9FA-44A0-B30B-C7446708B5BB}" destId="{56760E90-BD9C-462B-BDF1-22B21A1302FD}" srcOrd="1" destOrd="0" presId="urn:microsoft.com/office/officeart/2005/8/layout/hierarchy5"/>
    <dgm:cxn modelId="{8D7BC9C5-28F5-4BB5-8C0F-A566FE3CC9EF}" type="presParOf" srcId="{56760E90-BD9C-462B-BDF1-22B21A1302FD}" destId="{767DE9F4-9A79-4C76-B8E8-E16CE48F47F8}" srcOrd="0" destOrd="0" presId="urn:microsoft.com/office/officeart/2005/8/layout/hierarchy5"/>
    <dgm:cxn modelId="{0DE0F033-79BE-4968-BA82-403A55C902F0}" type="presParOf" srcId="{767DE9F4-9A79-4C76-B8E8-E16CE48F47F8}" destId="{51198CCD-E302-4413-BE31-E14E1F2B6AB5}" srcOrd="0" destOrd="0" presId="urn:microsoft.com/office/officeart/2005/8/layout/hierarchy5"/>
    <dgm:cxn modelId="{2F121D7B-82F3-4905-B828-A9519A6E1715}" type="presParOf" srcId="{767DE9F4-9A79-4C76-B8E8-E16CE48F47F8}" destId="{020A7416-0376-480B-827D-CB76630BB64A}" srcOrd="1" destOrd="0" presId="urn:microsoft.com/office/officeart/2005/8/layout/hierarchy5"/>
    <dgm:cxn modelId="{AA0E1F96-B329-4066-9D93-C05A7BF5F510}" type="presParOf" srcId="{020A7416-0376-480B-827D-CB76630BB64A}" destId="{47154361-6AB9-4BD2-A285-0E68B0F771F8}" srcOrd="0" destOrd="0" presId="urn:microsoft.com/office/officeart/2005/8/layout/hierarchy5"/>
    <dgm:cxn modelId="{875B1964-2E48-4DFF-B161-81EFEC16F281}" type="presParOf" srcId="{47154361-6AB9-4BD2-A285-0E68B0F771F8}" destId="{50EBB98D-23E5-4C58-9E3A-3B0D08C37460}" srcOrd="0" destOrd="0" presId="urn:microsoft.com/office/officeart/2005/8/layout/hierarchy5"/>
    <dgm:cxn modelId="{9D4F9516-0272-4921-AE1D-8B91BBCA1ED6}" type="presParOf" srcId="{020A7416-0376-480B-827D-CB76630BB64A}" destId="{888F1357-5E4C-42A7-82E8-A0C0CF3EA05C}" srcOrd="1" destOrd="0" presId="urn:microsoft.com/office/officeart/2005/8/layout/hierarchy5"/>
    <dgm:cxn modelId="{CA636D7E-A68B-49C2-85E1-711AC97F9191}" type="presParOf" srcId="{888F1357-5E4C-42A7-82E8-A0C0CF3EA05C}" destId="{DB409BDE-24E3-4787-A4C5-1860A9C55D44}" srcOrd="0" destOrd="0" presId="urn:microsoft.com/office/officeart/2005/8/layout/hierarchy5"/>
    <dgm:cxn modelId="{2CDFE15E-7175-453D-B3B7-A77EA44A3EE1}" type="presParOf" srcId="{888F1357-5E4C-42A7-82E8-A0C0CF3EA05C}" destId="{89C92AD0-55B5-49E5-88AA-4644F342BC74}" srcOrd="1" destOrd="0" presId="urn:microsoft.com/office/officeart/2005/8/layout/hierarchy5"/>
    <dgm:cxn modelId="{00113F0B-6D65-422F-9E9F-1A22B83C3FA2}" type="presParOf" srcId="{020A7416-0376-480B-827D-CB76630BB64A}" destId="{2D54FE87-4FBD-4949-9269-E5D454581515}" srcOrd="2" destOrd="0" presId="urn:microsoft.com/office/officeart/2005/8/layout/hierarchy5"/>
    <dgm:cxn modelId="{BB52F25B-6738-4E0D-ACA7-7FC52F6DDAD8}" type="presParOf" srcId="{2D54FE87-4FBD-4949-9269-E5D454581515}" destId="{1C1E4605-46F5-4132-93B6-E107E321AF14}" srcOrd="0" destOrd="0" presId="urn:microsoft.com/office/officeart/2005/8/layout/hierarchy5"/>
    <dgm:cxn modelId="{3B76C6B3-D4A8-43B7-8E27-2210FC8F7B6D}" type="presParOf" srcId="{020A7416-0376-480B-827D-CB76630BB64A}" destId="{7681D1F8-F3BF-4800-9707-C14EB76BF70C}" srcOrd="3" destOrd="0" presId="urn:microsoft.com/office/officeart/2005/8/layout/hierarchy5"/>
    <dgm:cxn modelId="{55F95650-D8DA-4066-B4D8-881DD82436F2}" type="presParOf" srcId="{7681D1F8-F3BF-4800-9707-C14EB76BF70C}" destId="{DCB2492F-CDED-47D0-8E5B-1BB16DD87DDB}" srcOrd="0" destOrd="0" presId="urn:microsoft.com/office/officeart/2005/8/layout/hierarchy5"/>
    <dgm:cxn modelId="{C84CBE73-960D-493A-A44F-3636C9E88A1C}" type="presParOf" srcId="{7681D1F8-F3BF-4800-9707-C14EB76BF70C}" destId="{58298911-9601-41D9-BFCF-388844154720}" srcOrd="1" destOrd="0" presId="urn:microsoft.com/office/officeart/2005/8/layout/hierarchy5"/>
    <dgm:cxn modelId="{E8B1DDE7-CD8C-4527-9690-F3EF2B4F004A}" type="presParOf" srcId="{020A7416-0376-480B-827D-CB76630BB64A}" destId="{D8362601-F69B-458C-BFF4-95E8D48B677D}" srcOrd="4" destOrd="0" presId="urn:microsoft.com/office/officeart/2005/8/layout/hierarchy5"/>
    <dgm:cxn modelId="{CFB4E669-B624-4792-B238-114EB28E20EC}" type="presParOf" srcId="{D8362601-F69B-458C-BFF4-95E8D48B677D}" destId="{99D18846-816E-4C5F-9DF1-5950431493A3}" srcOrd="0" destOrd="0" presId="urn:microsoft.com/office/officeart/2005/8/layout/hierarchy5"/>
    <dgm:cxn modelId="{F1C2CDFC-414D-44BB-B390-1449D0178536}" type="presParOf" srcId="{020A7416-0376-480B-827D-CB76630BB64A}" destId="{B7E2714D-D30F-4753-A39E-D08DA0AC10F5}" srcOrd="5" destOrd="0" presId="urn:microsoft.com/office/officeart/2005/8/layout/hierarchy5"/>
    <dgm:cxn modelId="{525970A4-B23D-479E-A7C3-8672A4FA2D4A}" type="presParOf" srcId="{B7E2714D-D30F-4753-A39E-D08DA0AC10F5}" destId="{D5147C66-774B-42CF-BA11-3A80EE052608}" srcOrd="0" destOrd="0" presId="urn:microsoft.com/office/officeart/2005/8/layout/hierarchy5"/>
    <dgm:cxn modelId="{604BEC70-57A0-4635-A8AE-38AFA3E8B103}" type="presParOf" srcId="{B7E2714D-D30F-4753-A39E-D08DA0AC10F5}" destId="{D1658B94-1D84-4739-A3AF-9216CBFE4529}" srcOrd="1" destOrd="0" presId="urn:microsoft.com/office/officeart/2005/8/layout/hierarchy5"/>
    <dgm:cxn modelId="{A23D89F4-B2D7-46B2-BC5E-14C4B25BC7D5}" type="presParOf" srcId="{9E71A3A8-F440-43D5-BEA8-2117E2488BEA}" destId="{EC9EF292-46BE-4462-83DF-5DFA392FFCC4}" srcOrd="1" destOrd="0" presId="urn:microsoft.com/office/officeart/2005/8/layout/hierarchy5"/>
    <dgm:cxn modelId="{7428AB3B-9923-46E6-B7AC-D8B766B099DE}" type="presParOf" srcId="{EC9EF292-46BE-4462-83DF-5DFA392FFCC4}" destId="{919F4C0B-D6CB-4EC3-A7D1-BE0D42C16FB5}" srcOrd="0" destOrd="0" presId="urn:microsoft.com/office/officeart/2005/8/layout/hierarchy5"/>
    <dgm:cxn modelId="{A588CA63-BB4D-4150-966D-99227CAD6C83}" type="presParOf" srcId="{919F4C0B-D6CB-4EC3-A7D1-BE0D42C16FB5}" destId="{1195EABC-9CCC-4A31-888B-89C6AF3655E5}" srcOrd="0" destOrd="0" presId="urn:microsoft.com/office/officeart/2005/8/layout/hierarchy5"/>
    <dgm:cxn modelId="{FC51DCE0-8C4D-45C6-B716-BC344B707858}" type="presParOf" srcId="{919F4C0B-D6CB-4EC3-A7D1-BE0D42C16FB5}" destId="{35376EB2-8E7D-4E49-B3B2-866B3577B43A}" srcOrd="1" destOrd="0" presId="urn:microsoft.com/office/officeart/2005/8/layout/hierarchy5"/>
    <dgm:cxn modelId="{DB9A6C71-FDED-406C-9114-83505A2168D7}" type="presParOf" srcId="{EC9EF292-46BE-4462-83DF-5DFA392FFCC4}" destId="{9EFE4CD6-9A62-4B57-AE40-737A0E3035DC}" srcOrd="1" destOrd="0" presId="urn:microsoft.com/office/officeart/2005/8/layout/hierarchy5"/>
    <dgm:cxn modelId="{F4FBA916-FF08-4E38-9577-529EDEDCCA4E}" type="presParOf" srcId="{9EFE4CD6-9A62-4B57-AE40-737A0E3035DC}" destId="{177817A6-9511-49B2-A358-873D1BCC3B1A}" srcOrd="0" destOrd="0" presId="urn:microsoft.com/office/officeart/2005/8/layout/hierarchy5"/>
    <dgm:cxn modelId="{88A78FCA-FBFC-4310-A5A6-975F74291E59}" type="presParOf" srcId="{EC9EF292-46BE-4462-83DF-5DFA392FFCC4}" destId="{35A43221-7C5E-44E8-BAD7-06ED07B8E6D2}" srcOrd="2" destOrd="0" presId="urn:microsoft.com/office/officeart/2005/8/layout/hierarchy5"/>
    <dgm:cxn modelId="{9B97C207-1C8E-4DCB-894D-983D978E31B1}" type="presParOf" srcId="{35A43221-7C5E-44E8-BAD7-06ED07B8E6D2}" destId="{4E62D5BC-7F2D-4853-95BE-4087354D8CEE}" srcOrd="0" destOrd="0" presId="urn:microsoft.com/office/officeart/2005/8/layout/hierarchy5"/>
    <dgm:cxn modelId="{7A389397-8F01-4654-BD3A-513CE82933AF}" type="presParOf" srcId="{35A43221-7C5E-44E8-BAD7-06ED07B8E6D2}" destId="{66CEF8D1-E274-4E01-ACD7-88E8CE76FF62}" srcOrd="1" destOrd="0" presId="urn:microsoft.com/office/officeart/2005/8/layout/hierarchy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16780A-835F-410D-9A89-A06EA7AA8A03}" type="doc">
      <dgm:prSet loTypeId="urn:microsoft.com/office/officeart/2005/8/layout/radial2" loCatId="relationship" qsTypeId="urn:microsoft.com/office/officeart/2005/8/quickstyle/simple1#3" qsCatId="simple" csTypeId="urn:microsoft.com/office/officeart/2005/8/colors/accent1_2#6" csCatId="accent1" phldr="1"/>
      <dgm:spPr/>
      <dgm:t>
        <a:bodyPr/>
        <a:lstStyle/>
        <a:p>
          <a:endParaRPr lang="en-US"/>
        </a:p>
      </dgm:t>
    </dgm:pt>
    <dgm:pt modelId="{EA93C80B-F8EB-4E29-8240-4E025B15FB40}">
      <dgm:prSet phldrT="[Text]"/>
      <dgm:spPr/>
      <dgm:t>
        <a:bodyPr/>
        <a:lstStyle/>
        <a:p>
          <a:r>
            <a:rPr lang="en-US" dirty="0" smtClean="0"/>
            <a:t>Stamp-01</a:t>
          </a:r>
        </a:p>
        <a:p>
          <a:r>
            <a:rPr lang="en-US" dirty="0" smtClean="0"/>
            <a:t>8 hrs</a:t>
          </a:r>
          <a:endParaRPr lang="en-US" dirty="0"/>
        </a:p>
      </dgm:t>
    </dgm:pt>
    <dgm:pt modelId="{BAD84BF0-2E49-4440-AC6F-C31617AC24EB}" type="parTrans" cxnId="{F01FD2C8-81C8-4765-B57C-92125AE8A447}">
      <dgm:prSet/>
      <dgm:spPr/>
      <dgm:t>
        <a:bodyPr/>
        <a:lstStyle/>
        <a:p>
          <a:endParaRPr lang="en-US"/>
        </a:p>
      </dgm:t>
    </dgm:pt>
    <dgm:pt modelId="{323894F3-8723-4518-A405-0B99188075ED}" type="sibTrans" cxnId="{F01FD2C8-81C8-4765-B57C-92125AE8A447}">
      <dgm:prSet/>
      <dgm:spPr/>
      <dgm:t>
        <a:bodyPr/>
        <a:lstStyle/>
        <a:p>
          <a:endParaRPr lang="en-US"/>
        </a:p>
      </dgm:t>
    </dgm:pt>
    <dgm:pt modelId="{CD4ACA15-3DBD-4060-9604-24EF772F08D9}">
      <dgm:prSet phldrT="[Text]"/>
      <dgm:spPr/>
      <dgm:t>
        <a:bodyPr/>
        <a:lstStyle/>
        <a:p>
          <a:r>
            <a:rPr lang="en-US" dirty="0" smtClean="0"/>
            <a:t>Stamp-02</a:t>
          </a:r>
        </a:p>
        <a:p>
          <a:r>
            <a:rPr lang="en-US" dirty="0" smtClean="0"/>
            <a:t> 8 hrs</a:t>
          </a:r>
          <a:endParaRPr lang="en-US" dirty="0"/>
        </a:p>
      </dgm:t>
    </dgm:pt>
    <dgm:pt modelId="{5B58A948-89E0-4348-B546-5A909A3779A0}" type="parTrans" cxnId="{9D68DCC5-84A9-4FC5-A4A3-C55AB24CB950}">
      <dgm:prSet/>
      <dgm:spPr/>
      <dgm:t>
        <a:bodyPr/>
        <a:lstStyle/>
        <a:p>
          <a:endParaRPr lang="en-US"/>
        </a:p>
      </dgm:t>
    </dgm:pt>
    <dgm:pt modelId="{F148ACB3-35E6-407D-84BC-EAC54AADC3FA}" type="sibTrans" cxnId="{9D68DCC5-84A9-4FC5-A4A3-C55AB24CB950}">
      <dgm:prSet/>
      <dgm:spPr/>
      <dgm:t>
        <a:bodyPr/>
        <a:lstStyle/>
        <a:p>
          <a:endParaRPr lang="en-US"/>
        </a:p>
      </dgm:t>
    </dgm:pt>
    <dgm:pt modelId="{73A390E1-AD63-4DB1-9200-51000904DCCE}">
      <dgm:prSet phldrT="[Text]"/>
      <dgm:spPr/>
      <dgm:t>
        <a:bodyPr/>
        <a:lstStyle/>
        <a:p>
          <a:r>
            <a:rPr lang="en-US" dirty="0" smtClean="0"/>
            <a:t>Stamp-03</a:t>
          </a:r>
        </a:p>
        <a:p>
          <a:r>
            <a:rPr lang="en-US" dirty="0" smtClean="0"/>
            <a:t>8 hrs</a:t>
          </a:r>
          <a:endParaRPr lang="en-US" dirty="0"/>
        </a:p>
      </dgm:t>
    </dgm:pt>
    <dgm:pt modelId="{F86EF8E1-BED1-40D9-BAC6-DAD5E3908CDC}" type="parTrans" cxnId="{585D7D9D-F896-4738-8DDD-0EAA09B0F2DD}">
      <dgm:prSet/>
      <dgm:spPr/>
      <dgm:t>
        <a:bodyPr/>
        <a:lstStyle/>
        <a:p>
          <a:endParaRPr lang="en-US"/>
        </a:p>
      </dgm:t>
    </dgm:pt>
    <dgm:pt modelId="{BC4626B7-F908-4F92-8DD1-A2324BEF1829}" type="sibTrans" cxnId="{585D7D9D-F896-4738-8DDD-0EAA09B0F2DD}">
      <dgm:prSet/>
      <dgm:spPr/>
      <dgm:t>
        <a:bodyPr/>
        <a:lstStyle/>
        <a:p>
          <a:endParaRPr lang="en-US"/>
        </a:p>
      </dgm:t>
    </dgm:pt>
    <dgm:pt modelId="{92ED3E8A-C43C-4DCF-A3BE-E165DE9CAD2A}" type="pres">
      <dgm:prSet presAssocID="{6216780A-835F-410D-9A89-A06EA7AA8A03}" presName="composite" presStyleCnt="0">
        <dgm:presLayoutVars>
          <dgm:chMax val="5"/>
          <dgm:dir/>
          <dgm:animLvl val="ctr"/>
          <dgm:resizeHandles val="exact"/>
        </dgm:presLayoutVars>
      </dgm:prSet>
      <dgm:spPr/>
      <dgm:t>
        <a:bodyPr/>
        <a:lstStyle/>
        <a:p>
          <a:endParaRPr lang="en-US"/>
        </a:p>
      </dgm:t>
    </dgm:pt>
    <dgm:pt modelId="{20C0DF16-1542-462A-ADAB-B004447C5BAD}" type="pres">
      <dgm:prSet presAssocID="{6216780A-835F-410D-9A89-A06EA7AA8A03}" presName="cycle" presStyleCnt="0"/>
      <dgm:spPr/>
    </dgm:pt>
    <dgm:pt modelId="{CE54AE2E-C778-413B-874D-08A23B4AC7EC}" type="pres">
      <dgm:prSet presAssocID="{6216780A-835F-410D-9A89-A06EA7AA8A03}" presName="centerShape" presStyleCnt="0"/>
      <dgm:spPr/>
    </dgm:pt>
    <dgm:pt modelId="{FF5967CE-03CB-4B86-A30E-03C9C164A66E}" type="pres">
      <dgm:prSet presAssocID="{6216780A-835F-410D-9A89-A06EA7AA8A03}" presName="connSite" presStyleLbl="node1" presStyleIdx="0" presStyleCnt="4"/>
      <dgm:spPr/>
    </dgm:pt>
    <dgm:pt modelId="{6B25D6E9-7375-4906-83B0-EC0B3EF467B3}" type="pres">
      <dgm:prSet presAssocID="{6216780A-835F-410D-9A89-A06EA7AA8A03}" presName="visible" presStyleLbl="node1" presStyleIdx="0" presStyleCnt="4"/>
      <dgm:spPr/>
    </dgm:pt>
    <dgm:pt modelId="{5D539962-E28D-48FD-AF45-14AF0F269AE1}" type="pres">
      <dgm:prSet presAssocID="{BAD84BF0-2E49-4440-AC6F-C31617AC24EB}" presName="Name25" presStyleLbl="parChTrans1D1" presStyleIdx="0" presStyleCnt="3"/>
      <dgm:spPr/>
      <dgm:t>
        <a:bodyPr/>
        <a:lstStyle/>
        <a:p>
          <a:endParaRPr lang="en-US"/>
        </a:p>
      </dgm:t>
    </dgm:pt>
    <dgm:pt modelId="{B4F9B020-85C5-4855-B355-C64DD045D11A}" type="pres">
      <dgm:prSet presAssocID="{EA93C80B-F8EB-4E29-8240-4E025B15FB40}" presName="node" presStyleCnt="0"/>
      <dgm:spPr/>
    </dgm:pt>
    <dgm:pt modelId="{6F5582F1-07CE-4949-AB1D-A11AFC536C1D}" type="pres">
      <dgm:prSet presAssocID="{EA93C80B-F8EB-4E29-8240-4E025B15FB40}" presName="parentNode" presStyleLbl="node1" presStyleIdx="1" presStyleCnt="4">
        <dgm:presLayoutVars>
          <dgm:chMax val="1"/>
          <dgm:bulletEnabled val="1"/>
        </dgm:presLayoutVars>
      </dgm:prSet>
      <dgm:spPr/>
      <dgm:t>
        <a:bodyPr/>
        <a:lstStyle/>
        <a:p>
          <a:endParaRPr lang="en-US"/>
        </a:p>
      </dgm:t>
    </dgm:pt>
    <dgm:pt modelId="{9264FB92-EEB2-4260-8D47-6279640B231B}" type="pres">
      <dgm:prSet presAssocID="{EA93C80B-F8EB-4E29-8240-4E025B15FB40}" presName="childNode" presStyleLbl="revTx" presStyleIdx="0" presStyleCnt="0">
        <dgm:presLayoutVars>
          <dgm:bulletEnabled val="1"/>
        </dgm:presLayoutVars>
      </dgm:prSet>
      <dgm:spPr/>
      <dgm:t>
        <a:bodyPr/>
        <a:lstStyle/>
        <a:p>
          <a:endParaRPr lang="en-US"/>
        </a:p>
      </dgm:t>
    </dgm:pt>
    <dgm:pt modelId="{EEEA3EE1-2777-4CA0-B7BE-D6A132355DDD}" type="pres">
      <dgm:prSet presAssocID="{5B58A948-89E0-4348-B546-5A909A3779A0}" presName="Name25" presStyleLbl="parChTrans1D1" presStyleIdx="1" presStyleCnt="3"/>
      <dgm:spPr/>
      <dgm:t>
        <a:bodyPr/>
        <a:lstStyle/>
        <a:p>
          <a:endParaRPr lang="en-US"/>
        </a:p>
      </dgm:t>
    </dgm:pt>
    <dgm:pt modelId="{73F2B5D2-919D-4541-9E8A-E0A622C5107C}" type="pres">
      <dgm:prSet presAssocID="{CD4ACA15-3DBD-4060-9604-24EF772F08D9}" presName="node" presStyleCnt="0"/>
      <dgm:spPr/>
    </dgm:pt>
    <dgm:pt modelId="{B713C819-90AC-4D99-A053-35DD78AC0447}" type="pres">
      <dgm:prSet presAssocID="{CD4ACA15-3DBD-4060-9604-24EF772F08D9}" presName="parentNode" presStyleLbl="node1" presStyleIdx="2" presStyleCnt="4">
        <dgm:presLayoutVars>
          <dgm:chMax val="1"/>
          <dgm:bulletEnabled val="1"/>
        </dgm:presLayoutVars>
      </dgm:prSet>
      <dgm:spPr/>
      <dgm:t>
        <a:bodyPr/>
        <a:lstStyle/>
        <a:p>
          <a:endParaRPr lang="en-US"/>
        </a:p>
      </dgm:t>
    </dgm:pt>
    <dgm:pt modelId="{AFE64AC2-B2B6-4221-BEBB-8BFAA833DA0B}" type="pres">
      <dgm:prSet presAssocID="{CD4ACA15-3DBD-4060-9604-24EF772F08D9}" presName="childNode" presStyleLbl="revTx" presStyleIdx="0" presStyleCnt="0">
        <dgm:presLayoutVars>
          <dgm:bulletEnabled val="1"/>
        </dgm:presLayoutVars>
      </dgm:prSet>
      <dgm:spPr/>
      <dgm:t>
        <a:bodyPr/>
        <a:lstStyle/>
        <a:p>
          <a:endParaRPr lang="en-US"/>
        </a:p>
      </dgm:t>
    </dgm:pt>
    <dgm:pt modelId="{D8385667-E8B2-4112-A33A-6FF70A9FC2EF}" type="pres">
      <dgm:prSet presAssocID="{F86EF8E1-BED1-40D9-BAC6-DAD5E3908CDC}" presName="Name25" presStyleLbl="parChTrans1D1" presStyleIdx="2" presStyleCnt="3"/>
      <dgm:spPr/>
      <dgm:t>
        <a:bodyPr/>
        <a:lstStyle/>
        <a:p>
          <a:endParaRPr lang="en-US"/>
        </a:p>
      </dgm:t>
    </dgm:pt>
    <dgm:pt modelId="{5D97AB53-51CB-4477-BE00-ECB06FDE8C31}" type="pres">
      <dgm:prSet presAssocID="{73A390E1-AD63-4DB1-9200-51000904DCCE}" presName="node" presStyleCnt="0"/>
      <dgm:spPr/>
    </dgm:pt>
    <dgm:pt modelId="{46FA6829-771A-4051-9313-13DEF56F8832}" type="pres">
      <dgm:prSet presAssocID="{73A390E1-AD63-4DB1-9200-51000904DCCE}" presName="parentNode" presStyleLbl="node1" presStyleIdx="3" presStyleCnt="4">
        <dgm:presLayoutVars>
          <dgm:chMax val="1"/>
          <dgm:bulletEnabled val="1"/>
        </dgm:presLayoutVars>
      </dgm:prSet>
      <dgm:spPr/>
      <dgm:t>
        <a:bodyPr/>
        <a:lstStyle/>
        <a:p>
          <a:endParaRPr lang="en-US"/>
        </a:p>
      </dgm:t>
    </dgm:pt>
    <dgm:pt modelId="{1DF5281A-F602-436B-83DB-8DDEC1860AE2}" type="pres">
      <dgm:prSet presAssocID="{73A390E1-AD63-4DB1-9200-51000904DCCE}" presName="childNode" presStyleLbl="revTx" presStyleIdx="0" presStyleCnt="0">
        <dgm:presLayoutVars>
          <dgm:bulletEnabled val="1"/>
        </dgm:presLayoutVars>
      </dgm:prSet>
      <dgm:spPr/>
      <dgm:t>
        <a:bodyPr/>
        <a:lstStyle/>
        <a:p>
          <a:endParaRPr lang="en-US"/>
        </a:p>
      </dgm:t>
    </dgm:pt>
  </dgm:ptLst>
  <dgm:cxnLst>
    <dgm:cxn modelId="{65C3C4D5-1A72-45B2-86A5-B87F9C163B57}" type="presOf" srcId="{CD4ACA15-3DBD-4060-9604-24EF772F08D9}" destId="{B713C819-90AC-4D99-A053-35DD78AC0447}" srcOrd="0" destOrd="0" presId="urn:microsoft.com/office/officeart/2005/8/layout/radial2"/>
    <dgm:cxn modelId="{FACE9880-26CB-4429-AA89-5C23DF467D8C}" type="presOf" srcId="{73A390E1-AD63-4DB1-9200-51000904DCCE}" destId="{46FA6829-771A-4051-9313-13DEF56F8832}" srcOrd="0" destOrd="0" presId="urn:microsoft.com/office/officeart/2005/8/layout/radial2"/>
    <dgm:cxn modelId="{C5918D87-F9F3-41B7-B553-8EC3F2B8F5F9}" type="presOf" srcId="{5B58A948-89E0-4348-B546-5A909A3779A0}" destId="{EEEA3EE1-2777-4CA0-B7BE-D6A132355DDD}" srcOrd="0" destOrd="0" presId="urn:microsoft.com/office/officeart/2005/8/layout/radial2"/>
    <dgm:cxn modelId="{F01FD2C8-81C8-4765-B57C-92125AE8A447}" srcId="{6216780A-835F-410D-9A89-A06EA7AA8A03}" destId="{EA93C80B-F8EB-4E29-8240-4E025B15FB40}" srcOrd="0" destOrd="0" parTransId="{BAD84BF0-2E49-4440-AC6F-C31617AC24EB}" sibTransId="{323894F3-8723-4518-A405-0B99188075ED}"/>
    <dgm:cxn modelId="{9D68DCC5-84A9-4FC5-A4A3-C55AB24CB950}" srcId="{6216780A-835F-410D-9A89-A06EA7AA8A03}" destId="{CD4ACA15-3DBD-4060-9604-24EF772F08D9}" srcOrd="1" destOrd="0" parTransId="{5B58A948-89E0-4348-B546-5A909A3779A0}" sibTransId="{F148ACB3-35E6-407D-84BC-EAC54AADC3FA}"/>
    <dgm:cxn modelId="{F57497F9-EA6C-42BD-9A18-7AA0A5D29B3E}" type="presOf" srcId="{6216780A-835F-410D-9A89-A06EA7AA8A03}" destId="{92ED3E8A-C43C-4DCF-A3BE-E165DE9CAD2A}" srcOrd="0" destOrd="0" presId="urn:microsoft.com/office/officeart/2005/8/layout/radial2"/>
    <dgm:cxn modelId="{585D7D9D-F896-4738-8DDD-0EAA09B0F2DD}" srcId="{6216780A-835F-410D-9A89-A06EA7AA8A03}" destId="{73A390E1-AD63-4DB1-9200-51000904DCCE}" srcOrd="2" destOrd="0" parTransId="{F86EF8E1-BED1-40D9-BAC6-DAD5E3908CDC}" sibTransId="{BC4626B7-F908-4F92-8DD1-A2324BEF1829}"/>
    <dgm:cxn modelId="{BAA654E7-14B8-4E96-A3BA-E29E64622C48}" type="presOf" srcId="{F86EF8E1-BED1-40D9-BAC6-DAD5E3908CDC}" destId="{D8385667-E8B2-4112-A33A-6FF70A9FC2EF}" srcOrd="0" destOrd="0" presId="urn:microsoft.com/office/officeart/2005/8/layout/radial2"/>
    <dgm:cxn modelId="{03643EB6-3A69-4E77-84BE-2E374F8D260D}" type="presOf" srcId="{EA93C80B-F8EB-4E29-8240-4E025B15FB40}" destId="{6F5582F1-07CE-4949-AB1D-A11AFC536C1D}" srcOrd="0" destOrd="0" presId="urn:microsoft.com/office/officeart/2005/8/layout/radial2"/>
    <dgm:cxn modelId="{6A3C45AE-788C-4ACA-89C4-AAE50FE50AC8}" type="presOf" srcId="{BAD84BF0-2E49-4440-AC6F-C31617AC24EB}" destId="{5D539962-E28D-48FD-AF45-14AF0F269AE1}" srcOrd="0" destOrd="0" presId="urn:microsoft.com/office/officeart/2005/8/layout/radial2"/>
    <dgm:cxn modelId="{0D8251B6-4E1B-4EC7-B9EE-5BB461D56C6B}" type="presParOf" srcId="{92ED3E8A-C43C-4DCF-A3BE-E165DE9CAD2A}" destId="{20C0DF16-1542-462A-ADAB-B004447C5BAD}" srcOrd="0" destOrd="0" presId="urn:microsoft.com/office/officeart/2005/8/layout/radial2"/>
    <dgm:cxn modelId="{DD31AAB2-A0B7-489D-979D-2F0941726673}" type="presParOf" srcId="{20C0DF16-1542-462A-ADAB-B004447C5BAD}" destId="{CE54AE2E-C778-413B-874D-08A23B4AC7EC}" srcOrd="0" destOrd="0" presId="urn:microsoft.com/office/officeart/2005/8/layout/radial2"/>
    <dgm:cxn modelId="{E3830F53-2AC9-4D86-8B17-E5EF78AB98E8}" type="presParOf" srcId="{CE54AE2E-C778-413B-874D-08A23B4AC7EC}" destId="{FF5967CE-03CB-4B86-A30E-03C9C164A66E}" srcOrd="0" destOrd="0" presId="urn:microsoft.com/office/officeart/2005/8/layout/radial2"/>
    <dgm:cxn modelId="{7F1B1DD6-52A7-4A1A-9490-019A0A828220}" type="presParOf" srcId="{CE54AE2E-C778-413B-874D-08A23B4AC7EC}" destId="{6B25D6E9-7375-4906-83B0-EC0B3EF467B3}" srcOrd="1" destOrd="0" presId="urn:microsoft.com/office/officeart/2005/8/layout/radial2"/>
    <dgm:cxn modelId="{2A4654BC-E3B2-46F7-A9A7-FC9C0919926D}" type="presParOf" srcId="{20C0DF16-1542-462A-ADAB-B004447C5BAD}" destId="{5D539962-E28D-48FD-AF45-14AF0F269AE1}" srcOrd="1" destOrd="0" presId="urn:microsoft.com/office/officeart/2005/8/layout/radial2"/>
    <dgm:cxn modelId="{843FBFB0-DF05-463C-B4C6-A5A8E2676565}" type="presParOf" srcId="{20C0DF16-1542-462A-ADAB-B004447C5BAD}" destId="{B4F9B020-85C5-4855-B355-C64DD045D11A}" srcOrd="2" destOrd="0" presId="urn:microsoft.com/office/officeart/2005/8/layout/radial2"/>
    <dgm:cxn modelId="{0B6E1B8E-26B6-4275-9653-E95034C31B09}" type="presParOf" srcId="{B4F9B020-85C5-4855-B355-C64DD045D11A}" destId="{6F5582F1-07CE-4949-AB1D-A11AFC536C1D}" srcOrd="0" destOrd="0" presId="urn:microsoft.com/office/officeart/2005/8/layout/radial2"/>
    <dgm:cxn modelId="{591B27D8-054A-4136-96BE-4F293AACAA83}" type="presParOf" srcId="{B4F9B020-85C5-4855-B355-C64DD045D11A}" destId="{9264FB92-EEB2-4260-8D47-6279640B231B}" srcOrd="1" destOrd="0" presId="urn:microsoft.com/office/officeart/2005/8/layout/radial2"/>
    <dgm:cxn modelId="{931DBFEF-0AED-4E3D-9F36-38E902638AE8}" type="presParOf" srcId="{20C0DF16-1542-462A-ADAB-B004447C5BAD}" destId="{EEEA3EE1-2777-4CA0-B7BE-D6A132355DDD}" srcOrd="3" destOrd="0" presId="urn:microsoft.com/office/officeart/2005/8/layout/radial2"/>
    <dgm:cxn modelId="{637BB988-2FF3-4E7C-9DCD-50A7E448EE5B}" type="presParOf" srcId="{20C0DF16-1542-462A-ADAB-B004447C5BAD}" destId="{73F2B5D2-919D-4541-9E8A-E0A622C5107C}" srcOrd="4" destOrd="0" presId="urn:microsoft.com/office/officeart/2005/8/layout/radial2"/>
    <dgm:cxn modelId="{993752C2-92C2-4798-B106-38DFD5115B3D}" type="presParOf" srcId="{73F2B5D2-919D-4541-9E8A-E0A622C5107C}" destId="{B713C819-90AC-4D99-A053-35DD78AC0447}" srcOrd="0" destOrd="0" presId="urn:microsoft.com/office/officeart/2005/8/layout/radial2"/>
    <dgm:cxn modelId="{185E3205-5C58-4301-AA80-84E1138587D1}" type="presParOf" srcId="{73F2B5D2-919D-4541-9E8A-E0A622C5107C}" destId="{AFE64AC2-B2B6-4221-BEBB-8BFAA833DA0B}" srcOrd="1" destOrd="0" presId="urn:microsoft.com/office/officeart/2005/8/layout/radial2"/>
    <dgm:cxn modelId="{B1CD7D68-2EEC-4587-9361-FD6DCFC23F94}" type="presParOf" srcId="{20C0DF16-1542-462A-ADAB-B004447C5BAD}" destId="{D8385667-E8B2-4112-A33A-6FF70A9FC2EF}" srcOrd="5" destOrd="0" presId="urn:microsoft.com/office/officeart/2005/8/layout/radial2"/>
    <dgm:cxn modelId="{3C88BF6F-5A76-451D-9080-2CDD32423B79}" type="presParOf" srcId="{20C0DF16-1542-462A-ADAB-B004447C5BAD}" destId="{5D97AB53-51CB-4477-BE00-ECB06FDE8C31}" srcOrd="6" destOrd="0" presId="urn:microsoft.com/office/officeart/2005/8/layout/radial2"/>
    <dgm:cxn modelId="{9FA1A681-4169-449D-BAAF-2C773EB2D078}" type="presParOf" srcId="{5D97AB53-51CB-4477-BE00-ECB06FDE8C31}" destId="{46FA6829-771A-4051-9313-13DEF56F8832}" srcOrd="0" destOrd="0" presId="urn:microsoft.com/office/officeart/2005/8/layout/radial2"/>
    <dgm:cxn modelId="{CA185784-5E2C-485F-BBCB-DFD0719D77A4}" type="presParOf" srcId="{5D97AB53-51CB-4477-BE00-ECB06FDE8C31}" destId="{1DF5281A-F602-436B-83DB-8DDEC1860AE2}" srcOrd="1" destOrd="0" presId="urn:microsoft.com/office/officeart/2005/8/layout/radial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556035"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556036"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556037"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573B92A7-298A-433B-BE15-F3214BFC6C9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0B196E77-915F-468D-BC63-87A19B58D4A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p:spPr>
        <p:txBody>
          <a:bodyPr/>
          <a:lstStyle/>
          <a:p>
            <a:fld id="{86B8AAE9-689E-4BEE-8EBC-BAD4C6BE09A9}" type="slidenum">
              <a:rPr lang="en-US" smtClean="0"/>
              <a:pPr/>
              <a:t>1</a:t>
            </a:fld>
            <a:endParaRPr lang="en-US" smtClean="0"/>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r>
              <a:rPr lang="en-US" smtClean="0"/>
              <a:t>This slide is KYB centric… slide will be updated to reflect more “generic terms”</a:t>
            </a:r>
          </a:p>
          <a:p>
            <a:r>
              <a:rPr lang="en-US" smtClean="0"/>
              <a:t>This is the source file – do not delete</a:t>
            </a:r>
          </a:p>
        </p:txBody>
      </p:sp>
      <p:sp>
        <p:nvSpPr>
          <p:cNvPr id="32771" name="Slide Number Placeholder 3"/>
          <p:cNvSpPr>
            <a:spLocks noGrp="1"/>
          </p:cNvSpPr>
          <p:nvPr>
            <p:ph type="sldNum" sz="quarter" idx="5"/>
          </p:nvPr>
        </p:nvSpPr>
        <p:spPr>
          <a:noFill/>
        </p:spPr>
        <p:txBody>
          <a:bodyPr/>
          <a:lstStyle/>
          <a:p>
            <a:fld id="{A2FC360B-3587-429E-B62D-DF65F25F74F2}" type="slidenum">
              <a:rPr lang="en-US" smtClean="0"/>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p:spPr>
        <p:txBody>
          <a:bodyPr/>
          <a:lstStyle/>
          <a:p>
            <a:fld id="{B7679BFD-866D-4549-B089-42C6C2313738}" type="slidenum">
              <a:rPr lang="en-US" smtClean="0"/>
              <a:pPr/>
              <a:t>12</a:t>
            </a:fld>
            <a:endParaRPr lang="en-US" smtClean="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5B7031BA-B2A0-45E2-9763-9088817614DD}" type="slidenum">
              <a:rPr lang="en-US" smtClean="0"/>
              <a:pPr/>
              <a:t>18</a:t>
            </a:fld>
            <a:endParaRPr lang="en-US"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a:ln/>
        </p:spPr>
      </p:sp>
      <p:sp>
        <p:nvSpPr>
          <p:cNvPr id="44034" name="Notes Placeholder 2"/>
          <p:cNvSpPr>
            <a:spLocks noGrp="1"/>
          </p:cNvSpPr>
          <p:nvPr>
            <p:ph type="body" idx="1"/>
          </p:nvPr>
        </p:nvSpPr>
        <p:spPr>
          <a:noFill/>
          <a:ln/>
        </p:spPr>
        <p:txBody>
          <a:bodyPr/>
          <a:lstStyle/>
          <a:p>
            <a:endParaRPr lang="en-US" smtClean="0"/>
          </a:p>
          <a:p>
            <a:endParaRPr lang="en-US" smtClean="0"/>
          </a:p>
        </p:txBody>
      </p:sp>
      <p:sp>
        <p:nvSpPr>
          <p:cNvPr id="44035" name="Slide Number Placeholder 3"/>
          <p:cNvSpPr>
            <a:spLocks noGrp="1"/>
          </p:cNvSpPr>
          <p:nvPr>
            <p:ph type="sldNum" sz="quarter" idx="5"/>
          </p:nvPr>
        </p:nvSpPr>
        <p:spPr>
          <a:noFill/>
        </p:spPr>
        <p:txBody>
          <a:bodyPr/>
          <a:lstStyle/>
          <a:p>
            <a:fld id="{5996B120-7BED-4E94-938C-E22C2B6BAC07}" type="slidenum">
              <a:rPr lang="en-US" smtClean="0"/>
              <a:pPr/>
              <a:t>19</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p:spPr>
        <p:txBody>
          <a:bodyPr/>
          <a:lstStyle/>
          <a:p>
            <a:endParaRPr lang="en-US" smtClean="0"/>
          </a:p>
        </p:txBody>
      </p:sp>
      <p:sp>
        <p:nvSpPr>
          <p:cNvPr id="46083" name="Slide Number Placeholder 3"/>
          <p:cNvSpPr>
            <a:spLocks noGrp="1"/>
          </p:cNvSpPr>
          <p:nvPr>
            <p:ph type="sldNum" sz="quarter" idx="5"/>
          </p:nvPr>
        </p:nvSpPr>
        <p:spPr>
          <a:noFill/>
        </p:spPr>
        <p:txBody>
          <a:bodyPr/>
          <a:lstStyle/>
          <a:p>
            <a:fld id="{776518DC-4315-496F-9C66-EF041B30714B}" type="slidenum">
              <a:rPr lang="en-US" smtClean="0"/>
              <a:pPr/>
              <a:t>20</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p>
            <a:fld id="{2E55AF6E-3821-4F8D-AA89-9F7A5D0D4B05}" type="slidenum">
              <a:rPr lang="en-US" smtClean="0"/>
              <a:pPr/>
              <a:t>22</a:t>
            </a:fld>
            <a:endParaRPr lang="en-US" smtClean="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a:ln/>
        </p:spPr>
      </p:sp>
      <p:sp>
        <p:nvSpPr>
          <p:cNvPr id="51202" name="Notes Placeholder 2"/>
          <p:cNvSpPr>
            <a:spLocks noGrp="1"/>
          </p:cNvSpPr>
          <p:nvPr>
            <p:ph type="body" idx="1"/>
          </p:nvPr>
        </p:nvSpPr>
        <p:spPr>
          <a:noFill/>
          <a:ln/>
        </p:spPr>
        <p:txBody>
          <a:bodyPr/>
          <a:lstStyle/>
          <a:p>
            <a:endParaRPr lang="en-US" smtClean="0"/>
          </a:p>
        </p:txBody>
      </p:sp>
      <p:sp>
        <p:nvSpPr>
          <p:cNvPr id="51203" name="Slide Number Placeholder 3"/>
          <p:cNvSpPr>
            <a:spLocks noGrp="1"/>
          </p:cNvSpPr>
          <p:nvPr>
            <p:ph type="sldNum" sz="quarter" idx="5"/>
          </p:nvPr>
        </p:nvSpPr>
        <p:spPr>
          <a:noFill/>
        </p:spPr>
        <p:txBody>
          <a:bodyPr/>
          <a:lstStyle/>
          <a:p>
            <a:fld id="{C3C11FA0-ABAA-4955-B4FD-6FCA78262727}" type="slidenum">
              <a:rPr lang="en-US" smtClean="0"/>
              <a:pPr/>
              <a:t>23</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a:ln/>
        </p:spPr>
      </p:sp>
      <p:sp>
        <p:nvSpPr>
          <p:cNvPr id="53250" name="Notes Placeholder 2"/>
          <p:cNvSpPr>
            <a:spLocks noGrp="1"/>
          </p:cNvSpPr>
          <p:nvPr>
            <p:ph type="body" idx="1"/>
          </p:nvPr>
        </p:nvSpPr>
        <p:spPr>
          <a:noFill/>
          <a:ln/>
        </p:spPr>
        <p:txBody>
          <a:bodyPr/>
          <a:lstStyle/>
          <a:p>
            <a:r>
              <a:rPr lang="en-US" smtClean="0"/>
              <a:t>Instructor Notes: Suggest to show live</a:t>
            </a:r>
          </a:p>
        </p:txBody>
      </p:sp>
      <p:sp>
        <p:nvSpPr>
          <p:cNvPr id="53251" name="Slide Number Placeholder 3"/>
          <p:cNvSpPr>
            <a:spLocks noGrp="1"/>
          </p:cNvSpPr>
          <p:nvPr>
            <p:ph type="sldNum" sz="quarter" idx="5"/>
          </p:nvPr>
        </p:nvSpPr>
        <p:spPr>
          <a:noFill/>
        </p:spPr>
        <p:txBody>
          <a:bodyPr/>
          <a:lstStyle/>
          <a:p>
            <a:fld id="{83F3A6F0-F3D0-462E-86DA-53952AFB0C06}" type="slidenum">
              <a:rPr lang="en-US" smtClean="0"/>
              <a:pPr/>
              <a:t>24</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r>
              <a:rPr lang="en-US" smtClean="0"/>
              <a:t>Instructor Notes: Suggest to show live</a:t>
            </a:r>
          </a:p>
        </p:txBody>
      </p:sp>
      <p:sp>
        <p:nvSpPr>
          <p:cNvPr id="55299" name="Slide Number Placeholder 3"/>
          <p:cNvSpPr>
            <a:spLocks noGrp="1"/>
          </p:cNvSpPr>
          <p:nvPr>
            <p:ph type="sldNum" sz="quarter" idx="5"/>
          </p:nvPr>
        </p:nvSpPr>
        <p:spPr>
          <a:noFill/>
        </p:spPr>
        <p:txBody>
          <a:bodyPr/>
          <a:lstStyle/>
          <a:p>
            <a:fld id="{DE9192E8-B790-4DAB-8CCB-BE2AE3A885D2}" type="slidenum">
              <a:rPr lang="en-US" smtClean="0"/>
              <a:pPr/>
              <a:t>25</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Instructor Notes: Suggest to show live</a:t>
            </a:r>
          </a:p>
          <a:p>
            <a:pPr>
              <a:defRPr/>
            </a:pPr>
            <a:endParaRPr lang="en-US" dirty="0" smtClean="0"/>
          </a:p>
          <a:p>
            <a:pPr>
              <a:defRPr/>
            </a:pPr>
            <a:r>
              <a:rPr lang="en-US" b="1" dirty="0" smtClean="0"/>
              <a:t>Key points: </a:t>
            </a:r>
          </a:p>
          <a:p>
            <a:pPr>
              <a:defRPr/>
            </a:pPr>
            <a:r>
              <a:rPr lang="en-US" dirty="0" smtClean="0"/>
              <a:t>PSW – Production Scheduling Workbench</a:t>
            </a:r>
          </a:p>
          <a:p>
            <a:pPr>
              <a:defRPr/>
            </a:pPr>
            <a:endParaRPr lang="en-US" dirty="0" smtClean="0"/>
          </a:p>
          <a:p>
            <a:pPr>
              <a:defRPr/>
            </a:pPr>
            <a:r>
              <a:rPr lang="en-US" b="1" dirty="0" smtClean="0"/>
              <a:t>Typical use:  </a:t>
            </a:r>
          </a:p>
          <a:p>
            <a:pPr marL="228600" indent="-228600">
              <a:buFontTx/>
              <a:buAutoNum type="alphaLcParenR"/>
              <a:defRPr/>
            </a:pPr>
            <a:r>
              <a:rPr lang="en-US" dirty="0" smtClean="0"/>
              <a:t>to create a production schedule for the next 8 hrs to the next 48 hours, sequencing by item attributes (size,color,type) to optimize the shop floor by minimizing production setups and maximizing use of labor resources.</a:t>
            </a:r>
          </a:p>
          <a:p>
            <a:pPr>
              <a:defRPr/>
            </a:pPr>
            <a:endParaRPr lang="en-US" dirty="0" smtClean="0"/>
          </a:p>
          <a:p>
            <a:pPr>
              <a:defRPr/>
            </a:pPr>
            <a:r>
              <a:rPr lang="en-US" b="1" dirty="0" smtClean="0"/>
              <a:t>Step 1: Identify un-sequenced orders by attributes.</a:t>
            </a:r>
          </a:p>
          <a:p>
            <a:pPr>
              <a:defRPr/>
            </a:pPr>
            <a:endParaRPr lang="en-US" dirty="0" smtClean="0"/>
          </a:p>
          <a:p>
            <a:pPr>
              <a:defRPr/>
            </a:pPr>
            <a:r>
              <a:rPr lang="en-US" dirty="0" smtClean="0"/>
              <a:t>User will use this WO browse to locate work orders which have not yet been sequenced for production.  The user will have the ability to leverage any item master field, including user defined fields, from which they can sort/group their production orders to identify potential production sequence patterns.</a:t>
            </a:r>
          </a:p>
          <a:p>
            <a:pPr>
              <a:defRPr/>
            </a:pPr>
            <a:endParaRPr lang="en-US" dirty="0" smtClean="0"/>
          </a:p>
          <a:p>
            <a:pPr>
              <a:defRPr/>
            </a:pPr>
            <a:r>
              <a:rPr lang="en-US" b="1" dirty="0" smtClean="0"/>
              <a:t>Step 2: Drag and drop order to target production line/date/sequence.</a:t>
            </a:r>
          </a:p>
          <a:p>
            <a:pPr>
              <a:defRPr/>
            </a:pPr>
            <a:endParaRPr lang="en-US" b="1" dirty="0" smtClean="0"/>
          </a:p>
          <a:p>
            <a:pPr>
              <a:defRPr/>
            </a:pPr>
            <a:r>
              <a:rPr lang="en-US" dirty="0" smtClean="0"/>
              <a:t>There are many scenarios/options of the user to accomplish this.</a:t>
            </a:r>
          </a:p>
          <a:p>
            <a:pPr>
              <a:defRPr/>
            </a:pPr>
            <a:endParaRPr lang="en-US" dirty="0" smtClean="0"/>
          </a:p>
          <a:p>
            <a:pPr marL="228600" indent="-228600">
              <a:buFontTx/>
              <a:buAutoNum type="arabicParenR"/>
              <a:defRPr/>
            </a:pPr>
            <a:r>
              <a:rPr lang="en-US" dirty="0" smtClean="0"/>
              <a:t>Multi-select several orders</a:t>
            </a:r>
          </a:p>
          <a:p>
            <a:pPr marL="228600" indent="-228600">
              <a:buFontTx/>
              <a:buAutoNum type="arabicParenR"/>
              <a:defRPr/>
            </a:pPr>
            <a:r>
              <a:rPr lang="en-US" dirty="0" smtClean="0"/>
              <a:t>Manually enter sequence #</a:t>
            </a:r>
          </a:p>
          <a:p>
            <a:pPr marL="228600" indent="-228600">
              <a:buFontTx/>
              <a:buAutoNum type="arabicParenR"/>
              <a:defRPr/>
            </a:pPr>
            <a:r>
              <a:rPr lang="en-US" dirty="0" smtClean="0"/>
              <a:t>Choose to sequence by release date</a:t>
            </a:r>
          </a:p>
          <a:p>
            <a:pPr marL="228600" indent="-228600">
              <a:defRPr/>
            </a:pPr>
            <a:endParaRPr lang="en-US" dirty="0" smtClean="0"/>
          </a:p>
          <a:p>
            <a:pPr marL="228600" indent="-228600">
              <a:defRPr/>
            </a:pPr>
            <a:endParaRPr lang="en-US" dirty="0" smtClean="0"/>
          </a:p>
          <a:p>
            <a:pPr>
              <a:defRPr/>
            </a:pPr>
            <a:endParaRPr lang="en-US" dirty="0" smtClean="0"/>
          </a:p>
          <a:p>
            <a:pPr>
              <a:defRPr/>
            </a:pPr>
            <a:endParaRPr lang="en-US" dirty="0"/>
          </a:p>
        </p:txBody>
      </p:sp>
      <p:sp>
        <p:nvSpPr>
          <p:cNvPr id="57347" name="Slide Number Placeholder 3"/>
          <p:cNvSpPr>
            <a:spLocks noGrp="1"/>
          </p:cNvSpPr>
          <p:nvPr>
            <p:ph type="sldNum" sz="quarter" idx="5"/>
          </p:nvPr>
        </p:nvSpPr>
        <p:spPr>
          <a:noFill/>
        </p:spPr>
        <p:txBody>
          <a:bodyPr/>
          <a:lstStyle/>
          <a:p>
            <a:fld id="{0D926738-4301-4240-969B-B78134B73C19}" type="slidenum">
              <a:rPr lang="en-US" smtClean="0"/>
              <a:pPr/>
              <a:t>26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40B13FC4-791C-4873-AFB6-58E4EAFE1498}" type="slidenum">
              <a:rPr lang="en-US" smtClean="0"/>
              <a:pPr/>
              <a:t>3</a:t>
            </a:fld>
            <a:endParaRPr lang="en-US" smtClean="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marL="0" lvl="3">
              <a:lnSpc>
                <a:spcPct val="80000"/>
              </a:lnSpc>
            </a:pPr>
            <a:r>
              <a:rPr lang="en-US" smtClean="0"/>
              <a:t>The training video segments will be recorded in </a:t>
            </a:r>
          </a:p>
          <a:p>
            <a:pPr>
              <a:lnSpc>
                <a:spcPct val="80000"/>
              </a:lnSpc>
            </a:pPr>
            <a:endParaRPr lang="en-US" sz="8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p>
            <a:fld id="{89068386-67D9-45EA-B244-A5A730F19EC5}" type="slidenum">
              <a:rPr lang="en-US" smtClean="0"/>
              <a:pPr/>
              <a:t>27</a:t>
            </a:fld>
            <a:endParaRPr lang="en-US" smtClean="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p:spPr>
        <p:txBody>
          <a:bodyPr/>
          <a:lstStyle/>
          <a:p>
            <a:fld id="{4003AF2F-D81A-477E-982A-12E45BA0EB2A}" type="slidenum">
              <a:rPr lang="en-US" smtClean="0"/>
              <a:pPr/>
              <a:t>29</a:t>
            </a:fld>
            <a:endParaRPr lang="en-US" smtClean="0"/>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ln/>
        </p:spPr>
      </p:sp>
      <p:sp>
        <p:nvSpPr>
          <p:cNvPr id="64514" name="Notes Placeholder 2"/>
          <p:cNvSpPr>
            <a:spLocks noGrp="1"/>
          </p:cNvSpPr>
          <p:nvPr>
            <p:ph type="body" idx="1"/>
          </p:nvPr>
        </p:nvSpPr>
        <p:spPr>
          <a:noFill/>
          <a:ln/>
        </p:spPr>
        <p:txBody>
          <a:bodyPr/>
          <a:lstStyle/>
          <a:p>
            <a:endParaRPr lang="en-US" smtClean="0"/>
          </a:p>
        </p:txBody>
      </p:sp>
      <p:sp>
        <p:nvSpPr>
          <p:cNvPr id="64515" name="Slide Number Placeholder 3"/>
          <p:cNvSpPr>
            <a:spLocks noGrp="1"/>
          </p:cNvSpPr>
          <p:nvPr>
            <p:ph type="sldNum" sz="quarter" idx="5"/>
          </p:nvPr>
        </p:nvSpPr>
        <p:spPr>
          <a:noFill/>
        </p:spPr>
        <p:txBody>
          <a:bodyPr/>
          <a:lstStyle/>
          <a:p>
            <a:fld id="{D2669700-72C8-4225-A8DC-971865E39ABC}" type="slidenum">
              <a:rPr lang="en-US" smtClean="0"/>
              <a:pPr/>
              <a:t>30</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ln/>
        </p:spPr>
      </p:sp>
      <p:sp>
        <p:nvSpPr>
          <p:cNvPr id="66562" name="Notes Placeholder 2"/>
          <p:cNvSpPr>
            <a:spLocks noGrp="1"/>
          </p:cNvSpPr>
          <p:nvPr>
            <p:ph type="body" idx="1"/>
          </p:nvPr>
        </p:nvSpPr>
        <p:spPr>
          <a:noFill/>
          <a:ln/>
        </p:spPr>
        <p:txBody>
          <a:bodyPr/>
          <a:lstStyle/>
          <a:p>
            <a:pPr marL="228600" indent="-228600">
              <a:buFontTx/>
              <a:buAutoNum type="arabicPeriod"/>
            </a:pPr>
            <a:r>
              <a:rPr lang="en-US" smtClean="0"/>
              <a:t>Factors</a:t>
            </a:r>
          </a:p>
          <a:p>
            <a:pPr marL="228600" indent="-228600">
              <a:buFontTx/>
              <a:buAutoNum type="arabicPeriod"/>
            </a:pPr>
            <a:endParaRPr lang="en-US" smtClean="0"/>
          </a:p>
        </p:txBody>
      </p:sp>
      <p:sp>
        <p:nvSpPr>
          <p:cNvPr id="66563" name="Slide Number Placeholder 3"/>
          <p:cNvSpPr>
            <a:spLocks noGrp="1"/>
          </p:cNvSpPr>
          <p:nvPr>
            <p:ph type="sldNum" sz="quarter" idx="5"/>
          </p:nvPr>
        </p:nvSpPr>
        <p:spPr>
          <a:noFill/>
        </p:spPr>
        <p:txBody>
          <a:bodyPr/>
          <a:lstStyle/>
          <a:p>
            <a:fld id="{5BE208DE-117F-4258-B1DC-6FD8116BDE1D}" type="slidenum">
              <a:rPr lang="en-US" smtClean="0"/>
              <a:pPr/>
              <a:t>31</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marL="228600" indent="-228600"/>
            <a:endParaRPr lang="en-US" smtClean="0"/>
          </a:p>
        </p:txBody>
      </p:sp>
      <p:sp>
        <p:nvSpPr>
          <p:cNvPr id="68611" name="Slide Number Placeholder 3"/>
          <p:cNvSpPr>
            <a:spLocks noGrp="1"/>
          </p:cNvSpPr>
          <p:nvPr>
            <p:ph type="sldNum" sz="quarter" idx="5"/>
          </p:nvPr>
        </p:nvSpPr>
        <p:spPr>
          <a:noFill/>
        </p:spPr>
        <p:txBody>
          <a:bodyPr/>
          <a:lstStyle/>
          <a:p>
            <a:fld id="{71C0E5A0-9122-4F1A-997C-4EFF0555F1D2}" type="slidenum">
              <a:rPr lang="en-US" smtClean="0"/>
              <a:pPr/>
              <a:t>32</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Instructor Notes: Suggest to show live</a:t>
            </a:r>
          </a:p>
          <a:p>
            <a:pPr>
              <a:defRPr/>
            </a:pPr>
            <a:endParaRPr lang="en-US" dirty="0" smtClean="0"/>
          </a:p>
          <a:p>
            <a:pPr>
              <a:defRPr/>
            </a:pPr>
            <a:r>
              <a:rPr lang="en-US" b="1" dirty="0" smtClean="0"/>
              <a:t>Key points: </a:t>
            </a:r>
          </a:p>
          <a:p>
            <a:pPr>
              <a:defRPr/>
            </a:pPr>
            <a:r>
              <a:rPr lang="en-US" dirty="0" smtClean="0"/>
              <a:t>PSW – Production Scheduling Workbench</a:t>
            </a:r>
          </a:p>
          <a:p>
            <a:pPr>
              <a:defRPr/>
            </a:pPr>
            <a:endParaRPr lang="en-US" dirty="0" smtClean="0"/>
          </a:p>
          <a:p>
            <a:pPr>
              <a:defRPr/>
            </a:pPr>
            <a:r>
              <a:rPr lang="en-US" b="1" dirty="0" smtClean="0"/>
              <a:t>Typical use:  </a:t>
            </a:r>
          </a:p>
          <a:p>
            <a:pPr marL="228600" indent="-228600">
              <a:buFontTx/>
              <a:buAutoNum type="alphaLcParenR"/>
              <a:defRPr/>
            </a:pPr>
            <a:r>
              <a:rPr lang="en-US" dirty="0" smtClean="0"/>
              <a:t>to create a production schedule for the next 8 hrs to the next 48 hours, sequencing by item attributes (size,color,type) to optimize the shop floor by minimizing production setups and maximizing use of labor resources.</a:t>
            </a:r>
          </a:p>
          <a:p>
            <a:pPr>
              <a:defRPr/>
            </a:pPr>
            <a:endParaRPr lang="en-US" dirty="0" smtClean="0"/>
          </a:p>
          <a:p>
            <a:pPr>
              <a:defRPr/>
            </a:pPr>
            <a:r>
              <a:rPr lang="en-US" b="1" dirty="0" smtClean="0"/>
              <a:t>Step 1: Identify un-sequenced orders by attributes.</a:t>
            </a:r>
          </a:p>
          <a:p>
            <a:pPr>
              <a:defRPr/>
            </a:pPr>
            <a:endParaRPr lang="en-US" dirty="0" smtClean="0"/>
          </a:p>
          <a:p>
            <a:pPr>
              <a:defRPr/>
            </a:pPr>
            <a:r>
              <a:rPr lang="en-US" dirty="0" smtClean="0"/>
              <a:t>User will use this WO browse to locate work orders which have not yet been sequenced for production.  The user will have the ability to leverage any item master field, including user defined fields, from which they can sort/group their production orders to identify potential production sequence patterns.</a:t>
            </a:r>
          </a:p>
          <a:p>
            <a:pPr>
              <a:defRPr/>
            </a:pPr>
            <a:endParaRPr lang="en-US" dirty="0" smtClean="0"/>
          </a:p>
          <a:p>
            <a:pPr>
              <a:defRPr/>
            </a:pPr>
            <a:r>
              <a:rPr lang="en-US" b="1" dirty="0" smtClean="0"/>
              <a:t>Step 2: Drag and drop order to target production line/date/sequence.</a:t>
            </a:r>
          </a:p>
          <a:p>
            <a:pPr>
              <a:defRPr/>
            </a:pPr>
            <a:endParaRPr lang="en-US" b="1" dirty="0" smtClean="0"/>
          </a:p>
          <a:p>
            <a:pPr>
              <a:defRPr/>
            </a:pPr>
            <a:r>
              <a:rPr lang="en-US" dirty="0" smtClean="0"/>
              <a:t>There are many scenarios/options of the user to accomplish this.</a:t>
            </a:r>
          </a:p>
          <a:p>
            <a:pPr>
              <a:defRPr/>
            </a:pPr>
            <a:endParaRPr lang="en-US" dirty="0" smtClean="0"/>
          </a:p>
          <a:p>
            <a:pPr marL="228600" indent="-228600">
              <a:buFontTx/>
              <a:buAutoNum type="arabicParenR"/>
              <a:defRPr/>
            </a:pPr>
            <a:r>
              <a:rPr lang="en-US" dirty="0" smtClean="0"/>
              <a:t>Multi-select several orders</a:t>
            </a:r>
          </a:p>
          <a:p>
            <a:pPr marL="228600" indent="-228600">
              <a:buFontTx/>
              <a:buAutoNum type="arabicParenR"/>
              <a:defRPr/>
            </a:pPr>
            <a:r>
              <a:rPr lang="en-US" dirty="0" smtClean="0"/>
              <a:t>Manually enter sequence #</a:t>
            </a:r>
          </a:p>
          <a:p>
            <a:pPr marL="228600" indent="-228600">
              <a:buFontTx/>
              <a:buAutoNum type="arabicParenR"/>
              <a:defRPr/>
            </a:pPr>
            <a:r>
              <a:rPr lang="en-US" dirty="0" smtClean="0"/>
              <a:t>Choose to sequence by release date</a:t>
            </a:r>
          </a:p>
          <a:p>
            <a:pPr marL="228600" indent="-228600">
              <a:defRPr/>
            </a:pPr>
            <a:endParaRPr lang="en-US" dirty="0" smtClean="0"/>
          </a:p>
          <a:p>
            <a:pPr marL="228600" indent="-228600">
              <a:defRPr/>
            </a:pPr>
            <a:endParaRPr lang="en-US" dirty="0" smtClean="0"/>
          </a:p>
          <a:p>
            <a:pPr>
              <a:defRPr/>
            </a:pPr>
            <a:endParaRPr lang="en-US" dirty="0" smtClean="0"/>
          </a:p>
          <a:p>
            <a:pPr>
              <a:defRPr/>
            </a:pPr>
            <a:endParaRPr lang="en-US" dirty="0"/>
          </a:p>
        </p:txBody>
      </p:sp>
      <p:sp>
        <p:nvSpPr>
          <p:cNvPr id="71683" name="Slide Number Placeholder 3"/>
          <p:cNvSpPr>
            <a:spLocks noGrp="1"/>
          </p:cNvSpPr>
          <p:nvPr>
            <p:ph type="sldNum" sz="quarter" idx="5"/>
          </p:nvPr>
        </p:nvSpPr>
        <p:spPr>
          <a:noFill/>
        </p:spPr>
        <p:txBody>
          <a:bodyPr/>
          <a:lstStyle/>
          <a:p>
            <a:fld id="{3F43F923-29D4-406D-9D7C-0B23C3350621}" type="slidenum">
              <a:rPr lang="en-US" smtClean="0"/>
              <a:pPr/>
              <a:t>34</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025B6373-3770-41E3-86D2-255D38A8F44E}" type="slidenum">
              <a:rPr lang="en-US" smtClean="0"/>
              <a:pPr/>
              <a:t>35</a:t>
            </a:fld>
            <a:endParaRPr lang="en-US" smtClean="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1C729050-AB49-4C16-8122-567DB227D3C5}" type="slidenum">
              <a:rPr lang="en-US" smtClean="0"/>
              <a:pPr/>
              <a:t>37</a:t>
            </a:fld>
            <a:endParaRPr lang="en-US" smtClean="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p:spPr>
        <p:txBody>
          <a:bodyPr/>
          <a:lstStyle/>
          <a:p>
            <a:endParaRPr lang="en-US" smtClean="0"/>
          </a:p>
        </p:txBody>
      </p:sp>
      <p:sp>
        <p:nvSpPr>
          <p:cNvPr id="78851" name="Slide Number Placeholder 3"/>
          <p:cNvSpPr>
            <a:spLocks noGrp="1"/>
          </p:cNvSpPr>
          <p:nvPr>
            <p:ph type="sldNum" sz="quarter" idx="5"/>
          </p:nvPr>
        </p:nvSpPr>
        <p:spPr>
          <a:noFill/>
        </p:spPr>
        <p:txBody>
          <a:bodyPr/>
          <a:lstStyle/>
          <a:p>
            <a:fld id="{C4B7BEC5-EC76-437E-B9D7-26AAA6215D88}" type="slidenum">
              <a:rPr lang="en-US" smtClean="0"/>
              <a:pPr/>
              <a:t>38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a:ln/>
        </p:spPr>
      </p:sp>
      <p:sp>
        <p:nvSpPr>
          <p:cNvPr id="81922" name="Notes Placeholder 2"/>
          <p:cNvSpPr>
            <a:spLocks noGrp="1"/>
          </p:cNvSpPr>
          <p:nvPr>
            <p:ph type="body" idx="1"/>
          </p:nvPr>
        </p:nvSpPr>
        <p:spPr>
          <a:noFill/>
          <a:ln/>
        </p:spPr>
        <p:txBody>
          <a:bodyPr/>
          <a:lstStyle/>
          <a:p>
            <a:r>
              <a:rPr lang="en-US" smtClean="0"/>
              <a:t>This is really an implementation Type of slide</a:t>
            </a:r>
          </a:p>
        </p:txBody>
      </p:sp>
      <p:sp>
        <p:nvSpPr>
          <p:cNvPr id="81923" name="Slide Number Placeholder 3"/>
          <p:cNvSpPr>
            <a:spLocks noGrp="1"/>
          </p:cNvSpPr>
          <p:nvPr>
            <p:ph type="sldNum" sz="quarter" idx="5"/>
          </p:nvPr>
        </p:nvSpPr>
        <p:spPr>
          <a:noFill/>
        </p:spPr>
        <p:txBody>
          <a:bodyPr/>
          <a:lstStyle/>
          <a:p>
            <a:fld id="{7D9A2C81-A6E0-4056-881D-7ECE0844CB21}" type="slidenum">
              <a:rPr lang="en-US" smtClean="0"/>
              <a:pPr/>
              <a:t>40</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7348F160-E36B-4293-B1A2-DA670BD59DED}" type="slidenum">
              <a:rPr lang="en-US" smtClean="0"/>
              <a:pPr/>
              <a:t>4</a:t>
            </a:fld>
            <a:endParaRPr lang="en-US" smtClean="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a:ln/>
        </p:spPr>
      </p:sp>
      <p:sp>
        <p:nvSpPr>
          <p:cNvPr id="83970" name="Notes Placeholder 2"/>
          <p:cNvSpPr>
            <a:spLocks noGrp="1"/>
          </p:cNvSpPr>
          <p:nvPr>
            <p:ph type="body" idx="1"/>
          </p:nvPr>
        </p:nvSpPr>
        <p:spPr>
          <a:noFill/>
          <a:ln/>
        </p:spPr>
        <p:txBody>
          <a:bodyPr/>
          <a:lstStyle/>
          <a:p>
            <a:endParaRPr lang="en-US" smtClean="0"/>
          </a:p>
        </p:txBody>
      </p:sp>
      <p:sp>
        <p:nvSpPr>
          <p:cNvPr id="83971" name="Slide Number Placeholder 3"/>
          <p:cNvSpPr>
            <a:spLocks noGrp="1"/>
          </p:cNvSpPr>
          <p:nvPr>
            <p:ph type="sldNum" sz="quarter" idx="5"/>
          </p:nvPr>
        </p:nvSpPr>
        <p:spPr>
          <a:noFill/>
        </p:spPr>
        <p:txBody>
          <a:bodyPr/>
          <a:lstStyle/>
          <a:p>
            <a:fld id="{55CA686C-CDD3-4854-BEF5-B00AC5ED1C99}" type="slidenum">
              <a:rPr lang="en-US" smtClean="0"/>
              <a:pPr/>
              <a:t>41</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a:ln/>
        </p:spPr>
      </p:sp>
      <p:sp>
        <p:nvSpPr>
          <p:cNvPr id="87042"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87043" name="Slide Number Placeholder 3"/>
          <p:cNvSpPr>
            <a:spLocks noGrp="1"/>
          </p:cNvSpPr>
          <p:nvPr>
            <p:ph type="sldNum" sz="quarter" idx="5"/>
          </p:nvPr>
        </p:nvSpPr>
        <p:spPr>
          <a:noFill/>
        </p:spPr>
        <p:txBody>
          <a:bodyPr/>
          <a:lstStyle/>
          <a:p>
            <a:fld id="{FB3677EF-5C5E-4D50-8C52-59D6E15BF05C}" type="slidenum">
              <a:rPr lang="en-US" smtClean="0"/>
              <a:pPr/>
              <a:t>43</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a:ln/>
        </p:spPr>
      </p:sp>
      <p:sp>
        <p:nvSpPr>
          <p:cNvPr id="90114"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90115" name="Slide Number Placeholder 3"/>
          <p:cNvSpPr>
            <a:spLocks noGrp="1"/>
          </p:cNvSpPr>
          <p:nvPr>
            <p:ph type="sldNum" sz="quarter" idx="5"/>
          </p:nvPr>
        </p:nvSpPr>
        <p:spPr>
          <a:noFill/>
        </p:spPr>
        <p:txBody>
          <a:bodyPr/>
          <a:lstStyle/>
          <a:p>
            <a:fld id="{68695A18-1090-490B-8660-D72B6DD316F5}" type="slidenum">
              <a:rPr lang="en-US" smtClean="0"/>
              <a:pPr/>
              <a:t>45</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a:ln/>
        </p:spPr>
      </p:sp>
      <p:sp>
        <p:nvSpPr>
          <p:cNvPr id="92162"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92163" name="Slide Number Placeholder 3"/>
          <p:cNvSpPr>
            <a:spLocks noGrp="1"/>
          </p:cNvSpPr>
          <p:nvPr>
            <p:ph type="sldNum" sz="quarter" idx="5"/>
          </p:nvPr>
        </p:nvSpPr>
        <p:spPr>
          <a:noFill/>
        </p:spPr>
        <p:txBody>
          <a:bodyPr/>
          <a:lstStyle/>
          <a:p>
            <a:fld id="{C3B0709F-B7D8-4F2F-BD5C-7BFE1D40A1D7}" type="slidenum">
              <a:rPr lang="en-US" smtClean="0"/>
              <a:pPr/>
              <a:t>46</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a:ln/>
        </p:spPr>
      </p:sp>
      <p:sp>
        <p:nvSpPr>
          <p:cNvPr id="94210"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94211" name="Slide Number Placeholder 3"/>
          <p:cNvSpPr>
            <a:spLocks noGrp="1"/>
          </p:cNvSpPr>
          <p:nvPr>
            <p:ph type="sldNum" sz="quarter" idx="5"/>
          </p:nvPr>
        </p:nvSpPr>
        <p:spPr>
          <a:noFill/>
        </p:spPr>
        <p:txBody>
          <a:bodyPr/>
          <a:lstStyle/>
          <a:p>
            <a:fld id="{860D107F-D3DD-4B58-8424-10BC1CCFCE68}" type="slidenum">
              <a:rPr lang="en-US" smtClean="0"/>
              <a:pPr/>
              <a:t>47</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p:spPr>
        <p:txBody>
          <a:bodyPr/>
          <a:lstStyle/>
          <a:p>
            <a:fld id="{871BD3B3-7664-4D99-BE96-F603D73A458B}" type="slidenum">
              <a:rPr lang="en-US" smtClean="0"/>
              <a:pPr/>
              <a:t>48</a:t>
            </a:fld>
            <a:endParaRPr lang="en-US" smtClean="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p:spPr>
        <p:txBody>
          <a:bodyPr/>
          <a:lstStyle/>
          <a:p>
            <a:fld id="{541770D0-30C3-4A60-BA87-AE0D751FFA12}" type="slidenum">
              <a:rPr lang="en-US" smtClean="0"/>
              <a:pPr/>
              <a:t>50</a:t>
            </a:fld>
            <a:endParaRPr lang="en-US" smtClean="0"/>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101379" name="Slide Number Placeholder 3"/>
          <p:cNvSpPr>
            <a:spLocks noGrp="1"/>
          </p:cNvSpPr>
          <p:nvPr>
            <p:ph type="sldNum" sz="quarter" idx="5"/>
          </p:nvPr>
        </p:nvSpPr>
        <p:spPr>
          <a:noFill/>
        </p:spPr>
        <p:txBody>
          <a:bodyPr/>
          <a:lstStyle/>
          <a:p>
            <a:fld id="{3A8E5A2A-BF27-4D81-96B0-5A2E39C9C4A7}" type="slidenum">
              <a:rPr lang="en-US" smtClean="0"/>
              <a:pPr/>
              <a:t>51</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a:ln/>
        </p:spPr>
      </p:sp>
      <p:sp>
        <p:nvSpPr>
          <p:cNvPr id="103426"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103427" name="Slide Number Placeholder 3"/>
          <p:cNvSpPr>
            <a:spLocks noGrp="1"/>
          </p:cNvSpPr>
          <p:nvPr>
            <p:ph type="sldNum" sz="quarter" idx="5"/>
          </p:nvPr>
        </p:nvSpPr>
        <p:spPr>
          <a:noFill/>
        </p:spPr>
        <p:txBody>
          <a:bodyPr/>
          <a:lstStyle/>
          <a:p>
            <a:fld id="{8576F0CF-8089-4287-920D-E4B681CD03A3}" type="slidenum">
              <a:rPr lang="en-US" smtClean="0"/>
              <a:pPr/>
              <a:t>52</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a:ln/>
        </p:spPr>
      </p:sp>
      <p:sp>
        <p:nvSpPr>
          <p:cNvPr id="105474"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105475" name="Slide Number Placeholder 3"/>
          <p:cNvSpPr>
            <a:spLocks noGrp="1"/>
          </p:cNvSpPr>
          <p:nvPr>
            <p:ph type="sldNum" sz="quarter" idx="5"/>
          </p:nvPr>
        </p:nvSpPr>
        <p:spPr>
          <a:noFill/>
        </p:spPr>
        <p:txBody>
          <a:bodyPr/>
          <a:lstStyle/>
          <a:p>
            <a:fld id="{72CCC914-470C-44BB-B2C5-4CEAAFF3CD59}" type="slidenum">
              <a:rPr lang="en-US" smtClean="0"/>
              <a:pPr/>
              <a:t>53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p:spPr>
        <p:txBody>
          <a:bodyPr/>
          <a:lstStyle/>
          <a:p>
            <a:fld id="{DD03B892-F882-46B4-BB79-7126E9099382}" type="slidenum">
              <a:rPr lang="en-US" smtClean="0"/>
              <a:pPr/>
              <a:t>5</a:t>
            </a:fld>
            <a:endParaRPr lang="en-US" smtClean="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pPr>
              <a:lnSpc>
                <a:spcPct val="80000"/>
              </a:lnSpc>
            </a:pPr>
            <a:r>
              <a:rPr lang="en-US" sz="800" b="1" smtClean="0"/>
              <a:t>Basic General Version - </a:t>
            </a:r>
          </a:p>
          <a:p>
            <a:pPr>
              <a:lnSpc>
                <a:spcPct val="80000"/>
              </a:lnSpc>
            </a:pPr>
            <a:r>
              <a:rPr lang="en-US" sz="800" smtClean="0"/>
              <a:t>Walk through the business process flow…….</a:t>
            </a:r>
          </a:p>
          <a:p>
            <a:pPr>
              <a:lnSpc>
                <a:spcPct val="80000"/>
              </a:lnSpc>
            </a:pPr>
            <a:endParaRPr lang="en-US" sz="800" smtClean="0"/>
          </a:p>
          <a:p>
            <a:pPr>
              <a:lnSpc>
                <a:spcPct val="80000"/>
              </a:lnSpc>
            </a:pPr>
            <a:r>
              <a:rPr lang="en-US" sz="800" smtClean="0"/>
              <a:t>What we are delivering for March is a solution that supports creating a production plan (master schedule). </a:t>
            </a:r>
          </a:p>
          <a:p>
            <a:pPr>
              <a:lnSpc>
                <a:spcPct val="80000"/>
              </a:lnSpc>
            </a:pPr>
            <a:endParaRPr lang="en-US" sz="800" smtClean="0"/>
          </a:p>
          <a:p>
            <a:pPr>
              <a:lnSpc>
                <a:spcPct val="80000"/>
              </a:lnSpc>
            </a:pPr>
            <a:r>
              <a:rPr lang="en-US" sz="800" smtClean="0"/>
              <a:t>As part of the second phase release, we are providing a solution to support production scheduling through shop floor monitoring.</a:t>
            </a:r>
          </a:p>
          <a:p>
            <a:pPr>
              <a:lnSpc>
                <a:spcPct val="80000"/>
              </a:lnSpc>
            </a:pPr>
            <a:endParaRPr lang="en-US" sz="800" smtClean="0"/>
          </a:p>
          <a:p>
            <a:pPr>
              <a:lnSpc>
                <a:spcPct val="80000"/>
              </a:lnSpc>
            </a:pPr>
            <a:r>
              <a:rPr lang="en-US" sz="800" b="1" smtClean="0"/>
              <a:t>So if we look at the business process here – where do the components fit in?</a:t>
            </a:r>
          </a:p>
          <a:p>
            <a:pPr>
              <a:lnSpc>
                <a:spcPct val="80000"/>
              </a:lnSpc>
            </a:pPr>
            <a:endParaRPr lang="en-US" sz="800" smtClean="0"/>
          </a:p>
          <a:p>
            <a:pPr>
              <a:lnSpc>
                <a:spcPct val="80000"/>
              </a:lnSpc>
            </a:pPr>
            <a:r>
              <a:rPr lang="en-US" sz="800" b="1" smtClean="0"/>
              <a:t>ACTION: </a:t>
            </a:r>
            <a:r>
              <a:rPr lang="en-US" sz="800" smtClean="0"/>
              <a:t>CLICK FOR EACH MSW/PSW bubble to appear…..</a:t>
            </a:r>
          </a:p>
          <a:p>
            <a:pPr>
              <a:lnSpc>
                <a:spcPct val="80000"/>
              </a:lnSpc>
            </a:pPr>
            <a:endParaRPr lang="en-US" sz="800" smtClean="0"/>
          </a:p>
          <a:p>
            <a:pPr>
              <a:lnSpc>
                <a:spcPct val="80000"/>
              </a:lnSpc>
            </a:pPr>
            <a:r>
              <a:rPr lang="en-US" sz="800" smtClean="0"/>
              <a:t>MSW will provide the features to create the plan and manage the exceptions</a:t>
            </a:r>
          </a:p>
          <a:p>
            <a:pPr>
              <a:lnSpc>
                <a:spcPct val="80000"/>
              </a:lnSpc>
            </a:pPr>
            <a:r>
              <a:rPr lang="en-US" sz="800" smtClean="0"/>
              <a:t>PSW…</a:t>
            </a:r>
          </a:p>
          <a:p>
            <a:pPr>
              <a:lnSpc>
                <a:spcPct val="80000"/>
              </a:lnSpc>
            </a:pPr>
            <a:r>
              <a:rPr lang="en-US" sz="800" smtClean="0"/>
              <a:t>Base – production line supervisor… to monitor</a:t>
            </a:r>
          </a:p>
          <a:p>
            <a:pPr>
              <a:lnSpc>
                <a:spcPct val="80000"/>
              </a:lnSpc>
            </a:pPr>
            <a:endParaRPr lang="en-US" sz="800" smtClean="0"/>
          </a:p>
          <a:p>
            <a:pPr>
              <a:lnSpc>
                <a:spcPct val="80000"/>
              </a:lnSpc>
            </a:pPr>
            <a:endParaRPr lang="en-US" sz="800" smtClean="0"/>
          </a:p>
          <a:p>
            <a:pPr>
              <a:lnSpc>
                <a:spcPct val="80000"/>
              </a:lnSpc>
            </a:pPr>
            <a:r>
              <a:rPr lang="en-US" sz="800" b="1" smtClean="0"/>
              <a:t>But the question is how are these components going to work together? </a:t>
            </a:r>
            <a:r>
              <a:rPr lang="en-US" sz="800" smtClean="0"/>
              <a:t> </a:t>
            </a:r>
          </a:p>
          <a:p>
            <a:pPr>
              <a:lnSpc>
                <a:spcPct val="80000"/>
              </a:lnSpc>
            </a:pPr>
            <a:endParaRPr lang="en-US" sz="800" smtClean="0"/>
          </a:p>
          <a:p>
            <a:pPr>
              <a:lnSpc>
                <a:spcPct val="80000"/>
              </a:lnSpc>
            </a:pPr>
            <a:r>
              <a:rPr lang="en-US" sz="800" smtClean="0"/>
              <a:t>We have been using the terms MSW &amp; PSW.  The names imply that these are two distinct or separate applications, one for master scheduling and one for production scheduling. </a:t>
            </a:r>
          </a:p>
          <a:p>
            <a:pPr>
              <a:lnSpc>
                <a:spcPct val="80000"/>
              </a:lnSpc>
            </a:pPr>
            <a:endParaRPr lang="en-US" sz="800" smtClean="0"/>
          </a:p>
          <a:p>
            <a:pPr>
              <a:lnSpc>
                <a:spcPct val="80000"/>
              </a:lnSpc>
            </a:pPr>
            <a:r>
              <a:rPr lang="en-US" sz="800" smtClean="0"/>
              <a:t>The fact, we are building an application tool-set with components designed to support characteristics specific to the business process tasks.</a:t>
            </a:r>
          </a:p>
          <a:p>
            <a:pPr>
              <a:lnSpc>
                <a:spcPct val="80000"/>
              </a:lnSpc>
            </a:pPr>
            <a:endParaRPr lang="en-US" sz="800" smtClean="0"/>
          </a:p>
          <a:p>
            <a:pPr>
              <a:lnSpc>
                <a:spcPct val="80000"/>
              </a:lnSpc>
            </a:pPr>
            <a:r>
              <a:rPr lang="en-US" sz="800" b="1" u="sng" smtClean="0"/>
              <a:t>Notes From Carianne:</a:t>
            </a:r>
          </a:p>
          <a:p>
            <a:pPr>
              <a:lnSpc>
                <a:spcPct val="80000"/>
              </a:lnSpc>
            </a:pPr>
            <a:r>
              <a:rPr lang="en-US" sz="800" smtClean="0"/>
              <a:t>Before talking about some of the specific features of the MSW and PSW I thought I would give you an overview of the actual planning and scheduling business process flow we are building towards with these workbenches. </a:t>
            </a:r>
          </a:p>
          <a:p>
            <a:pPr>
              <a:lnSpc>
                <a:spcPct val="80000"/>
              </a:lnSpc>
            </a:pPr>
            <a:endParaRPr lang="en-US" sz="800" smtClean="0"/>
          </a:p>
          <a:p>
            <a:pPr>
              <a:lnSpc>
                <a:spcPct val="80000"/>
              </a:lnSpc>
            </a:pPr>
            <a:r>
              <a:rPr lang="en-US" sz="800" smtClean="0"/>
              <a:t>The general planning and scheduling flow is that you receive demand and during this process MRP will create an initial plan for you. As a Planner/Scheduler you hope that MRP creates a plan that is executable, but we all know that there typically is some need for intervention and that brings us to the production planning or master scheduling process. During this process the Planner or Scheduler identifies the items and resources that need intervention and makes the necessary adjustments. The next step is the creation of the production schedule where we sequence the production orders based on certain attributes to optimize the shop floor. And then finally we are going to dispatch production to the shop floor. Part of the dispatch process is that we are verifying that we have components available. The step that goes along with this entire process is the management and monitoring on how you are performing against your production plan and schedule. If you have to schedule production for tomorrow you’ll need to e.g. consider what you were behind on today. So, these are the major steps of the process. </a:t>
            </a:r>
          </a:p>
          <a:p>
            <a:pPr>
              <a:lnSpc>
                <a:spcPct val="80000"/>
              </a:lnSpc>
            </a:pPr>
            <a:endParaRPr lang="en-US" sz="800" smtClean="0"/>
          </a:p>
          <a:p>
            <a:pPr>
              <a:lnSpc>
                <a:spcPct val="80000"/>
              </a:lnSpc>
            </a:pPr>
            <a:r>
              <a:rPr lang="en-US" sz="800" smtClean="0"/>
              <a:t>(Click brings up the MSW “bubbles”): The Master Scheduling Workbench we are creating will help your Planner/Scheduler manage the receipt of demand and supply and the creation of the production plan or master schedule.</a:t>
            </a:r>
          </a:p>
          <a:p>
            <a:pPr>
              <a:lnSpc>
                <a:spcPct val="80000"/>
              </a:lnSpc>
            </a:pPr>
            <a:endParaRPr lang="en-US" sz="800" smtClean="0"/>
          </a:p>
          <a:p>
            <a:pPr>
              <a:lnSpc>
                <a:spcPct val="80000"/>
              </a:lnSpc>
            </a:pPr>
            <a:r>
              <a:rPr lang="en-US" sz="800" smtClean="0"/>
              <a:t>(Click brings up the PSW “bubbles”): The Scheduler will use the Production Scheduling Workbench to sequence production out to the floor.</a:t>
            </a:r>
          </a:p>
          <a:p>
            <a:pPr>
              <a:lnSpc>
                <a:spcPct val="80000"/>
              </a:lnSpc>
            </a:pPr>
            <a:endParaRPr lang="en-US" sz="800" smtClean="0"/>
          </a:p>
          <a:p>
            <a:pPr>
              <a:lnSpc>
                <a:spcPct val="80000"/>
              </a:lnSpc>
            </a:pPr>
            <a:r>
              <a:rPr lang="en-US" sz="800" smtClean="0"/>
              <a:t>(Click brings up the Base “bubbles”): There are a variety of base components or foundational pieces we are building that apply to both workbenches e.g. order release and order monitoring  </a:t>
            </a:r>
          </a:p>
          <a:p>
            <a:pPr>
              <a:lnSpc>
                <a:spcPct val="80000"/>
              </a:lnSpc>
            </a:pPr>
            <a:endParaRPr lang="en-US" sz="800" smtClean="0"/>
          </a:p>
          <a:p>
            <a:pPr>
              <a:lnSpc>
                <a:spcPct val="80000"/>
              </a:lnSpc>
            </a:pPr>
            <a:r>
              <a:rPr lang="en-US" sz="800" smtClean="0"/>
              <a:t>(Click brings up the CAC “bubbles”): And then finally there is the CAC component that is primarily used for when you are sequencing jobs to be executed by the floor.</a:t>
            </a:r>
          </a:p>
          <a:p>
            <a:pPr>
              <a:lnSpc>
                <a:spcPct val="80000"/>
              </a:lnSpc>
            </a:pPr>
            <a:endParaRPr lang="en-US" sz="800" smtClean="0"/>
          </a:p>
          <a:p>
            <a:pPr>
              <a:lnSpc>
                <a:spcPct val="80000"/>
              </a:lnSpc>
            </a:pPr>
            <a:r>
              <a:rPr lang="en-US" sz="800" smtClean="0"/>
              <a:t>(Important part to point out): We are assembling all components into a </a:t>
            </a:r>
            <a:r>
              <a:rPr lang="en-US" sz="800" b="1" smtClean="0"/>
              <a:t>single </a:t>
            </a:r>
            <a:r>
              <a:rPr lang="en-US" sz="800" smtClean="0"/>
              <a:t>application to support the various characteristics specific to either the planning or scheduling business process. Consequently, all these components will work together.</a:t>
            </a:r>
          </a:p>
          <a:p>
            <a:pPr>
              <a:lnSpc>
                <a:spcPct val="80000"/>
              </a:lnSpc>
            </a:pPr>
            <a:endParaRPr lang="en-US" sz="800" smtClean="0"/>
          </a:p>
          <a:p>
            <a:pPr>
              <a:lnSpc>
                <a:spcPct val="80000"/>
              </a:lnSpc>
            </a:pPr>
            <a:endParaRPr lang="en-US" sz="80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p:spPr>
        <p:txBody>
          <a:bodyPr/>
          <a:lstStyle/>
          <a:p>
            <a:fld id="{4C0A6553-B54C-4E06-A0A4-0D292C3DD0FF}" type="slidenum">
              <a:rPr lang="en-US" smtClean="0"/>
              <a:pPr/>
              <a:t>54</a:t>
            </a:fld>
            <a:endParaRPr lang="en-US" smtClean="0"/>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a:ln/>
        </p:spPr>
      </p:sp>
      <p:sp>
        <p:nvSpPr>
          <p:cNvPr id="109570"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109571" name="Slide Number Placeholder 3"/>
          <p:cNvSpPr>
            <a:spLocks noGrp="1"/>
          </p:cNvSpPr>
          <p:nvPr>
            <p:ph type="sldNum" sz="quarter" idx="5"/>
          </p:nvPr>
        </p:nvSpPr>
        <p:spPr>
          <a:noFill/>
        </p:spPr>
        <p:txBody>
          <a:bodyPr/>
          <a:lstStyle/>
          <a:p>
            <a:fld id="{733BF1BC-B1E8-4901-B49D-E9912D012183}" type="slidenum">
              <a:rPr lang="en-US" smtClean="0"/>
              <a:pPr/>
              <a:t>55</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a:ln/>
        </p:spPr>
      </p:sp>
      <p:sp>
        <p:nvSpPr>
          <p:cNvPr id="111618" name="Notes Placeholder 2"/>
          <p:cNvSpPr>
            <a:spLocks noGrp="1"/>
          </p:cNvSpPr>
          <p:nvPr>
            <p:ph type="body" idx="1"/>
          </p:nvPr>
        </p:nvSpPr>
        <p:spPr>
          <a:noFill/>
          <a:ln/>
        </p:spPr>
        <p:txBody>
          <a:bodyPr/>
          <a:lstStyle/>
          <a:p>
            <a:pPr eaLnBrk="1" hangingPunct="1"/>
            <a:r>
              <a:rPr lang="en-US" smtClean="0"/>
              <a:t>Use this slide for presentation</a:t>
            </a:r>
          </a:p>
          <a:p>
            <a:pPr eaLnBrk="1" hangingPunct="1"/>
            <a:endParaRPr lang="en-US" smtClean="0"/>
          </a:p>
        </p:txBody>
      </p:sp>
      <p:sp>
        <p:nvSpPr>
          <p:cNvPr id="111619" name="Slide Number Placeholder 3"/>
          <p:cNvSpPr>
            <a:spLocks noGrp="1"/>
          </p:cNvSpPr>
          <p:nvPr>
            <p:ph type="sldNum" sz="quarter" idx="5"/>
          </p:nvPr>
        </p:nvSpPr>
        <p:spPr>
          <a:noFill/>
        </p:spPr>
        <p:txBody>
          <a:bodyPr/>
          <a:lstStyle/>
          <a:p>
            <a:fld id="{CB90AA5D-71E7-412D-9E95-0CDCC1D8C53A}" type="slidenum">
              <a:rPr lang="en-US" smtClean="0"/>
              <a:pPr/>
              <a:t>56</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E97E0362-4C05-4331-8D7C-14F8A96C4E88}" type="slidenum">
              <a:rPr lang="en-US" smtClean="0"/>
              <a:pPr/>
              <a:t>59</a:t>
            </a:fld>
            <a:endParaRPr lang="en-US" smtClean="0"/>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p:spPr>
        <p:txBody>
          <a:bodyPr/>
          <a:lstStyle/>
          <a:p>
            <a:fld id="{7F886384-4938-4F87-9365-0B2B2CD063D1}" type="slidenum">
              <a:rPr lang="en-US" smtClean="0"/>
              <a:pPr/>
              <a:t>61</a:t>
            </a:fld>
            <a:endParaRPr lang="en-US" smtClean="0"/>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a:lnSpc>
                <a:spcPct val="80000"/>
              </a:lnSpc>
            </a:pPr>
            <a:r>
              <a:rPr lang="en-US" b="1" smtClean="0">
                <a:latin typeface="Times New Roman" pitchFamily="18" charset="0"/>
              </a:rPr>
              <a:t>When/Where to use this slide:</a:t>
            </a:r>
          </a:p>
          <a:p>
            <a:pPr>
              <a:lnSpc>
                <a:spcPct val="80000"/>
              </a:lnSpc>
            </a:pPr>
            <a:r>
              <a:rPr lang="en-US" smtClean="0">
                <a:latin typeface="Times New Roman" pitchFamily="18" charset="0"/>
              </a:rPr>
              <a:t>For a product demo.  To determine what is important to the client.  </a:t>
            </a:r>
          </a:p>
          <a:p>
            <a:endParaRPr lang="en-US" smtClean="0"/>
          </a:p>
          <a:p>
            <a:r>
              <a:rPr lang="en-US" smtClean="0"/>
              <a:t>Scheduler may move up the schedule date to run the shop floor more efficiently.</a:t>
            </a:r>
          </a:p>
          <a:p>
            <a:r>
              <a:rPr lang="en-US" smtClean="0"/>
              <a:t>The scheduler may increase the production quantity.</a:t>
            </a:r>
          </a:p>
          <a:p>
            <a:endParaRPr lang="en-US" smtClean="0"/>
          </a:p>
          <a:p>
            <a:endParaRPr lang="en-US" smtClean="0"/>
          </a:p>
          <a:p>
            <a:pPr>
              <a:lnSpc>
                <a:spcPct val="80000"/>
              </a:lnSpc>
            </a:pPr>
            <a:r>
              <a:rPr lang="en-US" b="1" smtClean="0">
                <a:latin typeface="Times New Roman" pitchFamily="18" charset="0"/>
              </a:rPr>
              <a:t>Production Scheduling</a:t>
            </a:r>
          </a:p>
          <a:p>
            <a:pPr>
              <a:lnSpc>
                <a:spcPct val="80000"/>
              </a:lnSpc>
            </a:pPr>
            <a:endParaRPr lang="en-US" smtClean="0">
              <a:latin typeface="Times New Roman" pitchFamily="18" charset="0"/>
            </a:endParaRPr>
          </a:p>
          <a:p>
            <a:pPr>
              <a:lnSpc>
                <a:spcPct val="80000"/>
              </a:lnSpc>
            </a:pPr>
            <a:r>
              <a:rPr lang="en-US" smtClean="0">
                <a:latin typeface="Times New Roman" pitchFamily="18" charset="0"/>
              </a:rPr>
              <a:t>Approach?</a:t>
            </a:r>
          </a:p>
          <a:p>
            <a:pPr>
              <a:lnSpc>
                <a:spcPct val="80000"/>
              </a:lnSpc>
              <a:buFontTx/>
              <a:buChar char="•"/>
            </a:pPr>
            <a:r>
              <a:rPr lang="en-US" smtClean="0">
                <a:latin typeface="Times New Roman" pitchFamily="18" charset="0"/>
              </a:rPr>
              <a:t>How do you or do you production schedule today?</a:t>
            </a:r>
          </a:p>
          <a:p>
            <a:pPr>
              <a:lnSpc>
                <a:spcPct val="80000"/>
              </a:lnSpc>
              <a:buFontTx/>
              <a:buChar char="•"/>
            </a:pPr>
            <a:r>
              <a:rPr lang="en-US" smtClean="0">
                <a:latin typeface="Times New Roman" pitchFamily="18" charset="0"/>
              </a:rPr>
              <a:t>What is your horizon?</a:t>
            </a:r>
          </a:p>
          <a:p>
            <a:pPr>
              <a:lnSpc>
                <a:spcPct val="80000"/>
              </a:lnSpc>
              <a:buFontTx/>
              <a:buChar char="•"/>
            </a:pPr>
            <a:r>
              <a:rPr lang="en-US" smtClean="0">
                <a:latin typeface="Times New Roman" pitchFamily="18" charset="0"/>
              </a:rPr>
              <a:t>What information do you use to create a production schedule?</a:t>
            </a:r>
          </a:p>
          <a:p>
            <a:endParaRPr lang="en-US" smtClean="0"/>
          </a:p>
        </p:txBody>
      </p:sp>
      <p:sp>
        <p:nvSpPr>
          <p:cNvPr id="22531" name="Slide Number Placeholder 3"/>
          <p:cNvSpPr>
            <a:spLocks noGrp="1"/>
          </p:cNvSpPr>
          <p:nvPr>
            <p:ph type="sldNum" sz="quarter" idx="5"/>
          </p:nvPr>
        </p:nvSpPr>
        <p:spPr>
          <a:noFill/>
        </p:spPr>
        <p:txBody>
          <a:bodyPr/>
          <a:lstStyle/>
          <a:p>
            <a:fld id="{CADC90CC-0D37-4498-B9A4-8E61110DAD49}"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p:spPr>
        <p:txBody>
          <a:bodyPr/>
          <a:lstStyle/>
          <a:p>
            <a:fld id="{F4C017B3-4212-493A-903D-2C495902A463}" type="slidenum">
              <a:rPr lang="en-US" smtClean="0"/>
              <a:pPr/>
              <a:t>7</a:t>
            </a:fld>
            <a:endParaRPr lang="en-US" smtClean="0"/>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r>
              <a:rPr lang="en-US" i="1" smtClean="0"/>
              <a:t>Screenshots on this slide are Repetitive focused I was unable to find back the discrete WO scheduling process map – checking with Paul. Looking at screenshots, what other screens to add – explode daily reqs screen actually belongs at master scheduling level, picklist creation is not production scheduling, but is part of the dispatching step</a:t>
            </a:r>
          </a:p>
          <a:p>
            <a:endParaRPr lang="en-US" i="1" smtClean="0"/>
          </a:p>
          <a:p>
            <a:r>
              <a:rPr lang="en-US" smtClean="0"/>
              <a:t>Similar to the production planning or master scheduling process there are various key elements that need to be checked by a Scheduler to determine what jobs or production orders to send to the floor in what priority or sequence over the next 24, 48 or 72 hours. Often times Schedulers have to run a variety of reports and maintenance screens to come to a final production schedule. That might have been ago many years ago when they only had a small set of items to schedule over a small set of resources, but for most Schedulers the scheduling job has drastically increased in complexity with many more item variations and many more resources. </a:t>
            </a:r>
            <a:endParaRPr lang="en-US" i="1" smtClean="0"/>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a:ln/>
        </p:spPr>
      </p:sp>
      <p:sp>
        <p:nvSpPr>
          <p:cNvPr id="26626" name="Notes Placeholder 2"/>
          <p:cNvSpPr>
            <a:spLocks noGrp="1"/>
          </p:cNvSpPr>
          <p:nvPr>
            <p:ph type="body" idx="1"/>
          </p:nvPr>
        </p:nvSpPr>
        <p:spPr>
          <a:noFill/>
          <a:ln/>
        </p:spPr>
        <p:txBody>
          <a:bodyPr/>
          <a:lstStyle/>
          <a:p>
            <a:pPr eaLnBrk="1" hangingPunct="1">
              <a:lnSpc>
                <a:spcPct val="90000"/>
              </a:lnSpc>
              <a:spcBef>
                <a:spcPct val="0"/>
              </a:spcBef>
            </a:pPr>
            <a:endParaRPr lang="en-US" sz="2000" smtClean="0"/>
          </a:p>
          <a:p>
            <a:pPr eaLnBrk="1" hangingPunct="1">
              <a:lnSpc>
                <a:spcPct val="90000"/>
              </a:lnSpc>
              <a:spcBef>
                <a:spcPct val="0"/>
              </a:spcBef>
            </a:pPr>
            <a:r>
              <a:rPr lang="en-US" smtClean="0"/>
              <a:t>With the PSW in the picture the process map shows a unified </a:t>
            </a:r>
            <a:r>
              <a:rPr lang="en-US" smtClean="0">
                <a:solidFill>
                  <a:srgbClr val="000000"/>
                </a:solidFill>
                <a:cs typeface="Arial" charset="0"/>
              </a:rPr>
              <a:t>repetitive &amp; discrete process flow. Additionally, it shows a non-iterative process to creation a production schedule with the PSW at the heart of it. </a:t>
            </a:r>
            <a:endParaRPr lang="en-US" smtClean="0"/>
          </a:p>
          <a:p>
            <a:pPr eaLnBrk="1" hangingPunct="1">
              <a:lnSpc>
                <a:spcPct val="90000"/>
              </a:lnSpc>
              <a:spcBef>
                <a:spcPct val="0"/>
              </a:spcBef>
            </a:pPr>
            <a:endParaRPr lang="en-US" smtClean="0"/>
          </a:p>
        </p:txBody>
      </p:sp>
      <p:sp>
        <p:nvSpPr>
          <p:cNvPr id="26627" name="Slide Number Placeholder 3"/>
          <p:cNvSpPr>
            <a:spLocks noGrp="1"/>
          </p:cNvSpPr>
          <p:nvPr>
            <p:ph type="sldNum" sz="quarter" idx="5"/>
          </p:nvPr>
        </p:nvSpPr>
        <p:spPr>
          <a:noFill/>
        </p:spPr>
        <p:txBody>
          <a:bodyPr/>
          <a:lstStyle/>
          <a:p>
            <a:fld id="{7F518951-6C19-4408-B88F-BA795B0C0FE5}"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r>
              <a:rPr lang="en-US" smtClean="0"/>
              <a:t>Note: Demonstrate the process map in live system</a:t>
            </a:r>
          </a:p>
          <a:p>
            <a:endParaRPr lang="en-US" smtClean="0"/>
          </a:p>
        </p:txBody>
      </p:sp>
      <p:sp>
        <p:nvSpPr>
          <p:cNvPr id="28675" name="Slide Number Placeholder 3"/>
          <p:cNvSpPr>
            <a:spLocks noGrp="1"/>
          </p:cNvSpPr>
          <p:nvPr>
            <p:ph type="sldNum" sz="quarter" idx="5"/>
          </p:nvPr>
        </p:nvSpPr>
        <p:spPr>
          <a:noFill/>
        </p:spPr>
        <p:txBody>
          <a:bodyPr/>
          <a:lstStyle/>
          <a:p>
            <a:fld id="{7D4C70C8-A02A-42ED-ADCC-251D798E5E9A}" type="slidenum">
              <a:rPr lang="en-US" smtClean="0"/>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r>
              <a:rPr lang="en-US" smtClean="0"/>
              <a:t>This slide is KYB centric… slide will be updated to reflect more “generic terms”</a:t>
            </a:r>
          </a:p>
          <a:p>
            <a:r>
              <a:rPr lang="en-US" smtClean="0"/>
              <a:t>This is the source file – do not delete</a:t>
            </a:r>
          </a:p>
        </p:txBody>
      </p:sp>
      <p:sp>
        <p:nvSpPr>
          <p:cNvPr id="30723" name="Slide Number Placeholder 3"/>
          <p:cNvSpPr>
            <a:spLocks noGrp="1"/>
          </p:cNvSpPr>
          <p:nvPr>
            <p:ph type="sldNum" sz="quarter" idx="5"/>
          </p:nvPr>
        </p:nvSpPr>
        <p:spPr>
          <a:noFill/>
        </p:spPr>
        <p:txBody>
          <a:bodyPr/>
          <a:lstStyle/>
          <a:p>
            <a:fld id="{22D078F2-0D5D-47BC-BC85-0779E6964C44}"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6"/>
          <p:cNvSpPr>
            <a:spLocks noGrp="1"/>
          </p:cNvSpPr>
          <p:nvPr>
            <p:ph type="ftr" sz="quarter" idx="10"/>
          </p:nvPr>
        </p:nvSpPr>
        <p:spPr/>
        <p:txBody>
          <a:bodyPr/>
          <a:lstStyle>
            <a:lvl1pPr>
              <a:defRPr>
                <a:solidFill>
                  <a:schemeClr val="tx1"/>
                </a:solidFill>
              </a:defRPr>
            </a:lvl1pPr>
          </a:lstStyle>
          <a:p>
            <a:pPr>
              <a:defRPr/>
            </a:pPr>
            <a:r>
              <a:rPr lang="en-US"/>
              <a:t>PSW-CPS-040</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solidFill>
                  <a:schemeClr val="tx1"/>
                </a:solidFill>
              </a:defRPr>
            </a:lvl1pPr>
          </a:lstStyle>
          <a:p>
            <a:pPr>
              <a:defRPr/>
            </a:pPr>
            <a:r>
              <a:rPr lang="en-US"/>
              <a:t>PSW-CPS-040</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solidFill>
                  <a:schemeClr val="tx1"/>
                </a:solidFill>
              </a:defRPr>
            </a:lvl1pPr>
          </a:lstStyle>
          <a:p>
            <a:pPr>
              <a:defRPr/>
            </a:pPr>
            <a:r>
              <a:rPr lang="en-US"/>
              <a:t>PSW-CPS-040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3"/>
          <p:cNvSpPr>
            <a:spLocks noGrp="1"/>
          </p:cNvSpPr>
          <p:nvPr>
            <p:ph type="ftr" sz="quarter" idx="10"/>
          </p:nvPr>
        </p:nvSpPr>
        <p:spPr/>
        <p:txBody>
          <a:bodyPr/>
          <a:lstStyle>
            <a:lvl1pPr>
              <a:defRPr>
                <a:solidFill>
                  <a:schemeClr val="tx1"/>
                </a:solidFill>
              </a:defRPr>
            </a:lvl1pPr>
          </a:lstStyle>
          <a:p>
            <a:pPr>
              <a:defRPr/>
            </a:pPr>
            <a:r>
              <a:rPr lang="en-US"/>
              <a:t>PSW-CPS-040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solidFill>
                  <a:schemeClr val="tx1"/>
                </a:solidFill>
              </a:defRPr>
            </a:lvl1pPr>
          </a:lstStyle>
          <a:p>
            <a:pPr>
              <a:defRPr/>
            </a:pPr>
            <a:r>
              <a:rPr lang="en-US"/>
              <a:t>PSW-CPS-040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a:lvl1pPr>
          </a:lstStyle>
          <a:p>
            <a:pPr>
              <a:defRPr/>
            </a:pPr>
            <a:r>
              <a:rPr lang="en-US"/>
              <a:t>PSW-CPS-040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r>
              <a:rPr lang="en-US"/>
              <a:t>PSW-CPS-040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0"/>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smtClean="0">
                <a:solidFill>
                  <a:schemeClr val="tx1">
                    <a:shade val="50000"/>
                  </a:schemeClr>
                </a:solidFill>
              </a:defRPr>
            </a:lvl1pPr>
          </a:lstStyle>
          <a:p>
            <a:pPr>
              <a:defRPr/>
            </a:pPr>
            <a:r>
              <a:rPr lang="en-US"/>
              <a:t>PSW-CPS-040</a:t>
            </a:r>
            <a:endParaRPr lang="en-US"/>
          </a:p>
        </p:txBody>
      </p:sp>
      <p:pic>
        <p:nvPicPr>
          <p:cNvPr id="1030" name="Picture 3"/>
          <p:cNvPicPr>
            <a:picLocks noChangeAspect="1" noChangeArrowheads="1"/>
          </p:cNvPicPr>
          <p:nvPr userDrawn="1"/>
        </p:nvPicPr>
        <p:blipFill>
          <a:blip r:embed="rId10"/>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698" r:id="rId8"/>
  </p:sldLayoutIdLst>
  <p:timing>
    <p:tnLst>
      <p:par>
        <p:cTn id="1" dur="indefinite" restart="never" nodeType="tmRoot"/>
      </p:par>
    </p:tnLst>
  </p:timing>
  <p:hf sldNum="0" hdr="0" ftr="0" dt="0"/>
  <p:txStyles>
    <p:titleStyle>
      <a:lvl1pPr algn="l" defTabSz="457200" rtl="0" fontAlgn="base">
        <a:spcBef>
          <a:spcPct val="0"/>
        </a:spcBef>
        <a:spcAft>
          <a:spcPct val="0"/>
        </a:spcAft>
        <a:defRPr sz="3200" b="1" kern="1200">
          <a:solidFill>
            <a:srgbClr val="4F4F4F"/>
          </a:solidFill>
          <a:latin typeface="Century Gothic"/>
          <a:ea typeface="+mj-ea"/>
          <a:cs typeface="Century Gothic"/>
        </a:defRPr>
      </a:lvl1pPr>
      <a:lvl2pPr algn="l" defTabSz="457200" rtl="0" fontAlgn="base">
        <a:spcBef>
          <a:spcPct val="0"/>
        </a:spcBef>
        <a:spcAft>
          <a:spcPct val="0"/>
        </a:spcAft>
        <a:defRPr sz="3200" b="1">
          <a:solidFill>
            <a:srgbClr val="4F4F4F"/>
          </a:solidFill>
          <a:latin typeface="Century Gothic" pitchFamily="34" charset="0"/>
        </a:defRPr>
      </a:lvl2pPr>
      <a:lvl3pPr algn="l" defTabSz="457200" rtl="0" fontAlgn="base">
        <a:spcBef>
          <a:spcPct val="0"/>
        </a:spcBef>
        <a:spcAft>
          <a:spcPct val="0"/>
        </a:spcAft>
        <a:defRPr sz="3200" b="1">
          <a:solidFill>
            <a:srgbClr val="4F4F4F"/>
          </a:solidFill>
          <a:latin typeface="Century Gothic" pitchFamily="34" charset="0"/>
        </a:defRPr>
      </a:lvl3pPr>
      <a:lvl4pPr algn="l" defTabSz="457200" rtl="0" fontAlgn="base">
        <a:spcBef>
          <a:spcPct val="0"/>
        </a:spcBef>
        <a:spcAft>
          <a:spcPct val="0"/>
        </a:spcAft>
        <a:defRPr sz="3200" b="1">
          <a:solidFill>
            <a:srgbClr val="4F4F4F"/>
          </a:solidFill>
          <a:latin typeface="Century Gothic" pitchFamily="34" charset="0"/>
        </a:defRPr>
      </a:lvl4pPr>
      <a:lvl5pPr algn="l" defTabSz="457200" rtl="0" fontAlgn="base">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fontAlgn="base">
        <a:spcBef>
          <a:spcPct val="20000"/>
        </a:spcBef>
        <a:spcAft>
          <a:spcPct val="0"/>
        </a:spcAft>
        <a:buClr>
          <a:srgbClr val="F79646"/>
        </a:buClr>
        <a:buFont typeface="Arial" charset="0"/>
        <a:buChar char="•"/>
        <a:defRPr sz="2800" kern="1200">
          <a:solidFill>
            <a:srgbClr val="4F4F4F"/>
          </a:solidFill>
          <a:latin typeface="Century Gothic"/>
          <a:ea typeface="+mn-ea"/>
          <a:cs typeface="Century Gothic"/>
        </a:defRPr>
      </a:lvl1pPr>
      <a:lvl2pPr marL="742950" indent="-285750" algn="l" defTabSz="457200" rtl="0" fontAlgn="base">
        <a:spcBef>
          <a:spcPct val="20000"/>
        </a:spcBef>
        <a:spcAft>
          <a:spcPct val="0"/>
        </a:spcAft>
        <a:buClr>
          <a:srgbClr val="F79646"/>
        </a:buClr>
        <a:buFont typeface="Lucida Grande"/>
        <a:buChar char="-"/>
        <a:defRPr sz="2400" kern="1200">
          <a:solidFill>
            <a:srgbClr val="4F4F4F"/>
          </a:solidFill>
          <a:latin typeface="Century Gothic"/>
          <a:ea typeface="+mn-ea"/>
          <a:cs typeface="Century Gothic"/>
        </a:defRPr>
      </a:lvl2pPr>
      <a:lvl3pPr marL="1143000" indent="-228600" algn="l" defTabSz="457200" rtl="0" fontAlgn="base">
        <a:spcBef>
          <a:spcPct val="20000"/>
        </a:spcBef>
        <a:spcAft>
          <a:spcPct val="0"/>
        </a:spcAft>
        <a:buClr>
          <a:srgbClr val="F79646"/>
        </a:buClr>
        <a:buFont typeface="Arial" charset="0"/>
        <a:buChar char="•"/>
        <a:defRPr sz="2000" kern="1200">
          <a:solidFill>
            <a:srgbClr val="4F4F4F"/>
          </a:solidFill>
          <a:latin typeface="Century Gothic"/>
          <a:ea typeface="+mn-ea"/>
          <a:cs typeface="Century Gothic"/>
        </a:defRPr>
      </a:lvl3pPr>
      <a:lvl4pPr marL="1600200" indent="-228600" algn="l" defTabSz="457200" rtl="0" fontAlgn="base">
        <a:spcBef>
          <a:spcPct val="20000"/>
        </a:spcBef>
        <a:spcAft>
          <a:spcPct val="0"/>
        </a:spcAft>
        <a:buClr>
          <a:srgbClr val="F79646"/>
        </a:buClr>
        <a:buFont typeface="Lucida Grande"/>
        <a:buChar char="-"/>
        <a:defRPr kern="1200">
          <a:solidFill>
            <a:srgbClr val="4F4F4F"/>
          </a:solidFill>
          <a:latin typeface="Century Gothic"/>
          <a:ea typeface="+mn-ea"/>
          <a:cs typeface="Century Gothic"/>
        </a:defRPr>
      </a:lvl4pPr>
      <a:lvl5pPr marL="2057400" indent="-228600" algn="l" defTabSz="457200" rtl="0" fontAlgn="base">
        <a:spcBef>
          <a:spcPct val="20000"/>
        </a:spcBef>
        <a:spcAft>
          <a:spcPct val="0"/>
        </a:spcAft>
        <a:buClr>
          <a:srgbClr val="F79646"/>
        </a:buClr>
        <a:buFont typeface="Arial" charset="0"/>
        <a:buChar char="•"/>
        <a:defRPr kern="1200">
          <a:solidFill>
            <a:srgbClr val="4F4F4F"/>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10.xml"/><Relationship Id="rId16" Type="http://schemas.openxmlformats.org/officeDocument/2006/relationships/diagramColors" Target="../diagrams/colors4.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1.png"/><Relationship Id="rId7" Type="http://schemas.openxmlformats.org/officeDocument/2006/relationships/diagramQuickStyle" Target="../diagrams/quickStyle6.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32.png"/><Relationship Id="rId9" Type="http://schemas.microsoft.com/office/2007/relationships/diagramDrawing" Target="../diagrams/drawing6.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5.png"/><Relationship Id="rId4" Type="http://schemas.openxmlformats.org/officeDocument/2006/relationships/diagramLayout" Target="../diagrams/layout1.xml"/><Relationship Id="rId9"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Placeholder 1"/>
          <p:cNvSpPr>
            <a:spLocks noGrp="1"/>
          </p:cNvSpPr>
          <p:nvPr>
            <p:ph type="title"/>
          </p:nvPr>
        </p:nvSpPr>
        <p:spPr>
          <a:xfrm>
            <a:off x="457200" y="608013"/>
            <a:ext cx="8229600" cy="704850"/>
          </a:xfrm>
        </p:spPr>
        <p:txBody>
          <a:bodyPr/>
          <a:lstStyle/>
          <a:p>
            <a:r>
              <a:rPr lang="en-US" smtClean="0">
                <a:latin typeface="Century Gothic" pitchFamily="34" charset="0"/>
              </a:rPr>
              <a:t>Create a Production Schedule</a:t>
            </a:r>
          </a:p>
        </p:txBody>
      </p:sp>
      <p:sp>
        <p:nvSpPr>
          <p:cNvPr id="12290" name="Text Placeholder 17"/>
          <p:cNvSpPr>
            <a:spLocks noGrp="1"/>
          </p:cNvSpPr>
          <p:nvPr>
            <p:ph type="body" sz="quarter" idx="10"/>
          </p:nvPr>
        </p:nvSpPr>
        <p:spPr/>
        <p:txBody>
          <a:bodyPr/>
          <a:lstStyle/>
          <a:p>
            <a:r>
              <a:rPr lang="en-US" smtClean="0">
                <a:solidFill>
                  <a:srgbClr val="4F4F4F"/>
                </a:solidFill>
                <a:latin typeface="Century Gothic" pitchFamily="34" charset="0"/>
              </a:rPr>
              <a:t>QAD Enterprise Applications</a:t>
            </a:r>
          </a:p>
        </p:txBody>
      </p:sp>
      <p:sp>
        <p:nvSpPr>
          <p:cNvPr id="12291" name="Text Placeholder 14"/>
          <p:cNvSpPr>
            <a:spLocks noGrp="1"/>
          </p:cNvSpPr>
          <p:nvPr>
            <p:ph type="body" sz="quarter" idx="11"/>
          </p:nvPr>
        </p:nvSpPr>
        <p:spPr/>
        <p:txBody>
          <a:bodyPr/>
          <a:lstStyle/>
          <a:p>
            <a:r>
              <a:rPr lang="en-US" smtClean="0">
                <a:latin typeface="Century Gothic" pitchFamily="34" charset="0"/>
              </a:rPr>
              <a:t>Planning and Scheduling Workbenches</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250825" y="504825"/>
            <a:ext cx="7129463"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Production Scheduling</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Process Steps</a:t>
            </a:r>
          </a:p>
        </p:txBody>
      </p:sp>
      <p:sp>
        <p:nvSpPr>
          <p:cNvPr id="10" name="TextBox 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29699" name="Content Placeholder 2"/>
          <p:cNvSpPr>
            <a:spLocks noGrp="1"/>
          </p:cNvSpPr>
          <p:nvPr>
            <p:ph idx="1"/>
          </p:nvPr>
        </p:nvSpPr>
        <p:spPr>
          <a:xfrm>
            <a:off x="323850" y="5805488"/>
            <a:ext cx="8008938" cy="576262"/>
          </a:xfrm>
        </p:spPr>
        <p:txBody>
          <a:bodyPr/>
          <a:lstStyle/>
          <a:p>
            <a:r>
              <a:rPr lang="en-US" sz="1200" i="1" smtClean="0">
                <a:solidFill>
                  <a:srgbClr val="4F4F4F"/>
                </a:solidFill>
                <a:latin typeface="Century Gothic" pitchFamily="34" charset="0"/>
              </a:rPr>
              <a:t>Note: We are only covering the steps in green in this training segment</a:t>
            </a:r>
          </a:p>
          <a:p>
            <a:pPr lvl="1"/>
            <a:endParaRPr lang="en-US" sz="1200" i="1" smtClean="0">
              <a:solidFill>
                <a:srgbClr val="4F4F4F"/>
              </a:solidFill>
              <a:latin typeface="Century Gothic" pitchFamily="34" charset="0"/>
            </a:endParaRPr>
          </a:p>
          <a:p>
            <a:pPr lvl="1"/>
            <a:endParaRPr lang="en-US" sz="1200" i="1" smtClean="0">
              <a:solidFill>
                <a:srgbClr val="4F4F4F"/>
              </a:solidFill>
              <a:latin typeface="Century Gothic" pitchFamily="34" charset="0"/>
            </a:endParaRPr>
          </a:p>
        </p:txBody>
      </p:sp>
      <p:pic>
        <p:nvPicPr>
          <p:cNvPr id="29700" name="Picture 4"/>
          <p:cNvPicPr>
            <a:picLocks noChangeAspect="1" noChangeArrowheads="1"/>
          </p:cNvPicPr>
          <p:nvPr/>
        </p:nvPicPr>
        <p:blipFill>
          <a:blip r:embed="rId3"/>
          <a:srcRect/>
          <a:stretch>
            <a:fillRect/>
          </a:stretch>
        </p:blipFill>
        <p:spPr bwMode="auto">
          <a:xfrm>
            <a:off x="395288" y="1196975"/>
            <a:ext cx="7953375" cy="46085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Diagram 4"/>
          <p:cNvGraphicFramePr/>
          <p:nvPr/>
        </p:nvGraphicFramePr>
        <p:xfrm>
          <a:off x="142844" y="1154384"/>
          <a:ext cx="8858312" cy="2643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1835696" y="4300506"/>
          <a:ext cx="3571900" cy="92869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31747" name="Elbow Connector 8"/>
          <p:cNvCxnSpPr>
            <a:cxnSpLocks noChangeShapeType="1"/>
          </p:cNvCxnSpPr>
          <p:nvPr/>
        </p:nvCxnSpPr>
        <p:spPr bwMode="auto">
          <a:xfrm rot="16200000" flipH="1">
            <a:off x="1659731" y="2964657"/>
            <a:ext cx="2657475" cy="576262"/>
          </a:xfrm>
          <a:prstGeom prst="bentConnector3">
            <a:avLst>
              <a:gd name="adj1" fmla="val 66935"/>
            </a:avLst>
          </a:prstGeom>
          <a:noFill/>
          <a:ln w="9525" algn="ctr">
            <a:solidFill>
              <a:schemeClr val="tx1"/>
            </a:solidFill>
            <a:prstDash val="sysDash"/>
            <a:round/>
            <a:headEnd type="triangle" w="med" len="med"/>
            <a:tailEnd/>
          </a:ln>
        </p:spPr>
      </p:cxnSp>
      <p:sp>
        <p:nvSpPr>
          <p:cNvPr id="8" name="Title 1"/>
          <p:cNvSpPr txBox="1">
            <a:spLocks/>
          </p:cNvSpPr>
          <p:nvPr/>
        </p:nvSpPr>
        <p:spPr bwMode="auto">
          <a:xfrm>
            <a:off x="250825" y="504825"/>
            <a:ext cx="7129463"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Production Scheduling</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Process Steps</a:t>
            </a:r>
          </a:p>
        </p:txBody>
      </p:sp>
      <p:sp>
        <p:nvSpPr>
          <p:cNvPr id="10" name="TextBox 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aphicFrame>
        <p:nvGraphicFramePr>
          <p:cNvPr id="12" name="Diagram 11"/>
          <p:cNvGraphicFramePr/>
          <p:nvPr/>
        </p:nvGraphicFramePr>
        <p:xfrm>
          <a:off x="4788024" y="5380626"/>
          <a:ext cx="3571900" cy="92869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cxnSp>
        <p:nvCxnSpPr>
          <p:cNvPr id="31751" name="Elbow Connector 12"/>
          <p:cNvCxnSpPr>
            <a:cxnSpLocks noChangeShapeType="1"/>
          </p:cNvCxnSpPr>
          <p:nvPr/>
        </p:nvCxnSpPr>
        <p:spPr bwMode="auto">
          <a:xfrm rot="16200000" flipH="1">
            <a:off x="4427537" y="3436938"/>
            <a:ext cx="3529013" cy="503238"/>
          </a:xfrm>
          <a:prstGeom prst="bentConnector3">
            <a:avLst>
              <a:gd name="adj1" fmla="val 50412"/>
            </a:avLst>
          </a:prstGeom>
          <a:noFill/>
          <a:ln w="9525" algn="ctr">
            <a:solidFill>
              <a:schemeClr val="tx1"/>
            </a:solidFill>
            <a:prstDash val="sysDash"/>
            <a:round/>
            <a:headEnd type="triangle" w="med" len="med"/>
            <a:tailEnd/>
          </a:ln>
        </p:spPr>
      </p:cxnSp>
      <p:cxnSp>
        <p:nvCxnSpPr>
          <p:cNvPr id="31752" name="Elbow Connector 14"/>
          <p:cNvCxnSpPr>
            <a:cxnSpLocks noChangeShapeType="1"/>
          </p:cNvCxnSpPr>
          <p:nvPr/>
        </p:nvCxnSpPr>
        <p:spPr bwMode="auto">
          <a:xfrm rot="5400000">
            <a:off x="3204369" y="1988344"/>
            <a:ext cx="2808287" cy="2663825"/>
          </a:xfrm>
          <a:prstGeom prst="bentConnector3">
            <a:avLst>
              <a:gd name="adj1" fmla="val 63954"/>
            </a:avLst>
          </a:prstGeom>
          <a:noFill/>
          <a:ln w="9525" algn="ctr">
            <a:solidFill>
              <a:schemeClr val="tx1"/>
            </a:solidFill>
            <a:prstDash val="sysDash"/>
            <a:round/>
            <a:headEnd type="triangle" w="med" len="med"/>
            <a:tailEn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latin typeface="Century Gothic" pitchFamily="34" charset="0"/>
              </a:rPr>
              <a:t>Scheduling by Release vs. Due Dates</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50000"/>
                  </a:schemeClr>
                </a:solidFill>
              </a:rPr>
              <a:t>Concepts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ontent Placeholder 2"/>
          <p:cNvSpPr>
            <a:spLocks noGrp="1"/>
          </p:cNvSpPr>
          <p:nvPr>
            <p:ph idx="1"/>
          </p:nvPr>
        </p:nvSpPr>
        <p:spPr>
          <a:xfrm>
            <a:off x="539750" y="1484313"/>
            <a:ext cx="8153400" cy="3960812"/>
          </a:xfrm>
        </p:spPr>
        <p:txBody>
          <a:bodyPr/>
          <a:lstStyle/>
          <a:p>
            <a:r>
              <a:rPr lang="en-US" smtClean="0">
                <a:solidFill>
                  <a:srgbClr val="4F4F4F"/>
                </a:solidFill>
                <a:latin typeface="Century Gothic" pitchFamily="34" charset="0"/>
              </a:rPr>
              <a:t>Considerations of approach</a:t>
            </a:r>
          </a:p>
          <a:p>
            <a:pPr lvl="1"/>
            <a:r>
              <a:rPr lang="en-US" smtClean="0">
                <a:solidFill>
                  <a:srgbClr val="4F4F4F"/>
                </a:solidFill>
                <a:latin typeface="Century Gothic" pitchFamily="34" charset="0"/>
              </a:rPr>
              <a:t>Sequencing Orders</a:t>
            </a:r>
          </a:p>
          <a:p>
            <a:pPr lvl="1"/>
            <a:r>
              <a:rPr lang="en-US" smtClean="0">
                <a:solidFill>
                  <a:srgbClr val="4F4F4F"/>
                </a:solidFill>
                <a:latin typeface="Century Gothic" pitchFamily="34" charset="0"/>
              </a:rPr>
              <a:t>Scheduling By</a:t>
            </a:r>
          </a:p>
          <a:p>
            <a:pPr lvl="2"/>
            <a:r>
              <a:rPr lang="en-US" smtClean="0">
                <a:solidFill>
                  <a:srgbClr val="4F4F4F"/>
                </a:solidFill>
                <a:latin typeface="Century Gothic" pitchFamily="34" charset="0"/>
              </a:rPr>
              <a:t>Release Date</a:t>
            </a:r>
          </a:p>
          <a:p>
            <a:pPr lvl="3"/>
            <a:r>
              <a:rPr lang="en-US" smtClean="0">
                <a:solidFill>
                  <a:srgbClr val="4F4F4F"/>
                </a:solidFill>
                <a:latin typeface="Century Gothic" pitchFamily="34" charset="0"/>
              </a:rPr>
              <a:t>Shift</a:t>
            </a:r>
          </a:p>
          <a:p>
            <a:pPr lvl="1"/>
            <a:r>
              <a:rPr lang="en-US" smtClean="0">
                <a:solidFill>
                  <a:srgbClr val="4F4F4F"/>
                </a:solidFill>
                <a:latin typeface="Century Gothic" pitchFamily="34" charset="0"/>
              </a:rPr>
              <a:t>Multi-Resource Scheduling</a:t>
            </a:r>
          </a:p>
          <a:p>
            <a:pPr lvl="1"/>
            <a:r>
              <a:rPr lang="en-US" smtClean="0">
                <a:solidFill>
                  <a:srgbClr val="4F4F4F"/>
                </a:solidFill>
                <a:latin typeface="Century Gothic" pitchFamily="34" charset="0"/>
              </a:rPr>
              <a:t>Sequencing Horizon</a:t>
            </a:r>
          </a:p>
          <a:p>
            <a:pPr lvl="1"/>
            <a:r>
              <a:rPr lang="en-US" smtClean="0">
                <a:solidFill>
                  <a:srgbClr val="4F4F4F"/>
                </a:solidFill>
                <a:latin typeface="Century Gothic" pitchFamily="34" charset="0"/>
              </a:rPr>
              <a:t>What level of the BOM am I scheduling?</a:t>
            </a:r>
          </a:p>
          <a:p>
            <a:pPr lvl="1"/>
            <a:endParaRPr lang="en-US" smtClean="0">
              <a:solidFill>
                <a:srgbClr val="4F4F4F"/>
              </a:solidFill>
              <a:latin typeface="Century Gothic" pitchFamily="34" charset="0"/>
            </a:endParaRPr>
          </a:p>
          <a:p>
            <a:pPr lvl="1"/>
            <a:endParaRPr lang="en-US" smtClean="0">
              <a:solidFill>
                <a:srgbClr val="4F4F4F"/>
              </a:solidFill>
              <a:latin typeface="Century Gothic" pitchFamily="34" charset="0"/>
            </a:endParaRPr>
          </a:p>
        </p:txBody>
      </p:sp>
      <p:sp>
        <p:nvSpPr>
          <p:cNvPr id="4" name="Title 1"/>
          <p:cNvSpPr txBox="1">
            <a:spLocks/>
          </p:cNvSpPr>
          <p:nvPr/>
        </p:nvSpPr>
        <p:spPr bwMode="auto">
          <a:xfrm>
            <a:off x="323850" y="504825"/>
            <a:ext cx="7127875"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bg1">
                    <a:lumMod val="50000"/>
                  </a:schemeClr>
                </a:solidFill>
                <a:latin typeface="+mj-lt"/>
                <a:ea typeface="+mj-ea"/>
                <a:cs typeface="+mj-cs"/>
              </a:rPr>
              <a:t>Concepts</a:t>
            </a:r>
          </a:p>
          <a:p>
            <a:pPr eaLnBrk="0" hangingPunct="0">
              <a:lnSpc>
                <a:spcPct val="90000"/>
              </a:lnSpc>
              <a:defRPr/>
            </a:pPr>
            <a:r>
              <a:rPr lang="en-US" sz="2000" b="1" kern="0" dirty="0">
                <a:solidFill>
                  <a:schemeClr val="bg1">
                    <a:lumMod val="50000"/>
                  </a:schemeClr>
                </a:solidFill>
                <a:latin typeface="+mj-lt"/>
                <a:ea typeface="+mj-ea"/>
                <a:cs typeface="+mj-cs"/>
              </a:rPr>
              <a:t>Approaches to Production Scheduling</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Content Placeholder 2"/>
          <p:cNvSpPr>
            <a:spLocks noGrp="1"/>
          </p:cNvSpPr>
          <p:nvPr>
            <p:ph idx="1"/>
          </p:nvPr>
        </p:nvSpPr>
        <p:spPr>
          <a:xfrm>
            <a:off x="323850" y="1557338"/>
            <a:ext cx="8153400" cy="4319587"/>
          </a:xfrm>
        </p:spPr>
        <p:txBody>
          <a:bodyPr/>
          <a:lstStyle/>
          <a:p>
            <a:r>
              <a:rPr lang="en-US" sz="1800" smtClean="0">
                <a:solidFill>
                  <a:srgbClr val="4F4F4F"/>
                </a:solidFill>
                <a:latin typeface="Century Gothic" pitchFamily="34" charset="0"/>
              </a:rPr>
              <a:t>Prior to the Production Scheduling Workbench (PSW), it was not possible to manage or schedule by order release date.</a:t>
            </a:r>
          </a:p>
          <a:p>
            <a:pPr lvl="1"/>
            <a:endParaRPr lang="en-US" smtClean="0">
              <a:solidFill>
                <a:srgbClr val="4F4F4F"/>
              </a:solidFill>
              <a:latin typeface="Century Gothic" pitchFamily="34" charset="0"/>
            </a:endParaRPr>
          </a:p>
        </p:txBody>
      </p:sp>
      <p:pic>
        <p:nvPicPr>
          <p:cNvPr id="141314" name="Picture 2"/>
          <p:cNvPicPr>
            <a:picLocks noChangeAspect="1" noChangeArrowheads="1"/>
          </p:cNvPicPr>
          <p:nvPr/>
        </p:nvPicPr>
        <p:blipFill>
          <a:blip r:embed="rId2"/>
          <a:srcRect/>
          <a:stretch>
            <a:fillRect/>
          </a:stretch>
        </p:blipFill>
        <p:spPr bwMode="auto">
          <a:xfrm>
            <a:off x="827088" y="2492375"/>
            <a:ext cx="5741987" cy="2520950"/>
          </a:xfrm>
          <a:prstGeom prst="rect">
            <a:avLst/>
          </a:prstGeom>
          <a:ln>
            <a:noFill/>
          </a:ln>
          <a:effectLst>
            <a:outerShdw blurRad="292100" dist="139700" dir="2700000" algn="tl" rotWithShape="0">
              <a:srgbClr val="333333">
                <a:alpha val="65000"/>
              </a:srgbClr>
            </a:outerShdw>
          </a:effectLst>
        </p:spPr>
      </p:pic>
      <p:sp>
        <p:nvSpPr>
          <p:cNvPr id="5" name="Title 1"/>
          <p:cNvSpPr txBox="1">
            <a:spLocks/>
          </p:cNvSpPr>
          <p:nvPr/>
        </p:nvSpPr>
        <p:spPr bwMode="auto">
          <a:xfrm>
            <a:off x="250825" y="692150"/>
            <a:ext cx="7129463"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Concepts</a:t>
            </a:r>
          </a:p>
          <a:p>
            <a:pPr eaLnBrk="0" hangingPunct="0">
              <a:lnSpc>
                <a:spcPct val="90000"/>
              </a:lnSpc>
              <a:defRPr/>
            </a:pPr>
            <a:r>
              <a:rPr lang="en-US" sz="2000" b="1" kern="0" dirty="0">
                <a:solidFill>
                  <a:schemeClr val="tx2"/>
                </a:solidFill>
                <a:latin typeface="+mj-lt"/>
                <a:ea typeface="+mj-ea"/>
                <a:cs typeface="+mj-cs"/>
              </a:rPr>
              <a:t>Scheduling By Release Date </a:t>
            </a:r>
            <a:r>
              <a:rPr lang="en-US" sz="2000" b="1" kern="0" dirty="0" err="1">
                <a:solidFill>
                  <a:schemeClr val="tx2"/>
                </a:solidFill>
                <a:latin typeface="+mj-lt"/>
                <a:ea typeface="+mj-ea"/>
                <a:cs typeface="+mj-cs"/>
              </a:rPr>
              <a:t>vs</a:t>
            </a:r>
            <a:r>
              <a:rPr lang="en-US" sz="2000" b="1" kern="0" dirty="0">
                <a:solidFill>
                  <a:schemeClr val="tx2"/>
                </a:solidFill>
                <a:latin typeface="+mj-lt"/>
                <a:ea typeface="+mj-ea"/>
                <a:cs typeface="+mj-cs"/>
              </a:rPr>
              <a:t> Due Dates</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850" y="1052513"/>
            <a:ext cx="8153400" cy="1368425"/>
          </a:xfrm>
        </p:spPr>
        <p:txBody>
          <a:bodyPr rtlCol="0">
            <a:normAutofit fontScale="62500" lnSpcReduction="20000"/>
          </a:bodyPr>
          <a:lstStyle/>
          <a:p>
            <a:pPr fontAlgn="auto">
              <a:spcAft>
                <a:spcPts val="0"/>
              </a:spcAft>
              <a:buClr>
                <a:schemeClr val="accent6"/>
              </a:buClr>
              <a:buFont typeface="Arial"/>
              <a:buChar char="•"/>
              <a:defRPr/>
            </a:pPr>
            <a:r>
              <a:rPr lang="en-US" dirty="0" smtClean="0"/>
              <a:t>Why is knowing the difference between release date and due date important?</a:t>
            </a:r>
          </a:p>
          <a:p>
            <a:pPr lvl="1" fontAlgn="auto">
              <a:spcAft>
                <a:spcPts val="0"/>
              </a:spcAft>
              <a:buClr>
                <a:schemeClr val="accent6"/>
              </a:buClr>
              <a:defRPr/>
            </a:pPr>
            <a:r>
              <a:rPr lang="en-US" dirty="0" smtClean="0"/>
              <a:t>Impacts your demand requirements for the lower level materials to ensure they are available when you need them.</a:t>
            </a:r>
          </a:p>
          <a:p>
            <a:pPr lvl="1" fontAlgn="auto">
              <a:spcAft>
                <a:spcPts val="0"/>
              </a:spcAft>
              <a:buClr>
                <a:schemeClr val="accent6"/>
              </a:buClr>
              <a:defRPr/>
            </a:pPr>
            <a:r>
              <a:rPr lang="en-US" dirty="0" smtClean="0"/>
              <a:t>Provides for a buffer between the time you start the job and when you complete it.</a:t>
            </a:r>
          </a:p>
          <a:p>
            <a:pPr lvl="1" fontAlgn="auto">
              <a:spcAft>
                <a:spcPts val="0"/>
              </a:spcAft>
              <a:buClr>
                <a:schemeClr val="accent6"/>
              </a:buClr>
              <a:defRPr/>
            </a:pPr>
            <a:endParaRPr lang="en-US" dirty="0"/>
          </a:p>
        </p:txBody>
      </p:sp>
      <p:sp>
        <p:nvSpPr>
          <p:cNvPr id="5" name="Title 1"/>
          <p:cNvSpPr txBox="1">
            <a:spLocks/>
          </p:cNvSpPr>
          <p:nvPr/>
        </p:nvSpPr>
        <p:spPr bwMode="auto">
          <a:xfrm>
            <a:off x="395288" y="287338"/>
            <a:ext cx="7129462"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Overview</a:t>
            </a:r>
          </a:p>
          <a:p>
            <a:pPr eaLnBrk="0" hangingPunct="0">
              <a:lnSpc>
                <a:spcPct val="90000"/>
              </a:lnSpc>
              <a:defRPr/>
            </a:pPr>
            <a:r>
              <a:rPr lang="en-US" sz="2000" b="1" kern="0" dirty="0">
                <a:solidFill>
                  <a:schemeClr val="tx2"/>
                </a:solidFill>
                <a:latin typeface="+mj-lt"/>
                <a:ea typeface="+mj-ea"/>
                <a:cs typeface="+mj-cs"/>
              </a:rPr>
              <a:t>Scheduling By Release vs. Due Dates</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37892" name="Picture 3"/>
          <p:cNvPicPr>
            <a:picLocks noChangeAspect="1" noChangeArrowheads="1"/>
          </p:cNvPicPr>
          <p:nvPr/>
        </p:nvPicPr>
        <p:blipFill>
          <a:blip r:embed="rId2"/>
          <a:srcRect/>
          <a:stretch>
            <a:fillRect/>
          </a:stretch>
        </p:blipFill>
        <p:spPr bwMode="auto">
          <a:xfrm>
            <a:off x="323850" y="1989138"/>
            <a:ext cx="8567738" cy="43926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ontent Placeholder 2"/>
          <p:cNvSpPr>
            <a:spLocks noGrp="1"/>
          </p:cNvSpPr>
          <p:nvPr>
            <p:ph idx="1"/>
          </p:nvPr>
        </p:nvSpPr>
        <p:spPr>
          <a:xfrm>
            <a:off x="323850" y="981075"/>
            <a:ext cx="8153400" cy="647700"/>
          </a:xfrm>
        </p:spPr>
        <p:txBody>
          <a:bodyPr/>
          <a:lstStyle/>
          <a:p>
            <a:r>
              <a:rPr lang="en-US" sz="1800" smtClean="0">
                <a:solidFill>
                  <a:srgbClr val="4F4F4F"/>
                </a:solidFill>
                <a:latin typeface="Century Gothic" pitchFamily="34" charset="0"/>
              </a:rPr>
              <a:t>Example of an order displayed on the MSW &amp; PSW with aligned order dates.</a:t>
            </a:r>
          </a:p>
          <a:p>
            <a:pPr lvl="1"/>
            <a:endParaRPr lang="en-US" sz="1800" smtClean="0">
              <a:solidFill>
                <a:srgbClr val="4F4F4F"/>
              </a:solidFill>
              <a:latin typeface="Century Gothic" pitchFamily="34" charset="0"/>
            </a:endParaRPr>
          </a:p>
        </p:txBody>
      </p:sp>
      <p:sp>
        <p:nvSpPr>
          <p:cNvPr id="5" name="Title 1"/>
          <p:cNvSpPr txBox="1">
            <a:spLocks/>
          </p:cNvSpPr>
          <p:nvPr/>
        </p:nvSpPr>
        <p:spPr bwMode="auto">
          <a:xfrm>
            <a:off x="395288" y="360363"/>
            <a:ext cx="7129462" cy="547687"/>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Overview</a:t>
            </a:r>
          </a:p>
          <a:p>
            <a:pPr eaLnBrk="0" hangingPunct="0">
              <a:lnSpc>
                <a:spcPct val="90000"/>
              </a:lnSpc>
              <a:defRPr/>
            </a:pPr>
            <a:r>
              <a:rPr lang="en-US" sz="2000" b="1" kern="0" dirty="0">
                <a:solidFill>
                  <a:schemeClr val="tx2"/>
                </a:solidFill>
                <a:latin typeface="+mj-lt"/>
                <a:ea typeface="+mj-ea"/>
                <a:cs typeface="+mj-cs"/>
              </a:rPr>
              <a:t>Scheduling By Release vs. Due Dates</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2050" name="Picture 2"/>
          <p:cNvPicPr>
            <a:picLocks noChangeAspect="1" noChangeArrowheads="1"/>
          </p:cNvPicPr>
          <p:nvPr/>
        </p:nvPicPr>
        <p:blipFill>
          <a:blip r:embed="rId2"/>
          <a:srcRect/>
          <a:stretch>
            <a:fillRect/>
          </a:stretch>
        </p:blipFill>
        <p:spPr bwMode="auto">
          <a:xfrm>
            <a:off x="179388" y="1736725"/>
            <a:ext cx="8713787" cy="450056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900113" y="1196975"/>
            <a:ext cx="6869112" cy="2740025"/>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250825" y="4365625"/>
            <a:ext cx="8153400" cy="1800225"/>
          </a:xfrm>
        </p:spPr>
        <p:txBody>
          <a:bodyPr rtlCol="0">
            <a:normAutofit fontScale="62500" lnSpcReduction="20000"/>
          </a:bodyPr>
          <a:lstStyle/>
          <a:p>
            <a:pPr fontAlgn="auto">
              <a:spcAft>
                <a:spcPts val="0"/>
              </a:spcAft>
              <a:buClr>
                <a:schemeClr val="accent6"/>
              </a:buClr>
              <a:buFont typeface="Arial"/>
              <a:buChar char="•"/>
              <a:defRPr/>
            </a:pPr>
            <a:r>
              <a:rPr lang="en-US" dirty="0" smtClean="0"/>
              <a:t>Order Release Date is calculated based off the order duration</a:t>
            </a:r>
          </a:p>
          <a:p>
            <a:pPr lvl="1" fontAlgn="auto">
              <a:spcAft>
                <a:spcPts val="0"/>
              </a:spcAft>
              <a:buClr>
                <a:schemeClr val="accent6"/>
              </a:buClr>
              <a:defRPr/>
            </a:pPr>
            <a:r>
              <a:rPr lang="en-US" dirty="0" smtClean="0"/>
              <a:t>If the order duration is &gt; 0, then the order release &amp; due dates will be different</a:t>
            </a:r>
          </a:p>
          <a:p>
            <a:pPr lvl="1" fontAlgn="auto">
              <a:spcAft>
                <a:spcPts val="0"/>
              </a:spcAft>
              <a:buClr>
                <a:schemeClr val="accent6"/>
              </a:buClr>
              <a:defRPr/>
            </a:pPr>
            <a:r>
              <a:rPr lang="en-US" dirty="0" smtClean="0"/>
              <a:t>Where does order duration come from?</a:t>
            </a:r>
          </a:p>
          <a:p>
            <a:pPr lvl="2" fontAlgn="auto">
              <a:spcAft>
                <a:spcPts val="0"/>
              </a:spcAft>
              <a:buClr>
                <a:schemeClr val="accent6"/>
              </a:buClr>
              <a:buFont typeface="Arial"/>
              <a:buChar char="•"/>
              <a:defRPr/>
            </a:pPr>
            <a:r>
              <a:rPr lang="en-US" dirty="0" smtClean="0"/>
              <a:t>Defaults from item MF-LT</a:t>
            </a:r>
          </a:p>
          <a:p>
            <a:pPr lvl="2" fontAlgn="auto">
              <a:spcAft>
                <a:spcPts val="0"/>
              </a:spcAft>
              <a:buClr>
                <a:schemeClr val="accent6"/>
              </a:buClr>
              <a:buFont typeface="Arial"/>
              <a:buChar char="•"/>
              <a:defRPr/>
            </a:pPr>
            <a:r>
              <a:rPr lang="en-US" dirty="0" smtClean="0"/>
              <a:t>Manually adjusted by user</a:t>
            </a:r>
          </a:p>
          <a:p>
            <a:pPr lvl="2" fontAlgn="auto">
              <a:spcAft>
                <a:spcPts val="0"/>
              </a:spcAft>
              <a:buClr>
                <a:schemeClr val="accent6"/>
              </a:buClr>
              <a:buFont typeface="Arial"/>
              <a:buChar char="•"/>
              <a:defRPr/>
            </a:pPr>
            <a:r>
              <a:rPr lang="en-US" dirty="0" smtClean="0"/>
              <a:t>Calculated value (available in 2011 release)</a:t>
            </a:r>
          </a:p>
          <a:p>
            <a:pPr lvl="1" fontAlgn="auto">
              <a:spcAft>
                <a:spcPts val="0"/>
              </a:spcAft>
              <a:buClr>
                <a:schemeClr val="accent6"/>
              </a:buClr>
              <a:defRPr/>
            </a:pPr>
            <a:endParaRPr lang="en-US" dirty="0"/>
          </a:p>
        </p:txBody>
      </p:sp>
      <p:sp>
        <p:nvSpPr>
          <p:cNvPr id="5" name="Title 1"/>
          <p:cNvSpPr txBox="1">
            <a:spLocks/>
          </p:cNvSpPr>
          <p:nvPr/>
        </p:nvSpPr>
        <p:spPr bwMode="auto">
          <a:xfrm>
            <a:off x="468313" y="360363"/>
            <a:ext cx="7127875" cy="547687"/>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Overview</a:t>
            </a:r>
          </a:p>
          <a:p>
            <a:pPr eaLnBrk="0" hangingPunct="0">
              <a:lnSpc>
                <a:spcPct val="90000"/>
              </a:lnSpc>
              <a:defRPr/>
            </a:pPr>
            <a:r>
              <a:rPr lang="en-US" sz="2000" b="1" kern="0" dirty="0">
                <a:solidFill>
                  <a:schemeClr val="tx2"/>
                </a:solidFill>
                <a:latin typeface="+mj-lt"/>
                <a:ea typeface="+mj-ea"/>
                <a:cs typeface="+mj-cs"/>
              </a:rPr>
              <a:t>Scheduling By Release vs. Due Dates</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cxnSp>
        <p:nvCxnSpPr>
          <p:cNvPr id="10" name="Elbow Connector 11"/>
          <p:cNvCxnSpPr/>
          <p:nvPr/>
        </p:nvCxnSpPr>
        <p:spPr>
          <a:xfrm rot="10800000">
            <a:off x="5580063" y="2133600"/>
            <a:ext cx="576262" cy="1588"/>
          </a:xfrm>
          <a:prstGeom prst="bentConnector3">
            <a:avLst>
              <a:gd name="adj1" fmla="val 50000"/>
            </a:avLst>
          </a:prstGeom>
          <a:solidFill>
            <a:schemeClr val="accent1">
              <a:alpha val="0"/>
            </a:schemeClr>
          </a:solidFill>
          <a:ln>
            <a:solidFill>
              <a:srgbClr val="FFC000"/>
            </a:solidFill>
            <a:prstDash val="sysDash"/>
            <a:headEnd type="none" w="med" len="med"/>
            <a:tailEnd type="triangl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8" name="Group 53"/>
          <p:cNvGrpSpPr>
            <a:grpSpLocks/>
          </p:cNvGrpSpPr>
          <p:nvPr/>
        </p:nvGrpSpPr>
        <p:grpSpPr bwMode="auto">
          <a:xfrm>
            <a:off x="8029575" y="31750"/>
            <a:ext cx="430213" cy="301625"/>
            <a:chOff x="6907213" y="0"/>
            <a:chExt cx="430212" cy="301625"/>
          </a:xfrm>
        </p:grpSpPr>
        <p:sp>
          <p:nvSpPr>
            <p:cNvPr id="9" name="Right Arrow 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9951" name="Group 63"/>
            <p:cNvGrpSpPr>
              <a:grpSpLocks/>
            </p:cNvGrpSpPr>
            <p:nvPr/>
          </p:nvGrpSpPr>
          <p:grpSpPr bwMode="auto">
            <a:xfrm>
              <a:off x="6907213" y="65088"/>
              <a:ext cx="171450" cy="171450"/>
              <a:chOff x="739" y="413995"/>
              <a:chExt cx="172117" cy="172117"/>
            </a:xfrm>
          </p:grpSpPr>
          <p:sp>
            <p:nvSpPr>
              <p:cNvPr id="12" name="Oval 1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4" name="Group 53"/>
          <p:cNvGrpSpPr>
            <a:grpSpLocks/>
          </p:cNvGrpSpPr>
          <p:nvPr/>
        </p:nvGrpSpPr>
        <p:grpSpPr bwMode="auto">
          <a:xfrm>
            <a:off x="8462963" y="31750"/>
            <a:ext cx="430212"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9947"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20" name="Rounded Rectangular Callout 19"/>
          <p:cNvSpPr/>
          <p:nvPr/>
        </p:nvSpPr>
        <p:spPr bwMode="auto">
          <a:xfrm>
            <a:off x="4427538" y="3213100"/>
            <a:ext cx="2214562" cy="958850"/>
          </a:xfrm>
          <a:prstGeom prst="wedgeRoundRectCallout">
            <a:avLst>
              <a:gd name="adj1" fmla="val -12754"/>
              <a:gd name="adj2" fmla="val -151642"/>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dirty="0">
                <a:solidFill>
                  <a:schemeClr val="tx2"/>
                </a:solidFill>
              </a:rPr>
              <a:t>Why are the order release and due dates not equal?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22" presetClass="entr" presetSubtype="2"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2000"/>
                                        <p:tgtEl>
                                          <p:spTgt spid="10"/>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2000"/>
                                  </p:stCondLst>
                                  <p:childTnLst>
                                    <p:set>
                                      <p:cBhvr>
                                        <p:cTn id="27" dur="1" fill="hold">
                                          <p:stCondLst>
                                            <p:cond delay="0"/>
                                          </p:stCondLst>
                                        </p:cTn>
                                        <p:tgtEl>
                                          <p:spTgt spid="3">
                                            <p:txEl>
                                              <p:pRg st="3" end="3"/>
                                            </p:txEl>
                                          </p:spTgt>
                                        </p:tgtEl>
                                        <p:attrNameLst>
                                          <p:attrName>style.visibility</p:attrName>
                                        </p:attrNameLst>
                                      </p:cBhvr>
                                      <p:to>
                                        <p:strVal val="visible"/>
                                      </p:to>
                                    </p:set>
                                  </p:childTnLst>
                                </p:cTn>
                              </p:par>
                            </p:childTnLst>
                          </p:cTn>
                        </p:par>
                        <p:par>
                          <p:cTn id="28" fill="hold">
                            <p:stCondLst>
                              <p:cond delay="2000"/>
                            </p:stCondLst>
                            <p:childTnLst>
                              <p:par>
                                <p:cTn id="29" presetID="1" presetClass="entr" presetSubtype="0" fill="hold" grpId="0" nodeType="afterEffect">
                                  <p:stCondLst>
                                    <p:cond delay="200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grpId="0" nodeType="afterEffect">
                                  <p:stCondLst>
                                    <p:cond delay="2000"/>
                                  </p:stCondLst>
                                  <p:childTnLst>
                                    <p:set>
                                      <p:cBhvr>
                                        <p:cTn id="33" dur="1" fill="hold">
                                          <p:stCondLst>
                                            <p:cond delay="0"/>
                                          </p:stCondLst>
                                        </p:cTn>
                                        <p:tgtEl>
                                          <p:spTgt spid="3">
                                            <p:txEl>
                                              <p:pRg st="5" end="5"/>
                                            </p:txEl>
                                          </p:spTgt>
                                        </p:tgtEl>
                                        <p:attrNameLst>
                                          <p:attrName>style.visibility</p:attrName>
                                        </p:attrNameLst>
                                      </p:cBhvr>
                                      <p:to>
                                        <p:strVal val="visible"/>
                                      </p:to>
                                    </p:set>
                                  </p:childTnLst>
                                </p:cTn>
                              </p:par>
                            </p:childTnLst>
                          </p:cTn>
                        </p:par>
                        <p:par>
                          <p:cTn id="34" fill="hold">
                            <p:stCondLst>
                              <p:cond delay="6000"/>
                            </p:stCondLst>
                            <p:childTnLst>
                              <p:par>
                                <p:cTn id="35" presetID="1" presetClass="exit"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0" y="2781300"/>
            <a:ext cx="9144000" cy="2057400"/>
          </a:xfrm>
        </p:spPr>
        <p:txBody>
          <a:bodyPr anchor="t"/>
          <a:lstStyle/>
          <a:p>
            <a:pPr algn="ctr">
              <a:lnSpc>
                <a:spcPct val="85000"/>
              </a:lnSpc>
            </a:pPr>
            <a:r>
              <a:rPr lang="en-US" smtClean="0">
                <a:solidFill>
                  <a:srgbClr val="4F4F4F"/>
                </a:solidFill>
                <a:latin typeface="Century Gothic" pitchFamily="34" charset="0"/>
              </a:rPr>
              <a:t> </a:t>
            </a:r>
            <a:r>
              <a:rPr lang="en-US" sz="4800" smtClean="0">
                <a:solidFill>
                  <a:srgbClr val="4F4F4F"/>
                </a:solidFill>
                <a:latin typeface="Century Gothic" pitchFamily="34" charset="0"/>
              </a:rPr>
              <a:t>Define Sequencing Horizon</a:t>
            </a:r>
          </a:p>
        </p:txBody>
      </p:sp>
      <p:sp>
        <p:nvSpPr>
          <p:cNvPr id="400387" name="Text Box 3"/>
          <p:cNvSpPr txBox="1">
            <a:spLocks noChangeArrowheads="1"/>
          </p:cNvSpPr>
          <p:nvPr/>
        </p:nvSpPr>
        <p:spPr bwMode="auto">
          <a:xfrm>
            <a:off x="990600" y="2476500"/>
            <a:ext cx="6389688" cy="400050"/>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bg1">
                    <a:lumMod val="50000"/>
                  </a:schemeClr>
                </a:solidFill>
              </a:rPr>
              <a:t>Concepts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214438" y="1863725"/>
            <a:ext cx="7715250" cy="3725863"/>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pSp>
        <p:nvGrpSpPr>
          <p:cNvPr id="2" name="Group 53"/>
          <p:cNvGrpSpPr>
            <a:grpSpLocks/>
          </p:cNvGrpSpPr>
          <p:nvPr/>
        </p:nvGrpSpPr>
        <p:grpSpPr bwMode="auto">
          <a:xfrm>
            <a:off x="8534400" y="317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3111"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43011" name="Line 6"/>
          <p:cNvSpPr>
            <a:spLocks noChangeShapeType="1"/>
          </p:cNvSpPr>
          <p:nvPr/>
        </p:nvSpPr>
        <p:spPr bwMode="auto">
          <a:xfrm flipH="1">
            <a:off x="4071938" y="828675"/>
            <a:ext cx="6350" cy="3200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43012" name="Text Box 20"/>
          <p:cNvSpPr txBox="1">
            <a:spLocks noChangeArrowheads="1"/>
          </p:cNvSpPr>
          <p:nvPr/>
        </p:nvSpPr>
        <p:spPr bwMode="auto">
          <a:xfrm>
            <a:off x="1258888" y="1979613"/>
            <a:ext cx="1571625" cy="369887"/>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43013" name="Rectangle 13"/>
          <p:cNvSpPr>
            <a:spLocks noChangeArrowheads="1"/>
          </p:cNvSpPr>
          <p:nvPr/>
        </p:nvSpPr>
        <p:spPr bwMode="auto">
          <a:xfrm>
            <a:off x="1187450" y="1939925"/>
            <a:ext cx="2786063" cy="33655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a:t>
            </a:r>
          </a:p>
        </p:txBody>
      </p:sp>
      <p:sp>
        <p:nvSpPr>
          <p:cNvPr id="43014" name="Rectangle 6"/>
          <p:cNvSpPr>
            <a:spLocks noChangeArrowheads="1"/>
          </p:cNvSpPr>
          <p:nvPr/>
        </p:nvSpPr>
        <p:spPr bwMode="auto">
          <a:xfrm>
            <a:off x="3973513" y="1939925"/>
            <a:ext cx="2357437" cy="338138"/>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Weeks</a:t>
            </a:r>
          </a:p>
        </p:txBody>
      </p:sp>
      <p:graphicFrame>
        <p:nvGraphicFramePr>
          <p:cNvPr id="51" name="Table 50"/>
          <p:cNvGraphicFramePr>
            <a:graphicFrameLocks noGrp="1"/>
          </p:cNvGraphicFramePr>
          <p:nvPr/>
        </p:nvGraphicFramePr>
        <p:xfrm>
          <a:off x="1285875" y="3284538"/>
          <a:ext cx="6740525" cy="365125"/>
        </p:xfrm>
        <a:graphic>
          <a:graphicData uri="http://schemas.openxmlformats.org/drawingml/2006/table">
            <a:tbl>
              <a:tblPr firstRow="1" bandRow="1">
                <a:tableStyleId>{5C22544A-7EE6-4342-B048-85BDC9FD1C3A}</a:tableStyleId>
              </a:tblPr>
              <a:tblGrid>
                <a:gridCol w="396481"/>
                <a:gridCol w="396481"/>
                <a:gridCol w="396481"/>
                <a:gridCol w="396481"/>
                <a:gridCol w="396481"/>
                <a:gridCol w="396481"/>
                <a:gridCol w="396481"/>
                <a:gridCol w="396481"/>
                <a:gridCol w="396481"/>
                <a:gridCol w="396481"/>
                <a:gridCol w="396481"/>
                <a:gridCol w="396481"/>
                <a:gridCol w="396481"/>
                <a:gridCol w="396481"/>
                <a:gridCol w="396481"/>
                <a:gridCol w="396481"/>
                <a:gridCol w="396481"/>
              </a:tblGrid>
              <a:tr h="357190">
                <a:tc>
                  <a:txBody>
                    <a:bodyPr/>
                    <a:lstStyle/>
                    <a:p>
                      <a:r>
                        <a:rPr lang="en-US" dirty="0" smtClean="0">
                          <a:solidFill>
                            <a:schemeClr val="tx1"/>
                          </a:solidFill>
                        </a:rPr>
                        <a:t>F</a:t>
                      </a:r>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r>
                        <a:rPr lang="en-US" dirty="0" smtClean="0">
                          <a:solidFill>
                            <a:schemeClr val="tx1"/>
                          </a:solidFill>
                        </a:rPr>
                        <a:t>F</a:t>
                      </a:r>
                      <a:endParaRPr lang="en-US" dirty="0">
                        <a:solidFill>
                          <a:schemeClr val="tx1"/>
                        </a:solidFill>
                      </a:endParaRPr>
                    </a:p>
                  </a:txBody>
                  <a:tcPr>
                    <a:solidFill>
                      <a:srgbClr val="FFC000"/>
                    </a:solidFill>
                  </a:tcPr>
                </a:tc>
                <a:tc>
                  <a:txBody>
                    <a:bodyPr/>
                    <a:lstStyle/>
                    <a:p>
                      <a:endParaRPr lang="en-US" dirty="0" smtClean="0">
                        <a:solidFill>
                          <a:schemeClr val="tx1"/>
                        </a:solidFill>
                      </a:endParaRPr>
                    </a:p>
                  </a:txBody>
                  <a:tcPr>
                    <a:solidFill>
                      <a:srgbClr val="FFC000"/>
                    </a:solidFill>
                  </a:tcPr>
                </a:tc>
                <a:tc>
                  <a:txBody>
                    <a:bodyPr/>
                    <a:lstStyle/>
                    <a:p>
                      <a:r>
                        <a:rPr lang="en-US" dirty="0" smtClean="0">
                          <a:solidFill>
                            <a:schemeClr val="tx1"/>
                          </a:solidFill>
                        </a:rPr>
                        <a:t>F</a:t>
                      </a:r>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r>
                        <a:rPr lang="en-US" dirty="0" smtClean="0">
                          <a:solidFill>
                            <a:schemeClr val="tx1"/>
                          </a:solidFill>
                        </a:rPr>
                        <a:t>F</a:t>
                      </a:r>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smtClean="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c>
                  <a:txBody>
                    <a:bodyPr/>
                    <a:lstStyle/>
                    <a:p>
                      <a:endParaRPr lang="en-US" dirty="0">
                        <a:solidFill>
                          <a:schemeClr val="tx1"/>
                        </a:solidFill>
                      </a:endParaRPr>
                    </a:p>
                  </a:txBody>
                  <a:tcPr>
                    <a:solidFill>
                      <a:srgbClr val="FFC000"/>
                    </a:solidFill>
                  </a:tcPr>
                </a:tc>
              </a:tr>
            </a:tbl>
          </a:graphicData>
        </a:graphic>
      </p:graphicFrame>
      <p:sp>
        <p:nvSpPr>
          <p:cNvPr id="43053" name="Line 6"/>
          <p:cNvSpPr>
            <a:spLocks noChangeShapeType="1"/>
          </p:cNvSpPr>
          <p:nvPr/>
        </p:nvSpPr>
        <p:spPr bwMode="auto">
          <a:xfrm flipH="1">
            <a:off x="6429375" y="828675"/>
            <a:ext cx="6350" cy="3200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43054" name="Rectangle 8"/>
          <p:cNvSpPr>
            <a:spLocks noChangeArrowheads="1"/>
          </p:cNvSpPr>
          <p:nvPr/>
        </p:nvSpPr>
        <p:spPr bwMode="auto">
          <a:xfrm>
            <a:off x="6330950" y="1939925"/>
            <a:ext cx="1643063"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a:t>
            </a:r>
          </a:p>
        </p:txBody>
      </p:sp>
      <p:sp>
        <p:nvSpPr>
          <p:cNvPr id="69" name="TextBox 68"/>
          <p:cNvSpPr txBox="1">
            <a:spLocks noChangeArrowheads="1"/>
          </p:cNvSpPr>
          <p:nvPr/>
        </p:nvSpPr>
        <p:spPr bwMode="auto">
          <a:xfrm>
            <a:off x="3286125" y="2863850"/>
            <a:ext cx="357188" cy="923925"/>
          </a:xfrm>
          <a:prstGeom prst="rect">
            <a:avLst/>
          </a:prstGeom>
          <a:ln>
            <a:solidFill>
              <a:schemeClr val="tx2">
                <a:lumMod val="75000"/>
              </a:schemeClr>
            </a:solid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nchor="b">
            <a:spAutoFit/>
          </a:bodyPr>
          <a:lstStyle/>
          <a:p>
            <a:pPr algn="ctr">
              <a:defRPr/>
            </a:pPr>
            <a:endParaRPr lang="en-US" sz="1800" dirty="0"/>
          </a:p>
          <a:p>
            <a:pPr algn="ctr">
              <a:defRPr/>
            </a:pPr>
            <a:endParaRPr lang="en-US" sz="1800" dirty="0"/>
          </a:p>
          <a:p>
            <a:pPr algn="ctr">
              <a:defRPr/>
            </a:pPr>
            <a:endParaRPr lang="en-US" sz="1800" dirty="0"/>
          </a:p>
        </p:txBody>
      </p:sp>
      <p:sp>
        <p:nvSpPr>
          <p:cNvPr id="127" name="Text Box 20"/>
          <p:cNvSpPr txBox="1">
            <a:spLocks noChangeArrowheads="1"/>
          </p:cNvSpPr>
          <p:nvPr/>
        </p:nvSpPr>
        <p:spPr bwMode="auto">
          <a:xfrm>
            <a:off x="0" y="3213100"/>
            <a:ext cx="1177925" cy="661988"/>
          </a:xfrm>
          <a:prstGeom prst="rect">
            <a:avLst/>
          </a:prstGeom>
          <a:noFill/>
          <a:ln w="38100" algn="ctr">
            <a:noFill/>
            <a:miter lim="800000"/>
            <a:headEnd/>
            <a:tailEnd/>
          </a:ln>
        </p:spPr>
        <p:txBody>
          <a:bodyPr lIns="0" tIns="91440" rIns="0" bIns="91440">
            <a:spAutoFit/>
          </a:bodyPr>
          <a:lstStyle/>
          <a:p>
            <a:pPr algn="r">
              <a:defRPr/>
            </a:pPr>
            <a:r>
              <a:rPr lang="en-US" sz="1100" b="1" dirty="0">
                <a:solidFill>
                  <a:schemeClr val="tx2">
                    <a:lumMod val="75000"/>
                  </a:schemeClr>
                </a:solidFill>
                <a:latin typeface="Arial" pitchFamily="34" charset="0"/>
              </a:rPr>
              <a:t>Master Schedule</a:t>
            </a:r>
          </a:p>
          <a:p>
            <a:pPr algn="r">
              <a:defRPr/>
            </a:pPr>
            <a:r>
              <a:rPr lang="en-US" sz="1200" b="1" dirty="0">
                <a:solidFill>
                  <a:schemeClr val="tx2">
                    <a:lumMod val="75000"/>
                  </a:schemeClr>
                </a:solidFill>
                <a:latin typeface="Arial" pitchFamily="34" charset="0"/>
              </a:rPr>
              <a:t> </a:t>
            </a:r>
            <a:r>
              <a:rPr lang="en-US" sz="800" b="1" dirty="0">
                <a:solidFill>
                  <a:schemeClr val="tx2">
                    <a:lumMod val="75000"/>
                  </a:schemeClr>
                </a:solidFill>
                <a:latin typeface="Arial" pitchFamily="34" charset="0"/>
              </a:rPr>
              <a:t>(firm production orders)</a:t>
            </a:r>
          </a:p>
        </p:txBody>
      </p:sp>
      <p:sp>
        <p:nvSpPr>
          <p:cNvPr id="75" name="TextBox 74"/>
          <p:cNvSpPr txBox="1">
            <a:spLocks noChangeArrowheads="1"/>
          </p:cNvSpPr>
          <p:nvPr/>
        </p:nvSpPr>
        <p:spPr bwMode="auto">
          <a:xfrm>
            <a:off x="-1044575" y="3275013"/>
            <a:ext cx="428625" cy="369887"/>
          </a:xfrm>
          <a:prstGeom prst="rect">
            <a:avLst/>
          </a:prstGeom>
          <a:noFill/>
          <a:ln w="9525">
            <a:noFill/>
            <a:miter lim="800000"/>
            <a:headEnd/>
            <a:tailEnd/>
          </a:ln>
        </p:spPr>
        <p:txBody>
          <a:bodyPr>
            <a:spAutoFit/>
          </a:bodyPr>
          <a:lstStyle/>
          <a:p>
            <a:r>
              <a:rPr lang="en-US" sz="1800" b="1">
                <a:solidFill>
                  <a:schemeClr val="bg1"/>
                </a:solidFill>
              </a:rPr>
              <a:t>P</a:t>
            </a:r>
          </a:p>
        </p:txBody>
      </p:sp>
      <p:sp>
        <p:nvSpPr>
          <p:cNvPr id="84" name="TextBox 83"/>
          <p:cNvSpPr txBox="1">
            <a:spLocks noChangeArrowheads="1"/>
          </p:cNvSpPr>
          <p:nvPr/>
        </p:nvSpPr>
        <p:spPr bwMode="auto">
          <a:xfrm>
            <a:off x="4143375" y="3281363"/>
            <a:ext cx="428625" cy="368300"/>
          </a:xfrm>
          <a:prstGeom prst="rect">
            <a:avLst/>
          </a:prstGeom>
          <a:noFill/>
          <a:ln w="9525">
            <a:noFill/>
            <a:miter lim="800000"/>
            <a:headEnd/>
            <a:tailEnd/>
          </a:ln>
        </p:spPr>
        <p:txBody>
          <a:bodyPr>
            <a:spAutoFit/>
          </a:bodyPr>
          <a:lstStyle/>
          <a:p>
            <a:r>
              <a:rPr lang="en-US" sz="1800" b="1"/>
              <a:t>F</a:t>
            </a:r>
          </a:p>
        </p:txBody>
      </p:sp>
      <p:sp>
        <p:nvSpPr>
          <p:cNvPr id="86" name="TextBox 85"/>
          <p:cNvSpPr txBox="1">
            <a:spLocks noChangeArrowheads="1"/>
          </p:cNvSpPr>
          <p:nvPr/>
        </p:nvSpPr>
        <p:spPr bwMode="auto">
          <a:xfrm>
            <a:off x="4572000" y="3292475"/>
            <a:ext cx="428625" cy="369888"/>
          </a:xfrm>
          <a:prstGeom prst="rect">
            <a:avLst/>
          </a:prstGeom>
          <a:noFill/>
          <a:ln w="9525">
            <a:noFill/>
            <a:miter lim="800000"/>
            <a:headEnd/>
            <a:tailEnd/>
          </a:ln>
        </p:spPr>
        <p:txBody>
          <a:bodyPr>
            <a:spAutoFit/>
          </a:bodyPr>
          <a:lstStyle/>
          <a:p>
            <a:r>
              <a:rPr lang="en-US" sz="1800" b="1"/>
              <a:t>F</a:t>
            </a:r>
          </a:p>
        </p:txBody>
      </p:sp>
      <p:sp>
        <p:nvSpPr>
          <p:cNvPr id="87" name="TextBox 86"/>
          <p:cNvSpPr txBox="1">
            <a:spLocks noChangeArrowheads="1"/>
          </p:cNvSpPr>
          <p:nvPr/>
        </p:nvSpPr>
        <p:spPr bwMode="auto">
          <a:xfrm>
            <a:off x="4929188" y="3281363"/>
            <a:ext cx="428625" cy="368300"/>
          </a:xfrm>
          <a:prstGeom prst="rect">
            <a:avLst/>
          </a:prstGeom>
          <a:noFill/>
          <a:ln w="9525">
            <a:noFill/>
            <a:miter lim="800000"/>
            <a:headEnd/>
            <a:tailEnd/>
          </a:ln>
        </p:spPr>
        <p:txBody>
          <a:bodyPr>
            <a:spAutoFit/>
          </a:bodyPr>
          <a:lstStyle/>
          <a:p>
            <a:r>
              <a:rPr lang="en-US" sz="1800" b="1"/>
              <a:t>F</a:t>
            </a:r>
          </a:p>
        </p:txBody>
      </p:sp>
      <p:sp>
        <p:nvSpPr>
          <p:cNvPr id="88" name="TextBox 87"/>
          <p:cNvSpPr txBox="1">
            <a:spLocks noChangeArrowheads="1"/>
          </p:cNvSpPr>
          <p:nvPr/>
        </p:nvSpPr>
        <p:spPr bwMode="auto">
          <a:xfrm>
            <a:off x="5286375" y="3281363"/>
            <a:ext cx="428625" cy="368300"/>
          </a:xfrm>
          <a:prstGeom prst="rect">
            <a:avLst/>
          </a:prstGeom>
          <a:noFill/>
          <a:ln w="9525">
            <a:noFill/>
            <a:miter lim="800000"/>
            <a:headEnd/>
            <a:tailEnd/>
          </a:ln>
        </p:spPr>
        <p:txBody>
          <a:bodyPr>
            <a:spAutoFit/>
          </a:bodyPr>
          <a:lstStyle/>
          <a:p>
            <a:r>
              <a:rPr lang="en-US" sz="1800" b="1"/>
              <a:t>F</a:t>
            </a:r>
          </a:p>
        </p:txBody>
      </p:sp>
      <p:sp>
        <p:nvSpPr>
          <p:cNvPr id="96" name="TextBox 95"/>
          <p:cNvSpPr txBox="1">
            <a:spLocks noChangeArrowheads="1"/>
          </p:cNvSpPr>
          <p:nvPr/>
        </p:nvSpPr>
        <p:spPr bwMode="auto">
          <a:xfrm>
            <a:off x="5643563" y="3281363"/>
            <a:ext cx="428625" cy="368300"/>
          </a:xfrm>
          <a:prstGeom prst="rect">
            <a:avLst/>
          </a:prstGeom>
          <a:noFill/>
          <a:ln w="9525">
            <a:noFill/>
            <a:miter lim="800000"/>
            <a:headEnd/>
            <a:tailEnd/>
          </a:ln>
        </p:spPr>
        <p:txBody>
          <a:bodyPr>
            <a:spAutoFit/>
          </a:bodyPr>
          <a:lstStyle/>
          <a:p>
            <a:r>
              <a:rPr lang="en-US" sz="1800" b="1"/>
              <a:t>F</a:t>
            </a:r>
          </a:p>
        </p:txBody>
      </p:sp>
      <p:sp>
        <p:nvSpPr>
          <p:cNvPr id="99" name="TextBox 98"/>
          <p:cNvSpPr txBox="1">
            <a:spLocks noChangeArrowheads="1"/>
          </p:cNvSpPr>
          <p:nvPr/>
        </p:nvSpPr>
        <p:spPr bwMode="auto">
          <a:xfrm>
            <a:off x="6000750" y="3281363"/>
            <a:ext cx="428625" cy="368300"/>
          </a:xfrm>
          <a:prstGeom prst="rect">
            <a:avLst/>
          </a:prstGeom>
          <a:noFill/>
          <a:ln w="9525">
            <a:noFill/>
            <a:miter lim="800000"/>
            <a:headEnd/>
            <a:tailEnd/>
          </a:ln>
        </p:spPr>
        <p:txBody>
          <a:bodyPr>
            <a:spAutoFit/>
          </a:bodyPr>
          <a:lstStyle/>
          <a:p>
            <a:r>
              <a:rPr lang="en-US" sz="1800" b="1"/>
              <a:t>F</a:t>
            </a:r>
          </a:p>
        </p:txBody>
      </p:sp>
      <p:sp>
        <p:nvSpPr>
          <p:cNvPr id="105" name="Line Callout 2 (No Border) 104"/>
          <p:cNvSpPr/>
          <p:nvPr/>
        </p:nvSpPr>
        <p:spPr bwMode="auto">
          <a:xfrm>
            <a:off x="3131840" y="5161182"/>
            <a:ext cx="1428760" cy="644082"/>
          </a:xfrm>
          <a:prstGeom prst="callout2">
            <a:avLst>
              <a:gd name="adj1" fmla="val 18750"/>
              <a:gd name="adj2" fmla="val -8333"/>
              <a:gd name="adj3" fmla="val -71695"/>
              <a:gd name="adj4" fmla="val 94"/>
              <a:gd name="adj5" fmla="val -242235"/>
              <a:gd name="adj6" fmla="val 26283"/>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(2) </a:t>
            </a:r>
            <a:r>
              <a:rPr lang="en-US" sz="1100" dirty="0">
                <a:solidFill>
                  <a:schemeClr val="accent1">
                    <a:lumMod val="50000"/>
                  </a:schemeClr>
                </a:solidFill>
              </a:rPr>
              <a:t>User alerted on MSW of projected on hand shortages</a:t>
            </a:r>
          </a:p>
        </p:txBody>
      </p:sp>
      <p:sp>
        <p:nvSpPr>
          <p:cNvPr id="106" name="Rectangle 105"/>
          <p:cNvSpPr/>
          <p:nvPr/>
        </p:nvSpPr>
        <p:spPr bwMode="auto">
          <a:xfrm>
            <a:off x="3286116" y="3292964"/>
            <a:ext cx="357190" cy="357190"/>
          </a:xfrm>
          <a:prstGeom prst="rect">
            <a:avLst/>
          </a:prstGeom>
          <a:solidFill>
            <a:srgbClr val="FFFF00">
              <a:alpha val="40000"/>
            </a:srgbClr>
          </a:solidFill>
          <a:ln w="9525" cap="flat" cmpd="sng" algn="ctr">
            <a:noFill/>
            <a:prstDash val="solid"/>
            <a:round/>
            <a:headEnd type="none" w="med" len="med"/>
            <a:tailEnd type="none" w="med" len="med"/>
          </a:ln>
          <a:effectLst>
            <a:softEdge rad="12700"/>
          </a:effectLst>
          <a:scene3d>
            <a:camera prst="orthographicFront"/>
            <a:lightRig rig="threePt" dir="t"/>
          </a:scene3d>
          <a:sp3d>
            <a:bevelT/>
          </a:sp3d>
        </p:spPr>
        <p:txBody>
          <a:bodyPr tIns="91440" bIns="91440"/>
          <a:lstStyle/>
          <a:p>
            <a:pPr algn="ctr">
              <a:defRPr/>
            </a:pPr>
            <a:endParaRPr lang="en-US" sz="1000" dirty="0"/>
          </a:p>
        </p:txBody>
      </p:sp>
      <p:sp>
        <p:nvSpPr>
          <p:cNvPr id="102" name="Title 1"/>
          <p:cNvSpPr txBox="1">
            <a:spLocks/>
          </p:cNvSpPr>
          <p:nvPr/>
        </p:nvSpPr>
        <p:spPr bwMode="auto">
          <a:xfrm>
            <a:off x="323528" y="620688"/>
            <a:ext cx="7128792" cy="548680"/>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Concepts</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Determine </a:t>
            </a:r>
            <a:r>
              <a:rPr lang="en-US" sz="2000" b="1" strike="sngStrike" kern="0" dirty="0">
                <a:solidFill>
                  <a:schemeClr val="tx2"/>
                </a:solidFill>
                <a:latin typeface="+mj-lt"/>
                <a:ea typeface="+mj-ea"/>
                <a:cs typeface="+mj-cs"/>
              </a:rPr>
              <a:t>Scheduling</a:t>
            </a:r>
            <a:r>
              <a:rPr lang="en-US" sz="2000" b="1" kern="0" dirty="0">
                <a:solidFill>
                  <a:schemeClr val="tx2"/>
                </a:solidFill>
                <a:latin typeface="+mj-lt"/>
                <a:ea typeface="+mj-ea"/>
                <a:cs typeface="+mj-cs"/>
              </a:rPr>
              <a:t> Sequencing Horizon</a:t>
            </a:r>
          </a:p>
        </p:txBody>
      </p:sp>
      <p:sp>
        <p:nvSpPr>
          <p:cNvPr id="108" name="TextBox 10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grpSp>
        <p:nvGrpSpPr>
          <p:cNvPr id="4" name="Group 53"/>
          <p:cNvGrpSpPr>
            <a:grpSpLocks/>
          </p:cNvGrpSpPr>
          <p:nvPr/>
        </p:nvGrpSpPr>
        <p:grpSpPr bwMode="auto">
          <a:xfrm>
            <a:off x="7670800" y="31750"/>
            <a:ext cx="430213" cy="301625"/>
            <a:chOff x="6907213" y="0"/>
            <a:chExt cx="430212" cy="301625"/>
          </a:xfrm>
        </p:grpSpPr>
        <p:sp>
          <p:nvSpPr>
            <p:cNvPr id="110" name="Right Arrow 10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3107" name="Group 63"/>
            <p:cNvGrpSpPr>
              <a:grpSpLocks/>
            </p:cNvGrpSpPr>
            <p:nvPr/>
          </p:nvGrpSpPr>
          <p:grpSpPr bwMode="auto">
            <a:xfrm>
              <a:off x="6907213" y="65088"/>
              <a:ext cx="171450" cy="171450"/>
              <a:chOff x="739" y="413995"/>
              <a:chExt cx="172117" cy="172117"/>
            </a:xfrm>
          </p:grpSpPr>
          <p:sp>
            <p:nvSpPr>
              <p:cNvPr id="114" name="Oval 11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6" name="Group 53"/>
          <p:cNvGrpSpPr>
            <a:grpSpLocks/>
          </p:cNvGrpSpPr>
          <p:nvPr/>
        </p:nvGrpSpPr>
        <p:grpSpPr bwMode="auto">
          <a:xfrm>
            <a:off x="8102600" y="31750"/>
            <a:ext cx="430213" cy="301625"/>
            <a:chOff x="6907213" y="0"/>
            <a:chExt cx="430212" cy="301625"/>
          </a:xfrm>
        </p:grpSpPr>
        <p:sp>
          <p:nvSpPr>
            <p:cNvPr id="121" name="Right Arrow 12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3103" name="Group 63"/>
            <p:cNvGrpSpPr>
              <a:grpSpLocks/>
            </p:cNvGrpSpPr>
            <p:nvPr/>
          </p:nvGrpSpPr>
          <p:grpSpPr bwMode="auto">
            <a:xfrm>
              <a:off x="6907213" y="65088"/>
              <a:ext cx="171450" cy="171450"/>
              <a:chOff x="739" y="413995"/>
              <a:chExt cx="172117" cy="172117"/>
            </a:xfrm>
          </p:grpSpPr>
          <p:sp>
            <p:nvSpPr>
              <p:cNvPr id="123" name="Oval 122"/>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4"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43074" name="Group 51"/>
          <p:cNvGrpSpPr>
            <a:grpSpLocks/>
          </p:cNvGrpSpPr>
          <p:nvPr/>
        </p:nvGrpSpPr>
        <p:grpSpPr bwMode="auto">
          <a:xfrm>
            <a:off x="4070350" y="7754938"/>
            <a:ext cx="2359025" cy="714375"/>
            <a:chOff x="4071140" y="2428868"/>
            <a:chExt cx="2358248" cy="714380"/>
          </a:xfrm>
        </p:grpSpPr>
        <p:cxnSp>
          <p:nvCxnSpPr>
            <p:cNvPr id="43098" name="Straight Connector 138"/>
            <p:cNvCxnSpPr>
              <a:cxnSpLocks noChangeShapeType="1"/>
            </p:cNvCxnSpPr>
            <p:nvPr/>
          </p:nvCxnSpPr>
          <p:spPr bwMode="auto">
            <a:xfrm rot="5400000">
              <a:off x="3714744" y="2785264"/>
              <a:ext cx="714380" cy="1588"/>
            </a:xfrm>
            <a:prstGeom prst="line">
              <a:avLst/>
            </a:prstGeom>
            <a:noFill/>
            <a:ln w="38100" algn="ctr">
              <a:solidFill>
                <a:srgbClr val="00B050"/>
              </a:solidFill>
              <a:round/>
              <a:headEnd/>
              <a:tailEnd/>
            </a:ln>
          </p:spPr>
        </p:cxnSp>
        <p:sp>
          <p:nvSpPr>
            <p:cNvPr id="43099" name="Text Box 20"/>
            <p:cNvSpPr txBox="1">
              <a:spLocks noChangeArrowheads="1"/>
            </p:cNvSpPr>
            <p:nvPr/>
          </p:nvSpPr>
          <p:spPr bwMode="auto">
            <a:xfrm>
              <a:off x="4143372" y="2771636"/>
              <a:ext cx="2228828" cy="369332"/>
            </a:xfrm>
            <a:prstGeom prst="rect">
              <a:avLst/>
            </a:prstGeom>
            <a:noFill/>
            <a:ln w="38100" algn="ctr">
              <a:noFill/>
              <a:miter lim="800000"/>
              <a:headEnd/>
              <a:tailEnd/>
            </a:ln>
          </p:spPr>
          <p:txBody>
            <a:bodyPr tIns="91440" bIns="91440">
              <a:spAutoFit/>
            </a:bodyPr>
            <a:lstStyle/>
            <a:p>
              <a:r>
                <a:rPr lang="en-US" sz="1200" b="1">
                  <a:latin typeface="Arial" charset="0"/>
                </a:rPr>
                <a:t>MPS Leveling Horizon </a:t>
              </a:r>
              <a:r>
                <a:rPr lang="en-US" sz="1200" b="1" baseline="30000">
                  <a:latin typeface="Arial" charset="0"/>
                </a:rPr>
                <a:t>Future</a:t>
              </a:r>
            </a:p>
          </p:txBody>
        </p:sp>
        <p:cxnSp>
          <p:nvCxnSpPr>
            <p:cNvPr id="43100" name="Straight Arrow Connector 140"/>
            <p:cNvCxnSpPr>
              <a:cxnSpLocks noChangeShapeType="1"/>
            </p:cNvCxnSpPr>
            <p:nvPr/>
          </p:nvCxnSpPr>
          <p:spPr bwMode="auto">
            <a:xfrm>
              <a:off x="5929322" y="3000372"/>
              <a:ext cx="500066" cy="1588"/>
            </a:xfrm>
            <a:prstGeom prst="straightConnector1">
              <a:avLst/>
            </a:prstGeom>
            <a:noFill/>
            <a:ln w="9525" algn="ctr">
              <a:solidFill>
                <a:schemeClr val="tx1"/>
              </a:solidFill>
              <a:round/>
              <a:headEnd/>
              <a:tailEnd type="arrow" w="med" len="med"/>
            </a:ln>
          </p:spPr>
        </p:cxnSp>
        <p:cxnSp>
          <p:nvCxnSpPr>
            <p:cNvPr id="43101" name="Straight Connector 141"/>
            <p:cNvCxnSpPr>
              <a:cxnSpLocks noChangeShapeType="1"/>
            </p:cNvCxnSpPr>
            <p:nvPr/>
          </p:nvCxnSpPr>
          <p:spPr bwMode="auto">
            <a:xfrm>
              <a:off x="4071934" y="2998784"/>
              <a:ext cx="214314" cy="1588"/>
            </a:xfrm>
            <a:prstGeom prst="line">
              <a:avLst/>
            </a:prstGeom>
            <a:noFill/>
            <a:ln w="9525" algn="ctr">
              <a:solidFill>
                <a:schemeClr val="tx1"/>
              </a:solidFill>
              <a:round/>
              <a:headEnd/>
              <a:tailEnd/>
            </a:ln>
          </p:spPr>
        </p:cxnSp>
      </p:grpSp>
      <p:sp>
        <p:nvSpPr>
          <p:cNvPr id="143" name="Line Callout 2 (No Border) 142"/>
          <p:cNvSpPr/>
          <p:nvPr/>
        </p:nvSpPr>
        <p:spPr bwMode="auto">
          <a:xfrm>
            <a:off x="4788024" y="5161182"/>
            <a:ext cx="1656184" cy="644082"/>
          </a:xfrm>
          <a:prstGeom prst="callout2">
            <a:avLst>
              <a:gd name="adj1" fmla="val 18750"/>
              <a:gd name="adj2" fmla="val -8333"/>
              <a:gd name="adj3" fmla="val -53631"/>
              <a:gd name="adj4" fmla="val 3462"/>
              <a:gd name="adj5" fmla="val -126264"/>
              <a:gd name="adj6" fmla="val 25339"/>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(1) </a:t>
            </a:r>
            <a:r>
              <a:rPr lang="en-US" sz="1100" dirty="0">
                <a:solidFill>
                  <a:schemeClr val="accent1">
                    <a:lumMod val="50000"/>
                  </a:schemeClr>
                </a:solidFill>
              </a:rPr>
              <a:t>User Firms planned orders</a:t>
            </a:r>
          </a:p>
          <a:p>
            <a:pPr algn="ctr">
              <a:lnSpc>
                <a:spcPct val="90000"/>
              </a:lnSpc>
              <a:defRPr/>
            </a:pPr>
            <a:r>
              <a:rPr lang="en-US" sz="1000" dirty="0">
                <a:solidFill>
                  <a:schemeClr val="accent1">
                    <a:lumMod val="50000"/>
                  </a:schemeClr>
                </a:solidFill>
              </a:rPr>
              <a:t>(leveling – splitting – grouping)</a:t>
            </a:r>
          </a:p>
        </p:txBody>
      </p:sp>
      <p:sp>
        <p:nvSpPr>
          <p:cNvPr id="94" name="Line Callout 2 (No Border) 93"/>
          <p:cNvSpPr/>
          <p:nvPr/>
        </p:nvSpPr>
        <p:spPr bwMode="auto">
          <a:xfrm>
            <a:off x="1415048" y="5157192"/>
            <a:ext cx="1428760" cy="648072"/>
          </a:xfrm>
          <a:prstGeom prst="callout2">
            <a:avLst>
              <a:gd name="adj1" fmla="val 18750"/>
              <a:gd name="adj2" fmla="val -8333"/>
              <a:gd name="adj3" fmla="val -87281"/>
              <a:gd name="adj4" fmla="val 5110"/>
              <a:gd name="adj5" fmla="val -266487"/>
              <a:gd name="adj6" fmla="val 55680"/>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(3)</a:t>
            </a:r>
            <a:r>
              <a:rPr lang="en-US" sz="1100" dirty="0">
                <a:solidFill>
                  <a:schemeClr val="accent1">
                    <a:lumMod val="50000"/>
                  </a:schemeClr>
                </a:solidFill>
              </a:rPr>
              <a:t> Users sequences the orders to optimize the schedule in </a:t>
            </a:r>
            <a:r>
              <a:rPr lang="en-US" sz="1100" b="1" dirty="0">
                <a:solidFill>
                  <a:schemeClr val="accent1">
                    <a:lumMod val="50000"/>
                  </a:schemeClr>
                </a:solidFill>
              </a:rPr>
              <a:t>Sequencing </a:t>
            </a:r>
            <a:r>
              <a:rPr lang="en-US" sz="1100" dirty="0">
                <a:solidFill>
                  <a:schemeClr val="accent1">
                    <a:lumMod val="50000"/>
                  </a:schemeClr>
                </a:solidFill>
              </a:rPr>
              <a:t>Horizon</a:t>
            </a:r>
          </a:p>
        </p:txBody>
      </p:sp>
      <p:sp>
        <p:nvSpPr>
          <p:cNvPr id="103" name="TextBox 102"/>
          <p:cNvSpPr txBox="1">
            <a:spLocks noChangeArrowheads="1"/>
          </p:cNvSpPr>
          <p:nvPr/>
        </p:nvSpPr>
        <p:spPr bwMode="auto">
          <a:xfrm>
            <a:off x="1331913" y="3327400"/>
            <a:ext cx="360362" cy="246063"/>
          </a:xfrm>
          <a:prstGeom prst="rect">
            <a:avLst/>
          </a:prstGeom>
          <a:solidFill>
            <a:srgbClr val="FFC000"/>
          </a:solidFill>
          <a:ln w="9525">
            <a:noFill/>
            <a:miter lim="800000"/>
            <a:headEnd/>
            <a:tailEnd/>
          </a:ln>
        </p:spPr>
        <p:txBody>
          <a:bodyPr lIns="0" tIns="0" rIns="0" bIns="0">
            <a:spAutoFit/>
          </a:bodyPr>
          <a:lstStyle/>
          <a:p>
            <a:r>
              <a:rPr lang="en-US" sz="800" b="1">
                <a:solidFill>
                  <a:srgbClr val="00B050"/>
                </a:solidFill>
              </a:rPr>
              <a:t>F1, F2, F3,F4</a:t>
            </a:r>
          </a:p>
        </p:txBody>
      </p:sp>
      <p:sp>
        <p:nvSpPr>
          <p:cNvPr id="111" name="TextBox 110"/>
          <p:cNvSpPr txBox="1">
            <a:spLocks noChangeArrowheads="1"/>
          </p:cNvSpPr>
          <p:nvPr/>
        </p:nvSpPr>
        <p:spPr bwMode="auto">
          <a:xfrm>
            <a:off x="1692275" y="3327400"/>
            <a:ext cx="358775" cy="246063"/>
          </a:xfrm>
          <a:prstGeom prst="rect">
            <a:avLst/>
          </a:prstGeom>
          <a:solidFill>
            <a:srgbClr val="FFC000"/>
          </a:solidFill>
          <a:ln w="9525">
            <a:noFill/>
            <a:miter lim="800000"/>
            <a:headEnd/>
            <a:tailEnd/>
          </a:ln>
        </p:spPr>
        <p:txBody>
          <a:bodyPr lIns="0" tIns="0" rIns="0" bIns="0">
            <a:spAutoFit/>
          </a:bodyPr>
          <a:lstStyle/>
          <a:p>
            <a:r>
              <a:rPr lang="en-US" sz="800" b="1">
                <a:solidFill>
                  <a:srgbClr val="FF0000"/>
                </a:solidFill>
              </a:rPr>
              <a:t>F1, F2, F3,F4</a:t>
            </a:r>
          </a:p>
        </p:txBody>
      </p:sp>
      <p:sp>
        <p:nvSpPr>
          <p:cNvPr id="112" name="TextBox 111"/>
          <p:cNvSpPr txBox="1">
            <a:spLocks noChangeArrowheads="1"/>
          </p:cNvSpPr>
          <p:nvPr/>
        </p:nvSpPr>
        <p:spPr bwMode="auto">
          <a:xfrm>
            <a:off x="2124075" y="3327400"/>
            <a:ext cx="360363" cy="246063"/>
          </a:xfrm>
          <a:prstGeom prst="rect">
            <a:avLst/>
          </a:prstGeom>
          <a:solidFill>
            <a:srgbClr val="FFC000"/>
          </a:solidFill>
          <a:ln w="9525">
            <a:noFill/>
            <a:miter lim="800000"/>
            <a:headEnd/>
            <a:tailEnd/>
          </a:ln>
        </p:spPr>
        <p:txBody>
          <a:bodyPr lIns="0" tIns="0" rIns="0" bIns="0">
            <a:spAutoFit/>
          </a:bodyPr>
          <a:lstStyle/>
          <a:p>
            <a:r>
              <a:rPr lang="en-US" sz="800" b="1">
                <a:solidFill>
                  <a:srgbClr val="0070C0"/>
                </a:solidFill>
              </a:rPr>
              <a:t>F1, F2, F3,F4</a:t>
            </a:r>
          </a:p>
        </p:txBody>
      </p:sp>
      <p:grpSp>
        <p:nvGrpSpPr>
          <p:cNvPr id="9" name="Group 49"/>
          <p:cNvGrpSpPr>
            <a:grpSpLocks/>
          </p:cNvGrpSpPr>
          <p:nvPr/>
        </p:nvGrpSpPr>
        <p:grpSpPr bwMode="auto">
          <a:xfrm>
            <a:off x="1284288" y="3221038"/>
            <a:ext cx="5146675" cy="1287462"/>
            <a:chOff x="1285058" y="2357430"/>
            <a:chExt cx="5145124" cy="1287594"/>
          </a:xfrm>
        </p:grpSpPr>
        <p:sp>
          <p:nvSpPr>
            <p:cNvPr id="43093" name="Text Box 20"/>
            <p:cNvSpPr txBox="1">
              <a:spLocks noChangeArrowheads="1"/>
            </p:cNvSpPr>
            <p:nvPr/>
          </p:nvSpPr>
          <p:spPr bwMode="auto">
            <a:xfrm>
              <a:off x="1357290" y="3275692"/>
              <a:ext cx="2286016" cy="369332"/>
            </a:xfrm>
            <a:prstGeom prst="rect">
              <a:avLst/>
            </a:prstGeom>
            <a:noFill/>
            <a:ln w="38100" algn="ctr">
              <a:noFill/>
              <a:miter lim="800000"/>
              <a:headEnd/>
              <a:tailEnd/>
            </a:ln>
          </p:spPr>
          <p:txBody>
            <a:bodyPr tIns="91440" bIns="91440">
              <a:spAutoFit/>
            </a:bodyPr>
            <a:lstStyle/>
            <a:p>
              <a:r>
                <a:rPr lang="en-US" sz="1200" b="1">
                  <a:latin typeface="Arial" charset="0"/>
                </a:rPr>
                <a:t>MSW Scheduling Horizon </a:t>
              </a:r>
              <a:endParaRPr lang="en-US" sz="1200" b="1" baseline="30000">
                <a:latin typeface="Arial" charset="0"/>
              </a:endParaRPr>
            </a:p>
          </p:txBody>
        </p:sp>
        <p:cxnSp>
          <p:nvCxnSpPr>
            <p:cNvPr id="43094" name="Straight Connector 60"/>
            <p:cNvCxnSpPr>
              <a:cxnSpLocks noChangeShapeType="1"/>
            </p:cNvCxnSpPr>
            <p:nvPr/>
          </p:nvCxnSpPr>
          <p:spPr bwMode="auto">
            <a:xfrm rot="5400000">
              <a:off x="5858281" y="2999975"/>
              <a:ext cx="1143008" cy="794"/>
            </a:xfrm>
            <a:prstGeom prst="line">
              <a:avLst/>
            </a:prstGeom>
            <a:noFill/>
            <a:ln w="38100" algn="ctr">
              <a:solidFill>
                <a:srgbClr val="FF0000"/>
              </a:solidFill>
              <a:round/>
              <a:headEnd/>
              <a:tailEnd/>
            </a:ln>
          </p:spPr>
        </p:cxnSp>
        <p:cxnSp>
          <p:nvCxnSpPr>
            <p:cNvPr id="43095" name="Straight Arrow Connector 71"/>
            <p:cNvCxnSpPr>
              <a:cxnSpLocks noChangeShapeType="1"/>
            </p:cNvCxnSpPr>
            <p:nvPr/>
          </p:nvCxnSpPr>
          <p:spPr bwMode="auto">
            <a:xfrm>
              <a:off x="3500430" y="3490006"/>
              <a:ext cx="2928958" cy="1588"/>
            </a:xfrm>
            <a:prstGeom prst="straightConnector1">
              <a:avLst/>
            </a:prstGeom>
            <a:noFill/>
            <a:ln w="9525" algn="ctr">
              <a:solidFill>
                <a:schemeClr val="tx1"/>
              </a:solidFill>
              <a:round/>
              <a:headEnd/>
              <a:tailEnd type="arrow" w="med" len="med"/>
            </a:ln>
          </p:spPr>
        </p:cxnSp>
        <p:cxnSp>
          <p:nvCxnSpPr>
            <p:cNvPr id="43096" name="Straight Connector 79"/>
            <p:cNvCxnSpPr>
              <a:cxnSpLocks noChangeShapeType="1"/>
            </p:cNvCxnSpPr>
            <p:nvPr/>
          </p:nvCxnSpPr>
          <p:spPr bwMode="auto">
            <a:xfrm>
              <a:off x="1285852" y="3490006"/>
              <a:ext cx="214314" cy="1588"/>
            </a:xfrm>
            <a:prstGeom prst="line">
              <a:avLst/>
            </a:prstGeom>
            <a:noFill/>
            <a:ln w="9525" algn="ctr">
              <a:solidFill>
                <a:schemeClr val="tx1"/>
              </a:solidFill>
              <a:round/>
              <a:headEnd/>
              <a:tailEnd/>
            </a:ln>
          </p:spPr>
        </p:cxnSp>
        <p:cxnSp>
          <p:nvCxnSpPr>
            <p:cNvPr id="43097" name="Straight Connector 57"/>
            <p:cNvCxnSpPr>
              <a:cxnSpLocks noChangeShapeType="1"/>
            </p:cNvCxnSpPr>
            <p:nvPr/>
          </p:nvCxnSpPr>
          <p:spPr bwMode="auto">
            <a:xfrm rot="5400000">
              <a:off x="677835" y="2964653"/>
              <a:ext cx="1215240" cy="794"/>
            </a:xfrm>
            <a:prstGeom prst="line">
              <a:avLst/>
            </a:prstGeom>
            <a:noFill/>
            <a:ln w="38100" algn="ctr">
              <a:solidFill>
                <a:srgbClr val="FF0000"/>
              </a:solidFill>
              <a:round/>
              <a:headEnd/>
              <a:tailEnd/>
            </a:ln>
          </p:spPr>
        </p:cxnSp>
      </p:grpSp>
      <p:grpSp>
        <p:nvGrpSpPr>
          <p:cNvPr id="10" name="Group 49"/>
          <p:cNvGrpSpPr>
            <a:grpSpLocks/>
          </p:cNvGrpSpPr>
          <p:nvPr/>
        </p:nvGrpSpPr>
        <p:grpSpPr bwMode="auto">
          <a:xfrm>
            <a:off x="1333500" y="3294063"/>
            <a:ext cx="2733675" cy="1143000"/>
            <a:chOff x="1287562" y="2718040"/>
            <a:chExt cx="2734594" cy="1143008"/>
          </a:xfrm>
        </p:grpSpPr>
        <p:cxnSp>
          <p:nvCxnSpPr>
            <p:cNvPr id="73" name="Straight Connector 72"/>
            <p:cNvCxnSpPr/>
            <p:nvPr/>
          </p:nvCxnSpPr>
          <p:spPr bwMode="auto">
            <a:xfrm rot="5400000">
              <a:off x="3449859" y="3288750"/>
              <a:ext cx="1143008" cy="1588"/>
            </a:xfrm>
            <a:prstGeom prst="line">
              <a:avLst/>
            </a:prstGeom>
            <a:solidFill>
              <a:schemeClr val="accent1"/>
            </a:solidFill>
            <a:ln w="38100" cap="flat" cmpd="sng" algn="ctr">
              <a:solidFill>
                <a:schemeClr val="accent5">
                  <a:lumMod val="50000"/>
                </a:schemeClr>
              </a:solidFill>
              <a:prstDash val="solid"/>
              <a:round/>
              <a:headEnd type="none" w="med" len="med"/>
              <a:tailEnd type="none" w="med" len="med"/>
            </a:ln>
            <a:effectLst/>
          </p:spPr>
        </p:cxnSp>
        <p:cxnSp>
          <p:nvCxnSpPr>
            <p:cNvPr id="43090" name="Straight Arrow Connector 73"/>
            <p:cNvCxnSpPr>
              <a:cxnSpLocks noChangeShapeType="1"/>
            </p:cNvCxnSpPr>
            <p:nvPr/>
          </p:nvCxnSpPr>
          <p:spPr bwMode="auto">
            <a:xfrm>
              <a:off x="3500430" y="3490006"/>
              <a:ext cx="521726" cy="11002"/>
            </a:xfrm>
            <a:prstGeom prst="straightConnector1">
              <a:avLst/>
            </a:prstGeom>
            <a:noFill/>
            <a:ln w="9525" algn="ctr">
              <a:solidFill>
                <a:schemeClr val="tx1"/>
              </a:solidFill>
              <a:round/>
              <a:headEnd/>
              <a:tailEnd type="arrow" w="med" len="med"/>
            </a:ln>
          </p:spPr>
        </p:cxnSp>
        <p:cxnSp>
          <p:nvCxnSpPr>
            <p:cNvPr id="43091" name="Straight Connector 75"/>
            <p:cNvCxnSpPr>
              <a:cxnSpLocks noChangeShapeType="1"/>
            </p:cNvCxnSpPr>
            <p:nvPr/>
          </p:nvCxnSpPr>
          <p:spPr bwMode="auto">
            <a:xfrm>
              <a:off x="1287562" y="3490006"/>
              <a:ext cx="214314" cy="1588"/>
            </a:xfrm>
            <a:prstGeom prst="line">
              <a:avLst/>
            </a:prstGeom>
            <a:noFill/>
            <a:ln w="9525" algn="ctr">
              <a:solidFill>
                <a:schemeClr val="tx1"/>
              </a:solidFill>
              <a:round/>
              <a:headEnd/>
              <a:tailEnd/>
            </a:ln>
          </p:spPr>
        </p:cxnSp>
        <p:sp>
          <p:nvSpPr>
            <p:cNvPr id="43092" name="Text Box 20"/>
            <p:cNvSpPr txBox="1">
              <a:spLocks noChangeArrowheads="1"/>
            </p:cNvSpPr>
            <p:nvPr/>
          </p:nvSpPr>
          <p:spPr bwMode="auto">
            <a:xfrm>
              <a:off x="1357290" y="3275692"/>
              <a:ext cx="2286016" cy="369332"/>
            </a:xfrm>
            <a:prstGeom prst="rect">
              <a:avLst/>
            </a:prstGeom>
            <a:noFill/>
            <a:ln w="38100" algn="ctr">
              <a:noFill/>
              <a:miter lim="800000"/>
              <a:headEnd/>
              <a:tailEnd/>
            </a:ln>
          </p:spPr>
          <p:txBody>
            <a:bodyPr tIns="91440" bIns="91440">
              <a:spAutoFit/>
            </a:bodyPr>
            <a:lstStyle/>
            <a:p>
              <a:r>
                <a:rPr lang="en-US" sz="1200" b="1">
                  <a:latin typeface="Arial" charset="0"/>
                </a:rPr>
                <a:t>PSW Sequence Horizon </a:t>
              </a:r>
              <a:r>
                <a:rPr lang="en-US" sz="1200" b="1" baseline="30000">
                  <a:latin typeface="Arial" charset="0"/>
                </a:rPr>
                <a:t>new</a:t>
              </a:r>
            </a:p>
          </p:txBody>
        </p:sp>
      </p:grpSp>
      <p:sp>
        <p:nvSpPr>
          <p:cNvPr id="131" name="Line Callout 2 (No Border) 130"/>
          <p:cNvSpPr/>
          <p:nvPr/>
        </p:nvSpPr>
        <p:spPr bwMode="auto">
          <a:xfrm>
            <a:off x="3851920" y="2636912"/>
            <a:ext cx="1656184" cy="500066"/>
          </a:xfrm>
          <a:prstGeom prst="callout2">
            <a:avLst>
              <a:gd name="adj1" fmla="val 18750"/>
              <a:gd name="adj2" fmla="val -8333"/>
              <a:gd name="adj3" fmla="val 3512"/>
              <a:gd name="adj4" fmla="val -8615"/>
              <a:gd name="adj5" fmla="val 72199"/>
              <a:gd name="adj6" fmla="val -24751"/>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(2b) </a:t>
            </a:r>
            <a:r>
              <a:rPr lang="en-US" sz="1100" dirty="0">
                <a:solidFill>
                  <a:schemeClr val="accent1">
                    <a:lumMod val="50000"/>
                  </a:schemeClr>
                </a:solidFill>
              </a:rPr>
              <a:t>MRP Creates Planned Order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8"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left)">
                                      <p:cBhvr>
                                        <p:cTn id="7" dur="500"/>
                                        <p:tgtEl>
                                          <p:spTgt spid="127"/>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par>
                          <p:cTn id="12" fill="hold">
                            <p:stCondLst>
                              <p:cond delay="6500"/>
                            </p:stCondLst>
                            <p:childTnLst>
                              <p:par>
                                <p:cTn id="13" presetID="1" presetClass="entr" presetSubtype="0" fill="hold" grpId="0" nodeType="afterEffect">
                                  <p:stCondLst>
                                    <p:cond delay="0"/>
                                  </p:stCondLst>
                                  <p:childTnLst>
                                    <p:set>
                                      <p:cBhvr>
                                        <p:cTn id="14" dur="1" fill="hold">
                                          <p:stCondLst>
                                            <p:cond delay="0"/>
                                          </p:stCondLst>
                                        </p:cTn>
                                        <p:tgtEl>
                                          <p:spTgt spid="143"/>
                                        </p:tgtEl>
                                        <p:attrNameLst>
                                          <p:attrName>style.visibility</p:attrName>
                                        </p:attrNameLst>
                                      </p:cBhvr>
                                      <p:to>
                                        <p:strVal val="visible"/>
                                      </p:to>
                                    </p:set>
                                  </p:childTnLst>
                                </p:cTn>
                              </p:par>
                            </p:childTnLst>
                          </p:cTn>
                        </p:par>
                        <p:par>
                          <p:cTn id="15" fill="hold">
                            <p:stCondLst>
                              <p:cond delay="6500"/>
                            </p:stCondLst>
                            <p:childTnLst>
                              <p:par>
                                <p:cTn id="16" presetID="22" presetClass="entr" presetSubtype="8"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par>
                                <p:cTn id="19" presetID="10" presetClass="entr" presetSubtype="0" fill="hold" grpId="0" nodeType="withEffect">
                                  <p:stCondLst>
                                    <p:cond delay="0"/>
                                  </p:stCondLst>
                                  <p:iterate type="lt">
                                    <p:tmPct val="0"/>
                                  </p:iterate>
                                  <p:childTnLst>
                                    <p:set>
                                      <p:cBhvr>
                                        <p:cTn id="20" dur="1" fill="hold">
                                          <p:stCondLst>
                                            <p:cond delay="0"/>
                                          </p:stCondLst>
                                        </p:cTn>
                                        <p:tgtEl>
                                          <p:spTgt spid="84"/>
                                        </p:tgtEl>
                                        <p:attrNameLst>
                                          <p:attrName>style.visibility</p:attrName>
                                        </p:attrNameLst>
                                      </p:cBhvr>
                                      <p:to>
                                        <p:strVal val="visible"/>
                                      </p:to>
                                    </p:set>
                                    <p:animEffect transition="in" filter="fade">
                                      <p:cBhvr>
                                        <p:cTn id="21" dur="2000"/>
                                        <p:tgtEl>
                                          <p:spTgt spid="84"/>
                                        </p:tgtEl>
                                      </p:cBhvr>
                                    </p:animEffect>
                                  </p:childTnLst>
                                </p:cTn>
                              </p:par>
                              <p:par>
                                <p:cTn id="22" presetID="1" presetClass="entr" presetSubtype="0" fill="hold" grpId="0" nodeType="withEffect">
                                  <p:stCondLst>
                                    <p:cond delay="700"/>
                                  </p:stCondLst>
                                  <p:childTnLst>
                                    <p:set>
                                      <p:cBhvr>
                                        <p:cTn id="23" dur="1" fill="hold">
                                          <p:stCondLst>
                                            <p:cond delay="0"/>
                                          </p:stCondLst>
                                        </p:cTn>
                                        <p:tgtEl>
                                          <p:spTgt spid="86"/>
                                        </p:tgtEl>
                                        <p:attrNameLst>
                                          <p:attrName>style.visibility</p:attrName>
                                        </p:attrNameLst>
                                      </p:cBhvr>
                                      <p:to>
                                        <p:strVal val="visible"/>
                                      </p:to>
                                    </p:set>
                                  </p:childTnLst>
                                </p:cTn>
                              </p:par>
                              <p:par>
                                <p:cTn id="24" presetID="1" presetClass="entr" presetSubtype="0" fill="hold" grpId="0" nodeType="withEffect">
                                  <p:stCondLst>
                                    <p:cond delay="1200"/>
                                  </p:stCondLst>
                                  <p:childTnLst>
                                    <p:set>
                                      <p:cBhvr>
                                        <p:cTn id="25" dur="1" fill="hold">
                                          <p:stCondLst>
                                            <p:cond delay="0"/>
                                          </p:stCondLst>
                                        </p:cTn>
                                        <p:tgtEl>
                                          <p:spTgt spid="87"/>
                                        </p:tgtEl>
                                        <p:attrNameLst>
                                          <p:attrName>style.visibility</p:attrName>
                                        </p:attrNameLst>
                                      </p:cBhvr>
                                      <p:to>
                                        <p:strVal val="visible"/>
                                      </p:to>
                                    </p:set>
                                  </p:childTnLst>
                                </p:cTn>
                              </p:par>
                              <p:par>
                                <p:cTn id="26" presetID="1" presetClass="entr" presetSubtype="0" fill="hold" grpId="0" nodeType="withEffect">
                                  <p:stCondLst>
                                    <p:cond delay="1700"/>
                                  </p:stCondLst>
                                  <p:childTnLst>
                                    <p:set>
                                      <p:cBhvr>
                                        <p:cTn id="27" dur="1" fill="hold">
                                          <p:stCondLst>
                                            <p:cond delay="0"/>
                                          </p:stCondLst>
                                        </p:cTn>
                                        <p:tgtEl>
                                          <p:spTgt spid="88"/>
                                        </p:tgtEl>
                                        <p:attrNameLst>
                                          <p:attrName>style.visibility</p:attrName>
                                        </p:attrNameLst>
                                      </p:cBhvr>
                                      <p:to>
                                        <p:strVal val="visible"/>
                                      </p:to>
                                    </p:set>
                                  </p:childTnLst>
                                </p:cTn>
                              </p:par>
                              <p:par>
                                <p:cTn id="28" presetID="1" presetClass="entr" presetSubtype="0" fill="hold" grpId="0" nodeType="withEffect">
                                  <p:stCondLst>
                                    <p:cond delay="1700"/>
                                  </p:stCondLst>
                                  <p:childTnLst>
                                    <p:set>
                                      <p:cBhvr>
                                        <p:cTn id="29" dur="1" fill="hold">
                                          <p:stCondLst>
                                            <p:cond delay="0"/>
                                          </p:stCondLst>
                                        </p:cTn>
                                        <p:tgtEl>
                                          <p:spTgt spid="96"/>
                                        </p:tgtEl>
                                        <p:attrNameLst>
                                          <p:attrName>style.visibility</p:attrName>
                                        </p:attrNameLst>
                                      </p:cBhvr>
                                      <p:to>
                                        <p:strVal val="visible"/>
                                      </p:to>
                                    </p:set>
                                  </p:childTnLst>
                                </p:cTn>
                              </p:par>
                              <p:par>
                                <p:cTn id="30" presetID="1" presetClass="entr" presetSubtype="0" fill="hold" grpId="0" nodeType="withEffect">
                                  <p:stCondLst>
                                    <p:cond delay="1700"/>
                                  </p:stCondLst>
                                  <p:childTnLst>
                                    <p:set>
                                      <p:cBhvr>
                                        <p:cTn id="31" dur="1" fill="hold">
                                          <p:stCondLst>
                                            <p:cond delay="0"/>
                                          </p:stCondLst>
                                        </p:cTn>
                                        <p:tgtEl>
                                          <p:spTgt spid="99"/>
                                        </p:tgtEl>
                                        <p:attrNameLst>
                                          <p:attrName>style.visibility</p:attrName>
                                        </p:attrNameLst>
                                      </p:cBhvr>
                                      <p:to>
                                        <p:strVal val="visible"/>
                                      </p:to>
                                    </p:set>
                                  </p:childTnLst>
                                </p:cTn>
                              </p:par>
                            </p:childTnLst>
                          </p:cTn>
                        </p:par>
                        <p:par>
                          <p:cTn id="32" fill="hold">
                            <p:stCondLst>
                              <p:cond delay="8500"/>
                            </p:stCondLst>
                            <p:childTnLst>
                              <p:par>
                                <p:cTn id="33" presetID="1" presetClass="entr" presetSubtype="0" fill="hold" grpId="0" nodeType="afterEffect">
                                  <p:stCondLst>
                                    <p:cond delay="0"/>
                                  </p:stCondLst>
                                  <p:childTnLst>
                                    <p:set>
                                      <p:cBhvr>
                                        <p:cTn id="34" dur="1" fill="hold">
                                          <p:stCondLst>
                                            <p:cond delay="0"/>
                                          </p:stCondLst>
                                        </p:cTn>
                                        <p:tgtEl>
                                          <p:spTgt spid="131"/>
                                        </p:tgtEl>
                                        <p:attrNameLst>
                                          <p:attrName>style.visibility</p:attrName>
                                        </p:attrNameLst>
                                      </p:cBhvr>
                                      <p:to>
                                        <p:strVal val="visible"/>
                                      </p:to>
                                    </p:set>
                                  </p:childTnLst>
                                </p:cTn>
                              </p:par>
                            </p:childTnLst>
                          </p:cTn>
                        </p:par>
                        <p:par>
                          <p:cTn id="35" fill="hold">
                            <p:stCondLst>
                              <p:cond delay="8500"/>
                            </p:stCondLst>
                            <p:childTnLst>
                              <p:par>
                                <p:cTn id="36" presetID="22" presetClass="entr" presetSubtype="1"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1000"/>
                                        <p:tgtEl>
                                          <p:spTgt spid="69"/>
                                        </p:tgtEl>
                                      </p:cBhvr>
                                    </p:animEffect>
                                  </p:childTnLst>
                                </p:cTn>
                              </p:par>
                            </p:childTnLst>
                          </p:cTn>
                        </p:par>
                        <p:par>
                          <p:cTn id="39" fill="hold">
                            <p:stCondLst>
                              <p:cond delay="9500"/>
                            </p:stCondLst>
                            <p:childTnLst>
                              <p:par>
                                <p:cTn id="40" presetID="22" presetClass="entr" presetSubtype="4"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down)">
                                      <p:cBhvr>
                                        <p:cTn id="42" dur="500"/>
                                        <p:tgtEl>
                                          <p:spTgt spid="105"/>
                                        </p:tgtEl>
                                      </p:cBhvr>
                                    </p:animEffect>
                                  </p:childTnLst>
                                </p:cTn>
                              </p:par>
                              <p:par>
                                <p:cTn id="43" presetID="1" presetClass="entr" presetSubtype="0" fill="hold" grpId="1" nodeType="withEffect">
                                  <p:stCondLst>
                                    <p:cond delay="0"/>
                                  </p:stCondLst>
                                  <p:childTnLst>
                                    <p:set>
                                      <p:cBhvr>
                                        <p:cTn id="44" dur="1" fill="hold">
                                          <p:stCondLst>
                                            <p:cond delay="0"/>
                                          </p:stCondLst>
                                        </p:cTn>
                                        <p:tgtEl>
                                          <p:spTgt spid="106"/>
                                        </p:tgtEl>
                                        <p:attrNameLst>
                                          <p:attrName>style.visibility</p:attrName>
                                        </p:attrNameLst>
                                      </p:cBhvr>
                                      <p:to>
                                        <p:strVal val="visible"/>
                                      </p:to>
                                    </p:set>
                                  </p:childTnLst>
                                </p:cTn>
                              </p:par>
                              <p:par>
                                <p:cTn id="45" presetID="27" presetClass="emph" presetSubtype="0" repeatCount="10000" fill="hold" grpId="0" nodeType="withEffect">
                                  <p:stCondLst>
                                    <p:cond delay="0"/>
                                  </p:stCondLst>
                                  <p:childTnLst>
                                    <p:animClr clrSpc="rgb">
                                      <p:cBhvr override="childStyle">
                                        <p:cTn id="46" dur="500" autoRev="1" fill="hold"/>
                                        <p:tgtEl>
                                          <p:spTgt spid="106"/>
                                        </p:tgtEl>
                                        <p:attrNameLst>
                                          <p:attrName>style.color</p:attrName>
                                        </p:attrNameLst>
                                      </p:cBhvr>
                                      <p:to>
                                        <a:schemeClr val="bg1"/>
                                      </p:to>
                                    </p:animClr>
                                    <p:animClr clrSpc="rgb">
                                      <p:cBhvr>
                                        <p:cTn id="47" dur="500" autoRev="1" fill="hold"/>
                                        <p:tgtEl>
                                          <p:spTgt spid="106"/>
                                        </p:tgtEl>
                                        <p:attrNameLst>
                                          <p:attrName>fillcolor</p:attrName>
                                        </p:attrNameLst>
                                      </p:cBhvr>
                                      <p:to>
                                        <a:schemeClr val="bg1"/>
                                      </p:to>
                                    </p:animClr>
                                    <p:set>
                                      <p:cBhvr>
                                        <p:cTn id="48" dur="500" autoRev="1" fill="hold"/>
                                        <p:tgtEl>
                                          <p:spTgt spid="106"/>
                                        </p:tgtEl>
                                        <p:attrNameLst>
                                          <p:attrName>fill.type</p:attrName>
                                        </p:attrNameLst>
                                      </p:cBhvr>
                                      <p:to>
                                        <p:strVal val="solid"/>
                                      </p:to>
                                    </p:set>
                                    <p:set>
                                      <p:cBhvr>
                                        <p:cTn id="49" dur="500" autoRev="1" fill="hold"/>
                                        <p:tgtEl>
                                          <p:spTgt spid="106"/>
                                        </p:tgtEl>
                                        <p:attrNameLst>
                                          <p:attrName>fill.on</p:attrName>
                                        </p:attrNameLst>
                                      </p:cBhvr>
                                      <p:to>
                                        <p:strVal val="true"/>
                                      </p:to>
                                    </p:set>
                                  </p:childTnLst>
                                </p:cTn>
                              </p:par>
                              <p:par>
                                <p:cTn id="50" presetID="63" presetClass="path" presetSubtype="0" accel="50000" decel="50000" fill="hold" grpId="3" nodeType="withEffect">
                                  <p:stCondLst>
                                    <p:cond delay="0"/>
                                  </p:stCondLst>
                                  <p:iterate type="lt">
                                    <p:tmPct val="0"/>
                                  </p:iterate>
                                  <p:childTnLst>
                                    <p:animMotion origin="layout" path="M 0.00799 -0.0044 L 0.47274 0.00161 " pathEditMode="relative" rAng="0" ptsTypes="AA">
                                      <p:cBhvr>
                                        <p:cTn id="51" dur="2000" fill="hold"/>
                                        <p:tgtEl>
                                          <p:spTgt spid="75"/>
                                        </p:tgtEl>
                                        <p:attrNameLst>
                                          <p:attrName>ppt_x</p:attrName>
                                          <p:attrName>ppt_y</p:attrName>
                                        </p:attrNameLst>
                                      </p:cBhvr>
                                      <p:rCtr x="232" y="3"/>
                                    </p:animMotion>
                                  </p:childTnLst>
                                </p:cTn>
                              </p:par>
                            </p:childTnLst>
                          </p:cTn>
                        </p:par>
                        <p:par>
                          <p:cTn id="52" fill="hold">
                            <p:stCondLst>
                              <p:cond delay="19500"/>
                            </p:stCondLst>
                            <p:childTnLst>
                              <p:par>
                                <p:cTn id="53" presetID="6" presetClass="emph" presetSubtype="0" repeatCount="indefinite" fill="hold" grpId="2" nodeType="afterEffect">
                                  <p:stCondLst>
                                    <p:cond delay="0"/>
                                  </p:stCondLst>
                                  <p:endCondLst>
                                    <p:cond evt="onNext" delay="0">
                                      <p:tgtEl>
                                        <p:sldTgt/>
                                      </p:tgtEl>
                                    </p:cond>
                                  </p:endCondLst>
                                  <p:iterate type="lt">
                                    <p:tmPct val="0"/>
                                  </p:iterate>
                                  <p:childTnLst>
                                    <p:animScale>
                                      <p:cBhvr>
                                        <p:cTn id="54" dur="2000" fill="hold"/>
                                        <p:tgtEl>
                                          <p:spTgt spid="75"/>
                                        </p:tgtEl>
                                      </p:cBhvr>
                                      <p:by x="150000" y="150000"/>
                                    </p:animScale>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4"/>
                                        </p:tgtEl>
                                        <p:attrNameLst>
                                          <p:attrName>style.visibility</p:attrName>
                                        </p:attrNameLst>
                                      </p:cBhvr>
                                      <p:to>
                                        <p:strVal val="hidden"/>
                                      </p:to>
                                    </p:set>
                                  </p:childTnLst>
                                </p:cTn>
                              </p:par>
                            </p:childTnLst>
                          </p:cTn>
                        </p:par>
                        <p:par>
                          <p:cTn id="59" fill="hold">
                            <p:stCondLst>
                              <p:cond delay="0"/>
                            </p:stCondLst>
                            <p:childTnLst>
                              <p:par>
                                <p:cTn id="60" presetID="10" presetClass="entr" presetSubtype="0"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000"/>
                                        <p:tgtEl>
                                          <p:spTgt spid="10"/>
                                        </p:tgtEl>
                                      </p:cBhvr>
                                    </p:animEffect>
                                  </p:childTnLst>
                                </p:cTn>
                              </p:par>
                            </p:childTnLst>
                          </p:cTn>
                        </p:par>
                        <p:par>
                          <p:cTn id="63" fill="hold">
                            <p:stCondLst>
                              <p:cond delay="2000"/>
                            </p:stCondLst>
                            <p:childTnLst>
                              <p:par>
                                <p:cTn id="64" presetID="22" presetClass="entr" presetSubtype="4" fill="hold" nodeType="afterEffect">
                                  <p:stCondLst>
                                    <p:cond delay="0"/>
                                  </p:stCondLst>
                                  <p:childTnLst>
                                    <p:set>
                                      <p:cBhvr>
                                        <p:cTn id="65" dur="1" fill="hold">
                                          <p:stCondLst>
                                            <p:cond delay="0"/>
                                          </p:stCondLst>
                                        </p:cTn>
                                        <p:tgtEl>
                                          <p:spTgt spid="94"/>
                                        </p:tgtEl>
                                        <p:attrNameLst>
                                          <p:attrName>style.visibility</p:attrName>
                                        </p:attrNameLst>
                                      </p:cBhvr>
                                      <p:to>
                                        <p:strVal val="visible"/>
                                      </p:to>
                                    </p:set>
                                    <p:animEffect transition="in" filter="wipe(down)">
                                      <p:cBhvr>
                                        <p:cTn id="66" dur="500"/>
                                        <p:tgtEl>
                                          <p:spTgt spid="94"/>
                                        </p:tgtEl>
                                      </p:cBhvr>
                                    </p:animEffect>
                                  </p:childTnLst>
                                </p:cTn>
                              </p:par>
                            </p:childTnLst>
                          </p:cTn>
                        </p:par>
                        <p:par>
                          <p:cTn id="67" fill="hold">
                            <p:stCondLst>
                              <p:cond delay="2500"/>
                            </p:stCondLst>
                            <p:childTnLst>
                              <p:par>
                                <p:cTn id="68" presetID="10" presetClass="entr" presetSubtype="0" fill="hold" grpId="0" nodeType="afterEffect">
                                  <p:stCondLst>
                                    <p:cond delay="0"/>
                                  </p:stCondLst>
                                  <p:iterate type="lt">
                                    <p:tmPct val="0"/>
                                  </p:iterate>
                                  <p:childTnLst>
                                    <p:set>
                                      <p:cBhvr>
                                        <p:cTn id="69" dur="1" fill="hold">
                                          <p:stCondLst>
                                            <p:cond delay="0"/>
                                          </p:stCondLst>
                                        </p:cTn>
                                        <p:tgtEl>
                                          <p:spTgt spid="103"/>
                                        </p:tgtEl>
                                        <p:attrNameLst>
                                          <p:attrName>style.visibility</p:attrName>
                                        </p:attrNameLst>
                                      </p:cBhvr>
                                      <p:to>
                                        <p:strVal val="visible"/>
                                      </p:to>
                                    </p:set>
                                    <p:animEffect transition="in" filter="fade">
                                      <p:cBhvr>
                                        <p:cTn id="70" dur="2000"/>
                                        <p:tgtEl>
                                          <p:spTgt spid="103"/>
                                        </p:tgtEl>
                                      </p:cBhvr>
                                    </p:animEffect>
                                  </p:childTnLst>
                                </p:cTn>
                              </p:par>
                            </p:childTnLst>
                          </p:cTn>
                        </p:par>
                        <p:par>
                          <p:cTn id="71" fill="hold">
                            <p:stCondLst>
                              <p:cond delay="4500"/>
                            </p:stCondLst>
                            <p:childTnLst>
                              <p:par>
                                <p:cTn id="72" presetID="10" presetClass="entr" presetSubtype="0" fill="hold" grpId="0" nodeType="afterEffect">
                                  <p:stCondLst>
                                    <p:cond delay="0"/>
                                  </p:stCondLst>
                                  <p:iterate type="lt">
                                    <p:tmPct val="0"/>
                                  </p:iterate>
                                  <p:childTnLst>
                                    <p:set>
                                      <p:cBhvr>
                                        <p:cTn id="73" dur="1" fill="hold">
                                          <p:stCondLst>
                                            <p:cond delay="0"/>
                                          </p:stCondLst>
                                        </p:cTn>
                                        <p:tgtEl>
                                          <p:spTgt spid="111"/>
                                        </p:tgtEl>
                                        <p:attrNameLst>
                                          <p:attrName>style.visibility</p:attrName>
                                        </p:attrNameLst>
                                      </p:cBhvr>
                                      <p:to>
                                        <p:strVal val="visible"/>
                                      </p:to>
                                    </p:set>
                                    <p:animEffect transition="in" filter="fade">
                                      <p:cBhvr>
                                        <p:cTn id="74" dur="2000"/>
                                        <p:tgtEl>
                                          <p:spTgt spid="111"/>
                                        </p:tgtEl>
                                      </p:cBhvr>
                                    </p:animEffect>
                                  </p:childTnLst>
                                </p:cTn>
                              </p:par>
                            </p:childTnLst>
                          </p:cTn>
                        </p:par>
                        <p:par>
                          <p:cTn id="75" fill="hold">
                            <p:stCondLst>
                              <p:cond delay="6500"/>
                            </p:stCondLst>
                            <p:childTnLst>
                              <p:par>
                                <p:cTn id="76" presetID="10" presetClass="entr" presetSubtype="0" fill="hold" grpId="0" nodeType="afterEffect">
                                  <p:stCondLst>
                                    <p:cond delay="0"/>
                                  </p:stCondLst>
                                  <p:iterate type="lt">
                                    <p:tmPct val="0"/>
                                  </p:iterate>
                                  <p:childTnLst>
                                    <p:set>
                                      <p:cBhvr>
                                        <p:cTn id="77" dur="1" fill="hold">
                                          <p:stCondLst>
                                            <p:cond delay="0"/>
                                          </p:stCondLst>
                                        </p:cTn>
                                        <p:tgtEl>
                                          <p:spTgt spid="112"/>
                                        </p:tgtEl>
                                        <p:attrNameLst>
                                          <p:attrName>style.visibility</p:attrName>
                                        </p:attrNameLst>
                                      </p:cBhvr>
                                      <p:to>
                                        <p:strVal val="visible"/>
                                      </p:to>
                                    </p:set>
                                    <p:animEffect transition="in" filter="fade">
                                      <p:cBhvr>
                                        <p:cTn id="78" dur="2000"/>
                                        <p:tgtEl>
                                          <p:spTgt spid="112"/>
                                        </p:tgtEl>
                                      </p:cBhvr>
                                    </p:animEffect>
                                  </p:childTnLst>
                                </p:cTn>
                              </p:par>
                            </p:childTnLst>
                          </p:cTn>
                        </p:par>
                        <p:par>
                          <p:cTn id="79" fill="hold">
                            <p:stCondLst>
                              <p:cond delay="8500"/>
                            </p:stCondLst>
                            <p:childTnLst>
                              <p:par>
                                <p:cTn id="80" presetID="1" presetClass="exit" presetSubtype="0" fill="hold" nodeType="afterEffect">
                                  <p:stCondLst>
                                    <p:cond delay="0"/>
                                  </p:stCondLst>
                                  <p:childTnLst>
                                    <p:set>
                                      <p:cBhvr>
                                        <p:cTn id="81" dur="1" fill="hold">
                                          <p:stCondLst>
                                            <p:cond delay="0"/>
                                          </p:stCondLst>
                                        </p:cTn>
                                        <p:tgtEl>
                                          <p:spTgt spid="6"/>
                                        </p:tgtEl>
                                        <p:attrNameLst>
                                          <p:attrName>style.visibility</p:attrName>
                                        </p:attrNameLst>
                                      </p:cBhvr>
                                      <p:to>
                                        <p:strVal val="hidden"/>
                                      </p:to>
                                    </p:set>
                                  </p:childTnLst>
                                </p:cTn>
                              </p:par>
                            </p:childTnLst>
                          </p:cTn>
                        </p:par>
                        <p:par>
                          <p:cTn id="82" fill="hold">
                            <p:stCondLst>
                              <p:cond delay="8500"/>
                            </p:stCondLst>
                            <p:childTnLst>
                              <p:par>
                                <p:cTn id="83" presetID="1" presetClass="exit" presetSubtype="0" fill="hold" nodeType="afterEffect">
                                  <p:stCondLst>
                                    <p:cond delay="0"/>
                                  </p:stCondLst>
                                  <p:childTnLst>
                                    <p:set>
                                      <p:cBhvr>
                                        <p:cTn id="84" dur="1" fill="hold">
                                          <p:stCondLst>
                                            <p:cond delay="0"/>
                                          </p:stCondLst>
                                        </p:cTn>
                                        <p:tgtEl>
                                          <p:spTgt spid="2"/>
                                        </p:tgtEl>
                                        <p:attrNameLst>
                                          <p:attrName>style.visibility</p:attrName>
                                        </p:attrNameLst>
                                      </p:cBhvr>
                                      <p:to>
                                        <p:strVal val="hidden"/>
                                      </p:to>
                                    </p:set>
                                  </p:childTnLst>
                                </p:cTn>
                              </p:par>
                            </p:childTnLst>
                          </p:cTn>
                        </p:par>
                        <p:par>
                          <p:cTn id="85" fill="hold">
                            <p:stCondLst>
                              <p:cond delay="8500"/>
                            </p:stCondLst>
                            <p:childTnLst>
                              <p:par>
                                <p:cTn id="86" presetID="1" presetClass="exit" presetSubtype="0" fill="hold" grpId="0" nodeType="afterEffect">
                                  <p:stCondLst>
                                    <p:cond delay="0"/>
                                  </p:stCondLst>
                                  <p:childTnLst>
                                    <p:set>
                                      <p:cBhvr>
                                        <p:cTn id="87" dur="1" fill="hold">
                                          <p:stCondLst>
                                            <p:cond delay="0"/>
                                          </p:stCondLst>
                                        </p:cTn>
                                        <p:tgtEl>
                                          <p:spTgt spid="1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127" grpId="0"/>
      <p:bldP spid="75" grpId="2"/>
      <p:bldP spid="75" grpId="3"/>
      <p:bldP spid="84" grpId="0"/>
      <p:bldP spid="86" grpId="0"/>
      <p:bldP spid="87" grpId="0"/>
      <p:bldP spid="88" grpId="0"/>
      <p:bldP spid="96" grpId="0"/>
      <p:bldP spid="99" grpId="0"/>
      <p:bldP spid="106" grpId="0" animBg="1"/>
      <p:bldP spid="106" grpId="1" animBg="1"/>
      <p:bldP spid="108" grpId="0"/>
      <p:bldP spid="143" grpId="0" animBg="1"/>
      <p:bldP spid="103" grpId="0" animBg="1"/>
      <p:bldP spid="111" grpId="0" animBg="1"/>
      <p:bldP spid="112" grpId="0" animBg="1"/>
      <p:bldP spid="1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p:cNvSpPr>
          <p:nvPr/>
        </p:nvSpPr>
        <p:spPr bwMode="auto">
          <a:xfrm>
            <a:off x="395288" y="260350"/>
            <a:ext cx="8153400" cy="881063"/>
          </a:xfrm>
          <a:prstGeom prst="rect">
            <a:avLst/>
          </a:prstGeom>
          <a:noFill/>
          <a:ln w="9525">
            <a:noFill/>
            <a:miter lim="800000"/>
            <a:headEnd/>
            <a:tailEnd/>
          </a:ln>
        </p:spPr>
        <p:txBody>
          <a:bodyPr anchor="b"/>
          <a:lstStyle/>
          <a:p>
            <a:pPr eaLnBrk="0" hangingPunct="0">
              <a:lnSpc>
                <a:spcPct val="90000"/>
              </a:lnSpc>
            </a:pPr>
            <a:r>
              <a:rPr lang="en-US" sz="3200" b="1">
                <a:solidFill>
                  <a:schemeClr val="tx2"/>
                </a:solidFill>
              </a:rPr>
              <a:t>Create a Production Schedule</a:t>
            </a:r>
          </a:p>
        </p:txBody>
      </p:sp>
      <p:sp>
        <p:nvSpPr>
          <p:cNvPr id="14338" name="Content Placeholder 2"/>
          <p:cNvSpPr>
            <a:spLocks/>
          </p:cNvSpPr>
          <p:nvPr/>
        </p:nvSpPr>
        <p:spPr bwMode="auto">
          <a:xfrm>
            <a:off x="395288" y="1341438"/>
            <a:ext cx="8153400" cy="4794250"/>
          </a:xfrm>
          <a:prstGeom prst="rect">
            <a:avLst/>
          </a:prstGeom>
          <a:noFill/>
          <a:ln w="9525">
            <a:noFill/>
            <a:miter lim="800000"/>
            <a:headEnd/>
            <a:tailEnd/>
          </a:ln>
        </p:spPr>
        <p:txBody>
          <a:bodyPr tIns="91440" bIns="91440"/>
          <a:lstStyle/>
          <a:p>
            <a:pPr marL="342900" lvl="1" indent="-342900" defTabSz="457200" eaLnBrk="0" hangingPunct="0">
              <a:lnSpc>
                <a:spcPct val="70000"/>
              </a:lnSpc>
              <a:spcBef>
                <a:spcPct val="20000"/>
              </a:spcBef>
              <a:buClr>
                <a:srgbClr val="F79646"/>
              </a:buClr>
              <a:buFont typeface="Webdings" pitchFamily="18" charset="2"/>
              <a:buChar char="5"/>
            </a:pPr>
            <a:r>
              <a:rPr lang="en-US">
                <a:latin typeface="Century Gothic" pitchFamily="34" charset="0"/>
              </a:rPr>
              <a:t>Introduction</a:t>
            </a:r>
          </a:p>
          <a:p>
            <a:pPr marL="342900" lvl="1" indent="-342900" defTabSz="457200" eaLnBrk="0" hangingPunct="0">
              <a:lnSpc>
                <a:spcPct val="70000"/>
              </a:lnSpc>
              <a:spcBef>
                <a:spcPct val="20000"/>
              </a:spcBef>
              <a:buClr>
                <a:srgbClr val="F79646"/>
              </a:buClr>
              <a:buFont typeface="Times New Roman" pitchFamily="18" charset="0"/>
              <a:buChar char="–"/>
            </a:pPr>
            <a:r>
              <a:rPr lang="en-US" sz="1600">
                <a:latin typeface="Century Gothic" pitchFamily="34" charset="0"/>
              </a:rPr>
              <a:t>Workbenches let you create a production schedule at the production line/order, not work center/operational level</a:t>
            </a:r>
          </a:p>
          <a:p>
            <a:pPr marL="342900" lvl="1" indent="-342900" defTabSz="457200" eaLnBrk="0" hangingPunct="0">
              <a:lnSpc>
                <a:spcPct val="70000"/>
              </a:lnSpc>
              <a:spcBef>
                <a:spcPct val="20000"/>
              </a:spcBef>
              <a:buClr>
                <a:srgbClr val="F79646"/>
              </a:buClr>
              <a:buFont typeface="Times New Roman" pitchFamily="18" charset="0"/>
              <a:buChar char="–"/>
            </a:pPr>
            <a:r>
              <a:rPr lang="en-US" sz="1600">
                <a:latin typeface="Century Gothic" pitchFamily="34" charset="0"/>
              </a:rPr>
              <a:t>After a master schedule is adopted, create a production schedule by refining master schedule details, such as shifts, resources, and material requirements</a:t>
            </a:r>
          </a:p>
          <a:p>
            <a:pPr marL="342900" lvl="1" indent="-342900" defTabSz="457200" eaLnBrk="0" hangingPunct="0">
              <a:lnSpc>
                <a:spcPct val="110000"/>
              </a:lnSpc>
              <a:spcBef>
                <a:spcPct val="25000"/>
              </a:spcBef>
              <a:buClr>
                <a:srgbClr val="2461AA"/>
              </a:buClr>
              <a:buFont typeface="Times New Roman" pitchFamily="18" charset="0"/>
              <a:buNone/>
            </a:pPr>
            <a:endParaRPr lang="en-US" sz="1800"/>
          </a:p>
          <a:p>
            <a:pPr marL="342900" lvl="1" indent="-342900" defTabSz="457200" eaLnBrk="0" hangingPunct="0">
              <a:lnSpc>
                <a:spcPct val="70000"/>
              </a:lnSpc>
              <a:spcBef>
                <a:spcPct val="20000"/>
              </a:spcBef>
              <a:buClr>
                <a:srgbClr val="F79646"/>
              </a:buClr>
              <a:buFont typeface="Webdings" pitchFamily="18" charset="2"/>
              <a:buChar char="5"/>
            </a:pPr>
            <a:r>
              <a:rPr lang="en-US">
                <a:latin typeface="Century Gothic" pitchFamily="34" charset="0"/>
              </a:rPr>
              <a:t>Objectives</a:t>
            </a:r>
          </a:p>
          <a:p>
            <a:pPr marL="342900" lvl="1" indent="-342900" defTabSz="457200" eaLnBrk="0" hangingPunct="0">
              <a:lnSpc>
                <a:spcPct val="70000"/>
              </a:lnSpc>
              <a:spcBef>
                <a:spcPct val="20000"/>
              </a:spcBef>
              <a:buClr>
                <a:srgbClr val="F79646"/>
              </a:buClr>
              <a:buFont typeface="Times New Roman" pitchFamily="18" charset="0"/>
              <a:buChar char="–"/>
            </a:pPr>
            <a:r>
              <a:rPr lang="en-US" sz="1600">
                <a:latin typeface="Century Gothic" pitchFamily="34" charset="0"/>
              </a:rPr>
              <a:t>Learn basic/core features and concepts</a:t>
            </a:r>
          </a:p>
          <a:p>
            <a:pPr marL="342900" lvl="1" indent="-342900" defTabSz="457200" eaLnBrk="0" hangingPunct="0">
              <a:lnSpc>
                <a:spcPct val="70000"/>
              </a:lnSpc>
              <a:spcBef>
                <a:spcPct val="20000"/>
              </a:spcBef>
              <a:buClr>
                <a:srgbClr val="F79646"/>
              </a:buClr>
              <a:buFont typeface="Times New Roman" pitchFamily="18" charset="0"/>
              <a:buChar char="–"/>
            </a:pPr>
            <a:r>
              <a:rPr lang="en-US" sz="1600">
                <a:latin typeface="Century Gothic" pitchFamily="34" charset="0"/>
              </a:rPr>
              <a:t>Learn how to create and modify a production schedule</a:t>
            </a:r>
          </a:p>
          <a:p>
            <a:pPr marL="342900" lvl="1" indent="-342900" defTabSz="457200" eaLnBrk="0" hangingPunct="0">
              <a:lnSpc>
                <a:spcPct val="70000"/>
              </a:lnSpc>
              <a:spcBef>
                <a:spcPct val="20000"/>
              </a:spcBef>
              <a:buClr>
                <a:srgbClr val="F79646"/>
              </a:buClr>
              <a:buFont typeface="Times New Roman" pitchFamily="18" charset="0"/>
              <a:buChar char="–"/>
            </a:pPr>
            <a:r>
              <a:rPr lang="en-US" sz="1600">
                <a:latin typeface="Century Gothic" pitchFamily="34" charset="0"/>
              </a:rPr>
              <a:t>Learn primary features that assist in creating a production schedule</a:t>
            </a:r>
            <a:r>
              <a:rPr lang="en-US" sz="1800"/>
              <a:t/>
            </a:r>
            <a:br>
              <a:rPr lang="en-US" sz="1800"/>
            </a:br>
            <a:endParaRPr lang="en-US" sz="1800"/>
          </a:p>
          <a:p>
            <a:pPr marL="342900" lvl="1" indent="-342900" defTabSz="457200" eaLnBrk="0" hangingPunct="0">
              <a:lnSpc>
                <a:spcPct val="70000"/>
              </a:lnSpc>
              <a:spcBef>
                <a:spcPct val="20000"/>
              </a:spcBef>
              <a:buClr>
                <a:srgbClr val="F79646"/>
              </a:buClr>
              <a:buFont typeface="Webdings" pitchFamily="18" charset="2"/>
              <a:buChar char="5"/>
            </a:pPr>
            <a:r>
              <a:rPr lang="en-US">
                <a:latin typeface="Century Gothic" pitchFamily="34" charset="0"/>
              </a:rPr>
              <a:t>Audience</a:t>
            </a:r>
          </a:p>
          <a:p>
            <a:pPr marL="342900" lvl="1" indent="-342900" defTabSz="457200" eaLnBrk="0" hangingPunct="0">
              <a:lnSpc>
                <a:spcPct val="70000"/>
              </a:lnSpc>
              <a:spcBef>
                <a:spcPct val="20000"/>
              </a:spcBef>
              <a:buClr>
                <a:srgbClr val="F79646"/>
              </a:buClr>
              <a:buFont typeface="Times New Roman" pitchFamily="18" charset="0"/>
              <a:buChar char="–"/>
            </a:pPr>
            <a:r>
              <a:rPr lang="en-US" sz="1600">
                <a:latin typeface="Century Gothic" pitchFamily="34" charset="0"/>
              </a:rPr>
              <a:t>Users who completed Getting Familiar with the PSW UI training</a:t>
            </a:r>
          </a:p>
          <a:p>
            <a:pPr marL="342900" lvl="1" indent="-342900" defTabSz="457200" eaLnBrk="0" hangingPunct="0">
              <a:lnSpc>
                <a:spcPct val="70000"/>
              </a:lnSpc>
              <a:spcBef>
                <a:spcPct val="25000"/>
              </a:spcBef>
              <a:buClr>
                <a:srgbClr val="2461AA"/>
              </a:buClr>
              <a:buFont typeface="Times New Roman" pitchFamily="18" charset="0"/>
              <a:buNone/>
            </a:pPr>
            <a:endParaRPr lang="en-US" sz="20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8" y="5589588"/>
            <a:ext cx="8153400" cy="1008062"/>
          </a:xfrm>
        </p:spPr>
        <p:txBody>
          <a:bodyPr>
            <a:normAutofit/>
          </a:bodyPr>
          <a:lstStyle/>
          <a:p>
            <a:pPr>
              <a:lnSpc>
                <a:spcPct val="80000"/>
              </a:lnSpc>
            </a:pPr>
            <a:r>
              <a:rPr lang="en-US" sz="1300" smtClean="0">
                <a:solidFill>
                  <a:schemeClr val="tx1"/>
                </a:solidFill>
                <a:latin typeface="Century Gothic" pitchFamily="34" charset="0"/>
              </a:rPr>
              <a:t>Does Sequence Days (horizon) represent Calendar or Working Days?</a:t>
            </a:r>
          </a:p>
          <a:p>
            <a:pPr lvl="1">
              <a:lnSpc>
                <a:spcPct val="80000"/>
              </a:lnSpc>
            </a:pPr>
            <a:r>
              <a:rPr lang="en-US" sz="1100" smtClean="0">
                <a:solidFill>
                  <a:schemeClr val="tx1"/>
                </a:solidFill>
                <a:latin typeface="Century Gothic" pitchFamily="34" charset="0"/>
              </a:rPr>
              <a:t>See user guide for answer</a:t>
            </a:r>
          </a:p>
          <a:p>
            <a:pPr>
              <a:lnSpc>
                <a:spcPct val="80000"/>
              </a:lnSpc>
            </a:pPr>
            <a:r>
              <a:rPr lang="en-US" sz="1300" smtClean="0">
                <a:solidFill>
                  <a:schemeClr val="tx1"/>
                </a:solidFill>
                <a:latin typeface="Century Gothic" pitchFamily="34" charset="0"/>
              </a:rPr>
              <a:t>How is display of release dates impacted by Calendar Exceptions vs Non-Working Days?</a:t>
            </a:r>
          </a:p>
          <a:p>
            <a:pPr lvl="1">
              <a:lnSpc>
                <a:spcPct val="80000"/>
              </a:lnSpc>
            </a:pPr>
            <a:r>
              <a:rPr lang="en-US" sz="1100" smtClean="0">
                <a:solidFill>
                  <a:schemeClr val="tx1"/>
                </a:solidFill>
                <a:latin typeface="Century Gothic" pitchFamily="34" charset="0"/>
              </a:rPr>
              <a:t>Try it for yourself</a:t>
            </a:r>
          </a:p>
          <a:p>
            <a:pPr lvl="1">
              <a:lnSpc>
                <a:spcPct val="80000"/>
              </a:lnSpc>
            </a:pPr>
            <a:endParaRPr lang="en-US" sz="1100" smtClean="0">
              <a:solidFill>
                <a:schemeClr val="tx1"/>
              </a:solidFill>
              <a:latin typeface="Century Gothic" pitchFamily="34" charset="0"/>
            </a:endParaRPr>
          </a:p>
        </p:txBody>
      </p:sp>
      <p:sp>
        <p:nvSpPr>
          <p:cNvPr id="5" name="Title 1"/>
          <p:cNvSpPr txBox="1">
            <a:spLocks/>
          </p:cNvSpPr>
          <p:nvPr/>
        </p:nvSpPr>
        <p:spPr bwMode="auto">
          <a:xfrm>
            <a:off x="468313" y="504825"/>
            <a:ext cx="7127875"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Concepts</a:t>
            </a:r>
          </a:p>
          <a:p>
            <a:pPr eaLnBrk="0" hangingPunct="0">
              <a:lnSpc>
                <a:spcPct val="90000"/>
              </a:lnSpc>
              <a:defRPr/>
            </a:pPr>
            <a:r>
              <a:rPr lang="en-US" sz="2000" b="1" kern="0" dirty="0">
                <a:solidFill>
                  <a:schemeClr val="tx2"/>
                </a:solidFill>
                <a:latin typeface="+mj-lt"/>
                <a:ea typeface="+mj-ea"/>
                <a:cs typeface="+mj-cs"/>
              </a:rPr>
              <a:t>Determine your Sequencing Horizon</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pic>
        <p:nvPicPr>
          <p:cNvPr id="9219" name="Picture 3"/>
          <p:cNvPicPr>
            <a:picLocks noChangeAspect="1" noChangeArrowheads="1"/>
          </p:cNvPicPr>
          <p:nvPr/>
        </p:nvPicPr>
        <p:blipFill>
          <a:blip r:embed="rId3"/>
          <a:srcRect/>
          <a:stretch>
            <a:fillRect/>
          </a:stretch>
        </p:blipFill>
        <p:spPr bwMode="auto">
          <a:xfrm>
            <a:off x="179388" y="1268413"/>
            <a:ext cx="3887787" cy="2935287"/>
          </a:xfrm>
          <a:prstGeom prst="rect">
            <a:avLst/>
          </a:prstGeom>
          <a:ln>
            <a:noFill/>
          </a:ln>
          <a:effectLst>
            <a:outerShdw blurRad="292100" dist="139700" dir="2700000" algn="tl" rotWithShape="0">
              <a:srgbClr val="333333">
                <a:alpha val="65000"/>
              </a:srgbClr>
            </a:outerShdw>
          </a:effectLst>
        </p:spPr>
      </p:pic>
      <p:pic>
        <p:nvPicPr>
          <p:cNvPr id="9220" name="Picture 4"/>
          <p:cNvPicPr>
            <a:picLocks noChangeAspect="1" noChangeArrowheads="1"/>
          </p:cNvPicPr>
          <p:nvPr/>
        </p:nvPicPr>
        <p:blipFill>
          <a:blip r:embed="rId4"/>
          <a:srcRect/>
          <a:stretch>
            <a:fillRect/>
          </a:stretch>
        </p:blipFill>
        <p:spPr bwMode="auto">
          <a:xfrm>
            <a:off x="4140200" y="2546350"/>
            <a:ext cx="4706938" cy="2889250"/>
          </a:xfrm>
          <a:prstGeom prst="rect">
            <a:avLst/>
          </a:prstGeom>
          <a:ln>
            <a:noFill/>
          </a:ln>
          <a:effectLst>
            <a:outerShdw blurRad="292100" dist="139700" dir="2700000" algn="tl" rotWithShape="0">
              <a:srgbClr val="333333">
                <a:alpha val="65000"/>
              </a:srgbClr>
            </a:outerShdw>
          </a:effectLst>
        </p:spPr>
      </p:pic>
      <p:cxnSp>
        <p:nvCxnSpPr>
          <p:cNvPr id="10" name="Elbow Connector 11"/>
          <p:cNvCxnSpPr>
            <a:endCxn id="9220" idx="0"/>
          </p:cNvCxnSpPr>
          <p:nvPr/>
        </p:nvCxnSpPr>
        <p:spPr>
          <a:xfrm>
            <a:off x="3348038" y="2205038"/>
            <a:ext cx="3144837" cy="431800"/>
          </a:xfrm>
          <a:prstGeom prst="bentConnector2">
            <a:avLst/>
          </a:prstGeom>
          <a:solidFill>
            <a:schemeClr val="accent1">
              <a:alpha val="0"/>
            </a:schemeClr>
          </a:solidFill>
          <a:ln>
            <a:solidFill>
              <a:srgbClr val="FFC000"/>
            </a:solidFill>
            <a:prstDash val="sysDash"/>
            <a:headEnd type="none" w="med" len="med"/>
            <a:tailEnd type="triangl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8" name="Group 53"/>
          <p:cNvGrpSpPr>
            <a:grpSpLocks/>
          </p:cNvGrpSpPr>
          <p:nvPr/>
        </p:nvGrpSpPr>
        <p:grpSpPr bwMode="auto">
          <a:xfrm>
            <a:off x="8389938" y="31750"/>
            <a:ext cx="430212" cy="301625"/>
            <a:chOff x="6907213" y="0"/>
            <a:chExt cx="430212" cy="301625"/>
          </a:xfrm>
        </p:grpSpPr>
        <p:sp>
          <p:nvSpPr>
            <p:cNvPr id="9" name="Right Arrow 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5065" name="Group 63"/>
            <p:cNvGrpSpPr>
              <a:grpSpLocks/>
            </p:cNvGrpSpPr>
            <p:nvPr/>
          </p:nvGrpSpPr>
          <p:grpSpPr bwMode="auto">
            <a:xfrm>
              <a:off x="6907213" y="65088"/>
              <a:ext cx="171450" cy="171450"/>
              <a:chOff x="739" y="413995"/>
              <a:chExt cx="172117" cy="172117"/>
            </a:xfrm>
          </p:grpSpPr>
          <p:sp>
            <p:nvSpPr>
              <p:cNvPr id="12" name="Oval 1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5073" name="Group 17"/>
          <p:cNvGrpSpPr>
            <a:grpSpLocks/>
          </p:cNvGrpSpPr>
          <p:nvPr/>
        </p:nvGrpSpPr>
        <p:grpSpPr bwMode="auto">
          <a:xfrm>
            <a:off x="179388" y="1196975"/>
            <a:ext cx="3816350" cy="2974975"/>
            <a:chOff x="340" y="1888"/>
            <a:chExt cx="2626" cy="1968"/>
          </a:xfrm>
        </p:grpSpPr>
        <p:pic>
          <p:nvPicPr>
            <p:cNvPr id="45069" name="Picture 13"/>
            <p:cNvPicPr>
              <a:picLocks noChangeAspect="1" noChangeArrowheads="1"/>
            </p:cNvPicPr>
            <p:nvPr/>
          </p:nvPicPr>
          <p:blipFill>
            <a:blip r:embed="rId5"/>
            <a:srcRect/>
            <a:stretch>
              <a:fillRect/>
            </a:stretch>
          </p:blipFill>
          <p:spPr bwMode="auto">
            <a:xfrm>
              <a:off x="340" y="1888"/>
              <a:ext cx="2626" cy="1968"/>
            </a:xfrm>
            <a:prstGeom prst="rect">
              <a:avLst/>
            </a:prstGeom>
            <a:noFill/>
            <a:ln w="9525">
              <a:noFill/>
              <a:miter lim="800000"/>
              <a:headEnd/>
              <a:tailEnd/>
            </a:ln>
            <a:effectLst/>
          </p:spPr>
        </p:pic>
        <p:sp>
          <p:nvSpPr>
            <p:cNvPr id="45072" name="Rectangle 16"/>
            <p:cNvSpPr>
              <a:spLocks noChangeArrowheads="1"/>
            </p:cNvSpPr>
            <p:nvPr/>
          </p:nvSpPr>
          <p:spPr bwMode="auto">
            <a:xfrm>
              <a:off x="612" y="2568"/>
              <a:ext cx="1089" cy="182"/>
            </a:xfrm>
            <a:prstGeom prst="rect">
              <a:avLst/>
            </a:prstGeom>
            <a:noFill/>
            <a:ln w="9525">
              <a:solidFill>
                <a:srgbClr val="F10903"/>
              </a:solidFill>
              <a:miter lim="800000"/>
              <a:headEnd/>
              <a:tailEnd/>
            </a:ln>
            <a:effectLst/>
          </p:spPr>
          <p:txBody>
            <a:bodyPr wrap="none" anchor="ctr"/>
            <a:lstStyle/>
            <a:p>
              <a:endParaRPr lang="en-US"/>
            </a:p>
          </p:txBody>
        </p:sp>
      </p:grpSp>
      <p:sp>
        <p:nvSpPr>
          <p:cNvPr id="45070" name="AutoShape 14"/>
          <p:cNvSpPr>
            <a:spLocks noChangeArrowheads="1"/>
          </p:cNvSpPr>
          <p:nvPr/>
        </p:nvSpPr>
        <p:spPr bwMode="auto">
          <a:xfrm>
            <a:off x="3995738" y="1052513"/>
            <a:ext cx="2089150" cy="792162"/>
          </a:xfrm>
          <a:prstGeom prst="wedgeRoundRectCallout">
            <a:avLst>
              <a:gd name="adj1" fmla="val -139588"/>
              <a:gd name="adj2" fmla="val 105912"/>
              <a:gd name="adj3" fmla="val 16667"/>
            </a:avLst>
          </a:prstGeom>
          <a:gradFill rotWithShape="1">
            <a:gsLst>
              <a:gs pos="0">
                <a:srgbClr val="65A5A7"/>
              </a:gs>
              <a:gs pos="50000">
                <a:schemeClr val="bg1"/>
              </a:gs>
              <a:gs pos="100000">
                <a:srgbClr val="65A5A7"/>
              </a:gs>
            </a:gsLst>
            <a:lin ang="5400000" scaled="1"/>
          </a:gradFill>
          <a:ln w="9525">
            <a:solidFill>
              <a:srgbClr val="65A5A7"/>
            </a:solidFill>
            <a:miter lim="800000"/>
            <a:headEnd/>
            <a:tailEnd/>
          </a:ln>
          <a:effectLst/>
        </p:spPr>
        <p:txBody>
          <a:bodyPr/>
          <a:lstStyle/>
          <a:p>
            <a:pPr>
              <a:spcBef>
                <a:spcPct val="50000"/>
              </a:spcBef>
            </a:pPr>
            <a:r>
              <a:rPr lang="en-US" sz="1100"/>
              <a:t>Controls the number of production release dates displayed on the PSW</a:t>
            </a:r>
          </a:p>
          <a:p>
            <a:pPr algn="ctr"/>
            <a:endParaRPr lang="en-US" sz="1100"/>
          </a:p>
        </p:txBody>
      </p:sp>
      <p:sp>
        <p:nvSpPr>
          <p:cNvPr id="45074" name="Rectangle 18"/>
          <p:cNvSpPr>
            <a:spLocks noChangeArrowheads="1"/>
          </p:cNvSpPr>
          <p:nvPr/>
        </p:nvSpPr>
        <p:spPr bwMode="auto">
          <a:xfrm>
            <a:off x="4140200" y="2133600"/>
            <a:ext cx="2663825" cy="142875"/>
          </a:xfrm>
          <a:prstGeom prst="rect">
            <a:avLst/>
          </a:prstGeom>
          <a:solidFill>
            <a:schemeClr val="bg2"/>
          </a:solidFill>
          <a:ln w="9525">
            <a:noFill/>
            <a:miter lim="800000"/>
            <a:headEnd/>
            <a:tailEnd/>
          </a:ln>
          <a:effectLst/>
        </p:spPr>
        <p:txBody>
          <a:bodyPr wrap="none" anchor="ctr"/>
          <a:lstStyle/>
          <a:p>
            <a:endParaRPr lang="en-US"/>
          </a:p>
        </p:txBody>
      </p:sp>
      <p:sp>
        <p:nvSpPr>
          <p:cNvPr id="45075" name="Line 19"/>
          <p:cNvSpPr>
            <a:spLocks noChangeShapeType="1"/>
          </p:cNvSpPr>
          <p:nvPr/>
        </p:nvSpPr>
        <p:spPr bwMode="auto">
          <a:xfrm>
            <a:off x="2268538" y="2349500"/>
            <a:ext cx="4248150" cy="0"/>
          </a:xfrm>
          <a:prstGeom prst="line">
            <a:avLst/>
          </a:prstGeom>
          <a:noFill/>
          <a:ln w="38100">
            <a:solidFill>
              <a:schemeClr val="accent2"/>
            </a:solidFill>
            <a:prstDash val="dash"/>
            <a:round/>
            <a:headEnd/>
            <a:tailEnd/>
          </a:ln>
          <a:effectLst/>
        </p:spPr>
        <p:txBody>
          <a:bodyPr/>
          <a:lstStyle/>
          <a:p>
            <a:endParaRPr lang="en-US"/>
          </a:p>
        </p:txBody>
      </p:sp>
      <p:sp>
        <p:nvSpPr>
          <p:cNvPr id="45076" name="Rectangle 20"/>
          <p:cNvSpPr>
            <a:spLocks noChangeArrowheads="1"/>
          </p:cNvSpPr>
          <p:nvPr/>
        </p:nvSpPr>
        <p:spPr bwMode="auto">
          <a:xfrm>
            <a:off x="4067175" y="1989138"/>
            <a:ext cx="73025" cy="287337"/>
          </a:xfrm>
          <a:prstGeom prst="rect">
            <a:avLst/>
          </a:prstGeom>
          <a:solidFill>
            <a:srgbClr val="727272"/>
          </a:solid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par>
                          <p:cTn id="15" fill="hold">
                            <p:stCondLst>
                              <p:cond delay="0"/>
                            </p:stCondLst>
                            <p:childTnLst>
                              <p:par>
                                <p:cTn id="16" presetID="22" presetClass="entr" presetSubtype="2" repeatCount="3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2000"/>
                                        <p:tgtEl>
                                          <p:spTgt spid="10"/>
                                        </p:tgtEl>
                                      </p:cBhvr>
                                    </p:animEffect>
                                  </p:childTnLst>
                                </p:cTn>
                              </p:par>
                            </p:childTnLst>
                          </p:cTn>
                        </p:par>
                        <p:par>
                          <p:cTn id="19" fill="hold">
                            <p:stCondLst>
                              <p:cond delay="6000"/>
                            </p:stCondLst>
                            <p:childTnLst>
                              <p:par>
                                <p:cTn id="20" presetID="1" presetClass="exit"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0" y="609600"/>
            <a:ext cx="8153400" cy="881063"/>
          </a:xfrm>
        </p:spPr>
        <p:txBody>
          <a:bodyPr anchor="b"/>
          <a:lstStyle/>
          <a:p>
            <a:r>
              <a:rPr lang="en-US" sz="1800" smtClean="0">
                <a:latin typeface="Century Gothic" pitchFamily="34" charset="0"/>
              </a:rPr>
              <a:t>Create Production Schedule</a:t>
            </a:r>
            <a:br>
              <a:rPr lang="en-US" sz="1800" smtClean="0">
                <a:latin typeface="Century Gothic" pitchFamily="34" charset="0"/>
              </a:rPr>
            </a:br>
            <a:r>
              <a:rPr lang="en-US" smtClean="0">
                <a:latin typeface="Century Gothic" pitchFamily="34" charset="0"/>
              </a:rPr>
              <a:t>Production Order Scheduling</a:t>
            </a:r>
          </a:p>
        </p:txBody>
      </p:sp>
      <p:sp>
        <p:nvSpPr>
          <p:cNvPr id="47106" name="Rectangle 3"/>
          <p:cNvSpPr>
            <a:spLocks noGrp="1" noChangeArrowheads="1"/>
          </p:cNvSpPr>
          <p:nvPr>
            <p:ph type="body" idx="4294967295"/>
          </p:nvPr>
        </p:nvSpPr>
        <p:spPr>
          <a:xfrm>
            <a:off x="990600" y="1844675"/>
            <a:ext cx="8153400" cy="3873500"/>
          </a:xfrm>
        </p:spPr>
        <p:txBody>
          <a:bodyPr tIns="91440" bIns="91440"/>
          <a:lstStyle/>
          <a:p>
            <a:r>
              <a:rPr lang="en-US" smtClean="0">
                <a:latin typeface="Century Gothic" pitchFamily="34" charset="0"/>
              </a:rPr>
              <a:t>Schedule by Release Date</a:t>
            </a:r>
          </a:p>
          <a:p>
            <a:r>
              <a:rPr lang="en-US" smtClean="0">
                <a:latin typeface="Century Gothic" pitchFamily="34" charset="0"/>
              </a:rPr>
              <a:t>Schedule by Shift</a:t>
            </a:r>
          </a:p>
          <a:p>
            <a:r>
              <a:rPr lang="en-US" smtClean="0">
                <a:latin typeface="Century Gothic" pitchFamily="34" charset="0"/>
              </a:rPr>
              <a:t>Schedule by Multi-Resource</a:t>
            </a:r>
            <a:r>
              <a:rPr lang="en-US" sz="1400" smtClean="0">
                <a:latin typeface="Century Gothic" pitchFamily="34" charset="0"/>
                <a:ea typeface="Times New Roman" pitchFamily="18" charset="0"/>
                <a:cs typeface="Tahoma" pitchFamily="34" charset="0"/>
              </a:rPr>
              <a:t/>
            </a:r>
            <a:br>
              <a:rPr lang="en-US" sz="1400" smtClean="0">
                <a:latin typeface="Century Gothic" pitchFamily="34" charset="0"/>
                <a:ea typeface="Times New Roman" pitchFamily="18" charset="0"/>
                <a:cs typeface="Tahoma" pitchFamily="34" charset="0"/>
              </a:rPr>
            </a:br>
            <a:endParaRPr lang="en-US" smtClean="0">
              <a:latin typeface="Century Gothic" pitchFamily="34" charset="0"/>
            </a:endParaRPr>
          </a:p>
          <a:p>
            <a:endParaRPr lang="en-US" smtClean="0">
              <a:latin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0" y="2781300"/>
            <a:ext cx="9144000" cy="2057400"/>
          </a:xfrm>
        </p:spPr>
        <p:txBody>
          <a:bodyPr anchor="t"/>
          <a:lstStyle/>
          <a:p>
            <a:pPr algn="ctr">
              <a:lnSpc>
                <a:spcPct val="85000"/>
              </a:lnSpc>
            </a:pPr>
            <a:r>
              <a:rPr lang="en-US" smtClean="0">
                <a:solidFill>
                  <a:srgbClr val="4F4F4F"/>
                </a:solidFill>
                <a:latin typeface="Century Gothic" pitchFamily="34" charset="0"/>
              </a:rPr>
              <a:t> </a:t>
            </a:r>
            <a:r>
              <a:rPr lang="en-US" sz="4800" smtClean="0">
                <a:solidFill>
                  <a:srgbClr val="4F4F4F"/>
                </a:solidFill>
                <a:latin typeface="Century Gothic" pitchFamily="34" charset="0"/>
              </a:rPr>
              <a:t>Schedule by Release Date</a:t>
            </a:r>
          </a:p>
        </p:txBody>
      </p:sp>
      <p:sp>
        <p:nvSpPr>
          <p:cNvPr id="400387" name="Text Box 3"/>
          <p:cNvSpPr txBox="1">
            <a:spLocks noChangeArrowheads="1"/>
          </p:cNvSpPr>
          <p:nvPr/>
        </p:nvSpPr>
        <p:spPr bwMode="auto">
          <a:xfrm>
            <a:off x="990600" y="2476500"/>
            <a:ext cx="6389688" cy="400050"/>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bg1">
                    <a:lumMod val="50000"/>
                  </a:schemeClr>
                </a:solidFill>
              </a:rPr>
              <a:t>Production Order Scheduling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42875" y="1358900"/>
            <a:ext cx="8382000" cy="2357438"/>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sp>
        <p:nvSpPr>
          <p:cNvPr id="50178" name="Title 1"/>
          <p:cNvSpPr>
            <a:spLocks noGrp="1"/>
          </p:cNvSpPr>
          <p:nvPr>
            <p:ph type="title"/>
          </p:nvPr>
        </p:nvSpPr>
        <p:spPr>
          <a:xfrm>
            <a:off x="0" y="-881063"/>
            <a:ext cx="8153400" cy="881063"/>
          </a:xfrm>
        </p:spPr>
        <p:txBody>
          <a:bodyPr/>
          <a:lstStyle/>
          <a:p>
            <a:r>
              <a:rPr lang="en-US" sz="2400" smtClean="0">
                <a:solidFill>
                  <a:schemeClr val="bg1"/>
                </a:solidFill>
                <a:latin typeface="Century Gothic" pitchFamily="34" charset="0"/>
              </a:rPr>
              <a:t>Business Issues/Needs</a:t>
            </a:r>
          </a:p>
        </p:txBody>
      </p:sp>
      <p:graphicFrame>
        <p:nvGraphicFramePr>
          <p:cNvPr id="4" name="Table 3"/>
          <p:cNvGraphicFramePr>
            <a:graphicFrameLocks noGrp="1"/>
          </p:cNvGraphicFramePr>
          <p:nvPr/>
        </p:nvGraphicFramePr>
        <p:xfrm>
          <a:off x="125413" y="4181475"/>
          <a:ext cx="8804275" cy="1981200"/>
        </p:xfrm>
        <a:graphic>
          <a:graphicData uri="http://schemas.openxmlformats.org/drawingml/2006/table">
            <a:tbl>
              <a:tblPr firstRow="1" bandRow="1">
                <a:tableStyleId>{5C22544A-7EE6-4342-B048-85BDC9FD1C3A}</a:tableStyleId>
              </a:tblPr>
              <a:tblGrid>
                <a:gridCol w="4389130"/>
                <a:gridCol w="4415022"/>
              </a:tblGrid>
              <a:tr h="304800">
                <a:tc>
                  <a:txBody>
                    <a:bodyPr/>
                    <a:lstStyle/>
                    <a:p>
                      <a:r>
                        <a:rPr lang="en-US" sz="1200" dirty="0" smtClean="0"/>
                        <a:t>Business Objectives</a:t>
                      </a:r>
                      <a:endParaRPr lang="en-US" sz="1200" dirty="0"/>
                    </a:p>
                  </a:txBody>
                  <a:tcPr/>
                </a:tc>
                <a:tc>
                  <a:txBody>
                    <a:bodyPr/>
                    <a:lstStyle/>
                    <a:p>
                      <a:r>
                        <a:rPr lang="en-US" sz="1200" dirty="0" smtClean="0"/>
                        <a:t>Scheduling Approach</a:t>
                      </a:r>
                      <a:endParaRPr lang="en-US" sz="1200" dirty="0"/>
                    </a:p>
                  </a:txBody>
                  <a:tcPr/>
                </a:tc>
              </a:tr>
              <a:tr h="370840">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Capacity - Balance daily resource required capacity and planned capacity</a:t>
                      </a: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Define order release dates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Reprioritize orders when load exceeds capacity.</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r>
              <a:tr h="339387">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Optimization - maximize production efficiency and use of resources</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defRPr/>
                      </a:pPr>
                      <a:endPar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Sequencing  production orders within a release by key item attributes</a:t>
                      </a: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r>
            </a:tbl>
          </a:graphicData>
        </a:graphic>
      </p:graphicFrame>
      <p:sp>
        <p:nvSpPr>
          <p:cNvPr id="125" name="TextBox 124"/>
          <p:cNvSpPr txBox="1"/>
          <p:nvPr/>
        </p:nvSpPr>
        <p:spPr>
          <a:xfrm>
            <a:off x="142875" y="5970588"/>
            <a:ext cx="7429500" cy="338137"/>
          </a:xfrm>
          <a:prstGeom prst="rect">
            <a:avLst/>
          </a:prstGeom>
          <a:noFill/>
        </p:spPr>
        <p:txBody>
          <a:bodyPr>
            <a:spAutoFit/>
          </a:bodyPr>
          <a:lstStyle/>
          <a:p>
            <a:pPr>
              <a:defRPr/>
            </a:pPr>
            <a:r>
              <a:rPr lang="en-US" sz="1600" b="1" dirty="0">
                <a:solidFill>
                  <a:schemeClr val="bg1">
                    <a:lumMod val="75000"/>
                  </a:schemeClr>
                </a:solidFill>
              </a:rPr>
              <a:t>Your comments</a:t>
            </a:r>
            <a:r>
              <a:rPr lang="en-US" sz="1600" dirty="0">
                <a:solidFill>
                  <a:schemeClr val="bg1">
                    <a:lumMod val="75000"/>
                  </a:schemeClr>
                </a:solidFill>
              </a:rPr>
              <a:t>? </a:t>
            </a:r>
          </a:p>
        </p:txBody>
      </p:sp>
      <p:sp>
        <p:nvSpPr>
          <p:cNvPr id="50194" name="Text Box 4"/>
          <p:cNvSpPr txBox="1">
            <a:spLocks noChangeArrowheads="1"/>
          </p:cNvSpPr>
          <p:nvPr/>
        </p:nvSpPr>
        <p:spPr bwMode="auto">
          <a:xfrm>
            <a:off x="2428875" y="1287463"/>
            <a:ext cx="2286000" cy="369887"/>
          </a:xfrm>
          <a:prstGeom prst="rect">
            <a:avLst/>
          </a:prstGeom>
          <a:noFill/>
          <a:ln w="38100" algn="ctr">
            <a:noFill/>
            <a:miter lim="800000"/>
            <a:headEnd/>
            <a:tailEnd/>
          </a:ln>
        </p:spPr>
        <p:txBody>
          <a:bodyPr tIns="91440" bIns="91440">
            <a:spAutoFit/>
          </a:bodyPr>
          <a:lstStyle/>
          <a:p>
            <a:r>
              <a:rPr lang="en-US" sz="1200" b="1">
                <a:latin typeface="Arial" charset="0"/>
              </a:rPr>
              <a:t>Production Scheduling</a:t>
            </a:r>
          </a:p>
        </p:txBody>
      </p:sp>
      <p:sp>
        <p:nvSpPr>
          <p:cNvPr id="50195" name="Line 6"/>
          <p:cNvSpPr>
            <a:spLocks noChangeShapeType="1"/>
          </p:cNvSpPr>
          <p:nvPr/>
        </p:nvSpPr>
        <p:spPr bwMode="auto">
          <a:xfrm flipH="1">
            <a:off x="2422525" y="84455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50196" name="Text Box 10"/>
          <p:cNvSpPr txBox="1">
            <a:spLocks noChangeArrowheads="1"/>
          </p:cNvSpPr>
          <p:nvPr/>
        </p:nvSpPr>
        <p:spPr bwMode="auto">
          <a:xfrm>
            <a:off x="4214813" y="1287463"/>
            <a:ext cx="3000375" cy="369887"/>
          </a:xfrm>
          <a:prstGeom prst="rect">
            <a:avLst/>
          </a:prstGeom>
          <a:noFill/>
          <a:ln w="38100" algn="ctr">
            <a:noFill/>
            <a:miter lim="800000"/>
            <a:headEnd/>
            <a:tailEnd/>
          </a:ln>
        </p:spPr>
        <p:txBody>
          <a:bodyPr tIns="91440" bIns="91440">
            <a:spAutoFit/>
          </a:bodyPr>
          <a:lstStyle/>
          <a:p>
            <a:pPr algn="ctr"/>
            <a:r>
              <a:rPr lang="en-US" sz="1200" b="1">
                <a:latin typeface="Arial" charset="0"/>
              </a:rPr>
              <a:t>Release To shop Floor</a:t>
            </a:r>
          </a:p>
        </p:txBody>
      </p:sp>
      <p:sp>
        <p:nvSpPr>
          <p:cNvPr id="50197" name="Text Box 11"/>
          <p:cNvSpPr txBox="1">
            <a:spLocks noChangeArrowheads="1"/>
          </p:cNvSpPr>
          <p:nvPr/>
        </p:nvSpPr>
        <p:spPr bwMode="auto">
          <a:xfrm>
            <a:off x="7000875" y="1287463"/>
            <a:ext cx="920750" cy="369887"/>
          </a:xfrm>
          <a:prstGeom prst="rect">
            <a:avLst/>
          </a:prstGeom>
          <a:noFill/>
          <a:ln w="38100" algn="ctr">
            <a:noFill/>
            <a:miter lim="800000"/>
            <a:headEnd/>
            <a:tailEnd/>
          </a:ln>
        </p:spPr>
        <p:txBody>
          <a:bodyPr wrap="none" tIns="91440" bIns="91440">
            <a:spAutoFit/>
          </a:bodyPr>
          <a:lstStyle/>
          <a:p>
            <a:r>
              <a:rPr lang="en-US" sz="1200" b="1">
                <a:latin typeface="Arial" charset="0"/>
              </a:rPr>
              <a:t>Execution</a:t>
            </a:r>
          </a:p>
        </p:txBody>
      </p:sp>
      <p:sp>
        <p:nvSpPr>
          <p:cNvPr id="50198" name="Text Box 20"/>
          <p:cNvSpPr txBox="1">
            <a:spLocks noChangeArrowheads="1"/>
          </p:cNvSpPr>
          <p:nvPr/>
        </p:nvSpPr>
        <p:spPr bwMode="auto">
          <a:xfrm>
            <a:off x="285750" y="1287463"/>
            <a:ext cx="1571625" cy="369887"/>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50199" name="Rectangle 13"/>
          <p:cNvSpPr>
            <a:spLocks noChangeArrowheads="1"/>
          </p:cNvSpPr>
          <p:nvPr/>
        </p:nvSpPr>
        <p:spPr bwMode="auto">
          <a:xfrm>
            <a:off x="142875" y="1020763"/>
            <a:ext cx="2286000"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Months-Weeks-Days</a:t>
            </a:r>
          </a:p>
        </p:txBody>
      </p:sp>
      <p:sp>
        <p:nvSpPr>
          <p:cNvPr id="50200" name="Line 6"/>
          <p:cNvSpPr>
            <a:spLocks noChangeShapeType="1"/>
          </p:cNvSpPr>
          <p:nvPr/>
        </p:nvSpPr>
        <p:spPr bwMode="auto">
          <a:xfrm flipH="1">
            <a:off x="4779963" y="858838"/>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50201" name="Line 6"/>
          <p:cNvSpPr>
            <a:spLocks noChangeShapeType="1"/>
          </p:cNvSpPr>
          <p:nvPr/>
        </p:nvSpPr>
        <p:spPr bwMode="auto">
          <a:xfrm flipH="1">
            <a:off x="6994525" y="858838"/>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50202" name="Rectangle 8"/>
          <p:cNvSpPr>
            <a:spLocks noChangeArrowheads="1"/>
          </p:cNvSpPr>
          <p:nvPr/>
        </p:nvSpPr>
        <p:spPr bwMode="auto">
          <a:xfrm>
            <a:off x="4786313" y="1020763"/>
            <a:ext cx="22145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Day-Shift-Intervals</a:t>
            </a:r>
          </a:p>
        </p:txBody>
      </p:sp>
      <p:sp>
        <p:nvSpPr>
          <p:cNvPr id="50203" name="Rectangle 6"/>
          <p:cNvSpPr>
            <a:spLocks noChangeArrowheads="1"/>
          </p:cNvSpPr>
          <p:nvPr/>
        </p:nvSpPr>
        <p:spPr bwMode="auto">
          <a:xfrm>
            <a:off x="2428875" y="1020763"/>
            <a:ext cx="2357438" cy="304800"/>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Days</a:t>
            </a:r>
          </a:p>
        </p:txBody>
      </p:sp>
      <p:sp>
        <p:nvSpPr>
          <p:cNvPr id="65" name="Left Arrow 64"/>
          <p:cNvSpPr/>
          <p:nvPr/>
        </p:nvSpPr>
        <p:spPr bwMode="auto">
          <a:xfrm rot="16200000">
            <a:off x="3100110" y="823793"/>
            <a:ext cx="500066" cy="571505"/>
          </a:xfrm>
          <a:prstGeom prst="leftArrow">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1400" dirty="0">
              <a:solidFill>
                <a:schemeClr val="accent1">
                  <a:lumMod val="50000"/>
                </a:schemeClr>
              </a:solidFill>
            </a:endParaRPr>
          </a:p>
        </p:txBody>
      </p:sp>
      <p:sp>
        <p:nvSpPr>
          <p:cNvPr id="73" name="Isosceles Triangle 72"/>
          <p:cNvSpPr/>
          <p:nvPr/>
        </p:nvSpPr>
        <p:spPr bwMode="auto">
          <a:xfrm rot="10800000">
            <a:off x="500035" y="1788206"/>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Demand</a:t>
            </a:r>
          </a:p>
        </p:txBody>
      </p:sp>
      <p:sp>
        <p:nvSpPr>
          <p:cNvPr id="74" name="Isosceles Triangle 73"/>
          <p:cNvSpPr/>
          <p:nvPr/>
        </p:nvSpPr>
        <p:spPr bwMode="auto">
          <a:xfrm>
            <a:off x="500035" y="2574024"/>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81" name="Isosceles Triangle 80"/>
          <p:cNvSpPr/>
          <p:nvPr/>
        </p:nvSpPr>
        <p:spPr bwMode="auto">
          <a:xfrm rot="10800000" flipV="1">
            <a:off x="2627784" y="2849516"/>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82" name="Isosceles Triangle 81"/>
          <p:cNvSpPr/>
          <p:nvPr/>
        </p:nvSpPr>
        <p:spPr bwMode="auto">
          <a:xfrm rot="10800000" flipV="1">
            <a:off x="3779912" y="2705500"/>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45" name="Isosceles Triangle 44"/>
          <p:cNvSpPr/>
          <p:nvPr/>
        </p:nvSpPr>
        <p:spPr bwMode="auto">
          <a:xfrm rot="10800000" flipV="1">
            <a:off x="3786182" y="2998661"/>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46" name="Isosceles Triangle 45"/>
          <p:cNvSpPr/>
          <p:nvPr/>
        </p:nvSpPr>
        <p:spPr bwMode="auto">
          <a:xfrm rot="10800000" flipV="1">
            <a:off x="3419872" y="2561484"/>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50" name="Isosceles Triangle 49"/>
          <p:cNvSpPr/>
          <p:nvPr/>
        </p:nvSpPr>
        <p:spPr bwMode="auto">
          <a:xfrm rot="10800000" flipV="1">
            <a:off x="4283968" y="2849516"/>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28" name="Isosceles Triangle 27"/>
          <p:cNvSpPr/>
          <p:nvPr/>
        </p:nvSpPr>
        <p:spPr bwMode="auto">
          <a:xfrm rot="16200000">
            <a:off x="1178694" y="2252553"/>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Capacity</a:t>
            </a:r>
          </a:p>
        </p:txBody>
      </p:sp>
      <p:sp>
        <p:nvSpPr>
          <p:cNvPr id="29" name="Isosceles Triangle 28"/>
          <p:cNvSpPr/>
          <p:nvPr/>
        </p:nvSpPr>
        <p:spPr bwMode="auto">
          <a:xfrm rot="5400000">
            <a:off x="35687" y="2252553"/>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Leveling</a:t>
            </a:r>
          </a:p>
        </p:txBody>
      </p:sp>
      <p:sp>
        <p:nvSpPr>
          <p:cNvPr id="71" name="TextBox 70"/>
          <p:cNvSpPr txBox="1">
            <a:spLocks noChangeArrowheads="1"/>
          </p:cNvSpPr>
          <p:nvPr/>
        </p:nvSpPr>
        <p:spPr bwMode="auto">
          <a:xfrm>
            <a:off x="468313" y="2347913"/>
            <a:ext cx="1150937" cy="338137"/>
          </a:xfrm>
          <a:prstGeom prst="rect">
            <a:avLst/>
          </a:prstGeom>
          <a:solidFill>
            <a:schemeClr val="bg1">
              <a:alpha val="0"/>
            </a:schemeClr>
          </a:solidFill>
          <a:ln w="28575">
            <a:solidFill>
              <a:schemeClr val="accent1">
                <a:lumMod val="50000"/>
              </a:schemeClr>
            </a:solidFill>
            <a:miter lim="800000"/>
            <a:headEnd/>
            <a:tailEnd/>
          </a:ln>
        </p:spPr>
        <p:txBody>
          <a:bodyPr>
            <a:spAutoFit/>
          </a:bodyPr>
          <a:lstStyle/>
          <a:p>
            <a:pPr>
              <a:spcBef>
                <a:spcPct val="50000"/>
              </a:spcBef>
              <a:defRPr/>
            </a:pPr>
            <a:r>
              <a:rPr lang="en-US" sz="1600" dirty="0"/>
              <a:t>Alignment </a:t>
            </a:r>
          </a:p>
        </p:txBody>
      </p:sp>
      <p:pic>
        <p:nvPicPr>
          <p:cNvPr id="50235"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4140200" y="1844675"/>
            <a:ext cx="571500" cy="550863"/>
          </a:xfrm>
          <a:prstGeom prst="rect">
            <a:avLst/>
          </a:prstGeom>
          <a:noFill/>
          <a:ln w="9525">
            <a:noFill/>
            <a:miter lim="800000"/>
            <a:headEnd/>
            <a:tailEnd/>
          </a:ln>
        </p:spPr>
      </p:pic>
      <p:sp>
        <p:nvSpPr>
          <p:cNvPr id="39" name="Title 1"/>
          <p:cNvSpPr txBox="1">
            <a:spLocks/>
          </p:cNvSpPr>
          <p:nvPr/>
        </p:nvSpPr>
        <p:spPr bwMode="auto">
          <a:xfrm>
            <a:off x="179388" y="360363"/>
            <a:ext cx="7129462" cy="547687"/>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Release Date</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Objectives</a:t>
            </a:r>
          </a:p>
        </p:txBody>
      </p:sp>
      <p:sp>
        <p:nvSpPr>
          <p:cNvPr id="41" name="TextBox 4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75000"/>
                  </a:schemeClr>
                </a:solidFill>
              </a:rPr>
              <a:t>Click For Next  Point</a:t>
            </a:r>
          </a:p>
        </p:txBody>
      </p:sp>
      <p:sp>
        <p:nvSpPr>
          <p:cNvPr id="38" name="Isosceles Triangle 37"/>
          <p:cNvSpPr/>
          <p:nvPr/>
        </p:nvSpPr>
        <p:spPr bwMode="auto">
          <a:xfrm rot="10800000" flipV="1">
            <a:off x="3203848" y="2993532"/>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grpSp>
        <p:nvGrpSpPr>
          <p:cNvPr id="33" name="Group 53"/>
          <p:cNvGrpSpPr>
            <a:grpSpLocks/>
          </p:cNvGrpSpPr>
          <p:nvPr/>
        </p:nvGrpSpPr>
        <p:grpSpPr bwMode="auto">
          <a:xfrm>
            <a:off x="8029575" y="31750"/>
            <a:ext cx="430213" cy="301625"/>
            <a:chOff x="6907213" y="0"/>
            <a:chExt cx="430212" cy="301625"/>
          </a:xfrm>
        </p:grpSpPr>
        <p:sp>
          <p:nvSpPr>
            <p:cNvPr id="34" name="Right Arrow 33"/>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0250" name="Group 63"/>
            <p:cNvGrpSpPr>
              <a:grpSpLocks/>
            </p:cNvGrpSpPr>
            <p:nvPr/>
          </p:nvGrpSpPr>
          <p:grpSpPr bwMode="auto">
            <a:xfrm>
              <a:off x="6907213" y="65088"/>
              <a:ext cx="171450" cy="171450"/>
              <a:chOff x="739" y="413995"/>
              <a:chExt cx="172117" cy="172117"/>
            </a:xfrm>
          </p:grpSpPr>
          <p:sp>
            <p:nvSpPr>
              <p:cNvPr id="40" name="Oval 3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3" name="Group 53"/>
          <p:cNvGrpSpPr>
            <a:grpSpLocks/>
          </p:cNvGrpSpPr>
          <p:nvPr/>
        </p:nvGrpSpPr>
        <p:grpSpPr bwMode="auto">
          <a:xfrm>
            <a:off x="8462963" y="31750"/>
            <a:ext cx="430212" cy="301625"/>
            <a:chOff x="6907213" y="0"/>
            <a:chExt cx="430212" cy="301625"/>
          </a:xfrm>
        </p:grpSpPr>
        <p:sp>
          <p:nvSpPr>
            <p:cNvPr id="48" name="Right Arrow 47"/>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0246" name="Group 63"/>
            <p:cNvGrpSpPr>
              <a:grpSpLocks/>
            </p:cNvGrpSpPr>
            <p:nvPr/>
          </p:nvGrpSpPr>
          <p:grpSpPr bwMode="auto">
            <a:xfrm>
              <a:off x="6907213" y="65088"/>
              <a:ext cx="171450" cy="171450"/>
              <a:chOff x="739" y="413995"/>
              <a:chExt cx="172117" cy="172117"/>
            </a:xfrm>
          </p:grpSpPr>
          <p:sp>
            <p:nvSpPr>
              <p:cNvPr id="51" name="Oval 50"/>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57" name="Rectangle 56"/>
          <p:cNvSpPr/>
          <p:nvPr/>
        </p:nvSpPr>
        <p:spPr>
          <a:xfrm>
            <a:off x="9144000" y="4508500"/>
            <a:ext cx="4968875" cy="16573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244" name="TextBox 57"/>
          <p:cNvSpPr txBox="1">
            <a:spLocks noChangeArrowheads="1"/>
          </p:cNvSpPr>
          <p:nvPr/>
        </p:nvSpPr>
        <p:spPr bwMode="auto">
          <a:xfrm>
            <a:off x="2484438" y="1916113"/>
            <a:ext cx="2087562" cy="277812"/>
          </a:xfrm>
          <a:prstGeom prst="rect">
            <a:avLst/>
          </a:prstGeom>
          <a:noFill/>
          <a:ln w="9525">
            <a:noFill/>
            <a:miter lim="800000"/>
            <a:headEnd/>
            <a:tailEnd/>
          </a:ln>
        </p:spPr>
        <p:txBody>
          <a:bodyPr>
            <a:spAutoFit/>
          </a:bodyPr>
          <a:lstStyle/>
          <a:p>
            <a:r>
              <a:rPr lang="en-US" sz="1200"/>
              <a:t>Monday Schedule</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0"/>
                                  </p:stCondLst>
                                  <p:childTnLst>
                                    <p:animMotion origin="layout" path="M -0.26771 0.01063 L -0.51771 0.01063 " pathEditMode="relative" rAng="0" ptsTypes="AA">
                                      <p:cBhvr>
                                        <p:cTn id="6" dur="500" fill="hold"/>
                                        <p:tgtEl>
                                          <p:spTgt spid="57"/>
                                        </p:tgtEl>
                                        <p:attrNameLst>
                                          <p:attrName>ppt_x</p:attrName>
                                          <p:attrName>ppt_y</p:attrName>
                                        </p:attrNameLst>
                                      </p:cBhvr>
                                      <p:rCtr x="-125" y="0"/>
                                    </p:animMotion>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33"/>
                                        </p:tgtEl>
                                        <p:attrNameLst>
                                          <p:attrName>style.visibility</p:attrName>
                                        </p:attrNameLst>
                                      </p:cBhvr>
                                      <p:to>
                                        <p:strVal val="hidden"/>
                                      </p:to>
                                    </p:set>
                                  </p:childTnLst>
                                </p:cTn>
                              </p:par>
                              <p:par>
                                <p:cTn id="14" presetID="1" presetClass="exit" presetSubtype="0" fill="hold" grpId="1" nodeType="withEffect">
                                  <p:stCondLst>
                                    <p:cond delay="0"/>
                                  </p:stCondLst>
                                  <p:childTnLst>
                                    <p:set>
                                      <p:cBhvr>
                                        <p:cTn id="15" dur="1" fill="hold">
                                          <p:stCondLst>
                                            <p:cond delay="0"/>
                                          </p:stCondLst>
                                        </p:cTn>
                                        <p:tgtEl>
                                          <p:spTgt spid="57"/>
                                        </p:tgtEl>
                                        <p:attrNameLst>
                                          <p:attrName>style.visibility</p:attrName>
                                        </p:attrNameLst>
                                      </p:cBhvr>
                                      <p:to>
                                        <p:strVal val="hidden"/>
                                      </p:to>
                                    </p:set>
                                  </p:childTnLst>
                                </p:cTn>
                              </p:par>
                            </p:childTnLst>
                          </p:cTn>
                        </p:par>
                        <p:par>
                          <p:cTn id="16" fill="hold">
                            <p:stCondLst>
                              <p:cond delay="0"/>
                            </p:stCondLst>
                            <p:childTnLst>
                              <p:par>
                                <p:cTn id="17" presetID="35" presetClass="path" presetSubtype="0" accel="50000" decel="50000" fill="hold" nodeType="afterEffect">
                                  <p:stCondLst>
                                    <p:cond delay="0"/>
                                  </p:stCondLst>
                                  <p:childTnLst>
                                    <p:animMotion origin="layout" path="M -0.00052 -0.01042 L -0.11059 -0.01482 " pathEditMode="relative" rAng="0" ptsTypes="AA">
                                      <p:cBhvr>
                                        <p:cTn id="18" dur="3000" fill="hold"/>
                                        <p:tgtEl>
                                          <p:spTgt spid="46"/>
                                        </p:tgtEl>
                                        <p:attrNameLst>
                                          <p:attrName>ppt_x</p:attrName>
                                          <p:attrName>ppt_y</p:attrName>
                                        </p:attrNameLst>
                                      </p:cBhvr>
                                      <p:rCtr x="-55" y="-2"/>
                                    </p:animMotion>
                                  </p:childTnLst>
                                </p:cTn>
                              </p:par>
                            </p:childTnLst>
                          </p:cTn>
                        </p:par>
                        <p:par>
                          <p:cTn id="19" fill="hold">
                            <p:stCondLst>
                              <p:cond delay="3000"/>
                            </p:stCondLst>
                            <p:childTnLst>
                              <p:par>
                                <p:cTn id="20" presetID="35" presetClass="path" presetSubtype="0" accel="50000" decel="50000" fill="hold" nodeType="afterEffect">
                                  <p:stCondLst>
                                    <p:cond delay="0"/>
                                  </p:stCondLst>
                                  <p:childTnLst>
                                    <p:animMotion origin="layout" path="M -0.04722 0.02731 L -0.16528 -0.05672 " pathEditMode="relative" rAng="0" ptsTypes="AA">
                                      <p:cBhvr>
                                        <p:cTn id="21" dur="3000" fill="hold"/>
                                        <p:tgtEl>
                                          <p:spTgt spid="50"/>
                                        </p:tgtEl>
                                        <p:attrNameLst>
                                          <p:attrName>ppt_x</p:attrName>
                                          <p:attrName>ppt_y</p:attrName>
                                        </p:attrNameLst>
                                      </p:cBhvr>
                                      <p:rCtr x="-59" y="-42"/>
                                    </p:animMotion>
                                  </p:childTnLst>
                                </p:cTn>
                              </p:par>
                            </p:childTnLst>
                          </p:cTn>
                        </p:par>
                        <p:par>
                          <p:cTn id="22" fill="hold">
                            <p:stCondLst>
                              <p:cond delay="6000"/>
                            </p:stCondLst>
                            <p:childTnLst>
                              <p:par>
                                <p:cTn id="23" presetID="35" presetClass="path" presetSubtype="0" accel="50000" decel="50000" fill="hold" nodeType="afterEffect">
                                  <p:stCondLst>
                                    <p:cond delay="0"/>
                                  </p:stCondLst>
                                  <p:childTnLst>
                                    <p:animMotion origin="layout" path="M 0.00018 -4.81481E-6 L -0.00677 -0.07847 " pathEditMode="relative" rAng="0" ptsTypes="AA">
                                      <p:cBhvr>
                                        <p:cTn id="24" dur="2000" fill="hold"/>
                                        <p:tgtEl>
                                          <p:spTgt spid="38"/>
                                        </p:tgtEl>
                                        <p:attrNameLst>
                                          <p:attrName>ppt_x</p:attrName>
                                          <p:attrName>ppt_y</p:attrName>
                                        </p:attrNameLst>
                                      </p:cBhvr>
                                      <p:rCtr x="-3" y="-39"/>
                                    </p:animMotion>
                                  </p:childTnLst>
                                </p:cTn>
                              </p:par>
                            </p:childTnLst>
                          </p:cTn>
                        </p:par>
                        <p:par>
                          <p:cTn id="25" fill="hold">
                            <p:stCondLst>
                              <p:cond delay="8000"/>
                            </p:stCondLst>
                            <p:childTnLst>
                              <p:par>
                                <p:cTn id="26" presetID="35" presetClass="path" presetSubtype="0" accel="50000" decel="50000" fill="hold" nodeType="afterEffect">
                                  <p:stCondLst>
                                    <p:cond delay="0"/>
                                  </p:stCondLst>
                                  <p:childTnLst>
                                    <p:animMotion origin="layout" path="M -0.00781 4.81481E-6 L -0.02343 -0.03635 " pathEditMode="relative" rAng="0" ptsTypes="AA">
                                      <p:cBhvr>
                                        <p:cTn id="27" dur="2000" fill="hold"/>
                                        <p:tgtEl>
                                          <p:spTgt spid="82"/>
                                        </p:tgtEl>
                                        <p:attrNameLst>
                                          <p:attrName>ppt_x</p:attrName>
                                          <p:attrName>ppt_y</p:attrName>
                                        </p:attrNameLst>
                                      </p:cBhvr>
                                      <p:rCtr x="-8" y="-18"/>
                                    </p:animMotion>
                                  </p:childTnLst>
                                </p:cTn>
                              </p:par>
                            </p:childTnLst>
                          </p:cTn>
                        </p:par>
                        <p:par>
                          <p:cTn id="28" fill="hold">
                            <p:stCondLst>
                              <p:cond delay="10000"/>
                            </p:stCondLst>
                            <p:childTnLst>
                              <p:par>
                                <p:cTn id="29" presetID="35" presetClass="path" presetSubtype="0" accel="50000" decel="50000" fill="hold" nodeType="afterEffect">
                                  <p:stCondLst>
                                    <p:cond delay="0"/>
                                  </p:stCondLst>
                                  <p:childTnLst>
                                    <p:animMotion origin="layout" path="M 0.00018 0 L 0.14202 -0.05741 " pathEditMode="relative" rAng="0" ptsTypes="AA">
                                      <p:cBhvr>
                                        <p:cTn id="30" dur="3000" fill="hold"/>
                                        <p:tgtEl>
                                          <p:spTgt spid="81"/>
                                        </p:tgtEl>
                                        <p:attrNameLst>
                                          <p:attrName>ppt_x</p:attrName>
                                          <p:attrName>ppt_y</p:attrName>
                                        </p:attrNameLst>
                                      </p:cBhvr>
                                      <p:rCtr x="71" y="-29"/>
                                    </p:animMotion>
                                  </p:childTnLst>
                                </p:cTn>
                              </p:par>
                            </p:childTnLst>
                          </p:cTn>
                        </p:par>
                        <p:par>
                          <p:cTn id="31" fill="hold">
                            <p:stCondLst>
                              <p:cond delay="13000"/>
                            </p:stCondLst>
                            <p:childTnLst>
                              <p:par>
                                <p:cTn id="32" presetID="35" presetClass="path" presetSubtype="0" accel="50000" decel="50000" fill="hold" nodeType="afterEffect">
                                  <p:stCondLst>
                                    <p:cond delay="0"/>
                                  </p:stCondLst>
                                  <p:childTnLst>
                                    <p:animMotion origin="layout" path="M 2.5E-6 7.40741E-7 L 0.05451 -0.07917 " pathEditMode="relative" rAng="0" ptsTypes="AA">
                                      <p:cBhvr>
                                        <p:cTn id="33" dur="3000" fill="hold"/>
                                        <p:tgtEl>
                                          <p:spTgt spid="45"/>
                                        </p:tgtEl>
                                        <p:attrNameLst>
                                          <p:attrName>ppt_x</p:attrName>
                                          <p:attrName>ppt_y</p:attrName>
                                        </p:attrNameLst>
                                      </p:cBhvr>
                                      <p:rCtr x="27" y="-40"/>
                                    </p:animMotion>
                                  </p:childTnLst>
                                </p:cTn>
                              </p:par>
                              <p:par>
                                <p:cTn id="34" presetID="1" presetClass="exit" presetSubtype="0" fill="hold" nodeType="withEffect">
                                  <p:stCondLst>
                                    <p:cond delay="0"/>
                                  </p:stCondLst>
                                  <p:childTnLst>
                                    <p:set>
                                      <p:cBhvr>
                                        <p:cTn id="35" dur="1" fill="hold">
                                          <p:stCondLst>
                                            <p:cond delay="0"/>
                                          </p:stCondLst>
                                        </p:cTn>
                                        <p:tgtEl>
                                          <p:spTgt spid="43"/>
                                        </p:tgtEl>
                                        <p:attrNameLst>
                                          <p:attrName>style.visibility</p:attrName>
                                        </p:attrNameLst>
                                      </p:cBhvr>
                                      <p:to>
                                        <p:strVal val="hidden"/>
                                      </p:to>
                                    </p:set>
                                  </p:childTnLst>
                                </p:cTn>
                              </p:par>
                            </p:childTnLst>
                          </p:cTn>
                        </p:par>
                        <p:par>
                          <p:cTn id="36" fill="hold">
                            <p:stCondLst>
                              <p:cond delay="16000"/>
                            </p:stCondLst>
                            <p:childTnLst>
                              <p:par>
                                <p:cTn id="37" presetID="1" presetClass="exit"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7" grpId="0" animBg="1"/>
      <p:bldP spid="57" grpId="1"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3"/>
          <a:srcRect/>
          <a:stretch>
            <a:fillRect/>
          </a:stretch>
        </p:blipFill>
        <p:spPr bwMode="auto">
          <a:xfrm>
            <a:off x="142875" y="909638"/>
            <a:ext cx="5302250" cy="5376862"/>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bwMode="auto">
          <a:xfrm rot="5400000">
            <a:off x="2709069" y="3840956"/>
            <a:ext cx="865188" cy="3175"/>
          </a:xfrm>
          <a:prstGeom prst="straightConnector1">
            <a:avLst/>
          </a:prstGeom>
          <a:solidFill>
            <a:schemeClr val="accent1"/>
          </a:solidFill>
          <a:ln w="38100" cap="flat" cmpd="sng" algn="ctr">
            <a:solidFill>
              <a:srgbClr val="FFC000"/>
            </a:solidFill>
            <a:prstDash val="dash"/>
            <a:round/>
            <a:headEnd type="none" w="med" len="med"/>
            <a:tailEnd type="arrow"/>
          </a:ln>
          <a:effectLst>
            <a:outerShdw blurRad="50800" dist="38100" dir="2700000" algn="tl" rotWithShape="0">
              <a:prstClr val="black">
                <a:alpha val="40000"/>
              </a:prstClr>
            </a:outerShdw>
          </a:effectLst>
        </p:spPr>
      </p:cxnSp>
      <p:pic>
        <p:nvPicPr>
          <p:cNvPr id="52227" name="Picture 3"/>
          <p:cNvPicPr>
            <a:picLocks noChangeAspect="1" noChangeArrowheads="1"/>
          </p:cNvPicPr>
          <p:nvPr/>
        </p:nvPicPr>
        <p:blipFill>
          <a:blip r:embed="rId4"/>
          <a:srcRect/>
          <a:stretch>
            <a:fillRect/>
          </a:stretch>
        </p:blipFill>
        <p:spPr bwMode="auto">
          <a:xfrm>
            <a:off x="1246188" y="1412875"/>
            <a:ext cx="4189412" cy="3189288"/>
          </a:xfrm>
          <a:prstGeom prst="rect">
            <a:avLst/>
          </a:prstGeom>
          <a:noFill/>
          <a:ln w="9525">
            <a:noFill/>
            <a:miter lim="800000"/>
            <a:headEnd/>
            <a:tailEnd/>
          </a:ln>
        </p:spPr>
      </p:pic>
      <p:sp>
        <p:nvSpPr>
          <p:cNvPr id="12" name="Title 1"/>
          <p:cNvSpPr txBox="1">
            <a:spLocks/>
          </p:cNvSpPr>
          <p:nvPr/>
        </p:nvSpPr>
        <p:spPr bwMode="auto">
          <a:xfrm>
            <a:off x="107950" y="287338"/>
            <a:ext cx="7127875"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Release Date</a:t>
            </a:r>
          </a:p>
          <a:p>
            <a:pPr eaLnBrk="0" hangingPunct="0">
              <a:lnSpc>
                <a:spcPct val="90000"/>
              </a:lnSpc>
              <a:defRPr/>
            </a:pPr>
            <a:r>
              <a:rPr lang="en-US" sz="2000" b="1" kern="0" dirty="0">
                <a:solidFill>
                  <a:schemeClr val="tx2"/>
                </a:solidFill>
                <a:latin typeface="+mj-lt"/>
                <a:ea typeface="+mj-ea"/>
                <a:cs typeface="+mj-cs"/>
              </a:rPr>
              <a:t>Modify Order Release Date</a:t>
            </a:r>
          </a:p>
        </p:txBody>
      </p:sp>
      <p:sp>
        <p:nvSpPr>
          <p:cNvPr id="13" name="TextBox 12"/>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sp>
        <p:nvSpPr>
          <p:cNvPr id="14" name="Rounded Rectangular Callout 13"/>
          <p:cNvSpPr/>
          <p:nvPr/>
        </p:nvSpPr>
        <p:spPr bwMode="auto">
          <a:xfrm>
            <a:off x="5364163" y="3213100"/>
            <a:ext cx="2214562" cy="958850"/>
          </a:xfrm>
          <a:prstGeom prst="wedgeRoundRectCallout">
            <a:avLst>
              <a:gd name="adj1" fmla="val -51894"/>
              <a:gd name="adj2" fmla="val -68238"/>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(1a) </a:t>
            </a:r>
            <a:r>
              <a:rPr lang="en-US" sz="1200" b="1" dirty="0">
                <a:solidFill>
                  <a:schemeClr val="tx2"/>
                </a:solidFill>
              </a:rPr>
              <a:t>Method 1</a:t>
            </a:r>
          </a:p>
          <a:p>
            <a:pPr fontAlgn="auto">
              <a:spcBef>
                <a:spcPts val="0"/>
              </a:spcBef>
              <a:spcAft>
                <a:spcPts val="0"/>
              </a:spcAft>
              <a:defRPr/>
            </a:pPr>
            <a:r>
              <a:rPr lang="en-US" sz="1200" dirty="0">
                <a:solidFill>
                  <a:schemeClr val="tx2"/>
                </a:solidFill>
              </a:rPr>
              <a:t>Drag &amp; drop order to target release date</a:t>
            </a:r>
          </a:p>
        </p:txBody>
      </p:sp>
      <p:sp>
        <p:nvSpPr>
          <p:cNvPr id="15" name="Rounded Rectangular Callout 14"/>
          <p:cNvSpPr/>
          <p:nvPr/>
        </p:nvSpPr>
        <p:spPr bwMode="auto">
          <a:xfrm>
            <a:off x="3419475" y="5157788"/>
            <a:ext cx="2214563" cy="958850"/>
          </a:xfrm>
          <a:prstGeom prst="wedgeRoundRectCallout">
            <a:avLst>
              <a:gd name="adj1" fmla="val -127592"/>
              <a:gd name="adj2" fmla="val 16159"/>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(1b) </a:t>
            </a:r>
            <a:r>
              <a:rPr lang="en-US" sz="1200" b="1" dirty="0">
                <a:solidFill>
                  <a:schemeClr val="tx2"/>
                </a:solidFill>
              </a:rPr>
              <a:t>Method 2</a:t>
            </a:r>
          </a:p>
          <a:p>
            <a:pPr fontAlgn="auto">
              <a:spcBef>
                <a:spcPts val="0"/>
              </a:spcBef>
              <a:spcAft>
                <a:spcPts val="0"/>
              </a:spcAft>
              <a:defRPr/>
            </a:pPr>
            <a:r>
              <a:rPr lang="en-US" sz="1200" dirty="0">
                <a:solidFill>
                  <a:schemeClr val="tx2"/>
                </a:solidFill>
              </a:rPr>
              <a:t>Enter a new release date with calendar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428625" y="1074738"/>
            <a:ext cx="6076950" cy="441960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bwMode="auto">
          <a:xfrm flipV="1">
            <a:off x="3071813" y="3432175"/>
            <a:ext cx="428625" cy="142875"/>
          </a:xfrm>
          <a:prstGeom prst="rect">
            <a:avLst/>
          </a:prstGeom>
          <a:solidFill>
            <a:schemeClr val="accent1">
              <a:alpha val="0"/>
            </a:schemeClr>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n>
                <a:solidFill>
                  <a:schemeClr val="tx1"/>
                </a:solidFill>
                <a:prstDash val="dash"/>
              </a:ln>
            </a:endParaRPr>
          </a:p>
        </p:txBody>
      </p:sp>
      <p:sp>
        <p:nvSpPr>
          <p:cNvPr id="10" name="Title 1"/>
          <p:cNvSpPr txBox="1">
            <a:spLocks/>
          </p:cNvSpPr>
          <p:nvPr/>
        </p:nvSpPr>
        <p:spPr bwMode="auto">
          <a:xfrm>
            <a:off x="250825" y="360363"/>
            <a:ext cx="7129463" cy="547687"/>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Release Date</a:t>
            </a:r>
          </a:p>
          <a:p>
            <a:pPr eaLnBrk="0" hangingPunct="0">
              <a:lnSpc>
                <a:spcPct val="90000"/>
              </a:lnSpc>
              <a:defRPr/>
            </a:pPr>
            <a:r>
              <a:rPr lang="en-US" sz="2000" b="1" kern="0" dirty="0">
                <a:solidFill>
                  <a:schemeClr val="tx2"/>
                </a:solidFill>
                <a:latin typeface="+mj-lt"/>
                <a:ea typeface="+mj-ea"/>
                <a:cs typeface="+mj-cs"/>
              </a:rPr>
              <a:t>Define the Production Order Sequence</a:t>
            </a:r>
          </a:p>
        </p:txBody>
      </p:sp>
      <p:sp>
        <p:nvSpPr>
          <p:cNvPr id="11" name="TextBox 1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sp>
        <p:nvSpPr>
          <p:cNvPr id="12" name="Content Placeholder 2"/>
          <p:cNvSpPr txBox="1">
            <a:spLocks/>
          </p:cNvSpPr>
          <p:nvPr/>
        </p:nvSpPr>
        <p:spPr bwMode="auto">
          <a:xfrm>
            <a:off x="250825" y="5732463"/>
            <a:ext cx="8153400" cy="720725"/>
          </a:xfrm>
          <a:prstGeom prst="rect">
            <a:avLst/>
          </a:prstGeom>
          <a:noFill/>
          <a:ln w="9525">
            <a:noFill/>
            <a:miter lim="800000"/>
            <a:headEnd/>
            <a:tailEnd/>
          </a:ln>
        </p:spPr>
        <p:txBody>
          <a:bodyPr tIns="91440" bIns="91440">
            <a:normAutofit fontScale="55000" lnSpcReduction="20000"/>
          </a:bodyPr>
          <a:lstStyle/>
          <a:p>
            <a:pPr marL="342900" indent="-342900" eaLnBrk="0" hangingPunct="0">
              <a:lnSpc>
                <a:spcPct val="90000"/>
              </a:lnSpc>
              <a:spcBef>
                <a:spcPct val="30000"/>
              </a:spcBef>
              <a:buClr>
                <a:srgbClr val="890C4C"/>
              </a:buClr>
              <a:buFont typeface="Webdings" pitchFamily="18" charset="2"/>
              <a:buChar char="5"/>
              <a:defRPr/>
            </a:pPr>
            <a:r>
              <a:rPr lang="en-US" kern="0" dirty="0">
                <a:latin typeface="+mn-lt"/>
              </a:rPr>
              <a:t>How do you assign the very first order sequence # for a given release date?</a:t>
            </a:r>
          </a:p>
          <a:p>
            <a:pPr marL="742950" lvl="1" indent="-285750" eaLnBrk="0" hangingPunct="0">
              <a:lnSpc>
                <a:spcPct val="90000"/>
              </a:lnSpc>
              <a:spcBef>
                <a:spcPct val="25000"/>
              </a:spcBef>
              <a:buClr>
                <a:srgbClr val="2461AA"/>
              </a:buClr>
              <a:buFont typeface="Times New Roman" pitchFamily="18" charset="0"/>
              <a:buChar char="–"/>
              <a:defRPr/>
            </a:pPr>
            <a:r>
              <a:rPr lang="en-US" sz="2400" kern="0" dirty="0">
                <a:latin typeface="+mn-lt"/>
              </a:rPr>
              <a:t>Hint: Only one method above can do this.</a:t>
            </a:r>
          </a:p>
          <a:p>
            <a:pPr marL="742950" lvl="1" indent="-285750" eaLnBrk="0" hangingPunct="0">
              <a:lnSpc>
                <a:spcPct val="90000"/>
              </a:lnSpc>
              <a:spcBef>
                <a:spcPct val="25000"/>
              </a:spcBef>
              <a:buClr>
                <a:srgbClr val="2461AA"/>
              </a:buClr>
              <a:buFont typeface="Times New Roman" pitchFamily="18" charset="0"/>
              <a:buChar char="–"/>
              <a:defRPr/>
            </a:pPr>
            <a:endParaRPr lang="en-US" sz="2300" kern="0" dirty="0">
              <a:latin typeface="+mn-lt"/>
            </a:endParaRPr>
          </a:p>
        </p:txBody>
      </p:sp>
      <p:sp>
        <p:nvSpPr>
          <p:cNvPr id="13" name="Rounded Rectangular Callout 12"/>
          <p:cNvSpPr/>
          <p:nvPr/>
        </p:nvSpPr>
        <p:spPr bwMode="auto">
          <a:xfrm>
            <a:off x="4643438" y="4292600"/>
            <a:ext cx="2214562" cy="960438"/>
          </a:xfrm>
          <a:prstGeom prst="wedgeRoundRectCallout">
            <a:avLst>
              <a:gd name="adj1" fmla="val -93184"/>
              <a:gd name="adj2" fmla="val -76181"/>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(1a) </a:t>
            </a:r>
            <a:r>
              <a:rPr lang="en-US" sz="1200" b="1" dirty="0">
                <a:solidFill>
                  <a:schemeClr val="tx2"/>
                </a:solidFill>
              </a:rPr>
              <a:t>Method 1</a:t>
            </a:r>
          </a:p>
          <a:p>
            <a:pPr fontAlgn="auto">
              <a:spcBef>
                <a:spcPts val="0"/>
              </a:spcBef>
              <a:spcAft>
                <a:spcPts val="0"/>
              </a:spcAft>
              <a:defRPr/>
            </a:pPr>
            <a:r>
              <a:rPr lang="en-US" sz="1200" dirty="0">
                <a:solidFill>
                  <a:schemeClr val="tx2"/>
                </a:solidFill>
              </a:rPr>
              <a:t>Drag &amp; drop order to target sequence</a:t>
            </a:r>
          </a:p>
        </p:txBody>
      </p:sp>
      <p:grpSp>
        <p:nvGrpSpPr>
          <p:cNvPr id="14" name="Group 53"/>
          <p:cNvGrpSpPr>
            <a:grpSpLocks/>
          </p:cNvGrpSpPr>
          <p:nvPr/>
        </p:nvGrpSpPr>
        <p:grpSpPr bwMode="auto">
          <a:xfrm>
            <a:off x="8029575" y="31750"/>
            <a:ext cx="430213"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4282"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9" name="Rounded Rectangular Callout 18"/>
          <p:cNvSpPr/>
          <p:nvPr/>
        </p:nvSpPr>
        <p:spPr bwMode="auto">
          <a:xfrm>
            <a:off x="4572000" y="2852738"/>
            <a:ext cx="2214563" cy="958850"/>
          </a:xfrm>
          <a:prstGeom prst="wedgeRoundRectCallout">
            <a:avLst>
              <a:gd name="adj1" fmla="val -104797"/>
              <a:gd name="adj2" fmla="val 13180"/>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(1b) </a:t>
            </a:r>
            <a:r>
              <a:rPr lang="en-US" sz="1200" b="1" dirty="0">
                <a:solidFill>
                  <a:schemeClr val="tx2"/>
                </a:solidFill>
              </a:rPr>
              <a:t>Method 2</a:t>
            </a:r>
          </a:p>
          <a:p>
            <a:pPr fontAlgn="auto">
              <a:spcBef>
                <a:spcPts val="0"/>
              </a:spcBef>
              <a:spcAft>
                <a:spcPts val="0"/>
              </a:spcAft>
              <a:defRPr/>
            </a:pPr>
            <a:r>
              <a:rPr lang="en-US" sz="1200" dirty="0">
                <a:solidFill>
                  <a:schemeClr val="tx2"/>
                </a:solidFill>
              </a:rPr>
              <a:t>Drag &amp; drop order to target sequence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4"/>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childTnLst>
                                </p:cTn>
                              </p:par>
                            </p:childTnLst>
                          </p:cTn>
                        </p:par>
                        <p:par>
                          <p:cTn id="20" fill="hold">
                            <p:stCondLst>
                              <p:cond delay="500"/>
                            </p:stCondLst>
                            <p:childTnLst>
                              <p:par>
                                <p:cTn id="21" presetID="1" presetClass="exit"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P spid="13"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107950" y="1462088"/>
            <a:ext cx="8591550" cy="3783012"/>
          </a:xfrm>
          <a:prstGeom prst="rect">
            <a:avLst/>
          </a:prstGeom>
          <a:ln>
            <a:noFill/>
          </a:ln>
          <a:effectLst>
            <a:outerShdw blurRad="292100" dist="139700" dir="2700000" algn="tl" rotWithShape="0">
              <a:srgbClr val="333333">
                <a:alpha val="65000"/>
              </a:srgbClr>
            </a:outerShdw>
          </a:effectLst>
        </p:spPr>
      </p:pic>
      <p:sp>
        <p:nvSpPr>
          <p:cNvPr id="11" name="Rectangle 10"/>
          <p:cNvSpPr>
            <a:spLocks noChangeArrowheads="1"/>
          </p:cNvSpPr>
          <p:nvPr/>
        </p:nvSpPr>
        <p:spPr bwMode="auto">
          <a:xfrm>
            <a:off x="4787900" y="2470150"/>
            <a:ext cx="3600450" cy="142875"/>
          </a:xfrm>
          <a:prstGeom prst="rect">
            <a:avLst/>
          </a:prstGeom>
          <a:noFill/>
          <a:ln w="25400" algn="ctr">
            <a:solidFill>
              <a:srgbClr val="FF8500"/>
            </a:solidFill>
            <a:prstDash val="sysDash"/>
            <a:round/>
            <a:headEnd/>
            <a:tailEnd/>
          </a:ln>
          <a:effectLst>
            <a:outerShdw blurRad="50800" dist="38100" dir="2700000" algn="tl" rotWithShape="0">
              <a:prstClr val="black">
                <a:alpha val="40000"/>
              </a:prstClr>
            </a:outerShdw>
          </a:effectLst>
        </p:spPr>
        <p:txBody>
          <a:bodyPr wrap="none" tIns="91440" bIns="91440" anchor="ctr"/>
          <a:lstStyle/>
          <a:p>
            <a:pPr algn="ctr">
              <a:defRPr/>
            </a:pPr>
            <a:endParaRPr lang="en-US"/>
          </a:p>
        </p:txBody>
      </p:sp>
      <p:sp>
        <p:nvSpPr>
          <p:cNvPr id="9" name="Title 1"/>
          <p:cNvSpPr txBox="1">
            <a:spLocks/>
          </p:cNvSpPr>
          <p:nvPr/>
        </p:nvSpPr>
        <p:spPr bwMode="auto">
          <a:xfrm>
            <a:off x="250825" y="360363"/>
            <a:ext cx="7129463" cy="547687"/>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Release Date</a:t>
            </a:r>
          </a:p>
          <a:p>
            <a:pPr eaLnBrk="0" hangingPunct="0">
              <a:lnSpc>
                <a:spcPct val="90000"/>
              </a:lnSpc>
              <a:defRPr/>
            </a:pPr>
            <a:r>
              <a:rPr lang="en-US" sz="2000" b="1" kern="0" dirty="0">
                <a:solidFill>
                  <a:schemeClr val="tx2"/>
                </a:solidFill>
                <a:latin typeface="+mj-lt"/>
                <a:ea typeface="+mj-ea"/>
                <a:cs typeface="+mj-cs"/>
              </a:rPr>
              <a:t>Locating orders with similar attributes</a:t>
            </a:r>
          </a:p>
        </p:txBody>
      </p:sp>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13" name="Rounded Rectangular Callout 12"/>
          <p:cNvSpPr/>
          <p:nvPr/>
        </p:nvSpPr>
        <p:spPr bwMode="auto">
          <a:xfrm>
            <a:off x="395288" y="3333750"/>
            <a:ext cx="2214562" cy="958850"/>
          </a:xfrm>
          <a:prstGeom prst="wedgeRoundRectCallout">
            <a:avLst>
              <a:gd name="adj1" fmla="val 42955"/>
              <a:gd name="adj2" fmla="val -166772"/>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Remaining Capacity </a:t>
            </a:r>
            <a:r>
              <a:rPr lang="en-US" sz="1200" dirty="0">
                <a:solidFill>
                  <a:schemeClr val="tx2"/>
                </a:solidFill>
              </a:rPr>
              <a:t>I have additional remaining capacity to schedule additional orders</a:t>
            </a:r>
          </a:p>
        </p:txBody>
      </p:sp>
      <p:grpSp>
        <p:nvGrpSpPr>
          <p:cNvPr id="2" name="Group 53"/>
          <p:cNvGrpSpPr>
            <a:grpSpLocks/>
          </p:cNvGrpSpPr>
          <p:nvPr/>
        </p:nvGrpSpPr>
        <p:grpSpPr bwMode="auto">
          <a:xfrm>
            <a:off x="8534400" y="31750"/>
            <a:ext cx="430213"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6343"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19" name="TextBox 18"/>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pSp>
        <p:nvGrpSpPr>
          <p:cNvPr id="4" name="Group 53"/>
          <p:cNvGrpSpPr>
            <a:grpSpLocks/>
          </p:cNvGrpSpPr>
          <p:nvPr/>
        </p:nvGrpSpPr>
        <p:grpSpPr bwMode="auto">
          <a:xfrm>
            <a:off x="7670800" y="31750"/>
            <a:ext cx="430213" cy="301625"/>
            <a:chOff x="6907213" y="0"/>
            <a:chExt cx="430212" cy="301625"/>
          </a:xfrm>
        </p:grpSpPr>
        <p:sp>
          <p:nvSpPr>
            <p:cNvPr id="22" name="Right Arrow 2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6339" name="Group 63"/>
            <p:cNvGrpSpPr>
              <a:grpSpLocks/>
            </p:cNvGrpSpPr>
            <p:nvPr/>
          </p:nvGrpSpPr>
          <p:grpSpPr bwMode="auto">
            <a:xfrm>
              <a:off x="6907213" y="65088"/>
              <a:ext cx="171450" cy="171450"/>
              <a:chOff x="739" y="413995"/>
              <a:chExt cx="172117" cy="172117"/>
            </a:xfrm>
          </p:grpSpPr>
          <p:sp>
            <p:nvSpPr>
              <p:cNvPr id="24" name="Oval 2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6" name="Group 53"/>
          <p:cNvGrpSpPr>
            <a:grpSpLocks/>
          </p:cNvGrpSpPr>
          <p:nvPr/>
        </p:nvGrpSpPr>
        <p:grpSpPr bwMode="auto">
          <a:xfrm>
            <a:off x="8102600" y="317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6335"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cxnSp>
        <p:nvCxnSpPr>
          <p:cNvPr id="34" name="Straight Arrow Connector 33"/>
          <p:cNvCxnSpPr/>
          <p:nvPr/>
        </p:nvCxnSpPr>
        <p:spPr bwMode="auto">
          <a:xfrm rot="10800000" flipV="1">
            <a:off x="3924300" y="2541588"/>
            <a:ext cx="863600" cy="215900"/>
          </a:xfrm>
          <a:prstGeom prst="straightConnector1">
            <a:avLst/>
          </a:prstGeom>
          <a:solidFill>
            <a:schemeClr val="accent1"/>
          </a:solidFill>
          <a:ln w="28575" cap="flat" cmpd="sng" algn="ctr">
            <a:solidFill>
              <a:schemeClr val="accent1">
                <a:lumMod val="25000"/>
              </a:schemeClr>
            </a:solidFill>
            <a:prstDash val="solid"/>
            <a:round/>
            <a:headEnd type="none" w="med" len="med"/>
            <a:tailEnd type="arrow"/>
          </a:ln>
          <a:effectLst/>
        </p:spPr>
      </p:cxnSp>
      <p:sp>
        <p:nvSpPr>
          <p:cNvPr id="38" name="Content Placeholder 2"/>
          <p:cNvSpPr txBox="1">
            <a:spLocks/>
          </p:cNvSpPr>
          <p:nvPr/>
        </p:nvSpPr>
        <p:spPr bwMode="auto">
          <a:xfrm>
            <a:off x="250825" y="5589588"/>
            <a:ext cx="8153400" cy="647700"/>
          </a:xfrm>
          <a:prstGeom prst="rect">
            <a:avLst/>
          </a:prstGeom>
          <a:noFill/>
          <a:ln w="9525">
            <a:noFill/>
            <a:miter lim="800000"/>
            <a:headEnd/>
            <a:tailEnd/>
          </a:ln>
        </p:spPr>
        <p:txBody>
          <a:bodyPr tIns="91440" bIns="91440">
            <a:normAutofit fontScale="47500" lnSpcReduction="20000"/>
          </a:bodyPr>
          <a:lstStyle/>
          <a:p>
            <a:pPr marL="342900" indent="-342900" eaLnBrk="0" hangingPunct="0">
              <a:lnSpc>
                <a:spcPct val="90000"/>
              </a:lnSpc>
              <a:spcBef>
                <a:spcPct val="30000"/>
              </a:spcBef>
              <a:buClr>
                <a:srgbClr val="890C4C"/>
              </a:buClr>
              <a:buFont typeface="Webdings" pitchFamily="18" charset="2"/>
              <a:buChar char="5"/>
              <a:defRPr/>
            </a:pPr>
            <a:r>
              <a:rPr lang="en-US" kern="0" dirty="0">
                <a:latin typeface="+mn-lt"/>
              </a:rPr>
              <a:t>What are the differences &amp; similarities between the Production Order Browse (on right) and the Production Sequencing Grid (on left)?</a:t>
            </a:r>
          </a:p>
          <a:p>
            <a:pPr marL="742950" lvl="1" indent="-285750" eaLnBrk="0" hangingPunct="0">
              <a:lnSpc>
                <a:spcPct val="90000"/>
              </a:lnSpc>
              <a:spcBef>
                <a:spcPct val="25000"/>
              </a:spcBef>
              <a:buClr>
                <a:srgbClr val="2461AA"/>
              </a:buClr>
              <a:buFont typeface="Times New Roman" pitchFamily="18" charset="0"/>
              <a:buChar char="–"/>
              <a:defRPr/>
            </a:pPr>
            <a:r>
              <a:rPr lang="en-US" sz="2400" kern="0" dirty="0">
                <a:latin typeface="+mn-lt"/>
              </a:rPr>
              <a:t>As you work with this application, keep this in mind, what did you notice?</a:t>
            </a:r>
          </a:p>
          <a:p>
            <a:pPr marL="742950" lvl="1" indent="-285750" eaLnBrk="0" hangingPunct="0">
              <a:lnSpc>
                <a:spcPct val="90000"/>
              </a:lnSpc>
              <a:spcBef>
                <a:spcPct val="25000"/>
              </a:spcBef>
              <a:buClr>
                <a:srgbClr val="2461AA"/>
              </a:buClr>
              <a:buFont typeface="Times New Roman" pitchFamily="18" charset="0"/>
              <a:buChar char="–"/>
              <a:defRPr/>
            </a:pPr>
            <a:endParaRPr lang="en-US" sz="2300" kern="0" dirty="0">
              <a:latin typeface="+mn-lt"/>
            </a:endParaRPr>
          </a:p>
        </p:txBody>
      </p:sp>
      <p:sp>
        <p:nvSpPr>
          <p:cNvPr id="28" name="Rounded Rectangular Callout 27"/>
          <p:cNvSpPr/>
          <p:nvPr/>
        </p:nvSpPr>
        <p:spPr bwMode="auto">
          <a:xfrm>
            <a:off x="6227763" y="3644900"/>
            <a:ext cx="2214562" cy="958850"/>
          </a:xfrm>
          <a:prstGeom prst="wedgeRoundRectCallout">
            <a:avLst>
              <a:gd name="adj1" fmla="val -53184"/>
              <a:gd name="adj2" fmla="val -157599"/>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Drag &amp; Drop</a:t>
            </a:r>
          </a:p>
          <a:p>
            <a:pPr fontAlgn="auto">
              <a:spcBef>
                <a:spcPts val="0"/>
              </a:spcBef>
              <a:spcAft>
                <a:spcPts val="0"/>
              </a:spcAft>
              <a:defRPr/>
            </a:pPr>
            <a:r>
              <a:rPr lang="en-US" sz="1200" dirty="0">
                <a:solidFill>
                  <a:schemeClr val="tx2"/>
                </a:solidFill>
              </a:rPr>
              <a:t>Selected order to the target position</a:t>
            </a:r>
          </a:p>
        </p:txBody>
      </p:sp>
      <p:sp>
        <p:nvSpPr>
          <p:cNvPr id="33" name="Rounded Rectangular Callout 32"/>
          <p:cNvSpPr/>
          <p:nvPr/>
        </p:nvSpPr>
        <p:spPr bwMode="auto">
          <a:xfrm>
            <a:off x="5435600" y="908050"/>
            <a:ext cx="2214563" cy="960438"/>
          </a:xfrm>
          <a:prstGeom prst="wedgeRoundRectCallout">
            <a:avLst>
              <a:gd name="adj1" fmla="val -32969"/>
              <a:gd name="adj2" fmla="val 74740"/>
              <a:gd name="adj3" fmla="val 16667"/>
            </a:avLst>
          </a:prstGeom>
          <a:solidFill>
            <a:schemeClr val="bg1"/>
          </a:solidFill>
          <a:ln w="127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Configure Browse</a:t>
            </a:r>
          </a:p>
          <a:p>
            <a:pPr fontAlgn="auto">
              <a:spcBef>
                <a:spcPts val="0"/>
              </a:spcBef>
              <a:spcAft>
                <a:spcPts val="0"/>
              </a:spcAft>
              <a:defRPr/>
            </a:pPr>
            <a:r>
              <a:rPr lang="en-US" sz="1200" dirty="0">
                <a:solidFill>
                  <a:schemeClr val="tx2"/>
                </a:solidFill>
              </a:rPr>
              <a:t>Display only un-sequenced orders and display key item attributes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4"/>
                                        </p:tgtEl>
                                        <p:attrNameLst>
                                          <p:attrName>style.visibility</p:attrName>
                                        </p:attrNameLst>
                                      </p:cBhvr>
                                      <p:to>
                                        <p:strVal val="hidden"/>
                                      </p:to>
                                    </p:se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par>
                          <p:cTn id="16" fill="hold">
                            <p:stCondLst>
                              <p:cond delay="1000"/>
                            </p:stCondLst>
                            <p:childTnLst>
                              <p:par>
                                <p:cTn id="17" presetID="1" presetClass="exit"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par>
                          <p:cTn id="23" fill="hold">
                            <p:stCondLst>
                              <p:cond delay="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right)">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38">
                                            <p:txEl>
                                              <p:pRg st="0" end="0"/>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
                                            <p:txEl>
                                              <p:pRg st="1" end="1"/>
                                            </p:txEl>
                                          </p:spTgt>
                                        </p:tgtEl>
                                        <p:attrNameLst>
                                          <p:attrName>style.visibility</p:attrName>
                                        </p:attrNameLst>
                                      </p:cBhvr>
                                      <p:to>
                                        <p:strVal val="visible"/>
                                      </p:to>
                                    </p:set>
                                  </p:childTnLst>
                                </p:cTn>
                              </p:par>
                            </p:childTnLst>
                          </p:cTn>
                        </p:par>
                        <p:par>
                          <p:cTn id="43" fill="hold">
                            <p:stCondLst>
                              <p:cond delay="0"/>
                            </p:stCondLst>
                            <p:childTnLst>
                              <p:par>
                                <p:cTn id="44" presetID="1" presetClass="exit"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9" grpId="0"/>
      <p:bldP spid="38" grpId="0" build="p"/>
      <p:bldP spid="28" grpId="0" animBg="1"/>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latin typeface="Century Gothic" pitchFamily="34" charset="0"/>
              </a:rPr>
              <a:t> </a:t>
            </a:r>
            <a:r>
              <a:rPr lang="en-US" sz="4800" smtClean="0">
                <a:latin typeface="Century Gothic" pitchFamily="34" charset="0"/>
              </a:rPr>
              <a:t>Hands On Lesson</a:t>
            </a:r>
          </a:p>
        </p:txBody>
      </p:sp>
      <p:sp>
        <p:nvSpPr>
          <p:cNvPr id="80899"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Scheduling by Release Date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p:cNvSpPr>
          <p:nvPr>
            <p:ph idx="1"/>
          </p:nvPr>
        </p:nvSpPr>
        <p:spPr>
          <a:xfrm>
            <a:off x="468313" y="1700213"/>
            <a:ext cx="8229600" cy="4537075"/>
          </a:xfrm>
        </p:spPr>
        <p:txBody>
          <a:bodyPr/>
          <a:lstStyle/>
          <a:p>
            <a:r>
              <a:rPr lang="en-US" smtClean="0">
                <a:solidFill>
                  <a:srgbClr val="4F4F4F"/>
                </a:solidFill>
                <a:latin typeface="Century Gothic" pitchFamily="34" charset="0"/>
              </a:rPr>
              <a:t>Retrieve scheduling data</a:t>
            </a:r>
          </a:p>
          <a:p>
            <a:r>
              <a:rPr lang="en-US" smtClean="0">
                <a:solidFill>
                  <a:srgbClr val="4F4F4F"/>
                </a:solidFill>
                <a:latin typeface="Century Gothic" pitchFamily="34" charset="0"/>
              </a:rPr>
              <a:t>Sequence firm production orders by key item attributes </a:t>
            </a:r>
          </a:p>
          <a:p>
            <a:r>
              <a:rPr lang="en-US" smtClean="0">
                <a:solidFill>
                  <a:srgbClr val="4F4F4F"/>
                </a:solidFill>
                <a:latin typeface="Century Gothic" pitchFamily="34" charset="0"/>
              </a:rPr>
              <a:t>Use the Sequence Grid to locate future orders </a:t>
            </a:r>
          </a:p>
          <a:p>
            <a:r>
              <a:rPr lang="en-US" smtClean="0">
                <a:solidFill>
                  <a:srgbClr val="4F4F4F"/>
                </a:solidFill>
                <a:latin typeface="Century Gothic" pitchFamily="34" charset="0"/>
              </a:rPr>
              <a:t>Use Production Order Browse to locate and move up  future orders</a:t>
            </a:r>
          </a:p>
          <a:p>
            <a:r>
              <a:rPr lang="en-US" smtClean="0">
                <a:solidFill>
                  <a:srgbClr val="4F4F4F"/>
                </a:solidFill>
                <a:latin typeface="Century Gothic" pitchFamily="34" charset="0"/>
              </a:rPr>
              <a:t>Manually sequence an order for tomorrow</a:t>
            </a:r>
          </a:p>
          <a:p>
            <a:r>
              <a:rPr lang="en-US" smtClean="0">
                <a:solidFill>
                  <a:srgbClr val="4F4F4F"/>
                </a:solidFill>
                <a:latin typeface="Century Gothic" pitchFamily="34" charset="0"/>
              </a:rPr>
              <a:t>Questions</a:t>
            </a:r>
          </a:p>
        </p:txBody>
      </p:sp>
      <p:sp>
        <p:nvSpPr>
          <p:cNvPr id="75777" name="Rectangle 2"/>
          <p:cNvSpPr>
            <a:spLocks noGrp="1"/>
          </p:cNvSpPr>
          <p:nvPr>
            <p:ph type="title"/>
          </p:nvPr>
        </p:nvSpPr>
        <p:spPr>
          <a:xfrm>
            <a:off x="457200" y="182563"/>
            <a:ext cx="8229600" cy="709612"/>
          </a:xfrm>
        </p:spPr>
        <p:txBody>
          <a:bodyPr rtlCol="0">
            <a:normAutofit fontScale="90000"/>
          </a:bodyPr>
          <a:lstStyle/>
          <a:p>
            <a:pPr fontAlgn="auto">
              <a:spcAft>
                <a:spcPts val="0"/>
              </a:spcAft>
              <a:defRPr/>
            </a:pPr>
            <a:r>
              <a:rPr lang="en-US" sz="2800" smtClean="0"/>
              <a:t>Exercise 1 - Sequencing Production Orders within a Release Date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xfrm>
            <a:off x="0" y="2781300"/>
            <a:ext cx="9144000" cy="2057400"/>
          </a:xfrm>
        </p:spPr>
        <p:txBody>
          <a:bodyPr anchor="t"/>
          <a:lstStyle/>
          <a:p>
            <a:pPr algn="ctr">
              <a:lnSpc>
                <a:spcPct val="85000"/>
              </a:lnSpc>
            </a:pPr>
            <a:r>
              <a:rPr lang="en-US" smtClean="0">
                <a:solidFill>
                  <a:srgbClr val="4F4F4F"/>
                </a:solidFill>
                <a:latin typeface="Century Gothic" pitchFamily="34" charset="0"/>
              </a:rPr>
              <a:t> </a:t>
            </a:r>
            <a:r>
              <a:rPr lang="en-US" sz="4800" smtClean="0">
                <a:solidFill>
                  <a:srgbClr val="4F4F4F"/>
                </a:solidFill>
                <a:latin typeface="Century Gothic" pitchFamily="34" charset="0"/>
              </a:rPr>
              <a:t>Schedule by Shift</a:t>
            </a:r>
          </a:p>
        </p:txBody>
      </p:sp>
      <p:sp>
        <p:nvSpPr>
          <p:cNvPr id="400387" name="Text Box 3"/>
          <p:cNvSpPr txBox="1">
            <a:spLocks noChangeArrowheads="1"/>
          </p:cNvSpPr>
          <p:nvPr/>
        </p:nvSpPr>
        <p:spPr bwMode="auto">
          <a:xfrm>
            <a:off x="990600" y="2476500"/>
            <a:ext cx="6389688" cy="400050"/>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bg1">
                    <a:lumMod val="50000"/>
                  </a:schemeClr>
                </a:solidFill>
              </a:rPr>
              <a:t>Production Order Scheduling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ChangeArrowheads="1"/>
          </p:cNvSpPr>
          <p:nvPr/>
        </p:nvSpPr>
        <p:spPr bwMode="auto">
          <a:xfrm>
            <a:off x="250825" y="476250"/>
            <a:ext cx="7272338" cy="576263"/>
          </a:xfrm>
          <a:prstGeom prst="rect">
            <a:avLst/>
          </a:prstGeom>
          <a:noFill/>
          <a:ln w="9525">
            <a:noFill/>
            <a:miter lim="800000"/>
            <a:headEnd/>
            <a:tailEnd/>
          </a:ln>
        </p:spPr>
        <p:txBody>
          <a:bodyPr anchor="b"/>
          <a:lstStyle/>
          <a:p>
            <a:pPr eaLnBrk="0" hangingPunct="0">
              <a:lnSpc>
                <a:spcPct val="90000"/>
              </a:lnSpc>
            </a:pPr>
            <a:r>
              <a:rPr lang="en-US" sz="2000" b="1">
                <a:solidFill>
                  <a:schemeClr val="tx2"/>
                </a:solidFill>
              </a:rPr>
              <a:t>Topics Covered</a:t>
            </a:r>
          </a:p>
        </p:txBody>
      </p:sp>
      <p:graphicFrame>
        <p:nvGraphicFramePr>
          <p:cNvPr id="30744" name="Group 24"/>
          <p:cNvGraphicFramePr>
            <a:graphicFrameLocks noGrp="1"/>
          </p:cNvGraphicFramePr>
          <p:nvPr/>
        </p:nvGraphicFramePr>
        <p:xfrm>
          <a:off x="395288" y="1052513"/>
          <a:ext cx="8137525" cy="4672012"/>
        </p:xfrm>
        <a:graphic>
          <a:graphicData uri="http://schemas.openxmlformats.org/drawingml/2006/table">
            <a:tbl>
              <a:tblPr/>
              <a:tblGrid>
                <a:gridCol w="2201862"/>
                <a:gridCol w="3724275"/>
                <a:gridCol w="2211388"/>
              </a:tblGrid>
              <a:tr h="2714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Category</a:t>
                      </a:r>
                      <a:endPar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Topics</a:t>
                      </a:r>
                      <a:endPar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Hands On</a:t>
                      </a: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r>
              <a:tr h="4873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Overview</a:t>
                      </a: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Production scheduling flow</a:t>
                      </a: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4F4F4F"/>
                          </a:solidFill>
                          <a:effectLst/>
                          <a:latin typeface="Century Gothic" pitchFamily="34" charset="0"/>
                          <a:cs typeface="Times New Roman" pitchFamily="18" charset="0"/>
                        </a:rPr>
                        <a:t> </a:t>
                      </a:r>
                      <a:endParaRPr kumimoji="0" lang="en-US" sz="10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r>
              <a:tr h="5762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Concept</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Scheduling by release vs. due date</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Defining your sequence horizon</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a:noFill/>
                    </a:lnB>
                    <a:lnTlToBr>
                      <a:noFill/>
                    </a:lnTlToBr>
                    <a:lnBlToTr>
                      <a:noFill/>
                    </a:lnBlToTr>
                    <a:noFill/>
                  </a:tcPr>
                </a:tc>
              </a:tr>
              <a:tr h="7921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Production order scheduling</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Scheduling by release date</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Scheduling by shift</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Scheduling multi-resources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Lesson 1</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Lesson 2</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Lesson 3</a:t>
                      </a:r>
                    </a:p>
                  </a:txBody>
                  <a:tcPr horzOverflow="overflow">
                    <a:lnL>
                      <a:noFill/>
                    </a:lnL>
                    <a:lnR>
                      <a:noFill/>
                    </a:lnR>
                    <a:lnT>
                      <a:noFill/>
                    </a:lnT>
                    <a:lnB>
                      <a:noFill/>
                    </a:lnB>
                    <a:lnTlToBr>
                      <a:noFill/>
                    </a:lnTlToBr>
                    <a:lnBlToTr>
                      <a:noFill/>
                    </a:lnBlToTr>
                    <a:noFill/>
                  </a:tcPr>
                </a:tc>
              </a:tr>
              <a:tr h="1047750">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Supporting features  and concepts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Splitting a production order</a:t>
                      </a:r>
                    </a:p>
                    <a:p>
                      <a:pPr marL="0" marR="0" lvl="0" indent="0" algn="l" defTabSz="457200" rtl="0" eaLnBrk="1" fontAlgn="base" latinLnBrk="0" hangingPunct="1">
                        <a:lnSpc>
                          <a:spcPct val="100000"/>
                        </a:lnSpc>
                        <a:spcBef>
                          <a:spcPct val="0"/>
                        </a:spcBef>
                        <a:spcAft>
                          <a:spcPct val="0"/>
                        </a:spcAft>
                        <a:buClrTx/>
                        <a:buSzTx/>
                        <a:buFont typeface="Arial" charset="0"/>
                        <a:buNone/>
                        <a:tabLst>
                          <a:tab pos="457200" algn="l"/>
                        </a:tabLst>
                      </a:pPr>
                      <a:endPar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323232"/>
                          </a:solidFill>
                          <a:effectLst/>
                          <a:latin typeface="Century Gothic" pitchFamily="34" charset="0"/>
                          <a:ea typeface="Times New Roman" pitchFamily="18" charset="0"/>
                          <a:cs typeface="Tahoma" pitchFamily="34" charset="0"/>
                        </a:rPr>
                        <a:t> Anchoring production order due date</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r h="1003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5A87C6"/>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42875" y="1071563"/>
            <a:ext cx="8382000" cy="2357437"/>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aphicFrame>
        <p:nvGraphicFramePr>
          <p:cNvPr id="4" name="Table 3"/>
          <p:cNvGraphicFramePr>
            <a:graphicFrameLocks noGrp="1"/>
          </p:cNvGraphicFramePr>
          <p:nvPr/>
        </p:nvGraphicFramePr>
        <p:xfrm>
          <a:off x="125413" y="3357563"/>
          <a:ext cx="8804275" cy="1249362"/>
        </p:xfrm>
        <a:graphic>
          <a:graphicData uri="http://schemas.openxmlformats.org/drawingml/2006/table">
            <a:tbl>
              <a:tblPr firstRow="1" bandRow="1">
                <a:tableStyleId>{5C22544A-7EE6-4342-B048-85BDC9FD1C3A}</a:tableStyleId>
              </a:tblPr>
              <a:tblGrid>
                <a:gridCol w="4389130"/>
                <a:gridCol w="4415022"/>
              </a:tblGrid>
              <a:tr h="304800">
                <a:tc>
                  <a:txBody>
                    <a:bodyPr/>
                    <a:lstStyle/>
                    <a:p>
                      <a:r>
                        <a:rPr lang="en-US" sz="1200" dirty="0" smtClean="0"/>
                        <a:t>Business Objectives</a:t>
                      </a:r>
                      <a:endParaRPr lang="en-US" sz="1200" dirty="0"/>
                    </a:p>
                  </a:txBody>
                  <a:tcPr/>
                </a:tc>
                <a:tc>
                  <a:txBody>
                    <a:bodyPr/>
                    <a:lstStyle/>
                    <a:p>
                      <a:r>
                        <a:rPr lang="en-US" sz="1200" dirty="0" smtClean="0"/>
                        <a:t>Scheduling Approach</a:t>
                      </a:r>
                      <a:endParaRPr lang="en-US" sz="1200" dirty="0"/>
                    </a:p>
                  </a:txBody>
                  <a:tcPr/>
                </a:tc>
              </a:tr>
              <a:tr h="370840">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Direct shop execution by shift</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endPar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Measure shop floor performance to schedule by shift</a:t>
                      </a: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Assign production orders to a specific shift</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r>
            </a:tbl>
          </a:graphicData>
        </a:graphic>
      </p:graphicFrame>
      <p:sp>
        <p:nvSpPr>
          <p:cNvPr id="63501" name="Text Box 4"/>
          <p:cNvSpPr txBox="1">
            <a:spLocks noChangeArrowheads="1"/>
          </p:cNvSpPr>
          <p:nvPr/>
        </p:nvSpPr>
        <p:spPr bwMode="auto">
          <a:xfrm>
            <a:off x="2428875" y="1000125"/>
            <a:ext cx="2286000" cy="369888"/>
          </a:xfrm>
          <a:prstGeom prst="rect">
            <a:avLst/>
          </a:prstGeom>
          <a:noFill/>
          <a:ln w="38100" algn="ctr">
            <a:noFill/>
            <a:miter lim="800000"/>
            <a:headEnd/>
            <a:tailEnd/>
          </a:ln>
        </p:spPr>
        <p:txBody>
          <a:bodyPr tIns="91440" bIns="91440">
            <a:spAutoFit/>
          </a:bodyPr>
          <a:lstStyle/>
          <a:p>
            <a:r>
              <a:rPr lang="en-US" sz="1200" b="1">
                <a:latin typeface="Arial" charset="0"/>
              </a:rPr>
              <a:t>Production Scheduling</a:t>
            </a:r>
          </a:p>
        </p:txBody>
      </p:sp>
      <p:sp>
        <p:nvSpPr>
          <p:cNvPr id="63502" name="Line 6"/>
          <p:cNvSpPr>
            <a:spLocks noChangeShapeType="1"/>
          </p:cNvSpPr>
          <p:nvPr/>
        </p:nvSpPr>
        <p:spPr bwMode="auto">
          <a:xfrm flipH="1">
            <a:off x="2422525" y="557213"/>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63503" name="Text Box 10"/>
          <p:cNvSpPr txBox="1">
            <a:spLocks noChangeArrowheads="1"/>
          </p:cNvSpPr>
          <p:nvPr/>
        </p:nvSpPr>
        <p:spPr bwMode="auto">
          <a:xfrm>
            <a:off x="4214813" y="1000125"/>
            <a:ext cx="3000375" cy="369888"/>
          </a:xfrm>
          <a:prstGeom prst="rect">
            <a:avLst/>
          </a:prstGeom>
          <a:noFill/>
          <a:ln w="38100" algn="ctr">
            <a:noFill/>
            <a:miter lim="800000"/>
            <a:headEnd/>
            <a:tailEnd/>
          </a:ln>
        </p:spPr>
        <p:txBody>
          <a:bodyPr tIns="91440" bIns="91440">
            <a:spAutoFit/>
          </a:bodyPr>
          <a:lstStyle/>
          <a:p>
            <a:pPr algn="ctr"/>
            <a:r>
              <a:rPr lang="en-US" sz="1200" b="1">
                <a:latin typeface="Arial" charset="0"/>
              </a:rPr>
              <a:t>Release To shop Floor</a:t>
            </a:r>
          </a:p>
        </p:txBody>
      </p:sp>
      <p:sp>
        <p:nvSpPr>
          <p:cNvPr id="63504" name="Text Box 11"/>
          <p:cNvSpPr txBox="1">
            <a:spLocks noChangeArrowheads="1"/>
          </p:cNvSpPr>
          <p:nvPr/>
        </p:nvSpPr>
        <p:spPr bwMode="auto">
          <a:xfrm>
            <a:off x="7000875" y="1000125"/>
            <a:ext cx="920750" cy="369888"/>
          </a:xfrm>
          <a:prstGeom prst="rect">
            <a:avLst/>
          </a:prstGeom>
          <a:noFill/>
          <a:ln w="38100" algn="ctr">
            <a:noFill/>
            <a:miter lim="800000"/>
            <a:headEnd/>
            <a:tailEnd/>
          </a:ln>
        </p:spPr>
        <p:txBody>
          <a:bodyPr wrap="none" tIns="91440" bIns="91440">
            <a:spAutoFit/>
          </a:bodyPr>
          <a:lstStyle/>
          <a:p>
            <a:r>
              <a:rPr lang="en-US" sz="1200" b="1">
                <a:latin typeface="Arial" charset="0"/>
              </a:rPr>
              <a:t>Execution</a:t>
            </a:r>
          </a:p>
        </p:txBody>
      </p:sp>
      <p:sp>
        <p:nvSpPr>
          <p:cNvPr id="63505" name="Text Box 20"/>
          <p:cNvSpPr txBox="1">
            <a:spLocks noChangeArrowheads="1"/>
          </p:cNvSpPr>
          <p:nvPr/>
        </p:nvSpPr>
        <p:spPr bwMode="auto">
          <a:xfrm>
            <a:off x="285750" y="1000125"/>
            <a:ext cx="1571625" cy="369888"/>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63506" name="Rectangle 13"/>
          <p:cNvSpPr>
            <a:spLocks noChangeArrowheads="1"/>
          </p:cNvSpPr>
          <p:nvPr/>
        </p:nvSpPr>
        <p:spPr bwMode="auto">
          <a:xfrm>
            <a:off x="142875" y="733425"/>
            <a:ext cx="2286000"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Months-Weeks-Days</a:t>
            </a:r>
          </a:p>
        </p:txBody>
      </p:sp>
      <p:sp>
        <p:nvSpPr>
          <p:cNvPr id="63507" name="Line 6"/>
          <p:cNvSpPr>
            <a:spLocks noChangeShapeType="1"/>
          </p:cNvSpPr>
          <p:nvPr/>
        </p:nvSpPr>
        <p:spPr bwMode="auto">
          <a:xfrm flipH="1">
            <a:off x="4779963" y="57150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63508" name="Line 6"/>
          <p:cNvSpPr>
            <a:spLocks noChangeShapeType="1"/>
          </p:cNvSpPr>
          <p:nvPr/>
        </p:nvSpPr>
        <p:spPr bwMode="auto">
          <a:xfrm flipH="1">
            <a:off x="6994525" y="57150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63509" name="Rectangle 8"/>
          <p:cNvSpPr>
            <a:spLocks noChangeArrowheads="1"/>
          </p:cNvSpPr>
          <p:nvPr/>
        </p:nvSpPr>
        <p:spPr bwMode="auto">
          <a:xfrm>
            <a:off x="4786313" y="733425"/>
            <a:ext cx="22145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Day-Shift-Intervals</a:t>
            </a:r>
          </a:p>
        </p:txBody>
      </p:sp>
      <p:sp>
        <p:nvSpPr>
          <p:cNvPr id="63510" name="Rectangle 6"/>
          <p:cNvSpPr>
            <a:spLocks noChangeArrowheads="1"/>
          </p:cNvSpPr>
          <p:nvPr/>
        </p:nvSpPr>
        <p:spPr bwMode="auto">
          <a:xfrm>
            <a:off x="2428875" y="733425"/>
            <a:ext cx="2357438" cy="304800"/>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Days</a:t>
            </a:r>
          </a:p>
        </p:txBody>
      </p:sp>
      <p:sp>
        <p:nvSpPr>
          <p:cNvPr id="65" name="Left Arrow 64"/>
          <p:cNvSpPr/>
          <p:nvPr/>
        </p:nvSpPr>
        <p:spPr bwMode="auto">
          <a:xfrm rot="16200000">
            <a:off x="3028102" y="535761"/>
            <a:ext cx="500066" cy="571505"/>
          </a:xfrm>
          <a:prstGeom prst="leftArrow">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1400" dirty="0">
              <a:solidFill>
                <a:schemeClr val="accent1">
                  <a:lumMod val="50000"/>
                </a:schemeClr>
              </a:solidFill>
            </a:endParaRPr>
          </a:p>
        </p:txBody>
      </p:sp>
      <p:sp>
        <p:nvSpPr>
          <p:cNvPr id="73" name="Isosceles Triangle 72"/>
          <p:cNvSpPr/>
          <p:nvPr/>
        </p:nvSpPr>
        <p:spPr bwMode="auto">
          <a:xfrm rot="10800000">
            <a:off x="500035" y="1500174"/>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Demand</a:t>
            </a:r>
          </a:p>
        </p:txBody>
      </p:sp>
      <p:sp>
        <p:nvSpPr>
          <p:cNvPr id="74" name="Isosceles Triangle 73"/>
          <p:cNvSpPr/>
          <p:nvPr/>
        </p:nvSpPr>
        <p:spPr bwMode="auto">
          <a:xfrm>
            <a:off x="500035" y="2285992"/>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81" name="Isosceles Triangle 80"/>
          <p:cNvSpPr/>
          <p:nvPr/>
        </p:nvSpPr>
        <p:spPr bwMode="auto">
          <a:xfrm rot="10800000" flipV="1">
            <a:off x="2627784" y="2561484"/>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82" name="Isosceles Triangle 81"/>
          <p:cNvSpPr/>
          <p:nvPr/>
        </p:nvSpPr>
        <p:spPr bwMode="auto">
          <a:xfrm rot="10800000" flipV="1">
            <a:off x="3779912" y="2417468"/>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45" name="Isosceles Triangle 44"/>
          <p:cNvSpPr/>
          <p:nvPr/>
        </p:nvSpPr>
        <p:spPr bwMode="auto">
          <a:xfrm rot="10800000" flipV="1">
            <a:off x="3786182" y="2710629"/>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46" name="Isosceles Triangle 45"/>
          <p:cNvSpPr/>
          <p:nvPr/>
        </p:nvSpPr>
        <p:spPr bwMode="auto">
          <a:xfrm rot="10800000" flipV="1">
            <a:off x="3419872" y="2273452"/>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50" name="Isosceles Triangle 49"/>
          <p:cNvSpPr/>
          <p:nvPr/>
        </p:nvSpPr>
        <p:spPr bwMode="auto">
          <a:xfrm rot="10800000" flipV="1">
            <a:off x="4283968" y="2561484"/>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sp>
        <p:nvSpPr>
          <p:cNvPr id="28" name="Isosceles Triangle 27"/>
          <p:cNvSpPr/>
          <p:nvPr/>
        </p:nvSpPr>
        <p:spPr bwMode="auto">
          <a:xfrm rot="16200000">
            <a:off x="1178694" y="1964521"/>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Capacity</a:t>
            </a:r>
          </a:p>
        </p:txBody>
      </p:sp>
      <p:sp>
        <p:nvSpPr>
          <p:cNvPr id="29" name="Isosceles Triangle 28"/>
          <p:cNvSpPr/>
          <p:nvPr/>
        </p:nvSpPr>
        <p:spPr bwMode="auto">
          <a:xfrm rot="5400000">
            <a:off x="35687" y="1964521"/>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Leveling</a:t>
            </a:r>
          </a:p>
        </p:txBody>
      </p:sp>
      <p:sp>
        <p:nvSpPr>
          <p:cNvPr id="71" name="TextBox 70"/>
          <p:cNvSpPr txBox="1">
            <a:spLocks noChangeArrowheads="1"/>
          </p:cNvSpPr>
          <p:nvPr/>
        </p:nvSpPr>
        <p:spPr bwMode="auto">
          <a:xfrm>
            <a:off x="539750" y="2058988"/>
            <a:ext cx="1152525" cy="307975"/>
          </a:xfrm>
          <a:prstGeom prst="rect">
            <a:avLst/>
          </a:prstGeom>
          <a:ln>
            <a:solidFill>
              <a:schemeClr val="tx2">
                <a:lumMod val="75000"/>
              </a:schemeClr>
            </a:solid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spAutoFit/>
          </a:bodyPr>
          <a:lstStyle/>
          <a:p>
            <a:pPr algn="ctr">
              <a:defRPr/>
            </a:pPr>
            <a:r>
              <a:rPr lang="en-US" sz="1400" dirty="0"/>
              <a:t>Alignment </a:t>
            </a:r>
          </a:p>
        </p:txBody>
      </p:sp>
      <p:pic>
        <p:nvPicPr>
          <p:cNvPr id="63542"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4140200" y="1557338"/>
            <a:ext cx="571500" cy="550862"/>
          </a:xfrm>
          <a:prstGeom prst="rect">
            <a:avLst/>
          </a:prstGeom>
          <a:noFill/>
          <a:ln w="9525">
            <a:noFill/>
            <a:miter lim="800000"/>
            <a:headEnd/>
            <a:tailEnd/>
          </a:ln>
        </p:spPr>
      </p:pic>
      <p:sp>
        <p:nvSpPr>
          <p:cNvPr id="39" name="Title 1"/>
          <p:cNvSpPr txBox="1">
            <a:spLocks/>
          </p:cNvSpPr>
          <p:nvPr/>
        </p:nvSpPr>
        <p:spPr bwMode="auto">
          <a:xfrm>
            <a:off x="179388" y="71438"/>
            <a:ext cx="7129462"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Shift</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Objectives</a:t>
            </a:r>
          </a:p>
        </p:txBody>
      </p:sp>
      <p:sp>
        <p:nvSpPr>
          <p:cNvPr id="41" name="TextBox 4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sp>
        <p:nvSpPr>
          <p:cNvPr id="63545" name="TextBox 34"/>
          <p:cNvSpPr txBox="1">
            <a:spLocks noChangeArrowheads="1"/>
          </p:cNvSpPr>
          <p:nvPr/>
        </p:nvSpPr>
        <p:spPr bwMode="auto">
          <a:xfrm>
            <a:off x="2484438" y="1773238"/>
            <a:ext cx="2087562" cy="276225"/>
          </a:xfrm>
          <a:prstGeom prst="rect">
            <a:avLst/>
          </a:prstGeom>
          <a:noFill/>
          <a:ln w="9525">
            <a:noFill/>
            <a:miter lim="800000"/>
            <a:headEnd/>
            <a:tailEnd/>
          </a:ln>
        </p:spPr>
        <p:txBody>
          <a:bodyPr>
            <a:spAutoFit/>
          </a:bodyPr>
          <a:lstStyle/>
          <a:p>
            <a:r>
              <a:rPr lang="en-US" sz="1200"/>
              <a:t>Monday Schedule</a:t>
            </a:r>
          </a:p>
        </p:txBody>
      </p:sp>
      <p:cxnSp>
        <p:nvCxnSpPr>
          <p:cNvPr id="63546" name="Straight Connector 36"/>
          <p:cNvCxnSpPr>
            <a:cxnSpLocks noChangeShapeType="1"/>
          </p:cNvCxnSpPr>
          <p:nvPr/>
        </p:nvCxnSpPr>
        <p:spPr bwMode="auto">
          <a:xfrm>
            <a:off x="2484438" y="2273300"/>
            <a:ext cx="2159000" cy="1588"/>
          </a:xfrm>
          <a:prstGeom prst="line">
            <a:avLst/>
          </a:prstGeom>
          <a:noFill/>
          <a:ln w="9525" algn="ctr">
            <a:solidFill>
              <a:schemeClr val="tx1"/>
            </a:solidFill>
            <a:round/>
            <a:headEnd/>
            <a:tailEnd/>
          </a:ln>
        </p:spPr>
      </p:cxnSp>
      <p:sp>
        <p:nvSpPr>
          <p:cNvPr id="38" name="Isosceles Triangle 37"/>
          <p:cNvSpPr/>
          <p:nvPr/>
        </p:nvSpPr>
        <p:spPr bwMode="auto">
          <a:xfrm rot="10800000" flipV="1">
            <a:off x="3203848" y="2705500"/>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900" dirty="0">
              <a:solidFill>
                <a:schemeClr val="bg1"/>
              </a:solidFill>
            </a:endParaRPr>
          </a:p>
        </p:txBody>
      </p:sp>
      <p:graphicFrame>
        <p:nvGraphicFramePr>
          <p:cNvPr id="33" name="Table 32"/>
          <p:cNvGraphicFramePr>
            <a:graphicFrameLocks noGrp="1"/>
          </p:cNvGraphicFramePr>
          <p:nvPr/>
        </p:nvGraphicFramePr>
        <p:xfrm>
          <a:off x="179388" y="4868863"/>
          <a:ext cx="8712200" cy="1463675"/>
        </p:xfrm>
        <a:graphic>
          <a:graphicData uri="http://schemas.openxmlformats.org/drawingml/2006/table">
            <a:tbl>
              <a:tblPr firstRow="1" bandRow="1">
                <a:tableStyleId>{5C22544A-7EE6-4342-B048-85BDC9FD1C3A}</a:tableStyleId>
              </a:tblPr>
              <a:tblGrid>
                <a:gridCol w="8712968"/>
              </a:tblGrid>
              <a:tr h="254314">
                <a:tc>
                  <a:txBody>
                    <a:bodyPr/>
                    <a:lstStyle/>
                    <a:p>
                      <a:r>
                        <a:rPr lang="en-US" sz="1200" dirty="0" smtClean="0"/>
                        <a:t>Business Considerations</a:t>
                      </a:r>
                      <a:endParaRPr lang="en-US" sz="1200" dirty="0"/>
                    </a:p>
                  </a:txBody>
                  <a:tcPr/>
                </a:tc>
              </a:tr>
              <a:tr h="686649">
                <a:tc>
                  <a:txBody>
                    <a:bodyPr/>
                    <a:lstStyle/>
                    <a:p>
                      <a:pPr marL="0" lvl="1" indent="-342900" algn="l" defTabSz="914400" rtl="0" eaLnBrk="1" latinLnBrk="0" hangingPunct="1">
                        <a:buFontTx/>
                        <a:buChar char="-"/>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Excessive resources, shifts and items you schedule, the PSW UI may become difficult to use/manage due to the additional overhead of the shift structure displayed</a:t>
                      </a:r>
                    </a:p>
                    <a:p>
                      <a:pPr marL="0" lvl="1" indent="-342900" algn="l" defTabSz="914400" rtl="0" eaLnBrk="1" latinLnBrk="0" hangingPunct="1">
                        <a:buFontTx/>
                        <a:buNone/>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lvl="1" indent="-342900" algn="l" defTabSz="914400" rtl="0" eaLnBrk="1" latinLnBrk="0" hangingPunct="1">
                        <a:buFontTx/>
                        <a:buNone/>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Not measuring performance to shift, then it may not make sense to take this approach</a:t>
                      </a:r>
                    </a:p>
                    <a:p>
                      <a:pPr marL="0" lvl="1" indent="-342900" algn="l" defTabSz="914400" rtl="0" eaLnBrk="1" latinLnBrk="0" hangingPunct="1">
                        <a:buFontTx/>
                        <a:buNone/>
                      </a:pPr>
                      <a:endPar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lvl="1" indent="-342900" algn="l" defTabSz="914400" rtl="0" eaLnBrk="1" latinLnBrk="0" hangingPunct="1">
                        <a:buFont typeface="Arial" pitchFamily="34" charset="0"/>
                        <a:buNone/>
                      </a:pPr>
                      <a:r>
                        <a:rPr kumimoji="0" lang="en-US" sz="12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Not scheduling by shift today, would suggest to not start using these feature immediately</a:t>
                      </a:r>
                      <a:endParaRPr kumimoji="0" lang="en-US" sz="12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r>
            </a:tbl>
          </a:graphicData>
        </a:graphic>
      </p:graphicFrame>
      <p:sp>
        <p:nvSpPr>
          <p:cNvPr id="63558" name="TextBox 33"/>
          <p:cNvSpPr txBox="1">
            <a:spLocks noChangeArrowheads="1"/>
          </p:cNvSpPr>
          <p:nvPr/>
        </p:nvSpPr>
        <p:spPr bwMode="auto">
          <a:xfrm>
            <a:off x="2339975" y="2060575"/>
            <a:ext cx="2087563" cy="246063"/>
          </a:xfrm>
          <a:prstGeom prst="rect">
            <a:avLst/>
          </a:prstGeom>
          <a:noFill/>
          <a:ln w="9525">
            <a:noFill/>
            <a:miter lim="800000"/>
            <a:headEnd/>
            <a:tailEnd/>
          </a:ln>
        </p:spPr>
        <p:txBody>
          <a:bodyPr>
            <a:spAutoFit/>
          </a:bodyPr>
          <a:lstStyle/>
          <a:p>
            <a:r>
              <a:rPr lang="en-US" sz="1000"/>
              <a:t>Shift 1         Shift 2         Shift 3</a:t>
            </a:r>
          </a:p>
        </p:txBody>
      </p:sp>
      <p:grpSp>
        <p:nvGrpSpPr>
          <p:cNvPr id="36" name="Group 53"/>
          <p:cNvGrpSpPr>
            <a:grpSpLocks/>
          </p:cNvGrpSpPr>
          <p:nvPr/>
        </p:nvGrpSpPr>
        <p:grpSpPr bwMode="auto">
          <a:xfrm>
            <a:off x="7524750" y="31750"/>
            <a:ext cx="430213" cy="301625"/>
            <a:chOff x="6907213" y="0"/>
            <a:chExt cx="430212" cy="301625"/>
          </a:xfrm>
        </p:grpSpPr>
        <p:sp>
          <p:nvSpPr>
            <p:cNvPr id="40" name="Right Arrow 3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3571" name="Group 63"/>
            <p:cNvGrpSpPr>
              <a:grpSpLocks/>
            </p:cNvGrpSpPr>
            <p:nvPr/>
          </p:nvGrpSpPr>
          <p:grpSpPr bwMode="auto">
            <a:xfrm>
              <a:off x="6907213" y="65088"/>
              <a:ext cx="171450" cy="171450"/>
              <a:chOff x="739" y="413995"/>
              <a:chExt cx="172117" cy="172117"/>
            </a:xfrm>
          </p:grpSpPr>
          <p:sp>
            <p:nvSpPr>
              <p:cNvPr id="43" name="Oval 42"/>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9" name="Group 53"/>
          <p:cNvGrpSpPr>
            <a:grpSpLocks/>
          </p:cNvGrpSpPr>
          <p:nvPr/>
        </p:nvGrpSpPr>
        <p:grpSpPr bwMode="auto">
          <a:xfrm>
            <a:off x="7956550" y="31750"/>
            <a:ext cx="430213" cy="301625"/>
            <a:chOff x="6907213" y="0"/>
            <a:chExt cx="430212" cy="301625"/>
          </a:xfrm>
        </p:grpSpPr>
        <p:sp>
          <p:nvSpPr>
            <p:cNvPr id="51" name="Right Arrow 5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3567" name="Group 63"/>
            <p:cNvGrpSpPr>
              <a:grpSpLocks/>
            </p:cNvGrpSpPr>
            <p:nvPr/>
          </p:nvGrpSpPr>
          <p:grpSpPr bwMode="auto">
            <a:xfrm>
              <a:off x="6907213" y="65088"/>
              <a:ext cx="171450" cy="171450"/>
              <a:chOff x="739" y="413995"/>
              <a:chExt cx="172117" cy="172117"/>
            </a:xfrm>
          </p:grpSpPr>
          <p:sp>
            <p:nvSpPr>
              <p:cNvPr id="57" name="Oval 5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63" name="Group 53"/>
          <p:cNvGrpSpPr>
            <a:grpSpLocks/>
          </p:cNvGrpSpPr>
          <p:nvPr/>
        </p:nvGrpSpPr>
        <p:grpSpPr bwMode="auto">
          <a:xfrm>
            <a:off x="8388350" y="44450"/>
            <a:ext cx="430213" cy="301625"/>
            <a:chOff x="6907213" y="0"/>
            <a:chExt cx="430212" cy="301625"/>
          </a:xfrm>
        </p:grpSpPr>
        <p:sp>
          <p:nvSpPr>
            <p:cNvPr id="66" name="Right Arrow 6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3563" name="Group 63"/>
            <p:cNvGrpSpPr>
              <a:grpSpLocks/>
            </p:cNvGrpSpPr>
            <p:nvPr/>
          </p:nvGrpSpPr>
          <p:grpSpPr bwMode="auto">
            <a:xfrm>
              <a:off x="6907213" y="65088"/>
              <a:ext cx="171450" cy="171450"/>
              <a:chOff x="739" y="413995"/>
              <a:chExt cx="172117" cy="172117"/>
            </a:xfrm>
          </p:grpSpPr>
          <p:sp>
            <p:nvSpPr>
              <p:cNvPr id="68" name="Oval 67"/>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9"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6"/>
                                        </p:tgtEl>
                                        <p:attrNameLst>
                                          <p:attrName>style.visibility</p:attrName>
                                        </p:attrNameLst>
                                      </p:cBhvr>
                                      <p:to>
                                        <p:strVal val="hidden"/>
                                      </p:to>
                                    </p:set>
                                  </p:childTnLst>
                                </p:cTn>
                              </p:par>
                            </p:childTnLst>
                          </p:cTn>
                        </p:par>
                        <p:par>
                          <p:cTn id="11" fill="hold">
                            <p:stCondLst>
                              <p:cond delay="0"/>
                            </p:stCondLst>
                            <p:childTnLst>
                              <p:par>
                                <p:cTn id="12" presetID="35" presetClass="path" presetSubtype="0" accel="50000" decel="50000" fill="hold" nodeType="afterEffect">
                                  <p:stCondLst>
                                    <p:cond delay="0"/>
                                  </p:stCondLst>
                                  <p:childTnLst>
                                    <p:animMotion origin="layout" path="M -0.00052 -0.01042 L -0.11059 -0.01482 " pathEditMode="relative" rAng="0" ptsTypes="AA">
                                      <p:cBhvr>
                                        <p:cTn id="13" dur="3000" fill="hold"/>
                                        <p:tgtEl>
                                          <p:spTgt spid="46"/>
                                        </p:tgtEl>
                                        <p:attrNameLst>
                                          <p:attrName>ppt_x</p:attrName>
                                          <p:attrName>ppt_y</p:attrName>
                                        </p:attrNameLst>
                                      </p:cBhvr>
                                      <p:rCtr x="-55" y="-2"/>
                                    </p:animMotion>
                                  </p:childTnLst>
                                </p:cTn>
                              </p:par>
                            </p:childTnLst>
                          </p:cTn>
                        </p:par>
                        <p:par>
                          <p:cTn id="14" fill="hold">
                            <p:stCondLst>
                              <p:cond delay="3000"/>
                            </p:stCondLst>
                            <p:childTnLst>
                              <p:par>
                                <p:cTn id="15" presetID="35" presetClass="path" presetSubtype="0" accel="50000" decel="50000" fill="hold" nodeType="afterEffect">
                                  <p:stCondLst>
                                    <p:cond delay="0"/>
                                  </p:stCondLst>
                                  <p:childTnLst>
                                    <p:animMotion origin="layout" path="M -0.04722 0.02731 L -0.16528 -0.05672 " pathEditMode="relative" rAng="0" ptsTypes="AA">
                                      <p:cBhvr>
                                        <p:cTn id="16" dur="3000" fill="hold"/>
                                        <p:tgtEl>
                                          <p:spTgt spid="50"/>
                                        </p:tgtEl>
                                        <p:attrNameLst>
                                          <p:attrName>ppt_x</p:attrName>
                                          <p:attrName>ppt_y</p:attrName>
                                        </p:attrNameLst>
                                      </p:cBhvr>
                                      <p:rCtr x="-59" y="-42"/>
                                    </p:animMotion>
                                  </p:childTnLst>
                                </p:cTn>
                              </p:par>
                            </p:childTnLst>
                          </p:cTn>
                        </p:par>
                        <p:par>
                          <p:cTn id="17" fill="hold">
                            <p:stCondLst>
                              <p:cond delay="6000"/>
                            </p:stCondLst>
                            <p:childTnLst>
                              <p:par>
                                <p:cTn id="18" presetID="35" presetClass="path" presetSubtype="0" accel="50000" decel="50000" fill="hold" nodeType="afterEffect">
                                  <p:stCondLst>
                                    <p:cond delay="0"/>
                                  </p:stCondLst>
                                  <p:childTnLst>
                                    <p:animMotion origin="layout" path="M 0.00018 -4.81481E-6 L -0.00677 -0.07847 " pathEditMode="relative" rAng="0" ptsTypes="AA">
                                      <p:cBhvr>
                                        <p:cTn id="19" dur="2000" fill="hold"/>
                                        <p:tgtEl>
                                          <p:spTgt spid="38"/>
                                        </p:tgtEl>
                                        <p:attrNameLst>
                                          <p:attrName>ppt_x</p:attrName>
                                          <p:attrName>ppt_y</p:attrName>
                                        </p:attrNameLst>
                                      </p:cBhvr>
                                      <p:rCtr x="-3" y="-39"/>
                                    </p:animMotion>
                                  </p:childTnLst>
                                </p:cTn>
                              </p:par>
                            </p:childTnLst>
                          </p:cTn>
                        </p:par>
                        <p:par>
                          <p:cTn id="20" fill="hold">
                            <p:stCondLst>
                              <p:cond delay="8000"/>
                            </p:stCondLst>
                            <p:childTnLst>
                              <p:par>
                                <p:cTn id="21" presetID="35" presetClass="path" presetSubtype="0" accel="50000" decel="50000" fill="hold" nodeType="afterEffect">
                                  <p:stCondLst>
                                    <p:cond delay="0"/>
                                  </p:stCondLst>
                                  <p:childTnLst>
                                    <p:animMotion origin="layout" path="M -0.00781 0.00601 L -0.03142 -0.03612 " pathEditMode="relative" rAng="0" ptsTypes="AA">
                                      <p:cBhvr>
                                        <p:cTn id="22" dur="2000" fill="hold"/>
                                        <p:tgtEl>
                                          <p:spTgt spid="82"/>
                                        </p:tgtEl>
                                        <p:attrNameLst>
                                          <p:attrName>ppt_x</p:attrName>
                                          <p:attrName>ppt_y</p:attrName>
                                        </p:attrNameLst>
                                      </p:cBhvr>
                                      <p:rCtr x="-12" y="-21"/>
                                    </p:animMotion>
                                  </p:childTnLst>
                                </p:cTn>
                              </p:par>
                            </p:childTnLst>
                          </p:cTn>
                        </p:par>
                        <p:par>
                          <p:cTn id="23" fill="hold">
                            <p:stCondLst>
                              <p:cond delay="10000"/>
                            </p:stCondLst>
                            <p:childTnLst>
                              <p:par>
                                <p:cTn id="24" presetID="35" presetClass="path" presetSubtype="0" accel="50000" decel="50000" fill="hold" nodeType="afterEffect">
                                  <p:stCondLst>
                                    <p:cond delay="0"/>
                                  </p:stCondLst>
                                  <p:childTnLst>
                                    <p:animMotion origin="layout" path="M 0.00018 0 L 0.14202 -0.05741 " pathEditMode="relative" rAng="0" ptsTypes="AA">
                                      <p:cBhvr>
                                        <p:cTn id="25" dur="3000" fill="hold"/>
                                        <p:tgtEl>
                                          <p:spTgt spid="81"/>
                                        </p:tgtEl>
                                        <p:attrNameLst>
                                          <p:attrName>ppt_x</p:attrName>
                                          <p:attrName>ppt_y</p:attrName>
                                        </p:attrNameLst>
                                      </p:cBhvr>
                                      <p:rCtr x="71" y="-29"/>
                                    </p:animMotion>
                                  </p:childTnLst>
                                </p:cTn>
                              </p:par>
                            </p:childTnLst>
                          </p:cTn>
                        </p:par>
                        <p:par>
                          <p:cTn id="26" fill="hold">
                            <p:stCondLst>
                              <p:cond delay="13000"/>
                            </p:stCondLst>
                            <p:childTnLst>
                              <p:par>
                                <p:cTn id="27" presetID="35" presetClass="path" presetSubtype="0" accel="50000" decel="50000" fill="hold" nodeType="afterEffect">
                                  <p:stCondLst>
                                    <p:cond delay="0"/>
                                  </p:stCondLst>
                                  <p:childTnLst>
                                    <p:animMotion origin="layout" path="M 2.5E-6 7.40741E-7 L 0.05451 -0.07917 " pathEditMode="relative" rAng="0" ptsTypes="AA">
                                      <p:cBhvr>
                                        <p:cTn id="28" dur="3000" fill="hold"/>
                                        <p:tgtEl>
                                          <p:spTgt spid="45"/>
                                        </p:tgtEl>
                                        <p:attrNameLst>
                                          <p:attrName>ppt_x</p:attrName>
                                          <p:attrName>ppt_y</p:attrName>
                                        </p:attrNameLst>
                                      </p:cBhvr>
                                      <p:rCtr x="27" y="-40"/>
                                    </p:animMotion>
                                  </p:childTnLst>
                                </p:cTn>
                              </p:par>
                            </p:childTnLst>
                          </p:cTn>
                        </p:par>
                        <p:par>
                          <p:cTn id="29" fill="hold">
                            <p:stCondLst>
                              <p:cond delay="16000"/>
                            </p:stCondLst>
                            <p:childTnLst>
                              <p:par>
                                <p:cTn id="30" presetID="1" presetClass="exit" presetSubtype="0" fill="hold" nodeType="afterEffect">
                                  <p:stCondLst>
                                    <p:cond delay="0"/>
                                  </p:stCondLst>
                                  <p:childTnLst>
                                    <p:set>
                                      <p:cBhvr>
                                        <p:cTn id="31" dur="1" fill="hold">
                                          <p:stCondLst>
                                            <p:cond delay="0"/>
                                          </p:stCondLst>
                                        </p:cTn>
                                        <p:tgtEl>
                                          <p:spTgt spid="49"/>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63"/>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childTnLst>
                                </p:cTn>
                              </p:par>
                            </p:childTnLst>
                          </p:cTn>
                        </p:par>
                        <p:par>
                          <p:cTn id="38" fill="hold">
                            <p:stCondLst>
                              <p:cond delay="0"/>
                            </p:stCondLst>
                            <p:childTnLst>
                              <p:par>
                                <p:cTn id="39" presetID="1" presetClass="exit"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250825" y="1443038"/>
            <a:ext cx="8128000" cy="3641725"/>
          </a:xfrm>
          <a:prstGeom prst="rect">
            <a:avLst/>
          </a:prstGeom>
          <a:ln>
            <a:noFill/>
          </a:ln>
          <a:effectLst>
            <a:outerShdw blurRad="292100" dist="139700" dir="2700000" algn="tl" rotWithShape="0">
              <a:srgbClr val="333333">
                <a:alpha val="65000"/>
              </a:srgbClr>
            </a:outerShdw>
          </a:effectLst>
        </p:spPr>
      </p:pic>
      <p:sp>
        <p:nvSpPr>
          <p:cNvPr id="8" name="Rounded Rectangular Callout 7"/>
          <p:cNvSpPr/>
          <p:nvPr/>
        </p:nvSpPr>
        <p:spPr bwMode="auto">
          <a:xfrm>
            <a:off x="611188" y="3963988"/>
            <a:ext cx="3143250" cy="647700"/>
          </a:xfrm>
          <a:prstGeom prst="wedgeRoundRectCallout">
            <a:avLst>
              <a:gd name="adj1" fmla="val -25162"/>
              <a:gd name="adj2" fmla="val -16410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dirty="0">
                <a:solidFill>
                  <a:schemeClr val="tx2"/>
                </a:solidFill>
              </a:rPr>
              <a:t>Shifts</a:t>
            </a:r>
          </a:p>
          <a:p>
            <a:pPr fontAlgn="auto">
              <a:spcBef>
                <a:spcPts val="0"/>
              </a:spcBef>
              <a:spcAft>
                <a:spcPts val="0"/>
              </a:spcAft>
              <a:defRPr/>
            </a:pPr>
            <a:r>
              <a:rPr lang="en-US" sz="1200" dirty="0">
                <a:solidFill>
                  <a:schemeClr val="tx2"/>
                </a:solidFill>
              </a:rPr>
              <a:t>Shifts displayed in order of start time</a:t>
            </a:r>
          </a:p>
        </p:txBody>
      </p:sp>
      <p:grpSp>
        <p:nvGrpSpPr>
          <p:cNvPr id="2" name="Group 4"/>
          <p:cNvGrpSpPr>
            <a:grpSpLocks/>
          </p:cNvGrpSpPr>
          <p:nvPr/>
        </p:nvGrpSpPr>
        <p:grpSpPr bwMode="auto">
          <a:xfrm>
            <a:off x="755650" y="2235200"/>
            <a:ext cx="7513638" cy="1031875"/>
            <a:chOff x="-4341428" y="-1438808"/>
            <a:chExt cx="6412031" cy="962558"/>
          </a:xfrm>
        </p:grpSpPr>
        <p:sp>
          <p:nvSpPr>
            <p:cNvPr id="12" name="Rectangle 11"/>
            <p:cNvSpPr/>
            <p:nvPr/>
          </p:nvSpPr>
          <p:spPr>
            <a:xfrm flipV="1">
              <a:off x="-4341428" y="-1438808"/>
              <a:ext cx="3748593" cy="201397"/>
            </a:xfrm>
            <a:prstGeom prst="rect">
              <a:avLst/>
            </a:prstGeom>
            <a:noFill/>
            <a:ln w="19050">
              <a:solidFill>
                <a:schemeClr val="accent2"/>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200" b="1" dirty="0">
                <a:solidFill>
                  <a:schemeClr val="tx2"/>
                </a:solidFill>
              </a:endParaRPr>
            </a:p>
          </p:txBody>
        </p:sp>
        <p:sp>
          <p:nvSpPr>
            <p:cNvPr id="13" name="Rounded Rectangular Callout 12"/>
            <p:cNvSpPr/>
            <p:nvPr/>
          </p:nvSpPr>
          <p:spPr>
            <a:xfrm>
              <a:off x="-306983" y="-1372169"/>
              <a:ext cx="2377586" cy="895919"/>
            </a:xfrm>
            <a:prstGeom prst="wedgeRoundRectCallout">
              <a:avLst>
                <a:gd name="adj1" fmla="val -64586"/>
                <a:gd name="adj2" fmla="val -4019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fontAlgn="auto">
                <a:spcBef>
                  <a:spcPts val="0"/>
                </a:spcBef>
                <a:spcAft>
                  <a:spcPts val="0"/>
                </a:spcAft>
                <a:defRPr/>
              </a:pPr>
              <a:r>
                <a:rPr lang="en-US" sz="1200" b="1" dirty="0">
                  <a:solidFill>
                    <a:schemeClr val="tx2"/>
                  </a:solidFill>
                </a:rPr>
                <a:t>Release Date Total - </a:t>
              </a:r>
              <a:r>
                <a:rPr lang="en-US" sz="1200" dirty="0">
                  <a:solidFill>
                    <a:schemeClr val="tx2"/>
                  </a:solidFill>
                </a:rPr>
                <a:t>summary of Required &amp; Remaining Capacity across all shifts per release date</a:t>
              </a:r>
            </a:p>
          </p:txBody>
        </p:sp>
      </p:grpSp>
      <p:sp>
        <p:nvSpPr>
          <p:cNvPr id="15" name="Title 1"/>
          <p:cNvSpPr txBox="1">
            <a:spLocks/>
          </p:cNvSpPr>
          <p:nvPr/>
        </p:nvSpPr>
        <p:spPr bwMode="auto">
          <a:xfrm>
            <a:off x="179388" y="549275"/>
            <a:ext cx="7129462"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Shift</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PSW Shift Structure</a:t>
            </a:r>
          </a:p>
        </p:txBody>
      </p:sp>
      <p:sp>
        <p:nvSpPr>
          <p:cNvPr id="16" name="TextBox 1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grpSp>
        <p:nvGrpSpPr>
          <p:cNvPr id="3" name="Group 53"/>
          <p:cNvGrpSpPr>
            <a:grpSpLocks/>
          </p:cNvGrpSpPr>
          <p:nvPr/>
        </p:nvGrpSpPr>
        <p:grpSpPr bwMode="auto">
          <a:xfrm>
            <a:off x="8532813" y="0"/>
            <a:ext cx="430212" cy="301625"/>
            <a:chOff x="6907213" y="0"/>
            <a:chExt cx="430212" cy="301625"/>
          </a:xfrm>
        </p:grpSpPr>
        <p:sp>
          <p:nvSpPr>
            <p:cNvPr id="19" name="Right Arrow 1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65545" name="Group 63"/>
            <p:cNvGrpSpPr>
              <a:grpSpLocks/>
            </p:cNvGrpSpPr>
            <p:nvPr/>
          </p:nvGrpSpPr>
          <p:grpSpPr bwMode="auto">
            <a:xfrm>
              <a:off x="6907213" y="65088"/>
              <a:ext cx="171450" cy="171450"/>
              <a:chOff x="739" y="413995"/>
              <a:chExt cx="172117" cy="172117"/>
            </a:xfrm>
          </p:grpSpPr>
          <p:sp>
            <p:nvSpPr>
              <p:cNvPr id="21" name="Oval 20"/>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27" name="Content Placeholder 2"/>
          <p:cNvSpPr txBox="1">
            <a:spLocks/>
          </p:cNvSpPr>
          <p:nvPr/>
        </p:nvSpPr>
        <p:spPr bwMode="auto">
          <a:xfrm>
            <a:off x="179388" y="5300663"/>
            <a:ext cx="8153400" cy="576262"/>
          </a:xfrm>
          <a:prstGeom prst="rect">
            <a:avLst/>
          </a:prstGeom>
          <a:noFill/>
          <a:ln w="9525">
            <a:noFill/>
            <a:miter lim="800000"/>
            <a:headEnd/>
            <a:tailEnd/>
          </a:ln>
        </p:spPr>
        <p:txBody>
          <a:bodyPr tIns="91440" bIns="91440"/>
          <a:lstStyle/>
          <a:p>
            <a:pPr marL="342900" indent="-342900" defTabSz="457200" eaLnBrk="0" hangingPunct="0">
              <a:spcBef>
                <a:spcPct val="20000"/>
              </a:spcBef>
              <a:buClr>
                <a:srgbClr val="F79646"/>
              </a:buClr>
              <a:buFont typeface="Webdings" pitchFamily="18" charset="2"/>
              <a:buChar char="5"/>
            </a:pPr>
            <a:r>
              <a:rPr lang="en-US" sz="1300">
                <a:solidFill>
                  <a:schemeClr val="tx2"/>
                </a:solidFill>
                <a:latin typeface="Century Gothic" pitchFamily="34" charset="0"/>
              </a:rPr>
              <a:t>What is the row with the “blank” shift “00:00” and what is the meaning of it?</a:t>
            </a:r>
          </a:p>
          <a:p>
            <a:pPr marL="342900" indent="-342900" defTabSz="457200" eaLnBrk="0" hangingPunct="0">
              <a:spcBef>
                <a:spcPct val="20000"/>
              </a:spcBef>
              <a:buClr>
                <a:srgbClr val="F79646"/>
              </a:buClr>
              <a:buFont typeface="Webdings" pitchFamily="18" charset="2"/>
              <a:buChar char="5"/>
            </a:pPr>
            <a:r>
              <a:rPr lang="en-US" sz="1300">
                <a:solidFill>
                  <a:schemeClr val="tx2"/>
                </a:solidFill>
                <a:latin typeface="Century Gothic" pitchFamily="34" charset="0"/>
              </a:rPr>
              <a:t>Why is shift 4 prior to shift 1 in the display above?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
                                        </p:tgtEl>
                                        <p:attrNameLst>
                                          <p:attrName>style.visibility</p:attrName>
                                        </p:attrNameLst>
                                      </p:cBhvr>
                                      <p:to>
                                        <p:strVal val="hidden"/>
                                      </p:to>
                                    </p:set>
                                  </p:childTnLst>
                                </p:cTn>
                              </p:par>
                            </p:childTnLst>
                          </p:cTn>
                        </p:par>
                        <p:par>
                          <p:cTn id="12" fill="hold">
                            <p:stCondLst>
                              <p:cond delay="0"/>
                            </p:stCondLst>
                            <p:childTnLst>
                              <p:par>
                                <p:cTn id="13" presetID="1" presetClass="exit"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ight Arrow 17"/>
          <p:cNvSpPr/>
          <p:nvPr/>
        </p:nvSpPr>
        <p:spPr bwMode="auto">
          <a:xfrm rot="1996277">
            <a:off x="4297363" y="3546475"/>
            <a:ext cx="1143000" cy="642938"/>
          </a:xfrm>
          <a:prstGeom prst="right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dirty="0"/>
          </a:p>
        </p:txBody>
      </p:sp>
      <p:sp>
        <p:nvSpPr>
          <p:cNvPr id="15" name="Title 1"/>
          <p:cNvSpPr txBox="1">
            <a:spLocks/>
          </p:cNvSpPr>
          <p:nvPr/>
        </p:nvSpPr>
        <p:spPr bwMode="auto">
          <a:xfrm>
            <a:off x="323850" y="333375"/>
            <a:ext cx="7127875"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Shift</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Shift Structure - Setup</a:t>
            </a:r>
          </a:p>
        </p:txBody>
      </p:sp>
      <p:sp>
        <p:nvSpPr>
          <p:cNvPr id="16" name="TextBox 1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pic>
        <p:nvPicPr>
          <p:cNvPr id="13315" name="Picture 3"/>
          <p:cNvPicPr>
            <a:picLocks noChangeAspect="1" noChangeArrowheads="1"/>
          </p:cNvPicPr>
          <p:nvPr/>
        </p:nvPicPr>
        <p:blipFill>
          <a:blip r:embed="rId3"/>
          <a:srcRect/>
          <a:stretch>
            <a:fillRect/>
          </a:stretch>
        </p:blipFill>
        <p:spPr bwMode="auto">
          <a:xfrm>
            <a:off x="250825" y="1058863"/>
            <a:ext cx="6399213" cy="2514600"/>
          </a:xfrm>
          <a:prstGeom prst="rect">
            <a:avLst/>
          </a:prstGeom>
          <a:ln>
            <a:noFill/>
          </a:ln>
          <a:effectLst>
            <a:outerShdw blurRad="292100" dist="139700" dir="2700000" algn="tl" rotWithShape="0">
              <a:srgbClr val="333333">
                <a:alpha val="65000"/>
              </a:srgbClr>
            </a:outerShdw>
          </a:effectLst>
        </p:spPr>
      </p:pic>
      <p:pic>
        <p:nvPicPr>
          <p:cNvPr id="13314" name="Picture 2"/>
          <p:cNvPicPr>
            <a:picLocks noChangeAspect="1" noChangeArrowheads="1"/>
          </p:cNvPicPr>
          <p:nvPr/>
        </p:nvPicPr>
        <p:blipFill>
          <a:blip r:embed="rId4"/>
          <a:srcRect/>
          <a:stretch>
            <a:fillRect/>
          </a:stretch>
        </p:blipFill>
        <p:spPr bwMode="auto">
          <a:xfrm>
            <a:off x="4067175" y="1484313"/>
            <a:ext cx="4332288" cy="4010025"/>
          </a:xfrm>
          <a:prstGeom prst="rect">
            <a:avLst/>
          </a:prstGeom>
          <a:ln>
            <a:noFill/>
          </a:ln>
          <a:effectLst>
            <a:outerShdw blurRad="292100" dist="139700" dir="2700000" algn="tl" rotWithShape="0">
              <a:srgbClr val="333333">
                <a:alpha val="65000"/>
              </a:srgbClr>
            </a:outerShdw>
          </a:effectLst>
        </p:spPr>
      </p:pic>
      <p:sp>
        <p:nvSpPr>
          <p:cNvPr id="8" name="Rounded Rectangular Callout 7"/>
          <p:cNvSpPr/>
          <p:nvPr/>
        </p:nvSpPr>
        <p:spPr bwMode="auto">
          <a:xfrm>
            <a:off x="323850" y="4221163"/>
            <a:ext cx="3143250" cy="1071562"/>
          </a:xfrm>
          <a:prstGeom prst="wedgeRoundRectCallout">
            <a:avLst>
              <a:gd name="adj1" fmla="val 69989"/>
              <a:gd name="adj2" fmla="val 915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dirty="0">
                <a:solidFill>
                  <a:schemeClr val="tx2"/>
                </a:solidFill>
              </a:rPr>
              <a:t>Shift Setup</a:t>
            </a:r>
          </a:p>
          <a:p>
            <a:pPr fontAlgn="auto">
              <a:spcBef>
                <a:spcPts val="0"/>
              </a:spcBef>
              <a:spcAft>
                <a:spcPts val="0"/>
              </a:spcAft>
              <a:defRPr/>
            </a:pPr>
            <a:r>
              <a:rPr lang="en-US" sz="1200" dirty="0">
                <a:solidFill>
                  <a:schemeClr val="tx2"/>
                </a:solidFill>
              </a:rPr>
              <a:t>Shift Maintenance defines the shift start times and shift capacity.</a:t>
            </a:r>
          </a:p>
        </p:txBody>
      </p:sp>
      <p:sp>
        <p:nvSpPr>
          <p:cNvPr id="23" name="Content Placeholder 2"/>
          <p:cNvSpPr txBox="1">
            <a:spLocks/>
          </p:cNvSpPr>
          <p:nvPr/>
        </p:nvSpPr>
        <p:spPr bwMode="auto">
          <a:xfrm>
            <a:off x="179388" y="5661025"/>
            <a:ext cx="8569325" cy="720725"/>
          </a:xfrm>
          <a:prstGeom prst="rect">
            <a:avLst/>
          </a:prstGeom>
          <a:noFill/>
          <a:ln w="9525">
            <a:noFill/>
            <a:miter lim="800000"/>
            <a:headEnd/>
            <a:tailEnd/>
          </a:ln>
        </p:spPr>
        <p:txBody>
          <a:bodyPr tIns="91440" bIns="91440">
            <a:normAutofit fontScale="85000" lnSpcReduction="20000"/>
          </a:bodyPr>
          <a:lstStyle/>
          <a:p>
            <a:pPr marL="342900" indent="-342900" defTabSz="457200" eaLnBrk="0" hangingPunct="0">
              <a:lnSpc>
                <a:spcPct val="90000"/>
              </a:lnSpc>
              <a:spcBef>
                <a:spcPct val="20000"/>
              </a:spcBef>
              <a:buClr>
                <a:srgbClr val="F79646"/>
              </a:buClr>
              <a:buFont typeface="Webdings" pitchFamily="18" charset="2"/>
              <a:buChar char="5"/>
              <a:defRPr/>
            </a:pPr>
            <a:r>
              <a:rPr lang="en-US" sz="1600" dirty="0">
                <a:solidFill>
                  <a:srgbClr val="4F4F4F"/>
                </a:solidFill>
                <a:latin typeface="+mn-lt"/>
              </a:rPr>
              <a:t>Are there benefits to defining capacity by shift even if you don’t schedule by shift?</a:t>
            </a:r>
          </a:p>
          <a:p>
            <a:pPr marL="342900" indent="-342900" defTabSz="457200" eaLnBrk="0" hangingPunct="0">
              <a:lnSpc>
                <a:spcPct val="90000"/>
              </a:lnSpc>
              <a:spcBef>
                <a:spcPct val="20000"/>
              </a:spcBef>
              <a:buClr>
                <a:srgbClr val="F79646"/>
              </a:buClr>
              <a:buFont typeface="Webdings" pitchFamily="18" charset="2"/>
              <a:buChar char="5"/>
              <a:defRPr/>
            </a:pPr>
            <a:r>
              <a:rPr lang="en-US" sz="1600" dirty="0">
                <a:solidFill>
                  <a:srgbClr val="4F4F4F"/>
                </a:solidFill>
                <a:latin typeface="+mn-lt"/>
              </a:rPr>
              <a:t>What would expect to be the impact of assigning a production order to a shift where the productivity is less than 100%</a:t>
            </a:r>
          </a:p>
          <a:p>
            <a:pPr marL="742950" lvl="1" indent="-285750" eaLnBrk="0" hangingPunct="0">
              <a:lnSpc>
                <a:spcPct val="90000"/>
              </a:lnSpc>
              <a:spcBef>
                <a:spcPct val="25000"/>
              </a:spcBef>
              <a:buClr>
                <a:srgbClr val="2461AA"/>
              </a:buClr>
              <a:buFont typeface="Times New Roman" pitchFamily="18" charset="0"/>
              <a:buChar char="–"/>
              <a:defRPr/>
            </a:pPr>
            <a:endParaRPr lang="en-US" sz="2300" kern="0" dirty="0">
              <a:latin typeface="+mn-lt"/>
            </a:endParaRPr>
          </a:p>
        </p:txBody>
      </p:sp>
      <p:cxnSp>
        <p:nvCxnSpPr>
          <p:cNvPr id="17" name="Straight Arrow Connector 16"/>
          <p:cNvCxnSpPr/>
          <p:nvPr/>
        </p:nvCxnSpPr>
        <p:spPr bwMode="auto">
          <a:xfrm rot="10800000">
            <a:off x="1763713" y="2924175"/>
            <a:ext cx="2303462" cy="1657350"/>
          </a:xfrm>
          <a:prstGeom prst="straightConnector1">
            <a:avLst/>
          </a:prstGeom>
          <a:solidFill>
            <a:schemeClr val="accent1"/>
          </a:solidFill>
          <a:ln w="28575" cap="flat" cmpd="sng" algn="ctr">
            <a:solidFill>
              <a:schemeClr val="accent1">
                <a:lumMod val="25000"/>
              </a:schemeClr>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3">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xit"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6" name="Title 1"/>
          <p:cNvSpPr txBox="1">
            <a:spLocks/>
          </p:cNvSpPr>
          <p:nvPr/>
        </p:nvSpPr>
        <p:spPr bwMode="auto">
          <a:xfrm>
            <a:off x="323850" y="333375"/>
            <a:ext cx="7127875"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Shift</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Shift Structure - Setup</a:t>
            </a:r>
          </a:p>
        </p:txBody>
      </p:sp>
      <p:pic>
        <p:nvPicPr>
          <p:cNvPr id="69638" name="Picture 6"/>
          <p:cNvPicPr>
            <a:picLocks noChangeAspect="1" noChangeArrowheads="1"/>
          </p:cNvPicPr>
          <p:nvPr/>
        </p:nvPicPr>
        <p:blipFill>
          <a:blip r:embed="rId2"/>
          <a:srcRect/>
          <a:stretch>
            <a:fillRect/>
          </a:stretch>
        </p:blipFill>
        <p:spPr bwMode="auto">
          <a:xfrm>
            <a:off x="1403350" y="1412875"/>
            <a:ext cx="4889500" cy="3663950"/>
          </a:xfrm>
          <a:prstGeom prst="rect">
            <a:avLst/>
          </a:prstGeom>
          <a:noFill/>
          <a:ln w="9525">
            <a:noFill/>
            <a:miter lim="800000"/>
            <a:headEnd/>
            <a:tailEnd/>
          </a:ln>
          <a:effectLst/>
        </p:spPr>
      </p:pic>
      <p:sp>
        <p:nvSpPr>
          <p:cNvPr id="69639" name="Rectangle 7"/>
          <p:cNvSpPr>
            <a:spLocks noChangeArrowheads="1"/>
          </p:cNvSpPr>
          <p:nvPr/>
        </p:nvSpPr>
        <p:spPr bwMode="auto">
          <a:xfrm>
            <a:off x="4140200" y="2565400"/>
            <a:ext cx="1368425" cy="503238"/>
          </a:xfrm>
          <a:prstGeom prst="rect">
            <a:avLst/>
          </a:prstGeom>
          <a:noFill/>
          <a:ln w="9525">
            <a:solidFill>
              <a:srgbClr val="F10903"/>
            </a:solidFill>
            <a:miter lim="800000"/>
            <a:headEnd/>
            <a:tailEnd/>
          </a:ln>
          <a:effectLst/>
        </p:spPr>
        <p:txBody>
          <a:bodyPr wrap="none" anchor="ctr"/>
          <a:lstStyle/>
          <a:p>
            <a:endParaRPr lang="en-US"/>
          </a:p>
        </p:txBody>
      </p:sp>
      <p:sp>
        <p:nvSpPr>
          <p:cNvPr id="69640" name="Line 8"/>
          <p:cNvSpPr>
            <a:spLocks noChangeShapeType="1"/>
          </p:cNvSpPr>
          <p:nvPr/>
        </p:nvSpPr>
        <p:spPr bwMode="auto">
          <a:xfrm>
            <a:off x="1403350" y="5084763"/>
            <a:ext cx="4752975" cy="0"/>
          </a:xfrm>
          <a:prstGeom prst="line">
            <a:avLst/>
          </a:prstGeom>
          <a:noFill/>
          <a:ln w="9525">
            <a:solidFill>
              <a:schemeClr val="tx1"/>
            </a:solidFill>
            <a:round/>
            <a:headEnd/>
            <a:tailEnd/>
          </a:ln>
          <a:effectLst/>
        </p:spPr>
        <p:txBody>
          <a:bodyPr/>
          <a:lstStyle/>
          <a:p>
            <a:endParaRPr lang="en-US"/>
          </a:p>
        </p:txBody>
      </p:sp>
      <p:sp>
        <p:nvSpPr>
          <p:cNvPr id="69642" name="Line 10"/>
          <p:cNvSpPr>
            <a:spLocks noChangeShapeType="1"/>
          </p:cNvSpPr>
          <p:nvPr/>
        </p:nvSpPr>
        <p:spPr bwMode="auto">
          <a:xfrm>
            <a:off x="6300788" y="1484313"/>
            <a:ext cx="0" cy="2232025"/>
          </a:xfrm>
          <a:prstGeom prst="line">
            <a:avLst/>
          </a:prstGeom>
          <a:noFill/>
          <a:ln w="9525">
            <a:solidFill>
              <a:schemeClr val="tx1"/>
            </a:solidFill>
            <a:round/>
            <a:headEnd/>
            <a:tailEnd/>
          </a:ln>
          <a:effectLst/>
        </p:spPr>
        <p:txBody>
          <a:bodyPr/>
          <a:lstStyle/>
          <a:p>
            <a:endParaRPr lang="en-US"/>
          </a:p>
        </p:txBody>
      </p:sp>
      <p:sp>
        <p:nvSpPr>
          <p:cNvPr id="69643" name="Line 11"/>
          <p:cNvSpPr>
            <a:spLocks noChangeShapeType="1"/>
          </p:cNvSpPr>
          <p:nvPr/>
        </p:nvSpPr>
        <p:spPr bwMode="auto">
          <a:xfrm>
            <a:off x="6300788" y="4005263"/>
            <a:ext cx="0" cy="215900"/>
          </a:xfrm>
          <a:prstGeom prst="line">
            <a:avLst/>
          </a:prstGeom>
          <a:noFill/>
          <a:ln w="9525">
            <a:solidFill>
              <a:schemeClr val="tx1"/>
            </a:solidFill>
            <a:round/>
            <a:headEnd/>
            <a:tailEnd/>
          </a:ln>
          <a:effectLst/>
        </p:spPr>
        <p:txBody>
          <a:bodyPr/>
          <a:lstStyle/>
          <a:p>
            <a:endParaRPr lang="en-US"/>
          </a:p>
        </p:txBody>
      </p:sp>
      <p:sp>
        <p:nvSpPr>
          <p:cNvPr id="9" name="Rounded Rectangular Callout 8"/>
          <p:cNvSpPr>
            <a:spLocks noChangeArrowheads="1"/>
          </p:cNvSpPr>
          <p:nvPr/>
        </p:nvSpPr>
        <p:spPr bwMode="auto">
          <a:xfrm>
            <a:off x="6156325" y="4221163"/>
            <a:ext cx="2214563" cy="958850"/>
          </a:xfrm>
          <a:prstGeom prst="wedgeRoundRectCallout">
            <a:avLst>
              <a:gd name="adj1" fmla="val -89282"/>
              <a:gd name="adj2" fmla="val -170366"/>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dirty="0">
                <a:solidFill>
                  <a:schemeClr val="tx2"/>
                </a:solidFill>
                <a:latin typeface="+mn-lt"/>
              </a:rPr>
              <a:t>Users can hide or display shifts on the workbench as needed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srcRect/>
          <a:stretch>
            <a:fillRect/>
          </a:stretch>
        </p:blipFill>
        <p:spPr bwMode="auto">
          <a:xfrm>
            <a:off x="900113" y="981075"/>
            <a:ext cx="6364287" cy="4535488"/>
          </a:xfrm>
          <a:prstGeom prst="rect">
            <a:avLst/>
          </a:prstGeom>
          <a:ln>
            <a:noFill/>
          </a:ln>
          <a:effectLst>
            <a:outerShdw blurRad="292100" dist="139700" dir="2700000" algn="tl" rotWithShape="0">
              <a:srgbClr val="333333">
                <a:alpha val="65000"/>
              </a:srgbClr>
            </a:outerShdw>
          </a:effectLst>
        </p:spPr>
      </p:pic>
      <p:sp>
        <p:nvSpPr>
          <p:cNvPr id="11" name="Rectangle 10"/>
          <p:cNvSpPr>
            <a:spLocks noChangeArrowheads="1"/>
          </p:cNvSpPr>
          <p:nvPr/>
        </p:nvSpPr>
        <p:spPr bwMode="auto">
          <a:xfrm>
            <a:off x="1692275" y="2276475"/>
            <a:ext cx="5472113" cy="144463"/>
          </a:xfrm>
          <a:prstGeom prst="rect">
            <a:avLst/>
          </a:prstGeom>
          <a:noFill/>
          <a:ln w="25400" algn="ctr">
            <a:solidFill>
              <a:srgbClr val="FF8500"/>
            </a:solidFill>
            <a:prstDash val="sysDash"/>
            <a:round/>
            <a:headEnd/>
            <a:tailEnd/>
          </a:ln>
          <a:effectLst>
            <a:outerShdw blurRad="50800" dist="38100" dir="2700000" algn="tl" rotWithShape="0">
              <a:prstClr val="black">
                <a:alpha val="40000"/>
              </a:prstClr>
            </a:outerShdw>
          </a:effectLst>
        </p:spPr>
        <p:txBody>
          <a:bodyPr wrap="none" tIns="91440" bIns="91440" anchor="ctr"/>
          <a:lstStyle/>
          <a:p>
            <a:pPr algn="ctr">
              <a:defRPr/>
            </a:pPr>
            <a:endParaRPr lang="en-US"/>
          </a:p>
        </p:txBody>
      </p:sp>
      <p:sp>
        <p:nvSpPr>
          <p:cNvPr id="12" name="TextBox 11"/>
          <p:cNvSpPr txBox="1"/>
          <p:nvPr/>
        </p:nvSpPr>
        <p:spPr>
          <a:xfrm>
            <a:off x="8027988" y="188913"/>
            <a:ext cx="1116012" cy="215900"/>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13" name="Rounded Rectangular Callout 12"/>
          <p:cNvSpPr/>
          <p:nvPr/>
        </p:nvSpPr>
        <p:spPr bwMode="auto">
          <a:xfrm>
            <a:off x="6227763" y="4437063"/>
            <a:ext cx="2214562" cy="958850"/>
          </a:xfrm>
          <a:prstGeom prst="wedgeRoundRectCallout">
            <a:avLst>
              <a:gd name="adj1" fmla="val -101561"/>
              <a:gd name="adj2" fmla="val -8535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dirty="0">
                <a:solidFill>
                  <a:schemeClr val="tx2"/>
                </a:solidFill>
              </a:rPr>
              <a:t>I have additional remaining capacity to schedule additional orders on Shift 2 &amp; 3</a:t>
            </a:r>
          </a:p>
        </p:txBody>
      </p:sp>
      <p:grpSp>
        <p:nvGrpSpPr>
          <p:cNvPr id="2" name="Group 53"/>
          <p:cNvGrpSpPr>
            <a:grpSpLocks/>
          </p:cNvGrpSpPr>
          <p:nvPr/>
        </p:nvGrpSpPr>
        <p:grpSpPr bwMode="auto">
          <a:xfrm>
            <a:off x="8534400" y="31750"/>
            <a:ext cx="430213"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0679"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19" name="TextBox 18"/>
          <p:cNvSpPr txBox="1"/>
          <p:nvPr/>
        </p:nvSpPr>
        <p:spPr>
          <a:xfrm>
            <a:off x="8027988" y="188913"/>
            <a:ext cx="1116012" cy="215900"/>
          </a:xfrm>
          <a:prstGeom prst="rect">
            <a:avLst/>
          </a:prstGeom>
          <a:noFill/>
        </p:spPr>
        <p:txBody>
          <a:bodyPr>
            <a:spAutoFit/>
          </a:bodyPr>
          <a:lstStyle/>
          <a:p>
            <a:pPr>
              <a:defRPr/>
            </a:pPr>
            <a:r>
              <a:rPr lang="en-US" sz="800" dirty="0">
                <a:solidFill>
                  <a:schemeClr val="bg1">
                    <a:lumMod val="95000"/>
                  </a:schemeClr>
                </a:solidFill>
              </a:rPr>
              <a:t>Click For Next  Point</a:t>
            </a:r>
          </a:p>
        </p:txBody>
      </p:sp>
      <p:grpSp>
        <p:nvGrpSpPr>
          <p:cNvPr id="4" name="Group 53"/>
          <p:cNvGrpSpPr>
            <a:grpSpLocks/>
          </p:cNvGrpSpPr>
          <p:nvPr/>
        </p:nvGrpSpPr>
        <p:grpSpPr bwMode="auto">
          <a:xfrm>
            <a:off x="7670800" y="31750"/>
            <a:ext cx="430213" cy="301625"/>
            <a:chOff x="6907213" y="0"/>
            <a:chExt cx="430212" cy="301625"/>
          </a:xfrm>
        </p:grpSpPr>
        <p:sp>
          <p:nvSpPr>
            <p:cNvPr id="22" name="Right Arrow 2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0675" name="Group 63"/>
            <p:cNvGrpSpPr>
              <a:grpSpLocks/>
            </p:cNvGrpSpPr>
            <p:nvPr/>
          </p:nvGrpSpPr>
          <p:grpSpPr bwMode="auto">
            <a:xfrm>
              <a:off x="6907213" y="65088"/>
              <a:ext cx="171450" cy="171450"/>
              <a:chOff x="739" y="413995"/>
              <a:chExt cx="172117" cy="172117"/>
            </a:xfrm>
          </p:grpSpPr>
          <p:sp>
            <p:nvSpPr>
              <p:cNvPr id="24" name="Oval 2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6" name="Group 53"/>
          <p:cNvGrpSpPr>
            <a:grpSpLocks/>
          </p:cNvGrpSpPr>
          <p:nvPr/>
        </p:nvGrpSpPr>
        <p:grpSpPr bwMode="auto">
          <a:xfrm>
            <a:off x="8102600" y="317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0671"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31" name="Rounded Rectangular Callout 30"/>
          <p:cNvSpPr/>
          <p:nvPr/>
        </p:nvSpPr>
        <p:spPr bwMode="auto">
          <a:xfrm>
            <a:off x="5148263" y="981075"/>
            <a:ext cx="2736850" cy="742950"/>
          </a:xfrm>
          <a:prstGeom prst="wedgeRoundRectCallout">
            <a:avLst>
              <a:gd name="adj1" fmla="val -125544"/>
              <a:gd name="adj2" fmla="val 10259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dirty="0">
                <a:solidFill>
                  <a:schemeClr val="tx2"/>
                </a:solidFill>
              </a:rPr>
              <a:t>I have production orders I need to move from default shift (0) to the specified shifts</a:t>
            </a:r>
          </a:p>
        </p:txBody>
      </p:sp>
      <p:sp>
        <p:nvSpPr>
          <p:cNvPr id="32" name="Rounded Rectangular Callout 31"/>
          <p:cNvSpPr/>
          <p:nvPr/>
        </p:nvSpPr>
        <p:spPr bwMode="auto">
          <a:xfrm>
            <a:off x="6227763" y="2636838"/>
            <a:ext cx="2214562" cy="958850"/>
          </a:xfrm>
          <a:prstGeom prst="wedgeRoundRectCallout">
            <a:avLst>
              <a:gd name="adj1" fmla="val -80055"/>
              <a:gd name="adj2" fmla="val -76419"/>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(3) </a:t>
            </a:r>
            <a:r>
              <a:rPr lang="en-US" sz="1200" dirty="0">
                <a:solidFill>
                  <a:schemeClr val="tx2"/>
                </a:solidFill>
              </a:rPr>
              <a:t>I can select the desired order and drag/drop it to the target Shift on the Sequence Grid.</a:t>
            </a:r>
          </a:p>
        </p:txBody>
      </p:sp>
      <p:cxnSp>
        <p:nvCxnSpPr>
          <p:cNvPr id="34" name="Straight Arrow Connector 33"/>
          <p:cNvCxnSpPr/>
          <p:nvPr/>
        </p:nvCxnSpPr>
        <p:spPr bwMode="auto">
          <a:xfrm rot="5400000">
            <a:off x="1368426" y="2744787"/>
            <a:ext cx="1871662" cy="1223963"/>
          </a:xfrm>
          <a:prstGeom prst="straightConnector1">
            <a:avLst/>
          </a:prstGeom>
          <a:solidFill>
            <a:schemeClr val="accent1"/>
          </a:solidFill>
          <a:ln w="28575" cap="flat" cmpd="sng" algn="ctr">
            <a:solidFill>
              <a:schemeClr val="accent1">
                <a:lumMod val="25000"/>
              </a:schemeClr>
            </a:solidFill>
            <a:prstDash val="solid"/>
            <a:round/>
            <a:headEnd type="none" w="med" len="med"/>
            <a:tailEnd type="arrow"/>
          </a:ln>
          <a:effectLst/>
        </p:spPr>
      </p:cxnSp>
      <p:sp>
        <p:nvSpPr>
          <p:cNvPr id="38" name="Content Placeholder 2"/>
          <p:cNvSpPr txBox="1">
            <a:spLocks/>
          </p:cNvSpPr>
          <p:nvPr/>
        </p:nvSpPr>
        <p:spPr bwMode="auto">
          <a:xfrm>
            <a:off x="250825" y="5661025"/>
            <a:ext cx="8153400" cy="863600"/>
          </a:xfrm>
          <a:prstGeom prst="rect">
            <a:avLst/>
          </a:prstGeom>
          <a:noFill/>
          <a:ln w="9525">
            <a:noFill/>
            <a:miter lim="800000"/>
            <a:headEnd/>
            <a:tailEnd/>
          </a:ln>
        </p:spPr>
        <p:txBody>
          <a:bodyPr tIns="91440" bIns="91440"/>
          <a:lstStyle/>
          <a:p>
            <a:pPr marL="342900" indent="-342900" defTabSz="457200" eaLnBrk="0" hangingPunct="0">
              <a:lnSpc>
                <a:spcPct val="80000"/>
              </a:lnSpc>
              <a:spcBef>
                <a:spcPct val="20000"/>
              </a:spcBef>
              <a:buClr>
                <a:srgbClr val="F79646"/>
              </a:buClr>
              <a:buFont typeface="Webdings" pitchFamily="18" charset="2"/>
              <a:buChar char="5"/>
            </a:pPr>
            <a:r>
              <a:rPr lang="en-US" sz="1500">
                <a:latin typeface="Century Gothic" pitchFamily="34" charset="0"/>
              </a:rPr>
              <a:t>What if I did not assign all production orders to a shift:</a:t>
            </a:r>
          </a:p>
          <a:p>
            <a:pPr marL="800100" lvl="2" indent="-342900" defTabSz="457200" eaLnBrk="0" hangingPunct="0">
              <a:lnSpc>
                <a:spcPct val="80000"/>
              </a:lnSpc>
              <a:spcBef>
                <a:spcPct val="20000"/>
              </a:spcBef>
              <a:buClr>
                <a:srgbClr val="F79646"/>
              </a:buClr>
              <a:buFont typeface="Webdings" pitchFamily="18" charset="2"/>
              <a:buChar char="5"/>
            </a:pPr>
            <a:r>
              <a:rPr lang="en-US" sz="1500">
                <a:latin typeface="Century Gothic" pitchFamily="34" charset="0"/>
              </a:rPr>
              <a:t>How could this be interpreted?</a:t>
            </a:r>
          </a:p>
          <a:p>
            <a:pPr marL="800100" lvl="2" indent="-342900" defTabSz="457200" eaLnBrk="0" hangingPunct="0">
              <a:lnSpc>
                <a:spcPct val="80000"/>
              </a:lnSpc>
              <a:spcBef>
                <a:spcPct val="20000"/>
              </a:spcBef>
              <a:buClr>
                <a:srgbClr val="F79646"/>
              </a:buClr>
              <a:buFont typeface="Webdings" pitchFamily="18" charset="2"/>
              <a:buChar char="5"/>
            </a:pPr>
            <a:r>
              <a:rPr lang="en-US" sz="1500">
                <a:latin typeface="Century Gothic" pitchFamily="34" charset="0"/>
              </a:rPr>
              <a:t>Is there a negative impact?</a:t>
            </a:r>
          </a:p>
          <a:p>
            <a:pPr marL="742950" lvl="1" indent="-285750" defTabSz="457200" eaLnBrk="0" hangingPunct="0">
              <a:lnSpc>
                <a:spcPct val="80000"/>
              </a:lnSpc>
              <a:spcBef>
                <a:spcPct val="25000"/>
              </a:spcBef>
              <a:buClr>
                <a:srgbClr val="2461AA"/>
              </a:buClr>
              <a:buFont typeface="Times New Roman" pitchFamily="18" charset="0"/>
              <a:buChar char="–"/>
            </a:pPr>
            <a:endParaRPr lang="en-US" sz="2300">
              <a:solidFill>
                <a:schemeClr val="tx2"/>
              </a:solidFill>
              <a:latin typeface="Century Gothic" pitchFamily="34" charset="0"/>
            </a:endParaRPr>
          </a:p>
        </p:txBody>
      </p:sp>
      <p:sp>
        <p:nvSpPr>
          <p:cNvPr id="28" name="Title 1"/>
          <p:cNvSpPr txBox="1">
            <a:spLocks/>
          </p:cNvSpPr>
          <p:nvPr/>
        </p:nvSpPr>
        <p:spPr bwMode="auto">
          <a:xfrm>
            <a:off x="323850" y="333375"/>
            <a:ext cx="7127875"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Shift</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Shift Structure - Display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4"/>
                                        </p:tgtEl>
                                        <p:attrNameLst>
                                          <p:attrName>style.visibility</p:attrName>
                                        </p:attrNameLst>
                                      </p:cBhvr>
                                      <p:to>
                                        <p:strVal val="hidden"/>
                                      </p:to>
                                    </p:set>
                                  </p:childTnLst>
                                </p:cTn>
                              </p:par>
                            </p:childTnLst>
                          </p:cTn>
                        </p:par>
                        <p:par>
                          <p:cTn id="16" fill="hold">
                            <p:stCondLst>
                              <p:cond delay="0"/>
                            </p:stCondLst>
                            <p:childTnLst>
                              <p:par>
                                <p:cTn id="17" presetID="1" presetClass="exit"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2"/>
                                        </p:tgtEl>
                                        <p:attrNameLst>
                                          <p:attrName>style.visibility</p:attrName>
                                        </p:attrNameLst>
                                      </p:cBhvr>
                                      <p:to>
                                        <p:strVal val="hidden"/>
                                      </p:to>
                                    </p:set>
                                  </p:childTnLst>
                                </p:cTn>
                              </p:par>
                            </p:childTnLst>
                          </p:cTn>
                        </p:par>
                        <p:par>
                          <p:cTn id="31" fill="hold">
                            <p:stCondLst>
                              <p:cond delay="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par>
                          <p:cTn id="35" fill="hold">
                            <p:stCondLst>
                              <p:cond delay="500"/>
                            </p:stCondLst>
                            <p:childTnLst>
                              <p:par>
                                <p:cTn id="36" presetID="22" presetClass="entr" presetSubtype="2"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right)">
                                      <p:cBhvr>
                                        <p:cTn id="38" dur="500"/>
                                        <p:tgtEl>
                                          <p:spTgt spid="34"/>
                                        </p:tgtEl>
                                      </p:cBhvr>
                                    </p:animEffect>
                                  </p:childTnLst>
                                </p:cTn>
                              </p:par>
                            </p:childTnLst>
                          </p:cTn>
                        </p:par>
                        <p:par>
                          <p:cTn id="39" fill="hold">
                            <p:stCondLst>
                              <p:cond delay="1000"/>
                            </p:stCondLst>
                            <p:childTnLst>
                              <p:par>
                                <p:cTn id="40" presetID="1" presetClass="exit"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hidden"/>
                                      </p:to>
                                    </p:set>
                                  </p:childTnLst>
                                </p:cTn>
                              </p:par>
                              <p:par>
                                <p:cTn id="42" presetID="1" presetClass="entr" presetSubtype="0" fill="hold" grpId="0" nodeType="withEffect">
                                  <p:stCondLst>
                                    <p:cond delay="0"/>
                                  </p:stCondLst>
                                  <p:childTnLst>
                                    <p:set>
                                      <p:cBhvr>
                                        <p:cTn id="43" dur="1" fill="hold">
                                          <p:stCondLst>
                                            <p:cond delay="0"/>
                                          </p:stCondLst>
                                        </p:cTn>
                                        <p:tgtEl>
                                          <p:spTgt spid="38">
                                            <p:txEl>
                                              <p:pRg st="0" end="0"/>
                                            </p:txEl>
                                          </p:spTgt>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38">
                                            <p:txEl>
                                              <p:pRg st="1" end="1"/>
                                            </p:txEl>
                                          </p:spTgt>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9" grpId="0"/>
      <p:bldP spid="31" grpId="0" animBg="1"/>
      <p:bldP spid="32" grpId="0" animBg="1"/>
      <p:bldP spid="3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latin typeface="Century Gothic" pitchFamily="34" charset="0"/>
              </a:rPr>
              <a:t> </a:t>
            </a:r>
            <a:r>
              <a:rPr lang="en-US" sz="4800" smtClean="0">
                <a:latin typeface="Century Gothic" pitchFamily="34" charset="0"/>
              </a:rPr>
              <a:t>Hands On Lesson</a:t>
            </a:r>
          </a:p>
        </p:txBody>
      </p:sp>
      <p:sp>
        <p:nvSpPr>
          <p:cNvPr id="80899"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Scheduling by Shift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p:cNvSpPr>
            <a:spLocks noGrp="1"/>
          </p:cNvSpPr>
          <p:nvPr>
            <p:ph idx="1"/>
          </p:nvPr>
        </p:nvSpPr>
        <p:spPr>
          <a:xfrm>
            <a:off x="457200" y="892175"/>
            <a:ext cx="8229600" cy="5424488"/>
          </a:xfrm>
        </p:spPr>
        <p:txBody>
          <a:bodyPr/>
          <a:lstStyle/>
          <a:p>
            <a:r>
              <a:rPr lang="en-US" smtClean="0">
                <a:solidFill>
                  <a:srgbClr val="4F4F4F"/>
                </a:solidFill>
                <a:latin typeface="Century Gothic" pitchFamily="34" charset="0"/>
              </a:rPr>
              <a:t>Retrieve your scheduling data </a:t>
            </a:r>
          </a:p>
          <a:p>
            <a:r>
              <a:rPr lang="en-US" smtClean="0">
                <a:solidFill>
                  <a:srgbClr val="4F4F4F"/>
                </a:solidFill>
                <a:latin typeface="Century Gothic" pitchFamily="34" charset="0"/>
              </a:rPr>
              <a:t>Review the PSW at the shift level </a:t>
            </a:r>
          </a:p>
          <a:p>
            <a:r>
              <a:rPr lang="en-US" smtClean="0">
                <a:solidFill>
                  <a:srgbClr val="4F4F4F"/>
                </a:solidFill>
                <a:latin typeface="Century Gothic" pitchFamily="34" charset="0"/>
              </a:rPr>
              <a:t>Assign production orders for a given release date to a specific shift </a:t>
            </a:r>
          </a:p>
          <a:p>
            <a:r>
              <a:rPr lang="en-US" smtClean="0">
                <a:solidFill>
                  <a:srgbClr val="4F4F4F"/>
                </a:solidFill>
                <a:latin typeface="Century Gothic" pitchFamily="34" charset="0"/>
              </a:rPr>
              <a:t>Learn how assigning an order to different shifts can impact required capacity </a:t>
            </a:r>
          </a:p>
          <a:p>
            <a:r>
              <a:rPr lang="en-US" smtClean="0">
                <a:solidFill>
                  <a:srgbClr val="4F4F4F"/>
                </a:solidFill>
                <a:latin typeface="Century Gothic" pitchFamily="34" charset="0"/>
              </a:rPr>
              <a:t>Questions</a:t>
            </a:r>
          </a:p>
        </p:txBody>
      </p:sp>
      <p:sp>
        <p:nvSpPr>
          <p:cNvPr id="90113" name="Rectangle 2"/>
          <p:cNvSpPr>
            <a:spLocks noGrp="1"/>
          </p:cNvSpPr>
          <p:nvPr>
            <p:ph type="title"/>
          </p:nvPr>
        </p:nvSpPr>
        <p:spPr>
          <a:xfrm>
            <a:off x="457200" y="182563"/>
            <a:ext cx="8229600" cy="709612"/>
          </a:xfrm>
        </p:spPr>
        <p:txBody>
          <a:bodyPr rtlCol="0">
            <a:normAutofit fontScale="90000"/>
          </a:bodyPr>
          <a:lstStyle/>
          <a:p>
            <a:pPr fontAlgn="auto">
              <a:spcAft>
                <a:spcPts val="0"/>
              </a:spcAft>
              <a:defRPr/>
            </a:pPr>
            <a:r>
              <a:rPr lang="en-US" sz="2800" smtClean="0"/>
              <a:t>Exercise 2 - Scheduling Orders within a Release Date and Shift</a:t>
            </a:r>
            <a:r>
              <a:rPr lang="en-US" sz="2800" b="0" smtClean="0"/>
              <a:t/>
            </a:r>
            <a:br>
              <a:rPr lang="en-US" sz="2800" b="0" smtClean="0"/>
            </a:br>
            <a:endParaRPr lang="en-US" sz="2800" b="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p:nvPr>
        </p:nvSpPr>
        <p:spPr>
          <a:xfrm>
            <a:off x="0" y="2781300"/>
            <a:ext cx="9144000" cy="2057400"/>
          </a:xfrm>
        </p:spPr>
        <p:txBody>
          <a:bodyPr anchor="t"/>
          <a:lstStyle/>
          <a:p>
            <a:pPr algn="ctr">
              <a:lnSpc>
                <a:spcPct val="85000"/>
              </a:lnSpc>
            </a:pPr>
            <a:r>
              <a:rPr lang="en-US" smtClean="0">
                <a:solidFill>
                  <a:srgbClr val="4F4F4F"/>
                </a:solidFill>
                <a:latin typeface="Century Gothic" pitchFamily="34" charset="0"/>
              </a:rPr>
              <a:t> </a:t>
            </a:r>
            <a:r>
              <a:rPr lang="en-US" sz="4800" smtClean="0">
                <a:solidFill>
                  <a:srgbClr val="4F4F4F"/>
                </a:solidFill>
                <a:latin typeface="Century Gothic" pitchFamily="34" charset="0"/>
              </a:rPr>
              <a:t>Schedule by Multi-Resource</a:t>
            </a:r>
          </a:p>
        </p:txBody>
      </p:sp>
      <p:sp>
        <p:nvSpPr>
          <p:cNvPr id="400387" name="Text Box 3"/>
          <p:cNvSpPr txBox="1">
            <a:spLocks noChangeArrowheads="1"/>
          </p:cNvSpPr>
          <p:nvPr/>
        </p:nvSpPr>
        <p:spPr bwMode="auto">
          <a:xfrm>
            <a:off x="990600" y="2476500"/>
            <a:ext cx="6389688" cy="400050"/>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bg1">
                    <a:lumMod val="50000"/>
                  </a:schemeClr>
                </a:solidFill>
              </a:rPr>
              <a:t>Production Order Scheduling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42875" y="1071563"/>
            <a:ext cx="8382000" cy="2357437"/>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aphicFrame>
        <p:nvGraphicFramePr>
          <p:cNvPr id="4" name="Table 3"/>
          <p:cNvGraphicFramePr>
            <a:graphicFrameLocks noGrp="1"/>
          </p:cNvGraphicFramePr>
          <p:nvPr/>
        </p:nvGraphicFramePr>
        <p:xfrm>
          <a:off x="125413" y="3440113"/>
          <a:ext cx="8804275" cy="1249362"/>
        </p:xfrm>
        <a:graphic>
          <a:graphicData uri="http://schemas.openxmlformats.org/drawingml/2006/table">
            <a:tbl>
              <a:tblPr firstRow="1" bandRow="1">
                <a:tableStyleId>{5C22544A-7EE6-4342-B048-85BDC9FD1C3A}</a:tableStyleId>
              </a:tblPr>
              <a:tblGrid>
                <a:gridCol w="4389130"/>
                <a:gridCol w="4415022"/>
              </a:tblGrid>
              <a:tr h="304800">
                <a:tc>
                  <a:txBody>
                    <a:bodyPr/>
                    <a:lstStyle/>
                    <a:p>
                      <a:r>
                        <a:rPr lang="en-US" sz="1200" dirty="0" smtClean="0"/>
                        <a:t>Business Objectives</a:t>
                      </a:r>
                      <a:endParaRPr lang="en-US" sz="1200" dirty="0"/>
                    </a:p>
                  </a:txBody>
                  <a:tcPr/>
                </a:tc>
                <a:tc>
                  <a:txBody>
                    <a:bodyPr/>
                    <a:lstStyle/>
                    <a:p>
                      <a:r>
                        <a:rPr lang="en-US" sz="1200" dirty="0" smtClean="0"/>
                        <a:t>Scheduling Approach</a:t>
                      </a:r>
                      <a:endParaRPr lang="en-US" sz="1200" dirty="0"/>
                    </a:p>
                  </a:txBody>
                  <a:tcPr/>
                </a:tc>
              </a:tr>
              <a:tr h="370840">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Direct shop floor execution at the resource level. </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Measure shop floor performance by specific machine</a:t>
                      </a: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Assign production orders to a specific machine.</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endParaRPr kumimoji="0" lang="en-US" sz="1400" b="0" i="0" u="none" strike="noStrike" kern="1200" cap="none" normalizeH="0" baseline="0" dirty="0">
                        <a:ln>
                          <a:noFill/>
                        </a:ln>
                        <a:solidFill>
                          <a:srgbClr val="4F4F4F"/>
                        </a:solidFill>
                        <a:effectLst/>
                        <a:latin typeface="Century Gothic" pitchFamily="34" charset="0"/>
                        <a:ea typeface="Times New Roman" pitchFamily="18" charset="0"/>
                        <a:cs typeface="Tahoma" pitchFamily="34" charset="0"/>
                      </a:endParaRPr>
                    </a:p>
                  </a:txBody>
                  <a:tcPr/>
                </a:tc>
              </a:tr>
            </a:tbl>
          </a:graphicData>
        </a:graphic>
      </p:graphicFrame>
      <p:sp>
        <p:nvSpPr>
          <p:cNvPr id="77837" name="TextBox 124"/>
          <p:cNvSpPr txBox="1">
            <a:spLocks noChangeArrowheads="1"/>
          </p:cNvSpPr>
          <p:nvPr/>
        </p:nvSpPr>
        <p:spPr bwMode="auto">
          <a:xfrm>
            <a:off x="179388" y="6237288"/>
            <a:ext cx="7429500" cy="338137"/>
          </a:xfrm>
          <a:prstGeom prst="rect">
            <a:avLst/>
          </a:prstGeom>
          <a:noFill/>
          <a:ln w="9525">
            <a:noFill/>
            <a:miter lim="800000"/>
            <a:headEnd/>
            <a:tailEnd/>
          </a:ln>
        </p:spPr>
        <p:txBody>
          <a:bodyPr>
            <a:spAutoFit/>
          </a:bodyPr>
          <a:lstStyle/>
          <a:p>
            <a:r>
              <a:rPr lang="en-US" sz="1600" b="1"/>
              <a:t>Your comments</a:t>
            </a:r>
            <a:r>
              <a:rPr lang="en-US" sz="1600"/>
              <a:t>? </a:t>
            </a:r>
          </a:p>
        </p:txBody>
      </p:sp>
      <p:sp>
        <p:nvSpPr>
          <p:cNvPr id="77838" name="Text Box 4"/>
          <p:cNvSpPr txBox="1">
            <a:spLocks noChangeArrowheads="1"/>
          </p:cNvSpPr>
          <p:nvPr/>
        </p:nvSpPr>
        <p:spPr bwMode="auto">
          <a:xfrm>
            <a:off x="2428875" y="1000125"/>
            <a:ext cx="2286000" cy="369888"/>
          </a:xfrm>
          <a:prstGeom prst="rect">
            <a:avLst/>
          </a:prstGeom>
          <a:noFill/>
          <a:ln w="38100" algn="ctr">
            <a:noFill/>
            <a:miter lim="800000"/>
            <a:headEnd/>
            <a:tailEnd/>
          </a:ln>
        </p:spPr>
        <p:txBody>
          <a:bodyPr tIns="91440" bIns="91440">
            <a:spAutoFit/>
          </a:bodyPr>
          <a:lstStyle/>
          <a:p>
            <a:r>
              <a:rPr lang="en-US" sz="1200" b="1">
                <a:latin typeface="Arial" charset="0"/>
              </a:rPr>
              <a:t>Production Scheduling</a:t>
            </a:r>
          </a:p>
        </p:txBody>
      </p:sp>
      <p:sp>
        <p:nvSpPr>
          <p:cNvPr id="77839" name="Line 6"/>
          <p:cNvSpPr>
            <a:spLocks noChangeShapeType="1"/>
          </p:cNvSpPr>
          <p:nvPr/>
        </p:nvSpPr>
        <p:spPr bwMode="auto">
          <a:xfrm flipH="1">
            <a:off x="2422525" y="557213"/>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77840" name="Text Box 10"/>
          <p:cNvSpPr txBox="1">
            <a:spLocks noChangeArrowheads="1"/>
          </p:cNvSpPr>
          <p:nvPr/>
        </p:nvSpPr>
        <p:spPr bwMode="auto">
          <a:xfrm>
            <a:off x="4214813" y="1000125"/>
            <a:ext cx="3000375" cy="369888"/>
          </a:xfrm>
          <a:prstGeom prst="rect">
            <a:avLst/>
          </a:prstGeom>
          <a:noFill/>
          <a:ln w="38100" algn="ctr">
            <a:noFill/>
            <a:miter lim="800000"/>
            <a:headEnd/>
            <a:tailEnd/>
          </a:ln>
        </p:spPr>
        <p:txBody>
          <a:bodyPr tIns="91440" bIns="91440">
            <a:spAutoFit/>
          </a:bodyPr>
          <a:lstStyle/>
          <a:p>
            <a:pPr algn="ctr"/>
            <a:r>
              <a:rPr lang="en-US" sz="1200" b="1">
                <a:latin typeface="Arial" charset="0"/>
              </a:rPr>
              <a:t>Release To shop Floor</a:t>
            </a:r>
          </a:p>
        </p:txBody>
      </p:sp>
      <p:sp>
        <p:nvSpPr>
          <p:cNvPr id="77841" name="Text Box 11"/>
          <p:cNvSpPr txBox="1">
            <a:spLocks noChangeArrowheads="1"/>
          </p:cNvSpPr>
          <p:nvPr/>
        </p:nvSpPr>
        <p:spPr bwMode="auto">
          <a:xfrm>
            <a:off x="7000875" y="1000125"/>
            <a:ext cx="920750" cy="369888"/>
          </a:xfrm>
          <a:prstGeom prst="rect">
            <a:avLst/>
          </a:prstGeom>
          <a:noFill/>
          <a:ln w="38100" algn="ctr">
            <a:noFill/>
            <a:miter lim="800000"/>
            <a:headEnd/>
            <a:tailEnd/>
          </a:ln>
        </p:spPr>
        <p:txBody>
          <a:bodyPr wrap="none" tIns="91440" bIns="91440">
            <a:spAutoFit/>
          </a:bodyPr>
          <a:lstStyle/>
          <a:p>
            <a:r>
              <a:rPr lang="en-US" sz="1200" b="1">
                <a:latin typeface="Arial" charset="0"/>
              </a:rPr>
              <a:t>Execution</a:t>
            </a:r>
          </a:p>
        </p:txBody>
      </p:sp>
      <p:sp>
        <p:nvSpPr>
          <p:cNvPr id="77842" name="Text Box 20"/>
          <p:cNvSpPr txBox="1">
            <a:spLocks noChangeArrowheads="1"/>
          </p:cNvSpPr>
          <p:nvPr/>
        </p:nvSpPr>
        <p:spPr bwMode="auto">
          <a:xfrm>
            <a:off x="285750" y="1000125"/>
            <a:ext cx="1571625" cy="369888"/>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77843" name="Rectangle 13"/>
          <p:cNvSpPr>
            <a:spLocks noChangeArrowheads="1"/>
          </p:cNvSpPr>
          <p:nvPr/>
        </p:nvSpPr>
        <p:spPr bwMode="auto">
          <a:xfrm>
            <a:off x="142875" y="733425"/>
            <a:ext cx="2286000"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Months-Weeks-Days</a:t>
            </a:r>
          </a:p>
        </p:txBody>
      </p:sp>
      <p:sp>
        <p:nvSpPr>
          <p:cNvPr id="77844" name="Line 6"/>
          <p:cNvSpPr>
            <a:spLocks noChangeShapeType="1"/>
          </p:cNvSpPr>
          <p:nvPr/>
        </p:nvSpPr>
        <p:spPr bwMode="auto">
          <a:xfrm flipH="1">
            <a:off x="4779963" y="57150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77845" name="Line 6"/>
          <p:cNvSpPr>
            <a:spLocks noChangeShapeType="1"/>
          </p:cNvSpPr>
          <p:nvPr/>
        </p:nvSpPr>
        <p:spPr bwMode="auto">
          <a:xfrm flipH="1">
            <a:off x="6994525" y="57150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77846" name="Rectangle 8"/>
          <p:cNvSpPr>
            <a:spLocks noChangeArrowheads="1"/>
          </p:cNvSpPr>
          <p:nvPr/>
        </p:nvSpPr>
        <p:spPr bwMode="auto">
          <a:xfrm>
            <a:off x="4786313" y="733425"/>
            <a:ext cx="22145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Day-Shift-Intervals</a:t>
            </a:r>
          </a:p>
        </p:txBody>
      </p:sp>
      <p:sp>
        <p:nvSpPr>
          <p:cNvPr id="77847" name="Rectangle 6"/>
          <p:cNvSpPr>
            <a:spLocks noChangeArrowheads="1"/>
          </p:cNvSpPr>
          <p:nvPr/>
        </p:nvSpPr>
        <p:spPr bwMode="auto">
          <a:xfrm>
            <a:off x="2428875" y="733425"/>
            <a:ext cx="2357438" cy="304800"/>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Days</a:t>
            </a:r>
          </a:p>
        </p:txBody>
      </p:sp>
      <p:sp>
        <p:nvSpPr>
          <p:cNvPr id="65" name="Left Arrow 64"/>
          <p:cNvSpPr/>
          <p:nvPr/>
        </p:nvSpPr>
        <p:spPr bwMode="auto">
          <a:xfrm rot="16200000">
            <a:off x="3100110" y="535761"/>
            <a:ext cx="500066" cy="571505"/>
          </a:xfrm>
          <a:prstGeom prst="leftArrow">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1400" dirty="0">
              <a:solidFill>
                <a:schemeClr val="accent1">
                  <a:lumMod val="50000"/>
                </a:schemeClr>
              </a:solidFill>
            </a:endParaRPr>
          </a:p>
        </p:txBody>
      </p:sp>
      <p:sp>
        <p:nvSpPr>
          <p:cNvPr id="73" name="Isosceles Triangle 72"/>
          <p:cNvSpPr/>
          <p:nvPr/>
        </p:nvSpPr>
        <p:spPr bwMode="auto">
          <a:xfrm rot="10800000">
            <a:off x="500035" y="1500174"/>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Demand</a:t>
            </a:r>
          </a:p>
        </p:txBody>
      </p:sp>
      <p:sp>
        <p:nvSpPr>
          <p:cNvPr id="74" name="Isosceles Triangle 73"/>
          <p:cNvSpPr/>
          <p:nvPr/>
        </p:nvSpPr>
        <p:spPr bwMode="auto">
          <a:xfrm>
            <a:off x="500035" y="2285992"/>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28" name="Isosceles Triangle 27"/>
          <p:cNvSpPr/>
          <p:nvPr/>
        </p:nvSpPr>
        <p:spPr bwMode="auto">
          <a:xfrm rot="16200000">
            <a:off x="1178694" y="1964521"/>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Capacity</a:t>
            </a:r>
          </a:p>
        </p:txBody>
      </p:sp>
      <p:sp>
        <p:nvSpPr>
          <p:cNvPr id="29" name="Isosceles Triangle 28"/>
          <p:cNvSpPr/>
          <p:nvPr/>
        </p:nvSpPr>
        <p:spPr bwMode="auto">
          <a:xfrm rot="5400000">
            <a:off x="35687" y="1964521"/>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Leveling</a:t>
            </a:r>
          </a:p>
        </p:txBody>
      </p:sp>
      <p:sp>
        <p:nvSpPr>
          <p:cNvPr id="71" name="TextBox 70"/>
          <p:cNvSpPr txBox="1">
            <a:spLocks noChangeArrowheads="1"/>
          </p:cNvSpPr>
          <p:nvPr/>
        </p:nvSpPr>
        <p:spPr bwMode="auto">
          <a:xfrm>
            <a:off x="468313" y="2058988"/>
            <a:ext cx="1223962" cy="339725"/>
          </a:xfrm>
          <a:prstGeom prst="rect">
            <a:avLst/>
          </a:prstGeom>
          <a:ln>
            <a:solidFill>
              <a:schemeClr val="tx2">
                <a:lumMod val="75000"/>
              </a:schemeClr>
            </a:solid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spAutoFit/>
          </a:bodyPr>
          <a:lstStyle/>
          <a:p>
            <a:pPr algn="ctr">
              <a:defRPr/>
            </a:pPr>
            <a:r>
              <a:rPr lang="en-US" sz="1600" dirty="0"/>
              <a:t>Alignment </a:t>
            </a:r>
          </a:p>
        </p:txBody>
      </p:sp>
      <p:sp>
        <p:nvSpPr>
          <p:cNvPr id="41" name="TextBox 4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77865" name="TextBox 34"/>
          <p:cNvSpPr txBox="1">
            <a:spLocks noChangeArrowheads="1"/>
          </p:cNvSpPr>
          <p:nvPr/>
        </p:nvSpPr>
        <p:spPr bwMode="auto">
          <a:xfrm>
            <a:off x="2484438" y="1989138"/>
            <a:ext cx="2087562" cy="276225"/>
          </a:xfrm>
          <a:prstGeom prst="rect">
            <a:avLst/>
          </a:prstGeom>
          <a:noFill/>
          <a:ln w="9525">
            <a:noFill/>
            <a:miter lim="800000"/>
            <a:headEnd/>
            <a:tailEnd/>
          </a:ln>
        </p:spPr>
        <p:txBody>
          <a:bodyPr>
            <a:spAutoFit/>
          </a:bodyPr>
          <a:lstStyle/>
          <a:p>
            <a:r>
              <a:rPr lang="en-US" sz="1200"/>
              <a:t>Monday Schedule</a:t>
            </a:r>
          </a:p>
        </p:txBody>
      </p:sp>
      <p:graphicFrame>
        <p:nvGraphicFramePr>
          <p:cNvPr id="33" name="Table 32"/>
          <p:cNvGraphicFramePr>
            <a:graphicFrameLocks noGrp="1"/>
          </p:cNvGraphicFramePr>
          <p:nvPr/>
        </p:nvGraphicFramePr>
        <p:xfrm>
          <a:off x="179388" y="4992688"/>
          <a:ext cx="8712200" cy="960437"/>
        </p:xfrm>
        <a:graphic>
          <a:graphicData uri="http://schemas.openxmlformats.org/drawingml/2006/table">
            <a:tbl>
              <a:tblPr firstRow="1" bandRow="1">
                <a:tableStyleId>{5C22544A-7EE6-4342-B048-85BDC9FD1C3A}</a:tableStyleId>
              </a:tblPr>
              <a:tblGrid>
                <a:gridCol w="8712968"/>
              </a:tblGrid>
              <a:tr h="254314">
                <a:tc>
                  <a:txBody>
                    <a:bodyPr/>
                    <a:lstStyle/>
                    <a:p>
                      <a:r>
                        <a:rPr lang="en-US" sz="1200" dirty="0" smtClean="0"/>
                        <a:t>Business Considerations</a:t>
                      </a:r>
                      <a:endParaRPr lang="en-US" sz="1200" dirty="0"/>
                    </a:p>
                  </a:txBody>
                  <a:tcPr/>
                </a:tc>
              </a:tr>
              <a:tr h="686649">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Does each item have a primary resource?</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defRPr/>
                      </a:pPr>
                      <a:r>
                        <a:rPr kumimoji="0" lang="en-US" sz="1400" b="0" i="0" u="none" strike="noStrike" kern="1200" cap="none" normalizeH="0" baseline="0" dirty="0" smtClean="0">
                          <a:ln>
                            <a:noFill/>
                          </a:ln>
                          <a:solidFill>
                            <a:srgbClr val="4F4F4F"/>
                          </a:solidFill>
                          <a:effectLst/>
                          <a:latin typeface="Century Gothic" pitchFamily="34" charset="0"/>
                          <a:ea typeface="Times New Roman" pitchFamily="18" charset="0"/>
                          <a:cs typeface="Tahoma" pitchFamily="34" charset="0"/>
                        </a:rPr>
                        <a:t> Define a resource group?</a:t>
                      </a:r>
                    </a:p>
                  </a:txBody>
                  <a:tcPr/>
                </a:tc>
              </a:tr>
            </a:tbl>
          </a:graphicData>
        </a:graphic>
      </p:graphicFrame>
      <p:sp>
        <p:nvSpPr>
          <p:cNvPr id="42" name="Isosceles Triangle 41"/>
          <p:cNvSpPr/>
          <p:nvPr/>
        </p:nvSpPr>
        <p:spPr bwMode="auto">
          <a:xfrm rot="10800000" flipV="1">
            <a:off x="3419302" y="2770668"/>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43" name="Isosceles Triangle 42"/>
          <p:cNvSpPr/>
          <p:nvPr/>
        </p:nvSpPr>
        <p:spPr bwMode="auto">
          <a:xfrm rot="10800000" flipV="1">
            <a:off x="3276426" y="2556354"/>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48" name="Isosceles Triangle 47"/>
          <p:cNvSpPr/>
          <p:nvPr/>
        </p:nvSpPr>
        <p:spPr bwMode="auto">
          <a:xfrm rot="10800000" flipV="1">
            <a:off x="3562178" y="2556354"/>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49" name="Isosceles Triangle 48"/>
          <p:cNvSpPr/>
          <p:nvPr/>
        </p:nvSpPr>
        <p:spPr bwMode="auto">
          <a:xfrm rot="10800000" flipV="1">
            <a:off x="3776492" y="2770667"/>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51" name="Isosceles Triangle 50"/>
          <p:cNvSpPr/>
          <p:nvPr/>
        </p:nvSpPr>
        <p:spPr bwMode="auto">
          <a:xfrm rot="10800000" flipV="1">
            <a:off x="3419302" y="2342040"/>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52" name="Isosceles Triangle 51"/>
          <p:cNvSpPr/>
          <p:nvPr/>
        </p:nvSpPr>
        <p:spPr bwMode="auto">
          <a:xfrm rot="10800000" flipV="1">
            <a:off x="3062113" y="2770668"/>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pic>
        <p:nvPicPr>
          <p:cNvPr id="77892"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3276600" y="1484313"/>
            <a:ext cx="571500" cy="552450"/>
          </a:xfrm>
          <a:prstGeom prst="rect">
            <a:avLst/>
          </a:prstGeom>
          <a:noFill/>
          <a:ln w="9525">
            <a:noFill/>
            <a:miter lim="800000"/>
            <a:headEnd/>
            <a:tailEnd/>
          </a:ln>
        </p:spPr>
      </p:pic>
      <p:pic>
        <p:nvPicPr>
          <p:cNvPr id="58"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3276600" y="1484313"/>
            <a:ext cx="571500" cy="552450"/>
          </a:xfrm>
          <a:prstGeom prst="rect">
            <a:avLst/>
          </a:prstGeom>
          <a:noFill/>
          <a:ln w="9525">
            <a:noFill/>
            <a:miter lim="800000"/>
            <a:headEnd/>
            <a:tailEnd/>
          </a:ln>
        </p:spPr>
      </p:pic>
      <p:pic>
        <p:nvPicPr>
          <p:cNvPr id="63"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3276600" y="1484313"/>
            <a:ext cx="571500" cy="552450"/>
          </a:xfrm>
          <a:prstGeom prst="rect">
            <a:avLst/>
          </a:prstGeom>
          <a:noFill/>
          <a:ln w="9525">
            <a:noFill/>
            <a:miter lim="800000"/>
            <a:headEnd/>
            <a:tailEnd/>
          </a:ln>
        </p:spPr>
      </p:pic>
      <p:sp>
        <p:nvSpPr>
          <p:cNvPr id="36" name="Title 1"/>
          <p:cNvSpPr txBox="1">
            <a:spLocks/>
          </p:cNvSpPr>
          <p:nvPr/>
        </p:nvSpPr>
        <p:spPr bwMode="auto">
          <a:xfrm>
            <a:off x="179388" y="71438"/>
            <a:ext cx="7129462"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Multi-Resource</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Objectives</a:t>
            </a:r>
          </a:p>
        </p:txBody>
      </p:sp>
      <p:grpSp>
        <p:nvGrpSpPr>
          <p:cNvPr id="40" name="Group 53"/>
          <p:cNvGrpSpPr>
            <a:grpSpLocks/>
          </p:cNvGrpSpPr>
          <p:nvPr/>
        </p:nvGrpSpPr>
        <p:grpSpPr bwMode="auto">
          <a:xfrm>
            <a:off x="7524750" y="31750"/>
            <a:ext cx="430213" cy="301625"/>
            <a:chOff x="6907213" y="0"/>
            <a:chExt cx="430212" cy="301625"/>
          </a:xfrm>
        </p:grpSpPr>
        <p:sp>
          <p:nvSpPr>
            <p:cNvPr id="45" name="Right Arrow 4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7910" name="Group 63"/>
            <p:cNvGrpSpPr>
              <a:grpSpLocks/>
            </p:cNvGrpSpPr>
            <p:nvPr/>
          </p:nvGrpSpPr>
          <p:grpSpPr bwMode="auto">
            <a:xfrm>
              <a:off x="6907213" y="65088"/>
              <a:ext cx="171450" cy="171450"/>
              <a:chOff x="739" y="413995"/>
              <a:chExt cx="172117" cy="172117"/>
            </a:xfrm>
          </p:grpSpPr>
          <p:sp>
            <p:nvSpPr>
              <p:cNvPr id="50" name="Oval 4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67" name="Group 53"/>
          <p:cNvGrpSpPr>
            <a:grpSpLocks/>
          </p:cNvGrpSpPr>
          <p:nvPr/>
        </p:nvGrpSpPr>
        <p:grpSpPr bwMode="auto">
          <a:xfrm>
            <a:off x="7956550" y="31750"/>
            <a:ext cx="430213" cy="301625"/>
            <a:chOff x="6907213" y="0"/>
            <a:chExt cx="430212" cy="301625"/>
          </a:xfrm>
        </p:grpSpPr>
        <p:sp>
          <p:nvSpPr>
            <p:cNvPr id="68" name="Right Arrow 67"/>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7906" name="Group 63"/>
            <p:cNvGrpSpPr>
              <a:grpSpLocks/>
            </p:cNvGrpSpPr>
            <p:nvPr/>
          </p:nvGrpSpPr>
          <p:grpSpPr bwMode="auto">
            <a:xfrm>
              <a:off x="6907213" y="65088"/>
              <a:ext cx="171450" cy="171450"/>
              <a:chOff x="739" y="413995"/>
              <a:chExt cx="172117" cy="172117"/>
            </a:xfrm>
          </p:grpSpPr>
          <p:sp>
            <p:nvSpPr>
              <p:cNvPr id="70" name="Oval 6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75" name="TextBox 74"/>
          <p:cNvSpPr txBox="1"/>
          <p:nvPr/>
        </p:nvSpPr>
        <p:spPr>
          <a:xfrm>
            <a:off x="7956550" y="404813"/>
            <a:ext cx="1116013" cy="215900"/>
          </a:xfrm>
          <a:prstGeom prst="rect">
            <a:avLst/>
          </a:prstGeom>
          <a:noFill/>
        </p:spPr>
        <p:txBody>
          <a:bodyPr>
            <a:spAutoFit/>
          </a:bodyPr>
          <a:lstStyle/>
          <a:p>
            <a:pPr>
              <a:defRPr/>
            </a:pPr>
            <a:r>
              <a:rPr lang="en-US" sz="800" dirty="0">
                <a:solidFill>
                  <a:schemeClr val="bg1">
                    <a:lumMod val="85000"/>
                  </a:schemeClr>
                </a:solidFill>
              </a:rPr>
              <a:t>Click For Next  Point</a:t>
            </a:r>
          </a:p>
        </p:txBody>
      </p:sp>
      <p:grpSp>
        <p:nvGrpSpPr>
          <p:cNvPr id="76" name="Group 53"/>
          <p:cNvGrpSpPr>
            <a:grpSpLocks/>
          </p:cNvGrpSpPr>
          <p:nvPr/>
        </p:nvGrpSpPr>
        <p:grpSpPr bwMode="auto">
          <a:xfrm>
            <a:off x="8388350" y="44450"/>
            <a:ext cx="430213" cy="301625"/>
            <a:chOff x="6907213" y="0"/>
            <a:chExt cx="430212" cy="301625"/>
          </a:xfrm>
        </p:grpSpPr>
        <p:sp>
          <p:nvSpPr>
            <p:cNvPr id="77" name="Right Arrow 7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7902" name="Group 63"/>
            <p:cNvGrpSpPr>
              <a:grpSpLocks/>
            </p:cNvGrpSpPr>
            <p:nvPr/>
          </p:nvGrpSpPr>
          <p:grpSpPr bwMode="auto">
            <a:xfrm>
              <a:off x="6907213" y="65088"/>
              <a:ext cx="171450" cy="171450"/>
              <a:chOff x="739" y="413995"/>
              <a:chExt cx="172117" cy="172117"/>
            </a:xfrm>
          </p:grpSpPr>
          <p:sp>
            <p:nvSpPr>
              <p:cNvPr id="79" name="Oval 7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0"/>
                                        </p:tgtEl>
                                        <p:attrNameLst>
                                          <p:attrName>style.visibility</p:attrName>
                                        </p:attrNameLst>
                                      </p:cBhvr>
                                      <p:to>
                                        <p:strVal val="hidden"/>
                                      </p:to>
                                    </p:set>
                                  </p:childTnLst>
                                </p:cTn>
                              </p:par>
                              <p:par>
                                <p:cTn id="11" presetID="63" presetClass="path" presetSubtype="0" accel="50000" decel="50000" fill="hold" nodeType="withEffect">
                                  <p:stCondLst>
                                    <p:cond delay="0"/>
                                  </p:stCondLst>
                                  <p:childTnLst>
                                    <p:animMotion origin="layout" path="M 0.01667 -2.96296E-6 L 0.07101 -0.00023 " pathEditMode="relative" rAng="0" ptsTypes="AA">
                                      <p:cBhvr>
                                        <p:cTn id="12" dur="2000" fill="hold"/>
                                        <p:tgtEl>
                                          <p:spTgt spid="63"/>
                                        </p:tgtEl>
                                        <p:attrNameLst>
                                          <p:attrName>ppt_x</p:attrName>
                                          <p:attrName>ppt_y</p:attrName>
                                        </p:attrNameLst>
                                      </p:cBhvr>
                                      <p:rCtr x="27" y="0"/>
                                    </p:animMotion>
                                  </p:childTnLst>
                                </p:cTn>
                              </p:par>
                              <p:par>
                                <p:cTn id="13" presetID="35" presetClass="path" presetSubtype="0" accel="50000" decel="50000" fill="hold" nodeType="withEffect">
                                  <p:stCondLst>
                                    <p:cond delay="0"/>
                                  </p:stCondLst>
                                  <p:childTnLst>
                                    <p:animMotion origin="layout" path="M -0.01476 -2.96296E-6 L -0.07066 -0.00023 " pathEditMode="relative" rAng="0" ptsTypes="AA">
                                      <p:cBhvr>
                                        <p:cTn id="14" dur="2000" fill="hold"/>
                                        <p:tgtEl>
                                          <p:spTgt spid="58"/>
                                        </p:tgtEl>
                                        <p:attrNameLst>
                                          <p:attrName>ppt_x</p:attrName>
                                          <p:attrName>ppt_y</p:attrName>
                                        </p:attrNameLst>
                                      </p:cBhvr>
                                      <p:rCtr x="-28" y="0"/>
                                    </p:animMotion>
                                  </p:childTnLst>
                                </p:cTn>
                              </p:par>
                            </p:childTnLst>
                          </p:cTn>
                        </p:par>
                        <p:par>
                          <p:cTn id="15" fill="hold">
                            <p:stCondLst>
                              <p:cond delay="2000"/>
                            </p:stCondLst>
                            <p:childTnLst>
                              <p:par>
                                <p:cTn id="16" presetID="35" presetClass="path" presetSubtype="0" accel="50000" decel="50000" fill="hold" nodeType="afterEffect">
                                  <p:stCondLst>
                                    <p:cond delay="0"/>
                                  </p:stCondLst>
                                  <p:childTnLst>
                                    <p:animMotion origin="layout" path="M 5.55112E-17 7.40741E-7 L -0.05608 -0.02708 " pathEditMode="relative" rAng="0" ptsTypes="AA">
                                      <p:cBhvr>
                                        <p:cTn id="17" dur="3000" fill="hold"/>
                                        <p:tgtEl>
                                          <p:spTgt spid="43"/>
                                        </p:tgtEl>
                                        <p:attrNameLst>
                                          <p:attrName>ppt_x</p:attrName>
                                          <p:attrName>ppt_y</p:attrName>
                                        </p:attrNameLst>
                                      </p:cBhvr>
                                      <p:rCtr x="-28" y="-14"/>
                                    </p:animMotion>
                                  </p:childTnLst>
                                </p:cTn>
                              </p:par>
                              <p:par>
                                <p:cTn id="18" presetID="35" presetClass="path" presetSubtype="0" accel="50000" decel="50000" fill="hold" nodeType="withEffect">
                                  <p:stCondLst>
                                    <p:cond delay="0"/>
                                  </p:stCondLst>
                                  <p:childTnLst>
                                    <p:animMotion origin="layout" path="M 2.5E-6 7.40741E-7 L -0.11077 -0.02685 " pathEditMode="relative" rAng="0" ptsTypes="AA">
                                      <p:cBhvr>
                                        <p:cTn id="19" dur="3000" fill="hold"/>
                                        <p:tgtEl>
                                          <p:spTgt spid="49"/>
                                        </p:tgtEl>
                                        <p:attrNameLst>
                                          <p:attrName>ppt_x</p:attrName>
                                          <p:attrName>ppt_y</p:attrName>
                                        </p:attrNameLst>
                                      </p:cBhvr>
                                      <p:rCtr x="-55" y="-13"/>
                                    </p:animMotion>
                                  </p:childTnLst>
                                </p:cTn>
                              </p:par>
                              <p:par>
                                <p:cTn id="20" presetID="35" presetClass="path" presetSubtype="0" accel="50000" decel="50000" fill="hold" nodeType="withEffect">
                                  <p:stCondLst>
                                    <p:cond delay="0"/>
                                  </p:stCondLst>
                                  <p:childTnLst>
                                    <p:animMotion origin="layout" path="M 5E-6 -4.81481E-6 L 0.06216 0.00487 " pathEditMode="relative" rAng="0" ptsTypes="AA">
                                      <p:cBhvr>
                                        <p:cTn id="21" dur="3000" fill="hold"/>
                                        <p:tgtEl>
                                          <p:spTgt spid="51"/>
                                        </p:tgtEl>
                                        <p:attrNameLst>
                                          <p:attrName>ppt_x</p:attrName>
                                          <p:attrName>ppt_y</p:attrName>
                                        </p:attrNameLst>
                                      </p:cBhvr>
                                      <p:rCtr x="31" y="2"/>
                                    </p:animMotion>
                                  </p:childTnLst>
                                </p:cTn>
                              </p:par>
                              <p:par>
                                <p:cTn id="22" presetID="35" presetClass="path" presetSubtype="0" accel="50000" decel="50000" fill="hold" nodeType="withEffect">
                                  <p:stCondLst>
                                    <p:cond delay="0"/>
                                  </p:stCondLst>
                                  <p:childTnLst>
                                    <p:animMotion origin="layout" path="M -2.5E-6 -4.81481E-6 L 0.10122 -0.02615 " pathEditMode="relative" rAng="0" ptsTypes="AA">
                                      <p:cBhvr>
                                        <p:cTn id="23" dur="3000" fill="hold"/>
                                        <p:tgtEl>
                                          <p:spTgt spid="52"/>
                                        </p:tgtEl>
                                        <p:attrNameLst>
                                          <p:attrName>ppt_x</p:attrName>
                                          <p:attrName>ppt_y</p:attrName>
                                        </p:attrNameLst>
                                      </p:cBhvr>
                                      <p:rCtr x="51" y="-13"/>
                                    </p:animMotion>
                                  </p:childTnLst>
                                </p:cTn>
                              </p:par>
                              <p:par>
                                <p:cTn id="24" presetID="35" presetClass="path" presetSubtype="0" accel="50000" decel="50000" fill="hold" nodeType="withEffect">
                                  <p:stCondLst>
                                    <p:cond delay="0"/>
                                  </p:stCondLst>
                                  <p:childTnLst>
                                    <p:animMotion origin="layout" path="M -0.00069 7.40741E-7 L -0.01719 -0.01644 " pathEditMode="relative" rAng="0" ptsTypes="AA">
                                      <p:cBhvr>
                                        <p:cTn id="25" dur="2000" fill="hold"/>
                                        <p:tgtEl>
                                          <p:spTgt spid="48"/>
                                        </p:tgtEl>
                                        <p:attrNameLst>
                                          <p:attrName>ppt_x</p:attrName>
                                          <p:attrName>ppt_y</p:attrName>
                                        </p:attrNameLst>
                                      </p:cBhvr>
                                      <p:rCtr x="-8" y="-8"/>
                                    </p:animMotion>
                                  </p:childTnLst>
                                </p:cTn>
                              </p:par>
                              <p:par>
                                <p:cTn id="26" presetID="1" presetClass="exit" presetSubtype="0" fill="hold" nodeType="withEffect">
                                  <p:stCondLst>
                                    <p:cond delay="0"/>
                                  </p:stCondLst>
                                  <p:childTnLst>
                                    <p:set>
                                      <p:cBhvr>
                                        <p:cTn id="27" dur="1" fill="hold">
                                          <p:stCondLst>
                                            <p:cond delay="0"/>
                                          </p:stCondLst>
                                        </p:cTn>
                                        <p:tgtEl>
                                          <p:spTgt spid="6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76"/>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childTnLst>
                          </p:cTn>
                        </p:par>
                        <p:par>
                          <p:cTn id="34" fill="hold">
                            <p:stCondLst>
                              <p:cond delay="0"/>
                            </p:stCondLst>
                            <p:childTnLst>
                              <p:par>
                                <p:cTn id="35" presetID="1" presetClass="exit"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79388" y="504825"/>
            <a:ext cx="7129462"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Multi-Resource</a:t>
            </a:r>
          </a:p>
          <a:p>
            <a:pPr eaLnBrk="0" hangingPunct="0">
              <a:lnSpc>
                <a:spcPct val="90000"/>
              </a:lnSpc>
              <a:defRPr/>
            </a:pPr>
            <a:r>
              <a:rPr lang="en-US" sz="2000" b="1" kern="0" dirty="0">
                <a:solidFill>
                  <a:schemeClr val="tx2"/>
                </a:solidFill>
                <a:latin typeface="+mj-lt"/>
                <a:ea typeface="+mj-ea"/>
                <a:cs typeface="+mj-cs"/>
              </a:rPr>
              <a:t>Understanding Item/Resource Relationships</a:t>
            </a:r>
          </a:p>
        </p:txBody>
      </p:sp>
      <p:sp>
        <p:nvSpPr>
          <p:cNvPr id="11" name="Content Placeholder 2"/>
          <p:cNvSpPr txBox="1">
            <a:spLocks/>
          </p:cNvSpPr>
          <p:nvPr/>
        </p:nvSpPr>
        <p:spPr bwMode="auto">
          <a:xfrm>
            <a:off x="250825" y="1412875"/>
            <a:ext cx="8153400" cy="1008063"/>
          </a:xfrm>
          <a:prstGeom prst="rect">
            <a:avLst/>
          </a:prstGeom>
          <a:noFill/>
          <a:ln w="9525">
            <a:noFill/>
            <a:miter lim="800000"/>
            <a:headEnd/>
            <a:tailEnd/>
          </a:ln>
        </p:spPr>
        <p:txBody>
          <a:bodyPr tIns="91440" bIns="91440">
            <a:normAutofit fontScale="47500" lnSpcReduction="20000"/>
          </a:bodyPr>
          <a:lstStyle/>
          <a:p>
            <a:pPr marL="342900" indent="-342900" eaLnBrk="0" hangingPunct="0">
              <a:lnSpc>
                <a:spcPct val="90000"/>
              </a:lnSpc>
              <a:spcBef>
                <a:spcPct val="30000"/>
              </a:spcBef>
              <a:buClr>
                <a:srgbClr val="890C4C"/>
              </a:buClr>
              <a:buFont typeface="Webdings" pitchFamily="18" charset="2"/>
              <a:buChar char="5"/>
              <a:defRPr/>
            </a:pPr>
            <a:r>
              <a:rPr lang="en-US" kern="0" dirty="0"/>
              <a:t>A resource group represents a group of resources which process items with similar or identical attributes.</a:t>
            </a:r>
          </a:p>
          <a:p>
            <a:pPr marL="342900" indent="-342900" eaLnBrk="0" hangingPunct="0">
              <a:lnSpc>
                <a:spcPct val="90000"/>
              </a:lnSpc>
              <a:spcBef>
                <a:spcPct val="30000"/>
              </a:spcBef>
              <a:buClr>
                <a:srgbClr val="890C4C"/>
              </a:buClr>
              <a:buFont typeface="Webdings" pitchFamily="18" charset="2"/>
              <a:buChar char="5"/>
              <a:defRPr/>
            </a:pPr>
            <a:r>
              <a:rPr lang="en-US" kern="0" dirty="0">
                <a:latin typeface="+mn-lt"/>
              </a:rPr>
              <a:t>Associate each item produced to both a Resource Group and each resource (alternate resource) it can be produced on.</a:t>
            </a:r>
          </a:p>
          <a:p>
            <a:pPr marL="742950" lvl="1" indent="-285750" eaLnBrk="0" hangingPunct="0">
              <a:lnSpc>
                <a:spcPct val="90000"/>
              </a:lnSpc>
              <a:spcBef>
                <a:spcPct val="25000"/>
              </a:spcBef>
              <a:buClr>
                <a:srgbClr val="2461AA"/>
              </a:buClr>
              <a:buFont typeface="Times New Roman" pitchFamily="18" charset="0"/>
              <a:buChar char="–"/>
              <a:defRPr/>
            </a:pPr>
            <a:r>
              <a:rPr lang="en-US" sz="2400" kern="0" dirty="0">
                <a:latin typeface="+mn-lt"/>
              </a:rPr>
              <a:t>What should the primary resource be assigned for each item?</a:t>
            </a:r>
          </a:p>
          <a:p>
            <a:pPr marL="742950" lvl="1" indent="-285750" eaLnBrk="0" hangingPunct="0">
              <a:lnSpc>
                <a:spcPct val="90000"/>
              </a:lnSpc>
              <a:spcBef>
                <a:spcPct val="25000"/>
              </a:spcBef>
              <a:buClr>
                <a:srgbClr val="2461AA"/>
              </a:buClr>
              <a:defRPr/>
            </a:pPr>
            <a:endParaRPr lang="en-US" sz="2400" kern="0" dirty="0">
              <a:latin typeface="+mn-lt"/>
            </a:endParaRPr>
          </a:p>
          <a:p>
            <a:pPr marL="742950" lvl="1" indent="-285750" eaLnBrk="0" hangingPunct="0">
              <a:lnSpc>
                <a:spcPct val="90000"/>
              </a:lnSpc>
              <a:spcBef>
                <a:spcPct val="25000"/>
              </a:spcBef>
              <a:buClr>
                <a:srgbClr val="2461AA"/>
              </a:buClr>
              <a:buFont typeface="Times New Roman" pitchFamily="18" charset="0"/>
              <a:buChar char="–"/>
              <a:defRPr/>
            </a:pPr>
            <a:endParaRPr lang="en-US" sz="2300" kern="0" dirty="0">
              <a:latin typeface="+mn-lt"/>
            </a:endParaRPr>
          </a:p>
        </p:txBody>
      </p:sp>
      <p:pic>
        <p:nvPicPr>
          <p:cNvPr id="79875" name="Picture 2"/>
          <p:cNvPicPr>
            <a:picLocks noChangeAspect="1" noChangeArrowheads="1"/>
          </p:cNvPicPr>
          <p:nvPr/>
        </p:nvPicPr>
        <p:blipFill>
          <a:blip r:embed="rId2"/>
          <a:srcRect/>
          <a:stretch>
            <a:fillRect/>
          </a:stretch>
        </p:blipFill>
        <p:spPr bwMode="auto">
          <a:xfrm>
            <a:off x="0" y="4143375"/>
            <a:ext cx="9107488" cy="1230313"/>
          </a:xfrm>
          <a:prstGeom prst="rect">
            <a:avLst/>
          </a:prstGeom>
          <a:noFill/>
          <a:ln w="9525">
            <a:noFill/>
            <a:miter lim="800000"/>
            <a:headEnd/>
            <a:tailEnd/>
          </a:ln>
        </p:spPr>
      </p:pic>
      <p:sp>
        <p:nvSpPr>
          <p:cNvPr id="9" name="Line Callout 2 (Accent Bar) 8"/>
          <p:cNvSpPr/>
          <p:nvPr/>
        </p:nvSpPr>
        <p:spPr bwMode="auto">
          <a:xfrm flipH="1">
            <a:off x="1116013" y="3351213"/>
            <a:ext cx="1152525" cy="576262"/>
          </a:xfrm>
          <a:prstGeom prst="accentCallout2">
            <a:avLst>
              <a:gd name="adj1" fmla="val 18750"/>
              <a:gd name="adj2" fmla="val -8333"/>
              <a:gd name="adj3" fmla="val 18750"/>
              <a:gd name="adj4" fmla="val -16667"/>
              <a:gd name="adj5" fmla="val 163757"/>
              <a:gd name="adj6" fmla="val -48755"/>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Series:100</a:t>
            </a:r>
          </a:p>
          <a:p>
            <a:pPr>
              <a:defRPr/>
            </a:pPr>
            <a:r>
              <a:rPr lang="en-US" sz="1100" dirty="0"/>
              <a:t>Attribute: Large</a:t>
            </a:r>
          </a:p>
        </p:txBody>
      </p:sp>
      <p:sp>
        <p:nvSpPr>
          <p:cNvPr id="10" name="Line Callout 2 (Accent Bar) 9"/>
          <p:cNvSpPr/>
          <p:nvPr/>
        </p:nvSpPr>
        <p:spPr bwMode="auto">
          <a:xfrm flipH="1">
            <a:off x="3276600" y="3351213"/>
            <a:ext cx="1150938" cy="576262"/>
          </a:xfrm>
          <a:prstGeom prst="accentCallout2">
            <a:avLst>
              <a:gd name="adj1" fmla="val 18750"/>
              <a:gd name="adj2" fmla="val -8333"/>
              <a:gd name="adj3" fmla="val 18750"/>
              <a:gd name="adj4" fmla="val -16667"/>
              <a:gd name="adj5" fmla="val 163757"/>
              <a:gd name="adj6" fmla="val -48755"/>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Series:200</a:t>
            </a:r>
          </a:p>
          <a:p>
            <a:pPr>
              <a:defRPr/>
            </a:pPr>
            <a:r>
              <a:rPr lang="en-US" sz="1100" dirty="0"/>
              <a:t>Attribute: Small</a:t>
            </a:r>
          </a:p>
        </p:txBody>
      </p:sp>
      <p:sp>
        <p:nvSpPr>
          <p:cNvPr id="12" name="Line Callout 2 (Accent Bar) 11"/>
          <p:cNvSpPr/>
          <p:nvPr/>
        </p:nvSpPr>
        <p:spPr bwMode="auto">
          <a:xfrm flipH="1">
            <a:off x="5219700" y="3351213"/>
            <a:ext cx="1152525" cy="576262"/>
          </a:xfrm>
          <a:prstGeom prst="accentCallout2">
            <a:avLst>
              <a:gd name="adj1" fmla="val 18750"/>
              <a:gd name="adj2" fmla="val -8333"/>
              <a:gd name="adj3" fmla="val 18750"/>
              <a:gd name="adj4" fmla="val -16667"/>
              <a:gd name="adj5" fmla="val 228241"/>
              <a:gd name="adj6" fmla="val -16513"/>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Series:300</a:t>
            </a:r>
          </a:p>
          <a:p>
            <a:pPr>
              <a:defRPr/>
            </a:pPr>
            <a:r>
              <a:rPr lang="en-US" sz="1100" dirty="0"/>
              <a:t>Attribute: </a:t>
            </a:r>
            <a:r>
              <a:rPr lang="en-US" sz="1100" dirty="0" err="1"/>
              <a:t>xLarge</a:t>
            </a:r>
            <a:endParaRPr lang="en-US" sz="1100" dirty="0"/>
          </a:p>
        </p:txBody>
      </p:sp>
      <p:sp>
        <p:nvSpPr>
          <p:cNvPr id="13" name="Line Callout 2 (Accent Bar) 12"/>
          <p:cNvSpPr/>
          <p:nvPr/>
        </p:nvSpPr>
        <p:spPr bwMode="auto">
          <a:xfrm flipH="1">
            <a:off x="6084888" y="2630488"/>
            <a:ext cx="1150937" cy="576262"/>
          </a:xfrm>
          <a:prstGeom prst="accentCallout2">
            <a:avLst>
              <a:gd name="adj1" fmla="val 18750"/>
              <a:gd name="adj2" fmla="val -8333"/>
              <a:gd name="adj3" fmla="val 18750"/>
              <a:gd name="adj4" fmla="val -16667"/>
              <a:gd name="adj5" fmla="val 350597"/>
              <a:gd name="adj6" fmla="val -16513"/>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Series:400</a:t>
            </a:r>
          </a:p>
          <a:p>
            <a:pPr>
              <a:defRPr/>
            </a:pPr>
            <a:r>
              <a:rPr lang="en-US" sz="1100" dirty="0"/>
              <a:t>Attribute: </a:t>
            </a:r>
            <a:r>
              <a:rPr lang="en-US" sz="1100" dirty="0" err="1"/>
              <a:t>xSmall</a:t>
            </a:r>
            <a:endParaRPr lang="en-US" sz="1100" dirty="0"/>
          </a:p>
        </p:txBody>
      </p:sp>
      <p:sp>
        <p:nvSpPr>
          <p:cNvPr id="14" name="Line Callout 2 (Accent Bar) 13"/>
          <p:cNvSpPr/>
          <p:nvPr/>
        </p:nvSpPr>
        <p:spPr bwMode="auto">
          <a:xfrm>
            <a:off x="7885113" y="3351213"/>
            <a:ext cx="1150937" cy="576262"/>
          </a:xfrm>
          <a:prstGeom prst="accentCallout2">
            <a:avLst>
              <a:gd name="adj1" fmla="val 18750"/>
              <a:gd name="adj2" fmla="val -8333"/>
              <a:gd name="adj3" fmla="val 18750"/>
              <a:gd name="adj4" fmla="val -16667"/>
              <a:gd name="adj5" fmla="val 224934"/>
              <a:gd name="adj6" fmla="val -16513"/>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Series:500</a:t>
            </a:r>
          </a:p>
          <a:p>
            <a:pPr>
              <a:defRPr/>
            </a:pPr>
            <a:r>
              <a:rPr lang="en-US" sz="1100" dirty="0"/>
              <a:t>Attribute: Mix</a:t>
            </a:r>
          </a:p>
        </p:txBody>
      </p:sp>
      <p:sp>
        <p:nvSpPr>
          <p:cNvPr id="15" name="TextBox 14"/>
          <p:cNvSpPr txBox="1"/>
          <p:nvPr/>
        </p:nvSpPr>
        <p:spPr>
          <a:xfrm>
            <a:off x="7812088" y="404813"/>
            <a:ext cx="1116012" cy="215900"/>
          </a:xfrm>
          <a:prstGeom prst="rect">
            <a:avLst/>
          </a:prstGeom>
          <a:noFill/>
        </p:spPr>
        <p:txBody>
          <a:bodyPr>
            <a:spAutoFit/>
          </a:bodyPr>
          <a:lstStyle/>
          <a:p>
            <a:pPr>
              <a:defRPr/>
            </a:pPr>
            <a:r>
              <a:rPr lang="en-US" sz="800" dirty="0">
                <a:solidFill>
                  <a:schemeClr val="bg1">
                    <a:lumMod val="85000"/>
                  </a:schemeClr>
                </a:solidFill>
              </a:rPr>
              <a:t>Click For Next  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xit"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latin typeface="Century Gothic" pitchFamily="34" charset="0"/>
              </a:rPr>
              <a:t>Overview</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Production Order Scheduling</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043608" y="1988840"/>
          <a:ext cx="5760640" cy="3215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0898" name="Content Placeholder 2"/>
          <p:cNvSpPr>
            <a:spLocks noGrp="1"/>
          </p:cNvSpPr>
          <p:nvPr>
            <p:ph idx="1"/>
          </p:nvPr>
        </p:nvSpPr>
        <p:spPr>
          <a:xfrm>
            <a:off x="323850" y="908050"/>
            <a:ext cx="8229600" cy="1152525"/>
          </a:xfrm>
        </p:spPr>
        <p:txBody>
          <a:bodyPr tIns="91440" bIns="91440"/>
          <a:lstStyle/>
          <a:p>
            <a:pPr>
              <a:lnSpc>
                <a:spcPct val="70000"/>
              </a:lnSpc>
              <a:spcBef>
                <a:spcPct val="30000"/>
              </a:spcBef>
              <a:buClr>
                <a:srgbClr val="890C4C"/>
              </a:buClr>
              <a:buFont typeface="Webdings" pitchFamily="18" charset="2"/>
              <a:buChar char="5"/>
            </a:pPr>
            <a:r>
              <a:rPr lang="en-US" sz="1800" b="1" smtClean="0">
                <a:solidFill>
                  <a:srgbClr val="4F4F4F"/>
                </a:solidFill>
                <a:latin typeface="Century Gothic" pitchFamily="34" charset="0"/>
              </a:rPr>
              <a:t>Business Scenario: </a:t>
            </a:r>
            <a:r>
              <a:rPr lang="en-US" sz="1600" smtClean="0">
                <a:solidFill>
                  <a:srgbClr val="4F4F4F"/>
                </a:solidFill>
                <a:latin typeface="Century Gothic" pitchFamily="34" charset="0"/>
              </a:rPr>
              <a:t>You master schedule at the Resource Group level over the mid-term horizon, and assign production orders to the target resource in the short-term horizon</a:t>
            </a:r>
          </a:p>
          <a:p>
            <a:pPr lvl="1">
              <a:lnSpc>
                <a:spcPct val="70000"/>
              </a:lnSpc>
              <a:spcBef>
                <a:spcPct val="25000"/>
              </a:spcBef>
              <a:buClr>
                <a:srgbClr val="2461AA"/>
              </a:buClr>
              <a:buFont typeface="Times New Roman" pitchFamily="18" charset="0"/>
              <a:buChar char="–"/>
            </a:pPr>
            <a:endParaRPr lang="en-US" sz="1400" smtClean="0">
              <a:solidFill>
                <a:srgbClr val="4F4F4F"/>
              </a:solidFill>
              <a:latin typeface="Century Gothic" pitchFamily="34" charset="0"/>
            </a:endParaRPr>
          </a:p>
        </p:txBody>
      </p:sp>
      <p:sp>
        <p:nvSpPr>
          <p:cNvPr id="96258" name="Title 14"/>
          <p:cNvSpPr>
            <a:spLocks noGrp="1"/>
          </p:cNvSpPr>
          <p:nvPr>
            <p:ph type="title"/>
          </p:nvPr>
        </p:nvSpPr>
        <p:spPr>
          <a:xfrm>
            <a:off x="250825" y="407988"/>
            <a:ext cx="8229600" cy="717550"/>
          </a:xfrm>
        </p:spPr>
        <p:txBody>
          <a:bodyPr rtlCol="0">
            <a:normAutofit fontScale="90000"/>
          </a:bodyPr>
          <a:lstStyle/>
          <a:p>
            <a:pPr defTabSz="914400" fontAlgn="auto">
              <a:lnSpc>
                <a:spcPct val="90000"/>
              </a:lnSpc>
              <a:spcAft>
                <a:spcPts val="0"/>
              </a:spcAft>
              <a:defRPr/>
            </a:pPr>
            <a:r>
              <a:rPr lang="en-US" sz="1200" smtClean="0">
                <a:solidFill>
                  <a:schemeClr val="tx2"/>
                </a:solidFill>
              </a:rPr>
              <a:t>Scheduling By Multi-Resource</a:t>
            </a:r>
            <a:r>
              <a:rPr lang="en-US" sz="1800" smtClean="0">
                <a:solidFill>
                  <a:schemeClr val="tx2"/>
                </a:solidFill>
              </a:rPr>
              <a:t/>
            </a:r>
            <a:br>
              <a:rPr lang="en-US" sz="1800" smtClean="0">
                <a:solidFill>
                  <a:schemeClr val="tx2"/>
                </a:solidFill>
              </a:rPr>
            </a:br>
            <a:r>
              <a:rPr lang="en-US" sz="2000" smtClean="0">
                <a:solidFill>
                  <a:schemeClr val="tx2"/>
                </a:solidFill>
              </a:rPr>
              <a:t>Understanding Item/Resource Relationships</a:t>
            </a:r>
            <a:r>
              <a:rPr lang="en-US" smtClean="0">
                <a:solidFill>
                  <a:schemeClr val="tx2"/>
                </a:solidFill>
              </a:rPr>
              <a:t/>
            </a:r>
            <a:br>
              <a:rPr lang="en-US" smtClean="0">
                <a:solidFill>
                  <a:schemeClr val="tx2"/>
                </a:solidFill>
              </a:rPr>
            </a:br>
            <a:endParaRPr 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62"/>
          <p:cNvSpPr txBox="1">
            <a:spLocks noChangeArrowheads="1"/>
          </p:cNvSpPr>
          <p:nvPr/>
        </p:nvSpPr>
        <p:spPr bwMode="auto">
          <a:xfrm>
            <a:off x="4572000" y="2205038"/>
            <a:ext cx="428625" cy="276225"/>
          </a:xfrm>
          <a:prstGeom prst="rect">
            <a:avLst/>
          </a:prstGeom>
          <a:noFill/>
          <a:ln w="9525">
            <a:noFill/>
            <a:miter lim="800000"/>
            <a:headEnd/>
            <a:tailEnd/>
          </a:ln>
        </p:spPr>
        <p:txBody>
          <a:bodyPr>
            <a:spAutoFit/>
          </a:bodyPr>
          <a:lstStyle/>
          <a:p>
            <a:r>
              <a:rPr lang="en-US" sz="1200" b="1">
                <a:solidFill>
                  <a:srgbClr val="0070C0"/>
                </a:solidFill>
              </a:rPr>
              <a:t>P</a:t>
            </a:r>
          </a:p>
        </p:txBody>
      </p:sp>
      <p:sp>
        <p:nvSpPr>
          <p:cNvPr id="64" name="TextBox 63"/>
          <p:cNvSpPr txBox="1">
            <a:spLocks noChangeArrowheads="1"/>
          </p:cNvSpPr>
          <p:nvPr/>
        </p:nvSpPr>
        <p:spPr bwMode="auto">
          <a:xfrm>
            <a:off x="4643438" y="2852738"/>
            <a:ext cx="428625" cy="277812"/>
          </a:xfrm>
          <a:prstGeom prst="rect">
            <a:avLst/>
          </a:prstGeom>
          <a:noFill/>
          <a:ln w="9525">
            <a:noFill/>
            <a:miter lim="800000"/>
            <a:headEnd/>
            <a:tailEnd/>
          </a:ln>
        </p:spPr>
        <p:txBody>
          <a:bodyPr>
            <a:spAutoFit/>
          </a:bodyPr>
          <a:lstStyle/>
          <a:p>
            <a:r>
              <a:rPr lang="en-US" sz="1200" b="1">
                <a:solidFill>
                  <a:srgbClr val="0070C0"/>
                </a:solidFill>
              </a:rPr>
              <a:t>P</a:t>
            </a:r>
          </a:p>
        </p:txBody>
      </p:sp>
      <p:sp>
        <p:nvSpPr>
          <p:cNvPr id="65" name="TextBox 64"/>
          <p:cNvSpPr txBox="1">
            <a:spLocks noChangeArrowheads="1"/>
          </p:cNvSpPr>
          <p:nvPr/>
        </p:nvSpPr>
        <p:spPr bwMode="auto">
          <a:xfrm>
            <a:off x="4284663" y="2492375"/>
            <a:ext cx="428625" cy="277813"/>
          </a:xfrm>
          <a:prstGeom prst="rect">
            <a:avLst/>
          </a:prstGeom>
          <a:noFill/>
          <a:ln w="9525">
            <a:noFill/>
            <a:miter lim="800000"/>
            <a:headEnd/>
            <a:tailEnd/>
          </a:ln>
        </p:spPr>
        <p:txBody>
          <a:bodyPr>
            <a:spAutoFit/>
          </a:bodyPr>
          <a:lstStyle/>
          <a:p>
            <a:r>
              <a:rPr lang="en-US" sz="1200" b="1">
                <a:solidFill>
                  <a:srgbClr val="00B050"/>
                </a:solidFill>
              </a:rPr>
              <a:t>P</a:t>
            </a:r>
          </a:p>
        </p:txBody>
      </p:sp>
      <p:sp>
        <p:nvSpPr>
          <p:cNvPr id="66" name="TextBox 65"/>
          <p:cNvSpPr txBox="1">
            <a:spLocks noChangeArrowheads="1"/>
          </p:cNvSpPr>
          <p:nvPr/>
        </p:nvSpPr>
        <p:spPr bwMode="auto">
          <a:xfrm>
            <a:off x="4716463" y="2492375"/>
            <a:ext cx="428625" cy="277813"/>
          </a:xfrm>
          <a:prstGeom prst="rect">
            <a:avLst/>
          </a:prstGeom>
          <a:noFill/>
          <a:ln w="9525">
            <a:noFill/>
            <a:miter lim="800000"/>
            <a:headEnd/>
            <a:tailEnd/>
          </a:ln>
        </p:spPr>
        <p:txBody>
          <a:bodyPr>
            <a:spAutoFit/>
          </a:bodyPr>
          <a:lstStyle/>
          <a:p>
            <a:r>
              <a:rPr lang="en-US" sz="1200" b="1">
                <a:solidFill>
                  <a:srgbClr val="FF0000"/>
                </a:solidFill>
              </a:rPr>
              <a:t>P</a:t>
            </a:r>
          </a:p>
        </p:txBody>
      </p:sp>
      <p:sp>
        <p:nvSpPr>
          <p:cNvPr id="44" name="AutoShape 9"/>
          <p:cNvSpPr>
            <a:spLocks noChangeArrowheads="1"/>
          </p:cNvSpPr>
          <p:nvPr/>
        </p:nvSpPr>
        <p:spPr bwMode="auto">
          <a:xfrm>
            <a:off x="1393825" y="1346200"/>
            <a:ext cx="7715250" cy="4805363"/>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pSp>
        <p:nvGrpSpPr>
          <p:cNvPr id="2" name="Group 53"/>
          <p:cNvGrpSpPr>
            <a:grpSpLocks/>
          </p:cNvGrpSpPr>
          <p:nvPr/>
        </p:nvGrpSpPr>
        <p:grpSpPr bwMode="auto">
          <a:xfrm>
            <a:off x="8534400" y="317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3014"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82951" name="Line 6"/>
          <p:cNvSpPr>
            <a:spLocks noChangeShapeType="1"/>
          </p:cNvSpPr>
          <p:nvPr/>
        </p:nvSpPr>
        <p:spPr bwMode="auto">
          <a:xfrm flipH="1">
            <a:off x="4251325" y="1439863"/>
            <a:ext cx="6350" cy="3200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82952" name="Rectangle 13"/>
          <p:cNvSpPr>
            <a:spLocks noChangeArrowheads="1"/>
          </p:cNvSpPr>
          <p:nvPr/>
        </p:nvSpPr>
        <p:spPr bwMode="auto">
          <a:xfrm>
            <a:off x="1403350" y="1543050"/>
            <a:ext cx="2881313"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a:t>
            </a:r>
          </a:p>
        </p:txBody>
      </p:sp>
      <p:sp>
        <p:nvSpPr>
          <p:cNvPr id="82953" name="Rectangle 6"/>
          <p:cNvSpPr>
            <a:spLocks noChangeArrowheads="1"/>
          </p:cNvSpPr>
          <p:nvPr/>
        </p:nvSpPr>
        <p:spPr bwMode="auto">
          <a:xfrm>
            <a:off x="4284663" y="1543050"/>
            <a:ext cx="2303462" cy="338138"/>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Weeks</a:t>
            </a:r>
          </a:p>
        </p:txBody>
      </p:sp>
      <p:sp>
        <p:nvSpPr>
          <p:cNvPr id="82954" name="Line 6"/>
          <p:cNvSpPr>
            <a:spLocks noChangeShapeType="1"/>
          </p:cNvSpPr>
          <p:nvPr/>
        </p:nvSpPr>
        <p:spPr bwMode="auto">
          <a:xfrm flipH="1">
            <a:off x="6608763" y="1439863"/>
            <a:ext cx="6350" cy="3200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82955" name="Rectangle 8"/>
          <p:cNvSpPr>
            <a:spLocks noChangeArrowheads="1"/>
          </p:cNvSpPr>
          <p:nvPr/>
        </p:nvSpPr>
        <p:spPr bwMode="auto">
          <a:xfrm>
            <a:off x="6588125" y="1543050"/>
            <a:ext cx="1385888"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a:t>
            </a:r>
          </a:p>
        </p:txBody>
      </p:sp>
      <p:sp>
        <p:nvSpPr>
          <p:cNvPr id="127" name="Text Box 20"/>
          <p:cNvSpPr txBox="1">
            <a:spLocks noChangeArrowheads="1"/>
          </p:cNvSpPr>
          <p:nvPr/>
        </p:nvSpPr>
        <p:spPr bwMode="auto">
          <a:xfrm>
            <a:off x="71438" y="2630488"/>
            <a:ext cx="1284287" cy="352425"/>
          </a:xfrm>
          <a:prstGeom prst="rect">
            <a:avLst/>
          </a:prstGeom>
          <a:noFill/>
          <a:ln w="38100" algn="ctr">
            <a:noFill/>
            <a:miter lim="800000"/>
            <a:headEnd/>
            <a:tailEnd/>
          </a:ln>
        </p:spPr>
        <p:txBody>
          <a:bodyPr lIns="0" tIns="91440" rIns="0" bIns="91440">
            <a:spAutoFit/>
          </a:bodyPr>
          <a:lstStyle/>
          <a:p>
            <a:pPr algn="r">
              <a:defRPr/>
            </a:pPr>
            <a:r>
              <a:rPr lang="en-US" sz="1100" b="1" dirty="0">
                <a:solidFill>
                  <a:schemeClr val="tx2">
                    <a:lumMod val="75000"/>
                  </a:schemeClr>
                </a:solidFill>
                <a:latin typeface="Arial" pitchFamily="34" charset="0"/>
              </a:rPr>
              <a:t>2. Master Schedule</a:t>
            </a:r>
          </a:p>
        </p:txBody>
      </p:sp>
      <p:sp>
        <p:nvSpPr>
          <p:cNvPr id="128" name="Text Box 20"/>
          <p:cNvSpPr txBox="1">
            <a:spLocks noChangeArrowheads="1"/>
          </p:cNvSpPr>
          <p:nvPr/>
        </p:nvSpPr>
        <p:spPr bwMode="auto">
          <a:xfrm>
            <a:off x="69850" y="2047875"/>
            <a:ext cx="1260475" cy="368300"/>
          </a:xfrm>
          <a:prstGeom prst="rect">
            <a:avLst/>
          </a:prstGeom>
          <a:noFill/>
          <a:ln w="38100" algn="ctr">
            <a:noFill/>
            <a:miter lim="800000"/>
            <a:headEnd/>
            <a:tailEnd/>
          </a:ln>
        </p:spPr>
        <p:txBody>
          <a:bodyPr lIns="0" tIns="91440" rIns="0" bIns="91440">
            <a:spAutoFit/>
          </a:bodyPr>
          <a:lstStyle/>
          <a:p>
            <a:pPr algn="r">
              <a:defRPr/>
            </a:pPr>
            <a:r>
              <a:rPr lang="en-US" sz="1200" b="1" dirty="0">
                <a:solidFill>
                  <a:schemeClr val="tx2">
                    <a:lumMod val="75000"/>
                  </a:schemeClr>
                </a:solidFill>
                <a:latin typeface="Arial" pitchFamily="34" charset="0"/>
              </a:rPr>
              <a:t>1.  MRP </a:t>
            </a:r>
          </a:p>
        </p:txBody>
      </p:sp>
      <p:sp>
        <p:nvSpPr>
          <p:cNvPr id="102" name="Title 1"/>
          <p:cNvSpPr txBox="1">
            <a:spLocks/>
          </p:cNvSpPr>
          <p:nvPr/>
        </p:nvSpPr>
        <p:spPr bwMode="auto">
          <a:xfrm>
            <a:off x="250825" y="333375"/>
            <a:ext cx="7129463" cy="547688"/>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Shift</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Process Flow</a:t>
            </a:r>
          </a:p>
        </p:txBody>
      </p:sp>
      <p:sp>
        <p:nvSpPr>
          <p:cNvPr id="108" name="TextBox 10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grpSp>
        <p:nvGrpSpPr>
          <p:cNvPr id="4" name="Group 53"/>
          <p:cNvGrpSpPr>
            <a:grpSpLocks/>
          </p:cNvGrpSpPr>
          <p:nvPr/>
        </p:nvGrpSpPr>
        <p:grpSpPr bwMode="auto">
          <a:xfrm>
            <a:off x="7670800" y="31750"/>
            <a:ext cx="430213" cy="301625"/>
            <a:chOff x="6907213" y="0"/>
            <a:chExt cx="430212" cy="301625"/>
          </a:xfrm>
        </p:grpSpPr>
        <p:sp>
          <p:nvSpPr>
            <p:cNvPr id="110" name="Right Arrow 10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3010" name="Group 63"/>
            <p:cNvGrpSpPr>
              <a:grpSpLocks/>
            </p:cNvGrpSpPr>
            <p:nvPr/>
          </p:nvGrpSpPr>
          <p:grpSpPr bwMode="auto">
            <a:xfrm>
              <a:off x="6907213" y="65088"/>
              <a:ext cx="171450" cy="171450"/>
              <a:chOff x="739" y="413995"/>
              <a:chExt cx="172117" cy="172117"/>
            </a:xfrm>
          </p:grpSpPr>
          <p:sp>
            <p:nvSpPr>
              <p:cNvPr id="114" name="Oval 11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6" name="Group 53"/>
          <p:cNvGrpSpPr>
            <a:grpSpLocks/>
          </p:cNvGrpSpPr>
          <p:nvPr/>
        </p:nvGrpSpPr>
        <p:grpSpPr bwMode="auto">
          <a:xfrm>
            <a:off x="8102600" y="31750"/>
            <a:ext cx="430213" cy="301625"/>
            <a:chOff x="6907213" y="0"/>
            <a:chExt cx="430212" cy="301625"/>
          </a:xfrm>
        </p:grpSpPr>
        <p:sp>
          <p:nvSpPr>
            <p:cNvPr id="121" name="Right Arrow 12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3006" name="Group 63"/>
            <p:cNvGrpSpPr>
              <a:grpSpLocks/>
            </p:cNvGrpSpPr>
            <p:nvPr/>
          </p:nvGrpSpPr>
          <p:grpSpPr bwMode="auto">
            <a:xfrm>
              <a:off x="6907213" y="65088"/>
              <a:ext cx="171450" cy="171450"/>
              <a:chOff x="739" y="413995"/>
              <a:chExt cx="172117" cy="172117"/>
            </a:xfrm>
          </p:grpSpPr>
          <p:sp>
            <p:nvSpPr>
              <p:cNvPr id="123" name="Oval 122"/>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4"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82962" name="Group 51"/>
          <p:cNvGrpSpPr>
            <a:grpSpLocks/>
          </p:cNvGrpSpPr>
          <p:nvPr/>
        </p:nvGrpSpPr>
        <p:grpSpPr bwMode="auto">
          <a:xfrm>
            <a:off x="4070350" y="6891338"/>
            <a:ext cx="2359025" cy="714375"/>
            <a:chOff x="4071140" y="2428868"/>
            <a:chExt cx="2358248" cy="714380"/>
          </a:xfrm>
        </p:grpSpPr>
        <p:cxnSp>
          <p:nvCxnSpPr>
            <p:cNvPr id="83001" name="Straight Connector 138"/>
            <p:cNvCxnSpPr>
              <a:cxnSpLocks noChangeShapeType="1"/>
            </p:cNvCxnSpPr>
            <p:nvPr/>
          </p:nvCxnSpPr>
          <p:spPr bwMode="auto">
            <a:xfrm rot="5400000">
              <a:off x="3714744" y="2785264"/>
              <a:ext cx="714380" cy="1588"/>
            </a:xfrm>
            <a:prstGeom prst="line">
              <a:avLst/>
            </a:prstGeom>
            <a:noFill/>
            <a:ln w="38100" algn="ctr">
              <a:solidFill>
                <a:srgbClr val="00B050"/>
              </a:solidFill>
              <a:round/>
              <a:headEnd/>
              <a:tailEnd/>
            </a:ln>
          </p:spPr>
        </p:cxnSp>
        <p:sp>
          <p:nvSpPr>
            <p:cNvPr id="83002" name="Text Box 20"/>
            <p:cNvSpPr txBox="1">
              <a:spLocks noChangeArrowheads="1"/>
            </p:cNvSpPr>
            <p:nvPr/>
          </p:nvSpPr>
          <p:spPr bwMode="auto">
            <a:xfrm>
              <a:off x="4143372" y="2771636"/>
              <a:ext cx="2228828" cy="369332"/>
            </a:xfrm>
            <a:prstGeom prst="rect">
              <a:avLst/>
            </a:prstGeom>
            <a:noFill/>
            <a:ln w="38100" algn="ctr">
              <a:noFill/>
              <a:miter lim="800000"/>
              <a:headEnd/>
              <a:tailEnd/>
            </a:ln>
          </p:spPr>
          <p:txBody>
            <a:bodyPr tIns="91440" bIns="91440">
              <a:spAutoFit/>
            </a:bodyPr>
            <a:lstStyle/>
            <a:p>
              <a:r>
                <a:rPr lang="en-US" sz="1200" b="1">
                  <a:latin typeface="Arial" charset="0"/>
                </a:rPr>
                <a:t>MPS Leveling Horizon </a:t>
              </a:r>
              <a:r>
                <a:rPr lang="en-US" sz="1200" b="1" baseline="30000">
                  <a:latin typeface="Arial" charset="0"/>
                </a:rPr>
                <a:t>Future</a:t>
              </a:r>
            </a:p>
          </p:txBody>
        </p:sp>
        <p:cxnSp>
          <p:nvCxnSpPr>
            <p:cNvPr id="83003" name="Straight Arrow Connector 140"/>
            <p:cNvCxnSpPr>
              <a:cxnSpLocks noChangeShapeType="1"/>
            </p:cNvCxnSpPr>
            <p:nvPr/>
          </p:nvCxnSpPr>
          <p:spPr bwMode="auto">
            <a:xfrm>
              <a:off x="5929322" y="3000372"/>
              <a:ext cx="500066" cy="1588"/>
            </a:xfrm>
            <a:prstGeom prst="straightConnector1">
              <a:avLst/>
            </a:prstGeom>
            <a:noFill/>
            <a:ln w="9525" algn="ctr">
              <a:solidFill>
                <a:schemeClr val="tx1"/>
              </a:solidFill>
              <a:round/>
              <a:headEnd/>
              <a:tailEnd type="arrow" w="med" len="med"/>
            </a:ln>
          </p:spPr>
        </p:cxnSp>
        <p:cxnSp>
          <p:nvCxnSpPr>
            <p:cNvPr id="83004" name="Straight Connector 141"/>
            <p:cNvCxnSpPr>
              <a:cxnSpLocks noChangeShapeType="1"/>
            </p:cNvCxnSpPr>
            <p:nvPr/>
          </p:nvCxnSpPr>
          <p:spPr bwMode="auto">
            <a:xfrm>
              <a:off x="4071934" y="2998784"/>
              <a:ext cx="214314" cy="1588"/>
            </a:xfrm>
            <a:prstGeom prst="line">
              <a:avLst/>
            </a:prstGeom>
            <a:noFill/>
            <a:ln w="9525" algn="ctr">
              <a:solidFill>
                <a:schemeClr val="tx1"/>
              </a:solidFill>
              <a:round/>
              <a:headEnd/>
              <a:tailEnd/>
            </a:ln>
          </p:spPr>
        </p:cxnSp>
      </p:grpSp>
      <p:grpSp>
        <p:nvGrpSpPr>
          <p:cNvPr id="9" name="Group 49"/>
          <p:cNvGrpSpPr>
            <a:grpSpLocks/>
          </p:cNvGrpSpPr>
          <p:nvPr/>
        </p:nvGrpSpPr>
        <p:grpSpPr bwMode="auto">
          <a:xfrm>
            <a:off x="1463675" y="4949825"/>
            <a:ext cx="5145088" cy="1287463"/>
            <a:chOff x="1285058" y="2357430"/>
            <a:chExt cx="5145124" cy="1287594"/>
          </a:xfrm>
        </p:grpSpPr>
        <p:sp>
          <p:nvSpPr>
            <p:cNvPr id="82996" name="Text Box 20"/>
            <p:cNvSpPr txBox="1">
              <a:spLocks noChangeArrowheads="1"/>
            </p:cNvSpPr>
            <p:nvPr/>
          </p:nvSpPr>
          <p:spPr bwMode="auto">
            <a:xfrm>
              <a:off x="1357290" y="3275692"/>
              <a:ext cx="2286016" cy="369332"/>
            </a:xfrm>
            <a:prstGeom prst="rect">
              <a:avLst/>
            </a:prstGeom>
            <a:noFill/>
            <a:ln w="38100" algn="ctr">
              <a:noFill/>
              <a:miter lim="800000"/>
              <a:headEnd/>
              <a:tailEnd/>
            </a:ln>
          </p:spPr>
          <p:txBody>
            <a:bodyPr tIns="91440" bIns="91440">
              <a:spAutoFit/>
            </a:bodyPr>
            <a:lstStyle/>
            <a:p>
              <a:r>
                <a:rPr lang="en-US" sz="1200" b="1">
                  <a:latin typeface="Arial" charset="0"/>
                </a:rPr>
                <a:t>MSW Scheduling Horizon </a:t>
              </a:r>
              <a:endParaRPr lang="en-US" sz="1200" b="1" baseline="30000">
                <a:latin typeface="Arial" charset="0"/>
              </a:endParaRPr>
            </a:p>
          </p:txBody>
        </p:sp>
        <p:cxnSp>
          <p:nvCxnSpPr>
            <p:cNvPr id="82997" name="Straight Connector 60"/>
            <p:cNvCxnSpPr>
              <a:cxnSpLocks noChangeShapeType="1"/>
            </p:cNvCxnSpPr>
            <p:nvPr/>
          </p:nvCxnSpPr>
          <p:spPr bwMode="auto">
            <a:xfrm rot="5400000">
              <a:off x="5858281" y="2999975"/>
              <a:ext cx="1143008" cy="794"/>
            </a:xfrm>
            <a:prstGeom prst="line">
              <a:avLst/>
            </a:prstGeom>
            <a:noFill/>
            <a:ln w="38100" algn="ctr">
              <a:solidFill>
                <a:srgbClr val="FF0000"/>
              </a:solidFill>
              <a:round/>
              <a:headEnd/>
              <a:tailEnd/>
            </a:ln>
          </p:spPr>
        </p:cxnSp>
        <p:cxnSp>
          <p:nvCxnSpPr>
            <p:cNvPr id="82998" name="Straight Arrow Connector 71"/>
            <p:cNvCxnSpPr>
              <a:cxnSpLocks noChangeShapeType="1"/>
            </p:cNvCxnSpPr>
            <p:nvPr/>
          </p:nvCxnSpPr>
          <p:spPr bwMode="auto">
            <a:xfrm>
              <a:off x="3500430" y="3490006"/>
              <a:ext cx="2928958" cy="1588"/>
            </a:xfrm>
            <a:prstGeom prst="straightConnector1">
              <a:avLst/>
            </a:prstGeom>
            <a:noFill/>
            <a:ln w="9525" algn="ctr">
              <a:solidFill>
                <a:schemeClr val="tx1"/>
              </a:solidFill>
              <a:round/>
              <a:headEnd/>
              <a:tailEnd type="arrow" w="med" len="med"/>
            </a:ln>
          </p:spPr>
        </p:cxnSp>
        <p:cxnSp>
          <p:nvCxnSpPr>
            <p:cNvPr id="82999" name="Straight Connector 79"/>
            <p:cNvCxnSpPr>
              <a:cxnSpLocks noChangeShapeType="1"/>
            </p:cNvCxnSpPr>
            <p:nvPr/>
          </p:nvCxnSpPr>
          <p:spPr bwMode="auto">
            <a:xfrm>
              <a:off x="1285852" y="3490006"/>
              <a:ext cx="214314" cy="1588"/>
            </a:xfrm>
            <a:prstGeom prst="line">
              <a:avLst/>
            </a:prstGeom>
            <a:noFill/>
            <a:ln w="9525" algn="ctr">
              <a:solidFill>
                <a:schemeClr val="tx1"/>
              </a:solidFill>
              <a:round/>
              <a:headEnd/>
              <a:tailEnd/>
            </a:ln>
          </p:spPr>
        </p:cxnSp>
        <p:cxnSp>
          <p:nvCxnSpPr>
            <p:cNvPr id="83000" name="Straight Connector 57"/>
            <p:cNvCxnSpPr>
              <a:cxnSpLocks noChangeShapeType="1"/>
            </p:cNvCxnSpPr>
            <p:nvPr/>
          </p:nvCxnSpPr>
          <p:spPr bwMode="auto">
            <a:xfrm rot="5400000">
              <a:off x="677835" y="2964653"/>
              <a:ext cx="1215240" cy="794"/>
            </a:xfrm>
            <a:prstGeom prst="line">
              <a:avLst/>
            </a:prstGeom>
            <a:noFill/>
            <a:ln w="38100" algn="ctr">
              <a:solidFill>
                <a:srgbClr val="FF0000"/>
              </a:solidFill>
              <a:round/>
              <a:headEnd/>
              <a:tailEnd/>
            </a:ln>
          </p:spPr>
        </p:cxnSp>
      </p:grpSp>
      <p:grpSp>
        <p:nvGrpSpPr>
          <p:cNvPr id="10" name="Group 49"/>
          <p:cNvGrpSpPr>
            <a:grpSpLocks/>
          </p:cNvGrpSpPr>
          <p:nvPr/>
        </p:nvGrpSpPr>
        <p:grpSpPr bwMode="auto">
          <a:xfrm>
            <a:off x="1512888" y="5022850"/>
            <a:ext cx="2733675" cy="1143000"/>
            <a:chOff x="1287562" y="2718040"/>
            <a:chExt cx="2734594" cy="1143008"/>
          </a:xfrm>
        </p:grpSpPr>
        <p:sp>
          <p:nvSpPr>
            <p:cNvPr id="82992" name="Text Box 20"/>
            <p:cNvSpPr txBox="1">
              <a:spLocks noChangeArrowheads="1"/>
            </p:cNvSpPr>
            <p:nvPr/>
          </p:nvSpPr>
          <p:spPr bwMode="auto">
            <a:xfrm>
              <a:off x="1357290" y="3275692"/>
              <a:ext cx="2286016" cy="369332"/>
            </a:xfrm>
            <a:prstGeom prst="rect">
              <a:avLst/>
            </a:prstGeom>
            <a:noFill/>
            <a:ln w="38100" algn="ctr">
              <a:noFill/>
              <a:miter lim="800000"/>
              <a:headEnd/>
              <a:tailEnd/>
            </a:ln>
          </p:spPr>
          <p:txBody>
            <a:bodyPr tIns="91440" bIns="91440">
              <a:spAutoFit/>
            </a:bodyPr>
            <a:lstStyle/>
            <a:p>
              <a:r>
                <a:rPr lang="en-US" sz="1200" b="1">
                  <a:latin typeface="Arial" charset="0"/>
                </a:rPr>
                <a:t>PSW Sequence Horizon</a:t>
              </a:r>
              <a:endParaRPr lang="en-US" sz="1200" b="1" baseline="30000">
                <a:latin typeface="Arial" charset="0"/>
              </a:endParaRPr>
            </a:p>
          </p:txBody>
        </p:sp>
        <p:cxnSp>
          <p:nvCxnSpPr>
            <p:cNvPr id="73" name="Straight Connector 72"/>
            <p:cNvCxnSpPr/>
            <p:nvPr/>
          </p:nvCxnSpPr>
          <p:spPr bwMode="auto">
            <a:xfrm rot="5400000">
              <a:off x="3449858" y="3288750"/>
              <a:ext cx="1143008" cy="1589"/>
            </a:xfrm>
            <a:prstGeom prst="line">
              <a:avLst/>
            </a:prstGeom>
            <a:solidFill>
              <a:schemeClr val="accent1"/>
            </a:solidFill>
            <a:ln w="38100" cap="flat" cmpd="sng" algn="ctr">
              <a:solidFill>
                <a:schemeClr val="accent5">
                  <a:lumMod val="50000"/>
                </a:schemeClr>
              </a:solidFill>
              <a:prstDash val="solid"/>
              <a:round/>
              <a:headEnd type="none" w="med" len="med"/>
              <a:tailEnd type="none" w="med" len="med"/>
            </a:ln>
            <a:effectLst/>
          </p:spPr>
        </p:cxnSp>
        <p:cxnSp>
          <p:nvCxnSpPr>
            <p:cNvPr id="82994" name="Straight Arrow Connector 73"/>
            <p:cNvCxnSpPr>
              <a:cxnSpLocks noChangeShapeType="1"/>
            </p:cNvCxnSpPr>
            <p:nvPr/>
          </p:nvCxnSpPr>
          <p:spPr bwMode="auto">
            <a:xfrm>
              <a:off x="3500430" y="3490006"/>
              <a:ext cx="521726" cy="11002"/>
            </a:xfrm>
            <a:prstGeom prst="straightConnector1">
              <a:avLst/>
            </a:prstGeom>
            <a:noFill/>
            <a:ln w="9525" algn="ctr">
              <a:solidFill>
                <a:schemeClr val="tx1"/>
              </a:solidFill>
              <a:round/>
              <a:headEnd/>
              <a:tailEnd type="arrow" w="med" len="med"/>
            </a:ln>
          </p:spPr>
        </p:cxnSp>
        <p:cxnSp>
          <p:nvCxnSpPr>
            <p:cNvPr id="82995" name="Straight Connector 75"/>
            <p:cNvCxnSpPr>
              <a:cxnSpLocks noChangeShapeType="1"/>
            </p:cNvCxnSpPr>
            <p:nvPr/>
          </p:nvCxnSpPr>
          <p:spPr bwMode="auto">
            <a:xfrm>
              <a:off x="1287562" y="3490006"/>
              <a:ext cx="214314" cy="1588"/>
            </a:xfrm>
            <a:prstGeom prst="line">
              <a:avLst/>
            </a:prstGeom>
            <a:noFill/>
            <a:ln w="9525" algn="ctr">
              <a:solidFill>
                <a:schemeClr val="tx1"/>
              </a:solidFill>
              <a:round/>
              <a:headEnd/>
              <a:tailEnd/>
            </a:ln>
          </p:spPr>
        </p:cxnSp>
      </p:grpSp>
      <p:sp>
        <p:nvSpPr>
          <p:cNvPr id="77" name="Text Box 20"/>
          <p:cNvSpPr txBox="1">
            <a:spLocks noChangeArrowheads="1"/>
          </p:cNvSpPr>
          <p:nvPr/>
        </p:nvSpPr>
        <p:spPr bwMode="auto">
          <a:xfrm>
            <a:off x="-36513" y="3257550"/>
            <a:ext cx="1392238" cy="523875"/>
          </a:xfrm>
          <a:prstGeom prst="rect">
            <a:avLst/>
          </a:prstGeom>
          <a:noFill/>
          <a:ln w="38100" algn="ctr">
            <a:noFill/>
            <a:miter lim="800000"/>
            <a:headEnd/>
            <a:tailEnd/>
          </a:ln>
        </p:spPr>
        <p:txBody>
          <a:bodyPr lIns="0" tIns="91440" rIns="0" bIns="91440">
            <a:spAutoFit/>
          </a:bodyPr>
          <a:lstStyle/>
          <a:p>
            <a:pPr algn="r">
              <a:defRPr/>
            </a:pPr>
            <a:r>
              <a:rPr lang="en-US" sz="1100" b="1" dirty="0">
                <a:solidFill>
                  <a:schemeClr val="tx2">
                    <a:lumMod val="75000"/>
                  </a:schemeClr>
                </a:solidFill>
                <a:latin typeface="Arial" pitchFamily="34" charset="0"/>
              </a:rPr>
              <a:t>3. Production Schedule</a:t>
            </a:r>
          </a:p>
        </p:txBody>
      </p:sp>
      <p:sp>
        <p:nvSpPr>
          <p:cNvPr id="78" name="Rounded Rectangle 77"/>
          <p:cNvSpPr/>
          <p:nvPr/>
        </p:nvSpPr>
        <p:spPr bwMode="auto">
          <a:xfrm>
            <a:off x="2484438" y="2119313"/>
            <a:ext cx="5472112" cy="1081087"/>
          </a:xfrm>
          <a:prstGeom prst="roundRect">
            <a:avLst/>
          </a:prstGeom>
          <a:solidFill>
            <a:srgbClr val="FFC000"/>
          </a:solidFill>
          <a:ln w="9525" cap="flat" cmpd="sng" algn="ctr">
            <a:solidFill>
              <a:schemeClr val="bg1">
                <a:lumMod val="95000"/>
              </a:schemeClr>
            </a:solidFill>
            <a:prstDash val="solid"/>
            <a:round/>
            <a:headEnd type="none" w="med" len="med"/>
            <a:tailEnd type="none" w="med" len="med"/>
          </a:ln>
          <a:effectLst/>
        </p:spPr>
        <p:txBody>
          <a:bodyPr wrap="none" tIns="91440" bIns="91440"/>
          <a:lstStyle/>
          <a:p>
            <a:pPr>
              <a:defRPr/>
            </a:pPr>
            <a:r>
              <a:rPr lang="en-US" sz="1200" b="1" dirty="0"/>
              <a:t>Group Resource</a:t>
            </a:r>
          </a:p>
          <a:p>
            <a:pPr>
              <a:defRPr/>
            </a:pPr>
            <a:r>
              <a:rPr lang="en-US" sz="1100" dirty="0"/>
              <a:t>Resource: ID: G-LIA</a:t>
            </a:r>
          </a:p>
          <a:p>
            <a:pPr>
              <a:defRPr/>
            </a:pPr>
            <a:r>
              <a:rPr lang="en-US" sz="1100" dirty="0"/>
              <a:t>Scheduler ID: S-LIA</a:t>
            </a:r>
          </a:p>
        </p:txBody>
      </p:sp>
      <p:sp>
        <p:nvSpPr>
          <p:cNvPr id="79" name="Rounded Rectangle 78"/>
          <p:cNvSpPr/>
          <p:nvPr/>
        </p:nvSpPr>
        <p:spPr bwMode="auto">
          <a:xfrm>
            <a:off x="1476375" y="3860800"/>
            <a:ext cx="2663825" cy="504825"/>
          </a:xfrm>
          <a:prstGeom prst="roundRect">
            <a:avLst/>
          </a:prstGeom>
          <a:solidFill>
            <a:srgbClr val="FFC000"/>
          </a:solidFill>
          <a:ln w="9525" cap="flat" cmpd="sng" algn="ctr">
            <a:solidFill>
              <a:schemeClr val="bg1">
                <a:lumMod val="95000"/>
              </a:schemeClr>
            </a:solidFill>
            <a:prstDash val="solid"/>
            <a:round/>
            <a:headEnd type="none" w="med" len="med"/>
            <a:tailEnd type="none" w="med" len="med"/>
          </a:ln>
          <a:effectLst/>
        </p:spPr>
        <p:txBody>
          <a:bodyPr wrap="none" tIns="91440" bIns="91440" anchor="ctr"/>
          <a:lstStyle/>
          <a:p>
            <a:pPr>
              <a:defRPr/>
            </a:pPr>
            <a:r>
              <a:rPr lang="en-US" sz="1200" b="1" dirty="0"/>
              <a:t>Machine 2</a:t>
            </a:r>
          </a:p>
          <a:p>
            <a:pPr>
              <a:defRPr/>
            </a:pPr>
            <a:r>
              <a:rPr lang="en-US" sz="1000" dirty="0"/>
              <a:t>Resource ID: R-2A</a:t>
            </a:r>
          </a:p>
          <a:p>
            <a:pPr>
              <a:defRPr/>
            </a:pPr>
            <a:r>
              <a:rPr lang="en-US" sz="1000" dirty="0"/>
              <a:t>Scheduler ID: S-LIA</a:t>
            </a:r>
          </a:p>
        </p:txBody>
      </p:sp>
      <p:sp>
        <p:nvSpPr>
          <p:cNvPr id="81" name="TextBox 80"/>
          <p:cNvSpPr txBox="1">
            <a:spLocks noChangeArrowheads="1"/>
          </p:cNvSpPr>
          <p:nvPr/>
        </p:nvSpPr>
        <p:spPr bwMode="auto">
          <a:xfrm>
            <a:off x="7383463" y="2201863"/>
            <a:ext cx="428625" cy="277812"/>
          </a:xfrm>
          <a:prstGeom prst="rect">
            <a:avLst/>
          </a:prstGeom>
          <a:noFill/>
          <a:ln w="9525">
            <a:noFill/>
            <a:miter lim="800000"/>
            <a:headEnd/>
            <a:tailEnd/>
          </a:ln>
        </p:spPr>
        <p:txBody>
          <a:bodyPr>
            <a:spAutoFit/>
          </a:bodyPr>
          <a:lstStyle/>
          <a:p>
            <a:r>
              <a:rPr lang="en-US" sz="1200" b="1">
                <a:solidFill>
                  <a:srgbClr val="FF0000"/>
                </a:solidFill>
              </a:rPr>
              <a:t>P</a:t>
            </a:r>
          </a:p>
        </p:txBody>
      </p:sp>
      <p:sp>
        <p:nvSpPr>
          <p:cNvPr id="83" name="TextBox 82"/>
          <p:cNvSpPr txBox="1">
            <a:spLocks noChangeArrowheads="1"/>
          </p:cNvSpPr>
          <p:nvPr/>
        </p:nvSpPr>
        <p:spPr bwMode="auto">
          <a:xfrm>
            <a:off x="7527925" y="2490788"/>
            <a:ext cx="428625" cy="276225"/>
          </a:xfrm>
          <a:prstGeom prst="rect">
            <a:avLst/>
          </a:prstGeom>
          <a:noFill/>
          <a:ln w="9525">
            <a:noFill/>
            <a:miter lim="800000"/>
            <a:headEnd/>
            <a:tailEnd/>
          </a:ln>
        </p:spPr>
        <p:txBody>
          <a:bodyPr>
            <a:spAutoFit/>
          </a:bodyPr>
          <a:lstStyle/>
          <a:p>
            <a:r>
              <a:rPr lang="en-US" sz="1200" b="1">
                <a:solidFill>
                  <a:srgbClr val="0070C0"/>
                </a:solidFill>
              </a:rPr>
              <a:t>P</a:t>
            </a:r>
          </a:p>
        </p:txBody>
      </p:sp>
      <p:sp>
        <p:nvSpPr>
          <p:cNvPr id="85" name="TextBox 84"/>
          <p:cNvSpPr txBox="1">
            <a:spLocks noChangeArrowheads="1"/>
          </p:cNvSpPr>
          <p:nvPr/>
        </p:nvSpPr>
        <p:spPr bwMode="auto">
          <a:xfrm>
            <a:off x="6659563" y="2778125"/>
            <a:ext cx="428625" cy="277813"/>
          </a:xfrm>
          <a:prstGeom prst="rect">
            <a:avLst/>
          </a:prstGeom>
          <a:noFill/>
          <a:ln w="9525">
            <a:noFill/>
            <a:miter lim="800000"/>
            <a:headEnd/>
            <a:tailEnd/>
          </a:ln>
        </p:spPr>
        <p:txBody>
          <a:bodyPr>
            <a:spAutoFit/>
          </a:bodyPr>
          <a:lstStyle/>
          <a:p>
            <a:r>
              <a:rPr lang="en-US" sz="1200" b="1">
                <a:solidFill>
                  <a:srgbClr val="00B050"/>
                </a:solidFill>
              </a:rPr>
              <a:t>P</a:t>
            </a:r>
          </a:p>
        </p:txBody>
      </p:sp>
      <p:sp>
        <p:nvSpPr>
          <p:cNvPr id="107" name="TextBox 106"/>
          <p:cNvSpPr txBox="1">
            <a:spLocks noChangeArrowheads="1"/>
          </p:cNvSpPr>
          <p:nvPr/>
        </p:nvSpPr>
        <p:spPr bwMode="auto">
          <a:xfrm>
            <a:off x="5940425" y="2565400"/>
            <a:ext cx="428625" cy="276225"/>
          </a:xfrm>
          <a:prstGeom prst="rect">
            <a:avLst/>
          </a:prstGeom>
          <a:noFill/>
          <a:ln w="9525">
            <a:noFill/>
            <a:miter lim="800000"/>
            <a:headEnd/>
            <a:tailEnd/>
          </a:ln>
        </p:spPr>
        <p:txBody>
          <a:bodyPr>
            <a:spAutoFit/>
          </a:bodyPr>
          <a:lstStyle/>
          <a:p>
            <a:r>
              <a:rPr lang="en-US" sz="1200" b="1">
                <a:solidFill>
                  <a:srgbClr val="00B050"/>
                </a:solidFill>
              </a:rPr>
              <a:t>P</a:t>
            </a:r>
          </a:p>
        </p:txBody>
      </p:sp>
      <p:sp>
        <p:nvSpPr>
          <p:cNvPr id="109" name="TextBox 108"/>
          <p:cNvSpPr txBox="1">
            <a:spLocks noChangeArrowheads="1"/>
          </p:cNvSpPr>
          <p:nvPr/>
        </p:nvSpPr>
        <p:spPr bwMode="auto">
          <a:xfrm>
            <a:off x="6372225" y="2276475"/>
            <a:ext cx="428625" cy="277813"/>
          </a:xfrm>
          <a:prstGeom prst="rect">
            <a:avLst/>
          </a:prstGeom>
          <a:noFill/>
          <a:ln w="9525">
            <a:noFill/>
            <a:miter lim="800000"/>
            <a:headEnd/>
            <a:tailEnd/>
          </a:ln>
        </p:spPr>
        <p:txBody>
          <a:bodyPr>
            <a:spAutoFit/>
          </a:bodyPr>
          <a:lstStyle/>
          <a:p>
            <a:r>
              <a:rPr lang="en-US" sz="1200" b="1">
                <a:solidFill>
                  <a:srgbClr val="0070C0"/>
                </a:solidFill>
              </a:rPr>
              <a:t>P</a:t>
            </a:r>
          </a:p>
        </p:txBody>
      </p:sp>
      <p:sp>
        <p:nvSpPr>
          <p:cNvPr id="113" name="TextBox 112"/>
          <p:cNvSpPr txBox="1">
            <a:spLocks noChangeArrowheads="1"/>
          </p:cNvSpPr>
          <p:nvPr/>
        </p:nvSpPr>
        <p:spPr bwMode="auto">
          <a:xfrm>
            <a:off x="6732588" y="2492375"/>
            <a:ext cx="428625" cy="277813"/>
          </a:xfrm>
          <a:prstGeom prst="rect">
            <a:avLst/>
          </a:prstGeom>
          <a:noFill/>
          <a:ln w="9525">
            <a:noFill/>
            <a:miter lim="800000"/>
            <a:headEnd/>
            <a:tailEnd/>
          </a:ln>
        </p:spPr>
        <p:txBody>
          <a:bodyPr>
            <a:spAutoFit/>
          </a:bodyPr>
          <a:lstStyle/>
          <a:p>
            <a:r>
              <a:rPr lang="en-US" sz="1200" b="1">
                <a:solidFill>
                  <a:srgbClr val="FF0000"/>
                </a:solidFill>
              </a:rPr>
              <a:t>P</a:t>
            </a:r>
          </a:p>
        </p:txBody>
      </p:sp>
      <p:sp>
        <p:nvSpPr>
          <p:cNvPr id="131" name="Line Callout 2 (No Border) 130"/>
          <p:cNvSpPr/>
          <p:nvPr/>
        </p:nvSpPr>
        <p:spPr bwMode="auto">
          <a:xfrm>
            <a:off x="6876256" y="3347700"/>
            <a:ext cx="1656184" cy="585356"/>
          </a:xfrm>
          <a:prstGeom prst="callout2">
            <a:avLst>
              <a:gd name="adj1" fmla="val 18750"/>
              <a:gd name="adj2" fmla="val -8333"/>
              <a:gd name="adj3" fmla="val 3512"/>
              <a:gd name="adj4" fmla="val -8615"/>
              <a:gd name="adj5" fmla="val -55510"/>
              <a:gd name="adj6" fmla="val -6046"/>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lnSpcReduction="10000"/>
          </a:bodyPr>
          <a:lstStyle/>
          <a:p>
            <a:pPr algn="ctr">
              <a:lnSpc>
                <a:spcPct val="90000"/>
              </a:lnSpc>
              <a:defRPr/>
            </a:pPr>
            <a:r>
              <a:rPr lang="en-US" sz="1100" dirty="0">
                <a:solidFill>
                  <a:schemeClr val="accent1">
                    <a:lumMod val="50000"/>
                  </a:schemeClr>
                </a:solidFill>
              </a:rPr>
              <a:t>1. MRP creates planned orders and assigns them to the Resource Group Production Line</a:t>
            </a:r>
          </a:p>
        </p:txBody>
      </p:sp>
      <p:sp>
        <p:nvSpPr>
          <p:cNvPr id="115" name="Line Callout 2 (No Border) 114"/>
          <p:cNvSpPr/>
          <p:nvPr/>
        </p:nvSpPr>
        <p:spPr bwMode="auto">
          <a:xfrm>
            <a:off x="4572000" y="3347700"/>
            <a:ext cx="1656184" cy="585356"/>
          </a:xfrm>
          <a:prstGeom prst="callout2">
            <a:avLst>
              <a:gd name="adj1" fmla="val 18750"/>
              <a:gd name="adj2" fmla="val -8333"/>
              <a:gd name="adj3" fmla="val 3512"/>
              <a:gd name="adj4" fmla="val -8615"/>
              <a:gd name="adj5" fmla="val -55510"/>
              <a:gd name="adj6" fmla="val -6046"/>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80000"/>
              </a:lnSpc>
              <a:defRPr/>
            </a:pPr>
            <a:r>
              <a:rPr lang="en-US" sz="1100" dirty="0">
                <a:solidFill>
                  <a:schemeClr val="accent1">
                    <a:lumMod val="50000"/>
                  </a:schemeClr>
                </a:solidFill>
              </a:rPr>
              <a:t>2. Planned orders are Firmed on the Resource Group Production Line</a:t>
            </a:r>
          </a:p>
        </p:txBody>
      </p:sp>
      <p:sp>
        <p:nvSpPr>
          <p:cNvPr id="117" name="Rounded Rectangle 116"/>
          <p:cNvSpPr/>
          <p:nvPr/>
        </p:nvSpPr>
        <p:spPr bwMode="auto">
          <a:xfrm>
            <a:off x="1476375" y="3284538"/>
            <a:ext cx="2663825" cy="504825"/>
          </a:xfrm>
          <a:prstGeom prst="roundRect">
            <a:avLst/>
          </a:prstGeom>
          <a:solidFill>
            <a:srgbClr val="FFC000"/>
          </a:solidFill>
          <a:ln w="9525" cap="flat" cmpd="sng" algn="ctr">
            <a:solidFill>
              <a:schemeClr val="bg1">
                <a:lumMod val="95000"/>
              </a:schemeClr>
            </a:solidFill>
            <a:prstDash val="solid"/>
            <a:round/>
            <a:headEnd type="none" w="med" len="med"/>
            <a:tailEnd type="none" w="med" len="med"/>
          </a:ln>
          <a:effectLst/>
        </p:spPr>
        <p:txBody>
          <a:bodyPr wrap="none" tIns="91440" bIns="91440" anchor="ctr"/>
          <a:lstStyle/>
          <a:p>
            <a:pPr>
              <a:defRPr/>
            </a:pPr>
            <a:r>
              <a:rPr lang="en-US" sz="1200" b="1" dirty="0"/>
              <a:t>Machine 1</a:t>
            </a:r>
          </a:p>
          <a:p>
            <a:pPr>
              <a:defRPr/>
            </a:pPr>
            <a:r>
              <a:rPr lang="en-US" sz="1000" dirty="0"/>
              <a:t>Resource ID: R-1A</a:t>
            </a:r>
          </a:p>
          <a:p>
            <a:pPr>
              <a:defRPr/>
            </a:pPr>
            <a:r>
              <a:rPr lang="en-US" sz="1000" dirty="0"/>
              <a:t>Scheduler ID: S-LIA</a:t>
            </a:r>
          </a:p>
        </p:txBody>
      </p:sp>
      <p:sp>
        <p:nvSpPr>
          <p:cNvPr id="119" name="Rounded Rectangle 118"/>
          <p:cNvSpPr/>
          <p:nvPr/>
        </p:nvSpPr>
        <p:spPr bwMode="auto">
          <a:xfrm>
            <a:off x="1476375" y="4424363"/>
            <a:ext cx="2663825" cy="503237"/>
          </a:xfrm>
          <a:prstGeom prst="roundRect">
            <a:avLst/>
          </a:prstGeom>
          <a:solidFill>
            <a:srgbClr val="FFC000"/>
          </a:solidFill>
          <a:ln w="9525" cap="flat" cmpd="sng" algn="ctr">
            <a:solidFill>
              <a:schemeClr val="bg1">
                <a:lumMod val="95000"/>
              </a:schemeClr>
            </a:solidFill>
            <a:prstDash val="solid"/>
            <a:round/>
            <a:headEnd type="none" w="med" len="med"/>
            <a:tailEnd type="none" w="med" len="med"/>
          </a:ln>
          <a:effectLst/>
        </p:spPr>
        <p:txBody>
          <a:bodyPr wrap="none" tIns="91440" bIns="91440" anchor="ctr"/>
          <a:lstStyle/>
          <a:p>
            <a:pPr>
              <a:defRPr/>
            </a:pPr>
            <a:r>
              <a:rPr lang="en-US" sz="1100" b="1" dirty="0"/>
              <a:t>Machine 3</a:t>
            </a:r>
          </a:p>
          <a:p>
            <a:pPr>
              <a:defRPr/>
            </a:pPr>
            <a:r>
              <a:rPr lang="en-US" sz="1000" dirty="0"/>
              <a:t>Resource ID: R-3A</a:t>
            </a:r>
          </a:p>
          <a:p>
            <a:pPr>
              <a:defRPr/>
            </a:pPr>
            <a:r>
              <a:rPr lang="en-US" sz="1000" dirty="0"/>
              <a:t>Scheduler ID: S-LIA</a:t>
            </a:r>
          </a:p>
        </p:txBody>
      </p:sp>
      <p:sp>
        <p:nvSpPr>
          <p:cNvPr id="116" name="Line Callout 2 (No Border) 115"/>
          <p:cNvSpPr/>
          <p:nvPr/>
        </p:nvSpPr>
        <p:spPr bwMode="auto">
          <a:xfrm>
            <a:off x="1763688" y="5075892"/>
            <a:ext cx="1656184" cy="500066"/>
          </a:xfrm>
          <a:prstGeom prst="callout2">
            <a:avLst>
              <a:gd name="adj1" fmla="val 18750"/>
              <a:gd name="adj2" fmla="val -8333"/>
              <a:gd name="adj3" fmla="val 3512"/>
              <a:gd name="adj4" fmla="val -8615"/>
              <a:gd name="adj5" fmla="val -47891"/>
              <a:gd name="adj6" fmla="val -3170"/>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80000"/>
              </a:lnSpc>
              <a:defRPr/>
            </a:pPr>
            <a:r>
              <a:rPr lang="en-US" sz="1100" dirty="0">
                <a:solidFill>
                  <a:schemeClr val="accent1">
                    <a:lumMod val="50000"/>
                  </a:schemeClr>
                </a:solidFill>
              </a:rPr>
              <a:t>3. Firmed orders are assigned to the specific Resource Production Line</a:t>
            </a:r>
          </a:p>
        </p:txBody>
      </p:sp>
      <p:sp>
        <p:nvSpPr>
          <p:cNvPr id="103" name="TextBox 102"/>
          <p:cNvSpPr txBox="1">
            <a:spLocks noChangeArrowheads="1"/>
          </p:cNvSpPr>
          <p:nvPr/>
        </p:nvSpPr>
        <p:spPr bwMode="auto">
          <a:xfrm>
            <a:off x="4211638" y="2871788"/>
            <a:ext cx="1008062" cy="184150"/>
          </a:xfrm>
          <a:prstGeom prst="rect">
            <a:avLst/>
          </a:prstGeom>
          <a:solidFill>
            <a:srgbClr val="FFC000"/>
          </a:solidFill>
          <a:ln w="9525">
            <a:noFill/>
            <a:miter lim="800000"/>
            <a:headEnd/>
            <a:tailEnd/>
          </a:ln>
        </p:spPr>
        <p:txBody>
          <a:bodyPr lIns="0" tIns="0" rIns="0" bIns="0">
            <a:spAutoFit/>
          </a:bodyPr>
          <a:lstStyle/>
          <a:p>
            <a:r>
              <a:rPr lang="en-US" sz="1200" b="1">
                <a:solidFill>
                  <a:srgbClr val="00B050"/>
                </a:solidFill>
              </a:rPr>
              <a:t>F1, F2, F3,F4</a:t>
            </a:r>
          </a:p>
        </p:txBody>
      </p:sp>
      <p:sp>
        <p:nvSpPr>
          <p:cNvPr id="111" name="TextBox 110"/>
          <p:cNvSpPr txBox="1">
            <a:spLocks noChangeArrowheads="1"/>
          </p:cNvSpPr>
          <p:nvPr/>
        </p:nvSpPr>
        <p:spPr bwMode="auto">
          <a:xfrm>
            <a:off x="4211638" y="2263775"/>
            <a:ext cx="1081087" cy="184150"/>
          </a:xfrm>
          <a:prstGeom prst="rect">
            <a:avLst/>
          </a:prstGeom>
          <a:solidFill>
            <a:srgbClr val="FFC000"/>
          </a:solidFill>
          <a:ln w="9525">
            <a:noFill/>
            <a:miter lim="800000"/>
            <a:headEnd/>
            <a:tailEnd/>
          </a:ln>
        </p:spPr>
        <p:txBody>
          <a:bodyPr lIns="0" tIns="0" rIns="0" bIns="0">
            <a:spAutoFit/>
          </a:bodyPr>
          <a:lstStyle/>
          <a:p>
            <a:r>
              <a:rPr lang="en-US" sz="1200" b="1">
                <a:solidFill>
                  <a:srgbClr val="FF0000"/>
                </a:solidFill>
              </a:rPr>
              <a:t>F1, F2, F3,F4</a:t>
            </a:r>
          </a:p>
        </p:txBody>
      </p:sp>
      <p:sp>
        <p:nvSpPr>
          <p:cNvPr id="112" name="TextBox 111"/>
          <p:cNvSpPr txBox="1">
            <a:spLocks noChangeArrowheads="1"/>
          </p:cNvSpPr>
          <p:nvPr/>
        </p:nvSpPr>
        <p:spPr bwMode="auto">
          <a:xfrm>
            <a:off x="4211638" y="2551113"/>
            <a:ext cx="1081087" cy="185737"/>
          </a:xfrm>
          <a:prstGeom prst="rect">
            <a:avLst/>
          </a:prstGeom>
          <a:solidFill>
            <a:srgbClr val="FFC000"/>
          </a:solidFill>
          <a:ln w="9525">
            <a:noFill/>
            <a:miter lim="800000"/>
            <a:headEnd/>
            <a:tailEnd/>
          </a:ln>
        </p:spPr>
        <p:txBody>
          <a:bodyPr lIns="0" tIns="0" rIns="0" bIns="0">
            <a:spAutoFit/>
          </a:bodyPr>
          <a:lstStyle/>
          <a:p>
            <a:r>
              <a:rPr lang="en-US" sz="1200" b="1">
                <a:solidFill>
                  <a:srgbClr val="0070C0"/>
                </a:solidFill>
              </a:rPr>
              <a:t>F1, F2, F3,F4</a:t>
            </a:r>
          </a:p>
        </p:txBody>
      </p:sp>
      <p:sp>
        <p:nvSpPr>
          <p:cNvPr id="82988" name="Content Placeholder 2"/>
          <p:cNvSpPr>
            <a:spLocks noGrp="1"/>
          </p:cNvSpPr>
          <p:nvPr>
            <p:ph idx="1"/>
          </p:nvPr>
        </p:nvSpPr>
        <p:spPr>
          <a:xfrm>
            <a:off x="323850" y="836613"/>
            <a:ext cx="8229600" cy="1152525"/>
          </a:xfrm>
        </p:spPr>
        <p:txBody>
          <a:bodyPr tIns="91440" bIns="91440"/>
          <a:lstStyle/>
          <a:p>
            <a:pPr>
              <a:lnSpc>
                <a:spcPct val="70000"/>
              </a:lnSpc>
              <a:spcBef>
                <a:spcPct val="30000"/>
              </a:spcBef>
              <a:buClr>
                <a:srgbClr val="890C4C"/>
              </a:buClr>
              <a:buFont typeface="Webdings" pitchFamily="18" charset="2"/>
              <a:buChar char="5"/>
            </a:pPr>
            <a:r>
              <a:rPr lang="en-US" sz="1800" b="1" smtClean="0">
                <a:solidFill>
                  <a:srgbClr val="4F4F4F"/>
                </a:solidFill>
                <a:latin typeface="Century Gothic" pitchFamily="34" charset="0"/>
              </a:rPr>
              <a:t>Solution Approach: </a:t>
            </a:r>
            <a:r>
              <a:rPr lang="en-US" sz="1600" smtClean="0">
                <a:solidFill>
                  <a:srgbClr val="4F4F4F"/>
                </a:solidFill>
                <a:latin typeface="Century Gothic" pitchFamily="34" charset="0"/>
              </a:rPr>
              <a:t>You master schedule at the Resource Group level over the mid-term horizon, and assign production orders to the target resource in the short-term horizon</a:t>
            </a:r>
          </a:p>
          <a:p>
            <a:pPr lvl="1">
              <a:lnSpc>
                <a:spcPct val="70000"/>
              </a:lnSpc>
              <a:spcBef>
                <a:spcPct val="25000"/>
              </a:spcBef>
              <a:buClr>
                <a:srgbClr val="2461AA"/>
              </a:buClr>
              <a:buFont typeface="Times New Roman" pitchFamily="18" charset="0"/>
              <a:buChar char="–"/>
            </a:pPr>
            <a:endParaRPr lang="en-US" sz="1400" smtClean="0">
              <a:solidFill>
                <a:srgbClr val="4F4F4F"/>
              </a:solidFill>
              <a:latin typeface="Century Gothic" pitchFamily="34" charset="0"/>
            </a:endParaRPr>
          </a:p>
        </p:txBody>
      </p:sp>
      <p:cxnSp>
        <p:nvCxnSpPr>
          <p:cNvPr id="69" name="Straight Arrow Connector 68"/>
          <p:cNvCxnSpPr>
            <a:stCxn id="111" idx="1"/>
          </p:cNvCxnSpPr>
          <p:nvPr/>
        </p:nvCxnSpPr>
        <p:spPr>
          <a:xfrm rot="10800000" flipV="1">
            <a:off x="3419475" y="2355850"/>
            <a:ext cx="792163" cy="10731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a:stCxn id="112" idx="1"/>
          </p:cNvCxnSpPr>
          <p:nvPr/>
        </p:nvCxnSpPr>
        <p:spPr>
          <a:xfrm rot="10800000" flipV="1">
            <a:off x="3276600" y="2643188"/>
            <a:ext cx="935038" cy="13620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103" idx="1"/>
          </p:cNvCxnSpPr>
          <p:nvPr/>
        </p:nvCxnSpPr>
        <p:spPr>
          <a:xfrm rot="10800000" flipV="1">
            <a:off x="3132138" y="2963863"/>
            <a:ext cx="1079500" cy="16891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par>
                          <p:cTn id="37" fill="hold">
                            <p:stCondLst>
                              <p:cond delay="0"/>
                            </p:stCondLst>
                            <p:childTnLst>
                              <p:par>
                                <p:cTn id="38" presetID="22" presetClass="entr" presetSubtype="8" fill="hold" grpId="0" nodeType="afterEffect">
                                  <p:stCondLst>
                                    <p:cond delay="0"/>
                                  </p:stCondLst>
                                  <p:childTnLst>
                                    <p:set>
                                      <p:cBhvr>
                                        <p:cTn id="39" dur="1" fill="hold">
                                          <p:stCondLst>
                                            <p:cond delay="0"/>
                                          </p:stCondLst>
                                        </p:cTn>
                                        <p:tgtEl>
                                          <p:spTgt spid="127"/>
                                        </p:tgtEl>
                                        <p:attrNameLst>
                                          <p:attrName>style.visibility</p:attrName>
                                        </p:attrNameLst>
                                      </p:cBhvr>
                                      <p:to>
                                        <p:strVal val="visible"/>
                                      </p:to>
                                    </p:set>
                                    <p:animEffect transition="in" filter="wipe(left)">
                                      <p:cBhvr>
                                        <p:cTn id="40" dur="500"/>
                                        <p:tgtEl>
                                          <p:spTgt spid="127"/>
                                        </p:tgtEl>
                                      </p:cBhvr>
                                    </p:animEffect>
                                  </p:childTnLst>
                                </p:cTn>
                              </p:par>
                            </p:childTnLst>
                          </p:cTn>
                        </p:par>
                        <p:par>
                          <p:cTn id="41" fill="hold">
                            <p:stCondLst>
                              <p:cond delay="500"/>
                            </p:stCondLst>
                            <p:childTnLst>
                              <p:par>
                                <p:cTn id="42" presetID="1" presetClass="entr" presetSubtype="0" fill="hold" nodeType="afterEffect">
                                  <p:stCondLst>
                                    <p:cond delay="0"/>
                                  </p:stCondLst>
                                  <p:childTnLst>
                                    <p:set>
                                      <p:cBhvr>
                                        <p:cTn id="43" dur="1" fill="hold">
                                          <p:stCondLst>
                                            <p:cond delay="0"/>
                                          </p:stCondLst>
                                        </p:cTn>
                                        <p:tgtEl>
                                          <p:spTgt spid="115"/>
                                        </p:tgtEl>
                                        <p:attrNameLst>
                                          <p:attrName>style.visibility</p:attrName>
                                        </p:attrNameLst>
                                      </p:cBhvr>
                                      <p:to>
                                        <p:strVal val="visible"/>
                                      </p:to>
                                    </p:se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000"/>
                                        <p:tgtEl>
                                          <p:spTgt spid="9"/>
                                        </p:tgtEl>
                                      </p:cBhvr>
                                    </p:animEffect>
                                  </p:childTnLst>
                                </p:cTn>
                              </p:par>
                            </p:childTnLst>
                          </p:cTn>
                        </p:par>
                        <p:par>
                          <p:cTn id="48" fill="hold">
                            <p:stCondLst>
                              <p:cond delay="2500"/>
                            </p:stCondLst>
                            <p:childTnLst>
                              <p:par>
                                <p:cTn id="49" presetID="10" presetClass="entr" presetSubtype="0" fill="hold" grpId="0" nodeType="afterEffect">
                                  <p:stCondLst>
                                    <p:cond delay="0"/>
                                  </p:stCondLst>
                                  <p:iterate type="lt">
                                    <p:tmPct val="0"/>
                                  </p:iterate>
                                  <p:childTnLst>
                                    <p:set>
                                      <p:cBhvr>
                                        <p:cTn id="50" dur="1" fill="hold">
                                          <p:stCondLst>
                                            <p:cond delay="0"/>
                                          </p:stCondLst>
                                        </p:cTn>
                                        <p:tgtEl>
                                          <p:spTgt spid="103"/>
                                        </p:tgtEl>
                                        <p:attrNameLst>
                                          <p:attrName>style.visibility</p:attrName>
                                        </p:attrNameLst>
                                      </p:cBhvr>
                                      <p:to>
                                        <p:strVal val="visible"/>
                                      </p:to>
                                    </p:set>
                                    <p:animEffect transition="in" filter="fade">
                                      <p:cBhvr>
                                        <p:cTn id="51" dur="2000"/>
                                        <p:tgtEl>
                                          <p:spTgt spid="103"/>
                                        </p:tgtEl>
                                      </p:cBhvr>
                                    </p:animEffect>
                                  </p:childTnLst>
                                </p:cTn>
                              </p:par>
                            </p:childTnLst>
                          </p:cTn>
                        </p:par>
                        <p:par>
                          <p:cTn id="52" fill="hold">
                            <p:stCondLst>
                              <p:cond delay="4500"/>
                            </p:stCondLst>
                            <p:childTnLst>
                              <p:par>
                                <p:cTn id="53" presetID="10" presetClass="entr" presetSubtype="0" fill="hold" grpId="0" nodeType="afterEffect">
                                  <p:stCondLst>
                                    <p:cond delay="0"/>
                                  </p:stCondLst>
                                  <p:iterate type="lt">
                                    <p:tmPct val="0"/>
                                  </p:iterate>
                                  <p:childTnLst>
                                    <p:set>
                                      <p:cBhvr>
                                        <p:cTn id="54" dur="1" fill="hold">
                                          <p:stCondLst>
                                            <p:cond delay="0"/>
                                          </p:stCondLst>
                                        </p:cTn>
                                        <p:tgtEl>
                                          <p:spTgt spid="111"/>
                                        </p:tgtEl>
                                        <p:attrNameLst>
                                          <p:attrName>style.visibility</p:attrName>
                                        </p:attrNameLst>
                                      </p:cBhvr>
                                      <p:to>
                                        <p:strVal val="visible"/>
                                      </p:to>
                                    </p:set>
                                    <p:animEffect transition="in" filter="fade">
                                      <p:cBhvr>
                                        <p:cTn id="55" dur="2000"/>
                                        <p:tgtEl>
                                          <p:spTgt spid="111"/>
                                        </p:tgtEl>
                                      </p:cBhvr>
                                    </p:animEffect>
                                  </p:childTnLst>
                                </p:cTn>
                              </p:par>
                            </p:childTnLst>
                          </p:cTn>
                        </p:par>
                        <p:par>
                          <p:cTn id="56" fill="hold">
                            <p:stCondLst>
                              <p:cond delay="6500"/>
                            </p:stCondLst>
                            <p:childTnLst>
                              <p:par>
                                <p:cTn id="57" presetID="10" presetClass="entr" presetSubtype="0" fill="hold" grpId="0" nodeType="afterEffect">
                                  <p:stCondLst>
                                    <p:cond delay="0"/>
                                  </p:stCondLst>
                                  <p:iterate type="lt">
                                    <p:tmPct val="0"/>
                                  </p:iterate>
                                  <p:childTnLst>
                                    <p:set>
                                      <p:cBhvr>
                                        <p:cTn id="58" dur="1" fill="hold">
                                          <p:stCondLst>
                                            <p:cond delay="0"/>
                                          </p:stCondLst>
                                        </p:cTn>
                                        <p:tgtEl>
                                          <p:spTgt spid="112"/>
                                        </p:tgtEl>
                                        <p:attrNameLst>
                                          <p:attrName>style.visibility</p:attrName>
                                        </p:attrNameLst>
                                      </p:cBhvr>
                                      <p:to>
                                        <p:strVal val="visible"/>
                                      </p:to>
                                    </p:set>
                                    <p:animEffect transition="in" filter="fade">
                                      <p:cBhvr>
                                        <p:cTn id="59" dur="2000"/>
                                        <p:tgtEl>
                                          <p:spTgt spid="112"/>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nodeType="clickEffect">
                                  <p:stCondLst>
                                    <p:cond delay="0"/>
                                  </p:stCondLst>
                                  <p:childTnLst>
                                    <p:set>
                                      <p:cBhvr>
                                        <p:cTn id="63" dur="1" fill="hold">
                                          <p:stCondLst>
                                            <p:cond delay="0"/>
                                          </p:stCondLst>
                                        </p:cTn>
                                        <p:tgtEl>
                                          <p:spTgt spid="6"/>
                                        </p:tgtEl>
                                        <p:attrNameLst>
                                          <p:attrName>style.visibility</p:attrName>
                                        </p:attrNameLst>
                                      </p:cBhvr>
                                      <p:to>
                                        <p:strVal val="hidden"/>
                                      </p:to>
                                    </p:set>
                                  </p:childTnLst>
                                </p:cTn>
                              </p:par>
                            </p:childTnLst>
                          </p:cTn>
                        </p:par>
                        <p:par>
                          <p:cTn id="64" fill="hold">
                            <p:stCondLst>
                              <p:cond delay="0"/>
                            </p:stCondLst>
                            <p:childTnLst>
                              <p:par>
                                <p:cTn id="65" presetID="22" presetClass="entr" presetSubtype="8"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wipe(left)">
                                      <p:cBhvr>
                                        <p:cTn id="67" dur="500"/>
                                        <p:tgtEl>
                                          <p:spTgt spid="77"/>
                                        </p:tgtEl>
                                      </p:cBhvr>
                                    </p:animEffect>
                                  </p:childTnLst>
                                </p:cTn>
                              </p:par>
                              <p:par>
                                <p:cTn id="68" presetID="39" presetClass="entr" presetSubtype="0" accel="10000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 calcmode="lin" valueType="num">
                                      <p:cBhvr>
                                        <p:cTn id="70" dur="500" fill="hold"/>
                                        <p:tgtEl>
                                          <p:spTgt spid="79"/>
                                        </p:tgtEl>
                                        <p:attrNameLst>
                                          <p:attrName>ppt_h</p:attrName>
                                        </p:attrNameLst>
                                      </p:cBhvr>
                                      <p:tavLst>
                                        <p:tav tm="0">
                                          <p:val>
                                            <p:strVal val="#ppt_h/20"/>
                                          </p:val>
                                        </p:tav>
                                        <p:tav tm="50000">
                                          <p:val>
                                            <p:strVal val="#ppt_h/20"/>
                                          </p:val>
                                        </p:tav>
                                        <p:tav tm="100000">
                                          <p:val>
                                            <p:strVal val="#ppt_h"/>
                                          </p:val>
                                        </p:tav>
                                      </p:tavLst>
                                    </p:anim>
                                    <p:anim calcmode="lin" valueType="num">
                                      <p:cBhvr>
                                        <p:cTn id="71" dur="500" fill="hold"/>
                                        <p:tgtEl>
                                          <p:spTgt spid="79"/>
                                        </p:tgtEl>
                                        <p:attrNameLst>
                                          <p:attrName>ppt_w</p:attrName>
                                        </p:attrNameLst>
                                      </p:cBhvr>
                                      <p:tavLst>
                                        <p:tav tm="0">
                                          <p:val>
                                            <p:strVal val="#ppt_w+.3"/>
                                          </p:val>
                                        </p:tav>
                                        <p:tav tm="50000">
                                          <p:val>
                                            <p:strVal val="#ppt_w+.3"/>
                                          </p:val>
                                        </p:tav>
                                        <p:tav tm="100000">
                                          <p:val>
                                            <p:strVal val="#ppt_w"/>
                                          </p:val>
                                        </p:tav>
                                      </p:tavLst>
                                    </p:anim>
                                    <p:anim calcmode="lin" valueType="num">
                                      <p:cBhvr>
                                        <p:cTn id="72" dur="500" fill="hold"/>
                                        <p:tgtEl>
                                          <p:spTgt spid="79"/>
                                        </p:tgtEl>
                                        <p:attrNameLst>
                                          <p:attrName>ppt_x</p:attrName>
                                        </p:attrNameLst>
                                      </p:cBhvr>
                                      <p:tavLst>
                                        <p:tav tm="0">
                                          <p:val>
                                            <p:strVal val="#ppt_x-.3"/>
                                          </p:val>
                                        </p:tav>
                                        <p:tav tm="50000">
                                          <p:val>
                                            <p:strVal val="#ppt_x"/>
                                          </p:val>
                                        </p:tav>
                                        <p:tav tm="100000">
                                          <p:val>
                                            <p:strVal val="#ppt_x"/>
                                          </p:val>
                                        </p:tav>
                                      </p:tavLst>
                                    </p:anim>
                                    <p:anim calcmode="lin" valueType="num">
                                      <p:cBhvr>
                                        <p:cTn id="73" dur="500" fill="hold"/>
                                        <p:tgtEl>
                                          <p:spTgt spid="79"/>
                                        </p:tgtEl>
                                        <p:attrNameLst>
                                          <p:attrName>ppt_y</p:attrName>
                                        </p:attrNameLst>
                                      </p:cBhvr>
                                      <p:tavLst>
                                        <p:tav tm="0">
                                          <p:val>
                                            <p:strVal val="#ppt_y"/>
                                          </p:val>
                                        </p:tav>
                                        <p:tav tm="100000">
                                          <p:val>
                                            <p:strVal val="#ppt_y"/>
                                          </p:val>
                                        </p:tav>
                                      </p:tavLst>
                                    </p:anim>
                                  </p:childTnLst>
                                </p:cTn>
                              </p:par>
                              <p:par>
                                <p:cTn id="74" presetID="39" presetClass="entr" presetSubtype="0" accel="100000" fill="hold" grpId="0" nodeType="withEffect">
                                  <p:stCondLst>
                                    <p:cond delay="0"/>
                                  </p:stCondLst>
                                  <p:childTnLst>
                                    <p:set>
                                      <p:cBhvr>
                                        <p:cTn id="75" dur="1" fill="hold">
                                          <p:stCondLst>
                                            <p:cond delay="0"/>
                                          </p:stCondLst>
                                        </p:cTn>
                                        <p:tgtEl>
                                          <p:spTgt spid="117"/>
                                        </p:tgtEl>
                                        <p:attrNameLst>
                                          <p:attrName>style.visibility</p:attrName>
                                        </p:attrNameLst>
                                      </p:cBhvr>
                                      <p:to>
                                        <p:strVal val="visible"/>
                                      </p:to>
                                    </p:set>
                                    <p:anim calcmode="lin" valueType="num">
                                      <p:cBhvr>
                                        <p:cTn id="76" dur="500" fill="hold"/>
                                        <p:tgtEl>
                                          <p:spTgt spid="117"/>
                                        </p:tgtEl>
                                        <p:attrNameLst>
                                          <p:attrName>ppt_h</p:attrName>
                                        </p:attrNameLst>
                                      </p:cBhvr>
                                      <p:tavLst>
                                        <p:tav tm="0">
                                          <p:val>
                                            <p:strVal val="#ppt_h/20"/>
                                          </p:val>
                                        </p:tav>
                                        <p:tav tm="50000">
                                          <p:val>
                                            <p:strVal val="#ppt_h/20"/>
                                          </p:val>
                                        </p:tav>
                                        <p:tav tm="100000">
                                          <p:val>
                                            <p:strVal val="#ppt_h"/>
                                          </p:val>
                                        </p:tav>
                                      </p:tavLst>
                                    </p:anim>
                                    <p:anim calcmode="lin" valueType="num">
                                      <p:cBhvr>
                                        <p:cTn id="77" dur="500" fill="hold"/>
                                        <p:tgtEl>
                                          <p:spTgt spid="117"/>
                                        </p:tgtEl>
                                        <p:attrNameLst>
                                          <p:attrName>ppt_w</p:attrName>
                                        </p:attrNameLst>
                                      </p:cBhvr>
                                      <p:tavLst>
                                        <p:tav tm="0">
                                          <p:val>
                                            <p:strVal val="#ppt_w+.3"/>
                                          </p:val>
                                        </p:tav>
                                        <p:tav tm="50000">
                                          <p:val>
                                            <p:strVal val="#ppt_w+.3"/>
                                          </p:val>
                                        </p:tav>
                                        <p:tav tm="100000">
                                          <p:val>
                                            <p:strVal val="#ppt_w"/>
                                          </p:val>
                                        </p:tav>
                                      </p:tavLst>
                                    </p:anim>
                                    <p:anim calcmode="lin" valueType="num">
                                      <p:cBhvr>
                                        <p:cTn id="78" dur="500" fill="hold"/>
                                        <p:tgtEl>
                                          <p:spTgt spid="117"/>
                                        </p:tgtEl>
                                        <p:attrNameLst>
                                          <p:attrName>ppt_x</p:attrName>
                                        </p:attrNameLst>
                                      </p:cBhvr>
                                      <p:tavLst>
                                        <p:tav tm="0">
                                          <p:val>
                                            <p:strVal val="#ppt_x-.3"/>
                                          </p:val>
                                        </p:tav>
                                        <p:tav tm="50000">
                                          <p:val>
                                            <p:strVal val="#ppt_x"/>
                                          </p:val>
                                        </p:tav>
                                        <p:tav tm="100000">
                                          <p:val>
                                            <p:strVal val="#ppt_x"/>
                                          </p:val>
                                        </p:tav>
                                      </p:tavLst>
                                    </p:anim>
                                    <p:anim calcmode="lin" valueType="num">
                                      <p:cBhvr>
                                        <p:cTn id="79" dur="500" fill="hold"/>
                                        <p:tgtEl>
                                          <p:spTgt spid="117"/>
                                        </p:tgtEl>
                                        <p:attrNameLst>
                                          <p:attrName>ppt_y</p:attrName>
                                        </p:attrNameLst>
                                      </p:cBhvr>
                                      <p:tavLst>
                                        <p:tav tm="0">
                                          <p:val>
                                            <p:strVal val="#ppt_y"/>
                                          </p:val>
                                        </p:tav>
                                        <p:tav tm="100000">
                                          <p:val>
                                            <p:strVal val="#ppt_y"/>
                                          </p:val>
                                        </p:tav>
                                      </p:tavLst>
                                    </p:anim>
                                  </p:childTnLst>
                                </p:cTn>
                              </p:par>
                              <p:par>
                                <p:cTn id="80" presetID="39" presetClass="entr" presetSubtype="0" accel="100000" fill="hold" grpId="0" nodeType="withEffect">
                                  <p:stCondLst>
                                    <p:cond delay="0"/>
                                  </p:stCondLst>
                                  <p:childTnLst>
                                    <p:set>
                                      <p:cBhvr>
                                        <p:cTn id="81" dur="1" fill="hold">
                                          <p:stCondLst>
                                            <p:cond delay="0"/>
                                          </p:stCondLst>
                                        </p:cTn>
                                        <p:tgtEl>
                                          <p:spTgt spid="119"/>
                                        </p:tgtEl>
                                        <p:attrNameLst>
                                          <p:attrName>style.visibility</p:attrName>
                                        </p:attrNameLst>
                                      </p:cBhvr>
                                      <p:to>
                                        <p:strVal val="visible"/>
                                      </p:to>
                                    </p:set>
                                    <p:anim calcmode="lin" valueType="num">
                                      <p:cBhvr>
                                        <p:cTn id="82" dur="500" fill="hold"/>
                                        <p:tgtEl>
                                          <p:spTgt spid="119"/>
                                        </p:tgtEl>
                                        <p:attrNameLst>
                                          <p:attrName>ppt_h</p:attrName>
                                        </p:attrNameLst>
                                      </p:cBhvr>
                                      <p:tavLst>
                                        <p:tav tm="0">
                                          <p:val>
                                            <p:strVal val="#ppt_h/20"/>
                                          </p:val>
                                        </p:tav>
                                        <p:tav tm="50000">
                                          <p:val>
                                            <p:strVal val="#ppt_h/20"/>
                                          </p:val>
                                        </p:tav>
                                        <p:tav tm="100000">
                                          <p:val>
                                            <p:strVal val="#ppt_h"/>
                                          </p:val>
                                        </p:tav>
                                      </p:tavLst>
                                    </p:anim>
                                    <p:anim calcmode="lin" valueType="num">
                                      <p:cBhvr>
                                        <p:cTn id="83" dur="500" fill="hold"/>
                                        <p:tgtEl>
                                          <p:spTgt spid="119"/>
                                        </p:tgtEl>
                                        <p:attrNameLst>
                                          <p:attrName>ppt_w</p:attrName>
                                        </p:attrNameLst>
                                      </p:cBhvr>
                                      <p:tavLst>
                                        <p:tav tm="0">
                                          <p:val>
                                            <p:strVal val="#ppt_w+.3"/>
                                          </p:val>
                                        </p:tav>
                                        <p:tav tm="50000">
                                          <p:val>
                                            <p:strVal val="#ppt_w+.3"/>
                                          </p:val>
                                        </p:tav>
                                        <p:tav tm="100000">
                                          <p:val>
                                            <p:strVal val="#ppt_w"/>
                                          </p:val>
                                        </p:tav>
                                      </p:tavLst>
                                    </p:anim>
                                    <p:anim calcmode="lin" valueType="num">
                                      <p:cBhvr>
                                        <p:cTn id="84" dur="500" fill="hold"/>
                                        <p:tgtEl>
                                          <p:spTgt spid="119"/>
                                        </p:tgtEl>
                                        <p:attrNameLst>
                                          <p:attrName>ppt_x</p:attrName>
                                        </p:attrNameLst>
                                      </p:cBhvr>
                                      <p:tavLst>
                                        <p:tav tm="0">
                                          <p:val>
                                            <p:strVal val="#ppt_x-.3"/>
                                          </p:val>
                                        </p:tav>
                                        <p:tav tm="50000">
                                          <p:val>
                                            <p:strVal val="#ppt_x"/>
                                          </p:val>
                                        </p:tav>
                                        <p:tav tm="100000">
                                          <p:val>
                                            <p:strVal val="#ppt_x"/>
                                          </p:val>
                                        </p:tav>
                                      </p:tavLst>
                                    </p:anim>
                                    <p:anim calcmode="lin" valueType="num">
                                      <p:cBhvr>
                                        <p:cTn id="85" dur="500" fill="hold"/>
                                        <p:tgtEl>
                                          <p:spTgt spid="119"/>
                                        </p:tgtEl>
                                        <p:attrNameLst>
                                          <p:attrName>ppt_y</p:attrName>
                                        </p:attrNameLst>
                                      </p:cBhvr>
                                      <p:tavLst>
                                        <p:tav tm="0">
                                          <p:val>
                                            <p:strVal val="#ppt_y"/>
                                          </p:val>
                                        </p:tav>
                                        <p:tav tm="100000">
                                          <p:val>
                                            <p:strVal val="#ppt_y"/>
                                          </p:val>
                                        </p:tav>
                                      </p:tavLst>
                                    </p:anim>
                                  </p:childTnLst>
                                </p:cTn>
                              </p:par>
                            </p:childTnLst>
                          </p:cTn>
                        </p:par>
                        <p:par>
                          <p:cTn id="86" fill="hold">
                            <p:stCondLst>
                              <p:cond delay="500"/>
                            </p:stCondLst>
                            <p:childTnLst>
                              <p:par>
                                <p:cTn id="87" presetID="10" presetClass="entr" presetSubtype="0" fill="hold" nodeType="after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fade">
                                      <p:cBhvr>
                                        <p:cTn id="89" dur="2000"/>
                                        <p:tgtEl>
                                          <p:spTgt spid="10"/>
                                        </p:tgtEl>
                                      </p:cBhvr>
                                    </p:animEffect>
                                  </p:childTnLst>
                                </p:cTn>
                              </p:par>
                            </p:childTnLst>
                          </p:cTn>
                        </p:par>
                        <p:par>
                          <p:cTn id="90" fill="hold">
                            <p:stCondLst>
                              <p:cond delay="2500"/>
                            </p:stCondLst>
                            <p:childTnLst>
                              <p:par>
                                <p:cTn id="91" presetID="1" presetClass="entr" presetSubtype="0" fill="hold" nodeType="afterEffect">
                                  <p:stCondLst>
                                    <p:cond delay="0"/>
                                  </p:stCondLst>
                                  <p:childTnLst>
                                    <p:set>
                                      <p:cBhvr>
                                        <p:cTn id="92" dur="1" fill="hold">
                                          <p:stCondLst>
                                            <p:cond delay="0"/>
                                          </p:stCondLst>
                                        </p:cTn>
                                        <p:tgtEl>
                                          <p:spTgt spid="116"/>
                                        </p:tgtEl>
                                        <p:attrNameLst>
                                          <p:attrName>style.visibility</p:attrName>
                                        </p:attrNameLst>
                                      </p:cBhvr>
                                      <p:to>
                                        <p:strVal val="visible"/>
                                      </p:to>
                                    </p:set>
                                  </p:childTnLst>
                                </p:cTn>
                              </p:par>
                            </p:childTnLst>
                          </p:cTn>
                        </p:par>
                        <p:par>
                          <p:cTn id="93" fill="hold">
                            <p:stCondLst>
                              <p:cond delay="2500"/>
                            </p:stCondLst>
                            <p:childTnLst>
                              <p:par>
                                <p:cTn id="94" presetID="22" presetClass="entr" presetSubtype="1" fill="hold" nodeType="after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up)">
                                      <p:cBhvr>
                                        <p:cTn id="96" dur="1000"/>
                                        <p:tgtEl>
                                          <p:spTgt spid="69"/>
                                        </p:tgtEl>
                                      </p:cBhvr>
                                    </p:animEffect>
                                  </p:childTnLst>
                                </p:cTn>
                              </p:par>
                            </p:childTnLst>
                          </p:cTn>
                        </p:par>
                        <p:par>
                          <p:cTn id="97" fill="hold">
                            <p:stCondLst>
                              <p:cond delay="3500"/>
                            </p:stCondLst>
                            <p:childTnLst>
                              <p:par>
                                <p:cTn id="98" presetID="22" presetClass="entr" presetSubtype="1" fill="hold" nodeType="afterEffect">
                                  <p:stCondLst>
                                    <p:cond delay="0"/>
                                  </p:stCondLst>
                                  <p:childTnLst>
                                    <p:set>
                                      <p:cBhvr>
                                        <p:cTn id="99" dur="1" fill="hold">
                                          <p:stCondLst>
                                            <p:cond delay="0"/>
                                          </p:stCondLst>
                                        </p:cTn>
                                        <p:tgtEl>
                                          <p:spTgt spid="82"/>
                                        </p:tgtEl>
                                        <p:attrNameLst>
                                          <p:attrName>style.visibility</p:attrName>
                                        </p:attrNameLst>
                                      </p:cBhvr>
                                      <p:to>
                                        <p:strVal val="visible"/>
                                      </p:to>
                                    </p:set>
                                    <p:animEffect transition="in" filter="wipe(up)">
                                      <p:cBhvr>
                                        <p:cTn id="100" dur="1000"/>
                                        <p:tgtEl>
                                          <p:spTgt spid="82"/>
                                        </p:tgtEl>
                                      </p:cBhvr>
                                    </p:animEffect>
                                  </p:childTnLst>
                                </p:cTn>
                              </p:par>
                            </p:childTnLst>
                          </p:cTn>
                        </p:par>
                        <p:par>
                          <p:cTn id="101" fill="hold">
                            <p:stCondLst>
                              <p:cond delay="4500"/>
                            </p:stCondLst>
                            <p:childTnLst>
                              <p:par>
                                <p:cTn id="102" presetID="22" presetClass="entr" presetSubtype="1" fill="hold" nodeType="afterEffect">
                                  <p:stCondLst>
                                    <p:cond delay="0"/>
                                  </p:stCondLst>
                                  <p:childTnLst>
                                    <p:set>
                                      <p:cBhvr>
                                        <p:cTn id="103" dur="1" fill="hold">
                                          <p:stCondLst>
                                            <p:cond delay="0"/>
                                          </p:stCondLst>
                                        </p:cTn>
                                        <p:tgtEl>
                                          <p:spTgt spid="87"/>
                                        </p:tgtEl>
                                        <p:attrNameLst>
                                          <p:attrName>style.visibility</p:attrName>
                                        </p:attrNameLst>
                                      </p:cBhvr>
                                      <p:to>
                                        <p:strVal val="visible"/>
                                      </p:to>
                                    </p:set>
                                    <p:animEffect transition="in" filter="wipe(up)">
                                      <p:cBhvr>
                                        <p:cTn id="104" dur="1000"/>
                                        <p:tgtEl>
                                          <p:spTgt spid="87"/>
                                        </p:tgtEl>
                                      </p:cBhvr>
                                    </p:animEffect>
                                  </p:childTnLst>
                                </p:cTn>
                              </p:par>
                            </p:childTnLst>
                          </p:cTn>
                        </p:par>
                      </p:childTnLst>
                    </p:cTn>
                  </p:par>
                  <p:par>
                    <p:cTn id="105" fill="hold">
                      <p:stCondLst>
                        <p:cond delay="indefinite"/>
                      </p:stCondLst>
                      <p:childTnLst>
                        <p:par>
                          <p:cTn id="106" fill="hold">
                            <p:stCondLst>
                              <p:cond delay="0"/>
                            </p:stCondLst>
                            <p:childTnLst>
                              <p:par>
                                <p:cTn id="107" presetID="1" presetClass="exit" presetSubtype="0" fill="hold" nodeType="clickEffect">
                                  <p:stCondLst>
                                    <p:cond delay="0"/>
                                  </p:stCondLst>
                                  <p:childTnLst>
                                    <p:set>
                                      <p:cBhvr>
                                        <p:cTn id="108" dur="1" fill="hold">
                                          <p:stCondLst>
                                            <p:cond delay="0"/>
                                          </p:stCondLst>
                                        </p:cTn>
                                        <p:tgtEl>
                                          <p:spTgt spid="2"/>
                                        </p:tgtEl>
                                        <p:attrNameLst>
                                          <p:attrName>style.visibility</p:attrName>
                                        </p:attrNameLst>
                                      </p:cBhvr>
                                      <p:to>
                                        <p:strVal val="hidden"/>
                                      </p:to>
                                    </p:set>
                                  </p:childTnLst>
                                </p:cTn>
                              </p:par>
                            </p:childTnLst>
                          </p:cTn>
                        </p:par>
                        <p:par>
                          <p:cTn id="109" fill="hold">
                            <p:stCondLst>
                              <p:cond delay="0"/>
                            </p:stCondLst>
                            <p:childTnLst>
                              <p:par>
                                <p:cTn id="110" presetID="35" presetClass="path" presetSubtype="0" accel="50000" decel="50000" fill="hold" grpId="1" nodeType="afterEffect">
                                  <p:stCondLst>
                                    <p:cond delay="0"/>
                                  </p:stCondLst>
                                  <p:iterate type="lt">
                                    <p:tmPct val="0"/>
                                  </p:iterate>
                                  <p:childTnLst>
                                    <p:animMotion origin="layout" path="M 5E-6 4.07407E-6 L -0.13369 0.25671 " pathEditMode="relative" rAng="0" ptsTypes="AA">
                                      <p:cBhvr>
                                        <p:cTn id="111" dur="2000" fill="hold"/>
                                        <p:tgtEl>
                                          <p:spTgt spid="103"/>
                                        </p:tgtEl>
                                        <p:attrNameLst>
                                          <p:attrName>ppt_x</p:attrName>
                                          <p:attrName>ppt_y</p:attrName>
                                        </p:attrNameLst>
                                      </p:cBhvr>
                                      <p:rCtr x="-67" y="128"/>
                                    </p:animMotion>
                                  </p:childTnLst>
                                </p:cTn>
                              </p:par>
                              <p:par>
                                <p:cTn id="112" presetID="22" presetClass="exit" presetSubtype="4" fill="hold" nodeType="withEffect">
                                  <p:stCondLst>
                                    <p:cond delay="0"/>
                                  </p:stCondLst>
                                  <p:childTnLst>
                                    <p:animEffect transition="out" filter="wipe(down)">
                                      <p:cBhvr>
                                        <p:cTn id="113" dur="500"/>
                                        <p:tgtEl>
                                          <p:spTgt spid="87"/>
                                        </p:tgtEl>
                                      </p:cBhvr>
                                    </p:animEffect>
                                    <p:set>
                                      <p:cBhvr>
                                        <p:cTn id="114" dur="1" fill="hold">
                                          <p:stCondLst>
                                            <p:cond delay="499"/>
                                          </p:stCondLst>
                                        </p:cTn>
                                        <p:tgtEl>
                                          <p:spTgt spid="87"/>
                                        </p:tgtEl>
                                        <p:attrNameLst>
                                          <p:attrName>style.visibility</p:attrName>
                                        </p:attrNameLst>
                                      </p:cBhvr>
                                      <p:to>
                                        <p:strVal val="hidden"/>
                                      </p:to>
                                    </p:set>
                                  </p:childTnLst>
                                </p:cTn>
                              </p:par>
                            </p:childTnLst>
                          </p:cTn>
                        </p:par>
                        <p:par>
                          <p:cTn id="115" fill="hold">
                            <p:stCondLst>
                              <p:cond delay="2000"/>
                            </p:stCondLst>
                            <p:childTnLst>
                              <p:par>
                                <p:cTn id="116" presetID="35" presetClass="path" presetSubtype="0" accel="50000" decel="50000" fill="hold" grpId="1" nodeType="afterEffect">
                                  <p:stCondLst>
                                    <p:cond delay="0"/>
                                  </p:stCondLst>
                                  <p:iterate type="lt">
                                    <p:tmPct val="0"/>
                                  </p:iterate>
                                  <p:childTnLst>
                                    <p:animMotion origin="layout" path="M -3.61111E-6 -1.09827E-6 L -0.14166 0.21942 " pathEditMode="relative" rAng="0" ptsTypes="AA">
                                      <p:cBhvr>
                                        <p:cTn id="117" dur="2000" fill="hold"/>
                                        <p:tgtEl>
                                          <p:spTgt spid="112"/>
                                        </p:tgtEl>
                                        <p:attrNameLst>
                                          <p:attrName>ppt_x</p:attrName>
                                          <p:attrName>ppt_y</p:attrName>
                                        </p:attrNameLst>
                                      </p:cBhvr>
                                      <p:rCtr x="-71" y="110"/>
                                    </p:animMotion>
                                  </p:childTnLst>
                                </p:cTn>
                              </p:par>
                              <p:par>
                                <p:cTn id="118" presetID="22" presetClass="exit" presetSubtype="4" fill="hold" nodeType="withEffect">
                                  <p:stCondLst>
                                    <p:cond delay="0"/>
                                  </p:stCondLst>
                                  <p:childTnLst>
                                    <p:animEffect transition="out" filter="wipe(down)">
                                      <p:cBhvr>
                                        <p:cTn id="119" dur="500"/>
                                        <p:tgtEl>
                                          <p:spTgt spid="82"/>
                                        </p:tgtEl>
                                      </p:cBhvr>
                                    </p:animEffect>
                                    <p:set>
                                      <p:cBhvr>
                                        <p:cTn id="120" dur="1" fill="hold">
                                          <p:stCondLst>
                                            <p:cond delay="499"/>
                                          </p:stCondLst>
                                        </p:cTn>
                                        <p:tgtEl>
                                          <p:spTgt spid="82"/>
                                        </p:tgtEl>
                                        <p:attrNameLst>
                                          <p:attrName>style.visibility</p:attrName>
                                        </p:attrNameLst>
                                      </p:cBhvr>
                                      <p:to>
                                        <p:strVal val="hidden"/>
                                      </p:to>
                                    </p:set>
                                  </p:childTnLst>
                                </p:cTn>
                              </p:par>
                            </p:childTnLst>
                          </p:cTn>
                        </p:par>
                        <p:par>
                          <p:cTn id="121" fill="hold">
                            <p:stCondLst>
                              <p:cond delay="4000"/>
                            </p:stCondLst>
                            <p:childTnLst>
                              <p:par>
                                <p:cTn id="122" presetID="35" presetClass="path" presetSubtype="0" accel="50000" decel="50000" fill="hold" grpId="1" nodeType="afterEffect">
                                  <p:stCondLst>
                                    <p:cond delay="0"/>
                                  </p:stCondLst>
                                  <p:iterate type="lt">
                                    <p:tmPct val="0"/>
                                  </p:iterate>
                                  <p:childTnLst>
                                    <p:animMotion origin="layout" path="M 0.0118 0.00833 L -0.13368 0.17526 " pathEditMode="relative" rAng="0" ptsTypes="AA">
                                      <p:cBhvr>
                                        <p:cTn id="123" dur="2000" fill="hold"/>
                                        <p:tgtEl>
                                          <p:spTgt spid="111"/>
                                        </p:tgtEl>
                                        <p:attrNameLst>
                                          <p:attrName>ppt_x</p:attrName>
                                          <p:attrName>ppt_y</p:attrName>
                                        </p:attrNameLst>
                                      </p:cBhvr>
                                      <p:rCtr x="-73" y="83"/>
                                    </p:animMotion>
                                  </p:childTnLst>
                                </p:cTn>
                              </p:par>
                              <p:par>
                                <p:cTn id="124" presetID="22" presetClass="exit" presetSubtype="4" fill="hold" nodeType="withEffect">
                                  <p:stCondLst>
                                    <p:cond delay="0"/>
                                  </p:stCondLst>
                                  <p:childTnLst>
                                    <p:animEffect transition="out" filter="wipe(down)">
                                      <p:cBhvr>
                                        <p:cTn id="125" dur="500"/>
                                        <p:tgtEl>
                                          <p:spTgt spid="69"/>
                                        </p:tgtEl>
                                      </p:cBhvr>
                                    </p:animEffect>
                                    <p:set>
                                      <p:cBhvr>
                                        <p:cTn id="126" dur="1" fill="hold">
                                          <p:stCondLst>
                                            <p:cond delay="499"/>
                                          </p:stCondLst>
                                        </p:cTn>
                                        <p:tgtEl>
                                          <p:spTgt spid="69"/>
                                        </p:tgtEl>
                                        <p:attrNameLst>
                                          <p:attrName>style.visibility</p:attrName>
                                        </p:attrNameLst>
                                      </p:cBhvr>
                                      <p:to>
                                        <p:strVal val="hidden"/>
                                      </p:to>
                                    </p:set>
                                  </p:childTnLst>
                                </p:cTn>
                              </p:par>
                            </p:childTnLst>
                          </p:cTn>
                        </p:par>
                        <p:par>
                          <p:cTn id="127" fill="hold">
                            <p:stCondLst>
                              <p:cond delay="6000"/>
                            </p:stCondLst>
                            <p:childTnLst>
                              <p:par>
                                <p:cTn id="128" presetID="1" presetClass="exit" presetSubtype="0" fill="hold" grpId="0" nodeType="afterEffect">
                                  <p:stCondLst>
                                    <p:cond delay="0"/>
                                  </p:stCondLst>
                                  <p:childTnLst>
                                    <p:set>
                                      <p:cBhvr>
                                        <p:cTn id="129" dur="1" fill="hold">
                                          <p:stCondLst>
                                            <p:cond delay="0"/>
                                          </p:stCondLst>
                                        </p:cTn>
                                        <p:tgtEl>
                                          <p:spTgt spid="1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127" grpId="0"/>
      <p:bldP spid="108" grpId="0"/>
      <p:bldP spid="77" grpId="0"/>
      <p:bldP spid="79" grpId="0" animBg="1"/>
      <p:bldP spid="81" grpId="0"/>
      <p:bldP spid="83" grpId="0"/>
      <p:bldP spid="85" grpId="0"/>
      <p:bldP spid="107" grpId="0"/>
      <p:bldP spid="109" grpId="0"/>
      <p:bldP spid="113" grpId="0"/>
      <p:bldP spid="117" grpId="0" animBg="1"/>
      <p:bldP spid="119" grpId="0" animBg="1"/>
      <p:bldP spid="103" grpId="0" animBg="1"/>
      <p:bldP spid="103" grpId="1" animBg="1"/>
      <p:bldP spid="111" grpId="0" animBg="1"/>
      <p:bldP spid="111" grpId="1" animBg="1"/>
      <p:bldP spid="112" grpId="0" animBg="1"/>
      <p:bldP spid="11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50825" y="260350"/>
            <a:ext cx="7129463"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Multi-Resource</a:t>
            </a:r>
          </a:p>
          <a:p>
            <a:pPr eaLnBrk="0" hangingPunct="0">
              <a:lnSpc>
                <a:spcPct val="90000"/>
              </a:lnSpc>
              <a:defRPr/>
            </a:pPr>
            <a:r>
              <a:rPr lang="en-US" sz="2000" b="1" kern="0" dirty="0">
                <a:solidFill>
                  <a:schemeClr val="tx2"/>
                </a:solidFill>
                <a:latin typeface="+mj-lt"/>
                <a:ea typeface="+mj-ea"/>
                <a:cs typeface="+mj-cs"/>
              </a:rPr>
              <a:t>Setup - Capacity</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85000"/>
                  </a:schemeClr>
                </a:solidFill>
              </a:rPr>
              <a:t>Click For Next  Point</a:t>
            </a:r>
          </a:p>
        </p:txBody>
      </p:sp>
      <p:sp>
        <p:nvSpPr>
          <p:cNvPr id="11" name="Content Placeholder 2"/>
          <p:cNvSpPr txBox="1">
            <a:spLocks/>
          </p:cNvSpPr>
          <p:nvPr/>
        </p:nvSpPr>
        <p:spPr bwMode="auto">
          <a:xfrm>
            <a:off x="468313" y="4076700"/>
            <a:ext cx="8153400" cy="1512888"/>
          </a:xfrm>
          <a:prstGeom prst="rect">
            <a:avLst/>
          </a:prstGeom>
          <a:noFill/>
          <a:ln w="9525">
            <a:noFill/>
            <a:miter lim="800000"/>
            <a:headEnd/>
            <a:tailEnd/>
          </a:ln>
        </p:spPr>
        <p:txBody>
          <a:bodyPr tIns="91440" bIns="91440">
            <a:normAutofit fontScale="70000" lnSpcReduction="20000"/>
          </a:bodyPr>
          <a:lstStyle/>
          <a:p>
            <a:pPr marL="342900" indent="-342900" eaLnBrk="0" hangingPunct="0">
              <a:lnSpc>
                <a:spcPct val="90000"/>
              </a:lnSpc>
              <a:spcBef>
                <a:spcPct val="30000"/>
              </a:spcBef>
              <a:buClr>
                <a:srgbClr val="890C4C"/>
              </a:buClr>
              <a:buFont typeface="Webdings" pitchFamily="18" charset="2"/>
              <a:buChar char="5"/>
              <a:defRPr/>
            </a:pPr>
            <a:r>
              <a:rPr lang="en-US" kern="0" dirty="0">
                <a:latin typeface="+mn-lt"/>
              </a:rPr>
              <a:t>What is the resource capacity for the resource group </a:t>
            </a:r>
            <a:r>
              <a:rPr lang="en-US" kern="0" dirty="0" err="1">
                <a:latin typeface="+mn-lt"/>
              </a:rPr>
              <a:t>vs</a:t>
            </a:r>
            <a:r>
              <a:rPr lang="en-US" kern="0" dirty="0">
                <a:latin typeface="+mn-lt"/>
              </a:rPr>
              <a:t> the individual resources belonging to the resource group?</a:t>
            </a:r>
          </a:p>
          <a:p>
            <a:pPr marL="742950" lvl="1" indent="-285750" eaLnBrk="0" hangingPunct="0">
              <a:lnSpc>
                <a:spcPct val="90000"/>
              </a:lnSpc>
              <a:spcBef>
                <a:spcPct val="25000"/>
              </a:spcBef>
              <a:buClr>
                <a:srgbClr val="2461AA"/>
              </a:buClr>
              <a:buFont typeface="Times New Roman" pitchFamily="18" charset="0"/>
              <a:buChar char="–"/>
              <a:defRPr/>
            </a:pPr>
            <a:r>
              <a:rPr lang="en-US" sz="2300" kern="0" dirty="0">
                <a:latin typeface="+mn-lt"/>
              </a:rPr>
              <a:t>Capacity for the Resource Group (resource) is equal to the number of “machines” within the resource group</a:t>
            </a:r>
          </a:p>
          <a:p>
            <a:pPr marL="1657350" lvl="3" indent="-285750" eaLnBrk="0" hangingPunct="0">
              <a:lnSpc>
                <a:spcPct val="90000"/>
              </a:lnSpc>
              <a:spcBef>
                <a:spcPct val="25000"/>
              </a:spcBef>
              <a:buClr>
                <a:srgbClr val="2461AA"/>
              </a:buClr>
              <a:buFont typeface="Times New Roman" pitchFamily="18" charset="0"/>
              <a:buChar char="–"/>
              <a:defRPr/>
            </a:pPr>
            <a:r>
              <a:rPr lang="en-US" sz="2400" kern="0" dirty="0">
                <a:latin typeface="+mn-lt"/>
              </a:rPr>
              <a:t>Example: </a:t>
            </a:r>
          </a:p>
          <a:p>
            <a:pPr marL="742950" lvl="1" indent="-285750" eaLnBrk="0" hangingPunct="0">
              <a:lnSpc>
                <a:spcPct val="90000"/>
              </a:lnSpc>
              <a:spcBef>
                <a:spcPct val="25000"/>
              </a:spcBef>
              <a:buClr>
                <a:srgbClr val="2461AA"/>
              </a:buClr>
              <a:defRPr/>
            </a:pPr>
            <a:endParaRPr lang="en-US" sz="2400" kern="0" dirty="0">
              <a:latin typeface="+mn-lt"/>
            </a:endParaRPr>
          </a:p>
          <a:p>
            <a:pPr marL="742950" lvl="1" indent="-285750" eaLnBrk="0" hangingPunct="0">
              <a:lnSpc>
                <a:spcPct val="90000"/>
              </a:lnSpc>
              <a:spcBef>
                <a:spcPct val="25000"/>
              </a:spcBef>
              <a:buClr>
                <a:srgbClr val="2461AA"/>
              </a:buClr>
              <a:buFont typeface="Times New Roman" pitchFamily="18" charset="0"/>
              <a:buChar char="–"/>
              <a:defRPr/>
            </a:pPr>
            <a:endParaRPr lang="en-US" sz="2300" kern="0" dirty="0">
              <a:latin typeface="+mn-lt"/>
            </a:endParaRPr>
          </a:p>
        </p:txBody>
      </p:sp>
      <p:pic>
        <p:nvPicPr>
          <p:cNvPr id="84996" name="Picture 2"/>
          <p:cNvPicPr>
            <a:picLocks noChangeAspect="1" noChangeArrowheads="1"/>
          </p:cNvPicPr>
          <p:nvPr/>
        </p:nvPicPr>
        <p:blipFill>
          <a:blip r:embed="rId2"/>
          <a:srcRect/>
          <a:stretch>
            <a:fillRect/>
          </a:stretch>
        </p:blipFill>
        <p:spPr bwMode="auto">
          <a:xfrm>
            <a:off x="0" y="2276475"/>
            <a:ext cx="9107488" cy="1230313"/>
          </a:xfrm>
          <a:prstGeom prst="rect">
            <a:avLst/>
          </a:prstGeom>
          <a:noFill/>
          <a:ln w="9525">
            <a:noFill/>
            <a:miter lim="800000"/>
            <a:headEnd/>
            <a:tailEnd/>
          </a:ln>
        </p:spPr>
      </p:pic>
      <p:sp>
        <p:nvSpPr>
          <p:cNvPr id="9" name="Line Callout 2 (Accent Bar) 8"/>
          <p:cNvSpPr/>
          <p:nvPr/>
        </p:nvSpPr>
        <p:spPr bwMode="auto">
          <a:xfrm flipH="1">
            <a:off x="1116013" y="1484313"/>
            <a:ext cx="1152525" cy="576262"/>
          </a:xfrm>
          <a:prstGeom prst="accentCallout2">
            <a:avLst>
              <a:gd name="adj1" fmla="val 18750"/>
              <a:gd name="adj2" fmla="val -8333"/>
              <a:gd name="adj3" fmla="val 18750"/>
              <a:gd name="adj4" fmla="val -16667"/>
              <a:gd name="adj5" fmla="val 163757"/>
              <a:gd name="adj6" fmla="val -48755"/>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Series:100</a:t>
            </a:r>
          </a:p>
          <a:p>
            <a:pPr>
              <a:defRPr/>
            </a:pPr>
            <a:r>
              <a:rPr lang="en-US" sz="1100" dirty="0"/>
              <a:t>Attribute: Large</a:t>
            </a:r>
          </a:p>
        </p:txBody>
      </p:sp>
      <p:sp>
        <p:nvSpPr>
          <p:cNvPr id="10" name="Line Callout 2 (Accent Bar) 9"/>
          <p:cNvSpPr/>
          <p:nvPr/>
        </p:nvSpPr>
        <p:spPr bwMode="auto">
          <a:xfrm flipH="1">
            <a:off x="3276600" y="1484313"/>
            <a:ext cx="1150938" cy="576262"/>
          </a:xfrm>
          <a:prstGeom prst="accentCallout2">
            <a:avLst>
              <a:gd name="adj1" fmla="val 18750"/>
              <a:gd name="adj2" fmla="val -8333"/>
              <a:gd name="adj3" fmla="val 18750"/>
              <a:gd name="adj4" fmla="val -16667"/>
              <a:gd name="adj5" fmla="val 163757"/>
              <a:gd name="adj6" fmla="val -48755"/>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Series:200</a:t>
            </a:r>
          </a:p>
          <a:p>
            <a:pPr>
              <a:defRPr/>
            </a:pPr>
            <a:r>
              <a:rPr lang="en-US" sz="1100" dirty="0"/>
              <a:t>Attribute: Small</a:t>
            </a:r>
          </a:p>
        </p:txBody>
      </p:sp>
      <p:sp>
        <p:nvSpPr>
          <p:cNvPr id="12" name="Line Callout 2 (Accent Bar) 11"/>
          <p:cNvSpPr/>
          <p:nvPr/>
        </p:nvSpPr>
        <p:spPr bwMode="auto">
          <a:xfrm flipH="1">
            <a:off x="5219700" y="1484313"/>
            <a:ext cx="1152525" cy="576262"/>
          </a:xfrm>
          <a:prstGeom prst="accentCallout2">
            <a:avLst>
              <a:gd name="adj1" fmla="val 18750"/>
              <a:gd name="adj2" fmla="val -8333"/>
              <a:gd name="adj3" fmla="val 18750"/>
              <a:gd name="adj4" fmla="val -16667"/>
              <a:gd name="adj5" fmla="val 228241"/>
              <a:gd name="adj6" fmla="val -16513"/>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Series:300</a:t>
            </a:r>
          </a:p>
          <a:p>
            <a:pPr>
              <a:defRPr/>
            </a:pPr>
            <a:r>
              <a:rPr lang="en-US" sz="1100" dirty="0"/>
              <a:t>Attribute: </a:t>
            </a:r>
            <a:r>
              <a:rPr lang="en-US" sz="1100" dirty="0" err="1"/>
              <a:t>xLarge</a:t>
            </a:r>
            <a:endParaRPr lang="en-US" sz="1100" dirty="0"/>
          </a:p>
        </p:txBody>
      </p:sp>
      <p:sp>
        <p:nvSpPr>
          <p:cNvPr id="13" name="Line Callout 2 (Accent Bar) 12"/>
          <p:cNvSpPr/>
          <p:nvPr/>
        </p:nvSpPr>
        <p:spPr bwMode="auto">
          <a:xfrm flipH="1">
            <a:off x="6084888" y="765175"/>
            <a:ext cx="1150937" cy="576263"/>
          </a:xfrm>
          <a:prstGeom prst="accentCallout2">
            <a:avLst>
              <a:gd name="adj1" fmla="val 18750"/>
              <a:gd name="adj2" fmla="val -8333"/>
              <a:gd name="adj3" fmla="val 18750"/>
              <a:gd name="adj4" fmla="val -16667"/>
              <a:gd name="adj5" fmla="val 350597"/>
              <a:gd name="adj6" fmla="val -16513"/>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Series:400</a:t>
            </a:r>
          </a:p>
          <a:p>
            <a:pPr>
              <a:defRPr/>
            </a:pPr>
            <a:r>
              <a:rPr lang="en-US" sz="1100" dirty="0"/>
              <a:t>Attribute: </a:t>
            </a:r>
            <a:r>
              <a:rPr lang="en-US" sz="1100" dirty="0" err="1"/>
              <a:t>xSmall</a:t>
            </a:r>
            <a:endParaRPr lang="en-US" sz="1100" dirty="0"/>
          </a:p>
        </p:txBody>
      </p:sp>
      <p:sp>
        <p:nvSpPr>
          <p:cNvPr id="14" name="Line Callout 2 (Accent Bar) 13"/>
          <p:cNvSpPr/>
          <p:nvPr/>
        </p:nvSpPr>
        <p:spPr bwMode="auto">
          <a:xfrm>
            <a:off x="7885113" y="1484313"/>
            <a:ext cx="1150937" cy="576262"/>
          </a:xfrm>
          <a:prstGeom prst="accentCallout2">
            <a:avLst>
              <a:gd name="adj1" fmla="val 18750"/>
              <a:gd name="adj2" fmla="val -8333"/>
              <a:gd name="adj3" fmla="val 18750"/>
              <a:gd name="adj4" fmla="val -16667"/>
              <a:gd name="adj5" fmla="val 224934"/>
              <a:gd name="adj6" fmla="val -16513"/>
            </a:avLst>
          </a:prstGeom>
          <a:solidFill>
            <a:schemeClr val="accent1"/>
          </a:solidFill>
          <a:ln w="9525" cap="flat" cmpd="sng" algn="ctr">
            <a:solidFill>
              <a:schemeClr val="tx1">
                <a:lumMod val="65000"/>
                <a:lumOff val="35000"/>
              </a:schemeClr>
            </a:solidFill>
            <a:prstDash val="solid"/>
            <a:round/>
            <a:headEnd type="none" w="med" len="med"/>
            <a:tailEnd type="none" w="med" len="med"/>
          </a:ln>
          <a:effectLst/>
        </p:spPr>
        <p:txBody>
          <a:bodyPr wrap="none" tIns="91440" bIns="91440" anchor="ctr"/>
          <a:lstStyle/>
          <a:p>
            <a:pPr>
              <a:defRPr/>
            </a:pPr>
            <a:r>
              <a:rPr lang="en-US" sz="1100" dirty="0"/>
              <a:t>Item Series:500</a:t>
            </a:r>
          </a:p>
          <a:p>
            <a:pPr>
              <a:defRPr/>
            </a:pPr>
            <a:r>
              <a:rPr lang="en-US" sz="1100" dirty="0"/>
              <a:t>Attribute: Mix</a:t>
            </a:r>
          </a:p>
        </p:txBody>
      </p:sp>
      <p:grpSp>
        <p:nvGrpSpPr>
          <p:cNvPr id="15" name="Group 53"/>
          <p:cNvGrpSpPr>
            <a:grpSpLocks/>
          </p:cNvGrpSpPr>
          <p:nvPr/>
        </p:nvGrpSpPr>
        <p:grpSpPr bwMode="auto">
          <a:xfrm>
            <a:off x="7670800"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5021" name="Group 63"/>
            <p:cNvGrpSpPr>
              <a:grpSpLocks/>
            </p:cNvGrpSpPr>
            <p:nvPr/>
          </p:nvGrpSpPr>
          <p:grpSpPr bwMode="auto">
            <a:xfrm>
              <a:off x="6907213" y="65088"/>
              <a:ext cx="171450" cy="171450"/>
              <a:chOff x="739" y="413995"/>
              <a:chExt cx="172117" cy="172117"/>
            </a:xfrm>
          </p:grpSpPr>
          <p:sp>
            <p:nvSpPr>
              <p:cNvPr id="18" name="Oval 17"/>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aphicFrame>
        <p:nvGraphicFramePr>
          <p:cNvPr id="20" name="Table 19"/>
          <p:cNvGraphicFramePr>
            <a:graphicFrameLocks noGrp="1"/>
          </p:cNvGraphicFramePr>
          <p:nvPr/>
        </p:nvGraphicFramePr>
        <p:xfrm>
          <a:off x="2411413" y="5300663"/>
          <a:ext cx="5508625" cy="1011237"/>
        </p:xfrm>
        <a:graphic>
          <a:graphicData uri="http://schemas.openxmlformats.org/drawingml/2006/table">
            <a:tbl>
              <a:tblPr firstRow="1" bandRow="1">
                <a:tableStyleId>{5C22544A-7EE6-4342-B048-85BDC9FD1C3A}</a:tableStyleId>
              </a:tblPr>
              <a:tblGrid>
                <a:gridCol w="1377026"/>
                <a:gridCol w="1377026"/>
                <a:gridCol w="1377026"/>
                <a:gridCol w="1377026"/>
              </a:tblGrid>
              <a:tr h="370840">
                <a:tc>
                  <a:txBody>
                    <a:bodyPr/>
                    <a:lstStyle/>
                    <a:p>
                      <a:r>
                        <a:rPr lang="en-US" sz="1200" dirty="0" smtClean="0"/>
                        <a:t>Resource Group Resource</a:t>
                      </a:r>
                      <a:endParaRPr lang="en-US" sz="1200" dirty="0"/>
                    </a:p>
                  </a:txBody>
                  <a:tcPr/>
                </a:tc>
                <a:tc>
                  <a:txBody>
                    <a:bodyPr/>
                    <a:lstStyle/>
                    <a:p>
                      <a:r>
                        <a:rPr lang="en-US" sz="1200" dirty="0" smtClean="0"/>
                        <a:t># of Machines</a:t>
                      </a:r>
                      <a:endParaRPr lang="en-US" sz="1200" dirty="0"/>
                    </a:p>
                  </a:txBody>
                  <a:tcPr/>
                </a:tc>
                <a:tc>
                  <a:txBody>
                    <a:bodyPr/>
                    <a:lstStyle/>
                    <a:p>
                      <a:r>
                        <a:rPr lang="en-US" sz="1200" dirty="0" smtClean="0"/>
                        <a:t>Operating</a:t>
                      </a:r>
                      <a:r>
                        <a:rPr lang="en-US" sz="1200" baseline="0" dirty="0" smtClean="0"/>
                        <a:t> Hours Per Day</a:t>
                      </a:r>
                      <a:endParaRPr lang="en-US" sz="1200" dirty="0"/>
                    </a:p>
                  </a:txBody>
                  <a:tcPr/>
                </a:tc>
                <a:tc>
                  <a:txBody>
                    <a:bodyPr/>
                    <a:lstStyle/>
                    <a:p>
                      <a:r>
                        <a:rPr lang="en-US" sz="1200" dirty="0" smtClean="0"/>
                        <a:t>Resource</a:t>
                      </a:r>
                      <a:r>
                        <a:rPr lang="en-US" sz="1200" baseline="0" dirty="0" smtClean="0"/>
                        <a:t> Group Capacity Per Day</a:t>
                      </a:r>
                      <a:endParaRPr lang="en-US" sz="1200" dirty="0"/>
                    </a:p>
                  </a:txBody>
                  <a:tcPr/>
                </a:tc>
              </a:tr>
              <a:tr h="370840">
                <a:tc>
                  <a:txBody>
                    <a:bodyPr/>
                    <a:lstStyle/>
                    <a:p>
                      <a:pPr algn="ctr"/>
                      <a:r>
                        <a:rPr lang="en-US" dirty="0" smtClean="0">
                          <a:solidFill>
                            <a:schemeClr val="tx1"/>
                          </a:solidFill>
                        </a:rPr>
                        <a:t>Group 1</a:t>
                      </a:r>
                      <a:endParaRPr lang="en-US" dirty="0">
                        <a:solidFill>
                          <a:schemeClr val="tx1"/>
                        </a:solidFill>
                      </a:endParaRPr>
                    </a:p>
                  </a:txBody>
                  <a:tcPr/>
                </a:tc>
                <a:tc>
                  <a:txBody>
                    <a:bodyPr/>
                    <a:lstStyle/>
                    <a:p>
                      <a:pPr algn="ctr"/>
                      <a:r>
                        <a:rPr lang="en-US" dirty="0" smtClean="0">
                          <a:solidFill>
                            <a:schemeClr val="tx1"/>
                          </a:solidFill>
                        </a:rPr>
                        <a:t>3</a:t>
                      </a:r>
                      <a:endParaRPr lang="en-US" dirty="0">
                        <a:solidFill>
                          <a:schemeClr val="tx1"/>
                        </a:solidFill>
                      </a:endParaRPr>
                    </a:p>
                  </a:txBody>
                  <a:tcPr/>
                </a:tc>
                <a:tc>
                  <a:txBody>
                    <a:bodyPr/>
                    <a:lstStyle/>
                    <a:p>
                      <a:pPr algn="ctr"/>
                      <a:r>
                        <a:rPr lang="en-US" dirty="0" smtClean="0">
                          <a:solidFill>
                            <a:schemeClr val="tx1"/>
                          </a:solidFill>
                        </a:rPr>
                        <a:t>8</a:t>
                      </a:r>
                      <a:endParaRPr lang="en-US" dirty="0">
                        <a:solidFill>
                          <a:schemeClr val="tx1"/>
                        </a:solidFill>
                      </a:endParaRPr>
                    </a:p>
                  </a:txBody>
                  <a:tcPr/>
                </a:tc>
                <a:tc>
                  <a:txBody>
                    <a:bodyPr/>
                    <a:lstStyle/>
                    <a:p>
                      <a:pPr algn="ctr"/>
                      <a:r>
                        <a:rPr lang="en-US" dirty="0" smtClean="0">
                          <a:solidFill>
                            <a:schemeClr val="tx1"/>
                          </a:solidFill>
                        </a:rPr>
                        <a:t>24</a:t>
                      </a:r>
                      <a:endParaRPr lang="en-US" dirty="0">
                        <a:solidFill>
                          <a:schemeClr val="tx1"/>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childTnLst>
                                </p:cTn>
                              </p:par>
                            </p:childTnLst>
                          </p:cTn>
                        </p:par>
                        <p:par>
                          <p:cTn id="18" fill="hold">
                            <p:stCondLst>
                              <p:cond delay="0"/>
                            </p:stCondLst>
                            <p:childTnLst>
                              <p:par>
                                <p:cTn id="19" presetID="1" presetClass="exit"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3"/>
          <a:srcRect/>
          <a:stretch>
            <a:fillRect/>
          </a:stretch>
        </p:blipFill>
        <p:spPr bwMode="auto">
          <a:xfrm>
            <a:off x="539750" y="4076700"/>
            <a:ext cx="3730625" cy="2089150"/>
          </a:xfrm>
          <a:prstGeom prst="rect">
            <a:avLst/>
          </a:prstGeom>
          <a:ln>
            <a:noFill/>
          </a:ln>
          <a:effectLst>
            <a:outerShdw blurRad="292100" dist="139700" dir="2700000" algn="tl" rotWithShape="0">
              <a:srgbClr val="333333">
                <a:alpha val="65000"/>
              </a:srgbClr>
            </a:outerShdw>
          </a:effectLst>
        </p:spPr>
      </p:pic>
      <p:pic>
        <p:nvPicPr>
          <p:cNvPr id="5124" name="Picture 4"/>
          <p:cNvPicPr>
            <a:picLocks noChangeAspect="1" noChangeArrowheads="1"/>
          </p:cNvPicPr>
          <p:nvPr/>
        </p:nvPicPr>
        <p:blipFill>
          <a:blip r:embed="rId4"/>
          <a:srcRect/>
          <a:stretch>
            <a:fillRect/>
          </a:stretch>
        </p:blipFill>
        <p:spPr bwMode="auto">
          <a:xfrm>
            <a:off x="539750" y="1700213"/>
            <a:ext cx="3730625" cy="2089150"/>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86020" name="Content Placeholder 2"/>
          <p:cNvSpPr>
            <a:spLocks noGrp="1"/>
          </p:cNvSpPr>
          <p:nvPr>
            <p:ph idx="4294967295"/>
          </p:nvPr>
        </p:nvSpPr>
        <p:spPr>
          <a:xfrm>
            <a:off x="0" y="908050"/>
            <a:ext cx="8153400" cy="1008063"/>
          </a:xfrm>
        </p:spPr>
        <p:txBody>
          <a:bodyPr tIns="91440" bIns="91440"/>
          <a:lstStyle/>
          <a:p>
            <a:pPr marL="533400" indent="-533400">
              <a:lnSpc>
                <a:spcPct val="70000"/>
              </a:lnSpc>
            </a:pPr>
            <a:r>
              <a:rPr lang="en-US" sz="1800" smtClean="0">
                <a:solidFill>
                  <a:schemeClr val="tx1"/>
                </a:solidFill>
                <a:latin typeface="Century Gothic" pitchFamily="34" charset="0"/>
              </a:rPr>
              <a:t>The setup method is different between product releases</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6036"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6032"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86023"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by Multi-Resource</a:t>
            </a:r>
            <a:r>
              <a:rPr lang="en-US" sz="2000" b="1">
                <a:solidFill>
                  <a:schemeClr val="tx2"/>
                </a:solidFill>
              </a:rPr>
              <a:t/>
            </a:r>
            <a:br>
              <a:rPr lang="en-US" sz="2000" b="1">
                <a:solidFill>
                  <a:schemeClr val="tx2"/>
                </a:solidFill>
              </a:rPr>
            </a:br>
            <a:r>
              <a:rPr lang="en-US" sz="2000" b="1">
                <a:solidFill>
                  <a:schemeClr val="tx2"/>
                </a:solidFill>
              </a:rPr>
              <a:t>Setup Capacity</a:t>
            </a:r>
          </a:p>
        </p:txBody>
      </p:sp>
      <p:sp>
        <p:nvSpPr>
          <p:cNvPr id="29" name="Rounded Rectangular Callout 28"/>
          <p:cNvSpPr/>
          <p:nvPr/>
        </p:nvSpPr>
        <p:spPr bwMode="auto">
          <a:xfrm>
            <a:off x="2746375" y="2205038"/>
            <a:ext cx="2905125" cy="936625"/>
          </a:xfrm>
          <a:prstGeom prst="wedgeRoundRectCallout">
            <a:avLst>
              <a:gd name="adj1" fmla="val -66865"/>
              <a:gd name="adj2" fmla="val 4800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2010 Product Release</a:t>
            </a:r>
            <a:r>
              <a:rPr lang="en-US" sz="1200" dirty="0">
                <a:solidFill>
                  <a:schemeClr val="tx2"/>
                </a:solidFill>
              </a:rPr>
              <a:t> – Define the total operating hours of all resources in the resource group</a:t>
            </a:r>
            <a:endParaRPr lang="en-US" sz="1200" b="1" dirty="0">
              <a:solidFill>
                <a:schemeClr val="tx2"/>
              </a:solidFill>
            </a:endParaRPr>
          </a:p>
        </p:txBody>
      </p:sp>
      <p:sp>
        <p:nvSpPr>
          <p:cNvPr id="30" name="Rounded Rectangular Callout 29"/>
          <p:cNvSpPr/>
          <p:nvPr/>
        </p:nvSpPr>
        <p:spPr bwMode="auto">
          <a:xfrm>
            <a:off x="2771775" y="4581525"/>
            <a:ext cx="2905125" cy="936625"/>
          </a:xfrm>
          <a:prstGeom prst="wedgeRoundRectCallout">
            <a:avLst>
              <a:gd name="adj1" fmla="val -67848"/>
              <a:gd name="adj2" fmla="val 4495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2011 Product Release</a:t>
            </a:r>
            <a:r>
              <a:rPr lang="en-US" sz="1200" dirty="0">
                <a:solidFill>
                  <a:schemeClr val="tx2"/>
                </a:solidFill>
              </a:rPr>
              <a:t> – Define the operating hours of the resource group – system calculates the total planned capacity of (24hrs) for you</a:t>
            </a:r>
            <a:endParaRPr lang="en-US" sz="1200" b="1" dirty="0">
              <a:solidFill>
                <a:schemeClr val="tx2"/>
              </a:solidFill>
            </a:endParaRPr>
          </a:p>
        </p:txBody>
      </p:sp>
      <p:grpSp>
        <p:nvGrpSpPr>
          <p:cNvPr id="86026" name="Group 27"/>
          <p:cNvGrpSpPr>
            <a:grpSpLocks/>
          </p:cNvGrpSpPr>
          <p:nvPr/>
        </p:nvGrpSpPr>
        <p:grpSpPr bwMode="auto">
          <a:xfrm>
            <a:off x="6156325" y="2492375"/>
            <a:ext cx="3205163" cy="2232025"/>
            <a:chOff x="4444443" y="2996952"/>
            <a:chExt cx="3007877" cy="2464048"/>
          </a:xfrm>
        </p:grpSpPr>
        <p:graphicFrame>
          <p:nvGraphicFramePr>
            <p:cNvPr id="22" name="Diagram 21"/>
            <p:cNvGraphicFramePr/>
            <p:nvPr/>
          </p:nvGraphicFramePr>
          <p:xfrm>
            <a:off x="4444443" y="2996952"/>
            <a:ext cx="3007877" cy="246404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TextBox 26"/>
            <p:cNvSpPr txBox="1"/>
            <p:nvPr/>
          </p:nvSpPr>
          <p:spPr>
            <a:xfrm>
              <a:off x="4554687" y="3871462"/>
              <a:ext cx="1005606" cy="849973"/>
            </a:xfrm>
            <a:prstGeom prst="rect">
              <a:avLst/>
            </a:prstGeom>
            <a:noFill/>
          </p:spPr>
          <p:txBody>
            <a:bodyPr>
              <a:spAutoFit/>
            </a:bodyPr>
            <a:lstStyle/>
            <a:p>
              <a:pPr algn="ctr">
                <a:defRPr/>
              </a:pPr>
              <a:r>
                <a:rPr lang="en-US" sz="1200" dirty="0">
                  <a:solidFill>
                    <a:schemeClr val="bg1">
                      <a:lumMod val="95000"/>
                    </a:schemeClr>
                  </a:solidFill>
                </a:rPr>
                <a:t>Stamp-G</a:t>
              </a:r>
            </a:p>
            <a:p>
              <a:pPr algn="ctr">
                <a:defRPr/>
              </a:pPr>
              <a:endParaRPr lang="en-US" sz="1200" dirty="0">
                <a:solidFill>
                  <a:schemeClr val="bg1">
                    <a:lumMod val="95000"/>
                  </a:schemeClr>
                </a:solidFill>
              </a:endParaRPr>
            </a:p>
            <a:p>
              <a:pPr algn="ctr">
                <a:defRPr/>
              </a:pPr>
              <a:r>
                <a:rPr lang="en-US" sz="1200" dirty="0">
                  <a:solidFill>
                    <a:schemeClr val="bg1">
                      <a:lumMod val="95000"/>
                    </a:schemeClr>
                  </a:solidFill>
                </a:rPr>
                <a:t>24 hrs</a:t>
              </a:r>
            </a:p>
          </p:txBody>
        </p:sp>
      </p:grpSp>
      <p:cxnSp>
        <p:nvCxnSpPr>
          <p:cNvPr id="32" name="Straight Arrow Connector 31"/>
          <p:cNvCxnSpPr>
            <a:stCxn id="27" idx="1"/>
          </p:cNvCxnSpPr>
          <p:nvPr/>
        </p:nvCxnSpPr>
        <p:spPr>
          <a:xfrm rot="10800000">
            <a:off x="4284663" y="3357563"/>
            <a:ext cx="1987550" cy="3127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7" idx="1"/>
          </p:cNvCxnSpPr>
          <p:nvPr/>
        </p:nvCxnSpPr>
        <p:spPr>
          <a:xfrm rot="10800000" flipV="1">
            <a:off x="4284663" y="3670300"/>
            <a:ext cx="1987550" cy="6953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5125"/>
                                        </p:tgtEl>
                                        <p:attrNameLst>
                                          <p:attrName>style.visibility</p:attrName>
                                        </p:attrNameLst>
                                      </p:cBhvr>
                                      <p:to>
                                        <p:strVal val="visible"/>
                                      </p:to>
                                    </p:set>
                                    <p:animEffect transition="in" filter="fade">
                                      <p:cBhvr>
                                        <p:cTn id="14" dur="2000"/>
                                        <p:tgtEl>
                                          <p:spTgt spid="512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1" presetClass="exit" presetSubtype="0" fill="hold" nodeType="with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par>
                          <p:cTn id="21" fill="hold">
                            <p:stCondLst>
                              <p:cond delay="2500"/>
                            </p:stCondLst>
                            <p:childTnLst>
                              <p:par>
                                <p:cTn id="22" presetID="1" presetClass="exit"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3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23850" y="404813"/>
            <a:ext cx="7127875"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Scheduling By Multi-Resource</a:t>
            </a:r>
          </a:p>
          <a:p>
            <a:pPr eaLnBrk="0" hangingPunct="0">
              <a:lnSpc>
                <a:spcPct val="90000"/>
              </a:lnSpc>
              <a:defRPr/>
            </a:pPr>
            <a:r>
              <a:rPr lang="en-US" sz="2000" b="1" kern="0" dirty="0">
                <a:solidFill>
                  <a:schemeClr val="tx2"/>
                </a:solidFill>
                <a:latin typeface="+mj-lt"/>
                <a:ea typeface="+mj-ea"/>
                <a:cs typeface="+mj-cs"/>
              </a:rPr>
              <a:t>Setup Resource Groups for all levels of Scheduling</a:t>
            </a:r>
          </a:p>
        </p:txBody>
      </p:sp>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88067" name="Picture 3"/>
          <p:cNvPicPr>
            <a:picLocks noChangeAspect="1" noChangeArrowheads="1"/>
          </p:cNvPicPr>
          <p:nvPr/>
        </p:nvPicPr>
        <p:blipFill>
          <a:blip r:embed="rId2"/>
          <a:srcRect/>
          <a:stretch>
            <a:fillRect/>
          </a:stretch>
        </p:blipFill>
        <p:spPr bwMode="auto">
          <a:xfrm>
            <a:off x="214313" y="981075"/>
            <a:ext cx="8929687" cy="4535488"/>
          </a:xfrm>
          <a:prstGeom prst="rect">
            <a:avLst/>
          </a:prstGeom>
          <a:noFill/>
          <a:ln w="9525">
            <a:noFill/>
            <a:miter lim="800000"/>
            <a:headEnd/>
            <a:tailEnd/>
          </a:ln>
        </p:spPr>
      </p:pic>
      <p:sp>
        <p:nvSpPr>
          <p:cNvPr id="11" name="Content Placeholder 2"/>
          <p:cNvSpPr txBox="1">
            <a:spLocks/>
          </p:cNvSpPr>
          <p:nvPr/>
        </p:nvSpPr>
        <p:spPr bwMode="auto">
          <a:xfrm>
            <a:off x="323850" y="5589588"/>
            <a:ext cx="8153400" cy="647700"/>
          </a:xfrm>
          <a:prstGeom prst="rect">
            <a:avLst/>
          </a:prstGeom>
          <a:noFill/>
          <a:ln w="9525">
            <a:noFill/>
            <a:miter lim="800000"/>
            <a:headEnd/>
            <a:tailEnd/>
          </a:ln>
        </p:spPr>
        <p:txBody>
          <a:bodyPr tIns="91440" bIns="91440">
            <a:normAutofit fontScale="70000" lnSpcReduction="20000"/>
          </a:bodyPr>
          <a:lstStyle/>
          <a:p>
            <a:pPr marL="342900" indent="-342900" eaLnBrk="0" hangingPunct="0">
              <a:lnSpc>
                <a:spcPct val="90000"/>
              </a:lnSpc>
              <a:spcBef>
                <a:spcPct val="30000"/>
              </a:spcBef>
              <a:buClr>
                <a:srgbClr val="890C4C"/>
              </a:buClr>
              <a:buFont typeface="Webdings" pitchFamily="18" charset="2"/>
              <a:buChar char="5"/>
              <a:defRPr/>
            </a:pPr>
            <a:r>
              <a:rPr lang="en-US" kern="0" dirty="0">
                <a:latin typeface="+mn-lt"/>
              </a:rPr>
              <a:t>Complete the setup for all levels of the BOM</a:t>
            </a:r>
          </a:p>
          <a:p>
            <a:pPr marL="742950" lvl="1" indent="-285750" eaLnBrk="0" hangingPunct="0">
              <a:lnSpc>
                <a:spcPct val="90000"/>
              </a:lnSpc>
              <a:spcBef>
                <a:spcPct val="25000"/>
              </a:spcBef>
              <a:buClr>
                <a:srgbClr val="2461AA"/>
              </a:buClr>
              <a:buFont typeface="Times New Roman" pitchFamily="18" charset="0"/>
              <a:buChar char="–"/>
              <a:defRPr/>
            </a:pPr>
            <a:r>
              <a:rPr lang="en-US" sz="2400" kern="0" dirty="0">
                <a:latin typeface="+mn-lt"/>
              </a:rPr>
              <a:t>What is an example of a resource group in your environment?</a:t>
            </a:r>
          </a:p>
          <a:p>
            <a:pPr marL="742950" lvl="1" indent="-285750" eaLnBrk="0" hangingPunct="0">
              <a:lnSpc>
                <a:spcPct val="90000"/>
              </a:lnSpc>
              <a:spcBef>
                <a:spcPct val="25000"/>
              </a:spcBef>
              <a:buClr>
                <a:srgbClr val="2461AA"/>
              </a:buClr>
              <a:defRPr/>
            </a:pPr>
            <a:endParaRPr lang="en-US" sz="2400" kern="0" dirty="0">
              <a:latin typeface="+mn-lt"/>
            </a:endParaRPr>
          </a:p>
          <a:p>
            <a:pPr marL="742950" lvl="1" indent="-285750" eaLnBrk="0" hangingPunct="0">
              <a:lnSpc>
                <a:spcPct val="90000"/>
              </a:lnSpc>
              <a:spcBef>
                <a:spcPct val="25000"/>
              </a:spcBef>
              <a:buClr>
                <a:srgbClr val="2461AA"/>
              </a:buClr>
              <a:buFont typeface="Times New Roman" pitchFamily="18" charset="0"/>
              <a:buChar char="–"/>
              <a:defRPr/>
            </a:pPr>
            <a:endParaRPr lang="en-US" sz="2300" kern="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3"/>
          <p:cNvPicPr>
            <a:picLocks noChangeAspect="1" noChangeArrowheads="1"/>
          </p:cNvPicPr>
          <p:nvPr/>
        </p:nvPicPr>
        <p:blipFill>
          <a:blip r:embed="rId3"/>
          <a:srcRect/>
          <a:stretch>
            <a:fillRect/>
          </a:stretch>
        </p:blipFill>
        <p:spPr bwMode="auto">
          <a:xfrm>
            <a:off x="323850" y="1493838"/>
            <a:ext cx="7421563" cy="4887912"/>
          </a:xfrm>
          <a:prstGeom prst="rect">
            <a:avLst/>
          </a:prstGeom>
          <a:noFill/>
          <a:ln w="9525">
            <a:noFill/>
            <a:miter lim="800000"/>
            <a:headEnd/>
            <a:tailEnd/>
          </a:ln>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89091" name="Content Placeholder 2"/>
          <p:cNvSpPr>
            <a:spLocks noGrp="1"/>
          </p:cNvSpPr>
          <p:nvPr>
            <p:ph idx="4294967295"/>
          </p:nvPr>
        </p:nvSpPr>
        <p:spPr>
          <a:xfrm>
            <a:off x="0" y="908050"/>
            <a:ext cx="8153400" cy="1008063"/>
          </a:xfrm>
        </p:spPr>
        <p:txBody>
          <a:bodyPr tIns="91440" bIns="91440"/>
          <a:lstStyle/>
          <a:p>
            <a:pPr marL="533400" indent="-533400">
              <a:lnSpc>
                <a:spcPct val="70000"/>
              </a:lnSpc>
              <a:buFont typeface="Arial" charset="0"/>
              <a:buNone/>
            </a:pPr>
            <a:r>
              <a:rPr lang="en-US" sz="1600" b="1" smtClean="0">
                <a:solidFill>
                  <a:schemeClr val="bg1"/>
                </a:solidFill>
                <a:latin typeface="Century Gothic" pitchFamily="34" charset="0"/>
              </a:rPr>
              <a:t>Solution Approach: </a:t>
            </a:r>
            <a:r>
              <a:rPr lang="en-US" sz="1600" smtClean="0">
                <a:solidFill>
                  <a:schemeClr val="bg1"/>
                </a:solidFill>
                <a:latin typeface="Century Gothic" pitchFamily="34" charset="0"/>
              </a:rPr>
              <a:t>Drag and drop or select from a list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102"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098"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89094"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by Multi-Resource</a:t>
            </a:r>
            <a:r>
              <a:rPr lang="en-US" sz="2000" b="1">
                <a:solidFill>
                  <a:schemeClr val="tx2"/>
                </a:solidFill>
              </a:rPr>
              <a:t/>
            </a:r>
            <a:br>
              <a:rPr lang="en-US" sz="2000" b="1">
                <a:solidFill>
                  <a:schemeClr val="tx2"/>
                </a:solidFill>
              </a:rPr>
            </a:br>
            <a:r>
              <a:rPr lang="en-US" sz="2000" b="1">
                <a:solidFill>
                  <a:schemeClr val="tx2"/>
                </a:solidFill>
              </a:rPr>
              <a:t>PSW Example Basic</a:t>
            </a:r>
          </a:p>
        </p:txBody>
      </p:sp>
      <p:sp>
        <p:nvSpPr>
          <p:cNvPr id="29" name="Rounded Rectangular Callout 28"/>
          <p:cNvSpPr/>
          <p:nvPr/>
        </p:nvSpPr>
        <p:spPr bwMode="auto">
          <a:xfrm>
            <a:off x="5364163" y="2420938"/>
            <a:ext cx="2905125" cy="936625"/>
          </a:xfrm>
          <a:prstGeom prst="wedgeRoundRectCallout">
            <a:avLst>
              <a:gd name="adj1" fmla="val -67848"/>
              <a:gd name="adj2" fmla="val 4495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Drag and Drop </a:t>
            </a:r>
            <a:r>
              <a:rPr lang="en-US" sz="1200" dirty="0">
                <a:solidFill>
                  <a:schemeClr val="tx2"/>
                </a:solidFill>
              </a:rPr>
              <a:t>1 or more selected records to the target resource (production line)</a:t>
            </a:r>
            <a:endParaRPr lang="en-US" sz="1200" b="1" dirty="0">
              <a:solidFill>
                <a:schemeClr val="tx2"/>
              </a:solidFill>
            </a:endParaRPr>
          </a:p>
        </p:txBody>
      </p:sp>
      <p:pic>
        <p:nvPicPr>
          <p:cNvPr id="89106" name="Picture 18"/>
          <p:cNvPicPr>
            <a:picLocks noChangeAspect="1" noChangeArrowheads="1"/>
          </p:cNvPicPr>
          <p:nvPr/>
        </p:nvPicPr>
        <p:blipFill>
          <a:blip r:embed="rId4"/>
          <a:srcRect/>
          <a:stretch>
            <a:fillRect/>
          </a:stretch>
        </p:blipFill>
        <p:spPr bwMode="auto">
          <a:xfrm>
            <a:off x="2987675" y="5084763"/>
            <a:ext cx="4616450" cy="1296987"/>
          </a:xfrm>
          <a:prstGeom prst="rect">
            <a:avLst/>
          </a:prstGeom>
          <a:solidFill>
            <a:schemeClr val="bg2"/>
          </a:solidFill>
          <a:ln w="9525">
            <a:noFill/>
            <a:miter lim="800000"/>
            <a:headEnd/>
            <a:tailEnd/>
          </a:ln>
          <a:effectLst/>
        </p:spPr>
      </p:pic>
      <p:sp>
        <p:nvSpPr>
          <p:cNvPr id="89110" name="Rectangle 22"/>
          <p:cNvSpPr>
            <a:spLocks noChangeArrowheads="1"/>
          </p:cNvSpPr>
          <p:nvPr/>
        </p:nvSpPr>
        <p:spPr bwMode="auto">
          <a:xfrm>
            <a:off x="5364163" y="5445125"/>
            <a:ext cx="1079500" cy="144463"/>
          </a:xfrm>
          <a:prstGeom prst="rect">
            <a:avLst/>
          </a:prstGeom>
          <a:noFill/>
          <a:ln w="9525">
            <a:solidFill>
              <a:srgbClr val="F10903"/>
            </a:solidFill>
            <a:miter lim="800000"/>
            <a:headEnd/>
            <a:tailEnd/>
          </a:ln>
          <a:effectLst/>
        </p:spPr>
        <p:txBody>
          <a:bodyPr wrap="none" anchor="ctr"/>
          <a:lstStyle/>
          <a:p>
            <a:endParaRPr lang="en-US"/>
          </a:p>
        </p:txBody>
      </p:sp>
      <p:sp>
        <p:nvSpPr>
          <p:cNvPr id="30" name="Rounded Rectangular Callout 29"/>
          <p:cNvSpPr>
            <a:spLocks noChangeArrowheads="1"/>
          </p:cNvSpPr>
          <p:nvPr/>
        </p:nvSpPr>
        <p:spPr bwMode="auto">
          <a:xfrm>
            <a:off x="6011863" y="4149725"/>
            <a:ext cx="2905125" cy="936625"/>
          </a:xfrm>
          <a:prstGeom prst="wedgeRoundRectCallout">
            <a:avLst>
              <a:gd name="adj1" fmla="val -54810"/>
              <a:gd name="adj2" fmla="val 99829"/>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(2) </a:t>
            </a:r>
            <a:r>
              <a:rPr lang="en-US" sz="1200" b="1" dirty="0">
                <a:solidFill>
                  <a:schemeClr val="tx2"/>
                </a:solidFill>
                <a:latin typeface="+mn-lt"/>
              </a:rPr>
              <a:t>Manual Entry</a:t>
            </a:r>
            <a:r>
              <a:rPr lang="en-US" sz="1200" dirty="0">
                <a:solidFill>
                  <a:schemeClr val="tx2"/>
                </a:solidFill>
                <a:latin typeface="+mn-lt"/>
              </a:rPr>
              <a:t> Select from a list of defined production lines  for item</a:t>
            </a:r>
            <a:endParaRPr lang="en-US" sz="1200" b="1" dirty="0">
              <a:solidFill>
                <a:schemeClr val="tx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childTnLst>
                          </p:cTn>
                        </p:par>
                        <p:par>
                          <p:cTn id="19" fill="hold">
                            <p:stCondLst>
                              <p:cond delay="500"/>
                            </p:stCondLst>
                            <p:childTnLst>
                              <p:par>
                                <p:cTn id="20" presetID="1" presetClass="exit"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3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611188" y="2133600"/>
            <a:ext cx="7523162" cy="3405188"/>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91139" name="Content Placeholder 2"/>
          <p:cNvSpPr>
            <a:spLocks noGrp="1"/>
          </p:cNvSpPr>
          <p:nvPr>
            <p:ph idx="4294967295"/>
          </p:nvPr>
        </p:nvSpPr>
        <p:spPr>
          <a:xfrm>
            <a:off x="0" y="981075"/>
            <a:ext cx="8153400" cy="1008063"/>
          </a:xfrm>
        </p:spPr>
        <p:txBody>
          <a:bodyPr tIns="91440" bIns="91440"/>
          <a:lstStyle/>
          <a:p>
            <a:pPr marL="533400" indent="-533400">
              <a:lnSpc>
                <a:spcPct val="70000"/>
              </a:lnSpc>
            </a:pPr>
            <a:r>
              <a:rPr lang="en-US" sz="1600" b="1" smtClean="0">
                <a:solidFill>
                  <a:schemeClr val="tx1"/>
                </a:solidFill>
                <a:latin typeface="Century Gothic" pitchFamily="34" charset="0"/>
              </a:rPr>
              <a:t>Solution Approach: </a:t>
            </a:r>
            <a:r>
              <a:rPr lang="en-US" sz="1600" smtClean="0">
                <a:solidFill>
                  <a:schemeClr val="tx1"/>
                </a:solidFill>
                <a:latin typeface="Century Gothic" pitchFamily="34" charset="0"/>
              </a:rPr>
              <a:t>Define your Search criteria and create a view to support multi-resource scheduling</a:t>
            </a:r>
          </a:p>
        </p:txBody>
      </p:sp>
      <p:grpSp>
        <p:nvGrpSpPr>
          <p:cNvPr id="3"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1150"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5"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1146"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91142"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by Multi-Resource</a:t>
            </a:r>
            <a:r>
              <a:rPr lang="en-US" sz="2000" b="1">
                <a:solidFill>
                  <a:schemeClr val="tx2"/>
                </a:solidFill>
              </a:rPr>
              <a:t/>
            </a:r>
            <a:br>
              <a:rPr lang="en-US" sz="2000" b="1">
                <a:solidFill>
                  <a:schemeClr val="tx2"/>
                </a:solidFill>
              </a:rPr>
            </a:br>
            <a:r>
              <a:rPr lang="en-US" sz="2000" b="1">
                <a:solidFill>
                  <a:schemeClr val="tx2"/>
                </a:solidFill>
              </a:rPr>
              <a:t>PSW Example Advanced</a:t>
            </a:r>
          </a:p>
        </p:txBody>
      </p:sp>
      <p:sp>
        <p:nvSpPr>
          <p:cNvPr id="29" name="Rounded Rectangular Callout 28"/>
          <p:cNvSpPr/>
          <p:nvPr/>
        </p:nvSpPr>
        <p:spPr bwMode="auto">
          <a:xfrm>
            <a:off x="5651500" y="2060575"/>
            <a:ext cx="2905125" cy="936625"/>
          </a:xfrm>
          <a:prstGeom prst="wedgeRoundRectCallout">
            <a:avLst>
              <a:gd name="adj1" fmla="val -36918"/>
              <a:gd name="adj2" fmla="val 81707"/>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Production Order Browse </a:t>
            </a:r>
            <a:r>
              <a:rPr lang="en-US" sz="1200" dirty="0">
                <a:solidFill>
                  <a:schemeClr val="tx2"/>
                </a:solidFill>
              </a:rPr>
              <a:t>Applied a filter to display only production orders currently assigned to the default resource “Stamp-G”</a:t>
            </a:r>
            <a:endParaRPr lang="en-US" sz="1200" b="1" dirty="0">
              <a:solidFill>
                <a:schemeClr val="tx2"/>
              </a:solidFill>
            </a:endParaRPr>
          </a:p>
        </p:txBody>
      </p:sp>
      <p:sp>
        <p:nvSpPr>
          <p:cNvPr id="22" name="Rounded Rectangular Callout 21"/>
          <p:cNvSpPr/>
          <p:nvPr/>
        </p:nvSpPr>
        <p:spPr bwMode="auto">
          <a:xfrm>
            <a:off x="611188" y="5013325"/>
            <a:ext cx="2905125" cy="936625"/>
          </a:xfrm>
          <a:prstGeom prst="wedgeRoundRectCallout">
            <a:avLst>
              <a:gd name="adj1" fmla="val 36852"/>
              <a:gd name="adj2" fmla="val -93208"/>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Assign orders to specific resource </a:t>
            </a:r>
            <a:r>
              <a:rPr lang="en-US" sz="1200" dirty="0">
                <a:solidFill>
                  <a:schemeClr val="tx2"/>
                </a:solidFill>
              </a:rPr>
              <a:t>Assign the production orders to the target production lines Stamp-01, Stamp-02, Stamp-03</a:t>
            </a:r>
            <a:endParaRPr lang="en-US" sz="12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par>
                          <p:cTn id="17" fill="hold">
                            <p:stCondLst>
                              <p:cond delay="1000"/>
                            </p:stCondLst>
                            <p:childTnLst>
                              <p:par>
                                <p:cTn id="18" presetID="1" presetClass="exit"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2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93186" name="Content Placeholder 2"/>
          <p:cNvSpPr>
            <a:spLocks noGrp="1"/>
          </p:cNvSpPr>
          <p:nvPr>
            <p:ph idx="4294967295"/>
          </p:nvPr>
        </p:nvSpPr>
        <p:spPr>
          <a:xfrm>
            <a:off x="0" y="981075"/>
            <a:ext cx="8153400" cy="1008063"/>
          </a:xfrm>
        </p:spPr>
        <p:txBody>
          <a:bodyPr tIns="91440" bIns="91440"/>
          <a:lstStyle/>
          <a:p>
            <a:pPr marL="533400" indent="-533400">
              <a:lnSpc>
                <a:spcPct val="70000"/>
              </a:lnSpc>
            </a:pPr>
            <a:r>
              <a:rPr lang="en-US" sz="1800" smtClean="0">
                <a:solidFill>
                  <a:schemeClr val="tx1"/>
                </a:solidFill>
                <a:latin typeface="Century Gothic" pitchFamily="34" charset="0"/>
              </a:rPr>
              <a:t>Solution Approach: Define your Search criteria and create a view to support multi-resource scheduling</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3197"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3193"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93189"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by Multi-Resource</a:t>
            </a:r>
            <a:r>
              <a:rPr lang="en-US" sz="2000" b="1">
                <a:solidFill>
                  <a:schemeClr val="tx2"/>
                </a:solidFill>
              </a:rPr>
              <a:t/>
            </a:r>
            <a:br>
              <a:rPr lang="en-US" sz="2000" b="1">
                <a:solidFill>
                  <a:schemeClr val="tx2"/>
                </a:solidFill>
              </a:rPr>
            </a:br>
            <a:r>
              <a:rPr lang="en-US" sz="2000" b="1">
                <a:solidFill>
                  <a:schemeClr val="tx2"/>
                </a:solidFill>
              </a:rPr>
              <a:t>MSW Example</a:t>
            </a:r>
          </a:p>
        </p:txBody>
      </p:sp>
      <p:pic>
        <p:nvPicPr>
          <p:cNvPr id="7170" name="Picture 2"/>
          <p:cNvPicPr>
            <a:picLocks noChangeAspect="1" noChangeArrowheads="1"/>
          </p:cNvPicPr>
          <p:nvPr/>
        </p:nvPicPr>
        <p:blipFill>
          <a:blip r:embed="rId3"/>
          <a:srcRect/>
          <a:stretch>
            <a:fillRect/>
          </a:stretch>
        </p:blipFill>
        <p:spPr bwMode="auto">
          <a:xfrm>
            <a:off x="755650" y="1700213"/>
            <a:ext cx="6032500" cy="3676650"/>
          </a:xfrm>
          <a:prstGeom prst="rect">
            <a:avLst/>
          </a:prstGeom>
          <a:ln>
            <a:noFill/>
          </a:ln>
          <a:effectLst>
            <a:outerShdw blurRad="292100" dist="139700" dir="2700000" algn="tl" rotWithShape="0">
              <a:srgbClr val="333333">
                <a:alpha val="65000"/>
              </a:srgbClr>
            </a:outerShdw>
          </a:effectLst>
        </p:spPr>
      </p:pic>
      <p:sp>
        <p:nvSpPr>
          <p:cNvPr id="18" name="Rounded Rectangular Callout 17"/>
          <p:cNvSpPr/>
          <p:nvPr/>
        </p:nvSpPr>
        <p:spPr bwMode="auto">
          <a:xfrm>
            <a:off x="5292725" y="2349500"/>
            <a:ext cx="2905125" cy="936625"/>
          </a:xfrm>
          <a:prstGeom prst="wedgeRoundRectCallout">
            <a:avLst>
              <a:gd name="adj1" fmla="val -89378"/>
              <a:gd name="adj2" fmla="val 125436"/>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Multi-Resource view for selected item - </a:t>
            </a:r>
            <a:r>
              <a:rPr lang="en-US" sz="1200" dirty="0">
                <a:solidFill>
                  <a:schemeClr val="tx2"/>
                </a:solidFill>
              </a:rPr>
              <a:t>Applied a filter to display all resources which can schedule the item “C1-S1-bws101”</a:t>
            </a:r>
            <a:endParaRPr lang="en-US" sz="12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par>
                          <p:cTn id="9" fill="hold">
                            <p:stCondLst>
                              <p:cond delay="0"/>
                            </p:stCondLst>
                            <p:childTnLst>
                              <p:par>
                                <p:cTn id="10" presetID="1" presetClass="exit"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hidden"/>
                                      </p:to>
                                    </p:se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latin typeface="Century Gothic" pitchFamily="34" charset="0"/>
              </a:rPr>
              <a:t> </a:t>
            </a:r>
            <a:r>
              <a:rPr lang="en-US" sz="4800" smtClean="0">
                <a:latin typeface="Century Gothic" pitchFamily="34" charset="0"/>
              </a:rPr>
              <a:t>Hands On Lesson</a:t>
            </a:r>
          </a:p>
        </p:txBody>
      </p:sp>
      <p:sp>
        <p:nvSpPr>
          <p:cNvPr id="80899"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Scheduling Multi-Resource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3"/>
          <p:cNvSpPr>
            <a:spLocks noGrp="1"/>
          </p:cNvSpPr>
          <p:nvPr>
            <p:ph idx="1"/>
          </p:nvPr>
        </p:nvSpPr>
        <p:spPr>
          <a:xfrm>
            <a:off x="457200" y="1773238"/>
            <a:ext cx="8229600" cy="4533900"/>
          </a:xfrm>
        </p:spPr>
        <p:txBody>
          <a:bodyPr/>
          <a:lstStyle/>
          <a:p>
            <a:r>
              <a:rPr lang="en-US" smtClean="0">
                <a:solidFill>
                  <a:srgbClr val="4F4F4F"/>
                </a:solidFill>
                <a:latin typeface="Century Gothic" pitchFamily="34" charset="0"/>
              </a:rPr>
              <a:t>Retrieve your scheduling data</a:t>
            </a:r>
          </a:p>
          <a:p>
            <a:r>
              <a:rPr lang="en-US" smtClean="0">
                <a:solidFill>
                  <a:srgbClr val="4F4F4F"/>
                </a:solidFill>
                <a:latin typeface="Century Gothic" pitchFamily="34" charset="0"/>
              </a:rPr>
              <a:t>Use MSW to familiarize yourself with items and data and compare to PSW data</a:t>
            </a:r>
          </a:p>
          <a:p>
            <a:r>
              <a:rPr lang="en-US" smtClean="0">
                <a:solidFill>
                  <a:srgbClr val="4F4F4F"/>
                </a:solidFill>
                <a:latin typeface="Century Gothic" pitchFamily="34" charset="0"/>
              </a:rPr>
              <a:t>Assign an order from the primary resource to an alternate resource</a:t>
            </a:r>
          </a:p>
          <a:p>
            <a:r>
              <a:rPr lang="en-US" smtClean="0">
                <a:solidFill>
                  <a:srgbClr val="4F4F4F"/>
                </a:solidFill>
                <a:latin typeface="Century Gothic" pitchFamily="34" charset="0"/>
              </a:rPr>
              <a:t>Move orders from the primary default line to the alternate production lines  </a:t>
            </a:r>
          </a:p>
        </p:txBody>
      </p:sp>
      <p:sp>
        <p:nvSpPr>
          <p:cNvPr id="112641" name="Rectangle 2"/>
          <p:cNvSpPr>
            <a:spLocks noGrp="1"/>
          </p:cNvSpPr>
          <p:nvPr>
            <p:ph type="title"/>
          </p:nvPr>
        </p:nvSpPr>
        <p:spPr>
          <a:xfrm>
            <a:off x="457200" y="182563"/>
            <a:ext cx="8229600" cy="709612"/>
          </a:xfrm>
        </p:spPr>
        <p:txBody>
          <a:bodyPr rtlCol="0">
            <a:normAutofit fontScale="90000"/>
          </a:bodyPr>
          <a:lstStyle/>
          <a:p>
            <a:pPr fontAlgn="auto">
              <a:spcAft>
                <a:spcPts val="0"/>
              </a:spcAft>
              <a:defRPr/>
            </a:pPr>
            <a:r>
              <a:rPr lang="en-US" sz="2800" smtClean="0"/>
              <a:t>Exercise 3 – Learn the Data Display for Items Scheduled on Multiple Resources for Both MSW and PSW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6"/>
          <p:cNvSpPr>
            <a:spLocks noChangeArrowheads="1"/>
          </p:cNvSpPr>
          <p:nvPr/>
        </p:nvSpPr>
        <p:spPr bwMode="auto">
          <a:xfrm>
            <a:off x="0" y="3779838"/>
            <a:ext cx="3000375" cy="2571750"/>
          </a:xfrm>
          <a:prstGeom prst="rect">
            <a:avLst/>
          </a:prstGeom>
          <a:solidFill>
            <a:schemeClr val="bg1"/>
          </a:solidFill>
          <a:ln w="9525" algn="ctr">
            <a:noFill/>
            <a:round/>
            <a:headEnd/>
            <a:tailEnd/>
          </a:ln>
        </p:spPr>
        <p:txBody>
          <a:bodyPr wrap="none" tIns="91440" bIns="91440" anchor="ctr"/>
          <a:lstStyle/>
          <a:p>
            <a:pPr algn="ctr"/>
            <a:endParaRPr lang="en-US"/>
          </a:p>
        </p:txBody>
      </p:sp>
      <p:grpSp>
        <p:nvGrpSpPr>
          <p:cNvPr id="19458" name="Group 32"/>
          <p:cNvGrpSpPr>
            <a:grpSpLocks/>
          </p:cNvGrpSpPr>
          <p:nvPr/>
        </p:nvGrpSpPr>
        <p:grpSpPr bwMode="auto">
          <a:xfrm>
            <a:off x="203200" y="620713"/>
            <a:ext cx="8858250" cy="763587"/>
            <a:chOff x="690594" y="947718"/>
            <a:chExt cx="7072362" cy="763595"/>
          </a:xfrm>
        </p:grpSpPr>
        <p:sp>
          <p:nvSpPr>
            <p:cNvPr id="19521" name="Text Box 4"/>
            <p:cNvSpPr txBox="1">
              <a:spLocks noChangeArrowheads="1"/>
            </p:cNvSpPr>
            <p:nvPr/>
          </p:nvSpPr>
          <p:spPr bwMode="auto">
            <a:xfrm>
              <a:off x="2977071" y="1344597"/>
              <a:ext cx="2285209" cy="366716"/>
            </a:xfrm>
            <a:prstGeom prst="rect">
              <a:avLst/>
            </a:prstGeom>
            <a:noFill/>
            <a:ln w="38100" algn="ctr">
              <a:noFill/>
              <a:miter lim="800000"/>
              <a:headEnd/>
              <a:tailEnd/>
            </a:ln>
          </p:spPr>
          <p:txBody>
            <a:bodyPr tIns="91440" bIns="91440">
              <a:spAutoFit/>
            </a:bodyPr>
            <a:lstStyle/>
            <a:p>
              <a:endParaRPr lang="en-US" sz="1200" b="1">
                <a:latin typeface="Arial" charset="0"/>
              </a:endParaRPr>
            </a:p>
          </p:txBody>
        </p:sp>
        <p:sp>
          <p:nvSpPr>
            <p:cNvPr id="19522" name="Text Box 10"/>
            <p:cNvSpPr txBox="1">
              <a:spLocks noChangeArrowheads="1"/>
            </p:cNvSpPr>
            <p:nvPr/>
          </p:nvSpPr>
          <p:spPr bwMode="auto">
            <a:xfrm>
              <a:off x="4762906" y="1344597"/>
              <a:ext cx="3000050" cy="366716"/>
            </a:xfrm>
            <a:prstGeom prst="rect">
              <a:avLst/>
            </a:prstGeom>
            <a:noFill/>
            <a:ln w="38100" algn="ctr">
              <a:noFill/>
              <a:miter lim="800000"/>
              <a:headEnd/>
              <a:tailEnd/>
            </a:ln>
          </p:spPr>
          <p:txBody>
            <a:bodyPr tIns="91440" bIns="91440">
              <a:spAutoFit/>
            </a:bodyPr>
            <a:lstStyle/>
            <a:p>
              <a:pPr algn="ctr"/>
              <a:endParaRPr lang="en-US" sz="1200" b="1">
                <a:latin typeface="Arial" charset="0"/>
              </a:endParaRPr>
            </a:p>
          </p:txBody>
        </p:sp>
        <p:sp>
          <p:nvSpPr>
            <p:cNvPr id="19523" name="Text Box 11"/>
            <p:cNvSpPr txBox="1">
              <a:spLocks noChangeArrowheads="1"/>
            </p:cNvSpPr>
            <p:nvPr/>
          </p:nvSpPr>
          <p:spPr bwMode="auto">
            <a:xfrm>
              <a:off x="7548757" y="1344597"/>
              <a:ext cx="147024" cy="366716"/>
            </a:xfrm>
            <a:prstGeom prst="rect">
              <a:avLst/>
            </a:prstGeom>
            <a:noFill/>
            <a:ln w="38100" algn="ctr">
              <a:noFill/>
              <a:miter lim="800000"/>
              <a:headEnd/>
              <a:tailEnd/>
            </a:ln>
          </p:spPr>
          <p:txBody>
            <a:bodyPr wrap="none" tIns="91440" bIns="91440">
              <a:spAutoFit/>
            </a:bodyPr>
            <a:lstStyle/>
            <a:p>
              <a:endParaRPr lang="en-US" sz="1200" b="1">
                <a:latin typeface="Arial" charset="0"/>
              </a:endParaRPr>
            </a:p>
          </p:txBody>
        </p:sp>
        <p:sp>
          <p:nvSpPr>
            <p:cNvPr id="19524" name="Text Box 20"/>
            <p:cNvSpPr txBox="1">
              <a:spLocks noChangeArrowheads="1"/>
            </p:cNvSpPr>
            <p:nvPr/>
          </p:nvSpPr>
          <p:spPr bwMode="auto">
            <a:xfrm>
              <a:off x="833816" y="1344597"/>
              <a:ext cx="1571636" cy="366716"/>
            </a:xfrm>
            <a:prstGeom prst="rect">
              <a:avLst/>
            </a:prstGeom>
            <a:noFill/>
            <a:ln w="38100" algn="ctr">
              <a:noFill/>
              <a:miter lim="800000"/>
              <a:headEnd/>
              <a:tailEnd/>
            </a:ln>
          </p:spPr>
          <p:txBody>
            <a:bodyPr tIns="91440" bIns="91440">
              <a:spAutoFit/>
            </a:bodyPr>
            <a:lstStyle/>
            <a:p>
              <a:endParaRPr lang="en-US" sz="1200" b="1">
                <a:latin typeface="Arial" charset="0"/>
              </a:endParaRPr>
            </a:p>
          </p:txBody>
        </p:sp>
        <p:sp>
          <p:nvSpPr>
            <p:cNvPr id="19525" name="Rectangle 13"/>
            <p:cNvSpPr>
              <a:spLocks noChangeArrowheads="1"/>
            </p:cNvSpPr>
            <p:nvPr/>
          </p:nvSpPr>
          <p:spPr bwMode="auto">
            <a:xfrm>
              <a:off x="690594" y="947718"/>
              <a:ext cx="70723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Period       - &gt;           Month        - &gt;         Week         - &gt;         Day           - &gt;          Shift           - &gt;        Interval        - &gt;         hour</a:t>
              </a:r>
            </a:p>
          </p:txBody>
        </p:sp>
      </p:grpSp>
      <p:sp>
        <p:nvSpPr>
          <p:cNvPr id="23" name="Snip Single Corner Rectangle 22"/>
          <p:cNvSpPr/>
          <p:nvPr/>
        </p:nvSpPr>
        <p:spPr bwMode="auto">
          <a:xfrm>
            <a:off x="142875" y="3779838"/>
            <a:ext cx="2786063" cy="2428875"/>
          </a:xfrm>
          <a:prstGeom prst="snip1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wrap="none" tIns="91440" bIns="91440" anchor="ctr"/>
          <a:lstStyle/>
          <a:p>
            <a:pPr algn="ctr">
              <a:defRPr/>
            </a:pPr>
            <a:endParaRPr lang="en-US">
              <a:solidFill>
                <a:schemeClr val="tx1"/>
              </a:solidFill>
            </a:endParaRPr>
          </a:p>
        </p:txBody>
      </p:sp>
      <p:graphicFrame>
        <p:nvGraphicFramePr>
          <p:cNvPr id="24" name="Diagram 23"/>
          <p:cNvGraphicFramePr/>
          <p:nvPr/>
        </p:nvGraphicFramePr>
        <p:xfrm>
          <a:off x="203169" y="1030919"/>
          <a:ext cx="8858312" cy="2500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a:blip r:embed="rId8"/>
          <a:srcRect/>
          <a:stretch>
            <a:fillRect/>
          </a:stretch>
        </p:blipFill>
        <p:spPr bwMode="auto">
          <a:xfrm>
            <a:off x="3059113" y="3573463"/>
            <a:ext cx="3008312" cy="2347912"/>
          </a:xfrm>
          <a:prstGeom prst="rect">
            <a:avLst/>
          </a:prstGeom>
          <a:ln>
            <a:noFill/>
          </a:ln>
          <a:effectLst>
            <a:outerShdw blurRad="292100" dist="139700" dir="2700000" algn="tl" rotWithShape="0">
              <a:srgbClr val="333333">
                <a:alpha val="65000"/>
              </a:srgbClr>
            </a:outerShdw>
          </a:effectLst>
        </p:spPr>
      </p:pic>
      <p:sp>
        <p:nvSpPr>
          <p:cNvPr id="21" name="Snip Single Corner Rectangle 20"/>
          <p:cNvSpPr/>
          <p:nvPr/>
        </p:nvSpPr>
        <p:spPr bwMode="auto">
          <a:xfrm>
            <a:off x="3786188" y="6994525"/>
            <a:ext cx="142875" cy="142875"/>
          </a:xfrm>
          <a:prstGeom prst="snip1Rect">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a:p>
        </p:txBody>
      </p:sp>
      <p:sp>
        <p:nvSpPr>
          <p:cNvPr id="19463" name="Rectangle 29"/>
          <p:cNvSpPr>
            <a:spLocks noChangeArrowheads="1"/>
          </p:cNvSpPr>
          <p:nvPr/>
        </p:nvSpPr>
        <p:spPr bwMode="auto">
          <a:xfrm>
            <a:off x="6143625" y="3779838"/>
            <a:ext cx="3000375" cy="2571750"/>
          </a:xfrm>
          <a:prstGeom prst="rect">
            <a:avLst/>
          </a:prstGeom>
          <a:solidFill>
            <a:schemeClr val="bg1"/>
          </a:solidFill>
          <a:ln w="9525" algn="ctr">
            <a:noFill/>
            <a:round/>
            <a:headEnd/>
            <a:tailEnd/>
          </a:ln>
        </p:spPr>
        <p:txBody>
          <a:bodyPr wrap="none" tIns="91440" bIns="91440" anchor="ctr"/>
          <a:lstStyle/>
          <a:p>
            <a:pPr algn="ctr"/>
            <a:endParaRPr lang="en-US"/>
          </a:p>
        </p:txBody>
      </p:sp>
      <p:sp>
        <p:nvSpPr>
          <p:cNvPr id="31" name="Snip Single Corner Rectangle 30"/>
          <p:cNvSpPr/>
          <p:nvPr/>
        </p:nvSpPr>
        <p:spPr bwMode="auto">
          <a:xfrm flipH="1">
            <a:off x="6286500" y="3779838"/>
            <a:ext cx="2786063" cy="2428875"/>
          </a:xfrm>
          <a:prstGeom prst="snip1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wrap="none" tIns="91440" bIns="91440" anchor="ctr"/>
          <a:lstStyle/>
          <a:p>
            <a:pPr algn="ctr">
              <a:defRPr/>
            </a:pPr>
            <a:endParaRPr lang="en-US">
              <a:solidFill>
                <a:schemeClr val="tx1"/>
              </a:solidFill>
            </a:endParaRPr>
          </a:p>
        </p:txBody>
      </p:sp>
      <p:sp>
        <p:nvSpPr>
          <p:cNvPr id="40" name="Oval 39"/>
          <p:cNvSpPr/>
          <p:nvPr/>
        </p:nvSpPr>
        <p:spPr bwMode="auto">
          <a:xfrm>
            <a:off x="2417763" y="1530350"/>
            <a:ext cx="1071562"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Planned</a:t>
            </a:r>
          </a:p>
        </p:txBody>
      </p:sp>
      <p:sp>
        <p:nvSpPr>
          <p:cNvPr id="42" name="Oval 41"/>
          <p:cNvSpPr/>
          <p:nvPr/>
        </p:nvSpPr>
        <p:spPr bwMode="auto">
          <a:xfrm>
            <a:off x="4137025" y="2598738"/>
            <a:ext cx="1071563"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Scheduled</a:t>
            </a:r>
          </a:p>
        </p:txBody>
      </p:sp>
      <p:sp>
        <p:nvSpPr>
          <p:cNvPr id="43" name="Oval 42"/>
          <p:cNvSpPr/>
          <p:nvPr/>
        </p:nvSpPr>
        <p:spPr bwMode="auto">
          <a:xfrm>
            <a:off x="6061075" y="1530350"/>
            <a:ext cx="1071563"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Dispatched</a:t>
            </a:r>
          </a:p>
        </p:txBody>
      </p:sp>
      <p:sp>
        <p:nvSpPr>
          <p:cNvPr id="44" name="Oval 43"/>
          <p:cNvSpPr/>
          <p:nvPr/>
        </p:nvSpPr>
        <p:spPr bwMode="auto">
          <a:xfrm>
            <a:off x="7918450" y="2601913"/>
            <a:ext cx="1071563"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Production Reported</a:t>
            </a:r>
          </a:p>
        </p:txBody>
      </p:sp>
      <p:sp>
        <p:nvSpPr>
          <p:cNvPr id="46" name="Oval 45"/>
          <p:cNvSpPr/>
          <p:nvPr/>
        </p:nvSpPr>
        <p:spPr bwMode="auto">
          <a:xfrm>
            <a:off x="465138" y="2601913"/>
            <a:ext cx="1071562" cy="428625"/>
          </a:xfrm>
          <a:prstGeom prst="ellipse">
            <a:avLst/>
          </a:prstGeom>
          <a:solidFill>
            <a:schemeClr val="accent1">
              <a:alpha val="0"/>
            </a:schemeClr>
          </a:solidFill>
          <a:ln w="9525" cap="flat" cmpd="sng" algn="ctr">
            <a:noFill/>
            <a:prstDash val="solid"/>
            <a:round/>
            <a:headEnd type="none" w="med" len="med"/>
            <a:tailEnd type="none" w="med" len="med"/>
          </a:ln>
          <a:effectLst/>
        </p:spPr>
        <p:txBody>
          <a:bodyPr wrap="none" tIns="91440" bIns="91440" anchor="ctr"/>
          <a:lstStyle/>
          <a:p>
            <a:pPr algn="ctr">
              <a:defRPr/>
            </a:pPr>
            <a:r>
              <a:rPr lang="en-US" sz="400" dirty="0">
                <a:solidFill>
                  <a:schemeClr val="tx2">
                    <a:lumMod val="20000"/>
                    <a:lumOff val="80000"/>
                  </a:schemeClr>
                </a:solidFill>
              </a:rPr>
              <a:t>Demand received</a:t>
            </a:r>
          </a:p>
        </p:txBody>
      </p:sp>
      <p:grpSp>
        <p:nvGrpSpPr>
          <p:cNvPr id="19470" name="Group 70"/>
          <p:cNvGrpSpPr>
            <a:grpSpLocks/>
          </p:cNvGrpSpPr>
          <p:nvPr/>
        </p:nvGrpSpPr>
        <p:grpSpPr bwMode="auto">
          <a:xfrm>
            <a:off x="417513" y="1028700"/>
            <a:ext cx="571500" cy="644525"/>
            <a:chOff x="357158" y="1500174"/>
            <a:chExt cx="571504" cy="643736"/>
          </a:xfrm>
        </p:grpSpPr>
        <p:sp>
          <p:nvSpPr>
            <p:cNvPr id="68" name="Oval 67"/>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MRP</a:t>
              </a:r>
            </a:p>
          </p:txBody>
        </p:sp>
        <p:cxnSp>
          <p:nvCxnSpPr>
            <p:cNvPr id="70" name="Straight Connector 69"/>
            <p:cNvCxnSpPr>
              <a:endCxn id="68"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grpSp>
      <p:grpSp>
        <p:nvGrpSpPr>
          <p:cNvPr id="19471" name="Group 71"/>
          <p:cNvGrpSpPr>
            <a:grpSpLocks/>
          </p:cNvGrpSpPr>
          <p:nvPr/>
        </p:nvGrpSpPr>
        <p:grpSpPr bwMode="auto">
          <a:xfrm>
            <a:off x="1989138" y="1030288"/>
            <a:ext cx="571500" cy="642937"/>
            <a:chOff x="357158" y="1500174"/>
            <a:chExt cx="571504" cy="643736"/>
          </a:xfrm>
        </p:grpSpPr>
        <p:sp>
          <p:nvSpPr>
            <p:cNvPr id="73" name="Oval 72"/>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MSW</a:t>
              </a:r>
            </a:p>
          </p:txBody>
        </p:sp>
        <p:cxnSp>
          <p:nvCxnSpPr>
            <p:cNvPr id="74" name="Straight Connector 73"/>
            <p:cNvCxnSpPr>
              <a:endCxn id="73"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cxnSp>
      </p:grpSp>
      <p:grpSp>
        <p:nvGrpSpPr>
          <p:cNvPr id="19472" name="Group 74"/>
          <p:cNvGrpSpPr>
            <a:grpSpLocks/>
          </p:cNvGrpSpPr>
          <p:nvPr/>
        </p:nvGrpSpPr>
        <p:grpSpPr bwMode="auto">
          <a:xfrm>
            <a:off x="4703763" y="1030288"/>
            <a:ext cx="571500" cy="642937"/>
            <a:chOff x="357158" y="1500174"/>
            <a:chExt cx="571504" cy="643736"/>
          </a:xfrm>
        </p:grpSpPr>
        <p:sp>
          <p:nvSpPr>
            <p:cNvPr id="76" name="Oval 75"/>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PSW</a:t>
              </a:r>
            </a:p>
          </p:txBody>
        </p:sp>
        <p:cxnSp>
          <p:nvCxnSpPr>
            <p:cNvPr id="77" name="Straight Connector 76"/>
            <p:cNvCxnSpPr>
              <a:endCxn id="76"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grpSp>
        <p:nvGrpSpPr>
          <p:cNvPr id="19473" name="Group 77"/>
          <p:cNvGrpSpPr>
            <a:grpSpLocks/>
          </p:cNvGrpSpPr>
          <p:nvPr/>
        </p:nvGrpSpPr>
        <p:grpSpPr bwMode="auto">
          <a:xfrm>
            <a:off x="5632450" y="1030288"/>
            <a:ext cx="571500" cy="642937"/>
            <a:chOff x="357158" y="1500174"/>
            <a:chExt cx="571504" cy="643736"/>
          </a:xfrm>
        </p:grpSpPr>
        <p:sp>
          <p:nvSpPr>
            <p:cNvPr id="79" name="Oval 78"/>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Base</a:t>
              </a:r>
            </a:p>
          </p:txBody>
        </p:sp>
        <p:cxnSp>
          <p:nvCxnSpPr>
            <p:cNvPr id="80" name="Straight Connector 79"/>
            <p:cNvCxnSpPr>
              <a:endCxn id="79"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grpSp>
        <p:nvGrpSpPr>
          <p:cNvPr id="19474" name="Group 80"/>
          <p:cNvGrpSpPr>
            <a:grpSpLocks/>
          </p:cNvGrpSpPr>
          <p:nvPr/>
        </p:nvGrpSpPr>
        <p:grpSpPr bwMode="auto">
          <a:xfrm>
            <a:off x="8347075" y="1030288"/>
            <a:ext cx="571500" cy="642937"/>
            <a:chOff x="357158" y="1500174"/>
            <a:chExt cx="571504" cy="643736"/>
          </a:xfrm>
        </p:grpSpPr>
        <p:sp>
          <p:nvSpPr>
            <p:cNvPr id="82" name="Oval 81"/>
            <p:cNvSpPr/>
            <p:nvPr/>
          </p:nvSpPr>
          <p:spPr bwMode="auto">
            <a:xfrm>
              <a:off x="357158" y="150017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Base</a:t>
              </a:r>
            </a:p>
          </p:txBody>
        </p:sp>
        <p:cxnSp>
          <p:nvCxnSpPr>
            <p:cNvPr id="83" name="Straight Connector 82"/>
            <p:cNvCxnSpPr>
              <a:endCxn id="82" idx="4"/>
            </p:cNvCxnSpPr>
            <p:nvPr/>
          </p:nvCxnSpPr>
          <p:spPr bwMode="auto">
            <a:xfrm rot="5400000" flipH="1" flipV="1">
              <a:off x="535753" y="2035959"/>
              <a:ext cx="214314" cy="1588"/>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grpSp>
        <p:nvGrpSpPr>
          <p:cNvPr id="19475" name="Group 94"/>
          <p:cNvGrpSpPr>
            <a:grpSpLocks/>
          </p:cNvGrpSpPr>
          <p:nvPr/>
        </p:nvGrpSpPr>
        <p:grpSpPr bwMode="auto">
          <a:xfrm>
            <a:off x="5203825" y="1458913"/>
            <a:ext cx="571500" cy="571500"/>
            <a:chOff x="5143504" y="1857364"/>
            <a:chExt cx="571504" cy="571504"/>
          </a:xfrm>
        </p:grpSpPr>
        <p:sp>
          <p:nvSpPr>
            <p:cNvPr id="89" name="Oval 88"/>
            <p:cNvSpPr/>
            <p:nvPr/>
          </p:nvSpPr>
          <p:spPr bwMode="auto">
            <a:xfrm>
              <a:off x="5143504" y="1857364"/>
              <a:ext cx="571504" cy="428628"/>
            </a:xfrm>
            <a:prstGeom prst="ellips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a:sp3d>
          </p:spPr>
          <p:txBody>
            <a:bodyPr wrap="none" tIns="91440" bIns="91440" anchor="ctr"/>
            <a:lstStyle/>
            <a:p>
              <a:pPr algn="ctr">
                <a:defRPr/>
              </a:pPr>
              <a:r>
                <a:rPr lang="en-US" sz="1200" b="1" dirty="0">
                  <a:solidFill>
                    <a:schemeClr val="accent1">
                      <a:lumMod val="25000"/>
                    </a:schemeClr>
                  </a:solidFill>
                </a:rPr>
                <a:t>CAC</a:t>
              </a:r>
            </a:p>
          </p:txBody>
        </p:sp>
        <p:cxnSp>
          <p:nvCxnSpPr>
            <p:cNvPr id="90" name="Straight Connector 89"/>
            <p:cNvCxnSpPr>
              <a:endCxn id="89" idx="4"/>
            </p:cNvCxnSpPr>
            <p:nvPr/>
          </p:nvCxnSpPr>
          <p:spPr bwMode="auto">
            <a:xfrm flipV="1">
              <a:off x="5214942" y="2285992"/>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cxnSp>
          <p:nvCxnSpPr>
            <p:cNvPr id="92" name="Straight Connector 91"/>
            <p:cNvCxnSpPr>
              <a:endCxn id="89" idx="4"/>
            </p:cNvCxnSpPr>
            <p:nvPr/>
          </p:nvCxnSpPr>
          <p:spPr bwMode="auto">
            <a:xfrm rot="10800000">
              <a:off x="5429256" y="2285992"/>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cxnSp>
      </p:grpSp>
      <p:sp>
        <p:nvSpPr>
          <p:cNvPr id="67" name="TextBox 66"/>
          <p:cNvSpPr txBox="1"/>
          <p:nvPr/>
        </p:nvSpPr>
        <p:spPr>
          <a:xfrm>
            <a:off x="8027988" y="119063"/>
            <a:ext cx="1116012" cy="214312"/>
          </a:xfrm>
          <a:prstGeom prst="rect">
            <a:avLst/>
          </a:prstGeom>
          <a:noFill/>
        </p:spPr>
        <p:txBody>
          <a:bodyPr>
            <a:spAutoFit/>
          </a:bodyPr>
          <a:lstStyle/>
          <a:p>
            <a:pPr algn="ctr">
              <a:defRPr/>
            </a:pPr>
            <a:r>
              <a:rPr lang="en-US" sz="800" dirty="0">
                <a:solidFill>
                  <a:schemeClr val="bg1">
                    <a:lumMod val="85000"/>
                  </a:schemeClr>
                </a:solidFill>
              </a:rPr>
              <a:t>Click For Next  Point</a:t>
            </a:r>
          </a:p>
        </p:txBody>
      </p:sp>
      <p:grpSp>
        <p:nvGrpSpPr>
          <p:cNvPr id="9" name="Group 87"/>
          <p:cNvGrpSpPr/>
          <p:nvPr/>
        </p:nvGrpSpPr>
        <p:grpSpPr>
          <a:xfrm>
            <a:off x="4355976" y="4717295"/>
            <a:ext cx="1222308" cy="1158266"/>
            <a:chOff x="74989" y="747753"/>
            <a:chExt cx="583824" cy="568059"/>
          </a:xfrm>
          <a:scene3d>
            <a:camera prst="orthographicFront"/>
            <a:lightRig rig="threePt" dir="t">
              <a:rot lat="0" lon="0" rev="7500000"/>
            </a:lightRig>
          </a:scene3d>
        </p:grpSpPr>
        <p:sp>
          <p:nvSpPr>
            <p:cNvPr id="91" name=" 3"/>
            <p:cNvSpPr/>
            <p:nvPr/>
          </p:nvSpPr>
          <p:spPr>
            <a:xfrm rot="657243">
              <a:off x="74989" y="747753"/>
              <a:ext cx="583824" cy="568059"/>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3"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Base</a:t>
              </a:r>
            </a:p>
          </p:txBody>
        </p:sp>
      </p:grpSp>
      <p:grpSp>
        <p:nvGrpSpPr>
          <p:cNvPr id="19478" name="Circular Arrow 94"/>
          <p:cNvGrpSpPr>
            <a:grpSpLocks/>
          </p:cNvGrpSpPr>
          <p:nvPr/>
        </p:nvGrpSpPr>
        <p:grpSpPr bwMode="auto">
          <a:xfrm>
            <a:off x="3370263" y="4564063"/>
            <a:ext cx="500062" cy="1000125"/>
            <a:chOff x="2085" y="2807"/>
            <a:chExt cx="315" cy="630"/>
          </a:xfrm>
        </p:grpSpPr>
        <p:pic>
          <p:nvPicPr>
            <p:cNvPr id="19494" name="Circular Arrow 94"/>
            <p:cNvPicPr>
              <a:picLocks noChangeArrowheads="1"/>
            </p:cNvPicPr>
            <p:nvPr/>
          </p:nvPicPr>
          <p:blipFill>
            <a:blip r:embed="rId9"/>
            <a:srcRect/>
            <a:stretch>
              <a:fillRect/>
            </a:stretch>
          </p:blipFill>
          <p:spPr bwMode="auto">
            <a:xfrm>
              <a:off x="2085" y="2807"/>
              <a:ext cx="315" cy="630"/>
            </a:xfrm>
            <a:prstGeom prst="rect">
              <a:avLst/>
            </a:prstGeom>
            <a:noFill/>
            <a:ln w="9525">
              <a:noFill/>
              <a:miter lim="800000"/>
              <a:headEnd/>
              <a:tailEnd/>
            </a:ln>
          </p:spPr>
        </p:pic>
        <p:sp>
          <p:nvSpPr>
            <p:cNvPr id="19495" name="Text Box 24"/>
            <p:cNvSpPr txBox="1">
              <a:spLocks noChangeArrowheads="1"/>
            </p:cNvSpPr>
            <p:nvPr/>
          </p:nvSpPr>
          <p:spPr bwMode="auto">
            <a:xfrm rot="-5226193">
              <a:off x="2147" y="2958"/>
              <a:ext cx="372" cy="315"/>
            </a:xfrm>
            <a:prstGeom prst="rect">
              <a:avLst/>
            </a:prstGeom>
            <a:noFill/>
            <a:ln w="9525">
              <a:noFill/>
              <a:miter lim="800000"/>
              <a:headEnd/>
              <a:tailEnd/>
            </a:ln>
          </p:spPr>
          <p:txBody>
            <a:bodyPr vert="eaVert" wrap="none" tIns="91440" bIns="91440" anchor="ctr"/>
            <a:lstStyle/>
            <a:p>
              <a:pPr algn="ctr"/>
              <a:endParaRPr lang="en-US"/>
            </a:p>
          </p:txBody>
        </p:sp>
      </p:grpSp>
      <p:grpSp>
        <p:nvGrpSpPr>
          <p:cNvPr id="19479" name="Circular Arrow 95"/>
          <p:cNvGrpSpPr>
            <a:grpSpLocks/>
          </p:cNvGrpSpPr>
          <p:nvPr/>
        </p:nvGrpSpPr>
        <p:grpSpPr bwMode="auto">
          <a:xfrm>
            <a:off x="4992688" y="3948113"/>
            <a:ext cx="633412" cy="914400"/>
            <a:chOff x="3107" y="2419"/>
            <a:chExt cx="399" cy="576"/>
          </a:xfrm>
        </p:grpSpPr>
        <p:pic>
          <p:nvPicPr>
            <p:cNvPr id="19492" name="Circular Arrow 95"/>
            <p:cNvPicPr>
              <a:picLocks noChangeArrowheads="1"/>
            </p:cNvPicPr>
            <p:nvPr/>
          </p:nvPicPr>
          <p:blipFill>
            <a:blip r:embed="rId10"/>
            <a:srcRect/>
            <a:stretch>
              <a:fillRect/>
            </a:stretch>
          </p:blipFill>
          <p:spPr bwMode="auto">
            <a:xfrm>
              <a:off x="3107" y="2419"/>
              <a:ext cx="399" cy="576"/>
            </a:xfrm>
            <a:prstGeom prst="rect">
              <a:avLst/>
            </a:prstGeom>
            <a:noFill/>
            <a:ln w="9525">
              <a:noFill/>
              <a:miter lim="800000"/>
              <a:headEnd/>
              <a:tailEnd/>
            </a:ln>
          </p:spPr>
        </p:pic>
        <p:sp>
          <p:nvSpPr>
            <p:cNvPr id="19493" name="Text Box 27"/>
            <p:cNvSpPr txBox="1">
              <a:spLocks noChangeArrowheads="1"/>
            </p:cNvSpPr>
            <p:nvPr/>
          </p:nvSpPr>
          <p:spPr bwMode="auto">
            <a:xfrm rot="4233410">
              <a:off x="3036" y="2546"/>
              <a:ext cx="372" cy="315"/>
            </a:xfrm>
            <a:prstGeom prst="rect">
              <a:avLst/>
            </a:prstGeom>
            <a:noFill/>
            <a:ln w="9525">
              <a:noFill/>
              <a:miter lim="800000"/>
              <a:headEnd/>
              <a:tailEnd/>
            </a:ln>
          </p:spPr>
          <p:txBody>
            <a:bodyPr rot="10800000" vert="eaVert" wrap="none" tIns="91440" bIns="91440" anchor="ctr"/>
            <a:lstStyle/>
            <a:p>
              <a:pPr algn="ctr"/>
              <a:endParaRPr lang="en-US"/>
            </a:p>
          </p:txBody>
        </p:sp>
      </p:grpSp>
      <p:sp>
        <p:nvSpPr>
          <p:cNvPr id="98" name="Circular Arrow 97"/>
          <p:cNvSpPr/>
          <p:nvPr/>
        </p:nvSpPr>
        <p:spPr bwMode="auto">
          <a:xfrm rot="8405507">
            <a:off x="4567653" y="4986306"/>
            <a:ext cx="1437129" cy="1218200"/>
          </a:xfrm>
          <a:prstGeom prst="circular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139700" prst="cross"/>
          </a:sp3d>
        </p:spPr>
        <p:txBody>
          <a:bodyPr wrap="none" tIns="91440" bIns="91440" anchor="ctr"/>
          <a:lstStyle/>
          <a:p>
            <a:pPr algn="ctr">
              <a:defRPr/>
            </a:pPr>
            <a:endParaRPr lang="en-US"/>
          </a:p>
        </p:txBody>
      </p:sp>
      <p:grpSp>
        <p:nvGrpSpPr>
          <p:cNvPr id="10" name="Group 77"/>
          <p:cNvGrpSpPr/>
          <p:nvPr/>
        </p:nvGrpSpPr>
        <p:grpSpPr>
          <a:xfrm>
            <a:off x="4383782" y="4039295"/>
            <a:ext cx="896615" cy="927487"/>
            <a:chOff x="71435" y="785815"/>
            <a:chExt cx="584697" cy="529733"/>
          </a:xfrm>
          <a:scene3d>
            <a:camera prst="orthographicFront"/>
            <a:lightRig rig="threePt" dir="t">
              <a:rot lat="0" lon="0" rev="7500000"/>
            </a:lightRig>
          </a:scene3d>
        </p:grpSpPr>
        <p:sp>
          <p:nvSpPr>
            <p:cNvPr id="81" name=" 3"/>
            <p:cNvSpPr/>
            <p:nvPr/>
          </p:nvSpPr>
          <p:spPr>
            <a:xfrm rot="657243">
              <a:off x="71435" y="785815"/>
              <a:ext cx="584697" cy="529733"/>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4"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PSW</a:t>
              </a:r>
            </a:p>
          </p:txBody>
        </p:sp>
      </p:grpSp>
      <p:grpSp>
        <p:nvGrpSpPr>
          <p:cNvPr id="11" name="Group 84"/>
          <p:cNvGrpSpPr/>
          <p:nvPr/>
        </p:nvGrpSpPr>
        <p:grpSpPr>
          <a:xfrm>
            <a:off x="3696221" y="4543351"/>
            <a:ext cx="896615" cy="927487"/>
            <a:chOff x="71435" y="785815"/>
            <a:chExt cx="584697" cy="529733"/>
          </a:xfrm>
          <a:scene3d>
            <a:camera prst="orthographicFront"/>
            <a:lightRig rig="threePt" dir="t">
              <a:rot lat="0" lon="0" rev="7500000"/>
            </a:lightRig>
          </a:scene3d>
        </p:grpSpPr>
        <p:sp>
          <p:nvSpPr>
            <p:cNvPr id="86" name=" 3"/>
            <p:cNvSpPr/>
            <p:nvPr/>
          </p:nvSpPr>
          <p:spPr>
            <a:xfrm rot="657243">
              <a:off x="71435" y="785815"/>
              <a:ext cx="584697" cy="529733"/>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7"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MSW</a:t>
              </a:r>
            </a:p>
          </p:txBody>
        </p:sp>
      </p:grpSp>
      <p:grpSp>
        <p:nvGrpSpPr>
          <p:cNvPr id="12" name="Group 68"/>
          <p:cNvGrpSpPr/>
          <p:nvPr/>
        </p:nvGrpSpPr>
        <p:grpSpPr>
          <a:xfrm>
            <a:off x="3792115" y="3895279"/>
            <a:ext cx="696194" cy="673749"/>
            <a:chOff x="71435" y="785815"/>
            <a:chExt cx="584697" cy="529733"/>
          </a:xfrm>
          <a:scene3d>
            <a:camera prst="orthographicFront"/>
            <a:lightRig rig="threePt" dir="t">
              <a:rot lat="0" lon="0" rev="7500000"/>
            </a:lightRig>
          </a:scene3d>
        </p:grpSpPr>
        <p:sp>
          <p:nvSpPr>
            <p:cNvPr id="71" name=" 3"/>
            <p:cNvSpPr/>
            <p:nvPr/>
          </p:nvSpPr>
          <p:spPr>
            <a:xfrm rot="657243">
              <a:off x="71435" y="785815"/>
              <a:ext cx="584697" cy="529733"/>
            </a:xfrm>
            <a:prstGeom prst="gear9">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72" name=" 4"/>
            <p:cNvSpPr/>
            <p:nvPr/>
          </p:nvSpPr>
          <p:spPr>
            <a:xfrm rot="657243">
              <a:off x="185757" y="909987"/>
              <a:ext cx="357813" cy="272293"/>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n-US" sz="1200" dirty="0"/>
                <a:t>CAC</a:t>
              </a:r>
            </a:p>
          </p:txBody>
        </p:sp>
      </p:grpSp>
      <p:sp>
        <p:nvSpPr>
          <p:cNvPr id="19486" name="Rectangle 66"/>
          <p:cNvSpPr>
            <a:spLocks noChangeArrowheads="1"/>
          </p:cNvSpPr>
          <p:nvPr/>
        </p:nvSpPr>
        <p:spPr bwMode="auto">
          <a:xfrm>
            <a:off x="3132138" y="6092825"/>
            <a:ext cx="1727200" cy="73025"/>
          </a:xfrm>
          <a:prstGeom prst="rect">
            <a:avLst/>
          </a:prstGeom>
          <a:solidFill>
            <a:schemeClr val="bg1"/>
          </a:solidFill>
          <a:ln w="9525">
            <a:noFill/>
            <a:miter lim="800000"/>
            <a:headEnd/>
            <a:tailEnd/>
          </a:ln>
        </p:spPr>
        <p:txBody>
          <a:bodyPr wrap="none" anchor="ctr"/>
          <a:lstStyle/>
          <a:p>
            <a:endParaRPr lang="en-US"/>
          </a:p>
        </p:txBody>
      </p:sp>
      <p:sp>
        <p:nvSpPr>
          <p:cNvPr id="19487" name="Rectangle 67"/>
          <p:cNvSpPr>
            <a:spLocks noChangeArrowheads="1"/>
          </p:cNvSpPr>
          <p:nvPr/>
        </p:nvSpPr>
        <p:spPr bwMode="auto">
          <a:xfrm>
            <a:off x="5508625" y="6092825"/>
            <a:ext cx="719138" cy="73025"/>
          </a:xfrm>
          <a:prstGeom prst="rect">
            <a:avLst/>
          </a:prstGeom>
          <a:solidFill>
            <a:schemeClr val="bg1"/>
          </a:solidFill>
          <a:ln w="9525">
            <a:noFill/>
            <a:miter lim="800000"/>
            <a:headEnd/>
            <a:tailEnd/>
          </a:ln>
        </p:spPr>
        <p:txBody>
          <a:bodyPr wrap="none" anchor="ctr"/>
          <a:lstStyle/>
          <a:p>
            <a:endParaRPr lang="en-US"/>
          </a:p>
        </p:txBody>
      </p:sp>
      <p:sp>
        <p:nvSpPr>
          <p:cNvPr id="19488" name="Rectangle 68"/>
          <p:cNvSpPr>
            <a:spLocks noChangeArrowheads="1"/>
          </p:cNvSpPr>
          <p:nvPr/>
        </p:nvSpPr>
        <p:spPr bwMode="auto">
          <a:xfrm>
            <a:off x="6084888" y="3789363"/>
            <a:ext cx="142875" cy="2376487"/>
          </a:xfrm>
          <a:prstGeom prst="rect">
            <a:avLst/>
          </a:prstGeom>
          <a:solidFill>
            <a:schemeClr val="bg1"/>
          </a:solidFill>
          <a:ln w="9525">
            <a:noFill/>
            <a:miter lim="800000"/>
            <a:headEnd/>
            <a:tailEnd/>
          </a:ln>
        </p:spPr>
        <p:txBody>
          <a:bodyPr wrap="none" anchor="ctr"/>
          <a:lstStyle/>
          <a:p>
            <a:endParaRPr lang="en-US"/>
          </a:p>
        </p:txBody>
      </p:sp>
      <p:sp>
        <p:nvSpPr>
          <p:cNvPr id="19489" name="AutoShape 70"/>
          <p:cNvSpPr>
            <a:spLocks noChangeArrowheads="1"/>
          </p:cNvSpPr>
          <p:nvPr/>
        </p:nvSpPr>
        <p:spPr bwMode="auto">
          <a:xfrm rot="-3802555">
            <a:off x="5276056" y="6041232"/>
            <a:ext cx="242887" cy="215900"/>
          </a:xfrm>
          <a:prstGeom prst="rtTriangle">
            <a:avLst/>
          </a:prstGeom>
          <a:solidFill>
            <a:schemeClr val="bg1"/>
          </a:solidFill>
          <a:ln w="9525">
            <a:noFill/>
            <a:miter lim="800000"/>
            <a:headEnd/>
            <a:tailEnd/>
          </a:ln>
        </p:spPr>
        <p:txBody>
          <a:bodyPr wrap="none" anchor="ctr"/>
          <a:lstStyle/>
          <a:p>
            <a:endParaRPr lang="en-US"/>
          </a:p>
        </p:txBody>
      </p:sp>
      <p:sp>
        <p:nvSpPr>
          <p:cNvPr id="19490" name="Rectangle 71"/>
          <p:cNvSpPr>
            <a:spLocks noChangeArrowheads="1"/>
          </p:cNvSpPr>
          <p:nvPr/>
        </p:nvSpPr>
        <p:spPr bwMode="auto">
          <a:xfrm>
            <a:off x="250825" y="0"/>
            <a:ext cx="3465513" cy="585788"/>
          </a:xfrm>
          <a:prstGeom prst="rect">
            <a:avLst/>
          </a:prstGeom>
          <a:noFill/>
          <a:ln w="9525">
            <a:noFill/>
            <a:miter lim="800000"/>
            <a:headEnd/>
            <a:tailEnd/>
          </a:ln>
        </p:spPr>
        <p:txBody>
          <a:bodyPr wrap="none">
            <a:spAutoFit/>
          </a:bodyPr>
          <a:lstStyle/>
          <a:p>
            <a:pPr eaLnBrk="0" hangingPunct="0">
              <a:lnSpc>
                <a:spcPct val="90000"/>
              </a:lnSpc>
            </a:pPr>
            <a:r>
              <a:rPr lang="en-US" sz="1200" b="1">
                <a:solidFill>
                  <a:srgbClr val="595959"/>
                </a:solidFill>
              </a:rPr>
              <a:t>Production Scheduling</a:t>
            </a:r>
            <a:r>
              <a:rPr lang="en-US" b="1">
                <a:solidFill>
                  <a:srgbClr val="595959"/>
                </a:solidFill>
              </a:rPr>
              <a:t/>
            </a:r>
            <a:br>
              <a:rPr lang="en-US" b="1">
                <a:solidFill>
                  <a:srgbClr val="595959"/>
                </a:solidFill>
              </a:rPr>
            </a:br>
            <a:r>
              <a:rPr lang="en-US" sz="2400" b="1">
                <a:solidFill>
                  <a:srgbClr val="595959"/>
                </a:solidFill>
              </a:rPr>
              <a:t>Solution Components</a:t>
            </a:r>
          </a:p>
        </p:txBody>
      </p:sp>
      <p:sp>
        <p:nvSpPr>
          <p:cNvPr id="19491" name="Line 72"/>
          <p:cNvSpPr>
            <a:spLocks noChangeShapeType="1"/>
          </p:cNvSpPr>
          <p:nvPr/>
        </p:nvSpPr>
        <p:spPr bwMode="auto">
          <a:xfrm>
            <a:off x="179388" y="6237288"/>
            <a:ext cx="8964612" cy="0"/>
          </a:xfrm>
          <a:prstGeom prst="line">
            <a:avLst/>
          </a:prstGeom>
          <a:noFill/>
          <a:ln w="57150">
            <a:solidFill>
              <a:schemeClr val="bg1"/>
            </a:solidFill>
            <a:round/>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pPr>
            <a:r>
              <a:rPr lang="en-US" sz="3200" b="1">
                <a:solidFill>
                  <a:srgbClr val="4F4F4F"/>
                </a:solidFill>
              </a:rPr>
              <a:t> </a:t>
            </a:r>
            <a:r>
              <a:rPr lang="en-US" sz="4800" b="1">
                <a:solidFill>
                  <a:srgbClr val="4F4F4F"/>
                </a:solidFill>
              </a:rPr>
              <a:t>Splitting a Production Order</a:t>
            </a:r>
          </a:p>
        </p:txBody>
      </p:sp>
      <p:sp>
        <p:nvSpPr>
          <p:cNvPr id="69634"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Supporting Features &amp; Concepts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3"/>
          <a:srcRect/>
          <a:stretch>
            <a:fillRect/>
          </a:stretch>
        </p:blipFill>
        <p:spPr bwMode="auto">
          <a:xfrm>
            <a:off x="611188" y="2349500"/>
            <a:ext cx="5041900" cy="3108325"/>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0361"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00356"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Supporting Features &amp; Concepts</a:t>
            </a:r>
            <a:r>
              <a:rPr lang="en-US" sz="2000" b="1">
                <a:solidFill>
                  <a:schemeClr val="tx2"/>
                </a:solidFill>
              </a:rPr>
              <a:t/>
            </a:r>
            <a:br>
              <a:rPr lang="en-US" sz="2000" b="1">
                <a:solidFill>
                  <a:schemeClr val="tx2"/>
                </a:solidFill>
              </a:rPr>
            </a:br>
            <a:r>
              <a:rPr lang="en-US" sz="2000" b="1">
                <a:solidFill>
                  <a:schemeClr val="tx2"/>
                </a:solidFill>
              </a:rPr>
              <a:t>Split Production Order</a:t>
            </a:r>
          </a:p>
        </p:txBody>
      </p:sp>
      <p:sp>
        <p:nvSpPr>
          <p:cNvPr id="29" name="Rounded Rectangular Callout 28"/>
          <p:cNvSpPr/>
          <p:nvPr/>
        </p:nvSpPr>
        <p:spPr bwMode="auto">
          <a:xfrm>
            <a:off x="5003800" y="3789363"/>
            <a:ext cx="2447925" cy="936625"/>
          </a:xfrm>
          <a:prstGeom prst="wedgeRoundRectCallout">
            <a:avLst>
              <a:gd name="adj1" fmla="val -96297"/>
              <a:gd name="adj2" fmla="val 2253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dirty="0">
                <a:solidFill>
                  <a:schemeClr val="tx2"/>
                </a:solidFill>
              </a:rPr>
              <a:t>Consider slitting this order &amp; based on the capacity shortage</a:t>
            </a:r>
            <a:endParaRPr lang="en-US" sz="1200" b="1" dirty="0">
              <a:solidFill>
                <a:schemeClr val="tx2"/>
              </a:solidFill>
            </a:endParaRPr>
          </a:p>
        </p:txBody>
      </p:sp>
      <p:sp>
        <p:nvSpPr>
          <p:cNvPr id="33" name="Rounded Rectangle 32"/>
          <p:cNvSpPr/>
          <p:nvPr/>
        </p:nvSpPr>
        <p:spPr>
          <a:xfrm>
            <a:off x="4954588" y="5157788"/>
            <a:ext cx="865187" cy="287337"/>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sz="1100" dirty="0"/>
              <a:t>Due</a:t>
            </a:r>
          </a:p>
        </p:txBody>
      </p:sp>
      <p:sp>
        <p:nvSpPr>
          <p:cNvPr id="100359" name="Content Placeholder 2"/>
          <p:cNvSpPr>
            <a:spLocks noGrp="1"/>
          </p:cNvSpPr>
          <p:nvPr>
            <p:ph idx="4294967295"/>
          </p:nvPr>
        </p:nvSpPr>
        <p:spPr>
          <a:xfrm>
            <a:off x="0" y="908050"/>
            <a:ext cx="8153400" cy="1296988"/>
          </a:xfrm>
        </p:spPr>
        <p:txBody>
          <a:bodyPr tIns="91440" bIns="91440"/>
          <a:lstStyle/>
          <a:p>
            <a:pPr marL="533400" indent="-533400">
              <a:lnSpc>
                <a:spcPct val="70000"/>
              </a:lnSpc>
            </a:pPr>
            <a:r>
              <a:rPr lang="en-US" sz="1800" b="1" smtClean="0">
                <a:solidFill>
                  <a:schemeClr val="tx1"/>
                </a:solidFill>
                <a:latin typeface="Century Gothic" pitchFamily="34" charset="0"/>
              </a:rPr>
              <a:t>Business Scenario:</a:t>
            </a:r>
            <a:r>
              <a:rPr lang="en-US" sz="1800" smtClean="0">
                <a:solidFill>
                  <a:schemeClr val="tx1"/>
                </a:solidFill>
                <a:latin typeface="Century Gothic" pitchFamily="34" charset="0"/>
              </a:rPr>
              <a:t> You desire to split a production order to:</a:t>
            </a:r>
          </a:p>
          <a:p>
            <a:pPr lvl="1">
              <a:lnSpc>
                <a:spcPct val="80000"/>
              </a:lnSpc>
            </a:pPr>
            <a:r>
              <a:rPr lang="en-US" sz="1500" smtClean="0">
                <a:latin typeface="Century Gothic" pitchFamily="34" charset="0"/>
              </a:rPr>
              <a:t>Accommodate a capacity constraint within a day or shift</a:t>
            </a:r>
          </a:p>
          <a:p>
            <a:pPr lvl="1">
              <a:lnSpc>
                <a:spcPct val="80000"/>
              </a:lnSpc>
            </a:pPr>
            <a:r>
              <a:rPr lang="en-US" sz="1500" smtClean="0">
                <a:latin typeface="Century Gothic" pitchFamily="34" charset="0"/>
              </a:rPr>
              <a:t>Produce in small batch vs the standard MRP/forecast quantity</a:t>
            </a:r>
          </a:p>
          <a:p>
            <a:pPr lvl="1">
              <a:lnSpc>
                <a:spcPct val="80000"/>
              </a:lnSpc>
            </a:pPr>
            <a:r>
              <a:rPr lang="en-US" sz="1500" smtClean="0">
                <a:latin typeface="Century Gothic" pitchFamily="34" charset="0"/>
              </a:rPr>
              <a:t>Produce based on material availability</a:t>
            </a:r>
          </a:p>
          <a:p>
            <a:pPr lvl="1">
              <a:lnSpc>
                <a:spcPct val="80000"/>
              </a:lnSpc>
            </a:pPr>
            <a:r>
              <a:rPr lang="en-US" sz="1500" smtClean="0">
                <a:latin typeface="Century Gothic" pitchFamily="34" charset="0"/>
              </a:rPr>
              <a:t>Split and track by work order number</a:t>
            </a:r>
          </a:p>
          <a:p>
            <a:pPr marL="533400" indent="-533400">
              <a:lnSpc>
                <a:spcPct val="70000"/>
              </a:lnSpc>
            </a:pPr>
            <a:endParaRPr lang="en-US" sz="1800" smtClean="0">
              <a:solidFill>
                <a:schemeClr val="tx1"/>
              </a:solidFill>
              <a:latin typeface="Century Gothic" pitchFamily="34" charset="0"/>
            </a:endParaRPr>
          </a:p>
          <a:p>
            <a:pPr marL="533400" indent="-533400">
              <a:lnSpc>
                <a:spcPct val="70000"/>
              </a:lnSpc>
            </a:pPr>
            <a:endParaRPr lang="en-US" sz="1800" smtClean="0">
              <a:solidFill>
                <a:schemeClr val="tx1"/>
              </a:solidFill>
              <a:latin typeface="Century Gothic" pitchFamily="34" charset="0"/>
            </a:endParaRPr>
          </a:p>
          <a:p>
            <a:pPr marL="533400" indent="-533400">
              <a:lnSpc>
                <a:spcPct val="70000"/>
              </a:lnSpc>
            </a:pPr>
            <a:endParaRPr lang="en-US" sz="1800" smtClean="0">
              <a:solidFill>
                <a:schemeClr val="tx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39" presetClass="entr" presetSubtype="0" accel="100000" fill="hold" nodeType="withEffect">
                                  <p:stCondLst>
                                    <p:cond delay="0"/>
                                  </p:stCondLst>
                                  <p:childTnLst>
                                    <p:set>
                                      <p:cBhvr>
                                        <p:cTn id="8" dur="1" fill="hold">
                                          <p:stCondLst>
                                            <p:cond delay="0"/>
                                          </p:stCondLst>
                                        </p:cTn>
                                        <p:tgtEl>
                                          <p:spTgt spid="8196"/>
                                        </p:tgtEl>
                                        <p:attrNameLst>
                                          <p:attrName>style.visibility</p:attrName>
                                        </p:attrNameLst>
                                      </p:cBhvr>
                                      <p:to>
                                        <p:strVal val="visible"/>
                                      </p:to>
                                    </p:set>
                                    <p:anim calcmode="lin" valueType="num">
                                      <p:cBhvr>
                                        <p:cTn id="9" dur="500" fill="hold"/>
                                        <p:tgtEl>
                                          <p:spTgt spid="8196"/>
                                        </p:tgtEl>
                                        <p:attrNameLst>
                                          <p:attrName>ppt_h</p:attrName>
                                        </p:attrNameLst>
                                      </p:cBhvr>
                                      <p:tavLst>
                                        <p:tav tm="0">
                                          <p:val>
                                            <p:strVal val="#ppt_h/20"/>
                                          </p:val>
                                        </p:tav>
                                        <p:tav tm="50000">
                                          <p:val>
                                            <p:strVal val="#ppt_h/20"/>
                                          </p:val>
                                        </p:tav>
                                        <p:tav tm="100000">
                                          <p:val>
                                            <p:strVal val="#ppt_h"/>
                                          </p:val>
                                        </p:tav>
                                      </p:tavLst>
                                    </p:anim>
                                    <p:anim calcmode="lin" valueType="num">
                                      <p:cBhvr>
                                        <p:cTn id="10" dur="500" fill="hold"/>
                                        <p:tgtEl>
                                          <p:spTgt spid="8196"/>
                                        </p:tgtEl>
                                        <p:attrNameLst>
                                          <p:attrName>ppt_w</p:attrName>
                                        </p:attrNameLst>
                                      </p:cBhvr>
                                      <p:tavLst>
                                        <p:tav tm="0">
                                          <p:val>
                                            <p:strVal val="#ppt_w+.3"/>
                                          </p:val>
                                        </p:tav>
                                        <p:tav tm="50000">
                                          <p:val>
                                            <p:strVal val="#ppt_w+.3"/>
                                          </p:val>
                                        </p:tav>
                                        <p:tav tm="100000">
                                          <p:val>
                                            <p:strVal val="#ppt_w"/>
                                          </p:val>
                                        </p:tav>
                                      </p:tavLst>
                                    </p:anim>
                                    <p:anim calcmode="lin" valueType="num">
                                      <p:cBhvr>
                                        <p:cTn id="11" dur="500" fill="hold"/>
                                        <p:tgtEl>
                                          <p:spTgt spid="8196"/>
                                        </p:tgtEl>
                                        <p:attrNameLst>
                                          <p:attrName>ppt_x</p:attrName>
                                        </p:attrNameLst>
                                      </p:cBhvr>
                                      <p:tavLst>
                                        <p:tav tm="0">
                                          <p:val>
                                            <p:strVal val="#ppt_x-.3"/>
                                          </p:val>
                                        </p:tav>
                                        <p:tav tm="50000">
                                          <p:val>
                                            <p:strVal val="#ppt_x"/>
                                          </p:val>
                                        </p:tav>
                                        <p:tav tm="100000">
                                          <p:val>
                                            <p:strVal val="#ppt_x"/>
                                          </p:val>
                                        </p:tav>
                                      </p:tavLst>
                                    </p:anim>
                                    <p:anim calcmode="lin" valueType="num">
                                      <p:cBhvr>
                                        <p:cTn id="12" dur="500" fill="hold"/>
                                        <p:tgtEl>
                                          <p:spTgt spid="819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000"/>
                            </p:stCondLst>
                            <p:childTnLst>
                              <p:par>
                                <p:cTn id="18" presetID="1" presetClass="exit"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102403" name="Content Placeholder 2"/>
          <p:cNvSpPr>
            <a:spLocks noGrp="1"/>
          </p:cNvSpPr>
          <p:nvPr>
            <p:ph idx="4294967295"/>
          </p:nvPr>
        </p:nvSpPr>
        <p:spPr>
          <a:xfrm>
            <a:off x="0" y="908050"/>
            <a:ext cx="8153400" cy="1008063"/>
          </a:xfrm>
        </p:spPr>
        <p:txBody>
          <a:bodyPr tIns="91440" bIns="91440"/>
          <a:lstStyle/>
          <a:p>
            <a:pPr marL="533400" indent="-533400">
              <a:lnSpc>
                <a:spcPct val="70000"/>
              </a:lnSpc>
            </a:pPr>
            <a:r>
              <a:rPr lang="en-US" sz="1800" b="1" smtClean="0">
                <a:solidFill>
                  <a:schemeClr val="tx1"/>
                </a:solidFill>
                <a:latin typeface="Century Gothic" pitchFamily="34" charset="0"/>
              </a:rPr>
              <a:t>Solution Approach: </a:t>
            </a:r>
            <a:r>
              <a:rPr lang="en-US" sz="1800" smtClean="0">
                <a:solidFill>
                  <a:schemeClr val="tx1"/>
                </a:solidFill>
                <a:latin typeface="Century Gothic" pitchFamily="34" charset="0"/>
              </a:rPr>
              <a:t>Split production order with split function</a:t>
            </a:r>
          </a:p>
          <a:p>
            <a:pPr marL="533400" indent="-533400">
              <a:lnSpc>
                <a:spcPct val="70000"/>
              </a:lnSpc>
            </a:pPr>
            <a:endParaRPr lang="en-US" sz="1800" smtClean="0">
              <a:solidFill>
                <a:schemeClr val="tx1"/>
              </a:solidFill>
              <a:latin typeface="Century Gothic" pitchFamily="34" charset="0"/>
            </a:endParaRP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2418"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02405"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Supporting Features &amp; Concepts</a:t>
            </a:r>
            <a:r>
              <a:rPr lang="en-US" sz="2000" b="1">
                <a:solidFill>
                  <a:schemeClr val="tx2"/>
                </a:solidFill>
              </a:rPr>
              <a:t/>
            </a:r>
            <a:br>
              <a:rPr lang="en-US" sz="2000" b="1">
                <a:solidFill>
                  <a:schemeClr val="tx2"/>
                </a:solidFill>
              </a:rPr>
            </a:br>
            <a:r>
              <a:rPr lang="en-US" sz="2000" b="1">
                <a:solidFill>
                  <a:schemeClr val="tx2"/>
                </a:solidFill>
              </a:rPr>
              <a:t>Split Production Order</a:t>
            </a:r>
          </a:p>
        </p:txBody>
      </p:sp>
      <p:graphicFrame>
        <p:nvGraphicFramePr>
          <p:cNvPr id="114710" name="Group 22"/>
          <p:cNvGraphicFramePr>
            <a:graphicFrameLocks noGrp="1"/>
          </p:cNvGraphicFramePr>
          <p:nvPr/>
        </p:nvGraphicFramePr>
        <p:xfrm>
          <a:off x="611188" y="5229225"/>
          <a:ext cx="5688012" cy="1092200"/>
        </p:xfrm>
        <a:graphic>
          <a:graphicData uri="http://schemas.openxmlformats.org/drawingml/2006/table">
            <a:tbl>
              <a:tblPr/>
              <a:tblGrid>
                <a:gridCol w="5688012"/>
              </a:tblGrid>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entury Gothic" pitchFamily="34" charset="0"/>
                        </a:rPr>
                        <a:t>System Processing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35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141414"/>
                          </a:solidFill>
                          <a:effectLst/>
                          <a:latin typeface="Century Gothic" pitchFamily="34" charset="0"/>
                        </a:rPr>
                        <a:t>1. Creates a new (copy) production order with split quantity.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35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141414"/>
                          </a:solidFill>
                          <a:effectLst/>
                          <a:latin typeface="Century Gothic" pitchFamily="34" charset="0"/>
                        </a:rPr>
                        <a:t>2. Reduces the original production order by the </a:t>
                      </a:r>
                      <a:r>
                        <a:rPr kumimoji="0" lang="en-US" sz="1200" b="0" i="0" u="sng" strike="noStrike" cap="none" normalizeH="0" baseline="0" smtClean="0">
                          <a:ln>
                            <a:noFill/>
                          </a:ln>
                          <a:solidFill>
                            <a:srgbClr val="141414"/>
                          </a:solidFill>
                          <a:effectLst/>
                          <a:latin typeface="Century Gothic" pitchFamily="34" charset="0"/>
                        </a:rPr>
                        <a:t>Quantity To Split</a:t>
                      </a:r>
                      <a:endParaRPr kumimoji="0" lang="en-US" sz="1400" b="0" i="0" u="none" strike="noStrike" cap="none" normalizeH="0" baseline="0" smtClean="0">
                        <a:ln>
                          <a:noFill/>
                        </a:ln>
                        <a:solidFill>
                          <a:srgbClr val="141414"/>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grpSp>
        <p:nvGrpSpPr>
          <p:cNvPr id="102423" name="Group 23"/>
          <p:cNvGrpSpPr>
            <a:grpSpLocks/>
          </p:cNvGrpSpPr>
          <p:nvPr/>
        </p:nvGrpSpPr>
        <p:grpSpPr bwMode="auto">
          <a:xfrm>
            <a:off x="468313" y="1628775"/>
            <a:ext cx="5688012" cy="3384550"/>
            <a:chOff x="295" y="1026"/>
            <a:chExt cx="3583" cy="2132"/>
          </a:xfrm>
        </p:grpSpPr>
        <p:pic>
          <p:nvPicPr>
            <p:cNvPr id="9218" name="Picture 2"/>
            <p:cNvPicPr>
              <a:picLocks noChangeAspect="1" noChangeArrowheads="1"/>
            </p:cNvPicPr>
            <p:nvPr/>
          </p:nvPicPr>
          <p:blipFill>
            <a:blip r:embed="rId3"/>
            <a:srcRect/>
            <a:stretch>
              <a:fillRect/>
            </a:stretch>
          </p:blipFill>
          <p:spPr bwMode="auto">
            <a:xfrm>
              <a:off x="295" y="1026"/>
              <a:ext cx="3583" cy="2132"/>
            </a:xfrm>
            <a:prstGeom prst="rect">
              <a:avLst/>
            </a:prstGeom>
            <a:ln>
              <a:noFill/>
            </a:ln>
            <a:effectLst>
              <a:outerShdw blurRad="292100" dist="139700" dir="2700000" algn="tl" rotWithShape="0">
                <a:srgbClr val="333333">
                  <a:alpha val="65000"/>
                </a:srgbClr>
              </a:outerShdw>
            </a:effectLst>
          </p:spPr>
        </p:pic>
        <p:pic>
          <p:nvPicPr>
            <p:cNvPr id="102422" name="Picture 22"/>
            <p:cNvPicPr>
              <a:picLocks noChangeAspect="1" noChangeArrowheads="1"/>
            </p:cNvPicPr>
            <p:nvPr/>
          </p:nvPicPr>
          <p:blipFill>
            <a:blip r:embed="rId4"/>
            <a:srcRect/>
            <a:stretch>
              <a:fillRect/>
            </a:stretch>
          </p:blipFill>
          <p:spPr bwMode="auto">
            <a:xfrm>
              <a:off x="1837" y="2160"/>
              <a:ext cx="725" cy="689"/>
            </a:xfrm>
            <a:prstGeom prst="rect">
              <a:avLst/>
            </a:prstGeom>
            <a:noFill/>
            <a:ln w="9525">
              <a:noFill/>
              <a:miter lim="800000"/>
              <a:headEnd/>
              <a:tailEnd/>
            </a:ln>
            <a:effectLst/>
          </p:spPr>
        </p:pic>
      </p:grpSp>
      <p:sp>
        <p:nvSpPr>
          <p:cNvPr id="29" name="Rounded Rectangular Callout 28"/>
          <p:cNvSpPr>
            <a:spLocks noChangeArrowheads="1"/>
          </p:cNvSpPr>
          <p:nvPr/>
        </p:nvSpPr>
        <p:spPr bwMode="auto">
          <a:xfrm>
            <a:off x="5940425" y="2276475"/>
            <a:ext cx="2592388" cy="936625"/>
          </a:xfrm>
          <a:prstGeom prst="wedgeRoundRectCallout">
            <a:avLst>
              <a:gd name="adj1" fmla="val -49389"/>
              <a:gd name="adj2" fmla="val 127287"/>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Split</a:t>
            </a:r>
            <a:r>
              <a:rPr lang="en-US" sz="1200" dirty="0">
                <a:solidFill>
                  <a:schemeClr val="tx2"/>
                </a:solidFill>
                <a:latin typeface="+mn-lt"/>
              </a:rPr>
              <a:t> the selected order and define the release date of the new order</a:t>
            </a:r>
            <a:endParaRPr lang="en-US" sz="1200" b="1" dirty="0">
              <a:solidFill>
                <a:schemeClr val="tx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par>
                                <p:cTn id="12" presetID="22" presetClass="entr" presetSubtype="4" fill="hold" nodeType="withEffect">
                                  <p:stCondLst>
                                    <p:cond delay="0"/>
                                  </p:stCondLst>
                                  <p:childTnLst>
                                    <p:set>
                                      <p:cBhvr>
                                        <p:cTn id="13" dur="1" fill="hold">
                                          <p:stCondLst>
                                            <p:cond delay="0"/>
                                          </p:stCondLst>
                                        </p:cTn>
                                        <p:tgtEl>
                                          <p:spTgt spid="114710"/>
                                        </p:tgtEl>
                                        <p:attrNameLst>
                                          <p:attrName>style.visibility</p:attrName>
                                        </p:attrNameLst>
                                      </p:cBhvr>
                                      <p:to>
                                        <p:strVal val="visible"/>
                                      </p:to>
                                    </p:set>
                                    <p:animEffect transition="in" filter="wipe(down)">
                                      <p:cBhvr>
                                        <p:cTn id="14" dur="500"/>
                                        <p:tgtEl>
                                          <p:spTgt spid="114710"/>
                                        </p:tgtEl>
                                      </p:cBhvr>
                                    </p:animEffect>
                                  </p:childTnLst>
                                </p:cTn>
                              </p:par>
                            </p:childTnLst>
                          </p:cTn>
                        </p:par>
                        <p:par>
                          <p:cTn id="15" fill="hold">
                            <p:stCondLst>
                              <p:cond delay="500"/>
                            </p:stCondLst>
                            <p:childTnLst>
                              <p:par>
                                <p:cTn id="16" presetID="1" presetClass="exit"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srcRect/>
          <a:stretch>
            <a:fillRect/>
          </a:stretch>
        </p:blipFill>
        <p:spPr bwMode="auto">
          <a:xfrm>
            <a:off x="4427538" y="3644900"/>
            <a:ext cx="4051300" cy="2536825"/>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119811" name="Content Placeholder 2"/>
          <p:cNvSpPr>
            <a:spLocks noGrp="1"/>
          </p:cNvSpPr>
          <p:nvPr>
            <p:ph idx="4294967295"/>
          </p:nvPr>
        </p:nvSpPr>
        <p:spPr>
          <a:xfrm>
            <a:off x="0" y="908050"/>
            <a:ext cx="8153400" cy="1008063"/>
          </a:xfrm>
        </p:spPr>
        <p:txBody>
          <a:bodyPr tIns="91440" bIns="91440" rtlCol="0">
            <a:normAutofit fontScale="92500" lnSpcReduction="10000"/>
          </a:bodyPr>
          <a:lstStyle/>
          <a:p>
            <a:pPr marL="533400" indent="-533400" fontAlgn="auto">
              <a:lnSpc>
                <a:spcPct val="70000"/>
              </a:lnSpc>
              <a:spcAft>
                <a:spcPts val="0"/>
              </a:spcAft>
              <a:buClr>
                <a:schemeClr val="accent6"/>
              </a:buClr>
              <a:buFont typeface="Arial"/>
              <a:buChar char="•"/>
              <a:defRPr/>
            </a:pPr>
            <a:r>
              <a:rPr lang="en-US" sz="1800" b="1" smtClean="0">
                <a:solidFill>
                  <a:schemeClr val="tx1"/>
                </a:solidFill>
              </a:rPr>
              <a:t>Solution Approach: </a:t>
            </a:r>
            <a:r>
              <a:rPr lang="en-US" sz="1800" smtClean="0">
                <a:solidFill>
                  <a:schemeClr val="tx1"/>
                </a:solidFill>
              </a:rPr>
              <a:t>Use “legacy” Work Order Split for orders:</a:t>
            </a:r>
          </a:p>
          <a:p>
            <a:pPr marL="933450" lvl="1" indent="-533400" fontAlgn="auto">
              <a:lnSpc>
                <a:spcPct val="70000"/>
              </a:lnSpc>
              <a:spcAft>
                <a:spcPts val="0"/>
              </a:spcAft>
              <a:buClr>
                <a:schemeClr val="accent6"/>
              </a:buClr>
              <a:defRPr/>
            </a:pPr>
            <a:r>
              <a:rPr lang="en-US" sz="1400" smtClean="0">
                <a:solidFill>
                  <a:schemeClr val="tx1"/>
                </a:solidFill>
              </a:rPr>
              <a:t>Order status is allocated / released</a:t>
            </a:r>
          </a:p>
          <a:p>
            <a:pPr marL="933450" lvl="1" indent="-533400" fontAlgn="auto">
              <a:lnSpc>
                <a:spcPct val="70000"/>
              </a:lnSpc>
              <a:spcAft>
                <a:spcPts val="0"/>
              </a:spcAft>
              <a:buClr>
                <a:schemeClr val="accent6"/>
              </a:buClr>
              <a:defRPr/>
            </a:pPr>
            <a:r>
              <a:rPr lang="en-US" sz="1400" smtClean="0">
                <a:solidFill>
                  <a:schemeClr val="tx1"/>
                </a:solidFill>
              </a:rPr>
              <a:t>Materials issued / picked for order</a:t>
            </a:r>
          </a:p>
          <a:p>
            <a:pPr marL="933450" lvl="1" indent="-533400" fontAlgn="auto">
              <a:lnSpc>
                <a:spcPct val="70000"/>
              </a:lnSpc>
              <a:spcAft>
                <a:spcPts val="0"/>
              </a:spcAft>
              <a:buClr>
                <a:schemeClr val="accent6"/>
              </a:buClr>
              <a:defRPr/>
            </a:pPr>
            <a:r>
              <a:rPr lang="en-US" sz="1400" smtClean="0">
                <a:solidFill>
                  <a:schemeClr val="tx1"/>
                </a:solidFill>
              </a:rPr>
              <a:t>Production reported against order</a:t>
            </a:r>
          </a:p>
          <a:p>
            <a:pPr marL="933450" lvl="1" indent="-533400" fontAlgn="auto">
              <a:lnSpc>
                <a:spcPct val="70000"/>
              </a:lnSpc>
              <a:spcAft>
                <a:spcPts val="0"/>
              </a:spcAft>
              <a:buClr>
                <a:schemeClr val="accent6"/>
              </a:buClr>
              <a:defRPr/>
            </a:pPr>
            <a:r>
              <a:rPr lang="en-US" sz="1400" smtClean="0">
                <a:solidFill>
                  <a:schemeClr val="tx1"/>
                </a:solidFill>
              </a:rPr>
              <a:t>Order Type is “discrete”</a:t>
            </a:r>
          </a:p>
          <a:p>
            <a:pPr marL="933450" lvl="1" indent="-533400" fontAlgn="auto">
              <a:lnSpc>
                <a:spcPct val="70000"/>
              </a:lnSpc>
              <a:spcAft>
                <a:spcPts val="0"/>
              </a:spcAft>
              <a:buClr>
                <a:schemeClr val="accent6"/>
              </a:buClr>
              <a:defRPr/>
            </a:pPr>
            <a:endParaRPr lang="en-US" sz="1400" smtClean="0">
              <a:solidFill>
                <a:schemeClr val="tx1"/>
              </a:solidFill>
            </a:endParaRPr>
          </a:p>
          <a:p>
            <a:pPr marL="533400" indent="-533400" fontAlgn="auto">
              <a:lnSpc>
                <a:spcPct val="70000"/>
              </a:lnSpc>
              <a:spcAft>
                <a:spcPts val="0"/>
              </a:spcAft>
              <a:buClr>
                <a:schemeClr val="accent6"/>
              </a:buClr>
              <a:buFont typeface="Arial"/>
              <a:buChar char="•"/>
              <a:defRPr/>
            </a:pPr>
            <a:endParaRPr lang="en-US" sz="1800" smtClean="0">
              <a:solidFill>
                <a:schemeClr val="tx1"/>
              </a:solidFill>
            </a:endParaRP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4457"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04453"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Supporting Features &amp; Concepts</a:t>
            </a:r>
            <a:r>
              <a:rPr lang="en-US" sz="2000" b="1">
                <a:solidFill>
                  <a:schemeClr val="tx2"/>
                </a:solidFill>
              </a:rPr>
              <a:t/>
            </a:r>
            <a:br>
              <a:rPr lang="en-US" sz="2000" b="1">
                <a:solidFill>
                  <a:schemeClr val="tx2"/>
                </a:solidFill>
              </a:rPr>
            </a:br>
            <a:r>
              <a:rPr lang="en-US" sz="2000" b="1">
                <a:solidFill>
                  <a:schemeClr val="tx2"/>
                </a:solidFill>
              </a:rPr>
              <a:t>Split Production Order</a:t>
            </a:r>
          </a:p>
        </p:txBody>
      </p:sp>
      <p:sp>
        <p:nvSpPr>
          <p:cNvPr id="29" name="Rounded Rectangular Callout 28"/>
          <p:cNvSpPr/>
          <p:nvPr/>
        </p:nvSpPr>
        <p:spPr bwMode="auto">
          <a:xfrm>
            <a:off x="6227763" y="3284538"/>
            <a:ext cx="2592387" cy="936625"/>
          </a:xfrm>
          <a:prstGeom prst="wedgeRoundRectCallout">
            <a:avLst>
              <a:gd name="adj1" fmla="val -2077"/>
              <a:gd name="adj2" fmla="val 112071"/>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(1)Example </a:t>
            </a:r>
            <a:r>
              <a:rPr lang="en-US" sz="1200" dirty="0">
                <a:solidFill>
                  <a:schemeClr val="tx2"/>
                </a:solidFill>
              </a:rPr>
              <a:t>the selected order has issued materials, the Split function is not available for this order</a:t>
            </a:r>
            <a:endParaRPr lang="en-US" sz="1200" b="1" dirty="0">
              <a:solidFill>
                <a:schemeClr val="tx2"/>
              </a:solidFill>
            </a:endParaRPr>
          </a:p>
        </p:txBody>
      </p:sp>
      <p:pic>
        <p:nvPicPr>
          <p:cNvPr id="10242" name="Picture 2"/>
          <p:cNvPicPr>
            <a:picLocks noChangeAspect="1" noChangeArrowheads="1"/>
          </p:cNvPicPr>
          <p:nvPr/>
        </p:nvPicPr>
        <p:blipFill>
          <a:blip r:embed="rId4"/>
          <a:srcRect/>
          <a:stretch>
            <a:fillRect/>
          </a:stretch>
        </p:blipFill>
        <p:spPr bwMode="auto">
          <a:xfrm>
            <a:off x="539750" y="2060575"/>
            <a:ext cx="3527425" cy="248443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22" presetClass="entr" presetSubtype="4" fill="hold" nodeType="withEffect">
                                  <p:stCondLst>
                                    <p:cond delay="0"/>
                                  </p:stCondLst>
                                  <p:childTnLst>
                                    <p:set>
                                      <p:cBhvr>
                                        <p:cTn id="8" dur="1" fill="hold">
                                          <p:stCondLst>
                                            <p:cond delay="0"/>
                                          </p:stCondLst>
                                        </p:cTn>
                                        <p:tgtEl>
                                          <p:spTgt spid="10243"/>
                                        </p:tgtEl>
                                        <p:attrNameLst>
                                          <p:attrName>style.visibility</p:attrName>
                                        </p:attrNameLst>
                                      </p:cBhvr>
                                      <p:to>
                                        <p:strVal val="visible"/>
                                      </p:to>
                                    </p:set>
                                    <p:animEffect transition="in" filter="wipe(down)">
                                      <p:cBhvr>
                                        <p:cTn id="9" dur="500"/>
                                        <p:tgtEl>
                                          <p:spTgt spid="102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1" presetClass="exit"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3200" b="1" dirty="0">
                <a:solidFill>
                  <a:schemeClr val="tx1">
                    <a:lumMod val="75000"/>
                    <a:lumOff val="25000"/>
                  </a:schemeClr>
                </a:solidFill>
              </a:rPr>
              <a:t> </a:t>
            </a:r>
            <a:r>
              <a:rPr lang="en-US" sz="4800" b="1" dirty="0">
                <a:solidFill>
                  <a:schemeClr val="tx1">
                    <a:lumMod val="75000"/>
                    <a:lumOff val="25000"/>
                  </a:schemeClr>
                </a:solidFill>
              </a:rPr>
              <a:t>Anchor Order Due Date</a:t>
            </a:r>
          </a:p>
        </p:txBody>
      </p:sp>
      <p:sp>
        <p:nvSpPr>
          <p:cNvPr id="69634"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Supporting Features &amp; Concepts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8566"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08562"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108548"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Supporting Features &amp; Concepts</a:t>
            </a:r>
            <a:r>
              <a:rPr lang="en-US" sz="2000" b="1">
                <a:solidFill>
                  <a:schemeClr val="tx2"/>
                </a:solidFill>
              </a:rPr>
              <a:t/>
            </a:r>
            <a:br>
              <a:rPr lang="en-US" sz="2000" b="1">
                <a:solidFill>
                  <a:schemeClr val="tx2"/>
                </a:solidFill>
              </a:rPr>
            </a:br>
            <a:r>
              <a:rPr lang="en-US" sz="2000" b="1">
                <a:solidFill>
                  <a:schemeClr val="tx2"/>
                </a:solidFill>
              </a:rPr>
              <a:t>Anchor Order Due Dates</a:t>
            </a:r>
          </a:p>
        </p:txBody>
      </p:sp>
      <p:pic>
        <p:nvPicPr>
          <p:cNvPr id="108549" name="Picture 2"/>
          <p:cNvPicPr>
            <a:picLocks noChangeAspect="1" noChangeArrowheads="1"/>
          </p:cNvPicPr>
          <p:nvPr/>
        </p:nvPicPr>
        <p:blipFill>
          <a:blip r:embed="rId3"/>
          <a:srcRect/>
          <a:stretch>
            <a:fillRect/>
          </a:stretch>
        </p:blipFill>
        <p:spPr bwMode="auto">
          <a:xfrm>
            <a:off x="34925" y="1916113"/>
            <a:ext cx="7178675" cy="2592387"/>
          </a:xfrm>
          <a:prstGeom prst="rect">
            <a:avLst/>
          </a:prstGeom>
          <a:noFill/>
          <a:ln w="9525">
            <a:noFill/>
            <a:miter lim="800000"/>
            <a:headEnd/>
            <a:tailEnd/>
          </a:ln>
        </p:spPr>
      </p:pic>
      <p:sp>
        <p:nvSpPr>
          <p:cNvPr id="22" name="Rounded Rectangle 21"/>
          <p:cNvSpPr/>
          <p:nvPr/>
        </p:nvSpPr>
        <p:spPr>
          <a:xfrm>
            <a:off x="4140200" y="2997200"/>
            <a:ext cx="1727200" cy="576263"/>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dirty="0"/>
              <a:t>Order ID: 123</a:t>
            </a:r>
          </a:p>
          <a:p>
            <a:pPr algn="r">
              <a:defRPr/>
            </a:pPr>
            <a:r>
              <a:rPr lang="en-US" sz="1100" dirty="0"/>
              <a:t> </a:t>
            </a:r>
          </a:p>
        </p:txBody>
      </p:sp>
      <p:sp>
        <p:nvSpPr>
          <p:cNvPr id="24" name="Rounded Rectangle 23"/>
          <p:cNvSpPr/>
          <p:nvPr/>
        </p:nvSpPr>
        <p:spPr>
          <a:xfrm>
            <a:off x="4140200" y="3284538"/>
            <a:ext cx="863600" cy="288925"/>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t>Release</a:t>
            </a:r>
          </a:p>
        </p:txBody>
      </p:sp>
      <p:sp>
        <p:nvSpPr>
          <p:cNvPr id="27" name="Rounded Rectangle 26"/>
          <p:cNvSpPr/>
          <p:nvPr/>
        </p:nvSpPr>
        <p:spPr>
          <a:xfrm>
            <a:off x="5003800" y="3284538"/>
            <a:ext cx="863600" cy="288925"/>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sz="1100" dirty="0"/>
              <a:t>Due</a:t>
            </a:r>
          </a:p>
        </p:txBody>
      </p:sp>
      <p:sp>
        <p:nvSpPr>
          <p:cNvPr id="29" name="Rounded Rectangular Callout 28"/>
          <p:cNvSpPr/>
          <p:nvPr/>
        </p:nvSpPr>
        <p:spPr bwMode="auto">
          <a:xfrm>
            <a:off x="6516688" y="2781300"/>
            <a:ext cx="2447925" cy="936625"/>
          </a:xfrm>
          <a:prstGeom prst="wedgeRoundRectCallout">
            <a:avLst>
              <a:gd name="adj1" fmla="val -76844"/>
              <a:gd name="adj2" fmla="val 931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Master Scheduled</a:t>
            </a:r>
            <a:r>
              <a:rPr lang="en-US" sz="1200" dirty="0">
                <a:solidFill>
                  <a:schemeClr val="tx2"/>
                </a:solidFill>
              </a:rPr>
              <a:t> User firmed the order 2 weeks prior </a:t>
            </a:r>
            <a:endParaRPr lang="en-US" sz="1200" b="1" dirty="0">
              <a:solidFill>
                <a:schemeClr val="tx2"/>
              </a:solidFill>
            </a:endParaRPr>
          </a:p>
        </p:txBody>
      </p:sp>
      <p:pic>
        <p:nvPicPr>
          <p:cNvPr id="108554" name="Picture 2"/>
          <p:cNvPicPr>
            <a:picLocks noChangeAspect="1" noChangeArrowheads="1"/>
          </p:cNvPicPr>
          <p:nvPr/>
        </p:nvPicPr>
        <p:blipFill>
          <a:blip r:embed="rId3"/>
          <a:srcRect/>
          <a:stretch>
            <a:fillRect/>
          </a:stretch>
        </p:blipFill>
        <p:spPr bwMode="auto">
          <a:xfrm>
            <a:off x="58738" y="3789363"/>
            <a:ext cx="7177087" cy="2592387"/>
          </a:xfrm>
          <a:prstGeom prst="rect">
            <a:avLst/>
          </a:prstGeom>
          <a:noFill/>
          <a:ln w="9525">
            <a:noFill/>
            <a:miter lim="800000"/>
            <a:headEnd/>
            <a:tailEnd/>
          </a:ln>
        </p:spPr>
      </p:pic>
      <p:grpSp>
        <p:nvGrpSpPr>
          <p:cNvPr id="34" name="Group 33"/>
          <p:cNvGrpSpPr>
            <a:grpSpLocks/>
          </p:cNvGrpSpPr>
          <p:nvPr/>
        </p:nvGrpSpPr>
        <p:grpSpPr bwMode="auto">
          <a:xfrm>
            <a:off x="2339975" y="4868863"/>
            <a:ext cx="3479800" cy="576262"/>
            <a:chOff x="2339752" y="4869160"/>
            <a:chExt cx="3479612" cy="576064"/>
          </a:xfrm>
        </p:grpSpPr>
        <p:sp>
          <p:nvSpPr>
            <p:cNvPr id="31" name="Rounded Rectangle 30"/>
            <p:cNvSpPr/>
            <p:nvPr/>
          </p:nvSpPr>
          <p:spPr>
            <a:xfrm>
              <a:off x="2339752" y="4869160"/>
              <a:ext cx="3479612" cy="576064"/>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dirty="0"/>
                <a:t>Order ID: 123</a:t>
              </a:r>
            </a:p>
            <a:p>
              <a:pPr algn="r">
                <a:defRPr/>
              </a:pPr>
              <a:r>
                <a:rPr lang="en-US" sz="1100" dirty="0"/>
                <a:t> </a:t>
              </a:r>
            </a:p>
          </p:txBody>
        </p:sp>
        <p:sp>
          <p:nvSpPr>
            <p:cNvPr id="32" name="Rounded Rectangle 31"/>
            <p:cNvSpPr/>
            <p:nvPr/>
          </p:nvSpPr>
          <p:spPr>
            <a:xfrm>
              <a:off x="2339752" y="5157986"/>
              <a:ext cx="863553" cy="287238"/>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t>Release</a:t>
              </a:r>
            </a:p>
          </p:txBody>
        </p:sp>
        <p:sp>
          <p:nvSpPr>
            <p:cNvPr id="33" name="Rounded Rectangle 32"/>
            <p:cNvSpPr/>
            <p:nvPr/>
          </p:nvSpPr>
          <p:spPr>
            <a:xfrm>
              <a:off x="4955811" y="5157986"/>
              <a:ext cx="863553" cy="287238"/>
            </a:xfrm>
            <a:prstGeom prst="roundRect">
              <a:avLst/>
            </a:prstGeom>
            <a:solidFill>
              <a:schemeClr val="bg1">
                <a:lumMod val="95000"/>
                <a:alpha val="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sz="1100" dirty="0"/>
                <a:t>Due</a:t>
              </a:r>
            </a:p>
          </p:txBody>
        </p:sp>
      </p:grpSp>
      <p:sp>
        <p:nvSpPr>
          <p:cNvPr id="30" name="Rounded Rectangular Callout 29"/>
          <p:cNvSpPr/>
          <p:nvPr/>
        </p:nvSpPr>
        <p:spPr bwMode="auto">
          <a:xfrm>
            <a:off x="6443663" y="4652963"/>
            <a:ext cx="2520950" cy="936625"/>
          </a:xfrm>
          <a:prstGeom prst="wedgeRoundRectCallout">
            <a:avLst>
              <a:gd name="adj1" fmla="val -74564"/>
              <a:gd name="adj2" fmla="val 7761"/>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Production Scheduled </a:t>
            </a:r>
            <a:r>
              <a:rPr lang="en-US" sz="1200" dirty="0">
                <a:solidFill>
                  <a:schemeClr val="tx2"/>
                </a:solidFill>
              </a:rPr>
              <a:t>User moves in order release date to take advantage of access capacity</a:t>
            </a:r>
            <a:endParaRPr lang="en-US" sz="1200" b="1" dirty="0">
              <a:solidFill>
                <a:schemeClr val="tx2"/>
              </a:solidFill>
            </a:endParaRPr>
          </a:p>
        </p:txBody>
      </p:sp>
      <p:sp>
        <p:nvSpPr>
          <p:cNvPr id="108557" name="Content Placeholder 2"/>
          <p:cNvSpPr>
            <a:spLocks noGrp="1"/>
          </p:cNvSpPr>
          <p:nvPr>
            <p:ph idx="4294967295"/>
          </p:nvPr>
        </p:nvSpPr>
        <p:spPr>
          <a:xfrm>
            <a:off x="0" y="908050"/>
            <a:ext cx="8153400" cy="1296988"/>
          </a:xfrm>
        </p:spPr>
        <p:txBody>
          <a:bodyPr tIns="91440" bIns="91440"/>
          <a:lstStyle/>
          <a:p>
            <a:pPr marL="533400" indent="-533400">
              <a:lnSpc>
                <a:spcPct val="70000"/>
              </a:lnSpc>
            </a:pPr>
            <a:r>
              <a:rPr lang="en-US" sz="1800" b="1" smtClean="0">
                <a:solidFill>
                  <a:schemeClr val="tx1"/>
                </a:solidFill>
                <a:latin typeface="Century Gothic" pitchFamily="34" charset="0"/>
              </a:rPr>
              <a:t>Business Scenario:</a:t>
            </a:r>
            <a:r>
              <a:rPr lang="en-US" sz="1800" smtClean="0">
                <a:solidFill>
                  <a:schemeClr val="tx1"/>
                </a:solidFill>
                <a:latin typeface="Century Gothic" pitchFamily="34" charset="0"/>
              </a:rPr>
              <a:t> You desire to change the order release date with changing the order due date</a:t>
            </a:r>
          </a:p>
          <a:p>
            <a:pPr marL="533400" indent="-533400">
              <a:lnSpc>
                <a:spcPct val="70000"/>
              </a:lnSpc>
            </a:pPr>
            <a:endParaRPr lang="en-US" sz="1800" smtClean="0">
              <a:solidFill>
                <a:schemeClr val="tx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right)">
                                      <p:cBhvr>
                                        <p:cTn id="18" dur="1000"/>
                                        <p:tgtEl>
                                          <p:spTgt spid="34"/>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1" presetClass="exit"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3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srcRect/>
          <a:stretch>
            <a:fillRect/>
          </a:stretch>
        </p:blipFill>
        <p:spPr bwMode="auto">
          <a:xfrm>
            <a:off x="323850" y="1989138"/>
            <a:ext cx="6551613" cy="3186112"/>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125955" name="Content Placeholder 2"/>
          <p:cNvSpPr>
            <a:spLocks noGrp="1"/>
          </p:cNvSpPr>
          <p:nvPr>
            <p:ph idx="4294967295"/>
          </p:nvPr>
        </p:nvSpPr>
        <p:spPr>
          <a:xfrm>
            <a:off x="0" y="908050"/>
            <a:ext cx="8153400" cy="1008063"/>
          </a:xfrm>
        </p:spPr>
        <p:txBody>
          <a:bodyPr tIns="91440" bIns="91440">
            <a:normAutofit/>
          </a:bodyPr>
          <a:lstStyle/>
          <a:p>
            <a:pPr marL="533400" indent="-533400">
              <a:lnSpc>
                <a:spcPct val="60000"/>
              </a:lnSpc>
            </a:pPr>
            <a:r>
              <a:rPr lang="en-US" sz="1800" b="1" smtClean="0">
                <a:solidFill>
                  <a:schemeClr val="tx1"/>
                </a:solidFill>
                <a:latin typeface="Century Gothic" pitchFamily="34" charset="0"/>
              </a:rPr>
              <a:t>Solution Approach: </a:t>
            </a:r>
            <a:r>
              <a:rPr lang="en-US" sz="1800" smtClean="0">
                <a:solidFill>
                  <a:schemeClr val="tx1"/>
                </a:solidFill>
                <a:latin typeface="Century Gothic" pitchFamily="34" charset="0"/>
              </a:rPr>
              <a:t>Enable anchoring</a:t>
            </a:r>
          </a:p>
          <a:p>
            <a:pPr lvl="1">
              <a:lnSpc>
                <a:spcPct val="70000"/>
              </a:lnSpc>
            </a:pPr>
            <a:r>
              <a:rPr lang="en-US" sz="1500" smtClean="0">
                <a:solidFill>
                  <a:schemeClr val="tx1"/>
                </a:solidFill>
                <a:latin typeface="Century Gothic" pitchFamily="34" charset="0"/>
              </a:rPr>
              <a:t>Enables monitoring performance to plan</a:t>
            </a:r>
          </a:p>
          <a:p>
            <a:pPr lvl="1">
              <a:lnSpc>
                <a:spcPct val="70000"/>
              </a:lnSpc>
            </a:pPr>
            <a:r>
              <a:rPr lang="en-US" sz="1500" smtClean="0">
                <a:solidFill>
                  <a:schemeClr val="tx1"/>
                </a:solidFill>
                <a:latin typeface="Century Gothic" pitchFamily="34" charset="0"/>
              </a:rPr>
              <a:t>Provides authorization control</a:t>
            </a:r>
          </a:p>
          <a:p>
            <a:pPr lvl="1">
              <a:lnSpc>
                <a:spcPct val="70000"/>
              </a:lnSpc>
            </a:pPr>
            <a:r>
              <a:rPr lang="en-US" sz="1500" smtClean="0">
                <a:solidFill>
                  <a:schemeClr val="tx1"/>
                </a:solidFill>
                <a:latin typeface="Century Gothic" pitchFamily="34" charset="0"/>
              </a:rPr>
              <a:t>Provides baseline reference</a:t>
            </a:r>
          </a:p>
          <a:p>
            <a:pPr marL="533400" indent="-533400">
              <a:lnSpc>
                <a:spcPct val="60000"/>
              </a:lnSpc>
            </a:pPr>
            <a:endParaRPr lang="en-US" sz="1800" smtClean="0">
              <a:solidFill>
                <a:schemeClr val="tx1"/>
              </a:solidFill>
              <a:latin typeface="Century Gothic" pitchFamily="34" charset="0"/>
            </a:endParaRPr>
          </a:p>
        </p:txBody>
      </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0608"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0604"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110598"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Supporting Features &amp; Concepts</a:t>
            </a:r>
            <a:r>
              <a:rPr lang="en-US" sz="2000" b="1">
                <a:solidFill>
                  <a:schemeClr val="tx2"/>
                </a:solidFill>
              </a:rPr>
              <a:t/>
            </a:r>
            <a:br>
              <a:rPr lang="en-US" sz="2000" b="1">
                <a:solidFill>
                  <a:schemeClr val="tx2"/>
                </a:solidFill>
              </a:rPr>
            </a:br>
            <a:r>
              <a:rPr lang="en-US" sz="2000" b="1">
                <a:solidFill>
                  <a:schemeClr val="tx2"/>
                </a:solidFill>
              </a:rPr>
              <a:t>Anchor Order Due Dates</a:t>
            </a:r>
          </a:p>
        </p:txBody>
      </p:sp>
      <p:sp>
        <p:nvSpPr>
          <p:cNvPr id="30" name="Rounded Rectangular Callout 29"/>
          <p:cNvSpPr>
            <a:spLocks noChangeArrowheads="1"/>
          </p:cNvSpPr>
          <p:nvPr/>
        </p:nvSpPr>
        <p:spPr bwMode="auto">
          <a:xfrm>
            <a:off x="900113" y="4437063"/>
            <a:ext cx="2528887" cy="800100"/>
          </a:xfrm>
          <a:prstGeom prst="wedgeRoundRectCallout">
            <a:avLst>
              <a:gd name="adj1" fmla="val 6056"/>
              <a:gd name="adj2" fmla="val -248014"/>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(2) </a:t>
            </a:r>
            <a:r>
              <a:rPr lang="en-US" sz="1200" b="1" dirty="0">
                <a:solidFill>
                  <a:schemeClr val="tx2"/>
                </a:solidFill>
                <a:latin typeface="+mn-lt"/>
              </a:rPr>
              <a:t>Modify order release date </a:t>
            </a:r>
            <a:r>
              <a:rPr lang="en-US" sz="1200" dirty="0">
                <a:solidFill>
                  <a:schemeClr val="tx2"/>
                </a:solidFill>
                <a:latin typeface="+mn-lt"/>
              </a:rPr>
              <a:t>– the order due date retains the original due date</a:t>
            </a:r>
            <a:endParaRPr lang="en-US" sz="1200" b="1" dirty="0">
              <a:solidFill>
                <a:schemeClr val="tx2"/>
              </a:solidFill>
              <a:latin typeface="+mn-lt"/>
            </a:endParaRPr>
          </a:p>
        </p:txBody>
      </p:sp>
      <p:pic>
        <p:nvPicPr>
          <p:cNvPr id="11267" name="Picture 3"/>
          <p:cNvPicPr>
            <a:picLocks noChangeAspect="1" noChangeArrowheads="1"/>
          </p:cNvPicPr>
          <p:nvPr/>
        </p:nvPicPr>
        <p:blipFill>
          <a:blip r:embed="rId4"/>
          <a:srcRect/>
          <a:stretch>
            <a:fillRect/>
          </a:stretch>
        </p:blipFill>
        <p:spPr bwMode="auto">
          <a:xfrm>
            <a:off x="4284663" y="5300663"/>
            <a:ext cx="3843337" cy="1095375"/>
          </a:xfrm>
          <a:prstGeom prst="rect">
            <a:avLst/>
          </a:prstGeom>
          <a:ln>
            <a:noFill/>
          </a:ln>
          <a:effectLst>
            <a:outerShdw blurRad="292100" dist="139700" dir="2700000" algn="tl" rotWithShape="0">
              <a:srgbClr val="333333">
                <a:alpha val="65000"/>
              </a:srgbClr>
            </a:outerShdw>
          </a:effectLst>
        </p:spPr>
      </p:pic>
      <p:pic>
        <p:nvPicPr>
          <p:cNvPr id="110612" name="Picture 20"/>
          <p:cNvPicPr>
            <a:picLocks noChangeAspect="1" noChangeArrowheads="1"/>
          </p:cNvPicPr>
          <p:nvPr/>
        </p:nvPicPr>
        <p:blipFill>
          <a:blip r:embed="rId5"/>
          <a:srcRect/>
          <a:stretch>
            <a:fillRect/>
          </a:stretch>
        </p:blipFill>
        <p:spPr bwMode="auto">
          <a:xfrm>
            <a:off x="3563938" y="2060575"/>
            <a:ext cx="3384550" cy="2473325"/>
          </a:xfrm>
          <a:prstGeom prst="rect">
            <a:avLst/>
          </a:prstGeom>
          <a:noFill/>
          <a:ln w="9525">
            <a:noFill/>
            <a:miter lim="800000"/>
            <a:headEnd/>
            <a:tailEnd/>
          </a:ln>
          <a:effectLst/>
        </p:spPr>
      </p:pic>
      <p:sp>
        <p:nvSpPr>
          <p:cNvPr id="110613" name="Rectangle 21"/>
          <p:cNvSpPr>
            <a:spLocks noChangeArrowheads="1"/>
          </p:cNvSpPr>
          <p:nvPr/>
        </p:nvSpPr>
        <p:spPr bwMode="auto">
          <a:xfrm>
            <a:off x="3995738" y="2636838"/>
            <a:ext cx="1655762" cy="215900"/>
          </a:xfrm>
          <a:prstGeom prst="rect">
            <a:avLst/>
          </a:prstGeom>
          <a:noFill/>
          <a:ln w="9525">
            <a:solidFill>
              <a:srgbClr val="F10903"/>
            </a:solidFill>
            <a:miter lim="800000"/>
            <a:headEnd/>
            <a:tailEnd/>
          </a:ln>
          <a:effectLst/>
        </p:spPr>
        <p:txBody>
          <a:bodyPr wrap="none" anchor="ctr"/>
          <a:lstStyle/>
          <a:p>
            <a:endParaRPr lang="en-US"/>
          </a:p>
        </p:txBody>
      </p:sp>
      <p:sp>
        <p:nvSpPr>
          <p:cNvPr id="29" name="Rounded Rectangular Callout 28"/>
          <p:cNvSpPr>
            <a:spLocks noChangeArrowheads="1"/>
          </p:cNvSpPr>
          <p:nvPr/>
        </p:nvSpPr>
        <p:spPr bwMode="auto">
          <a:xfrm>
            <a:off x="6443663" y="1484313"/>
            <a:ext cx="2068512" cy="552450"/>
          </a:xfrm>
          <a:prstGeom prst="wedgeRoundRectCallout">
            <a:avLst>
              <a:gd name="adj1" fmla="val -87991"/>
              <a:gd name="adj2" fmla="val 153736"/>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Enable Anchoring</a:t>
            </a:r>
          </a:p>
        </p:txBody>
      </p:sp>
      <p:sp>
        <p:nvSpPr>
          <p:cNvPr id="22" name="Rounded Rectangular Callout 21"/>
          <p:cNvSpPr>
            <a:spLocks noChangeArrowheads="1"/>
          </p:cNvSpPr>
          <p:nvPr/>
        </p:nvSpPr>
        <p:spPr bwMode="auto">
          <a:xfrm>
            <a:off x="6300788" y="4076700"/>
            <a:ext cx="2528887" cy="798513"/>
          </a:xfrm>
          <a:prstGeom prst="wedgeRoundRectCallout">
            <a:avLst>
              <a:gd name="adj1" fmla="val -50755"/>
              <a:gd name="adj2" fmla="val 163120"/>
              <a:gd name="adj3" fmla="val 16667"/>
            </a:avLst>
          </a:prstGeom>
          <a:solidFill>
            <a:schemeClr val="bg1"/>
          </a:solidFill>
          <a:ln w="19050" algn="ctr">
            <a:solidFill>
              <a:srgbClr val="7F7F7F"/>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(3) </a:t>
            </a:r>
            <a:r>
              <a:rPr lang="en-US" sz="1200" b="1" dirty="0">
                <a:solidFill>
                  <a:schemeClr val="tx2"/>
                </a:solidFill>
                <a:latin typeface="+mn-lt"/>
              </a:rPr>
              <a:t>Validation </a:t>
            </a:r>
            <a:r>
              <a:rPr lang="en-US" sz="1200" dirty="0">
                <a:solidFill>
                  <a:schemeClr val="tx2"/>
                </a:solidFill>
                <a:latin typeface="+mn-lt"/>
              </a:rPr>
              <a:t>– with anchoring enabled, you could experience this situation/error</a:t>
            </a:r>
            <a:endParaRPr lang="en-US" sz="1200" b="1" dirty="0">
              <a:solidFill>
                <a:schemeClr val="tx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1000"/>
                            </p:stCondLst>
                            <p:childTnLst>
                              <p:par>
                                <p:cTn id="24" presetID="1" presetClass="exit"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animBg="1"/>
      <p:bldP spid="29" grpId="0" animBg="1"/>
      <p:bldP spid="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defTabSz="457200">
              <a:lnSpc>
                <a:spcPct val="85000"/>
              </a:lnSpc>
            </a:pPr>
            <a:r>
              <a:rPr lang="en-US" sz="3200" b="1">
                <a:solidFill>
                  <a:srgbClr val="4F4F4F"/>
                </a:solidFill>
                <a:latin typeface="Century Gothic" pitchFamily="34" charset="0"/>
              </a:rPr>
              <a:t> </a:t>
            </a:r>
            <a:r>
              <a:rPr lang="en-US" sz="4800" b="1">
                <a:solidFill>
                  <a:srgbClr val="4F4F4F"/>
                </a:solidFill>
                <a:latin typeface="Century Gothic" pitchFamily="34" charset="0"/>
              </a:rPr>
              <a:t>Hands On Lesson</a:t>
            </a:r>
          </a:p>
        </p:txBody>
      </p:sp>
      <p:sp>
        <p:nvSpPr>
          <p:cNvPr id="112642"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pPr>
            <a:r>
              <a:rPr lang="en-US" sz="2000" b="1">
                <a:solidFill>
                  <a:srgbClr val="7F7F7F"/>
                </a:solidFill>
              </a:rPr>
              <a:t>Splitting an Order and Anchoring Date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3"/>
          <p:cNvSpPr>
            <a:spLocks noGrp="1"/>
          </p:cNvSpPr>
          <p:nvPr>
            <p:ph idx="1"/>
          </p:nvPr>
        </p:nvSpPr>
        <p:spPr>
          <a:xfrm>
            <a:off x="468313" y="1628775"/>
            <a:ext cx="8229600" cy="4318000"/>
          </a:xfrm>
        </p:spPr>
        <p:txBody>
          <a:bodyPr/>
          <a:lstStyle/>
          <a:p>
            <a:r>
              <a:rPr lang="en-US" smtClean="0">
                <a:solidFill>
                  <a:srgbClr val="4F4F4F"/>
                </a:solidFill>
                <a:latin typeface="Century Gothic" pitchFamily="34" charset="0"/>
              </a:rPr>
              <a:t>Retrieve data</a:t>
            </a:r>
          </a:p>
          <a:p>
            <a:r>
              <a:rPr lang="en-US" smtClean="0">
                <a:solidFill>
                  <a:srgbClr val="4F4F4F"/>
                </a:solidFill>
                <a:latin typeface="Century Gothic" pitchFamily="34" charset="0"/>
              </a:rPr>
              <a:t>Split an order</a:t>
            </a:r>
          </a:p>
          <a:p>
            <a:r>
              <a:rPr lang="en-US" smtClean="0">
                <a:solidFill>
                  <a:srgbClr val="4F4F4F"/>
                </a:solidFill>
                <a:latin typeface="Century Gothic" pitchFamily="34" charset="0"/>
              </a:rPr>
              <a:t>Anchor a due date</a:t>
            </a:r>
          </a:p>
        </p:txBody>
      </p:sp>
      <p:sp>
        <p:nvSpPr>
          <p:cNvPr id="128001" name="Rectangle 2"/>
          <p:cNvSpPr>
            <a:spLocks noGrp="1"/>
          </p:cNvSpPr>
          <p:nvPr>
            <p:ph type="title"/>
          </p:nvPr>
        </p:nvSpPr>
        <p:spPr>
          <a:xfrm>
            <a:off x="457200" y="182563"/>
            <a:ext cx="8229600" cy="709612"/>
          </a:xfrm>
        </p:spPr>
        <p:txBody>
          <a:bodyPr rtlCol="0">
            <a:normAutofit fontScale="90000"/>
          </a:bodyPr>
          <a:lstStyle/>
          <a:p>
            <a:pPr fontAlgn="auto">
              <a:spcAft>
                <a:spcPts val="0"/>
              </a:spcAft>
              <a:defRPr/>
            </a:pPr>
            <a:r>
              <a:rPr lang="en-US" sz="2800" smtClean="0"/>
              <a:t>Exercise 4- Split an Order and Anchor a Due Date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latin typeface="Century Gothic" pitchFamily="34" charset="0"/>
              </a:rPr>
              <a:t> </a:t>
            </a:r>
            <a:r>
              <a:rPr lang="en-US" sz="4800" smtClean="0">
                <a:latin typeface="Century Gothic" pitchFamily="34" charset="0"/>
              </a:rPr>
              <a:t>Other Related Topics</a:t>
            </a:r>
          </a:p>
        </p:txBody>
      </p:sp>
      <p:sp>
        <p:nvSpPr>
          <p:cNvPr id="158722"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Resource Capacity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42875" y="1398588"/>
            <a:ext cx="8382000" cy="2357437"/>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aphicFrame>
        <p:nvGraphicFramePr>
          <p:cNvPr id="36945" name="Group 81"/>
          <p:cNvGraphicFramePr>
            <a:graphicFrameLocks noGrp="1"/>
          </p:cNvGraphicFramePr>
          <p:nvPr/>
        </p:nvGraphicFramePr>
        <p:xfrm>
          <a:off x="125413" y="3886200"/>
          <a:ext cx="8804275" cy="2047875"/>
        </p:xfrm>
        <a:graphic>
          <a:graphicData uri="http://schemas.openxmlformats.org/drawingml/2006/table">
            <a:tbl>
              <a:tblPr/>
              <a:tblGrid>
                <a:gridCol w="4389437"/>
                <a:gridCol w="4414838"/>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entury Gothic" pitchFamily="34" charset="0"/>
                        </a:rPr>
                        <a:t>Business Objective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Business Need/Approach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400" b="0" i="0" u="none" strike="noStrike" cap="none" normalizeH="0" baseline="0" smtClean="0">
                          <a:ln>
                            <a:noFill/>
                          </a:ln>
                          <a:solidFill>
                            <a:schemeClr val="bg1"/>
                          </a:solidFill>
                          <a:effectLst/>
                          <a:latin typeface="Century Gothic" pitchFamily="34" charset="0"/>
                          <a:ea typeface="Times New Roman" pitchFamily="18" charset="0"/>
                          <a:cs typeface="Tahoma" pitchFamily="34" charset="0"/>
                        </a:rPr>
                        <a:t> Maximize production efficiency and use of resources </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400" b="0" i="0" u="none" strike="noStrike" cap="none" normalizeH="0" baseline="0" smtClean="0">
                        <a:ln>
                          <a:noFill/>
                        </a:ln>
                        <a:solidFill>
                          <a:schemeClr val="bg1"/>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400" b="0" i="0" u="none" strike="noStrike" cap="none" normalizeH="0" baseline="0" smtClean="0">
                          <a:ln>
                            <a:noFill/>
                          </a:ln>
                          <a:solidFill>
                            <a:schemeClr val="bg1"/>
                          </a:solidFill>
                          <a:effectLst/>
                          <a:latin typeface="Century Gothic" pitchFamily="34" charset="0"/>
                          <a:ea typeface="Times New Roman" pitchFamily="18" charset="0"/>
                          <a:cs typeface="Tahoma" pitchFamily="34" charset="0"/>
                        </a:rPr>
                        <a:t> Ensure the component requirements support the production schedule.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400" b="0" i="0" u="none" strike="noStrike" cap="none" normalizeH="0" baseline="0" smtClean="0">
                          <a:ln>
                            <a:noFill/>
                          </a:ln>
                          <a:solidFill>
                            <a:schemeClr val="bg1"/>
                          </a:solidFill>
                          <a:effectLst/>
                          <a:latin typeface="Century Gothic" pitchFamily="34" charset="0"/>
                          <a:ea typeface="Times New Roman" pitchFamily="18" charset="0"/>
                          <a:cs typeface="Tahoma" pitchFamily="34" charset="0"/>
                        </a:rPr>
                        <a:t> Ability to create a production schedule factoring  item attributes to reduce machine setups and optimize production throughput.</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400" b="0" i="0" u="none" strike="noStrike" cap="none" normalizeH="0" baseline="0" smtClean="0">
                        <a:ln>
                          <a:noFill/>
                        </a:ln>
                        <a:solidFill>
                          <a:schemeClr val="bg1"/>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400" b="0" i="0" u="none" strike="noStrike" cap="none" normalizeH="0" baseline="0" smtClean="0">
                          <a:ln>
                            <a:noFill/>
                          </a:ln>
                          <a:solidFill>
                            <a:schemeClr val="bg1"/>
                          </a:solidFill>
                          <a:effectLst/>
                          <a:latin typeface="Century Gothic" pitchFamily="34" charset="0"/>
                          <a:ea typeface="Times New Roman" pitchFamily="18" charset="0"/>
                          <a:cs typeface="Tahoma" pitchFamily="34" charset="0"/>
                        </a:rPr>
                        <a:t> Sequencing  production orders within a release date &amp; shift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71475">
                <a:tc>
                  <a:txBody>
                    <a:bodyPr/>
                    <a:lstStyle/>
                    <a:p>
                      <a:pPr marL="0" marR="0" lvl="1" indent="-342900" algn="l" defTabSz="914400" rtl="0" eaLnBrk="1" fontAlgn="base" latinLnBrk="0" hangingPunct="1">
                        <a:lnSpc>
                          <a:spcPct val="100000"/>
                        </a:lnSpc>
                        <a:spcBef>
                          <a:spcPct val="0"/>
                        </a:spcBef>
                        <a:spcAft>
                          <a:spcPct val="0"/>
                        </a:spcAft>
                        <a:buClrTx/>
                        <a:buSzTx/>
                        <a:buFont typeface="Arial" charset="0"/>
                        <a:buNone/>
                        <a:tabLst/>
                      </a:pPr>
                      <a:endParaRPr kumimoji="0" lang="en-US" sz="1200" b="0" i="0" u="none" strike="noStrike" cap="none" normalizeH="0" baseline="0" smtClean="0">
                        <a:ln>
                          <a:noFill/>
                        </a:ln>
                        <a:solidFill>
                          <a:srgbClr val="141414"/>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smtClean="0">
                        <a:ln>
                          <a:noFill/>
                        </a:ln>
                        <a:solidFill>
                          <a:srgbClr val="141414"/>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5" name="TextBox 124"/>
          <p:cNvSpPr txBox="1"/>
          <p:nvPr/>
        </p:nvSpPr>
        <p:spPr>
          <a:xfrm>
            <a:off x="142875" y="6042025"/>
            <a:ext cx="7429500" cy="339725"/>
          </a:xfrm>
          <a:prstGeom prst="rect">
            <a:avLst/>
          </a:prstGeom>
          <a:noFill/>
        </p:spPr>
        <p:txBody>
          <a:bodyPr>
            <a:spAutoFit/>
          </a:bodyPr>
          <a:lstStyle/>
          <a:p>
            <a:pPr>
              <a:defRPr/>
            </a:pPr>
            <a:r>
              <a:rPr lang="en-US" sz="1600" b="1" dirty="0">
                <a:solidFill>
                  <a:schemeClr val="bg1">
                    <a:lumMod val="50000"/>
                  </a:schemeClr>
                </a:solidFill>
              </a:rPr>
              <a:t>Key Point: </a:t>
            </a:r>
            <a:r>
              <a:rPr lang="en-US" sz="1600" dirty="0">
                <a:solidFill>
                  <a:schemeClr val="bg1">
                    <a:lumMod val="50000"/>
                  </a:schemeClr>
                </a:solidFill>
              </a:rPr>
              <a:t>Your comments? </a:t>
            </a:r>
          </a:p>
        </p:txBody>
      </p:sp>
      <p:sp>
        <p:nvSpPr>
          <p:cNvPr id="21521" name="Text Box 4"/>
          <p:cNvSpPr txBox="1">
            <a:spLocks noChangeArrowheads="1"/>
          </p:cNvSpPr>
          <p:nvPr/>
        </p:nvSpPr>
        <p:spPr bwMode="auto">
          <a:xfrm>
            <a:off x="2428875" y="1327150"/>
            <a:ext cx="2286000" cy="369888"/>
          </a:xfrm>
          <a:prstGeom prst="rect">
            <a:avLst/>
          </a:prstGeom>
          <a:noFill/>
          <a:ln w="38100" algn="ctr">
            <a:noFill/>
            <a:miter lim="800000"/>
            <a:headEnd/>
            <a:tailEnd/>
          </a:ln>
        </p:spPr>
        <p:txBody>
          <a:bodyPr tIns="91440" bIns="91440">
            <a:spAutoFit/>
          </a:bodyPr>
          <a:lstStyle/>
          <a:p>
            <a:r>
              <a:rPr lang="en-US" sz="1200" b="1">
                <a:latin typeface="Arial" charset="0"/>
              </a:rPr>
              <a:t>Production Scheduling</a:t>
            </a:r>
          </a:p>
        </p:txBody>
      </p:sp>
      <p:sp>
        <p:nvSpPr>
          <p:cNvPr id="21522" name="Line 6"/>
          <p:cNvSpPr>
            <a:spLocks noChangeShapeType="1"/>
          </p:cNvSpPr>
          <p:nvPr/>
        </p:nvSpPr>
        <p:spPr bwMode="auto">
          <a:xfrm flipH="1">
            <a:off x="2422525" y="884238"/>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1523" name="Text Box 10"/>
          <p:cNvSpPr txBox="1">
            <a:spLocks noChangeArrowheads="1"/>
          </p:cNvSpPr>
          <p:nvPr/>
        </p:nvSpPr>
        <p:spPr bwMode="auto">
          <a:xfrm>
            <a:off x="4214813" y="1327150"/>
            <a:ext cx="3000375" cy="369888"/>
          </a:xfrm>
          <a:prstGeom prst="rect">
            <a:avLst/>
          </a:prstGeom>
          <a:noFill/>
          <a:ln w="38100" algn="ctr">
            <a:noFill/>
            <a:miter lim="800000"/>
            <a:headEnd/>
            <a:tailEnd/>
          </a:ln>
        </p:spPr>
        <p:txBody>
          <a:bodyPr tIns="91440" bIns="91440">
            <a:spAutoFit/>
          </a:bodyPr>
          <a:lstStyle/>
          <a:p>
            <a:pPr algn="ctr"/>
            <a:r>
              <a:rPr lang="en-US" sz="1200" b="1">
                <a:latin typeface="Arial" charset="0"/>
              </a:rPr>
              <a:t>Release To shop Floor</a:t>
            </a:r>
          </a:p>
        </p:txBody>
      </p:sp>
      <p:sp>
        <p:nvSpPr>
          <p:cNvPr id="21524" name="Text Box 11"/>
          <p:cNvSpPr txBox="1">
            <a:spLocks noChangeArrowheads="1"/>
          </p:cNvSpPr>
          <p:nvPr/>
        </p:nvSpPr>
        <p:spPr bwMode="auto">
          <a:xfrm>
            <a:off x="7000875" y="1327150"/>
            <a:ext cx="920750" cy="369888"/>
          </a:xfrm>
          <a:prstGeom prst="rect">
            <a:avLst/>
          </a:prstGeom>
          <a:noFill/>
          <a:ln w="38100" algn="ctr">
            <a:noFill/>
            <a:miter lim="800000"/>
            <a:headEnd/>
            <a:tailEnd/>
          </a:ln>
        </p:spPr>
        <p:txBody>
          <a:bodyPr wrap="none" tIns="91440" bIns="91440">
            <a:spAutoFit/>
          </a:bodyPr>
          <a:lstStyle/>
          <a:p>
            <a:r>
              <a:rPr lang="en-US" sz="1200" b="1">
                <a:latin typeface="Arial" charset="0"/>
              </a:rPr>
              <a:t>Execution</a:t>
            </a:r>
          </a:p>
        </p:txBody>
      </p:sp>
      <p:sp>
        <p:nvSpPr>
          <p:cNvPr id="21525" name="Text Box 20"/>
          <p:cNvSpPr txBox="1">
            <a:spLocks noChangeArrowheads="1"/>
          </p:cNvSpPr>
          <p:nvPr/>
        </p:nvSpPr>
        <p:spPr bwMode="auto">
          <a:xfrm>
            <a:off x="285750" y="1327150"/>
            <a:ext cx="1571625" cy="369888"/>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21526" name="Rectangle 13"/>
          <p:cNvSpPr>
            <a:spLocks noChangeArrowheads="1"/>
          </p:cNvSpPr>
          <p:nvPr/>
        </p:nvSpPr>
        <p:spPr bwMode="auto">
          <a:xfrm>
            <a:off x="142875" y="1060450"/>
            <a:ext cx="2286000"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Months-Weeks-Days</a:t>
            </a:r>
          </a:p>
        </p:txBody>
      </p:sp>
      <p:sp>
        <p:nvSpPr>
          <p:cNvPr id="21527" name="Line 6"/>
          <p:cNvSpPr>
            <a:spLocks noChangeShapeType="1"/>
          </p:cNvSpPr>
          <p:nvPr/>
        </p:nvSpPr>
        <p:spPr bwMode="auto">
          <a:xfrm flipH="1">
            <a:off x="4779963" y="898525"/>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1528" name="Line 6"/>
          <p:cNvSpPr>
            <a:spLocks noChangeShapeType="1"/>
          </p:cNvSpPr>
          <p:nvPr/>
        </p:nvSpPr>
        <p:spPr bwMode="auto">
          <a:xfrm flipH="1">
            <a:off x="6994525" y="898525"/>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1529" name="Rectangle 8"/>
          <p:cNvSpPr>
            <a:spLocks noChangeArrowheads="1"/>
          </p:cNvSpPr>
          <p:nvPr/>
        </p:nvSpPr>
        <p:spPr bwMode="auto">
          <a:xfrm>
            <a:off x="4786313" y="1060450"/>
            <a:ext cx="22145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Day-Shift-Intervals</a:t>
            </a:r>
          </a:p>
        </p:txBody>
      </p:sp>
      <p:sp>
        <p:nvSpPr>
          <p:cNvPr id="21530" name="Rectangle 6"/>
          <p:cNvSpPr>
            <a:spLocks noChangeArrowheads="1"/>
          </p:cNvSpPr>
          <p:nvPr/>
        </p:nvSpPr>
        <p:spPr bwMode="auto">
          <a:xfrm>
            <a:off x="2428875" y="1060450"/>
            <a:ext cx="2357438" cy="304800"/>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Days</a:t>
            </a:r>
          </a:p>
        </p:txBody>
      </p:sp>
      <p:sp>
        <p:nvSpPr>
          <p:cNvPr id="65" name="Left Arrow 64"/>
          <p:cNvSpPr/>
          <p:nvPr/>
        </p:nvSpPr>
        <p:spPr bwMode="auto">
          <a:xfrm rot="16200000">
            <a:off x="3172118" y="863519"/>
            <a:ext cx="500066" cy="571505"/>
          </a:xfrm>
          <a:prstGeom prst="leftArrow">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1400" dirty="0">
              <a:solidFill>
                <a:schemeClr val="accent1">
                  <a:lumMod val="50000"/>
                </a:schemeClr>
              </a:solidFill>
            </a:endParaRPr>
          </a:p>
        </p:txBody>
      </p:sp>
      <p:sp>
        <p:nvSpPr>
          <p:cNvPr id="66" name="Isosceles Triangle 65"/>
          <p:cNvSpPr/>
          <p:nvPr/>
        </p:nvSpPr>
        <p:spPr bwMode="auto">
          <a:xfrm rot="10800000" flipV="1">
            <a:off x="3000364" y="2613750"/>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73" name="Isosceles Triangle 72"/>
          <p:cNvSpPr/>
          <p:nvPr/>
        </p:nvSpPr>
        <p:spPr bwMode="auto">
          <a:xfrm rot="10800000">
            <a:off x="500035" y="1827932"/>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Demand</a:t>
            </a:r>
          </a:p>
        </p:txBody>
      </p:sp>
      <p:sp>
        <p:nvSpPr>
          <p:cNvPr id="74" name="Isosceles Triangle 73"/>
          <p:cNvSpPr/>
          <p:nvPr/>
        </p:nvSpPr>
        <p:spPr bwMode="auto">
          <a:xfrm>
            <a:off x="500035" y="2613750"/>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76" name="Isosceles Triangle 75"/>
          <p:cNvSpPr/>
          <p:nvPr/>
        </p:nvSpPr>
        <p:spPr bwMode="auto">
          <a:xfrm rot="10800000" flipV="1">
            <a:off x="3428992" y="3113816"/>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81" name="Isosceles Triangle 80"/>
          <p:cNvSpPr/>
          <p:nvPr/>
        </p:nvSpPr>
        <p:spPr bwMode="auto">
          <a:xfrm rot="10800000" flipV="1">
            <a:off x="3286116" y="2899502"/>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82" name="Isosceles Triangle 81"/>
          <p:cNvSpPr/>
          <p:nvPr/>
        </p:nvSpPr>
        <p:spPr bwMode="auto">
          <a:xfrm rot="10800000" flipV="1">
            <a:off x="3571868" y="2899502"/>
            <a:ext cx="285752" cy="214314"/>
          </a:xfrm>
          <a:prstGeom prst="triangle">
            <a:avLst/>
          </a:prstGeom>
          <a:solidFill>
            <a:srgbClr val="FFFF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45" name="Isosceles Triangle 44"/>
          <p:cNvSpPr/>
          <p:nvPr/>
        </p:nvSpPr>
        <p:spPr bwMode="auto">
          <a:xfrm rot="10800000" flipV="1">
            <a:off x="3786182" y="3113815"/>
            <a:ext cx="285752" cy="214314"/>
          </a:xfrm>
          <a:prstGeom prst="triangle">
            <a:avLst/>
          </a:prstGeom>
          <a:solidFill>
            <a:srgbClr val="FFC00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46" name="Isosceles Triangle 45"/>
          <p:cNvSpPr/>
          <p:nvPr/>
        </p:nvSpPr>
        <p:spPr bwMode="auto">
          <a:xfrm rot="10800000" flipV="1">
            <a:off x="3428992" y="2685188"/>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50" name="Isosceles Triangle 49"/>
          <p:cNvSpPr/>
          <p:nvPr/>
        </p:nvSpPr>
        <p:spPr bwMode="auto">
          <a:xfrm rot="10800000" flipV="1">
            <a:off x="3071803" y="3113816"/>
            <a:ext cx="285752" cy="204790"/>
          </a:xfrm>
          <a:prstGeom prst="triangle">
            <a:avLst/>
          </a:prstGeom>
          <a:solidFill>
            <a:srgbClr val="92D050"/>
          </a:solid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r>
              <a:rPr lang="en-US" sz="900" dirty="0">
                <a:solidFill>
                  <a:schemeClr val="bg1"/>
                </a:solidFill>
              </a:rPr>
              <a:t>Supply</a:t>
            </a:r>
          </a:p>
        </p:txBody>
      </p:sp>
      <p:sp>
        <p:nvSpPr>
          <p:cNvPr id="28" name="Isosceles Triangle 27"/>
          <p:cNvSpPr/>
          <p:nvPr/>
        </p:nvSpPr>
        <p:spPr bwMode="auto">
          <a:xfrm rot="16200000">
            <a:off x="1178694" y="2292279"/>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Capacity</a:t>
            </a:r>
          </a:p>
        </p:txBody>
      </p:sp>
      <p:sp>
        <p:nvSpPr>
          <p:cNvPr id="29" name="Isosceles Triangle 28"/>
          <p:cNvSpPr/>
          <p:nvPr/>
        </p:nvSpPr>
        <p:spPr bwMode="auto">
          <a:xfrm rot="5400000">
            <a:off x="35687" y="2292279"/>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Leveling</a:t>
            </a:r>
          </a:p>
        </p:txBody>
      </p:sp>
      <p:sp>
        <p:nvSpPr>
          <p:cNvPr id="71" name="TextBox 70"/>
          <p:cNvSpPr txBox="1">
            <a:spLocks noChangeArrowheads="1"/>
          </p:cNvSpPr>
          <p:nvPr/>
        </p:nvSpPr>
        <p:spPr bwMode="auto">
          <a:xfrm>
            <a:off x="468313" y="2387600"/>
            <a:ext cx="1223962" cy="338138"/>
          </a:xfrm>
          <a:prstGeom prst="rect">
            <a:avLst/>
          </a:prstGeom>
          <a:solidFill>
            <a:schemeClr val="bg1">
              <a:alpha val="0"/>
            </a:schemeClr>
          </a:solidFill>
          <a:ln w="28575">
            <a:solidFill>
              <a:schemeClr val="accent1">
                <a:lumMod val="50000"/>
              </a:schemeClr>
            </a:solidFill>
            <a:miter lim="800000"/>
            <a:headEnd/>
            <a:tailEnd/>
          </a:ln>
        </p:spPr>
        <p:txBody>
          <a:bodyPr>
            <a:spAutoFit/>
          </a:bodyPr>
          <a:lstStyle/>
          <a:p>
            <a:pPr>
              <a:spcBef>
                <a:spcPct val="50000"/>
              </a:spcBef>
              <a:defRPr/>
            </a:pPr>
            <a:r>
              <a:rPr lang="en-US" sz="1600" dirty="0"/>
              <a:t>Alignment </a:t>
            </a:r>
          </a:p>
        </p:txBody>
      </p:sp>
      <p:pic>
        <p:nvPicPr>
          <p:cNvPr id="21568"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3357563" y="1827213"/>
            <a:ext cx="571500" cy="552450"/>
          </a:xfrm>
          <a:prstGeom prst="rect">
            <a:avLst/>
          </a:prstGeom>
          <a:noFill/>
          <a:ln w="9525">
            <a:noFill/>
            <a:miter lim="800000"/>
            <a:headEnd/>
            <a:tailEnd/>
          </a:ln>
        </p:spPr>
      </p:pic>
      <p:pic>
        <p:nvPicPr>
          <p:cNvPr id="33"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3357563" y="1827213"/>
            <a:ext cx="571500" cy="552450"/>
          </a:xfrm>
          <a:prstGeom prst="rect">
            <a:avLst/>
          </a:prstGeom>
          <a:noFill/>
          <a:ln w="9525">
            <a:noFill/>
            <a:miter lim="800000"/>
            <a:headEnd/>
            <a:tailEnd/>
          </a:ln>
        </p:spPr>
      </p:pic>
      <p:pic>
        <p:nvPicPr>
          <p:cNvPr id="34" name="Picture 3" descr="C:\Documents and Settings\bws\Local Settings\Temporary Internet Files\Content.IE5\DTC5E20X\MCj02773160000[1].wmf"/>
          <p:cNvPicPr>
            <a:picLocks noChangeAspect="1" noChangeArrowheads="1"/>
          </p:cNvPicPr>
          <p:nvPr/>
        </p:nvPicPr>
        <p:blipFill>
          <a:blip r:embed="rId3"/>
          <a:srcRect/>
          <a:stretch>
            <a:fillRect/>
          </a:stretch>
        </p:blipFill>
        <p:spPr bwMode="auto">
          <a:xfrm>
            <a:off x="3357563" y="1827213"/>
            <a:ext cx="571500" cy="552450"/>
          </a:xfrm>
          <a:prstGeom prst="rect">
            <a:avLst/>
          </a:prstGeom>
          <a:noFill/>
          <a:ln w="9525">
            <a:noFill/>
            <a:miter lim="800000"/>
            <a:headEnd/>
            <a:tailEnd/>
          </a:ln>
        </p:spPr>
      </p:pic>
      <p:sp>
        <p:nvSpPr>
          <p:cNvPr id="39" name="Title 1"/>
          <p:cNvSpPr txBox="1">
            <a:spLocks/>
          </p:cNvSpPr>
          <p:nvPr/>
        </p:nvSpPr>
        <p:spPr bwMode="auto">
          <a:xfrm>
            <a:off x="250825" y="215900"/>
            <a:ext cx="7129463" cy="549275"/>
          </a:xfrm>
          <a:prstGeom prst="rect">
            <a:avLst/>
          </a:prstGeom>
          <a:noFill/>
          <a:ln w="9525">
            <a:noFill/>
            <a:miter lim="800000"/>
            <a:headEnd/>
            <a:tailEnd/>
          </a:ln>
        </p:spPr>
        <p:txBody>
          <a:bodyPr anchor="b"/>
          <a:lstStyle/>
          <a:p>
            <a:pPr eaLnBrk="0" hangingPunct="0">
              <a:lnSpc>
                <a:spcPct val="90000"/>
              </a:lnSpc>
              <a:defRPr/>
            </a:pPr>
            <a:r>
              <a:rPr lang="en-US" sz="1200" b="1" kern="0" dirty="0">
                <a:solidFill>
                  <a:schemeClr val="tx2"/>
                </a:solidFill>
                <a:latin typeface="+mj-lt"/>
                <a:ea typeface="+mj-ea"/>
                <a:cs typeface="+mj-cs"/>
              </a:rPr>
              <a:t>Production Scheduling</a:t>
            </a:r>
            <a:r>
              <a:rPr lang="en-US" sz="2000" b="1" kern="0" dirty="0">
                <a:solidFill>
                  <a:schemeClr val="tx2"/>
                </a:solidFill>
                <a:latin typeface="+mj-lt"/>
                <a:ea typeface="+mj-ea"/>
                <a:cs typeface="+mj-cs"/>
              </a:rPr>
              <a:t/>
            </a:r>
            <a:br>
              <a:rPr lang="en-US" sz="2000" b="1" kern="0" dirty="0">
                <a:solidFill>
                  <a:schemeClr val="tx2"/>
                </a:solidFill>
                <a:latin typeface="+mj-lt"/>
                <a:ea typeface="+mj-ea"/>
                <a:cs typeface="+mj-cs"/>
              </a:rPr>
            </a:br>
            <a:r>
              <a:rPr lang="en-US" sz="2000" b="1" kern="0" dirty="0">
                <a:solidFill>
                  <a:schemeClr val="tx2"/>
                </a:solidFill>
                <a:latin typeface="+mj-lt"/>
                <a:ea typeface="+mj-ea"/>
                <a:cs typeface="+mj-cs"/>
              </a:rPr>
              <a:t>Business Objectives/Needs</a:t>
            </a:r>
          </a:p>
        </p:txBody>
      </p:sp>
      <p:sp>
        <p:nvSpPr>
          <p:cNvPr id="41" name="TextBox 4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36" name="Group 53"/>
          <p:cNvGrpSpPr>
            <a:grpSpLocks/>
          </p:cNvGrpSpPr>
          <p:nvPr/>
        </p:nvGrpSpPr>
        <p:grpSpPr bwMode="auto">
          <a:xfrm>
            <a:off x="8029575" y="31750"/>
            <a:ext cx="430213" cy="301625"/>
            <a:chOff x="6907213" y="0"/>
            <a:chExt cx="430212" cy="301625"/>
          </a:xfrm>
        </p:grpSpPr>
        <p:sp>
          <p:nvSpPr>
            <p:cNvPr id="37" name="Right Arrow 3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1580" name="Group 63"/>
            <p:cNvGrpSpPr>
              <a:grpSpLocks/>
            </p:cNvGrpSpPr>
            <p:nvPr/>
          </p:nvGrpSpPr>
          <p:grpSpPr bwMode="auto">
            <a:xfrm>
              <a:off x="6907213" y="65088"/>
              <a:ext cx="171450" cy="171450"/>
              <a:chOff x="739" y="413995"/>
              <a:chExt cx="172117" cy="172117"/>
            </a:xfrm>
          </p:grpSpPr>
          <p:sp>
            <p:nvSpPr>
              <p:cNvPr id="40" name="Oval 3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3" name="Group 53"/>
          <p:cNvGrpSpPr>
            <a:grpSpLocks/>
          </p:cNvGrpSpPr>
          <p:nvPr/>
        </p:nvGrpSpPr>
        <p:grpSpPr bwMode="auto">
          <a:xfrm>
            <a:off x="8462963" y="31750"/>
            <a:ext cx="430212" cy="301625"/>
            <a:chOff x="6907213" y="0"/>
            <a:chExt cx="430212" cy="301625"/>
          </a:xfrm>
        </p:grpSpPr>
        <p:sp>
          <p:nvSpPr>
            <p:cNvPr id="48" name="Right Arrow 47"/>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1576" name="Group 63"/>
            <p:cNvGrpSpPr>
              <a:grpSpLocks/>
            </p:cNvGrpSpPr>
            <p:nvPr/>
          </p:nvGrpSpPr>
          <p:grpSpPr bwMode="auto">
            <a:xfrm>
              <a:off x="6907213" y="65088"/>
              <a:ext cx="171450" cy="171450"/>
              <a:chOff x="739" y="413995"/>
              <a:chExt cx="172117" cy="172117"/>
            </a:xfrm>
          </p:grpSpPr>
          <p:sp>
            <p:nvSpPr>
              <p:cNvPr id="51" name="Oval 50"/>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0.25 -6.35838E-7 L -2.5E-6 -6.35838E-7 " pathEditMode="relative" rAng="0" ptsTypes="AA">
                                      <p:cBhvr>
                                        <p:cTn id="6" dur="2000" fill="hold"/>
                                        <p:tgtEl>
                                          <p:spTgt spid="65"/>
                                        </p:tgtEl>
                                        <p:attrNameLst>
                                          <p:attrName>ppt_x</p:attrName>
                                          <p:attrName>ppt_y</p:attrName>
                                        </p:attrNameLst>
                                      </p:cBhvr>
                                      <p:rCtr x="125" y="0"/>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6"/>
                                        </p:tgtEl>
                                        <p:attrNameLst>
                                          <p:attrName>style.visibility</p:attrName>
                                        </p:attrNameLst>
                                      </p:cBhvr>
                                      <p:to>
                                        <p:strVal val="hidden"/>
                                      </p:to>
                                    </p:set>
                                  </p:childTnLst>
                                </p:cTn>
                              </p:par>
                              <p:par>
                                <p:cTn id="11" presetID="63" presetClass="path" presetSubtype="0" accel="50000" decel="50000" fill="hold" nodeType="withEffect">
                                  <p:stCondLst>
                                    <p:cond delay="0"/>
                                  </p:stCondLst>
                                  <p:childTnLst>
                                    <p:animMotion origin="layout" path="M 2.5E-6 3.7037E-6 L 0.05434 -0.00024 " pathEditMode="relative" rAng="0" ptsTypes="AA">
                                      <p:cBhvr>
                                        <p:cTn id="12" dur="2000" fill="hold"/>
                                        <p:tgtEl>
                                          <p:spTgt spid="34"/>
                                        </p:tgtEl>
                                        <p:attrNameLst>
                                          <p:attrName>ppt_x</p:attrName>
                                          <p:attrName>ppt_y</p:attrName>
                                        </p:attrNameLst>
                                      </p:cBhvr>
                                      <p:rCtr x="27" y="0"/>
                                    </p:animMotion>
                                  </p:childTnLst>
                                </p:cTn>
                              </p:par>
                              <p:par>
                                <p:cTn id="13" presetID="35" presetClass="path" presetSubtype="0" accel="50000" decel="50000" fill="hold" nodeType="withEffect">
                                  <p:stCondLst>
                                    <p:cond delay="0"/>
                                  </p:stCondLst>
                                  <p:childTnLst>
                                    <p:animMotion origin="layout" path="M 2.5E-6 3.7037E-6 L -0.05591 -0.00024 " pathEditMode="relative" rAng="0" ptsTypes="AA">
                                      <p:cBhvr>
                                        <p:cTn id="14" dur="2000" fill="hold"/>
                                        <p:tgtEl>
                                          <p:spTgt spid="33"/>
                                        </p:tgtEl>
                                        <p:attrNameLst>
                                          <p:attrName>ppt_x</p:attrName>
                                          <p:attrName>ppt_y</p:attrName>
                                        </p:attrNameLst>
                                      </p:cBhvr>
                                      <p:rCtr x="-28" y="0"/>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76"/>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8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childTnLst>
                                </p:cTn>
                              </p:par>
                            </p:childTnLst>
                          </p:cTn>
                        </p:par>
                        <p:par>
                          <p:cTn id="28" fill="hold">
                            <p:stCondLst>
                              <p:cond delay="2000"/>
                            </p:stCondLst>
                            <p:childTnLst>
                              <p:par>
                                <p:cTn id="29" presetID="35" presetClass="path" presetSubtype="0" accel="50000" decel="50000" fill="hold" nodeType="afterEffect">
                                  <p:stCondLst>
                                    <p:cond delay="0"/>
                                  </p:stCondLst>
                                  <p:childTnLst>
                                    <p:animMotion origin="layout" path="M 5.55112E-17 7.40741E-7 L -0.05608 -0.02708 " pathEditMode="relative" rAng="0" ptsTypes="AA">
                                      <p:cBhvr>
                                        <p:cTn id="30" dur="3000" fill="hold"/>
                                        <p:tgtEl>
                                          <p:spTgt spid="81"/>
                                        </p:tgtEl>
                                        <p:attrNameLst>
                                          <p:attrName>ppt_x</p:attrName>
                                          <p:attrName>ppt_y</p:attrName>
                                        </p:attrNameLst>
                                      </p:cBhvr>
                                      <p:rCtr x="-28" y="-14"/>
                                    </p:animMotion>
                                  </p:childTnLst>
                                </p:cTn>
                              </p:par>
                              <p:par>
                                <p:cTn id="31" presetID="10" presetClass="exit" presetSubtype="0" fill="hold" nodeType="withEffect">
                                  <p:stCondLst>
                                    <p:cond delay="0"/>
                                  </p:stCondLst>
                                  <p:childTnLst>
                                    <p:animEffect transition="out" filter="fade">
                                      <p:cBhvr>
                                        <p:cTn id="32" dur="2000"/>
                                        <p:tgtEl>
                                          <p:spTgt spid="66"/>
                                        </p:tgtEl>
                                      </p:cBhvr>
                                    </p:animEffect>
                                    <p:set>
                                      <p:cBhvr>
                                        <p:cTn id="33" dur="1" fill="hold">
                                          <p:stCondLst>
                                            <p:cond delay="1999"/>
                                          </p:stCondLst>
                                        </p:cTn>
                                        <p:tgtEl>
                                          <p:spTgt spid="66"/>
                                        </p:tgtEl>
                                        <p:attrNameLst>
                                          <p:attrName>style.visibility</p:attrName>
                                        </p:attrNameLst>
                                      </p:cBhvr>
                                      <p:to>
                                        <p:strVal val="hidden"/>
                                      </p:to>
                                    </p:set>
                                  </p:childTnLst>
                                </p:cTn>
                              </p:par>
                              <p:par>
                                <p:cTn id="34" presetID="35" presetClass="path" presetSubtype="0" accel="50000" decel="50000" fill="hold" nodeType="withEffect">
                                  <p:stCondLst>
                                    <p:cond delay="0"/>
                                  </p:stCondLst>
                                  <p:childTnLst>
                                    <p:animMotion origin="layout" path="M 2.5E-6 7.40741E-7 L -0.11077 -0.02685 " pathEditMode="relative" rAng="0" ptsTypes="AA">
                                      <p:cBhvr>
                                        <p:cTn id="35" dur="3000" fill="hold"/>
                                        <p:tgtEl>
                                          <p:spTgt spid="45"/>
                                        </p:tgtEl>
                                        <p:attrNameLst>
                                          <p:attrName>ppt_x</p:attrName>
                                          <p:attrName>ppt_y</p:attrName>
                                        </p:attrNameLst>
                                      </p:cBhvr>
                                      <p:rCtr x="-55" y="-13"/>
                                    </p:animMotion>
                                  </p:childTnLst>
                                </p:cTn>
                              </p:par>
                              <p:par>
                                <p:cTn id="36" presetID="35" presetClass="path" presetSubtype="0" accel="50000" decel="50000" fill="hold" nodeType="withEffect">
                                  <p:stCondLst>
                                    <p:cond delay="0"/>
                                  </p:stCondLst>
                                  <p:childTnLst>
                                    <p:animMotion origin="layout" path="M 5E-6 -4.81481E-6 L 0.06216 0.00487 " pathEditMode="relative" rAng="0" ptsTypes="AA">
                                      <p:cBhvr>
                                        <p:cTn id="37" dur="3000" fill="hold"/>
                                        <p:tgtEl>
                                          <p:spTgt spid="46"/>
                                        </p:tgtEl>
                                        <p:attrNameLst>
                                          <p:attrName>ppt_x</p:attrName>
                                          <p:attrName>ppt_y</p:attrName>
                                        </p:attrNameLst>
                                      </p:cBhvr>
                                      <p:rCtr x="31" y="2"/>
                                    </p:animMotion>
                                  </p:childTnLst>
                                </p:cTn>
                              </p:par>
                              <p:par>
                                <p:cTn id="38" presetID="35" presetClass="path" presetSubtype="0" accel="50000" decel="50000" fill="hold" nodeType="withEffect">
                                  <p:stCondLst>
                                    <p:cond delay="0"/>
                                  </p:stCondLst>
                                  <p:childTnLst>
                                    <p:animMotion origin="layout" path="M -2.5E-6 -4.81481E-6 L 0.10122 -0.02615 " pathEditMode="relative" rAng="0" ptsTypes="AA">
                                      <p:cBhvr>
                                        <p:cTn id="39" dur="3000" fill="hold"/>
                                        <p:tgtEl>
                                          <p:spTgt spid="50"/>
                                        </p:tgtEl>
                                        <p:attrNameLst>
                                          <p:attrName>ppt_x</p:attrName>
                                          <p:attrName>ppt_y</p:attrName>
                                        </p:attrNameLst>
                                      </p:cBhvr>
                                      <p:rCtr x="51" y="-13"/>
                                    </p:animMotion>
                                  </p:childTnLst>
                                </p:cTn>
                              </p:par>
                              <p:par>
                                <p:cTn id="40" presetID="35" presetClass="path" presetSubtype="0" accel="50000" decel="50000" fill="hold" nodeType="withEffect">
                                  <p:stCondLst>
                                    <p:cond delay="0"/>
                                  </p:stCondLst>
                                  <p:childTnLst>
                                    <p:animMotion origin="layout" path="M -0.00069 7.40741E-7 L -0.01719 -0.01644 " pathEditMode="relative" rAng="0" ptsTypes="AA">
                                      <p:cBhvr>
                                        <p:cTn id="41" dur="2000" fill="hold"/>
                                        <p:tgtEl>
                                          <p:spTgt spid="82"/>
                                        </p:tgtEl>
                                        <p:attrNameLst>
                                          <p:attrName>ppt_x</p:attrName>
                                          <p:attrName>ppt_y</p:attrName>
                                        </p:attrNameLst>
                                      </p:cBhvr>
                                      <p:rCtr x="-8" y="-8"/>
                                    </p:animMotion>
                                  </p:childTnLst>
                                </p:cTn>
                              </p:par>
                              <p:par>
                                <p:cTn id="42" presetID="1" presetClass="entr" presetSubtype="0" fill="hold" nodeType="withEffect">
                                  <p:stCondLst>
                                    <p:cond delay="0"/>
                                  </p:stCondLst>
                                  <p:childTnLst>
                                    <p:set>
                                      <p:cBhvr>
                                        <p:cTn id="43" dur="1" fill="hold">
                                          <p:stCondLst>
                                            <p:cond delay="0"/>
                                          </p:stCondLst>
                                        </p:cTn>
                                        <p:tgtEl>
                                          <p:spTgt spid="3694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nodeType="clickEffect">
                                  <p:stCondLst>
                                    <p:cond delay="0"/>
                                  </p:stCondLst>
                                  <p:childTnLst>
                                    <p:set>
                                      <p:cBhvr>
                                        <p:cTn id="47" dur="1" fill="hold">
                                          <p:stCondLst>
                                            <p:cond delay="0"/>
                                          </p:stCondLst>
                                        </p:cTn>
                                        <p:tgtEl>
                                          <p:spTgt spid="43"/>
                                        </p:tgtEl>
                                        <p:attrNameLst>
                                          <p:attrName>style.visibility</p:attrName>
                                        </p:attrNameLst>
                                      </p:cBhvr>
                                      <p:to>
                                        <p:strVal val="hidden"/>
                                      </p:to>
                                    </p:set>
                                  </p:childTnLst>
                                </p:cTn>
                              </p:par>
                            </p:childTnLst>
                          </p:cTn>
                        </p:par>
                        <p:par>
                          <p:cTn id="48" fill="hold">
                            <p:stCondLst>
                              <p:cond delay="0"/>
                            </p:stCondLst>
                            <p:childTnLst>
                              <p:par>
                                <p:cTn id="49" presetID="1" presetClass="exit"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Content Placeholder 2"/>
          <p:cNvSpPr>
            <a:spLocks/>
          </p:cNvSpPr>
          <p:nvPr/>
        </p:nvSpPr>
        <p:spPr bwMode="auto">
          <a:xfrm>
            <a:off x="468313" y="1557338"/>
            <a:ext cx="8153400" cy="4679950"/>
          </a:xfrm>
          <a:prstGeom prst="rect">
            <a:avLst/>
          </a:prstGeom>
          <a:noFill/>
          <a:ln w="9525">
            <a:noFill/>
            <a:miter lim="800000"/>
            <a:headEnd/>
            <a:tailEnd/>
          </a:ln>
        </p:spPr>
        <p:txBody>
          <a:bodyPr tIns="91440" bIns="91440"/>
          <a:lstStyle/>
          <a:p>
            <a:pPr marL="342900" indent="-342900" defTabSz="457200">
              <a:lnSpc>
                <a:spcPct val="70000"/>
              </a:lnSpc>
              <a:spcBef>
                <a:spcPct val="20000"/>
              </a:spcBef>
              <a:buClr>
                <a:srgbClr val="F79646"/>
              </a:buClr>
              <a:buFont typeface="Arial" charset="0"/>
              <a:buChar char="•"/>
              <a:defRPr/>
            </a:pPr>
            <a:r>
              <a:rPr lang="en-US" sz="1500" dirty="0">
                <a:latin typeface="+mn-lt"/>
              </a:rPr>
              <a:t>Production Scheduling</a:t>
            </a:r>
          </a:p>
          <a:p>
            <a:pPr marL="742950" lvl="1" indent="-285750" defTabSz="457200">
              <a:lnSpc>
                <a:spcPct val="70000"/>
              </a:lnSpc>
              <a:spcBef>
                <a:spcPct val="20000"/>
              </a:spcBef>
              <a:buClr>
                <a:srgbClr val="F79646"/>
              </a:buClr>
              <a:buFont typeface="Lucida Grande"/>
              <a:buChar char="-"/>
              <a:defRPr/>
            </a:pPr>
            <a:r>
              <a:rPr lang="en-US" sz="1700" dirty="0">
                <a:latin typeface="+mn-lt"/>
              </a:rPr>
              <a:t>Scheduling orders running over multiple days</a:t>
            </a:r>
          </a:p>
          <a:p>
            <a:pPr marL="1200150" lvl="2" indent="-285750" defTabSz="457200">
              <a:lnSpc>
                <a:spcPct val="70000"/>
              </a:lnSpc>
              <a:spcBef>
                <a:spcPct val="20000"/>
              </a:spcBef>
              <a:buClr>
                <a:srgbClr val="F79646"/>
              </a:buClr>
              <a:buFont typeface="Lucida Grande"/>
              <a:buChar char="-"/>
              <a:defRPr/>
            </a:pPr>
            <a:r>
              <a:rPr lang="en-US" sz="1700" dirty="0">
                <a:latin typeface="+mn-lt"/>
              </a:rPr>
              <a:t>Calculating Order Run Time</a:t>
            </a:r>
          </a:p>
          <a:p>
            <a:pPr marL="1200150" lvl="2" indent="-285750" defTabSz="457200">
              <a:lnSpc>
                <a:spcPct val="70000"/>
              </a:lnSpc>
              <a:spcBef>
                <a:spcPct val="20000"/>
              </a:spcBef>
              <a:buClr>
                <a:srgbClr val="F79646"/>
              </a:buClr>
              <a:buFont typeface="Lucida Grande"/>
              <a:buChar char="-"/>
              <a:defRPr/>
            </a:pPr>
            <a:r>
              <a:rPr lang="en-US" sz="1700" dirty="0">
                <a:latin typeface="+mn-lt"/>
              </a:rPr>
              <a:t>Calculating Order Duration</a:t>
            </a:r>
          </a:p>
          <a:p>
            <a:pPr marL="1200150" lvl="2" indent="-285750" defTabSz="457200">
              <a:lnSpc>
                <a:spcPct val="70000"/>
              </a:lnSpc>
              <a:spcBef>
                <a:spcPct val="20000"/>
              </a:spcBef>
              <a:buClr>
                <a:srgbClr val="F79646"/>
              </a:buClr>
              <a:buFont typeface="Lucida Grande"/>
              <a:buChar char="-"/>
              <a:defRPr/>
            </a:pPr>
            <a:r>
              <a:rPr lang="en-US" sz="1700" dirty="0">
                <a:latin typeface="+mn-lt"/>
              </a:rPr>
              <a:t>Calculating Order Release &amp; Due Dates</a:t>
            </a:r>
          </a:p>
          <a:p>
            <a:pPr marL="1200150" lvl="2" indent="-285750" defTabSz="457200">
              <a:lnSpc>
                <a:spcPct val="70000"/>
              </a:lnSpc>
              <a:spcBef>
                <a:spcPct val="20000"/>
              </a:spcBef>
              <a:buClr>
                <a:srgbClr val="F79646"/>
              </a:buClr>
              <a:buFont typeface="Lucida Grande"/>
              <a:buChar char="-"/>
              <a:defRPr/>
            </a:pPr>
            <a:r>
              <a:rPr lang="en-US" sz="1700" dirty="0">
                <a:latin typeface="+mn-lt"/>
              </a:rPr>
              <a:t>PSW forward capacity consumption logic</a:t>
            </a:r>
          </a:p>
          <a:p>
            <a:pPr marL="1657350" lvl="3" indent="-285750" defTabSz="457200">
              <a:lnSpc>
                <a:spcPct val="70000"/>
              </a:lnSpc>
              <a:spcBef>
                <a:spcPct val="20000"/>
              </a:spcBef>
              <a:buClr>
                <a:srgbClr val="F79646"/>
              </a:buClr>
              <a:buFont typeface="Lucida Grande"/>
              <a:buChar char="-"/>
              <a:defRPr/>
            </a:pPr>
            <a:r>
              <a:rPr lang="en-US" sz="1700" dirty="0">
                <a:latin typeface="+mn-lt"/>
              </a:rPr>
              <a:t>* Extended functionality available in 2011 release for items listed above</a:t>
            </a:r>
          </a:p>
          <a:p>
            <a:pPr marL="742950" lvl="1" indent="-285750" defTabSz="457200">
              <a:lnSpc>
                <a:spcPct val="70000"/>
              </a:lnSpc>
              <a:spcBef>
                <a:spcPct val="20000"/>
              </a:spcBef>
              <a:buClr>
                <a:srgbClr val="F79646"/>
              </a:buClr>
              <a:buFont typeface="Lucida Grande"/>
              <a:buChar char="-"/>
              <a:defRPr/>
            </a:pPr>
            <a:r>
              <a:rPr lang="en-US" sz="1700" dirty="0">
                <a:latin typeface="+mn-lt"/>
              </a:rPr>
              <a:t>How and when to apply setup time</a:t>
            </a:r>
          </a:p>
          <a:p>
            <a:pPr marL="1657350" lvl="3" indent="-285750" defTabSz="457200">
              <a:lnSpc>
                <a:spcPct val="70000"/>
              </a:lnSpc>
              <a:spcBef>
                <a:spcPct val="20000"/>
              </a:spcBef>
              <a:buClr>
                <a:srgbClr val="F79646"/>
              </a:buClr>
              <a:buFont typeface="Lucida Grande"/>
              <a:buChar char="-"/>
              <a:defRPr/>
            </a:pPr>
            <a:endParaRPr lang="en-US" sz="1700" dirty="0">
              <a:latin typeface="+mn-lt"/>
            </a:endParaRPr>
          </a:p>
          <a:p>
            <a:pPr marL="1200150" lvl="2" indent="-285750" defTabSz="457200">
              <a:lnSpc>
                <a:spcPct val="70000"/>
              </a:lnSpc>
              <a:spcBef>
                <a:spcPct val="20000"/>
              </a:spcBef>
              <a:buClr>
                <a:srgbClr val="F79646"/>
              </a:buClr>
              <a:buFont typeface="Lucida Grande"/>
              <a:buChar char="-"/>
              <a:defRPr/>
            </a:pPr>
            <a:endParaRPr lang="en-US" sz="1700" dirty="0"/>
          </a:p>
          <a:p>
            <a:pPr marL="342900" indent="-342900" defTabSz="457200" eaLnBrk="0" hangingPunct="0">
              <a:lnSpc>
                <a:spcPct val="70000"/>
              </a:lnSpc>
              <a:spcBef>
                <a:spcPct val="20000"/>
              </a:spcBef>
              <a:buClr>
                <a:srgbClr val="F79646"/>
              </a:buClr>
              <a:buFont typeface="Arial" charset="0"/>
              <a:buChar char="•"/>
              <a:defRPr/>
            </a:pPr>
            <a:r>
              <a:rPr lang="en-US" sz="1500" dirty="0">
                <a:latin typeface="+mn-lt"/>
              </a:rPr>
              <a:t>Integrated workbench Component Checking</a:t>
            </a:r>
          </a:p>
          <a:p>
            <a:pPr marL="742950" lvl="1" indent="-285750" defTabSz="457200" eaLnBrk="0" hangingPunct="0">
              <a:lnSpc>
                <a:spcPct val="70000"/>
              </a:lnSpc>
              <a:spcBef>
                <a:spcPct val="20000"/>
              </a:spcBef>
              <a:buClr>
                <a:srgbClr val="F79646"/>
              </a:buClr>
              <a:buFont typeface="Lucida Grande"/>
              <a:buChar char="-"/>
              <a:defRPr/>
            </a:pPr>
            <a:r>
              <a:rPr lang="en-US" sz="1700" dirty="0">
                <a:latin typeface="+mn-lt"/>
              </a:rPr>
              <a:t>Topic covered in the Component Availability Checking  (CAC)</a:t>
            </a:r>
          </a:p>
          <a:p>
            <a:pPr marL="342900" indent="-342900" eaLnBrk="0" hangingPunct="0">
              <a:lnSpc>
                <a:spcPct val="80000"/>
              </a:lnSpc>
              <a:spcBef>
                <a:spcPct val="30000"/>
              </a:spcBef>
              <a:buClr>
                <a:srgbClr val="890C4C"/>
              </a:buClr>
              <a:buFont typeface="Webdings" pitchFamily="18" charset="2"/>
              <a:buChar char="5"/>
              <a:defRPr/>
            </a:pPr>
            <a:endParaRPr lang="en-US" sz="2600" dirty="0"/>
          </a:p>
          <a:p>
            <a:pPr marL="800100" lvl="1" indent="-342900" defTabSz="457200" eaLnBrk="0" hangingPunct="0">
              <a:lnSpc>
                <a:spcPct val="70000"/>
              </a:lnSpc>
              <a:spcBef>
                <a:spcPct val="20000"/>
              </a:spcBef>
              <a:buClr>
                <a:srgbClr val="F79646"/>
              </a:buClr>
              <a:buFont typeface="Arial" charset="0"/>
              <a:buChar char="•"/>
              <a:defRPr/>
            </a:pPr>
            <a:endParaRPr lang="en-US" sz="1500" dirty="0">
              <a:latin typeface="+mn-lt"/>
            </a:endParaRPr>
          </a:p>
          <a:p>
            <a:pPr marL="342900" indent="-342900" defTabSz="457200" eaLnBrk="0" hangingPunct="0">
              <a:lnSpc>
                <a:spcPct val="70000"/>
              </a:lnSpc>
              <a:spcBef>
                <a:spcPct val="20000"/>
              </a:spcBef>
              <a:buClr>
                <a:srgbClr val="F79646"/>
              </a:buClr>
              <a:buFont typeface="Arial" charset="0"/>
              <a:buChar char="•"/>
              <a:defRPr/>
            </a:pPr>
            <a:r>
              <a:rPr lang="en-US" sz="1500" dirty="0">
                <a:latin typeface="+mn-lt"/>
              </a:rPr>
              <a:t>Other</a:t>
            </a:r>
          </a:p>
          <a:p>
            <a:pPr marL="742950" lvl="1" indent="-285750" defTabSz="457200" eaLnBrk="0" hangingPunct="0">
              <a:lnSpc>
                <a:spcPct val="70000"/>
              </a:lnSpc>
              <a:spcBef>
                <a:spcPct val="20000"/>
              </a:spcBef>
              <a:buClr>
                <a:srgbClr val="F79646"/>
              </a:buClr>
              <a:buFont typeface="Lucida Grande"/>
              <a:buChar char="-"/>
              <a:defRPr/>
            </a:pPr>
            <a:r>
              <a:rPr lang="en-US" sz="1700" dirty="0">
                <a:latin typeface="+mn-lt"/>
              </a:rPr>
              <a:t>Suggestions and comments welcome</a:t>
            </a:r>
          </a:p>
        </p:txBody>
      </p:sp>
      <p:sp>
        <p:nvSpPr>
          <p:cNvPr id="116738" name="Title 1"/>
          <p:cNvSpPr txBox="1">
            <a:spLocks/>
          </p:cNvSpPr>
          <p:nvPr/>
        </p:nvSpPr>
        <p:spPr bwMode="auto">
          <a:xfrm>
            <a:off x="323850"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Other Topics</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latin typeface="Century Gothic" pitchFamily="34" charset="0"/>
              </a:rPr>
              <a:t> </a:t>
            </a:r>
            <a:r>
              <a:rPr lang="en-US" sz="4800" smtClean="0">
                <a:latin typeface="Century Gothic" pitchFamily="34" charset="0"/>
              </a:rPr>
              <a:t>End</a:t>
            </a:r>
          </a:p>
        </p:txBody>
      </p:sp>
      <p:sp>
        <p:nvSpPr>
          <p:cNvPr id="117762"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Creating a Master Schedule</a:t>
            </a:r>
          </a:p>
        </p:txBody>
      </p:sp>
      <p:sp>
        <p:nvSpPr>
          <p:cNvPr id="161795" name="Text Box 3"/>
          <p:cNvSpPr txBox="1">
            <a:spLocks noChangeArrowheads="1"/>
          </p:cNvSpPr>
          <p:nvPr/>
        </p:nvSpPr>
        <p:spPr bwMode="auto">
          <a:xfrm>
            <a:off x="1116013" y="4076700"/>
            <a:ext cx="7037387"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Next Training Segment Recommended</a:t>
            </a:r>
          </a:p>
        </p:txBody>
      </p:sp>
      <p:sp>
        <p:nvSpPr>
          <p:cNvPr id="5" name="Rectangle 2"/>
          <p:cNvSpPr txBox="1">
            <a:spLocks noChangeArrowheads="1"/>
          </p:cNvSpPr>
          <p:nvPr/>
        </p:nvSpPr>
        <p:spPr bwMode="auto">
          <a:xfrm>
            <a:off x="0" y="4581525"/>
            <a:ext cx="9144000" cy="2057400"/>
          </a:xfrm>
          <a:prstGeom prst="rect">
            <a:avLst/>
          </a:prstGeom>
          <a:noFill/>
          <a:ln w="9525">
            <a:noFill/>
            <a:miter lim="800000"/>
            <a:headEnd/>
            <a:tailEnd/>
          </a:ln>
        </p:spPr>
        <p:txBody>
          <a:bodyPr/>
          <a:lstStyle/>
          <a:p>
            <a:pPr algn="ctr" eaLnBrk="0" hangingPunct="0">
              <a:lnSpc>
                <a:spcPct val="85000"/>
              </a:lnSpc>
              <a:defRPr/>
            </a:pPr>
            <a:r>
              <a:rPr lang="en-US" sz="3200" b="1" kern="0" dirty="0">
                <a:solidFill>
                  <a:srgbClr val="5A87C6"/>
                </a:solidFill>
                <a:latin typeface="+mj-lt"/>
                <a:ea typeface="+mj-ea"/>
                <a:cs typeface="+mj-cs"/>
              </a:rPr>
              <a:t> </a:t>
            </a:r>
            <a:r>
              <a:rPr lang="en-US" sz="4800" b="1" kern="0" dirty="0">
                <a:solidFill>
                  <a:schemeClr val="tx1">
                    <a:lumMod val="75000"/>
                    <a:lumOff val="25000"/>
                  </a:schemeClr>
                </a:solidFill>
                <a:latin typeface="+mj-lt"/>
                <a:ea typeface="+mj-ea"/>
                <a:cs typeface="+mj-cs"/>
              </a:rPr>
              <a:t>Production Release to Shop Floor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457200" y="476250"/>
            <a:ext cx="8153400" cy="881063"/>
          </a:xfrm>
        </p:spPr>
        <p:txBody>
          <a:bodyPr/>
          <a:lstStyle/>
          <a:p>
            <a:r>
              <a:rPr lang="en-US" smtClean="0">
                <a:solidFill>
                  <a:srgbClr val="4F4F4F"/>
                </a:solidFill>
                <a:latin typeface="Century Gothic" pitchFamily="34" charset="0"/>
              </a:rPr>
              <a:t>Production Scheduling Flow Today</a:t>
            </a:r>
          </a:p>
        </p:txBody>
      </p:sp>
      <p:pic>
        <p:nvPicPr>
          <p:cNvPr id="2051" name="Picture 3"/>
          <p:cNvPicPr>
            <a:picLocks noChangeAspect="1" noChangeArrowheads="1"/>
          </p:cNvPicPr>
          <p:nvPr/>
        </p:nvPicPr>
        <p:blipFill>
          <a:blip r:embed="rId3"/>
          <a:srcRect/>
          <a:stretch>
            <a:fillRect/>
          </a:stretch>
        </p:blipFill>
        <p:spPr bwMode="auto">
          <a:xfrm>
            <a:off x="4572000" y="1622425"/>
            <a:ext cx="3246438" cy="48307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052" name="Picture 4"/>
          <p:cNvPicPr>
            <a:picLocks noChangeAspect="1" noChangeArrowheads="1"/>
          </p:cNvPicPr>
          <p:nvPr/>
        </p:nvPicPr>
        <p:blipFill>
          <a:blip r:embed="rId4"/>
          <a:srcRect/>
          <a:stretch>
            <a:fillRect/>
          </a:stretch>
        </p:blipFill>
        <p:spPr bwMode="auto">
          <a:xfrm>
            <a:off x="179388" y="1557338"/>
            <a:ext cx="2774950" cy="48958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556" name="Picture 3"/>
          <p:cNvPicPr>
            <a:picLocks noChangeAspect="1" noChangeArrowheads="1"/>
          </p:cNvPicPr>
          <p:nvPr/>
        </p:nvPicPr>
        <p:blipFill>
          <a:blip r:embed="rId5"/>
          <a:srcRect/>
          <a:stretch>
            <a:fillRect/>
          </a:stretch>
        </p:blipFill>
        <p:spPr bwMode="auto">
          <a:xfrm>
            <a:off x="2195513" y="4652963"/>
            <a:ext cx="1874837" cy="1733550"/>
          </a:xfrm>
          <a:prstGeom prst="rect">
            <a:avLst/>
          </a:prstGeom>
          <a:noFill/>
          <a:ln w="9525">
            <a:noFill/>
            <a:miter lim="800000"/>
            <a:headEnd/>
            <a:tailEnd/>
          </a:ln>
        </p:spPr>
      </p:pic>
      <p:pic>
        <p:nvPicPr>
          <p:cNvPr id="23557" name="Picture 3"/>
          <p:cNvPicPr>
            <a:picLocks noChangeAspect="1" noChangeArrowheads="1"/>
          </p:cNvPicPr>
          <p:nvPr/>
        </p:nvPicPr>
        <p:blipFill>
          <a:blip r:embed="rId5"/>
          <a:srcRect/>
          <a:stretch>
            <a:fillRect/>
          </a:stretch>
        </p:blipFill>
        <p:spPr bwMode="auto">
          <a:xfrm>
            <a:off x="7234238" y="3206750"/>
            <a:ext cx="1874837" cy="1735138"/>
          </a:xfrm>
          <a:prstGeom prst="rect">
            <a:avLst/>
          </a:prstGeom>
          <a:noFill/>
          <a:ln w="9525">
            <a:noFill/>
            <a:miter lim="800000"/>
            <a:headEnd/>
            <a:tailEnd/>
          </a:ln>
        </p:spPr>
      </p:pic>
      <p:sp>
        <p:nvSpPr>
          <p:cNvPr id="15" name="Curved Left Arrow 14"/>
          <p:cNvSpPr/>
          <p:nvPr/>
        </p:nvSpPr>
        <p:spPr bwMode="auto">
          <a:xfrm>
            <a:off x="2124075" y="5516563"/>
            <a:ext cx="287338" cy="288925"/>
          </a:xfrm>
          <a:prstGeom prst="curvedLeft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a:p>
        </p:txBody>
      </p:sp>
      <p:sp>
        <p:nvSpPr>
          <p:cNvPr id="16" name="Curved Left Arrow 15"/>
          <p:cNvSpPr/>
          <p:nvPr/>
        </p:nvSpPr>
        <p:spPr bwMode="auto">
          <a:xfrm rot="10800000">
            <a:off x="1835150" y="5373688"/>
            <a:ext cx="288925" cy="287337"/>
          </a:xfrm>
          <a:prstGeom prst="curvedLeft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a:p>
        </p:txBody>
      </p:sp>
      <p:sp>
        <p:nvSpPr>
          <p:cNvPr id="17" name="Curved Left Arrow 16"/>
          <p:cNvSpPr/>
          <p:nvPr/>
        </p:nvSpPr>
        <p:spPr bwMode="auto">
          <a:xfrm>
            <a:off x="7235825" y="3500438"/>
            <a:ext cx="288925" cy="288925"/>
          </a:xfrm>
          <a:prstGeom prst="curvedLeft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a:p>
        </p:txBody>
      </p:sp>
      <p:sp>
        <p:nvSpPr>
          <p:cNvPr id="18" name="Curved Left Arrow 17"/>
          <p:cNvSpPr/>
          <p:nvPr/>
        </p:nvSpPr>
        <p:spPr bwMode="auto">
          <a:xfrm rot="10800000">
            <a:off x="6948488" y="3357563"/>
            <a:ext cx="287337" cy="287337"/>
          </a:xfrm>
          <a:prstGeom prst="curvedLeftArrow">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p:cNvPicPr>
            <a:picLocks noChangeAspect="1" noChangeArrowheads="1"/>
          </p:cNvPicPr>
          <p:nvPr/>
        </p:nvPicPr>
        <p:blipFill>
          <a:blip r:embed="rId3"/>
          <a:srcRect/>
          <a:stretch>
            <a:fillRect/>
          </a:stretch>
        </p:blipFill>
        <p:spPr bwMode="auto">
          <a:xfrm>
            <a:off x="179388" y="2205038"/>
            <a:ext cx="1673225" cy="2952750"/>
          </a:xfrm>
          <a:prstGeom prst="rect">
            <a:avLst/>
          </a:prstGeom>
          <a:noFill/>
          <a:ln w="3175">
            <a:solidFill>
              <a:schemeClr val="bg1">
                <a:lumMod val="85000"/>
              </a:schemeClr>
            </a:solidFill>
            <a:miter lim="800000"/>
            <a:headEnd/>
            <a:tailEnd/>
          </a:ln>
          <a:effectLst/>
        </p:spPr>
      </p:pic>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aphicFrame>
        <p:nvGraphicFramePr>
          <p:cNvPr id="11" name="Group 48"/>
          <p:cNvGraphicFramePr>
            <a:graphicFrameLocks noGrp="1"/>
          </p:cNvGraphicFramePr>
          <p:nvPr/>
        </p:nvGraphicFramePr>
        <p:xfrm>
          <a:off x="150813" y="1557338"/>
          <a:ext cx="8669337" cy="576262"/>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New Process </a:t>
                      </a:r>
                      <a:r>
                        <a:rPr kumimoji="0" lang="en-US" sz="1200" b="1" i="0" u="none" strike="noStrike" cap="none" normalizeH="0" baseline="0" dirty="0" smtClean="0">
                          <a:ln>
                            <a:noFill/>
                          </a:ln>
                          <a:solidFill>
                            <a:schemeClr val="bg1"/>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25613" name="Title 1"/>
          <p:cNvSpPr txBox="1">
            <a:spLocks/>
          </p:cNvSpPr>
          <p:nvPr/>
        </p:nvSpPr>
        <p:spPr bwMode="auto">
          <a:xfrm>
            <a:off x="0" y="620713"/>
            <a:ext cx="8153400" cy="592137"/>
          </a:xfrm>
          <a:prstGeom prst="rect">
            <a:avLst/>
          </a:prstGeom>
          <a:noFill/>
          <a:ln w="9525">
            <a:noFill/>
            <a:miter lim="800000"/>
            <a:headEnd/>
            <a:tailEnd/>
          </a:ln>
        </p:spPr>
        <p:txBody>
          <a:bodyPr anchor="b"/>
          <a:lstStyle/>
          <a:p>
            <a:pPr eaLnBrk="0" hangingPunct="0">
              <a:lnSpc>
                <a:spcPct val="90000"/>
              </a:lnSpc>
            </a:pPr>
            <a:r>
              <a:rPr lang="en-US" sz="1400" b="1"/>
              <a:t>Create a Production Schedule</a:t>
            </a:r>
            <a:br>
              <a:rPr lang="en-US" sz="1400" b="1"/>
            </a:br>
            <a:r>
              <a:rPr lang="en-US" sz="2000" b="1"/>
              <a:t>Process Overview – Comparing to Prior to 2010.1 Process</a:t>
            </a:r>
          </a:p>
        </p:txBody>
      </p:sp>
      <p:grpSp>
        <p:nvGrpSpPr>
          <p:cNvPr id="15" name="Group 53"/>
          <p:cNvGrpSpPr>
            <a:grpSpLocks/>
          </p:cNvGrpSpPr>
          <p:nvPr/>
        </p:nvGrpSpPr>
        <p:grpSpPr bwMode="auto">
          <a:xfrm>
            <a:off x="7813675"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5622" name="Group 63"/>
            <p:cNvGrpSpPr>
              <a:grpSpLocks/>
            </p:cNvGrpSpPr>
            <p:nvPr/>
          </p:nvGrpSpPr>
          <p:grpSpPr bwMode="auto">
            <a:xfrm>
              <a:off x="6907213" y="65088"/>
              <a:ext cx="171450" cy="171450"/>
              <a:chOff x="739" y="413995"/>
              <a:chExt cx="172117" cy="172117"/>
            </a:xfrm>
          </p:grpSpPr>
          <p:sp>
            <p:nvSpPr>
              <p:cNvPr id="20" name="Oval 1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22" name="Picture 3"/>
          <p:cNvPicPr>
            <a:picLocks noChangeAspect="1" noChangeArrowheads="1"/>
          </p:cNvPicPr>
          <p:nvPr/>
        </p:nvPicPr>
        <p:blipFill>
          <a:blip r:embed="rId4"/>
          <a:srcRect/>
          <a:stretch>
            <a:fillRect/>
          </a:stretch>
        </p:blipFill>
        <p:spPr bwMode="auto">
          <a:xfrm>
            <a:off x="2268538" y="2276475"/>
            <a:ext cx="1955800" cy="2913063"/>
          </a:xfrm>
          <a:prstGeom prst="rect">
            <a:avLst/>
          </a:prstGeom>
          <a:noFill/>
          <a:ln w="3175">
            <a:solidFill>
              <a:schemeClr val="bg1">
                <a:lumMod val="85000"/>
              </a:schemeClr>
            </a:solidFill>
            <a:miter lim="800000"/>
            <a:headEnd/>
            <a:tailEnd/>
          </a:ln>
          <a:effectLst/>
        </p:spPr>
      </p:pic>
      <p:pic>
        <p:nvPicPr>
          <p:cNvPr id="14" name="Picture 3"/>
          <p:cNvPicPr>
            <a:picLocks noChangeAspect="1" noChangeArrowheads="1"/>
          </p:cNvPicPr>
          <p:nvPr/>
        </p:nvPicPr>
        <p:blipFill>
          <a:blip r:embed="rId5"/>
          <a:srcRect/>
          <a:stretch>
            <a:fillRect/>
          </a:stretch>
        </p:blipFill>
        <p:spPr bwMode="auto">
          <a:xfrm>
            <a:off x="1244600" y="4970463"/>
            <a:ext cx="1527175" cy="14112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5617" name="TextBox 14"/>
          <p:cNvSpPr txBox="1">
            <a:spLocks noChangeArrowheads="1"/>
          </p:cNvSpPr>
          <p:nvPr/>
        </p:nvSpPr>
        <p:spPr bwMode="auto">
          <a:xfrm>
            <a:off x="1258888" y="5732463"/>
            <a:ext cx="504825" cy="307975"/>
          </a:xfrm>
          <a:prstGeom prst="rect">
            <a:avLst/>
          </a:prstGeom>
          <a:noFill/>
          <a:ln w="9525">
            <a:noFill/>
            <a:miter lim="800000"/>
            <a:headEnd/>
            <a:tailEnd/>
          </a:ln>
        </p:spPr>
        <p:txBody>
          <a:bodyPr>
            <a:spAutoFit/>
          </a:bodyPr>
          <a:lstStyle/>
          <a:p>
            <a:r>
              <a:rPr lang="en-US" sz="1400"/>
              <a:t>CRP</a:t>
            </a:r>
          </a:p>
        </p:txBody>
      </p:sp>
      <p:sp>
        <p:nvSpPr>
          <p:cNvPr id="17" name="Curved Left Arrow 16"/>
          <p:cNvSpPr/>
          <p:nvPr/>
        </p:nvSpPr>
        <p:spPr bwMode="auto">
          <a:xfrm>
            <a:off x="2771775" y="5157788"/>
            <a:ext cx="287338" cy="287337"/>
          </a:xfrm>
          <a:prstGeom prst="curvedLeftArrow">
            <a:avLst/>
          </a:prstGeom>
          <a:solidFill>
            <a:schemeClr val="accent2">
              <a:lumMod val="5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dirty="0"/>
          </a:p>
        </p:txBody>
      </p:sp>
      <p:sp>
        <p:nvSpPr>
          <p:cNvPr id="18" name="Curved Left Arrow 17"/>
          <p:cNvSpPr/>
          <p:nvPr/>
        </p:nvSpPr>
        <p:spPr bwMode="auto">
          <a:xfrm rot="10800000">
            <a:off x="971550" y="5084763"/>
            <a:ext cx="288925" cy="288925"/>
          </a:xfrm>
          <a:prstGeom prst="curvedLeftArrow">
            <a:avLst/>
          </a:prstGeom>
          <a:solidFill>
            <a:schemeClr val="tx2">
              <a:lumMod val="5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dirty="0"/>
          </a:p>
        </p:txBody>
      </p:sp>
      <p:pic>
        <p:nvPicPr>
          <p:cNvPr id="24" name="Picture 3"/>
          <p:cNvPicPr>
            <a:picLocks noChangeAspect="1" noChangeArrowheads="1"/>
          </p:cNvPicPr>
          <p:nvPr/>
        </p:nvPicPr>
        <p:blipFill>
          <a:blip r:embed="rId6"/>
          <a:srcRect/>
          <a:stretch>
            <a:fillRect/>
          </a:stretch>
        </p:blipFill>
        <p:spPr bwMode="auto">
          <a:xfrm>
            <a:off x="4787900" y="2276475"/>
            <a:ext cx="3600450" cy="3328988"/>
          </a:xfrm>
          <a:prstGeom prst="rect">
            <a:avLst/>
          </a:prstGeom>
          <a:noFill/>
          <a:ln w="3175">
            <a:solidFill>
              <a:schemeClr val="bg1">
                <a:lumMod val="85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22" presetClass="entr" presetSubtype="4"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wipe(down)">
                                      <p:cBhvr>
                                        <p:cTn id="9" dur="500"/>
                                        <p:tgtEl>
                                          <p:spTgt spid="24"/>
                                        </p:tgtEl>
                                      </p:cBhvr>
                                    </p:animEffect>
                                  </p:childTnLst>
                                </p:cTn>
                              </p:par>
                              <p:par>
                                <p:cTn id="10" presetID="1"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par>
                          <p:cTn id="12" fill="hold">
                            <p:stCondLst>
                              <p:cond delay="500"/>
                            </p:stCondLst>
                            <p:childTnLst>
                              <p:par>
                                <p:cTn id="13" presetID="27" presetClass="emph" presetSubtype="0" repeatCount="3000" fill="hold" grpId="0" nodeType="afterEffect">
                                  <p:stCondLst>
                                    <p:cond delay="0"/>
                                  </p:stCondLst>
                                  <p:childTnLst>
                                    <p:animClr clrSpc="rgb" dir="cw">
                                      <p:cBhvr override="childStyle">
                                        <p:cTn id="14" dur="500" autoRev="1" fill="hold"/>
                                        <p:tgtEl>
                                          <p:spTgt spid="18"/>
                                        </p:tgtEl>
                                        <p:attrNameLst>
                                          <p:attrName>style.color</p:attrName>
                                        </p:attrNameLst>
                                      </p:cBhvr>
                                      <p:to>
                                        <a:schemeClr val="bg1"/>
                                      </p:to>
                                    </p:animClr>
                                    <p:animClr clrSpc="rgb" dir="cw">
                                      <p:cBhvr>
                                        <p:cTn id="15" dur="500" autoRev="1" fill="hold"/>
                                        <p:tgtEl>
                                          <p:spTgt spid="18"/>
                                        </p:tgtEl>
                                        <p:attrNameLst>
                                          <p:attrName>fillcolor</p:attrName>
                                        </p:attrNameLst>
                                      </p:cBhvr>
                                      <p:to>
                                        <a:schemeClr val="bg1"/>
                                      </p:to>
                                    </p:animClr>
                                    <p:set>
                                      <p:cBhvr>
                                        <p:cTn id="16" dur="500" autoRev="1" fill="hold"/>
                                        <p:tgtEl>
                                          <p:spTgt spid="18"/>
                                        </p:tgtEl>
                                        <p:attrNameLst>
                                          <p:attrName>fill.type</p:attrName>
                                        </p:attrNameLst>
                                      </p:cBhvr>
                                      <p:to>
                                        <p:strVal val="solid"/>
                                      </p:to>
                                    </p:set>
                                    <p:set>
                                      <p:cBhvr>
                                        <p:cTn id="17" dur="500" autoRev="1" fill="hold"/>
                                        <p:tgtEl>
                                          <p:spTgt spid="18"/>
                                        </p:tgtEl>
                                        <p:attrNameLst>
                                          <p:attrName>fill.on</p:attrName>
                                        </p:attrNameLst>
                                      </p:cBhvr>
                                      <p:to>
                                        <p:strVal val="true"/>
                                      </p:to>
                                    </p:set>
                                  </p:childTnLst>
                                </p:cTn>
                              </p:par>
                            </p:childTnLst>
                          </p:cTn>
                        </p:par>
                        <p:par>
                          <p:cTn id="18" fill="hold">
                            <p:stCondLst>
                              <p:cond delay="3500"/>
                            </p:stCondLst>
                            <p:childTnLst>
                              <p:par>
                                <p:cTn id="19" presetID="27" presetClass="emph" presetSubtype="0" repeatCount="3000" fill="hold" grpId="0" nodeType="afterEffect">
                                  <p:stCondLst>
                                    <p:cond delay="0"/>
                                  </p:stCondLst>
                                  <p:childTnLst>
                                    <p:animClr clrSpc="rgb" dir="cw">
                                      <p:cBhvr override="childStyle">
                                        <p:cTn id="20" dur="500" autoRev="1" fill="hold"/>
                                        <p:tgtEl>
                                          <p:spTgt spid="17"/>
                                        </p:tgtEl>
                                        <p:attrNameLst>
                                          <p:attrName>style.color</p:attrName>
                                        </p:attrNameLst>
                                      </p:cBhvr>
                                      <p:to>
                                        <a:schemeClr val="bg1"/>
                                      </p:to>
                                    </p:animClr>
                                    <p:animClr clrSpc="rgb" dir="cw">
                                      <p:cBhvr>
                                        <p:cTn id="21" dur="500" autoRev="1" fill="hold"/>
                                        <p:tgtEl>
                                          <p:spTgt spid="17"/>
                                        </p:tgtEl>
                                        <p:attrNameLst>
                                          <p:attrName>fillcolor</p:attrName>
                                        </p:attrNameLst>
                                      </p:cBhvr>
                                      <p:to>
                                        <a:schemeClr val="bg1"/>
                                      </p:to>
                                    </p:animClr>
                                    <p:set>
                                      <p:cBhvr>
                                        <p:cTn id="22" dur="500" autoRev="1" fill="hold"/>
                                        <p:tgtEl>
                                          <p:spTgt spid="17"/>
                                        </p:tgtEl>
                                        <p:attrNameLst>
                                          <p:attrName>fill.type</p:attrName>
                                        </p:attrNameLst>
                                      </p:cBhvr>
                                      <p:to>
                                        <p:strVal val="solid"/>
                                      </p:to>
                                    </p:set>
                                    <p:set>
                                      <p:cBhvr>
                                        <p:cTn id="23" dur="500" autoRev="1" fill="hold"/>
                                        <p:tgtEl>
                                          <p:spTgt spid="17"/>
                                        </p:tgtEl>
                                        <p:attrNameLst>
                                          <p:attrName>fill.on</p:attrName>
                                        </p:attrNameLst>
                                      </p:cBhvr>
                                      <p:to>
                                        <p:strVal val="true"/>
                                      </p:to>
                                    </p:set>
                                  </p:childTnLst>
                                </p:cTn>
                              </p:par>
                            </p:childTnLst>
                          </p:cTn>
                        </p:par>
                        <p:par>
                          <p:cTn id="24" fill="hold">
                            <p:stCondLst>
                              <p:cond delay="6500"/>
                            </p:stCondLst>
                            <p:childTnLst>
                              <p:par>
                                <p:cTn id="25" presetID="1" presetClass="exit"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par>
                          <p:cTn id="27" fill="hold">
                            <p:stCondLst>
                              <p:cond delay="6500"/>
                            </p:stCondLst>
                            <p:childTnLst>
                              <p:par>
                                <p:cTn id="28" presetID="10" presetClass="exit" presetSubtype="0" fill="hold" nodeType="afterEffect">
                                  <p:stCondLst>
                                    <p:cond delay="0"/>
                                  </p:stCondLst>
                                  <p:childTnLst>
                                    <p:animEffect transition="out" filter="fade">
                                      <p:cBhvr>
                                        <p:cTn id="29" dur="2000"/>
                                        <p:tgtEl>
                                          <p:spTgt spid="24"/>
                                        </p:tgtEl>
                                      </p:cBhvr>
                                    </p:animEffect>
                                    <p:set>
                                      <p:cBhvr>
                                        <p:cTn id="30" dur="1" fill="hold">
                                          <p:stCondLst>
                                            <p:cond delay="19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722" name="Group 26"/>
          <p:cNvGraphicFramePr>
            <a:graphicFrameLocks noGrp="1"/>
          </p:cNvGraphicFramePr>
          <p:nvPr/>
        </p:nvGraphicFramePr>
        <p:xfrm>
          <a:off x="395288" y="1628775"/>
          <a:ext cx="8669337" cy="3595688"/>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lumMod val="95000"/>
                            </a:schemeClr>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lumMod val="95000"/>
                          </a:schemeClr>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lumMod val="95000"/>
                            </a:schemeClr>
                          </a:solidFill>
                          <a:effectLst/>
                          <a:latin typeface="Century Gothic" pitchFamily="34" charset="0"/>
                        </a:rPr>
                        <a:t>New Process </a:t>
                      </a:r>
                      <a:r>
                        <a:rPr kumimoji="0" lang="en-US" sz="1200" b="1" i="0" u="none" strike="noStrike" cap="none" normalizeH="0" baseline="0" dirty="0" smtClean="0">
                          <a:ln>
                            <a:noFill/>
                          </a:ln>
                          <a:solidFill>
                            <a:schemeClr val="bg1">
                              <a:lumMod val="95000"/>
                            </a:schemeClr>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778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Discrete and repetitive scheduling performed in separate applications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smtClean="0">
                          <a:ln>
                            <a:noFill/>
                          </a:ln>
                          <a:solidFill>
                            <a:srgbClr val="000000"/>
                          </a:solidFill>
                          <a:effectLst/>
                          <a:latin typeface="Century Gothic" pitchFamily="34" charset="0"/>
                        </a:rPr>
                        <a:t>  Unified master scheduling solution for </a:t>
                      </a:r>
                      <a:br>
                        <a:rPr kumimoji="0" lang="en-US" sz="1500" b="0" i="0" u="none" strike="noStrike" cap="none" normalizeH="0" baseline="0" smtClean="0">
                          <a:ln>
                            <a:noFill/>
                          </a:ln>
                          <a:solidFill>
                            <a:srgbClr val="000000"/>
                          </a:solidFill>
                          <a:effectLst/>
                          <a:latin typeface="Century Gothic" pitchFamily="34" charset="0"/>
                        </a:rPr>
                      </a:br>
                      <a:r>
                        <a:rPr kumimoji="0" lang="en-US" sz="1500" b="0" i="0" u="none" strike="noStrike" cap="none" normalizeH="0" baseline="0" smtClean="0">
                          <a:ln>
                            <a:noFill/>
                          </a:ln>
                          <a:solidFill>
                            <a:srgbClr val="000000"/>
                          </a:solidFill>
                          <a:effectLst/>
                          <a:latin typeface="Century Gothic" pitchFamily="34" charset="0"/>
                        </a:rPr>
                        <a:t>   repetitive and discrete orders</a:t>
                      </a:r>
                      <a:br>
                        <a:rPr kumimoji="0" lang="en-US" sz="1500" b="0" i="0" u="none" strike="noStrike" cap="none" normalizeH="0" baseline="0" smtClean="0">
                          <a:ln>
                            <a:noFill/>
                          </a:ln>
                          <a:solidFill>
                            <a:srgbClr val="000000"/>
                          </a:solidFill>
                          <a:effectLst/>
                          <a:latin typeface="Century Gothic" pitchFamily="34" charset="0"/>
                        </a:rPr>
                      </a:b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41592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Capacity planning performed in a separate process map/flow/solution</a:t>
                      </a:r>
                      <a:br>
                        <a:rPr kumimoji="0" lang="en-US" sz="1500" b="0" i="0" u="none" strike="noStrike" cap="none" normalizeH="0" baseline="0" dirty="0" smtClean="0">
                          <a:ln>
                            <a:noFill/>
                          </a:ln>
                          <a:solidFill>
                            <a:srgbClr val="000000"/>
                          </a:solidFill>
                          <a:effectLst/>
                          <a:latin typeface="Century Gothic" pitchFamily="34" charset="0"/>
                        </a:rPr>
                      </a:br>
                      <a:r>
                        <a:rPr kumimoji="0" lang="en-US" sz="1500" b="0" i="0" u="none" strike="noStrike" cap="none" normalizeH="0" baseline="0" dirty="0" smtClean="0">
                          <a:ln>
                            <a:noFill/>
                          </a:ln>
                          <a:solidFill>
                            <a:srgbClr val="000000"/>
                          </a:solidFill>
                          <a:effectLst/>
                          <a:latin typeface="Century Gothic" pitchFamily="34" charset="0"/>
                        </a:rPr>
                        <a: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Capacity planning and master scheduling are integrated in a single solution</a:t>
                      </a:r>
                      <a:br>
                        <a:rPr kumimoji="0" lang="en-US" sz="1500" b="0" i="0" u="none" strike="noStrike" cap="none" normalizeH="0" baseline="0" dirty="0" smtClean="0">
                          <a:ln>
                            <a:noFill/>
                          </a:ln>
                          <a:solidFill>
                            <a:srgbClr val="000000"/>
                          </a:solidFill>
                          <a:effectLst/>
                          <a:latin typeface="Century Gothic" pitchFamily="34" charset="0"/>
                        </a:rPr>
                      </a:b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14636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Over 12 core steps/programs to create a </a:t>
                      </a:r>
                      <a:br>
                        <a:rPr kumimoji="0" lang="en-US" sz="1500" b="0" i="0" u="none" strike="noStrike" cap="none" normalizeH="0" baseline="0" dirty="0" smtClean="0">
                          <a:ln>
                            <a:noFill/>
                          </a:ln>
                          <a:solidFill>
                            <a:srgbClr val="000000"/>
                          </a:solidFill>
                          <a:effectLst/>
                          <a:latin typeface="Century Gothic" pitchFamily="34" charset="0"/>
                        </a:rPr>
                      </a:br>
                      <a:r>
                        <a:rPr kumimoji="0" lang="en-US" sz="1500" b="0" i="0" u="none" strike="noStrike" cap="none" normalizeH="0" baseline="0" dirty="0" smtClean="0">
                          <a:ln>
                            <a:noFill/>
                          </a:ln>
                          <a:solidFill>
                            <a:srgbClr val="000000"/>
                          </a:solidFill>
                          <a:effectLst/>
                          <a:latin typeface="Century Gothic" pitchFamily="34" charset="0"/>
                        </a:rPr>
                        <a:t>production schedule for </a:t>
                      </a:r>
                      <a:r>
                        <a:rPr kumimoji="0" lang="en-US" sz="1500" b="0" i="1" u="none" strike="noStrike" cap="none" normalizeH="0" baseline="0" dirty="0" smtClean="0">
                          <a:ln>
                            <a:noFill/>
                          </a:ln>
                          <a:solidFill>
                            <a:srgbClr val="000000"/>
                          </a:solidFill>
                          <a:effectLst/>
                          <a:latin typeface="Century Gothic" pitchFamily="34" charset="0"/>
                        </a:rPr>
                        <a:t>Discrete</a:t>
                      </a:r>
                      <a:r>
                        <a:rPr kumimoji="0" lang="en-US" sz="1500" b="0" i="0" u="none" strike="noStrike" cap="none" normalizeH="0" baseline="0" dirty="0" smtClean="0">
                          <a:ln>
                            <a:noFill/>
                          </a:ln>
                          <a:solidFill>
                            <a:srgbClr val="000000"/>
                          </a:solidFill>
                          <a:effectLst/>
                          <a:latin typeface="Century Gothic" pitchFamily="34" charset="0"/>
                        </a:rPr>
                        <a:t> / Repetitive scheduling </a:t>
                      </a:r>
                      <a:br>
                        <a:rPr kumimoji="0" lang="en-US" sz="1500" b="0" i="0" u="none" strike="noStrike" cap="none" normalizeH="0" baseline="0" dirty="0" smtClean="0">
                          <a:ln>
                            <a:noFill/>
                          </a:ln>
                          <a:solidFill>
                            <a:srgbClr val="000000"/>
                          </a:solidFill>
                          <a:effectLst/>
                          <a:latin typeface="Century Gothic" pitchFamily="34" charset="0"/>
                        </a:rPr>
                      </a:br>
                      <a:r>
                        <a:rPr kumimoji="0" lang="en-US" sz="1500" b="0" i="0" u="none" strike="noStrike" cap="none" normalizeH="0" baseline="0" dirty="0" smtClean="0">
                          <a:ln>
                            <a:noFill/>
                          </a:ln>
                          <a:solidFill>
                            <a:srgbClr val="000000"/>
                          </a:solidFill>
                          <a:effectLst/>
                          <a:latin typeface="Century Gothic" pitchFamily="34" charset="0"/>
                        </a:rPr>
                        <a:t/>
                      </a:r>
                      <a:br>
                        <a:rPr kumimoji="0" lang="en-US" sz="1500" b="0" i="0" u="none" strike="noStrike" cap="none" normalizeH="0" baseline="0" dirty="0" smtClean="0">
                          <a:ln>
                            <a:noFill/>
                          </a:ln>
                          <a:solidFill>
                            <a:srgbClr val="000000"/>
                          </a:solidFill>
                          <a:effectLst/>
                          <a:latin typeface="Century Gothic" pitchFamily="34" charset="0"/>
                        </a:rPr>
                      </a:br>
                      <a:endParaRPr kumimoji="0" lang="en-US" sz="1500" b="0" i="0" u="none" strike="noStrike" cap="none" normalizeH="0" baseline="0" dirty="0" smtClean="0">
                        <a:ln>
                          <a:noFill/>
                        </a:ln>
                        <a:solidFill>
                          <a:srgbClr val="000000"/>
                        </a:solidFill>
                        <a:effectLst/>
                        <a:latin typeface="Century Gothic" pitchFamily="34" charset="0"/>
                      </a:endParaRP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Two core steps (1 primary) to create a production  schedule for </a:t>
                      </a:r>
                      <a:r>
                        <a:rPr kumimoji="0" lang="en-US" sz="1500" b="0" i="1" u="none" strike="noStrike" cap="none" normalizeH="0" baseline="0" dirty="0" smtClean="0">
                          <a:ln>
                            <a:noFill/>
                          </a:ln>
                          <a:solidFill>
                            <a:srgbClr val="000000"/>
                          </a:solidFill>
                          <a:effectLst/>
                          <a:latin typeface="Century Gothic" pitchFamily="34" charset="0"/>
                        </a:rPr>
                        <a:t>both</a:t>
                      </a:r>
                      <a:r>
                        <a:rPr kumimoji="0" lang="en-US" sz="1500" b="0" i="0" u="none" strike="noStrike" cap="none" normalizeH="0" baseline="0" dirty="0" smtClean="0">
                          <a:ln>
                            <a:noFill/>
                          </a:ln>
                          <a:solidFill>
                            <a:srgbClr val="000000"/>
                          </a:solidFill>
                          <a:effectLst/>
                          <a:latin typeface="Century Gothic" pitchFamily="34" charset="0"/>
                        </a:rPr>
                        <a:t>  repetitive and discrete orders</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27671" name="Title 1"/>
          <p:cNvSpPr txBox="1">
            <a:spLocks/>
          </p:cNvSpPr>
          <p:nvPr/>
        </p:nvSpPr>
        <p:spPr bwMode="auto">
          <a:xfrm>
            <a:off x="323850" y="7651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a Master Schedule</a:t>
            </a:r>
            <a:r>
              <a:rPr lang="en-US" sz="2000" b="1">
                <a:solidFill>
                  <a:schemeClr val="tx2"/>
                </a:solidFill>
              </a:rPr>
              <a:t/>
            </a:r>
            <a:br>
              <a:rPr lang="en-US" sz="2000" b="1">
                <a:solidFill>
                  <a:schemeClr val="tx2"/>
                </a:solidFill>
              </a:rPr>
            </a:br>
            <a:r>
              <a:rPr lang="en-US" sz="2000" b="1">
                <a:solidFill>
                  <a:schemeClr val="tx2"/>
                </a:solidFill>
              </a:rPr>
              <a:t>Process Overview – Comparing to Prior to 2010.1 Process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AMPUS_NAME" val="qad"/>
  <p:tag name="SLIDEFILENAME" val="QAD_Production_Sche___103.JPG"/>
  <p:tag name="SLIDEID" val="103"/>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135384</TotalTime>
  <Words>3868</Words>
  <Application>Microsoft Office PowerPoint</Application>
  <PresentationFormat>On-screen Show (4:3)</PresentationFormat>
  <Paragraphs>747</Paragraphs>
  <Slides>61</Slides>
  <Notes>44</Notes>
  <HiddenSlides>4</HiddenSlides>
  <MMClips>0</MMClips>
  <ScaleCrop>false</ScaleCrop>
  <HeadingPairs>
    <vt:vector size="6" baseType="variant">
      <vt:variant>
        <vt:lpstr>Fonts Used</vt:lpstr>
      </vt:variant>
      <vt:variant>
        <vt:i4>6</vt:i4>
      </vt:variant>
      <vt:variant>
        <vt:lpstr>Design Template</vt:lpstr>
      </vt:variant>
      <vt:variant>
        <vt:i4>8</vt:i4>
      </vt:variant>
      <vt:variant>
        <vt:lpstr>Slide Titles</vt:lpstr>
      </vt:variant>
      <vt:variant>
        <vt:i4>61</vt:i4>
      </vt:variant>
    </vt:vector>
  </HeadingPairs>
  <TitlesOfParts>
    <vt:vector size="75" baseType="lpstr">
      <vt:lpstr>Tahoma</vt:lpstr>
      <vt:lpstr>Arial</vt:lpstr>
      <vt:lpstr>Century Gothic</vt:lpstr>
      <vt:lpstr>Lucida Grande</vt:lpstr>
      <vt:lpstr>Webdings</vt:lpstr>
      <vt:lpstr>Times New Roman</vt:lpstr>
      <vt:lpstr>QAD 2010 Template</vt:lpstr>
      <vt:lpstr>QAD 2010 Template</vt:lpstr>
      <vt:lpstr>QAD 2010 Template</vt:lpstr>
      <vt:lpstr>QAD 2010 Template</vt:lpstr>
      <vt:lpstr>QAD 2010 Template</vt:lpstr>
      <vt:lpstr>QAD 2010 Template</vt:lpstr>
      <vt:lpstr>QAD 2010 Template</vt:lpstr>
      <vt:lpstr>QAD 2010 Template</vt:lpstr>
      <vt:lpstr>Create a Production Schedule</vt:lpstr>
      <vt:lpstr>Slide 2</vt:lpstr>
      <vt:lpstr>Slide 3</vt:lpstr>
      <vt:lpstr>Overview</vt:lpstr>
      <vt:lpstr>Slide 5</vt:lpstr>
      <vt:lpstr>Slide 6</vt:lpstr>
      <vt:lpstr>Production Scheduling Flow Today</vt:lpstr>
      <vt:lpstr>Slide 8</vt:lpstr>
      <vt:lpstr>Slide 9</vt:lpstr>
      <vt:lpstr>Slide 10</vt:lpstr>
      <vt:lpstr>Slide 11</vt:lpstr>
      <vt:lpstr>Scheduling by Release vs. Due Dates</vt:lpstr>
      <vt:lpstr>Slide 13</vt:lpstr>
      <vt:lpstr>Slide 14</vt:lpstr>
      <vt:lpstr>Slide 15</vt:lpstr>
      <vt:lpstr>Slide 16</vt:lpstr>
      <vt:lpstr>Slide 17</vt:lpstr>
      <vt:lpstr> Define Sequencing Horizon</vt:lpstr>
      <vt:lpstr>Slide 19</vt:lpstr>
      <vt:lpstr>Slide 20</vt:lpstr>
      <vt:lpstr>Create Production Schedule Production Order Scheduling</vt:lpstr>
      <vt:lpstr> Schedule by Release Date</vt:lpstr>
      <vt:lpstr>Business Issues/Needs</vt:lpstr>
      <vt:lpstr>Slide 24</vt:lpstr>
      <vt:lpstr>Slide 25</vt:lpstr>
      <vt:lpstr>Slide 26</vt:lpstr>
      <vt:lpstr> Hands On Lesson</vt:lpstr>
      <vt:lpstr>Exercise 1 - Sequencing Production Orders within a Release Date </vt:lpstr>
      <vt:lpstr> Schedule by Shift</vt:lpstr>
      <vt:lpstr>Slide 30</vt:lpstr>
      <vt:lpstr>Slide 31</vt:lpstr>
      <vt:lpstr>Slide 32</vt:lpstr>
      <vt:lpstr>Slide 33</vt:lpstr>
      <vt:lpstr>Slide 34</vt:lpstr>
      <vt:lpstr> Hands On Lesson</vt:lpstr>
      <vt:lpstr>Exercise 2 - Scheduling Orders within a Release Date and Shift </vt:lpstr>
      <vt:lpstr> Schedule by Multi-Resource</vt:lpstr>
      <vt:lpstr>Slide 38</vt:lpstr>
      <vt:lpstr>Slide 39</vt:lpstr>
      <vt:lpstr>Scheduling By Multi-Resource Understanding Item/Resource Relationships </vt:lpstr>
      <vt:lpstr>Slide 41</vt:lpstr>
      <vt:lpstr>Slide 42</vt:lpstr>
      <vt:lpstr>Slide 43</vt:lpstr>
      <vt:lpstr>Slide 44</vt:lpstr>
      <vt:lpstr>Slide 45</vt:lpstr>
      <vt:lpstr>Slide 46</vt:lpstr>
      <vt:lpstr>Slide 47</vt:lpstr>
      <vt:lpstr> Hands On Lesson</vt:lpstr>
      <vt:lpstr>Exercise 3 – Learn the Data Display for Items Scheduled on Multiple Resources for Both MSW and PSW </vt:lpstr>
      <vt:lpstr>Slide 50</vt:lpstr>
      <vt:lpstr>Slide 51</vt:lpstr>
      <vt:lpstr>Slide 52</vt:lpstr>
      <vt:lpstr>Slide 53</vt:lpstr>
      <vt:lpstr>Slide 54</vt:lpstr>
      <vt:lpstr>Slide 55</vt:lpstr>
      <vt:lpstr>Slide 56</vt:lpstr>
      <vt:lpstr>Slide 57</vt:lpstr>
      <vt:lpstr>Exercise 4- Split an Order and Anchor a Due Date</vt:lpstr>
      <vt:lpstr> Other Related Topics</vt:lpstr>
      <vt:lpstr>Slide 60</vt:lpstr>
      <vt:lpstr>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bws</dc:creator>
  <cp:lastModifiedBy>QAD</cp:lastModifiedBy>
  <cp:revision>2890</cp:revision>
  <dcterms:created xsi:type="dcterms:W3CDTF">2006-04-20T07:03:59Z</dcterms:created>
  <dcterms:modified xsi:type="dcterms:W3CDTF">2011-03-04T19:28:14Z</dcterms:modified>
</cp:coreProperties>
</file>