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16" r:id="rId2"/>
  </p:sldMasterIdLst>
  <p:notesMasterIdLst>
    <p:notesMasterId r:id="rId26"/>
  </p:notesMasterIdLst>
  <p:handoutMasterIdLst>
    <p:handoutMasterId r:id="rId27"/>
  </p:handoutMasterIdLst>
  <p:sldIdLst>
    <p:sldId id="259" r:id="rId3"/>
    <p:sldId id="758" r:id="rId4"/>
    <p:sldId id="813" r:id="rId5"/>
    <p:sldId id="807" r:id="rId6"/>
    <p:sldId id="828" r:id="rId7"/>
    <p:sldId id="808" r:id="rId8"/>
    <p:sldId id="814" r:id="rId9"/>
    <p:sldId id="815" r:id="rId10"/>
    <p:sldId id="809" r:id="rId11"/>
    <p:sldId id="810" r:id="rId12"/>
    <p:sldId id="824" r:id="rId13"/>
    <p:sldId id="811" r:id="rId14"/>
    <p:sldId id="812" r:id="rId15"/>
    <p:sldId id="816" r:id="rId16"/>
    <p:sldId id="818" r:id="rId17"/>
    <p:sldId id="827" r:id="rId18"/>
    <p:sldId id="805" r:id="rId19"/>
    <p:sldId id="806" r:id="rId20"/>
    <p:sldId id="821" r:id="rId21"/>
    <p:sldId id="820" r:id="rId22"/>
    <p:sldId id="822" r:id="rId23"/>
    <p:sldId id="825" r:id="rId24"/>
    <p:sldId id="826" r:id="rId25"/>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354"/>
    <a:srgbClr val="FF8500"/>
    <a:srgbClr val="FEA46A"/>
    <a:srgbClr val="CC3300"/>
    <a:srgbClr val="FF3300"/>
    <a:srgbClr val="00CC99"/>
    <a:srgbClr val="A3A3A3"/>
    <a:srgbClr val="77777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20" autoAdjust="0"/>
    <p:restoredTop sz="97778" autoAdjust="0"/>
  </p:normalViewPr>
  <p:slideViewPr>
    <p:cSldViewPr>
      <p:cViewPr>
        <p:scale>
          <a:sx n="66" d="100"/>
          <a:sy n="66" d="100"/>
        </p:scale>
        <p:origin x="-318" y="-24"/>
      </p:cViewPr>
      <p:guideLst>
        <p:guide orient="horz" pos="1200"/>
        <p:guide orient="horz" pos="864"/>
        <p:guide pos="2880"/>
        <p:guide pos="288"/>
      </p:guideLst>
    </p:cSldViewPr>
  </p:slideViewPr>
  <p:notesTextViewPr>
    <p:cViewPr>
      <p:scale>
        <a:sx n="66" d="100"/>
        <a:sy n="66" d="100"/>
      </p:scale>
      <p:origin x="0" y="0"/>
    </p:cViewPr>
  </p:notesTextViewPr>
  <p:sorterViewPr>
    <p:cViewPr>
      <p:scale>
        <a:sx n="66" d="100"/>
        <a:sy n="66" d="100"/>
      </p:scale>
      <p:origin x="0" y="1127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67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l" defTabSz="931863">
              <a:defRPr sz="1200">
                <a:latin typeface="Arial" charset="0"/>
              </a:defRPr>
            </a:lvl1pPr>
          </a:lstStyle>
          <a:p>
            <a:pPr>
              <a:defRPr/>
            </a:pPr>
            <a:endParaRPr lang="en-US"/>
          </a:p>
        </p:txBody>
      </p:sp>
      <p:sp>
        <p:nvSpPr>
          <p:cNvPr id="4167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r" defTabSz="931863">
              <a:defRPr sz="1200">
                <a:latin typeface="Arial" charset="0"/>
              </a:defRPr>
            </a:lvl1pPr>
          </a:lstStyle>
          <a:p>
            <a:pPr>
              <a:defRPr/>
            </a:pPr>
            <a:endParaRPr lang="en-US"/>
          </a:p>
        </p:txBody>
      </p:sp>
      <p:sp>
        <p:nvSpPr>
          <p:cNvPr id="4167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l" defTabSz="931863">
              <a:defRPr sz="1200">
                <a:latin typeface="Arial" charset="0"/>
              </a:defRPr>
            </a:lvl1pPr>
          </a:lstStyle>
          <a:p>
            <a:pPr>
              <a:defRPr/>
            </a:pPr>
            <a:endParaRPr lang="en-US"/>
          </a:p>
        </p:txBody>
      </p:sp>
      <p:sp>
        <p:nvSpPr>
          <p:cNvPr id="4167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r" defTabSz="931863">
              <a:defRPr sz="1200">
                <a:latin typeface="Arial" charset="0"/>
              </a:defRPr>
            </a:lvl1pPr>
          </a:lstStyle>
          <a:p>
            <a:pPr>
              <a:defRPr/>
            </a:pPr>
            <a:fld id="{949DA532-9538-4798-905C-5582DD5C63B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l" defTabSz="931863">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r" defTabSz="931863">
              <a:defRPr sz="120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81100" y="696913"/>
            <a:ext cx="4649788" cy="3487737"/>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l" defTabSz="931863">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r" defTabSz="931863">
              <a:defRPr sz="1200">
                <a:latin typeface="Arial" charset="0"/>
              </a:defRPr>
            </a:lvl1pPr>
          </a:lstStyle>
          <a:p>
            <a:pPr>
              <a:defRPr/>
            </a:pPr>
            <a:fld id="{350AA017-9EA7-4CDD-A05E-0540906EAD2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ln/>
        </p:spPr>
      </p:sp>
      <p:sp>
        <p:nvSpPr>
          <p:cNvPr id="29698" name="Rectangle 3"/>
          <p:cNvSpPr>
            <a:spLocks noGrp="1" noChangeArrowheads="1"/>
          </p:cNvSpPr>
          <p:nvPr>
            <p:ph type="body" idx="1"/>
          </p:nvPr>
        </p:nvSpPr>
        <p:spPr>
          <a:noFill/>
          <a:ln/>
        </p:spPr>
        <p:txBody>
          <a:bodyPr/>
          <a:lstStyle/>
          <a:p>
            <a:pPr eaLnBrk="1" hangingPunct="1"/>
            <a:r>
              <a:rPr lang="en-US" smtClean="0"/>
              <a:t>Czn note 9/14 – Made some grammatical and small other changes on this slide </a:t>
            </a:r>
          </a:p>
          <a:p>
            <a:pPr eaLnBrk="1" hangingPunct="1"/>
            <a:endParaRPr lang="en-US" smtClean="0"/>
          </a:p>
          <a:p>
            <a:pPr eaLnBrk="1" hangingPunct="1"/>
            <a:r>
              <a:rPr lang="en-US" smtClean="0"/>
              <a:t> Under the Audience section you end the first sub-bullet with “and SE releases” – I don’t think that adds anything so I would remove</a:t>
            </a:r>
          </a:p>
          <a:p>
            <a:pPr eaLnBrk="1" hangingPunct="1"/>
            <a:endParaRPr lang="en-US" smtClean="0"/>
          </a:p>
          <a:p>
            <a:pPr eaLnBrk="1" hangingPunct="1"/>
            <a:r>
              <a:rPr lang="en-US" smtClean="0"/>
              <a:t>Under the scope section you correctly list 2010.1 EE. What we should do when we release the SE package is make a general statement to the field through QAD news that the 2010.1 EE materials also apply to the MSW/PSW SE package except that hands on exercises are all built around QMI data which only exists for EE. Any add’l </a:t>
            </a:r>
            <a:r>
              <a:rPr lang="en-US" u="sng" smtClean="0"/>
              <a:t>significant </a:t>
            </a:r>
            <a:r>
              <a:rPr lang="en-US" smtClean="0"/>
              <a:t>enhancements we built into the SE package we will end up putting in the March 2011 release. As part of the March 2011 release we’ll create an additional Camtasia training recording highlighting these significant enhancements.</a:t>
            </a:r>
          </a:p>
          <a:p>
            <a:pPr eaLnBrk="1" hangingPunct="1"/>
            <a:endParaRPr lang="en-US" smtClean="0"/>
          </a:p>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p:spPr>
        <p:txBody>
          <a:bodyPr/>
          <a:lstStyle/>
          <a:p>
            <a:fld id="{92EEEE8A-BE03-4BF4-A4E3-0FB4B2103981}" type="slidenum">
              <a:rPr lang="en-US" smtClean="0"/>
              <a:pPr/>
              <a:t>14</a:t>
            </a:fld>
            <a:endParaRPr lang="en-US" smtClean="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a:ln/>
        </p:spPr>
      </p:sp>
      <p:sp>
        <p:nvSpPr>
          <p:cNvPr id="53250" name="Notes Placeholder 2"/>
          <p:cNvSpPr>
            <a:spLocks noGrp="1"/>
          </p:cNvSpPr>
          <p:nvPr>
            <p:ph type="body" idx="1"/>
          </p:nvPr>
        </p:nvSpPr>
        <p:spPr>
          <a:noFill/>
          <a:ln/>
        </p:spPr>
        <p:txBody>
          <a:bodyPr/>
          <a:lstStyle/>
          <a:p>
            <a:pPr eaLnBrk="1" hangingPunct="1"/>
            <a:r>
              <a:rPr lang="en-US" smtClean="0"/>
              <a:t>For customers Schedule Discrete orders, work order maintenance was essentially the only tool/UI for master scheduling orders.  </a:t>
            </a:r>
          </a:p>
          <a:p>
            <a:pPr eaLnBrk="1" hangingPunct="1"/>
            <a:endParaRPr lang="en-US" smtClean="0"/>
          </a:p>
          <a:p>
            <a:pPr eaLnBrk="1" hangingPunct="1"/>
            <a:r>
              <a:rPr lang="en-US" smtClean="0"/>
              <a:t>- You could see your capacity consumption at the WC level, but this information was only marginally helpful, as it provided a very limited view of the full demand/supply picture.</a:t>
            </a:r>
          </a:p>
        </p:txBody>
      </p:sp>
      <p:sp>
        <p:nvSpPr>
          <p:cNvPr id="53251" name="Slide Number Placeholder 3"/>
          <p:cNvSpPr>
            <a:spLocks noGrp="1"/>
          </p:cNvSpPr>
          <p:nvPr>
            <p:ph type="sldNum" sz="quarter" idx="5"/>
          </p:nvPr>
        </p:nvSpPr>
        <p:spPr>
          <a:noFill/>
        </p:spPr>
        <p:txBody>
          <a:bodyPr/>
          <a:lstStyle/>
          <a:p>
            <a:fld id="{A2113AF1-BFDF-48AE-9B75-5768BFFA31EB}" type="slidenum">
              <a:rPr lang="en-US" smtClean="0"/>
              <a:pPr/>
              <a:t>15</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pPr eaLnBrk="1" hangingPunct="1"/>
            <a:r>
              <a:rPr lang="en-US" smtClean="0"/>
              <a:t>Value: </a:t>
            </a:r>
          </a:p>
          <a:p>
            <a:pPr eaLnBrk="1" hangingPunct="1"/>
            <a:endParaRPr lang="en-US" smtClean="0"/>
          </a:p>
          <a:p>
            <a:pPr eaLnBrk="1" hangingPunct="1"/>
            <a:r>
              <a:rPr lang="en-US" smtClean="0"/>
              <a:t>- At the operation level, you could not see the relationship of your customer demand to your scheduled supply.  </a:t>
            </a:r>
          </a:p>
          <a:p>
            <a:pPr eaLnBrk="1" hangingPunct="1"/>
            <a:endParaRPr lang="en-US" smtClean="0"/>
          </a:p>
          <a:p>
            <a:pPr eaLnBrk="1" hangingPunct="1"/>
            <a:endParaRPr lang="en-US" smtClean="0"/>
          </a:p>
          <a:p>
            <a:pPr eaLnBrk="1" hangingPunct="1"/>
            <a:r>
              <a:rPr lang="en-US" smtClean="0"/>
              <a:t>- Many customers would admit their routing setup is less than optimal, and may not be adequate to use for scheduling purposes.</a:t>
            </a:r>
          </a:p>
        </p:txBody>
      </p:sp>
      <p:sp>
        <p:nvSpPr>
          <p:cNvPr id="55299" name="Slide Number Placeholder 3"/>
          <p:cNvSpPr>
            <a:spLocks noGrp="1"/>
          </p:cNvSpPr>
          <p:nvPr>
            <p:ph type="sldNum" sz="quarter" idx="5"/>
          </p:nvPr>
        </p:nvSpPr>
        <p:spPr>
          <a:noFill/>
        </p:spPr>
        <p:txBody>
          <a:bodyPr/>
          <a:lstStyle/>
          <a:p>
            <a:fld id="{0ECBAC33-D105-43F3-A5C0-5540455F119F}" type="slidenum">
              <a:rPr lang="en-US" smtClean="0"/>
              <a:pPr/>
              <a:t>16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p>
            <a:fld id="{DFA13BCE-60C4-48F8-A716-85613F604D8B}" type="slidenum">
              <a:rPr lang="en-US" smtClean="0"/>
              <a:pPr/>
              <a:t>17</a:t>
            </a:fld>
            <a:endParaRPr lang="en-US" smtClean="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DF2F6DDB-E57E-4A58-BB88-80940C44C742}" type="slidenum">
              <a:rPr lang="en-US" smtClean="0"/>
              <a:pPr/>
              <a:t>20</a:t>
            </a:fld>
            <a:endParaRPr lang="en-US" smtClean="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1FFA48B5-6C0B-40D4-B4BC-854DAC5EC747}" type="slidenum">
              <a:rPr lang="en-US" smtClean="0"/>
              <a:pPr/>
              <a:t>23</a:t>
            </a:fld>
            <a:endParaRPr lang="en-US" smtClean="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9ADAC464-226C-469B-B506-4B9FB3FCECE5}" type="slidenum">
              <a:rPr lang="en-US" smtClean="0"/>
              <a:pPr/>
              <a:t>3</a:t>
            </a:fld>
            <a:endParaRPr lang="en-US"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marL="0" lvl="3" eaLnBrk="1" hangingPunct="1">
              <a:lnSpc>
                <a:spcPct val="80000"/>
              </a:lnSpc>
            </a:pPr>
            <a:r>
              <a:rPr lang="en-US" smtClean="0"/>
              <a:t>Show a calendar and how the system determines a workday</a:t>
            </a:r>
          </a:p>
          <a:p>
            <a:pPr eaLnBrk="1" hangingPunct="1">
              <a:lnSpc>
                <a:spcPct val="80000"/>
              </a:lnSpc>
            </a:pPr>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1761AF18-30B3-4CC9-88C0-50BCFE61F12E}" type="slidenum">
              <a:rPr lang="en-US" smtClean="0"/>
              <a:pPr/>
              <a:t>4</a:t>
            </a:fld>
            <a:endParaRPr lang="en-US" smtClean="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p:spPr>
        <p:txBody>
          <a:bodyPr/>
          <a:lstStyle/>
          <a:p>
            <a:pPr eaLnBrk="1" hangingPunct="1"/>
            <a:r>
              <a:rPr lang="en-US" smtClean="0"/>
              <a:t>Czn 9/14: I removed the header New Terms as you already have an intro slide. I also moved the contents down a bit to make it more proportional on the screen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p>
            <a:fld id="{7A48B4E0-BDEB-41F8-9F1C-CD6E55C54E98}" type="slidenum">
              <a:rPr lang="en-US" smtClean="0"/>
              <a:pPr/>
              <a:t>9</a:t>
            </a:fld>
            <a:endParaRPr lang="en-US" smtClean="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pPr eaLnBrk="1" hangingPunct="1"/>
            <a:r>
              <a:rPr lang="en-US" smtClean="0"/>
              <a:t>With new functionality, you can schedule the same items multiple times per day, multiple times within a shift.</a:t>
            </a:r>
          </a:p>
          <a:p>
            <a:pPr eaLnBrk="1" hangingPunct="1"/>
            <a:endParaRPr lang="en-US" smtClean="0"/>
          </a:p>
          <a:p>
            <a:pPr eaLnBrk="1" hangingPunct="1"/>
            <a:r>
              <a:rPr lang="en-US" smtClean="0"/>
              <a:t>Note: Screen shot intentionally in CHUI – wish to stress that we are talking about an old – now retired program.</a:t>
            </a:r>
          </a:p>
          <a:p>
            <a:pPr eaLnBrk="1" hangingPunct="1"/>
            <a:endParaRPr lang="en-US" smtClean="0"/>
          </a:p>
          <a:p>
            <a:pPr eaLnBrk="1" hangingPunct="1"/>
            <a:endParaRPr lang="en-US" smtClean="0"/>
          </a:p>
        </p:txBody>
      </p:sp>
      <p:sp>
        <p:nvSpPr>
          <p:cNvPr id="43011" name="Slide Number Placeholder 3"/>
          <p:cNvSpPr>
            <a:spLocks noGrp="1"/>
          </p:cNvSpPr>
          <p:nvPr>
            <p:ph type="sldNum" sz="quarter" idx="5"/>
          </p:nvPr>
        </p:nvSpPr>
        <p:spPr>
          <a:noFill/>
        </p:spPr>
        <p:txBody>
          <a:bodyPr/>
          <a:lstStyle/>
          <a:p>
            <a:fld id="{0AC7AF71-63B3-464F-BECF-4C46C85B46FC}" type="slidenum">
              <a:rPr lang="en-US" smtClean="0"/>
              <a:pPr/>
              <a:t>10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p:spPr>
        <p:txBody>
          <a:bodyPr/>
          <a:lstStyle/>
          <a:p>
            <a:pPr eaLnBrk="1" hangingPunct="1"/>
            <a:endParaRPr lang="en-US" smtClean="0"/>
          </a:p>
          <a:p>
            <a:pPr eaLnBrk="1" hangingPunct="1"/>
            <a:endParaRPr lang="en-US" smtClean="0"/>
          </a:p>
        </p:txBody>
      </p:sp>
      <p:sp>
        <p:nvSpPr>
          <p:cNvPr id="45059" name="Slide Number Placeholder 3"/>
          <p:cNvSpPr>
            <a:spLocks noGrp="1"/>
          </p:cNvSpPr>
          <p:nvPr>
            <p:ph type="sldNum" sz="quarter" idx="5"/>
          </p:nvPr>
        </p:nvSpPr>
        <p:spPr>
          <a:noFill/>
        </p:spPr>
        <p:txBody>
          <a:bodyPr/>
          <a:lstStyle/>
          <a:p>
            <a:fld id="{AE61597F-6597-4537-ABBF-D209BD9BFC56}" type="slidenum">
              <a:rPr lang="en-US" smtClean="0"/>
              <a:pPr/>
              <a:t>11</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p:spPr>
        <p:txBody>
          <a:bodyPr/>
          <a:lstStyle/>
          <a:p>
            <a:fld id="{9875DA54-92EA-4CCA-B1B1-9E60B6B5CD82}" type="slidenum">
              <a:rPr lang="en-US" smtClean="0"/>
              <a:pPr/>
              <a:t>12</a:t>
            </a:fld>
            <a:endParaRPr lang="en-US" smtClean="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a:ln/>
        </p:spPr>
      </p:sp>
      <p:sp>
        <p:nvSpPr>
          <p:cNvPr id="49154" name="Notes Placeholder 2"/>
          <p:cNvSpPr>
            <a:spLocks noGrp="1"/>
          </p:cNvSpPr>
          <p:nvPr>
            <p:ph type="body" idx="1"/>
          </p:nvPr>
        </p:nvSpPr>
        <p:spPr>
          <a:noFill/>
          <a:ln/>
        </p:spPr>
        <p:txBody>
          <a:bodyPr/>
          <a:lstStyle/>
          <a:p>
            <a:pPr eaLnBrk="1" hangingPunct="1"/>
            <a:r>
              <a:rPr lang="en-US" smtClean="0"/>
              <a:t>What else might be important? Changing the BOM/Routing – modifying the order run rates and setup time.</a:t>
            </a:r>
          </a:p>
        </p:txBody>
      </p:sp>
      <p:sp>
        <p:nvSpPr>
          <p:cNvPr id="49155" name="Slide Number Placeholder 3"/>
          <p:cNvSpPr>
            <a:spLocks noGrp="1"/>
          </p:cNvSpPr>
          <p:nvPr>
            <p:ph type="sldNum" sz="quarter" idx="5"/>
          </p:nvPr>
        </p:nvSpPr>
        <p:spPr>
          <a:noFill/>
        </p:spPr>
        <p:txBody>
          <a:bodyPr/>
          <a:lstStyle/>
          <a:p>
            <a:fld id="{21252A8D-A225-47FC-8F46-35D486E20FD3}" type="slidenum">
              <a:rPr lang="en-US" smtClean="0"/>
              <a:pPr/>
              <a:t>13</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ECC8C000-A0AB-492B-BD1B-DF7E39B72DC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79B8E9CE-6EA0-4AFE-80E2-3E62FDF0F31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9CFAA49-59C7-4D7E-95AE-73930B655E5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BA9E4192-2A01-4D9D-A66A-2784700BB00C}"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BB445202-AD65-4F8B-AA13-2DCAEB5D3564}"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F81431CB-AF51-450F-96F9-CCDE018F8E7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CA81AB35-B3C0-405B-B4BF-10A633A788E3}"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A7A81F5-6E9A-4B0B-9179-1F56F651F0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350D543C-06D4-445C-ABAE-F1E73382F6B3}"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1BCAFA1D-5914-4A7F-9FD0-EF599368C78F}"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54E43603-153A-402C-B28C-56AD0EF110E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a:srcRect/>
          <a:stretch>
            <a:fillRect/>
          </a:stretch>
        </p:blipFill>
        <p:spPr bwMode="auto">
          <a:xfrm>
            <a:off x="0" y="3227388"/>
            <a:ext cx="9142413" cy="3657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sp>
        <p:nvSpPr>
          <p:cNvPr id="13315"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chemeClr val="bg1"/>
                </a:solidFill>
                <a:latin typeface="+mn-lt"/>
              </a:defRPr>
            </a:lvl1pPr>
          </a:lstStyle>
          <a:p>
            <a:pPr>
              <a:defRPr/>
            </a:pPr>
            <a:fld id="{802FD181-83D0-4A01-8731-688EB2A2EB5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
          <p:cNvSpPr>
            <a:spLocks noGrp="1" noChangeArrowheads="1"/>
          </p:cNvSpPr>
          <p:nvPr>
            <p:ph type="ctrTitle" idx="4294967295"/>
          </p:nvPr>
        </p:nvSpPr>
        <p:spPr>
          <a:xfrm>
            <a:off x="304800" y="1143000"/>
            <a:ext cx="7467600" cy="762000"/>
          </a:xfrm>
        </p:spPr>
        <p:txBody>
          <a:bodyPr anchor="b"/>
          <a:lstStyle/>
          <a:p>
            <a:pPr eaLnBrk="1" hangingPunct="1"/>
            <a:r>
              <a:rPr lang="en-US" sz="2800" smtClean="0">
                <a:solidFill>
                  <a:schemeClr val="tx1"/>
                </a:solidFill>
              </a:rPr>
              <a:t> </a:t>
            </a:r>
            <a:r>
              <a:rPr lang="en-US" sz="2800" smtClean="0"/>
              <a:t>Overview: Changes in Paradigms</a:t>
            </a:r>
          </a:p>
        </p:txBody>
      </p:sp>
      <p:sp>
        <p:nvSpPr>
          <p:cNvPr id="27650" name="Rectangle 8"/>
          <p:cNvSpPr>
            <a:spLocks noGrp="1" noChangeArrowheads="1"/>
          </p:cNvSpPr>
          <p:nvPr>
            <p:ph type="subTitle" idx="4294967295"/>
          </p:nvPr>
        </p:nvSpPr>
        <p:spPr>
          <a:xfrm>
            <a:off x="304800" y="381000"/>
            <a:ext cx="7467600" cy="762000"/>
          </a:xfrm>
        </p:spPr>
        <p:txBody>
          <a:bodyPr/>
          <a:lstStyle/>
          <a:p>
            <a:pPr marL="0" indent="0" eaLnBrk="1" hangingPunct="1">
              <a:spcBef>
                <a:spcPct val="0"/>
              </a:spcBef>
              <a:buFont typeface="Arial" charset="0"/>
              <a:buNone/>
            </a:pPr>
            <a:r>
              <a:rPr lang="en-US" sz="2000" b="1" smtClean="0">
                <a:solidFill>
                  <a:schemeClr val="accent1"/>
                </a:solidFill>
              </a:rPr>
              <a:t>Planning and Scheduling Workbenches</a:t>
            </a:r>
          </a:p>
        </p:txBody>
      </p:sp>
      <p:sp>
        <p:nvSpPr>
          <p:cNvPr id="5" name="TextBox 4"/>
          <p:cNvSpPr txBox="1"/>
          <p:nvPr/>
        </p:nvSpPr>
        <p:spPr>
          <a:xfrm>
            <a:off x="8075613" y="6550025"/>
            <a:ext cx="1068387" cy="307975"/>
          </a:xfrm>
          <a:prstGeom prst="rect">
            <a:avLst/>
          </a:prstGeom>
          <a:noFill/>
        </p:spPr>
        <p:txBody>
          <a:bodyPr wrap="none">
            <a:spAutoFit/>
          </a:bodyPr>
          <a:lstStyle/>
          <a:p>
            <a:pPr algn="ctr">
              <a:defRPr/>
            </a:pPr>
            <a:r>
              <a:rPr lang="en-US" sz="1400" i="1" dirty="0">
                <a:solidFill>
                  <a:schemeClr val="tx2">
                    <a:lumMod val="75000"/>
                  </a:schemeClr>
                </a:solidFill>
              </a:rPr>
              <a:t>By Brent S.</a:t>
            </a:r>
          </a:p>
        </p:txBody>
      </p:sp>
      <p:pic>
        <p:nvPicPr>
          <p:cNvPr id="27652" name="Picture 3"/>
          <p:cNvPicPr>
            <a:picLocks noChangeAspect="1" noChangeArrowheads="1"/>
          </p:cNvPicPr>
          <p:nvPr/>
        </p:nvPicPr>
        <p:blipFill>
          <a:blip r:embed="rId2"/>
          <a:srcRect/>
          <a:stretch>
            <a:fillRect/>
          </a:stretch>
        </p:blipFill>
        <p:spPr bwMode="auto">
          <a:xfrm>
            <a:off x="0" y="6021388"/>
            <a:ext cx="9144000" cy="838200"/>
          </a:xfrm>
          <a:prstGeom prst="rect">
            <a:avLst/>
          </a:prstGeom>
          <a:noFill/>
          <a:ln w="9525">
            <a:noFill/>
            <a:miter lim="800000"/>
            <a:headEnd/>
            <a:tailEnd/>
          </a:ln>
        </p:spPr>
      </p:pic>
      <p:pic>
        <p:nvPicPr>
          <p:cNvPr id="27653" name="Picture 7"/>
          <p:cNvPicPr>
            <a:picLocks noChangeAspect="1" noChangeArrowheads="1"/>
          </p:cNvPicPr>
          <p:nvPr/>
        </p:nvPicPr>
        <p:blipFill>
          <a:blip r:embed="rId3"/>
          <a:srcRect/>
          <a:stretch>
            <a:fillRect/>
          </a:stretch>
        </p:blipFill>
        <p:spPr bwMode="auto">
          <a:xfrm>
            <a:off x="0" y="3227388"/>
            <a:ext cx="9142413" cy="3657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2"/>
          <p:cNvSpPr>
            <a:spLocks noGrp="1"/>
          </p:cNvSpPr>
          <p:nvPr>
            <p:ph idx="4294967295"/>
          </p:nvPr>
        </p:nvSpPr>
        <p:spPr>
          <a:xfrm>
            <a:off x="457200" y="609600"/>
            <a:ext cx="8458200" cy="5943600"/>
          </a:xfrm>
        </p:spPr>
        <p:txBody>
          <a:bodyPr tIns="91440" bIns="91440"/>
          <a:lstStyle/>
          <a:p>
            <a:pPr eaLnBrk="1" hangingPunct="1"/>
            <a:endParaRPr lang="en-US" smtClean="0"/>
          </a:p>
          <a:p>
            <a:pPr eaLnBrk="1" hangingPunct="1"/>
            <a:r>
              <a:rPr lang="en-US" smtClean="0"/>
              <a:t>Prior limitations and challenges:</a:t>
            </a:r>
          </a:p>
          <a:p>
            <a:pPr lvl="1" eaLnBrk="1" hangingPunct="1"/>
            <a:r>
              <a:rPr lang="en-US" smtClean="0"/>
              <a:t>No ability to schedule a repetitive scheduled item multiple times within the same day</a:t>
            </a:r>
          </a:p>
          <a:p>
            <a:pPr lvl="1" eaLnBrk="1" hangingPunct="1"/>
            <a:endParaRPr lang="en-US" smtClean="0"/>
          </a:p>
        </p:txBody>
      </p:sp>
      <p:pic>
        <p:nvPicPr>
          <p:cNvPr id="5" name="Picture 2"/>
          <p:cNvPicPr>
            <a:picLocks noChangeAspect="1" noChangeArrowheads="1"/>
          </p:cNvPicPr>
          <p:nvPr/>
        </p:nvPicPr>
        <p:blipFill>
          <a:blip r:embed="rId3"/>
          <a:srcRect/>
          <a:stretch>
            <a:fillRect/>
          </a:stretch>
        </p:blipFill>
        <p:spPr bwMode="auto">
          <a:xfrm>
            <a:off x="1066800" y="2971800"/>
            <a:ext cx="6629400" cy="2909888"/>
          </a:xfrm>
          <a:prstGeom prst="rect">
            <a:avLst/>
          </a:prstGeom>
          <a:ln>
            <a:noFill/>
          </a:ln>
          <a:effectLst>
            <a:outerShdw blurRad="292100" dist="139700" dir="2700000" algn="tl" rotWithShape="0">
              <a:srgbClr val="333333">
                <a:alpha val="65000"/>
              </a:srgbClr>
            </a:outerShdw>
          </a:effectLst>
        </p:spPr>
      </p:pic>
      <p:sp>
        <p:nvSpPr>
          <p:cNvPr id="41987" name="Title 1"/>
          <p:cNvSpPr txBox="1">
            <a:spLocks/>
          </p:cNvSpPr>
          <p:nvPr/>
        </p:nvSpPr>
        <p:spPr bwMode="auto">
          <a:xfrm>
            <a:off x="0" y="3810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Schedule a Repetitive Item Multiple Times per Day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Content Placeholder 2"/>
          <p:cNvSpPr>
            <a:spLocks noGrp="1"/>
          </p:cNvSpPr>
          <p:nvPr>
            <p:ph idx="4294967295"/>
          </p:nvPr>
        </p:nvSpPr>
        <p:spPr>
          <a:xfrm>
            <a:off x="457200" y="609600"/>
            <a:ext cx="8458200" cy="5943600"/>
          </a:xfrm>
        </p:spPr>
        <p:txBody>
          <a:bodyPr tIns="91440" bIns="91440"/>
          <a:lstStyle/>
          <a:p>
            <a:pPr eaLnBrk="1" hangingPunct="1"/>
            <a:endParaRPr lang="en-US" smtClean="0">
              <a:solidFill>
                <a:schemeClr val="tx1"/>
              </a:solidFill>
            </a:endParaRPr>
          </a:p>
          <a:p>
            <a:pPr eaLnBrk="1" hangingPunct="1"/>
            <a:r>
              <a:rPr lang="en-US" smtClean="0">
                <a:solidFill>
                  <a:schemeClr val="tx1"/>
                </a:solidFill>
              </a:rPr>
              <a:t>Solution Approach:</a:t>
            </a:r>
          </a:p>
          <a:p>
            <a:pPr lvl="1" eaLnBrk="1" hangingPunct="1"/>
            <a:r>
              <a:rPr lang="en-US" smtClean="0">
                <a:solidFill>
                  <a:schemeClr val="tx1"/>
                </a:solidFill>
              </a:rPr>
              <a:t>Ability to production schedule an item within a release date, a shift, with multiple instances</a:t>
            </a:r>
          </a:p>
          <a:p>
            <a:pPr lvl="1" eaLnBrk="1" hangingPunct="1"/>
            <a:endParaRPr lang="en-US" smtClean="0">
              <a:solidFill>
                <a:schemeClr val="tx1"/>
              </a:solidFill>
            </a:endParaRPr>
          </a:p>
        </p:txBody>
      </p:sp>
      <p:pic>
        <p:nvPicPr>
          <p:cNvPr id="7" name="Picture 2"/>
          <p:cNvPicPr>
            <a:picLocks noChangeAspect="1" noChangeArrowheads="1"/>
          </p:cNvPicPr>
          <p:nvPr/>
        </p:nvPicPr>
        <p:blipFill>
          <a:blip r:embed="rId3"/>
          <a:srcRect/>
          <a:stretch>
            <a:fillRect/>
          </a:stretch>
        </p:blipFill>
        <p:spPr bwMode="auto">
          <a:xfrm>
            <a:off x="609600" y="2667000"/>
            <a:ext cx="8229600" cy="3294063"/>
          </a:xfrm>
          <a:prstGeom prst="rect">
            <a:avLst/>
          </a:prstGeom>
          <a:ln>
            <a:noFill/>
          </a:ln>
          <a:effectLst>
            <a:outerShdw blurRad="292100" dist="139700" dir="2700000" algn="tl" rotWithShape="0">
              <a:srgbClr val="333333">
                <a:alpha val="65000"/>
              </a:srgbClr>
            </a:outerShdw>
          </a:effectLst>
        </p:spPr>
      </p:pic>
      <p:sp>
        <p:nvSpPr>
          <p:cNvPr id="44035" name="Title 1"/>
          <p:cNvSpPr txBox="1">
            <a:spLocks/>
          </p:cNvSpPr>
          <p:nvPr/>
        </p:nvSpPr>
        <p:spPr bwMode="auto">
          <a:xfrm>
            <a:off x="0" y="609600"/>
            <a:ext cx="7127875" cy="3968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Schedule a Repetitive Item Multiple Times per Day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Manage Repetitive Order Details</a:t>
            </a:r>
          </a:p>
        </p:txBody>
      </p:sp>
      <p:sp>
        <p:nvSpPr>
          <p:cNvPr id="46082"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2"/>
          <p:cNvSpPr>
            <a:spLocks noGrp="1"/>
          </p:cNvSpPr>
          <p:nvPr>
            <p:ph idx="4294967295"/>
          </p:nvPr>
        </p:nvSpPr>
        <p:spPr>
          <a:xfrm>
            <a:off x="381000" y="381000"/>
            <a:ext cx="8458200" cy="2667000"/>
          </a:xfrm>
        </p:spPr>
        <p:txBody>
          <a:bodyPr tIns="91440" bIns="91440"/>
          <a:lstStyle/>
          <a:p>
            <a:pPr marL="533400" indent="-533400" eaLnBrk="1" hangingPunct="1">
              <a:lnSpc>
                <a:spcPct val="70000"/>
              </a:lnSpc>
              <a:buFont typeface="Arial" charset="0"/>
              <a:buNone/>
            </a:pPr>
            <a:endParaRPr lang="en-US" sz="2200" smtClean="0"/>
          </a:p>
          <a:p>
            <a:pPr marL="533400" indent="-533400" eaLnBrk="1" hangingPunct="1">
              <a:lnSpc>
                <a:spcPct val="70000"/>
              </a:lnSpc>
              <a:buFont typeface="Arial" charset="0"/>
              <a:buNone/>
            </a:pPr>
            <a:r>
              <a:rPr lang="en-US" sz="2400" smtClean="0">
                <a:solidFill>
                  <a:schemeClr val="bg1"/>
                </a:solidFill>
              </a:rPr>
              <a:t>Prior Limitations and Challenges:</a:t>
            </a:r>
          </a:p>
          <a:p>
            <a:pPr lvl="1" eaLnBrk="1" hangingPunct="1">
              <a:lnSpc>
                <a:spcPct val="70000"/>
              </a:lnSpc>
              <a:buFont typeface="Lucida Grande"/>
              <a:buNone/>
            </a:pPr>
            <a:r>
              <a:rPr lang="en-US" smtClean="0">
                <a:solidFill>
                  <a:schemeClr val="bg1"/>
                </a:solidFill>
              </a:rPr>
              <a:t>No ability to access/modify the production order details </a:t>
            </a:r>
          </a:p>
          <a:p>
            <a:pPr lvl="1" eaLnBrk="1" hangingPunct="1">
              <a:lnSpc>
                <a:spcPct val="70000"/>
              </a:lnSpc>
              <a:buFont typeface="Lucida Grande"/>
              <a:buNone/>
            </a:pPr>
            <a:r>
              <a:rPr lang="en-US" smtClean="0">
                <a:solidFill>
                  <a:schemeClr val="bg1"/>
                </a:solidFill>
              </a:rPr>
              <a:t>Business Needs - </a:t>
            </a:r>
            <a:r>
              <a:rPr lang="en-US" sz="1800" smtClean="0">
                <a:solidFill>
                  <a:schemeClr val="bg1"/>
                </a:solidFill>
              </a:rPr>
              <a:t>Do you:</a:t>
            </a:r>
          </a:p>
          <a:p>
            <a:pPr marL="1371600" lvl="2" indent="-457200" eaLnBrk="1" hangingPunct="1">
              <a:lnSpc>
                <a:spcPct val="70000"/>
              </a:lnSpc>
              <a:buFont typeface="Arial" charset="0"/>
              <a:buNone/>
            </a:pPr>
            <a:r>
              <a:rPr lang="en-US" sz="1800" smtClean="0">
                <a:solidFill>
                  <a:schemeClr val="bg1"/>
                </a:solidFill>
              </a:rPr>
              <a:t>Add special instructions to a production order?</a:t>
            </a:r>
          </a:p>
          <a:p>
            <a:pPr marL="1371600" lvl="2" indent="-457200" eaLnBrk="1" hangingPunct="1">
              <a:lnSpc>
                <a:spcPct val="70000"/>
              </a:lnSpc>
              <a:buFont typeface="Arial" charset="0"/>
              <a:buNone/>
            </a:pPr>
            <a:r>
              <a:rPr lang="en-US" sz="1800" smtClean="0">
                <a:solidFill>
                  <a:schemeClr val="bg1"/>
                </a:solidFill>
              </a:rPr>
              <a:t>Link the customer order ref ID to the scheduled order?</a:t>
            </a:r>
          </a:p>
          <a:p>
            <a:pPr marL="1371600" lvl="2" indent="-457200" eaLnBrk="1" hangingPunct="1">
              <a:lnSpc>
                <a:spcPct val="70000"/>
              </a:lnSpc>
              <a:buFont typeface="Arial" charset="0"/>
              <a:buNone/>
            </a:pPr>
            <a:r>
              <a:rPr lang="en-US" sz="1800" smtClean="0">
                <a:solidFill>
                  <a:schemeClr val="bg1"/>
                </a:solidFill>
              </a:rPr>
              <a:t>What else?</a:t>
            </a:r>
          </a:p>
        </p:txBody>
      </p:sp>
      <p:sp>
        <p:nvSpPr>
          <p:cNvPr id="8" name="TextBox 7"/>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sp>
        <p:nvSpPr>
          <p:cNvPr id="48131" name="Title 1"/>
          <p:cNvSpPr txBox="1">
            <a:spLocks/>
          </p:cNvSpPr>
          <p:nvPr/>
        </p:nvSpPr>
        <p:spPr bwMode="auto">
          <a:xfrm>
            <a:off x="0" y="3810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Manage Repetitive Order Details</a:t>
            </a:r>
          </a:p>
        </p:txBody>
      </p:sp>
      <p:pic>
        <p:nvPicPr>
          <p:cNvPr id="3074" name="Picture 2"/>
          <p:cNvPicPr>
            <a:picLocks noChangeAspect="1" noChangeArrowheads="1"/>
          </p:cNvPicPr>
          <p:nvPr/>
        </p:nvPicPr>
        <p:blipFill>
          <a:blip r:embed="rId3"/>
          <a:srcRect/>
          <a:stretch>
            <a:fillRect/>
          </a:stretch>
        </p:blipFill>
        <p:spPr bwMode="auto">
          <a:xfrm>
            <a:off x="381000" y="2209800"/>
            <a:ext cx="7924800" cy="2754313"/>
          </a:xfrm>
          <a:prstGeom prst="rect">
            <a:avLst/>
          </a:prstGeom>
          <a:solidFill>
            <a:srgbClr val="777777"/>
          </a:solidFill>
          <a:ln w="9525">
            <a:noFill/>
            <a:miter lim="800000"/>
            <a:headEnd/>
            <a:tailEnd/>
          </a:ln>
          <a:effectLst>
            <a:outerShdw dist="139700" dir="2700000" algn="tl" rotWithShape="0">
              <a:srgbClr val="333333">
                <a:alpha val="64999"/>
              </a:srgbClr>
            </a:outerShdw>
          </a:effectLst>
        </p:spPr>
      </p:pic>
      <p:sp>
        <p:nvSpPr>
          <p:cNvPr id="48152" name="Rectangle 11"/>
          <p:cNvSpPr>
            <a:spLocks noChangeArrowheads="1"/>
          </p:cNvSpPr>
          <p:nvPr/>
        </p:nvSpPr>
        <p:spPr bwMode="auto">
          <a:xfrm>
            <a:off x="2895600" y="4267200"/>
            <a:ext cx="5410200" cy="1905000"/>
          </a:xfrm>
          <a:prstGeom prst="rect">
            <a:avLst/>
          </a:prstGeom>
          <a:solidFill>
            <a:schemeClr val="bg1"/>
          </a:solidFill>
          <a:ln w="9525">
            <a:noFill/>
            <a:miter lim="800000"/>
            <a:headEnd/>
            <a:tailEnd/>
          </a:ln>
        </p:spPr>
        <p:txBody>
          <a:bodyPr wrap="none" anchor="ctr"/>
          <a:lstStyle/>
          <a:p>
            <a:endParaRPr lang="en-US"/>
          </a:p>
        </p:txBody>
      </p:sp>
      <p:sp>
        <p:nvSpPr>
          <p:cNvPr id="48150" name="Rectangle 18"/>
          <p:cNvSpPr>
            <a:spLocks noChangeArrowheads="1"/>
          </p:cNvSpPr>
          <p:nvPr/>
        </p:nvSpPr>
        <p:spPr bwMode="auto">
          <a:xfrm>
            <a:off x="2590800" y="5334000"/>
            <a:ext cx="1219200" cy="914400"/>
          </a:xfrm>
          <a:prstGeom prst="rect">
            <a:avLst/>
          </a:prstGeom>
          <a:solidFill>
            <a:schemeClr val="bg1"/>
          </a:solidFill>
          <a:ln w="9525">
            <a:noFill/>
            <a:miter lim="800000"/>
            <a:headEnd/>
            <a:tailEnd/>
          </a:ln>
        </p:spPr>
        <p:txBody>
          <a:bodyPr wrap="none" anchor="ctr"/>
          <a:lstStyle/>
          <a:p>
            <a:endParaRPr lang="en-US"/>
          </a:p>
        </p:txBody>
      </p:sp>
      <p:sp>
        <p:nvSpPr>
          <p:cNvPr id="48136" name="Rectangle 23"/>
          <p:cNvSpPr>
            <a:spLocks noChangeArrowheads="1"/>
          </p:cNvSpPr>
          <p:nvPr/>
        </p:nvSpPr>
        <p:spPr bwMode="auto">
          <a:xfrm>
            <a:off x="2362200" y="3886200"/>
            <a:ext cx="457200" cy="152400"/>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sp>
        <p:nvSpPr>
          <p:cNvPr id="48141" name="Rectangle 28"/>
          <p:cNvSpPr>
            <a:spLocks noChangeArrowheads="1"/>
          </p:cNvSpPr>
          <p:nvPr/>
        </p:nvSpPr>
        <p:spPr bwMode="auto">
          <a:xfrm>
            <a:off x="4191000" y="3886200"/>
            <a:ext cx="685800" cy="152400"/>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grpSp>
        <p:nvGrpSpPr>
          <p:cNvPr id="48154" name="Group 26"/>
          <p:cNvGrpSpPr>
            <a:grpSpLocks/>
          </p:cNvGrpSpPr>
          <p:nvPr/>
        </p:nvGrpSpPr>
        <p:grpSpPr bwMode="auto">
          <a:xfrm>
            <a:off x="2819400" y="2590800"/>
            <a:ext cx="5410200" cy="2286000"/>
            <a:chOff x="1278" y="2448"/>
            <a:chExt cx="4290" cy="1232"/>
          </a:xfrm>
        </p:grpSpPr>
        <p:grpSp>
          <p:nvGrpSpPr>
            <p:cNvPr id="48144" name="Group 15"/>
            <p:cNvGrpSpPr>
              <a:grpSpLocks/>
            </p:cNvGrpSpPr>
            <p:nvPr/>
          </p:nvGrpSpPr>
          <p:grpSpPr bwMode="auto">
            <a:xfrm>
              <a:off x="1278" y="2448"/>
              <a:ext cx="4290" cy="1232"/>
              <a:chOff x="1296" y="2640"/>
              <a:chExt cx="4290" cy="1232"/>
            </a:xfrm>
          </p:grpSpPr>
          <p:pic>
            <p:nvPicPr>
              <p:cNvPr id="48147" name="Picture 16"/>
              <p:cNvPicPr>
                <a:picLocks noChangeAspect="1" noChangeArrowheads="1"/>
              </p:cNvPicPr>
              <p:nvPr/>
            </p:nvPicPr>
            <p:blipFill>
              <a:blip r:embed="rId4"/>
              <a:srcRect/>
              <a:stretch>
                <a:fillRect/>
              </a:stretch>
            </p:blipFill>
            <p:spPr bwMode="auto">
              <a:xfrm>
                <a:off x="1296" y="2640"/>
                <a:ext cx="3468" cy="1232"/>
              </a:xfrm>
              <a:prstGeom prst="rect">
                <a:avLst/>
              </a:prstGeom>
              <a:noFill/>
              <a:ln w="9525">
                <a:noFill/>
                <a:miter lim="800000"/>
                <a:headEnd/>
                <a:tailEnd/>
              </a:ln>
            </p:spPr>
          </p:pic>
          <p:pic>
            <p:nvPicPr>
              <p:cNvPr id="48148" name="Picture 17"/>
              <p:cNvPicPr>
                <a:picLocks noChangeAspect="1" noChangeArrowheads="1"/>
              </p:cNvPicPr>
              <p:nvPr/>
            </p:nvPicPr>
            <p:blipFill>
              <a:blip r:embed="rId5"/>
              <a:srcRect/>
              <a:stretch>
                <a:fillRect/>
              </a:stretch>
            </p:blipFill>
            <p:spPr bwMode="auto">
              <a:xfrm>
                <a:off x="4752" y="2736"/>
                <a:ext cx="834" cy="825"/>
              </a:xfrm>
              <a:prstGeom prst="rect">
                <a:avLst/>
              </a:prstGeom>
              <a:noFill/>
              <a:ln w="9525">
                <a:noFill/>
                <a:miter lim="800000"/>
                <a:headEnd/>
                <a:tailEnd/>
              </a:ln>
            </p:spPr>
          </p:pic>
        </p:grpSp>
        <p:sp>
          <p:nvSpPr>
            <p:cNvPr id="48137" name="Rectangle 24"/>
            <p:cNvSpPr>
              <a:spLocks noChangeArrowheads="1"/>
            </p:cNvSpPr>
            <p:nvPr/>
          </p:nvSpPr>
          <p:spPr bwMode="auto">
            <a:xfrm>
              <a:off x="3888" y="2976"/>
              <a:ext cx="864" cy="192"/>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sp>
          <p:nvSpPr>
            <p:cNvPr id="48138" name="Rectangle 25"/>
            <p:cNvSpPr>
              <a:spLocks noChangeArrowheads="1"/>
            </p:cNvSpPr>
            <p:nvPr/>
          </p:nvSpPr>
          <p:spPr bwMode="auto">
            <a:xfrm>
              <a:off x="2160" y="3120"/>
              <a:ext cx="864" cy="96"/>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sp>
          <p:nvSpPr>
            <p:cNvPr id="48139" name="Rectangle 26"/>
            <p:cNvSpPr>
              <a:spLocks noChangeArrowheads="1"/>
            </p:cNvSpPr>
            <p:nvPr/>
          </p:nvSpPr>
          <p:spPr bwMode="auto">
            <a:xfrm>
              <a:off x="1440" y="3360"/>
              <a:ext cx="2448" cy="144"/>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sp>
          <p:nvSpPr>
            <p:cNvPr id="48140" name="Rectangle 27"/>
            <p:cNvSpPr>
              <a:spLocks noChangeArrowheads="1"/>
            </p:cNvSpPr>
            <p:nvPr/>
          </p:nvSpPr>
          <p:spPr bwMode="auto">
            <a:xfrm>
              <a:off x="2208" y="2640"/>
              <a:ext cx="816" cy="96"/>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sp>
          <p:nvSpPr>
            <p:cNvPr id="48142" name="Rectangle 29"/>
            <p:cNvSpPr>
              <a:spLocks noChangeArrowheads="1"/>
            </p:cNvSpPr>
            <p:nvPr/>
          </p:nvSpPr>
          <p:spPr bwMode="auto">
            <a:xfrm>
              <a:off x="3936" y="2784"/>
              <a:ext cx="672" cy="96"/>
            </a:xfrm>
            <a:prstGeom prst="rect">
              <a:avLst/>
            </a:prstGeom>
            <a:gradFill rotWithShape="1">
              <a:gsLst>
                <a:gs pos="0">
                  <a:srgbClr val="00CC99">
                    <a:alpha val="0"/>
                  </a:srgbClr>
                </a:gs>
                <a:gs pos="100000">
                  <a:srgbClr val="005E47">
                    <a:alpha val="46001"/>
                  </a:srgbClr>
                </a:gs>
              </a:gsLst>
              <a:lin ang="5400000" scaled="1"/>
            </a:gradFill>
            <a:ln w="9525">
              <a:solidFill>
                <a:srgbClr val="00CC99"/>
              </a:solidFill>
              <a:miter lim="800000"/>
              <a:headEnd/>
              <a:tailEnd/>
            </a:ln>
          </p:spPr>
          <p:txBody>
            <a:bodyPr wrap="none" anchor="ctr"/>
            <a:lstStyle/>
            <a:p>
              <a:endParaRPr lang="en-US"/>
            </a:p>
          </p:txBody>
        </p:sp>
      </p:grpSp>
      <p:sp>
        <p:nvSpPr>
          <p:cNvPr id="48155" name="Rectangle 27"/>
          <p:cNvSpPr>
            <a:spLocks noChangeArrowheads="1"/>
          </p:cNvSpPr>
          <p:nvPr/>
        </p:nvSpPr>
        <p:spPr bwMode="auto">
          <a:xfrm>
            <a:off x="457200" y="4953000"/>
            <a:ext cx="7924800" cy="152400"/>
          </a:xfrm>
          <a:prstGeom prst="rect">
            <a:avLst/>
          </a:prstGeom>
          <a:solidFill>
            <a:srgbClr val="777777"/>
          </a:soli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Schedule Discrete Orders on Production Lines</a:t>
            </a:r>
          </a:p>
        </p:txBody>
      </p:sp>
      <p:sp>
        <p:nvSpPr>
          <p:cNvPr id="50178"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Content Placeholder 2"/>
          <p:cNvSpPr>
            <a:spLocks noGrp="1"/>
          </p:cNvSpPr>
          <p:nvPr>
            <p:ph idx="4294967295"/>
          </p:nvPr>
        </p:nvSpPr>
        <p:spPr>
          <a:xfrm>
            <a:off x="457200" y="990600"/>
            <a:ext cx="8458200" cy="5334000"/>
          </a:xfrm>
        </p:spPr>
        <p:txBody>
          <a:bodyPr tIns="91440" bIns="91440"/>
          <a:lstStyle/>
          <a:p>
            <a:pPr eaLnBrk="1" hangingPunct="1"/>
            <a:endParaRPr lang="en-US" smtClean="0"/>
          </a:p>
          <a:p>
            <a:pPr eaLnBrk="1" hangingPunct="1"/>
            <a:r>
              <a:rPr lang="en-US" smtClean="0"/>
              <a:t>Prior limitations and challenges:</a:t>
            </a:r>
          </a:p>
          <a:p>
            <a:pPr lvl="1" eaLnBrk="1" hangingPunct="1"/>
            <a:r>
              <a:rPr lang="en-US" smtClean="0"/>
              <a:t>No ability to schedule with visibility to other orders sharing common resources</a:t>
            </a:r>
          </a:p>
        </p:txBody>
      </p:sp>
      <p:pic>
        <p:nvPicPr>
          <p:cNvPr id="1027" name="Picture 3"/>
          <p:cNvPicPr>
            <a:picLocks noChangeAspect="1" noChangeArrowheads="1"/>
          </p:cNvPicPr>
          <p:nvPr/>
        </p:nvPicPr>
        <p:blipFill>
          <a:blip r:embed="rId3"/>
          <a:srcRect/>
          <a:stretch>
            <a:fillRect/>
          </a:stretch>
        </p:blipFill>
        <p:spPr bwMode="auto">
          <a:xfrm>
            <a:off x="1752600" y="3276600"/>
            <a:ext cx="5105400" cy="2681288"/>
          </a:xfrm>
          <a:prstGeom prst="rect">
            <a:avLst/>
          </a:prstGeom>
          <a:ln>
            <a:noFill/>
          </a:ln>
          <a:effectLst>
            <a:outerShdw blurRad="292100" dist="139700" dir="2700000" algn="tl" rotWithShape="0">
              <a:srgbClr val="333333">
                <a:alpha val="65000"/>
              </a:srgbClr>
            </a:outerShdw>
          </a:effectLst>
        </p:spPr>
      </p:pic>
      <p:sp>
        <p:nvSpPr>
          <p:cNvPr id="52227" name="Title 1"/>
          <p:cNvSpPr txBox="1">
            <a:spLocks/>
          </p:cNvSpPr>
          <p:nvPr/>
        </p:nvSpPr>
        <p:spPr bwMode="auto">
          <a:xfrm>
            <a:off x="152400" y="609600"/>
            <a:ext cx="8001000" cy="457200"/>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400" b="1">
                <a:solidFill>
                  <a:schemeClr val="tx2"/>
                </a:solidFill>
              </a:rPr>
              <a:t>Schedule Discrete Orders on Production Lines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Content Placeholder 2"/>
          <p:cNvSpPr>
            <a:spLocks noGrp="1"/>
          </p:cNvSpPr>
          <p:nvPr>
            <p:ph idx="4294967295"/>
          </p:nvPr>
        </p:nvSpPr>
        <p:spPr>
          <a:xfrm>
            <a:off x="685800" y="990600"/>
            <a:ext cx="8458200" cy="1524000"/>
          </a:xfrm>
        </p:spPr>
        <p:txBody>
          <a:bodyPr tIns="91440" bIns="91440"/>
          <a:lstStyle/>
          <a:p>
            <a:pPr eaLnBrk="1" hangingPunct="1">
              <a:buFont typeface="Arial" charset="0"/>
              <a:buNone/>
              <a:tabLst>
                <a:tab pos="3889375" algn="l"/>
              </a:tabLst>
            </a:pPr>
            <a:r>
              <a:rPr lang="en-US" sz="2000" smtClean="0">
                <a:solidFill>
                  <a:schemeClr val="tx1"/>
                </a:solidFill>
              </a:rPr>
              <a:t>Solution Approach:</a:t>
            </a:r>
          </a:p>
          <a:p>
            <a:pPr lvl="1" eaLnBrk="1" hangingPunct="1">
              <a:buFont typeface="Lucida Grande"/>
              <a:buNone/>
              <a:tabLst>
                <a:tab pos="3889375" algn="l"/>
              </a:tabLst>
            </a:pPr>
            <a:r>
              <a:rPr lang="en-US" sz="1800" smtClean="0">
                <a:solidFill>
                  <a:schemeClr val="tx1"/>
                </a:solidFill>
              </a:rPr>
              <a:t>Ability to master schedule discrete production orders at the production order level</a:t>
            </a:r>
          </a:p>
        </p:txBody>
      </p:sp>
      <p:pic>
        <p:nvPicPr>
          <p:cNvPr id="2050" name="Picture 2"/>
          <p:cNvPicPr>
            <a:picLocks noChangeAspect="1" noChangeArrowheads="1"/>
          </p:cNvPicPr>
          <p:nvPr/>
        </p:nvPicPr>
        <p:blipFill>
          <a:blip r:embed="rId3"/>
          <a:srcRect/>
          <a:stretch>
            <a:fillRect/>
          </a:stretch>
        </p:blipFill>
        <p:spPr bwMode="auto">
          <a:xfrm>
            <a:off x="1752600" y="2133600"/>
            <a:ext cx="5119688" cy="4035425"/>
          </a:xfrm>
          <a:prstGeom prst="rect">
            <a:avLst/>
          </a:prstGeom>
          <a:ln>
            <a:noFill/>
          </a:ln>
          <a:effectLst>
            <a:outerShdw blurRad="292100" dist="139700" dir="2700000" algn="tl" rotWithShape="0">
              <a:srgbClr val="333333">
                <a:alpha val="65000"/>
              </a:srgbClr>
            </a:outerShdw>
          </a:effectLst>
        </p:spPr>
      </p:pic>
      <p:sp>
        <p:nvSpPr>
          <p:cNvPr id="8" name="Content Placeholder 2"/>
          <p:cNvSpPr txBox="1">
            <a:spLocks/>
          </p:cNvSpPr>
          <p:nvPr/>
        </p:nvSpPr>
        <p:spPr bwMode="auto">
          <a:xfrm>
            <a:off x="6858000" y="1981200"/>
            <a:ext cx="2286000" cy="3429000"/>
          </a:xfrm>
          <a:prstGeom prst="rect">
            <a:avLst/>
          </a:prstGeom>
          <a:noFill/>
          <a:ln w="9525">
            <a:noFill/>
            <a:miter lim="800000"/>
            <a:headEnd/>
            <a:tailEnd/>
          </a:ln>
        </p:spPr>
        <p:txBody>
          <a:bodyPr tIns="91440" bIns="91440"/>
          <a:lstStyle/>
          <a:p>
            <a:pPr marL="533400" indent="-533400">
              <a:lnSpc>
                <a:spcPct val="70000"/>
              </a:lnSpc>
              <a:spcBef>
                <a:spcPct val="30000"/>
              </a:spcBef>
              <a:buClr>
                <a:srgbClr val="890C4C"/>
              </a:buClr>
              <a:buFont typeface="Webdings" pitchFamily="18" charset="2"/>
              <a:buNone/>
            </a:pPr>
            <a:r>
              <a:rPr lang="en-US" sz="2000"/>
              <a:t>Value</a:t>
            </a:r>
          </a:p>
          <a:p>
            <a:pPr marL="990600" lvl="1" indent="-533400">
              <a:lnSpc>
                <a:spcPct val="70000"/>
              </a:lnSpc>
              <a:spcBef>
                <a:spcPct val="25000"/>
              </a:spcBef>
              <a:buClr>
                <a:srgbClr val="2461AA"/>
              </a:buClr>
              <a:buFont typeface="Times New Roman" pitchFamily="18" charset="0"/>
              <a:buNone/>
            </a:pPr>
            <a:r>
              <a:rPr lang="en-US" sz="1800"/>
              <a:t>Simplifies scheduling compared to WC/OP level</a:t>
            </a:r>
          </a:p>
          <a:p>
            <a:pPr marL="990600" lvl="1" indent="-533400">
              <a:lnSpc>
                <a:spcPct val="70000"/>
              </a:lnSpc>
              <a:spcBef>
                <a:spcPct val="25000"/>
              </a:spcBef>
              <a:buClr>
                <a:srgbClr val="2461AA"/>
              </a:buClr>
              <a:buFont typeface="Times New Roman" pitchFamily="18" charset="0"/>
              <a:buNone/>
            </a:pPr>
            <a:r>
              <a:rPr lang="en-US" sz="1800"/>
              <a:t>Schedule at shift level</a:t>
            </a:r>
          </a:p>
          <a:p>
            <a:pPr marL="990600" lvl="1" indent="-533400">
              <a:lnSpc>
                <a:spcPct val="70000"/>
              </a:lnSpc>
              <a:spcBef>
                <a:spcPct val="25000"/>
              </a:spcBef>
              <a:buClr>
                <a:srgbClr val="2461AA"/>
              </a:buClr>
              <a:buFont typeface="Times New Roman" pitchFamily="18" charset="0"/>
              <a:buNone/>
            </a:pPr>
            <a:r>
              <a:rPr lang="en-US" sz="1800"/>
              <a:t>No completed routing setup needed – finance can have the routing</a:t>
            </a:r>
          </a:p>
        </p:txBody>
      </p:sp>
      <p:sp>
        <p:nvSpPr>
          <p:cNvPr id="9" name="TextBox 8"/>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sp>
        <p:nvSpPr>
          <p:cNvPr id="54277" name="Title 1"/>
          <p:cNvSpPr txBox="1">
            <a:spLocks/>
          </p:cNvSpPr>
          <p:nvPr/>
        </p:nvSpPr>
        <p:spPr bwMode="auto">
          <a:xfrm>
            <a:off x="0" y="4572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Schedule Discrete Orders on Production Lines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xit"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Schedule Discrete, Repetitive, and Kanban Orders on a Shared Resource</a:t>
            </a:r>
          </a:p>
        </p:txBody>
      </p:sp>
      <p:sp>
        <p:nvSpPr>
          <p:cNvPr id="56322"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Content Placeholder 2"/>
          <p:cNvSpPr>
            <a:spLocks noGrp="1"/>
          </p:cNvSpPr>
          <p:nvPr>
            <p:ph idx="4294967295"/>
          </p:nvPr>
        </p:nvSpPr>
        <p:spPr>
          <a:xfrm>
            <a:off x="381000" y="1447800"/>
            <a:ext cx="8458200" cy="2057400"/>
          </a:xfrm>
        </p:spPr>
        <p:txBody>
          <a:bodyPr tIns="91440" bIns="91440"/>
          <a:lstStyle/>
          <a:p>
            <a:pPr eaLnBrk="1" hangingPunct="1">
              <a:lnSpc>
                <a:spcPct val="70000"/>
              </a:lnSpc>
            </a:pPr>
            <a:endParaRPr lang="en-US" smtClean="0"/>
          </a:p>
          <a:p>
            <a:pPr eaLnBrk="1" hangingPunct="1">
              <a:lnSpc>
                <a:spcPct val="70000"/>
              </a:lnSpc>
            </a:pPr>
            <a:r>
              <a:rPr lang="en-US" smtClean="0"/>
              <a:t>Prior limitations and challenges:</a:t>
            </a:r>
            <a:br>
              <a:rPr lang="en-US" smtClean="0"/>
            </a:br>
            <a:endParaRPr lang="en-US" smtClean="0"/>
          </a:p>
          <a:p>
            <a:pPr lvl="1" eaLnBrk="1" hangingPunct="1">
              <a:lnSpc>
                <a:spcPct val="70000"/>
              </a:lnSpc>
              <a:spcAft>
                <a:spcPct val="15000"/>
              </a:spcAft>
            </a:pPr>
            <a:r>
              <a:rPr lang="en-US" smtClean="0"/>
              <a:t>No support for mix-mode environment (both discrete and repetitive managed orders across a shared resource)</a:t>
            </a:r>
          </a:p>
          <a:p>
            <a:pPr lvl="1" eaLnBrk="1" hangingPunct="1">
              <a:lnSpc>
                <a:spcPct val="70000"/>
              </a:lnSpc>
              <a:spcAft>
                <a:spcPct val="15000"/>
              </a:spcAft>
            </a:pPr>
            <a:r>
              <a:rPr lang="en-US" smtClean="0"/>
              <a:t>What about managing kanban replenishment and other items with traditional production orders on a shared resource?</a:t>
            </a:r>
          </a:p>
          <a:p>
            <a:pPr lvl="1" eaLnBrk="1" hangingPunct="1">
              <a:lnSpc>
                <a:spcPct val="70000"/>
              </a:lnSpc>
            </a:pPr>
            <a:r>
              <a:rPr lang="en-US" smtClean="0"/>
              <a:t>What about items that are typically repetitive, but require scheduling as discrete items?</a:t>
            </a:r>
          </a:p>
        </p:txBody>
      </p:sp>
      <p:sp>
        <p:nvSpPr>
          <p:cNvPr id="58370" name="Title 1"/>
          <p:cNvSpPr txBox="1">
            <a:spLocks/>
          </p:cNvSpPr>
          <p:nvPr/>
        </p:nvSpPr>
        <p:spPr bwMode="auto">
          <a:xfrm>
            <a:off x="0" y="533400"/>
            <a:ext cx="9144000"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Schedule Discrete, Kanban, and Repetitive Orders on One Resource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Content Placeholder 2"/>
          <p:cNvSpPr>
            <a:spLocks noGrp="1"/>
          </p:cNvSpPr>
          <p:nvPr>
            <p:ph idx="4294967295"/>
          </p:nvPr>
        </p:nvSpPr>
        <p:spPr>
          <a:xfrm>
            <a:off x="381000" y="1447800"/>
            <a:ext cx="8458200" cy="1143000"/>
          </a:xfrm>
        </p:spPr>
        <p:txBody>
          <a:bodyPr tIns="91440" bIns="91440"/>
          <a:lstStyle/>
          <a:p>
            <a:pPr eaLnBrk="1" hangingPunct="1">
              <a:lnSpc>
                <a:spcPct val="70000"/>
              </a:lnSpc>
            </a:pPr>
            <a:r>
              <a:rPr lang="en-US" sz="2600" smtClean="0"/>
              <a:t>Solution Approach:</a:t>
            </a:r>
          </a:p>
          <a:p>
            <a:pPr lvl="1" eaLnBrk="1" hangingPunct="1">
              <a:lnSpc>
                <a:spcPct val="70000"/>
              </a:lnSpc>
            </a:pPr>
            <a:r>
              <a:rPr lang="en-US" sz="2000" smtClean="0"/>
              <a:t>Ability to schedule all item &amp; order types across a shared resource</a:t>
            </a:r>
          </a:p>
        </p:txBody>
      </p:sp>
      <p:sp>
        <p:nvSpPr>
          <p:cNvPr id="59394" name="Title 1"/>
          <p:cNvSpPr txBox="1">
            <a:spLocks/>
          </p:cNvSpPr>
          <p:nvPr/>
        </p:nvSpPr>
        <p:spPr bwMode="auto">
          <a:xfrm>
            <a:off x="0" y="381000"/>
            <a:ext cx="9144000"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Schedule Discrete, Kanban, and Repetitive Orders on One Resource</a:t>
            </a:r>
          </a:p>
        </p:txBody>
      </p:sp>
      <p:grpSp>
        <p:nvGrpSpPr>
          <p:cNvPr id="59395" name="Group 8"/>
          <p:cNvGrpSpPr>
            <a:grpSpLocks/>
          </p:cNvGrpSpPr>
          <p:nvPr/>
        </p:nvGrpSpPr>
        <p:grpSpPr bwMode="auto">
          <a:xfrm>
            <a:off x="1752600" y="3124200"/>
            <a:ext cx="6248400" cy="3048000"/>
            <a:chOff x="720" y="1344"/>
            <a:chExt cx="4575" cy="2640"/>
          </a:xfrm>
        </p:grpSpPr>
        <p:pic>
          <p:nvPicPr>
            <p:cNvPr id="5122" name="Picture 2"/>
            <p:cNvPicPr>
              <a:picLocks noChangeAspect="1" noChangeArrowheads="1"/>
            </p:cNvPicPr>
            <p:nvPr/>
          </p:nvPicPr>
          <p:blipFill>
            <a:blip r:embed="rId2"/>
            <a:srcRect/>
            <a:stretch>
              <a:fillRect/>
            </a:stretch>
          </p:blipFill>
          <p:spPr bwMode="auto">
            <a:xfrm>
              <a:off x="720" y="1344"/>
              <a:ext cx="4575" cy="2602"/>
            </a:xfrm>
            <a:prstGeom prst="rect">
              <a:avLst/>
            </a:prstGeom>
            <a:ln>
              <a:noFill/>
            </a:ln>
            <a:effectLst>
              <a:outerShdw blurRad="292100" dist="139700" dir="2700000" algn="tl" rotWithShape="0">
                <a:srgbClr val="333333">
                  <a:alpha val="65000"/>
                </a:srgbClr>
              </a:outerShdw>
            </a:effectLst>
          </p:spPr>
        </p:pic>
        <p:sp>
          <p:nvSpPr>
            <p:cNvPr id="59397" name="Rectangle 6"/>
            <p:cNvSpPr>
              <a:spLocks noChangeArrowheads="1"/>
            </p:cNvSpPr>
            <p:nvPr/>
          </p:nvSpPr>
          <p:spPr bwMode="auto">
            <a:xfrm>
              <a:off x="1392" y="3120"/>
              <a:ext cx="3888" cy="816"/>
            </a:xfrm>
            <a:prstGeom prst="rect">
              <a:avLst/>
            </a:prstGeom>
            <a:solidFill>
              <a:schemeClr val="bg1"/>
            </a:solidFill>
            <a:ln w="9525">
              <a:noFill/>
              <a:miter lim="800000"/>
              <a:headEnd/>
              <a:tailEnd/>
            </a:ln>
          </p:spPr>
          <p:txBody>
            <a:bodyPr wrap="none" anchor="ctr"/>
            <a:lstStyle/>
            <a:p>
              <a:endParaRPr lang="en-US"/>
            </a:p>
          </p:txBody>
        </p:sp>
        <p:pic>
          <p:nvPicPr>
            <p:cNvPr id="59398" name="Picture 5"/>
            <p:cNvPicPr>
              <a:picLocks noChangeAspect="1" noChangeArrowheads="1"/>
            </p:cNvPicPr>
            <p:nvPr/>
          </p:nvPicPr>
          <p:blipFill>
            <a:blip r:embed="rId3"/>
            <a:srcRect/>
            <a:stretch>
              <a:fillRect/>
            </a:stretch>
          </p:blipFill>
          <p:spPr bwMode="auto">
            <a:xfrm>
              <a:off x="1392" y="3120"/>
              <a:ext cx="3888" cy="864"/>
            </a:xfrm>
            <a:prstGeom prst="rect">
              <a:avLst/>
            </a:prstGeom>
            <a:solidFill>
              <a:schemeClr val="bg1"/>
            </a:solidFill>
            <a:ln w="9525">
              <a:noFill/>
              <a:miter lim="800000"/>
              <a:headEnd/>
              <a:tailEnd/>
            </a:ln>
          </p:spPr>
        </p:pic>
        <p:sp>
          <p:nvSpPr>
            <p:cNvPr id="59399" name="Rectangle 7"/>
            <p:cNvSpPr>
              <a:spLocks noChangeArrowheads="1"/>
            </p:cNvSpPr>
            <p:nvPr/>
          </p:nvSpPr>
          <p:spPr bwMode="auto">
            <a:xfrm>
              <a:off x="4752" y="3216"/>
              <a:ext cx="528" cy="192"/>
            </a:xfrm>
            <a:prstGeom prst="rect">
              <a:avLst/>
            </a:prstGeom>
            <a:noFill/>
            <a:ln w="19050">
              <a:solidFill>
                <a:srgbClr val="CC3300"/>
              </a:solid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idx="4294967295"/>
          </p:nvPr>
        </p:nvSpPr>
        <p:spPr>
          <a:xfrm>
            <a:off x="152400" y="457200"/>
            <a:ext cx="8153400" cy="576263"/>
          </a:xfrm>
        </p:spPr>
        <p:txBody>
          <a:bodyPr anchor="b"/>
          <a:lstStyle/>
          <a:p>
            <a:pPr eaLnBrk="1" hangingPunct="1"/>
            <a:r>
              <a:rPr lang="en-US" sz="2400" smtClean="0">
                <a:solidFill>
                  <a:schemeClr val="tx2"/>
                </a:solidFill>
              </a:rPr>
              <a:t>Changes In Paradigms</a:t>
            </a:r>
            <a:endParaRPr lang="en-US" smtClean="0"/>
          </a:p>
        </p:txBody>
      </p:sp>
      <p:sp>
        <p:nvSpPr>
          <p:cNvPr id="28674" name="Content Placeholder 2"/>
          <p:cNvSpPr>
            <a:spLocks noGrp="1"/>
          </p:cNvSpPr>
          <p:nvPr>
            <p:ph idx="4294967295"/>
          </p:nvPr>
        </p:nvSpPr>
        <p:spPr>
          <a:xfrm>
            <a:off x="457200" y="1066800"/>
            <a:ext cx="8153400" cy="5053013"/>
          </a:xfrm>
        </p:spPr>
        <p:txBody>
          <a:bodyPr tIns="91440" bIns="91440"/>
          <a:lstStyle/>
          <a:p>
            <a:pPr marL="342900" lvl="1" indent="-342900" eaLnBrk="1" hangingPunct="1">
              <a:lnSpc>
                <a:spcPct val="70000"/>
              </a:lnSpc>
              <a:spcBef>
                <a:spcPct val="30000"/>
              </a:spcBef>
              <a:buClr>
                <a:srgbClr val="890C4C"/>
              </a:buClr>
              <a:buFont typeface="Webdings" pitchFamily="18" charset="2"/>
              <a:buChar char="5"/>
            </a:pPr>
            <a:r>
              <a:rPr lang="en-US" sz="1800" b="1" smtClean="0"/>
              <a:t>Introduction</a:t>
            </a:r>
          </a:p>
          <a:p>
            <a:pPr marL="342900" lvl="1" indent="-342900" eaLnBrk="1" hangingPunct="1">
              <a:lnSpc>
                <a:spcPct val="70000"/>
              </a:lnSpc>
            </a:pPr>
            <a:r>
              <a:rPr lang="en-US" sz="1800" smtClean="0"/>
              <a:t>Provide new functionality and remove legacy system constraints </a:t>
            </a:r>
          </a:p>
          <a:p>
            <a:pPr marL="342900" lvl="1" indent="-342900" eaLnBrk="1" hangingPunct="1">
              <a:lnSpc>
                <a:spcPct val="70000"/>
              </a:lnSpc>
            </a:pPr>
            <a:endParaRPr lang="en-US" sz="1800" smtClean="0"/>
          </a:p>
          <a:p>
            <a:pPr marL="342900" lvl="1" indent="-342900" eaLnBrk="1" hangingPunct="1">
              <a:lnSpc>
                <a:spcPct val="70000"/>
              </a:lnSpc>
              <a:spcBef>
                <a:spcPct val="30000"/>
              </a:spcBef>
              <a:buClr>
                <a:srgbClr val="890C4C"/>
              </a:buClr>
              <a:buFont typeface="Webdings" pitchFamily="18" charset="2"/>
              <a:buChar char="5"/>
            </a:pPr>
            <a:r>
              <a:rPr lang="en-US" sz="1800" b="1" smtClean="0"/>
              <a:t>Objectives</a:t>
            </a:r>
          </a:p>
          <a:p>
            <a:pPr marL="342900" lvl="1" indent="-342900" eaLnBrk="1" hangingPunct="1">
              <a:lnSpc>
                <a:spcPct val="70000"/>
              </a:lnSpc>
            </a:pPr>
            <a:r>
              <a:rPr lang="en-US" sz="1800" smtClean="0"/>
              <a:t>Learn about workbench fundamental changes and capabilities</a:t>
            </a:r>
          </a:p>
          <a:p>
            <a:pPr marL="342900" lvl="1" indent="-342900" eaLnBrk="1" hangingPunct="1">
              <a:lnSpc>
                <a:spcPct val="70000"/>
              </a:lnSpc>
            </a:pPr>
            <a:endParaRPr lang="en-US" sz="1800" smtClean="0"/>
          </a:p>
          <a:p>
            <a:pPr marL="342900" lvl="1" indent="-342900" eaLnBrk="1" hangingPunct="1">
              <a:lnSpc>
                <a:spcPct val="70000"/>
              </a:lnSpc>
              <a:spcBef>
                <a:spcPct val="30000"/>
              </a:spcBef>
              <a:buClr>
                <a:srgbClr val="890C4C"/>
              </a:buClr>
              <a:buFont typeface="Webdings" pitchFamily="18" charset="2"/>
              <a:buChar char="5"/>
            </a:pPr>
            <a:r>
              <a:rPr lang="en-US" sz="1800" b="1" smtClean="0"/>
              <a:t>Audience</a:t>
            </a:r>
          </a:p>
          <a:p>
            <a:pPr marL="342900" lvl="1" indent="-342900" eaLnBrk="1" hangingPunct="1">
              <a:lnSpc>
                <a:spcPct val="70000"/>
              </a:lnSpc>
            </a:pPr>
            <a:r>
              <a:rPr lang="en-US" sz="1800" smtClean="0"/>
              <a:t>Familiar with core QAD EE and SE product capabilities (prior to EE 2010.1), including:</a:t>
            </a:r>
          </a:p>
          <a:p>
            <a:pPr lvl="2" eaLnBrk="1" hangingPunct="1">
              <a:lnSpc>
                <a:spcPct val="70000"/>
              </a:lnSpc>
            </a:pPr>
            <a:r>
              <a:rPr lang="en-US" sz="1600" smtClean="0"/>
              <a:t> MRP</a:t>
            </a:r>
          </a:p>
          <a:p>
            <a:pPr lvl="2" eaLnBrk="1" hangingPunct="1">
              <a:lnSpc>
                <a:spcPct val="70000"/>
              </a:lnSpc>
            </a:pPr>
            <a:r>
              <a:rPr lang="en-US" sz="1600" smtClean="0"/>
              <a:t> CRP</a:t>
            </a:r>
          </a:p>
          <a:p>
            <a:pPr lvl="2" eaLnBrk="1" hangingPunct="1">
              <a:lnSpc>
                <a:spcPct val="70000"/>
              </a:lnSpc>
            </a:pPr>
            <a:r>
              <a:rPr lang="en-US" sz="1600" smtClean="0"/>
              <a:t> Master, production, discrete scheduling</a:t>
            </a:r>
          </a:p>
          <a:p>
            <a:pPr lvl="2" eaLnBrk="1" hangingPunct="1">
              <a:lnSpc>
                <a:spcPct val="70000"/>
              </a:lnSpc>
            </a:pPr>
            <a:r>
              <a:rPr lang="en-US" sz="1600" smtClean="0"/>
              <a:t> Work order creation, maintenance, release</a:t>
            </a:r>
          </a:p>
          <a:p>
            <a:pPr lvl="2" eaLnBrk="1" hangingPunct="1">
              <a:lnSpc>
                <a:spcPct val="70000"/>
              </a:lnSpc>
            </a:pPr>
            <a:r>
              <a:rPr lang="en-US" sz="1600" smtClean="0"/>
              <a:t> Basic APICS</a:t>
            </a:r>
          </a:p>
          <a:p>
            <a:pPr lvl="2" eaLnBrk="1" hangingPunct="1">
              <a:lnSpc>
                <a:spcPct val="70000"/>
              </a:lnSpc>
            </a:pPr>
            <a:endParaRPr lang="en-US" sz="1600" smtClean="0"/>
          </a:p>
          <a:p>
            <a:pPr eaLnBrk="1" hangingPunct="1">
              <a:lnSpc>
                <a:spcPct val="70000"/>
              </a:lnSpc>
            </a:pPr>
            <a:r>
              <a:rPr lang="en-US" sz="1800" b="1" smtClean="0"/>
              <a:t>Scope</a:t>
            </a:r>
          </a:p>
          <a:p>
            <a:pPr marL="342900" lvl="1" indent="-342900" eaLnBrk="1" hangingPunct="1">
              <a:lnSpc>
                <a:spcPct val="70000"/>
              </a:lnSpc>
            </a:pPr>
            <a:r>
              <a:rPr lang="en-US" sz="1800" smtClean="0"/>
              <a:t>Solution does not address operational scheduling</a:t>
            </a:r>
          </a:p>
          <a:p>
            <a:pPr marL="342900" lvl="1" indent="-342900" eaLnBrk="1" hangingPunct="1">
              <a:lnSpc>
                <a:spcPct val="70000"/>
              </a:lnSpc>
            </a:pPr>
            <a:r>
              <a:rPr lang="en-US" sz="1800" smtClean="0"/>
              <a:t>Advanced Repetitive and Discrete Scheduling</a:t>
            </a:r>
          </a:p>
          <a:p>
            <a:pPr marL="342900" lvl="1" indent="-342900" eaLnBrk="1" hangingPunct="1">
              <a:lnSpc>
                <a:spcPct val="70000"/>
              </a:lnSpc>
            </a:pPr>
            <a:r>
              <a:rPr lang="en-US" sz="1800" smtClean="0"/>
              <a:t>QAD 2010.1 EE and QAD 2011 EE releases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Track Performance to Schedule</a:t>
            </a:r>
          </a:p>
        </p:txBody>
      </p:sp>
      <p:sp>
        <p:nvSpPr>
          <p:cNvPr id="60418"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Content Placeholder 2"/>
          <p:cNvSpPr>
            <a:spLocks noGrp="1"/>
          </p:cNvSpPr>
          <p:nvPr>
            <p:ph idx="4294967295"/>
          </p:nvPr>
        </p:nvSpPr>
        <p:spPr>
          <a:xfrm>
            <a:off x="457200" y="990600"/>
            <a:ext cx="8458200" cy="2971800"/>
          </a:xfrm>
        </p:spPr>
        <p:txBody>
          <a:bodyPr tIns="91440" bIns="91440"/>
          <a:lstStyle/>
          <a:p>
            <a:pPr eaLnBrk="1" hangingPunct="1">
              <a:lnSpc>
                <a:spcPct val="80000"/>
              </a:lnSpc>
            </a:pPr>
            <a:endParaRPr lang="en-US" smtClean="0"/>
          </a:p>
          <a:p>
            <a:pPr eaLnBrk="1" hangingPunct="1">
              <a:lnSpc>
                <a:spcPct val="80000"/>
              </a:lnSpc>
            </a:pPr>
            <a:r>
              <a:rPr lang="en-US" smtClean="0"/>
              <a:t>Prior limitations and challenges:</a:t>
            </a:r>
          </a:p>
          <a:p>
            <a:pPr lvl="1" eaLnBrk="1" hangingPunct="1">
              <a:lnSpc>
                <a:spcPct val="80000"/>
              </a:lnSpc>
            </a:pPr>
            <a:r>
              <a:rPr lang="en-US" smtClean="0"/>
              <a:t>Difficultly monitoring performance to schedule</a:t>
            </a:r>
          </a:p>
          <a:p>
            <a:pPr lvl="2" eaLnBrk="1" hangingPunct="1">
              <a:lnSpc>
                <a:spcPct val="80000"/>
              </a:lnSpc>
            </a:pPr>
            <a:r>
              <a:rPr lang="en-US" smtClean="0"/>
              <a:t>Did production complete to schedule?</a:t>
            </a:r>
          </a:p>
          <a:p>
            <a:pPr lvl="2" eaLnBrk="1" hangingPunct="1">
              <a:lnSpc>
                <a:spcPct val="80000"/>
              </a:lnSpc>
            </a:pPr>
            <a:r>
              <a:rPr lang="en-US" smtClean="0"/>
              <a:t>What is past due?</a:t>
            </a:r>
            <a:br>
              <a:rPr lang="en-US" smtClean="0"/>
            </a:br>
            <a:endParaRPr lang="en-US" smtClean="0"/>
          </a:p>
          <a:p>
            <a:pPr lvl="1" eaLnBrk="1" hangingPunct="1">
              <a:lnSpc>
                <a:spcPct val="80000"/>
              </a:lnSpc>
            </a:pPr>
            <a:r>
              <a:rPr lang="en-US" smtClean="0"/>
              <a:t>Difficulty monitoring WIP</a:t>
            </a:r>
          </a:p>
          <a:p>
            <a:pPr lvl="2" eaLnBrk="1" hangingPunct="1">
              <a:lnSpc>
                <a:spcPct val="80000"/>
              </a:lnSpc>
            </a:pPr>
            <a:r>
              <a:rPr lang="en-US" smtClean="0"/>
              <a:t>What is at subcontracting operation?</a:t>
            </a:r>
          </a:p>
          <a:p>
            <a:pPr lvl="2" eaLnBrk="1" hangingPunct="1">
              <a:lnSpc>
                <a:spcPct val="80000"/>
              </a:lnSpc>
            </a:pPr>
            <a:r>
              <a:rPr lang="en-US" smtClean="0"/>
              <a:t>What was scrapped or rejected?</a:t>
            </a:r>
          </a:p>
        </p:txBody>
      </p:sp>
      <p:sp>
        <p:nvSpPr>
          <p:cNvPr id="62466" name="Title 1"/>
          <p:cNvSpPr txBox="1">
            <a:spLocks/>
          </p:cNvSpPr>
          <p:nvPr/>
        </p:nvSpPr>
        <p:spPr bwMode="auto">
          <a:xfrm>
            <a:off x="0" y="4572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Track Performance To Schedule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Content Placeholder 2"/>
          <p:cNvSpPr>
            <a:spLocks noGrp="1"/>
          </p:cNvSpPr>
          <p:nvPr>
            <p:ph idx="4294967295"/>
          </p:nvPr>
        </p:nvSpPr>
        <p:spPr>
          <a:xfrm>
            <a:off x="685800" y="609600"/>
            <a:ext cx="8458200" cy="2286000"/>
          </a:xfrm>
        </p:spPr>
        <p:txBody>
          <a:bodyPr tIns="91440" bIns="91440"/>
          <a:lstStyle/>
          <a:p>
            <a:pPr eaLnBrk="1" hangingPunct="1">
              <a:lnSpc>
                <a:spcPct val="70000"/>
              </a:lnSpc>
            </a:pPr>
            <a:endParaRPr lang="en-US" sz="1800" smtClean="0"/>
          </a:p>
          <a:p>
            <a:pPr eaLnBrk="1" hangingPunct="1">
              <a:lnSpc>
                <a:spcPct val="70000"/>
              </a:lnSpc>
            </a:pPr>
            <a:r>
              <a:rPr lang="en-US" sz="2400" smtClean="0"/>
              <a:t>Solution Approach:</a:t>
            </a:r>
          </a:p>
          <a:p>
            <a:pPr lvl="1" eaLnBrk="1" hangingPunct="1">
              <a:lnSpc>
                <a:spcPct val="70000"/>
              </a:lnSpc>
            </a:pPr>
            <a:r>
              <a:rPr lang="en-US" sz="1800" smtClean="0"/>
              <a:t>View production activity and progress against a specific production order ID</a:t>
            </a:r>
          </a:p>
          <a:p>
            <a:pPr lvl="2" eaLnBrk="1" hangingPunct="1">
              <a:lnSpc>
                <a:spcPct val="70000"/>
              </a:lnSpc>
            </a:pPr>
            <a:r>
              <a:rPr lang="en-US" sz="1600" smtClean="0"/>
              <a:t>For discrete and repetitive production reporting</a:t>
            </a:r>
            <a:br>
              <a:rPr lang="en-US" sz="1600" smtClean="0"/>
            </a:br>
            <a:endParaRPr lang="en-US" sz="1600" smtClean="0"/>
          </a:p>
          <a:p>
            <a:pPr lvl="1" eaLnBrk="1" hangingPunct="1">
              <a:lnSpc>
                <a:spcPct val="70000"/>
              </a:lnSpc>
            </a:pPr>
            <a:r>
              <a:rPr lang="en-US" sz="2200" smtClean="0"/>
              <a:t>View </a:t>
            </a:r>
            <a:r>
              <a:rPr lang="en-US" sz="1800" smtClean="0"/>
              <a:t>production activity for items against a cumulative order ID</a:t>
            </a:r>
          </a:p>
          <a:p>
            <a:pPr lvl="2" eaLnBrk="1" hangingPunct="1">
              <a:lnSpc>
                <a:spcPct val="70000"/>
              </a:lnSpc>
            </a:pPr>
            <a:r>
              <a:rPr lang="en-US" sz="1600" smtClean="0"/>
              <a:t>For repetitive production reporting</a:t>
            </a:r>
          </a:p>
        </p:txBody>
      </p:sp>
      <p:grpSp>
        <p:nvGrpSpPr>
          <p:cNvPr id="63490" name="Group 7"/>
          <p:cNvGrpSpPr>
            <a:grpSpLocks/>
          </p:cNvGrpSpPr>
          <p:nvPr/>
        </p:nvGrpSpPr>
        <p:grpSpPr bwMode="auto">
          <a:xfrm>
            <a:off x="914400" y="2895600"/>
            <a:ext cx="7696200" cy="3230563"/>
            <a:chOff x="576" y="2064"/>
            <a:chExt cx="4848" cy="2035"/>
          </a:xfrm>
        </p:grpSpPr>
        <p:pic>
          <p:nvPicPr>
            <p:cNvPr id="1027" name="Picture 3"/>
            <p:cNvPicPr>
              <a:picLocks noChangeAspect="1" noChangeArrowheads="1"/>
            </p:cNvPicPr>
            <p:nvPr/>
          </p:nvPicPr>
          <p:blipFill>
            <a:blip r:embed="rId2"/>
            <a:srcRect/>
            <a:stretch>
              <a:fillRect/>
            </a:stretch>
          </p:blipFill>
          <p:spPr bwMode="auto">
            <a:xfrm>
              <a:off x="576" y="2064"/>
              <a:ext cx="4848" cy="839"/>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3"/>
            <a:srcRect/>
            <a:stretch>
              <a:fillRect/>
            </a:stretch>
          </p:blipFill>
          <p:spPr bwMode="auto">
            <a:xfrm>
              <a:off x="576" y="3024"/>
              <a:ext cx="4822" cy="1075"/>
            </a:xfrm>
            <a:prstGeom prst="rect">
              <a:avLst/>
            </a:prstGeom>
            <a:ln>
              <a:noFill/>
            </a:ln>
            <a:effectLst>
              <a:outerShdw blurRad="292100" dist="139700" dir="2700000" algn="tl" rotWithShape="0">
                <a:srgbClr val="333333">
                  <a:alpha val="65000"/>
                </a:srgbClr>
              </a:outerShdw>
            </a:effectLst>
          </p:spPr>
        </p:pic>
      </p:grpSp>
      <p:sp>
        <p:nvSpPr>
          <p:cNvPr id="63491" name="Title 1"/>
          <p:cNvSpPr txBox="1">
            <a:spLocks/>
          </p:cNvSpPr>
          <p:nvPr/>
        </p:nvSpPr>
        <p:spPr bwMode="auto">
          <a:xfrm>
            <a:off x="0" y="2286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Track Performance to Schedule</a:t>
            </a:r>
          </a:p>
        </p:txBody>
      </p:sp>
      <p:sp>
        <p:nvSpPr>
          <p:cNvPr id="6" name="TextBox 5"/>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1">
                                            <p:txEl>
                                              <p:pRg st="5" end="5"/>
                                            </p:txEl>
                                          </p:spTgt>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idx="4294967295"/>
          </p:nvPr>
        </p:nvSpPr>
        <p:spPr>
          <a:xfrm>
            <a:off x="0" y="2781300"/>
            <a:ext cx="9144000" cy="2057400"/>
          </a:xfrm>
        </p:spPr>
        <p:txBody>
          <a:bodyPr anchor="t"/>
          <a:lstStyle/>
          <a:p>
            <a:pPr algn="ctr">
              <a:lnSpc>
                <a:spcPct val="85000"/>
              </a:lnSpc>
            </a:pPr>
            <a:r>
              <a:rPr lang="en-US" smtClean="0"/>
              <a:t> </a:t>
            </a:r>
            <a:r>
              <a:rPr lang="en-US" sz="4800" smtClean="0"/>
              <a:t>End</a:t>
            </a:r>
          </a:p>
        </p:txBody>
      </p:sp>
      <p:sp>
        <p:nvSpPr>
          <p:cNvPr id="64514"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
        <p:nvSpPr>
          <p:cNvPr id="64515" name="Text Box 3"/>
          <p:cNvSpPr txBox="1">
            <a:spLocks noChangeArrowheads="1"/>
          </p:cNvSpPr>
          <p:nvPr/>
        </p:nvSpPr>
        <p:spPr bwMode="auto">
          <a:xfrm>
            <a:off x="1116013" y="4076700"/>
            <a:ext cx="7037387"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3200" b="1" kern="0" dirty="0">
                <a:solidFill>
                  <a:srgbClr val="5A87C6"/>
                </a:solidFill>
                <a:latin typeface="+mj-lt"/>
                <a:ea typeface="+mj-ea"/>
                <a:cs typeface="+mj-cs"/>
              </a:rPr>
              <a:t> </a:t>
            </a:r>
            <a:r>
              <a:rPr lang="en-US" sz="4800" b="1" kern="0" dirty="0">
                <a:solidFill>
                  <a:srgbClr val="5A87C6"/>
                </a:solidFill>
                <a:latin typeface="+mj-lt"/>
                <a:ea typeface="+mj-ea"/>
                <a:cs typeface="+mj-cs"/>
              </a:rPr>
              <a:t>Getting Familiar with MSW UI</a:t>
            </a:r>
          </a:p>
        </p:txBody>
      </p:sp>
      <p:sp>
        <p:nvSpPr>
          <p:cNvPr id="6" name="Text Box 3"/>
          <p:cNvSpPr txBox="1">
            <a:spLocks noChangeArrowheads="1"/>
          </p:cNvSpPr>
          <p:nvPr/>
        </p:nvSpPr>
        <p:spPr bwMode="auto">
          <a:xfrm>
            <a:off x="1116013" y="4076700"/>
            <a:ext cx="7037387" cy="400050"/>
          </a:xfrm>
          <a:prstGeom prst="rect">
            <a:avLst/>
          </a:prstGeom>
          <a:noFill/>
          <a:ln w="9525">
            <a:noFill/>
            <a:miter lim="800000"/>
            <a:headEnd/>
            <a:tailEnd/>
          </a:ln>
          <a:effectLst/>
        </p:spPr>
        <p:txBody>
          <a:bodyPr>
            <a:spAutoFit/>
          </a:bodyPr>
          <a:lstStyle/>
          <a:p>
            <a:pPr>
              <a:spcBef>
                <a:spcPct val="50000"/>
              </a:spcBef>
              <a:defRPr/>
            </a:pPr>
            <a:r>
              <a:rPr lang="en-US" sz="2000" b="1" dirty="0">
                <a:solidFill>
                  <a:schemeClr val="tx1">
                    <a:lumMod val="75000"/>
                    <a:lumOff val="25000"/>
                  </a:schemeClr>
                </a:solidFill>
              </a:rPr>
              <a:t>Next Training Segment Recommended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30" name="Group 10"/>
          <p:cNvGraphicFramePr>
            <a:graphicFrameLocks noGrp="1"/>
          </p:cNvGraphicFramePr>
          <p:nvPr/>
        </p:nvGraphicFramePr>
        <p:xfrm>
          <a:off x="304800" y="1295400"/>
          <a:ext cx="8458200" cy="4389438"/>
        </p:xfrm>
        <a:graphic>
          <a:graphicData uri="http://schemas.openxmlformats.org/drawingml/2006/table">
            <a:tbl>
              <a:tblPr/>
              <a:tblGrid>
                <a:gridCol w="8458200"/>
              </a:tblGrid>
              <a:tr h="671513">
                <a:tc>
                  <a:txBody>
                    <a:bodyPr/>
                    <a:lstStyle/>
                    <a:p>
                      <a:pPr marL="0" marR="0" lvl="0" indent="0"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New terms</a:t>
                      </a:r>
                    </a:p>
                  </a:txBody>
                  <a:tcPr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noFill/>
                  </a:tcPr>
                </a:tc>
              </a:tr>
              <a:tr h="685800">
                <a:tc>
                  <a:txBody>
                    <a:bodyPr/>
                    <a:lstStyle/>
                    <a:p>
                      <a:pPr marL="0" marR="0" lvl="0" indent="0"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Schedule a repetitive item multiple times per day</a:t>
                      </a:r>
                    </a:p>
                    <a:p>
                      <a:pPr marL="0" marR="0" lvl="0" indent="0" algn="l" defTabSz="457200" rtl="0" eaLnBrk="1" fontAlgn="base" latinLnBrk="0" hangingPunct="1">
                        <a:lnSpc>
                          <a:spcPct val="100000"/>
                        </a:lnSpc>
                        <a:spcBef>
                          <a:spcPct val="0"/>
                        </a:spcBef>
                        <a:spcAft>
                          <a:spcPct val="0"/>
                        </a:spcAft>
                        <a:buClrTx/>
                        <a:buSzTx/>
                        <a:buFontTx/>
                        <a:buChar char="•"/>
                        <a:tabLst/>
                      </a:pPr>
                      <a:endParaRPr kumimoji="0" lang="en-US" sz="2400" b="0" i="0" u="none" strike="noStrike" cap="none" normalizeH="0" baseline="0" smtClean="0">
                        <a:ln>
                          <a:noFill/>
                        </a:ln>
                        <a:solidFill>
                          <a:srgbClr val="4F4F4F"/>
                        </a:solidFill>
                        <a:effectLst/>
                        <a:latin typeface="Century Gothic" pitchFamily="34" charset="0"/>
                      </a:endParaRPr>
                    </a:p>
                    <a:p>
                      <a:pPr marL="0" marR="0" lvl="0" indent="0"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Access to repetitive order detail</a:t>
                      </a:r>
                    </a:p>
                    <a:p>
                      <a:pPr marL="0" marR="0" lvl="0" indent="0" algn="l" defTabSz="457200" rtl="0" eaLnBrk="1" fontAlgn="base" latinLnBrk="0" hangingPunct="1">
                        <a:lnSpc>
                          <a:spcPct val="100000"/>
                        </a:lnSpc>
                        <a:spcBef>
                          <a:spcPct val="0"/>
                        </a:spcBef>
                        <a:spcAft>
                          <a:spcPct val="0"/>
                        </a:spcAft>
                        <a:buClrTx/>
                        <a:buSzTx/>
                        <a:buFontTx/>
                        <a:buChar char="•"/>
                        <a:tabLst/>
                      </a:pPr>
                      <a:endParaRPr kumimoji="0" lang="en-US" sz="24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a:noFill/>
                    </a:lnT>
                    <a:lnB>
                      <a:noFill/>
                    </a:lnB>
                    <a:lnTlToBr>
                      <a:noFill/>
                    </a:lnTlToBr>
                    <a:lnBlToTr>
                      <a:noFill/>
                    </a:lnBlToTr>
                    <a:noFill/>
                  </a:tcPr>
                </a:tc>
              </a:tr>
              <a:tr h="609600">
                <a:tc>
                  <a:txBody>
                    <a:bodyPr/>
                    <a:lstStyle/>
                    <a:p>
                      <a:pPr marL="0" marR="0" lvl="0" indent="0"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Schedule discrete orders on production lines</a:t>
                      </a:r>
                    </a:p>
                  </a:txBody>
                  <a:tcPr horzOverflow="overflow">
                    <a:lnL>
                      <a:noFill/>
                    </a:lnL>
                    <a:lnR>
                      <a:noFill/>
                    </a:lnR>
                    <a:lnT>
                      <a:noFill/>
                    </a:lnT>
                    <a:lnB>
                      <a:noFill/>
                    </a:lnB>
                    <a:lnTlToBr>
                      <a:noFill/>
                    </a:lnTlToBr>
                    <a:lnBlToTr>
                      <a:noFill/>
                    </a:lnBlToTr>
                    <a:noFill/>
                  </a:tcPr>
                </a:tc>
              </a:tr>
              <a:tr h="1206500">
                <a:tc>
                  <a:txBody>
                    <a:bodyPr/>
                    <a:lstStyle/>
                    <a:p>
                      <a:pPr marL="174625" marR="0" lvl="0" indent="-174625"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Schedule discrete and repetitive on a </a:t>
                      </a:r>
                      <a:br>
                        <a:rPr kumimoji="0" lang="en-US" sz="2400" b="0" i="0" u="none" strike="noStrike" cap="none" normalizeH="0" baseline="0" smtClean="0">
                          <a:ln>
                            <a:noFill/>
                          </a:ln>
                          <a:solidFill>
                            <a:srgbClr val="4F4F4F"/>
                          </a:solidFill>
                          <a:effectLst/>
                          <a:latin typeface="Century Gothic" pitchFamily="34" charset="0"/>
                        </a:rPr>
                      </a:br>
                      <a:r>
                        <a:rPr kumimoji="0" lang="en-US" sz="2400" b="0" i="0" u="none" strike="noStrike" cap="none" normalizeH="0" baseline="0" smtClean="0">
                          <a:ln>
                            <a:noFill/>
                          </a:ln>
                          <a:solidFill>
                            <a:srgbClr val="4F4F4F"/>
                          </a:solidFill>
                          <a:effectLst/>
                          <a:latin typeface="Century Gothic" pitchFamily="34" charset="0"/>
                        </a:rPr>
                        <a:t> shared resource</a:t>
                      </a:r>
                    </a:p>
                    <a:p>
                      <a:pPr marL="174625" marR="0" lvl="0" indent="-174625" algn="l" defTabSz="457200" rtl="0" eaLnBrk="1" fontAlgn="base" latinLnBrk="0" hangingPunct="1">
                        <a:lnSpc>
                          <a:spcPct val="100000"/>
                        </a:lnSpc>
                        <a:spcBef>
                          <a:spcPct val="0"/>
                        </a:spcBef>
                        <a:spcAft>
                          <a:spcPct val="0"/>
                        </a:spcAft>
                        <a:buClrTx/>
                        <a:buSzTx/>
                        <a:buFontTx/>
                        <a:buChar char="•"/>
                        <a:tabLst/>
                      </a:pPr>
                      <a:endParaRPr kumimoji="0" lang="en-US" sz="2400" b="0" i="0" u="none" strike="noStrike" cap="none" normalizeH="0" baseline="0" smtClean="0">
                        <a:ln>
                          <a:noFill/>
                        </a:ln>
                        <a:solidFill>
                          <a:srgbClr val="4F4F4F"/>
                        </a:solidFill>
                        <a:effectLst/>
                        <a:latin typeface="Century Gothic" pitchFamily="34" charset="0"/>
                      </a:endParaRPr>
                    </a:p>
                    <a:p>
                      <a:pPr marL="174625" marR="0" lvl="0" indent="-174625" algn="l" defTabSz="4572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smtClean="0">
                          <a:ln>
                            <a:noFill/>
                          </a:ln>
                          <a:solidFill>
                            <a:srgbClr val="4F4F4F"/>
                          </a:solidFill>
                          <a:effectLst/>
                          <a:latin typeface="Century Gothic" pitchFamily="34" charset="0"/>
                        </a:rPr>
                        <a:t> Track schedule performance</a:t>
                      </a:r>
                      <a:endParaRPr kumimoji="0" lang="en-US" sz="2400" b="0" i="0" u="sng" strike="noStrike" cap="none" normalizeH="0" baseline="0" smtClean="0">
                        <a:ln>
                          <a:noFill/>
                        </a:ln>
                        <a:solidFill>
                          <a:srgbClr val="3763A1"/>
                        </a:solidFill>
                        <a:effectLst/>
                        <a:latin typeface="Century Gothic" pitchFamily="34" charset="0"/>
                      </a:endParaRPr>
                    </a:p>
                  </a:txBody>
                  <a:tcPr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30728" name="Title 1"/>
          <p:cNvSpPr>
            <a:spLocks/>
          </p:cNvSpPr>
          <p:nvPr/>
        </p:nvSpPr>
        <p:spPr bwMode="auto">
          <a:xfrm>
            <a:off x="0" y="609600"/>
            <a:ext cx="8153400" cy="533400"/>
          </a:xfrm>
          <a:prstGeom prst="rect">
            <a:avLst/>
          </a:prstGeom>
          <a:noFill/>
          <a:ln w="9525">
            <a:noFill/>
            <a:miter lim="800000"/>
            <a:headEnd/>
            <a:tailEnd/>
          </a:ln>
        </p:spPr>
        <p:txBody>
          <a:bodyPr anchor="b"/>
          <a:lstStyle/>
          <a:p>
            <a:pPr>
              <a:lnSpc>
                <a:spcPct val="90000"/>
              </a:lnSpc>
            </a:pPr>
            <a:r>
              <a:rPr lang="en-US" sz="2400" b="1">
                <a:solidFill>
                  <a:schemeClr val="tx2"/>
                </a:solidFill>
              </a:rPr>
              <a:t>Topics</a:t>
            </a:r>
            <a:endParaRPr lang="en-US" sz="3200" b="1">
              <a:solidFill>
                <a:schemeClr val="tx2"/>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New Terms</a:t>
            </a:r>
          </a:p>
        </p:txBody>
      </p:sp>
      <p:sp>
        <p:nvSpPr>
          <p:cNvPr id="32770"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57200" y="801688"/>
            <a:ext cx="8229600" cy="450850"/>
          </a:xfrm>
        </p:spPr>
        <p:txBody>
          <a:bodyPr anchor="b"/>
          <a:lstStyle/>
          <a:p>
            <a:r>
              <a:rPr lang="en-US" smtClean="0"/>
              <a:t>Terms</a:t>
            </a:r>
          </a:p>
        </p:txBody>
      </p:sp>
      <p:sp>
        <p:nvSpPr>
          <p:cNvPr id="34818" name="Rectangle 3"/>
          <p:cNvSpPr>
            <a:spLocks noGrp="1" noChangeArrowheads="1"/>
          </p:cNvSpPr>
          <p:nvPr>
            <p:ph type="body" idx="4294967295"/>
          </p:nvPr>
        </p:nvSpPr>
        <p:spPr/>
        <p:txBody>
          <a:bodyPr tIns="91440" bIns="91440"/>
          <a:lstStyle/>
          <a:p>
            <a:r>
              <a:rPr lang="en-US" smtClean="0"/>
              <a:t>Production order</a:t>
            </a:r>
          </a:p>
          <a:p>
            <a:r>
              <a:rPr lang="en-US" smtClean="0"/>
              <a:t>Production order type</a:t>
            </a:r>
          </a:p>
          <a:p>
            <a:r>
              <a:rPr lang="en-US" smtClean="0"/>
              <a:t>Resource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2"/>
          <p:cNvSpPr>
            <a:spLocks noGrp="1"/>
          </p:cNvSpPr>
          <p:nvPr>
            <p:ph idx="4294967295"/>
          </p:nvPr>
        </p:nvSpPr>
        <p:spPr>
          <a:xfrm>
            <a:off x="381000" y="1143000"/>
            <a:ext cx="8458200" cy="4876800"/>
          </a:xfrm>
        </p:spPr>
        <p:txBody>
          <a:bodyPr tIns="91440" bIns="91440"/>
          <a:lstStyle/>
          <a:p>
            <a:pPr marL="533400" indent="-533400" eaLnBrk="1" hangingPunct="1">
              <a:buFont typeface="Arial" charset="0"/>
              <a:buNone/>
            </a:pPr>
            <a:r>
              <a:rPr lang="en-US" sz="1800" b="1" smtClean="0">
                <a:solidFill>
                  <a:schemeClr val="tx1"/>
                </a:solidFill>
              </a:rPr>
              <a:t>Production Order: </a:t>
            </a:r>
            <a:r>
              <a:rPr lang="en-US" sz="2000" smtClean="0">
                <a:solidFill>
                  <a:schemeClr val="tx1"/>
                </a:solidFill>
              </a:rPr>
              <a:t>An order/scheduling that authorizes the manufacture of parts or products in specified quantities</a:t>
            </a:r>
          </a:p>
          <a:p>
            <a:pPr marL="1295400" lvl="2" indent="-381000" eaLnBrk="1" hangingPunct="1">
              <a:buFont typeface="Arial" charset="0"/>
              <a:buNone/>
            </a:pPr>
            <a:r>
              <a:rPr lang="en-US" sz="1800" i="1" smtClean="0">
                <a:solidFill>
                  <a:schemeClr val="tx1"/>
                </a:solidFill>
              </a:rPr>
              <a:t>Both </a:t>
            </a:r>
            <a:r>
              <a:rPr lang="en-US" sz="1800" smtClean="0">
                <a:solidFill>
                  <a:schemeClr val="tx1"/>
                </a:solidFill>
              </a:rPr>
              <a:t>a discrete work order or repetitive scheduled order</a:t>
            </a:r>
          </a:p>
        </p:txBody>
      </p:sp>
      <p:sp>
        <p:nvSpPr>
          <p:cNvPr id="5" name="TextBox 4"/>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sp>
        <p:nvSpPr>
          <p:cNvPr id="35843" name="Title 1"/>
          <p:cNvSpPr txBox="1">
            <a:spLocks/>
          </p:cNvSpPr>
          <p:nvPr/>
        </p:nvSpPr>
        <p:spPr bwMode="auto">
          <a:xfrm>
            <a:off x="0" y="457200"/>
            <a:ext cx="7127875" cy="457200"/>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400" b="1">
                <a:solidFill>
                  <a:schemeClr val="tx2"/>
                </a:solidFill>
              </a:rPr>
              <a:t>New Terms – Production Order</a:t>
            </a:r>
          </a:p>
        </p:txBody>
      </p:sp>
      <p:grpSp>
        <p:nvGrpSpPr>
          <p:cNvPr id="35844" name="Group 8"/>
          <p:cNvGrpSpPr>
            <a:grpSpLocks/>
          </p:cNvGrpSpPr>
          <p:nvPr/>
        </p:nvGrpSpPr>
        <p:grpSpPr bwMode="auto">
          <a:xfrm>
            <a:off x="1295400" y="2178050"/>
            <a:ext cx="7848600" cy="3994150"/>
            <a:chOff x="816" y="1372"/>
            <a:chExt cx="4944" cy="2516"/>
          </a:xfrm>
        </p:grpSpPr>
        <p:pic>
          <p:nvPicPr>
            <p:cNvPr id="1027" name="Picture 3"/>
            <p:cNvPicPr>
              <a:picLocks noChangeAspect="1" noChangeArrowheads="1"/>
            </p:cNvPicPr>
            <p:nvPr/>
          </p:nvPicPr>
          <p:blipFill>
            <a:blip r:embed="rId3"/>
            <a:srcRect/>
            <a:stretch>
              <a:fillRect/>
            </a:stretch>
          </p:blipFill>
          <p:spPr bwMode="auto">
            <a:xfrm>
              <a:off x="816" y="1372"/>
              <a:ext cx="4800" cy="2428"/>
            </a:xfrm>
            <a:prstGeom prst="rect">
              <a:avLst/>
            </a:prstGeom>
            <a:ln>
              <a:noFill/>
            </a:ln>
            <a:effectLst>
              <a:outerShdw blurRad="292100" dist="139700" dir="2700000" algn="tl" rotWithShape="0">
                <a:srgbClr val="333333">
                  <a:alpha val="65000"/>
                </a:srgbClr>
              </a:outerShdw>
            </a:effectLst>
          </p:spPr>
        </p:pic>
        <p:sp>
          <p:nvSpPr>
            <p:cNvPr id="35846" name="Rectangle 6"/>
            <p:cNvSpPr>
              <a:spLocks noChangeArrowheads="1"/>
            </p:cNvSpPr>
            <p:nvPr/>
          </p:nvSpPr>
          <p:spPr bwMode="auto">
            <a:xfrm>
              <a:off x="816" y="3792"/>
              <a:ext cx="4944" cy="96"/>
            </a:xfrm>
            <a:prstGeom prst="rect">
              <a:avLst/>
            </a:prstGeom>
            <a:solidFill>
              <a:schemeClr val="bg2"/>
            </a:solidFill>
            <a:ln w="9525">
              <a:noFill/>
              <a:miter lim="800000"/>
              <a:headEnd/>
              <a:tailEnd/>
            </a:ln>
          </p:spPr>
          <p:txBody>
            <a:bodyPr wrap="none" anchor="ctr"/>
            <a:lstStyle/>
            <a:p>
              <a:endParaRPr lang="en-US"/>
            </a:p>
          </p:txBody>
        </p:sp>
        <p:sp>
          <p:nvSpPr>
            <p:cNvPr id="35847" name="Rectangle 7"/>
            <p:cNvSpPr>
              <a:spLocks noChangeArrowheads="1"/>
            </p:cNvSpPr>
            <p:nvPr/>
          </p:nvSpPr>
          <p:spPr bwMode="auto">
            <a:xfrm>
              <a:off x="5616" y="1440"/>
              <a:ext cx="144" cy="2448"/>
            </a:xfrm>
            <a:prstGeom prst="rect">
              <a:avLst/>
            </a:prstGeom>
            <a:solidFill>
              <a:schemeClr val="bg1"/>
            </a:soli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04800" y="914400"/>
            <a:ext cx="8458200" cy="1752600"/>
          </a:xfrm>
        </p:spPr>
        <p:txBody>
          <a:bodyPr tIns="91440" bIns="91440"/>
          <a:lstStyle/>
          <a:p>
            <a:pPr eaLnBrk="1" hangingPunct="1">
              <a:lnSpc>
                <a:spcPct val="70000"/>
              </a:lnSpc>
            </a:pPr>
            <a:r>
              <a:rPr lang="en-US" sz="2000" smtClean="0">
                <a:solidFill>
                  <a:schemeClr val="tx1"/>
                </a:solidFill>
              </a:rPr>
              <a:t>Production Order Type</a:t>
            </a:r>
          </a:p>
          <a:p>
            <a:pPr lvl="1" eaLnBrk="1" hangingPunct="1">
              <a:lnSpc>
                <a:spcPct val="70000"/>
              </a:lnSpc>
            </a:pPr>
            <a:r>
              <a:rPr lang="en-US" sz="1800" smtClean="0">
                <a:solidFill>
                  <a:schemeClr val="tx1"/>
                </a:solidFill>
              </a:rPr>
              <a:t>Repetitive versus discrete production order</a:t>
            </a:r>
            <a:br>
              <a:rPr lang="en-US" sz="1800" smtClean="0">
                <a:solidFill>
                  <a:schemeClr val="tx1"/>
                </a:solidFill>
              </a:rPr>
            </a:br>
            <a:endParaRPr lang="en-US" sz="1800" smtClean="0">
              <a:solidFill>
                <a:schemeClr val="tx1"/>
              </a:solidFill>
            </a:endParaRPr>
          </a:p>
          <a:p>
            <a:pPr lvl="2" eaLnBrk="1" hangingPunct="1">
              <a:lnSpc>
                <a:spcPct val="70000"/>
              </a:lnSpc>
            </a:pPr>
            <a:r>
              <a:rPr lang="en-US" sz="1600" smtClean="0">
                <a:solidFill>
                  <a:schemeClr val="tx1"/>
                </a:solidFill>
              </a:rPr>
              <a:t>Repetitive order – Back flushed using (Repetitive Backflush (18.22.13 )</a:t>
            </a:r>
          </a:p>
          <a:p>
            <a:pPr lvl="3" eaLnBrk="1" hangingPunct="1">
              <a:lnSpc>
                <a:spcPct val="65000"/>
              </a:lnSpc>
            </a:pPr>
            <a:r>
              <a:rPr lang="en-US" sz="1600" smtClean="0">
                <a:solidFill>
                  <a:schemeClr val="tx1"/>
                </a:solidFill>
              </a:rPr>
              <a:t>Track costs against a cumulative production order</a:t>
            </a:r>
            <a:br>
              <a:rPr lang="en-US" sz="1600" smtClean="0">
                <a:solidFill>
                  <a:schemeClr val="tx1"/>
                </a:solidFill>
              </a:rPr>
            </a:br>
            <a:endParaRPr lang="en-US" sz="1600" smtClean="0">
              <a:solidFill>
                <a:schemeClr val="tx1"/>
              </a:solidFill>
            </a:endParaRPr>
          </a:p>
          <a:p>
            <a:pPr lvl="2" eaLnBrk="1" hangingPunct="1">
              <a:lnSpc>
                <a:spcPct val="70000"/>
              </a:lnSpc>
            </a:pPr>
            <a:r>
              <a:rPr lang="en-US" sz="1600" smtClean="0">
                <a:solidFill>
                  <a:schemeClr val="tx1"/>
                </a:solidFill>
              </a:rPr>
              <a:t>Discrete order – Back flushed using Work Order Receipts (16.13)</a:t>
            </a:r>
          </a:p>
          <a:p>
            <a:pPr lvl="3" eaLnBrk="1" hangingPunct="1">
              <a:lnSpc>
                <a:spcPct val="65000"/>
              </a:lnSpc>
            </a:pPr>
            <a:r>
              <a:rPr lang="en-US" sz="1600" smtClean="0">
                <a:solidFill>
                  <a:schemeClr val="tx1"/>
                </a:solidFill>
              </a:rPr>
              <a:t>Track costs against a discrete production order</a:t>
            </a:r>
          </a:p>
        </p:txBody>
      </p:sp>
      <p:sp>
        <p:nvSpPr>
          <p:cNvPr id="5" name="TextBox 4"/>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sp>
        <p:nvSpPr>
          <p:cNvPr id="37891" name="Title 1"/>
          <p:cNvSpPr txBox="1">
            <a:spLocks/>
          </p:cNvSpPr>
          <p:nvPr/>
        </p:nvSpPr>
        <p:spPr bwMode="auto">
          <a:xfrm>
            <a:off x="0" y="381000"/>
            <a:ext cx="7127875" cy="549275"/>
          </a:xfrm>
          <a:prstGeom prst="rect">
            <a:avLst/>
          </a:prstGeom>
          <a:noFill/>
          <a:ln w="9525">
            <a:noFill/>
            <a:miter lim="800000"/>
            <a:headEnd/>
            <a:tailEnd/>
          </a:ln>
        </p:spPr>
        <p:txBody>
          <a:bodyPr anchor="b"/>
          <a:lstStyle/>
          <a:p>
            <a:pPr eaLnBrk="0" hangingPunct="0">
              <a:lnSpc>
                <a:spcPct val="90000"/>
              </a:lnSpc>
            </a:pPr>
            <a:r>
              <a:rPr lang="en-US" sz="2000" b="1">
                <a:solidFill>
                  <a:schemeClr val="tx2"/>
                </a:solidFill>
              </a:rPr>
              <a:t/>
            </a:r>
            <a:br>
              <a:rPr lang="en-US" sz="2000" b="1">
                <a:solidFill>
                  <a:schemeClr val="tx2"/>
                </a:solidFill>
              </a:rPr>
            </a:br>
            <a:r>
              <a:rPr lang="en-US" sz="2000" b="1">
                <a:solidFill>
                  <a:schemeClr val="tx2"/>
                </a:solidFill>
              </a:rPr>
              <a:t>New Terms- Production Order Type</a:t>
            </a:r>
          </a:p>
        </p:txBody>
      </p:sp>
      <p:grpSp>
        <p:nvGrpSpPr>
          <p:cNvPr id="37892" name="Group 14"/>
          <p:cNvGrpSpPr>
            <a:grpSpLocks/>
          </p:cNvGrpSpPr>
          <p:nvPr/>
        </p:nvGrpSpPr>
        <p:grpSpPr bwMode="auto">
          <a:xfrm>
            <a:off x="1905000" y="2895600"/>
            <a:ext cx="6172200" cy="3190875"/>
            <a:chOff x="624" y="816"/>
            <a:chExt cx="4176" cy="2682"/>
          </a:xfrm>
        </p:grpSpPr>
        <p:grpSp>
          <p:nvGrpSpPr>
            <p:cNvPr id="37893" name="Group 8"/>
            <p:cNvGrpSpPr>
              <a:grpSpLocks/>
            </p:cNvGrpSpPr>
            <p:nvPr/>
          </p:nvGrpSpPr>
          <p:grpSpPr bwMode="auto">
            <a:xfrm>
              <a:off x="768" y="816"/>
              <a:ext cx="4026" cy="2682"/>
              <a:chOff x="1296" y="1920"/>
              <a:chExt cx="3558" cy="2022"/>
            </a:xfrm>
          </p:grpSpPr>
          <p:pic>
            <p:nvPicPr>
              <p:cNvPr id="37898" name="Picture 6"/>
              <p:cNvPicPr>
                <a:picLocks noChangeAspect="1" noChangeArrowheads="1"/>
              </p:cNvPicPr>
              <p:nvPr/>
            </p:nvPicPr>
            <p:blipFill>
              <a:blip r:embed="rId2"/>
              <a:srcRect/>
              <a:stretch>
                <a:fillRect/>
              </a:stretch>
            </p:blipFill>
            <p:spPr bwMode="auto">
              <a:xfrm>
                <a:off x="1296" y="1920"/>
                <a:ext cx="3558" cy="2022"/>
              </a:xfrm>
              <a:prstGeom prst="rect">
                <a:avLst/>
              </a:prstGeom>
              <a:noFill/>
              <a:ln w="9525">
                <a:noFill/>
                <a:miter lim="800000"/>
                <a:headEnd/>
                <a:tailEnd/>
              </a:ln>
            </p:spPr>
          </p:pic>
          <p:sp>
            <p:nvSpPr>
              <p:cNvPr id="37899" name="Line 7"/>
              <p:cNvSpPr>
                <a:spLocks noChangeShapeType="1"/>
              </p:cNvSpPr>
              <p:nvPr/>
            </p:nvSpPr>
            <p:spPr bwMode="auto">
              <a:xfrm>
                <a:off x="2352" y="2304"/>
                <a:ext cx="2160" cy="864"/>
              </a:xfrm>
              <a:prstGeom prst="line">
                <a:avLst/>
              </a:prstGeom>
              <a:noFill/>
              <a:ln w="19050">
                <a:solidFill>
                  <a:srgbClr val="000099"/>
                </a:solidFill>
                <a:prstDash val="dash"/>
                <a:round/>
                <a:headEnd/>
                <a:tailEnd type="triangle" w="med" len="med"/>
              </a:ln>
            </p:spPr>
            <p:txBody>
              <a:bodyPr/>
              <a:lstStyle/>
              <a:p>
                <a:endParaRPr lang="en-US"/>
              </a:p>
            </p:txBody>
          </p:sp>
        </p:grpSp>
        <p:sp>
          <p:nvSpPr>
            <p:cNvPr id="37894" name="Line 9"/>
            <p:cNvSpPr>
              <a:spLocks noChangeShapeType="1"/>
            </p:cNvSpPr>
            <p:nvPr/>
          </p:nvSpPr>
          <p:spPr bwMode="auto">
            <a:xfrm>
              <a:off x="768" y="3408"/>
              <a:ext cx="4032" cy="0"/>
            </a:xfrm>
            <a:prstGeom prst="line">
              <a:avLst/>
            </a:prstGeom>
            <a:noFill/>
            <a:ln w="28575">
              <a:solidFill>
                <a:srgbClr val="A3A3A3"/>
              </a:solidFill>
              <a:round/>
              <a:headEnd/>
              <a:tailEnd/>
            </a:ln>
          </p:spPr>
          <p:txBody>
            <a:bodyPr/>
            <a:lstStyle/>
            <a:p>
              <a:endParaRPr lang="en-US"/>
            </a:p>
          </p:txBody>
        </p:sp>
        <p:sp>
          <p:nvSpPr>
            <p:cNvPr id="37895" name="Line 10"/>
            <p:cNvSpPr>
              <a:spLocks noChangeShapeType="1"/>
            </p:cNvSpPr>
            <p:nvPr/>
          </p:nvSpPr>
          <p:spPr bwMode="auto">
            <a:xfrm>
              <a:off x="4800" y="816"/>
              <a:ext cx="0" cy="2592"/>
            </a:xfrm>
            <a:prstGeom prst="line">
              <a:avLst/>
            </a:prstGeom>
            <a:noFill/>
            <a:ln w="12700">
              <a:solidFill>
                <a:srgbClr val="A3A3A3"/>
              </a:solidFill>
              <a:round/>
              <a:headEnd/>
              <a:tailEnd/>
            </a:ln>
          </p:spPr>
          <p:txBody>
            <a:bodyPr/>
            <a:lstStyle/>
            <a:p>
              <a:endParaRPr lang="en-US"/>
            </a:p>
          </p:txBody>
        </p:sp>
        <p:sp>
          <p:nvSpPr>
            <p:cNvPr id="37896" name="Rectangle 11"/>
            <p:cNvSpPr>
              <a:spLocks noChangeArrowheads="1"/>
            </p:cNvSpPr>
            <p:nvPr/>
          </p:nvSpPr>
          <p:spPr bwMode="auto">
            <a:xfrm>
              <a:off x="624" y="2208"/>
              <a:ext cx="192" cy="1248"/>
            </a:xfrm>
            <a:prstGeom prst="rect">
              <a:avLst/>
            </a:prstGeom>
            <a:solidFill>
              <a:schemeClr val="bg1"/>
            </a:solidFill>
            <a:ln w="9525">
              <a:noFill/>
              <a:miter lim="800000"/>
              <a:headEnd/>
              <a:tailEnd/>
            </a:ln>
          </p:spPr>
          <p:txBody>
            <a:bodyPr wrap="none" anchor="ctr"/>
            <a:lstStyle/>
            <a:p>
              <a:endParaRPr lang="en-US"/>
            </a:p>
          </p:txBody>
        </p:sp>
        <p:sp>
          <p:nvSpPr>
            <p:cNvPr id="37897" name="Line 13"/>
            <p:cNvSpPr>
              <a:spLocks noChangeShapeType="1"/>
            </p:cNvSpPr>
            <p:nvPr/>
          </p:nvSpPr>
          <p:spPr bwMode="auto">
            <a:xfrm>
              <a:off x="816" y="2208"/>
              <a:ext cx="0" cy="1200"/>
            </a:xfrm>
            <a:prstGeom prst="line">
              <a:avLst/>
            </a:prstGeom>
            <a:noFill/>
            <a:ln w="12700">
              <a:solidFill>
                <a:srgbClr val="A3A3A3"/>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par>
                          <p:cTn id="17" fill="hold">
                            <p:stCondLst>
                              <p:cond delay="0"/>
                            </p:stCondLst>
                            <p:childTnLst>
                              <p:par>
                                <p:cTn id="18" presetID="1" presetClass="exit"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838200"/>
            <a:ext cx="8458200" cy="2590800"/>
          </a:xfrm>
        </p:spPr>
        <p:txBody>
          <a:bodyPr tIns="91440" bIns="91440"/>
          <a:lstStyle/>
          <a:p>
            <a:pPr eaLnBrk="1" hangingPunct="1"/>
            <a:r>
              <a:rPr lang="en-US" sz="2000" smtClean="0">
                <a:solidFill>
                  <a:schemeClr val="tx1"/>
                </a:solidFill>
              </a:rPr>
              <a:t>Resource</a:t>
            </a:r>
          </a:p>
          <a:p>
            <a:pPr lvl="1" eaLnBrk="1" hangingPunct="1"/>
            <a:r>
              <a:rPr lang="en-US" sz="1800" smtClean="0">
                <a:solidFill>
                  <a:schemeClr val="tx1"/>
                </a:solidFill>
              </a:rPr>
              <a:t>Anything that adds value to a good or service in its creation, production, or delivery (APICS)</a:t>
            </a:r>
          </a:p>
          <a:p>
            <a:pPr lvl="2" eaLnBrk="1" hangingPunct="1"/>
            <a:r>
              <a:rPr lang="en-US" sz="1600" smtClean="0">
                <a:solidFill>
                  <a:schemeClr val="tx1"/>
                </a:solidFill>
              </a:rPr>
              <a:t>For workbench solution, refers to scheduling on a production line, machine, work center</a:t>
            </a:r>
          </a:p>
          <a:p>
            <a:pPr lvl="2" eaLnBrk="1" hangingPunct="1"/>
            <a:r>
              <a:rPr lang="en-US" sz="1600" smtClean="0">
                <a:solidFill>
                  <a:schemeClr val="tx1"/>
                </a:solidFill>
              </a:rPr>
              <a:t>Also refers to number of production lines, work centers, machines, people, tools required to produce a production order (resources per)</a:t>
            </a:r>
          </a:p>
        </p:txBody>
      </p:sp>
      <p:sp>
        <p:nvSpPr>
          <p:cNvPr id="5" name="TextBox 4"/>
          <p:cNvSpPr txBox="1"/>
          <p:nvPr/>
        </p:nvSpPr>
        <p:spPr>
          <a:xfrm>
            <a:off x="8027988" y="333375"/>
            <a:ext cx="1116012" cy="214313"/>
          </a:xfrm>
          <a:prstGeom prst="rect">
            <a:avLst/>
          </a:prstGeom>
          <a:noFill/>
        </p:spPr>
        <p:txBody>
          <a:bodyPr>
            <a:spAutoFit/>
          </a:bodyPr>
          <a:lstStyle/>
          <a:p>
            <a:pPr algn="ctr">
              <a:defRPr/>
            </a:pPr>
            <a:r>
              <a:rPr lang="en-US" sz="800" dirty="0">
                <a:solidFill>
                  <a:schemeClr val="bg1">
                    <a:lumMod val="95000"/>
                  </a:schemeClr>
                </a:solidFill>
              </a:rPr>
              <a:t>Click For Next  Point</a:t>
            </a:r>
          </a:p>
        </p:txBody>
      </p:sp>
      <p:pic>
        <p:nvPicPr>
          <p:cNvPr id="3074" name="Picture 2"/>
          <p:cNvPicPr>
            <a:picLocks noChangeAspect="1" noChangeArrowheads="1"/>
          </p:cNvPicPr>
          <p:nvPr/>
        </p:nvPicPr>
        <p:blipFill>
          <a:blip r:embed="rId2"/>
          <a:srcRect/>
          <a:stretch>
            <a:fillRect/>
          </a:stretch>
        </p:blipFill>
        <p:spPr bwMode="auto">
          <a:xfrm>
            <a:off x="762000" y="2895600"/>
            <a:ext cx="7789863" cy="3481388"/>
          </a:xfrm>
          <a:prstGeom prst="rect">
            <a:avLst/>
          </a:prstGeom>
          <a:ln>
            <a:noFill/>
          </a:ln>
          <a:effectLst>
            <a:outerShdw blurRad="292100" dist="139700" dir="2700000" algn="tl" rotWithShape="0">
              <a:srgbClr val="333333">
                <a:alpha val="65000"/>
              </a:srgbClr>
            </a:outerShdw>
          </a:effectLst>
        </p:spPr>
      </p:pic>
      <p:sp>
        <p:nvSpPr>
          <p:cNvPr id="38916" name="Title 1"/>
          <p:cNvSpPr txBox="1">
            <a:spLocks/>
          </p:cNvSpPr>
          <p:nvPr/>
        </p:nvSpPr>
        <p:spPr bwMode="auto">
          <a:xfrm>
            <a:off x="0" y="609600"/>
            <a:ext cx="7127875" cy="381000"/>
          </a:xfrm>
          <a:prstGeom prst="rect">
            <a:avLst/>
          </a:prstGeom>
          <a:noFill/>
          <a:ln w="9525">
            <a:noFill/>
            <a:miter lim="800000"/>
            <a:headEnd/>
            <a:tailEnd/>
          </a:ln>
        </p:spPr>
        <p:txBody>
          <a:bodyPr anchor="b"/>
          <a:lstStyle/>
          <a:p>
            <a:pPr eaLnBrk="0" hangingPunct="0">
              <a:lnSpc>
                <a:spcPct val="90000"/>
              </a:lnSpc>
            </a:pPr>
            <a:r>
              <a:rPr lang="en-US" sz="2000" b="1">
                <a:solidFill>
                  <a:srgbClr val="F2F2F2"/>
                </a:solidFill>
              </a:rPr>
              <a:t/>
            </a:r>
            <a:br>
              <a:rPr lang="en-US" sz="2000" b="1">
                <a:solidFill>
                  <a:srgbClr val="F2F2F2"/>
                </a:solidFill>
              </a:rPr>
            </a:br>
            <a:r>
              <a:rPr lang="en-US" sz="2000" b="1">
                <a:solidFill>
                  <a:schemeClr val="tx2"/>
                </a:solidFill>
              </a:rPr>
              <a:t>New Terms - Resource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xit"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t> </a:t>
            </a:r>
            <a:r>
              <a:rPr lang="en-US" sz="4800" smtClean="0"/>
              <a:t>Schedule a Repetitive Item Multiple Times per Day</a:t>
            </a:r>
          </a:p>
        </p:txBody>
      </p:sp>
      <p:sp>
        <p:nvSpPr>
          <p:cNvPr id="39938"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Changes in Paradigm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128731</TotalTime>
  <Words>966</Words>
  <Application>Microsoft Office PowerPoint</Application>
  <PresentationFormat>On-screen Show (4:3)</PresentationFormat>
  <Paragraphs>158</Paragraphs>
  <Slides>23</Slides>
  <Notes>15</Notes>
  <HiddenSlides>0</HiddenSlides>
  <MMClips>0</MMClips>
  <ScaleCrop>false</ScaleCrop>
  <HeadingPairs>
    <vt:vector size="6" baseType="variant">
      <vt:variant>
        <vt:lpstr>Fonts Used</vt:lpstr>
      </vt:variant>
      <vt:variant>
        <vt:i4>6</vt:i4>
      </vt:variant>
      <vt:variant>
        <vt:lpstr>Design Template</vt:lpstr>
      </vt:variant>
      <vt:variant>
        <vt:i4>2</vt:i4>
      </vt:variant>
      <vt:variant>
        <vt:lpstr>Slide Titles</vt:lpstr>
      </vt:variant>
      <vt:variant>
        <vt:i4>23</vt:i4>
      </vt:variant>
    </vt:vector>
  </HeadingPairs>
  <TitlesOfParts>
    <vt:vector size="31" baseType="lpstr">
      <vt:lpstr>Tahoma</vt:lpstr>
      <vt:lpstr>Arial</vt:lpstr>
      <vt:lpstr>Century Gothic</vt:lpstr>
      <vt:lpstr>Lucida Grande</vt:lpstr>
      <vt:lpstr>Webdings</vt:lpstr>
      <vt:lpstr>Times New Roman</vt:lpstr>
      <vt:lpstr>QAD 2010 Template</vt:lpstr>
      <vt:lpstr>1_QAD 2010 Template</vt:lpstr>
      <vt:lpstr> Overview: Changes in Paradigms</vt:lpstr>
      <vt:lpstr>Changes In Paradigms</vt:lpstr>
      <vt:lpstr>Slide 3</vt:lpstr>
      <vt:lpstr> New Terms</vt:lpstr>
      <vt:lpstr>Terms</vt:lpstr>
      <vt:lpstr>Slide 6</vt:lpstr>
      <vt:lpstr>Slide 7</vt:lpstr>
      <vt:lpstr>Slide 8</vt:lpstr>
      <vt:lpstr> Schedule a Repetitive Item Multiple Times per Day</vt:lpstr>
      <vt:lpstr>Slide 10</vt:lpstr>
      <vt:lpstr>Slide 11</vt:lpstr>
      <vt:lpstr> Manage Repetitive Order Details</vt:lpstr>
      <vt:lpstr>Slide 13</vt:lpstr>
      <vt:lpstr> Schedule Discrete Orders on Production Lines</vt:lpstr>
      <vt:lpstr>Slide 15</vt:lpstr>
      <vt:lpstr>Slide 16</vt:lpstr>
      <vt:lpstr> Schedule Discrete, Repetitive, and Kanban Orders on a Shared Resource</vt:lpstr>
      <vt:lpstr>Slide 18</vt:lpstr>
      <vt:lpstr>Slide 19</vt:lpstr>
      <vt:lpstr> Track Performance to Schedule</vt:lpstr>
      <vt:lpstr>Slide 21</vt:lpstr>
      <vt:lpstr>Slide 22</vt:lpstr>
      <vt:lpstr> End</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Supplier Scheduled Enhancements</dc:title>
  <dc:creator>bws</dc:creator>
  <cp:lastModifiedBy>QAD</cp:lastModifiedBy>
  <cp:revision>2890</cp:revision>
  <dcterms:created xsi:type="dcterms:W3CDTF">2005-02-02T13:39:00Z</dcterms:created>
  <dcterms:modified xsi:type="dcterms:W3CDTF">2011-03-07T18:38:21Z</dcterms:modified>
</cp:coreProperties>
</file>