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commentAuthors.xml" ContentType="application/vnd.openxmlformats-officedocument.presentationml.commentAuthors+xml"/>
  <Override PartName="/ppt/diagrams/layout3.xml" ContentType="application/vnd.openxmlformats-officedocument.drawingml.diagram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  <p:sldMasterId id="2147483655" r:id="rId2"/>
  </p:sldMasterIdLst>
  <p:notesMasterIdLst>
    <p:notesMasterId r:id="rId33"/>
  </p:notesMasterIdLst>
  <p:handoutMasterIdLst>
    <p:handoutMasterId r:id="rId34"/>
  </p:handoutMasterIdLst>
  <p:sldIdLst>
    <p:sldId id="675" r:id="rId3"/>
    <p:sldId id="1097" r:id="rId4"/>
    <p:sldId id="1063" r:id="rId5"/>
    <p:sldId id="1171" r:id="rId6"/>
    <p:sldId id="1237" r:id="rId7"/>
    <p:sldId id="1245" r:id="rId8"/>
    <p:sldId id="1244" r:id="rId9"/>
    <p:sldId id="1174" r:id="rId10"/>
    <p:sldId id="1243" r:id="rId11"/>
    <p:sldId id="1257" r:id="rId12"/>
    <p:sldId id="1238" r:id="rId13"/>
    <p:sldId id="1256" r:id="rId14"/>
    <p:sldId id="1246" r:id="rId15"/>
    <p:sldId id="1247" r:id="rId16"/>
    <p:sldId id="1239" r:id="rId17"/>
    <p:sldId id="1253" r:id="rId18"/>
    <p:sldId id="1229" r:id="rId19"/>
    <p:sldId id="1248" r:id="rId20"/>
    <p:sldId id="1240" r:id="rId21"/>
    <p:sldId id="1241" r:id="rId22"/>
    <p:sldId id="1249" r:id="rId23"/>
    <p:sldId id="1250" r:id="rId24"/>
    <p:sldId id="1251" r:id="rId25"/>
    <p:sldId id="1255" r:id="rId26"/>
    <p:sldId id="1254" r:id="rId27"/>
    <p:sldId id="1189" r:id="rId28"/>
    <p:sldId id="1258" r:id="rId29"/>
    <p:sldId id="1142" r:id="rId30"/>
    <p:sldId id="1143" r:id="rId31"/>
    <p:sldId id="1098" r:id="rId32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ws" initials="" lastIdx="1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F089"/>
    <a:srgbClr val="595959"/>
    <a:srgbClr val="70D692"/>
    <a:srgbClr val="727272"/>
    <a:srgbClr val="59CF80"/>
    <a:srgbClr val="CCFFCC"/>
    <a:srgbClr val="F10903"/>
    <a:srgbClr val="FF818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07" autoAdjust="0"/>
    <p:restoredTop sz="99652" autoAdjust="0"/>
  </p:normalViewPr>
  <p:slideViewPr>
    <p:cSldViewPr>
      <p:cViewPr>
        <p:scale>
          <a:sx n="66" d="100"/>
          <a:sy n="66" d="100"/>
        </p:scale>
        <p:origin x="-630" y="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649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774"/>
    </p:cViewPr>
  </p:sorterViewPr>
  <p:notesViewPr>
    <p:cSldViewPr>
      <p:cViewPr varScale="1">
        <p:scale>
          <a:sx n="87" d="100"/>
          <a:sy n="87" d="100"/>
        </p:scale>
        <p:origin x="-2262" y="-78"/>
      </p:cViewPr>
      <p:guideLst>
        <p:guide orient="horz" pos="2929"/>
        <p:guide pos="220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846D46-CF51-4149-B451-5780232B336D}" type="doc">
      <dgm:prSet loTypeId="urn:microsoft.com/office/officeart/2005/8/layout/hProcess4" loCatId="process" qsTypeId="urn:microsoft.com/office/officeart/2005/8/quickstyle/3d2" qsCatId="3D" csTypeId="urn:microsoft.com/office/officeart/2005/8/colors/accent1_2#1" csCatId="accent1" phldr="1"/>
      <dgm:spPr/>
      <dgm:t>
        <a:bodyPr/>
        <a:lstStyle/>
        <a:p>
          <a:endParaRPr lang="en-US"/>
        </a:p>
      </dgm:t>
    </dgm:pt>
    <dgm:pt modelId="{3ACCDD99-2271-4978-AE71-1397EE6D3242}">
      <dgm:prSet phldrT="[Text]"/>
      <dgm:spPr/>
      <dgm:t>
        <a:bodyPr/>
        <a:lstStyle/>
        <a:p>
          <a:r>
            <a:rPr lang="en-US" dirty="0" smtClean="0"/>
            <a:t>Demand Received </a:t>
          </a:r>
          <a:endParaRPr lang="en-US" dirty="0"/>
        </a:p>
      </dgm:t>
    </dgm:pt>
    <dgm:pt modelId="{A58D6F05-F12D-493A-910E-736C0A19743C}" type="parTrans" cxnId="{E82A81F4-1478-4E46-AD9C-72615E2CD9C1}">
      <dgm:prSet/>
      <dgm:spPr/>
      <dgm:t>
        <a:bodyPr/>
        <a:lstStyle/>
        <a:p>
          <a:endParaRPr lang="en-US"/>
        </a:p>
      </dgm:t>
    </dgm:pt>
    <dgm:pt modelId="{AC991955-8CD7-4002-8C40-AE8B3E93C346}" type="sibTrans" cxnId="{E82A81F4-1478-4E46-AD9C-72615E2CD9C1}">
      <dgm:prSet/>
      <dgm:spPr/>
      <dgm:t>
        <a:bodyPr/>
        <a:lstStyle/>
        <a:p>
          <a:endParaRPr lang="en-US"/>
        </a:p>
      </dgm:t>
    </dgm:pt>
    <dgm:pt modelId="{F2DBB97B-BA99-4222-9288-0C42D3B15244}">
      <dgm:prSet phldrT="[Text]"/>
      <dgm:spPr/>
      <dgm:t>
        <a:bodyPr/>
        <a:lstStyle/>
        <a:p>
          <a:r>
            <a:rPr lang="en-US" dirty="0" smtClean="0"/>
            <a:t>Production Planned</a:t>
          </a:r>
          <a:endParaRPr lang="en-US" dirty="0"/>
        </a:p>
      </dgm:t>
    </dgm:pt>
    <dgm:pt modelId="{17F4A95F-69C9-47DD-9A0B-49C402933E3C}" type="parTrans" cxnId="{877E4991-A54B-4CE1-BDBC-FBA74480E5C8}">
      <dgm:prSet/>
      <dgm:spPr/>
      <dgm:t>
        <a:bodyPr/>
        <a:lstStyle/>
        <a:p>
          <a:endParaRPr lang="en-US"/>
        </a:p>
      </dgm:t>
    </dgm:pt>
    <dgm:pt modelId="{1B831382-F6B0-4BC7-909A-57661E24A721}" type="sibTrans" cxnId="{877E4991-A54B-4CE1-BDBC-FBA74480E5C8}">
      <dgm:prSet/>
      <dgm:spPr/>
      <dgm:t>
        <a:bodyPr/>
        <a:lstStyle/>
        <a:p>
          <a:endParaRPr lang="en-US"/>
        </a:p>
      </dgm:t>
    </dgm:pt>
    <dgm:pt modelId="{B8687B6A-D3DF-4309-851E-B034E862CD1B}">
      <dgm:prSet phldrT="[Text]"/>
      <dgm:spPr/>
      <dgm:t>
        <a:bodyPr/>
        <a:lstStyle/>
        <a:p>
          <a:r>
            <a:rPr lang="en-US" dirty="0" smtClean="0"/>
            <a:t> Balance demand / supply /resources to ensure </a:t>
          </a:r>
          <a:r>
            <a:rPr lang="en-US" i="1" dirty="0" smtClean="0"/>
            <a:t>a feasible and level production plan.</a:t>
          </a:r>
          <a:endParaRPr lang="en-US" i="1" dirty="0"/>
        </a:p>
      </dgm:t>
    </dgm:pt>
    <dgm:pt modelId="{C05D9308-52A0-44A7-A10E-7A5E6CA866F3}" type="parTrans" cxnId="{2E0B12A7-0F11-4B68-9B47-B7FA56BA1379}">
      <dgm:prSet/>
      <dgm:spPr/>
      <dgm:t>
        <a:bodyPr/>
        <a:lstStyle/>
        <a:p>
          <a:endParaRPr lang="en-US"/>
        </a:p>
      </dgm:t>
    </dgm:pt>
    <dgm:pt modelId="{37F08971-02EF-45E9-88F8-F09F8DAFDBEC}" type="sibTrans" cxnId="{2E0B12A7-0F11-4B68-9B47-B7FA56BA1379}">
      <dgm:prSet/>
      <dgm:spPr/>
      <dgm:t>
        <a:bodyPr/>
        <a:lstStyle/>
        <a:p>
          <a:endParaRPr lang="en-US"/>
        </a:p>
      </dgm:t>
    </dgm:pt>
    <dgm:pt modelId="{634AF32C-9622-41C0-9986-6D24E73351DA}">
      <dgm:prSet phldrT="[Text]"/>
      <dgm:spPr/>
      <dgm:t>
        <a:bodyPr/>
        <a:lstStyle/>
        <a:p>
          <a:r>
            <a:rPr lang="en-US" dirty="0" smtClean="0"/>
            <a:t>Production Scheduled</a:t>
          </a:r>
          <a:endParaRPr lang="en-US" dirty="0"/>
        </a:p>
      </dgm:t>
    </dgm:pt>
    <dgm:pt modelId="{F33FC8A0-E0F8-499A-9D82-750FC5BA7908}" type="parTrans" cxnId="{2A296D89-3520-4E81-90C4-D1E593B867B5}">
      <dgm:prSet/>
      <dgm:spPr/>
      <dgm:t>
        <a:bodyPr/>
        <a:lstStyle/>
        <a:p>
          <a:endParaRPr lang="en-US"/>
        </a:p>
      </dgm:t>
    </dgm:pt>
    <dgm:pt modelId="{050E7BD2-86ED-4B3B-A62A-6495FE104718}" type="sibTrans" cxnId="{2A296D89-3520-4E81-90C4-D1E593B867B5}">
      <dgm:prSet/>
      <dgm:spPr/>
      <dgm:t>
        <a:bodyPr/>
        <a:lstStyle/>
        <a:p>
          <a:endParaRPr lang="en-US"/>
        </a:p>
      </dgm:t>
    </dgm:pt>
    <dgm:pt modelId="{999E5195-37C6-4770-93CD-FE3F868BEADD}">
      <dgm:prSet phldrT="[Text]"/>
      <dgm:spPr/>
      <dgm:t>
        <a:bodyPr/>
        <a:lstStyle/>
        <a:p>
          <a:r>
            <a:rPr lang="en-US" dirty="0" smtClean="0"/>
            <a:t> Sequence production orders by item attributes and resource allocations to  </a:t>
          </a:r>
          <a:r>
            <a:rPr lang="en-US" i="1" dirty="0" smtClean="0"/>
            <a:t>Optimize shop floor</a:t>
          </a:r>
          <a:endParaRPr lang="en-US" dirty="0"/>
        </a:p>
      </dgm:t>
    </dgm:pt>
    <dgm:pt modelId="{E3A38663-C614-46FD-B0BA-794867ADB067}" type="parTrans" cxnId="{58C5F17F-14BD-4A67-B8F6-632A377FFD1D}">
      <dgm:prSet/>
      <dgm:spPr/>
      <dgm:t>
        <a:bodyPr/>
        <a:lstStyle/>
        <a:p>
          <a:endParaRPr lang="en-US"/>
        </a:p>
      </dgm:t>
    </dgm:pt>
    <dgm:pt modelId="{1847ABC0-7A44-4126-A646-8F6650ABB621}" type="sibTrans" cxnId="{58C5F17F-14BD-4A67-B8F6-632A377FFD1D}">
      <dgm:prSet/>
      <dgm:spPr/>
      <dgm:t>
        <a:bodyPr/>
        <a:lstStyle/>
        <a:p>
          <a:endParaRPr lang="en-US"/>
        </a:p>
      </dgm:t>
    </dgm:pt>
    <dgm:pt modelId="{0D06F8A7-7576-4FD0-9931-2DC119499B54}">
      <dgm:prSet phldrT="[Text]"/>
      <dgm:spPr/>
      <dgm:t>
        <a:bodyPr/>
        <a:lstStyle/>
        <a:p>
          <a:r>
            <a:rPr lang="en-US" dirty="0" smtClean="0"/>
            <a:t>Production Dispatched</a:t>
          </a:r>
          <a:endParaRPr lang="en-US" dirty="0"/>
        </a:p>
      </dgm:t>
    </dgm:pt>
    <dgm:pt modelId="{E7A7000B-791B-4A0A-A349-EDA0F8674070}" type="parTrans" cxnId="{4F920DFF-9087-42E2-B334-8ADABEB2D899}">
      <dgm:prSet/>
      <dgm:spPr/>
      <dgm:t>
        <a:bodyPr/>
        <a:lstStyle/>
        <a:p>
          <a:endParaRPr lang="en-US"/>
        </a:p>
      </dgm:t>
    </dgm:pt>
    <dgm:pt modelId="{88B8A237-2A83-4DD0-B02D-F11AB4B30BE3}" type="sibTrans" cxnId="{4F920DFF-9087-42E2-B334-8ADABEB2D899}">
      <dgm:prSet/>
      <dgm:spPr/>
      <dgm:t>
        <a:bodyPr/>
        <a:lstStyle/>
        <a:p>
          <a:endParaRPr lang="en-US"/>
        </a:p>
      </dgm:t>
    </dgm:pt>
    <dgm:pt modelId="{A7B6FB9B-F033-4A5A-B695-6E78D394730C}">
      <dgm:prSet phldrT="[Text]"/>
      <dgm:spPr/>
      <dgm:t>
        <a:bodyPr/>
        <a:lstStyle/>
        <a:p>
          <a:r>
            <a:rPr lang="en-US" dirty="0" smtClean="0"/>
            <a:t>Production Reported</a:t>
          </a:r>
          <a:endParaRPr lang="en-US" dirty="0"/>
        </a:p>
      </dgm:t>
    </dgm:pt>
    <dgm:pt modelId="{B40DD7CA-1005-4166-8B3B-9A7D069BAA53}" type="parTrans" cxnId="{01CEC750-7344-4450-AF72-515825522ADF}">
      <dgm:prSet/>
      <dgm:spPr/>
      <dgm:t>
        <a:bodyPr/>
        <a:lstStyle/>
        <a:p>
          <a:endParaRPr lang="en-US"/>
        </a:p>
      </dgm:t>
    </dgm:pt>
    <dgm:pt modelId="{6B95CC83-6A43-42DD-89FB-158FFF723482}" type="sibTrans" cxnId="{01CEC750-7344-4450-AF72-515825522ADF}">
      <dgm:prSet/>
      <dgm:spPr/>
      <dgm:t>
        <a:bodyPr/>
        <a:lstStyle/>
        <a:p>
          <a:endParaRPr lang="en-US"/>
        </a:p>
      </dgm:t>
    </dgm:pt>
    <dgm:pt modelId="{B0FCCC32-110F-454C-B8A4-88691A32C0A8}">
      <dgm:prSet phldrT="[Text]"/>
      <dgm:spPr/>
      <dgm:t>
        <a:bodyPr/>
        <a:lstStyle/>
        <a:p>
          <a:r>
            <a:rPr lang="en-US" dirty="0" smtClean="0"/>
            <a:t> Verify materials available</a:t>
          </a:r>
          <a:endParaRPr lang="en-US" dirty="0"/>
        </a:p>
      </dgm:t>
    </dgm:pt>
    <dgm:pt modelId="{C0523532-A45C-4B46-B735-5C1BED6FBDC9}" type="parTrans" cxnId="{C3656002-6E87-4F56-8583-03A9924916EF}">
      <dgm:prSet/>
      <dgm:spPr/>
      <dgm:t>
        <a:bodyPr/>
        <a:lstStyle/>
        <a:p>
          <a:endParaRPr lang="en-US"/>
        </a:p>
      </dgm:t>
    </dgm:pt>
    <dgm:pt modelId="{21DF2684-4714-45BC-8751-43F84E8D2744}" type="sibTrans" cxnId="{C3656002-6E87-4F56-8583-03A9924916EF}">
      <dgm:prSet/>
      <dgm:spPr/>
      <dgm:t>
        <a:bodyPr/>
        <a:lstStyle/>
        <a:p>
          <a:endParaRPr lang="en-US"/>
        </a:p>
      </dgm:t>
    </dgm:pt>
    <dgm:pt modelId="{965D1B2D-A0E5-4C50-A791-1886B228AD51}">
      <dgm:prSet phldrT="[Text]"/>
      <dgm:spPr/>
      <dgm:t>
        <a:bodyPr/>
        <a:lstStyle/>
        <a:p>
          <a:r>
            <a:rPr lang="en-US" dirty="0" smtClean="0"/>
            <a:t> Monitor Production &amp; Manage Production Order</a:t>
          </a:r>
          <a:endParaRPr lang="en-US" dirty="0"/>
        </a:p>
      </dgm:t>
    </dgm:pt>
    <dgm:pt modelId="{9A3CB00B-DFF8-4635-8869-603E8E8EE319}" type="parTrans" cxnId="{1F296329-B6B6-43CB-9D70-3483A56E2A2A}">
      <dgm:prSet/>
      <dgm:spPr/>
      <dgm:t>
        <a:bodyPr/>
        <a:lstStyle/>
        <a:p>
          <a:endParaRPr lang="en-US"/>
        </a:p>
      </dgm:t>
    </dgm:pt>
    <dgm:pt modelId="{D3D3E80E-8AF4-41C1-8762-DE151A603947}" type="sibTrans" cxnId="{1F296329-B6B6-43CB-9D70-3483A56E2A2A}">
      <dgm:prSet/>
      <dgm:spPr/>
      <dgm:t>
        <a:bodyPr/>
        <a:lstStyle/>
        <a:p>
          <a:endParaRPr lang="en-US"/>
        </a:p>
      </dgm:t>
    </dgm:pt>
    <dgm:pt modelId="{2082FD98-3922-4B74-AE26-614367D3D03E}">
      <dgm:prSet phldrT="[Text]"/>
      <dgm:spPr/>
      <dgm:t>
        <a:bodyPr/>
        <a:lstStyle/>
        <a:p>
          <a:r>
            <a:rPr lang="en-US" dirty="0" smtClean="0"/>
            <a:t> Release orders</a:t>
          </a:r>
          <a:endParaRPr lang="en-US" dirty="0"/>
        </a:p>
      </dgm:t>
    </dgm:pt>
    <dgm:pt modelId="{06BAE8BB-A58D-44B4-8677-E342226644FE}" type="parTrans" cxnId="{9215CB34-61CC-4A61-A0D0-FE88C157B013}">
      <dgm:prSet/>
      <dgm:spPr/>
      <dgm:t>
        <a:bodyPr/>
        <a:lstStyle/>
        <a:p>
          <a:endParaRPr lang="en-US"/>
        </a:p>
      </dgm:t>
    </dgm:pt>
    <dgm:pt modelId="{C5B43530-3150-4A51-BB1D-9D8F2C84E869}" type="sibTrans" cxnId="{9215CB34-61CC-4A61-A0D0-FE88C157B013}">
      <dgm:prSet/>
      <dgm:spPr/>
      <dgm:t>
        <a:bodyPr/>
        <a:lstStyle/>
        <a:p>
          <a:endParaRPr lang="en-US"/>
        </a:p>
      </dgm:t>
    </dgm:pt>
    <dgm:pt modelId="{12C9DD86-DB78-424B-8057-075633F00047}">
      <dgm:prSet phldrT="[Text]"/>
      <dgm:spPr/>
      <dgm:t>
        <a:bodyPr/>
        <a:lstStyle/>
        <a:p>
          <a:r>
            <a:rPr lang="en-US" dirty="0" smtClean="0"/>
            <a:t> Print work orders and schedules</a:t>
          </a:r>
          <a:endParaRPr lang="en-US" dirty="0"/>
        </a:p>
      </dgm:t>
    </dgm:pt>
    <dgm:pt modelId="{083BEB48-BBA1-4E70-BD57-525E553D9AF6}" type="parTrans" cxnId="{B15A0E29-1398-41A4-A421-A6516B4BCE24}">
      <dgm:prSet/>
      <dgm:spPr/>
      <dgm:t>
        <a:bodyPr/>
        <a:lstStyle/>
        <a:p>
          <a:endParaRPr lang="en-US"/>
        </a:p>
      </dgm:t>
    </dgm:pt>
    <dgm:pt modelId="{39C77D4E-F4C6-4C41-875F-8CF619B3C38C}" type="sibTrans" cxnId="{B15A0E29-1398-41A4-A421-A6516B4BCE24}">
      <dgm:prSet/>
      <dgm:spPr/>
      <dgm:t>
        <a:bodyPr/>
        <a:lstStyle/>
        <a:p>
          <a:endParaRPr lang="en-US"/>
        </a:p>
      </dgm:t>
    </dgm:pt>
    <dgm:pt modelId="{A855AEE2-FDC4-4786-A617-680DB1472223}">
      <dgm:prSet phldrT="[Text]"/>
      <dgm:spPr/>
      <dgm:t>
        <a:bodyPr/>
        <a:lstStyle/>
        <a:p>
          <a:r>
            <a:rPr lang="en-US" dirty="0" smtClean="0"/>
            <a:t> Forecasts – sales demand – inventory planning</a:t>
          </a:r>
          <a:endParaRPr lang="en-US" dirty="0"/>
        </a:p>
      </dgm:t>
    </dgm:pt>
    <dgm:pt modelId="{4DBEEFE4-2A3F-4556-ABE8-C680AC3CDA1A}" type="parTrans" cxnId="{BCDB9E64-3DCD-494B-B283-D239D5CEA1C7}">
      <dgm:prSet/>
      <dgm:spPr/>
      <dgm:t>
        <a:bodyPr/>
        <a:lstStyle/>
        <a:p>
          <a:endParaRPr lang="en-US"/>
        </a:p>
      </dgm:t>
    </dgm:pt>
    <dgm:pt modelId="{59D69EF7-A93C-4BEC-89EB-40E51BF894B9}" type="sibTrans" cxnId="{BCDB9E64-3DCD-494B-B283-D239D5CEA1C7}">
      <dgm:prSet/>
      <dgm:spPr/>
      <dgm:t>
        <a:bodyPr/>
        <a:lstStyle/>
        <a:p>
          <a:endParaRPr lang="en-US"/>
        </a:p>
      </dgm:t>
    </dgm:pt>
    <dgm:pt modelId="{8968C56F-F275-43AC-896F-21562B26F1A2}">
      <dgm:prSet phldrT="[Text]"/>
      <dgm:spPr/>
      <dgm:t>
        <a:bodyPr/>
        <a:lstStyle/>
        <a:p>
          <a:r>
            <a:rPr lang="en-US" dirty="0" smtClean="0"/>
            <a:t> Initial plan is created by MRP</a:t>
          </a:r>
          <a:endParaRPr lang="en-US" dirty="0"/>
        </a:p>
      </dgm:t>
    </dgm:pt>
    <dgm:pt modelId="{99684D00-6532-4034-9A2F-435BE017D8C3}" type="parTrans" cxnId="{724C081B-06E4-44DB-BF46-DE31179D3D37}">
      <dgm:prSet/>
      <dgm:spPr/>
      <dgm:t>
        <a:bodyPr/>
        <a:lstStyle/>
        <a:p>
          <a:endParaRPr lang="en-US"/>
        </a:p>
      </dgm:t>
    </dgm:pt>
    <dgm:pt modelId="{04E5B90A-54E8-4BCB-B6D5-2C1419B60D37}" type="sibTrans" cxnId="{724C081B-06E4-44DB-BF46-DE31179D3D37}">
      <dgm:prSet/>
      <dgm:spPr/>
      <dgm:t>
        <a:bodyPr/>
        <a:lstStyle/>
        <a:p>
          <a:endParaRPr lang="en-US"/>
        </a:p>
      </dgm:t>
    </dgm:pt>
    <dgm:pt modelId="{3FEB1B38-D560-4F48-B991-D9A85390C6B7}" type="pres">
      <dgm:prSet presAssocID="{2F846D46-CF51-4149-B451-5780232B336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6084BC3-8DAD-4258-BDEE-F8284A99A467}" type="pres">
      <dgm:prSet presAssocID="{2F846D46-CF51-4149-B451-5780232B336D}" presName="tSp" presStyleCnt="0"/>
      <dgm:spPr/>
    </dgm:pt>
    <dgm:pt modelId="{9EFE291A-576F-4598-B57B-7EFE153303DD}" type="pres">
      <dgm:prSet presAssocID="{2F846D46-CF51-4149-B451-5780232B336D}" presName="bSp" presStyleCnt="0"/>
      <dgm:spPr/>
    </dgm:pt>
    <dgm:pt modelId="{36C0BADE-4622-4E33-B31A-04FA750DA5FC}" type="pres">
      <dgm:prSet presAssocID="{2F846D46-CF51-4149-B451-5780232B336D}" presName="process" presStyleCnt="0"/>
      <dgm:spPr/>
    </dgm:pt>
    <dgm:pt modelId="{8ABF541A-AD38-4D54-BA8F-81CE8D477759}" type="pres">
      <dgm:prSet presAssocID="{3ACCDD99-2271-4978-AE71-1397EE6D3242}" presName="composite1" presStyleCnt="0"/>
      <dgm:spPr/>
    </dgm:pt>
    <dgm:pt modelId="{20F309AD-A511-4781-BB26-1176205D68D3}" type="pres">
      <dgm:prSet presAssocID="{3ACCDD99-2271-4978-AE71-1397EE6D3242}" presName="dummyNode1" presStyleLbl="node1" presStyleIdx="0" presStyleCnt="5"/>
      <dgm:spPr/>
    </dgm:pt>
    <dgm:pt modelId="{F1C17451-AB73-4F89-AF21-703922F2E385}" type="pres">
      <dgm:prSet presAssocID="{3ACCDD99-2271-4978-AE71-1397EE6D3242}" presName="childNode1" presStyleLbl="bgAcc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07CB3F-483B-41B0-A8B4-C6DCF3F5C369}" type="pres">
      <dgm:prSet presAssocID="{3ACCDD99-2271-4978-AE71-1397EE6D3242}" presName="childNode1tx" presStyleLbl="bgAcc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36705C-1745-4198-AE61-E7F5EEC86DA6}" type="pres">
      <dgm:prSet presAssocID="{3ACCDD99-2271-4978-AE71-1397EE6D3242}" presName="parentNode1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BDCD05-8333-4AC9-BDC4-EE73E4989BE7}" type="pres">
      <dgm:prSet presAssocID="{3ACCDD99-2271-4978-AE71-1397EE6D3242}" presName="connSite1" presStyleCnt="0"/>
      <dgm:spPr/>
    </dgm:pt>
    <dgm:pt modelId="{104CA64E-909A-4D66-9A6D-50C9DFAE098D}" type="pres">
      <dgm:prSet presAssocID="{AC991955-8CD7-4002-8C40-AE8B3E93C346}" presName="Name9" presStyleLbl="sibTrans2D1" presStyleIdx="0" presStyleCnt="4"/>
      <dgm:spPr/>
      <dgm:t>
        <a:bodyPr/>
        <a:lstStyle/>
        <a:p>
          <a:endParaRPr lang="en-US"/>
        </a:p>
      </dgm:t>
    </dgm:pt>
    <dgm:pt modelId="{5B2AEA60-0BA9-4235-8CE1-B7CEB00BD7DC}" type="pres">
      <dgm:prSet presAssocID="{F2DBB97B-BA99-4222-9288-0C42D3B15244}" presName="composite2" presStyleCnt="0"/>
      <dgm:spPr/>
    </dgm:pt>
    <dgm:pt modelId="{CA77A037-1E20-488F-AB89-A02B4B4E6165}" type="pres">
      <dgm:prSet presAssocID="{F2DBB97B-BA99-4222-9288-0C42D3B15244}" presName="dummyNode2" presStyleLbl="node1" presStyleIdx="0" presStyleCnt="5"/>
      <dgm:spPr/>
    </dgm:pt>
    <dgm:pt modelId="{569EAA16-E4CA-4960-9226-9511866881E8}" type="pres">
      <dgm:prSet presAssocID="{F2DBB97B-BA99-4222-9288-0C42D3B15244}" presName="childNode2" presStyleLbl="bgAcc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0F35DC-579E-40B2-97AD-4F7887BF77B3}" type="pres">
      <dgm:prSet presAssocID="{F2DBB97B-BA99-4222-9288-0C42D3B15244}" presName="childNode2tx" presStyleLbl="bgAcc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6C77BC-A9FC-4035-9B9F-14C46BA42B9F}" type="pres">
      <dgm:prSet presAssocID="{F2DBB97B-BA99-4222-9288-0C42D3B15244}" presName="parentNode2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51A162-565E-4A90-86A9-4CF9D1253B8E}" type="pres">
      <dgm:prSet presAssocID="{F2DBB97B-BA99-4222-9288-0C42D3B15244}" presName="connSite2" presStyleCnt="0"/>
      <dgm:spPr/>
    </dgm:pt>
    <dgm:pt modelId="{CD46CF00-4FE6-4654-9874-C6D0CD158D6E}" type="pres">
      <dgm:prSet presAssocID="{1B831382-F6B0-4BC7-909A-57661E24A721}" presName="Name18" presStyleLbl="sibTrans2D1" presStyleIdx="1" presStyleCnt="4"/>
      <dgm:spPr/>
      <dgm:t>
        <a:bodyPr/>
        <a:lstStyle/>
        <a:p>
          <a:endParaRPr lang="en-US"/>
        </a:p>
      </dgm:t>
    </dgm:pt>
    <dgm:pt modelId="{A0E408E3-EA44-4ABE-B10D-FF7B8538003E}" type="pres">
      <dgm:prSet presAssocID="{634AF32C-9622-41C0-9986-6D24E73351DA}" presName="composite1" presStyleCnt="0"/>
      <dgm:spPr/>
    </dgm:pt>
    <dgm:pt modelId="{7461744B-2C67-4571-9FC5-42FCFFD72E0E}" type="pres">
      <dgm:prSet presAssocID="{634AF32C-9622-41C0-9986-6D24E73351DA}" presName="dummyNode1" presStyleLbl="node1" presStyleIdx="1" presStyleCnt="5"/>
      <dgm:spPr/>
    </dgm:pt>
    <dgm:pt modelId="{0F800E1F-B9B8-46A8-BCE4-C66D492BD9D1}" type="pres">
      <dgm:prSet presAssocID="{634AF32C-9622-41C0-9986-6D24E73351DA}" presName="childNode1" presStyleLbl="bgAcc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6F7BD7-BE31-4FCE-8915-294DF906C7DF}" type="pres">
      <dgm:prSet presAssocID="{634AF32C-9622-41C0-9986-6D24E73351DA}" presName="childNode1tx" presStyleLbl="bgAcc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01B8C3-9316-48D0-B412-0DA7E90606DA}" type="pres">
      <dgm:prSet presAssocID="{634AF32C-9622-41C0-9986-6D24E73351DA}" presName="parentNode1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DB4B9A-853C-498E-9B78-ED73717BEAC2}" type="pres">
      <dgm:prSet presAssocID="{634AF32C-9622-41C0-9986-6D24E73351DA}" presName="connSite1" presStyleCnt="0"/>
      <dgm:spPr/>
    </dgm:pt>
    <dgm:pt modelId="{C1F0C369-087A-4E20-9F0B-9A4E33221C64}" type="pres">
      <dgm:prSet presAssocID="{050E7BD2-86ED-4B3B-A62A-6495FE104718}" presName="Name9" presStyleLbl="sibTrans2D1" presStyleIdx="2" presStyleCnt="4"/>
      <dgm:spPr/>
      <dgm:t>
        <a:bodyPr/>
        <a:lstStyle/>
        <a:p>
          <a:endParaRPr lang="en-US"/>
        </a:p>
      </dgm:t>
    </dgm:pt>
    <dgm:pt modelId="{6B501D57-0A97-43C8-B889-7F9ABF4628DF}" type="pres">
      <dgm:prSet presAssocID="{0D06F8A7-7576-4FD0-9931-2DC119499B54}" presName="composite2" presStyleCnt="0"/>
      <dgm:spPr/>
    </dgm:pt>
    <dgm:pt modelId="{806569AB-1678-4C88-AE43-FDB70D21CF20}" type="pres">
      <dgm:prSet presAssocID="{0D06F8A7-7576-4FD0-9931-2DC119499B54}" presName="dummyNode2" presStyleLbl="node1" presStyleIdx="2" presStyleCnt="5"/>
      <dgm:spPr/>
    </dgm:pt>
    <dgm:pt modelId="{0ADEE2C2-B4CE-45C2-BAC8-DD485BB25DD0}" type="pres">
      <dgm:prSet presAssocID="{0D06F8A7-7576-4FD0-9931-2DC119499B54}" presName="childNode2" presStyleLbl="bgAcc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18AD07-1AAE-451C-AA2F-AEC4E2D98F44}" type="pres">
      <dgm:prSet presAssocID="{0D06F8A7-7576-4FD0-9931-2DC119499B54}" presName="childNode2tx" presStyleLbl="bgAcc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D0BC36-6FA6-4602-97B7-403B0FC56B84}" type="pres">
      <dgm:prSet presAssocID="{0D06F8A7-7576-4FD0-9931-2DC119499B54}" presName="parentNode2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0423B2-D0A1-4ABA-89F8-9857AB07687D}" type="pres">
      <dgm:prSet presAssocID="{0D06F8A7-7576-4FD0-9931-2DC119499B54}" presName="connSite2" presStyleCnt="0"/>
      <dgm:spPr/>
    </dgm:pt>
    <dgm:pt modelId="{305ABA73-CF52-4A80-A919-83842B0ACC92}" type="pres">
      <dgm:prSet presAssocID="{88B8A237-2A83-4DD0-B02D-F11AB4B30BE3}" presName="Name18" presStyleLbl="sibTrans2D1" presStyleIdx="3" presStyleCnt="4"/>
      <dgm:spPr/>
      <dgm:t>
        <a:bodyPr/>
        <a:lstStyle/>
        <a:p>
          <a:endParaRPr lang="en-US"/>
        </a:p>
      </dgm:t>
    </dgm:pt>
    <dgm:pt modelId="{078CE85D-330D-4A9B-839C-188E217C3633}" type="pres">
      <dgm:prSet presAssocID="{A7B6FB9B-F033-4A5A-B695-6E78D394730C}" presName="composite1" presStyleCnt="0"/>
      <dgm:spPr/>
    </dgm:pt>
    <dgm:pt modelId="{C36742C6-5458-4B73-83E8-572ACA171CA3}" type="pres">
      <dgm:prSet presAssocID="{A7B6FB9B-F033-4A5A-B695-6E78D394730C}" presName="dummyNode1" presStyleLbl="node1" presStyleIdx="3" presStyleCnt="5"/>
      <dgm:spPr/>
    </dgm:pt>
    <dgm:pt modelId="{B67D1D2E-AFB4-4A32-B448-0A286C08E7DB}" type="pres">
      <dgm:prSet presAssocID="{A7B6FB9B-F033-4A5A-B695-6E78D394730C}" presName="childNode1" presStyleLbl="bg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C143EC-DEC6-4C93-A769-B4181763F740}" type="pres">
      <dgm:prSet presAssocID="{A7B6FB9B-F033-4A5A-B695-6E78D394730C}" presName="childNode1tx" presStyleLbl="bg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3CFE50-A88B-4A06-9F2C-D086B2FC03C6}" type="pres">
      <dgm:prSet presAssocID="{A7B6FB9B-F033-4A5A-B695-6E78D394730C}" presName="parentNode1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E609CD-3908-477A-A1A8-C1118C0ED00D}" type="pres">
      <dgm:prSet presAssocID="{A7B6FB9B-F033-4A5A-B695-6E78D394730C}" presName="connSite1" presStyleCnt="0"/>
      <dgm:spPr/>
    </dgm:pt>
  </dgm:ptLst>
  <dgm:cxnLst>
    <dgm:cxn modelId="{E2E93A8D-53EA-4F43-AD07-79B541F9734D}" type="presOf" srcId="{999E5195-37C6-4770-93CD-FE3F868BEADD}" destId="{0F800E1F-B9B8-46A8-BCE4-C66D492BD9D1}" srcOrd="0" destOrd="0" presId="urn:microsoft.com/office/officeart/2005/8/layout/hProcess4"/>
    <dgm:cxn modelId="{5D4E1F0B-5ED5-4A68-A5DC-C7B6138ED00A}" type="presOf" srcId="{2F846D46-CF51-4149-B451-5780232B336D}" destId="{3FEB1B38-D560-4F48-B991-D9A85390C6B7}" srcOrd="0" destOrd="0" presId="urn:microsoft.com/office/officeart/2005/8/layout/hProcess4"/>
    <dgm:cxn modelId="{2E0B12A7-0F11-4B68-9B47-B7FA56BA1379}" srcId="{F2DBB97B-BA99-4222-9288-0C42D3B15244}" destId="{B8687B6A-D3DF-4309-851E-B034E862CD1B}" srcOrd="0" destOrd="0" parTransId="{C05D9308-52A0-44A7-A10E-7A5E6CA866F3}" sibTransId="{37F08971-02EF-45E9-88F8-F09F8DAFDBEC}"/>
    <dgm:cxn modelId="{1F296329-B6B6-43CB-9D70-3483A56E2A2A}" srcId="{A7B6FB9B-F033-4A5A-B695-6E78D394730C}" destId="{965D1B2D-A0E5-4C50-A791-1886B228AD51}" srcOrd="0" destOrd="0" parTransId="{9A3CB00B-DFF8-4635-8869-603E8E8EE319}" sibTransId="{D3D3E80E-8AF4-41C1-8762-DE151A603947}"/>
    <dgm:cxn modelId="{BE506183-51F2-4BD1-8E79-2C50A452C324}" type="presOf" srcId="{88B8A237-2A83-4DD0-B02D-F11AB4B30BE3}" destId="{305ABA73-CF52-4A80-A919-83842B0ACC92}" srcOrd="0" destOrd="0" presId="urn:microsoft.com/office/officeart/2005/8/layout/hProcess4"/>
    <dgm:cxn modelId="{E9B861CF-4CB6-44E7-B95A-E3AA7516CAC3}" type="presOf" srcId="{965D1B2D-A0E5-4C50-A791-1886B228AD51}" destId="{B67D1D2E-AFB4-4A32-B448-0A286C08E7DB}" srcOrd="0" destOrd="0" presId="urn:microsoft.com/office/officeart/2005/8/layout/hProcess4"/>
    <dgm:cxn modelId="{877E4991-A54B-4CE1-BDBC-FBA74480E5C8}" srcId="{2F846D46-CF51-4149-B451-5780232B336D}" destId="{F2DBB97B-BA99-4222-9288-0C42D3B15244}" srcOrd="1" destOrd="0" parTransId="{17F4A95F-69C9-47DD-9A0B-49C402933E3C}" sibTransId="{1B831382-F6B0-4BC7-909A-57661E24A721}"/>
    <dgm:cxn modelId="{D9376B50-4896-479E-94E7-59856959E5A8}" type="presOf" srcId="{B8687B6A-D3DF-4309-851E-B034E862CD1B}" destId="{569EAA16-E4CA-4960-9226-9511866881E8}" srcOrd="0" destOrd="0" presId="urn:microsoft.com/office/officeart/2005/8/layout/hProcess4"/>
    <dgm:cxn modelId="{B15A0E29-1398-41A4-A421-A6516B4BCE24}" srcId="{0D06F8A7-7576-4FD0-9931-2DC119499B54}" destId="{12C9DD86-DB78-424B-8057-075633F00047}" srcOrd="2" destOrd="0" parTransId="{083BEB48-BBA1-4E70-BD57-525E553D9AF6}" sibTransId="{39C77D4E-F4C6-4C41-875F-8CF619B3C38C}"/>
    <dgm:cxn modelId="{EA17497F-7C43-4547-B70C-FAE09557F5F1}" type="presOf" srcId="{AC991955-8CD7-4002-8C40-AE8B3E93C346}" destId="{104CA64E-909A-4D66-9A6D-50C9DFAE098D}" srcOrd="0" destOrd="0" presId="urn:microsoft.com/office/officeart/2005/8/layout/hProcess4"/>
    <dgm:cxn modelId="{62412351-CAAA-4655-A5C4-9AB829C6DAE4}" type="presOf" srcId="{0D06F8A7-7576-4FD0-9931-2DC119499B54}" destId="{8BD0BC36-6FA6-4602-97B7-403B0FC56B84}" srcOrd="0" destOrd="0" presId="urn:microsoft.com/office/officeart/2005/8/layout/hProcess4"/>
    <dgm:cxn modelId="{AFC4486E-7049-4F8D-83B3-20322CC1C344}" type="presOf" srcId="{A7B6FB9B-F033-4A5A-B695-6E78D394730C}" destId="{F13CFE50-A88B-4A06-9F2C-D086B2FC03C6}" srcOrd="0" destOrd="0" presId="urn:microsoft.com/office/officeart/2005/8/layout/hProcess4"/>
    <dgm:cxn modelId="{CD02C232-3487-4F52-8DAE-D8D64B6CCEBD}" type="presOf" srcId="{999E5195-37C6-4770-93CD-FE3F868BEADD}" destId="{2C6F7BD7-BE31-4FCE-8915-294DF906C7DF}" srcOrd="1" destOrd="0" presId="urn:microsoft.com/office/officeart/2005/8/layout/hProcess4"/>
    <dgm:cxn modelId="{6AFE2704-E4D8-46CD-9442-6EE00B3B90F5}" type="presOf" srcId="{A855AEE2-FDC4-4786-A617-680DB1472223}" destId="{F1C17451-AB73-4F89-AF21-703922F2E385}" srcOrd="0" destOrd="0" presId="urn:microsoft.com/office/officeart/2005/8/layout/hProcess4"/>
    <dgm:cxn modelId="{64216315-9ED3-420C-8FC1-531223EC5D5E}" type="presOf" srcId="{8968C56F-F275-43AC-896F-21562B26F1A2}" destId="{9B07CB3F-483B-41B0-A8B4-C6DCF3F5C369}" srcOrd="1" destOrd="1" presId="urn:microsoft.com/office/officeart/2005/8/layout/hProcess4"/>
    <dgm:cxn modelId="{9B7D82A9-AD53-4CAE-801F-605F4913134D}" type="presOf" srcId="{B0FCCC32-110F-454C-B8A4-88691A32C0A8}" destId="{D618AD07-1AAE-451C-AA2F-AEC4E2D98F44}" srcOrd="1" destOrd="0" presId="urn:microsoft.com/office/officeart/2005/8/layout/hProcess4"/>
    <dgm:cxn modelId="{E82A81F4-1478-4E46-AD9C-72615E2CD9C1}" srcId="{2F846D46-CF51-4149-B451-5780232B336D}" destId="{3ACCDD99-2271-4978-AE71-1397EE6D3242}" srcOrd="0" destOrd="0" parTransId="{A58D6F05-F12D-493A-910E-736C0A19743C}" sibTransId="{AC991955-8CD7-4002-8C40-AE8B3E93C346}"/>
    <dgm:cxn modelId="{4B18D665-94C7-4560-BD83-1805BA8FCD26}" type="presOf" srcId="{12C9DD86-DB78-424B-8057-075633F00047}" destId="{D618AD07-1AAE-451C-AA2F-AEC4E2D98F44}" srcOrd="1" destOrd="2" presId="urn:microsoft.com/office/officeart/2005/8/layout/hProcess4"/>
    <dgm:cxn modelId="{E8107952-3578-4B5E-9444-83B2782C1F8B}" type="presOf" srcId="{B0FCCC32-110F-454C-B8A4-88691A32C0A8}" destId="{0ADEE2C2-B4CE-45C2-BAC8-DD485BB25DD0}" srcOrd="0" destOrd="0" presId="urn:microsoft.com/office/officeart/2005/8/layout/hProcess4"/>
    <dgm:cxn modelId="{CF8BFD83-37C8-427B-ADA5-A6C3F4F9F33C}" type="presOf" srcId="{2082FD98-3922-4B74-AE26-614367D3D03E}" destId="{D618AD07-1AAE-451C-AA2F-AEC4E2D98F44}" srcOrd="1" destOrd="1" presId="urn:microsoft.com/office/officeart/2005/8/layout/hProcess4"/>
    <dgm:cxn modelId="{3045F6D7-777D-444E-A220-F09D9645B682}" type="presOf" srcId="{8968C56F-F275-43AC-896F-21562B26F1A2}" destId="{F1C17451-AB73-4F89-AF21-703922F2E385}" srcOrd="0" destOrd="1" presId="urn:microsoft.com/office/officeart/2005/8/layout/hProcess4"/>
    <dgm:cxn modelId="{E7BEF11B-2DD3-488D-AE5C-A14283A7F6A3}" type="presOf" srcId="{A855AEE2-FDC4-4786-A617-680DB1472223}" destId="{9B07CB3F-483B-41B0-A8B4-C6DCF3F5C369}" srcOrd="1" destOrd="0" presId="urn:microsoft.com/office/officeart/2005/8/layout/hProcess4"/>
    <dgm:cxn modelId="{01CEC750-7344-4450-AF72-515825522ADF}" srcId="{2F846D46-CF51-4149-B451-5780232B336D}" destId="{A7B6FB9B-F033-4A5A-B695-6E78D394730C}" srcOrd="4" destOrd="0" parTransId="{B40DD7CA-1005-4166-8B3B-9A7D069BAA53}" sibTransId="{6B95CC83-6A43-42DD-89FB-158FFF723482}"/>
    <dgm:cxn modelId="{9215CB34-61CC-4A61-A0D0-FE88C157B013}" srcId="{0D06F8A7-7576-4FD0-9931-2DC119499B54}" destId="{2082FD98-3922-4B74-AE26-614367D3D03E}" srcOrd="1" destOrd="0" parTransId="{06BAE8BB-A58D-44B4-8677-E342226644FE}" sibTransId="{C5B43530-3150-4A51-BB1D-9D8F2C84E869}"/>
    <dgm:cxn modelId="{EEE7AB65-257D-4F56-B098-B68136768F00}" type="presOf" srcId="{B8687B6A-D3DF-4309-851E-B034E862CD1B}" destId="{BB0F35DC-579E-40B2-97AD-4F7887BF77B3}" srcOrd="1" destOrd="0" presId="urn:microsoft.com/office/officeart/2005/8/layout/hProcess4"/>
    <dgm:cxn modelId="{C3656002-6E87-4F56-8583-03A9924916EF}" srcId="{0D06F8A7-7576-4FD0-9931-2DC119499B54}" destId="{B0FCCC32-110F-454C-B8A4-88691A32C0A8}" srcOrd="0" destOrd="0" parTransId="{C0523532-A45C-4B46-B735-5C1BED6FBDC9}" sibTransId="{21DF2684-4714-45BC-8751-43F84E8D2744}"/>
    <dgm:cxn modelId="{2A296D89-3520-4E81-90C4-D1E593B867B5}" srcId="{2F846D46-CF51-4149-B451-5780232B336D}" destId="{634AF32C-9622-41C0-9986-6D24E73351DA}" srcOrd="2" destOrd="0" parTransId="{F33FC8A0-E0F8-499A-9D82-750FC5BA7908}" sibTransId="{050E7BD2-86ED-4B3B-A62A-6495FE104718}"/>
    <dgm:cxn modelId="{7AD67CDC-EACD-484B-B2FD-0076EDD07998}" type="presOf" srcId="{1B831382-F6B0-4BC7-909A-57661E24A721}" destId="{CD46CF00-4FE6-4654-9874-C6D0CD158D6E}" srcOrd="0" destOrd="0" presId="urn:microsoft.com/office/officeart/2005/8/layout/hProcess4"/>
    <dgm:cxn modelId="{33845978-B5B9-4E44-BA8B-86392FFD905C}" type="presOf" srcId="{F2DBB97B-BA99-4222-9288-0C42D3B15244}" destId="{A16C77BC-A9FC-4035-9B9F-14C46BA42B9F}" srcOrd="0" destOrd="0" presId="urn:microsoft.com/office/officeart/2005/8/layout/hProcess4"/>
    <dgm:cxn modelId="{04FD4795-A966-4AD6-8A15-D72A820A335B}" type="presOf" srcId="{050E7BD2-86ED-4B3B-A62A-6495FE104718}" destId="{C1F0C369-087A-4E20-9F0B-9A4E33221C64}" srcOrd="0" destOrd="0" presId="urn:microsoft.com/office/officeart/2005/8/layout/hProcess4"/>
    <dgm:cxn modelId="{B496E7EB-CD92-4437-9812-5C8824A1FCAC}" type="presOf" srcId="{965D1B2D-A0E5-4C50-A791-1886B228AD51}" destId="{75C143EC-DEC6-4C93-A769-B4181763F740}" srcOrd="1" destOrd="0" presId="urn:microsoft.com/office/officeart/2005/8/layout/hProcess4"/>
    <dgm:cxn modelId="{BCDB9E64-3DCD-494B-B283-D239D5CEA1C7}" srcId="{3ACCDD99-2271-4978-AE71-1397EE6D3242}" destId="{A855AEE2-FDC4-4786-A617-680DB1472223}" srcOrd="0" destOrd="0" parTransId="{4DBEEFE4-2A3F-4556-ABE8-C680AC3CDA1A}" sibTransId="{59D69EF7-A93C-4BEC-89EB-40E51BF894B9}"/>
    <dgm:cxn modelId="{29808BFB-F2ED-4967-AC75-447989E18B35}" type="presOf" srcId="{2082FD98-3922-4B74-AE26-614367D3D03E}" destId="{0ADEE2C2-B4CE-45C2-BAC8-DD485BB25DD0}" srcOrd="0" destOrd="1" presId="urn:microsoft.com/office/officeart/2005/8/layout/hProcess4"/>
    <dgm:cxn modelId="{55E156CC-C59B-4260-9B24-9D49FD3E94E4}" type="presOf" srcId="{3ACCDD99-2271-4978-AE71-1397EE6D3242}" destId="{D836705C-1745-4198-AE61-E7F5EEC86DA6}" srcOrd="0" destOrd="0" presId="urn:microsoft.com/office/officeart/2005/8/layout/hProcess4"/>
    <dgm:cxn modelId="{D77FEC78-9DAA-4512-B408-ACF13D10EE9E}" type="presOf" srcId="{12C9DD86-DB78-424B-8057-075633F00047}" destId="{0ADEE2C2-B4CE-45C2-BAC8-DD485BB25DD0}" srcOrd="0" destOrd="2" presId="urn:microsoft.com/office/officeart/2005/8/layout/hProcess4"/>
    <dgm:cxn modelId="{58C5F17F-14BD-4A67-B8F6-632A377FFD1D}" srcId="{634AF32C-9622-41C0-9986-6D24E73351DA}" destId="{999E5195-37C6-4770-93CD-FE3F868BEADD}" srcOrd="0" destOrd="0" parTransId="{E3A38663-C614-46FD-B0BA-794867ADB067}" sibTransId="{1847ABC0-7A44-4126-A646-8F6650ABB621}"/>
    <dgm:cxn modelId="{4F920DFF-9087-42E2-B334-8ADABEB2D899}" srcId="{2F846D46-CF51-4149-B451-5780232B336D}" destId="{0D06F8A7-7576-4FD0-9931-2DC119499B54}" srcOrd="3" destOrd="0" parTransId="{E7A7000B-791B-4A0A-A349-EDA0F8674070}" sibTransId="{88B8A237-2A83-4DD0-B02D-F11AB4B30BE3}"/>
    <dgm:cxn modelId="{9045923F-0209-4FA6-BD33-AF2E90B2A5F4}" type="presOf" srcId="{634AF32C-9622-41C0-9986-6D24E73351DA}" destId="{9101B8C3-9316-48D0-B412-0DA7E90606DA}" srcOrd="0" destOrd="0" presId="urn:microsoft.com/office/officeart/2005/8/layout/hProcess4"/>
    <dgm:cxn modelId="{724C081B-06E4-44DB-BF46-DE31179D3D37}" srcId="{3ACCDD99-2271-4978-AE71-1397EE6D3242}" destId="{8968C56F-F275-43AC-896F-21562B26F1A2}" srcOrd="1" destOrd="0" parTransId="{99684D00-6532-4034-9A2F-435BE017D8C3}" sibTransId="{04E5B90A-54E8-4BCB-B6D5-2C1419B60D37}"/>
    <dgm:cxn modelId="{C1AD7497-187F-46C8-B3C2-E7C5650A81C3}" type="presParOf" srcId="{3FEB1B38-D560-4F48-B991-D9A85390C6B7}" destId="{C6084BC3-8DAD-4258-BDEE-F8284A99A467}" srcOrd="0" destOrd="0" presId="urn:microsoft.com/office/officeart/2005/8/layout/hProcess4"/>
    <dgm:cxn modelId="{0322C585-F895-4861-8B1B-4C9C7626804D}" type="presParOf" srcId="{3FEB1B38-D560-4F48-B991-D9A85390C6B7}" destId="{9EFE291A-576F-4598-B57B-7EFE153303DD}" srcOrd="1" destOrd="0" presId="urn:microsoft.com/office/officeart/2005/8/layout/hProcess4"/>
    <dgm:cxn modelId="{EB2C0F43-8505-4A6D-9726-1239981FBC98}" type="presParOf" srcId="{3FEB1B38-D560-4F48-B991-D9A85390C6B7}" destId="{36C0BADE-4622-4E33-B31A-04FA750DA5FC}" srcOrd="2" destOrd="0" presId="urn:microsoft.com/office/officeart/2005/8/layout/hProcess4"/>
    <dgm:cxn modelId="{C6A707EE-D565-42B0-8F5B-42F2B3C84FD8}" type="presParOf" srcId="{36C0BADE-4622-4E33-B31A-04FA750DA5FC}" destId="{8ABF541A-AD38-4D54-BA8F-81CE8D477759}" srcOrd="0" destOrd="0" presId="urn:microsoft.com/office/officeart/2005/8/layout/hProcess4"/>
    <dgm:cxn modelId="{A4724331-602D-4559-B378-EF94963F1222}" type="presParOf" srcId="{8ABF541A-AD38-4D54-BA8F-81CE8D477759}" destId="{20F309AD-A511-4781-BB26-1176205D68D3}" srcOrd="0" destOrd="0" presId="urn:microsoft.com/office/officeart/2005/8/layout/hProcess4"/>
    <dgm:cxn modelId="{F35C318A-F619-4F75-8019-5F7473A865A3}" type="presParOf" srcId="{8ABF541A-AD38-4D54-BA8F-81CE8D477759}" destId="{F1C17451-AB73-4F89-AF21-703922F2E385}" srcOrd="1" destOrd="0" presId="urn:microsoft.com/office/officeart/2005/8/layout/hProcess4"/>
    <dgm:cxn modelId="{B1FB002A-B224-4368-AEC8-08DEEDCC7598}" type="presParOf" srcId="{8ABF541A-AD38-4D54-BA8F-81CE8D477759}" destId="{9B07CB3F-483B-41B0-A8B4-C6DCF3F5C369}" srcOrd="2" destOrd="0" presId="urn:microsoft.com/office/officeart/2005/8/layout/hProcess4"/>
    <dgm:cxn modelId="{1B7B713F-7412-466B-AEE5-5204A07E0085}" type="presParOf" srcId="{8ABF541A-AD38-4D54-BA8F-81CE8D477759}" destId="{D836705C-1745-4198-AE61-E7F5EEC86DA6}" srcOrd="3" destOrd="0" presId="urn:microsoft.com/office/officeart/2005/8/layout/hProcess4"/>
    <dgm:cxn modelId="{791528F5-B1AD-49A1-BCEE-35A284A7EAEB}" type="presParOf" srcId="{8ABF541A-AD38-4D54-BA8F-81CE8D477759}" destId="{34BDCD05-8333-4AC9-BDC4-EE73E4989BE7}" srcOrd="4" destOrd="0" presId="urn:microsoft.com/office/officeart/2005/8/layout/hProcess4"/>
    <dgm:cxn modelId="{1C60F5CB-B5B5-47C9-A070-6C9628CF6F19}" type="presParOf" srcId="{36C0BADE-4622-4E33-B31A-04FA750DA5FC}" destId="{104CA64E-909A-4D66-9A6D-50C9DFAE098D}" srcOrd="1" destOrd="0" presId="urn:microsoft.com/office/officeart/2005/8/layout/hProcess4"/>
    <dgm:cxn modelId="{3F5C6D8D-D512-47B6-AB2C-7CFC81819E3E}" type="presParOf" srcId="{36C0BADE-4622-4E33-B31A-04FA750DA5FC}" destId="{5B2AEA60-0BA9-4235-8CE1-B7CEB00BD7DC}" srcOrd="2" destOrd="0" presId="urn:microsoft.com/office/officeart/2005/8/layout/hProcess4"/>
    <dgm:cxn modelId="{46CA627F-5ACA-4FD0-8161-E4D46B814E4C}" type="presParOf" srcId="{5B2AEA60-0BA9-4235-8CE1-B7CEB00BD7DC}" destId="{CA77A037-1E20-488F-AB89-A02B4B4E6165}" srcOrd="0" destOrd="0" presId="urn:microsoft.com/office/officeart/2005/8/layout/hProcess4"/>
    <dgm:cxn modelId="{A20DBE2D-E3E4-4BB7-BEB0-F859E08B13FE}" type="presParOf" srcId="{5B2AEA60-0BA9-4235-8CE1-B7CEB00BD7DC}" destId="{569EAA16-E4CA-4960-9226-9511866881E8}" srcOrd="1" destOrd="0" presId="urn:microsoft.com/office/officeart/2005/8/layout/hProcess4"/>
    <dgm:cxn modelId="{E5BA960D-DC9C-43EF-8C84-307A65B92C86}" type="presParOf" srcId="{5B2AEA60-0BA9-4235-8CE1-B7CEB00BD7DC}" destId="{BB0F35DC-579E-40B2-97AD-4F7887BF77B3}" srcOrd="2" destOrd="0" presId="urn:microsoft.com/office/officeart/2005/8/layout/hProcess4"/>
    <dgm:cxn modelId="{5399B398-0735-4A45-9FBC-5847DEA57E3E}" type="presParOf" srcId="{5B2AEA60-0BA9-4235-8CE1-B7CEB00BD7DC}" destId="{A16C77BC-A9FC-4035-9B9F-14C46BA42B9F}" srcOrd="3" destOrd="0" presId="urn:microsoft.com/office/officeart/2005/8/layout/hProcess4"/>
    <dgm:cxn modelId="{7DEF7AB5-4F7F-4806-B9B0-801AF4D6109D}" type="presParOf" srcId="{5B2AEA60-0BA9-4235-8CE1-B7CEB00BD7DC}" destId="{4751A162-565E-4A90-86A9-4CF9D1253B8E}" srcOrd="4" destOrd="0" presId="urn:microsoft.com/office/officeart/2005/8/layout/hProcess4"/>
    <dgm:cxn modelId="{90A37609-E153-48E2-A0EF-F2ED9EBF49A1}" type="presParOf" srcId="{36C0BADE-4622-4E33-B31A-04FA750DA5FC}" destId="{CD46CF00-4FE6-4654-9874-C6D0CD158D6E}" srcOrd="3" destOrd="0" presId="urn:microsoft.com/office/officeart/2005/8/layout/hProcess4"/>
    <dgm:cxn modelId="{96AB5182-B64C-41E8-B23A-BCD09739C409}" type="presParOf" srcId="{36C0BADE-4622-4E33-B31A-04FA750DA5FC}" destId="{A0E408E3-EA44-4ABE-B10D-FF7B8538003E}" srcOrd="4" destOrd="0" presId="urn:microsoft.com/office/officeart/2005/8/layout/hProcess4"/>
    <dgm:cxn modelId="{1645BB07-55E5-42F4-8DB1-0114BCC067A6}" type="presParOf" srcId="{A0E408E3-EA44-4ABE-B10D-FF7B8538003E}" destId="{7461744B-2C67-4571-9FC5-42FCFFD72E0E}" srcOrd="0" destOrd="0" presId="urn:microsoft.com/office/officeart/2005/8/layout/hProcess4"/>
    <dgm:cxn modelId="{F2E2E8A7-5AAC-427D-9549-DD7E3DAB917F}" type="presParOf" srcId="{A0E408E3-EA44-4ABE-B10D-FF7B8538003E}" destId="{0F800E1F-B9B8-46A8-BCE4-C66D492BD9D1}" srcOrd="1" destOrd="0" presId="urn:microsoft.com/office/officeart/2005/8/layout/hProcess4"/>
    <dgm:cxn modelId="{15DDE547-183A-4113-8D02-20005FD32981}" type="presParOf" srcId="{A0E408E3-EA44-4ABE-B10D-FF7B8538003E}" destId="{2C6F7BD7-BE31-4FCE-8915-294DF906C7DF}" srcOrd="2" destOrd="0" presId="urn:microsoft.com/office/officeart/2005/8/layout/hProcess4"/>
    <dgm:cxn modelId="{58A739F5-EA9C-435D-ADAE-30311FED59F5}" type="presParOf" srcId="{A0E408E3-EA44-4ABE-B10D-FF7B8538003E}" destId="{9101B8C3-9316-48D0-B412-0DA7E90606DA}" srcOrd="3" destOrd="0" presId="urn:microsoft.com/office/officeart/2005/8/layout/hProcess4"/>
    <dgm:cxn modelId="{C78A8977-392B-4129-B885-0374ABAAFAE4}" type="presParOf" srcId="{A0E408E3-EA44-4ABE-B10D-FF7B8538003E}" destId="{BBDB4B9A-853C-498E-9B78-ED73717BEAC2}" srcOrd="4" destOrd="0" presId="urn:microsoft.com/office/officeart/2005/8/layout/hProcess4"/>
    <dgm:cxn modelId="{790F064D-1F53-4405-B271-E6B53993B57C}" type="presParOf" srcId="{36C0BADE-4622-4E33-B31A-04FA750DA5FC}" destId="{C1F0C369-087A-4E20-9F0B-9A4E33221C64}" srcOrd="5" destOrd="0" presId="urn:microsoft.com/office/officeart/2005/8/layout/hProcess4"/>
    <dgm:cxn modelId="{6FA87C1D-7943-4089-A388-1597B9032ACC}" type="presParOf" srcId="{36C0BADE-4622-4E33-B31A-04FA750DA5FC}" destId="{6B501D57-0A97-43C8-B889-7F9ABF4628DF}" srcOrd="6" destOrd="0" presId="urn:microsoft.com/office/officeart/2005/8/layout/hProcess4"/>
    <dgm:cxn modelId="{92A8DE77-D126-4479-8288-BDFD0FEE5E2A}" type="presParOf" srcId="{6B501D57-0A97-43C8-B889-7F9ABF4628DF}" destId="{806569AB-1678-4C88-AE43-FDB70D21CF20}" srcOrd="0" destOrd="0" presId="urn:microsoft.com/office/officeart/2005/8/layout/hProcess4"/>
    <dgm:cxn modelId="{DF7E9FC6-CB36-4DFB-8BAA-55E01F8169D3}" type="presParOf" srcId="{6B501D57-0A97-43C8-B889-7F9ABF4628DF}" destId="{0ADEE2C2-B4CE-45C2-BAC8-DD485BB25DD0}" srcOrd="1" destOrd="0" presId="urn:microsoft.com/office/officeart/2005/8/layout/hProcess4"/>
    <dgm:cxn modelId="{BC83D68F-67B3-446B-B900-F31F20766871}" type="presParOf" srcId="{6B501D57-0A97-43C8-B889-7F9ABF4628DF}" destId="{D618AD07-1AAE-451C-AA2F-AEC4E2D98F44}" srcOrd="2" destOrd="0" presId="urn:microsoft.com/office/officeart/2005/8/layout/hProcess4"/>
    <dgm:cxn modelId="{467781DF-9530-4551-830C-E472B47B09AC}" type="presParOf" srcId="{6B501D57-0A97-43C8-B889-7F9ABF4628DF}" destId="{8BD0BC36-6FA6-4602-97B7-403B0FC56B84}" srcOrd="3" destOrd="0" presId="urn:microsoft.com/office/officeart/2005/8/layout/hProcess4"/>
    <dgm:cxn modelId="{EB3A1179-5D43-4B10-AECE-93BA1C1DD576}" type="presParOf" srcId="{6B501D57-0A97-43C8-B889-7F9ABF4628DF}" destId="{160423B2-D0A1-4ABA-89F8-9857AB07687D}" srcOrd="4" destOrd="0" presId="urn:microsoft.com/office/officeart/2005/8/layout/hProcess4"/>
    <dgm:cxn modelId="{99A790F8-F979-4EA1-99F5-4B066B083A19}" type="presParOf" srcId="{36C0BADE-4622-4E33-B31A-04FA750DA5FC}" destId="{305ABA73-CF52-4A80-A919-83842B0ACC92}" srcOrd="7" destOrd="0" presId="urn:microsoft.com/office/officeart/2005/8/layout/hProcess4"/>
    <dgm:cxn modelId="{59A1EF15-1C37-4470-B78C-C99E7CDAA198}" type="presParOf" srcId="{36C0BADE-4622-4E33-B31A-04FA750DA5FC}" destId="{078CE85D-330D-4A9B-839C-188E217C3633}" srcOrd="8" destOrd="0" presId="urn:microsoft.com/office/officeart/2005/8/layout/hProcess4"/>
    <dgm:cxn modelId="{DE3ED99B-0FA0-423E-B2FE-567FBCD8E894}" type="presParOf" srcId="{078CE85D-330D-4A9B-839C-188E217C3633}" destId="{C36742C6-5458-4B73-83E8-572ACA171CA3}" srcOrd="0" destOrd="0" presId="urn:microsoft.com/office/officeart/2005/8/layout/hProcess4"/>
    <dgm:cxn modelId="{150F2539-D33B-4A36-ADFE-CEAF5ED23CB7}" type="presParOf" srcId="{078CE85D-330D-4A9B-839C-188E217C3633}" destId="{B67D1D2E-AFB4-4A32-B448-0A286C08E7DB}" srcOrd="1" destOrd="0" presId="urn:microsoft.com/office/officeart/2005/8/layout/hProcess4"/>
    <dgm:cxn modelId="{80A48CC0-1EF2-4FD7-A018-4587F2750B6C}" type="presParOf" srcId="{078CE85D-330D-4A9B-839C-188E217C3633}" destId="{75C143EC-DEC6-4C93-A769-B4181763F740}" srcOrd="2" destOrd="0" presId="urn:microsoft.com/office/officeart/2005/8/layout/hProcess4"/>
    <dgm:cxn modelId="{2AD4DF97-8508-4362-8C64-C944353389BB}" type="presParOf" srcId="{078CE85D-330D-4A9B-839C-188E217C3633}" destId="{F13CFE50-A88B-4A06-9F2C-D086B2FC03C6}" srcOrd="3" destOrd="0" presId="urn:microsoft.com/office/officeart/2005/8/layout/hProcess4"/>
    <dgm:cxn modelId="{FC66EA1E-174E-4D74-856B-042688BCC699}" type="presParOf" srcId="{078CE85D-330D-4A9B-839C-188E217C3633}" destId="{49E609CD-3908-477A-A1A8-C1118C0ED00D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439EE4-F926-434B-B1B1-C043EE99265E}" type="doc">
      <dgm:prSet loTypeId="urn:microsoft.com/office/officeart/2005/8/layout/process3" loCatId="process" qsTypeId="urn:microsoft.com/office/officeart/2005/8/quickstyle/3d2" qsCatId="3D" csTypeId="urn:microsoft.com/office/officeart/2005/8/colors/accent1_2#5" csCatId="accent1" phldr="1"/>
      <dgm:spPr/>
      <dgm:t>
        <a:bodyPr/>
        <a:lstStyle/>
        <a:p>
          <a:endParaRPr lang="en-US"/>
        </a:p>
      </dgm:t>
    </dgm:pt>
    <dgm:pt modelId="{CF73400B-AAEC-4BD1-970C-ECFB303422F2}">
      <dgm:prSet phldrT="[Text]"/>
      <dgm:spPr/>
      <dgm:t>
        <a:bodyPr/>
        <a:lstStyle/>
        <a:p>
          <a:r>
            <a:rPr lang="en-US" b="1" dirty="0" smtClean="0"/>
            <a:t>Create Production Instructions, Work Instruction Sheet &amp; Order Slip</a:t>
          </a:r>
          <a:endParaRPr lang="en-US" b="1" dirty="0"/>
        </a:p>
      </dgm:t>
    </dgm:pt>
    <dgm:pt modelId="{F532C3AF-3512-434A-A363-0D6B3F5C1860}" type="parTrans" cxnId="{91069974-F752-4BB8-9AB0-9A73403BA2A3}">
      <dgm:prSet/>
      <dgm:spPr/>
      <dgm:t>
        <a:bodyPr/>
        <a:lstStyle/>
        <a:p>
          <a:endParaRPr lang="en-US"/>
        </a:p>
      </dgm:t>
    </dgm:pt>
    <dgm:pt modelId="{ADFB5C60-2F1B-4583-844F-67E6683FDA7D}" type="sibTrans" cxnId="{91069974-F752-4BB8-9AB0-9A73403BA2A3}">
      <dgm:prSet/>
      <dgm:spPr/>
      <dgm:t>
        <a:bodyPr/>
        <a:lstStyle/>
        <a:p>
          <a:endParaRPr lang="en-US" dirty="0"/>
        </a:p>
      </dgm:t>
    </dgm:pt>
    <dgm:pt modelId="{14D9F5BA-4C01-4A94-AAD7-0357DB988D7B}">
      <dgm:prSet phldrT="[Text]"/>
      <dgm:spPr/>
      <dgm:t>
        <a:bodyPr/>
        <a:lstStyle/>
        <a:p>
          <a:r>
            <a:rPr lang="en-US" dirty="0" smtClean="0"/>
            <a:t>Print  Order Sheet  (header) (Routing Data) (test instructions) (BOM)</a:t>
          </a:r>
          <a:endParaRPr lang="en-US" dirty="0"/>
        </a:p>
      </dgm:t>
    </dgm:pt>
    <dgm:pt modelId="{1A0652D2-DC09-41F8-8547-6F90960A536D}" type="parTrans" cxnId="{E0CDB86D-106C-40A5-BDAD-4DC2701117D9}">
      <dgm:prSet/>
      <dgm:spPr/>
      <dgm:t>
        <a:bodyPr/>
        <a:lstStyle/>
        <a:p>
          <a:endParaRPr lang="en-US"/>
        </a:p>
      </dgm:t>
    </dgm:pt>
    <dgm:pt modelId="{A2D5D227-31F5-470D-A3B1-A594017C4D22}" type="sibTrans" cxnId="{E0CDB86D-106C-40A5-BDAD-4DC2701117D9}">
      <dgm:prSet/>
      <dgm:spPr/>
      <dgm:t>
        <a:bodyPr/>
        <a:lstStyle/>
        <a:p>
          <a:endParaRPr lang="en-US"/>
        </a:p>
      </dgm:t>
    </dgm:pt>
    <dgm:pt modelId="{B2F30EFB-9A46-4C79-B08F-17B28A3C3504}">
      <dgm:prSet phldrT="[Text]"/>
      <dgm:spPr/>
      <dgm:t>
        <a:bodyPr/>
        <a:lstStyle/>
        <a:p>
          <a:r>
            <a:rPr lang="en-US" b="1" dirty="0" smtClean="0"/>
            <a:t>Production Reported</a:t>
          </a:r>
          <a:endParaRPr lang="en-US" b="1" dirty="0"/>
        </a:p>
      </dgm:t>
    </dgm:pt>
    <dgm:pt modelId="{78C633AB-DD86-40FE-9C21-5B55BA2EE592}" type="parTrans" cxnId="{80CC5BA5-E49B-458F-A6D1-6F9B5825D0B3}">
      <dgm:prSet/>
      <dgm:spPr/>
      <dgm:t>
        <a:bodyPr/>
        <a:lstStyle/>
        <a:p>
          <a:endParaRPr lang="en-US"/>
        </a:p>
      </dgm:t>
    </dgm:pt>
    <dgm:pt modelId="{BC8BACE3-0ED1-41A4-9DED-7F2798F45B7A}" type="sibTrans" cxnId="{80CC5BA5-E49B-458F-A6D1-6F9B5825D0B3}">
      <dgm:prSet/>
      <dgm:spPr/>
      <dgm:t>
        <a:bodyPr/>
        <a:lstStyle/>
        <a:p>
          <a:endParaRPr lang="en-US" dirty="0"/>
        </a:p>
      </dgm:t>
    </dgm:pt>
    <dgm:pt modelId="{AB5B146A-89CE-41B6-978E-7487724133E8}">
      <dgm:prSet phldrT="[Text]"/>
      <dgm:spPr/>
      <dgm:t>
        <a:bodyPr/>
        <a:lstStyle/>
        <a:p>
          <a:r>
            <a:rPr lang="en-US" dirty="0" smtClean="0"/>
            <a:t> Operation reporting</a:t>
          </a:r>
          <a:endParaRPr lang="en-US" dirty="0"/>
        </a:p>
      </dgm:t>
    </dgm:pt>
    <dgm:pt modelId="{60F2DEE6-6506-4939-96A4-FBCF116F0DE7}" type="parTrans" cxnId="{E127C180-A9BE-4D51-874C-3ACEEE6EE124}">
      <dgm:prSet/>
      <dgm:spPr/>
      <dgm:t>
        <a:bodyPr/>
        <a:lstStyle/>
        <a:p>
          <a:endParaRPr lang="en-US"/>
        </a:p>
      </dgm:t>
    </dgm:pt>
    <dgm:pt modelId="{18DE39F3-E0C9-43B3-80EF-5A9B2FAE2C4B}" type="sibTrans" cxnId="{E127C180-A9BE-4D51-874C-3ACEEE6EE124}">
      <dgm:prSet/>
      <dgm:spPr/>
      <dgm:t>
        <a:bodyPr/>
        <a:lstStyle/>
        <a:p>
          <a:endParaRPr lang="en-US"/>
        </a:p>
      </dgm:t>
    </dgm:pt>
    <dgm:pt modelId="{D56F0856-1367-43C3-A381-9C904CD659B8}">
      <dgm:prSet phldrT="[Text]"/>
      <dgm:spPr/>
      <dgm:t>
        <a:bodyPr/>
        <a:lstStyle/>
        <a:p>
          <a:r>
            <a:rPr lang="en-US" b="1" dirty="0" smtClean="0"/>
            <a:t>Monitor Production</a:t>
          </a:r>
          <a:endParaRPr lang="en-US" b="1" dirty="0"/>
        </a:p>
      </dgm:t>
    </dgm:pt>
    <dgm:pt modelId="{7382ADAB-C800-49E3-9A01-C298F3899AE4}" type="parTrans" cxnId="{C1D94109-7663-4BFF-872F-B3F4D47FB2AC}">
      <dgm:prSet/>
      <dgm:spPr/>
      <dgm:t>
        <a:bodyPr/>
        <a:lstStyle/>
        <a:p>
          <a:endParaRPr lang="en-US"/>
        </a:p>
      </dgm:t>
    </dgm:pt>
    <dgm:pt modelId="{DCE5C739-0D41-4AA7-850A-7CD59E2FBE57}" type="sibTrans" cxnId="{C1D94109-7663-4BFF-872F-B3F4D47FB2AC}">
      <dgm:prSet/>
      <dgm:spPr/>
      <dgm:t>
        <a:bodyPr/>
        <a:lstStyle/>
        <a:p>
          <a:endParaRPr lang="en-US"/>
        </a:p>
      </dgm:t>
    </dgm:pt>
    <dgm:pt modelId="{75521756-A208-4173-B1E3-D48A77F9EF29}">
      <dgm:prSet phldrT="[Text]"/>
      <dgm:spPr/>
      <dgm:t>
        <a:bodyPr/>
        <a:lstStyle/>
        <a:p>
          <a:r>
            <a:rPr lang="en-US" dirty="0" smtClean="0"/>
            <a:t> Monitor completion to schedule</a:t>
          </a:r>
          <a:endParaRPr lang="en-US" dirty="0"/>
        </a:p>
      </dgm:t>
    </dgm:pt>
    <dgm:pt modelId="{F08A80CB-9FDD-4E96-84A3-70E1164980E7}" type="parTrans" cxnId="{209420F0-E80E-4B2C-A8CF-94FE5D7AAC20}">
      <dgm:prSet/>
      <dgm:spPr/>
      <dgm:t>
        <a:bodyPr/>
        <a:lstStyle/>
        <a:p>
          <a:endParaRPr lang="en-US"/>
        </a:p>
      </dgm:t>
    </dgm:pt>
    <dgm:pt modelId="{B685904D-60E5-44A9-BF28-4DC3252F1AB7}" type="sibTrans" cxnId="{209420F0-E80E-4B2C-A8CF-94FE5D7AAC20}">
      <dgm:prSet/>
      <dgm:spPr/>
      <dgm:t>
        <a:bodyPr/>
        <a:lstStyle/>
        <a:p>
          <a:endParaRPr lang="en-US"/>
        </a:p>
      </dgm:t>
    </dgm:pt>
    <dgm:pt modelId="{26EE73B8-9224-4858-978A-7F88A51E3A76}">
      <dgm:prSet phldrT="[Text]"/>
      <dgm:spPr/>
      <dgm:t>
        <a:bodyPr/>
        <a:lstStyle/>
        <a:p>
          <a:r>
            <a:rPr lang="en-US" dirty="0" smtClean="0"/>
            <a:t>Production completions</a:t>
          </a:r>
          <a:endParaRPr lang="en-US" dirty="0"/>
        </a:p>
      </dgm:t>
    </dgm:pt>
    <dgm:pt modelId="{3C839088-A31B-4DB9-90D3-EBB8451ED60F}" type="parTrans" cxnId="{C92B7889-F4E1-4777-8F2E-287D97297C82}">
      <dgm:prSet/>
      <dgm:spPr/>
      <dgm:t>
        <a:bodyPr/>
        <a:lstStyle/>
        <a:p>
          <a:endParaRPr lang="en-US"/>
        </a:p>
      </dgm:t>
    </dgm:pt>
    <dgm:pt modelId="{4D2995AB-13DD-4E5F-9FDD-BFEF2FA683B7}" type="sibTrans" cxnId="{C92B7889-F4E1-4777-8F2E-287D97297C82}">
      <dgm:prSet/>
      <dgm:spPr/>
      <dgm:t>
        <a:bodyPr/>
        <a:lstStyle/>
        <a:p>
          <a:endParaRPr lang="en-US"/>
        </a:p>
      </dgm:t>
    </dgm:pt>
    <dgm:pt modelId="{5A601054-8E12-492A-BE0D-6CD981BE0A4A}">
      <dgm:prSet/>
      <dgm:spPr/>
      <dgm:t>
        <a:bodyPr/>
        <a:lstStyle/>
        <a:p>
          <a:r>
            <a:rPr lang="en-US" dirty="0" smtClean="0"/>
            <a:t>Print </a:t>
          </a:r>
          <a:r>
            <a:rPr lang="en-US" dirty="0" err="1" smtClean="0"/>
            <a:t>Picklist</a:t>
          </a:r>
          <a:endParaRPr lang="en-US" dirty="0"/>
        </a:p>
      </dgm:t>
    </dgm:pt>
    <dgm:pt modelId="{7D3EB3A9-68D2-4A4B-8632-6035EFBD8E25}" type="parTrans" cxnId="{F496B5B0-E98F-4400-8335-AE5B8325CE4D}">
      <dgm:prSet/>
      <dgm:spPr/>
      <dgm:t>
        <a:bodyPr/>
        <a:lstStyle/>
        <a:p>
          <a:endParaRPr lang="en-US"/>
        </a:p>
      </dgm:t>
    </dgm:pt>
    <dgm:pt modelId="{1C63AF79-0D40-4F7E-9A11-F96FDEF86707}" type="sibTrans" cxnId="{F496B5B0-E98F-4400-8335-AE5B8325CE4D}">
      <dgm:prSet/>
      <dgm:spPr/>
      <dgm:t>
        <a:bodyPr/>
        <a:lstStyle/>
        <a:p>
          <a:endParaRPr lang="en-US"/>
        </a:p>
      </dgm:t>
    </dgm:pt>
    <dgm:pt modelId="{72A6DDBF-DC56-435F-91E4-D304604BB58D}">
      <dgm:prSet phldrT="[Text]"/>
      <dgm:spPr/>
      <dgm:t>
        <a:bodyPr/>
        <a:lstStyle/>
        <a:p>
          <a:r>
            <a:rPr lang="en-US" dirty="0" smtClean="0"/>
            <a:t>Drill into operation detail - WIP</a:t>
          </a:r>
          <a:endParaRPr lang="en-US" dirty="0"/>
        </a:p>
      </dgm:t>
    </dgm:pt>
    <dgm:pt modelId="{138411B0-49B0-44BA-B9B3-F69FC8FA8CFD}" type="parTrans" cxnId="{E3A4A3BE-7279-4C45-8BD9-55CEE9301360}">
      <dgm:prSet/>
      <dgm:spPr/>
    </dgm:pt>
    <dgm:pt modelId="{AE243551-A42E-473D-AA4A-FA5D40630CBE}" type="sibTrans" cxnId="{E3A4A3BE-7279-4C45-8BD9-55CEE9301360}">
      <dgm:prSet/>
      <dgm:spPr/>
    </dgm:pt>
    <dgm:pt modelId="{E6D8755A-CA90-4ADE-87FF-B682CBF71889}">
      <dgm:prSet phldrT="[Text]"/>
      <dgm:spPr/>
      <dgm:t>
        <a:bodyPr/>
        <a:lstStyle/>
        <a:p>
          <a:r>
            <a:rPr lang="en-US" dirty="0" smtClean="0"/>
            <a:t> Monitor variances &amp; cost</a:t>
          </a:r>
          <a:endParaRPr lang="en-US" dirty="0"/>
        </a:p>
      </dgm:t>
    </dgm:pt>
    <dgm:pt modelId="{DFBE4C6B-A714-4403-A8F3-13F9E361E71F}" type="parTrans" cxnId="{DFACD692-380C-4A64-B906-5DC187BBBA1B}">
      <dgm:prSet/>
      <dgm:spPr/>
    </dgm:pt>
    <dgm:pt modelId="{662F87F7-58C7-41D4-AAAD-54B01D8315A9}" type="sibTrans" cxnId="{DFACD692-380C-4A64-B906-5DC187BBBA1B}">
      <dgm:prSet/>
      <dgm:spPr/>
    </dgm:pt>
    <dgm:pt modelId="{D2DA01D5-8629-42B2-82D5-4D0F942BC0DF}" type="pres">
      <dgm:prSet presAssocID="{25439EE4-F926-434B-B1B1-C043EE99265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79A1DCA-D28D-4672-9471-992B6E128CE1}" type="pres">
      <dgm:prSet presAssocID="{CF73400B-AAEC-4BD1-970C-ECFB303422F2}" presName="composite" presStyleCnt="0"/>
      <dgm:spPr/>
    </dgm:pt>
    <dgm:pt modelId="{D8994D8C-1A57-4617-AABB-4176B479FAB1}" type="pres">
      <dgm:prSet presAssocID="{CF73400B-AAEC-4BD1-970C-ECFB303422F2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FCD0DC-977B-4E79-88C3-A1EF164A2123}" type="pres">
      <dgm:prSet presAssocID="{CF73400B-AAEC-4BD1-970C-ECFB303422F2}" presName="parSh" presStyleLbl="node1" presStyleIdx="0" presStyleCnt="3"/>
      <dgm:spPr/>
      <dgm:t>
        <a:bodyPr/>
        <a:lstStyle/>
        <a:p>
          <a:endParaRPr lang="en-US"/>
        </a:p>
      </dgm:t>
    </dgm:pt>
    <dgm:pt modelId="{9657AF0D-DA5B-443D-9A4D-9C1863DCC563}" type="pres">
      <dgm:prSet presAssocID="{CF73400B-AAEC-4BD1-970C-ECFB303422F2}" presName="desTx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FFEE28-3FDF-4B44-93CA-E930CD30E172}" type="pres">
      <dgm:prSet presAssocID="{ADFB5C60-2F1B-4583-844F-67E6683FDA7D}" presName="sibTrans" presStyleLbl="sibTrans2D1" presStyleIdx="0" presStyleCnt="2"/>
      <dgm:spPr/>
      <dgm:t>
        <a:bodyPr/>
        <a:lstStyle/>
        <a:p>
          <a:endParaRPr lang="en-US"/>
        </a:p>
      </dgm:t>
    </dgm:pt>
    <dgm:pt modelId="{45DC24C5-DC9C-43FF-B380-AEB2A60DA780}" type="pres">
      <dgm:prSet presAssocID="{ADFB5C60-2F1B-4583-844F-67E6683FDA7D}" presName="connTx" presStyleLbl="sibTrans2D1" presStyleIdx="0" presStyleCnt="2"/>
      <dgm:spPr/>
      <dgm:t>
        <a:bodyPr/>
        <a:lstStyle/>
        <a:p>
          <a:endParaRPr lang="en-US"/>
        </a:p>
      </dgm:t>
    </dgm:pt>
    <dgm:pt modelId="{1C377884-20BD-43B6-9138-07AEF88137C8}" type="pres">
      <dgm:prSet presAssocID="{B2F30EFB-9A46-4C79-B08F-17B28A3C3504}" presName="composite" presStyleCnt="0"/>
      <dgm:spPr/>
    </dgm:pt>
    <dgm:pt modelId="{A171E840-0F22-469E-9906-FC2098A94A60}" type="pres">
      <dgm:prSet presAssocID="{B2F30EFB-9A46-4C79-B08F-17B28A3C3504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550BE5-B0D6-495D-A765-1C6450A71C0D}" type="pres">
      <dgm:prSet presAssocID="{B2F30EFB-9A46-4C79-B08F-17B28A3C3504}" presName="parSh" presStyleLbl="node1" presStyleIdx="1" presStyleCnt="3"/>
      <dgm:spPr/>
      <dgm:t>
        <a:bodyPr/>
        <a:lstStyle/>
        <a:p>
          <a:endParaRPr lang="en-US"/>
        </a:p>
      </dgm:t>
    </dgm:pt>
    <dgm:pt modelId="{79AA341D-38CD-4C25-B637-C008394B4080}" type="pres">
      <dgm:prSet presAssocID="{B2F30EFB-9A46-4C79-B08F-17B28A3C3504}" presName="desTx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92A8F9-25A7-4276-82A8-C12DC1F1F72E}" type="pres">
      <dgm:prSet presAssocID="{BC8BACE3-0ED1-41A4-9DED-7F2798F45B7A}" presName="sibTrans" presStyleLbl="sibTrans2D1" presStyleIdx="1" presStyleCnt="2"/>
      <dgm:spPr/>
      <dgm:t>
        <a:bodyPr/>
        <a:lstStyle/>
        <a:p>
          <a:endParaRPr lang="en-US"/>
        </a:p>
      </dgm:t>
    </dgm:pt>
    <dgm:pt modelId="{7D80BE66-BE69-4D14-B68A-2F53AED43BB9}" type="pres">
      <dgm:prSet presAssocID="{BC8BACE3-0ED1-41A4-9DED-7F2798F45B7A}" presName="connTx" presStyleLbl="sibTrans2D1" presStyleIdx="1" presStyleCnt="2"/>
      <dgm:spPr/>
      <dgm:t>
        <a:bodyPr/>
        <a:lstStyle/>
        <a:p>
          <a:endParaRPr lang="en-US"/>
        </a:p>
      </dgm:t>
    </dgm:pt>
    <dgm:pt modelId="{681BEAFC-1F15-4F25-85DD-080D3B20E528}" type="pres">
      <dgm:prSet presAssocID="{D56F0856-1367-43C3-A381-9C904CD659B8}" presName="composite" presStyleCnt="0"/>
      <dgm:spPr/>
    </dgm:pt>
    <dgm:pt modelId="{D8A42305-7855-48E6-8397-E6B83EFF8571}" type="pres">
      <dgm:prSet presAssocID="{D56F0856-1367-43C3-A381-9C904CD659B8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D0877F-1849-42A2-B074-2C748479B5C0}" type="pres">
      <dgm:prSet presAssocID="{D56F0856-1367-43C3-A381-9C904CD659B8}" presName="parSh" presStyleLbl="node1" presStyleIdx="2" presStyleCnt="3"/>
      <dgm:spPr/>
      <dgm:t>
        <a:bodyPr/>
        <a:lstStyle/>
        <a:p>
          <a:endParaRPr lang="en-US"/>
        </a:p>
      </dgm:t>
    </dgm:pt>
    <dgm:pt modelId="{AC97D42A-7387-43F4-8629-4654376D964D}" type="pres">
      <dgm:prSet presAssocID="{D56F0856-1367-43C3-A381-9C904CD659B8}" presName="desTx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84E572-4C02-4464-841F-EDF048F3C72C}" type="presOf" srcId="{BC8BACE3-0ED1-41A4-9DED-7F2798F45B7A}" destId="{1892A8F9-25A7-4276-82A8-C12DC1F1F72E}" srcOrd="0" destOrd="0" presId="urn:microsoft.com/office/officeart/2005/8/layout/process3"/>
    <dgm:cxn modelId="{A332C5B7-E28B-4D0D-91A6-4479FF6F83FB}" type="presOf" srcId="{BC8BACE3-0ED1-41A4-9DED-7F2798F45B7A}" destId="{7D80BE66-BE69-4D14-B68A-2F53AED43BB9}" srcOrd="1" destOrd="0" presId="urn:microsoft.com/office/officeart/2005/8/layout/process3"/>
    <dgm:cxn modelId="{825AF221-E2B0-46EF-AFEC-CCAC00DFE171}" type="presOf" srcId="{CF73400B-AAEC-4BD1-970C-ECFB303422F2}" destId="{D8994D8C-1A57-4617-AABB-4176B479FAB1}" srcOrd="0" destOrd="0" presId="urn:microsoft.com/office/officeart/2005/8/layout/process3"/>
    <dgm:cxn modelId="{4FD6CBC5-FDCF-42C2-A2A3-5E600DCDEBBE}" type="presOf" srcId="{E6D8755A-CA90-4ADE-87FF-B682CBF71889}" destId="{AC97D42A-7387-43F4-8629-4654376D964D}" srcOrd="0" destOrd="2" presId="urn:microsoft.com/office/officeart/2005/8/layout/process3"/>
    <dgm:cxn modelId="{3F212DF8-26B3-4615-A698-D86698FCA87A}" type="presOf" srcId="{D56F0856-1367-43C3-A381-9C904CD659B8}" destId="{25D0877F-1849-42A2-B074-2C748479B5C0}" srcOrd="1" destOrd="0" presId="urn:microsoft.com/office/officeart/2005/8/layout/process3"/>
    <dgm:cxn modelId="{209420F0-E80E-4B2C-A8CF-94FE5D7AAC20}" srcId="{D56F0856-1367-43C3-A381-9C904CD659B8}" destId="{75521756-A208-4173-B1E3-D48A77F9EF29}" srcOrd="0" destOrd="0" parTransId="{F08A80CB-9FDD-4E96-84A3-70E1164980E7}" sibTransId="{B685904D-60E5-44A9-BF28-4DC3252F1AB7}"/>
    <dgm:cxn modelId="{E127C180-A9BE-4D51-874C-3ACEEE6EE124}" srcId="{B2F30EFB-9A46-4C79-B08F-17B28A3C3504}" destId="{AB5B146A-89CE-41B6-978E-7487724133E8}" srcOrd="0" destOrd="0" parTransId="{60F2DEE6-6506-4939-96A4-FBCF116F0DE7}" sibTransId="{18DE39F3-E0C9-43B3-80EF-5A9B2FAE2C4B}"/>
    <dgm:cxn modelId="{DFACD692-380C-4A64-B906-5DC187BBBA1B}" srcId="{D56F0856-1367-43C3-A381-9C904CD659B8}" destId="{E6D8755A-CA90-4ADE-87FF-B682CBF71889}" srcOrd="2" destOrd="0" parTransId="{DFBE4C6B-A714-4403-A8F3-13F9E361E71F}" sibTransId="{662F87F7-58C7-41D4-AAAD-54B01D8315A9}"/>
    <dgm:cxn modelId="{FEC5307B-4F77-4E4D-9763-6DF2E0B21443}" type="presOf" srcId="{75521756-A208-4173-B1E3-D48A77F9EF29}" destId="{AC97D42A-7387-43F4-8629-4654376D964D}" srcOrd="0" destOrd="0" presId="urn:microsoft.com/office/officeart/2005/8/layout/process3"/>
    <dgm:cxn modelId="{087A209E-538B-4D36-A009-370694E54A3A}" type="presOf" srcId="{AB5B146A-89CE-41B6-978E-7487724133E8}" destId="{79AA341D-38CD-4C25-B637-C008394B4080}" srcOrd="0" destOrd="0" presId="urn:microsoft.com/office/officeart/2005/8/layout/process3"/>
    <dgm:cxn modelId="{91069974-F752-4BB8-9AB0-9A73403BA2A3}" srcId="{25439EE4-F926-434B-B1B1-C043EE99265E}" destId="{CF73400B-AAEC-4BD1-970C-ECFB303422F2}" srcOrd="0" destOrd="0" parTransId="{F532C3AF-3512-434A-A363-0D6B3F5C1860}" sibTransId="{ADFB5C60-2F1B-4583-844F-67E6683FDA7D}"/>
    <dgm:cxn modelId="{73279436-3307-460F-8920-5CF9834EB4B3}" type="presOf" srcId="{ADFB5C60-2F1B-4583-844F-67E6683FDA7D}" destId="{45DC24C5-DC9C-43FF-B380-AEB2A60DA780}" srcOrd="1" destOrd="0" presId="urn:microsoft.com/office/officeart/2005/8/layout/process3"/>
    <dgm:cxn modelId="{17A4D821-BA74-4B7E-8243-D6A92E547A1C}" type="presOf" srcId="{72A6DDBF-DC56-435F-91E4-D304604BB58D}" destId="{AC97D42A-7387-43F4-8629-4654376D964D}" srcOrd="0" destOrd="1" presId="urn:microsoft.com/office/officeart/2005/8/layout/process3"/>
    <dgm:cxn modelId="{F496B5B0-E98F-4400-8335-AE5B8325CE4D}" srcId="{CF73400B-AAEC-4BD1-970C-ECFB303422F2}" destId="{5A601054-8E12-492A-BE0D-6CD981BE0A4A}" srcOrd="1" destOrd="0" parTransId="{7D3EB3A9-68D2-4A4B-8632-6035EFBD8E25}" sibTransId="{1C63AF79-0D40-4F7E-9A11-F96FDEF86707}"/>
    <dgm:cxn modelId="{27CBB580-56CB-460B-94C1-AE04787E6178}" type="presOf" srcId="{14D9F5BA-4C01-4A94-AAD7-0357DB988D7B}" destId="{9657AF0D-DA5B-443D-9A4D-9C1863DCC563}" srcOrd="0" destOrd="0" presId="urn:microsoft.com/office/officeart/2005/8/layout/process3"/>
    <dgm:cxn modelId="{940DA73C-ACB7-41A5-ADA7-6734DFFB133B}" type="presOf" srcId="{5A601054-8E12-492A-BE0D-6CD981BE0A4A}" destId="{9657AF0D-DA5B-443D-9A4D-9C1863DCC563}" srcOrd="0" destOrd="1" presId="urn:microsoft.com/office/officeart/2005/8/layout/process3"/>
    <dgm:cxn modelId="{7ED00809-B7AA-4F35-A4CE-462B86F524A5}" type="presOf" srcId="{B2F30EFB-9A46-4C79-B08F-17B28A3C3504}" destId="{FC550BE5-B0D6-495D-A765-1C6450A71C0D}" srcOrd="1" destOrd="0" presId="urn:microsoft.com/office/officeart/2005/8/layout/process3"/>
    <dgm:cxn modelId="{D28FC30F-D40B-4136-A503-C0AF81195747}" type="presOf" srcId="{CF73400B-AAEC-4BD1-970C-ECFB303422F2}" destId="{16FCD0DC-977B-4E79-88C3-A1EF164A2123}" srcOrd="1" destOrd="0" presId="urn:microsoft.com/office/officeart/2005/8/layout/process3"/>
    <dgm:cxn modelId="{E0CE6FC2-4916-4BDE-8534-3F75F8BDCAF3}" type="presOf" srcId="{B2F30EFB-9A46-4C79-B08F-17B28A3C3504}" destId="{A171E840-0F22-469E-9906-FC2098A94A60}" srcOrd="0" destOrd="0" presId="urn:microsoft.com/office/officeart/2005/8/layout/process3"/>
    <dgm:cxn modelId="{C1D94109-7663-4BFF-872F-B3F4D47FB2AC}" srcId="{25439EE4-F926-434B-B1B1-C043EE99265E}" destId="{D56F0856-1367-43C3-A381-9C904CD659B8}" srcOrd="2" destOrd="0" parTransId="{7382ADAB-C800-49E3-9A01-C298F3899AE4}" sibTransId="{DCE5C739-0D41-4AA7-850A-7CD59E2FBE57}"/>
    <dgm:cxn modelId="{378C065E-617E-47F1-B64A-4F8430FC7532}" type="presOf" srcId="{D56F0856-1367-43C3-A381-9C904CD659B8}" destId="{D8A42305-7855-48E6-8397-E6B83EFF8571}" srcOrd="0" destOrd="0" presId="urn:microsoft.com/office/officeart/2005/8/layout/process3"/>
    <dgm:cxn modelId="{80CC5BA5-E49B-458F-A6D1-6F9B5825D0B3}" srcId="{25439EE4-F926-434B-B1B1-C043EE99265E}" destId="{B2F30EFB-9A46-4C79-B08F-17B28A3C3504}" srcOrd="1" destOrd="0" parTransId="{78C633AB-DD86-40FE-9C21-5B55BA2EE592}" sibTransId="{BC8BACE3-0ED1-41A4-9DED-7F2798F45B7A}"/>
    <dgm:cxn modelId="{0C2FAA28-FFED-47CD-8744-5695C660825D}" type="presOf" srcId="{ADFB5C60-2F1B-4583-844F-67E6683FDA7D}" destId="{0FFFEE28-3FDF-4B44-93CA-E930CD30E172}" srcOrd="0" destOrd="0" presId="urn:microsoft.com/office/officeart/2005/8/layout/process3"/>
    <dgm:cxn modelId="{FBC318DE-92D0-4B50-8E4E-3E7A5CD99DF5}" type="presOf" srcId="{26EE73B8-9224-4858-978A-7F88A51E3A76}" destId="{79AA341D-38CD-4C25-B637-C008394B4080}" srcOrd="0" destOrd="1" presId="urn:microsoft.com/office/officeart/2005/8/layout/process3"/>
    <dgm:cxn modelId="{FED35AAD-B783-43EC-918A-8F6758983E42}" type="presOf" srcId="{25439EE4-F926-434B-B1B1-C043EE99265E}" destId="{D2DA01D5-8629-42B2-82D5-4D0F942BC0DF}" srcOrd="0" destOrd="0" presId="urn:microsoft.com/office/officeart/2005/8/layout/process3"/>
    <dgm:cxn modelId="{C92B7889-F4E1-4777-8F2E-287D97297C82}" srcId="{B2F30EFB-9A46-4C79-B08F-17B28A3C3504}" destId="{26EE73B8-9224-4858-978A-7F88A51E3A76}" srcOrd="1" destOrd="0" parTransId="{3C839088-A31B-4DB9-90D3-EBB8451ED60F}" sibTransId="{4D2995AB-13DD-4E5F-9FDD-BFEF2FA683B7}"/>
    <dgm:cxn modelId="{E0CDB86D-106C-40A5-BDAD-4DC2701117D9}" srcId="{CF73400B-AAEC-4BD1-970C-ECFB303422F2}" destId="{14D9F5BA-4C01-4A94-AAD7-0357DB988D7B}" srcOrd="0" destOrd="0" parTransId="{1A0652D2-DC09-41F8-8547-6F90960A536D}" sibTransId="{A2D5D227-31F5-470D-A3B1-A594017C4D22}"/>
    <dgm:cxn modelId="{E3A4A3BE-7279-4C45-8BD9-55CEE9301360}" srcId="{D56F0856-1367-43C3-A381-9C904CD659B8}" destId="{72A6DDBF-DC56-435F-91E4-D304604BB58D}" srcOrd="1" destOrd="0" parTransId="{138411B0-49B0-44BA-B9B3-F69FC8FA8CFD}" sibTransId="{AE243551-A42E-473D-AA4A-FA5D40630CBE}"/>
    <dgm:cxn modelId="{C68A2992-0491-4EBB-B869-CF4BF2EDB201}" type="presParOf" srcId="{D2DA01D5-8629-42B2-82D5-4D0F942BC0DF}" destId="{379A1DCA-D28D-4672-9471-992B6E128CE1}" srcOrd="0" destOrd="0" presId="urn:microsoft.com/office/officeart/2005/8/layout/process3"/>
    <dgm:cxn modelId="{BDDCF74E-F233-454C-840B-D5BCF1F23719}" type="presParOf" srcId="{379A1DCA-D28D-4672-9471-992B6E128CE1}" destId="{D8994D8C-1A57-4617-AABB-4176B479FAB1}" srcOrd="0" destOrd="0" presId="urn:microsoft.com/office/officeart/2005/8/layout/process3"/>
    <dgm:cxn modelId="{154FAB7E-0B43-48EF-A434-B3B32452BD96}" type="presParOf" srcId="{379A1DCA-D28D-4672-9471-992B6E128CE1}" destId="{16FCD0DC-977B-4E79-88C3-A1EF164A2123}" srcOrd="1" destOrd="0" presId="urn:microsoft.com/office/officeart/2005/8/layout/process3"/>
    <dgm:cxn modelId="{4668631E-60C4-4B9C-88D7-B107F2577E3E}" type="presParOf" srcId="{379A1DCA-D28D-4672-9471-992B6E128CE1}" destId="{9657AF0D-DA5B-443D-9A4D-9C1863DCC563}" srcOrd="2" destOrd="0" presId="urn:microsoft.com/office/officeart/2005/8/layout/process3"/>
    <dgm:cxn modelId="{35E3F985-87E9-4719-BA54-AFCF6C2C9494}" type="presParOf" srcId="{D2DA01D5-8629-42B2-82D5-4D0F942BC0DF}" destId="{0FFFEE28-3FDF-4B44-93CA-E930CD30E172}" srcOrd="1" destOrd="0" presId="urn:microsoft.com/office/officeart/2005/8/layout/process3"/>
    <dgm:cxn modelId="{1E12F669-AE51-46B4-905C-23EAE197702E}" type="presParOf" srcId="{0FFFEE28-3FDF-4B44-93CA-E930CD30E172}" destId="{45DC24C5-DC9C-43FF-B380-AEB2A60DA780}" srcOrd="0" destOrd="0" presId="urn:microsoft.com/office/officeart/2005/8/layout/process3"/>
    <dgm:cxn modelId="{7CD1B0DA-EDC0-4AE9-A1B9-9244024E3FAF}" type="presParOf" srcId="{D2DA01D5-8629-42B2-82D5-4D0F942BC0DF}" destId="{1C377884-20BD-43B6-9138-07AEF88137C8}" srcOrd="2" destOrd="0" presId="urn:microsoft.com/office/officeart/2005/8/layout/process3"/>
    <dgm:cxn modelId="{41C27F47-946E-4516-B75F-9D4A9CD5593F}" type="presParOf" srcId="{1C377884-20BD-43B6-9138-07AEF88137C8}" destId="{A171E840-0F22-469E-9906-FC2098A94A60}" srcOrd="0" destOrd="0" presId="urn:microsoft.com/office/officeart/2005/8/layout/process3"/>
    <dgm:cxn modelId="{B0F4F143-B165-4255-A5E0-71F30F1D340A}" type="presParOf" srcId="{1C377884-20BD-43B6-9138-07AEF88137C8}" destId="{FC550BE5-B0D6-495D-A765-1C6450A71C0D}" srcOrd="1" destOrd="0" presId="urn:microsoft.com/office/officeart/2005/8/layout/process3"/>
    <dgm:cxn modelId="{DFC241F8-E113-41C1-81A4-BDA297DF72A1}" type="presParOf" srcId="{1C377884-20BD-43B6-9138-07AEF88137C8}" destId="{79AA341D-38CD-4C25-B637-C008394B4080}" srcOrd="2" destOrd="0" presId="urn:microsoft.com/office/officeart/2005/8/layout/process3"/>
    <dgm:cxn modelId="{1D0B257C-7C87-4E8E-8914-983BB9C197D3}" type="presParOf" srcId="{D2DA01D5-8629-42B2-82D5-4D0F942BC0DF}" destId="{1892A8F9-25A7-4276-82A8-C12DC1F1F72E}" srcOrd="3" destOrd="0" presId="urn:microsoft.com/office/officeart/2005/8/layout/process3"/>
    <dgm:cxn modelId="{D5C79555-8CE0-4768-A99B-338DBE7EC1FB}" type="presParOf" srcId="{1892A8F9-25A7-4276-82A8-C12DC1F1F72E}" destId="{7D80BE66-BE69-4D14-B68A-2F53AED43BB9}" srcOrd="0" destOrd="0" presId="urn:microsoft.com/office/officeart/2005/8/layout/process3"/>
    <dgm:cxn modelId="{6D4D8042-E67C-4408-977D-F297915EDB69}" type="presParOf" srcId="{D2DA01D5-8629-42B2-82D5-4D0F942BC0DF}" destId="{681BEAFC-1F15-4F25-85DD-080D3B20E528}" srcOrd="4" destOrd="0" presId="urn:microsoft.com/office/officeart/2005/8/layout/process3"/>
    <dgm:cxn modelId="{0AC56439-3A23-47E5-BD3F-5E321A8548BC}" type="presParOf" srcId="{681BEAFC-1F15-4F25-85DD-080D3B20E528}" destId="{D8A42305-7855-48E6-8397-E6B83EFF8571}" srcOrd="0" destOrd="0" presId="urn:microsoft.com/office/officeart/2005/8/layout/process3"/>
    <dgm:cxn modelId="{7356D328-A684-4BD6-8DCD-0B741F42F94D}" type="presParOf" srcId="{681BEAFC-1F15-4F25-85DD-080D3B20E528}" destId="{25D0877F-1849-42A2-B074-2C748479B5C0}" srcOrd="1" destOrd="0" presId="urn:microsoft.com/office/officeart/2005/8/layout/process3"/>
    <dgm:cxn modelId="{79C5DC6B-0522-4096-A328-A6C58097BCAA}" type="presParOf" srcId="{681BEAFC-1F15-4F25-85DD-080D3B20E528}" destId="{AC97D42A-7387-43F4-8629-4654376D964D}" srcOrd="2" destOrd="0" presId="urn:microsoft.com/office/officeart/2005/8/layout/process3"/>
  </dgm:cxnLst>
  <dgm:bg>
    <a:effectLst>
      <a:innerShdw blurRad="63500" dist="50800" dir="13500000">
        <a:prstClr val="black">
          <a:alpha val="50000"/>
        </a:prstClr>
      </a:innerShdw>
    </a:effectLst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5439EE4-F926-434B-B1B1-C043EE99265E}" type="doc">
      <dgm:prSet loTypeId="urn:microsoft.com/office/officeart/2005/8/layout/process3" loCatId="process" qsTypeId="urn:microsoft.com/office/officeart/2005/8/quickstyle/simple1#3" qsCatId="simple" csTypeId="urn:microsoft.com/office/officeart/2005/8/colors/accent1_2#6" csCatId="accent1" phldr="1"/>
      <dgm:spPr/>
      <dgm:t>
        <a:bodyPr/>
        <a:lstStyle/>
        <a:p>
          <a:endParaRPr lang="en-US"/>
        </a:p>
      </dgm:t>
    </dgm:pt>
    <dgm:pt modelId="{CF73400B-AAEC-4BD1-970C-ECFB303422F2}">
      <dgm:prSet phldrT="[Text]"/>
      <dgm:spPr/>
      <dgm:t>
        <a:bodyPr/>
        <a:lstStyle/>
        <a:p>
          <a:r>
            <a:rPr lang="en-US" dirty="0" smtClean="0"/>
            <a:t>Manage  Materials</a:t>
          </a:r>
          <a:endParaRPr lang="en-US" dirty="0"/>
        </a:p>
      </dgm:t>
    </dgm:pt>
    <dgm:pt modelId="{F532C3AF-3512-434A-A363-0D6B3F5C1860}" type="parTrans" cxnId="{91069974-F752-4BB8-9AB0-9A73403BA2A3}">
      <dgm:prSet/>
      <dgm:spPr/>
      <dgm:t>
        <a:bodyPr/>
        <a:lstStyle/>
        <a:p>
          <a:endParaRPr lang="en-US"/>
        </a:p>
      </dgm:t>
    </dgm:pt>
    <dgm:pt modelId="{ADFB5C60-2F1B-4583-844F-67E6683FDA7D}" type="sibTrans" cxnId="{91069974-F752-4BB8-9AB0-9A73403BA2A3}">
      <dgm:prSet/>
      <dgm:spPr/>
      <dgm:t>
        <a:bodyPr/>
        <a:lstStyle/>
        <a:p>
          <a:endParaRPr lang="en-US"/>
        </a:p>
      </dgm:t>
    </dgm:pt>
    <dgm:pt modelId="{14D9F5BA-4C01-4A94-AAD7-0357DB988D7B}">
      <dgm:prSet phldrT="[Text]"/>
      <dgm:spPr/>
      <dgm:t>
        <a:bodyPr/>
        <a:lstStyle/>
        <a:p>
          <a:r>
            <a:rPr lang="en-US" dirty="0" smtClean="0"/>
            <a:t> Transfer Materials</a:t>
          </a:r>
          <a:endParaRPr lang="en-US" dirty="0"/>
        </a:p>
      </dgm:t>
    </dgm:pt>
    <dgm:pt modelId="{1A0652D2-DC09-41F8-8547-6F90960A536D}" type="parTrans" cxnId="{E0CDB86D-106C-40A5-BDAD-4DC2701117D9}">
      <dgm:prSet/>
      <dgm:spPr/>
      <dgm:t>
        <a:bodyPr/>
        <a:lstStyle/>
        <a:p>
          <a:endParaRPr lang="en-US"/>
        </a:p>
      </dgm:t>
    </dgm:pt>
    <dgm:pt modelId="{A2D5D227-31F5-470D-A3B1-A594017C4D22}" type="sibTrans" cxnId="{E0CDB86D-106C-40A5-BDAD-4DC2701117D9}">
      <dgm:prSet/>
      <dgm:spPr/>
      <dgm:t>
        <a:bodyPr/>
        <a:lstStyle/>
        <a:p>
          <a:endParaRPr lang="en-US"/>
        </a:p>
      </dgm:t>
    </dgm:pt>
    <dgm:pt modelId="{2545EE57-791A-4D7A-8AD6-7ED1FDDAD31F}">
      <dgm:prSet phldrT="[Text]"/>
      <dgm:spPr/>
      <dgm:t>
        <a:bodyPr/>
        <a:lstStyle/>
        <a:p>
          <a:r>
            <a:rPr lang="en-US" dirty="0" smtClean="0"/>
            <a:t> Issue Materials</a:t>
          </a:r>
          <a:endParaRPr lang="en-US" dirty="0"/>
        </a:p>
      </dgm:t>
    </dgm:pt>
    <dgm:pt modelId="{2D491D29-F124-49AC-8C1C-D7905F9C99D3}" type="parTrans" cxnId="{E9D0C2CE-C1A3-4261-8F62-50C3B8C07629}">
      <dgm:prSet/>
      <dgm:spPr/>
      <dgm:t>
        <a:bodyPr/>
        <a:lstStyle/>
        <a:p>
          <a:endParaRPr lang="en-US"/>
        </a:p>
      </dgm:t>
    </dgm:pt>
    <dgm:pt modelId="{040008BB-320B-4A0D-82F5-037B367EF516}" type="sibTrans" cxnId="{E9D0C2CE-C1A3-4261-8F62-50C3B8C07629}">
      <dgm:prSet/>
      <dgm:spPr/>
      <dgm:t>
        <a:bodyPr/>
        <a:lstStyle/>
        <a:p>
          <a:endParaRPr lang="en-US"/>
        </a:p>
      </dgm:t>
    </dgm:pt>
    <dgm:pt modelId="{D2DA01D5-8629-42B2-82D5-4D0F942BC0DF}" type="pres">
      <dgm:prSet presAssocID="{25439EE4-F926-434B-B1B1-C043EE99265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79A1DCA-D28D-4672-9471-992B6E128CE1}" type="pres">
      <dgm:prSet presAssocID="{CF73400B-AAEC-4BD1-970C-ECFB303422F2}" presName="composite" presStyleCnt="0"/>
      <dgm:spPr/>
    </dgm:pt>
    <dgm:pt modelId="{D8994D8C-1A57-4617-AABB-4176B479FAB1}" type="pres">
      <dgm:prSet presAssocID="{CF73400B-AAEC-4BD1-970C-ECFB303422F2}" presName="parTx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FCD0DC-977B-4E79-88C3-A1EF164A2123}" type="pres">
      <dgm:prSet presAssocID="{CF73400B-AAEC-4BD1-970C-ECFB303422F2}" presName="parSh" presStyleLbl="node1" presStyleIdx="0" presStyleCnt="1" custLinFactY="-140858" custLinFactNeighborX="-7287" custLinFactNeighborY="-200000"/>
      <dgm:spPr/>
      <dgm:t>
        <a:bodyPr/>
        <a:lstStyle/>
        <a:p>
          <a:endParaRPr lang="en-US"/>
        </a:p>
      </dgm:t>
    </dgm:pt>
    <dgm:pt modelId="{9657AF0D-DA5B-443D-9A4D-9C1863DCC563}" type="pres">
      <dgm:prSet presAssocID="{CF73400B-AAEC-4BD1-970C-ECFB303422F2}" presName="desTx" presStyleLbl="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9D0C2CE-C1A3-4261-8F62-50C3B8C07629}" srcId="{CF73400B-AAEC-4BD1-970C-ECFB303422F2}" destId="{2545EE57-791A-4D7A-8AD6-7ED1FDDAD31F}" srcOrd="1" destOrd="0" parTransId="{2D491D29-F124-49AC-8C1C-D7905F9C99D3}" sibTransId="{040008BB-320B-4A0D-82F5-037B367EF516}"/>
    <dgm:cxn modelId="{FEAA7B97-D1E1-4DA1-A3FA-A7A6CFA27C37}" type="presOf" srcId="{CF73400B-AAEC-4BD1-970C-ECFB303422F2}" destId="{D8994D8C-1A57-4617-AABB-4176B479FAB1}" srcOrd="0" destOrd="0" presId="urn:microsoft.com/office/officeart/2005/8/layout/process3"/>
    <dgm:cxn modelId="{DD08B3C2-3841-48A9-8B03-B9A55B6BCD90}" type="presOf" srcId="{CF73400B-AAEC-4BD1-970C-ECFB303422F2}" destId="{16FCD0DC-977B-4E79-88C3-A1EF164A2123}" srcOrd="1" destOrd="0" presId="urn:microsoft.com/office/officeart/2005/8/layout/process3"/>
    <dgm:cxn modelId="{6A918BD4-3B80-42CF-AA15-05F21F919E4C}" type="presOf" srcId="{14D9F5BA-4C01-4A94-AAD7-0357DB988D7B}" destId="{9657AF0D-DA5B-443D-9A4D-9C1863DCC563}" srcOrd="0" destOrd="0" presId="urn:microsoft.com/office/officeart/2005/8/layout/process3"/>
    <dgm:cxn modelId="{91069974-F752-4BB8-9AB0-9A73403BA2A3}" srcId="{25439EE4-F926-434B-B1B1-C043EE99265E}" destId="{CF73400B-AAEC-4BD1-970C-ECFB303422F2}" srcOrd="0" destOrd="0" parTransId="{F532C3AF-3512-434A-A363-0D6B3F5C1860}" sibTransId="{ADFB5C60-2F1B-4583-844F-67E6683FDA7D}"/>
    <dgm:cxn modelId="{F71C37C4-37C7-4B64-84E7-0AF5AC627BC0}" type="presOf" srcId="{2545EE57-791A-4D7A-8AD6-7ED1FDDAD31F}" destId="{9657AF0D-DA5B-443D-9A4D-9C1863DCC563}" srcOrd="0" destOrd="1" presId="urn:microsoft.com/office/officeart/2005/8/layout/process3"/>
    <dgm:cxn modelId="{194972E3-57D2-4464-A8DD-4923951C9AF1}" type="presOf" srcId="{25439EE4-F926-434B-B1B1-C043EE99265E}" destId="{D2DA01D5-8629-42B2-82D5-4D0F942BC0DF}" srcOrd="0" destOrd="0" presId="urn:microsoft.com/office/officeart/2005/8/layout/process3"/>
    <dgm:cxn modelId="{E0CDB86D-106C-40A5-BDAD-4DC2701117D9}" srcId="{CF73400B-AAEC-4BD1-970C-ECFB303422F2}" destId="{14D9F5BA-4C01-4A94-AAD7-0357DB988D7B}" srcOrd="0" destOrd="0" parTransId="{1A0652D2-DC09-41F8-8547-6F90960A536D}" sibTransId="{A2D5D227-31F5-470D-A3B1-A594017C4D22}"/>
    <dgm:cxn modelId="{D5F89B66-FF67-4580-9477-3E569919AFA5}" type="presParOf" srcId="{D2DA01D5-8629-42B2-82D5-4D0F942BC0DF}" destId="{379A1DCA-D28D-4672-9471-992B6E128CE1}" srcOrd="0" destOrd="0" presId="urn:microsoft.com/office/officeart/2005/8/layout/process3"/>
    <dgm:cxn modelId="{0F43179B-3F98-4FCE-89D7-DE668E033CF2}" type="presParOf" srcId="{379A1DCA-D28D-4672-9471-992B6E128CE1}" destId="{D8994D8C-1A57-4617-AABB-4176B479FAB1}" srcOrd="0" destOrd="0" presId="urn:microsoft.com/office/officeart/2005/8/layout/process3"/>
    <dgm:cxn modelId="{749051D2-5D9C-448F-8189-3A2482C8D286}" type="presParOf" srcId="{379A1DCA-D28D-4672-9471-992B6E128CE1}" destId="{16FCD0DC-977B-4E79-88C3-A1EF164A2123}" srcOrd="1" destOrd="0" presId="urn:microsoft.com/office/officeart/2005/8/layout/process3"/>
    <dgm:cxn modelId="{C79CE81B-9E7A-41D6-A62A-2D51A3FDAB54}" type="presParOf" srcId="{379A1DCA-D28D-4672-9471-992B6E128CE1}" destId="{9657AF0D-DA5B-443D-9A4D-9C1863DCC563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1C17451-AB73-4F89-AF21-703922F2E385}">
      <dsp:nvSpPr>
        <dsp:cNvPr id="0" name=""/>
        <dsp:cNvSpPr/>
      </dsp:nvSpPr>
      <dsp:spPr>
        <a:xfrm>
          <a:off x="4499" y="709370"/>
          <a:ext cx="1311348" cy="10815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 Forecasts – sales demand – inventory planning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 Initial plan is created by MRP</a:t>
          </a:r>
          <a:endParaRPr lang="en-US" sz="900" kern="1200" dirty="0"/>
        </a:p>
      </dsp:txBody>
      <dsp:txXfrm>
        <a:off x="4499" y="709370"/>
        <a:ext cx="1311348" cy="849819"/>
      </dsp:txXfrm>
    </dsp:sp>
    <dsp:sp modelId="{104CA64E-909A-4D66-9A6D-50C9DFAE098D}">
      <dsp:nvSpPr>
        <dsp:cNvPr id="0" name=""/>
        <dsp:cNvSpPr/>
      </dsp:nvSpPr>
      <dsp:spPr>
        <a:xfrm>
          <a:off x="688872" y="778163"/>
          <a:ext cx="1725098" cy="1725098"/>
        </a:xfrm>
        <a:prstGeom prst="leftCircularArrow">
          <a:avLst>
            <a:gd name="adj1" fmla="val 4760"/>
            <a:gd name="adj2" fmla="val 608956"/>
            <a:gd name="adj3" fmla="val 2384467"/>
            <a:gd name="adj4" fmla="val 9024489"/>
            <a:gd name="adj5" fmla="val 555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836705C-1745-4198-AE61-E7F5EEC86DA6}">
      <dsp:nvSpPr>
        <dsp:cNvPr id="0" name=""/>
        <dsp:cNvSpPr/>
      </dsp:nvSpPr>
      <dsp:spPr>
        <a:xfrm>
          <a:off x="295909" y="1559190"/>
          <a:ext cx="1165642" cy="4635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Demand Received </a:t>
          </a:r>
          <a:endParaRPr lang="en-US" sz="1400" kern="1200" dirty="0"/>
        </a:p>
      </dsp:txBody>
      <dsp:txXfrm>
        <a:off x="295909" y="1559190"/>
        <a:ext cx="1165642" cy="463537"/>
      </dsp:txXfrm>
    </dsp:sp>
    <dsp:sp modelId="{569EAA16-E4CA-4960-9226-9511866881E8}">
      <dsp:nvSpPr>
        <dsp:cNvPr id="0" name=""/>
        <dsp:cNvSpPr/>
      </dsp:nvSpPr>
      <dsp:spPr>
        <a:xfrm>
          <a:off x="1852564" y="709370"/>
          <a:ext cx="1311348" cy="10815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 Balance demand / supply /resources to ensure </a:t>
          </a:r>
          <a:r>
            <a:rPr lang="en-US" sz="900" i="1" kern="1200" dirty="0" smtClean="0"/>
            <a:t>a feasible and level production plan.</a:t>
          </a:r>
          <a:endParaRPr lang="en-US" sz="900" i="1" kern="1200" dirty="0"/>
        </a:p>
      </dsp:txBody>
      <dsp:txXfrm>
        <a:off x="1852564" y="941139"/>
        <a:ext cx="1311348" cy="849819"/>
      </dsp:txXfrm>
    </dsp:sp>
    <dsp:sp modelId="{CD46CF00-4FE6-4654-9874-C6D0CD158D6E}">
      <dsp:nvSpPr>
        <dsp:cNvPr id="0" name=""/>
        <dsp:cNvSpPr/>
      </dsp:nvSpPr>
      <dsp:spPr>
        <a:xfrm>
          <a:off x="2526009" y="-45340"/>
          <a:ext cx="1892660" cy="1892660"/>
        </a:xfrm>
        <a:prstGeom prst="circularArrow">
          <a:avLst>
            <a:gd name="adj1" fmla="val 4338"/>
            <a:gd name="adj2" fmla="val 549317"/>
            <a:gd name="adj3" fmla="val 19275173"/>
            <a:gd name="adj4" fmla="val 12575511"/>
            <a:gd name="adj5" fmla="val 506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16C77BC-A9FC-4035-9B9F-14C46BA42B9F}">
      <dsp:nvSpPr>
        <dsp:cNvPr id="0" name=""/>
        <dsp:cNvSpPr/>
      </dsp:nvSpPr>
      <dsp:spPr>
        <a:xfrm>
          <a:off x="2143974" y="477602"/>
          <a:ext cx="1165642" cy="4635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Production Planned</a:t>
          </a:r>
          <a:endParaRPr lang="en-US" sz="1400" kern="1200" dirty="0"/>
        </a:p>
      </dsp:txBody>
      <dsp:txXfrm>
        <a:off x="2143974" y="477602"/>
        <a:ext cx="1165642" cy="463537"/>
      </dsp:txXfrm>
    </dsp:sp>
    <dsp:sp modelId="{0F800E1F-B9B8-46A8-BCE4-C66D492BD9D1}">
      <dsp:nvSpPr>
        <dsp:cNvPr id="0" name=""/>
        <dsp:cNvSpPr/>
      </dsp:nvSpPr>
      <dsp:spPr>
        <a:xfrm>
          <a:off x="3700629" y="709370"/>
          <a:ext cx="1311348" cy="10815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 Sequence production orders by item attributes and resource allocations to  </a:t>
          </a:r>
          <a:r>
            <a:rPr lang="en-US" sz="900" i="1" kern="1200" dirty="0" smtClean="0"/>
            <a:t>Optimize shop floor</a:t>
          </a:r>
          <a:endParaRPr lang="en-US" sz="900" kern="1200" dirty="0"/>
        </a:p>
      </dsp:txBody>
      <dsp:txXfrm>
        <a:off x="3700629" y="709370"/>
        <a:ext cx="1311348" cy="849819"/>
      </dsp:txXfrm>
    </dsp:sp>
    <dsp:sp modelId="{C1F0C369-087A-4E20-9F0B-9A4E33221C64}">
      <dsp:nvSpPr>
        <dsp:cNvPr id="0" name=""/>
        <dsp:cNvSpPr/>
      </dsp:nvSpPr>
      <dsp:spPr>
        <a:xfrm>
          <a:off x="4385002" y="778163"/>
          <a:ext cx="1725098" cy="1725098"/>
        </a:xfrm>
        <a:prstGeom prst="leftCircularArrow">
          <a:avLst>
            <a:gd name="adj1" fmla="val 4760"/>
            <a:gd name="adj2" fmla="val 608956"/>
            <a:gd name="adj3" fmla="val 2384467"/>
            <a:gd name="adj4" fmla="val 9024489"/>
            <a:gd name="adj5" fmla="val 555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101B8C3-9316-48D0-B412-0DA7E90606DA}">
      <dsp:nvSpPr>
        <dsp:cNvPr id="0" name=""/>
        <dsp:cNvSpPr/>
      </dsp:nvSpPr>
      <dsp:spPr>
        <a:xfrm>
          <a:off x="3992039" y="1559190"/>
          <a:ext cx="1165642" cy="4635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Production Scheduled</a:t>
          </a:r>
          <a:endParaRPr lang="en-US" sz="1400" kern="1200" dirty="0"/>
        </a:p>
      </dsp:txBody>
      <dsp:txXfrm>
        <a:off x="3992039" y="1559190"/>
        <a:ext cx="1165642" cy="463537"/>
      </dsp:txXfrm>
    </dsp:sp>
    <dsp:sp modelId="{0ADEE2C2-B4CE-45C2-BAC8-DD485BB25DD0}">
      <dsp:nvSpPr>
        <dsp:cNvPr id="0" name=""/>
        <dsp:cNvSpPr/>
      </dsp:nvSpPr>
      <dsp:spPr>
        <a:xfrm>
          <a:off x="5548694" y="709370"/>
          <a:ext cx="1311348" cy="10815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 Verify materials available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 Release orders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 Print work orders and schedules</a:t>
          </a:r>
          <a:endParaRPr lang="en-US" sz="900" kern="1200" dirty="0"/>
        </a:p>
      </dsp:txBody>
      <dsp:txXfrm>
        <a:off x="5548694" y="941139"/>
        <a:ext cx="1311348" cy="849819"/>
      </dsp:txXfrm>
    </dsp:sp>
    <dsp:sp modelId="{305ABA73-CF52-4A80-A919-83842B0ACC92}">
      <dsp:nvSpPr>
        <dsp:cNvPr id="0" name=""/>
        <dsp:cNvSpPr/>
      </dsp:nvSpPr>
      <dsp:spPr>
        <a:xfrm>
          <a:off x="6222139" y="-45340"/>
          <a:ext cx="1892660" cy="1892660"/>
        </a:xfrm>
        <a:prstGeom prst="circularArrow">
          <a:avLst>
            <a:gd name="adj1" fmla="val 4338"/>
            <a:gd name="adj2" fmla="val 549317"/>
            <a:gd name="adj3" fmla="val 19275173"/>
            <a:gd name="adj4" fmla="val 12575511"/>
            <a:gd name="adj5" fmla="val 506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D0BC36-6FA6-4602-97B7-403B0FC56B84}">
      <dsp:nvSpPr>
        <dsp:cNvPr id="0" name=""/>
        <dsp:cNvSpPr/>
      </dsp:nvSpPr>
      <dsp:spPr>
        <a:xfrm>
          <a:off x="5840104" y="477602"/>
          <a:ext cx="1165642" cy="4635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Production Dispatched</a:t>
          </a:r>
          <a:endParaRPr lang="en-US" sz="1400" kern="1200" dirty="0"/>
        </a:p>
      </dsp:txBody>
      <dsp:txXfrm>
        <a:off x="5840104" y="477602"/>
        <a:ext cx="1165642" cy="463537"/>
      </dsp:txXfrm>
    </dsp:sp>
    <dsp:sp modelId="{B67D1D2E-AFB4-4A32-B448-0A286C08E7DB}">
      <dsp:nvSpPr>
        <dsp:cNvPr id="0" name=""/>
        <dsp:cNvSpPr/>
      </dsp:nvSpPr>
      <dsp:spPr>
        <a:xfrm>
          <a:off x="7396759" y="709370"/>
          <a:ext cx="1311348" cy="10815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 Monitor Production &amp; Manage Production Order</a:t>
          </a:r>
          <a:endParaRPr lang="en-US" sz="900" kern="1200" dirty="0"/>
        </a:p>
      </dsp:txBody>
      <dsp:txXfrm>
        <a:off x="7396759" y="709370"/>
        <a:ext cx="1311348" cy="849819"/>
      </dsp:txXfrm>
    </dsp:sp>
    <dsp:sp modelId="{F13CFE50-A88B-4A06-9F2C-D086B2FC03C6}">
      <dsp:nvSpPr>
        <dsp:cNvPr id="0" name=""/>
        <dsp:cNvSpPr/>
      </dsp:nvSpPr>
      <dsp:spPr>
        <a:xfrm>
          <a:off x="7688170" y="1559190"/>
          <a:ext cx="1165642" cy="4635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Production Reported</a:t>
          </a:r>
          <a:endParaRPr lang="en-US" sz="1400" kern="1200" dirty="0"/>
        </a:p>
      </dsp:txBody>
      <dsp:txXfrm>
        <a:off x="7688170" y="1559190"/>
        <a:ext cx="1165642" cy="46353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FCD0DC-977B-4E79-88C3-A1EF164A2123}">
      <dsp:nvSpPr>
        <dsp:cNvPr id="0" name=""/>
        <dsp:cNvSpPr/>
      </dsp:nvSpPr>
      <dsp:spPr>
        <a:xfrm>
          <a:off x="4405" y="339291"/>
          <a:ext cx="2003241" cy="11111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Create Production Instructions, Work Instruction Sheet &amp; Order Slip</a:t>
          </a:r>
          <a:endParaRPr lang="en-US" sz="1100" b="1" kern="1200" dirty="0"/>
        </a:p>
      </dsp:txBody>
      <dsp:txXfrm>
        <a:off x="4405" y="339291"/>
        <a:ext cx="2003241" cy="740734"/>
      </dsp:txXfrm>
    </dsp:sp>
    <dsp:sp modelId="{9657AF0D-DA5B-443D-9A4D-9C1863DCC563}">
      <dsp:nvSpPr>
        <dsp:cNvPr id="0" name=""/>
        <dsp:cNvSpPr/>
      </dsp:nvSpPr>
      <dsp:spPr>
        <a:xfrm>
          <a:off x="414708" y="1080026"/>
          <a:ext cx="2003241" cy="12238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Print  Order Sheet  (header) (Routing Data) (test instructions) (BOM)</a:t>
          </a:r>
          <a:endParaRPr lang="en-U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Print </a:t>
          </a:r>
          <a:r>
            <a:rPr lang="en-US" sz="1100" kern="1200" dirty="0" err="1" smtClean="0"/>
            <a:t>Picklist</a:t>
          </a:r>
          <a:endParaRPr lang="en-US" sz="1100" kern="1200" dirty="0"/>
        </a:p>
      </dsp:txBody>
      <dsp:txXfrm>
        <a:off x="414708" y="1080026"/>
        <a:ext cx="2003241" cy="1223887"/>
      </dsp:txXfrm>
    </dsp:sp>
    <dsp:sp modelId="{0FFFEE28-3FDF-4B44-93CA-E930CD30E172}">
      <dsp:nvSpPr>
        <dsp:cNvPr id="0" name=""/>
        <dsp:cNvSpPr/>
      </dsp:nvSpPr>
      <dsp:spPr>
        <a:xfrm>
          <a:off x="2311331" y="460284"/>
          <a:ext cx="643810" cy="49874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 dirty="0"/>
        </a:p>
      </dsp:txBody>
      <dsp:txXfrm>
        <a:off x="2311331" y="460284"/>
        <a:ext cx="643810" cy="498749"/>
      </dsp:txXfrm>
    </dsp:sp>
    <dsp:sp modelId="{FC550BE5-B0D6-495D-A765-1C6450A71C0D}">
      <dsp:nvSpPr>
        <dsp:cNvPr id="0" name=""/>
        <dsp:cNvSpPr/>
      </dsp:nvSpPr>
      <dsp:spPr>
        <a:xfrm>
          <a:off x="3222384" y="339291"/>
          <a:ext cx="2003241" cy="11111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Production Reported</a:t>
          </a:r>
          <a:endParaRPr lang="en-US" sz="1100" b="1" kern="1200" dirty="0"/>
        </a:p>
      </dsp:txBody>
      <dsp:txXfrm>
        <a:off x="3222384" y="339291"/>
        <a:ext cx="2003241" cy="740734"/>
      </dsp:txXfrm>
    </dsp:sp>
    <dsp:sp modelId="{79AA341D-38CD-4C25-B637-C008394B4080}">
      <dsp:nvSpPr>
        <dsp:cNvPr id="0" name=""/>
        <dsp:cNvSpPr/>
      </dsp:nvSpPr>
      <dsp:spPr>
        <a:xfrm>
          <a:off x="3632686" y="1080026"/>
          <a:ext cx="2003241" cy="12238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 Operation reporting</a:t>
          </a:r>
          <a:endParaRPr lang="en-U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Production completions</a:t>
          </a:r>
          <a:endParaRPr lang="en-US" sz="1100" kern="1200" dirty="0"/>
        </a:p>
      </dsp:txBody>
      <dsp:txXfrm>
        <a:off x="3632686" y="1080026"/>
        <a:ext cx="2003241" cy="1223887"/>
      </dsp:txXfrm>
    </dsp:sp>
    <dsp:sp modelId="{1892A8F9-25A7-4276-82A8-C12DC1F1F72E}">
      <dsp:nvSpPr>
        <dsp:cNvPr id="0" name=""/>
        <dsp:cNvSpPr/>
      </dsp:nvSpPr>
      <dsp:spPr>
        <a:xfrm>
          <a:off x="5529309" y="460284"/>
          <a:ext cx="643810" cy="49874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 dirty="0"/>
        </a:p>
      </dsp:txBody>
      <dsp:txXfrm>
        <a:off x="5529309" y="460284"/>
        <a:ext cx="643810" cy="498749"/>
      </dsp:txXfrm>
    </dsp:sp>
    <dsp:sp modelId="{25D0877F-1849-42A2-B074-2C748479B5C0}">
      <dsp:nvSpPr>
        <dsp:cNvPr id="0" name=""/>
        <dsp:cNvSpPr/>
      </dsp:nvSpPr>
      <dsp:spPr>
        <a:xfrm>
          <a:off x="6440362" y="339291"/>
          <a:ext cx="2003241" cy="11111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Monitor Production</a:t>
          </a:r>
          <a:endParaRPr lang="en-US" sz="1100" b="1" kern="1200" dirty="0"/>
        </a:p>
      </dsp:txBody>
      <dsp:txXfrm>
        <a:off x="6440362" y="339291"/>
        <a:ext cx="2003241" cy="740734"/>
      </dsp:txXfrm>
    </dsp:sp>
    <dsp:sp modelId="{AC97D42A-7387-43F4-8629-4654376D964D}">
      <dsp:nvSpPr>
        <dsp:cNvPr id="0" name=""/>
        <dsp:cNvSpPr/>
      </dsp:nvSpPr>
      <dsp:spPr>
        <a:xfrm>
          <a:off x="6850664" y="1080026"/>
          <a:ext cx="2003241" cy="12238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 Monitor completion to schedule</a:t>
          </a:r>
          <a:endParaRPr lang="en-U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Drill into operation detail - WIP</a:t>
          </a:r>
          <a:endParaRPr lang="en-U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 Monitor variances &amp; cost</a:t>
          </a:r>
          <a:endParaRPr lang="en-US" sz="1100" kern="1200" dirty="0"/>
        </a:p>
      </dsp:txBody>
      <dsp:txXfrm>
        <a:off x="6850664" y="1080026"/>
        <a:ext cx="2003241" cy="122388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FCD0DC-977B-4E79-88C3-A1EF164A2123}">
      <dsp:nvSpPr>
        <dsp:cNvPr id="0" name=""/>
        <dsp:cNvSpPr/>
      </dsp:nvSpPr>
      <dsp:spPr>
        <a:xfrm>
          <a:off x="0" y="0"/>
          <a:ext cx="2964677" cy="432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3810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Manage  Materials</a:t>
          </a:r>
          <a:endParaRPr lang="en-US" sz="1000" kern="1200" dirty="0"/>
        </a:p>
      </dsp:txBody>
      <dsp:txXfrm>
        <a:off x="0" y="0"/>
        <a:ext cx="2964677" cy="288000"/>
      </dsp:txXfrm>
    </dsp:sp>
    <dsp:sp modelId="{9657AF0D-DA5B-443D-9A4D-9C1863DCC563}">
      <dsp:nvSpPr>
        <dsp:cNvPr id="0" name=""/>
        <dsp:cNvSpPr/>
      </dsp:nvSpPr>
      <dsp:spPr>
        <a:xfrm>
          <a:off x="607222" y="320347"/>
          <a:ext cx="2964677" cy="576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 smtClean="0"/>
            <a:t> Transfer Materials</a:t>
          </a:r>
          <a:endParaRPr 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 smtClean="0"/>
            <a:t> Issue Materials</a:t>
          </a:r>
          <a:endParaRPr lang="en-US" sz="1000" kern="1200" dirty="0"/>
        </a:p>
      </dsp:txBody>
      <dsp:txXfrm>
        <a:off x="607222" y="320347"/>
        <a:ext cx="2964677" cy="576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7" tIns="46109" rIns="92217" bIns="46109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60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7" tIns="46109" rIns="92217" bIns="4610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60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7" tIns="46109" rIns="92217" bIns="46109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60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7" tIns="46109" rIns="92217" bIns="4610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BDB284F-B1E6-4BC4-9C75-33194C46D11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7" tIns="46109" rIns="92217" bIns="46109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7" tIns="46109" rIns="92217" bIns="4610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7" tIns="46109" rIns="92217" bIns="461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7" tIns="46109" rIns="92217" bIns="46109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7" tIns="46109" rIns="92217" bIns="4610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8856FDD-7D26-4935-8B87-41DC9F78EB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0F06D8-F40B-44DC-B51A-94406EA4C009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Hand out questionnaires prior to the meeting….  To be completed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BB70C3-675E-49B1-A299-B45B9CB7A65D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32943" indent="-23294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/>
                </a:solidFill>
              </a:rPr>
              <a:t>Presenter Notes: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Within the future horizon – based on order due dates not release dates</a:t>
            </a:r>
          </a:p>
          <a:p>
            <a:pPr>
              <a:defRPr/>
            </a:pPr>
            <a:r>
              <a:rPr lang="en-US" dirty="0" smtClean="0"/>
              <a:t>Prior to today – there is no limit on history/how old the order is</a:t>
            </a:r>
          </a:p>
          <a:p>
            <a:pPr>
              <a:defRPr/>
            </a:pPr>
            <a:r>
              <a:rPr lang="en-US" dirty="0" smtClean="0"/>
              <a:t>Item receipts includes </a:t>
            </a:r>
            <a:r>
              <a:rPr lang="en-US" dirty="0" err="1" smtClean="0"/>
              <a:t>po</a:t>
            </a:r>
            <a:r>
              <a:rPr lang="en-US" dirty="0" smtClean="0"/>
              <a:t>, inventory trans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Answer to question: The items which would not be retrieved are: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Item C</a:t>
            </a:r>
          </a:p>
          <a:p>
            <a:pPr>
              <a:defRPr/>
            </a:pPr>
            <a:r>
              <a:rPr lang="en-US" dirty="0" smtClean="0"/>
              <a:t>Item J</a:t>
            </a:r>
          </a:p>
          <a:p>
            <a:pPr>
              <a:defRPr/>
            </a:pPr>
            <a:r>
              <a:rPr lang="en-US" dirty="0" smtClean="0"/>
              <a:t>Item K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  <p:sp>
        <p:nvSpPr>
          <p:cNvPr id="501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E62A3D-DC7C-4F87-B06C-97B77813FCD4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smtClean="0"/>
              <a:t>The workbenches provide a single comprehensive solution/view to the production activity/progress to the production schedule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en-US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en-US" smtClean="0"/>
          </a:p>
        </p:txBody>
      </p:sp>
      <p:sp>
        <p:nvSpPr>
          <p:cNvPr id="5222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86BEA1-E276-4C98-8F4A-0A21D919FD5D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427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Note: Demonstrate the process map in live system</a:t>
            </a:r>
          </a:p>
          <a:p>
            <a:endParaRPr lang="en-US" smtClean="0"/>
          </a:p>
        </p:txBody>
      </p:sp>
      <p:sp>
        <p:nvSpPr>
          <p:cNvPr id="5427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F435DF-6B65-4753-BA21-FA0677D23C64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This slide is meant for user guide – not meant to use in training – show live product</a:t>
            </a:r>
          </a:p>
          <a:p>
            <a:pPr eaLnBrk="1" hangingPunct="1"/>
            <a:endParaRPr lang="en-US" smtClean="0"/>
          </a:p>
        </p:txBody>
      </p:sp>
      <p:sp>
        <p:nvSpPr>
          <p:cNvPr id="563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15E2E-F9EA-41C9-8D33-ACC45FA62889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This detail is covered in the record training segment</a:t>
            </a:r>
          </a:p>
          <a:p>
            <a:pPr eaLnBrk="1" hangingPunct="1"/>
            <a:endParaRPr lang="en-US" smtClean="0"/>
          </a:p>
        </p:txBody>
      </p:sp>
      <p:sp>
        <p:nvSpPr>
          <p:cNvPr id="5837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3B7756-C5DB-4E93-87FB-8779B1BB3132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E3EDDC-A6B7-4F55-8ECA-4AF909835DE2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smtClean="0"/>
              <a:t>The workbenches provide a single comprehensive solution/view to the production activity/progress to the production schedule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en-US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en-US" smtClean="0"/>
          </a:p>
        </p:txBody>
      </p:sp>
      <p:sp>
        <p:nvSpPr>
          <p:cNvPr id="624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263063-20BF-4FA7-9B33-E5031F2DADA8}" type="slidenum">
              <a:rPr lang="en-US" smtClean="0"/>
              <a:pPr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Check Point 1</a:t>
            </a:r>
          </a:p>
          <a:p>
            <a:pPr eaLnBrk="1" hangingPunct="1"/>
            <a:endParaRPr lang="en-US" smtClean="0"/>
          </a:p>
        </p:txBody>
      </p:sp>
      <p:sp>
        <p:nvSpPr>
          <p:cNvPr id="6451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F148AC-53E5-4DCD-9871-EF5B7FC8A556}" type="slidenum">
              <a:rPr lang="en-US" smtClean="0"/>
              <a:pPr/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84C3CD-FA04-404E-92F8-7AAE8D629B0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601B15-7A71-4275-872F-EC1BDCC1CC2D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endParaRPr lang="en-US" sz="80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dirty="0" smtClean="0"/>
              <a:t>The workbenches provide a single comprehensive solution/view to the production activity/progress to the production schedule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en-US" dirty="0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686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F04251-2D60-4E80-A066-705DA25055E0}" type="slidenum">
              <a:rPr lang="en-US" smtClean="0"/>
              <a:pPr/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Check Point 1</a:t>
            </a:r>
          </a:p>
          <a:p>
            <a:pPr eaLnBrk="1" hangingPunct="1"/>
            <a:endParaRPr lang="en-US" smtClean="0"/>
          </a:p>
        </p:txBody>
      </p:sp>
      <p:sp>
        <p:nvSpPr>
          <p:cNvPr id="7065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2849A8-EFF1-4F23-8F11-266A7B1B2588}" type="slidenum">
              <a:rPr lang="en-US" smtClean="0"/>
              <a:pPr/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Check Point 1</a:t>
            </a:r>
          </a:p>
          <a:p>
            <a:pPr eaLnBrk="1" hangingPunct="1"/>
            <a:endParaRPr lang="en-US" smtClean="0"/>
          </a:p>
        </p:txBody>
      </p:sp>
      <p:sp>
        <p:nvSpPr>
          <p:cNvPr id="727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46AE91-5206-48F6-ACCB-DD54EF289B6B}" type="slidenum">
              <a:rPr lang="en-US" smtClean="0"/>
              <a:pPr/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CA6D2F-2C40-4836-8CD3-A7BE7B6F5F2C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This detail is covered in the record training segment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Notes: </a:t>
            </a:r>
          </a:p>
          <a:p>
            <a:pPr eaLnBrk="1" hangingPunct="1"/>
            <a:r>
              <a:rPr lang="en-US" smtClean="0"/>
              <a:t>1. You can not delete any production order from the workbench where production has been completed – you can only close it on the WB</a:t>
            </a:r>
          </a:p>
          <a:p>
            <a:pPr eaLnBrk="1" hangingPunct="1"/>
            <a:endParaRPr lang="en-US" smtClean="0"/>
          </a:p>
        </p:txBody>
      </p:sp>
      <p:sp>
        <p:nvSpPr>
          <p:cNvPr id="768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9090A8-44C5-4298-835C-DE27F9B4EFC7}" type="slidenum">
              <a:rPr lang="en-US" smtClean="0"/>
              <a:pPr/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853998-EF7A-40E2-9042-17C65721AF1D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0AE7CE-C25D-455F-9D70-931379C51089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E1473F-91FE-4101-80DA-0ED1DC91C2F6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51A64E-A564-4853-9233-8B54EAD0E137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1EE366-39CD-48AA-A0B8-C53D8B022355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endParaRPr lang="en-US" sz="8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We are not covering this topic in this training, but wanted to show that there is existing legacy functionality for this</a:t>
            </a:r>
          </a:p>
        </p:txBody>
      </p:sp>
      <p:sp>
        <p:nvSpPr>
          <p:cNvPr id="3789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A38F33-3CDB-45F9-96B7-41ECC67F2379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FC064E-D208-4EC9-9751-DC400D4D5E30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Master Slide – not intended for use in training or training guide</a:t>
            </a:r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D6221-C20C-45EB-A514-866D5A521F88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403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403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467457-73A0-4EB4-BB0E-6097E4907763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5567FE-1D9C-48E6-A12B-2DF8BB948CF4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Two Points: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Schedule will not be consumed until last operation is reported complete.</a:t>
            </a:r>
          </a:p>
          <a:p>
            <a:pPr eaLnBrk="1" hangingPunct="1"/>
            <a:r>
              <a:rPr lang="en-US" smtClean="0"/>
              <a:t>Schedule consumption may not be visible immediately if you have multi day WIP and you are scheduling prior operation.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98488"/>
            <a:ext cx="2057400" cy="5708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98488"/>
            <a:ext cx="6019800" cy="5708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98488"/>
            <a:ext cx="2057400" cy="55276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98488"/>
            <a:ext cx="6019800" cy="5527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6038"/>
            <a:ext cx="82296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800">
          <a:solidFill>
            <a:srgbClr val="4F4F4F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>
          <a:solidFill>
            <a:srgbClr val="4F4F4F"/>
          </a:solidFill>
          <a:latin typeface="+mn-l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000">
          <a:solidFill>
            <a:srgbClr val="4F4F4F"/>
          </a:solidFill>
          <a:latin typeface="+mn-l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>
          <a:solidFill>
            <a:srgbClr val="4F4F4F"/>
          </a:solidFill>
          <a:latin typeface="+mn-l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>
          <a:solidFill>
            <a:srgbClr val="4F4F4F"/>
          </a:solidFill>
          <a:latin typeface="+mn-lt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>
          <a:solidFill>
            <a:srgbClr val="4F4F4F"/>
          </a:solidFill>
          <a:latin typeface="+mn-lt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>
          <a:solidFill>
            <a:srgbClr val="4F4F4F"/>
          </a:solidFill>
          <a:latin typeface="+mn-lt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>
          <a:solidFill>
            <a:srgbClr val="4F4F4F"/>
          </a:solidFill>
          <a:latin typeface="+mn-lt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>
          <a:solidFill>
            <a:srgbClr val="4F4F4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7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5pPr>
      <a:lvl6pPr marL="4572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6pPr>
      <a:lvl7pPr marL="9144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7pPr>
      <a:lvl8pPr marL="13716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8pPr>
      <a:lvl9pPr marL="18288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800">
          <a:solidFill>
            <a:srgbClr val="4F4F4F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>
          <a:solidFill>
            <a:srgbClr val="4F4F4F"/>
          </a:solidFill>
          <a:latin typeface="+mn-l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000">
          <a:solidFill>
            <a:srgbClr val="4F4F4F"/>
          </a:solidFill>
          <a:latin typeface="+mn-l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>
          <a:solidFill>
            <a:srgbClr val="4F4F4F"/>
          </a:solidFill>
          <a:latin typeface="+mn-l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>
          <a:solidFill>
            <a:srgbClr val="4F4F4F"/>
          </a:solidFill>
          <a:latin typeface="+mn-lt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>
          <a:solidFill>
            <a:srgbClr val="4F4F4F"/>
          </a:solidFill>
          <a:latin typeface="+mn-lt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>
          <a:solidFill>
            <a:srgbClr val="4F4F4F"/>
          </a:solidFill>
          <a:latin typeface="+mn-lt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>
          <a:solidFill>
            <a:srgbClr val="4F4F4F"/>
          </a:solidFill>
          <a:latin typeface="+mn-lt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>
          <a:solidFill>
            <a:srgbClr val="4F4F4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403350" y="3789363"/>
            <a:ext cx="7467600" cy="762000"/>
          </a:xfrm>
        </p:spPr>
        <p:txBody>
          <a:bodyPr anchor="b"/>
          <a:lstStyle/>
          <a:p>
            <a:pPr algn="r" eaLnBrk="1" hangingPunct="1"/>
            <a:r>
              <a:rPr lang="en-US" sz="2800" smtClean="0">
                <a:solidFill>
                  <a:schemeClr val="bg1"/>
                </a:solidFill>
              </a:rPr>
              <a:t>Create a Master Schedule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027988" y="6457950"/>
            <a:ext cx="1068387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i="1" dirty="0">
                <a:solidFill>
                  <a:schemeClr val="tx2">
                    <a:lumMod val="75000"/>
                  </a:schemeClr>
                </a:solidFill>
              </a:rPr>
              <a:t>By Brent S.</a:t>
            </a: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itle Placeholder 1"/>
          <p:cNvSpPr>
            <a:spLocks noGrp="1"/>
          </p:cNvSpPr>
          <p:nvPr>
            <p:ph type="title" idx="4294967295"/>
          </p:nvPr>
        </p:nvSpPr>
        <p:spPr>
          <a:xfrm>
            <a:off x="250825" y="1052513"/>
            <a:ext cx="8229600" cy="647700"/>
          </a:xfrm>
        </p:spPr>
        <p:txBody>
          <a:bodyPr/>
          <a:lstStyle/>
          <a:p>
            <a:pPr eaLnBrk="1" hangingPunct="1"/>
            <a:r>
              <a:rPr lang="en-US" smtClean="0"/>
              <a:t>Monitor Production</a:t>
            </a:r>
          </a:p>
        </p:txBody>
      </p:sp>
      <p:sp>
        <p:nvSpPr>
          <p:cNvPr id="27654" name="Title Placeholder 1"/>
          <p:cNvSpPr>
            <a:spLocks/>
          </p:cNvSpPr>
          <p:nvPr/>
        </p:nvSpPr>
        <p:spPr bwMode="auto">
          <a:xfrm>
            <a:off x="250825" y="692150"/>
            <a:ext cx="82296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/>
            <a:r>
              <a:rPr lang="en-US" sz="2000" b="1">
                <a:solidFill>
                  <a:schemeClr val="accent1"/>
                </a:solidFill>
                <a:latin typeface="Century Gothic" pitchFamily="34" charset="0"/>
              </a:rPr>
              <a:t>Planning and Scheduling Workbenches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Production Reporting &amp; WIP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228600" y="2209800"/>
            <a:ext cx="1316038" cy="1106488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Op 10</a:t>
            </a:r>
          </a:p>
          <a:p>
            <a:pPr>
              <a:spcBef>
                <a:spcPct val="50000"/>
              </a:spcBef>
            </a:pPr>
            <a:r>
              <a:rPr lang="en-US" sz="2400"/>
              <a:t>Extrude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676400" y="2209800"/>
            <a:ext cx="1662113" cy="1106488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Op 20</a:t>
            </a:r>
          </a:p>
          <a:p>
            <a:pPr>
              <a:spcBef>
                <a:spcPct val="50000"/>
              </a:spcBef>
            </a:pPr>
            <a:r>
              <a:rPr lang="en-US" sz="2400"/>
              <a:t>Press / HT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3429000" y="2209800"/>
            <a:ext cx="1676400" cy="1106488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Op 30</a:t>
            </a:r>
          </a:p>
          <a:p>
            <a:pPr>
              <a:spcBef>
                <a:spcPct val="50000"/>
              </a:spcBef>
            </a:pPr>
            <a:r>
              <a:rPr lang="en-US" sz="2400"/>
              <a:t>Inspection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5181600" y="2209800"/>
            <a:ext cx="1524000" cy="1106488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Op 999</a:t>
            </a:r>
          </a:p>
          <a:p>
            <a:pPr>
              <a:spcBef>
                <a:spcPct val="50000"/>
              </a:spcBef>
            </a:pPr>
            <a:r>
              <a:rPr lang="en-US" sz="2400"/>
              <a:t>Report 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304800" y="4191000"/>
            <a:ext cx="144780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Day 1</a:t>
            </a: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1905000" y="4191000"/>
            <a:ext cx="121920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Day 2</a:t>
            </a: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4267200" y="4189413"/>
            <a:ext cx="1219200" cy="611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Day 3</a:t>
            </a:r>
          </a:p>
        </p:txBody>
      </p:sp>
      <p:sp>
        <p:nvSpPr>
          <p:cNvPr id="45066" name="Rectangle 11"/>
          <p:cNvSpPr>
            <a:spLocks noChangeArrowheads="1"/>
          </p:cNvSpPr>
          <p:nvPr/>
        </p:nvSpPr>
        <p:spPr bwMode="auto">
          <a:xfrm>
            <a:off x="228600" y="1752600"/>
            <a:ext cx="6477000" cy="4572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en-US"/>
              <a:t>Routing Operations</a:t>
            </a:r>
          </a:p>
        </p:txBody>
      </p:sp>
      <p:sp>
        <p:nvSpPr>
          <p:cNvPr id="45067" name="Rectangle 12"/>
          <p:cNvSpPr>
            <a:spLocks noChangeArrowheads="1"/>
          </p:cNvSpPr>
          <p:nvPr/>
        </p:nvSpPr>
        <p:spPr bwMode="auto">
          <a:xfrm>
            <a:off x="7010400" y="3352800"/>
            <a:ext cx="1676400" cy="457200"/>
          </a:xfrm>
          <a:prstGeom prst="rect">
            <a:avLst/>
          </a:prstGeom>
          <a:solidFill>
            <a:srgbClr val="FFE354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en-US" i="1"/>
              <a:t>Inventory</a:t>
            </a:r>
          </a:p>
        </p:txBody>
      </p:sp>
      <p:sp>
        <p:nvSpPr>
          <p:cNvPr id="45068" name="Line 13"/>
          <p:cNvSpPr>
            <a:spLocks noChangeShapeType="1"/>
          </p:cNvSpPr>
          <p:nvPr/>
        </p:nvSpPr>
        <p:spPr bwMode="auto">
          <a:xfrm>
            <a:off x="1676400" y="3962400"/>
            <a:ext cx="0" cy="2362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5069" name="Line 14"/>
          <p:cNvSpPr>
            <a:spLocks noChangeShapeType="1"/>
          </p:cNvSpPr>
          <p:nvPr/>
        </p:nvSpPr>
        <p:spPr bwMode="auto">
          <a:xfrm>
            <a:off x="3429000" y="3962400"/>
            <a:ext cx="0" cy="2362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5070" name="Text Box 16"/>
          <p:cNvSpPr txBox="1">
            <a:spLocks noChangeArrowheads="1"/>
          </p:cNvSpPr>
          <p:nvPr/>
        </p:nvSpPr>
        <p:spPr bwMode="auto">
          <a:xfrm>
            <a:off x="1676400" y="4800600"/>
            <a:ext cx="1752600" cy="793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/>
              <a:t>Scheduling Option 20</a:t>
            </a:r>
          </a:p>
        </p:txBody>
      </p:sp>
      <p:sp>
        <p:nvSpPr>
          <p:cNvPr id="45071" name="Line 17"/>
          <p:cNvSpPr>
            <a:spLocks noChangeShapeType="1"/>
          </p:cNvSpPr>
          <p:nvPr/>
        </p:nvSpPr>
        <p:spPr bwMode="auto">
          <a:xfrm flipH="1">
            <a:off x="3429000" y="5943600"/>
            <a:ext cx="297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5072" name="Text Box 18"/>
          <p:cNvSpPr txBox="1">
            <a:spLocks noChangeArrowheads="1"/>
          </p:cNvSpPr>
          <p:nvPr/>
        </p:nvSpPr>
        <p:spPr bwMode="auto">
          <a:xfrm>
            <a:off x="4953000" y="5562600"/>
            <a:ext cx="2209800" cy="733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Schedule Consumed</a:t>
            </a:r>
          </a:p>
        </p:txBody>
      </p:sp>
      <p:sp>
        <p:nvSpPr>
          <p:cNvPr id="45073" name="Rectangle 19"/>
          <p:cNvSpPr>
            <a:spLocks noChangeArrowheads="1"/>
          </p:cNvSpPr>
          <p:nvPr/>
        </p:nvSpPr>
        <p:spPr bwMode="auto">
          <a:xfrm>
            <a:off x="228600" y="3352800"/>
            <a:ext cx="6477000" cy="457200"/>
          </a:xfrm>
          <a:prstGeom prst="rect">
            <a:avLst/>
          </a:prstGeom>
          <a:solidFill>
            <a:srgbClr val="FFE354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en-US" i="1"/>
              <a:t>Work In Process (WIP)</a:t>
            </a:r>
          </a:p>
        </p:txBody>
      </p:sp>
      <p:sp>
        <p:nvSpPr>
          <p:cNvPr id="45074" name="Line 21"/>
          <p:cNvSpPr>
            <a:spLocks noChangeShapeType="1"/>
          </p:cNvSpPr>
          <p:nvPr/>
        </p:nvSpPr>
        <p:spPr bwMode="auto">
          <a:xfrm>
            <a:off x="6705600" y="3886200"/>
            <a:ext cx="0" cy="2362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5075" name="Rectangle 22"/>
          <p:cNvSpPr>
            <a:spLocks noChangeArrowheads="1"/>
          </p:cNvSpPr>
          <p:nvPr/>
        </p:nvSpPr>
        <p:spPr bwMode="auto">
          <a:xfrm>
            <a:off x="7010400" y="2209800"/>
            <a:ext cx="1676400" cy="1066800"/>
          </a:xfrm>
          <a:prstGeom prst="rect">
            <a:avLst/>
          </a:prstGeom>
          <a:solidFill>
            <a:srgbClr val="2461AA"/>
          </a:solidFill>
          <a:ln w="9525" algn="ctr">
            <a:solidFill>
              <a:schemeClr val="tx1"/>
            </a:solidFill>
            <a:prstDash val="dashDot"/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en-US"/>
              <a:t>Location </a:t>
            </a:r>
          </a:p>
          <a:p>
            <a:r>
              <a:rPr lang="en-US"/>
              <a:t>100</a:t>
            </a:r>
          </a:p>
        </p:txBody>
      </p:sp>
      <p:sp>
        <p:nvSpPr>
          <p:cNvPr id="45076" name="Line 23"/>
          <p:cNvSpPr>
            <a:spLocks noChangeShapeType="1"/>
          </p:cNvSpPr>
          <p:nvPr/>
        </p:nvSpPr>
        <p:spPr bwMode="auto">
          <a:xfrm>
            <a:off x="6096000" y="26670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5077" name="Text Box 24"/>
          <p:cNvSpPr txBox="1">
            <a:spLocks noChangeArrowheads="1"/>
          </p:cNvSpPr>
          <p:nvPr/>
        </p:nvSpPr>
        <p:spPr bwMode="auto">
          <a:xfrm>
            <a:off x="1676400" y="5562600"/>
            <a:ext cx="1752600" cy="793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/>
              <a:t>QTY Due Date</a:t>
            </a:r>
          </a:p>
        </p:txBody>
      </p:sp>
      <p:cxnSp>
        <p:nvCxnSpPr>
          <p:cNvPr id="45078" name="AutoShape 25"/>
          <p:cNvCxnSpPr>
            <a:cxnSpLocks noChangeShapeType="1"/>
            <a:stCxn id="45062" idx="3"/>
            <a:endCxn id="45072" idx="2"/>
          </p:cNvCxnSpPr>
          <p:nvPr/>
        </p:nvCxnSpPr>
        <p:spPr bwMode="auto">
          <a:xfrm flipH="1">
            <a:off x="6057900" y="2763838"/>
            <a:ext cx="647700" cy="3532187"/>
          </a:xfrm>
          <a:prstGeom prst="bentConnector4">
            <a:avLst>
              <a:gd name="adj1" fmla="val -19366"/>
              <a:gd name="adj2" fmla="val 10647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45079" name="Text Box 26"/>
          <p:cNvSpPr txBox="1">
            <a:spLocks noChangeArrowheads="1"/>
          </p:cNvSpPr>
          <p:nvPr/>
        </p:nvSpPr>
        <p:spPr bwMode="auto">
          <a:xfrm>
            <a:off x="6934200" y="5638800"/>
            <a:ext cx="2057400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i="1">
                <a:solidFill>
                  <a:srgbClr val="FF0000"/>
                </a:solidFill>
              </a:rPr>
              <a:t>* Class Exercise</a:t>
            </a:r>
          </a:p>
        </p:txBody>
      </p:sp>
      <p:sp>
        <p:nvSpPr>
          <p:cNvPr id="45080" name="TextBox 24"/>
          <p:cNvSpPr txBox="1">
            <a:spLocks noChangeArrowheads="1"/>
          </p:cNvSpPr>
          <p:nvPr/>
        </p:nvSpPr>
        <p:spPr bwMode="auto">
          <a:xfrm>
            <a:off x="1763713" y="1052513"/>
            <a:ext cx="5329237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Review the production reporting process  - slide in WIP.. Do not put in training guide!!!!!!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81300"/>
            <a:ext cx="9144000" cy="2057400"/>
          </a:xfrm>
        </p:spPr>
        <p:txBody>
          <a:bodyPr anchor="t"/>
          <a:lstStyle/>
          <a:p>
            <a:pPr algn="ctr" eaLnBrk="1" hangingPunct="1">
              <a:lnSpc>
                <a:spcPct val="85000"/>
              </a:lnSpc>
            </a:pPr>
            <a:r>
              <a:rPr lang="en-US" sz="4800" smtClean="0"/>
              <a:t>Visualize Completions to Schedule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990600" y="2476500"/>
            <a:ext cx="70373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dirty="0">
                <a:solidFill>
                  <a:schemeClr val="bg1">
                    <a:lumMod val="50000"/>
                  </a:schemeClr>
                </a:solidFill>
              </a:rPr>
              <a:t>Monitor Production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268413"/>
            <a:ext cx="8520113" cy="394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2771775" y="4076700"/>
            <a:ext cx="6119813" cy="223202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indent="-342900" eaLnBrk="0" hangingPunct="0">
              <a:lnSpc>
                <a:spcPct val="7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  <a:defRPr/>
            </a:pPr>
            <a:r>
              <a:rPr lang="en-US" sz="2200" dirty="0"/>
              <a:t>Workbench search retrieves items and transaction records based on this criteria:</a:t>
            </a:r>
            <a:br>
              <a:rPr lang="en-US" sz="2200" dirty="0"/>
            </a:br>
            <a:endParaRPr lang="en-US" sz="2200" dirty="0"/>
          </a:p>
          <a:p>
            <a:pPr marL="742950" lvl="1" indent="-285750" eaLnBrk="0" hangingPunct="0">
              <a:lnSpc>
                <a:spcPct val="7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Char char="–"/>
              <a:defRPr/>
            </a:pPr>
            <a:r>
              <a:rPr lang="en-US" sz="1900" dirty="0"/>
              <a:t>Active supply/demand records</a:t>
            </a:r>
          </a:p>
          <a:p>
            <a:pPr marL="1200150" lvl="2" indent="-285750" eaLnBrk="0" hangingPunct="0">
              <a:lnSpc>
                <a:spcPct val="7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Char char="–"/>
              <a:defRPr/>
            </a:pPr>
            <a:r>
              <a:rPr lang="en-US" sz="1900" dirty="0"/>
              <a:t>Within the future horizon</a:t>
            </a:r>
            <a:endParaRPr lang="en-US" sz="1900" u="sng" baseline="30000" dirty="0"/>
          </a:p>
          <a:p>
            <a:pPr marL="1200150" lvl="2" indent="-285750" eaLnBrk="0" hangingPunct="0">
              <a:lnSpc>
                <a:spcPct val="7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Char char="–"/>
              <a:defRPr/>
            </a:pPr>
            <a:r>
              <a:rPr lang="en-US" sz="1900" dirty="0"/>
              <a:t>Prior to today</a:t>
            </a:r>
            <a:endParaRPr lang="en-US" sz="1900" baseline="30000" dirty="0"/>
          </a:p>
          <a:p>
            <a:pPr marL="742950" lvl="1" indent="-285750" eaLnBrk="0" hangingPunct="0">
              <a:lnSpc>
                <a:spcPct val="7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Char char="–"/>
              <a:defRPr/>
            </a:pPr>
            <a:r>
              <a:rPr lang="en-US" sz="1900" dirty="0"/>
              <a:t>Item activity within the history/future horizon</a:t>
            </a:r>
          </a:p>
          <a:p>
            <a:pPr marL="1200150" lvl="2" indent="-285750" eaLnBrk="0" hangingPunct="0">
              <a:lnSpc>
                <a:spcPct val="7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Char char="–"/>
              <a:defRPr/>
            </a:pPr>
            <a:r>
              <a:rPr lang="en-US" sz="1900" dirty="0"/>
              <a:t>Item receipts</a:t>
            </a:r>
          </a:p>
          <a:p>
            <a:pPr marL="742950" lvl="1" indent="-285750" eaLnBrk="0" hangingPunct="0">
              <a:lnSpc>
                <a:spcPct val="7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Char char="–"/>
              <a:defRPr/>
            </a:pPr>
            <a:r>
              <a:rPr lang="en-US" sz="1900" dirty="0"/>
              <a:t>Item association with resource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None/>
              <a:defRPr/>
            </a:pPr>
            <a:endParaRPr lang="en-US" sz="2400" dirty="0">
              <a:latin typeface="Century Gothic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5288" y="5229225"/>
            <a:ext cx="28082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Question: Which items would not appear on workbench?</a:t>
            </a:r>
          </a:p>
          <a:p>
            <a:endParaRPr lang="en-US" sz="1800"/>
          </a:p>
        </p:txBody>
      </p:sp>
      <p:sp>
        <p:nvSpPr>
          <p:cNvPr id="11" name="TextBox 10"/>
          <p:cNvSpPr txBox="1"/>
          <p:nvPr/>
        </p:nvSpPr>
        <p:spPr>
          <a:xfrm>
            <a:off x="8027988" y="333375"/>
            <a:ext cx="1116012" cy="21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65000"/>
                  </a:schemeClr>
                </a:solidFill>
              </a:rPr>
              <a:t>Click For Next  Point</a:t>
            </a:r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8605838" y="31750"/>
            <a:ext cx="430212" cy="301625"/>
            <a:chOff x="6907213" y="0"/>
            <a:chExt cx="430212" cy="301625"/>
          </a:xfrm>
        </p:grpSpPr>
        <p:sp>
          <p:nvSpPr>
            <p:cNvPr id="13" name="Right Arrow 12"/>
            <p:cNvSpPr/>
            <p:nvPr/>
          </p:nvSpPr>
          <p:spPr>
            <a:xfrm>
              <a:off x="6992938" y="0"/>
              <a:ext cx="344487" cy="301625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49160" name="Group 63"/>
            <p:cNvGrpSpPr>
              <a:grpSpLocks/>
            </p:cNvGrpSpPr>
            <p:nvPr/>
          </p:nvGrpSpPr>
          <p:grpSpPr bwMode="auto">
            <a:xfrm>
              <a:off x="6907213" y="65088"/>
              <a:ext cx="171450" cy="171450"/>
              <a:chOff x="739" y="413995"/>
              <a:chExt cx="172117" cy="172117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739" y="413995"/>
                <a:ext cx="172117" cy="172117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6" name="Oval 5"/>
              <p:cNvSpPr/>
              <p:nvPr/>
            </p:nvSpPr>
            <p:spPr>
              <a:xfrm>
                <a:off x="26238" y="439494"/>
                <a:ext cx="121119" cy="1211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5080" tIns="5080" rIns="5080" bIns="5080" spcCol="1270" anchor="ctr"/>
              <a:lstStyle/>
              <a:p>
                <a:pPr algn="ctr" defTabSz="355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800" dirty="0"/>
                  <a:t>1</a:t>
                </a:r>
              </a:p>
            </p:txBody>
          </p:sp>
        </p:grpSp>
      </p:grpSp>
      <p:sp>
        <p:nvSpPr>
          <p:cNvPr id="49158" name="Title 1"/>
          <p:cNvSpPr txBox="1">
            <a:spLocks/>
          </p:cNvSpPr>
          <p:nvPr/>
        </p:nvSpPr>
        <p:spPr bwMode="auto">
          <a:xfrm>
            <a:off x="0" y="549275"/>
            <a:ext cx="71278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</a:pPr>
            <a:r>
              <a:rPr lang="en-US" sz="1200" b="1">
                <a:solidFill>
                  <a:schemeClr val="tx2"/>
                </a:solidFill>
              </a:rPr>
              <a:t>Retrieve Scheduling Data</a:t>
            </a:r>
            <a:r>
              <a:rPr lang="en-US" sz="2000" b="1">
                <a:solidFill>
                  <a:schemeClr val="tx2"/>
                </a:solidFill>
              </a:rPr>
              <a:t/>
            </a:r>
            <a:br>
              <a:rPr lang="en-US" sz="2000" b="1">
                <a:solidFill>
                  <a:schemeClr val="tx2"/>
                </a:solidFill>
              </a:rPr>
            </a:br>
            <a:r>
              <a:rPr lang="en-US" sz="2000" b="1">
                <a:solidFill>
                  <a:schemeClr val="tx2"/>
                </a:solidFill>
              </a:rPr>
              <a:t>Basic Rules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8027988" y="333375"/>
            <a:ext cx="1116012" cy="21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65000"/>
                  </a:schemeClr>
                </a:solidFill>
              </a:rPr>
              <a:t>Click For Next  Point</a:t>
            </a:r>
          </a:p>
        </p:txBody>
      </p:sp>
      <p:graphicFrame>
        <p:nvGraphicFramePr>
          <p:cNvPr id="11" name="Group 48"/>
          <p:cNvGraphicFramePr>
            <a:graphicFrameLocks noGrp="1"/>
          </p:cNvGraphicFramePr>
          <p:nvPr/>
        </p:nvGraphicFramePr>
        <p:xfrm>
          <a:off x="150813" y="1557338"/>
          <a:ext cx="8669655" cy="576263"/>
        </p:xfrm>
        <a:graphic>
          <a:graphicData uri="http://schemas.openxmlformats.org/drawingml/2006/table">
            <a:tbl>
              <a:tblPr/>
              <a:tblGrid>
                <a:gridCol w="4143375"/>
                <a:gridCol w="208280"/>
                <a:gridCol w="431800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itchFamily="34" charset="0"/>
                        </a:rPr>
                        <a:t>Prior to 2010.1 Process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itchFamily="34" charset="0"/>
                        </a:rPr>
                        <a:t>New Process 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itchFamily="34" charset="0"/>
                        </a:rPr>
                        <a:t>with Workbenches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1212" name="Title 1"/>
          <p:cNvSpPr txBox="1">
            <a:spLocks/>
          </p:cNvSpPr>
          <p:nvPr/>
        </p:nvSpPr>
        <p:spPr bwMode="auto">
          <a:xfrm>
            <a:off x="0" y="620713"/>
            <a:ext cx="8153400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</a:pPr>
            <a:r>
              <a:rPr lang="en-US" sz="1400" b="1"/>
              <a:t>Visualize Completions to Schedule</a:t>
            </a:r>
            <a:br>
              <a:rPr lang="en-US" sz="1400" b="1"/>
            </a:br>
            <a:r>
              <a:rPr lang="en-US" sz="2000" b="1"/>
              <a:t>Process Overview – Comparison </a:t>
            </a:r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7813675" y="31750"/>
            <a:ext cx="430213" cy="301625"/>
            <a:chOff x="6907213" y="0"/>
            <a:chExt cx="430212" cy="301625"/>
          </a:xfrm>
        </p:grpSpPr>
        <p:sp>
          <p:nvSpPr>
            <p:cNvPr id="16" name="Right Arrow 15"/>
            <p:cNvSpPr/>
            <p:nvPr/>
          </p:nvSpPr>
          <p:spPr>
            <a:xfrm>
              <a:off x="6992938" y="0"/>
              <a:ext cx="344487" cy="301625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51218" name="Group 63"/>
            <p:cNvGrpSpPr>
              <a:grpSpLocks/>
            </p:cNvGrpSpPr>
            <p:nvPr/>
          </p:nvGrpSpPr>
          <p:grpSpPr bwMode="auto">
            <a:xfrm>
              <a:off x="6907213" y="65088"/>
              <a:ext cx="171450" cy="171450"/>
              <a:chOff x="739" y="413995"/>
              <a:chExt cx="172117" cy="172117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739" y="413995"/>
                <a:ext cx="172117" cy="172117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1" name="Oval 5"/>
              <p:cNvSpPr/>
              <p:nvPr/>
            </p:nvSpPr>
            <p:spPr>
              <a:xfrm>
                <a:off x="26238" y="439494"/>
                <a:ext cx="121119" cy="1211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5080" tIns="5080" rIns="5080" bIns="5080" spcCol="1270" anchor="ctr"/>
              <a:lstStyle/>
              <a:p>
                <a:pPr algn="ctr" defTabSz="355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800" dirty="0"/>
                  <a:t>1</a:t>
                </a:r>
              </a:p>
            </p:txBody>
          </p:sp>
        </p:grp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205038"/>
            <a:ext cx="3987800" cy="165576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3933825"/>
            <a:ext cx="3960813" cy="168116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463" y="2492375"/>
            <a:ext cx="4186237" cy="2592388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22" name="Group 26"/>
          <p:cNvGraphicFramePr>
            <a:graphicFrameLocks noGrp="1"/>
          </p:cNvGraphicFramePr>
          <p:nvPr/>
        </p:nvGraphicFramePr>
        <p:xfrm>
          <a:off x="395288" y="1628775"/>
          <a:ext cx="8669655" cy="2131378"/>
        </p:xfrm>
        <a:graphic>
          <a:graphicData uri="http://schemas.openxmlformats.org/drawingml/2006/table">
            <a:tbl>
              <a:tblPr/>
              <a:tblGrid>
                <a:gridCol w="4143375"/>
                <a:gridCol w="208280"/>
                <a:gridCol w="431800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itchFamily="34" charset="0"/>
                        </a:rPr>
                        <a:t>Prior to 2010.1 Process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itchFamily="34" charset="0"/>
                        </a:rPr>
                        <a:t>New Process 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itchFamily="34" charset="0"/>
                        </a:rPr>
                        <a:t>with Workbenches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778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Several reports to access production progress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5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ea typeface="+mn-ea"/>
                          <a:cs typeface="+mn-cs"/>
                        </a:rPr>
                        <a:t> Workbenches provide  high-level summary and detail views of schedule attainment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DF6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Low visibility to performance to schedule – especially in discrete </a:t>
                      </a:r>
                      <a:r>
                        <a:rPr kumimoji="0" lang="en-US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env’s</a:t>
                      </a: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/>
                      </a:r>
                      <a:b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</a:b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FB"/>
                    </a:solidFill>
                  </a:tcPr>
                </a:tc>
              </a:tr>
            </a:tbl>
          </a:graphicData>
        </a:graphic>
      </p:graphicFrame>
      <p:sp>
        <p:nvSpPr>
          <p:cNvPr id="53267" name="Title 1"/>
          <p:cNvSpPr txBox="1">
            <a:spLocks/>
          </p:cNvSpPr>
          <p:nvPr/>
        </p:nvSpPr>
        <p:spPr bwMode="auto">
          <a:xfrm>
            <a:off x="323850" y="765175"/>
            <a:ext cx="71278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</a:pPr>
            <a:r>
              <a:rPr lang="en-US" sz="1200" b="1">
                <a:solidFill>
                  <a:schemeClr val="tx2"/>
                </a:solidFill>
              </a:rPr>
              <a:t>Monitor Production</a:t>
            </a:r>
            <a:r>
              <a:rPr lang="en-US" sz="2000" b="1">
                <a:solidFill>
                  <a:schemeClr val="tx2"/>
                </a:solidFill>
              </a:rPr>
              <a:t/>
            </a:r>
            <a:br>
              <a:rPr lang="en-US" sz="2000" b="1">
                <a:solidFill>
                  <a:schemeClr val="tx2"/>
                </a:solidFill>
              </a:rPr>
            </a:br>
            <a:r>
              <a:rPr lang="en-US" sz="2000" b="1">
                <a:solidFill>
                  <a:schemeClr val="tx2"/>
                </a:solidFill>
              </a:rPr>
              <a:t>Process Overview – Comparison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8027988" y="333375"/>
            <a:ext cx="1116012" cy="21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Click For Next  Point</a:t>
            </a:r>
          </a:p>
        </p:txBody>
      </p:sp>
      <p:sp>
        <p:nvSpPr>
          <p:cNvPr id="55298" name="Content Placeholder 2"/>
          <p:cNvSpPr>
            <a:spLocks noGrp="1"/>
          </p:cNvSpPr>
          <p:nvPr>
            <p:ph idx="4294967295"/>
          </p:nvPr>
        </p:nvSpPr>
        <p:spPr>
          <a:xfrm>
            <a:off x="179388" y="908050"/>
            <a:ext cx="8153400" cy="1008063"/>
          </a:xfrm>
        </p:spPr>
        <p:txBody>
          <a:bodyPr tIns="91440" bIns="91440"/>
          <a:lstStyle/>
          <a:p>
            <a:pPr marL="533400" indent="-533400" eaLnBrk="1" hangingPunct="1">
              <a:lnSpc>
                <a:spcPct val="70000"/>
              </a:lnSpc>
            </a:pPr>
            <a:r>
              <a:rPr lang="en-US" sz="1800" b="1" smtClean="0">
                <a:solidFill>
                  <a:schemeClr val="tx1"/>
                </a:solidFill>
              </a:rPr>
              <a:t>Solution Approach: </a:t>
            </a:r>
            <a:r>
              <a:rPr lang="en-US" sz="1800" smtClean="0">
                <a:solidFill>
                  <a:schemeClr val="tx1"/>
                </a:solidFill>
              </a:rPr>
              <a:t>MSW provides visualization of:</a:t>
            </a:r>
          </a:p>
          <a:p>
            <a:pPr marL="933450" lvl="1" indent="-533400" eaLnBrk="1" hangingPunct="1">
              <a:lnSpc>
                <a:spcPct val="70000"/>
              </a:lnSpc>
            </a:pPr>
            <a:r>
              <a:rPr lang="en-US" sz="1400" smtClean="0">
                <a:solidFill>
                  <a:schemeClr val="tx1"/>
                </a:solidFill>
              </a:rPr>
              <a:t>Past Due Required Capacity</a:t>
            </a:r>
          </a:p>
          <a:p>
            <a:pPr marL="933450" lvl="1" indent="-533400" eaLnBrk="1" hangingPunct="1">
              <a:lnSpc>
                <a:spcPct val="70000"/>
              </a:lnSpc>
            </a:pPr>
            <a:r>
              <a:rPr lang="en-US" sz="1400" smtClean="0">
                <a:solidFill>
                  <a:schemeClr val="tx1"/>
                </a:solidFill>
              </a:rPr>
              <a:t>Past Due Scheduled Production Orders</a:t>
            </a:r>
          </a:p>
          <a:p>
            <a:pPr marL="933450" lvl="1" indent="-533400" eaLnBrk="1" hangingPunct="1">
              <a:lnSpc>
                <a:spcPct val="70000"/>
              </a:lnSpc>
            </a:pPr>
            <a:r>
              <a:rPr lang="en-US" sz="1400" smtClean="0">
                <a:solidFill>
                  <a:schemeClr val="tx1"/>
                </a:solidFill>
              </a:rPr>
              <a:t>Completed Production Orders</a:t>
            </a:r>
          </a:p>
          <a:p>
            <a:pPr marL="933450" lvl="1" indent="-533400" eaLnBrk="1" hangingPunct="1">
              <a:lnSpc>
                <a:spcPct val="70000"/>
              </a:lnSpc>
            </a:pPr>
            <a:endParaRPr lang="en-US" sz="1400" smtClean="0">
              <a:solidFill>
                <a:schemeClr val="tx1"/>
              </a:solidFill>
            </a:endParaRPr>
          </a:p>
          <a:p>
            <a:pPr marL="533400" indent="-533400" eaLnBrk="1" hangingPunct="1">
              <a:lnSpc>
                <a:spcPct val="70000"/>
              </a:lnSpc>
            </a:pPr>
            <a:endParaRPr lang="en-US" sz="1800" smtClean="0">
              <a:solidFill>
                <a:schemeClr val="tx1"/>
              </a:solidFill>
            </a:endParaRPr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8174038" y="31750"/>
            <a:ext cx="430212" cy="301625"/>
            <a:chOff x="6907213" y="0"/>
            <a:chExt cx="430212" cy="301625"/>
          </a:xfrm>
        </p:grpSpPr>
        <p:sp>
          <p:nvSpPr>
            <p:cNvPr id="17" name="Right Arrow 16"/>
            <p:cNvSpPr/>
            <p:nvPr/>
          </p:nvSpPr>
          <p:spPr>
            <a:xfrm>
              <a:off x="6992938" y="0"/>
              <a:ext cx="344487" cy="301625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55311" name="Group 63"/>
            <p:cNvGrpSpPr>
              <a:grpSpLocks/>
            </p:cNvGrpSpPr>
            <p:nvPr/>
          </p:nvGrpSpPr>
          <p:grpSpPr bwMode="auto">
            <a:xfrm>
              <a:off x="6907213" y="65088"/>
              <a:ext cx="171450" cy="171450"/>
              <a:chOff x="739" y="413995"/>
              <a:chExt cx="172117" cy="172117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739" y="413995"/>
                <a:ext cx="172117" cy="172117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1" name="Oval 5"/>
              <p:cNvSpPr/>
              <p:nvPr/>
            </p:nvSpPr>
            <p:spPr>
              <a:xfrm>
                <a:off x="26238" y="439494"/>
                <a:ext cx="121119" cy="1211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5080" tIns="5080" rIns="5080" bIns="5080" spcCol="1270" anchor="ctr"/>
              <a:lstStyle/>
              <a:p>
                <a:pPr algn="ctr" defTabSz="355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800" dirty="0"/>
                  <a:t>1</a:t>
                </a:r>
              </a:p>
            </p:txBody>
          </p:sp>
        </p:grpSp>
      </p:grpSp>
      <p:grpSp>
        <p:nvGrpSpPr>
          <p:cNvPr id="4" name="Group 53"/>
          <p:cNvGrpSpPr>
            <a:grpSpLocks/>
          </p:cNvGrpSpPr>
          <p:nvPr/>
        </p:nvGrpSpPr>
        <p:grpSpPr bwMode="auto">
          <a:xfrm>
            <a:off x="8605838" y="31750"/>
            <a:ext cx="430212" cy="301625"/>
            <a:chOff x="6907213" y="0"/>
            <a:chExt cx="430212" cy="301625"/>
          </a:xfrm>
        </p:grpSpPr>
        <p:sp>
          <p:nvSpPr>
            <p:cNvPr id="23" name="Right Arrow 22"/>
            <p:cNvSpPr/>
            <p:nvPr/>
          </p:nvSpPr>
          <p:spPr>
            <a:xfrm>
              <a:off x="6992938" y="0"/>
              <a:ext cx="344487" cy="301625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55307" name="Group 63"/>
            <p:cNvGrpSpPr>
              <a:grpSpLocks/>
            </p:cNvGrpSpPr>
            <p:nvPr/>
          </p:nvGrpSpPr>
          <p:grpSpPr bwMode="auto">
            <a:xfrm>
              <a:off x="6907213" y="65088"/>
              <a:ext cx="171450" cy="171450"/>
              <a:chOff x="739" y="413995"/>
              <a:chExt cx="172117" cy="172117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739" y="413995"/>
                <a:ext cx="172117" cy="172117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6" name="Oval 5"/>
              <p:cNvSpPr/>
              <p:nvPr/>
            </p:nvSpPr>
            <p:spPr>
              <a:xfrm>
                <a:off x="26238" y="439494"/>
                <a:ext cx="121119" cy="1211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5080" tIns="5080" rIns="5080" bIns="5080" spcCol="1270" anchor="ctr"/>
              <a:lstStyle/>
              <a:p>
                <a:pPr algn="ctr" defTabSz="355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800" dirty="0"/>
                  <a:t>2</a:t>
                </a:r>
              </a:p>
            </p:txBody>
          </p:sp>
        </p:grpSp>
      </p:grpSp>
      <p:sp>
        <p:nvSpPr>
          <p:cNvPr id="55301" name="Title 1"/>
          <p:cNvSpPr txBox="1">
            <a:spLocks/>
          </p:cNvSpPr>
          <p:nvPr/>
        </p:nvSpPr>
        <p:spPr bwMode="auto">
          <a:xfrm>
            <a:off x="179388" y="333375"/>
            <a:ext cx="71278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</a:pPr>
            <a:r>
              <a:rPr lang="en-US" sz="1200" b="1">
                <a:solidFill>
                  <a:schemeClr val="tx2"/>
                </a:solidFill>
              </a:rPr>
              <a:t>Monitor Production</a:t>
            </a:r>
            <a:r>
              <a:rPr lang="en-US" sz="2000" b="1">
                <a:solidFill>
                  <a:schemeClr val="tx2"/>
                </a:solidFill>
              </a:rPr>
              <a:t/>
            </a:r>
            <a:br>
              <a:rPr lang="en-US" sz="2000" b="1">
                <a:solidFill>
                  <a:schemeClr val="tx2"/>
                </a:solidFill>
              </a:rPr>
            </a:br>
            <a:r>
              <a:rPr lang="en-US" sz="2000" b="1">
                <a:solidFill>
                  <a:schemeClr val="tx2"/>
                </a:solidFill>
              </a:rPr>
              <a:t>Visualize Production Completions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989138"/>
            <a:ext cx="6408737" cy="3638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Rounded Rectangular Callout 28"/>
          <p:cNvSpPr/>
          <p:nvPr/>
        </p:nvSpPr>
        <p:spPr bwMode="auto">
          <a:xfrm>
            <a:off x="5364163" y="1844675"/>
            <a:ext cx="2592387" cy="720725"/>
          </a:xfrm>
          <a:prstGeom prst="wedgeRoundRectCallout">
            <a:avLst>
              <a:gd name="adj1" fmla="val -83732"/>
              <a:gd name="adj2" fmla="val 62248"/>
              <a:gd name="adj3" fmla="val 16667"/>
            </a:avLst>
          </a:prstGeom>
          <a:solidFill>
            <a:schemeClr val="bg1"/>
          </a:solidFill>
          <a:ln w="19050">
            <a:solidFill>
              <a:schemeClr val="bg1">
                <a:lumMod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30000" dirty="0">
                <a:solidFill>
                  <a:schemeClr val="tx2"/>
                </a:solidFill>
              </a:rPr>
              <a:t>(1) </a:t>
            </a:r>
            <a:r>
              <a:rPr lang="en-US" sz="1200" b="1" dirty="0">
                <a:solidFill>
                  <a:schemeClr val="tx2"/>
                </a:solidFill>
              </a:rPr>
              <a:t>Required Capacity</a:t>
            </a:r>
          </a:p>
        </p:txBody>
      </p:sp>
      <p:sp>
        <p:nvSpPr>
          <p:cNvPr id="22" name="Rounded Rectangular Callout 21"/>
          <p:cNvSpPr/>
          <p:nvPr/>
        </p:nvSpPr>
        <p:spPr bwMode="auto">
          <a:xfrm>
            <a:off x="5364163" y="2997200"/>
            <a:ext cx="2592387" cy="719138"/>
          </a:xfrm>
          <a:prstGeom prst="wedgeRoundRectCallout">
            <a:avLst>
              <a:gd name="adj1" fmla="val -83732"/>
              <a:gd name="adj2" fmla="val 62248"/>
              <a:gd name="adj3" fmla="val 16667"/>
            </a:avLst>
          </a:prstGeom>
          <a:solidFill>
            <a:schemeClr val="bg1"/>
          </a:solidFill>
          <a:ln w="19050">
            <a:solidFill>
              <a:schemeClr val="bg1">
                <a:lumMod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30000" dirty="0">
                <a:solidFill>
                  <a:schemeClr val="tx2"/>
                </a:solidFill>
              </a:rPr>
              <a:t>(2) </a:t>
            </a:r>
            <a:r>
              <a:rPr lang="en-US" sz="1200" b="1" dirty="0">
                <a:solidFill>
                  <a:schemeClr val="tx2"/>
                </a:solidFill>
              </a:rPr>
              <a:t>Scheduled Production Orders</a:t>
            </a:r>
          </a:p>
        </p:txBody>
      </p:sp>
      <p:sp>
        <p:nvSpPr>
          <p:cNvPr id="24" name="Rounded Rectangular Callout 23"/>
          <p:cNvSpPr/>
          <p:nvPr/>
        </p:nvSpPr>
        <p:spPr bwMode="auto">
          <a:xfrm>
            <a:off x="5364163" y="4797425"/>
            <a:ext cx="2592387" cy="719138"/>
          </a:xfrm>
          <a:prstGeom prst="wedgeRoundRectCallout">
            <a:avLst>
              <a:gd name="adj1" fmla="val -62788"/>
              <a:gd name="adj2" fmla="val -60770"/>
              <a:gd name="adj3" fmla="val 16667"/>
            </a:avLst>
          </a:prstGeom>
          <a:solidFill>
            <a:schemeClr val="bg1"/>
          </a:solidFill>
          <a:ln w="19050">
            <a:solidFill>
              <a:schemeClr val="bg1">
                <a:lumMod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30000" dirty="0">
                <a:solidFill>
                  <a:schemeClr val="tx2"/>
                </a:solidFill>
              </a:rPr>
              <a:t>(3) </a:t>
            </a:r>
            <a:r>
              <a:rPr lang="en-US" sz="1200" b="1" dirty="0">
                <a:solidFill>
                  <a:schemeClr val="tx2"/>
                </a:solidFill>
              </a:rPr>
              <a:t>Completed Production Orders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9" grpId="0" animBg="1"/>
      <p:bldP spid="22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8027988" y="333375"/>
            <a:ext cx="1116012" cy="21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Click For Next  Point</a:t>
            </a:r>
          </a:p>
        </p:txBody>
      </p:sp>
      <p:sp>
        <p:nvSpPr>
          <p:cNvPr id="57346" name="Content Placeholder 2"/>
          <p:cNvSpPr>
            <a:spLocks noGrp="1"/>
          </p:cNvSpPr>
          <p:nvPr>
            <p:ph idx="4294967295"/>
          </p:nvPr>
        </p:nvSpPr>
        <p:spPr>
          <a:xfrm>
            <a:off x="179388" y="908050"/>
            <a:ext cx="8153400" cy="1008063"/>
          </a:xfrm>
        </p:spPr>
        <p:txBody>
          <a:bodyPr tIns="91440" bIns="91440"/>
          <a:lstStyle/>
          <a:p>
            <a:pPr marL="533400" indent="-533400" eaLnBrk="1" hangingPunct="1">
              <a:lnSpc>
                <a:spcPct val="70000"/>
              </a:lnSpc>
            </a:pPr>
            <a:endParaRPr lang="en-US" sz="1800" smtClean="0">
              <a:solidFill>
                <a:schemeClr val="tx1"/>
              </a:solidFill>
            </a:endParaRPr>
          </a:p>
          <a:p>
            <a:pPr marL="533400" indent="-533400" eaLnBrk="1" hangingPunct="1">
              <a:lnSpc>
                <a:spcPct val="70000"/>
              </a:lnSpc>
              <a:buFont typeface="Arial" charset="0"/>
              <a:buNone/>
            </a:pPr>
            <a:r>
              <a:rPr lang="en-US" sz="1800" smtClean="0">
                <a:solidFill>
                  <a:schemeClr val="tx1"/>
                </a:solidFill>
              </a:rPr>
              <a:t>Business Scenarios:</a:t>
            </a:r>
          </a:p>
          <a:p>
            <a:pPr marL="533400" indent="-533400" eaLnBrk="1" hangingPunct="1">
              <a:lnSpc>
                <a:spcPct val="70000"/>
              </a:lnSpc>
            </a:pPr>
            <a:endParaRPr lang="en-US" sz="1800" smtClean="0">
              <a:solidFill>
                <a:schemeClr val="tx1"/>
              </a:solidFill>
            </a:endParaRPr>
          </a:p>
          <a:p>
            <a:pPr marL="533400" indent="-533400" eaLnBrk="1" hangingPunct="1">
              <a:lnSpc>
                <a:spcPct val="70000"/>
              </a:lnSpc>
            </a:pPr>
            <a:r>
              <a:rPr lang="en-US" sz="1800" smtClean="0">
                <a:solidFill>
                  <a:schemeClr val="tx1"/>
                </a:solidFill>
              </a:rPr>
              <a:t>MSW provides visualization of:</a:t>
            </a:r>
          </a:p>
          <a:p>
            <a:pPr marL="933450" lvl="1" indent="-533400" eaLnBrk="1" hangingPunct="1">
              <a:lnSpc>
                <a:spcPct val="70000"/>
              </a:lnSpc>
            </a:pPr>
            <a:r>
              <a:rPr lang="en-US" sz="1400" smtClean="0">
                <a:solidFill>
                  <a:schemeClr val="tx1"/>
                </a:solidFill>
              </a:rPr>
              <a:t>Past Due Required Capacity</a:t>
            </a:r>
          </a:p>
          <a:p>
            <a:pPr marL="933450" lvl="1" indent="-533400" eaLnBrk="1" hangingPunct="1">
              <a:lnSpc>
                <a:spcPct val="70000"/>
              </a:lnSpc>
            </a:pPr>
            <a:r>
              <a:rPr lang="en-US" sz="1400" smtClean="0">
                <a:solidFill>
                  <a:schemeClr val="tx1"/>
                </a:solidFill>
              </a:rPr>
              <a:t>Past Due Scheduled Production Orders</a:t>
            </a:r>
          </a:p>
          <a:p>
            <a:pPr marL="933450" lvl="1" indent="-533400" eaLnBrk="1" hangingPunct="1">
              <a:lnSpc>
                <a:spcPct val="70000"/>
              </a:lnSpc>
            </a:pPr>
            <a:r>
              <a:rPr lang="en-US" sz="1400" smtClean="0">
                <a:solidFill>
                  <a:schemeClr val="tx1"/>
                </a:solidFill>
              </a:rPr>
              <a:t>Completed Production Orders</a:t>
            </a:r>
          </a:p>
          <a:p>
            <a:pPr marL="933450" lvl="1" indent="-533400" eaLnBrk="1" hangingPunct="1">
              <a:lnSpc>
                <a:spcPct val="70000"/>
              </a:lnSpc>
            </a:pPr>
            <a:r>
              <a:rPr lang="en-US" sz="1400" smtClean="0">
                <a:solidFill>
                  <a:schemeClr val="tx1"/>
                </a:solidFill>
              </a:rPr>
              <a:t>Reviewing past schedules and completions</a:t>
            </a:r>
          </a:p>
          <a:p>
            <a:pPr marL="933450" lvl="1" indent="-533400" eaLnBrk="1" hangingPunct="1">
              <a:lnSpc>
                <a:spcPct val="70000"/>
              </a:lnSpc>
            </a:pPr>
            <a:endParaRPr lang="en-US" sz="1400" smtClean="0">
              <a:solidFill>
                <a:schemeClr val="tx1"/>
              </a:solidFill>
            </a:endParaRPr>
          </a:p>
          <a:p>
            <a:pPr marL="533400" indent="-533400" eaLnBrk="1" hangingPunct="1">
              <a:lnSpc>
                <a:spcPct val="70000"/>
              </a:lnSpc>
            </a:pPr>
            <a:r>
              <a:rPr lang="en-US" sz="1800" smtClean="0">
                <a:solidFill>
                  <a:schemeClr val="tx1"/>
                </a:solidFill>
              </a:rPr>
              <a:t>PSW provides visualization of:</a:t>
            </a:r>
          </a:p>
          <a:p>
            <a:pPr marL="933450" lvl="1" indent="-533400" eaLnBrk="1" hangingPunct="1">
              <a:lnSpc>
                <a:spcPct val="70000"/>
              </a:lnSpc>
            </a:pPr>
            <a:r>
              <a:rPr lang="en-US" sz="1400" smtClean="0">
                <a:solidFill>
                  <a:schemeClr val="tx1"/>
                </a:solidFill>
              </a:rPr>
              <a:t>Past Due Scheduled Production Orders</a:t>
            </a:r>
          </a:p>
          <a:p>
            <a:pPr marL="533400" indent="-533400" eaLnBrk="1" hangingPunct="1">
              <a:lnSpc>
                <a:spcPct val="70000"/>
              </a:lnSpc>
            </a:pPr>
            <a:endParaRPr lang="en-US" sz="1800" smtClean="0">
              <a:solidFill>
                <a:schemeClr val="tx1"/>
              </a:solidFill>
            </a:endParaRPr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8174038" y="31750"/>
            <a:ext cx="430212" cy="301625"/>
            <a:chOff x="6907213" y="0"/>
            <a:chExt cx="430212" cy="301625"/>
          </a:xfrm>
        </p:grpSpPr>
        <p:sp>
          <p:nvSpPr>
            <p:cNvPr id="17" name="Right Arrow 16"/>
            <p:cNvSpPr/>
            <p:nvPr/>
          </p:nvSpPr>
          <p:spPr>
            <a:xfrm>
              <a:off x="6992938" y="0"/>
              <a:ext cx="344487" cy="301625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57355" name="Group 63"/>
            <p:cNvGrpSpPr>
              <a:grpSpLocks/>
            </p:cNvGrpSpPr>
            <p:nvPr/>
          </p:nvGrpSpPr>
          <p:grpSpPr bwMode="auto">
            <a:xfrm>
              <a:off x="6907213" y="65088"/>
              <a:ext cx="171450" cy="171450"/>
              <a:chOff x="739" y="413995"/>
              <a:chExt cx="172117" cy="172117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739" y="413995"/>
                <a:ext cx="172117" cy="172117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1" name="Oval 5"/>
              <p:cNvSpPr/>
              <p:nvPr/>
            </p:nvSpPr>
            <p:spPr>
              <a:xfrm>
                <a:off x="26238" y="439494"/>
                <a:ext cx="121119" cy="1211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5080" tIns="5080" rIns="5080" bIns="5080" spcCol="1270" anchor="ctr"/>
              <a:lstStyle/>
              <a:p>
                <a:pPr algn="ctr" defTabSz="355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800" dirty="0"/>
                  <a:t>1</a:t>
                </a:r>
              </a:p>
            </p:txBody>
          </p:sp>
        </p:grpSp>
      </p:grpSp>
      <p:grpSp>
        <p:nvGrpSpPr>
          <p:cNvPr id="4" name="Group 53"/>
          <p:cNvGrpSpPr>
            <a:grpSpLocks/>
          </p:cNvGrpSpPr>
          <p:nvPr/>
        </p:nvGrpSpPr>
        <p:grpSpPr bwMode="auto">
          <a:xfrm>
            <a:off x="8605838" y="31750"/>
            <a:ext cx="430212" cy="301625"/>
            <a:chOff x="6907213" y="0"/>
            <a:chExt cx="430212" cy="301625"/>
          </a:xfrm>
        </p:grpSpPr>
        <p:sp>
          <p:nvSpPr>
            <p:cNvPr id="23" name="Right Arrow 22"/>
            <p:cNvSpPr/>
            <p:nvPr/>
          </p:nvSpPr>
          <p:spPr>
            <a:xfrm>
              <a:off x="6992938" y="0"/>
              <a:ext cx="344487" cy="301625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57351" name="Group 63"/>
            <p:cNvGrpSpPr>
              <a:grpSpLocks/>
            </p:cNvGrpSpPr>
            <p:nvPr/>
          </p:nvGrpSpPr>
          <p:grpSpPr bwMode="auto">
            <a:xfrm>
              <a:off x="6907213" y="65088"/>
              <a:ext cx="171450" cy="171450"/>
              <a:chOff x="739" y="413995"/>
              <a:chExt cx="172117" cy="172117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739" y="413995"/>
                <a:ext cx="172117" cy="172117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6" name="Oval 5"/>
              <p:cNvSpPr/>
              <p:nvPr/>
            </p:nvSpPr>
            <p:spPr>
              <a:xfrm>
                <a:off x="26238" y="439494"/>
                <a:ext cx="121119" cy="1211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5080" tIns="5080" rIns="5080" bIns="5080" spcCol="1270" anchor="ctr"/>
              <a:lstStyle/>
              <a:p>
                <a:pPr algn="ctr" defTabSz="355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800" dirty="0"/>
                  <a:t>2</a:t>
                </a:r>
              </a:p>
            </p:txBody>
          </p:sp>
        </p:grpSp>
      </p:grpSp>
      <p:sp>
        <p:nvSpPr>
          <p:cNvPr id="57349" name="Title 1"/>
          <p:cNvSpPr txBox="1">
            <a:spLocks/>
          </p:cNvSpPr>
          <p:nvPr/>
        </p:nvSpPr>
        <p:spPr bwMode="auto">
          <a:xfrm>
            <a:off x="179388" y="333375"/>
            <a:ext cx="71278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</a:pPr>
            <a:r>
              <a:rPr lang="en-US" sz="1200" b="1">
                <a:solidFill>
                  <a:schemeClr val="tx2"/>
                </a:solidFill>
              </a:rPr>
              <a:t>Monitor Production</a:t>
            </a:r>
            <a:r>
              <a:rPr lang="en-US" sz="2000" b="1">
                <a:solidFill>
                  <a:schemeClr val="tx2"/>
                </a:solidFill>
              </a:rPr>
              <a:t/>
            </a:r>
            <a:br>
              <a:rPr lang="en-US" sz="2000" b="1">
                <a:solidFill>
                  <a:schemeClr val="tx2"/>
                </a:solidFill>
              </a:rPr>
            </a:br>
            <a:r>
              <a:rPr lang="en-US" sz="2000" b="1">
                <a:solidFill>
                  <a:schemeClr val="tx2"/>
                </a:solidFill>
              </a:rPr>
              <a:t>Visualize Production Completions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81300"/>
            <a:ext cx="9144000" cy="2057400"/>
          </a:xfrm>
        </p:spPr>
        <p:txBody>
          <a:bodyPr anchor="t"/>
          <a:lstStyle/>
          <a:p>
            <a:pPr algn="ctr" eaLnBrk="1" hangingPunct="1">
              <a:lnSpc>
                <a:spcPct val="85000"/>
              </a:lnSpc>
            </a:pPr>
            <a:r>
              <a:rPr lang="en-US" sz="4800" smtClean="0"/>
              <a:t>Discrete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990600" y="2476500"/>
            <a:ext cx="70373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dirty="0">
                <a:solidFill>
                  <a:schemeClr val="bg1">
                    <a:lumMod val="50000"/>
                  </a:schemeClr>
                </a:solidFill>
              </a:rPr>
              <a:t>Review Production Activity Detail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8027988" y="333375"/>
            <a:ext cx="1116012" cy="21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65000"/>
                  </a:schemeClr>
                </a:solidFill>
              </a:rPr>
              <a:t>Click For Next  Point</a:t>
            </a:r>
          </a:p>
        </p:txBody>
      </p:sp>
      <p:graphicFrame>
        <p:nvGraphicFramePr>
          <p:cNvPr id="11" name="Group 48"/>
          <p:cNvGraphicFramePr>
            <a:graphicFrameLocks noGrp="1"/>
          </p:cNvGraphicFramePr>
          <p:nvPr/>
        </p:nvGraphicFramePr>
        <p:xfrm>
          <a:off x="150813" y="1557338"/>
          <a:ext cx="8669655" cy="576263"/>
        </p:xfrm>
        <a:graphic>
          <a:graphicData uri="http://schemas.openxmlformats.org/drawingml/2006/table">
            <a:tbl>
              <a:tblPr/>
              <a:tblGrid>
                <a:gridCol w="4143375"/>
                <a:gridCol w="208280"/>
                <a:gridCol w="431800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itchFamily="34" charset="0"/>
                        </a:rPr>
                        <a:t>Prior to 2010.1 Process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itchFamily="34" charset="0"/>
                        </a:rPr>
                        <a:t>New Process 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itchFamily="34" charset="0"/>
                        </a:rPr>
                        <a:t>with Workbenches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61452" name="Title 1"/>
          <p:cNvSpPr txBox="1">
            <a:spLocks/>
          </p:cNvSpPr>
          <p:nvPr/>
        </p:nvSpPr>
        <p:spPr bwMode="auto">
          <a:xfrm>
            <a:off x="0" y="620713"/>
            <a:ext cx="8153400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</a:pPr>
            <a:r>
              <a:rPr lang="en-US" sz="1400" b="1"/>
              <a:t>Visualize Completions to Schedule</a:t>
            </a:r>
            <a:br>
              <a:rPr lang="en-US" sz="1400" b="1"/>
            </a:br>
            <a:r>
              <a:rPr lang="en-US" sz="2000" b="1"/>
              <a:t>Process Overview – Comparison </a:t>
            </a:r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7813675" y="31750"/>
            <a:ext cx="430213" cy="301625"/>
            <a:chOff x="6907213" y="0"/>
            <a:chExt cx="430212" cy="301625"/>
          </a:xfrm>
        </p:grpSpPr>
        <p:sp>
          <p:nvSpPr>
            <p:cNvPr id="16" name="Right Arrow 15"/>
            <p:cNvSpPr/>
            <p:nvPr/>
          </p:nvSpPr>
          <p:spPr>
            <a:xfrm>
              <a:off x="6992938" y="0"/>
              <a:ext cx="344487" cy="301625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61471" name="Group 63"/>
            <p:cNvGrpSpPr>
              <a:grpSpLocks/>
            </p:cNvGrpSpPr>
            <p:nvPr/>
          </p:nvGrpSpPr>
          <p:grpSpPr bwMode="auto">
            <a:xfrm>
              <a:off x="6907213" y="65088"/>
              <a:ext cx="171450" cy="171450"/>
              <a:chOff x="739" y="413995"/>
              <a:chExt cx="172117" cy="172117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739" y="413995"/>
                <a:ext cx="172117" cy="172117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1" name="Oval 5"/>
              <p:cNvSpPr/>
              <p:nvPr/>
            </p:nvSpPr>
            <p:spPr>
              <a:xfrm>
                <a:off x="26238" y="439494"/>
                <a:ext cx="121119" cy="1211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5080" tIns="5080" rIns="5080" bIns="5080" spcCol="1270" anchor="ctr"/>
              <a:lstStyle/>
              <a:p>
                <a:pPr algn="ctr" defTabSz="355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800" dirty="0"/>
                  <a:t>1</a:t>
                </a:r>
              </a:p>
            </p:txBody>
          </p:sp>
        </p:grpSp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276475"/>
            <a:ext cx="4186237" cy="2592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5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2276475"/>
            <a:ext cx="4033838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Group 26"/>
          <p:cNvGraphicFramePr>
            <a:graphicFrameLocks noGrp="1"/>
          </p:cNvGraphicFramePr>
          <p:nvPr/>
        </p:nvGraphicFramePr>
        <p:xfrm>
          <a:off x="179388" y="5157788"/>
          <a:ext cx="8669655" cy="1146224"/>
        </p:xfrm>
        <a:graphic>
          <a:graphicData uri="http://schemas.openxmlformats.org/drawingml/2006/table">
            <a:tbl>
              <a:tblPr/>
              <a:tblGrid>
                <a:gridCol w="4143375"/>
                <a:gridCol w="208280"/>
                <a:gridCol w="4318000"/>
              </a:tblGrid>
              <a:tr h="49512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Extra effort to access legacy reports &amp; information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WIP details a click away on workbenches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DF6"/>
                    </a:solidFill>
                  </a:tcPr>
                </a:tc>
              </a:tr>
              <a:tr h="651101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/>
                      </a:r>
                      <a:b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</a:b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412875"/>
            <a:ext cx="6805613" cy="4389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8027988" y="333375"/>
            <a:ext cx="1116012" cy="21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Click For Next  Point</a:t>
            </a:r>
          </a:p>
        </p:txBody>
      </p:sp>
      <p:sp>
        <p:nvSpPr>
          <p:cNvPr id="63491" name="Content Placeholder 2"/>
          <p:cNvSpPr>
            <a:spLocks noGrp="1"/>
          </p:cNvSpPr>
          <p:nvPr>
            <p:ph idx="4294967295"/>
          </p:nvPr>
        </p:nvSpPr>
        <p:spPr>
          <a:xfrm>
            <a:off x="179388" y="908050"/>
            <a:ext cx="8153400" cy="1008063"/>
          </a:xfrm>
        </p:spPr>
        <p:txBody>
          <a:bodyPr tIns="91440" bIns="91440"/>
          <a:lstStyle/>
          <a:p>
            <a:pPr marL="533400" indent="-533400" eaLnBrk="1" hangingPunct="1">
              <a:lnSpc>
                <a:spcPct val="70000"/>
              </a:lnSpc>
            </a:pPr>
            <a:r>
              <a:rPr lang="en-US" sz="1800" b="1" smtClean="0">
                <a:solidFill>
                  <a:schemeClr val="tx1"/>
                </a:solidFill>
              </a:rPr>
              <a:t>Solution Approach: </a:t>
            </a:r>
            <a:r>
              <a:rPr lang="en-US" sz="1400" smtClean="0">
                <a:solidFill>
                  <a:schemeClr val="tx1"/>
                </a:solidFill>
              </a:rPr>
              <a:t>Production Order Maintenance / Production Activity Tab displays </a:t>
            </a:r>
            <a:r>
              <a:rPr lang="en-US" sz="1400" u="sng" smtClean="0">
                <a:solidFill>
                  <a:schemeClr val="tx1"/>
                </a:solidFill>
              </a:rPr>
              <a:t>Production  Activity </a:t>
            </a:r>
            <a:r>
              <a:rPr lang="en-US" sz="1400" smtClean="0">
                <a:solidFill>
                  <a:schemeClr val="tx1"/>
                </a:solidFill>
              </a:rPr>
              <a:t> of discrete orders</a:t>
            </a:r>
          </a:p>
          <a:p>
            <a:pPr marL="933450" lvl="1" indent="-533400" eaLnBrk="1" hangingPunct="1">
              <a:lnSpc>
                <a:spcPct val="70000"/>
              </a:lnSpc>
            </a:pPr>
            <a:endParaRPr lang="en-US" sz="1400" smtClean="0">
              <a:solidFill>
                <a:schemeClr val="tx1"/>
              </a:solidFill>
            </a:endParaRPr>
          </a:p>
          <a:p>
            <a:pPr marL="533400" indent="-533400" eaLnBrk="1" hangingPunct="1">
              <a:lnSpc>
                <a:spcPct val="70000"/>
              </a:lnSpc>
            </a:pPr>
            <a:endParaRPr lang="en-US" sz="1800" smtClean="0">
              <a:solidFill>
                <a:schemeClr val="tx1"/>
              </a:solidFill>
            </a:endParaRPr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8174038" y="31750"/>
            <a:ext cx="430212" cy="301625"/>
            <a:chOff x="6907213" y="0"/>
            <a:chExt cx="430212" cy="301625"/>
          </a:xfrm>
        </p:grpSpPr>
        <p:sp>
          <p:nvSpPr>
            <p:cNvPr id="17" name="Right Arrow 16"/>
            <p:cNvSpPr/>
            <p:nvPr/>
          </p:nvSpPr>
          <p:spPr>
            <a:xfrm>
              <a:off x="6992938" y="0"/>
              <a:ext cx="344487" cy="301625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63502" name="Group 63"/>
            <p:cNvGrpSpPr>
              <a:grpSpLocks/>
            </p:cNvGrpSpPr>
            <p:nvPr/>
          </p:nvGrpSpPr>
          <p:grpSpPr bwMode="auto">
            <a:xfrm>
              <a:off x="6907213" y="65088"/>
              <a:ext cx="171450" cy="171450"/>
              <a:chOff x="739" y="413995"/>
              <a:chExt cx="172117" cy="172117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739" y="413995"/>
                <a:ext cx="172117" cy="172117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1" name="Oval 5"/>
              <p:cNvSpPr/>
              <p:nvPr/>
            </p:nvSpPr>
            <p:spPr>
              <a:xfrm>
                <a:off x="26238" y="439494"/>
                <a:ext cx="121119" cy="1211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5080" tIns="5080" rIns="5080" bIns="5080" spcCol="1270" anchor="ctr"/>
              <a:lstStyle/>
              <a:p>
                <a:pPr algn="ctr" defTabSz="355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800" dirty="0"/>
                  <a:t>1</a:t>
                </a:r>
              </a:p>
            </p:txBody>
          </p:sp>
        </p:grpSp>
      </p:grpSp>
      <p:grpSp>
        <p:nvGrpSpPr>
          <p:cNvPr id="4" name="Group 53"/>
          <p:cNvGrpSpPr>
            <a:grpSpLocks/>
          </p:cNvGrpSpPr>
          <p:nvPr/>
        </p:nvGrpSpPr>
        <p:grpSpPr bwMode="auto">
          <a:xfrm>
            <a:off x="8605838" y="31750"/>
            <a:ext cx="430212" cy="301625"/>
            <a:chOff x="6907213" y="0"/>
            <a:chExt cx="430212" cy="301625"/>
          </a:xfrm>
        </p:grpSpPr>
        <p:sp>
          <p:nvSpPr>
            <p:cNvPr id="23" name="Right Arrow 22"/>
            <p:cNvSpPr/>
            <p:nvPr/>
          </p:nvSpPr>
          <p:spPr>
            <a:xfrm>
              <a:off x="6992938" y="0"/>
              <a:ext cx="344487" cy="301625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63498" name="Group 63"/>
            <p:cNvGrpSpPr>
              <a:grpSpLocks/>
            </p:cNvGrpSpPr>
            <p:nvPr/>
          </p:nvGrpSpPr>
          <p:grpSpPr bwMode="auto">
            <a:xfrm>
              <a:off x="6907213" y="65088"/>
              <a:ext cx="171450" cy="171450"/>
              <a:chOff x="739" y="413995"/>
              <a:chExt cx="172117" cy="172117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739" y="413995"/>
                <a:ext cx="172117" cy="172117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6" name="Oval 5"/>
              <p:cNvSpPr/>
              <p:nvPr/>
            </p:nvSpPr>
            <p:spPr>
              <a:xfrm>
                <a:off x="26238" y="439494"/>
                <a:ext cx="121119" cy="1211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5080" tIns="5080" rIns="5080" bIns="5080" spcCol="1270" anchor="ctr"/>
              <a:lstStyle/>
              <a:p>
                <a:pPr algn="ctr" defTabSz="355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800" dirty="0"/>
                  <a:t>2</a:t>
                </a:r>
              </a:p>
            </p:txBody>
          </p:sp>
        </p:grpSp>
      </p:grpSp>
      <p:sp>
        <p:nvSpPr>
          <p:cNvPr id="63494" name="Title 1"/>
          <p:cNvSpPr txBox="1">
            <a:spLocks/>
          </p:cNvSpPr>
          <p:nvPr/>
        </p:nvSpPr>
        <p:spPr bwMode="auto">
          <a:xfrm>
            <a:off x="179388" y="333375"/>
            <a:ext cx="71278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</a:pPr>
            <a:r>
              <a:rPr lang="en-US" sz="1200" b="1">
                <a:solidFill>
                  <a:schemeClr val="tx2"/>
                </a:solidFill>
              </a:rPr>
              <a:t>Review Production Activity Detail</a:t>
            </a:r>
            <a:r>
              <a:rPr lang="en-US" sz="2000" b="1">
                <a:solidFill>
                  <a:schemeClr val="tx2"/>
                </a:solidFill>
              </a:rPr>
              <a:t/>
            </a:r>
            <a:br>
              <a:rPr lang="en-US" sz="2000" b="1">
                <a:solidFill>
                  <a:schemeClr val="tx2"/>
                </a:solidFill>
              </a:rPr>
            </a:br>
            <a:r>
              <a:rPr lang="en-US" sz="2000" b="1">
                <a:solidFill>
                  <a:schemeClr val="tx2"/>
                </a:solidFill>
              </a:rPr>
              <a:t>Discrete</a:t>
            </a:r>
          </a:p>
        </p:txBody>
      </p:sp>
      <p:sp>
        <p:nvSpPr>
          <p:cNvPr id="29" name="Rounded Rectangular Callout 28"/>
          <p:cNvSpPr/>
          <p:nvPr/>
        </p:nvSpPr>
        <p:spPr bwMode="auto">
          <a:xfrm>
            <a:off x="6011863" y="3213100"/>
            <a:ext cx="2905125" cy="936625"/>
          </a:xfrm>
          <a:prstGeom prst="wedgeRoundRectCallout">
            <a:avLst>
              <a:gd name="adj1" fmla="val -46536"/>
              <a:gd name="adj2" fmla="val 95799"/>
              <a:gd name="adj3" fmla="val 16667"/>
            </a:avLst>
          </a:prstGeom>
          <a:solidFill>
            <a:schemeClr val="bg1"/>
          </a:solidFill>
          <a:ln w="19050">
            <a:solidFill>
              <a:schemeClr val="bg1">
                <a:lumMod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30000" dirty="0">
                <a:solidFill>
                  <a:schemeClr val="tx2"/>
                </a:solidFill>
              </a:rPr>
              <a:t>(1) </a:t>
            </a:r>
            <a:r>
              <a:rPr lang="en-US" sz="1200" b="1" dirty="0">
                <a:solidFill>
                  <a:schemeClr val="tx2"/>
                </a:solidFill>
              </a:rPr>
              <a:t>Order Summary </a:t>
            </a:r>
            <a:r>
              <a:rPr lang="en-US" sz="1200" dirty="0">
                <a:solidFill>
                  <a:schemeClr val="tx2"/>
                </a:solidFill>
              </a:rPr>
              <a:t>– summarizes order level information concerning completed, reworked and labor hours</a:t>
            </a:r>
            <a:endParaRPr lang="en-US" sz="1200" b="1" dirty="0">
              <a:solidFill>
                <a:schemeClr val="tx2"/>
              </a:solidFill>
            </a:endParaRPr>
          </a:p>
        </p:txBody>
      </p:sp>
      <p:sp>
        <p:nvSpPr>
          <p:cNvPr id="30" name="Rounded Rectangular Callout 29"/>
          <p:cNvSpPr/>
          <p:nvPr/>
        </p:nvSpPr>
        <p:spPr bwMode="auto">
          <a:xfrm>
            <a:off x="2627313" y="5516563"/>
            <a:ext cx="2905125" cy="865187"/>
          </a:xfrm>
          <a:prstGeom prst="wedgeRoundRectCallout">
            <a:avLst>
              <a:gd name="adj1" fmla="val -68176"/>
              <a:gd name="adj2" fmla="val -68946"/>
              <a:gd name="adj3" fmla="val 16667"/>
            </a:avLst>
          </a:prstGeom>
          <a:solidFill>
            <a:schemeClr val="bg1"/>
          </a:solidFill>
          <a:ln w="19050">
            <a:solidFill>
              <a:schemeClr val="bg1">
                <a:lumMod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30000" dirty="0">
                <a:solidFill>
                  <a:schemeClr val="tx2"/>
                </a:solidFill>
              </a:rPr>
              <a:t>(2) </a:t>
            </a:r>
            <a:r>
              <a:rPr lang="en-US" sz="1200" b="1" dirty="0">
                <a:solidFill>
                  <a:schemeClr val="tx2"/>
                </a:solidFill>
              </a:rPr>
              <a:t>Operation Details – </a:t>
            </a:r>
            <a:r>
              <a:rPr lang="en-US" sz="1200" dirty="0">
                <a:solidFill>
                  <a:schemeClr val="tx2"/>
                </a:solidFill>
              </a:rPr>
              <a:t>Review the production activity details and WIP</a:t>
            </a:r>
            <a:endParaRPr lang="en-US" sz="12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9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/>
          </p:cNvSpPr>
          <p:nvPr/>
        </p:nvSpPr>
        <p:spPr bwMode="auto">
          <a:xfrm>
            <a:off x="395288" y="620713"/>
            <a:ext cx="8153400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</a:pPr>
            <a:r>
              <a:rPr lang="en-US" sz="3200" b="1">
                <a:solidFill>
                  <a:schemeClr val="tx2"/>
                </a:solidFill>
              </a:rPr>
              <a:t>Monitor Production</a:t>
            </a:r>
          </a:p>
        </p:txBody>
      </p:sp>
      <p:sp>
        <p:nvSpPr>
          <p:cNvPr id="29698" name="Content Placeholder 2"/>
          <p:cNvSpPr>
            <a:spLocks/>
          </p:cNvSpPr>
          <p:nvPr/>
        </p:nvSpPr>
        <p:spPr bwMode="auto">
          <a:xfrm>
            <a:off x="468313" y="1773238"/>
            <a:ext cx="8153400" cy="479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lvl="1" indent="-342900" defTabSz="457200" eaLnBrk="0" hangingPunct="0">
              <a:lnSpc>
                <a:spcPct val="70000"/>
              </a:lnSpc>
              <a:spcBef>
                <a:spcPct val="20000"/>
              </a:spcBef>
              <a:buClr>
                <a:srgbClr val="F79646"/>
              </a:buClr>
              <a:buFont typeface="Webdings" pitchFamily="18" charset="2"/>
              <a:buChar char="5"/>
              <a:defRPr/>
            </a:pPr>
            <a:r>
              <a:rPr lang="en-US" dirty="0">
                <a:solidFill>
                  <a:srgbClr val="4F4F4F"/>
                </a:solidFill>
                <a:latin typeface="+mn-lt"/>
              </a:rPr>
              <a:t>Introduction</a:t>
            </a:r>
          </a:p>
          <a:p>
            <a:pPr marL="342900" lvl="1" indent="-342900" defTabSz="457200" eaLnBrk="0" hangingPunct="0">
              <a:lnSpc>
                <a:spcPct val="70000"/>
              </a:lnSpc>
              <a:spcBef>
                <a:spcPct val="20000"/>
              </a:spcBef>
              <a:buClr>
                <a:srgbClr val="F79646"/>
              </a:buClr>
              <a:buFont typeface="Times New Roman" pitchFamily="18" charset="0"/>
              <a:buChar char="–"/>
              <a:defRPr/>
            </a:pPr>
            <a:r>
              <a:rPr lang="en-US" sz="1600" dirty="0">
                <a:solidFill>
                  <a:srgbClr val="4F4F4F"/>
                </a:solidFill>
                <a:latin typeface="+mn-lt"/>
              </a:rPr>
              <a:t>Workbenches let you monitor production activity against the schedule</a:t>
            </a:r>
          </a:p>
          <a:p>
            <a:pPr marL="342900" lvl="1" indent="-342900" defTabSz="457200" eaLnBrk="0" hangingPunct="0">
              <a:lnSpc>
                <a:spcPct val="70000"/>
              </a:lnSpc>
              <a:spcBef>
                <a:spcPct val="20000"/>
              </a:spcBef>
              <a:buClr>
                <a:srgbClr val="F79646"/>
              </a:buClr>
              <a:buFont typeface="Times New Roman" pitchFamily="18" charset="0"/>
              <a:buChar char="–"/>
              <a:defRPr/>
            </a:pPr>
            <a:r>
              <a:rPr lang="en-US" sz="1600" dirty="0">
                <a:solidFill>
                  <a:srgbClr val="4F4F4F"/>
                </a:solidFill>
                <a:latin typeface="+mn-lt"/>
              </a:rPr>
              <a:t>After schedule/orders are dispatched to production, production activity can be monitored within the workbenches</a:t>
            </a:r>
          </a:p>
          <a:p>
            <a:pPr marL="342900" lvl="1" indent="-342900" eaLnBrk="0" hangingPunct="0">
              <a:lnSpc>
                <a:spcPct val="11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None/>
              <a:defRPr/>
            </a:pPr>
            <a:endParaRPr lang="en-US" sz="1800" dirty="0"/>
          </a:p>
          <a:p>
            <a:pPr marL="342900" lvl="1" indent="-342900" defTabSz="457200" eaLnBrk="0" hangingPunct="0">
              <a:lnSpc>
                <a:spcPct val="70000"/>
              </a:lnSpc>
              <a:spcBef>
                <a:spcPct val="20000"/>
              </a:spcBef>
              <a:buClr>
                <a:srgbClr val="F79646"/>
              </a:buClr>
              <a:buFont typeface="Webdings" pitchFamily="18" charset="2"/>
              <a:buChar char="5"/>
              <a:defRPr/>
            </a:pPr>
            <a:r>
              <a:rPr lang="en-US" dirty="0">
                <a:solidFill>
                  <a:srgbClr val="4F4F4F"/>
                </a:solidFill>
                <a:latin typeface="+mn-lt"/>
              </a:rPr>
              <a:t>Objectives</a:t>
            </a:r>
          </a:p>
          <a:p>
            <a:pPr marL="342900" lvl="1" indent="-342900" defTabSz="457200" eaLnBrk="0" hangingPunct="0">
              <a:lnSpc>
                <a:spcPct val="70000"/>
              </a:lnSpc>
              <a:spcBef>
                <a:spcPct val="20000"/>
              </a:spcBef>
              <a:buClr>
                <a:srgbClr val="F79646"/>
              </a:buClr>
              <a:buFont typeface="Times New Roman" pitchFamily="18" charset="0"/>
              <a:buChar char="–"/>
              <a:defRPr/>
            </a:pPr>
            <a:r>
              <a:rPr lang="en-US" sz="1600" dirty="0">
                <a:solidFill>
                  <a:srgbClr val="4F4F4F"/>
                </a:solidFill>
                <a:latin typeface="+mn-lt"/>
              </a:rPr>
              <a:t>Learn basic/core features and concepts</a:t>
            </a:r>
          </a:p>
          <a:p>
            <a:pPr marL="342900" lvl="1" indent="-342900" defTabSz="457200" eaLnBrk="0" hangingPunct="0">
              <a:lnSpc>
                <a:spcPct val="70000"/>
              </a:lnSpc>
              <a:spcBef>
                <a:spcPct val="20000"/>
              </a:spcBef>
              <a:buClr>
                <a:srgbClr val="F79646"/>
              </a:buClr>
              <a:buFont typeface="Times New Roman" pitchFamily="18" charset="0"/>
              <a:buChar char="–"/>
              <a:defRPr/>
            </a:pPr>
            <a:r>
              <a:rPr lang="en-US" sz="1600" dirty="0">
                <a:solidFill>
                  <a:srgbClr val="4F4F4F"/>
                </a:solidFill>
                <a:latin typeface="+mn-lt"/>
              </a:rPr>
              <a:t>Learn how CUM order production details differ from standard production order details</a:t>
            </a:r>
          </a:p>
          <a:p>
            <a:pPr marL="342900" lvl="1" indent="-342900" defTabSz="457200" eaLnBrk="0" hangingPunct="0">
              <a:lnSpc>
                <a:spcPct val="70000"/>
              </a:lnSpc>
              <a:spcBef>
                <a:spcPct val="20000"/>
              </a:spcBef>
              <a:buClr>
                <a:srgbClr val="F79646"/>
              </a:buClr>
              <a:buFont typeface="Times New Roman" pitchFamily="18" charset="0"/>
              <a:buChar char="–"/>
              <a:defRPr/>
            </a:pPr>
            <a:r>
              <a:rPr lang="en-US" sz="1600" dirty="0">
                <a:solidFill>
                  <a:srgbClr val="4F4F4F"/>
                </a:solidFill>
                <a:latin typeface="+mn-lt"/>
              </a:rPr>
              <a:t>Learn how repetitive schedules are consumed</a:t>
            </a:r>
            <a:r>
              <a:rPr lang="en-US" sz="1800" dirty="0"/>
              <a:t/>
            </a:r>
            <a:br>
              <a:rPr lang="en-US" sz="1800" dirty="0"/>
            </a:br>
            <a:endParaRPr lang="en-US" sz="1800" dirty="0"/>
          </a:p>
          <a:p>
            <a:pPr marL="342900" lvl="1" indent="-342900" defTabSz="457200" eaLnBrk="0" hangingPunct="0">
              <a:lnSpc>
                <a:spcPct val="70000"/>
              </a:lnSpc>
              <a:spcBef>
                <a:spcPct val="20000"/>
              </a:spcBef>
              <a:buClr>
                <a:srgbClr val="F79646"/>
              </a:buClr>
              <a:buFont typeface="Webdings" pitchFamily="18" charset="2"/>
              <a:buChar char="5"/>
              <a:defRPr/>
            </a:pPr>
            <a:r>
              <a:rPr lang="en-US" dirty="0">
                <a:solidFill>
                  <a:srgbClr val="4F4F4F"/>
                </a:solidFill>
                <a:latin typeface="+mn-lt"/>
              </a:rPr>
              <a:t>Audience</a:t>
            </a:r>
          </a:p>
          <a:p>
            <a:pPr marL="342900" lvl="1" indent="-342900" defTabSz="457200" eaLnBrk="0" hangingPunct="0">
              <a:lnSpc>
                <a:spcPct val="70000"/>
              </a:lnSpc>
              <a:spcBef>
                <a:spcPct val="20000"/>
              </a:spcBef>
              <a:buClr>
                <a:srgbClr val="F79646"/>
              </a:buClr>
              <a:buFont typeface="Times New Roman" pitchFamily="18" charset="0"/>
              <a:buChar char="–"/>
              <a:defRPr/>
            </a:pPr>
            <a:r>
              <a:rPr lang="en-US" sz="1600" dirty="0">
                <a:solidFill>
                  <a:srgbClr val="4F4F4F"/>
                </a:solidFill>
                <a:latin typeface="+mn-lt"/>
              </a:rPr>
              <a:t>Users who completed Monitor Production (PSW) training</a:t>
            </a:r>
          </a:p>
          <a:p>
            <a:pPr marL="342900" lvl="1" indent="-342900" eaLnBrk="0" hangingPunct="0">
              <a:lnSpc>
                <a:spcPct val="7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None/>
              <a:defRPr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81300"/>
            <a:ext cx="9144000" cy="2057400"/>
          </a:xfrm>
        </p:spPr>
        <p:txBody>
          <a:bodyPr anchor="t"/>
          <a:lstStyle/>
          <a:p>
            <a:pPr algn="ctr" eaLnBrk="1" hangingPunct="1">
              <a:lnSpc>
                <a:spcPct val="85000"/>
              </a:lnSpc>
            </a:pPr>
            <a:r>
              <a:rPr lang="en-US" sz="4800" smtClean="0"/>
              <a:t>Repetitive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990600" y="2476500"/>
            <a:ext cx="70373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dirty="0">
                <a:solidFill>
                  <a:schemeClr val="bg1">
                    <a:lumMod val="50000"/>
                  </a:schemeClr>
                </a:solidFill>
              </a:rPr>
              <a:t>Review Production Activity Detail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8027988" y="333375"/>
            <a:ext cx="1116012" cy="21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65000"/>
                  </a:schemeClr>
                </a:solidFill>
              </a:rPr>
              <a:t>Click For Next  Point</a:t>
            </a:r>
          </a:p>
        </p:txBody>
      </p:sp>
      <p:graphicFrame>
        <p:nvGraphicFramePr>
          <p:cNvPr id="11" name="Group 48"/>
          <p:cNvGraphicFramePr>
            <a:graphicFrameLocks noGrp="1"/>
          </p:cNvGraphicFramePr>
          <p:nvPr/>
        </p:nvGraphicFramePr>
        <p:xfrm>
          <a:off x="150813" y="1557338"/>
          <a:ext cx="8669655" cy="576263"/>
        </p:xfrm>
        <a:graphic>
          <a:graphicData uri="http://schemas.openxmlformats.org/drawingml/2006/table">
            <a:tbl>
              <a:tblPr/>
              <a:tblGrid>
                <a:gridCol w="4143375"/>
                <a:gridCol w="208280"/>
                <a:gridCol w="431800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itchFamily="34" charset="0"/>
                        </a:rPr>
                        <a:t>Prior to 2010.1 Process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itchFamily="34" charset="0"/>
                        </a:rPr>
                        <a:t>New Process 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itchFamily="34" charset="0"/>
                        </a:rPr>
                        <a:t>with Workbenches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67596" name="Title 1"/>
          <p:cNvSpPr txBox="1">
            <a:spLocks/>
          </p:cNvSpPr>
          <p:nvPr/>
        </p:nvSpPr>
        <p:spPr bwMode="auto">
          <a:xfrm>
            <a:off x="0" y="620713"/>
            <a:ext cx="8153400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</a:pPr>
            <a:r>
              <a:rPr lang="en-US" sz="1400" b="1"/>
              <a:t>Visualize Completions to Schedule</a:t>
            </a:r>
            <a:br>
              <a:rPr lang="en-US" sz="1400" b="1"/>
            </a:br>
            <a:r>
              <a:rPr lang="en-US" sz="2000" b="1"/>
              <a:t>Process Overview – Comparison </a:t>
            </a:r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7813675" y="31750"/>
            <a:ext cx="430213" cy="301625"/>
            <a:chOff x="6907213" y="0"/>
            <a:chExt cx="430212" cy="301625"/>
          </a:xfrm>
        </p:grpSpPr>
        <p:sp>
          <p:nvSpPr>
            <p:cNvPr id="16" name="Right Arrow 15"/>
            <p:cNvSpPr/>
            <p:nvPr/>
          </p:nvSpPr>
          <p:spPr>
            <a:xfrm>
              <a:off x="6992938" y="0"/>
              <a:ext cx="344487" cy="301625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67615" name="Group 63"/>
            <p:cNvGrpSpPr>
              <a:grpSpLocks/>
            </p:cNvGrpSpPr>
            <p:nvPr/>
          </p:nvGrpSpPr>
          <p:grpSpPr bwMode="auto">
            <a:xfrm>
              <a:off x="6907213" y="65088"/>
              <a:ext cx="171450" cy="171450"/>
              <a:chOff x="739" y="413995"/>
              <a:chExt cx="172117" cy="172117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739" y="413995"/>
                <a:ext cx="172117" cy="172117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1" name="Oval 5"/>
              <p:cNvSpPr/>
              <p:nvPr/>
            </p:nvSpPr>
            <p:spPr>
              <a:xfrm>
                <a:off x="26238" y="439494"/>
                <a:ext cx="121119" cy="1211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5080" tIns="5080" rIns="5080" bIns="5080" spcCol="1270" anchor="ctr"/>
              <a:lstStyle/>
              <a:p>
                <a:pPr algn="ctr" defTabSz="355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800" dirty="0"/>
                  <a:t>1</a:t>
                </a:r>
              </a:p>
            </p:txBody>
          </p:sp>
        </p:grpSp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276475"/>
            <a:ext cx="4186237" cy="2592388"/>
          </a:xfrm>
          <a:prstGeom prst="rect">
            <a:avLst/>
          </a:prstGeom>
          <a:ln>
            <a:noFill/>
          </a:ln>
          <a:effectLst/>
        </p:spPr>
      </p:pic>
      <p:graphicFrame>
        <p:nvGraphicFramePr>
          <p:cNvPr id="14" name="Group 26"/>
          <p:cNvGraphicFramePr>
            <a:graphicFrameLocks noGrp="1"/>
          </p:cNvGraphicFramePr>
          <p:nvPr/>
        </p:nvGraphicFramePr>
        <p:xfrm>
          <a:off x="251520" y="5013176"/>
          <a:ext cx="8669655" cy="1250278"/>
        </p:xfrm>
        <a:graphic>
          <a:graphicData uri="http://schemas.openxmlformats.org/drawingml/2006/table">
            <a:tbl>
              <a:tblPr/>
              <a:tblGrid>
                <a:gridCol w="4143375"/>
                <a:gridCol w="208280"/>
                <a:gridCol w="4318000"/>
              </a:tblGrid>
              <a:tr h="46401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No performance tracking for production against a scheduled repetitive order or visibility of progress at the operation level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D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New production activity detail now available for repetitive order types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DF6"/>
                    </a:solidFill>
                  </a:tcPr>
                </a:tc>
              </a:tr>
              <a:tr h="61019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Extra effort to access legacy reports &amp; information</a:t>
                      </a:r>
                      <a:b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</a:b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WIP details a click away on workbenches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FB"/>
                    </a:solidFill>
                  </a:tcPr>
                </a:tc>
              </a:tr>
            </a:tbl>
          </a:graphicData>
        </a:graphic>
      </p:graphicFrame>
      <p:pic>
        <p:nvPicPr>
          <p:cNvPr id="676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2276475"/>
            <a:ext cx="3960813" cy="165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484313"/>
            <a:ext cx="6559550" cy="4229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8027988" y="333375"/>
            <a:ext cx="1116012" cy="21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Click For Next  Point</a:t>
            </a:r>
          </a:p>
        </p:txBody>
      </p:sp>
      <p:sp>
        <p:nvSpPr>
          <p:cNvPr id="69635" name="Content Placeholder 2"/>
          <p:cNvSpPr>
            <a:spLocks noGrp="1"/>
          </p:cNvSpPr>
          <p:nvPr>
            <p:ph idx="4294967295"/>
          </p:nvPr>
        </p:nvSpPr>
        <p:spPr>
          <a:xfrm>
            <a:off x="179388" y="908050"/>
            <a:ext cx="8153400" cy="1008063"/>
          </a:xfrm>
        </p:spPr>
        <p:txBody>
          <a:bodyPr tIns="91440" bIns="91440"/>
          <a:lstStyle/>
          <a:p>
            <a:pPr marL="533400" indent="-533400" eaLnBrk="1" hangingPunct="1">
              <a:lnSpc>
                <a:spcPct val="70000"/>
              </a:lnSpc>
            </a:pPr>
            <a:r>
              <a:rPr lang="en-US" sz="1800" b="1" smtClean="0">
                <a:solidFill>
                  <a:schemeClr val="tx1"/>
                </a:solidFill>
              </a:rPr>
              <a:t>Solution Approach: </a:t>
            </a:r>
            <a:r>
              <a:rPr lang="en-US" sz="1400" smtClean="0">
                <a:solidFill>
                  <a:schemeClr val="tx1"/>
                </a:solidFill>
              </a:rPr>
              <a:t>Production Order Maintenance / Production Activity Tab displays </a:t>
            </a:r>
            <a:r>
              <a:rPr lang="en-US" sz="1400" u="sng" smtClean="0">
                <a:solidFill>
                  <a:schemeClr val="tx1"/>
                </a:solidFill>
              </a:rPr>
              <a:t>Production Activity </a:t>
            </a:r>
            <a:r>
              <a:rPr lang="en-US" sz="1400" smtClean="0">
                <a:solidFill>
                  <a:schemeClr val="tx1"/>
                </a:solidFill>
              </a:rPr>
              <a:t>of repetitive orders</a:t>
            </a:r>
          </a:p>
          <a:p>
            <a:pPr marL="933450" lvl="1" indent="-533400" eaLnBrk="1" hangingPunct="1">
              <a:lnSpc>
                <a:spcPct val="70000"/>
              </a:lnSpc>
            </a:pPr>
            <a:endParaRPr lang="en-US" sz="1400" smtClean="0">
              <a:solidFill>
                <a:schemeClr val="tx1"/>
              </a:solidFill>
            </a:endParaRPr>
          </a:p>
          <a:p>
            <a:pPr marL="533400" indent="-533400" eaLnBrk="1" hangingPunct="1">
              <a:lnSpc>
                <a:spcPct val="70000"/>
              </a:lnSpc>
            </a:pPr>
            <a:endParaRPr lang="en-US" sz="1800" smtClean="0">
              <a:solidFill>
                <a:schemeClr val="tx1"/>
              </a:solidFill>
            </a:endParaRPr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8174038" y="31750"/>
            <a:ext cx="430212" cy="301625"/>
            <a:chOff x="6907213" y="0"/>
            <a:chExt cx="430212" cy="301625"/>
          </a:xfrm>
        </p:grpSpPr>
        <p:sp>
          <p:nvSpPr>
            <p:cNvPr id="17" name="Right Arrow 16"/>
            <p:cNvSpPr/>
            <p:nvPr/>
          </p:nvSpPr>
          <p:spPr>
            <a:xfrm>
              <a:off x="6992938" y="0"/>
              <a:ext cx="344487" cy="301625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69646" name="Group 63"/>
            <p:cNvGrpSpPr>
              <a:grpSpLocks/>
            </p:cNvGrpSpPr>
            <p:nvPr/>
          </p:nvGrpSpPr>
          <p:grpSpPr bwMode="auto">
            <a:xfrm>
              <a:off x="6907213" y="65088"/>
              <a:ext cx="171450" cy="171450"/>
              <a:chOff x="739" y="413995"/>
              <a:chExt cx="172117" cy="172117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739" y="413995"/>
                <a:ext cx="172117" cy="172117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1" name="Oval 5"/>
              <p:cNvSpPr/>
              <p:nvPr/>
            </p:nvSpPr>
            <p:spPr>
              <a:xfrm>
                <a:off x="26238" y="439494"/>
                <a:ext cx="121119" cy="1211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5080" tIns="5080" rIns="5080" bIns="5080" spcCol="1270" anchor="ctr"/>
              <a:lstStyle/>
              <a:p>
                <a:pPr algn="ctr" defTabSz="355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800" dirty="0"/>
                  <a:t>1</a:t>
                </a:r>
              </a:p>
            </p:txBody>
          </p:sp>
        </p:grpSp>
      </p:grpSp>
      <p:grpSp>
        <p:nvGrpSpPr>
          <p:cNvPr id="4" name="Group 53"/>
          <p:cNvGrpSpPr>
            <a:grpSpLocks/>
          </p:cNvGrpSpPr>
          <p:nvPr/>
        </p:nvGrpSpPr>
        <p:grpSpPr bwMode="auto">
          <a:xfrm>
            <a:off x="8605838" y="31750"/>
            <a:ext cx="430212" cy="301625"/>
            <a:chOff x="6907213" y="0"/>
            <a:chExt cx="430212" cy="301625"/>
          </a:xfrm>
        </p:grpSpPr>
        <p:sp>
          <p:nvSpPr>
            <p:cNvPr id="23" name="Right Arrow 22"/>
            <p:cNvSpPr/>
            <p:nvPr/>
          </p:nvSpPr>
          <p:spPr>
            <a:xfrm>
              <a:off x="6992938" y="0"/>
              <a:ext cx="344487" cy="301625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69642" name="Group 63"/>
            <p:cNvGrpSpPr>
              <a:grpSpLocks/>
            </p:cNvGrpSpPr>
            <p:nvPr/>
          </p:nvGrpSpPr>
          <p:grpSpPr bwMode="auto">
            <a:xfrm>
              <a:off x="6907213" y="65088"/>
              <a:ext cx="171450" cy="171450"/>
              <a:chOff x="739" y="413995"/>
              <a:chExt cx="172117" cy="172117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739" y="413995"/>
                <a:ext cx="172117" cy="172117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6" name="Oval 5"/>
              <p:cNvSpPr/>
              <p:nvPr/>
            </p:nvSpPr>
            <p:spPr>
              <a:xfrm>
                <a:off x="26238" y="439494"/>
                <a:ext cx="121119" cy="1211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5080" tIns="5080" rIns="5080" bIns="5080" spcCol="1270" anchor="ctr"/>
              <a:lstStyle/>
              <a:p>
                <a:pPr algn="ctr" defTabSz="355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800" dirty="0"/>
                  <a:t>2</a:t>
                </a:r>
              </a:p>
            </p:txBody>
          </p:sp>
        </p:grpSp>
      </p:grpSp>
      <p:sp>
        <p:nvSpPr>
          <p:cNvPr id="69638" name="Title 1"/>
          <p:cNvSpPr txBox="1">
            <a:spLocks/>
          </p:cNvSpPr>
          <p:nvPr/>
        </p:nvSpPr>
        <p:spPr bwMode="auto">
          <a:xfrm>
            <a:off x="179388" y="333375"/>
            <a:ext cx="71278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</a:pPr>
            <a:r>
              <a:rPr lang="en-US" sz="1200" b="1">
                <a:solidFill>
                  <a:schemeClr val="tx2"/>
                </a:solidFill>
              </a:rPr>
              <a:t>Review Production Activity Detail</a:t>
            </a:r>
            <a:r>
              <a:rPr lang="en-US" sz="2000" b="1">
                <a:solidFill>
                  <a:schemeClr val="tx2"/>
                </a:solidFill>
              </a:rPr>
              <a:t/>
            </a:r>
            <a:br>
              <a:rPr lang="en-US" sz="2000" b="1">
                <a:solidFill>
                  <a:schemeClr val="tx2"/>
                </a:solidFill>
              </a:rPr>
            </a:br>
            <a:r>
              <a:rPr lang="en-US" sz="2000" b="1">
                <a:solidFill>
                  <a:schemeClr val="tx2"/>
                </a:solidFill>
              </a:rPr>
              <a:t>Repetitive</a:t>
            </a:r>
          </a:p>
        </p:txBody>
      </p:sp>
      <p:sp>
        <p:nvSpPr>
          <p:cNvPr id="29" name="Rounded Rectangular Callout 28"/>
          <p:cNvSpPr/>
          <p:nvPr/>
        </p:nvSpPr>
        <p:spPr bwMode="auto">
          <a:xfrm>
            <a:off x="5795963" y="3068638"/>
            <a:ext cx="2905125" cy="936625"/>
          </a:xfrm>
          <a:prstGeom prst="wedgeRoundRectCallout">
            <a:avLst>
              <a:gd name="adj1" fmla="val -46536"/>
              <a:gd name="adj2" fmla="val 95799"/>
              <a:gd name="adj3" fmla="val 16667"/>
            </a:avLst>
          </a:prstGeom>
          <a:solidFill>
            <a:schemeClr val="bg1"/>
          </a:solidFill>
          <a:ln w="19050">
            <a:solidFill>
              <a:schemeClr val="bg1">
                <a:lumMod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30000" dirty="0">
                <a:solidFill>
                  <a:schemeClr val="tx2"/>
                </a:solidFill>
              </a:rPr>
              <a:t>(1) </a:t>
            </a:r>
            <a:r>
              <a:rPr lang="en-US" sz="1200" b="1" dirty="0">
                <a:solidFill>
                  <a:schemeClr val="tx2"/>
                </a:solidFill>
              </a:rPr>
              <a:t>Order Summary </a:t>
            </a:r>
            <a:r>
              <a:rPr lang="en-US" sz="1200" dirty="0">
                <a:solidFill>
                  <a:schemeClr val="tx2"/>
                </a:solidFill>
              </a:rPr>
              <a:t>– summarizes order level information concerning completed, reworked and labor hours</a:t>
            </a:r>
            <a:endParaRPr lang="en-US" sz="1200" b="1" dirty="0">
              <a:solidFill>
                <a:schemeClr val="tx2"/>
              </a:solidFill>
            </a:endParaRPr>
          </a:p>
        </p:txBody>
      </p:sp>
      <p:sp>
        <p:nvSpPr>
          <p:cNvPr id="30" name="Rounded Rectangular Callout 29"/>
          <p:cNvSpPr/>
          <p:nvPr/>
        </p:nvSpPr>
        <p:spPr bwMode="auto">
          <a:xfrm>
            <a:off x="2627313" y="5516563"/>
            <a:ext cx="2905125" cy="865187"/>
          </a:xfrm>
          <a:prstGeom prst="wedgeRoundRectCallout">
            <a:avLst>
              <a:gd name="adj1" fmla="val -27848"/>
              <a:gd name="adj2" fmla="val -124061"/>
              <a:gd name="adj3" fmla="val 16667"/>
            </a:avLst>
          </a:prstGeom>
          <a:solidFill>
            <a:schemeClr val="bg1"/>
          </a:solidFill>
          <a:ln w="19050">
            <a:solidFill>
              <a:schemeClr val="bg1">
                <a:lumMod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30000" dirty="0">
                <a:solidFill>
                  <a:schemeClr val="tx2"/>
                </a:solidFill>
              </a:rPr>
              <a:t>(2) </a:t>
            </a:r>
            <a:r>
              <a:rPr lang="en-US" sz="1200" b="1" dirty="0">
                <a:solidFill>
                  <a:schemeClr val="tx2"/>
                </a:solidFill>
              </a:rPr>
              <a:t>Operation Details – </a:t>
            </a:r>
            <a:r>
              <a:rPr lang="en-US" sz="1200" dirty="0">
                <a:solidFill>
                  <a:schemeClr val="tx2"/>
                </a:solidFill>
              </a:rPr>
              <a:t>Review the production activity details at the operation level</a:t>
            </a:r>
            <a:endParaRPr lang="en-US" sz="12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9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484313"/>
            <a:ext cx="6667500" cy="426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8027988" y="333375"/>
            <a:ext cx="1116012" cy="21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Click For Next  Point</a:t>
            </a:r>
          </a:p>
        </p:txBody>
      </p:sp>
      <p:sp>
        <p:nvSpPr>
          <p:cNvPr id="71683" name="Content Placeholder 2"/>
          <p:cNvSpPr>
            <a:spLocks noGrp="1"/>
          </p:cNvSpPr>
          <p:nvPr>
            <p:ph idx="4294967295"/>
          </p:nvPr>
        </p:nvSpPr>
        <p:spPr>
          <a:xfrm>
            <a:off x="179388" y="908050"/>
            <a:ext cx="8153400" cy="1008063"/>
          </a:xfrm>
        </p:spPr>
        <p:txBody>
          <a:bodyPr tIns="91440" bIns="91440"/>
          <a:lstStyle/>
          <a:p>
            <a:pPr marL="533400" indent="-533400" eaLnBrk="1" hangingPunct="1">
              <a:lnSpc>
                <a:spcPct val="70000"/>
              </a:lnSpc>
            </a:pPr>
            <a:r>
              <a:rPr lang="en-US" sz="1800" b="1" smtClean="0">
                <a:solidFill>
                  <a:schemeClr val="tx1"/>
                </a:solidFill>
              </a:rPr>
              <a:t>Solution Approach: </a:t>
            </a:r>
            <a:r>
              <a:rPr lang="en-US" sz="1400" smtClean="0">
                <a:solidFill>
                  <a:schemeClr val="tx1"/>
                </a:solidFill>
              </a:rPr>
              <a:t>Production Order Maintenance / Production Activity Tab displays </a:t>
            </a:r>
            <a:r>
              <a:rPr lang="en-US" sz="1400" u="sng" smtClean="0">
                <a:solidFill>
                  <a:schemeClr val="tx1"/>
                </a:solidFill>
              </a:rPr>
              <a:t>Production CUM Activity</a:t>
            </a:r>
            <a:r>
              <a:rPr lang="en-US" sz="1400" smtClean="0">
                <a:solidFill>
                  <a:schemeClr val="tx1"/>
                </a:solidFill>
              </a:rPr>
              <a:t> of repetitive orders</a:t>
            </a:r>
          </a:p>
          <a:p>
            <a:pPr marL="933450" lvl="1" indent="-533400" eaLnBrk="1" hangingPunct="1">
              <a:lnSpc>
                <a:spcPct val="70000"/>
              </a:lnSpc>
            </a:pPr>
            <a:endParaRPr lang="en-US" sz="1400" smtClean="0">
              <a:solidFill>
                <a:schemeClr val="tx1"/>
              </a:solidFill>
            </a:endParaRPr>
          </a:p>
          <a:p>
            <a:pPr marL="533400" indent="-533400" eaLnBrk="1" hangingPunct="1">
              <a:lnSpc>
                <a:spcPct val="70000"/>
              </a:lnSpc>
            </a:pPr>
            <a:endParaRPr lang="en-US" sz="1800" smtClean="0">
              <a:solidFill>
                <a:schemeClr val="tx1"/>
              </a:solidFill>
            </a:endParaRPr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8174038" y="31750"/>
            <a:ext cx="430212" cy="301625"/>
            <a:chOff x="6907213" y="0"/>
            <a:chExt cx="430212" cy="301625"/>
          </a:xfrm>
        </p:grpSpPr>
        <p:sp>
          <p:nvSpPr>
            <p:cNvPr id="17" name="Right Arrow 16"/>
            <p:cNvSpPr/>
            <p:nvPr/>
          </p:nvSpPr>
          <p:spPr>
            <a:xfrm>
              <a:off x="6992938" y="0"/>
              <a:ext cx="344487" cy="301625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71694" name="Group 63"/>
            <p:cNvGrpSpPr>
              <a:grpSpLocks/>
            </p:cNvGrpSpPr>
            <p:nvPr/>
          </p:nvGrpSpPr>
          <p:grpSpPr bwMode="auto">
            <a:xfrm>
              <a:off x="6907213" y="65088"/>
              <a:ext cx="171450" cy="171450"/>
              <a:chOff x="739" y="413995"/>
              <a:chExt cx="172117" cy="172117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739" y="413995"/>
                <a:ext cx="172117" cy="172117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1" name="Oval 5"/>
              <p:cNvSpPr/>
              <p:nvPr/>
            </p:nvSpPr>
            <p:spPr>
              <a:xfrm>
                <a:off x="26238" y="439494"/>
                <a:ext cx="121119" cy="1211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5080" tIns="5080" rIns="5080" bIns="5080" spcCol="1270" anchor="ctr"/>
              <a:lstStyle/>
              <a:p>
                <a:pPr algn="ctr" defTabSz="355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800" dirty="0"/>
                  <a:t>1</a:t>
                </a:r>
              </a:p>
            </p:txBody>
          </p:sp>
        </p:grpSp>
      </p:grpSp>
      <p:grpSp>
        <p:nvGrpSpPr>
          <p:cNvPr id="4" name="Group 53"/>
          <p:cNvGrpSpPr>
            <a:grpSpLocks/>
          </p:cNvGrpSpPr>
          <p:nvPr/>
        </p:nvGrpSpPr>
        <p:grpSpPr bwMode="auto">
          <a:xfrm>
            <a:off x="8605838" y="31750"/>
            <a:ext cx="430212" cy="301625"/>
            <a:chOff x="6907213" y="0"/>
            <a:chExt cx="430212" cy="301625"/>
          </a:xfrm>
        </p:grpSpPr>
        <p:sp>
          <p:nvSpPr>
            <p:cNvPr id="23" name="Right Arrow 22"/>
            <p:cNvSpPr/>
            <p:nvPr/>
          </p:nvSpPr>
          <p:spPr>
            <a:xfrm>
              <a:off x="6992938" y="0"/>
              <a:ext cx="344487" cy="301625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71690" name="Group 63"/>
            <p:cNvGrpSpPr>
              <a:grpSpLocks/>
            </p:cNvGrpSpPr>
            <p:nvPr/>
          </p:nvGrpSpPr>
          <p:grpSpPr bwMode="auto">
            <a:xfrm>
              <a:off x="6907213" y="65088"/>
              <a:ext cx="171450" cy="171450"/>
              <a:chOff x="739" y="413995"/>
              <a:chExt cx="172117" cy="172117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739" y="413995"/>
                <a:ext cx="172117" cy="172117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6" name="Oval 5"/>
              <p:cNvSpPr/>
              <p:nvPr/>
            </p:nvSpPr>
            <p:spPr>
              <a:xfrm>
                <a:off x="26238" y="439494"/>
                <a:ext cx="121119" cy="1211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5080" tIns="5080" rIns="5080" bIns="5080" spcCol="1270" anchor="ctr"/>
              <a:lstStyle/>
              <a:p>
                <a:pPr algn="ctr" defTabSz="355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800" dirty="0"/>
                  <a:t>2</a:t>
                </a:r>
              </a:p>
            </p:txBody>
          </p:sp>
        </p:grpSp>
      </p:grpSp>
      <p:sp>
        <p:nvSpPr>
          <p:cNvPr id="71686" name="Title 1"/>
          <p:cNvSpPr txBox="1">
            <a:spLocks/>
          </p:cNvSpPr>
          <p:nvPr/>
        </p:nvSpPr>
        <p:spPr bwMode="auto">
          <a:xfrm>
            <a:off x="179388" y="333375"/>
            <a:ext cx="71278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</a:pPr>
            <a:r>
              <a:rPr lang="en-US" sz="1200" b="1">
                <a:solidFill>
                  <a:schemeClr val="tx2"/>
                </a:solidFill>
              </a:rPr>
              <a:t>Review Production Activity Detail</a:t>
            </a:r>
            <a:r>
              <a:rPr lang="en-US" sz="2000" b="1">
                <a:solidFill>
                  <a:schemeClr val="tx2"/>
                </a:solidFill>
              </a:rPr>
              <a:t/>
            </a:r>
            <a:br>
              <a:rPr lang="en-US" sz="2000" b="1">
                <a:solidFill>
                  <a:schemeClr val="tx2"/>
                </a:solidFill>
              </a:rPr>
            </a:br>
            <a:r>
              <a:rPr lang="en-US" sz="2000" b="1">
                <a:solidFill>
                  <a:schemeClr val="tx2"/>
                </a:solidFill>
              </a:rPr>
              <a:t>Repetitive</a:t>
            </a:r>
          </a:p>
        </p:txBody>
      </p:sp>
      <p:sp>
        <p:nvSpPr>
          <p:cNvPr id="29" name="Rounded Rectangular Callout 28"/>
          <p:cNvSpPr/>
          <p:nvPr/>
        </p:nvSpPr>
        <p:spPr bwMode="auto">
          <a:xfrm>
            <a:off x="5940425" y="3213100"/>
            <a:ext cx="2905125" cy="936625"/>
          </a:xfrm>
          <a:prstGeom prst="wedgeRoundRectCallout">
            <a:avLst>
              <a:gd name="adj1" fmla="val -46536"/>
              <a:gd name="adj2" fmla="val 95799"/>
              <a:gd name="adj3" fmla="val 16667"/>
            </a:avLst>
          </a:prstGeom>
          <a:solidFill>
            <a:schemeClr val="bg1"/>
          </a:solidFill>
          <a:ln w="19050">
            <a:solidFill>
              <a:schemeClr val="bg1">
                <a:lumMod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30000" dirty="0">
                <a:solidFill>
                  <a:schemeClr val="tx2"/>
                </a:solidFill>
              </a:rPr>
              <a:t>(1) </a:t>
            </a:r>
            <a:r>
              <a:rPr lang="en-US" sz="1200" b="1" dirty="0">
                <a:solidFill>
                  <a:schemeClr val="tx2"/>
                </a:solidFill>
              </a:rPr>
              <a:t>CUM Orders </a:t>
            </a:r>
            <a:r>
              <a:rPr lang="en-US" sz="1200" dirty="0">
                <a:solidFill>
                  <a:schemeClr val="tx2"/>
                </a:solidFill>
              </a:rPr>
              <a:t>– aggregate all production activity against an item over a specified period of time for a specific BOM/Routing configuration</a:t>
            </a:r>
            <a:endParaRPr lang="en-US" sz="1200" b="1" dirty="0">
              <a:solidFill>
                <a:schemeClr val="tx2"/>
              </a:solidFill>
            </a:endParaRPr>
          </a:p>
        </p:txBody>
      </p:sp>
      <p:sp>
        <p:nvSpPr>
          <p:cNvPr id="30" name="Rounded Rectangular Callout 29"/>
          <p:cNvSpPr/>
          <p:nvPr/>
        </p:nvSpPr>
        <p:spPr bwMode="auto">
          <a:xfrm>
            <a:off x="3276600" y="5516563"/>
            <a:ext cx="2905125" cy="865187"/>
          </a:xfrm>
          <a:prstGeom prst="wedgeRoundRectCallout">
            <a:avLst>
              <a:gd name="adj1" fmla="val 43627"/>
              <a:gd name="adj2" fmla="val -93196"/>
              <a:gd name="adj3" fmla="val 16667"/>
            </a:avLst>
          </a:prstGeom>
          <a:solidFill>
            <a:schemeClr val="bg1"/>
          </a:solidFill>
          <a:ln w="19050">
            <a:solidFill>
              <a:schemeClr val="bg1">
                <a:lumMod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30000" dirty="0">
                <a:solidFill>
                  <a:schemeClr val="tx2"/>
                </a:solidFill>
              </a:rPr>
              <a:t>(2) </a:t>
            </a:r>
            <a:r>
              <a:rPr lang="en-US" sz="1200" b="1" dirty="0">
                <a:solidFill>
                  <a:schemeClr val="tx2"/>
                </a:solidFill>
              </a:rPr>
              <a:t>Cum Operation Details – </a:t>
            </a:r>
            <a:r>
              <a:rPr lang="en-US" sz="1200" dirty="0">
                <a:solidFill>
                  <a:schemeClr val="tx2"/>
                </a:solidFill>
              </a:rPr>
              <a:t>Review the production activity details at the operation level to identify critical information, such as WIP</a:t>
            </a:r>
            <a:endParaRPr lang="en-US" sz="12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9" grpId="0" animBg="1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81300"/>
            <a:ext cx="9144000" cy="2057400"/>
          </a:xfrm>
        </p:spPr>
        <p:txBody>
          <a:bodyPr anchor="t"/>
          <a:lstStyle/>
          <a:p>
            <a:pPr algn="ctr" eaLnBrk="1" hangingPunct="1">
              <a:lnSpc>
                <a:spcPct val="85000"/>
              </a:lnSpc>
            </a:pPr>
            <a:r>
              <a:rPr lang="en-US" sz="4800" smtClean="0"/>
              <a:t>Manage Orders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990600" y="2476500"/>
            <a:ext cx="70373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dirty="0">
                <a:solidFill>
                  <a:schemeClr val="bg1">
                    <a:lumMod val="50000"/>
                  </a:schemeClr>
                </a:solidFill>
              </a:rPr>
              <a:t>Monitor Production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8027988" y="333375"/>
            <a:ext cx="1116012" cy="21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Click For Next  Point</a:t>
            </a:r>
          </a:p>
        </p:txBody>
      </p:sp>
      <p:sp>
        <p:nvSpPr>
          <p:cNvPr id="75778" name="Title 1"/>
          <p:cNvSpPr txBox="1">
            <a:spLocks/>
          </p:cNvSpPr>
          <p:nvPr/>
        </p:nvSpPr>
        <p:spPr bwMode="auto">
          <a:xfrm>
            <a:off x="179388" y="333375"/>
            <a:ext cx="71278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</a:pPr>
            <a:r>
              <a:rPr lang="en-US" sz="1200" b="1">
                <a:solidFill>
                  <a:schemeClr val="tx2"/>
                </a:solidFill>
              </a:rPr>
              <a:t>Monitor Production</a:t>
            </a:r>
            <a:r>
              <a:rPr lang="en-US" sz="2000" b="1">
                <a:solidFill>
                  <a:schemeClr val="tx2"/>
                </a:solidFill>
              </a:rPr>
              <a:t/>
            </a:r>
            <a:br>
              <a:rPr lang="en-US" sz="2000" b="1">
                <a:solidFill>
                  <a:schemeClr val="tx2"/>
                </a:solidFill>
              </a:rPr>
            </a:br>
            <a:r>
              <a:rPr lang="en-US" sz="2000" b="1">
                <a:solidFill>
                  <a:schemeClr val="tx2"/>
                </a:solidFill>
              </a:rPr>
              <a:t>Manage Orders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95288" y="1557338"/>
          <a:ext cx="8208912" cy="256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8447"/>
                <a:gridCol w="2128236"/>
                <a:gridCol w="205222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Business Scenarios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Repetitive Process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Discrete Process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What happens to a completed production order?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Automated processing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Requires user action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How do I close a production order that was not fully completed?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Same process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Should I delete scheduled order history?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Schedule Delete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What are the financial and inventory impacts of closing a production order?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 Impact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Considerations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81300"/>
            <a:ext cx="9144000" cy="2057400"/>
          </a:xfrm>
        </p:spPr>
        <p:txBody>
          <a:bodyPr anchor="t"/>
          <a:lstStyle/>
          <a:p>
            <a:pPr algn="ctr" eaLnBrk="1" hangingPunct="1">
              <a:lnSpc>
                <a:spcPct val="85000"/>
              </a:lnSpc>
            </a:pPr>
            <a:r>
              <a:rPr lang="en-US" smtClean="0"/>
              <a:t> </a:t>
            </a:r>
            <a:r>
              <a:rPr lang="en-US" sz="4800" smtClean="0"/>
              <a:t>Hands On Lesson</a:t>
            </a:r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990600" y="2476500"/>
            <a:ext cx="7181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dirty="0">
                <a:solidFill>
                  <a:schemeClr val="bg1">
                    <a:lumMod val="50000"/>
                  </a:schemeClr>
                </a:solidFill>
              </a:rPr>
              <a:t>Monitor Production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/>
              <a:t>Exercise 1 – Monitor Production Activity using the Workbenches </a:t>
            </a:r>
          </a:p>
        </p:txBody>
      </p:sp>
      <p:sp>
        <p:nvSpPr>
          <p:cNvPr id="79874" name="Rectangle 3"/>
          <p:cNvSpPr>
            <a:spLocks noGrp="1"/>
          </p:cNvSpPr>
          <p:nvPr>
            <p:ph type="body" idx="1"/>
          </p:nvPr>
        </p:nvSpPr>
        <p:spPr>
          <a:xfrm>
            <a:off x="457200" y="1628775"/>
            <a:ext cx="8229600" cy="4678363"/>
          </a:xfrm>
        </p:spPr>
        <p:txBody>
          <a:bodyPr/>
          <a:lstStyle/>
          <a:p>
            <a:r>
              <a:rPr lang="en-US" smtClean="0"/>
              <a:t>Retrieve your scheduling data </a:t>
            </a:r>
          </a:p>
          <a:p>
            <a:r>
              <a:rPr lang="en-US" smtClean="0"/>
              <a:t>View all past due production orders </a:t>
            </a:r>
          </a:p>
          <a:p>
            <a:r>
              <a:rPr lang="en-US" smtClean="0"/>
              <a:t>View orders by due date </a:t>
            </a:r>
          </a:p>
          <a:p>
            <a:r>
              <a:rPr lang="en-US" smtClean="0"/>
              <a:t>View completed orders</a:t>
            </a:r>
          </a:p>
          <a:p>
            <a:r>
              <a:rPr lang="en-US" smtClean="0"/>
              <a:t>Drill down into production activity details for a repetitive order</a:t>
            </a:r>
          </a:p>
          <a:p>
            <a:r>
              <a:rPr lang="en-US" smtClean="0"/>
              <a:t>Drill down into production activity details for a discrete order</a:t>
            </a:r>
          </a:p>
          <a:p>
            <a:endParaRPr lang="en-US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81300"/>
            <a:ext cx="9144000" cy="2057400"/>
          </a:xfrm>
        </p:spPr>
        <p:txBody>
          <a:bodyPr anchor="t"/>
          <a:lstStyle/>
          <a:p>
            <a:pPr algn="ctr" eaLnBrk="1" hangingPunct="1">
              <a:lnSpc>
                <a:spcPct val="85000"/>
              </a:lnSpc>
            </a:pPr>
            <a:r>
              <a:rPr lang="en-US" smtClean="0"/>
              <a:t> </a:t>
            </a:r>
            <a:r>
              <a:rPr lang="en-US" sz="4800" smtClean="0"/>
              <a:t>Other Related Topics</a:t>
            </a:r>
          </a:p>
        </p:txBody>
      </p:sp>
      <p:sp>
        <p:nvSpPr>
          <p:cNvPr id="158722" name="Text Box 3"/>
          <p:cNvSpPr txBox="1">
            <a:spLocks noChangeArrowheads="1"/>
          </p:cNvSpPr>
          <p:nvPr/>
        </p:nvSpPr>
        <p:spPr bwMode="auto">
          <a:xfrm>
            <a:off x="990600" y="2476500"/>
            <a:ext cx="70373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dirty="0">
                <a:solidFill>
                  <a:schemeClr val="bg1">
                    <a:lumMod val="50000"/>
                  </a:schemeClr>
                </a:solidFill>
              </a:rPr>
              <a:t>Manage Resource Capacity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Content Placeholder 2"/>
          <p:cNvSpPr>
            <a:spLocks/>
          </p:cNvSpPr>
          <p:nvPr/>
        </p:nvSpPr>
        <p:spPr bwMode="auto">
          <a:xfrm>
            <a:off x="468313" y="1557338"/>
            <a:ext cx="815340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defTabSz="457200">
              <a:lnSpc>
                <a:spcPct val="70000"/>
              </a:lnSpc>
              <a:spcBef>
                <a:spcPct val="20000"/>
              </a:spcBef>
              <a:buClr>
                <a:srgbClr val="F79646"/>
              </a:buClr>
              <a:buFont typeface="Arial" charset="0"/>
              <a:buChar char="•"/>
              <a:defRPr/>
            </a:pPr>
            <a:r>
              <a:rPr lang="en-US" sz="2000" dirty="0">
                <a:latin typeface="+mn-lt"/>
              </a:rPr>
              <a:t>Operation Metric Reports</a:t>
            </a:r>
          </a:p>
          <a:p>
            <a:pPr marL="742950" lvl="1" indent="-285750" defTabSz="457200" eaLnBrk="0" hangingPunct="0">
              <a:lnSpc>
                <a:spcPct val="70000"/>
              </a:lnSpc>
              <a:spcBef>
                <a:spcPct val="20000"/>
              </a:spcBef>
              <a:buClr>
                <a:srgbClr val="F79646"/>
              </a:buClr>
              <a:buFont typeface="Lucida Grande"/>
              <a:buChar char="-"/>
              <a:defRPr/>
            </a:pPr>
            <a:r>
              <a:rPr lang="en-US" sz="1600" dirty="0">
                <a:latin typeface="+mn-lt"/>
              </a:rPr>
              <a:t>Operation metric reports can provide summary statistics of schedule attainment </a:t>
            </a:r>
          </a:p>
          <a:p>
            <a:pPr marL="1657350" lvl="3" indent="-285750" defTabSz="457200">
              <a:lnSpc>
                <a:spcPct val="70000"/>
              </a:lnSpc>
              <a:spcBef>
                <a:spcPct val="20000"/>
              </a:spcBef>
              <a:buClr>
                <a:srgbClr val="F79646"/>
              </a:buClr>
              <a:buFont typeface="Lucida Grande"/>
              <a:buChar char="-"/>
              <a:defRPr/>
            </a:pPr>
            <a:endParaRPr lang="en-US" sz="1700" dirty="0">
              <a:latin typeface="+mn-lt"/>
            </a:endParaRPr>
          </a:p>
          <a:p>
            <a:pPr marL="1200150" lvl="2" indent="-285750" defTabSz="457200">
              <a:lnSpc>
                <a:spcPct val="70000"/>
              </a:lnSpc>
              <a:spcBef>
                <a:spcPct val="20000"/>
              </a:spcBef>
              <a:buClr>
                <a:srgbClr val="F79646"/>
              </a:buClr>
              <a:buFont typeface="Lucida Grande"/>
              <a:buChar char="-"/>
              <a:defRPr/>
            </a:pPr>
            <a:endParaRPr lang="en-US" sz="2000" dirty="0"/>
          </a:p>
          <a:p>
            <a:pPr marL="342900" indent="-342900" defTabSz="457200" eaLnBrk="0" hangingPunct="0">
              <a:lnSpc>
                <a:spcPct val="70000"/>
              </a:lnSpc>
              <a:spcBef>
                <a:spcPct val="20000"/>
              </a:spcBef>
              <a:buClr>
                <a:srgbClr val="F79646"/>
              </a:buClr>
              <a:buFont typeface="Arial" charset="0"/>
              <a:buChar char="•"/>
              <a:defRPr/>
            </a:pPr>
            <a:r>
              <a:rPr lang="en-US" sz="2000" dirty="0">
                <a:latin typeface="+mn-lt"/>
              </a:rPr>
              <a:t>Integrated workbench Component Checking</a:t>
            </a:r>
          </a:p>
          <a:p>
            <a:pPr marL="742950" lvl="1" indent="-285750" defTabSz="457200" eaLnBrk="0" hangingPunct="0">
              <a:lnSpc>
                <a:spcPct val="70000"/>
              </a:lnSpc>
              <a:spcBef>
                <a:spcPct val="20000"/>
              </a:spcBef>
              <a:buClr>
                <a:srgbClr val="F79646"/>
              </a:buClr>
              <a:buFont typeface="Lucida Grande"/>
              <a:buChar char="-"/>
              <a:defRPr/>
            </a:pPr>
            <a:r>
              <a:rPr lang="en-US" sz="1600" dirty="0">
                <a:latin typeface="+mn-lt"/>
              </a:rPr>
              <a:t>CAC can provide immediate visibility to production orders released to floor where material shortages arise</a:t>
            </a:r>
          </a:p>
          <a:p>
            <a:pPr marL="1200150" lvl="2" indent="-285750" defTabSz="457200" eaLnBrk="0" hangingPunct="0">
              <a:lnSpc>
                <a:spcPct val="70000"/>
              </a:lnSpc>
              <a:spcBef>
                <a:spcPct val="20000"/>
              </a:spcBef>
              <a:buClr>
                <a:srgbClr val="F79646"/>
              </a:buClr>
              <a:buFont typeface="Lucida Grande"/>
              <a:buChar char="-"/>
              <a:defRPr/>
            </a:pPr>
            <a:r>
              <a:rPr lang="en-US" sz="1400" dirty="0">
                <a:latin typeface="+mn-lt"/>
              </a:rPr>
              <a:t>Topic covered in the Component Availability Checking  (CAC)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  <a:defRPr/>
            </a:pPr>
            <a:endParaRPr lang="en-US" sz="2600" dirty="0"/>
          </a:p>
          <a:p>
            <a:pPr marL="800100" lvl="1" indent="-342900" defTabSz="457200" eaLnBrk="0" hangingPunct="0">
              <a:lnSpc>
                <a:spcPct val="70000"/>
              </a:lnSpc>
              <a:spcBef>
                <a:spcPct val="20000"/>
              </a:spcBef>
              <a:buClr>
                <a:srgbClr val="F79646"/>
              </a:buClr>
              <a:buFont typeface="Arial" charset="0"/>
              <a:buChar char="•"/>
              <a:defRPr/>
            </a:pPr>
            <a:endParaRPr lang="en-US" sz="1500" dirty="0">
              <a:latin typeface="+mn-lt"/>
            </a:endParaRPr>
          </a:p>
          <a:p>
            <a:pPr marL="342900" indent="-342900" defTabSz="457200" eaLnBrk="0" hangingPunct="0">
              <a:lnSpc>
                <a:spcPct val="70000"/>
              </a:lnSpc>
              <a:spcBef>
                <a:spcPct val="20000"/>
              </a:spcBef>
              <a:buClr>
                <a:srgbClr val="F79646"/>
              </a:buClr>
              <a:buFont typeface="Arial" charset="0"/>
              <a:buChar char="•"/>
              <a:defRPr/>
            </a:pPr>
            <a:r>
              <a:rPr lang="en-US" sz="2000" dirty="0">
                <a:latin typeface="+mn-lt"/>
              </a:rPr>
              <a:t>Other</a:t>
            </a:r>
          </a:p>
          <a:p>
            <a:pPr marL="742950" lvl="1" indent="-285750" defTabSz="457200" eaLnBrk="0" hangingPunct="0">
              <a:lnSpc>
                <a:spcPct val="70000"/>
              </a:lnSpc>
              <a:spcBef>
                <a:spcPct val="20000"/>
              </a:spcBef>
              <a:buClr>
                <a:srgbClr val="F79646"/>
              </a:buClr>
              <a:buFont typeface="Lucida Grande"/>
              <a:buChar char="-"/>
              <a:defRPr/>
            </a:pPr>
            <a:r>
              <a:rPr lang="en-US" sz="1700" dirty="0">
                <a:latin typeface="+mn-lt"/>
              </a:rPr>
              <a:t>Production reporting – differences between discrete and repetitive production activity</a:t>
            </a:r>
          </a:p>
          <a:p>
            <a:pPr marL="1200150" lvl="2" indent="-285750" defTabSz="457200" eaLnBrk="0" hangingPunct="0">
              <a:lnSpc>
                <a:spcPct val="70000"/>
              </a:lnSpc>
              <a:spcBef>
                <a:spcPct val="20000"/>
              </a:spcBef>
              <a:buClr>
                <a:srgbClr val="F79646"/>
              </a:buClr>
              <a:buFont typeface="Lucida Grande"/>
              <a:buChar char="-"/>
              <a:defRPr/>
            </a:pPr>
            <a:r>
              <a:rPr lang="en-US" sz="1700" dirty="0">
                <a:latin typeface="+mn-lt"/>
              </a:rPr>
              <a:t>Includes discussions how a repetitive schedule is consumed</a:t>
            </a:r>
          </a:p>
          <a:p>
            <a:pPr marL="742950" lvl="1" indent="-285750" defTabSz="457200" eaLnBrk="0" hangingPunct="0">
              <a:lnSpc>
                <a:spcPct val="70000"/>
              </a:lnSpc>
              <a:spcBef>
                <a:spcPct val="20000"/>
              </a:spcBef>
              <a:buClr>
                <a:srgbClr val="F79646"/>
              </a:buClr>
              <a:buFont typeface="Lucida Grande"/>
              <a:buChar char="-"/>
              <a:defRPr/>
            </a:pPr>
            <a:r>
              <a:rPr lang="en-US" sz="1700" dirty="0">
                <a:latin typeface="+mn-lt"/>
              </a:rPr>
              <a:t>Monitoring and tracking production variances</a:t>
            </a:r>
          </a:p>
          <a:p>
            <a:pPr marL="742950" lvl="1" indent="-285750" defTabSz="457200" eaLnBrk="0" hangingPunct="0">
              <a:lnSpc>
                <a:spcPct val="70000"/>
              </a:lnSpc>
              <a:spcBef>
                <a:spcPct val="20000"/>
              </a:spcBef>
              <a:buClr>
                <a:srgbClr val="F79646"/>
              </a:buClr>
              <a:buFont typeface="Lucida Grande"/>
              <a:buChar char="-"/>
              <a:defRPr/>
            </a:pPr>
            <a:r>
              <a:rPr lang="en-US" sz="1700" dirty="0">
                <a:latin typeface="+mn-lt"/>
              </a:rPr>
              <a:t>Suggestions and comments welcome</a:t>
            </a:r>
          </a:p>
        </p:txBody>
      </p:sp>
      <p:sp>
        <p:nvSpPr>
          <p:cNvPr id="82946" name="Title 1"/>
          <p:cNvSpPr txBox="1">
            <a:spLocks/>
          </p:cNvSpPr>
          <p:nvPr/>
        </p:nvSpPr>
        <p:spPr bwMode="auto">
          <a:xfrm>
            <a:off x="323850" y="692150"/>
            <a:ext cx="71278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</a:pPr>
            <a:r>
              <a:rPr lang="en-US" sz="1200" b="1">
                <a:solidFill>
                  <a:schemeClr val="tx2"/>
                </a:solidFill>
              </a:rPr>
              <a:t>Monitor Production</a:t>
            </a:r>
            <a:r>
              <a:rPr lang="en-US" sz="2000" b="1">
                <a:solidFill>
                  <a:schemeClr val="tx2"/>
                </a:solidFill>
              </a:rPr>
              <a:t/>
            </a:r>
            <a:br>
              <a:rPr lang="en-US" sz="2000" b="1">
                <a:solidFill>
                  <a:schemeClr val="tx2"/>
                </a:solidFill>
              </a:rPr>
            </a:br>
            <a:r>
              <a:rPr lang="en-US" sz="2000" b="1">
                <a:solidFill>
                  <a:schemeClr val="tx2"/>
                </a:solidFill>
              </a:rPr>
              <a:t>Other Topics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ChangeArrowheads="1"/>
          </p:cNvSpPr>
          <p:nvPr/>
        </p:nvSpPr>
        <p:spPr bwMode="auto">
          <a:xfrm>
            <a:off x="250825" y="476250"/>
            <a:ext cx="72723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</a:pPr>
            <a:r>
              <a:rPr lang="en-US" sz="2000" b="1">
                <a:solidFill>
                  <a:schemeClr val="tx2"/>
                </a:solidFill>
              </a:rPr>
              <a:t>Topics Covered</a:t>
            </a:r>
          </a:p>
        </p:txBody>
      </p:sp>
      <p:graphicFrame>
        <p:nvGraphicFramePr>
          <p:cNvPr id="21531" name="Group 27"/>
          <p:cNvGraphicFramePr>
            <a:graphicFrameLocks noGrp="1"/>
          </p:cNvGraphicFramePr>
          <p:nvPr/>
        </p:nvGraphicFramePr>
        <p:xfrm>
          <a:off x="395288" y="1052513"/>
          <a:ext cx="8137525" cy="3636133"/>
        </p:xfrm>
        <a:graphic>
          <a:graphicData uri="http://schemas.openxmlformats.org/drawingml/2006/table">
            <a:tbl>
              <a:tblPr/>
              <a:tblGrid>
                <a:gridCol w="2201862"/>
                <a:gridCol w="3724275"/>
                <a:gridCol w="2211388"/>
              </a:tblGrid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F4F"/>
                          </a:solidFill>
                          <a:effectLst/>
                          <a:latin typeface="Century Gothic" pitchFamily="34" charset="0"/>
                          <a:ea typeface="Times New Roman" pitchFamily="18" charset="0"/>
                          <a:cs typeface="Tahoma" pitchFamily="34" charset="0"/>
                        </a:rPr>
                        <a:t>Category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F4F4F"/>
                        </a:solidFill>
                        <a:effectLst/>
                        <a:latin typeface="Century Gothic" pitchFamily="34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67B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B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F4F"/>
                          </a:solidFill>
                          <a:effectLst/>
                          <a:latin typeface="Century Gothic" pitchFamily="34" charset="0"/>
                          <a:ea typeface="Times New Roman" pitchFamily="18" charset="0"/>
                          <a:cs typeface="Tahoma" pitchFamily="34" charset="0"/>
                        </a:rPr>
                        <a:t>Topics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F4F4F"/>
                        </a:solidFill>
                        <a:effectLst/>
                        <a:latin typeface="Century Gothic" pitchFamily="34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67B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B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4F4F"/>
                          </a:solidFill>
                          <a:effectLst/>
                          <a:latin typeface="Century Gothic" pitchFamily="34" charset="0"/>
                          <a:ea typeface="Times New Roman" pitchFamily="18" charset="0"/>
                          <a:cs typeface="Tahoma" pitchFamily="34" charset="0"/>
                        </a:rPr>
                        <a:t>Hands On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4F4F4F"/>
                        </a:solidFill>
                        <a:effectLst/>
                        <a:latin typeface="Century Gothic" pitchFamily="34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67B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7B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511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F4F"/>
                          </a:solidFill>
                          <a:effectLst/>
                          <a:latin typeface="Century Gothic" pitchFamily="34" charset="0"/>
                          <a:ea typeface="Times New Roman" pitchFamily="18" charset="0"/>
                          <a:cs typeface="Tahoma" pitchFamily="34" charset="0"/>
                        </a:rPr>
                        <a:t>Overview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67B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F4F"/>
                          </a:solidFill>
                          <a:effectLst/>
                          <a:latin typeface="Century Gothic" pitchFamily="34" charset="0"/>
                          <a:ea typeface="Times New Roman" pitchFamily="18" charset="0"/>
                          <a:cs typeface="Tahoma" pitchFamily="34" charset="0"/>
                        </a:rPr>
                        <a:t> Monitor Production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67B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F4F"/>
                          </a:solidFill>
                          <a:effectLst/>
                          <a:latin typeface="Century Gothic" pitchFamily="34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F4F4F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67B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F4F"/>
                          </a:solidFill>
                          <a:effectLst/>
                          <a:latin typeface="Century Gothic" pitchFamily="34" charset="0"/>
                          <a:ea typeface="Times New Roman" pitchFamily="18" charset="0"/>
                          <a:cs typeface="Tahoma" pitchFamily="34" charset="0"/>
                        </a:rPr>
                        <a:t>Monitor Production Activity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F4F"/>
                          </a:solidFill>
                          <a:effectLst/>
                          <a:latin typeface="Century Gothic" pitchFamily="34" charset="0"/>
                          <a:ea typeface="Times New Roman" pitchFamily="18" charset="0"/>
                          <a:cs typeface="Tahoma" pitchFamily="34" charset="0"/>
                        </a:rPr>
                        <a:t> Visualize Completes to Schedule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>
                          <a:tab pos="457200" algn="l"/>
                        </a:tabLst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F4F4F"/>
                        </a:solidFill>
                        <a:effectLst/>
                        <a:latin typeface="Century Gothic" pitchFamily="34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4F4F4F"/>
                          </a:solidFill>
                          <a:effectLst/>
                          <a:latin typeface="Century Gothic" pitchFamily="34" charset="0"/>
                          <a:ea typeface="Times New Roman" pitchFamily="18" charset="0"/>
                          <a:cs typeface="Tahoma" pitchFamily="34" charset="0"/>
                        </a:rPr>
                        <a:t> 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4F4F4F"/>
                        </a:solidFill>
                        <a:effectLst/>
                        <a:latin typeface="Century Gothic" pitchFamily="34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8434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F4F"/>
                          </a:solidFill>
                          <a:effectLst/>
                          <a:latin typeface="Century Gothic" pitchFamily="34" charset="0"/>
                          <a:ea typeface="Times New Roman" pitchFamily="18" charset="0"/>
                          <a:cs typeface="Tahoma" pitchFamily="34" charset="0"/>
                        </a:rPr>
                        <a:t>Review Production Activity Detail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>
                          <a:tab pos="457200" algn="l"/>
                        </a:tabLst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F4F4F"/>
                        </a:solidFill>
                        <a:effectLst/>
                        <a:latin typeface="Century Gothic" pitchFamily="34" charset="0"/>
                        <a:ea typeface="Times New Roman" pitchFamily="18" charset="0"/>
                        <a:cs typeface="Tahoma" pitchFamily="34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F4F"/>
                          </a:solidFill>
                          <a:effectLst/>
                          <a:latin typeface="Century Gothic" pitchFamily="34" charset="0"/>
                          <a:ea typeface="Times New Roman" pitchFamily="18" charset="0"/>
                          <a:cs typeface="Tahoma" pitchFamily="34" charset="0"/>
                        </a:rPr>
                        <a:t> Discrete Production Orders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>
                          <a:tab pos="457200" algn="l"/>
                        </a:tabLst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F4F4F"/>
                        </a:solidFill>
                        <a:effectLst/>
                        <a:latin typeface="Century Gothic" pitchFamily="34" charset="0"/>
                        <a:ea typeface="Times New Roman" pitchFamily="18" charset="0"/>
                        <a:cs typeface="Tahoma" pitchFamily="34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F4F"/>
                          </a:solidFill>
                          <a:effectLst/>
                          <a:latin typeface="Century Gothic" pitchFamily="34" charset="0"/>
                          <a:ea typeface="Times New Roman" pitchFamily="18" charset="0"/>
                          <a:cs typeface="Tahoma" pitchFamily="34" charset="0"/>
                        </a:rPr>
                        <a:t> Repetitive Production Orders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4F4F4F"/>
                          </a:solidFill>
                          <a:effectLst/>
                          <a:latin typeface="Century Gothic" pitchFamily="34" charset="0"/>
                          <a:ea typeface="Times New Roman" pitchFamily="18" charset="0"/>
                          <a:cs typeface="Tahoma" pitchFamily="34" charset="0"/>
                        </a:rPr>
                        <a:t> 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4F4F4F"/>
                          </a:solidFill>
                          <a:effectLst/>
                          <a:latin typeface="Century Gothic" pitchFamily="34" charset="0"/>
                          <a:ea typeface="Times New Roman" pitchFamily="18" charset="0"/>
                          <a:cs typeface="Tahoma" pitchFamily="34" charset="0"/>
                        </a:rPr>
                        <a:t>Lesson 1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4F4F4F"/>
                        </a:solidFill>
                        <a:effectLst/>
                        <a:latin typeface="Century Gothic" pitchFamily="34" charset="0"/>
                        <a:ea typeface="Times New Roman" pitchFamily="18" charset="0"/>
                        <a:cs typeface="Tahoma" pitchFamily="34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4F4F4F"/>
                          </a:solidFill>
                          <a:effectLst/>
                          <a:latin typeface="Century Gothic" pitchFamily="34" charset="0"/>
                          <a:ea typeface="Times New Roman" pitchFamily="18" charset="0"/>
                          <a:cs typeface="Tahoma" pitchFamily="34" charset="0"/>
                        </a:rPr>
                        <a:t>Lesson 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33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F4F"/>
                          </a:solidFill>
                          <a:effectLst/>
                          <a:latin typeface="Century Gothic" pitchFamily="34" charset="0"/>
                          <a:ea typeface="Times New Roman" pitchFamily="18" charset="0"/>
                          <a:cs typeface="Tahoma" pitchFamily="34" charset="0"/>
                        </a:rPr>
                        <a:t>Manage Orders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F4F"/>
                          </a:solidFill>
                          <a:effectLst/>
                          <a:latin typeface="Century Gothic" pitchFamily="34" charset="0"/>
                          <a:ea typeface="Times New Roman" pitchFamily="18" charset="0"/>
                          <a:cs typeface="Tahoma" pitchFamily="34" charset="0"/>
                        </a:rPr>
                        <a:t> Closing Orders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F4F"/>
                          </a:solidFill>
                          <a:effectLst/>
                          <a:latin typeface="Century Gothic" pitchFamily="34" charset="0"/>
                          <a:ea typeface="Times New Roman" pitchFamily="18" charset="0"/>
                          <a:cs typeface="Tahoma" pitchFamily="34" charset="0"/>
                        </a:rPr>
                        <a:t> Deleting Schedule History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F4F"/>
                          </a:solidFill>
                          <a:effectLst/>
                          <a:latin typeface="Century Gothic" pitchFamily="34" charset="0"/>
                          <a:ea typeface="Times New Roman" pitchFamily="18" charset="0"/>
                          <a:cs typeface="Tahoma" pitchFamily="34" charset="0"/>
                        </a:rPr>
                        <a:t> Financial Impacts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4F4F4F"/>
                          </a:solidFill>
                          <a:effectLst/>
                          <a:latin typeface="Century Gothic" pitchFamily="34" charset="0"/>
                          <a:ea typeface="Times New Roman" pitchFamily="18" charset="0"/>
                          <a:cs typeface="Tahoma" pitchFamily="34" charset="0"/>
                        </a:rPr>
                        <a:t> 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81300"/>
            <a:ext cx="9144000" cy="2057400"/>
          </a:xfrm>
        </p:spPr>
        <p:txBody>
          <a:bodyPr anchor="t"/>
          <a:lstStyle/>
          <a:p>
            <a:pPr algn="ctr" eaLnBrk="1" hangingPunct="1">
              <a:lnSpc>
                <a:spcPct val="85000"/>
              </a:lnSpc>
            </a:pPr>
            <a:r>
              <a:rPr lang="en-US" smtClean="0"/>
              <a:t> </a:t>
            </a:r>
            <a:r>
              <a:rPr lang="en-US" sz="4800" smtClean="0"/>
              <a:t>End</a:t>
            </a:r>
          </a:p>
        </p:txBody>
      </p:sp>
      <p:sp>
        <p:nvSpPr>
          <p:cNvPr id="83970" name="Text Box 3"/>
          <p:cNvSpPr txBox="1">
            <a:spLocks noChangeArrowheads="1"/>
          </p:cNvSpPr>
          <p:nvPr/>
        </p:nvSpPr>
        <p:spPr bwMode="auto">
          <a:xfrm>
            <a:off x="990600" y="2476500"/>
            <a:ext cx="70373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chemeClr val="bg2"/>
                </a:solidFill>
              </a:rPr>
              <a:t>Creating a Master Schedule</a:t>
            </a:r>
          </a:p>
        </p:txBody>
      </p:sp>
      <p:sp>
        <p:nvSpPr>
          <p:cNvPr id="161795" name="Text Box 3"/>
          <p:cNvSpPr txBox="1">
            <a:spLocks noChangeArrowheads="1"/>
          </p:cNvSpPr>
          <p:nvPr/>
        </p:nvSpPr>
        <p:spPr bwMode="auto">
          <a:xfrm>
            <a:off x="1116013" y="4076700"/>
            <a:ext cx="70373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dirty="0">
                <a:solidFill>
                  <a:schemeClr val="bg1">
                    <a:lumMod val="50000"/>
                  </a:schemeClr>
                </a:solidFill>
              </a:rPr>
              <a:t>Next Training Segment Recommended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4581525"/>
            <a:ext cx="9144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85000"/>
              </a:lnSpc>
              <a:defRPr/>
            </a:pPr>
            <a:r>
              <a:rPr lang="en-US" sz="4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Component Availability Checking (CAC) series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889750" y="6565900"/>
            <a:ext cx="2133600" cy="2921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7085DB81-36BC-46FD-BAF8-4FD8039A8E6A}" type="slidenum">
              <a:rPr lang="en-US"/>
              <a:pPr/>
              <a:t>4</a:t>
            </a:fld>
            <a:endParaRPr lang="en-US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81300"/>
            <a:ext cx="9144000" cy="2057400"/>
          </a:xfrm>
        </p:spPr>
        <p:txBody>
          <a:bodyPr anchor="t"/>
          <a:lstStyle/>
          <a:p>
            <a:pPr algn="ctr" eaLnBrk="1" hangingPunct="1">
              <a:lnSpc>
                <a:spcPct val="85000"/>
              </a:lnSpc>
            </a:pPr>
            <a:r>
              <a:rPr lang="en-US" sz="4800" smtClean="0"/>
              <a:t>Overview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990600" y="2476500"/>
            <a:ext cx="70373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dirty="0">
                <a:solidFill>
                  <a:schemeClr val="bg1">
                    <a:lumMod val="50000"/>
                  </a:schemeClr>
                </a:solidFill>
              </a:rPr>
              <a:t>Monitor Production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6"/>
          <p:cNvSpPr>
            <a:spLocks noChangeArrowheads="1"/>
          </p:cNvSpPr>
          <p:nvPr/>
        </p:nvSpPr>
        <p:spPr bwMode="auto">
          <a:xfrm>
            <a:off x="0" y="3779838"/>
            <a:ext cx="3000375" cy="2571750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pPr algn="ctr"/>
            <a:endParaRPr lang="en-US"/>
          </a:p>
        </p:txBody>
      </p:sp>
      <p:sp>
        <p:nvSpPr>
          <p:cNvPr id="34818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7173913" cy="595313"/>
          </a:xfrm>
        </p:spPr>
        <p:txBody>
          <a:bodyPr/>
          <a:lstStyle/>
          <a:p>
            <a:pPr>
              <a:tabLst>
                <a:tab pos="2235200" algn="l"/>
              </a:tabLst>
            </a:pPr>
            <a:r>
              <a:rPr lang="en-US" sz="1200" smtClean="0">
                <a:solidFill>
                  <a:schemeClr val="tx1"/>
                </a:solidFill>
              </a:rPr>
              <a:t>Overview</a:t>
            </a:r>
            <a:br>
              <a:rPr lang="en-US" sz="1200" smtClean="0">
                <a:solidFill>
                  <a:schemeClr val="tx1"/>
                </a:solidFill>
              </a:rPr>
            </a:br>
            <a:r>
              <a:rPr lang="en-US" sz="2000" smtClean="0">
                <a:solidFill>
                  <a:schemeClr val="tx1"/>
                </a:solidFill>
              </a:rPr>
              <a:t>Solution Components</a:t>
            </a:r>
          </a:p>
        </p:txBody>
      </p:sp>
      <p:grpSp>
        <p:nvGrpSpPr>
          <p:cNvPr id="34819" name="Group 32"/>
          <p:cNvGrpSpPr>
            <a:grpSpLocks/>
          </p:cNvGrpSpPr>
          <p:nvPr/>
        </p:nvGrpSpPr>
        <p:grpSpPr bwMode="auto">
          <a:xfrm>
            <a:off x="142875" y="512763"/>
            <a:ext cx="8858250" cy="766762"/>
            <a:chOff x="690594" y="947718"/>
            <a:chExt cx="7072362" cy="766770"/>
          </a:xfrm>
        </p:grpSpPr>
        <p:sp>
          <p:nvSpPr>
            <p:cNvPr id="34876" name="Text Box 4"/>
            <p:cNvSpPr txBox="1">
              <a:spLocks noChangeArrowheads="1"/>
            </p:cNvSpPr>
            <p:nvPr/>
          </p:nvSpPr>
          <p:spPr bwMode="auto">
            <a:xfrm>
              <a:off x="2976610" y="1345156"/>
              <a:ext cx="2286016" cy="369332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endParaRPr lang="en-US" sz="1200" b="1">
                <a:latin typeface="Arial" charset="0"/>
              </a:endParaRPr>
            </a:p>
          </p:txBody>
        </p:sp>
        <p:sp>
          <p:nvSpPr>
            <p:cNvPr id="34877" name="Text Box 10"/>
            <p:cNvSpPr txBox="1">
              <a:spLocks noChangeArrowheads="1"/>
            </p:cNvSpPr>
            <p:nvPr/>
          </p:nvSpPr>
          <p:spPr bwMode="auto">
            <a:xfrm>
              <a:off x="4762560" y="1345156"/>
              <a:ext cx="3000396" cy="369332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ctr"/>
              <a:endParaRPr lang="en-US" sz="1200" b="1">
                <a:latin typeface="Arial" charset="0"/>
              </a:endParaRPr>
            </a:p>
          </p:txBody>
        </p:sp>
        <p:sp>
          <p:nvSpPr>
            <p:cNvPr id="34878" name="Text Box 11"/>
            <p:cNvSpPr txBox="1">
              <a:spLocks noChangeArrowheads="1"/>
            </p:cNvSpPr>
            <p:nvPr/>
          </p:nvSpPr>
          <p:spPr bwMode="auto">
            <a:xfrm>
              <a:off x="7548642" y="1345156"/>
              <a:ext cx="184731" cy="369332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endParaRPr lang="en-US" sz="1200" b="1">
                <a:latin typeface="Arial" charset="0"/>
              </a:endParaRPr>
            </a:p>
          </p:txBody>
        </p:sp>
        <p:sp>
          <p:nvSpPr>
            <p:cNvPr id="34879" name="Text Box 20"/>
            <p:cNvSpPr txBox="1">
              <a:spLocks noChangeArrowheads="1"/>
            </p:cNvSpPr>
            <p:nvPr/>
          </p:nvSpPr>
          <p:spPr bwMode="auto">
            <a:xfrm>
              <a:off x="833470" y="1345156"/>
              <a:ext cx="1571636" cy="369332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endParaRPr lang="en-US" sz="1200" b="1">
                <a:latin typeface="Arial" charset="0"/>
              </a:endParaRPr>
            </a:p>
          </p:txBody>
        </p:sp>
        <p:sp>
          <p:nvSpPr>
            <p:cNvPr id="34880" name="Rectangle 13"/>
            <p:cNvSpPr>
              <a:spLocks noChangeArrowheads="1"/>
            </p:cNvSpPr>
            <p:nvPr/>
          </p:nvSpPr>
          <p:spPr bwMode="auto">
            <a:xfrm>
              <a:off x="690594" y="947718"/>
              <a:ext cx="7072362" cy="304800"/>
            </a:xfrm>
            <a:prstGeom prst="rect">
              <a:avLst/>
            </a:prstGeom>
            <a:solidFill>
              <a:srgbClr val="92AACE"/>
            </a:solidFill>
            <a:ln w="28575">
              <a:noFill/>
              <a:miter lim="800000"/>
              <a:headEnd/>
              <a:tailEnd/>
            </a:ln>
          </p:spPr>
          <p:txBody>
            <a:bodyPr tIns="91440" bIns="91440" anchor="ctr"/>
            <a:lstStyle/>
            <a:p>
              <a:r>
                <a:rPr lang="en-US" sz="1200" b="1">
                  <a:solidFill>
                    <a:srgbClr val="FFFFFF"/>
                  </a:solidFill>
                  <a:latin typeface="Arial" charset="0"/>
                </a:rPr>
                <a:t>Period       - &gt;           Month        - &gt;         Week         - &gt;         Day           - &gt;          Shift           - &gt;        Interval        - &gt;         hour</a:t>
              </a:r>
            </a:p>
          </p:txBody>
        </p:sp>
      </p:grpSp>
      <p:sp>
        <p:nvSpPr>
          <p:cNvPr id="23" name="Snip Single Corner Rectangle 22"/>
          <p:cNvSpPr/>
          <p:nvPr/>
        </p:nvSpPr>
        <p:spPr bwMode="auto">
          <a:xfrm>
            <a:off x="142875" y="3779838"/>
            <a:ext cx="2786063" cy="2428875"/>
          </a:xfrm>
          <a:prstGeom prst="snip1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tIns="91440" bIns="91440"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4" name="Diagram 23"/>
          <p:cNvGraphicFramePr/>
          <p:nvPr/>
        </p:nvGraphicFramePr>
        <p:xfrm>
          <a:off x="142844" y="922969"/>
          <a:ext cx="8858312" cy="2500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24188" y="3787775"/>
            <a:ext cx="3008312" cy="2347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Snip Single Corner Rectangle 20"/>
          <p:cNvSpPr/>
          <p:nvPr/>
        </p:nvSpPr>
        <p:spPr bwMode="auto">
          <a:xfrm>
            <a:off x="3786188" y="6994525"/>
            <a:ext cx="142875" cy="142875"/>
          </a:xfrm>
          <a:prstGeom prst="snip1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824" name="Rectangle 29"/>
          <p:cNvSpPr>
            <a:spLocks noChangeArrowheads="1"/>
          </p:cNvSpPr>
          <p:nvPr/>
        </p:nvSpPr>
        <p:spPr bwMode="auto">
          <a:xfrm>
            <a:off x="6143625" y="3779838"/>
            <a:ext cx="3000375" cy="2571750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pPr algn="ctr"/>
            <a:endParaRPr lang="en-US"/>
          </a:p>
        </p:txBody>
      </p:sp>
      <p:sp>
        <p:nvSpPr>
          <p:cNvPr id="31" name="Snip Single Corner Rectangle 30"/>
          <p:cNvSpPr/>
          <p:nvPr/>
        </p:nvSpPr>
        <p:spPr bwMode="auto">
          <a:xfrm flipH="1">
            <a:off x="6286500" y="3779838"/>
            <a:ext cx="2786063" cy="2428875"/>
          </a:xfrm>
          <a:prstGeom prst="snip1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tIns="91440" bIns="91440"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2357438" y="1422400"/>
            <a:ext cx="1071562" cy="428625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Production Planned</a:t>
            </a:r>
          </a:p>
        </p:txBody>
      </p:sp>
      <p:sp>
        <p:nvSpPr>
          <p:cNvPr id="42" name="Oval 41"/>
          <p:cNvSpPr/>
          <p:nvPr/>
        </p:nvSpPr>
        <p:spPr bwMode="auto">
          <a:xfrm>
            <a:off x="4076700" y="2490788"/>
            <a:ext cx="1071563" cy="428625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Production Scheduled</a:t>
            </a:r>
          </a:p>
        </p:txBody>
      </p:sp>
      <p:sp>
        <p:nvSpPr>
          <p:cNvPr id="43" name="Oval 42"/>
          <p:cNvSpPr/>
          <p:nvPr/>
        </p:nvSpPr>
        <p:spPr bwMode="auto">
          <a:xfrm>
            <a:off x="6000750" y="1422400"/>
            <a:ext cx="1071563" cy="428625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Production Dispatched</a:t>
            </a:r>
          </a:p>
        </p:txBody>
      </p:sp>
      <p:sp>
        <p:nvSpPr>
          <p:cNvPr id="44" name="Oval 43"/>
          <p:cNvSpPr/>
          <p:nvPr/>
        </p:nvSpPr>
        <p:spPr bwMode="auto">
          <a:xfrm>
            <a:off x="7858125" y="2493963"/>
            <a:ext cx="1071563" cy="428625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Production Reported</a:t>
            </a:r>
          </a:p>
        </p:txBody>
      </p:sp>
      <p:sp>
        <p:nvSpPr>
          <p:cNvPr id="46" name="Oval 45"/>
          <p:cNvSpPr/>
          <p:nvPr/>
        </p:nvSpPr>
        <p:spPr bwMode="auto">
          <a:xfrm>
            <a:off x="404813" y="2493963"/>
            <a:ext cx="1071562" cy="428625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Demand received</a:t>
            </a:r>
          </a:p>
        </p:txBody>
      </p:sp>
      <p:grpSp>
        <p:nvGrpSpPr>
          <p:cNvPr id="34831" name="Group 70"/>
          <p:cNvGrpSpPr>
            <a:grpSpLocks/>
          </p:cNvGrpSpPr>
          <p:nvPr/>
        </p:nvGrpSpPr>
        <p:grpSpPr bwMode="auto">
          <a:xfrm>
            <a:off x="357188" y="920750"/>
            <a:ext cx="571500" cy="644525"/>
            <a:chOff x="357158" y="1500174"/>
            <a:chExt cx="571504" cy="643736"/>
          </a:xfrm>
        </p:grpSpPr>
        <p:sp>
          <p:nvSpPr>
            <p:cNvPr id="68" name="Oval 67"/>
            <p:cNvSpPr/>
            <p:nvPr/>
          </p:nvSpPr>
          <p:spPr bwMode="auto">
            <a:xfrm>
              <a:off x="357158" y="1500174"/>
              <a:ext cx="571504" cy="42862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accent1">
                      <a:lumMod val="25000"/>
                    </a:schemeClr>
                  </a:solidFill>
                </a:rPr>
                <a:t>MRP</a:t>
              </a:r>
            </a:p>
          </p:txBody>
        </p:sp>
        <p:cxnSp>
          <p:nvCxnSpPr>
            <p:cNvPr id="70" name="Straight Connector 69"/>
            <p:cNvCxnSpPr>
              <a:endCxn id="68" idx="4"/>
            </p:cNvCxnSpPr>
            <p:nvPr/>
          </p:nvCxnSpPr>
          <p:spPr bwMode="auto">
            <a:xfrm rot="5400000" flipH="1" flipV="1">
              <a:off x="535753" y="2035959"/>
              <a:ext cx="214314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cxnSp>
      </p:grpSp>
      <p:grpSp>
        <p:nvGrpSpPr>
          <p:cNvPr id="34832" name="Group 71"/>
          <p:cNvGrpSpPr>
            <a:grpSpLocks/>
          </p:cNvGrpSpPr>
          <p:nvPr/>
        </p:nvGrpSpPr>
        <p:grpSpPr bwMode="auto">
          <a:xfrm>
            <a:off x="1928813" y="922338"/>
            <a:ext cx="571500" cy="642937"/>
            <a:chOff x="357158" y="1500174"/>
            <a:chExt cx="571504" cy="643736"/>
          </a:xfrm>
        </p:grpSpPr>
        <p:sp>
          <p:nvSpPr>
            <p:cNvPr id="73" name="Oval 72"/>
            <p:cNvSpPr/>
            <p:nvPr/>
          </p:nvSpPr>
          <p:spPr bwMode="auto">
            <a:xfrm>
              <a:off x="357158" y="1500174"/>
              <a:ext cx="571504" cy="42862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accent1">
                      <a:lumMod val="25000"/>
                    </a:schemeClr>
                  </a:solidFill>
                </a:rPr>
                <a:t>MSW</a:t>
              </a:r>
            </a:p>
          </p:txBody>
        </p:sp>
        <p:cxnSp>
          <p:nvCxnSpPr>
            <p:cNvPr id="74" name="Straight Connector 73"/>
            <p:cNvCxnSpPr>
              <a:endCxn id="73" idx="4"/>
            </p:cNvCxnSpPr>
            <p:nvPr/>
          </p:nvCxnSpPr>
          <p:spPr bwMode="auto">
            <a:xfrm rot="5400000" flipH="1" flipV="1">
              <a:off x="535753" y="2035959"/>
              <a:ext cx="214314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cxnSp>
      </p:grpSp>
      <p:grpSp>
        <p:nvGrpSpPr>
          <p:cNvPr id="34833" name="Group 74"/>
          <p:cNvGrpSpPr>
            <a:grpSpLocks/>
          </p:cNvGrpSpPr>
          <p:nvPr/>
        </p:nvGrpSpPr>
        <p:grpSpPr bwMode="auto">
          <a:xfrm>
            <a:off x="4643438" y="922338"/>
            <a:ext cx="571500" cy="642937"/>
            <a:chOff x="357158" y="1500174"/>
            <a:chExt cx="571504" cy="643736"/>
          </a:xfrm>
        </p:grpSpPr>
        <p:sp>
          <p:nvSpPr>
            <p:cNvPr id="76" name="Oval 75"/>
            <p:cNvSpPr/>
            <p:nvPr/>
          </p:nvSpPr>
          <p:spPr bwMode="auto">
            <a:xfrm>
              <a:off x="357158" y="1500174"/>
              <a:ext cx="571504" cy="42862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accent1">
                      <a:lumMod val="25000"/>
                    </a:schemeClr>
                  </a:solidFill>
                </a:rPr>
                <a:t>PSW</a:t>
              </a:r>
            </a:p>
          </p:txBody>
        </p:sp>
        <p:cxnSp>
          <p:nvCxnSpPr>
            <p:cNvPr id="77" name="Straight Connector 76"/>
            <p:cNvCxnSpPr>
              <a:endCxn id="76" idx="4"/>
            </p:cNvCxnSpPr>
            <p:nvPr/>
          </p:nvCxnSpPr>
          <p:spPr bwMode="auto">
            <a:xfrm rot="5400000" flipH="1" flipV="1">
              <a:off x="535753" y="2035959"/>
              <a:ext cx="214314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</p:grpSp>
      <p:grpSp>
        <p:nvGrpSpPr>
          <p:cNvPr id="34834" name="Group 77"/>
          <p:cNvGrpSpPr>
            <a:grpSpLocks/>
          </p:cNvGrpSpPr>
          <p:nvPr/>
        </p:nvGrpSpPr>
        <p:grpSpPr bwMode="auto">
          <a:xfrm>
            <a:off x="5572125" y="922338"/>
            <a:ext cx="571500" cy="642937"/>
            <a:chOff x="357158" y="1500174"/>
            <a:chExt cx="571504" cy="643736"/>
          </a:xfrm>
        </p:grpSpPr>
        <p:sp>
          <p:nvSpPr>
            <p:cNvPr id="79" name="Oval 78"/>
            <p:cNvSpPr/>
            <p:nvPr/>
          </p:nvSpPr>
          <p:spPr bwMode="auto">
            <a:xfrm>
              <a:off x="357158" y="1500174"/>
              <a:ext cx="571504" cy="42862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accent1">
                      <a:lumMod val="25000"/>
                    </a:schemeClr>
                  </a:solidFill>
                </a:rPr>
                <a:t>Base</a:t>
              </a:r>
            </a:p>
          </p:txBody>
        </p:sp>
        <p:cxnSp>
          <p:nvCxnSpPr>
            <p:cNvPr id="80" name="Straight Connector 79"/>
            <p:cNvCxnSpPr>
              <a:endCxn id="79" idx="4"/>
            </p:cNvCxnSpPr>
            <p:nvPr/>
          </p:nvCxnSpPr>
          <p:spPr bwMode="auto">
            <a:xfrm rot="5400000" flipH="1" flipV="1">
              <a:off x="535753" y="2035959"/>
              <a:ext cx="214314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</p:grpSp>
      <p:grpSp>
        <p:nvGrpSpPr>
          <p:cNvPr id="34835" name="Group 80"/>
          <p:cNvGrpSpPr>
            <a:grpSpLocks/>
          </p:cNvGrpSpPr>
          <p:nvPr/>
        </p:nvGrpSpPr>
        <p:grpSpPr bwMode="auto">
          <a:xfrm>
            <a:off x="8286750" y="922338"/>
            <a:ext cx="571500" cy="642937"/>
            <a:chOff x="357158" y="1500174"/>
            <a:chExt cx="571504" cy="643736"/>
          </a:xfrm>
        </p:grpSpPr>
        <p:sp>
          <p:nvSpPr>
            <p:cNvPr id="82" name="Oval 81"/>
            <p:cNvSpPr/>
            <p:nvPr/>
          </p:nvSpPr>
          <p:spPr bwMode="auto">
            <a:xfrm>
              <a:off x="357158" y="1500174"/>
              <a:ext cx="571504" cy="42862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accent1">
                      <a:lumMod val="25000"/>
                    </a:schemeClr>
                  </a:solidFill>
                </a:rPr>
                <a:t>Base</a:t>
              </a:r>
            </a:p>
          </p:txBody>
        </p:sp>
        <p:cxnSp>
          <p:nvCxnSpPr>
            <p:cNvPr id="83" name="Straight Connector 82"/>
            <p:cNvCxnSpPr>
              <a:endCxn id="82" idx="4"/>
            </p:cNvCxnSpPr>
            <p:nvPr/>
          </p:nvCxnSpPr>
          <p:spPr bwMode="auto">
            <a:xfrm rot="5400000" flipH="1" flipV="1">
              <a:off x="535753" y="2035959"/>
              <a:ext cx="214314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</p:grpSp>
      <p:grpSp>
        <p:nvGrpSpPr>
          <p:cNvPr id="34836" name="Group 94"/>
          <p:cNvGrpSpPr>
            <a:grpSpLocks/>
          </p:cNvGrpSpPr>
          <p:nvPr/>
        </p:nvGrpSpPr>
        <p:grpSpPr bwMode="auto">
          <a:xfrm>
            <a:off x="5143500" y="1350963"/>
            <a:ext cx="571500" cy="571500"/>
            <a:chOff x="5143504" y="1857364"/>
            <a:chExt cx="571504" cy="571504"/>
          </a:xfrm>
        </p:grpSpPr>
        <p:sp>
          <p:nvSpPr>
            <p:cNvPr id="89" name="Oval 88"/>
            <p:cNvSpPr/>
            <p:nvPr/>
          </p:nvSpPr>
          <p:spPr bwMode="auto">
            <a:xfrm>
              <a:off x="5143504" y="1857364"/>
              <a:ext cx="571504" cy="42862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accent1">
                      <a:lumMod val="25000"/>
                    </a:schemeClr>
                  </a:solidFill>
                </a:rPr>
                <a:t>CAC</a:t>
              </a:r>
            </a:p>
          </p:txBody>
        </p:sp>
        <p:cxnSp>
          <p:nvCxnSpPr>
            <p:cNvPr id="90" name="Straight Connector 89"/>
            <p:cNvCxnSpPr>
              <a:endCxn id="89" idx="4"/>
            </p:cNvCxnSpPr>
            <p:nvPr/>
          </p:nvCxnSpPr>
          <p:spPr bwMode="auto">
            <a:xfrm flipV="1">
              <a:off x="5214942" y="2285992"/>
              <a:ext cx="214314" cy="14287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92" name="Straight Connector 91"/>
            <p:cNvCxnSpPr>
              <a:endCxn id="89" idx="4"/>
            </p:cNvCxnSpPr>
            <p:nvPr/>
          </p:nvCxnSpPr>
          <p:spPr bwMode="auto">
            <a:xfrm rot="10800000">
              <a:off x="5429256" y="2285992"/>
              <a:ext cx="214314" cy="14287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</p:grpSp>
      <p:sp>
        <p:nvSpPr>
          <p:cNvPr id="67" name="TextBox 66"/>
          <p:cNvSpPr txBox="1"/>
          <p:nvPr/>
        </p:nvSpPr>
        <p:spPr>
          <a:xfrm>
            <a:off x="8027988" y="119063"/>
            <a:ext cx="1116012" cy="214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Click For Next  Point</a:t>
            </a:r>
          </a:p>
        </p:txBody>
      </p:sp>
      <p:grpSp>
        <p:nvGrpSpPr>
          <p:cNvPr id="9" name="Group 87"/>
          <p:cNvGrpSpPr/>
          <p:nvPr/>
        </p:nvGrpSpPr>
        <p:grpSpPr>
          <a:xfrm>
            <a:off x="4355976" y="4717295"/>
            <a:ext cx="1222308" cy="1158266"/>
            <a:chOff x="74989" y="747753"/>
            <a:chExt cx="583824" cy="568059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91" name=" 3"/>
            <p:cNvSpPr/>
            <p:nvPr/>
          </p:nvSpPr>
          <p:spPr>
            <a:xfrm rot="657243">
              <a:off x="74989" y="747753"/>
              <a:ext cx="583824" cy="568059"/>
            </a:xfrm>
            <a:prstGeom prst="gear9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3" name=" 4"/>
            <p:cNvSpPr/>
            <p:nvPr/>
          </p:nvSpPr>
          <p:spPr>
            <a:xfrm rot="657243">
              <a:off x="185757" y="909987"/>
              <a:ext cx="357813" cy="27229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dirty="0"/>
                <a:t>Base</a:t>
              </a:r>
            </a:p>
          </p:txBody>
        </p:sp>
      </p:grpSp>
      <p:sp>
        <p:nvSpPr>
          <p:cNvPr id="95" name="Circular Arrow 94"/>
          <p:cNvSpPr/>
          <p:nvPr/>
        </p:nvSpPr>
        <p:spPr bwMode="auto">
          <a:xfrm rot="16373809">
            <a:off x="3234894" y="4542260"/>
            <a:ext cx="936320" cy="808109"/>
          </a:xfrm>
          <a:prstGeom prst="circular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none" tIns="91440" bIns="9144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6" name="Circular Arrow 95"/>
          <p:cNvSpPr/>
          <p:nvPr/>
        </p:nvSpPr>
        <p:spPr bwMode="auto">
          <a:xfrm rot="4233411">
            <a:off x="4647110" y="3887227"/>
            <a:ext cx="936320" cy="808109"/>
          </a:xfrm>
          <a:prstGeom prst="circular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none" tIns="91440" bIns="9144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8" name="Circular Arrow 97"/>
          <p:cNvSpPr/>
          <p:nvPr/>
        </p:nvSpPr>
        <p:spPr bwMode="auto">
          <a:xfrm rot="8405507">
            <a:off x="4567653" y="4986306"/>
            <a:ext cx="1437129" cy="1218200"/>
          </a:xfrm>
          <a:prstGeom prst="circular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none" tIns="91440" bIns="91440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0" name="Group 77"/>
          <p:cNvGrpSpPr/>
          <p:nvPr/>
        </p:nvGrpSpPr>
        <p:grpSpPr>
          <a:xfrm>
            <a:off x="4323457" y="3931345"/>
            <a:ext cx="896615" cy="927487"/>
            <a:chOff x="71435" y="785815"/>
            <a:chExt cx="584697" cy="52973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81" name=" 3"/>
            <p:cNvSpPr/>
            <p:nvPr/>
          </p:nvSpPr>
          <p:spPr>
            <a:xfrm rot="657243">
              <a:off x="71435" y="785815"/>
              <a:ext cx="584697" cy="529733"/>
            </a:xfrm>
            <a:prstGeom prst="gear9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4" name=" 4"/>
            <p:cNvSpPr/>
            <p:nvPr/>
          </p:nvSpPr>
          <p:spPr>
            <a:xfrm rot="657243">
              <a:off x="185757" y="909987"/>
              <a:ext cx="357813" cy="27229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dirty="0"/>
                <a:t>PSW</a:t>
              </a:r>
            </a:p>
          </p:txBody>
        </p:sp>
      </p:grpSp>
      <p:grpSp>
        <p:nvGrpSpPr>
          <p:cNvPr id="11" name="Group 84"/>
          <p:cNvGrpSpPr/>
          <p:nvPr/>
        </p:nvGrpSpPr>
        <p:grpSpPr>
          <a:xfrm>
            <a:off x="3635896" y="4435401"/>
            <a:ext cx="896615" cy="927487"/>
            <a:chOff x="71435" y="785815"/>
            <a:chExt cx="584697" cy="52973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86" name=" 3"/>
            <p:cNvSpPr/>
            <p:nvPr/>
          </p:nvSpPr>
          <p:spPr>
            <a:xfrm rot="657243">
              <a:off x="71435" y="785815"/>
              <a:ext cx="584697" cy="529733"/>
            </a:xfrm>
            <a:prstGeom prst="gear9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7" name=" 4"/>
            <p:cNvSpPr/>
            <p:nvPr/>
          </p:nvSpPr>
          <p:spPr>
            <a:xfrm rot="657243">
              <a:off x="185757" y="909987"/>
              <a:ext cx="357813" cy="27229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dirty="0"/>
                <a:t>MSW</a:t>
              </a:r>
            </a:p>
          </p:txBody>
        </p:sp>
      </p:grpSp>
      <p:grpSp>
        <p:nvGrpSpPr>
          <p:cNvPr id="12" name="Group 68"/>
          <p:cNvGrpSpPr/>
          <p:nvPr/>
        </p:nvGrpSpPr>
        <p:grpSpPr>
          <a:xfrm>
            <a:off x="3731790" y="3787329"/>
            <a:ext cx="696194" cy="673749"/>
            <a:chOff x="71435" y="785815"/>
            <a:chExt cx="584697" cy="52973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71" name=" 3"/>
            <p:cNvSpPr/>
            <p:nvPr/>
          </p:nvSpPr>
          <p:spPr>
            <a:xfrm rot="657243">
              <a:off x="71435" y="785815"/>
              <a:ext cx="584697" cy="529733"/>
            </a:xfrm>
            <a:prstGeom prst="gear9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2" name=" 4"/>
            <p:cNvSpPr/>
            <p:nvPr/>
          </p:nvSpPr>
          <p:spPr>
            <a:xfrm rot="657243">
              <a:off x="185757" y="909987"/>
              <a:ext cx="357813" cy="27229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dirty="0"/>
                <a:t>CAC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027988" y="333375"/>
            <a:ext cx="1116012" cy="21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65000"/>
                  </a:schemeClr>
                </a:solidFill>
              </a:rPr>
              <a:t>Click For Next  Point</a:t>
            </a:r>
          </a:p>
        </p:txBody>
      </p:sp>
      <p:sp>
        <p:nvSpPr>
          <p:cNvPr id="36866" name="Title 1"/>
          <p:cNvSpPr txBox="1">
            <a:spLocks/>
          </p:cNvSpPr>
          <p:nvPr/>
        </p:nvSpPr>
        <p:spPr bwMode="auto">
          <a:xfrm>
            <a:off x="0" y="404813"/>
            <a:ext cx="8153400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</a:pPr>
            <a:r>
              <a:rPr lang="en-US" sz="1400" b="1"/>
              <a:t>Monitor Production</a:t>
            </a:r>
            <a:br>
              <a:rPr lang="en-US" sz="1400" b="1"/>
            </a:br>
            <a:r>
              <a:rPr lang="en-US" sz="2000" b="1"/>
              <a:t>Process Overview – Monitoring Costs</a:t>
            </a:r>
          </a:p>
        </p:txBody>
      </p:sp>
      <p:grpSp>
        <p:nvGrpSpPr>
          <p:cNvPr id="7" name="Group 53"/>
          <p:cNvGrpSpPr>
            <a:grpSpLocks/>
          </p:cNvGrpSpPr>
          <p:nvPr/>
        </p:nvGrpSpPr>
        <p:grpSpPr bwMode="auto">
          <a:xfrm>
            <a:off x="7813675" y="31750"/>
            <a:ext cx="430213" cy="301625"/>
            <a:chOff x="6907213" y="0"/>
            <a:chExt cx="430212" cy="301625"/>
          </a:xfrm>
        </p:grpSpPr>
        <p:sp>
          <p:nvSpPr>
            <p:cNvPr id="8" name="Right Arrow 7"/>
            <p:cNvSpPr/>
            <p:nvPr/>
          </p:nvSpPr>
          <p:spPr>
            <a:xfrm>
              <a:off x="6992938" y="0"/>
              <a:ext cx="344487" cy="301625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36871" name="Group 63"/>
            <p:cNvGrpSpPr>
              <a:grpSpLocks/>
            </p:cNvGrpSpPr>
            <p:nvPr/>
          </p:nvGrpSpPr>
          <p:grpSpPr bwMode="auto">
            <a:xfrm>
              <a:off x="6907213" y="65088"/>
              <a:ext cx="171450" cy="171450"/>
              <a:chOff x="739" y="413995"/>
              <a:chExt cx="172117" cy="172117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739" y="413995"/>
                <a:ext cx="172117" cy="172117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" name="Oval 5"/>
              <p:cNvSpPr/>
              <p:nvPr/>
            </p:nvSpPr>
            <p:spPr>
              <a:xfrm>
                <a:off x="26238" y="439494"/>
                <a:ext cx="121119" cy="1211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5080" tIns="5080" rIns="5080" bIns="5080" spcCol="1270" anchor="ctr"/>
              <a:lstStyle/>
              <a:p>
                <a:pPr algn="ctr" defTabSz="355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800" dirty="0"/>
                  <a:t>1</a:t>
                </a:r>
              </a:p>
            </p:txBody>
          </p:sp>
        </p:grpSp>
      </p:grp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1844675"/>
            <a:ext cx="3132137" cy="434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9088" y="1700213"/>
            <a:ext cx="3195637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250825" y="504825"/>
            <a:ext cx="7129463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Monitor Production</a:t>
            </a:r>
            <a:r>
              <a:rPr lang="en-US" sz="20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0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en-US" sz="20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Business Process Steps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27988" y="333375"/>
            <a:ext cx="1116012" cy="21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95000"/>
                  </a:schemeClr>
                </a:solidFill>
              </a:rPr>
              <a:t>Click For Next  Point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323850" y="5805488"/>
            <a:ext cx="8008938" cy="5762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z="1200" i="1" smtClean="0">
                <a:solidFill>
                  <a:schemeClr val="bg2"/>
                </a:solidFill>
              </a:rPr>
              <a:t>Note: We are only covering the steps in green in this training segment</a:t>
            </a:r>
          </a:p>
          <a:p>
            <a:pPr lvl="1"/>
            <a:endParaRPr lang="en-US" sz="1200" i="1" smtClean="0">
              <a:solidFill>
                <a:schemeClr val="bg2"/>
              </a:solidFill>
            </a:endParaRPr>
          </a:p>
          <a:p>
            <a:pPr lvl="1"/>
            <a:endParaRPr lang="en-US" sz="1200" i="1" smtClean="0"/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773238"/>
            <a:ext cx="8183562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142844" y="1154384"/>
          <a:ext cx="8858312" cy="2643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 bwMode="auto">
          <a:xfrm>
            <a:off x="250825" y="504825"/>
            <a:ext cx="7129463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Production Scheduling</a:t>
            </a:r>
            <a:r>
              <a:rPr lang="en-US" sz="20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0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en-US" sz="20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Business Process Steps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27988" y="333375"/>
            <a:ext cx="1116012" cy="21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95000"/>
                  </a:schemeClr>
                </a:solidFill>
              </a:rPr>
              <a:t>Click For Next  Point</a:t>
            </a:r>
          </a:p>
        </p:txBody>
      </p:sp>
      <p:graphicFrame>
        <p:nvGraphicFramePr>
          <p:cNvPr id="12" name="Diagram 11"/>
          <p:cNvGraphicFramePr/>
          <p:nvPr/>
        </p:nvGraphicFramePr>
        <p:xfrm>
          <a:off x="1619672" y="3789040"/>
          <a:ext cx="3571900" cy="928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cxnSp>
        <p:nvCxnSpPr>
          <p:cNvPr id="40965" name="Elbow Connector 12"/>
          <p:cNvCxnSpPr>
            <a:cxnSpLocks noChangeShapeType="1"/>
          </p:cNvCxnSpPr>
          <p:nvPr/>
        </p:nvCxnSpPr>
        <p:spPr bwMode="auto">
          <a:xfrm rot="5400000">
            <a:off x="1944687" y="2960688"/>
            <a:ext cx="1655763" cy="1588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prstDash val="sysDash"/>
            <a:round/>
            <a:headEnd type="triangle" w="med" len="med"/>
            <a:tailEnd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AutoShape 9"/>
          <p:cNvSpPr>
            <a:spLocks noChangeArrowheads="1"/>
          </p:cNvSpPr>
          <p:nvPr/>
        </p:nvSpPr>
        <p:spPr bwMode="auto">
          <a:xfrm>
            <a:off x="142875" y="1398588"/>
            <a:ext cx="8382000" cy="2357437"/>
          </a:xfrm>
          <a:prstGeom prst="rightArrow">
            <a:avLst>
              <a:gd name="adj1" fmla="val 69093"/>
              <a:gd name="adj2" fmla="val 23671"/>
            </a:avLst>
          </a:prstGeom>
          <a:solidFill>
            <a:schemeClr val="bg1">
              <a:lumMod val="7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>
              <a:defRPr/>
            </a:pPr>
            <a:endParaRPr lang="en-US" sz="1200" b="1" dirty="0">
              <a:latin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5413" y="3886200"/>
          <a:ext cx="8804152" cy="140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9130"/>
                <a:gridCol w="4415022"/>
              </a:tblGrid>
              <a:tr h="3048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Business Objective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Business Need/Approach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4F4F4F"/>
                          </a:solidFill>
                          <a:effectLst/>
                          <a:latin typeface="Century Gothic" pitchFamily="34" charset="0"/>
                          <a:ea typeface="Times New Roman" pitchFamily="18" charset="0"/>
                          <a:cs typeface="Tahoma" pitchFamily="34" charset="0"/>
                        </a:rPr>
                        <a:t> Provide a production schedule which is obtainable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>
                          <a:tab pos="457200" algn="l"/>
                        </a:tabLst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4F4F4F"/>
                        </a:solidFill>
                        <a:effectLst/>
                        <a:latin typeface="Century Gothic" pitchFamily="34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>
                          <a:tab pos="457200" algn="l"/>
                        </a:tabLst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4F4F4F"/>
                          </a:solidFill>
                          <a:effectLst/>
                          <a:latin typeface="Century Gothic" pitchFamily="34" charset="0"/>
                          <a:ea typeface="Times New Roman" pitchFamily="18" charset="0"/>
                          <a:cs typeface="Tahoma" pitchFamily="34" charset="0"/>
                        </a:rPr>
                        <a:t>Visibility to timely/real-time schedule attainment when creating the next production schedule release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4F4F"/>
                        </a:solidFill>
                        <a:effectLst/>
                        <a:latin typeface="Century Gothic" pitchFamily="34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1" indent="-342900" algn="l" defTabSz="914400" rtl="0" eaLnBrk="1" latinLnBrk="0" hangingPunct="1">
                        <a:buFont typeface="Arial" pitchFamily="34" charset="0"/>
                        <a:buNone/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en-US" sz="11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5" name="TextBox 124"/>
          <p:cNvSpPr txBox="1"/>
          <p:nvPr/>
        </p:nvSpPr>
        <p:spPr>
          <a:xfrm>
            <a:off x="142875" y="6042025"/>
            <a:ext cx="74295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Key Point: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Your comments? </a:t>
            </a:r>
          </a:p>
        </p:txBody>
      </p:sp>
      <p:sp>
        <p:nvSpPr>
          <p:cNvPr id="43025" name="Text Box 4"/>
          <p:cNvSpPr txBox="1">
            <a:spLocks noChangeArrowheads="1"/>
          </p:cNvSpPr>
          <p:nvPr/>
        </p:nvSpPr>
        <p:spPr bwMode="auto">
          <a:xfrm>
            <a:off x="2428875" y="1327150"/>
            <a:ext cx="2286000" cy="36988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r>
              <a:rPr lang="en-US" sz="1200" b="1">
                <a:latin typeface="Arial" charset="0"/>
              </a:rPr>
              <a:t>Production Scheduling</a:t>
            </a:r>
          </a:p>
        </p:txBody>
      </p:sp>
      <p:sp>
        <p:nvSpPr>
          <p:cNvPr id="43026" name="Line 6"/>
          <p:cNvSpPr>
            <a:spLocks noChangeShapeType="1"/>
          </p:cNvSpPr>
          <p:nvPr/>
        </p:nvSpPr>
        <p:spPr bwMode="auto">
          <a:xfrm flipH="1">
            <a:off x="2422525" y="884238"/>
            <a:ext cx="6350" cy="2743200"/>
          </a:xfrm>
          <a:prstGeom prst="line">
            <a:avLst/>
          </a:prstGeom>
          <a:noFill/>
          <a:ln w="28575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3027" name="Text Box 10"/>
          <p:cNvSpPr txBox="1">
            <a:spLocks noChangeArrowheads="1"/>
          </p:cNvSpPr>
          <p:nvPr/>
        </p:nvSpPr>
        <p:spPr bwMode="auto">
          <a:xfrm>
            <a:off x="4214813" y="1327150"/>
            <a:ext cx="3000375" cy="36988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/>
            <a:r>
              <a:rPr lang="en-US" sz="1200" b="1">
                <a:latin typeface="Arial" charset="0"/>
              </a:rPr>
              <a:t>Release To Production</a:t>
            </a:r>
          </a:p>
        </p:txBody>
      </p:sp>
      <p:sp>
        <p:nvSpPr>
          <p:cNvPr id="43028" name="Text Box 11"/>
          <p:cNvSpPr txBox="1">
            <a:spLocks noChangeArrowheads="1"/>
          </p:cNvSpPr>
          <p:nvPr/>
        </p:nvSpPr>
        <p:spPr bwMode="auto">
          <a:xfrm>
            <a:off x="7000875" y="1327150"/>
            <a:ext cx="920750" cy="36988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200" b="1">
                <a:latin typeface="Arial" charset="0"/>
              </a:rPr>
              <a:t>Execution</a:t>
            </a:r>
          </a:p>
        </p:txBody>
      </p:sp>
      <p:sp>
        <p:nvSpPr>
          <p:cNvPr id="43029" name="Text Box 20"/>
          <p:cNvSpPr txBox="1">
            <a:spLocks noChangeArrowheads="1"/>
          </p:cNvSpPr>
          <p:nvPr/>
        </p:nvSpPr>
        <p:spPr bwMode="auto">
          <a:xfrm>
            <a:off x="285750" y="1327150"/>
            <a:ext cx="1571625" cy="36988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r>
              <a:rPr lang="en-US" sz="1200" b="1">
                <a:latin typeface="Arial" charset="0"/>
              </a:rPr>
              <a:t>Master Scheduling</a:t>
            </a:r>
          </a:p>
        </p:txBody>
      </p:sp>
      <p:sp>
        <p:nvSpPr>
          <p:cNvPr id="43030" name="Rectangle 13"/>
          <p:cNvSpPr>
            <a:spLocks noChangeArrowheads="1"/>
          </p:cNvSpPr>
          <p:nvPr/>
        </p:nvSpPr>
        <p:spPr bwMode="auto">
          <a:xfrm>
            <a:off x="142875" y="1060450"/>
            <a:ext cx="2286000" cy="304800"/>
          </a:xfrm>
          <a:prstGeom prst="rect">
            <a:avLst/>
          </a:prstGeom>
          <a:solidFill>
            <a:srgbClr val="92AACE"/>
          </a:solidFill>
          <a:ln w="28575">
            <a:noFill/>
            <a:miter lim="800000"/>
            <a:headEnd/>
            <a:tailEnd/>
          </a:ln>
        </p:spPr>
        <p:txBody>
          <a:bodyPr tIns="91440" bIns="91440" anchor="ctr"/>
          <a:lstStyle/>
          <a:p>
            <a:r>
              <a:rPr lang="en-US" sz="1200" b="1">
                <a:solidFill>
                  <a:srgbClr val="FFFFFF"/>
                </a:solidFill>
                <a:latin typeface="Arial" charset="0"/>
              </a:rPr>
              <a:t>Months-Weeks-Days</a:t>
            </a:r>
          </a:p>
        </p:txBody>
      </p:sp>
      <p:sp>
        <p:nvSpPr>
          <p:cNvPr id="43031" name="Line 6"/>
          <p:cNvSpPr>
            <a:spLocks noChangeShapeType="1"/>
          </p:cNvSpPr>
          <p:nvPr/>
        </p:nvSpPr>
        <p:spPr bwMode="auto">
          <a:xfrm flipH="1">
            <a:off x="4779963" y="898525"/>
            <a:ext cx="6350" cy="2743200"/>
          </a:xfrm>
          <a:prstGeom prst="line">
            <a:avLst/>
          </a:prstGeom>
          <a:noFill/>
          <a:ln w="28575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3032" name="Line 6"/>
          <p:cNvSpPr>
            <a:spLocks noChangeShapeType="1"/>
          </p:cNvSpPr>
          <p:nvPr/>
        </p:nvSpPr>
        <p:spPr bwMode="auto">
          <a:xfrm flipH="1">
            <a:off x="6994525" y="898525"/>
            <a:ext cx="6350" cy="2743200"/>
          </a:xfrm>
          <a:prstGeom prst="line">
            <a:avLst/>
          </a:prstGeom>
          <a:noFill/>
          <a:ln w="28575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3033" name="Rectangle 8"/>
          <p:cNvSpPr>
            <a:spLocks noChangeArrowheads="1"/>
          </p:cNvSpPr>
          <p:nvPr/>
        </p:nvSpPr>
        <p:spPr bwMode="auto">
          <a:xfrm>
            <a:off x="4786313" y="1060450"/>
            <a:ext cx="2214562" cy="304800"/>
          </a:xfrm>
          <a:prstGeom prst="rect">
            <a:avLst/>
          </a:prstGeom>
          <a:solidFill>
            <a:srgbClr val="92AACE"/>
          </a:solidFill>
          <a:ln w="28575">
            <a:noFill/>
            <a:miter lim="800000"/>
            <a:headEnd/>
            <a:tailEnd/>
          </a:ln>
        </p:spPr>
        <p:txBody>
          <a:bodyPr tIns="91440" bIns="91440" anchor="ctr"/>
          <a:lstStyle/>
          <a:p>
            <a:r>
              <a:rPr lang="en-US" sz="1200" b="1">
                <a:solidFill>
                  <a:srgbClr val="FFFFFF"/>
                </a:solidFill>
                <a:latin typeface="Arial" charset="0"/>
              </a:rPr>
              <a:t>Day-Shift-Intervals</a:t>
            </a:r>
          </a:p>
        </p:txBody>
      </p:sp>
      <p:sp>
        <p:nvSpPr>
          <p:cNvPr id="43034" name="Rectangle 6"/>
          <p:cNvSpPr>
            <a:spLocks noChangeArrowheads="1"/>
          </p:cNvSpPr>
          <p:nvPr/>
        </p:nvSpPr>
        <p:spPr bwMode="auto">
          <a:xfrm>
            <a:off x="2428875" y="1060450"/>
            <a:ext cx="2357438" cy="304800"/>
          </a:xfrm>
          <a:prstGeom prst="rect">
            <a:avLst/>
          </a:prstGeom>
          <a:solidFill>
            <a:srgbClr val="92AACE"/>
          </a:solidFill>
          <a:ln w="28575" algn="ctr">
            <a:noFill/>
            <a:miter lim="800000"/>
            <a:headEnd/>
            <a:tailEnd/>
          </a:ln>
        </p:spPr>
        <p:txBody>
          <a:bodyPr tIns="91440" bIns="91440" anchor="ctr"/>
          <a:lstStyle/>
          <a:p>
            <a:r>
              <a:rPr lang="en-US" sz="1200" b="1">
                <a:solidFill>
                  <a:srgbClr val="FFFFFF"/>
                </a:solidFill>
                <a:latin typeface="Arial" charset="0"/>
              </a:rPr>
              <a:t>Days</a:t>
            </a:r>
          </a:p>
        </p:txBody>
      </p:sp>
      <p:sp>
        <p:nvSpPr>
          <p:cNvPr id="65" name="Left Arrow 64"/>
          <p:cNvSpPr/>
          <p:nvPr/>
        </p:nvSpPr>
        <p:spPr bwMode="auto">
          <a:xfrm rot="16200000">
            <a:off x="7344024" y="873000"/>
            <a:ext cx="500066" cy="571505"/>
          </a:xfrm>
          <a:prstGeom prst="leftArrow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 tIns="91440" bIns="91440" anchor="ctr"/>
          <a:lstStyle/>
          <a:p>
            <a:pPr algn="ctr">
              <a:defRPr/>
            </a:pPr>
            <a:endParaRPr 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3" name="Isosceles Triangle 72"/>
          <p:cNvSpPr/>
          <p:nvPr/>
        </p:nvSpPr>
        <p:spPr bwMode="auto">
          <a:xfrm rot="10800000">
            <a:off x="500035" y="1827932"/>
            <a:ext cx="1143008" cy="714380"/>
          </a:xfrm>
          <a:prstGeom prst="triangle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</a:rPr>
              <a:t>Demand</a:t>
            </a:r>
          </a:p>
        </p:txBody>
      </p:sp>
      <p:sp>
        <p:nvSpPr>
          <p:cNvPr id="74" name="Isosceles Triangle 73"/>
          <p:cNvSpPr/>
          <p:nvPr/>
        </p:nvSpPr>
        <p:spPr bwMode="auto">
          <a:xfrm>
            <a:off x="500035" y="2613750"/>
            <a:ext cx="1143008" cy="714380"/>
          </a:xfrm>
          <a:prstGeom prst="triangle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</a:rPr>
              <a:t>Supply</a:t>
            </a:r>
          </a:p>
        </p:txBody>
      </p:sp>
      <p:sp>
        <p:nvSpPr>
          <p:cNvPr id="76" name="Isosceles Triangle 75"/>
          <p:cNvSpPr/>
          <p:nvPr/>
        </p:nvSpPr>
        <p:spPr bwMode="auto">
          <a:xfrm rot="10800000" flipV="1">
            <a:off x="2699793" y="2926653"/>
            <a:ext cx="285752" cy="214314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</a:rPr>
              <a:t>Supply</a:t>
            </a:r>
          </a:p>
        </p:txBody>
      </p:sp>
      <p:sp>
        <p:nvSpPr>
          <p:cNvPr id="81" name="Isosceles Triangle 80"/>
          <p:cNvSpPr/>
          <p:nvPr/>
        </p:nvSpPr>
        <p:spPr bwMode="auto">
          <a:xfrm rot="10800000" flipV="1">
            <a:off x="2699793" y="2638621"/>
            <a:ext cx="285752" cy="214314"/>
          </a:xfrm>
          <a:prstGeom prst="triangle">
            <a:avLst/>
          </a:prstGeom>
          <a:solidFill>
            <a:srgbClr val="FFC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</a:rPr>
              <a:t>Supply</a:t>
            </a:r>
          </a:p>
        </p:txBody>
      </p:sp>
      <p:sp>
        <p:nvSpPr>
          <p:cNvPr id="82" name="Isosceles Triangle 81"/>
          <p:cNvSpPr/>
          <p:nvPr/>
        </p:nvSpPr>
        <p:spPr bwMode="auto">
          <a:xfrm rot="10800000" flipV="1">
            <a:off x="3059833" y="2926653"/>
            <a:ext cx="285752" cy="214314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</a:rPr>
              <a:t>Supply</a:t>
            </a:r>
          </a:p>
        </p:txBody>
      </p:sp>
      <p:sp>
        <p:nvSpPr>
          <p:cNvPr id="45" name="Isosceles Triangle 44"/>
          <p:cNvSpPr/>
          <p:nvPr/>
        </p:nvSpPr>
        <p:spPr bwMode="auto">
          <a:xfrm rot="10800000" flipV="1">
            <a:off x="3059833" y="2636912"/>
            <a:ext cx="285752" cy="214314"/>
          </a:xfrm>
          <a:prstGeom prst="triangle">
            <a:avLst/>
          </a:prstGeom>
          <a:solidFill>
            <a:srgbClr val="FFC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</a:rPr>
              <a:t>Supply</a:t>
            </a:r>
          </a:p>
        </p:txBody>
      </p:sp>
      <p:sp>
        <p:nvSpPr>
          <p:cNvPr id="46" name="Isosceles Triangle 45"/>
          <p:cNvSpPr/>
          <p:nvPr/>
        </p:nvSpPr>
        <p:spPr bwMode="auto">
          <a:xfrm rot="10800000" flipV="1">
            <a:off x="3059832" y="2348880"/>
            <a:ext cx="285752" cy="204790"/>
          </a:xfrm>
          <a:prstGeom prst="triangle">
            <a:avLst/>
          </a:prstGeom>
          <a:solidFill>
            <a:srgbClr val="92D05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</a:rPr>
              <a:t>Supply</a:t>
            </a:r>
          </a:p>
        </p:txBody>
      </p:sp>
      <p:sp>
        <p:nvSpPr>
          <p:cNvPr id="50" name="Isosceles Triangle 49"/>
          <p:cNvSpPr/>
          <p:nvPr/>
        </p:nvSpPr>
        <p:spPr bwMode="auto">
          <a:xfrm rot="10800000" flipV="1">
            <a:off x="2699792" y="2348880"/>
            <a:ext cx="285752" cy="204790"/>
          </a:xfrm>
          <a:prstGeom prst="triangle">
            <a:avLst/>
          </a:prstGeom>
          <a:solidFill>
            <a:srgbClr val="92D05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</a:rPr>
              <a:t>Supply</a:t>
            </a:r>
          </a:p>
        </p:txBody>
      </p:sp>
      <p:sp>
        <p:nvSpPr>
          <p:cNvPr id="28" name="Isosceles Triangle 27"/>
          <p:cNvSpPr/>
          <p:nvPr/>
        </p:nvSpPr>
        <p:spPr bwMode="auto">
          <a:xfrm rot="16200000">
            <a:off x="1178694" y="2292279"/>
            <a:ext cx="928694" cy="571504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Capacity</a:t>
            </a:r>
          </a:p>
        </p:txBody>
      </p:sp>
      <p:sp>
        <p:nvSpPr>
          <p:cNvPr id="29" name="Isosceles Triangle 28"/>
          <p:cNvSpPr/>
          <p:nvPr/>
        </p:nvSpPr>
        <p:spPr bwMode="auto">
          <a:xfrm rot="5400000">
            <a:off x="35687" y="2292279"/>
            <a:ext cx="928694" cy="571504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Leveling</a:t>
            </a:r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468313" y="2387600"/>
            <a:ext cx="1223962" cy="338138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/>
              <a:t>Alignment </a:t>
            </a:r>
          </a:p>
        </p:txBody>
      </p:sp>
      <p:sp>
        <p:nvSpPr>
          <p:cNvPr id="39" name="Title 1"/>
          <p:cNvSpPr txBox="1">
            <a:spLocks/>
          </p:cNvSpPr>
          <p:nvPr/>
        </p:nvSpPr>
        <p:spPr bwMode="auto">
          <a:xfrm>
            <a:off x="250825" y="215900"/>
            <a:ext cx="71294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Release to Production</a:t>
            </a:r>
            <a:r>
              <a:rPr lang="en-US" sz="20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0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en-US" sz="20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Business Objectives/Needs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027988" y="333375"/>
            <a:ext cx="1116012" cy="21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95000"/>
                  </a:schemeClr>
                </a:solidFill>
              </a:rPr>
              <a:t>Click For Next  Point</a:t>
            </a: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4875213" y="1844675"/>
            <a:ext cx="642937" cy="277813"/>
          </a:xfrm>
          <a:prstGeom prst="rect">
            <a:avLst/>
          </a:prstGeom>
          <a:ln>
            <a:noFill/>
            <a:headEnd type="arrow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/>
              <a:t>WO 1</a:t>
            </a: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5446713" y="1844675"/>
            <a:ext cx="642937" cy="277813"/>
          </a:xfrm>
          <a:prstGeom prst="rect">
            <a:avLst/>
          </a:prstGeom>
          <a:ln>
            <a:noFill/>
            <a:headEnd type="arrow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/>
              <a:t>WO 2</a:t>
            </a: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6089650" y="1844675"/>
            <a:ext cx="642938" cy="277813"/>
          </a:xfrm>
          <a:prstGeom prst="rect">
            <a:avLst/>
          </a:prstGeom>
          <a:ln>
            <a:noFill/>
            <a:headEnd type="arrow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/>
              <a:t>WO 3</a:t>
            </a:r>
          </a:p>
        </p:txBody>
      </p:sp>
      <p:sp>
        <p:nvSpPr>
          <p:cNvPr id="67" name="Isosceles Triangle 66"/>
          <p:cNvSpPr/>
          <p:nvPr/>
        </p:nvSpPr>
        <p:spPr bwMode="auto">
          <a:xfrm rot="10800000" flipV="1">
            <a:off x="5004048" y="2132856"/>
            <a:ext cx="285752" cy="204790"/>
          </a:xfrm>
          <a:prstGeom prst="triangle">
            <a:avLst/>
          </a:prstGeom>
          <a:solidFill>
            <a:srgbClr val="92D05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900" dirty="0" err="1">
                <a:solidFill>
                  <a:schemeClr val="bg1"/>
                </a:solidFill>
              </a:rPr>
              <a:t>Spply</a:t>
            </a: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68" name="Isosceles Triangle 67"/>
          <p:cNvSpPr/>
          <p:nvPr/>
        </p:nvSpPr>
        <p:spPr bwMode="auto">
          <a:xfrm rot="10800000" flipV="1">
            <a:off x="5582392" y="2132856"/>
            <a:ext cx="285752" cy="204790"/>
          </a:xfrm>
          <a:prstGeom prst="triangle">
            <a:avLst/>
          </a:prstGeom>
          <a:solidFill>
            <a:srgbClr val="92D05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</a:rPr>
              <a:t>Supply</a:t>
            </a:r>
          </a:p>
        </p:txBody>
      </p:sp>
      <p:sp>
        <p:nvSpPr>
          <p:cNvPr id="69" name="Isosceles Triangle 68"/>
          <p:cNvSpPr/>
          <p:nvPr/>
        </p:nvSpPr>
        <p:spPr bwMode="auto">
          <a:xfrm rot="10800000" flipV="1">
            <a:off x="6156176" y="2132856"/>
            <a:ext cx="285752" cy="214314"/>
          </a:xfrm>
          <a:prstGeom prst="triangle">
            <a:avLst/>
          </a:prstGeom>
          <a:solidFill>
            <a:srgbClr val="FFC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</a:rPr>
              <a:t>Supply</a:t>
            </a: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7178675" y="1855788"/>
            <a:ext cx="642938" cy="277812"/>
          </a:xfrm>
          <a:prstGeom prst="rect">
            <a:avLst/>
          </a:prstGeom>
          <a:ln>
            <a:noFill/>
            <a:headEnd type="arrow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/>
              <a:t>WO 1</a:t>
            </a:r>
          </a:p>
        </p:txBody>
      </p:sp>
      <p:sp>
        <p:nvSpPr>
          <p:cNvPr id="72" name="Isosceles Triangle 71"/>
          <p:cNvSpPr/>
          <p:nvPr/>
        </p:nvSpPr>
        <p:spPr bwMode="auto">
          <a:xfrm rot="10800000" flipV="1">
            <a:off x="7308304" y="2144090"/>
            <a:ext cx="285752" cy="204790"/>
          </a:xfrm>
          <a:prstGeom prst="triangle">
            <a:avLst/>
          </a:prstGeom>
          <a:solidFill>
            <a:srgbClr val="92D05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900" dirty="0" err="1">
                <a:solidFill>
                  <a:schemeClr val="bg1"/>
                </a:solidFill>
              </a:rPr>
              <a:t>Spply</a:t>
            </a: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027988" y="333375"/>
            <a:ext cx="1116012" cy="21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65000"/>
                  </a:schemeClr>
                </a:solidFill>
              </a:rPr>
              <a:t>Click For Next  Point</a:t>
            </a:r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7813675" y="31750"/>
            <a:ext cx="430213" cy="301625"/>
            <a:chOff x="6907213" y="0"/>
            <a:chExt cx="430212" cy="301625"/>
          </a:xfrm>
        </p:grpSpPr>
        <p:sp>
          <p:nvSpPr>
            <p:cNvPr id="78" name="Right Arrow 77"/>
            <p:cNvSpPr/>
            <p:nvPr/>
          </p:nvSpPr>
          <p:spPr>
            <a:xfrm>
              <a:off x="6992938" y="0"/>
              <a:ext cx="344487" cy="301625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43097" name="Group 63"/>
            <p:cNvGrpSpPr>
              <a:grpSpLocks/>
            </p:cNvGrpSpPr>
            <p:nvPr/>
          </p:nvGrpSpPr>
          <p:grpSpPr bwMode="auto">
            <a:xfrm>
              <a:off x="6907213" y="65088"/>
              <a:ext cx="171450" cy="171450"/>
              <a:chOff x="739" y="413995"/>
              <a:chExt cx="172117" cy="172117"/>
            </a:xfrm>
          </p:grpSpPr>
          <p:sp>
            <p:nvSpPr>
              <p:cNvPr id="80" name="Oval 79"/>
              <p:cNvSpPr/>
              <p:nvPr/>
            </p:nvSpPr>
            <p:spPr>
              <a:xfrm>
                <a:off x="739" y="413995"/>
                <a:ext cx="172117" cy="172117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83" name="Oval 5"/>
              <p:cNvSpPr/>
              <p:nvPr/>
            </p:nvSpPr>
            <p:spPr>
              <a:xfrm>
                <a:off x="26238" y="439494"/>
                <a:ext cx="121119" cy="1211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5080" tIns="5080" rIns="5080" bIns="5080" spcCol="1270" anchor="ctr"/>
              <a:lstStyle/>
              <a:p>
                <a:pPr algn="ctr" defTabSz="355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800" dirty="0"/>
                  <a:t>1</a:t>
                </a:r>
              </a:p>
            </p:txBody>
          </p:sp>
        </p:grpSp>
      </p:grpSp>
      <p:sp>
        <p:nvSpPr>
          <p:cNvPr id="48" name="Rectangle 47"/>
          <p:cNvSpPr/>
          <p:nvPr/>
        </p:nvSpPr>
        <p:spPr>
          <a:xfrm>
            <a:off x="9251950" y="4149725"/>
            <a:ext cx="4968875" cy="15827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53"/>
          <p:cNvGrpSpPr>
            <a:grpSpLocks/>
          </p:cNvGrpSpPr>
          <p:nvPr/>
        </p:nvGrpSpPr>
        <p:grpSpPr bwMode="auto">
          <a:xfrm>
            <a:off x="8243888" y="31750"/>
            <a:ext cx="430212" cy="301625"/>
            <a:chOff x="6907213" y="0"/>
            <a:chExt cx="430212" cy="301625"/>
          </a:xfrm>
        </p:grpSpPr>
        <p:sp>
          <p:nvSpPr>
            <p:cNvPr id="51" name="Right Arrow 50"/>
            <p:cNvSpPr/>
            <p:nvPr/>
          </p:nvSpPr>
          <p:spPr>
            <a:xfrm>
              <a:off x="6992938" y="0"/>
              <a:ext cx="344487" cy="301625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43093" name="Group 63"/>
            <p:cNvGrpSpPr>
              <a:grpSpLocks/>
            </p:cNvGrpSpPr>
            <p:nvPr/>
          </p:nvGrpSpPr>
          <p:grpSpPr bwMode="auto">
            <a:xfrm>
              <a:off x="6907213" y="65088"/>
              <a:ext cx="171450" cy="171450"/>
              <a:chOff x="739" y="413995"/>
              <a:chExt cx="172117" cy="172117"/>
            </a:xfrm>
          </p:grpSpPr>
          <p:sp>
            <p:nvSpPr>
              <p:cNvPr id="77" name="Oval 76"/>
              <p:cNvSpPr/>
              <p:nvPr/>
            </p:nvSpPr>
            <p:spPr>
              <a:xfrm>
                <a:off x="739" y="413995"/>
                <a:ext cx="172117" cy="172117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9" name="Oval 5"/>
              <p:cNvSpPr/>
              <p:nvPr/>
            </p:nvSpPr>
            <p:spPr>
              <a:xfrm>
                <a:off x="26238" y="439494"/>
                <a:ext cx="121119" cy="1211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5080" tIns="5080" rIns="5080" bIns="5080" spcCol="1270" anchor="ctr"/>
              <a:lstStyle/>
              <a:p>
                <a:pPr algn="ctr" defTabSz="355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800" dirty="0"/>
                  <a:t>2</a:t>
                </a:r>
              </a:p>
            </p:txBody>
          </p:sp>
        </p:grpSp>
      </p:grpSp>
      <p:sp>
        <p:nvSpPr>
          <p:cNvPr id="43091" name="TextBox 83"/>
          <p:cNvSpPr txBox="1">
            <a:spLocks noChangeArrowheads="1"/>
          </p:cNvSpPr>
          <p:nvPr/>
        </p:nvSpPr>
        <p:spPr bwMode="auto">
          <a:xfrm>
            <a:off x="2484438" y="2060575"/>
            <a:ext cx="2087562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Monday Schedule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771 0.01064 L -0.51771 0.0106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427 0.04351 L 2.77778E-6 0.0060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-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51 0.07963 L 0.06302 0.0060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" y="-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854 0.03681 L -0.06285 0.0053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-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972 0.00879 L -5.55556E-7 0.0043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-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8" grpId="0" animBg="1"/>
      <p:bldP spid="48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MPUS_NAME" val="qad"/>
  <p:tag name="SLIDEFILENAME" val="QAD_Production_Sche___103.JPG"/>
  <p:tag name="SLIDEID" val="103"/>
</p:tagLst>
</file>

<file path=ppt/theme/theme1.xml><?xml version="1.0" encoding="utf-8"?>
<a:theme xmlns:a="http://schemas.openxmlformats.org/drawingml/2006/main" name="1_QAD 2010 Template">
  <a:themeElements>
    <a:clrScheme name="1_QAD 2010 Template 1">
      <a:dk1>
        <a:srgbClr val="141414"/>
      </a:dk1>
      <a:lt1>
        <a:srgbClr val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FFFFFF"/>
      </a:accent3>
      <a:accent4>
        <a:srgbClr val="0F0F0F"/>
      </a:accent4>
      <a:accent5>
        <a:srgbClr val="B2C1DB"/>
      </a:accent5>
      <a:accent6>
        <a:srgbClr val="E0873F"/>
      </a:accent6>
      <a:hlink>
        <a:srgbClr val="4F81BD"/>
      </a:hlink>
      <a:folHlink>
        <a:srgbClr val="366092"/>
      </a:folHlink>
    </a:clrScheme>
    <a:fontScheme name="1_QAD 2010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QAD 2010 Template 1">
        <a:dk1>
          <a:srgbClr val="141414"/>
        </a:dk1>
        <a:lt1>
          <a:srgbClr val="FFFFFF"/>
        </a:lt1>
        <a:dk2>
          <a:srgbClr val="141414"/>
        </a:dk2>
        <a:lt2>
          <a:srgbClr val="FFFFFF"/>
        </a:lt2>
        <a:accent1>
          <a:srgbClr val="4F81BD"/>
        </a:accent1>
        <a:accent2>
          <a:srgbClr val="F79646"/>
        </a:accent2>
        <a:accent3>
          <a:srgbClr val="FFFFFF"/>
        </a:accent3>
        <a:accent4>
          <a:srgbClr val="0F0F0F"/>
        </a:accent4>
        <a:accent5>
          <a:srgbClr val="B2C1DB"/>
        </a:accent5>
        <a:accent6>
          <a:srgbClr val="E0873F"/>
        </a:accent6>
        <a:hlink>
          <a:srgbClr val="4F81BD"/>
        </a:hlink>
        <a:folHlink>
          <a:srgbClr val="3660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QAD 2010 Template">
  <a:themeElements>
    <a:clrScheme name="2_QAD 2010 Template 1">
      <a:dk1>
        <a:srgbClr val="141414"/>
      </a:dk1>
      <a:lt1>
        <a:srgbClr val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FFFFFF"/>
      </a:accent3>
      <a:accent4>
        <a:srgbClr val="0F0F0F"/>
      </a:accent4>
      <a:accent5>
        <a:srgbClr val="B2C1DB"/>
      </a:accent5>
      <a:accent6>
        <a:srgbClr val="E0873F"/>
      </a:accent6>
      <a:hlink>
        <a:srgbClr val="4F81BD"/>
      </a:hlink>
      <a:folHlink>
        <a:srgbClr val="366092"/>
      </a:folHlink>
    </a:clrScheme>
    <a:fontScheme name="2_QAD 2010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QAD 2010 Template 1">
        <a:dk1>
          <a:srgbClr val="141414"/>
        </a:dk1>
        <a:lt1>
          <a:srgbClr val="FFFFFF"/>
        </a:lt1>
        <a:dk2>
          <a:srgbClr val="141414"/>
        </a:dk2>
        <a:lt2>
          <a:srgbClr val="FFFFFF"/>
        </a:lt2>
        <a:accent1>
          <a:srgbClr val="4F81BD"/>
        </a:accent1>
        <a:accent2>
          <a:srgbClr val="F79646"/>
        </a:accent2>
        <a:accent3>
          <a:srgbClr val="FFFFFF"/>
        </a:accent3>
        <a:accent4>
          <a:srgbClr val="0F0F0F"/>
        </a:accent4>
        <a:accent5>
          <a:srgbClr val="B2C1DB"/>
        </a:accent5>
        <a:accent6>
          <a:srgbClr val="E0873F"/>
        </a:accent6>
        <a:hlink>
          <a:srgbClr val="4F81BD"/>
        </a:hlink>
        <a:folHlink>
          <a:srgbClr val="3660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136217</TotalTime>
  <Words>1455</Words>
  <Application>Microsoft Office PowerPoint</Application>
  <PresentationFormat>On-screen Show (4:3)</PresentationFormat>
  <Paragraphs>354</Paragraphs>
  <Slides>30</Slides>
  <Notes>27</Notes>
  <HiddenSlides>3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1_QAD 2010 Template</vt:lpstr>
      <vt:lpstr>2_QAD 2010 Template</vt:lpstr>
      <vt:lpstr>Create a Master Schedule</vt:lpstr>
      <vt:lpstr>Slide 2</vt:lpstr>
      <vt:lpstr>Slide 3</vt:lpstr>
      <vt:lpstr>Overview</vt:lpstr>
      <vt:lpstr>Overview Solution Components</vt:lpstr>
      <vt:lpstr>Slide 6</vt:lpstr>
      <vt:lpstr>Slide 7</vt:lpstr>
      <vt:lpstr>Slide 8</vt:lpstr>
      <vt:lpstr>Slide 9</vt:lpstr>
      <vt:lpstr>Production Reporting &amp; WIP</vt:lpstr>
      <vt:lpstr>Visualize Completions to Schedule</vt:lpstr>
      <vt:lpstr>Slide 12</vt:lpstr>
      <vt:lpstr>Slide 13</vt:lpstr>
      <vt:lpstr>Slide 14</vt:lpstr>
      <vt:lpstr>Slide 15</vt:lpstr>
      <vt:lpstr>Slide 16</vt:lpstr>
      <vt:lpstr>Discrete</vt:lpstr>
      <vt:lpstr>Slide 18</vt:lpstr>
      <vt:lpstr>Slide 19</vt:lpstr>
      <vt:lpstr>Repetitive</vt:lpstr>
      <vt:lpstr>Slide 21</vt:lpstr>
      <vt:lpstr>Slide 22</vt:lpstr>
      <vt:lpstr>Slide 23</vt:lpstr>
      <vt:lpstr>Manage Orders</vt:lpstr>
      <vt:lpstr>Slide 25</vt:lpstr>
      <vt:lpstr> Hands On Lesson</vt:lpstr>
      <vt:lpstr>Exercise 1 – Monitor Production Activity using the Workbenches </vt:lpstr>
      <vt:lpstr> Other Related Topics</vt:lpstr>
      <vt:lpstr>Slide 29</vt:lpstr>
      <vt:lpstr> End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bws</dc:creator>
  <cp:lastModifiedBy>crl</cp:lastModifiedBy>
  <cp:revision>2931</cp:revision>
  <dcterms:created xsi:type="dcterms:W3CDTF">2006-04-20T07:03:59Z</dcterms:created>
  <dcterms:modified xsi:type="dcterms:W3CDTF">2011-01-25T16:27:10Z</dcterms:modified>
</cp:coreProperties>
</file>