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 id="2147483655" r:id="rId2"/>
  </p:sldMasterIdLst>
  <p:notesMasterIdLst>
    <p:notesMasterId r:id="rId37"/>
  </p:notesMasterIdLst>
  <p:handoutMasterIdLst>
    <p:handoutMasterId r:id="rId38"/>
  </p:handoutMasterIdLst>
  <p:sldIdLst>
    <p:sldId id="675" r:id="rId3"/>
    <p:sldId id="1097" r:id="rId4"/>
    <p:sldId id="1063" r:id="rId5"/>
    <p:sldId id="1171" r:id="rId6"/>
    <p:sldId id="1237" r:id="rId7"/>
    <p:sldId id="1239" r:id="rId8"/>
    <p:sldId id="1238" r:id="rId9"/>
    <p:sldId id="1240" r:id="rId10"/>
    <p:sldId id="1243" r:id="rId11"/>
    <p:sldId id="1246" r:id="rId12"/>
    <p:sldId id="1247" r:id="rId13"/>
    <p:sldId id="1242" r:id="rId14"/>
    <p:sldId id="1241" r:id="rId15"/>
    <p:sldId id="1224" r:id="rId16"/>
    <p:sldId id="1253" r:id="rId17"/>
    <p:sldId id="1255" r:id="rId18"/>
    <p:sldId id="1254" r:id="rId19"/>
    <p:sldId id="1256" r:id="rId20"/>
    <p:sldId id="1257" r:id="rId21"/>
    <p:sldId id="1263" r:id="rId22"/>
    <p:sldId id="1264" r:id="rId23"/>
    <p:sldId id="1249" r:id="rId24"/>
    <p:sldId id="1244" r:id="rId25"/>
    <p:sldId id="1261" r:id="rId26"/>
    <p:sldId id="1234" r:id="rId27"/>
    <p:sldId id="1252" r:id="rId28"/>
    <p:sldId id="1262" r:id="rId29"/>
    <p:sldId id="1259" r:id="rId30"/>
    <p:sldId id="1258" r:id="rId31"/>
    <p:sldId id="1189" r:id="rId32"/>
    <p:sldId id="1265" r:id="rId33"/>
    <p:sldId id="1142" r:id="rId34"/>
    <p:sldId id="1143" r:id="rId35"/>
    <p:sldId id="1098" r:id="rId36"/>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ws" initials=""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6F089"/>
    <a:srgbClr val="595959"/>
    <a:srgbClr val="70D692"/>
    <a:srgbClr val="727272"/>
    <a:srgbClr val="59CF80"/>
    <a:srgbClr val="006600"/>
    <a:srgbClr val="008000"/>
    <a:srgbClr val="00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46" autoAdjust="0"/>
    <p:restoredTop sz="90909" autoAdjust="0"/>
  </p:normalViewPr>
  <p:slideViewPr>
    <p:cSldViewPr>
      <p:cViewPr>
        <p:scale>
          <a:sx n="66" d="100"/>
          <a:sy n="66" d="100"/>
        </p:scale>
        <p:origin x="-324" y="-72"/>
      </p:cViewPr>
      <p:guideLst>
        <p:guide orient="horz" pos="2160"/>
        <p:guide pos="2880"/>
      </p:guideLst>
    </p:cSldViewPr>
  </p:slideViewPr>
  <p:outlineViewPr>
    <p:cViewPr>
      <p:scale>
        <a:sx n="33" d="100"/>
        <a:sy n="33" d="100"/>
      </p:scale>
      <p:origin x="48" y="6498"/>
    </p:cViewPr>
  </p:outlineViewPr>
  <p:notesTextViewPr>
    <p:cViewPr>
      <p:scale>
        <a:sx n="66" d="100"/>
        <a:sy n="66" d="100"/>
      </p:scale>
      <p:origin x="0" y="0"/>
    </p:cViewPr>
  </p:notesTextViewPr>
  <p:sorterViewPr>
    <p:cViewPr>
      <p:scale>
        <a:sx n="66" d="100"/>
        <a:sy n="66" d="100"/>
      </p:scale>
      <p:origin x="0" y="6774"/>
    </p:cViewPr>
  </p:sorterViewPr>
  <p:notesViewPr>
    <p:cSldViewPr>
      <p:cViewPr varScale="1">
        <p:scale>
          <a:sx n="87" d="100"/>
          <a:sy n="87" d="100"/>
        </p:scale>
        <p:origin x="-2262" y="-78"/>
      </p:cViewPr>
      <p:guideLst>
        <p:guide orient="horz" pos="292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846D46-CF51-4149-B451-5780232B336D}" type="doc">
      <dgm:prSet loTypeId="urn:microsoft.com/office/officeart/2005/8/layout/hProcess4" loCatId="process" qsTypeId="urn:microsoft.com/office/officeart/2005/8/quickstyle/3d2" qsCatId="3D" csTypeId="urn:microsoft.com/office/officeart/2005/8/colors/accent1_2#1" csCatId="accent1" phldr="1"/>
      <dgm:spPr/>
      <dgm:t>
        <a:bodyPr/>
        <a:lstStyle/>
        <a:p>
          <a:endParaRPr lang="en-US"/>
        </a:p>
      </dgm:t>
    </dgm:pt>
    <dgm:pt modelId="{3ACCDD99-2271-4978-AE71-1397EE6D3242}">
      <dgm:prSet phldrT="[Text]"/>
      <dgm:spPr/>
      <dgm:t>
        <a:bodyPr/>
        <a:lstStyle/>
        <a:p>
          <a:r>
            <a:rPr lang="en-US" dirty="0" smtClean="0"/>
            <a:t>Demand Received </a:t>
          </a:r>
          <a:endParaRPr lang="en-US" dirty="0"/>
        </a:p>
      </dgm:t>
    </dgm:pt>
    <dgm:pt modelId="{A58D6F05-F12D-493A-910E-736C0A19743C}" type="parTrans" cxnId="{E82A81F4-1478-4E46-AD9C-72615E2CD9C1}">
      <dgm:prSet/>
      <dgm:spPr/>
      <dgm:t>
        <a:bodyPr/>
        <a:lstStyle/>
        <a:p>
          <a:endParaRPr lang="en-US"/>
        </a:p>
      </dgm:t>
    </dgm:pt>
    <dgm:pt modelId="{AC991955-8CD7-4002-8C40-AE8B3E93C346}" type="sibTrans" cxnId="{E82A81F4-1478-4E46-AD9C-72615E2CD9C1}">
      <dgm:prSet/>
      <dgm:spPr/>
      <dgm:t>
        <a:bodyPr/>
        <a:lstStyle/>
        <a:p>
          <a:endParaRPr lang="en-US" dirty="0"/>
        </a:p>
      </dgm:t>
    </dgm:pt>
    <dgm:pt modelId="{F2DBB97B-BA99-4222-9288-0C42D3B15244}">
      <dgm:prSet phldrT="[Text]"/>
      <dgm:spPr/>
      <dgm:t>
        <a:bodyPr/>
        <a:lstStyle/>
        <a:p>
          <a:r>
            <a:rPr lang="en-US" dirty="0" smtClean="0"/>
            <a:t>Production Planned</a:t>
          </a:r>
          <a:endParaRPr lang="en-US" dirty="0"/>
        </a:p>
      </dgm:t>
    </dgm:pt>
    <dgm:pt modelId="{17F4A95F-69C9-47DD-9A0B-49C402933E3C}" type="parTrans" cxnId="{877E4991-A54B-4CE1-BDBC-FBA74480E5C8}">
      <dgm:prSet/>
      <dgm:spPr/>
      <dgm:t>
        <a:bodyPr/>
        <a:lstStyle/>
        <a:p>
          <a:endParaRPr lang="en-US"/>
        </a:p>
      </dgm:t>
    </dgm:pt>
    <dgm:pt modelId="{1B831382-F6B0-4BC7-909A-57661E24A721}" type="sibTrans" cxnId="{877E4991-A54B-4CE1-BDBC-FBA74480E5C8}">
      <dgm:prSet/>
      <dgm:spPr/>
      <dgm:t>
        <a:bodyPr/>
        <a:lstStyle/>
        <a:p>
          <a:endParaRPr lang="en-US" dirty="0"/>
        </a:p>
      </dgm:t>
    </dgm:pt>
    <dgm:pt modelId="{B8687B6A-D3DF-4309-851E-B034E862CD1B}">
      <dgm:prSet phldrT="[Text]"/>
      <dgm:spPr/>
      <dgm:t>
        <a:bodyPr/>
        <a:lstStyle/>
        <a:p>
          <a:r>
            <a:rPr lang="en-US" dirty="0" smtClean="0"/>
            <a:t> Balance demand / supply /resources to ensure </a:t>
          </a:r>
          <a:r>
            <a:rPr lang="en-US" i="1" dirty="0" smtClean="0"/>
            <a:t>a feasible and level production plan.</a:t>
          </a:r>
          <a:endParaRPr lang="en-US" i="1" dirty="0"/>
        </a:p>
      </dgm:t>
    </dgm:pt>
    <dgm:pt modelId="{C05D9308-52A0-44A7-A10E-7A5E6CA866F3}" type="parTrans" cxnId="{2E0B12A7-0F11-4B68-9B47-B7FA56BA1379}">
      <dgm:prSet/>
      <dgm:spPr/>
      <dgm:t>
        <a:bodyPr/>
        <a:lstStyle/>
        <a:p>
          <a:endParaRPr lang="en-US"/>
        </a:p>
      </dgm:t>
    </dgm:pt>
    <dgm:pt modelId="{37F08971-02EF-45E9-88F8-F09F8DAFDBEC}" type="sibTrans" cxnId="{2E0B12A7-0F11-4B68-9B47-B7FA56BA1379}">
      <dgm:prSet/>
      <dgm:spPr/>
      <dgm:t>
        <a:bodyPr/>
        <a:lstStyle/>
        <a:p>
          <a:endParaRPr lang="en-US"/>
        </a:p>
      </dgm:t>
    </dgm:pt>
    <dgm:pt modelId="{634AF32C-9622-41C0-9986-6D24E73351DA}">
      <dgm:prSet phldrT="[Text]"/>
      <dgm:spPr/>
      <dgm:t>
        <a:bodyPr/>
        <a:lstStyle/>
        <a:p>
          <a:r>
            <a:rPr lang="en-US" dirty="0" smtClean="0"/>
            <a:t>Production Scheduled</a:t>
          </a:r>
          <a:endParaRPr lang="en-US" dirty="0"/>
        </a:p>
      </dgm:t>
    </dgm:pt>
    <dgm:pt modelId="{F33FC8A0-E0F8-499A-9D82-750FC5BA7908}" type="parTrans" cxnId="{2A296D89-3520-4E81-90C4-D1E593B867B5}">
      <dgm:prSet/>
      <dgm:spPr/>
      <dgm:t>
        <a:bodyPr/>
        <a:lstStyle/>
        <a:p>
          <a:endParaRPr lang="en-US"/>
        </a:p>
      </dgm:t>
    </dgm:pt>
    <dgm:pt modelId="{050E7BD2-86ED-4B3B-A62A-6495FE104718}" type="sibTrans" cxnId="{2A296D89-3520-4E81-90C4-D1E593B867B5}">
      <dgm:prSet/>
      <dgm:spPr/>
      <dgm:t>
        <a:bodyPr/>
        <a:lstStyle/>
        <a:p>
          <a:endParaRPr lang="en-US" dirty="0"/>
        </a:p>
      </dgm:t>
    </dgm:pt>
    <dgm:pt modelId="{999E5195-37C6-4770-93CD-FE3F868BEADD}">
      <dgm:prSet phldrT="[Text]"/>
      <dgm:spPr/>
      <dgm:t>
        <a:bodyPr/>
        <a:lstStyle/>
        <a:p>
          <a:r>
            <a:rPr lang="en-US" dirty="0" smtClean="0"/>
            <a:t> Sequence production orders by item attributes and resource allocations to  </a:t>
          </a:r>
          <a:r>
            <a:rPr lang="en-US" i="1" dirty="0" smtClean="0"/>
            <a:t>Optimize shop floor</a:t>
          </a:r>
          <a:endParaRPr lang="en-US" dirty="0"/>
        </a:p>
      </dgm:t>
    </dgm:pt>
    <dgm:pt modelId="{E3A38663-C614-46FD-B0BA-794867ADB067}" type="parTrans" cxnId="{58C5F17F-14BD-4A67-B8F6-632A377FFD1D}">
      <dgm:prSet/>
      <dgm:spPr/>
      <dgm:t>
        <a:bodyPr/>
        <a:lstStyle/>
        <a:p>
          <a:endParaRPr lang="en-US"/>
        </a:p>
      </dgm:t>
    </dgm:pt>
    <dgm:pt modelId="{1847ABC0-7A44-4126-A646-8F6650ABB621}" type="sibTrans" cxnId="{58C5F17F-14BD-4A67-B8F6-632A377FFD1D}">
      <dgm:prSet/>
      <dgm:spPr/>
      <dgm:t>
        <a:bodyPr/>
        <a:lstStyle/>
        <a:p>
          <a:endParaRPr lang="en-US"/>
        </a:p>
      </dgm:t>
    </dgm:pt>
    <dgm:pt modelId="{0D06F8A7-7576-4FD0-9931-2DC119499B54}">
      <dgm:prSet phldrT="[Text]"/>
      <dgm:spPr/>
      <dgm:t>
        <a:bodyPr/>
        <a:lstStyle/>
        <a:p>
          <a:r>
            <a:rPr lang="en-US" dirty="0" smtClean="0"/>
            <a:t>Production Dispatched</a:t>
          </a:r>
          <a:endParaRPr lang="en-US" dirty="0"/>
        </a:p>
      </dgm:t>
    </dgm:pt>
    <dgm:pt modelId="{E7A7000B-791B-4A0A-A349-EDA0F8674070}" type="parTrans" cxnId="{4F920DFF-9087-42E2-B334-8ADABEB2D899}">
      <dgm:prSet/>
      <dgm:spPr/>
      <dgm:t>
        <a:bodyPr/>
        <a:lstStyle/>
        <a:p>
          <a:endParaRPr lang="en-US"/>
        </a:p>
      </dgm:t>
    </dgm:pt>
    <dgm:pt modelId="{88B8A237-2A83-4DD0-B02D-F11AB4B30BE3}" type="sibTrans" cxnId="{4F920DFF-9087-42E2-B334-8ADABEB2D899}">
      <dgm:prSet/>
      <dgm:spPr/>
      <dgm:t>
        <a:bodyPr/>
        <a:lstStyle/>
        <a:p>
          <a:endParaRPr lang="en-US" dirty="0"/>
        </a:p>
      </dgm:t>
    </dgm:pt>
    <dgm:pt modelId="{A7B6FB9B-F033-4A5A-B695-6E78D394730C}">
      <dgm:prSet phldrT="[Text]"/>
      <dgm:spPr/>
      <dgm:t>
        <a:bodyPr/>
        <a:lstStyle/>
        <a:p>
          <a:r>
            <a:rPr lang="en-US" dirty="0" smtClean="0"/>
            <a:t>Production Reported</a:t>
          </a:r>
          <a:endParaRPr lang="en-US" dirty="0"/>
        </a:p>
      </dgm:t>
    </dgm:pt>
    <dgm:pt modelId="{B40DD7CA-1005-4166-8B3B-9A7D069BAA53}" type="parTrans" cxnId="{01CEC750-7344-4450-AF72-515825522ADF}">
      <dgm:prSet/>
      <dgm:spPr/>
      <dgm:t>
        <a:bodyPr/>
        <a:lstStyle/>
        <a:p>
          <a:endParaRPr lang="en-US"/>
        </a:p>
      </dgm:t>
    </dgm:pt>
    <dgm:pt modelId="{6B95CC83-6A43-42DD-89FB-158FFF723482}" type="sibTrans" cxnId="{01CEC750-7344-4450-AF72-515825522ADF}">
      <dgm:prSet/>
      <dgm:spPr/>
      <dgm:t>
        <a:bodyPr/>
        <a:lstStyle/>
        <a:p>
          <a:endParaRPr lang="en-US"/>
        </a:p>
      </dgm:t>
    </dgm:pt>
    <dgm:pt modelId="{B0FCCC32-110F-454C-B8A4-88691A32C0A8}">
      <dgm:prSet phldrT="[Text]"/>
      <dgm:spPr/>
      <dgm:t>
        <a:bodyPr/>
        <a:lstStyle/>
        <a:p>
          <a:r>
            <a:rPr lang="en-US" dirty="0" smtClean="0"/>
            <a:t> Verify materials available</a:t>
          </a:r>
          <a:endParaRPr lang="en-US" dirty="0"/>
        </a:p>
      </dgm:t>
    </dgm:pt>
    <dgm:pt modelId="{C0523532-A45C-4B46-B735-5C1BED6FBDC9}" type="parTrans" cxnId="{C3656002-6E87-4F56-8583-03A9924916EF}">
      <dgm:prSet/>
      <dgm:spPr/>
      <dgm:t>
        <a:bodyPr/>
        <a:lstStyle/>
        <a:p>
          <a:endParaRPr lang="en-US"/>
        </a:p>
      </dgm:t>
    </dgm:pt>
    <dgm:pt modelId="{21DF2684-4714-45BC-8751-43F84E8D2744}" type="sibTrans" cxnId="{C3656002-6E87-4F56-8583-03A9924916EF}">
      <dgm:prSet/>
      <dgm:spPr/>
      <dgm:t>
        <a:bodyPr/>
        <a:lstStyle/>
        <a:p>
          <a:endParaRPr lang="en-US"/>
        </a:p>
      </dgm:t>
    </dgm:pt>
    <dgm:pt modelId="{965D1B2D-A0E5-4C50-A791-1886B228AD51}">
      <dgm:prSet phldrT="[Text]"/>
      <dgm:spPr/>
      <dgm:t>
        <a:bodyPr/>
        <a:lstStyle/>
        <a:p>
          <a:r>
            <a:rPr lang="en-US" dirty="0" smtClean="0"/>
            <a:t> Monitor Production &amp; Manage Production Order</a:t>
          </a:r>
          <a:endParaRPr lang="en-US" dirty="0"/>
        </a:p>
      </dgm:t>
    </dgm:pt>
    <dgm:pt modelId="{9A3CB00B-DFF8-4635-8869-603E8E8EE319}" type="parTrans" cxnId="{1F296329-B6B6-43CB-9D70-3483A56E2A2A}">
      <dgm:prSet/>
      <dgm:spPr/>
      <dgm:t>
        <a:bodyPr/>
        <a:lstStyle/>
        <a:p>
          <a:endParaRPr lang="en-US"/>
        </a:p>
      </dgm:t>
    </dgm:pt>
    <dgm:pt modelId="{D3D3E80E-8AF4-41C1-8762-DE151A603947}" type="sibTrans" cxnId="{1F296329-B6B6-43CB-9D70-3483A56E2A2A}">
      <dgm:prSet/>
      <dgm:spPr/>
      <dgm:t>
        <a:bodyPr/>
        <a:lstStyle/>
        <a:p>
          <a:endParaRPr lang="en-US"/>
        </a:p>
      </dgm:t>
    </dgm:pt>
    <dgm:pt modelId="{2082FD98-3922-4B74-AE26-614367D3D03E}">
      <dgm:prSet phldrT="[Text]"/>
      <dgm:spPr/>
      <dgm:t>
        <a:bodyPr/>
        <a:lstStyle/>
        <a:p>
          <a:r>
            <a:rPr lang="en-US" dirty="0" smtClean="0"/>
            <a:t> Release orders</a:t>
          </a:r>
          <a:endParaRPr lang="en-US" dirty="0"/>
        </a:p>
      </dgm:t>
    </dgm:pt>
    <dgm:pt modelId="{06BAE8BB-A58D-44B4-8677-E342226644FE}" type="parTrans" cxnId="{9215CB34-61CC-4A61-A0D0-FE88C157B013}">
      <dgm:prSet/>
      <dgm:spPr/>
      <dgm:t>
        <a:bodyPr/>
        <a:lstStyle/>
        <a:p>
          <a:endParaRPr lang="en-US"/>
        </a:p>
      </dgm:t>
    </dgm:pt>
    <dgm:pt modelId="{C5B43530-3150-4A51-BB1D-9D8F2C84E869}" type="sibTrans" cxnId="{9215CB34-61CC-4A61-A0D0-FE88C157B013}">
      <dgm:prSet/>
      <dgm:spPr/>
      <dgm:t>
        <a:bodyPr/>
        <a:lstStyle/>
        <a:p>
          <a:endParaRPr lang="en-US"/>
        </a:p>
      </dgm:t>
    </dgm:pt>
    <dgm:pt modelId="{12C9DD86-DB78-424B-8057-075633F00047}">
      <dgm:prSet phldrT="[Text]"/>
      <dgm:spPr/>
      <dgm:t>
        <a:bodyPr/>
        <a:lstStyle/>
        <a:p>
          <a:r>
            <a:rPr lang="en-US" dirty="0" smtClean="0"/>
            <a:t> Print work orders and schedules</a:t>
          </a:r>
          <a:endParaRPr lang="en-US" dirty="0"/>
        </a:p>
      </dgm:t>
    </dgm:pt>
    <dgm:pt modelId="{083BEB48-BBA1-4E70-BD57-525E553D9AF6}" type="parTrans" cxnId="{B15A0E29-1398-41A4-A421-A6516B4BCE24}">
      <dgm:prSet/>
      <dgm:spPr/>
      <dgm:t>
        <a:bodyPr/>
        <a:lstStyle/>
        <a:p>
          <a:endParaRPr lang="en-US"/>
        </a:p>
      </dgm:t>
    </dgm:pt>
    <dgm:pt modelId="{39C77D4E-F4C6-4C41-875F-8CF619B3C38C}" type="sibTrans" cxnId="{B15A0E29-1398-41A4-A421-A6516B4BCE24}">
      <dgm:prSet/>
      <dgm:spPr/>
      <dgm:t>
        <a:bodyPr/>
        <a:lstStyle/>
        <a:p>
          <a:endParaRPr lang="en-US"/>
        </a:p>
      </dgm:t>
    </dgm:pt>
    <dgm:pt modelId="{A855AEE2-FDC4-4786-A617-680DB1472223}">
      <dgm:prSet phldrT="[Text]"/>
      <dgm:spPr/>
      <dgm:t>
        <a:bodyPr/>
        <a:lstStyle/>
        <a:p>
          <a:r>
            <a:rPr lang="en-US" dirty="0" smtClean="0"/>
            <a:t> Forecasts – sales demand – inventory planning</a:t>
          </a:r>
          <a:endParaRPr lang="en-US" dirty="0"/>
        </a:p>
      </dgm:t>
    </dgm:pt>
    <dgm:pt modelId="{4DBEEFE4-2A3F-4556-ABE8-C680AC3CDA1A}" type="parTrans" cxnId="{BCDB9E64-3DCD-494B-B283-D239D5CEA1C7}">
      <dgm:prSet/>
      <dgm:spPr/>
      <dgm:t>
        <a:bodyPr/>
        <a:lstStyle/>
        <a:p>
          <a:endParaRPr lang="en-US"/>
        </a:p>
      </dgm:t>
    </dgm:pt>
    <dgm:pt modelId="{59D69EF7-A93C-4BEC-89EB-40E51BF894B9}" type="sibTrans" cxnId="{BCDB9E64-3DCD-494B-B283-D239D5CEA1C7}">
      <dgm:prSet/>
      <dgm:spPr/>
      <dgm:t>
        <a:bodyPr/>
        <a:lstStyle/>
        <a:p>
          <a:endParaRPr lang="en-US"/>
        </a:p>
      </dgm:t>
    </dgm:pt>
    <dgm:pt modelId="{8968C56F-F275-43AC-896F-21562B26F1A2}">
      <dgm:prSet phldrT="[Text]"/>
      <dgm:spPr/>
      <dgm:t>
        <a:bodyPr/>
        <a:lstStyle/>
        <a:p>
          <a:r>
            <a:rPr lang="en-US" dirty="0" smtClean="0"/>
            <a:t> Initial plan is created by MRP</a:t>
          </a:r>
          <a:endParaRPr lang="en-US" dirty="0"/>
        </a:p>
      </dgm:t>
    </dgm:pt>
    <dgm:pt modelId="{99684D00-6532-4034-9A2F-435BE017D8C3}" type="parTrans" cxnId="{724C081B-06E4-44DB-BF46-DE31179D3D37}">
      <dgm:prSet/>
      <dgm:spPr/>
      <dgm:t>
        <a:bodyPr/>
        <a:lstStyle/>
        <a:p>
          <a:endParaRPr lang="en-US"/>
        </a:p>
      </dgm:t>
    </dgm:pt>
    <dgm:pt modelId="{04E5B90A-54E8-4BCB-B6D5-2C1419B60D37}" type="sibTrans" cxnId="{724C081B-06E4-44DB-BF46-DE31179D3D37}">
      <dgm:prSet/>
      <dgm:spPr/>
      <dgm:t>
        <a:bodyPr/>
        <a:lstStyle/>
        <a:p>
          <a:endParaRPr lang="en-US"/>
        </a:p>
      </dgm:t>
    </dgm:pt>
    <dgm:pt modelId="{3FEB1B38-D560-4F48-B991-D9A85390C6B7}" type="pres">
      <dgm:prSet presAssocID="{2F846D46-CF51-4149-B451-5780232B336D}" presName="Name0" presStyleCnt="0">
        <dgm:presLayoutVars>
          <dgm:dir/>
          <dgm:animLvl val="lvl"/>
          <dgm:resizeHandles val="exact"/>
        </dgm:presLayoutVars>
      </dgm:prSet>
      <dgm:spPr/>
      <dgm:t>
        <a:bodyPr/>
        <a:lstStyle/>
        <a:p>
          <a:endParaRPr lang="en-US"/>
        </a:p>
      </dgm:t>
    </dgm:pt>
    <dgm:pt modelId="{C6084BC3-8DAD-4258-BDEE-F8284A99A467}" type="pres">
      <dgm:prSet presAssocID="{2F846D46-CF51-4149-B451-5780232B336D}" presName="tSp" presStyleCnt="0"/>
      <dgm:spPr/>
    </dgm:pt>
    <dgm:pt modelId="{9EFE291A-576F-4598-B57B-7EFE153303DD}" type="pres">
      <dgm:prSet presAssocID="{2F846D46-CF51-4149-B451-5780232B336D}" presName="bSp" presStyleCnt="0"/>
      <dgm:spPr/>
    </dgm:pt>
    <dgm:pt modelId="{36C0BADE-4622-4E33-B31A-04FA750DA5FC}" type="pres">
      <dgm:prSet presAssocID="{2F846D46-CF51-4149-B451-5780232B336D}" presName="process" presStyleCnt="0"/>
      <dgm:spPr/>
    </dgm:pt>
    <dgm:pt modelId="{8ABF541A-AD38-4D54-BA8F-81CE8D477759}" type="pres">
      <dgm:prSet presAssocID="{3ACCDD99-2271-4978-AE71-1397EE6D3242}" presName="composite1" presStyleCnt="0"/>
      <dgm:spPr/>
    </dgm:pt>
    <dgm:pt modelId="{20F309AD-A511-4781-BB26-1176205D68D3}" type="pres">
      <dgm:prSet presAssocID="{3ACCDD99-2271-4978-AE71-1397EE6D3242}" presName="dummyNode1" presStyleLbl="node1" presStyleIdx="0" presStyleCnt="5"/>
      <dgm:spPr/>
    </dgm:pt>
    <dgm:pt modelId="{F1C17451-AB73-4F89-AF21-703922F2E385}" type="pres">
      <dgm:prSet presAssocID="{3ACCDD99-2271-4978-AE71-1397EE6D3242}" presName="childNode1" presStyleLbl="bgAcc1" presStyleIdx="0" presStyleCnt="5">
        <dgm:presLayoutVars>
          <dgm:bulletEnabled val="1"/>
        </dgm:presLayoutVars>
      </dgm:prSet>
      <dgm:spPr/>
      <dgm:t>
        <a:bodyPr/>
        <a:lstStyle/>
        <a:p>
          <a:endParaRPr lang="en-US"/>
        </a:p>
      </dgm:t>
    </dgm:pt>
    <dgm:pt modelId="{9B07CB3F-483B-41B0-A8B4-C6DCF3F5C369}" type="pres">
      <dgm:prSet presAssocID="{3ACCDD99-2271-4978-AE71-1397EE6D3242}" presName="childNode1tx" presStyleLbl="bgAcc1" presStyleIdx="0" presStyleCnt="5">
        <dgm:presLayoutVars>
          <dgm:bulletEnabled val="1"/>
        </dgm:presLayoutVars>
      </dgm:prSet>
      <dgm:spPr/>
      <dgm:t>
        <a:bodyPr/>
        <a:lstStyle/>
        <a:p>
          <a:endParaRPr lang="en-US"/>
        </a:p>
      </dgm:t>
    </dgm:pt>
    <dgm:pt modelId="{D836705C-1745-4198-AE61-E7F5EEC86DA6}" type="pres">
      <dgm:prSet presAssocID="{3ACCDD99-2271-4978-AE71-1397EE6D3242}" presName="parentNode1" presStyleLbl="node1" presStyleIdx="0" presStyleCnt="5">
        <dgm:presLayoutVars>
          <dgm:chMax val="1"/>
          <dgm:bulletEnabled val="1"/>
        </dgm:presLayoutVars>
      </dgm:prSet>
      <dgm:spPr/>
      <dgm:t>
        <a:bodyPr/>
        <a:lstStyle/>
        <a:p>
          <a:endParaRPr lang="en-US"/>
        </a:p>
      </dgm:t>
    </dgm:pt>
    <dgm:pt modelId="{34BDCD05-8333-4AC9-BDC4-EE73E4989BE7}" type="pres">
      <dgm:prSet presAssocID="{3ACCDD99-2271-4978-AE71-1397EE6D3242}" presName="connSite1" presStyleCnt="0"/>
      <dgm:spPr/>
    </dgm:pt>
    <dgm:pt modelId="{104CA64E-909A-4D66-9A6D-50C9DFAE098D}" type="pres">
      <dgm:prSet presAssocID="{AC991955-8CD7-4002-8C40-AE8B3E93C346}" presName="Name9" presStyleLbl="sibTrans2D1" presStyleIdx="0" presStyleCnt="4"/>
      <dgm:spPr/>
      <dgm:t>
        <a:bodyPr/>
        <a:lstStyle/>
        <a:p>
          <a:endParaRPr lang="en-US"/>
        </a:p>
      </dgm:t>
    </dgm:pt>
    <dgm:pt modelId="{5B2AEA60-0BA9-4235-8CE1-B7CEB00BD7DC}" type="pres">
      <dgm:prSet presAssocID="{F2DBB97B-BA99-4222-9288-0C42D3B15244}" presName="composite2" presStyleCnt="0"/>
      <dgm:spPr/>
    </dgm:pt>
    <dgm:pt modelId="{CA77A037-1E20-488F-AB89-A02B4B4E6165}" type="pres">
      <dgm:prSet presAssocID="{F2DBB97B-BA99-4222-9288-0C42D3B15244}" presName="dummyNode2" presStyleLbl="node1" presStyleIdx="0" presStyleCnt="5"/>
      <dgm:spPr/>
    </dgm:pt>
    <dgm:pt modelId="{569EAA16-E4CA-4960-9226-9511866881E8}" type="pres">
      <dgm:prSet presAssocID="{F2DBB97B-BA99-4222-9288-0C42D3B15244}" presName="childNode2" presStyleLbl="bgAcc1" presStyleIdx="1" presStyleCnt="5">
        <dgm:presLayoutVars>
          <dgm:bulletEnabled val="1"/>
        </dgm:presLayoutVars>
      </dgm:prSet>
      <dgm:spPr/>
      <dgm:t>
        <a:bodyPr/>
        <a:lstStyle/>
        <a:p>
          <a:endParaRPr lang="en-US"/>
        </a:p>
      </dgm:t>
    </dgm:pt>
    <dgm:pt modelId="{BB0F35DC-579E-40B2-97AD-4F7887BF77B3}" type="pres">
      <dgm:prSet presAssocID="{F2DBB97B-BA99-4222-9288-0C42D3B15244}" presName="childNode2tx" presStyleLbl="bgAcc1" presStyleIdx="1" presStyleCnt="5">
        <dgm:presLayoutVars>
          <dgm:bulletEnabled val="1"/>
        </dgm:presLayoutVars>
      </dgm:prSet>
      <dgm:spPr/>
      <dgm:t>
        <a:bodyPr/>
        <a:lstStyle/>
        <a:p>
          <a:endParaRPr lang="en-US"/>
        </a:p>
      </dgm:t>
    </dgm:pt>
    <dgm:pt modelId="{A16C77BC-A9FC-4035-9B9F-14C46BA42B9F}" type="pres">
      <dgm:prSet presAssocID="{F2DBB97B-BA99-4222-9288-0C42D3B15244}" presName="parentNode2" presStyleLbl="node1" presStyleIdx="1" presStyleCnt="5">
        <dgm:presLayoutVars>
          <dgm:chMax val="0"/>
          <dgm:bulletEnabled val="1"/>
        </dgm:presLayoutVars>
      </dgm:prSet>
      <dgm:spPr/>
      <dgm:t>
        <a:bodyPr/>
        <a:lstStyle/>
        <a:p>
          <a:endParaRPr lang="en-US"/>
        </a:p>
      </dgm:t>
    </dgm:pt>
    <dgm:pt modelId="{4751A162-565E-4A90-86A9-4CF9D1253B8E}" type="pres">
      <dgm:prSet presAssocID="{F2DBB97B-BA99-4222-9288-0C42D3B15244}" presName="connSite2" presStyleCnt="0"/>
      <dgm:spPr/>
    </dgm:pt>
    <dgm:pt modelId="{CD46CF00-4FE6-4654-9874-C6D0CD158D6E}" type="pres">
      <dgm:prSet presAssocID="{1B831382-F6B0-4BC7-909A-57661E24A721}" presName="Name18" presStyleLbl="sibTrans2D1" presStyleIdx="1" presStyleCnt="4"/>
      <dgm:spPr/>
      <dgm:t>
        <a:bodyPr/>
        <a:lstStyle/>
        <a:p>
          <a:endParaRPr lang="en-US"/>
        </a:p>
      </dgm:t>
    </dgm:pt>
    <dgm:pt modelId="{A0E408E3-EA44-4ABE-B10D-FF7B8538003E}" type="pres">
      <dgm:prSet presAssocID="{634AF32C-9622-41C0-9986-6D24E73351DA}" presName="composite1" presStyleCnt="0"/>
      <dgm:spPr/>
    </dgm:pt>
    <dgm:pt modelId="{7461744B-2C67-4571-9FC5-42FCFFD72E0E}" type="pres">
      <dgm:prSet presAssocID="{634AF32C-9622-41C0-9986-6D24E73351DA}" presName="dummyNode1" presStyleLbl="node1" presStyleIdx="1" presStyleCnt="5"/>
      <dgm:spPr/>
    </dgm:pt>
    <dgm:pt modelId="{0F800E1F-B9B8-46A8-BCE4-C66D492BD9D1}" type="pres">
      <dgm:prSet presAssocID="{634AF32C-9622-41C0-9986-6D24E73351DA}" presName="childNode1" presStyleLbl="bgAcc1" presStyleIdx="2" presStyleCnt="5">
        <dgm:presLayoutVars>
          <dgm:bulletEnabled val="1"/>
        </dgm:presLayoutVars>
      </dgm:prSet>
      <dgm:spPr/>
      <dgm:t>
        <a:bodyPr/>
        <a:lstStyle/>
        <a:p>
          <a:endParaRPr lang="en-US"/>
        </a:p>
      </dgm:t>
    </dgm:pt>
    <dgm:pt modelId="{2C6F7BD7-BE31-4FCE-8915-294DF906C7DF}" type="pres">
      <dgm:prSet presAssocID="{634AF32C-9622-41C0-9986-6D24E73351DA}" presName="childNode1tx" presStyleLbl="bgAcc1" presStyleIdx="2" presStyleCnt="5">
        <dgm:presLayoutVars>
          <dgm:bulletEnabled val="1"/>
        </dgm:presLayoutVars>
      </dgm:prSet>
      <dgm:spPr/>
      <dgm:t>
        <a:bodyPr/>
        <a:lstStyle/>
        <a:p>
          <a:endParaRPr lang="en-US"/>
        </a:p>
      </dgm:t>
    </dgm:pt>
    <dgm:pt modelId="{9101B8C3-9316-48D0-B412-0DA7E90606DA}" type="pres">
      <dgm:prSet presAssocID="{634AF32C-9622-41C0-9986-6D24E73351DA}" presName="parentNode1" presStyleLbl="node1" presStyleIdx="2" presStyleCnt="5">
        <dgm:presLayoutVars>
          <dgm:chMax val="1"/>
          <dgm:bulletEnabled val="1"/>
        </dgm:presLayoutVars>
      </dgm:prSet>
      <dgm:spPr/>
      <dgm:t>
        <a:bodyPr/>
        <a:lstStyle/>
        <a:p>
          <a:endParaRPr lang="en-US"/>
        </a:p>
      </dgm:t>
    </dgm:pt>
    <dgm:pt modelId="{BBDB4B9A-853C-498E-9B78-ED73717BEAC2}" type="pres">
      <dgm:prSet presAssocID="{634AF32C-9622-41C0-9986-6D24E73351DA}" presName="connSite1" presStyleCnt="0"/>
      <dgm:spPr/>
    </dgm:pt>
    <dgm:pt modelId="{C1F0C369-087A-4E20-9F0B-9A4E33221C64}" type="pres">
      <dgm:prSet presAssocID="{050E7BD2-86ED-4B3B-A62A-6495FE104718}" presName="Name9" presStyleLbl="sibTrans2D1" presStyleIdx="2" presStyleCnt="4"/>
      <dgm:spPr/>
      <dgm:t>
        <a:bodyPr/>
        <a:lstStyle/>
        <a:p>
          <a:endParaRPr lang="en-US"/>
        </a:p>
      </dgm:t>
    </dgm:pt>
    <dgm:pt modelId="{6B501D57-0A97-43C8-B889-7F9ABF4628DF}" type="pres">
      <dgm:prSet presAssocID="{0D06F8A7-7576-4FD0-9931-2DC119499B54}" presName="composite2" presStyleCnt="0"/>
      <dgm:spPr/>
    </dgm:pt>
    <dgm:pt modelId="{806569AB-1678-4C88-AE43-FDB70D21CF20}" type="pres">
      <dgm:prSet presAssocID="{0D06F8A7-7576-4FD0-9931-2DC119499B54}" presName="dummyNode2" presStyleLbl="node1" presStyleIdx="2" presStyleCnt="5"/>
      <dgm:spPr/>
    </dgm:pt>
    <dgm:pt modelId="{0ADEE2C2-B4CE-45C2-BAC8-DD485BB25DD0}" type="pres">
      <dgm:prSet presAssocID="{0D06F8A7-7576-4FD0-9931-2DC119499B54}" presName="childNode2" presStyleLbl="bgAcc1" presStyleIdx="3" presStyleCnt="5">
        <dgm:presLayoutVars>
          <dgm:bulletEnabled val="1"/>
        </dgm:presLayoutVars>
      </dgm:prSet>
      <dgm:spPr/>
      <dgm:t>
        <a:bodyPr/>
        <a:lstStyle/>
        <a:p>
          <a:endParaRPr lang="en-US"/>
        </a:p>
      </dgm:t>
    </dgm:pt>
    <dgm:pt modelId="{D618AD07-1AAE-451C-AA2F-AEC4E2D98F44}" type="pres">
      <dgm:prSet presAssocID="{0D06F8A7-7576-4FD0-9931-2DC119499B54}" presName="childNode2tx" presStyleLbl="bgAcc1" presStyleIdx="3" presStyleCnt="5">
        <dgm:presLayoutVars>
          <dgm:bulletEnabled val="1"/>
        </dgm:presLayoutVars>
      </dgm:prSet>
      <dgm:spPr/>
      <dgm:t>
        <a:bodyPr/>
        <a:lstStyle/>
        <a:p>
          <a:endParaRPr lang="en-US"/>
        </a:p>
      </dgm:t>
    </dgm:pt>
    <dgm:pt modelId="{8BD0BC36-6FA6-4602-97B7-403B0FC56B84}" type="pres">
      <dgm:prSet presAssocID="{0D06F8A7-7576-4FD0-9931-2DC119499B54}" presName="parentNode2" presStyleLbl="node1" presStyleIdx="3" presStyleCnt="5">
        <dgm:presLayoutVars>
          <dgm:chMax val="0"/>
          <dgm:bulletEnabled val="1"/>
        </dgm:presLayoutVars>
      </dgm:prSet>
      <dgm:spPr/>
      <dgm:t>
        <a:bodyPr/>
        <a:lstStyle/>
        <a:p>
          <a:endParaRPr lang="en-US"/>
        </a:p>
      </dgm:t>
    </dgm:pt>
    <dgm:pt modelId="{160423B2-D0A1-4ABA-89F8-9857AB07687D}" type="pres">
      <dgm:prSet presAssocID="{0D06F8A7-7576-4FD0-9931-2DC119499B54}" presName="connSite2" presStyleCnt="0"/>
      <dgm:spPr/>
    </dgm:pt>
    <dgm:pt modelId="{305ABA73-CF52-4A80-A919-83842B0ACC92}" type="pres">
      <dgm:prSet presAssocID="{88B8A237-2A83-4DD0-B02D-F11AB4B30BE3}" presName="Name18" presStyleLbl="sibTrans2D1" presStyleIdx="3" presStyleCnt="4"/>
      <dgm:spPr/>
      <dgm:t>
        <a:bodyPr/>
        <a:lstStyle/>
        <a:p>
          <a:endParaRPr lang="en-US"/>
        </a:p>
      </dgm:t>
    </dgm:pt>
    <dgm:pt modelId="{078CE85D-330D-4A9B-839C-188E217C3633}" type="pres">
      <dgm:prSet presAssocID="{A7B6FB9B-F033-4A5A-B695-6E78D394730C}" presName="composite1" presStyleCnt="0"/>
      <dgm:spPr/>
    </dgm:pt>
    <dgm:pt modelId="{C36742C6-5458-4B73-83E8-572ACA171CA3}" type="pres">
      <dgm:prSet presAssocID="{A7B6FB9B-F033-4A5A-B695-6E78D394730C}" presName="dummyNode1" presStyleLbl="node1" presStyleIdx="3" presStyleCnt="5"/>
      <dgm:spPr/>
    </dgm:pt>
    <dgm:pt modelId="{B67D1D2E-AFB4-4A32-B448-0A286C08E7DB}" type="pres">
      <dgm:prSet presAssocID="{A7B6FB9B-F033-4A5A-B695-6E78D394730C}" presName="childNode1" presStyleLbl="bgAcc1" presStyleIdx="4" presStyleCnt="5">
        <dgm:presLayoutVars>
          <dgm:bulletEnabled val="1"/>
        </dgm:presLayoutVars>
      </dgm:prSet>
      <dgm:spPr/>
      <dgm:t>
        <a:bodyPr/>
        <a:lstStyle/>
        <a:p>
          <a:endParaRPr lang="en-US"/>
        </a:p>
      </dgm:t>
    </dgm:pt>
    <dgm:pt modelId="{75C143EC-DEC6-4C93-A769-B4181763F740}" type="pres">
      <dgm:prSet presAssocID="{A7B6FB9B-F033-4A5A-B695-6E78D394730C}" presName="childNode1tx" presStyleLbl="bgAcc1" presStyleIdx="4" presStyleCnt="5">
        <dgm:presLayoutVars>
          <dgm:bulletEnabled val="1"/>
        </dgm:presLayoutVars>
      </dgm:prSet>
      <dgm:spPr/>
      <dgm:t>
        <a:bodyPr/>
        <a:lstStyle/>
        <a:p>
          <a:endParaRPr lang="en-US"/>
        </a:p>
      </dgm:t>
    </dgm:pt>
    <dgm:pt modelId="{F13CFE50-A88B-4A06-9F2C-D086B2FC03C6}" type="pres">
      <dgm:prSet presAssocID="{A7B6FB9B-F033-4A5A-B695-6E78D394730C}" presName="parentNode1" presStyleLbl="node1" presStyleIdx="4" presStyleCnt="5">
        <dgm:presLayoutVars>
          <dgm:chMax val="1"/>
          <dgm:bulletEnabled val="1"/>
        </dgm:presLayoutVars>
      </dgm:prSet>
      <dgm:spPr/>
      <dgm:t>
        <a:bodyPr/>
        <a:lstStyle/>
        <a:p>
          <a:endParaRPr lang="en-US"/>
        </a:p>
      </dgm:t>
    </dgm:pt>
    <dgm:pt modelId="{49E609CD-3908-477A-A1A8-C1118C0ED00D}" type="pres">
      <dgm:prSet presAssocID="{A7B6FB9B-F033-4A5A-B695-6E78D394730C}" presName="connSite1" presStyleCnt="0"/>
      <dgm:spPr/>
    </dgm:pt>
  </dgm:ptLst>
  <dgm:cxnLst>
    <dgm:cxn modelId="{4FB5F500-7CE0-4D1D-9C38-F4C40550970C}" type="presOf" srcId="{F2DBB97B-BA99-4222-9288-0C42D3B15244}" destId="{A16C77BC-A9FC-4035-9B9F-14C46BA42B9F}" srcOrd="0" destOrd="0" presId="urn:microsoft.com/office/officeart/2005/8/layout/hProcess4"/>
    <dgm:cxn modelId="{A131249D-97A8-4BE1-BDF1-621A645184A1}" type="presOf" srcId="{12C9DD86-DB78-424B-8057-075633F00047}" destId="{D618AD07-1AAE-451C-AA2F-AEC4E2D98F44}" srcOrd="1" destOrd="2" presId="urn:microsoft.com/office/officeart/2005/8/layout/hProcess4"/>
    <dgm:cxn modelId="{01CEC750-7344-4450-AF72-515825522ADF}" srcId="{2F846D46-CF51-4149-B451-5780232B336D}" destId="{A7B6FB9B-F033-4A5A-B695-6E78D394730C}" srcOrd="4" destOrd="0" parTransId="{B40DD7CA-1005-4166-8B3B-9A7D069BAA53}" sibTransId="{6B95CC83-6A43-42DD-89FB-158FFF723482}"/>
    <dgm:cxn modelId="{EC20CD69-1FAD-4EAC-B655-4C1CD567AA72}" type="presOf" srcId="{999E5195-37C6-4770-93CD-FE3F868BEADD}" destId="{0F800E1F-B9B8-46A8-BCE4-C66D492BD9D1}" srcOrd="0" destOrd="0" presId="urn:microsoft.com/office/officeart/2005/8/layout/hProcess4"/>
    <dgm:cxn modelId="{AAA6CE56-76BF-441C-8280-33EFD72DCAC9}" type="presOf" srcId="{B8687B6A-D3DF-4309-851E-B034E862CD1B}" destId="{569EAA16-E4CA-4960-9226-9511866881E8}" srcOrd="0" destOrd="0" presId="urn:microsoft.com/office/officeart/2005/8/layout/hProcess4"/>
    <dgm:cxn modelId="{C3656002-6E87-4F56-8583-03A9924916EF}" srcId="{0D06F8A7-7576-4FD0-9931-2DC119499B54}" destId="{B0FCCC32-110F-454C-B8A4-88691A32C0A8}" srcOrd="0" destOrd="0" parTransId="{C0523532-A45C-4B46-B735-5C1BED6FBDC9}" sibTransId="{21DF2684-4714-45BC-8751-43F84E8D2744}"/>
    <dgm:cxn modelId="{26542065-05FB-4458-858B-6C4FDF8FB05C}" type="presOf" srcId="{12C9DD86-DB78-424B-8057-075633F00047}" destId="{0ADEE2C2-B4CE-45C2-BAC8-DD485BB25DD0}" srcOrd="0" destOrd="2" presId="urn:microsoft.com/office/officeart/2005/8/layout/hProcess4"/>
    <dgm:cxn modelId="{50AF2F68-D762-4CED-9534-714A58CAEA62}" type="presOf" srcId="{B8687B6A-D3DF-4309-851E-B034E862CD1B}" destId="{BB0F35DC-579E-40B2-97AD-4F7887BF77B3}" srcOrd="1" destOrd="0" presId="urn:microsoft.com/office/officeart/2005/8/layout/hProcess4"/>
    <dgm:cxn modelId="{756FB4BA-1B88-47CC-A14B-77BBE94F1769}" type="presOf" srcId="{88B8A237-2A83-4DD0-B02D-F11AB4B30BE3}" destId="{305ABA73-CF52-4A80-A919-83842B0ACC92}" srcOrd="0" destOrd="0" presId="urn:microsoft.com/office/officeart/2005/8/layout/hProcess4"/>
    <dgm:cxn modelId="{DDE38466-46DC-434F-A156-AA6012DDBB60}" type="presOf" srcId="{965D1B2D-A0E5-4C50-A791-1886B228AD51}" destId="{B67D1D2E-AFB4-4A32-B448-0A286C08E7DB}" srcOrd="0" destOrd="0" presId="urn:microsoft.com/office/officeart/2005/8/layout/hProcess4"/>
    <dgm:cxn modelId="{C6DD2211-CA1A-44D2-86A9-0D121FBFFD5E}" type="presOf" srcId="{B0FCCC32-110F-454C-B8A4-88691A32C0A8}" destId="{D618AD07-1AAE-451C-AA2F-AEC4E2D98F44}" srcOrd="1" destOrd="0" presId="urn:microsoft.com/office/officeart/2005/8/layout/hProcess4"/>
    <dgm:cxn modelId="{58C5F17F-14BD-4A67-B8F6-632A377FFD1D}" srcId="{634AF32C-9622-41C0-9986-6D24E73351DA}" destId="{999E5195-37C6-4770-93CD-FE3F868BEADD}" srcOrd="0" destOrd="0" parTransId="{E3A38663-C614-46FD-B0BA-794867ADB067}" sibTransId="{1847ABC0-7A44-4126-A646-8F6650ABB621}"/>
    <dgm:cxn modelId="{1F296329-B6B6-43CB-9D70-3483A56E2A2A}" srcId="{A7B6FB9B-F033-4A5A-B695-6E78D394730C}" destId="{965D1B2D-A0E5-4C50-A791-1886B228AD51}" srcOrd="0" destOrd="0" parTransId="{9A3CB00B-DFF8-4635-8869-603E8E8EE319}" sibTransId="{D3D3E80E-8AF4-41C1-8762-DE151A603947}"/>
    <dgm:cxn modelId="{79F36F2A-648F-4B14-ACC9-5DCEC40D8548}" type="presOf" srcId="{B0FCCC32-110F-454C-B8A4-88691A32C0A8}" destId="{0ADEE2C2-B4CE-45C2-BAC8-DD485BB25DD0}" srcOrd="0" destOrd="0" presId="urn:microsoft.com/office/officeart/2005/8/layout/hProcess4"/>
    <dgm:cxn modelId="{877E4991-A54B-4CE1-BDBC-FBA74480E5C8}" srcId="{2F846D46-CF51-4149-B451-5780232B336D}" destId="{F2DBB97B-BA99-4222-9288-0C42D3B15244}" srcOrd="1" destOrd="0" parTransId="{17F4A95F-69C9-47DD-9A0B-49C402933E3C}" sibTransId="{1B831382-F6B0-4BC7-909A-57661E24A721}"/>
    <dgm:cxn modelId="{F0C942C2-BAB7-40B5-BF16-DA256B26B8BF}" type="presOf" srcId="{0D06F8A7-7576-4FD0-9931-2DC119499B54}" destId="{8BD0BC36-6FA6-4602-97B7-403B0FC56B84}" srcOrd="0" destOrd="0" presId="urn:microsoft.com/office/officeart/2005/8/layout/hProcess4"/>
    <dgm:cxn modelId="{A0FBFD42-8E7E-4B24-9518-C8484924163B}" type="presOf" srcId="{A855AEE2-FDC4-4786-A617-680DB1472223}" destId="{F1C17451-AB73-4F89-AF21-703922F2E385}" srcOrd="0" destOrd="0" presId="urn:microsoft.com/office/officeart/2005/8/layout/hProcess4"/>
    <dgm:cxn modelId="{171F1C9F-0007-41BD-AC60-4518971913DB}" type="presOf" srcId="{1B831382-F6B0-4BC7-909A-57661E24A721}" destId="{CD46CF00-4FE6-4654-9874-C6D0CD158D6E}" srcOrd="0" destOrd="0" presId="urn:microsoft.com/office/officeart/2005/8/layout/hProcess4"/>
    <dgm:cxn modelId="{2AB15D7E-6783-480C-B3AB-4A4D506391F5}" type="presOf" srcId="{8968C56F-F275-43AC-896F-21562B26F1A2}" destId="{9B07CB3F-483B-41B0-A8B4-C6DCF3F5C369}" srcOrd="1" destOrd="1" presId="urn:microsoft.com/office/officeart/2005/8/layout/hProcess4"/>
    <dgm:cxn modelId="{724C081B-06E4-44DB-BF46-DE31179D3D37}" srcId="{3ACCDD99-2271-4978-AE71-1397EE6D3242}" destId="{8968C56F-F275-43AC-896F-21562B26F1A2}" srcOrd="1" destOrd="0" parTransId="{99684D00-6532-4034-9A2F-435BE017D8C3}" sibTransId="{04E5B90A-54E8-4BCB-B6D5-2C1419B60D37}"/>
    <dgm:cxn modelId="{1046C950-D5E7-479B-825C-6563D0C69821}" type="presOf" srcId="{AC991955-8CD7-4002-8C40-AE8B3E93C346}" destId="{104CA64E-909A-4D66-9A6D-50C9DFAE098D}" srcOrd="0" destOrd="0" presId="urn:microsoft.com/office/officeart/2005/8/layout/hProcess4"/>
    <dgm:cxn modelId="{A159A48D-E594-4C78-81A4-28491CECFBFD}" type="presOf" srcId="{8968C56F-F275-43AC-896F-21562B26F1A2}" destId="{F1C17451-AB73-4F89-AF21-703922F2E385}" srcOrd="0" destOrd="1" presId="urn:microsoft.com/office/officeart/2005/8/layout/hProcess4"/>
    <dgm:cxn modelId="{BF2458CB-B6FB-4A08-A7F2-038369BA178B}" type="presOf" srcId="{A855AEE2-FDC4-4786-A617-680DB1472223}" destId="{9B07CB3F-483B-41B0-A8B4-C6DCF3F5C369}" srcOrd="1" destOrd="0" presId="urn:microsoft.com/office/officeart/2005/8/layout/hProcess4"/>
    <dgm:cxn modelId="{BE0D6481-2030-4F30-B2B5-0328E4BFE3B9}" type="presOf" srcId="{2F846D46-CF51-4149-B451-5780232B336D}" destId="{3FEB1B38-D560-4F48-B991-D9A85390C6B7}" srcOrd="0" destOrd="0" presId="urn:microsoft.com/office/officeart/2005/8/layout/hProcess4"/>
    <dgm:cxn modelId="{0A238605-2BC4-4AB3-ADFB-E00444D1AB19}" type="presOf" srcId="{3ACCDD99-2271-4978-AE71-1397EE6D3242}" destId="{D836705C-1745-4198-AE61-E7F5EEC86DA6}" srcOrd="0" destOrd="0" presId="urn:microsoft.com/office/officeart/2005/8/layout/hProcess4"/>
    <dgm:cxn modelId="{4F920DFF-9087-42E2-B334-8ADABEB2D899}" srcId="{2F846D46-CF51-4149-B451-5780232B336D}" destId="{0D06F8A7-7576-4FD0-9931-2DC119499B54}" srcOrd="3" destOrd="0" parTransId="{E7A7000B-791B-4A0A-A349-EDA0F8674070}" sibTransId="{88B8A237-2A83-4DD0-B02D-F11AB4B30BE3}"/>
    <dgm:cxn modelId="{2E0B12A7-0F11-4B68-9B47-B7FA56BA1379}" srcId="{F2DBB97B-BA99-4222-9288-0C42D3B15244}" destId="{B8687B6A-D3DF-4309-851E-B034E862CD1B}" srcOrd="0" destOrd="0" parTransId="{C05D9308-52A0-44A7-A10E-7A5E6CA866F3}" sibTransId="{37F08971-02EF-45E9-88F8-F09F8DAFDBEC}"/>
    <dgm:cxn modelId="{9215CB34-61CC-4A61-A0D0-FE88C157B013}" srcId="{0D06F8A7-7576-4FD0-9931-2DC119499B54}" destId="{2082FD98-3922-4B74-AE26-614367D3D03E}" srcOrd="1" destOrd="0" parTransId="{06BAE8BB-A58D-44B4-8677-E342226644FE}" sibTransId="{C5B43530-3150-4A51-BB1D-9D8F2C84E869}"/>
    <dgm:cxn modelId="{DE588A84-194D-45C9-8EFB-89DB74CBB507}" type="presOf" srcId="{999E5195-37C6-4770-93CD-FE3F868BEADD}" destId="{2C6F7BD7-BE31-4FCE-8915-294DF906C7DF}" srcOrd="1" destOrd="0" presId="urn:microsoft.com/office/officeart/2005/8/layout/hProcess4"/>
    <dgm:cxn modelId="{BCDB9E64-3DCD-494B-B283-D239D5CEA1C7}" srcId="{3ACCDD99-2271-4978-AE71-1397EE6D3242}" destId="{A855AEE2-FDC4-4786-A617-680DB1472223}" srcOrd="0" destOrd="0" parTransId="{4DBEEFE4-2A3F-4556-ABE8-C680AC3CDA1A}" sibTransId="{59D69EF7-A93C-4BEC-89EB-40E51BF894B9}"/>
    <dgm:cxn modelId="{78E2BCEF-4B30-49F0-AE4C-B41F1155BA9E}" type="presOf" srcId="{A7B6FB9B-F033-4A5A-B695-6E78D394730C}" destId="{F13CFE50-A88B-4A06-9F2C-D086B2FC03C6}" srcOrd="0" destOrd="0" presId="urn:microsoft.com/office/officeart/2005/8/layout/hProcess4"/>
    <dgm:cxn modelId="{4846BC22-A29D-4E34-9220-563EB53327A8}" type="presOf" srcId="{634AF32C-9622-41C0-9986-6D24E73351DA}" destId="{9101B8C3-9316-48D0-B412-0DA7E90606DA}" srcOrd="0" destOrd="0" presId="urn:microsoft.com/office/officeart/2005/8/layout/hProcess4"/>
    <dgm:cxn modelId="{6B4C655C-7CD7-4D35-A144-29A8112BF5FD}" type="presOf" srcId="{2082FD98-3922-4B74-AE26-614367D3D03E}" destId="{0ADEE2C2-B4CE-45C2-BAC8-DD485BB25DD0}" srcOrd="0" destOrd="1" presId="urn:microsoft.com/office/officeart/2005/8/layout/hProcess4"/>
    <dgm:cxn modelId="{B15A0E29-1398-41A4-A421-A6516B4BCE24}" srcId="{0D06F8A7-7576-4FD0-9931-2DC119499B54}" destId="{12C9DD86-DB78-424B-8057-075633F00047}" srcOrd="2" destOrd="0" parTransId="{083BEB48-BBA1-4E70-BD57-525E553D9AF6}" sibTransId="{39C77D4E-F4C6-4C41-875F-8CF619B3C38C}"/>
    <dgm:cxn modelId="{604CE438-F178-4F24-86C1-DDCDD80B0AC6}" type="presOf" srcId="{050E7BD2-86ED-4B3B-A62A-6495FE104718}" destId="{C1F0C369-087A-4E20-9F0B-9A4E33221C64}" srcOrd="0" destOrd="0" presId="urn:microsoft.com/office/officeart/2005/8/layout/hProcess4"/>
    <dgm:cxn modelId="{25FD0909-3B2E-46A0-A4D6-B6ED2EF277D6}" type="presOf" srcId="{965D1B2D-A0E5-4C50-A791-1886B228AD51}" destId="{75C143EC-DEC6-4C93-A769-B4181763F740}" srcOrd="1" destOrd="0" presId="urn:microsoft.com/office/officeart/2005/8/layout/hProcess4"/>
    <dgm:cxn modelId="{2A296D89-3520-4E81-90C4-D1E593B867B5}" srcId="{2F846D46-CF51-4149-B451-5780232B336D}" destId="{634AF32C-9622-41C0-9986-6D24E73351DA}" srcOrd="2" destOrd="0" parTransId="{F33FC8A0-E0F8-499A-9D82-750FC5BA7908}" sibTransId="{050E7BD2-86ED-4B3B-A62A-6495FE104718}"/>
    <dgm:cxn modelId="{BC73495B-D2B8-40E9-9521-E0999E27324B}" type="presOf" srcId="{2082FD98-3922-4B74-AE26-614367D3D03E}" destId="{D618AD07-1AAE-451C-AA2F-AEC4E2D98F44}" srcOrd="1" destOrd="1" presId="urn:microsoft.com/office/officeart/2005/8/layout/hProcess4"/>
    <dgm:cxn modelId="{E82A81F4-1478-4E46-AD9C-72615E2CD9C1}" srcId="{2F846D46-CF51-4149-B451-5780232B336D}" destId="{3ACCDD99-2271-4978-AE71-1397EE6D3242}" srcOrd="0" destOrd="0" parTransId="{A58D6F05-F12D-493A-910E-736C0A19743C}" sibTransId="{AC991955-8CD7-4002-8C40-AE8B3E93C346}"/>
    <dgm:cxn modelId="{7EFEC783-209F-46EB-A6E3-9943F7BED47B}" type="presParOf" srcId="{3FEB1B38-D560-4F48-B991-D9A85390C6B7}" destId="{C6084BC3-8DAD-4258-BDEE-F8284A99A467}" srcOrd="0" destOrd="0" presId="urn:microsoft.com/office/officeart/2005/8/layout/hProcess4"/>
    <dgm:cxn modelId="{02F5FCA3-D2F9-49C5-AD34-7DA8CEAE2C00}" type="presParOf" srcId="{3FEB1B38-D560-4F48-B991-D9A85390C6B7}" destId="{9EFE291A-576F-4598-B57B-7EFE153303DD}" srcOrd="1" destOrd="0" presId="urn:microsoft.com/office/officeart/2005/8/layout/hProcess4"/>
    <dgm:cxn modelId="{C9FE33DC-E29C-4A5B-B282-B994383970FB}" type="presParOf" srcId="{3FEB1B38-D560-4F48-B991-D9A85390C6B7}" destId="{36C0BADE-4622-4E33-B31A-04FA750DA5FC}" srcOrd="2" destOrd="0" presId="urn:microsoft.com/office/officeart/2005/8/layout/hProcess4"/>
    <dgm:cxn modelId="{6B2BFAE4-9041-473B-808D-3F55BC034016}" type="presParOf" srcId="{36C0BADE-4622-4E33-B31A-04FA750DA5FC}" destId="{8ABF541A-AD38-4D54-BA8F-81CE8D477759}" srcOrd="0" destOrd="0" presId="urn:microsoft.com/office/officeart/2005/8/layout/hProcess4"/>
    <dgm:cxn modelId="{DBC2B570-5C08-47BD-9DAE-E8458BD1AFFF}" type="presParOf" srcId="{8ABF541A-AD38-4D54-BA8F-81CE8D477759}" destId="{20F309AD-A511-4781-BB26-1176205D68D3}" srcOrd="0" destOrd="0" presId="urn:microsoft.com/office/officeart/2005/8/layout/hProcess4"/>
    <dgm:cxn modelId="{EC106655-EC55-4A14-8AAD-8CBE26C2FAB6}" type="presParOf" srcId="{8ABF541A-AD38-4D54-BA8F-81CE8D477759}" destId="{F1C17451-AB73-4F89-AF21-703922F2E385}" srcOrd="1" destOrd="0" presId="urn:microsoft.com/office/officeart/2005/8/layout/hProcess4"/>
    <dgm:cxn modelId="{3C6D8BB4-7661-44A7-98C9-E0C74371381B}" type="presParOf" srcId="{8ABF541A-AD38-4D54-BA8F-81CE8D477759}" destId="{9B07CB3F-483B-41B0-A8B4-C6DCF3F5C369}" srcOrd="2" destOrd="0" presId="urn:microsoft.com/office/officeart/2005/8/layout/hProcess4"/>
    <dgm:cxn modelId="{E90EB4D9-D4C9-4986-A115-4919A39339CC}" type="presParOf" srcId="{8ABF541A-AD38-4D54-BA8F-81CE8D477759}" destId="{D836705C-1745-4198-AE61-E7F5EEC86DA6}" srcOrd="3" destOrd="0" presId="urn:microsoft.com/office/officeart/2005/8/layout/hProcess4"/>
    <dgm:cxn modelId="{8402D673-DE01-49F1-85BD-ED3AC3554A63}" type="presParOf" srcId="{8ABF541A-AD38-4D54-BA8F-81CE8D477759}" destId="{34BDCD05-8333-4AC9-BDC4-EE73E4989BE7}" srcOrd="4" destOrd="0" presId="urn:microsoft.com/office/officeart/2005/8/layout/hProcess4"/>
    <dgm:cxn modelId="{4A9F7FD4-7E75-4CF3-8DBD-77F4D8FC92B7}" type="presParOf" srcId="{36C0BADE-4622-4E33-B31A-04FA750DA5FC}" destId="{104CA64E-909A-4D66-9A6D-50C9DFAE098D}" srcOrd="1" destOrd="0" presId="urn:microsoft.com/office/officeart/2005/8/layout/hProcess4"/>
    <dgm:cxn modelId="{DA006214-3623-4527-BEFF-7996C4C11177}" type="presParOf" srcId="{36C0BADE-4622-4E33-B31A-04FA750DA5FC}" destId="{5B2AEA60-0BA9-4235-8CE1-B7CEB00BD7DC}" srcOrd="2" destOrd="0" presId="urn:microsoft.com/office/officeart/2005/8/layout/hProcess4"/>
    <dgm:cxn modelId="{0F368112-FC12-4828-A44D-510DDDD21924}" type="presParOf" srcId="{5B2AEA60-0BA9-4235-8CE1-B7CEB00BD7DC}" destId="{CA77A037-1E20-488F-AB89-A02B4B4E6165}" srcOrd="0" destOrd="0" presId="urn:microsoft.com/office/officeart/2005/8/layout/hProcess4"/>
    <dgm:cxn modelId="{B15269EE-3B50-407C-8397-C6B767EEBAA4}" type="presParOf" srcId="{5B2AEA60-0BA9-4235-8CE1-B7CEB00BD7DC}" destId="{569EAA16-E4CA-4960-9226-9511866881E8}" srcOrd="1" destOrd="0" presId="urn:microsoft.com/office/officeart/2005/8/layout/hProcess4"/>
    <dgm:cxn modelId="{F8EE5671-F645-4627-AC69-565535029228}" type="presParOf" srcId="{5B2AEA60-0BA9-4235-8CE1-B7CEB00BD7DC}" destId="{BB0F35DC-579E-40B2-97AD-4F7887BF77B3}" srcOrd="2" destOrd="0" presId="urn:microsoft.com/office/officeart/2005/8/layout/hProcess4"/>
    <dgm:cxn modelId="{27538094-0474-42D6-B6D9-332448753F8D}" type="presParOf" srcId="{5B2AEA60-0BA9-4235-8CE1-B7CEB00BD7DC}" destId="{A16C77BC-A9FC-4035-9B9F-14C46BA42B9F}" srcOrd="3" destOrd="0" presId="urn:microsoft.com/office/officeart/2005/8/layout/hProcess4"/>
    <dgm:cxn modelId="{256A6614-B146-47F5-8BF0-B4837AC75C4D}" type="presParOf" srcId="{5B2AEA60-0BA9-4235-8CE1-B7CEB00BD7DC}" destId="{4751A162-565E-4A90-86A9-4CF9D1253B8E}" srcOrd="4" destOrd="0" presId="urn:microsoft.com/office/officeart/2005/8/layout/hProcess4"/>
    <dgm:cxn modelId="{F33AAD91-9DB2-45B0-9556-D96F71C88A16}" type="presParOf" srcId="{36C0BADE-4622-4E33-B31A-04FA750DA5FC}" destId="{CD46CF00-4FE6-4654-9874-C6D0CD158D6E}" srcOrd="3" destOrd="0" presId="urn:microsoft.com/office/officeart/2005/8/layout/hProcess4"/>
    <dgm:cxn modelId="{60F5080F-BDB7-45EF-A7CA-60C5B79E35C3}" type="presParOf" srcId="{36C0BADE-4622-4E33-B31A-04FA750DA5FC}" destId="{A0E408E3-EA44-4ABE-B10D-FF7B8538003E}" srcOrd="4" destOrd="0" presId="urn:microsoft.com/office/officeart/2005/8/layout/hProcess4"/>
    <dgm:cxn modelId="{D7CFD274-3282-4491-BDAF-87829D03FD05}" type="presParOf" srcId="{A0E408E3-EA44-4ABE-B10D-FF7B8538003E}" destId="{7461744B-2C67-4571-9FC5-42FCFFD72E0E}" srcOrd="0" destOrd="0" presId="urn:microsoft.com/office/officeart/2005/8/layout/hProcess4"/>
    <dgm:cxn modelId="{612441A4-2DE9-4EAB-8F33-A2C1440A7E79}" type="presParOf" srcId="{A0E408E3-EA44-4ABE-B10D-FF7B8538003E}" destId="{0F800E1F-B9B8-46A8-BCE4-C66D492BD9D1}" srcOrd="1" destOrd="0" presId="urn:microsoft.com/office/officeart/2005/8/layout/hProcess4"/>
    <dgm:cxn modelId="{62431123-B4E1-401F-A15C-C2F9BA2153DB}" type="presParOf" srcId="{A0E408E3-EA44-4ABE-B10D-FF7B8538003E}" destId="{2C6F7BD7-BE31-4FCE-8915-294DF906C7DF}" srcOrd="2" destOrd="0" presId="urn:microsoft.com/office/officeart/2005/8/layout/hProcess4"/>
    <dgm:cxn modelId="{4FD7167C-A8E9-40FA-ACE2-8DA3EDF959FB}" type="presParOf" srcId="{A0E408E3-EA44-4ABE-B10D-FF7B8538003E}" destId="{9101B8C3-9316-48D0-B412-0DA7E90606DA}" srcOrd="3" destOrd="0" presId="urn:microsoft.com/office/officeart/2005/8/layout/hProcess4"/>
    <dgm:cxn modelId="{570759A6-BD65-4368-8781-ED2D1CD4FA91}" type="presParOf" srcId="{A0E408E3-EA44-4ABE-B10D-FF7B8538003E}" destId="{BBDB4B9A-853C-498E-9B78-ED73717BEAC2}" srcOrd="4" destOrd="0" presId="urn:microsoft.com/office/officeart/2005/8/layout/hProcess4"/>
    <dgm:cxn modelId="{1704ED22-23ED-4E8B-901A-8E9E96A40CDB}" type="presParOf" srcId="{36C0BADE-4622-4E33-B31A-04FA750DA5FC}" destId="{C1F0C369-087A-4E20-9F0B-9A4E33221C64}" srcOrd="5" destOrd="0" presId="urn:microsoft.com/office/officeart/2005/8/layout/hProcess4"/>
    <dgm:cxn modelId="{1BE2DCCC-4AE2-4A08-A337-532022ED8F2E}" type="presParOf" srcId="{36C0BADE-4622-4E33-B31A-04FA750DA5FC}" destId="{6B501D57-0A97-43C8-B889-7F9ABF4628DF}" srcOrd="6" destOrd="0" presId="urn:microsoft.com/office/officeart/2005/8/layout/hProcess4"/>
    <dgm:cxn modelId="{D6908180-F301-47E6-95A9-1F6967BBB0CC}" type="presParOf" srcId="{6B501D57-0A97-43C8-B889-7F9ABF4628DF}" destId="{806569AB-1678-4C88-AE43-FDB70D21CF20}" srcOrd="0" destOrd="0" presId="urn:microsoft.com/office/officeart/2005/8/layout/hProcess4"/>
    <dgm:cxn modelId="{2B45A79C-9FED-4BB3-BBE7-CB2C0774DE8C}" type="presParOf" srcId="{6B501D57-0A97-43C8-B889-7F9ABF4628DF}" destId="{0ADEE2C2-B4CE-45C2-BAC8-DD485BB25DD0}" srcOrd="1" destOrd="0" presId="urn:microsoft.com/office/officeart/2005/8/layout/hProcess4"/>
    <dgm:cxn modelId="{C949997C-4137-43B8-AA0A-3EEEA5F7EEF1}" type="presParOf" srcId="{6B501D57-0A97-43C8-B889-7F9ABF4628DF}" destId="{D618AD07-1AAE-451C-AA2F-AEC4E2D98F44}" srcOrd="2" destOrd="0" presId="urn:microsoft.com/office/officeart/2005/8/layout/hProcess4"/>
    <dgm:cxn modelId="{132B3755-A5E7-4CA3-8F44-04B5E93A1C1B}" type="presParOf" srcId="{6B501D57-0A97-43C8-B889-7F9ABF4628DF}" destId="{8BD0BC36-6FA6-4602-97B7-403B0FC56B84}" srcOrd="3" destOrd="0" presId="urn:microsoft.com/office/officeart/2005/8/layout/hProcess4"/>
    <dgm:cxn modelId="{DF0B48BD-6611-4873-AB12-F6C80DC6EE1F}" type="presParOf" srcId="{6B501D57-0A97-43C8-B889-7F9ABF4628DF}" destId="{160423B2-D0A1-4ABA-89F8-9857AB07687D}" srcOrd="4" destOrd="0" presId="urn:microsoft.com/office/officeart/2005/8/layout/hProcess4"/>
    <dgm:cxn modelId="{DC1FBE77-50E6-46C9-83CA-3BC6E8D9EB64}" type="presParOf" srcId="{36C0BADE-4622-4E33-B31A-04FA750DA5FC}" destId="{305ABA73-CF52-4A80-A919-83842B0ACC92}" srcOrd="7" destOrd="0" presId="urn:microsoft.com/office/officeart/2005/8/layout/hProcess4"/>
    <dgm:cxn modelId="{F26B7944-86F9-43DB-BDD0-D89057B63807}" type="presParOf" srcId="{36C0BADE-4622-4E33-B31A-04FA750DA5FC}" destId="{078CE85D-330D-4A9B-839C-188E217C3633}" srcOrd="8" destOrd="0" presId="urn:microsoft.com/office/officeart/2005/8/layout/hProcess4"/>
    <dgm:cxn modelId="{3786907D-DAF1-43C1-9746-A06E29589FC7}" type="presParOf" srcId="{078CE85D-330D-4A9B-839C-188E217C3633}" destId="{C36742C6-5458-4B73-83E8-572ACA171CA3}" srcOrd="0" destOrd="0" presId="urn:microsoft.com/office/officeart/2005/8/layout/hProcess4"/>
    <dgm:cxn modelId="{5AB68C07-6437-41F2-AF9E-C133003F02ED}" type="presParOf" srcId="{078CE85D-330D-4A9B-839C-188E217C3633}" destId="{B67D1D2E-AFB4-4A32-B448-0A286C08E7DB}" srcOrd="1" destOrd="0" presId="urn:microsoft.com/office/officeart/2005/8/layout/hProcess4"/>
    <dgm:cxn modelId="{274B416F-C3CE-4018-89C4-B520DAB0D310}" type="presParOf" srcId="{078CE85D-330D-4A9B-839C-188E217C3633}" destId="{75C143EC-DEC6-4C93-A769-B4181763F740}" srcOrd="2" destOrd="0" presId="urn:microsoft.com/office/officeart/2005/8/layout/hProcess4"/>
    <dgm:cxn modelId="{5C26A776-2BD0-407A-B43A-8D3CF90AB8A2}" type="presParOf" srcId="{078CE85D-330D-4A9B-839C-188E217C3633}" destId="{F13CFE50-A88B-4A06-9F2C-D086B2FC03C6}" srcOrd="3" destOrd="0" presId="urn:microsoft.com/office/officeart/2005/8/layout/hProcess4"/>
    <dgm:cxn modelId="{780DE7D5-CFCE-482A-9FD7-9C620DAD7843}" type="presParOf" srcId="{078CE85D-330D-4A9B-839C-188E217C3633}" destId="{49E609CD-3908-477A-A1A8-C1118C0ED00D}" srcOrd="4" destOrd="0" presId="urn:microsoft.com/office/officeart/2005/8/layout/h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3d2" qsCatId="3D" csTypeId="urn:microsoft.com/office/officeart/2005/8/colors/accent1_2#2" csCatId="accent1" phldr="1"/>
      <dgm:spPr/>
      <dgm:t>
        <a:bodyPr/>
        <a:lstStyle/>
        <a:p>
          <a:endParaRPr lang="en-US"/>
        </a:p>
      </dgm:t>
    </dgm:pt>
    <dgm:pt modelId="{CF73400B-AAEC-4BD1-970C-ECFB303422F2}">
      <dgm:prSet phldrT="[Text]"/>
      <dgm:spPr/>
      <dgm:t>
        <a:bodyPr/>
        <a:lstStyle/>
        <a:p>
          <a:r>
            <a:rPr lang="en-US" b="1" dirty="0" smtClean="0"/>
            <a:t>Create assembly sequence schedule. </a:t>
          </a:r>
          <a:endParaRPr lang="en-US" b="1"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dirty="0"/>
        </a:p>
      </dgm:t>
    </dgm:pt>
    <dgm:pt modelId="{14D9F5BA-4C01-4A94-AAD7-0357DB988D7B}">
      <dgm:prSet phldrT="[Text]"/>
      <dgm:spPr/>
      <dgm:t>
        <a:bodyPr/>
        <a:lstStyle/>
        <a:p>
          <a:r>
            <a:rPr lang="en-US" dirty="0" smtClean="0"/>
            <a:t> Sequence Orders</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B2F30EFB-9A46-4C79-B08F-17B28A3C3504}">
      <dgm:prSet phldrT="[Text]"/>
      <dgm:spPr/>
      <dgm:t>
        <a:bodyPr/>
        <a:lstStyle/>
        <a:p>
          <a:r>
            <a:rPr lang="en-US" b="1" dirty="0" smtClean="0"/>
            <a:t>Release Sequence Schedule</a:t>
          </a:r>
          <a:endParaRPr lang="en-US" b="1" dirty="0"/>
        </a:p>
      </dgm:t>
    </dgm:pt>
    <dgm:pt modelId="{78C633AB-DD86-40FE-9C21-5B55BA2EE592}" type="parTrans" cxnId="{80CC5BA5-E49B-458F-A6D1-6F9B5825D0B3}">
      <dgm:prSet/>
      <dgm:spPr/>
      <dgm:t>
        <a:bodyPr/>
        <a:lstStyle/>
        <a:p>
          <a:endParaRPr lang="en-US"/>
        </a:p>
      </dgm:t>
    </dgm:pt>
    <dgm:pt modelId="{BC8BACE3-0ED1-41A4-9DED-7F2798F45B7A}" type="sibTrans" cxnId="{80CC5BA5-E49B-458F-A6D1-6F9B5825D0B3}">
      <dgm:prSet/>
      <dgm:spPr/>
      <dgm:t>
        <a:bodyPr/>
        <a:lstStyle/>
        <a:p>
          <a:endParaRPr lang="en-US" dirty="0"/>
        </a:p>
      </dgm:t>
    </dgm:pt>
    <dgm:pt modelId="{AB5B146A-89CE-41B6-978E-7487724133E8}">
      <dgm:prSet phldrT="[Text]"/>
      <dgm:spPr/>
      <dgm:t>
        <a:bodyPr/>
        <a:lstStyle/>
        <a:p>
          <a:r>
            <a:rPr lang="en-US" dirty="0" smtClean="0"/>
            <a:t> Verify Material Allocations</a:t>
          </a:r>
          <a:endParaRPr lang="en-US" dirty="0"/>
        </a:p>
      </dgm:t>
    </dgm:pt>
    <dgm:pt modelId="{60F2DEE6-6506-4939-96A4-FBCF116F0DE7}" type="parTrans" cxnId="{E127C180-A9BE-4D51-874C-3ACEEE6EE124}">
      <dgm:prSet/>
      <dgm:spPr/>
      <dgm:t>
        <a:bodyPr/>
        <a:lstStyle/>
        <a:p>
          <a:endParaRPr lang="en-US"/>
        </a:p>
      </dgm:t>
    </dgm:pt>
    <dgm:pt modelId="{18DE39F3-E0C9-43B3-80EF-5A9B2FAE2C4B}" type="sibTrans" cxnId="{E127C180-A9BE-4D51-874C-3ACEEE6EE124}">
      <dgm:prSet/>
      <dgm:spPr/>
      <dgm:t>
        <a:bodyPr/>
        <a:lstStyle/>
        <a:p>
          <a:endParaRPr lang="en-US"/>
        </a:p>
      </dgm:t>
    </dgm:pt>
    <dgm:pt modelId="{D56F0856-1367-43C3-A381-9C904CD659B8}">
      <dgm:prSet phldrT="[Text]"/>
      <dgm:spPr/>
      <dgm:t>
        <a:bodyPr/>
        <a:lstStyle/>
        <a:p>
          <a:r>
            <a:rPr lang="en-US" b="1" dirty="0" smtClean="0"/>
            <a:t>Create Production Instructions, Work Instruction Sheet &amp; Order Slip</a:t>
          </a:r>
          <a:endParaRPr lang="en-US" b="1" dirty="0"/>
        </a:p>
      </dgm:t>
    </dgm:pt>
    <dgm:pt modelId="{7382ADAB-C800-49E3-9A01-C298F3899AE4}" type="parTrans" cxnId="{C1D94109-7663-4BFF-872F-B3F4D47FB2AC}">
      <dgm:prSet/>
      <dgm:spPr/>
      <dgm:t>
        <a:bodyPr/>
        <a:lstStyle/>
        <a:p>
          <a:endParaRPr lang="en-US"/>
        </a:p>
      </dgm:t>
    </dgm:pt>
    <dgm:pt modelId="{DCE5C739-0D41-4AA7-850A-7CD59E2FBE57}" type="sibTrans" cxnId="{C1D94109-7663-4BFF-872F-B3F4D47FB2AC}">
      <dgm:prSet/>
      <dgm:spPr/>
      <dgm:t>
        <a:bodyPr/>
        <a:lstStyle/>
        <a:p>
          <a:endParaRPr lang="en-US"/>
        </a:p>
      </dgm:t>
    </dgm:pt>
    <dgm:pt modelId="{75521756-A208-4173-B1E3-D48A77F9EF29}">
      <dgm:prSet phldrT="[Text]"/>
      <dgm:spPr/>
      <dgm:t>
        <a:bodyPr/>
        <a:lstStyle/>
        <a:p>
          <a:r>
            <a:rPr lang="en-US" dirty="0" smtClean="0"/>
            <a:t> Print  Order Sheet  (header) (Routing Data) (test instructions) (BOM)</a:t>
          </a:r>
          <a:endParaRPr lang="en-US" dirty="0"/>
        </a:p>
      </dgm:t>
    </dgm:pt>
    <dgm:pt modelId="{F08A80CB-9FDD-4E96-84A3-70E1164980E7}" type="parTrans" cxnId="{209420F0-E80E-4B2C-A8CF-94FE5D7AAC20}">
      <dgm:prSet/>
      <dgm:spPr/>
      <dgm:t>
        <a:bodyPr/>
        <a:lstStyle/>
        <a:p>
          <a:endParaRPr lang="en-US"/>
        </a:p>
      </dgm:t>
    </dgm:pt>
    <dgm:pt modelId="{B685904D-60E5-44A9-BF28-4DC3252F1AB7}" type="sibTrans" cxnId="{209420F0-E80E-4B2C-A8CF-94FE5D7AAC20}">
      <dgm:prSet/>
      <dgm:spPr/>
      <dgm:t>
        <a:bodyPr/>
        <a:lstStyle/>
        <a:p>
          <a:endParaRPr lang="en-US"/>
        </a:p>
      </dgm:t>
    </dgm:pt>
    <dgm:pt modelId="{06B4C888-43CD-4CC3-8254-07FE453A67F3}">
      <dgm:prSet phldrT="[Text]"/>
      <dgm:spPr/>
      <dgm:t>
        <a:bodyPr/>
        <a:lstStyle/>
        <a:p>
          <a:r>
            <a:rPr lang="en-US" dirty="0" smtClean="0"/>
            <a:t> Split Orders</a:t>
          </a:r>
          <a:endParaRPr lang="en-US" dirty="0"/>
        </a:p>
      </dgm:t>
    </dgm:pt>
    <dgm:pt modelId="{1A725B53-F3E0-4AF2-B9CF-FF61EDCEEE2C}" type="parTrans" cxnId="{3BD148A6-D556-4606-9797-7FA1F30D8F30}">
      <dgm:prSet/>
      <dgm:spPr/>
      <dgm:t>
        <a:bodyPr/>
        <a:lstStyle/>
        <a:p>
          <a:endParaRPr lang="en-US"/>
        </a:p>
      </dgm:t>
    </dgm:pt>
    <dgm:pt modelId="{6E800E3A-B96E-4BC3-9E74-63A525097375}" type="sibTrans" cxnId="{3BD148A6-D556-4606-9797-7FA1F30D8F30}">
      <dgm:prSet/>
      <dgm:spPr/>
      <dgm:t>
        <a:bodyPr/>
        <a:lstStyle/>
        <a:p>
          <a:endParaRPr lang="en-US"/>
        </a:p>
      </dgm:t>
    </dgm:pt>
    <dgm:pt modelId="{0932EC4E-B17D-449D-AB29-6DC2CA98BA42}">
      <dgm:prSet phldrT="[Text]"/>
      <dgm:spPr/>
      <dgm:t>
        <a:bodyPr/>
        <a:lstStyle/>
        <a:p>
          <a:r>
            <a:rPr lang="en-US" dirty="0" smtClean="0"/>
            <a:t> Verify Capacity</a:t>
          </a:r>
          <a:endParaRPr lang="en-US" dirty="0"/>
        </a:p>
      </dgm:t>
    </dgm:pt>
    <dgm:pt modelId="{80EA450C-AFAE-4377-BEAA-F8A6262BFF5E}" type="parTrans" cxnId="{025A589A-3163-4CC2-86A1-F60FD6E0C94C}">
      <dgm:prSet/>
      <dgm:spPr/>
      <dgm:t>
        <a:bodyPr/>
        <a:lstStyle/>
        <a:p>
          <a:endParaRPr lang="en-US"/>
        </a:p>
      </dgm:t>
    </dgm:pt>
    <dgm:pt modelId="{424B4657-A387-43EA-B5D4-85626A6DB0FB}" type="sibTrans" cxnId="{025A589A-3163-4CC2-86A1-F60FD6E0C94C}">
      <dgm:prSet/>
      <dgm:spPr/>
      <dgm:t>
        <a:bodyPr/>
        <a:lstStyle/>
        <a:p>
          <a:endParaRPr lang="en-US"/>
        </a:p>
      </dgm:t>
    </dgm:pt>
    <dgm:pt modelId="{26EE73B8-9224-4858-978A-7F88A51E3A76}">
      <dgm:prSet phldrT="[Text]"/>
      <dgm:spPr/>
      <dgm:t>
        <a:bodyPr/>
        <a:lstStyle/>
        <a:p>
          <a:r>
            <a:rPr lang="en-US" dirty="0" smtClean="0"/>
            <a:t>Check for Material Shortages </a:t>
          </a:r>
          <a:endParaRPr lang="en-US" dirty="0"/>
        </a:p>
      </dgm:t>
    </dgm:pt>
    <dgm:pt modelId="{3C839088-A31B-4DB9-90D3-EBB8451ED60F}" type="parTrans" cxnId="{C92B7889-F4E1-4777-8F2E-287D97297C82}">
      <dgm:prSet/>
      <dgm:spPr/>
      <dgm:t>
        <a:bodyPr/>
        <a:lstStyle/>
        <a:p>
          <a:endParaRPr lang="en-US"/>
        </a:p>
      </dgm:t>
    </dgm:pt>
    <dgm:pt modelId="{4D2995AB-13DD-4E5F-9FDD-BFEF2FA683B7}" type="sibTrans" cxnId="{C92B7889-F4E1-4777-8F2E-287D97297C82}">
      <dgm:prSet/>
      <dgm:spPr/>
      <dgm:t>
        <a:bodyPr/>
        <a:lstStyle/>
        <a:p>
          <a:endParaRPr lang="en-US"/>
        </a:p>
      </dgm:t>
    </dgm:pt>
    <dgm:pt modelId="{8D60DB88-429D-46D4-BEAB-C9F64938F54D}">
      <dgm:prSet phldrT="[Text]"/>
      <dgm:spPr/>
      <dgm:t>
        <a:bodyPr/>
        <a:lstStyle/>
        <a:p>
          <a:r>
            <a:rPr lang="en-US" dirty="0" smtClean="0"/>
            <a:t>Print </a:t>
          </a:r>
          <a:r>
            <a:rPr lang="en-US" dirty="0" err="1" smtClean="0"/>
            <a:t>Picklist</a:t>
          </a:r>
          <a:endParaRPr lang="en-US" dirty="0"/>
        </a:p>
      </dgm:t>
    </dgm:pt>
    <dgm:pt modelId="{4D109FEC-A4DA-4D7C-A278-36DF1BADF89B}" type="parTrans" cxnId="{8122E966-6CD7-4A8D-AD56-17FB25774806}">
      <dgm:prSet/>
      <dgm:spPr/>
      <dgm:t>
        <a:bodyPr/>
        <a:lstStyle/>
        <a:p>
          <a:endParaRPr lang="en-US"/>
        </a:p>
      </dgm:t>
    </dgm:pt>
    <dgm:pt modelId="{F9D51421-5ED5-4EA8-80F6-AC587CBADB6F}" type="sibTrans" cxnId="{8122E966-6CD7-4A8D-AD56-17FB25774806}">
      <dgm:prSet/>
      <dgm:spPr/>
      <dgm:t>
        <a:bodyPr/>
        <a:lstStyle/>
        <a:p>
          <a:endParaRPr lang="en-US"/>
        </a:p>
      </dgm:t>
    </dgm:pt>
    <dgm:pt modelId="{301C14E4-CEC4-4EF0-9EA2-9243F0F611BE}">
      <dgm:prSet phldrT="[Text]"/>
      <dgm:spPr/>
      <dgm:t>
        <a:bodyPr/>
        <a:lstStyle/>
        <a:p>
          <a:r>
            <a:rPr lang="en-US" dirty="0" smtClean="0"/>
            <a:t> Change Order Status (A)</a:t>
          </a:r>
          <a:endParaRPr lang="en-US" dirty="0"/>
        </a:p>
      </dgm:t>
    </dgm:pt>
    <dgm:pt modelId="{06247A76-9B86-475D-8284-D1E82326198E}" type="parTrans" cxnId="{153B319B-ACE3-4089-A00E-C8BEF4478E6D}">
      <dgm:prSet/>
      <dgm:spPr/>
      <dgm:t>
        <a:bodyPr/>
        <a:lstStyle/>
        <a:p>
          <a:endParaRPr lang="en-US"/>
        </a:p>
      </dgm:t>
    </dgm:pt>
    <dgm:pt modelId="{AACC78AF-8636-4A37-AF42-297C6FFF6FBA}" type="sibTrans" cxnId="{153B319B-ACE3-4089-A00E-C8BEF4478E6D}">
      <dgm:prSet/>
      <dgm:spPr/>
      <dgm:t>
        <a:bodyPr/>
        <a:lstStyle/>
        <a:p>
          <a:endParaRPr lang="en-US"/>
        </a:p>
      </dgm:t>
    </dgm:pt>
    <dgm:pt modelId="{FD666560-9560-4D4F-AB48-66806857AFDB}">
      <dgm:prSet phldrT="[Text]"/>
      <dgm:spPr/>
      <dgm:t>
        <a:bodyPr/>
        <a:lstStyle/>
        <a:p>
          <a:r>
            <a:rPr lang="en-US" dirty="0" smtClean="0"/>
            <a:t>Check for Material Shortages</a:t>
          </a:r>
          <a:endParaRPr lang="en-US" dirty="0"/>
        </a:p>
      </dgm:t>
    </dgm:pt>
    <dgm:pt modelId="{04B8275C-40A5-49B9-B3CF-78E1D4E5E69D}" type="parTrans" cxnId="{AE6949AB-70F4-476C-B810-68B3FE319F10}">
      <dgm:prSet/>
      <dgm:spPr/>
      <dgm:t>
        <a:bodyPr/>
        <a:lstStyle/>
        <a:p>
          <a:endParaRPr lang="en-US"/>
        </a:p>
      </dgm:t>
    </dgm:pt>
    <dgm:pt modelId="{B5768558-3079-4B8F-B501-2C0A6C54C4B2}" type="sibTrans" cxnId="{AE6949AB-70F4-476C-B810-68B3FE319F10}">
      <dgm:prSet/>
      <dgm:spPr/>
      <dgm:t>
        <a:bodyPr/>
        <a:lstStyle/>
        <a:p>
          <a:endParaRPr lang="en-US"/>
        </a:p>
      </dgm:t>
    </dgm:pt>
    <dgm:pt modelId="{DF0CD0D9-70A7-4EEC-B96E-4C26CBF6672D}">
      <dgm:prSet phldrT="[Text]"/>
      <dgm:spPr/>
      <dgm:t>
        <a:bodyPr/>
        <a:lstStyle/>
        <a:p>
          <a:r>
            <a:rPr lang="en-US" dirty="0" smtClean="0"/>
            <a:t>Release Orders</a:t>
          </a:r>
          <a:endParaRPr lang="en-US" dirty="0"/>
        </a:p>
      </dgm:t>
    </dgm:pt>
    <dgm:pt modelId="{3CB890D3-C2ED-4D5A-A829-5CFABBDF0864}" type="parTrans" cxnId="{B99F8024-9ACC-47A2-A3C8-872C33DE4348}">
      <dgm:prSet/>
      <dgm:spPr/>
      <dgm:t>
        <a:bodyPr/>
        <a:lstStyle/>
        <a:p>
          <a:endParaRPr lang="en-US"/>
        </a:p>
      </dgm:t>
    </dgm:pt>
    <dgm:pt modelId="{1ACC14DC-BB71-477E-8658-06B63465540D}" type="sibTrans" cxnId="{B99F8024-9ACC-47A2-A3C8-872C33DE4348}">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3">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3"/>
      <dgm:spPr/>
      <dgm:t>
        <a:bodyPr/>
        <a:lstStyle/>
        <a:p>
          <a:endParaRPr lang="en-US"/>
        </a:p>
      </dgm:t>
    </dgm:pt>
    <dgm:pt modelId="{9657AF0D-DA5B-443D-9A4D-9C1863DCC563}" type="pres">
      <dgm:prSet presAssocID="{CF73400B-AAEC-4BD1-970C-ECFB303422F2}" presName="desTx" presStyleLbl="fgAcc1" presStyleIdx="0" presStyleCnt="3">
        <dgm:presLayoutVars>
          <dgm:bulletEnabled val="1"/>
        </dgm:presLayoutVars>
      </dgm:prSet>
      <dgm:spPr/>
      <dgm:t>
        <a:bodyPr/>
        <a:lstStyle/>
        <a:p>
          <a:endParaRPr lang="en-US"/>
        </a:p>
      </dgm:t>
    </dgm:pt>
    <dgm:pt modelId="{0FFFEE28-3FDF-4B44-93CA-E930CD30E172}" type="pres">
      <dgm:prSet presAssocID="{ADFB5C60-2F1B-4583-844F-67E6683FDA7D}" presName="sibTrans" presStyleLbl="sibTrans2D1" presStyleIdx="0" presStyleCnt="2"/>
      <dgm:spPr/>
      <dgm:t>
        <a:bodyPr/>
        <a:lstStyle/>
        <a:p>
          <a:endParaRPr lang="en-US"/>
        </a:p>
      </dgm:t>
    </dgm:pt>
    <dgm:pt modelId="{45DC24C5-DC9C-43FF-B380-AEB2A60DA780}" type="pres">
      <dgm:prSet presAssocID="{ADFB5C60-2F1B-4583-844F-67E6683FDA7D}" presName="connTx" presStyleLbl="sibTrans2D1" presStyleIdx="0" presStyleCnt="2"/>
      <dgm:spPr/>
      <dgm:t>
        <a:bodyPr/>
        <a:lstStyle/>
        <a:p>
          <a:endParaRPr lang="en-US"/>
        </a:p>
      </dgm:t>
    </dgm:pt>
    <dgm:pt modelId="{1C377884-20BD-43B6-9138-07AEF88137C8}" type="pres">
      <dgm:prSet presAssocID="{B2F30EFB-9A46-4C79-B08F-17B28A3C3504}" presName="composite" presStyleCnt="0"/>
      <dgm:spPr/>
    </dgm:pt>
    <dgm:pt modelId="{A171E840-0F22-469E-9906-FC2098A94A60}" type="pres">
      <dgm:prSet presAssocID="{B2F30EFB-9A46-4C79-B08F-17B28A3C3504}" presName="parTx" presStyleLbl="node1" presStyleIdx="0" presStyleCnt="3">
        <dgm:presLayoutVars>
          <dgm:chMax val="0"/>
          <dgm:chPref val="0"/>
          <dgm:bulletEnabled val="1"/>
        </dgm:presLayoutVars>
      </dgm:prSet>
      <dgm:spPr/>
      <dgm:t>
        <a:bodyPr/>
        <a:lstStyle/>
        <a:p>
          <a:endParaRPr lang="en-US"/>
        </a:p>
      </dgm:t>
    </dgm:pt>
    <dgm:pt modelId="{FC550BE5-B0D6-495D-A765-1C6450A71C0D}" type="pres">
      <dgm:prSet presAssocID="{B2F30EFB-9A46-4C79-B08F-17B28A3C3504}" presName="parSh" presStyleLbl="node1" presStyleIdx="1" presStyleCnt="3"/>
      <dgm:spPr/>
      <dgm:t>
        <a:bodyPr/>
        <a:lstStyle/>
        <a:p>
          <a:endParaRPr lang="en-US"/>
        </a:p>
      </dgm:t>
    </dgm:pt>
    <dgm:pt modelId="{79AA341D-38CD-4C25-B637-C008394B4080}" type="pres">
      <dgm:prSet presAssocID="{B2F30EFB-9A46-4C79-B08F-17B28A3C3504}" presName="desTx" presStyleLbl="fgAcc1" presStyleIdx="1" presStyleCnt="3">
        <dgm:presLayoutVars>
          <dgm:bulletEnabled val="1"/>
        </dgm:presLayoutVars>
      </dgm:prSet>
      <dgm:spPr/>
      <dgm:t>
        <a:bodyPr/>
        <a:lstStyle/>
        <a:p>
          <a:endParaRPr lang="en-US"/>
        </a:p>
      </dgm:t>
    </dgm:pt>
    <dgm:pt modelId="{1892A8F9-25A7-4276-82A8-C12DC1F1F72E}" type="pres">
      <dgm:prSet presAssocID="{BC8BACE3-0ED1-41A4-9DED-7F2798F45B7A}" presName="sibTrans" presStyleLbl="sibTrans2D1" presStyleIdx="1" presStyleCnt="2"/>
      <dgm:spPr/>
      <dgm:t>
        <a:bodyPr/>
        <a:lstStyle/>
        <a:p>
          <a:endParaRPr lang="en-US"/>
        </a:p>
      </dgm:t>
    </dgm:pt>
    <dgm:pt modelId="{7D80BE66-BE69-4D14-B68A-2F53AED43BB9}" type="pres">
      <dgm:prSet presAssocID="{BC8BACE3-0ED1-41A4-9DED-7F2798F45B7A}" presName="connTx" presStyleLbl="sibTrans2D1" presStyleIdx="1" presStyleCnt="2"/>
      <dgm:spPr/>
      <dgm:t>
        <a:bodyPr/>
        <a:lstStyle/>
        <a:p>
          <a:endParaRPr lang="en-US"/>
        </a:p>
      </dgm:t>
    </dgm:pt>
    <dgm:pt modelId="{681BEAFC-1F15-4F25-85DD-080D3B20E528}" type="pres">
      <dgm:prSet presAssocID="{D56F0856-1367-43C3-A381-9C904CD659B8}" presName="composite" presStyleCnt="0"/>
      <dgm:spPr/>
    </dgm:pt>
    <dgm:pt modelId="{D8A42305-7855-48E6-8397-E6B83EFF8571}" type="pres">
      <dgm:prSet presAssocID="{D56F0856-1367-43C3-A381-9C904CD659B8}" presName="parTx" presStyleLbl="node1" presStyleIdx="1" presStyleCnt="3">
        <dgm:presLayoutVars>
          <dgm:chMax val="0"/>
          <dgm:chPref val="0"/>
          <dgm:bulletEnabled val="1"/>
        </dgm:presLayoutVars>
      </dgm:prSet>
      <dgm:spPr/>
      <dgm:t>
        <a:bodyPr/>
        <a:lstStyle/>
        <a:p>
          <a:endParaRPr lang="en-US"/>
        </a:p>
      </dgm:t>
    </dgm:pt>
    <dgm:pt modelId="{25D0877F-1849-42A2-B074-2C748479B5C0}" type="pres">
      <dgm:prSet presAssocID="{D56F0856-1367-43C3-A381-9C904CD659B8}" presName="parSh" presStyleLbl="node1" presStyleIdx="2" presStyleCnt="3"/>
      <dgm:spPr/>
      <dgm:t>
        <a:bodyPr/>
        <a:lstStyle/>
        <a:p>
          <a:endParaRPr lang="en-US"/>
        </a:p>
      </dgm:t>
    </dgm:pt>
    <dgm:pt modelId="{AC97D42A-7387-43F4-8629-4654376D964D}" type="pres">
      <dgm:prSet presAssocID="{D56F0856-1367-43C3-A381-9C904CD659B8}" presName="desTx" presStyleLbl="fgAcc1" presStyleIdx="2" presStyleCnt="3">
        <dgm:presLayoutVars>
          <dgm:bulletEnabled val="1"/>
        </dgm:presLayoutVars>
      </dgm:prSet>
      <dgm:spPr/>
      <dgm:t>
        <a:bodyPr/>
        <a:lstStyle/>
        <a:p>
          <a:endParaRPr lang="en-US"/>
        </a:p>
      </dgm:t>
    </dgm:pt>
  </dgm:ptLst>
  <dgm:cxnLst>
    <dgm:cxn modelId="{899B0CE8-8290-4391-B8D2-93646B555951}" type="presOf" srcId="{B2F30EFB-9A46-4C79-B08F-17B28A3C3504}" destId="{A171E840-0F22-469E-9906-FC2098A94A60}" srcOrd="0" destOrd="0" presId="urn:microsoft.com/office/officeart/2005/8/layout/process3"/>
    <dgm:cxn modelId="{110ACA68-384F-4873-91B8-45A304063659}" type="presOf" srcId="{0932EC4E-B17D-449D-AB29-6DC2CA98BA42}" destId="{9657AF0D-DA5B-443D-9A4D-9C1863DCC563}" srcOrd="0" destOrd="2" presId="urn:microsoft.com/office/officeart/2005/8/layout/process3"/>
    <dgm:cxn modelId="{3BD148A6-D556-4606-9797-7FA1F30D8F30}" srcId="{CF73400B-AAEC-4BD1-970C-ECFB303422F2}" destId="{06B4C888-43CD-4CC3-8254-07FE453A67F3}" srcOrd="1" destOrd="0" parTransId="{1A725B53-F3E0-4AF2-B9CF-FF61EDCEEE2C}" sibTransId="{6E800E3A-B96E-4BC3-9E74-63A525097375}"/>
    <dgm:cxn modelId="{5C4A673C-2B09-4E8F-AABC-1FC2FDB1D2C1}" type="presOf" srcId="{B2F30EFB-9A46-4C79-B08F-17B28A3C3504}" destId="{FC550BE5-B0D6-495D-A765-1C6450A71C0D}" srcOrd="1" destOrd="0" presId="urn:microsoft.com/office/officeart/2005/8/layout/process3"/>
    <dgm:cxn modelId="{DFDD8086-D5E2-48C8-8C29-5EB0CEB67396}" type="presOf" srcId="{25439EE4-F926-434B-B1B1-C043EE99265E}" destId="{D2DA01D5-8629-42B2-82D5-4D0F942BC0DF}" srcOrd="0" destOrd="0" presId="urn:microsoft.com/office/officeart/2005/8/layout/process3"/>
    <dgm:cxn modelId="{209420F0-E80E-4B2C-A8CF-94FE5D7AAC20}" srcId="{D56F0856-1367-43C3-A381-9C904CD659B8}" destId="{75521756-A208-4173-B1E3-D48A77F9EF29}" srcOrd="0" destOrd="0" parTransId="{F08A80CB-9FDD-4E96-84A3-70E1164980E7}" sibTransId="{B685904D-60E5-44A9-BF28-4DC3252F1AB7}"/>
    <dgm:cxn modelId="{18A23A05-674E-4B9E-98B5-64F3E43A25D2}" type="presOf" srcId="{CF73400B-AAEC-4BD1-970C-ECFB303422F2}" destId="{16FCD0DC-977B-4E79-88C3-A1EF164A2123}" srcOrd="1" destOrd="0" presId="urn:microsoft.com/office/officeart/2005/8/layout/process3"/>
    <dgm:cxn modelId="{C213286C-D7B8-4A89-B084-00940593989C}" type="presOf" srcId="{14D9F5BA-4C01-4A94-AAD7-0357DB988D7B}" destId="{9657AF0D-DA5B-443D-9A4D-9C1863DCC563}" srcOrd="0" destOrd="0" presId="urn:microsoft.com/office/officeart/2005/8/layout/process3"/>
    <dgm:cxn modelId="{88544A41-3A2E-4493-BA7B-63DA5D42D4D1}" type="presOf" srcId="{ADFB5C60-2F1B-4583-844F-67E6683FDA7D}" destId="{0FFFEE28-3FDF-4B44-93CA-E930CD30E172}" srcOrd="0" destOrd="0" presId="urn:microsoft.com/office/officeart/2005/8/layout/process3"/>
    <dgm:cxn modelId="{8A1F3E8A-D108-43A8-BDAA-ECE2255BB425}" type="presOf" srcId="{06B4C888-43CD-4CC3-8254-07FE453A67F3}" destId="{9657AF0D-DA5B-443D-9A4D-9C1863DCC563}" srcOrd="0" destOrd="1" presId="urn:microsoft.com/office/officeart/2005/8/layout/process3"/>
    <dgm:cxn modelId="{986C9DE1-5BFF-4E7F-8953-89AD5C01BE4F}" type="presOf" srcId="{BC8BACE3-0ED1-41A4-9DED-7F2798F45B7A}" destId="{1892A8F9-25A7-4276-82A8-C12DC1F1F72E}" srcOrd="0" destOrd="0" presId="urn:microsoft.com/office/officeart/2005/8/layout/process3"/>
    <dgm:cxn modelId="{6D28091F-36E4-465B-A04F-DBD847165F3F}" type="presOf" srcId="{8D60DB88-429D-46D4-BEAB-C9F64938F54D}" destId="{AC97D42A-7387-43F4-8629-4654376D964D}" srcOrd="0" destOrd="1" presId="urn:microsoft.com/office/officeart/2005/8/layout/process3"/>
    <dgm:cxn modelId="{6998C4BD-2F79-4A50-994E-8EA0A184E7FF}" type="presOf" srcId="{CF73400B-AAEC-4BD1-970C-ECFB303422F2}" destId="{D8994D8C-1A57-4617-AABB-4176B479FAB1}" srcOrd="0" destOrd="0" presId="urn:microsoft.com/office/officeart/2005/8/layout/process3"/>
    <dgm:cxn modelId="{E127C180-A9BE-4D51-874C-3ACEEE6EE124}" srcId="{B2F30EFB-9A46-4C79-B08F-17B28A3C3504}" destId="{AB5B146A-89CE-41B6-978E-7487724133E8}" srcOrd="0" destOrd="0" parTransId="{60F2DEE6-6506-4939-96A4-FBCF116F0DE7}" sibTransId="{18DE39F3-E0C9-43B3-80EF-5A9B2FAE2C4B}"/>
    <dgm:cxn modelId="{91069974-F752-4BB8-9AB0-9A73403BA2A3}" srcId="{25439EE4-F926-434B-B1B1-C043EE99265E}" destId="{CF73400B-AAEC-4BD1-970C-ECFB303422F2}" srcOrd="0" destOrd="0" parTransId="{F532C3AF-3512-434A-A363-0D6B3F5C1860}" sibTransId="{ADFB5C60-2F1B-4583-844F-67E6683FDA7D}"/>
    <dgm:cxn modelId="{83254FBD-E5C3-4E18-B2A1-48592B12E3E5}" type="presOf" srcId="{DF0CD0D9-70A7-4EEC-B96E-4C26CBF6672D}" destId="{79AA341D-38CD-4C25-B637-C008394B4080}" srcOrd="0" destOrd="2" presId="urn:microsoft.com/office/officeart/2005/8/layout/process3"/>
    <dgm:cxn modelId="{80CC5BA5-E49B-458F-A6D1-6F9B5825D0B3}" srcId="{25439EE4-F926-434B-B1B1-C043EE99265E}" destId="{B2F30EFB-9A46-4C79-B08F-17B28A3C3504}" srcOrd="1" destOrd="0" parTransId="{78C633AB-DD86-40FE-9C21-5B55BA2EE592}" sibTransId="{BC8BACE3-0ED1-41A4-9DED-7F2798F45B7A}"/>
    <dgm:cxn modelId="{153B319B-ACE3-4089-A00E-C8BEF4478E6D}" srcId="{CF73400B-AAEC-4BD1-970C-ECFB303422F2}" destId="{301C14E4-CEC4-4EF0-9EA2-9243F0F611BE}" srcOrd="3" destOrd="0" parTransId="{06247A76-9B86-475D-8284-D1E82326198E}" sibTransId="{AACC78AF-8636-4A37-AF42-297C6FFF6FBA}"/>
    <dgm:cxn modelId="{298C8BB8-8AC9-4E00-A657-3A3D9507CC4A}" type="presOf" srcId="{75521756-A208-4173-B1E3-D48A77F9EF29}" destId="{AC97D42A-7387-43F4-8629-4654376D964D}" srcOrd="0" destOrd="0" presId="urn:microsoft.com/office/officeart/2005/8/layout/process3"/>
    <dgm:cxn modelId="{B99F8024-9ACC-47A2-A3C8-872C33DE4348}" srcId="{B2F30EFB-9A46-4C79-B08F-17B28A3C3504}" destId="{DF0CD0D9-70A7-4EEC-B96E-4C26CBF6672D}" srcOrd="2" destOrd="0" parTransId="{3CB890D3-C2ED-4D5A-A829-5CFABBDF0864}" sibTransId="{1ACC14DC-BB71-477E-8658-06B63465540D}"/>
    <dgm:cxn modelId="{AE6949AB-70F4-476C-B810-68B3FE319F10}" srcId="{CF73400B-AAEC-4BD1-970C-ECFB303422F2}" destId="{FD666560-9560-4D4F-AB48-66806857AFDB}" srcOrd="4" destOrd="0" parTransId="{04B8275C-40A5-49B9-B3CF-78E1D4E5E69D}" sibTransId="{B5768558-3079-4B8F-B501-2C0A6C54C4B2}"/>
    <dgm:cxn modelId="{8122E966-6CD7-4A8D-AD56-17FB25774806}" srcId="{D56F0856-1367-43C3-A381-9C904CD659B8}" destId="{8D60DB88-429D-46D4-BEAB-C9F64938F54D}" srcOrd="1" destOrd="0" parTransId="{4D109FEC-A4DA-4D7C-A278-36DF1BADF89B}" sibTransId="{F9D51421-5ED5-4EA8-80F6-AC587CBADB6F}"/>
    <dgm:cxn modelId="{91D431E3-345E-4FA5-A119-B288F807105D}" type="presOf" srcId="{FD666560-9560-4D4F-AB48-66806857AFDB}" destId="{9657AF0D-DA5B-443D-9A4D-9C1863DCC563}" srcOrd="0" destOrd="4" presId="urn:microsoft.com/office/officeart/2005/8/layout/process3"/>
    <dgm:cxn modelId="{C92B7889-F4E1-4777-8F2E-287D97297C82}" srcId="{B2F30EFB-9A46-4C79-B08F-17B28A3C3504}" destId="{26EE73B8-9224-4858-978A-7F88A51E3A76}" srcOrd="1" destOrd="0" parTransId="{3C839088-A31B-4DB9-90D3-EBB8451ED60F}" sibTransId="{4D2995AB-13DD-4E5F-9FDD-BFEF2FA683B7}"/>
    <dgm:cxn modelId="{8B4713D0-7830-4C4C-9A1C-310DA60D8332}" type="presOf" srcId="{26EE73B8-9224-4858-978A-7F88A51E3A76}" destId="{79AA341D-38CD-4C25-B637-C008394B4080}" srcOrd="0" destOrd="1" presId="urn:microsoft.com/office/officeart/2005/8/layout/process3"/>
    <dgm:cxn modelId="{025A589A-3163-4CC2-86A1-F60FD6E0C94C}" srcId="{CF73400B-AAEC-4BD1-970C-ECFB303422F2}" destId="{0932EC4E-B17D-449D-AB29-6DC2CA98BA42}" srcOrd="2" destOrd="0" parTransId="{80EA450C-AFAE-4377-BEAA-F8A6262BFF5E}" sibTransId="{424B4657-A387-43EA-B5D4-85626A6DB0FB}"/>
    <dgm:cxn modelId="{C1D94109-7663-4BFF-872F-B3F4D47FB2AC}" srcId="{25439EE4-F926-434B-B1B1-C043EE99265E}" destId="{D56F0856-1367-43C3-A381-9C904CD659B8}" srcOrd="2" destOrd="0" parTransId="{7382ADAB-C800-49E3-9A01-C298F3899AE4}" sibTransId="{DCE5C739-0D41-4AA7-850A-7CD59E2FBE57}"/>
    <dgm:cxn modelId="{D6AA0D39-3A45-449D-A202-0393DB89CFBB}" type="presOf" srcId="{D56F0856-1367-43C3-A381-9C904CD659B8}" destId="{25D0877F-1849-42A2-B074-2C748479B5C0}" srcOrd="1" destOrd="0" presId="urn:microsoft.com/office/officeart/2005/8/layout/process3"/>
    <dgm:cxn modelId="{BEB81FBD-A372-41B1-A968-C83DD8063C98}" type="presOf" srcId="{301C14E4-CEC4-4EF0-9EA2-9243F0F611BE}" destId="{9657AF0D-DA5B-443D-9A4D-9C1863DCC563}" srcOrd="0" destOrd="3" presId="urn:microsoft.com/office/officeart/2005/8/layout/process3"/>
    <dgm:cxn modelId="{DB50A988-A0F5-418F-AEA5-4F9D39FE3198}" type="presOf" srcId="{BC8BACE3-0ED1-41A4-9DED-7F2798F45B7A}" destId="{7D80BE66-BE69-4D14-B68A-2F53AED43BB9}" srcOrd="1" destOrd="0" presId="urn:microsoft.com/office/officeart/2005/8/layout/process3"/>
    <dgm:cxn modelId="{F222F5A6-F3ED-4940-96E9-4159D5824EAF}" type="presOf" srcId="{ADFB5C60-2F1B-4583-844F-67E6683FDA7D}" destId="{45DC24C5-DC9C-43FF-B380-AEB2A60DA780}" srcOrd="1" destOrd="0" presId="urn:microsoft.com/office/officeart/2005/8/layout/process3"/>
    <dgm:cxn modelId="{E0CDB86D-106C-40A5-BDAD-4DC2701117D9}" srcId="{CF73400B-AAEC-4BD1-970C-ECFB303422F2}" destId="{14D9F5BA-4C01-4A94-AAD7-0357DB988D7B}" srcOrd="0" destOrd="0" parTransId="{1A0652D2-DC09-41F8-8547-6F90960A536D}" sibTransId="{A2D5D227-31F5-470D-A3B1-A594017C4D22}"/>
    <dgm:cxn modelId="{B2F2F89B-C8AF-4D1B-9572-97DF286FF147}" type="presOf" srcId="{D56F0856-1367-43C3-A381-9C904CD659B8}" destId="{D8A42305-7855-48E6-8397-E6B83EFF8571}" srcOrd="0" destOrd="0" presId="urn:microsoft.com/office/officeart/2005/8/layout/process3"/>
    <dgm:cxn modelId="{F095D670-DD74-472E-A904-1335B0F92F89}" type="presOf" srcId="{AB5B146A-89CE-41B6-978E-7487724133E8}" destId="{79AA341D-38CD-4C25-B637-C008394B4080}" srcOrd="0" destOrd="0" presId="urn:microsoft.com/office/officeart/2005/8/layout/process3"/>
    <dgm:cxn modelId="{4906BEEE-FD4F-4284-930B-FF1F6689AB5C}" type="presParOf" srcId="{D2DA01D5-8629-42B2-82D5-4D0F942BC0DF}" destId="{379A1DCA-D28D-4672-9471-992B6E128CE1}" srcOrd="0" destOrd="0" presId="urn:microsoft.com/office/officeart/2005/8/layout/process3"/>
    <dgm:cxn modelId="{BF8EEEBC-D8A4-4864-A047-069E092123F4}" type="presParOf" srcId="{379A1DCA-D28D-4672-9471-992B6E128CE1}" destId="{D8994D8C-1A57-4617-AABB-4176B479FAB1}" srcOrd="0" destOrd="0" presId="urn:microsoft.com/office/officeart/2005/8/layout/process3"/>
    <dgm:cxn modelId="{9A126094-351B-4258-98C9-2BDCED83D7D5}" type="presParOf" srcId="{379A1DCA-D28D-4672-9471-992B6E128CE1}" destId="{16FCD0DC-977B-4E79-88C3-A1EF164A2123}" srcOrd="1" destOrd="0" presId="urn:microsoft.com/office/officeart/2005/8/layout/process3"/>
    <dgm:cxn modelId="{C8E7E1FB-F41D-4E2C-87F1-DCB88E45D9B2}" type="presParOf" srcId="{379A1DCA-D28D-4672-9471-992B6E128CE1}" destId="{9657AF0D-DA5B-443D-9A4D-9C1863DCC563}" srcOrd="2" destOrd="0" presId="urn:microsoft.com/office/officeart/2005/8/layout/process3"/>
    <dgm:cxn modelId="{A130FF24-8601-49EA-B65E-F0CDA9CB548D}" type="presParOf" srcId="{D2DA01D5-8629-42B2-82D5-4D0F942BC0DF}" destId="{0FFFEE28-3FDF-4B44-93CA-E930CD30E172}" srcOrd="1" destOrd="0" presId="urn:microsoft.com/office/officeart/2005/8/layout/process3"/>
    <dgm:cxn modelId="{377758C0-F27D-4901-A893-4B5381F15B10}" type="presParOf" srcId="{0FFFEE28-3FDF-4B44-93CA-E930CD30E172}" destId="{45DC24C5-DC9C-43FF-B380-AEB2A60DA780}" srcOrd="0" destOrd="0" presId="urn:microsoft.com/office/officeart/2005/8/layout/process3"/>
    <dgm:cxn modelId="{A6083975-242C-400B-9845-4B2505923783}" type="presParOf" srcId="{D2DA01D5-8629-42B2-82D5-4D0F942BC0DF}" destId="{1C377884-20BD-43B6-9138-07AEF88137C8}" srcOrd="2" destOrd="0" presId="urn:microsoft.com/office/officeart/2005/8/layout/process3"/>
    <dgm:cxn modelId="{45578BA7-C486-4556-9E4C-6E93B7D4860D}" type="presParOf" srcId="{1C377884-20BD-43B6-9138-07AEF88137C8}" destId="{A171E840-0F22-469E-9906-FC2098A94A60}" srcOrd="0" destOrd="0" presId="urn:microsoft.com/office/officeart/2005/8/layout/process3"/>
    <dgm:cxn modelId="{4A47A69C-9A2B-40F2-AEB0-6C3C5FEE638F}" type="presParOf" srcId="{1C377884-20BD-43B6-9138-07AEF88137C8}" destId="{FC550BE5-B0D6-495D-A765-1C6450A71C0D}" srcOrd="1" destOrd="0" presId="urn:microsoft.com/office/officeart/2005/8/layout/process3"/>
    <dgm:cxn modelId="{B517BD66-32FD-49BF-9F8E-1E6D2F438DB6}" type="presParOf" srcId="{1C377884-20BD-43B6-9138-07AEF88137C8}" destId="{79AA341D-38CD-4C25-B637-C008394B4080}" srcOrd="2" destOrd="0" presId="urn:microsoft.com/office/officeart/2005/8/layout/process3"/>
    <dgm:cxn modelId="{E2AF210D-0365-4C6C-BACC-863221F60F25}" type="presParOf" srcId="{D2DA01D5-8629-42B2-82D5-4D0F942BC0DF}" destId="{1892A8F9-25A7-4276-82A8-C12DC1F1F72E}" srcOrd="3" destOrd="0" presId="urn:microsoft.com/office/officeart/2005/8/layout/process3"/>
    <dgm:cxn modelId="{365D7FAC-5891-4E39-BF6A-DB21B09120F6}" type="presParOf" srcId="{1892A8F9-25A7-4276-82A8-C12DC1F1F72E}" destId="{7D80BE66-BE69-4D14-B68A-2F53AED43BB9}" srcOrd="0" destOrd="0" presId="urn:microsoft.com/office/officeart/2005/8/layout/process3"/>
    <dgm:cxn modelId="{FD34229A-D5A1-43B2-81CA-F110CD9F2DF8}" type="presParOf" srcId="{D2DA01D5-8629-42B2-82D5-4D0F942BC0DF}" destId="{681BEAFC-1F15-4F25-85DD-080D3B20E528}" srcOrd="4" destOrd="0" presId="urn:microsoft.com/office/officeart/2005/8/layout/process3"/>
    <dgm:cxn modelId="{24968EE3-535A-4E34-98A0-48DE9842A447}" type="presParOf" srcId="{681BEAFC-1F15-4F25-85DD-080D3B20E528}" destId="{D8A42305-7855-48E6-8397-E6B83EFF8571}" srcOrd="0" destOrd="0" presId="urn:microsoft.com/office/officeart/2005/8/layout/process3"/>
    <dgm:cxn modelId="{02AF6633-BA21-4F82-BB6A-DED63506B532}" type="presParOf" srcId="{681BEAFC-1F15-4F25-85DD-080D3B20E528}" destId="{25D0877F-1849-42A2-B074-2C748479B5C0}" srcOrd="1" destOrd="0" presId="urn:microsoft.com/office/officeart/2005/8/layout/process3"/>
    <dgm:cxn modelId="{76011D70-4556-4D70-8065-7FF046075CFC}" type="presParOf" srcId="{681BEAFC-1F15-4F25-85DD-080D3B20E528}" destId="{AC97D42A-7387-43F4-8629-4654376D964D}" srcOrd="2" destOrd="0" presId="urn:microsoft.com/office/officeart/2005/8/layout/process3"/>
  </dgm:cxnLst>
  <dgm:bg>
    <a:effectLst>
      <a:innerShdw blurRad="63500" dist="50800" dir="13500000">
        <a:prstClr val="black">
          <a:alpha val="50000"/>
        </a:prstClr>
      </a:inn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simple1#1" qsCatId="simple" csTypeId="urn:microsoft.com/office/officeart/2005/8/colors/accent1_2#3" csCatId="accent1" phldr="1"/>
      <dgm:spPr/>
      <dgm:t>
        <a:bodyPr/>
        <a:lstStyle/>
        <a:p>
          <a:endParaRPr lang="en-US"/>
        </a:p>
      </dgm:t>
    </dgm:pt>
    <dgm:pt modelId="{CF73400B-AAEC-4BD1-970C-ECFB303422F2}">
      <dgm:prSet phldrT="[Text]"/>
      <dgm:spPr/>
      <dgm:t>
        <a:bodyPr/>
        <a:lstStyle/>
        <a:p>
          <a:r>
            <a:rPr lang="en-US" dirty="0" smtClean="0"/>
            <a:t>Manage  Allocations &amp; </a:t>
          </a:r>
          <a:r>
            <a:rPr lang="en-US" dirty="0" err="1" smtClean="0"/>
            <a:t>Picklists</a:t>
          </a:r>
          <a:endParaRPr lang="en-US"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a:p>
      </dgm:t>
    </dgm:pt>
    <dgm:pt modelId="{14D9F5BA-4C01-4A94-AAD7-0357DB988D7B}">
      <dgm:prSet phldrT="[Text]"/>
      <dgm:spPr/>
      <dgm:t>
        <a:bodyPr/>
        <a:lstStyle/>
        <a:p>
          <a:r>
            <a:rPr lang="en-US" dirty="0" smtClean="0"/>
            <a:t> Create </a:t>
          </a:r>
          <a:r>
            <a:rPr lang="en-US" dirty="0" err="1" smtClean="0"/>
            <a:t>Picklist</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2545EE57-791A-4D7A-8AD6-7ED1FDDAD31F}">
      <dgm:prSet phldrT="[Text]"/>
      <dgm:spPr/>
      <dgm:t>
        <a:bodyPr/>
        <a:lstStyle/>
        <a:p>
          <a:r>
            <a:rPr lang="en-US" dirty="0" smtClean="0"/>
            <a:t> Create Detail Allocations</a:t>
          </a:r>
          <a:endParaRPr lang="en-US" dirty="0"/>
        </a:p>
      </dgm:t>
    </dgm:pt>
    <dgm:pt modelId="{2D491D29-F124-49AC-8C1C-D7905F9C99D3}" type="parTrans" cxnId="{E9D0C2CE-C1A3-4261-8F62-50C3B8C07629}">
      <dgm:prSet/>
      <dgm:spPr/>
      <dgm:t>
        <a:bodyPr/>
        <a:lstStyle/>
        <a:p>
          <a:endParaRPr lang="en-US"/>
        </a:p>
      </dgm:t>
    </dgm:pt>
    <dgm:pt modelId="{040008BB-320B-4A0D-82F5-037B367EF516}" type="sibTrans" cxnId="{E9D0C2CE-C1A3-4261-8F62-50C3B8C07629}">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1">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1" custLinFactNeighborY="8664"/>
      <dgm:spPr/>
      <dgm:t>
        <a:bodyPr/>
        <a:lstStyle/>
        <a:p>
          <a:endParaRPr lang="en-US"/>
        </a:p>
      </dgm:t>
    </dgm:pt>
    <dgm:pt modelId="{9657AF0D-DA5B-443D-9A4D-9C1863DCC563}" type="pres">
      <dgm:prSet presAssocID="{CF73400B-AAEC-4BD1-970C-ECFB303422F2}" presName="desTx" presStyleLbl="fgAcc1" presStyleIdx="0" presStyleCnt="1">
        <dgm:presLayoutVars>
          <dgm:bulletEnabled val="1"/>
        </dgm:presLayoutVars>
      </dgm:prSet>
      <dgm:spPr/>
      <dgm:t>
        <a:bodyPr/>
        <a:lstStyle/>
        <a:p>
          <a:endParaRPr lang="en-US"/>
        </a:p>
      </dgm:t>
    </dgm:pt>
  </dgm:ptLst>
  <dgm:cxnLst>
    <dgm:cxn modelId="{E9D0C2CE-C1A3-4261-8F62-50C3B8C07629}" srcId="{CF73400B-AAEC-4BD1-970C-ECFB303422F2}" destId="{2545EE57-791A-4D7A-8AD6-7ED1FDDAD31F}" srcOrd="1" destOrd="0" parTransId="{2D491D29-F124-49AC-8C1C-D7905F9C99D3}" sibTransId="{040008BB-320B-4A0D-82F5-037B367EF516}"/>
    <dgm:cxn modelId="{167B84E7-04A7-48D2-80B0-BE873E4DEB0D}" type="presOf" srcId="{2545EE57-791A-4D7A-8AD6-7ED1FDDAD31F}" destId="{9657AF0D-DA5B-443D-9A4D-9C1863DCC563}" srcOrd="0" destOrd="1" presId="urn:microsoft.com/office/officeart/2005/8/layout/process3"/>
    <dgm:cxn modelId="{969CD170-1164-4184-96A1-FEF1BEE0F1DA}" type="presOf" srcId="{CF73400B-AAEC-4BD1-970C-ECFB303422F2}" destId="{D8994D8C-1A57-4617-AABB-4176B479FAB1}" srcOrd="0" destOrd="0" presId="urn:microsoft.com/office/officeart/2005/8/layout/process3"/>
    <dgm:cxn modelId="{B2E9EFFF-F768-4EB2-947F-0F28A0798E33}" type="presOf" srcId="{25439EE4-F926-434B-B1B1-C043EE99265E}" destId="{D2DA01D5-8629-42B2-82D5-4D0F942BC0DF}" srcOrd="0" destOrd="0" presId="urn:microsoft.com/office/officeart/2005/8/layout/process3"/>
    <dgm:cxn modelId="{91069974-F752-4BB8-9AB0-9A73403BA2A3}" srcId="{25439EE4-F926-434B-B1B1-C043EE99265E}" destId="{CF73400B-AAEC-4BD1-970C-ECFB303422F2}" srcOrd="0" destOrd="0" parTransId="{F532C3AF-3512-434A-A363-0D6B3F5C1860}" sibTransId="{ADFB5C60-2F1B-4583-844F-67E6683FDA7D}"/>
    <dgm:cxn modelId="{50BD1BDA-C7A7-4520-AC2F-6D5F50CAC1D4}" type="presOf" srcId="{14D9F5BA-4C01-4A94-AAD7-0357DB988D7B}" destId="{9657AF0D-DA5B-443D-9A4D-9C1863DCC563}" srcOrd="0" destOrd="0" presId="urn:microsoft.com/office/officeart/2005/8/layout/process3"/>
    <dgm:cxn modelId="{776C7651-7E08-49E4-AA78-1164E16A03DD}" type="presOf" srcId="{CF73400B-AAEC-4BD1-970C-ECFB303422F2}" destId="{16FCD0DC-977B-4E79-88C3-A1EF164A2123}" srcOrd="1" destOrd="0" presId="urn:microsoft.com/office/officeart/2005/8/layout/process3"/>
    <dgm:cxn modelId="{E0CDB86D-106C-40A5-BDAD-4DC2701117D9}" srcId="{CF73400B-AAEC-4BD1-970C-ECFB303422F2}" destId="{14D9F5BA-4C01-4A94-AAD7-0357DB988D7B}" srcOrd="0" destOrd="0" parTransId="{1A0652D2-DC09-41F8-8547-6F90960A536D}" sibTransId="{A2D5D227-31F5-470D-A3B1-A594017C4D22}"/>
    <dgm:cxn modelId="{78E67FCC-0B89-4360-98BA-9E68BE3342DB}" type="presParOf" srcId="{D2DA01D5-8629-42B2-82D5-4D0F942BC0DF}" destId="{379A1DCA-D28D-4672-9471-992B6E128CE1}" srcOrd="0" destOrd="0" presId="urn:microsoft.com/office/officeart/2005/8/layout/process3"/>
    <dgm:cxn modelId="{4A4032BB-B747-4C8A-8790-F3191004AA69}" type="presParOf" srcId="{379A1DCA-D28D-4672-9471-992B6E128CE1}" destId="{D8994D8C-1A57-4617-AABB-4176B479FAB1}" srcOrd="0" destOrd="0" presId="urn:microsoft.com/office/officeart/2005/8/layout/process3"/>
    <dgm:cxn modelId="{89AEC9C8-BC37-4023-B198-3A05AB3C73B2}" type="presParOf" srcId="{379A1DCA-D28D-4672-9471-992B6E128CE1}" destId="{16FCD0DC-977B-4E79-88C3-A1EF164A2123}" srcOrd="1" destOrd="0" presId="urn:microsoft.com/office/officeart/2005/8/layout/process3"/>
    <dgm:cxn modelId="{17191EBC-6D9A-430C-8411-2F803FCE3DAE}" type="presParOf" srcId="{379A1DCA-D28D-4672-9471-992B6E128CE1}" destId="{9657AF0D-DA5B-443D-9A4D-9C1863DCC563}" srcOrd="2" destOrd="0" presId="urn:microsoft.com/office/officeart/2005/8/layout/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simple1#2" qsCatId="simple" csTypeId="urn:microsoft.com/office/officeart/2005/8/colors/accent1_2#4" csCatId="accent1" phldr="1"/>
      <dgm:spPr/>
      <dgm:t>
        <a:bodyPr/>
        <a:lstStyle/>
        <a:p>
          <a:endParaRPr lang="en-US"/>
        </a:p>
      </dgm:t>
    </dgm:pt>
    <dgm:pt modelId="{CF73400B-AAEC-4BD1-970C-ECFB303422F2}">
      <dgm:prSet phldrT="[Text]"/>
      <dgm:spPr/>
      <dgm:t>
        <a:bodyPr/>
        <a:lstStyle/>
        <a:p>
          <a:r>
            <a:rPr lang="en-US" dirty="0" smtClean="0"/>
            <a:t>Manage  Materials</a:t>
          </a:r>
          <a:endParaRPr lang="en-US"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a:p>
      </dgm:t>
    </dgm:pt>
    <dgm:pt modelId="{14D9F5BA-4C01-4A94-AAD7-0357DB988D7B}">
      <dgm:prSet phldrT="[Text]"/>
      <dgm:spPr/>
      <dgm:t>
        <a:bodyPr/>
        <a:lstStyle/>
        <a:p>
          <a:r>
            <a:rPr lang="en-US" dirty="0" smtClean="0"/>
            <a:t> Transfer Materials</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2545EE57-791A-4D7A-8AD6-7ED1FDDAD31F}">
      <dgm:prSet phldrT="[Text]"/>
      <dgm:spPr/>
      <dgm:t>
        <a:bodyPr/>
        <a:lstStyle/>
        <a:p>
          <a:r>
            <a:rPr lang="en-US" dirty="0" smtClean="0"/>
            <a:t> Issue Materials</a:t>
          </a:r>
          <a:endParaRPr lang="en-US" dirty="0"/>
        </a:p>
      </dgm:t>
    </dgm:pt>
    <dgm:pt modelId="{2D491D29-F124-49AC-8C1C-D7905F9C99D3}" type="parTrans" cxnId="{E9D0C2CE-C1A3-4261-8F62-50C3B8C07629}">
      <dgm:prSet/>
      <dgm:spPr/>
      <dgm:t>
        <a:bodyPr/>
        <a:lstStyle/>
        <a:p>
          <a:endParaRPr lang="en-US"/>
        </a:p>
      </dgm:t>
    </dgm:pt>
    <dgm:pt modelId="{040008BB-320B-4A0D-82F5-037B367EF516}" type="sibTrans" cxnId="{E9D0C2CE-C1A3-4261-8F62-50C3B8C07629}">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1">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1" custLinFactNeighborY="8664"/>
      <dgm:spPr/>
      <dgm:t>
        <a:bodyPr/>
        <a:lstStyle/>
        <a:p>
          <a:endParaRPr lang="en-US"/>
        </a:p>
      </dgm:t>
    </dgm:pt>
    <dgm:pt modelId="{9657AF0D-DA5B-443D-9A4D-9C1863DCC563}" type="pres">
      <dgm:prSet presAssocID="{CF73400B-AAEC-4BD1-970C-ECFB303422F2}" presName="desTx" presStyleLbl="fgAcc1" presStyleIdx="0" presStyleCnt="1">
        <dgm:presLayoutVars>
          <dgm:bulletEnabled val="1"/>
        </dgm:presLayoutVars>
      </dgm:prSet>
      <dgm:spPr/>
      <dgm:t>
        <a:bodyPr/>
        <a:lstStyle/>
        <a:p>
          <a:endParaRPr lang="en-US"/>
        </a:p>
      </dgm:t>
    </dgm:pt>
  </dgm:ptLst>
  <dgm:cxnLst>
    <dgm:cxn modelId="{15F274DC-4FD6-419D-874B-1F102EDF7843}" type="presOf" srcId="{CF73400B-AAEC-4BD1-970C-ECFB303422F2}" destId="{D8994D8C-1A57-4617-AABB-4176B479FAB1}" srcOrd="0" destOrd="0" presId="urn:microsoft.com/office/officeart/2005/8/layout/process3"/>
    <dgm:cxn modelId="{E9D0C2CE-C1A3-4261-8F62-50C3B8C07629}" srcId="{CF73400B-AAEC-4BD1-970C-ECFB303422F2}" destId="{2545EE57-791A-4D7A-8AD6-7ED1FDDAD31F}" srcOrd="1" destOrd="0" parTransId="{2D491D29-F124-49AC-8C1C-D7905F9C99D3}" sibTransId="{040008BB-320B-4A0D-82F5-037B367EF516}"/>
    <dgm:cxn modelId="{90D17957-57A4-4D17-B3B9-7CF02CCD7267}" type="presOf" srcId="{CF73400B-AAEC-4BD1-970C-ECFB303422F2}" destId="{16FCD0DC-977B-4E79-88C3-A1EF164A2123}" srcOrd="1" destOrd="0" presId="urn:microsoft.com/office/officeart/2005/8/layout/process3"/>
    <dgm:cxn modelId="{9A774884-764A-4CE8-A99A-301678A60732}" type="presOf" srcId="{14D9F5BA-4C01-4A94-AAD7-0357DB988D7B}" destId="{9657AF0D-DA5B-443D-9A4D-9C1863DCC563}" srcOrd="0" destOrd="0" presId="urn:microsoft.com/office/officeart/2005/8/layout/process3"/>
    <dgm:cxn modelId="{91069974-F752-4BB8-9AB0-9A73403BA2A3}" srcId="{25439EE4-F926-434B-B1B1-C043EE99265E}" destId="{CF73400B-AAEC-4BD1-970C-ECFB303422F2}" srcOrd="0" destOrd="0" parTransId="{F532C3AF-3512-434A-A363-0D6B3F5C1860}" sibTransId="{ADFB5C60-2F1B-4583-844F-67E6683FDA7D}"/>
    <dgm:cxn modelId="{CF0D82B1-D070-425A-9C11-6256E076443D}" type="presOf" srcId="{25439EE4-F926-434B-B1B1-C043EE99265E}" destId="{D2DA01D5-8629-42B2-82D5-4D0F942BC0DF}" srcOrd="0" destOrd="0" presId="urn:microsoft.com/office/officeart/2005/8/layout/process3"/>
    <dgm:cxn modelId="{E0CDB86D-106C-40A5-BDAD-4DC2701117D9}" srcId="{CF73400B-AAEC-4BD1-970C-ECFB303422F2}" destId="{14D9F5BA-4C01-4A94-AAD7-0357DB988D7B}" srcOrd="0" destOrd="0" parTransId="{1A0652D2-DC09-41F8-8547-6F90960A536D}" sibTransId="{A2D5D227-31F5-470D-A3B1-A594017C4D22}"/>
    <dgm:cxn modelId="{C39B5C7B-92E6-4E99-B26F-E1993B001814}" type="presOf" srcId="{2545EE57-791A-4D7A-8AD6-7ED1FDDAD31F}" destId="{9657AF0D-DA5B-443D-9A4D-9C1863DCC563}" srcOrd="0" destOrd="1" presId="urn:microsoft.com/office/officeart/2005/8/layout/process3"/>
    <dgm:cxn modelId="{3EFA5446-8E27-4B77-A664-D4971180E0BB}" type="presParOf" srcId="{D2DA01D5-8629-42B2-82D5-4D0F942BC0DF}" destId="{379A1DCA-D28D-4672-9471-992B6E128CE1}" srcOrd="0" destOrd="0" presId="urn:microsoft.com/office/officeart/2005/8/layout/process3"/>
    <dgm:cxn modelId="{3FA3B98F-089F-4321-8653-ADF847994B73}" type="presParOf" srcId="{379A1DCA-D28D-4672-9471-992B6E128CE1}" destId="{D8994D8C-1A57-4617-AABB-4176B479FAB1}" srcOrd="0" destOrd="0" presId="urn:microsoft.com/office/officeart/2005/8/layout/process3"/>
    <dgm:cxn modelId="{70691A50-2FED-4070-A070-9853A36C9B18}" type="presParOf" srcId="{379A1DCA-D28D-4672-9471-992B6E128CE1}" destId="{16FCD0DC-977B-4E79-88C3-A1EF164A2123}" srcOrd="1" destOrd="0" presId="urn:microsoft.com/office/officeart/2005/8/layout/process3"/>
    <dgm:cxn modelId="{476E6B2B-C5FE-44C9-84E6-4D0FA2CAD70C}" type="presParOf" srcId="{379A1DCA-D28D-4672-9471-992B6E128CE1}" destId="{9657AF0D-DA5B-443D-9A4D-9C1863DCC563}" srcOrd="2" destOrd="0" presId="urn:microsoft.com/office/officeart/2005/8/layout/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556035"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556036"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556037"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10B9AD07-D389-4F5B-921A-25B7BC0C69D6}"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58267F23-3113-413D-B286-E3669F87987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C61DB37C-9BF4-4178-9983-87A0A3BB9C82}" type="slidenum">
              <a:rPr lang="en-US" smtClean="0"/>
              <a:pPr/>
              <a:t>1</a:t>
            </a:fld>
            <a:endParaRPr lang="en-US" smtClean="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r>
              <a:rPr lang="en-US" smtClean="0"/>
              <a:t>Hand out questionnaires prior to the meeting….  To be completed</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a:ln/>
        </p:spPr>
      </p:sp>
      <p:sp>
        <p:nvSpPr>
          <p:cNvPr id="49154"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49155" name="Slide Number Placeholder 3"/>
          <p:cNvSpPr>
            <a:spLocks noGrp="1"/>
          </p:cNvSpPr>
          <p:nvPr>
            <p:ph type="sldNum" sz="quarter" idx="5"/>
          </p:nvPr>
        </p:nvSpPr>
        <p:spPr>
          <a:noFill/>
        </p:spPr>
        <p:txBody>
          <a:bodyPr/>
          <a:lstStyle/>
          <a:p>
            <a:fld id="{BCBDB112-F685-48B0-A267-F29CBBDB7EEE}" type="slidenum">
              <a:rPr lang="en-US" smtClean="0"/>
              <a:pPr/>
              <a:t>12</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a:ln/>
        </p:spPr>
      </p:sp>
      <p:sp>
        <p:nvSpPr>
          <p:cNvPr id="51202"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51203" name="Slide Number Placeholder 3"/>
          <p:cNvSpPr>
            <a:spLocks noGrp="1"/>
          </p:cNvSpPr>
          <p:nvPr>
            <p:ph type="sldNum" sz="quarter" idx="5"/>
          </p:nvPr>
        </p:nvSpPr>
        <p:spPr>
          <a:noFill/>
        </p:spPr>
        <p:txBody>
          <a:bodyPr/>
          <a:lstStyle/>
          <a:p>
            <a:fld id="{154F65E3-D0CC-4197-A066-93A2DCA8BFD5}" type="slidenum">
              <a:rPr lang="en-US" smtClean="0"/>
              <a:pPr/>
              <a:t>13</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p>
            <a:fld id="{0B39B041-F4FD-4E7B-855C-371643794538}" type="slidenum">
              <a:rPr lang="en-US" smtClean="0"/>
              <a:pPr/>
              <a:t>14</a:t>
            </a:fld>
            <a:endParaRPr lang="en-US" smtClean="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a:ln/>
        </p:spPr>
      </p:sp>
      <p:sp>
        <p:nvSpPr>
          <p:cNvPr id="55298" name="Notes Placeholder 2"/>
          <p:cNvSpPr>
            <a:spLocks noGrp="1"/>
          </p:cNvSpPr>
          <p:nvPr>
            <p:ph type="body" idx="1"/>
          </p:nvPr>
        </p:nvSpPr>
        <p:spPr>
          <a:noFill/>
          <a:ln/>
        </p:spPr>
        <p:txBody>
          <a:bodyPr/>
          <a:lstStyle/>
          <a:p>
            <a:pPr eaLnBrk="1" hangingPunct="1">
              <a:lnSpc>
                <a:spcPct val="90000"/>
              </a:lnSpc>
              <a:spcBef>
                <a:spcPct val="0"/>
              </a:spcBef>
            </a:pPr>
            <a:r>
              <a:rPr lang="en-US" smtClean="0"/>
              <a:t>Notes: Release from the workbenches or release using new collections</a:t>
            </a:r>
          </a:p>
        </p:txBody>
      </p:sp>
      <p:sp>
        <p:nvSpPr>
          <p:cNvPr id="55299" name="Slide Number Placeholder 3"/>
          <p:cNvSpPr>
            <a:spLocks noGrp="1"/>
          </p:cNvSpPr>
          <p:nvPr>
            <p:ph type="sldNum" sz="quarter" idx="5"/>
          </p:nvPr>
        </p:nvSpPr>
        <p:spPr>
          <a:noFill/>
        </p:spPr>
        <p:txBody>
          <a:bodyPr/>
          <a:lstStyle/>
          <a:p>
            <a:fld id="{F7D297BF-6439-43DD-ADE2-40590A8635A9}" type="slidenum">
              <a:rPr lang="en-US" smtClean="0"/>
              <a:pPr/>
              <a:t>15</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57346" name="Notes Placeholder 2"/>
          <p:cNvSpPr>
            <a:spLocks noGrp="1"/>
          </p:cNvSpPr>
          <p:nvPr>
            <p:ph type="body" idx="1"/>
          </p:nvPr>
        </p:nvSpPr>
        <p:spPr>
          <a:noFill/>
          <a:ln/>
        </p:spPr>
        <p:txBody>
          <a:bodyPr/>
          <a:lstStyle/>
          <a:p>
            <a:r>
              <a:rPr lang="en-US" smtClean="0"/>
              <a:t>The intention is to use this slide as a reference for the prior slide</a:t>
            </a:r>
          </a:p>
          <a:p>
            <a:endParaRPr lang="en-US" smtClean="0"/>
          </a:p>
        </p:txBody>
      </p:sp>
      <p:sp>
        <p:nvSpPr>
          <p:cNvPr id="57347" name="Slide Number Placeholder 3"/>
          <p:cNvSpPr>
            <a:spLocks noGrp="1"/>
          </p:cNvSpPr>
          <p:nvPr>
            <p:ph type="sldNum" sz="quarter" idx="5"/>
          </p:nvPr>
        </p:nvSpPr>
        <p:spPr>
          <a:noFill/>
        </p:spPr>
        <p:txBody>
          <a:bodyPr/>
          <a:lstStyle/>
          <a:p>
            <a:fld id="{F4CBBBA5-28E0-421F-AFD2-8B709D8AF1E3}" type="slidenum">
              <a:rPr lang="en-US" smtClean="0"/>
              <a:pPr/>
              <a:t>16</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59395" name="Slide Number Placeholder 3"/>
          <p:cNvSpPr>
            <a:spLocks noGrp="1"/>
          </p:cNvSpPr>
          <p:nvPr>
            <p:ph type="sldNum" sz="quarter" idx="5"/>
          </p:nvPr>
        </p:nvSpPr>
        <p:spPr>
          <a:noFill/>
        </p:spPr>
        <p:txBody>
          <a:bodyPr/>
          <a:lstStyle/>
          <a:p>
            <a:fld id="{BCB0CC20-2A14-4CEE-A67B-E2C4E8CDC293}" type="slidenum">
              <a:rPr lang="en-US" smtClean="0"/>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a:ln/>
        </p:spPr>
      </p:sp>
      <p:sp>
        <p:nvSpPr>
          <p:cNvPr id="61442"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61443" name="Slide Number Placeholder 3"/>
          <p:cNvSpPr>
            <a:spLocks noGrp="1"/>
          </p:cNvSpPr>
          <p:nvPr>
            <p:ph type="sldNum" sz="quarter" idx="5"/>
          </p:nvPr>
        </p:nvSpPr>
        <p:spPr>
          <a:noFill/>
        </p:spPr>
        <p:txBody>
          <a:bodyPr/>
          <a:lstStyle/>
          <a:p>
            <a:fld id="{CB3C9E29-E67F-459F-86BB-308E076BB397}" type="slidenum">
              <a:rPr lang="en-US" smtClean="0"/>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a:ln/>
        </p:spPr>
      </p:sp>
      <p:sp>
        <p:nvSpPr>
          <p:cNvPr id="63490"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63491" name="Slide Number Placeholder 3"/>
          <p:cNvSpPr>
            <a:spLocks noGrp="1"/>
          </p:cNvSpPr>
          <p:nvPr>
            <p:ph type="sldNum" sz="quarter" idx="5"/>
          </p:nvPr>
        </p:nvSpPr>
        <p:spPr>
          <a:noFill/>
        </p:spPr>
        <p:txBody>
          <a:bodyPr/>
          <a:lstStyle/>
          <a:p>
            <a:fld id="{A61A2B89-E018-42F3-B055-07761449E2E3}" type="slidenum">
              <a:rPr lang="en-US" smtClean="0"/>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9769F470-79C3-475B-A079-B4C148C22184}" type="slidenum">
              <a:rPr lang="en-US" smtClean="0"/>
              <a:pPr/>
              <a:t>20</a:t>
            </a:fld>
            <a:endParaRPr lang="en-US" smtClean="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D175FA6E-BD4E-4BCE-A46C-B555ED82BC29}" type="slidenum">
              <a:rPr lang="en-US" smtClean="0"/>
              <a:pPr/>
              <a:t>22</a:t>
            </a:fld>
            <a:endParaRPr lang="en-US" smtClean="0"/>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5EC3C646-C3C2-4914-9EF3-BC9F9CDCDED6}" type="slidenum">
              <a:rPr lang="en-US" smtClean="0"/>
              <a:pPr/>
              <a:t>3</a:t>
            </a:fld>
            <a:endParaRPr lang="en-US"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marL="0" lvl="3">
              <a:lnSpc>
                <a:spcPct val="80000"/>
              </a:lnSpc>
            </a:pPr>
            <a:r>
              <a:rPr lang="en-US" smtClean="0"/>
              <a:t>The training video segments will be recorded in </a:t>
            </a:r>
          </a:p>
          <a:p>
            <a:pPr>
              <a:lnSpc>
                <a:spcPct val="80000"/>
              </a:lnSpc>
            </a:pPr>
            <a:endParaRPr lang="en-US" sz="8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a:ln/>
        </p:spPr>
      </p:sp>
      <p:sp>
        <p:nvSpPr>
          <p:cNvPr id="70658" name="Notes Placeholder 2"/>
          <p:cNvSpPr>
            <a:spLocks noGrp="1"/>
          </p:cNvSpPr>
          <p:nvPr>
            <p:ph type="body" idx="1"/>
          </p:nvPr>
        </p:nvSpPr>
        <p:spPr>
          <a:noFill/>
          <a:ln/>
        </p:spPr>
        <p:txBody>
          <a:bodyPr/>
          <a:lstStyle/>
          <a:p>
            <a:pPr eaLnBrk="1" hangingPunct="1">
              <a:lnSpc>
                <a:spcPct val="90000"/>
              </a:lnSpc>
              <a:spcBef>
                <a:spcPct val="0"/>
              </a:spcBef>
            </a:pPr>
            <a:r>
              <a:rPr lang="en-US" smtClean="0"/>
              <a:t>Notes: Release from the workbenches or release using new collections</a:t>
            </a:r>
          </a:p>
        </p:txBody>
      </p:sp>
      <p:sp>
        <p:nvSpPr>
          <p:cNvPr id="70659" name="Slide Number Placeholder 3"/>
          <p:cNvSpPr>
            <a:spLocks noGrp="1"/>
          </p:cNvSpPr>
          <p:nvPr>
            <p:ph type="sldNum" sz="quarter" idx="5"/>
          </p:nvPr>
        </p:nvSpPr>
        <p:spPr>
          <a:noFill/>
        </p:spPr>
        <p:txBody>
          <a:bodyPr/>
          <a:lstStyle/>
          <a:p>
            <a:fld id="{0DA354EA-A908-4AB1-AE85-2AAEDC136855}" type="slidenum">
              <a:rPr lang="en-US" smtClean="0"/>
              <a:pPr/>
              <a:t>23</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a:ln/>
        </p:spPr>
      </p:sp>
      <p:sp>
        <p:nvSpPr>
          <p:cNvPr id="72706"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72707" name="Slide Number Placeholder 3"/>
          <p:cNvSpPr>
            <a:spLocks noGrp="1"/>
          </p:cNvSpPr>
          <p:nvPr>
            <p:ph type="sldNum" sz="quarter" idx="5"/>
          </p:nvPr>
        </p:nvSpPr>
        <p:spPr>
          <a:noFill/>
        </p:spPr>
        <p:txBody>
          <a:bodyPr/>
          <a:lstStyle/>
          <a:p>
            <a:fld id="{48CF4B27-FE8E-4CF1-9F98-66268E0F1F75}" type="slidenum">
              <a:rPr lang="en-US" smtClean="0"/>
              <a:pPr/>
              <a:t>24</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A7790132-82BC-4154-A3A1-08A683C2D5B4}" type="slidenum">
              <a:rPr lang="en-US" smtClean="0"/>
              <a:pPr/>
              <a:t>25</a:t>
            </a:fld>
            <a:endParaRPr lang="en-US" smtClean="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a:ln/>
        </p:spPr>
      </p:sp>
      <p:sp>
        <p:nvSpPr>
          <p:cNvPr id="76802" name="Notes Placeholder 2"/>
          <p:cNvSpPr>
            <a:spLocks noGrp="1"/>
          </p:cNvSpPr>
          <p:nvPr>
            <p:ph type="body" idx="1"/>
          </p:nvPr>
        </p:nvSpPr>
        <p:spPr>
          <a:noFill/>
          <a:ln/>
        </p:spPr>
        <p:txBody>
          <a:bodyPr/>
          <a:lstStyle/>
          <a:p>
            <a:pPr eaLnBrk="1" hangingPunct="1">
              <a:lnSpc>
                <a:spcPct val="90000"/>
              </a:lnSpc>
              <a:spcBef>
                <a:spcPct val="0"/>
              </a:spcBef>
            </a:pPr>
            <a:r>
              <a:rPr lang="en-US" smtClean="0"/>
              <a:t>Notes: Release from the workbenches or release using new collections</a:t>
            </a:r>
          </a:p>
        </p:txBody>
      </p:sp>
      <p:sp>
        <p:nvSpPr>
          <p:cNvPr id="76803" name="Slide Number Placeholder 3"/>
          <p:cNvSpPr>
            <a:spLocks noGrp="1"/>
          </p:cNvSpPr>
          <p:nvPr>
            <p:ph type="sldNum" sz="quarter" idx="5"/>
          </p:nvPr>
        </p:nvSpPr>
        <p:spPr>
          <a:noFill/>
        </p:spPr>
        <p:txBody>
          <a:bodyPr/>
          <a:lstStyle/>
          <a:p>
            <a:fld id="{2074C138-7525-4F7C-A4AB-B940036757E1}" type="slidenum">
              <a:rPr lang="en-US" smtClean="0"/>
              <a:pPr/>
              <a:t>26</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a:ln/>
        </p:spPr>
      </p:sp>
      <p:sp>
        <p:nvSpPr>
          <p:cNvPr id="78850"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78851" name="Slide Number Placeholder 3"/>
          <p:cNvSpPr>
            <a:spLocks noGrp="1"/>
          </p:cNvSpPr>
          <p:nvPr>
            <p:ph type="sldNum" sz="quarter" idx="5"/>
          </p:nvPr>
        </p:nvSpPr>
        <p:spPr>
          <a:noFill/>
        </p:spPr>
        <p:txBody>
          <a:bodyPr/>
          <a:lstStyle/>
          <a:p>
            <a:fld id="{55D587F3-DFFA-478E-B984-373879E67089}" type="slidenum">
              <a:rPr lang="en-US" smtClean="0"/>
              <a:pPr/>
              <a:t>27</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a:ln/>
        </p:spPr>
      </p:sp>
      <p:sp>
        <p:nvSpPr>
          <p:cNvPr id="80898"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80899" name="Slide Number Placeholder 3"/>
          <p:cNvSpPr>
            <a:spLocks noGrp="1"/>
          </p:cNvSpPr>
          <p:nvPr>
            <p:ph type="sldNum" sz="quarter" idx="5"/>
          </p:nvPr>
        </p:nvSpPr>
        <p:spPr>
          <a:noFill/>
        </p:spPr>
        <p:txBody>
          <a:bodyPr/>
          <a:lstStyle/>
          <a:p>
            <a:fld id="{1804A37E-65F9-4F77-ADA4-36F3A66F6376}" type="slidenum">
              <a:rPr lang="en-US" smtClean="0"/>
              <a:pPr/>
              <a:t>28</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a:ln/>
        </p:spPr>
      </p:sp>
      <p:sp>
        <p:nvSpPr>
          <p:cNvPr id="82946" name="Notes Placeholder 2"/>
          <p:cNvSpPr>
            <a:spLocks noGrp="1"/>
          </p:cNvSpPr>
          <p:nvPr>
            <p:ph type="body" idx="1"/>
          </p:nvPr>
        </p:nvSpPr>
        <p:spPr>
          <a:noFill/>
          <a:ln/>
        </p:spPr>
        <p:txBody>
          <a:bodyPr/>
          <a:lstStyle/>
          <a:p>
            <a:pPr eaLnBrk="1" hangingPunct="1"/>
            <a:r>
              <a:rPr lang="en-US" smtClean="0"/>
              <a:t>Intended to show live</a:t>
            </a:r>
          </a:p>
          <a:p>
            <a:pPr eaLnBrk="1" hangingPunct="1"/>
            <a:endParaRPr lang="en-US" smtClean="0"/>
          </a:p>
        </p:txBody>
      </p:sp>
      <p:sp>
        <p:nvSpPr>
          <p:cNvPr id="82947" name="Slide Number Placeholder 3"/>
          <p:cNvSpPr>
            <a:spLocks noGrp="1"/>
          </p:cNvSpPr>
          <p:nvPr>
            <p:ph type="sldNum" sz="quarter" idx="5"/>
          </p:nvPr>
        </p:nvSpPr>
        <p:spPr>
          <a:noFill/>
        </p:spPr>
        <p:txBody>
          <a:bodyPr/>
          <a:lstStyle/>
          <a:p>
            <a:fld id="{02578403-F968-46A6-92B0-864BDB738534}" type="slidenum">
              <a:rPr lang="en-US" smtClean="0"/>
              <a:pPr/>
              <a:t>29</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p:spPr>
        <p:txBody>
          <a:bodyPr/>
          <a:lstStyle/>
          <a:p>
            <a:fld id="{CC833AF1-34D4-488A-9AF4-6026BAD41D7E}" type="slidenum">
              <a:rPr lang="en-US" smtClean="0"/>
              <a:pPr/>
              <a:t>30</a:t>
            </a:fld>
            <a:endParaRPr lang="en-US" smtClean="0"/>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a:spLocks noGrp="1" noChangeArrowheads="1"/>
          </p:cNvSpPr>
          <p:nvPr>
            <p:ph type="sldNum" sz="quarter" idx="5"/>
          </p:nvPr>
        </p:nvSpPr>
        <p:spPr>
          <a:noFill/>
        </p:spPr>
        <p:txBody>
          <a:bodyPr/>
          <a:lstStyle/>
          <a:p>
            <a:fld id="{7B7ADB2E-FBB2-4616-A092-969259EF4B32}" type="slidenum">
              <a:rPr lang="en-US" smtClean="0"/>
              <a:pPr/>
              <a:t>32</a:t>
            </a:fld>
            <a:endParaRPr lang="en-US" smtClean="0"/>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p>
            <a:fld id="{6354D512-A982-4838-8703-51C4627AD4E3}" type="slidenum">
              <a:rPr lang="en-US" smtClean="0"/>
              <a:pPr/>
              <a:t>34</a:t>
            </a:fld>
            <a:endParaRPr lang="en-US" smtClean="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455371DF-86B6-41E2-9A10-8A388AF64D26}" type="slidenum">
              <a:rPr lang="en-US" smtClean="0"/>
              <a:pPr/>
              <a:t>4</a:t>
            </a:fld>
            <a:endParaRPr lang="en-US" smtClean="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902D5551-11AC-4128-9F0F-55DF65A621C2}" type="slidenum">
              <a:rPr lang="en-US" smtClean="0"/>
              <a:pPr/>
              <a:t>5</a:t>
            </a:fld>
            <a:endParaRPr lang="en-US" smtClean="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a:lnSpc>
                <a:spcPct val="80000"/>
              </a:lnSpc>
            </a:pPr>
            <a:r>
              <a:rPr lang="en-US" sz="800" b="1" smtClean="0"/>
              <a:t>Basic General Version - </a:t>
            </a:r>
          </a:p>
          <a:p>
            <a:pPr>
              <a:lnSpc>
                <a:spcPct val="80000"/>
              </a:lnSpc>
            </a:pPr>
            <a:r>
              <a:rPr lang="en-US" sz="800" smtClean="0"/>
              <a:t>Walk through the business process flow…….</a:t>
            </a:r>
          </a:p>
          <a:p>
            <a:pPr>
              <a:lnSpc>
                <a:spcPct val="80000"/>
              </a:lnSpc>
            </a:pPr>
            <a:endParaRPr lang="en-US" sz="800" smtClean="0"/>
          </a:p>
          <a:p>
            <a:pPr>
              <a:lnSpc>
                <a:spcPct val="80000"/>
              </a:lnSpc>
            </a:pPr>
            <a:r>
              <a:rPr lang="en-US" sz="800" smtClean="0"/>
              <a:t>What we are delivering for March is a solution that supports creating a production plan (master schedule). </a:t>
            </a:r>
          </a:p>
          <a:p>
            <a:pPr>
              <a:lnSpc>
                <a:spcPct val="80000"/>
              </a:lnSpc>
            </a:pPr>
            <a:endParaRPr lang="en-US" sz="800" smtClean="0"/>
          </a:p>
          <a:p>
            <a:pPr>
              <a:lnSpc>
                <a:spcPct val="80000"/>
              </a:lnSpc>
            </a:pPr>
            <a:r>
              <a:rPr lang="en-US" sz="800" smtClean="0"/>
              <a:t>As part of the second phase release, we are providing a solution to support production scheduling through shop floor monitoring.</a:t>
            </a:r>
          </a:p>
          <a:p>
            <a:pPr>
              <a:lnSpc>
                <a:spcPct val="80000"/>
              </a:lnSpc>
            </a:pPr>
            <a:endParaRPr lang="en-US" sz="800" smtClean="0"/>
          </a:p>
          <a:p>
            <a:pPr>
              <a:lnSpc>
                <a:spcPct val="80000"/>
              </a:lnSpc>
            </a:pPr>
            <a:r>
              <a:rPr lang="en-US" sz="800" b="1" smtClean="0"/>
              <a:t>So if we look at the business process here – where do the components fit in?</a:t>
            </a:r>
          </a:p>
          <a:p>
            <a:pPr>
              <a:lnSpc>
                <a:spcPct val="80000"/>
              </a:lnSpc>
            </a:pPr>
            <a:endParaRPr lang="en-US" sz="800" smtClean="0"/>
          </a:p>
          <a:p>
            <a:pPr>
              <a:lnSpc>
                <a:spcPct val="80000"/>
              </a:lnSpc>
            </a:pPr>
            <a:r>
              <a:rPr lang="en-US" sz="800" b="1" smtClean="0"/>
              <a:t>ACTION: </a:t>
            </a:r>
            <a:r>
              <a:rPr lang="en-US" sz="800" smtClean="0"/>
              <a:t>CLICK FOR EACH MSW/PSW bubble to appear…..</a:t>
            </a:r>
          </a:p>
          <a:p>
            <a:pPr>
              <a:lnSpc>
                <a:spcPct val="80000"/>
              </a:lnSpc>
            </a:pPr>
            <a:endParaRPr lang="en-US" sz="800" smtClean="0"/>
          </a:p>
          <a:p>
            <a:pPr>
              <a:lnSpc>
                <a:spcPct val="80000"/>
              </a:lnSpc>
            </a:pPr>
            <a:r>
              <a:rPr lang="en-US" sz="800" smtClean="0"/>
              <a:t>MSW will provide the features to create the plan and manage the exceptions</a:t>
            </a:r>
          </a:p>
          <a:p>
            <a:pPr>
              <a:lnSpc>
                <a:spcPct val="80000"/>
              </a:lnSpc>
            </a:pPr>
            <a:r>
              <a:rPr lang="en-US" sz="800" smtClean="0"/>
              <a:t>PSW…</a:t>
            </a:r>
          </a:p>
          <a:p>
            <a:pPr>
              <a:lnSpc>
                <a:spcPct val="80000"/>
              </a:lnSpc>
            </a:pPr>
            <a:r>
              <a:rPr lang="en-US" sz="800" smtClean="0"/>
              <a:t>Base – production line supervisor… to monitor</a:t>
            </a:r>
          </a:p>
          <a:p>
            <a:pPr>
              <a:lnSpc>
                <a:spcPct val="80000"/>
              </a:lnSpc>
            </a:pPr>
            <a:endParaRPr lang="en-US" sz="800" smtClean="0"/>
          </a:p>
          <a:p>
            <a:pPr>
              <a:lnSpc>
                <a:spcPct val="80000"/>
              </a:lnSpc>
            </a:pPr>
            <a:endParaRPr lang="en-US" sz="800" smtClean="0"/>
          </a:p>
          <a:p>
            <a:pPr>
              <a:lnSpc>
                <a:spcPct val="80000"/>
              </a:lnSpc>
            </a:pPr>
            <a:r>
              <a:rPr lang="en-US" sz="800" b="1" smtClean="0"/>
              <a:t>But the question is how are these components going to work together? </a:t>
            </a:r>
            <a:r>
              <a:rPr lang="en-US" sz="800" smtClean="0"/>
              <a:t> </a:t>
            </a:r>
          </a:p>
          <a:p>
            <a:pPr>
              <a:lnSpc>
                <a:spcPct val="80000"/>
              </a:lnSpc>
            </a:pPr>
            <a:endParaRPr lang="en-US" sz="800" smtClean="0"/>
          </a:p>
          <a:p>
            <a:pPr>
              <a:lnSpc>
                <a:spcPct val="80000"/>
              </a:lnSpc>
            </a:pPr>
            <a:r>
              <a:rPr lang="en-US" sz="800" smtClean="0"/>
              <a:t>We have been using the terms MSW &amp; PSW.  The names imply that these are two distinct or separate applications, one for master scheduling and one for production scheduling. </a:t>
            </a:r>
          </a:p>
          <a:p>
            <a:pPr>
              <a:lnSpc>
                <a:spcPct val="80000"/>
              </a:lnSpc>
            </a:pPr>
            <a:endParaRPr lang="en-US" sz="800" smtClean="0"/>
          </a:p>
          <a:p>
            <a:pPr>
              <a:lnSpc>
                <a:spcPct val="80000"/>
              </a:lnSpc>
            </a:pPr>
            <a:r>
              <a:rPr lang="en-US" sz="800" smtClean="0"/>
              <a:t>The fact, we are building an application tool-set with components designed to support characteristics specific to the business process tasks.</a:t>
            </a:r>
          </a:p>
          <a:p>
            <a:pPr>
              <a:lnSpc>
                <a:spcPct val="80000"/>
              </a:lnSpc>
            </a:pPr>
            <a:endParaRPr lang="en-US" sz="800" smtClean="0"/>
          </a:p>
          <a:p>
            <a:pPr>
              <a:lnSpc>
                <a:spcPct val="80000"/>
              </a:lnSpc>
            </a:pPr>
            <a:r>
              <a:rPr lang="en-US" sz="800" b="1" u="sng" smtClean="0"/>
              <a:t>Notes From Carianne:</a:t>
            </a:r>
          </a:p>
          <a:p>
            <a:pPr>
              <a:lnSpc>
                <a:spcPct val="80000"/>
              </a:lnSpc>
            </a:pPr>
            <a:r>
              <a:rPr lang="en-US" sz="800" smtClean="0"/>
              <a:t>Before talking about some of the specific features of the MSW and PSW I thought I would give you an overview of the actual planning and scheduling business process flow we are building towards with these workbenches. </a:t>
            </a:r>
          </a:p>
          <a:p>
            <a:pPr>
              <a:lnSpc>
                <a:spcPct val="80000"/>
              </a:lnSpc>
            </a:pPr>
            <a:endParaRPr lang="en-US" sz="800" smtClean="0"/>
          </a:p>
          <a:p>
            <a:pPr>
              <a:lnSpc>
                <a:spcPct val="80000"/>
              </a:lnSpc>
            </a:pPr>
            <a:r>
              <a:rPr lang="en-US" sz="800" smtClean="0"/>
              <a:t>The general planning and scheduling flow is that you receive demand and during this process MRP will create an initial plan for you. As a Planner/Scheduler you hope that MRP creates a plan that is executable, but we all know that there typically is some need for intervention and that brings us to the production planning or master scheduling process. During this process the Planner or Scheduler identifies the items and resources that need intervention and makes the necessary adjustments. The next step is the creation of the production schedule where we sequence the production orders based on certain attributes to optimize the shop floor. And then finally we are going to dispatch production to the shop floor. Part of the dispatch process is that we are verifying that we have components available. The step that goes along with this entire process is the management and monitoring on how you are performing against your production plan and schedule. If you have to schedule production for tomorrow you’ll need to e.g. consider what you were behind on today. So, these are the major steps of the process. </a:t>
            </a:r>
          </a:p>
          <a:p>
            <a:pPr>
              <a:lnSpc>
                <a:spcPct val="80000"/>
              </a:lnSpc>
            </a:pPr>
            <a:endParaRPr lang="en-US" sz="800" smtClean="0"/>
          </a:p>
          <a:p>
            <a:pPr>
              <a:lnSpc>
                <a:spcPct val="80000"/>
              </a:lnSpc>
            </a:pPr>
            <a:r>
              <a:rPr lang="en-US" sz="800" smtClean="0"/>
              <a:t>(Click brings up the MSW “bubbles”): The Master Scheduling Workbench we are creating will help your Planner/Scheduler manage the receipt of demand and supply and the creation of the production plan or master schedule.</a:t>
            </a:r>
          </a:p>
          <a:p>
            <a:pPr>
              <a:lnSpc>
                <a:spcPct val="80000"/>
              </a:lnSpc>
            </a:pPr>
            <a:endParaRPr lang="en-US" sz="800" smtClean="0"/>
          </a:p>
          <a:p>
            <a:pPr>
              <a:lnSpc>
                <a:spcPct val="80000"/>
              </a:lnSpc>
            </a:pPr>
            <a:r>
              <a:rPr lang="en-US" sz="800" smtClean="0"/>
              <a:t>(Click brings up the PSW “bubbles”): The Scheduler will use the Production Scheduling Workbench to sequence production out to the floor.</a:t>
            </a:r>
          </a:p>
          <a:p>
            <a:pPr>
              <a:lnSpc>
                <a:spcPct val="80000"/>
              </a:lnSpc>
            </a:pPr>
            <a:endParaRPr lang="en-US" sz="800" smtClean="0"/>
          </a:p>
          <a:p>
            <a:pPr>
              <a:lnSpc>
                <a:spcPct val="80000"/>
              </a:lnSpc>
            </a:pPr>
            <a:r>
              <a:rPr lang="en-US" sz="800" smtClean="0"/>
              <a:t>(Click brings up the Base “bubbles”): There are a variety of base components or foundational pieces we are building that apply to both workbenches e.g. order release and order monitoring  </a:t>
            </a:r>
          </a:p>
          <a:p>
            <a:pPr>
              <a:lnSpc>
                <a:spcPct val="80000"/>
              </a:lnSpc>
            </a:pPr>
            <a:endParaRPr lang="en-US" sz="800" smtClean="0"/>
          </a:p>
          <a:p>
            <a:pPr>
              <a:lnSpc>
                <a:spcPct val="80000"/>
              </a:lnSpc>
            </a:pPr>
            <a:r>
              <a:rPr lang="en-US" sz="800" smtClean="0"/>
              <a:t>(Click brings up the CAC “bubbles”): And then finally there is the CAC component that is primarily used for when you are sequencing jobs to be executed by the floor.</a:t>
            </a:r>
          </a:p>
          <a:p>
            <a:pPr>
              <a:lnSpc>
                <a:spcPct val="80000"/>
              </a:lnSpc>
            </a:pPr>
            <a:endParaRPr lang="en-US" sz="800" smtClean="0"/>
          </a:p>
          <a:p>
            <a:pPr>
              <a:lnSpc>
                <a:spcPct val="80000"/>
              </a:lnSpc>
            </a:pPr>
            <a:r>
              <a:rPr lang="en-US" sz="800" smtClean="0"/>
              <a:t>(Important part to point out): We are assembling all components into a </a:t>
            </a:r>
            <a:r>
              <a:rPr lang="en-US" sz="800" b="1" smtClean="0"/>
              <a:t>single </a:t>
            </a:r>
            <a:r>
              <a:rPr lang="en-US" sz="800" smtClean="0"/>
              <a:t>application to support the various characteristics specific to either the planning or scheduling business process. Consequently, all these components will work together.</a:t>
            </a:r>
          </a:p>
          <a:p>
            <a:pPr>
              <a:lnSpc>
                <a:spcPct val="80000"/>
              </a:lnSpc>
            </a:pPr>
            <a:endParaRPr lang="en-US" sz="800" smtClean="0"/>
          </a:p>
          <a:p>
            <a:pPr>
              <a:lnSpc>
                <a:spcPct val="80000"/>
              </a:lnSpc>
            </a:pPr>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a:ln/>
        </p:spPr>
        <p:txBody>
          <a:bodyPr/>
          <a:lstStyle/>
          <a:p>
            <a:r>
              <a:rPr lang="en-US" smtClean="0"/>
              <a:t>This slide is KYB centric… slide will be updated to reflect more “generic terms”</a:t>
            </a:r>
          </a:p>
          <a:p>
            <a:r>
              <a:rPr lang="en-US" smtClean="0"/>
              <a:t>This is the source file – do not delete</a:t>
            </a:r>
          </a:p>
        </p:txBody>
      </p:sp>
      <p:sp>
        <p:nvSpPr>
          <p:cNvPr id="37891" name="Slide Number Placeholder 3"/>
          <p:cNvSpPr>
            <a:spLocks noGrp="1"/>
          </p:cNvSpPr>
          <p:nvPr>
            <p:ph type="sldNum" sz="quarter" idx="5"/>
          </p:nvPr>
        </p:nvSpPr>
        <p:spPr>
          <a:noFill/>
        </p:spPr>
        <p:txBody>
          <a:bodyPr/>
          <a:lstStyle/>
          <a:p>
            <a:fld id="{1C0C9F0E-B3E1-4F58-88F9-8948E4C33562}"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p:spPr>
        <p:txBody>
          <a:bodyPr/>
          <a:lstStyle/>
          <a:p>
            <a:r>
              <a:rPr lang="en-US" smtClean="0"/>
              <a:t>This is the source file – do not delete</a:t>
            </a:r>
          </a:p>
        </p:txBody>
      </p:sp>
      <p:sp>
        <p:nvSpPr>
          <p:cNvPr id="39939" name="Slide Number Placeholder 3"/>
          <p:cNvSpPr>
            <a:spLocks noGrp="1"/>
          </p:cNvSpPr>
          <p:nvPr>
            <p:ph type="sldNum" sz="quarter" idx="5"/>
          </p:nvPr>
        </p:nvSpPr>
        <p:spPr>
          <a:noFill/>
        </p:spPr>
        <p:txBody>
          <a:bodyPr/>
          <a:lstStyle/>
          <a:p>
            <a:fld id="{9317AFE3-EFB3-43A1-B734-1CED099E8F9B}"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endParaRPr lang="en-US" smtClean="0"/>
          </a:p>
        </p:txBody>
      </p:sp>
      <p:sp>
        <p:nvSpPr>
          <p:cNvPr id="41987" name="Slide Number Placeholder 3"/>
          <p:cNvSpPr>
            <a:spLocks noGrp="1"/>
          </p:cNvSpPr>
          <p:nvPr>
            <p:ph type="sldNum" sz="quarter" idx="5"/>
          </p:nvPr>
        </p:nvSpPr>
        <p:spPr>
          <a:noFill/>
        </p:spPr>
        <p:txBody>
          <a:bodyPr/>
          <a:lstStyle/>
          <a:p>
            <a:fld id="{A5E56D1A-E096-47A7-80B7-198E2319C2F6}"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p:spPr>
        <p:txBody>
          <a:bodyPr/>
          <a:lstStyle/>
          <a:p>
            <a:fld id="{68C7F6AE-BFD4-4201-B286-89150FA47363}" type="slidenum">
              <a:rPr lang="en-US" smtClean="0"/>
              <a:pPr/>
              <a:t>10</a:t>
            </a:fld>
            <a:endParaRPr lang="en-US" smtClean="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a:ln/>
        </p:spPr>
      </p:sp>
      <p:sp>
        <p:nvSpPr>
          <p:cNvPr id="47106" name="Notes Placeholder 2"/>
          <p:cNvSpPr>
            <a:spLocks noGrp="1"/>
          </p:cNvSpPr>
          <p:nvPr>
            <p:ph type="body" idx="1"/>
          </p:nvPr>
        </p:nvSpPr>
        <p:spPr>
          <a:noFill/>
          <a:ln/>
        </p:spPr>
        <p:txBody>
          <a:bodyPr/>
          <a:lstStyle/>
          <a:p>
            <a:pPr eaLnBrk="1" hangingPunct="1">
              <a:lnSpc>
                <a:spcPct val="90000"/>
              </a:lnSpc>
              <a:spcBef>
                <a:spcPct val="0"/>
              </a:spcBef>
            </a:pPr>
            <a:r>
              <a:rPr lang="en-US" smtClean="0"/>
              <a:t>Notes: Release from the workbenches or release using new collections</a:t>
            </a:r>
          </a:p>
        </p:txBody>
      </p:sp>
      <p:sp>
        <p:nvSpPr>
          <p:cNvPr id="47107" name="Slide Number Placeholder 3"/>
          <p:cNvSpPr>
            <a:spLocks noGrp="1"/>
          </p:cNvSpPr>
          <p:nvPr>
            <p:ph type="sldNum" sz="quarter" idx="5"/>
          </p:nvPr>
        </p:nvSpPr>
        <p:spPr>
          <a:noFill/>
        </p:spPr>
        <p:txBody>
          <a:bodyPr/>
          <a:lstStyle/>
          <a:p>
            <a:fld id="{C5A337AF-ABA9-4D9E-B200-8F780482B6AA}" type="slidenum">
              <a:rPr lang="en-US" smtClean="0"/>
              <a:pPr/>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14F3A2BB-6A29-49D1-BBA9-CB7646B7002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3AE0AFF8-0CB3-4416-A2A0-A76EE647FEF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3D40C431-E630-4B1F-AB85-65108F24C32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660BE694-62C5-454E-85AF-69C7CE594A9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527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5276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552C07-4011-4A94-8D93-0A1F36716EA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B3DDDA41-5469-4D87-8D79-4250D198018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018056F4-ED09-41DA-BEF5-291566B1840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1D3E9634-720A-4209-AE82-B65BE2DEE66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D4780159-C69D-47EF-828D-DE1D9DC5C56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B2546D7A-8C0C-45D7-8F51-78A5A1F1700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11F4DC1-32B3-44A8-BB75-81727E5069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chemeClr val="bg1"/>
                </a:solidFill>
                <a:latin typeface="+mn-lt"/>
              </a:defRPr>
            </a:lvl1pPr>
          </a:lstStyle>
          <a:p>
            <a:pPr>
              <a:defRPr/>
            </a:pPr>
            <a:fld id="{C8F8B6EC-980A-4772-8AB0-07CBD1164A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pic>
        <p:nvPicPr>
          <p:cNvPr id="13315" name="Picture 7"/>
          <p:cNvPicPr>
            <a:picLocks noChangeAspect="1" noChangeArrowheads="1"/>
          </p:cNvPicPr>
          <p:nvPr userDrawn="1"/>
        </p:nvPicPr>
        <p:blipFill>
          <a:blip r:embed="rId14"/>
          <a:srcRect/>
          <a:stretch>
            <a:fillRect/>
          </a:stretch>
        </p:blipFill>
        <p:spPr bwMode="auto">
          <a:xfrm>
            <a:off x="0" y="3227388"/>
            <a:ext cx="9142413" cy="3657600"/>
          </a:xfrm>
          <a:prstGeom prst="rect">
            <a:avLst/>
          </a:prstGeom>
          <a:noFill/>
          <a:ln w="9525">
            <a:noFill/>
            <a:miter lim="800000"/>
            <a:headEnd/>
            <a:tailEnd/>
          </a:ln>
        </p:spPr>
      </p:pic>
      <p:sp>
        <p:nvSpPr>
          <p:cNvPr id="13316"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6.xml"/><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ctrTitle" idx="4294967295"/>
          </p:nvPr>
        </p:nvSpPr>
        <p:spPr>
          <a:xfrm>
            <a:off x="1403350" y="3789363"/>
            <a:ext cx="7467600" cy="762000"/>
          </a:xfrm>
        </p:spPr>
        <p:txBody>
          <a:bodyPr anchor="b"/>
          <a:lstStyle/>
          <a:p>
            <a:pPr algn="r" eaLnBrk="1" hangingPunct="1"/>
            <a:r>
              <a:rPr lang="en-US" sz="2800" smtClean="0">
                <a:solidFill>
                  <a:schemeClr val="bg1"/>
                </a:solidFill>
              </a:rPr>
              <a:t>Create a Master Schedule</a:t>
            </a:r>
          </a:p>
        </p:txBody>
      </p:sp>
      <p:sp>
        <p:nvSpPr>
          <p:cNvPr id="3" name="TextBox 2"/>
          <p:cNvSpPr txBox="1"/>
          <p:nvPr/>
        </p:nvSpPr>
        <p:spPr>
          <a:xfrm>
            <a:off x="8027988" y="6457950"/>
            <a:ext cx="1068387" cy="307975"/>
          </a:xfrm>
          <a:prstGeom prst="rect">
            <a:avLst/>
          </a:prstGeom>
          <a:noFill/>
        </p:spPr>
        <p:txBody>
          <a:bodyPr wrap="none">
            <a:spAutoFit/>
          </a:bodyPr>
          <a:lstStyle/>
          <a:p>
            <a:pPr>
              <a:defRPr/>
            </a:pPr>
            <a:r>
              <a:rPr lang="en-US" sz="1400" i="1" dirty="0">
                <a:solidFill>
                  <a:schemeClr val="tx2">
                    <a:lumMod val="75000"/>
                  </a:schemeClr>
                </a:solidFill>
              </a:rPr>
              <a:t>By Brent S.</a:t>
            </a:r>
          </a:p>
        </p:txBody>
      </p:sp>
      <p:pic>
        <p:nvPicPr>
          <p:cNvPr id="27651" name="Picture 3"/>
          <p:cNvPicPr>
            <a:picLocks noChangeAspect="1" noChangeArrowheads="1"/>
          </p:cNvPicPr>
          <p:nvPr/>
        </p:nvPicPr>
        <p:blipFill>
          <a:blip r:embed="rId4"/>
          <a:srcRect/>
          <a:stretch>
            <a:fillRect/>
          </a:stretch>
        </p:blipFill>
        <p:spPr bwMode="auto">
          <a:xfrm>
            <a:off x="0" y="6021388"/>
            <a:ext cx="9144000" cy="838200"/>
          </a:xfrm>
          <a:prstGeom prst="rect">
            <a:avLst/>
          </a:prstGeom>
          <a:noFill/>
          <a:ln w="9525">
            <a:noFill/>
            <a:miter lim="800000"/>
            <a:headEnd/>
            <a:tailEnd/>
          </a:ln>
        </p:spPr>
      </p:pic>
      <p:pic>
        <p:nvPicPr>
          <p:cNvPr id="27652" name="Picture 7"/>
          <p:cNvPicPr>
            <a:picLocks noChangeAspect="1" noChangeArrowheads="1"/>
          </p:cNvPicPr>
          <p:nvPr/>
        </p:nvPicPr>
        <p:blipFill>
          <a:blip r:embed="rId5"/>
          <a:srcRect/>
          <a:stretch>
            <a:fillRect/>
          </a:stretch>
        </p:blipFill>
        <p:spPr bwMode="auto">
          <a:xfrm>
            <a:off x="0" y="3227388"/>
            <a:ext cx="9142413" cy="3657600"/>
          </a:xfrm>
          <a:prstGeom prst="rect">
            <a:avLst/>
          </a:prstGeom>
          <a:noFill/>
          <a:ln w="9525">
            <a:noFill/>
            <a:miter lim="800000"/>
            <a:headEnd/>
            <a:tailEnd/>
          </a:ln>
        </p:spPr>
      </p:pic>
      <p:sp>
        <p:nvSpPr>
          <p:cNvPr id="27653" name="Title Placeholder 1"/>
          <p:cNvSpPr>
            <a:spLocks noGrp="1"/>
          </p:cNvSpPr>
          <p:nvPr>
            <p:ph type="title" idx="4294967295"/>
          </p:nvPr>
        </p:nvSpPr>
        <p:spPr>
          <a:xfrm>
            <a:off x="250825" y="1052513"/>
            <a:ext cx="8229600" cy="647700"/>
          </a:xfrm>
        </p:spPr>
        <p:txBody>
          <a:bodyPr/>
          <a:lstStyle/>
          <a:p>
            <a:pPr eaLnBrk="1" hangingPunct="1"/>
            <a:r>
              <a:rPr lang="en-US" smtClean="0"/>
              <a:t>Release Orders to Production</a:t>
            </a:r>
          </a:p>
        </p:txBody>
      </p:sp>
      <p:sp>
        <p:nvSpPr>
          <p:cNvPr id="27654" name="Title Placeholder 1"/>
          <p:cNvSpPr>
            <a:spLocks/>
          </p:cNvSpPr>
          <p:nvPr/>
        </p:nvSpPr>
        <p:spPr bwMode="auto">
          <a:xfrm>
            <a:off x="250825" y="692150"/>
            <a:ext cx="8229600" cy="431800"/>
          </a:xfrm>
          <a:prstGeom prst="rect">
            <a:avLst/>
          </a:prstGeom>
          <a:noFill/>
          <a:ln w="9525">
            <a:noFill/>
            <a:miter lim="800000"/>
            <a:headEnd/>
            <a:tailEnd/>
          </a:ln>
        </p:spPr>
        <p:txBody>
          <a:bodyPr anchor="ctr"/>
          <a:lstStyle/>
          <a:p>
            <a:pPr defTabSz="457200"/>
            <a:r>
              <a:rPr lang="en-US" sz="2000" b="1">
                <a:solidFill>
                  <a:schemeClr val="accent1"/>
                </a:solidFill>
                <a:latin typeface="Century Gothic" pitchFamily="34" charset="0"/>
              </a:rPr>
              <a:t>Planning and Scheduling Workbenches</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Authorize / Release to Production</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Discrete Production Orders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aphicFrame>
        <p:nvGraphicFramePr>
          <p:cNvPr id="11" name="Group 48"/>
          <p:cNvGraphicFramePr>
            <a:graphicFrameLocks noGrp="1"/>
          </p:cNvGraphicFramePr>
          <p:nvPr/>
        </p:nvGraphicFramePr>
        <p:xfrm>
          <a:off x="179388" y="13414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46092"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Authorize / Release Production - Discrete</a:t>
            </a:r>
            <a:br>
              <a:rPr lang="en-US" sz="1400" b="1"/>
            </a:br>
            <a:r>
              <a:rPr lang="en-US" sz="2000" b="1"/>
              <a:t>Process Overview – Comparison</a:t>
            </a:r>
          </a:p>
        </p:txBody>
      </p:sp>
      <p:grpSp>
        <p:nvGrpSpPr>
          <p:cNvPr id="2"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6113"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46094" name="Picture 6"/>
          <p:cNvPicPr>
            <a:picLocks noChangeAspect="1" noChangeArrowheads="1"/>
          </p:cNvPicPr>
          <p:nvPr/>
        </p:nvPicPr>
        <p:blipFill>
          <a:blip r:embed="rId3"/>
          <a:srcRect/>
          <a:stretch>
            <a:fillRect/>
          </a:stretch>
        </p:blipFill>
        <p:spPr bwMode="auto">
          <a:xfrm>
            <a:off x="250825" y="1989138"/>
            <a:ext cx="3889375" cy="1458912"/>
          </a:xfrm>
          <a:prstGeom prst="rect">
            <a:avLst/>
          </a:prstGeom>
          <a:noFill/>
          <a:ln w="9525">
            <a:noFill/>
            <a:miter lim="800000"/>
            <a:headEnd/>
            <a:tailEnd/>
          </a:ln>
        </p:spPr>
      </p:pic>
      <p:pic>
        <p:nvPicPr>
          <p:cNvPr id="14" name="Picture 5"/>
          <p:cNvPicPr>
            <a:picLocks noChangeAspect="1" noChangeArrowheads="1"/>
          </p:cNvPicPr>
          <p:nvPr/>
        </p:nvPicPr>
        <p:blipFill>
          <a:blip r:embed="rId4"/>
          <a:srcRect/>
          <a:stretch>
            <a:fillRect/>
          </a:stretch>
        </p:blipFill>
        <p:spPr bwMode="auto">
          <a:xfrm>
            <a:off x="4716463" y="1989138"/>
            <a:ext cx="4125912" cy="1968500"/>
          </a:xfrm>
          <a:prstGeom prst="rect">
            <a:avLst/>
          </a:prstGeom>
          <a:ln>
            <a:noFill/>
          </a:ln>
          <a:effectLst>
            <a:outerShdw blurRad="292100" dist="139700" dir="2700000" algn="tl" rotWithShape="0">
              <a:srgbClr val="333333">
                <a:alpha val="65000"/>
              </a:srgbClr>
            </a:outerShdw>
          </a:effectLst>
        </p:spPr>
      </p:pic>
      <p:pic>
        <p:nvPicPr>
          <p:cNvPr id="46096" name="Picture 3"/>
          <p:cNvPicPr>
            <a:picLocks noChangeAspect="1" noChangeArrowheads="1"/>
          </p:cNvPicPr>
          <p:nvPr/>
        </p:nvPicPr>
        <p:blipFill>
          <a:blip r:embed="rId5"/>
          <a:srcRect/>
          <a:stretch>
            <a:fillRect/>
          </a:stretch>
        </p:blipFill>
        <p:spPr bwMode="auto">
          <a:xfrm>
            <a:off x="250825" y="3500438"/>
            <a:ext cx="3835400" cy="1987550"/>
          </a:xfrm>
          <a:prstGeom prst="rect">
            <a:avLst/>
          </a:prstGeom>
          <a:noFill/>
          <a:ln w="9525">
            <a:noFill/>
            <a:miter lim="800000"/>
            <a:headEnd/>
            <a:tailEnd/>
          </a:ln>
        </p:spPr>
      </p:pic>
      <p:graphicFrame>
        <p:nvGraphicFramePr>
          <p:cNvPr id="22" name="Group 26"/>
          <p:cNvGraphicFramePr>
            <a:graphicFrameLocks noGrp="1"/>
          </p:cNvGraphicFramePr>
          <p:nvPr/>
        </p:nvGraphicFramePr>
        <p:xfrm>
          <a:off x="250825" y="5589588"/>
          <a:ext cx="8669338" cy="777875"/>
        </p:xfrm>
        <a:graphic>
          <a:graphicData uri="http://schemas.openxmlformats.org/drawingml/2006/table">
            <a:tbl>
              <a:tblPr/>
              <a:tblGrid>
                <a:gridCol w="4143375"/>
                <a:gridCol w="208280"/>
                <a:gridCol w="4318000"/>
              </a:tblGrid>
              <a:tr h="7778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chemeClr val="bg1"/>
                          </a:solidFill>
                          <a:effectLst/>
                          <a:latin typeface="Century Gothic" pitchFamily="34" charset="0"/>
                        </a:rPr>
                        <a:t>  Identifying discrete orders to authorize was a tedious and error prone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chemeClr val="bg1"/>
                          </a:solidFill>
                          <a:effectLst/>
                          <a:latin typeface="Century Gothic" pitchFamily="34" charset="0"/>
                        </a:rPr>
                        <a:t>  Orders which are not authorized, released and printed can be clearly seen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grpSp>
        <p:nvGrpSpPr>
          <p:cNvPr id="23" name="Group 53"/>
          <p:cNvGrpSpPr>
            <a:grpSpLocks/>
          </p:cNvGrpSpPr>
          <p:nvPr/>
        </p:nvGrpSpPr>
        <p:grpSpPr bwMode="auto">
          <a:xfrm>
            <a:off x="8605838" y="31750"/>
            <a:ext cx="430212" cy="301625"/>
            <a:chOff x="6907213" y="0"/>
            <a:chExt cx="430212" cy="301625"/>
          </a:xfrm>
        </p:grpSpPr>
        <p:sp>
          <p:nvSpPr>
            <p:cNvPr id="24" name="Right Arrow 23"/>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6109" name="Group 63"/>
            <p:cNvGrpSpPr>
              <a:grpSpLocks/>
            </p:cNvGrpSpPr>
            <p:nvPr/>
          </p:nvGrpSpPr>
          <p:grpSpPr bwMode="auto">
            <a:xfrm>
              <a:off x="6907213" y="65088"/>
              <a:ext cx="171450" cy="171450"/>
              <a:chOff x="739" y="413995"/>
              <a:chExt cx="172117" cy="172117"/>
            </a:xfrm>
          </p:grpSpPr>
          <p:sp>
            <p:nvSpPr>
              <p:cNvPr id="26" name="Oval 25"/>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2" presetClass="entr" presetSubtype="4"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 calcmode="lin" valueType="num">
                                      <p:cBhvr additive="base">
                                        <p:cTn id="9" dur="500" fill="hold"/>
                                        <p:tgtEl>
                                          <p:spTgt spid="14"/>
                                        </p:tgtEl>
                                        <p:attrNameLst>
                                          <p:attrName>ppt_x</p:attrName>
                                        </p:attrNameLst>
                                      </p:cBhvr>
                                      <p:tavLst>
                                        <p:tav tm="0">
                                          <p:val>
                                            <p:strVal val="#ppt_x"/>
                                          </p:val>
                                        </p:tav>
                                        <p:tav tm="100000">
                                          <p:val>
                                            <p:strVal val="#ppt_x"/>
                                          </p:val>
                                        </p:tav>
                                      </p:tavLst>
                                    </p:anim>
                                    <p:anim calcmode="lin" valueType="num">
                                      <p:cBhvr additive="base">
                                        <p:cTn id="1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par>
                          <p:cTn id="17" fill="hold">
                            <p:stCondLst>
                              <p:cond delay="0"/>
                            </p:stCondLst>
                            <p:childTnLst>
                              <p:par>
                                <p:cTn id="18" presetID="1" presetClass="exit"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8141"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8137"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48132"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Discrete Production Orders</a:t>
            </a:r>
            <a:r>
              <a:rPr lang="en-US" sz="2000" b="1">
                <a:solidFill>
                  <a:schemeClr val="tx2"/>
                </a:solidFill>
              </a:rPr>
              <a:t/>
            </a:r>
            <a:br>
              <a:rPr lang="en-US" sz="2000" b="1">
                <a:solidFill>
                  <a:schemeClr val="tx2"/>
                </a:solidFill>
              </a:rPr>
            </a:br>
            <a:r>
              <a:rPr lang="en-US" sz="2000" b="1">
                <a:solidFill>
                  <a:schemeClr val="tx2"/>
                </a:solidFill>
              </a:rPr>
              <a:t>Authorize Orders</a:t>
            </a:r>
          </a:p>
        </p:txBody>
      </p:sp>
      <p:sp>
        <p:nvSpPr>
          <p:cNvPr id="75779" name="Content Placeholder 2"/>
          <p:cNvSpPr>
            <a:spLocks noGrp="1"/>
          </p:cNvSpPr>
          <p:nvPr>
            <p:ph idx="4294967295"/>
          </p:nvPr>
        </p:nvSpPr>
        <p:spPr>
          <a:xfrm>
            <a:off x="179388" y="908050"/>
            <a:ext cx="8153400" cy="2160588"/>
          </a:xfrm>
        </p:spPr>
        <p:txBody>
          <a:bodyPr tIns="91440" bIns="91440"/>
          <a:lstStyle/>
          <a:p>
            <a:pPr marL="533400" indent="-533400" eaLnBrk="1" hangingPunct="1">
              <a:lnSpc>
                <a:spcPct val="70000"/>
              </a:lnSpc>
              <a:buFont typeface="Arial" charset="0"/>
              <a:buNone/>
            </a:pPr>
            <a:r>
              <a:rPr lang="en-US" sz="2000" b="1" smtClean="0">
                <a:solidFill>
                  <a:schemeClr val="bg1"/>
                </a:solidFill>
              </a:rPr>
              <a:t>Business Scenario: </a:t>
            </a:r>
            <a:r>
              <a:rPr lang="en-US" sz="1600" smtClean="0">
                <a:solidFill>
                  <a:schemeClr val="bg1"/>
                </a:solidFill>
              </a:rPr>
              <a:t>I have firmed (scheduled)  production orders over a period of days, weeks and months, which of those orders are ready to be authorized/released to the shop floor?</a:t>
            </a:r>
          </a:p>
          <a:p>
            <a:pPr marL="533400" indent="-533400" eaLnBrk="1" hangingPunct="1">
              <a:lnSpc>
                <a:spcPct val="70000"/>
              </a:lnSpc>
              <a:buFont typeface="Arial" charset="0"/>
              <a:buNone/>
            </a:pPr>
            <a:endParaRPr lang="en-US" sz="1800" b="1" smtClean="0">
              <a:solidFill>
                <a:schemeClr val="bg1"/>
              </a:solidFill>
            </a:endParaRPr>
          </a:p>
          <a:p>
            <a:pPr marL="533400" indent="-533400" eaLnBrk="1" hangingPunct="1">
              <a:lnSpc>
                <a:spcPct val="70000"/>
              </a:lnSpc>
              <a:buFont typeface="Arial" charset="0"/>
              <a:buNone/>
            </a:pPr>
            <a:r>
              <a:rPr lang="en-US" sz="1800" b="1" smtClean="0">
                <a:solidFill>
                  <a:schemeClr val="bg1"/>
                </a:solidFill>
              </a:rPr>
              <a:t>Solution Approach:</a:t>
            </a:r>
            <a:endParaRPr lang="en-US" sz="1100" smtClean="0">
              <a:solidFill>
                <a:schemeClr val="bg1"/>
              </a:solidFill>
            </a:endParaRPr>
          </a:p>
          <a:p>
            <a:pPr lvl="1">
              <a:buFont typeface="Lucida Grande"/>
              <a:buNone/>
            </a:pPr>
            <a:r>
              <a:rPr lang="en-US" sz="1600" smtClean="0">
                <a:solidFill>
                  <a:schemeClr val="bg1"/>
                </a:solidFill>
              </a:rPr>
              <a:t>Manual (select new order status)</a:t>
            </a:r>
          </a:p>
          <a:p>
            <a:pPr lvl="1">
              <a:buFont typeface="Lucida Grande"/>
              <a:buNone/>
            </a:pPr>
            <a:r>
              <a:rPr lang="en-US" sz="1600" smtClean="0">
                <a:solidFill>
                  <a:schemeClr val="bg1"/>
                </a:solidFill>
              </a:rPr>
              <a:t>Business event triggers (sequencing)</a:t>
            </a:r>
          </a:p>
          <a:p>
            <a:pPr marL="533400" indent="-533400" eaLnBrk="1" hangingPunct="1">
              <a:lnSpc>
                <a:spcPct val="70000"/>
              </a:lnSpc>
            </a:pPr>
            <a:endParaRPr lang="en-US" sz="1800" smtClean="0">
              <a:solidFill>
                <a:schemeClr val="bg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pic>
        <p:nvPicPr>
          <p:cNvPr id="6147" name="Picture 3"/>
          <p:cNvPicPr>
            <a:picLocks noChangeAspect="1" noChangeArrowheads="1"/>
          </p:cNvPicPr>
          <p:nvPr/>
        </p:nvPicPr>
        <p:blipFill>
          <a:blip r:embed="rId3"/>
          <a:srcRect/>
          <a:stretch>
            <a:fillRect/>
          </a:stretch>
        </p:blipFill>
        <p:spPr bwMode="auto">
          <a:xfrm>
            <a:off x="611188" y="1989138"/>
            <a:ext cx="4189412" cy="2663825"/>
          </a:xfrm>
          <a:prstGeom prst="rect">
            <a:avLst/>
          </a:prstGeom>
          <a:ln>
            <a:noFill/>
          </a:ln>
          <a:effectLst>
            <a:outerShdw blurRad="292100" dist="139700" dir="2700000" algn="tl" rotWithShape="0">
              <a:srgbClr val="333333">
                <a:alpha val="65000"/>
              </a:srgbClr>
            </a:outerShdw>
          </a:effectLst>
        </p:spPr>
      </p:pic>
      <p:pic>
        <p:nvPicPr>
          <p:cNvPr id="48145" name="Picture 17"/>
          <p:cNvPicPr>
            <a:picLocks noChangeAspect="1" noChangeArrowheads="1"/>
          </p:cNvPicPr>
          <p:nvPr/>
        </p:nvPicPr>
        <p:blipFill>
          <a:blip r:embed="rId4"/>
          <a:srcRect/>
          <a:stretch>
            <a:fillRect/>
          </a:stretch>
        </p:blipFill>
        <p:spPr bwMode="auto">
          <a:xfrm>
            <a:off x="5292725" y="2205038"/>
            <a:ext cx="3121025" cy="235585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5779">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75779">
                                            <p:txEl>
                                              <p:pRg st="3" end="3"/>
                                            </p:txEl>
                                          </p:spTgt>
                                        </p:tgtEl>
                                        <p:attrNameLst>
                                          <p:attrName>style.visibility</p:attrName>
                                        </p:attrNameLst>
                                      </p:cBhvr>
                                      <p:to>
                                        <p:strVal val="visible"/>
                                      </p:to>
                                    </p:set>
                                  </p:childTnLst>
                                </p:cTn>
                              </p:par>
                            </p:childTnLst>
                          </p:cTn>
                        </p:par>
                        <p:par>
                          <p:cTn id="16" fill="hold">
                            <p:stCondLst>
                              <p:cond delay="0"/>
                            </p:stCondLst>
                            <p:childTnLst>
                              <p:par>
                                <p:cTn id="17" presetID="2" presetClass="entr" presetSubtype="8" fill="hold" nodeType="after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500" fill="hold"/>
                                        <p:tgtEl>
                                          <p:spTgt spid="6147"/>
                                        </p:tgtEl>
                                        <p:attrNameLst>
                                          <p:attrName>ppt_x</p:attrName>
                                        </p:attrNameLst>
                                      </p:cBhvr>
                                      <p:tavLst>
                                        <p:tav tm="0">
                                          <p:val>
                                            <p:strVal val="0-#ppt_w/2"/>
                                          </p:val>
                                        </p:tav>
                                        <p:tav tm="100000">
                                          <p:val>
                                            <p:strVal val="#ppt_x"/>
                                          </p:val>
                                        </p:tav>
                                      </p:tavLst>
                                    </p:anim>
                                    <p:anim calcmode="lin" valueType="num">
                                      <p:cBhvr additive="base">
                                        <p:cTn id="20"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4"/>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75779">
                                            <p:txEl>
                                              <p:pRg st="4" end="4"/>
                                            </p:txEl>
                                          </p:spTgt>
                                        </p:tgtEl>
                                        <p:attrNameLst>
                                          <p:attrName>style.visibility</p:attrName>
                                        </p:attrNameLst>
                                      </p:cBhvr>
                                      <p:to>
                                        <p:strVal val="visible"/>
                                      </p:to>
                                    </p:set>
                                  </p:childTnLst>
                                </p:cTn>
                              </p:par>
                            </p:childTnLst>
                          </p:cTn>
                        </p:par>
                        <p:par>
                          <p:cTn id="27" fill="hold">
                            <p:stCondLst>
                              <p:cond delay="0"/>
                            </p:stCondLst>
                            <p:childTnLst>
                              <p:par>
                                <p:cTn id="28" presetID="1" presetClass="exit"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019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0194"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50180"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Discrete Production Orders</a:t>
            </a:r>
            <a:r>
              <a:rPr lang="en-US" sz="2000" b="1">
                <a:solidFill>
                  <a:schemeClr val="tx2"/>
                </a:solidFill>
              </a:rPr>
              <a:t/>
            </a:r>
            <a:br>
              <a:rPr lang="en-US" sz="2000" b="1">
                <a:solidFill>
                  <a:schemeClr val="tx2"/>
                </a:solidFill>
              </a:rPr>
            </a:br>
            <a:r>
              <a:rPr lang="en-US" sz="2000" b="1">
                <a:solidFill>
                  <a:schemeClr val="tx2"/>
                </a:solidFill>
              </a:rPr>
              <a:t>Authorize Orders</a:t>
            </a:r>
          </a:p>
        </p:txBody>
      </p:sp>
      <p:sp>
        <p:nvSpPr>
          <p:cNvPr id="50181" name="Content Placeholder 2"/>
          <p:cNvSpPr>
            <a:spLocks noGrp="1"/>
          </p:cNvSpPr>
          <p:nvPr>
            <p:ph idx="4294967295"/>
          </p:nvPr>
        </p:nvSpPr>
        <p:spPr>
          <a:xfrm>
            <a:off x="179388" y="908050"/>
            <a:ext cx="8153400" cy="1296988"/>
          </a:xfrm>
        </p:spPr>
        <p:txBody>
          <a:bodyPr tIns="91440" bIns="91440"/>
          <a:lstStyle/>
          <a:p>
            <a:pPr marL="533400" indent="-533400" eaLnBrk="1" hangingPunct="1">
              <a:lnSpc>
                <a:spcPct val="70000"/>
              </a:lnSpc>
            </a:pPr>
            <a:r>
              <a:rPr lang="en-US" sz="1800" b="1" smtClean="0">
                <a:solidFill>
                  <a:schemeClr val="tx1"/>
                </a:solidFill>
              </a:rPr>
              <a:t>Solution Approach Cont: </a:t>
            </a:r>
            <a:endParaRPr lang="en-US" sz="1500" smtClean="0">
              <a:solidFill>
                <a:schemeClr val="tx1"/>
              </a:solidFill>
            </a:endParaRPr>
          </a:p>
          <a:p>
            <a:pPr lvl="1">
              <a:lnSpc>
                <a:spcPct val="70000"/>
              </a:lnSpc>
            </a:pPr>
            <a:r>
              <a:rPr lang="en-US" sz="1600" smtClean="0">
                <a:solidFill>
                  <a:schemeClr val="tx1"/>
                </a:solidFill>
              </a:rPr>
              <a:t>Multi order update, with context frame</a:t>
            </a:r>
          </a:p>
          <a:p>
            <a:pPr marL="533400" indent="-533400" eaLnBrk="1" hangingPunct="1">
              <a:lnSpc>
                <a:spcPct val="70000"/>
              </a:lnSpc>
            </a:pPr>
            <a:endParaRPr lang="en-US" sz="15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graphicFrame>
        <p:nvGraphicFramePr>
          <p:cNvPr id="50206" name="Group 30"/>
          <p:cNvGraphicFramePr>
            <a:graphicFrameLocks noGrp="1"/>
          </p:cNvGraphicFramePr>
          <p:nvPr/>
        </p:nvGraphicFramePr>
        <p:xfrm>
          <a:off x="1835150" y="1557338"/>
          <a:ext cx="4143375" cy="985837"/>
        </p:xfrm>
        <a:graphic>
          <a:graphicData uri="http://schemas.openxmlformats.org/drawingml/2006/table">
            <a:tbl>
              <a:tblPr/>
              <a:tblGrid>
                <a:gridCol w="4143375"/>
              </a:tblGrid>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entury Gothic" pitchFamily="34" charset="0"/>
                        </a:rPr>
                        <a:t>System Processing – upon save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141414"/>
                          </a:solidFill>
                          <a:effectLst/>
                          <a:latin typeface="Century Gothic" pitchFamily="34" charset="0"/>
                        </a:rPr>
                        <a:t>1. Detail allocations created for BOM components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141414"/>
                          </a:solidFill>
                          <a:effectLst/>
                          <a:latin typeface="Century Gothic" pitchFamily="34" charset="0"/>
                        </a:rPr>
                        <a:t>2. Order “flagged” for printing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pSp>
        <p:nvGrpSpPr>
          <p:cNvPr id="50207" name="Group 31"/>
          <p:cNvGrpSpPr>
            <a:grpSpLocks/>
          </p:cNvGrpSpPr>
          <p:nvPr/>
        </p:nvGrpSpPr>
        <p:grpSpPr bwMode="auto">
          <a:xfrm>
            <a:off x="1187450" y="2708275"/>
            <a:ext cx="6048375" cy="3646488"/>
            <a:chOff x="793" y="1525"/>
            <a:chExt cx="3674" cy="2359"/>
          </a:xfrm>
        </p:grpSpPr>
        <p:pic>
          <p:nvPicPr>
            <p:cNvPr id="5122" name="Picture 2"/>
            <p:cNvPicPr>
              <a:picLocks noChangeAspect="1" noChangeArrowheads="1"/>
            </p:cNvPicPr>
            <p:nvPr/>
          </p:nvPicPr>
          <p:blipFill>
            <a:blip r:embed="rId3"/>
            <a:srcRect/>
            <a:stretch>
              <a:fillRect/>
            </a:stretch>
          </p:blipFill>
          <p:spPr bwMode="auto">
            <a:xfrm>
              <a:off x="793" y="1525"/>
              <a:ext cx="3674" cy="2359"/>
            </a:xfrm>
            <a:prstGeom prst="rect">
              <a:avLst/>
            </a:prstGeom>
            <a:ln>
              <a:noFill/>
            </a:ln>
            <a:effectLst>
              <a:outerShdw blurRad="292100" dist="139700" dir="2700000" algn="tl" rotWithShape="0">
                <a:srgbClr val="333333">
                  <a:alpha val="65000"/>
                </a:srgbClr>
              </a:outerShdw>
            </a:effectLst>
          </p:spPr>
        </p:pic>
        <p:pic>
          <p:nvPicPr>
            <p:cNvPr id="50202" name="Picture 26"/>
            <p:cNvPicPr>
              <a:picLocks noChangeAspect="1" noChangeArrowheads="1"/>
            </p:cNvPicPr>
            <p:nvPr/>
          </p:nvPicPr>
          <p:blipFill>
            <a:blip r:embed="rId4"/>
            <a:srcRect/>
            <a:stretch>
              <a:fillRect/>
            </a:stretch>
          </p:blipFill>
          <p:spPr bwMode="auto">
            <a:xfrm>
              <a:off x="2517" y="2251"/>
              <a:ext cx="1518" cy="789"/>
            </a:xfrm>
            <a:prstGeom prst="rect">
              <a:avLst/>
            </a:prstGeom>
            <a:noFill/>
            <a:ln w="9525">
              <a:noFill/>
              <a:miter lim="800000"/>
              <a:headEnd/>
              <a:tailEnd/>
            </a:ln>
            <a:effectLst/>
          </p:spPr>
        </p:pic>
        <p:sp>
          <p:nvSpPr>
            <p:cNvPr id="50203" name="Oval 27"/>
            <p:cNvSpPr>
              <a:spLocks noChangeArrowheads="1"/>
            </p:cNvSpPr>
            <p:nvPr/>
          </p:nvSpPr>
          <p:spPr bwMode="auto">
            <a:xfrm>
              <a:off x="2562" y="2341"/>
              <a:ext cx="590" cy="137"/>
            </a:xfrm>
            <a:prstGeom prst="ellipse">
              <a:avLst/>
            </a:prstGeom>
            <a:noFill/>
            <a:ln w="9525">
              <a:solidFill>
                <a:srgbClr val="009900"/>
              </a:solidFill>
              <a:round/>
              <a:headEnd/>
              <a:tailEnd/>
            </a:ln>
            <a:effectLst/>
          </p:spPr>
          <p:txBody>
            <a:bodyPr wrap="none" anchor="ctr"/>
            <a:lstStyle/>
            <a:p>
              <a:endParaRPr lang="en-US"/>
            </a:p>
          </p:txBody>
        </p:sp>
        <p:sp>
          <p:nvSpPr>
            <p:cNvPr id="50204" name="Oval 28"/>
            <p:cNvSpPr>
              <a:spLocks noChangeArrowheads="1"/>
            </p:cNvSpPr>
            <p:nvPr/>
          </p:nvSpPr>
          <p:spPr bwMode="auto">
            <a:xfrm>
              <a:off x="3470" y="2251"/>
              <a:ext cx="590" cy="137"/>
            </a:xfrm>
            <a:prstGeom prst="ellipse">
              <a:avLst/>
            </a:prstGeom>
            <a:noFill/>
            <a:ln w="9525">
              <a:solidFill>
                <a:srgbClr val="009900"/>
              </a:solidFill>
              <a:round/>
              <a:headEnd/>
              <a:tailEnd/>
            </a:ln>
            <a:effectLst/>
          </p:spPr>
          <p:txBody>
            <a:bodyPr wrap="none" anchor="ctr"/>
            <a:lstStyle/>
            <a:p>
              <a:endParaRPr lang="en-US"/>
            </a:p>
          </p:txBody>
        </p:sp>
        <p:sp>
          <p:nvSpPr>
            <p:cNvPr id="50205" name="Oval 29"/>
            <p:cNvSpPr>
              <a:spLocks noChangeArrowheads="1"/>
            </p:cNvSpPr>
            <p:nvPr/>
          </p:nvSpPr>
          <p:spPr bwMode="auto">
            <a:xfrm>
              <a:off x="3424" y="2387"/>
              <a:ext cx="590" cy="137"/>
            </a:xfrm>
            <a:prstGeom prst="ellipse">
              <a:avLst/>
            </a:prstGeom>
            <a:noFill/>
            <a:ln w="9525">
              <a:solidFill>
                <a:srgbClr val="009900"/>
              </a:solidFill>
              <a:round/>
              <a:headEnd/>
              <a:tailEnd/>
            </a:ln>
            <a:effec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0206"/>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Dispatch Orders</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Discrete Production Orders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aphicFrame>
        <p:nvGraphicFramePr>
          <p:cNvPr id="11" name="Group 48"/>
          <p:cNvGraphicFramePr>
            <a:graphicFrameLocks noGrp="1"/>
          </p:cNvGraphicFramePr>
          <p:nvPr/>
        </p:nvGraphicFramePr>
        <p:xfrm>
          <a:off x="179388" y="13414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a:t>
                      </a:r>
                      <a:r>
                        <a:rPr kumimoji="0" lang="en-US" sz="1200" b="1" i="1" u="none" strike="noStrike" cap="none" normalizeH="0" baseline="0" dirty="0" smtClean="0">
                          <a:ln>
                            <a:noFill/>
                          </a:ln>
                          <a:solidFill>
                            <a:schemeClr val="bg1"/>
                          </a:solidFill>
                          <a:effectLst/>
                          <a:latin typeface="Century Gothic" pitchFamily="34" charset="0"/>
                        </a:rPr>
                        <a:t>Workbench</a:t>
                      </a:r>
                      <a:r>
                        <a:rPr kumimoji="0" lang="en-US" sz="1200" b="1" i="0" u="none" strike="noStrike" cap="none" normalizeH="0" baseline="0" dirty="0" smtClean="0">
                          <a:ln>
                            <a:noFill/>
                          </a:ln>
                          <a:solidFill>
                            <a:schemeClr val="bg1"/>
                          </a:solidFill>
                          <a:effectLst/>
                          <a:latin typeface="Century Gothic" pitchFamily="34" charset="0"/>
                        </a:rPr>
                        <a:t> Collections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54284"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Release Production</a:t>
            </a:r>
            <a:br>
              <a:rPr lang="en-US" sz="1400" b="1"/>
            </a:br>
            <a:r>
              <a:rPr lang="en-US" sz="2000" b="1"/>
              <a:t>Process Overview – Comparison</a:t>
            </a:r>
          </a:p>
        </p:txBody>
      </p:sp>
      <p:grpSp>
        <p:nvGrpSpPr>
          <p:cNvPr id="2"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4296"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1029" name="Picture 5"/>
          <p:cNvPicPr>
            <a:picLocks noChangeAspect="1" noChangeArrowheads="1"/>
          </p:cNvPicPr>
          <p:nvPr/>
        </p:nvPicPr>
        <p:blipFill>
          <a:blip r:embed="rId3"/>
          <a:srcRect/>
          <a:stretch>
            <a:fillRect/>
          </a:stretch>
        </p:blipFill>
        <p:spPr bwMode="auto">
          <a:xfrm>
            <a:off x="4643438" y="2276475"/>
            <a:ext cx="4141787" cy="2881313"/>
          </a:xfrm>
          <a:prstGeom prst="rect">
            <a:avLst/>
          </a:prstGeom>
          <a:noFill/>
          <a:ln w="9525">
            <a:noFill/>
            <a:miter lim="800000"/>
            <a:headEnd/>
            <a:tailEnd/>
          </a:ln>
        </p:spPr>
      </p:pic>
      <p:pic>
        <p:nvPicPr>
          <p:cNvPr id="54287" name="Picture 2"/>
          <p:cNvPicPr>
            <a:picLocks noChangeAspect="1" noChangeArrowheads="1"/>
          </p:cNvPicPr>
          <p:nvPr/>
        </p:nvPicPr>
        <p:blipFill>
          <a:blip r:embed="rId4"/>
          <a:srcRect/>
          <a:stretch>
            <a:fillRect/>
          </a:stretch>
        </p:blipFill>
        <p:spPr bwMode="auto">
          <a:xfrm>
            <a:off x="250825" y="1989138"/>
            <a:ext cx="2967038" cy="1476375"/>
          </a:xfrm>
          <a:prstGeom prst="rect">
            <a:avLst/>
          </a:prstGeom>
          <a:noFill/>
          <a:ln w="9525">
            <a:noFill/>
            <a:miter lim="800000"/>
            <a:headEnd/>
            <a:tailEnd/>
          </a:ln>
        </p:spPr>
      </p:pic>
      <p:pic>
        <p:nvPicPr>
          <p:cNvPr id="54288" name="Picture 3"/>
          <p:cNvPicPr>
            <a:picLocks noChangeAspect="1" noChangeArrowheads="1"/>
          </p:cNvPicPr>
          <p:nvPr/>
        </p:nvPicPr>
        <p:blipFill>
          <a:blip r:embed="rId5"/>
          <a:srcRect/>
          <a:stretch>
            <a:fillRect/>
          </a:stretch>
        </p:blipFill>
        <p:spPr bwMode="auto">
          <a:xfrm>
            <a:off x="971550" y="3213100"/>
            <a:ext cx="2955925" cy="1533525"/>
          </a:xfrm>
          <a:prstGeom prst="rect">
            <a:avLst/>
          </a:prstGeom>
          <a:noFill/>
          <a:ln w="9525">
            <a:noFill/>
            <a:miter lim="800000"/>
            <a:headEnd/>
            <a:tailEnd/>
          </a:ln>
        </p:spPr>
      </p:pic>
      <p:pic>
        <p:nvPicPr>
          <p:cNvPr id="8194" name="Picture 2"/>
          <p:cNvPicPr>
            <a:picLocks noChangeAspect="1" noChangeArrowheads="1"/>
          </p:cNvPicPr>
          <p:nvPr/>
        </p:nvPicPr>
        <p:blipFill>
          <a:blip r:embed="rId6"/>
          <a:srcRect/>
          <a:stretch>
            <a:fillRect/>
          </a:stretch>
        </p:blipFill>
        <p:spPr bwMode="auto">
          <a:xfrm>
            <a:off x="323850" y="4868863"/>
            <a:ext cx="3292475" cy="1370012"/>
          </a:xfrm>
          <a:prstGeom prst="rect">
            <a:avLst/>
          </a:prstGeom>
          <a:noFill/>
          <a:ln w="9525">
            <a:noFill/>
            <a:miter lim="800000"/>
            <a:headEnd/>
            <a:tailEnd/>
          </a:ln>
        </p:spPr>
      </p:pic>
      <p:grpSp>
        <p:nvGrpSpPr>
          <p:cNvPr id="15" name="Group 53"/>
          <p:cNvGrpSpPr>
            <a:grpSpLocks/>
          </p:cNvGrpSpPr>
          <p:nvPr/>
        </p:nvGrpSpPr>
        <p:grpSpPr bwMode="auto">
          <a:xfrm>
            <a:off x="824388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4292"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2" presetClass="entr" presetSubtype="8"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anim calcmode="lin" valueType="num">
                                      <p:cBhvr additive="base">
                                        <p:cTn id="9" dur="500" fill="hold"/>
                                        <p:tgtEl>
                                          <p:spTgt spid="8194"/>
                                        </p:tgtEl>
                                        <p:attrNameLst>
                                          <p:attrName>ppt_x</p:attrName>
                                        </p:attrNameLst>
                                      </p:cBhvr>
                                      <p:tavLst>
                                        <p:tav tm="0">
                                          <p:val>
                                            <p:strVal val="0-#ppt_w/2"/>
                                          </p:val>
                                        </p:tav>
                                        <p:tav tm="100000">
                                          <p:val>
                                            <p:strVal val="#ppt_x"/>
                                          </p:val>
                                        </p:tav>
                                      </p:tavLst>
                                    </p:anim>
                                    <p:anim calcmode="lin" valueType="num">
                                      <p:cBhvr additive="base">
                                        <p:cTn id="10"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2" presetClass="entr" presetSubtype="4" fill="hold" nodeType="withEffect">
                                  <p:stCondLst>
                                    <p:cond delay="0"/>
                                  </p:stCondLst>
                                  <p:childTnLst>
                                    <p:set>
                                      <p:cBhvr>
                                        <p:cTn id="16" dur="1" fill="hold">
                                          <p:stCondLst>
                                            <p:cond delay="0"/>
                                          </p:stCondLst>
                                        </p:cTn>
                                        <p:tgtEl>
                                          <p:spTgt spid="1029"/>
                                        </p:tgtEl>
                                        <p:attrNameLst>
                                          <p:attrName>style.visibility</p:attrName>
                                        </p:attrNameLst>
                                      </p:cBhvr>
                                      <p:to>
                                        <p:strVal val="visible"/>
                                      </p:to>
                                    </p:set>
                                    <p:anim calcmode="lin" valueType="num">
                                      <p:cBhvr additive="base">
                                        <p:cTn id="17" dur="500" fill="hold"/>
                                        <p:tgtEl>
                                          <p:spTgt spid="1029"/>
                                        </p:tgtEl>
                                        <p:attrNameLst>
                                          <p:attrName>ppt_x</p:attrName>
                                        </p:attrNameLst>
                                      </p:cBhvr>
                                      <p:tavLst>
                                        <p:tav tm="0">
                                          <p:val>
                                            <p:strVal val="#ppt_x"/>
                                          </p:val>
                                        </p:tav>
                                        <p:tav tm="100000">
                                          <p:val>
                                            <p:strVal val="#ppt_x"/>
                                          </p:val>
                                        </p:tav>
                                      </p:tavLst>
                                    </p:anim>
                                    <p:anim calcmode="lin" valueType="num">
                                      <p:cBhvr additive="base">
                                        <p:cTn id="18" dur="500" fill="hold"/>
                                        <p:tgtEl>
                                          <p:spTgt spid="1029"/>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 presetClass="exit"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9722" name="Group 26"/>
          <p:cNvGraphicFramePr>
            <a:graphicFrameLocks noGrp="1"/>
          </p:cNvGraphicFramePr>
          <p:nvPr/>
        </p:nvGraphicFramePr>
        <p:xfrm>
          <a:off x="395288" y="1628775"/>
          <a:ext cx="8669337" cy="3768725"/>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lumMod val="95000"/>
                          </a:schemeClr>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New Process </a:t>
                      </a:r>
                      <a:r>
                        <a:rPr kumimoji="0" lang="en-US" sz="1200" b="1" i="0" u="none" strike="noStrike" cap="none" normalizeH="0" baseline="0" dirty="0" smtClean="0">
                          <a:ln>
                            <a:noFill/>
                          </a:ln>
                          <a:solidFill>
                            <a:schemeClr val="bg1">
                              <a:lumMod val="95000"/>
                            </a:schemeClr>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1592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Production order print programs difficult to use, print one at a time – tedious, or print a range - little control of results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New production order print program simplifies the printing process</a:t>
                      </a:r>
                      <a:br>
                        <a:rPr kumimoji="0" lang="en-US" sz="1500" b="0" i="0" u="none" strike="noStrike" cap="none" normalizeH="0" baseline="0" dirty="0" smtClean="0">
                          <a:ln>
                            <a:noFill/>
                          </a:ln>
                          <a:solidFill>
                            <a:srgbClr val="000000"/>
                          </a:solidFill>
                          <a:effectLst/>
                          <a:latin typeface="Century Gothic" pitchFamily="34" charset="0"/>
                        </a:rPr>
                      </a:b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950778">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Production relied on the scheduler to provide timely updates and prioritization of production orders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Production floor can now access the most current schedule real-time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14636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Process complex to a point relied on the scheduler to perform this work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000000"/>
                          </a:solidFill>
                          <a:effectLst/>
                          <a:latin typeface="Century Gothic" pitchFamily="34" charset="0"/>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New Release To Production collections makes it possible for the shop floor to issue materials and print the necessary paperwork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56343" name="Title 1"/>
          <p:cNvSpPr txBox="1">
            <a:spLocks/>
          </p:cNvSpPr>
          <p:nvPr/>
        </p:nvSpPr>
        <p:spPr bwMode="auto">
          <a:xfrm>
            <a:off x="323850" y="7651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Release Production</a:t>
            </a:r>
            <a:r>
              <a:rPr lang="en-US" sz="2000" b="1">
                <a:solidFill>
                  <a:schemeClr val="tx2"/>
                </a:solidFill>
              </a:rPr>
              <a:t/>
            </a:r>
            <a:br>
              <a:rPr lang="en-US" sz="2000" b="1">
                <a:solidFill>
                  <a:schemeClr val="tx2"/>
                </a:solidFill>
              </a:rPr>
            </a:br>
            <a:r>
              <a:rPr lang="en-US" sz="2000" b="1">
                <a:solidFill>
                  <a:schemeClr val="tx2"/>
                </a:solidFill>
              </a:rPr>
              <a:t>Process Overview – Comparison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8383"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8379"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58372"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Discrete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179388" y="908050"/>
            <a:ext cx="8153400" cy="2160588"/>
          </a:xfrm>
        </p:spPr>
        <p:txBody>
          <a:bodyPr tIns="91440" bIns="91440"/>
          <a:lstStyle/>
          <a:p>
            <a:pPr marL="533400" indent="-533400" eaLnBrk="1" hangingPunct="1">
              <a:lnSpc>
                <a:spcPct val="70000"/>
              </a:lnSpc>
              <a:buFont typeface="Arial" charset="0"/>
              <a:buNone/>
            </a:pPr>
            <a:r>
              <a:rPr lang="en-US" sz="2000" b="1" smtClean="0">
                <a:solidFill>
                  <a:schemeClr val="bg1"/>
                </a:solidFill>
              </a:rPr>
              <a:t>Business Scenario: </a:t>
            </a:r>
            <a:r>
              <a:rPr lang="en-US" sz="1600" smtClean="0">
                <a:solidFill>
                  <a:schemeClr val="bg1"/>
                </a:solidFill>
              </a:rPr>
              <a:t>Print production schedules and shop floor paper work designated production line or work center</a:t>
            </a:r>
          </a:p>
          <a:p>
            <a:pPr marL="533400" indent="-533400" eaLnBrk="1" hangingPunct="1">
              <a:lnSpc>
                <a:spcPct val="70000"/>
              </a:lnSpc>
              <a:buFont typeface="Arial" charset="0"/>
              <a:buNone/>
            </a:pPr>
            <a:endParaRPr lang="en-US" sz="1800" b="1" smtClean="0">
              <a:solidFill>
                <a:schemeClr val="bg1"/>
              </a:solidFill>
            </a:endParaRPr>
          </a:p>
          <a:p>
            <a:pPr marL="533400" indent="-533400" eaLnBrk="1" hangingPunct="1">
              <a:lnSpc>
                <a:spcPct val="70000"/>
              </a:lnSpc>
              <a:buFont typeface="Arial" charset="0"/>
              <a:buNone/>
            </a:pPr>
            <a:r>
              <a:rPr lang="en-US" sz="1800" b="1" smtClean="0">
                <a:solidFill>
                  <a:schemeClr val="bg1"/>
                </a:solidFill>
              </a:rPr>
              <a:t>Solution Approach: </a:t>
            </a:r>
            <a:r>
              <a:rPr lang="en-US" sz="1600" smtClean="0">
                <a:solidFill>
                  <a:schemeClr val="bg1"/>
                </a:solidFill>
              </a:rPr>
              <a:t>Production Scheduler performs the tasks using </a:t>
            </a:r>
            <a:r>
              <a:rPr lang="en-US" sz="1600" b="1" u="sng" smtClean="0">
                <a:solidFill>
                  <a:schemeClr val="bg1"/>
                </a:solidFill>
              </a:rPr>
              <a:t>Planning &amp; Scheduling Workbench</a:t>
            </a:r>
            <a:endParaRPr lang="en-US" sz="1600" smtClean="0">
              <a:solidFill>
                <a:schemeClr val="bg1"/>
              </a:solidFill>
            </a:endParaRPr>
          </a:p>
          <a:p>
            <a:pPr lvl="1">
              <a:buFont typeface="Lucida Grande"/>
              <a:buNone/>
            </a:pPr>
            <a:endParaRPr lang="en-US" sz="1600" smtClean="0">
              <a:solidFill>
                <a:schemeClr val="bg1"/>
              </a:solidFill>
            </a:endParaRPr>
          </a:p>
          <a:p>
            <a:pPr marL="533400" indent="-533400" eaLnBrk="1" hangingPunct="1">
              <a:lnSpc>
                <a:spcPct val="70000"/>
              </a:lnSpc>
            </a:pPr>
            <a:endParaRPr lang="en-US" sz="1800" smtClean="0">
              <a:solidFill>
                <a:schemeClr val="bg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grpSp>
        <p:nvGrpSpPr>
          <p:cNvPr id="58390" name="Group 22"/>
          <p:cNvGrpSpPr>
            <a:grpSpLocks/>
          </p:cNvGrpSpPr>
          <p:nvPr/>
        </p:nvGrpSpPr>
        <p:grpSpPr bwMode="auto">
          <a:xfrm>
            <a:off x="250825" y="1700213"/>
            <a:ext cx="8497888" cy="3529012"/>
            <a:chOff x="158" y="1661"/>
            <a:chExt cx="5353" cy="2223"/>
          </a:xfrm>
        </p:grpSpPr>
        <p:pic>
          <p:nvPicPr>
            <p:cNvPr id="10242" name="Picture 2"/>
            <p:cNvPicPr>
              <a:picLocks noChangeAspect="1" noChangeArrowheads="1"/>
            </p:cNvPicPr>
            <p:nvPr/>
          </p:nvPicPr>
          <p:blipFill>
            <a:blip r:embed="rId3"/>
            <a:srcRect/>
            <a:stretch>
              <a:fillRect/>
            </a:stretch>
          </p:blipFill>
          <p:spPr bwMode="auto">
            <a:xfrm>
              <a:off x="158" y="2322"/>
              <a:ext cx="2722" cy="1556"/>
            </a:xfrm>
            <a:prstGeom prst="rect">
              <a:avLst/>
            </a:prstGeom>
            <a:ln>
              <a:noFill/>
            </a:ln>
            <a:effectLst>
              <a:outerShdw blurRad="292100" dist="139700" dir="2700000" algn="tl" rotWithShape="0">
                <a:srgbClr val="333333">
                  <a:alpha val="65000"/>
                </a:srgbClr>
              </a:outerShdw>
            </a:effectLst>
          </p:spPr>
        </p:pic>
        <p:pic>
          <p:nvPicPr>
            <p:cNvPr id="10243" name="Picture 3"/>
            <p:cNvPicPr>
              <a:picLocks noChangeAspect="1" noChangeArrowheads="1"/>
            </p:cNvPicPr>
            <p:nvPr/>
          </p:nvPicPr>
          <p:blipFill>
            <a:blip r:embed="rId4"/>
            <a:srcRect/>
            <a:stretch>
              <a:fillRect/>
            </a:stretch>
          </p:blipFill>
          <p:spPr bwMode="auto">
            <a:xfrm>
              <a:off x="3152" y="2322"/>
              <a:ext cx="2174" cy="1562"/>
            </a:xfrm>
            <a:prstGeom prst="rect">
              <a:avLst/>
            </a:prstGeom>
            <a:ln>
              <a:noFill/>
            </a:ln>
            <a:effectLst>
              <a:outerShdw blurRad="292100" dist="139700" dir="2700000" algn="tl" rotWithShape="0">
                <a:srgbClr val="333333">
                  <a:alpha val="65000"/>
                </a:srgbClr>
              </a:outerShdw>
            </a:effectLst>
          </p:spPr>
        </p:pic>
        <p:sp>
          <p:nvSpPr>
            <p:cNvPr id="24" name="Rounded Rectangular Callout 23"/>
            <p:cNvSpPr/>
            <p:nvPr/>
          </p:nvSpPr>
          <p:spPr bwMode="auto">
            <a:xfrm>
              <a:off x="3923" y="1661"/>
              <a:ext cx="1588" cy="590"/>
            </a:xfrm>
            <a:prstGeom prst="wedgeRoundRectCallout">
              <a:avLst>
                <a:gd name="adj1" fmla="val -37706"/>
                <a:gd name="adj2" fmla="val 77495"/>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Print selected orders – </a:t>
              </a:r>
              <a:r>
                <a:rPr lang="en-US" sz="1200" dirty="0">
                  <a:solidFill>
                    <a:schemeClr val="tx2"/>
                  </a:solidFill>
                </a:rPr>
                <a:t>simplified selection criteria ensure you only print the orders you intended to print</a:t>
              </a:r>
              <a:endParaRPr lang="en-US" sz="1200" b="1" dirty="0">
                <a:solidFill>
                  <a:schemeClr val="tx2"/>
                </a:solidFill>
              </a:endParaRPr>
            </a:p>
          </p:txBody>
        </p:sp>
        <p:pic>
          <p:nvPicPr>
            <p:cNvPr id="58387" name="Picture 19"/>
            <p:cNvPicPr>
              <a:picLocks noChangeAspect="1" noChangeArrowheads="1"/>
            </p:cNvPicPr>
            <p:nvPr/>
          </p:nvPicPr>
          <p:blipFill>
            <a:blip r:embed="rId5"/>
            <a:srcRect/>
            <a:stretch>
              <a:fillRect/>
            </a:stretch>
          </p:blipFill>
          <p:spPr bwMode="auto">
            <a:xfrm>
              <a:off x="340" y="3113"/>
              <a:ext cx="2540" cy="725"/>
            </a:xfrm>
            <a:prstGeom prst="rect">
              <a:avLst/>
            </a:prstGeom>
            <a:noFill/>
            <a:ln w="9525">
              <a:noFill/>
              <a:miter lim="800000"/>
              <a:headEnd/>
              <a:tailEnd/>
            </a:ln>
            <a:effectLst/>
          </p:spPr>
        </p:pic>
        <p:sp>
          <p:nvSpPr>
            <p:cNvPr id="58388" name="Line 20"/>
            <p:cNvSpPr>
              <a:spLocks noChangeShapeType="1"/>
            </p:cNvSpPr>
            <p:nvPr/>
          </p:nvSpPr>
          <p:spPr bwMode="auto">
            <a:xfrm>
              <a:off x="1383" y="3067"/>
              <a:ext cx="998" cy="363"/>
            </a:xfrm>
            <a:prstGeom prst="line">
              <a:avLst/>
            </a:prstGeom>
            <a:noFill/>
            <a:ln w="28575">
              <a:solidFill>
                <a:srgbClr val="006600"/>
              </a:solidFill>
              <a:round/>
              <a:headEnd/>
              <a:tailEnd type="triangle" w="med" len="med"/>
            </a:ln>
            <a:effectLst/>
          </p:spPr>
          <p:txBody>
            <a:bodyPr/>
            <a:lstStyle/>
            <a:p>
              <a:endParaRPr lang="en-US"/>
            </a:p>
          </p:txBody>
        </p:sp>
        <p:sp>
          <p:nvSpPr>
            <p:cNvPr id="58389" name="Oval 21"/>
            <p:cNvSpPr>
              <a:spLocks noChangeArrowheads="1"/>
            </p:cNvSpPr>
            <p:nvPr/>
          </p:nvSpPr>
          <p:spPr bwMode="auto">
            <a:xfrm>
              <a:off x="2381" y="3339"/>
              <a:ext cx="499" cy="318"/>
            </a:xfrm>
            <a:prstGeom prst="ellipse">
              <a:avLst/>
            </a:prstGeom>
            <a:noFill/>
            <a:ln w="28575">
              <a:solidFill>
                <a:srgbClr val="006600"/>
              </a:solidFill>
              <a:round/>
              <a:headEnd/>
              <a:tailEnd/>
            </a:ln>
            <a:effectLst/>
          </p:spPr>
          <p:txBody>
            <a:bodyPr wrap="none" anchor="ctr"/>
            <a:lstStyle/>
            <a:p>
              <a:endParaRPr lang="en-US"/>
            </a:p>
          </p:txBody>
        </p:sp>
        <p:sp>
          <p:nvSpPr>
            <p:cNvPr id="22" name="Rounded Rectangular Callout 21"/>
            <p:cNvSpPr>
              <a:spLocks noChangeArrowheads="1"/>
            </p:cNvSpPr>
            <p:nvPr/>
          </p:nvSpPr>
          <p:spPr bwMode="auto">
            <a:xfrm>
              <a:off x="1066" y="1661"/>
              <a:ext cx="1542" cy="590"/>
            </a:xfrm>
            <a:prstGeom prst="wedgeRoundRectCallout">
              <a:avLst>
                <a:gd name="adj1" fmla="val 44681"/>
                <a:gd name="adj2" fmla="val 227796"/>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Select Orders to Release/Print </a:t>
              </a:r>
              <a:r>
                <a:rPr lang="en-US" sz="1200" dirty="0">
                  <a:solidFill>
                    <a:schemeClr val="tx2"/>
                  </a:solidFill>
                  <a:latin typeface="+mn-lt"/>
                </a:rPr>
                <a:t>– workbench improves accuracy and simplifies</a:t>
              </a:r>
              <a:endParaRPr lang="en-US" sz="1200" b="1" dirty="0">
                <a:solidFill>
                  <a:schemeClr val="tx2"/>
                </a:solidFill>
                <a:latin typeface="+mn-l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577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par>
                          <p:cTn id="17" fill="hold">
                            <p:stCondLst>
                              <p:cond delay="0"/>
                            </p:stCondLst>
                            <p:childTnLst>
                              <p:par>
                                <p:cTn id="18" presetID="1" presetClass="exit"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0430"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0426"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60421"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Discrete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539750" y="1268413"/>
            <a:ext cx="7288213" cy="1081087"/>
          </a:xfrm>
        </p:spPr>
        <p:txBody>
          <a:bodyPr tIns="91440" bIns="91440"/>
          <a:lstStyle/>
          <a:p>
            <a:pPr marL="533400" indent="-533400" eaLnBrk="1" hangingPunct="1">
              <a:lnSpc>
                <a:spcPct val="70000"/>
              </a:lnSpc>
            </a:pPr>
            <a:r>
              <a:rPr lang="en-US" sz="1800" b="1" smtClean="0">
                <a:solidFill>
                  <a:schemeClr val="tx1"/>
                </a:solidFill>
              </a:rPr>
              <a:t>Solution Approach Cont. : </a:t>
            </a:r>
            <a:r>
              <a:rPr lang="en-US" sz="1600" smtClean="0"/>
              <a:t>Shop floor personnel performs the task (self – service) using </a:t>
            </a:r>
            <a:r>
              <a:rPr lang="en-US" sz="1600" b="1" smtClean="0"/>
              <a:t>Release Production Orders by </a:t>
            </a:r>
            <a:r>
              <a:rPr lang="en-US" sz="1600" b="1" u="sng" smtClean="0"/>
              <a:t>Work Center </a:t>
            </a:r>
            <a:r>
              <a:rPr lang="en-US" sz="1600" smtClean="0"/>
              <a:t>Collection</a:t>
            </a:r>
          </a:p>
          <a:p>
            <a:pPr lvl="1"/>
            <a:endParaRPr lang="en-US" sz="1600" smtClean="0"/>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grpSp>
        <p:nvGrpSpPr>
          <p:cNvPr id="60434" name="Group 18"/>
          <p:cNvGrpSpPr>
            <a:grpSpLocks/>
          </p:cNvGrpSpPr>
          <p:nvPr/>
        </p:nvGrpSpPr>
        <p:grpSpPr bwMode="auto">
          <a:xfrm>
            <a:off x="900113" y="2565400"/>
            <a:ext cx="6985000" cy="3822700"/>
            <a:chOff x="385" y="1162"/>
            <a:chExt cx="4400" cy="2408"/>
          </a:xfrm>
        </p:grpSpPr>
        <p:pic>
          <p:nvPicPr>
            <p:cNvPr id="11266" name="Picture 2"/>
            <p:cNvPicPr>
              <a:picLocks noChangeAspect="1" noChangeArrowheads="1"/>
            </p:cNvPicPr>
            <p:nvPr/>
          </p:nvPicPr>
          <p:blipFill>
            <a:blip r:embed="rId3"/>
            <a:srcRect/>
            <a:stretch>
              <a:fillRect/>
            </a:stretch>
          </p:blipFill>
          <p:spPr bwMode="auto">
            <a:xfrm>
              <a:off x="385" y="1162"/>
              <a:ext cx="3079" cy="2408"/>
            </a:xfrm>
            <a:prstGeom prst="rect">
              <a:avLst/>
            </a:prstGeom>
            <a:ln>
              <a:noFill/>
            </a:ln>
            <a:effectLst>
              <a:outerShdw blurRad="292100" dist="139700" dir="2700000" algn="tl" rotWithShape="0">
                <a:srgbClr val="333333">
                  <a:alpha val="65000"/>
                </a:srgbClr>
              </a:outerShdw>
            </a:effectLst>
          </p:spPr>
        </p:pic>
        <p:sp>
          <p:nvSpPr>
            <p:cNvPr id="22" name="Rounded Rectangular Callout 21"/>
            <p:cNvSpPr>
              <a:spLocks noChangeArrowheads="1"/>
            </p:cNvSpPr>
            <p:nvPr/>
          </p:nvSpPr>
          <p:spPr bwMode="auto">
            <a:xfrm>
              <a:off x="3198" y="1570"/>
              <a:ext cx="1542" cy="590"/>
            </a:xfrm>
            <a:prstGeom prst="wedgeRoundRectCallout">
              <a:avLst>
                <a:gd name="adj1" fmla="val -143255"/>
                <a:gd name="adj2" fmla="val -18644"/>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Define search criteria </a:t>
              </a:r>
              <a:r>
                <a:rPr lang="en-US" sz="1200" dirty="0">
                  <a:solidFill>
                    <a:schemeClr val="tx2"/>
                  </a:solidFill>
                  <a:latin typeface="+mn-lt"/>
                </a:rPr>
                <a:t>– to display orders to release/run at designated work center</a:t>
              </a:r>
              <a:endParaRPr lang="en-US" sz="1200" b="1" dirty="0">
                <a:solidFill>
                  <a:schemeClr val="tx2"/>
                </a:solidFill>
                <a:latin typeface="+mn-lt"/>
              </a:endParaRPr>
            </a:p>
          </p:txBody>
        </p:sp>
        <p:sp>
          <p:nvSpPr>
            <p:cNvPr id="24" name="Rounded Rectangular Callout 23"/>
            <p:cNvSpPr>
              <a:spLocks noChangeArrowheads="1"/>
            </p:cNvSpPr>
            <p:nvPr/>
          </p:nvSpPr>
          <p:spPr bwMode="auto">
            <a:xfrm>
              <a:off x="3198" y="2387"/>
              <a:ext cx="1587" cy="726"/>
            </a:xfrm>
            <a:prstGeom prst="wedgeRoundRectCallout">
              <a:avLst>
                <a:gd name="adj1" fmla="val -101606"/>
                <a:gd name="adj2" fmla="val -3856"/>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(2) </a:t>
              </a:r>
              <a:r>
                <a:rPr lang="en-US" sz="1200" b="1" dirty="0">
                  <a:solidFill>
                    <a:schemeClr val="tx2"/>
                  </a:solidFill>
                  <a:latin typeface="+mn-lt"/>
                </a:rPr>
                <a:t>Release/Print Order – </a:t>
              </a:r>
              <a:r>
                <a:rPr lang="en-US" sz="1200" dirty="0">
                  <a:solidFill>
                    <a:schemeClr val="tx2"/>
                  </a:solidFill>
                  <a:latin typeface="+mn-lt"/>
                </a:rPr>
                <a:t>Machine operator views the next order to run – can verify material availability and release / print order from screen</a:t>
              </a:r>
              <a:endParaRPr lang="en-US" sz="1200" b="1" dirty="0">
                <a:solidFill>
                  <a:schemeClr val="tx2"/>
                </a:solidFill>
                <a:latin typeface="+mn-l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par>
                          <p:cTn id="13" fill="hold">
                            <p:stCondLst>
                              <p:cond delay="0"/>
                            </p:stCondLst>
                            <p:childTnLst>
                              <p:par>
                                <p:cTn id="14" presetID="1" presetClass="exit"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539750" y="1989138"/>
            <a:ext cx="5267325" cy="3916362"/>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247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2474"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62469"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Discrete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179388" y="908050"/>
            <a:ext cx="8496300" cy="2160588"/>
          </a:xfrm>
        </p:spPr>
        <p:txBody>
          <a:bodyPr tIns="91440" bIns="91440"/>
          <a:lstStyle/>
          <a:p>
            <a:pPr marL="533400" indent="-533400" eaLnBrk="1" hangingPunct="1">
              <a:lnSpc>
                <a:spcPct val="70000"/>
              </a:lnSpc>
            </a:pPr>
            <a:r>
              <a:rPr lang="en-US" sz="1800" b="1" smtClean="0">
                <a:solidFill>
                  <a:schemeClr val="tx1"/>
                </a:solidFill>
              </a:rPr>
              <a:t>Solution Approach: </a:t>
            </a:r>
            <a:r>
              <a:rPr lang="en-US" sz="1600" smtClean="0"/>
              <a:t>Shop floor personnel performs the task (self – service) using </a:t>
            </a:r>
            <a:r>
              <a:rPr lang="en-US" sz="1600" b="1" smtClean="0"/>
              <a:t>Release Production Orders by </a:t>
            </a:r>
            <a:r>
              <a:rPr lang="en-US" sz="1600" b="1" u="sng" smtClean="0"/>
              <a:t>Production Line </a:t>
            </a:r>
            <a:r>
              <a:rPr lang="en-US" sz="1600" smtClean="0"/>
              <a:t>Collection</a:t>
            </a:r>
          </a:p>
          <a:p>
            <a:pPr lvl="1"/>
            <a:endParaRPr lang="en-US" sz="1600" smtClean="0"/>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sp>
        <p:nvSpPr>
          <p:cNvPr id="22" name="Rounded Rectangular Callout 21"/>
          <p:cNvSpPr/>
          <p:nvPr/>
        </p:nvSpPr>
        <p:spPr bwMode="auto">
          <a:xfrm>
            <a:off x="5148263" y="2565400"/>
            <a:ext cx="2447925" cy="936625"/>
          </a:xfrm>
          <a:prstGeom prst="wedgeRoundRectCallout">
            <a:avLst>
              <a:gd name="adj1" fmla="val -143242"/>
              <a:gd name="adj2" fmla="val -1858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Define search criteria </a:t>
            </a:r>
            <a:r>
              <a:rPr lang="en-US" sz="1200" dirty="0">
                <a:solidFill>
                  <a:schemeClr val="tx2"/>
                </a:solidFill>
              </a:rPr>
              <a:t>– to display orders to release/run at designated production line</a:t>
            </a:r>
            <a:endParaRPr lang="en-US" sz="1200" b="1" dirty="0">
              <a:solidFill>
                <a:schemeClr val="tx2"/>
              </a:solidFill>
            </a:endParaRPr>
          </a:p>
        </p:txBody>
      </p:sp>
      <p:sp>
        <p:nvSpPr>
          <p:cNvPr id="24" name="Rounded Rectangular Callout 23"/>
          <p:cNvSpPr/>
          <p:nvPr/>
        </p:nvSpPr>
        <p:spPr bwMode="auto">
          <a:xfrm>
            <a:off x="5076825" y="4076700"/>
            <a:ext cx="2519363" cy="1152525"/>
          </a:xfrm>
          <a:prstGeom prst="wedgeRoundRectCallout">
            <a:avLst>
              <a:gd name="adj1" fmla="val -99903"/>
              <a:gd name="adj2" fmla="val -3032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Release/Print Order – </a:t>
            </a:r>
            <a:r>
              <a:rPr lang="en-US" sz="1200" dirty="0">
                <a:solidFill>
                  <a:schemeClr val="tx2"/>
                </a:solidFill>
              </a:rPr>
              <a:t>Line operator views the next order to run – can verify material availability and release / print order from screen</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75779">
                                            <p:txEl>
                                              <p:pRg st="0" end="0"/>
                                            </p:txEl>
                                          </p:spTgt>
                                        </p:tgtEl>
                                        <p:attrNameLst>
                                          <p:attrName>style.visibility</p:attrName>
                                        </p:attrNameLst>
                                      </p:cBhvr>
                                      <p:to>
                                        <p:strVal val="visible"/>
                                      </p:to>
                                    </p:set>
                                  </p:childTnLst>
                                </p:cTn>
                              </p:par>
                            </p:childTnLst>
                          </p:cTn>
                        </p:par>
                        <p:par>
                          <p:cTn id="9" fill="hold">
                            <p:stCondLst>
                              <p:cond delay="0"/>
                            </p:stCondLst>
                            <p:childTnLst>
                              <p:par>
                                <p:cTn id="10" presetID="2" presetClass="entr" presetSubtype="4"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 calcmode="lin" valueType="num">
                                      <p:cBhvr additive="base">
                                        <p:cTn id="12" dur="500" fill="hold"/>
                                        <p:tgtEl>
                                          <p:spTgt spid="12290"/>
                                        </p:tgtEl>
                                        <p:attrNameLst>
                                          <p:attrName>ppt_x</p:attrName>
                                        </p:attrNameLst>
                                      </p:cBhvr>
                                      <p:tavLst>
                                        <p:tav tm="0">
                                          <p:val>
                                            <p:strVal val="#ppt_x"/>
                                          </p:val>
                                        </p:tav>
                                        <p:tav tm="100000">
                                          <p:val>
                                            <p:strVal val="#ppt_x"/>
                                          </p:val>
                                        </p:tav>
                                      </p:tavLst>
                                    </p:anim>
                                    <p:anim calcmode="lin" valueType="num">
                                      <p:cBhvr additive="base">
                                        <p:cTn id="13" dur="500" fill="hold"/>
                                        <p:tgtEl>
                                          <p:spTgt spid="1229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4"/>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1000"/>
                            </p:stCondLst>
                            <p:childTnLst>
                              <p:par>
                                <p:cTn id="27" presetID="1" presetClass="exit"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P spid="22"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p:cNvSpPr>
          <p:nvPr/>
        </p:nvSpPr>
        <p:spPr bwMode="auto">
          <a:xfrm>
            <a:off x="395288" y="620713"/>
            <a:ext cx="8153400" cy="881062"/>
          </a:xfrm>
          <a:prstGeom prst="rect">
            <a:avLst/>
          </a:prstGeom>
          <a:noFill/>
          <a:ln w="9525">
            <a:noFill/>
            <a:miter lim="800000"/>
            <a:headEnd/>
            <a:tailEnd/>
          </a:ln>
        </p:spPr>
        <p:txBody>
          <a:bodyPr anchor="b"/>
          <a:lstStyle/>
          <a:p>
            <a:pPr eaLnBrk="0" hangingPunct="0">
              <a:lnSpc>
                <a:spcPct val="90000"/>
              </a:lnSpc>
            </a:pPr>
            <a:r>
              <a:rPr lang="en-US" sz="3200" b="1">
                <a:solidFill>
                  <a:schemeClr val="tx2"/>
                </a:solidFill>
              </a:rPr>
              <a:t>Release To Production</a:t>
            </a:r>
          </a:p>
        </p:txBody>
      </p:sp>
      <p:sp>
        <p:nvSpPr>
          <p:cNvPr id="29698" name="Content Placeholder 2"/>
          <p:cNvSpPr>
            <a:spLocks/>
          </p:cNvSpPr>
          <p:nvPr/>
        </p:nvSpPr>
        <p:spPr bwMode="auto">
          <a:xfrm>
            <a:off x="468313" y="1773238"/>
            <a:ext cx="8153400" cy="4794250"/>
          </a:xfrm>
          <a:prstGeom prst="rect">
            <a:avLst/>
          </a:prstGeom>
          <a:noFill/>
          <a:ln w="9525">
            <a:noFill/>
            <a:miter lim="800000"/>
            <a:headEnd/>
            <a:tailEnd/>
          </a:ln>
        </p:spPr>
        <p:txBody>
          <a:bodyPr tIns="91440" bIns="91440"/>
          <a:lstStyle/>
          <a:p>
            <a:pPr marL="342900" lvl="1" indent="-342900" defTabSz="457200" eaLnBrk="0" hangingPunct="0">
              <a:lnSpc>
                <a:spcPct val="70000"/>
              </a:lnSpc>
              <a:spcBef>
                <a:spcPct val="20000"/>
              </a:spcBef>
              <a:buClr>
                <a:srgbClr val="F79646"/>
              </a:buClr>
              <a:buFont typeface="Webdings" pitchFamily="18" charset="2"/>
              <a:buChar char="5"/>
              <a:defRPr/>
            </a:pPr>
            <a:r>
              <a:rPr lang="en-US" dirty="0">
                <a:solidFill>
                  <a:srgbClr val="4F4F4F"/>
                </a:solidFill>
                <a:latin typeface="+mn-lt"/>
              </a:rPr>
              <a:t>Introduction</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Workbenches let you authorize and release work</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After a production schedule is adopted, authorize and release work to production</a:t>
            </a:r>
          </a:p>
          <a:p>
            <a:pPr marL="342900" lvl="1" indent="-342900" eaLnBrk="0" hangingPunct="0">
              <a:lnSpc>
                <a:spcPct val="110000"/>
              </a:lnSpc>
              <a:spcBef>
                <a:spcPct val="25000"/>
              </a:spcBef>
              <a:buClr>
                <a:srgbClr val="2461AA"/>
              </a:buClr>
              <a:buFont typeface="Times New Roman" pitchFamily="18" charset="0"/>
              <a:buNone/>
              <a:defRPr/>
            </a:pPr>
            <a:endParaRPr lang="en-US" sz="1800" dirty="0"/>
          </a:p>
          <a:p>
            <a:pPr marL="342900" lvl="1" indent="-342900" defTabSz="457200" eaLnBrk="0" hangingPunct="0">
              <a:lnSpc>
                <a:spcPct val="70000"/>
              </a:lnSpc>
              <a:spcBef>
                <a:spcPct val="20000"/>
              </a:spcBef>
              <a:buClr>
                <a:srgbClr val="F79646"/>
              </a:buClr>
              <a:buFont typeface="Webdings" pitchFamily="18" charset="2"/>
              <a:buChar char="5"/>
              <a:defRPr/>
            </a:pPr>
            <a:r>
              <a:rPr lang="en-US" dirty="0">
                <a:solidFill>
                  <a:srgbClr val="4F4F4F"/>
                </a:solidFill>
                <a:latin typeface="+mn-lt"/>
              </a:rPr>
              <a:t>Objectives</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Learn basic/core features and concepts</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Learn how to authorize, release and print orders as part of the production scheduling process</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Learn how to leverage supporting application collections to provide direct access of schedules and necessary documentation by the shop floor personnel</a:t>
            </a:r>
            <a:r>
              <a:rPr lang="en-US" sz="1800" dirty="0"/>
              <a:t/>
            </a:r>
            <a:br>
              <a:rPr lang="en-US" sz="1800" dirty="0"/>
            </a:br>
            <a:endParaRPr lang="en-US" sz="1800" dirty="0"/>
          </a:p>
          <a:p>
            <a:pPr marL="342900" lvl="1" indent="-342900" defTabSz="457200" eaLnBrk="0" hangingPunct="0">
              <a:lnSpc>
                <a:spcPct val="70000"/>
              </a:lnSpc>
              <a:spcBef>
                <a:spcPct val="20000"/>
              </a:spcBef>
              <a:buClr>
                <a:srgbClr val="F79646"/>
              </a:buClr>
              <a:buFont typeface="Webdings" pitchFamily="18" charset="2"/>
              <a:buChar char="5"/>
              <a:defRPr/>
            </a:pPr>
            <a:r>
              <a:rPr lang="en-US" dirty="0">
                <a:solidFill>
                  <a:srgbClr val="4F4F4F"/>
                </a:solidFill>
                <a:latin typeface="+mn-lt"/>
              </a:rPr>
              <a:t>Audience</a:t>
            </a:r>
          </a:p>
          <a:p>
            <a:pPr marL="342900" lvl="1" indent="-342900" defTabSz="457200" eaLnBrk="0" hangingPunct="0">
              <a:lnSpc>
                <a:spcPct val="70000"/>
              </a:lnSpc>
              <a:spcBef>
                <a:spcPct val="20000"/>
              </a:spcBef>
              <a:buClr>
                <a:srgbClr val="F79646"/>
              </a:buClr>
              <a:buFont typeface="Times New Roman" pitchFamily="18" charset="0"/>
              <a:buChar char="–"/>
              <a:defRPr/>
            </a:pPr>
            <a:r>
              <a:rPr lang="en-US" sz="1600" dirty="0">
                <a:solidFill>
                  <a:srgbClr val="4F4F4F"/>
                </a:solidFill>
                <a:latin typeface="+mn-lt"/>
              </a:rPr>
              <a:t>Users who completed Create a Production Schedule(PSW) training</a:t>
            </a:r>
          </a:p>
          <a:p>
            <a:pPr marL="342900" lvl="1" indent="-342900" eaLnBrk="0" hangingPunct="0">
              <a:lnSpc>
                <a:spcPct val="70000"/>
              </a:lnSpc>
              <a:spcBef>
                <a:spcPct val="25000"/>
              </a:spcBef>
              <a:buClr>
                <a:srgbClr val="2461AA"/>
              </a:buClr>
              <a:buFont typeface="Times New Roman" pitchFamily="18" charset="0"/>
              <a:buNone/>
              <a:defRPr/>
            </a:pP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Hands On Lesson</a:t>
            </a:r>
          </a:p>
        </p:txBody>
      </p:sp>
      <p:sp>
        <p:nvSpPr>
          <p:cNvPr id="80899"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Release  to Production - Discrete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p:cNvSpPr>
          <p:nvPr>
            <p:ph type="title"/>
          </p:nvPr>
        </p:nvSpPr>
        <p:spPr/>
        <p:txBody>
          <a:bodyPr/>
          <a:lstStyle/>
          <a:p>
            <a:r>
              <a:rPr lang="en-US" sz="2800" smtClean="0"/>
              <a:t>Exercise 1 - Release Discrete Orders to the Shop Floor Production Lines </a:t>
            </a:r>
          </a:p>
        </p:txBody>
      </p:sp>
      <p:sp>
        <p:nvSpPr>
          <p:cNvPr id="66562" name="Rectangle 3"/>
          <p:cNvSpPr>
            <a:spLocks noGrp="1"/>
          </p:cNvSpPr>
          <p:nvPr>
            <p:ph type="body" idx="1"/>
          </p:nvPr>
        </p:nvSpPr>
        <p:spPr>
          <a:xfrm>
            <a:off x="323850" y="1628775"/>
            <a:ext cx="8229600" cy="4391025"/>
          </a:xfrm>
        </p:spPr>
        <p:txBody>
          <a:bodyPr/>
          <a:lstStyle/>
          <a:p>
            <a:r>
              <a:rPr lang="en-US" smtClean="0"/>
              <a:t>Retrieve your scheduling data </a:t>
            </a:r>
          </a:p>
          <a:p>
            <a:r>
              <a:rPr lang="en-US" smtClean="0"/>
              <a:t>Select orders to release and print</a:t>
            </a:r>
          </a:p>
          <a:p>
            <a:r>
              <a:rPr lang="en-US" smtClean="0"/>
              <a:t>Select orders to authorize, have shop floor review orders, then run the authorization</a:t>
            </a:r>
          </a:p>
          <a:p>
            <a:endParaRPr 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Authorize Production</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Repetitive Production Orders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aphicFrame>
        <p:nvGraphicFramePr>
          <p:cNvPr id="11" name="Group 48"/>
          <p:cNvGraphicFramePr>
            <a:graphicFrameLocks noGrp="1"/>
          </p:cNvGraphicFramePr>
          <p:nvPr/>
        </p:nvGraphicFramePr>
        <p:xfrm>
          <a:off x="179388" y="13414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69644"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Authorize Production - Repetitive</a:t>
            </a:r>
            <a:br>
              <a:rPr lang="en-US" sz="1400" b="1"/>
            </a:br>
            <a:r>
              <a:rPr lang="en-US" sz="2000" b="1"/>
              <a:t>Process Overview – Comparison</a:t>
            </a:r>
          </a:p>
        </p:txBody>
      </p:sp>
      <p:grpSp>
        <p:nvGrpSpPr>
          <p:cNvPr id="2"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9664"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18" name="Picture 5"/>
          <p:cNvPicPr>
            <a:picLocks noChangeAspect="1" noChangeArrowheads="1"/>
          </p:cNvPicPr>
          <p:nvPr/>
        </p:nvPicPr>
        <p:blipFill>
          <a:blip r:embed="rId3"/>
          <a:srcRect/>
          <a:stretch>
            <a:fillRect/>
          </a:stretch>
        </p:blipFill>
        <p:spPr bwMode="auto">
          <a:xfrm>
            <a:off x="4716463" y="2060575"/>
            <a:ext cx="4125912" cy="1968500"/>
          </a:xfrm>
          <a:prstGeom prst="rect">
            <a:avLst/>
          </a:prstGeom>
          <a:ln>
            <a:noFill/>
          </a:ln>
          <a:effectLst>
            <a:outerShdw blurRad="292100" dist="139700" dir="2700000" algn="tl" rotWithShape="0">
              <a:srgbClr val="333333">
                <a:alpha val="65000"/>
              </a:srgbClr>
            </a:outerShdw>
          </a:effectLst>
        </p:spPr>
      </p:pic>
      <p:pic>
        <p:nvPicPr>
          <p:cNvPr id="69647" name="Picture 4"/>
          <p:cNvPicPr>
            <a:picLocks noChangeAspect="1" noChangeArrowheads="1"/>
          </p:cNvPicPr>
          <p:nvPr/>
        </p:nvPicPr>
        <p:blipFill>
          <a:blip r:embed="rId4"/>
          <a:srcRect/>
          <a:stretch>
            <a:fillRect/>
          </a:stretch>
        </p:blipFill>
        <p:spPr bwMode="auto">
          <a:xfrm>
            <a:off x="250825" y="2128838"/>
            <a:ext cx="4033838" cy="1731962"/>
          </a:xfrm>
          <a:prstGeom prst="rect">
            <a:avLst/>
          </a:prstGeom>
          <a:noFill/>
          <a:ln w="9525">
            <a:noFill/>
            <a:miter lim="800000"/>
            <a:headEnd/>
            <a:tailEnd/>
          </a:ln>
        </p:spPr>
      </p:pic>
      <p:graphicFrame>
        <p:nvGraphicFramePr>
          <p:cNvPr id="22" name="Group 26"/>
          <p:cNvGraphicFramePr>
            <a:graphicFrameLocks noGrp="1"/>
          </p:cNvGraphicFramePr>
          <p:nvPr/>
        </p:nvGraphicFramePr>
        <p:xfrm>
          <a:off x="222250" y="5229225"/>
          <a:ext cx="8669338" cy="1006475"/>
        </p:xfrm>
        <a:graphic>
          <a:graphicData uri="http://schemas.openxmlformats.org/drawingml/2006/table">
            <a:tbl>
              <a:tblPr/>
              <a:tblGrid>
                <a:gridCol w="4143375"/>
                <a:gridCol w="208280"/>
                <a:gridCol w="4318000"/>
              </a:tblGrid>
              <a:tr h="7778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No direct method to control what the next job (sequence) the floor will work 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Sequencing the production orders or assigning the orders to shifts provides more control</a:t>
                      </a:r>
                      <a:br>
                        <a:rPr kumimoji="0" lang="en-US" sz="1500" b="0" i="0" u="none" strike="noStrike" cap="none" normalizeH="0" baseline="0" dirty="0" smtClean="0">
                          <a:ln>
                            <a:noFill/>
                          </a:ln>
                          <a:solidFill>
                            <a:srgbClr val="000000"/>
                          </a:solidFill>
                          <a:effectLst/>
                          <a:latin typeface="Century Gothic" pitchFamily="34" charset="0"/>
                        </a:rPr>
                      </a:b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grpSp>
        <p:nvGrpSpPr>
          <p:cNvPr id="23" name="Group 53"/>
          <p:cNvGrpSpPr>
            <a:grpSpLocks/>
          </p:cNvGrpSpPr>
          <p:nvPr/>
        </p:nvGrpSpPr>
        <p:grpSpPr bwMode="auto">
          <a:xfrm>
            <a:off x="8243888" y="31750"/>
            <a:ext cx="430212" cy="301625"/>
            <a:chOff x="6907213" y="0"/>
            <a:chExt cx="430212" cy="301625"/>
          </a:xfrm>
        </p:grpSpPr>
        <p:sp>
          <p:nvSpPr>
            <p:cNvPr id="24" name="Right Arrow 23"/>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9660" name="Group 63"/>
            <p:cNvGrpSpPr>
              <a:grpSpLocks/>
            </p:cNvGrpSpPr>
            <p:nvPr/>
          </p:nvGrpSpPr>
          <p:grpSpPr bwMode="auto">
            <a:xfrm>
              <a:off x="6907213" y="65088"/>
              <a:ext cx="171450" cy="171450"/>
              <a:chOff x="739" y="413995"/>
              <a:chExt cx="172117" cy="172117"/>
            </a:xfrm>
          </p:grpSpPr>
          <p:sp>
            <p:nvSpPr>
              <p:cNvPr id="26" name="Oval 25"/>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2" presetClass="entr" presetSubtype="4"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 calcmode="lin" valueType="num">
                                      <p:cBhvr additive="base">
                                        <p:cTn id="9" dur="500" fill="hold"/>
                                        <p:tgtEl>
                                          <p:spTgt spid="18"/>
                                        </p:tgtEl>
                                        <p:attrNameLst>
                                          <p:attrName>ppt_x</p:attrName>
                                        </p:attrNameLst>
                                      </p:cBhvr>
                                      <p:tavLst>
                                        <p:tav tm="0">
                                          <p:val>
                                            <p:strVal val="#ppt_x"/>
                                          </p:val>
                                        </p:tav>
                                        <p:tav tm="100000">
                                          <p:val>
                                            <p:strVal val="#ppt_x"/>
                                          </p:val>
                                        </p:tav>
                                      </p:tavLst>
                                    </p:anim>
                                    <p:anim calcmode="lin" valueType="num">
                                      <p:cBhvr additive="base">
                                        <p:cTn id="1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par>
                          <p:cTn id="17" fill="hold">
                            <p:stCondLst>
                              <p:cond delay="0"/>
                            </p:stCondLst>
                            <p:childTnLst>
                              <p:par>
                                <p:cTn id="18" presetID="1" presetClass="exit"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srcRect/>
          <a:stretch>
            <a:fillRect/>
          </a:stretch>
        </p:blipFill>
        <p:spPr bwMode="auto">
          <a:xfrm>
            <a:off x="539750" y="3284538"/>
            <a:ext cx="6761163" cy="2481262"/>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1692"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1688"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71685"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Repetitive Production Orders</a:t>
            </a:r>
            <a:r>
              <a:rPr lang="en-US" sz="2000" b="1">
                <a:solidFill>
                  <a:schemeClr val="tx2"/>
                </a:solidFill>
              </a:rPr>
              <a:t/>
            </a:r>
            <a:br>
              <a:rPr lang="en-US" sz="2000" b="1">
                <a:solidFill>
                  <a:schemeClr val="tx2"/>
                </a:solidFill>
              </a:rPr>
            </a:br>
            <a:r>
              <a:rPr lang="en-US" sz="2000" b="1">
                <a:solidFill>
                  <a:schemeClr val="tx2"/>
                </a:solidFill>
              </a:rPr>
              <a:t>Authorize Orders</a:t>
            </a:r>
          </a:p>
        </p:txBody>
      </p:sp>
      <p:sp>
        <p:nvSpPr>
          <p:cNvPr id="75779" name="Content Placeholder 2"/>
          <p:cNvSpPr>
            <a:spLocks noGrp="1"/>
          </p:cNvSpPr>
          <p:nvPr>
            <p:ph idx="4294967295"/>
          </p:nvPr>
        </p:nvSpPr>
        <p:spPr>
          <a:xfrm>
            <a:off x="179388" y="908050"/>
            <a:ext cx="8153400" cy="2160588"/>
          </a:xfrm>
        </p:spPr>
        <p:txBody>
          <a:bodyPr tIns="91440" bIns="91440"/>
          <a:lstStyle/>
          <a:p>
            <a:pPr marL="533400" indent="-533400" eaLnBrk="1" hangingPunct="1">
              <a:lnSpc>
                <a:spcPct val="70000"/>
              </a:lnSpc>
            </a:pPr>
            <a:r>
              <a:rPr lang="en-US" sz="2000" b="1" smtClean="0">
                <a:solidFill>
                  <a:schemeClr val="tx1"/>
                </a:solidFill>
              </a:rPr>
              <a:t>Business Scenario: </a:t>
            </a:r>
            <a:r>
              <a:rPr lang="en-US" sz="1600" smtClean="0"/>
              <a:t>I have firmed (scheduled)  production orders over a period of days, weeks and months, which of those orders are ready to be authorized/released to the shop floor?</a:t>
            </a:r>
          </a:p>
          <a:p>
            <a:pPr marL="533400" indent="-533400" eaLnBrk="1" hangingPunct="1">
              <a:lnSpc>
                <a:spcPct val="70000"/>
              </a:lnSpc>
            </a:pPr>
            <a:endParaRPr lang="en-US" sz="1800" b="1" smtClean="0">
              <a:solidFill>
                <a:schemeClr val="tx1"/>
              </a:solidFill>
            </a:endParaRPr>
          </a:p>
          <a:p>
            <a:pPr marL="533400" indent="-533400" eaLnBrk="1" hangingPunct="1">
              <a:lnSpc>
                <a:spcPct val="70000"/>
              </a:lnSpc>
            </a:pPr>
            <a:r>
              <a:rPr lang="en-US" sz="1800" b="1" smtClean="0">
                <a:solidFill>
                  <a:schemeClr val="tx1"/>
                </a:solidFill>
              </a:rPr>
              <a:t>Solution Approach: </a:t>
            </a:r>
            <a:r>
              <a:rPr lang="en-US" sz="1600" smtClean="0"/>
              <a:t>Use order attributes to signify authorization for repetitive order types</a:t>
            </a:r>
          </a:p>
          <a:p>
            <a:pPr lvl="1"/>
            <a:r>
              <a:rPr lang="en-US" sz="1600" smtClean="0"/>
              <a:t>Sequenced orders</a:t>
            </a:r>
          </a:p>
          <a:p>
            <a:pPr lvl="1"/>
            <a:r>
              <a:rPr lang="en-US" sz="1600" smtClean="0"/>
              <a:t>Orders assigned to shifts</a:t>
            </a:r>
          </a:p>
          <a:p>
            <a:pPr lvl="1"/>
            <a:r>
              <a:rPr lang="en-US" sz="1600" smtClean="0"/>
              <a:t>Order status “E”</a:t>
            </a: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5779">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75779">
                                            <p:txEl>
                                              <p:pRg st="3" end="3"/>
                                            </p:txEl>
                                          </p:spTgt>
                                        </p:tgtEl>
                                        <p:attrNameLst>
                                          <p:attrName>style.visibility</p:attrName>
                                        </p:attrNameLst>
                                      </p:cBhvr>
                                      <p:to>
                                        <p:strVal val="visible"/>
                                      </p:to>
                                    </p:set>
                                  </p:childTnLst>
                                </p:cTn>
                              </p:par>
                              <p:par>
                                <p:cTn id="16" presetID="1" presetClass="exit" presetSubtype="0" fill="hold" nodeType="with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75779">
                                            <p:txEl>
                                              <p:pRg st="4" end="4"/>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5779">
                                            <p:txEl>
                                              <p:pRg st="5" end="5"/>
                                            </p:txEl>
                                          </p:spTgt>
                                        </p:tgtEl>
                                        <p:attrNameLst>
                                          <p:attrName>style.visibility</p:attrName>
                                        </p:attrNameLst>
                                      </p:cBhvr>
                                      <p:to>
                                        <p:strVal val="visible"/>
                                      </p:to>
                                    </p:set>
                                  </p:childTnLst>
                                </p:cTn>
                              </p:par>
                              <p:par>
                                <p:cTn id="22" presetID="2" presetClass="entr" presetSubtype="4" fill="hold" nodeType="withEffect">
                                  <p:stCondLst>
                                    <p:cond delay="0"/>
                                  </p:stCondLst>
                                  <p:childTnLst>
                                    <p:set>
                                      <p:cBhvr>
                                        <p:cTn id="23" dur="1" fill="hold">
                                          <p:stCondLst>
                                            <p:cond delay="0"/>
                                          </p:stCondLst>
                                        </p:cTn>
                                        <p:tgtEl>
                                          <p:spTgt spid="15362"/>
                                        </p:tgtEl>
                                        <p:attrNameLst>
                                          <p:attrName>style.visibility</p:attrName>
                                        </p:attrNameLst>
                                      </p:cBhvr>
                                      <p:to>
                                        <p:strVal val="visible"/>
                                      </p:to>
                                    </p:set>
                                    <p:anim calcmode="lin" valueType="num">
                                      <p:cBhvr additive="base">
                                        <p:cTn id="24" dur="500" fill="hold"/>
                                        <p:tgtEl>
                                          <p:spTgt spid="15362"/>
                                        </p:tgtEl>
                                        <p:attrNameLst>
                                          <p:attrName>ppt_x</p:attrName>
                                        </p:attrNameLst>
                                      </p:cBhvr>
                                      <p:tavLst>
                                        <p:tav tm="0">
                                          <p:val>
                                            <p:strVal val="#ppt_x"/>
                                          </p:val>
                                        </p:tav>
                                        <p:tav tm="100000">
                                          <p:val>
                                            <p:strVal val="#ppt_x"/>
                                          </p:val>
                                        </p:tav>
                                      </p:tavLst>
                                    </p:anim>
                                    <p:anim calcmode="lin" valueType="num">
                                      <p:cBhvr additive="base">
                                        <p:cTn id="25" dur="500" fill="hold"/>
                                        <p:tgtEl>
                                          <p:spTgt spid="15362"/>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 presetClass="exit"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Dispatch Orders</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Repetitive Production Orders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aphicFrame>
        <p:nvGraphicFramePr>
          <p:cNvPr id="11" name="Group 48"/>
          <p:cNvGraphicFramePr>
            <a:graphicFrameLocks noGrp="1"/>
          </p:cNvGraphicFramePr>
          <p:nvPr/>
        </p:nvGraphicFramePr>
        <p:xfrm>
          <a:off x="179388" y="13414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Prior to 2010.1 </a:t>
                      </a:r>
                      <a:r>
                        <a:rPr kumimoji="0" lang="en-US" sz="1800" b="1" i="0" u="none" strike="noStrike" cap="none" normalizeH="0" baseline="0" dirty="0" smtClean="0">
                          <a:ln>
                            <a:noFill/>
                          </a:ln>
                          <a:solidFill>
                            <a:schemeClr val="bg1"/>
                          </a:solidFill>
                          <a:effectLst/>
                          <a:latin typeface="Century Gothic" pitchFamily="34" charset="0"/>
                        </a:rPr>
                        <a:t>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a:t>
                      </a:r>
                      <a:r>
                        <a:rPr kumimoji="0" lang="en-US" sz="1200" b="1" i="1" u="sng" strike="noStrike" cap="none" normalizeH="0" baseline="0" dirty="0" smtClean="0">
                          <a:ln>
                            <a:noFill/>
                          </a:ln>
                          <a:solidFill>
                            <a:schemeClr val="bg1"/>
                          </a:solidFill>
                          <a:effectLst/>
                          <a:latin typeface="Century Gothic" pitchFamily="34" charset="0"/>
                        </a:rPr>
                        <a:t>Workbench</a:t>
                      </a:r>
                      <a:r>
                        <a:rPr kumimoji="0" lang="en-US" sz="1200" b="1" i="0" u="none" strike="noStrike" cap="none" normalizeH="0" baseline="0" dirty="0" smtClean="0">
                          <a:ln>
                            <a:noFill/>
                          </a:ln>
                          <a:solidFill>
                            <a:schemeClr val="bg1"/>
                          </a:solidFill>
                          <a:effectLst/>
                          <a:latin typeface="Century Gothic" pitchFamily="34" charset="0"/>
                        </a:rPr>
                        <a:t> Collections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75788"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Release Production</a:t>
            </a:r>
            <a:br>
              <a:rPr lang="en-US" sz="1400" b="1"/>
            </a:br>
            <a:r>
              <a:rPr lang="en-US" sz="2000" b="1"/>
              <a:t>Process Overview – Comparison</a:t>
            </a:r>
          </a:p>
        </p:txBody>
      </p:sp>
      <p:grpSp>
        <p:nvGrpSpPr>
          <p:cNvPr id="2"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5808"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1029" name="Picture 5"/>
          <p:cNvPicPr>
            <a:picLocks noChangeAspect="1" noChangeArrowheads="1"/>
          </p:cNvPicPr>
          <p:nvPr/>
        </p:nvPicPr>
        <p:blipFill>
          <a:blip r:embed="rId3"/>
          <a:srcRect/>
          <a:stretch>
            <a:fillRect/>
          </a:stretch>
        </p:blipFill>
        <p:spPr bwMode="auto">
          <a:xfrm>
            <a:off x="4643438" y="2276475"/>
            <a:ext cx="4141787" cy="2881313"/>
          </a:xfrm>
          <a:prstGeom prst="rect">
            <a:avLst/>
          </a:prstGeom>
          <a:noFill/>
          <a:ln w="9525">
            <a:noFill/>
            <a:miter lim="800000"/>
            <a:headEnd/>
            <a:tailEnd/>
          </a:ln>
        </p:spPr>
      </p:pic>
      <p:pic>
        <p:nvPicPr>
          <p:cNvPr id="75791" name="Picture 3"/>
          <p:cNvPicPr>
            <a:picLocks noChangeAspect="1" noChangeArrowheads="1"/>
          </p:cNvPicPr>
          <p:nvPr/>
        </p:nvPicPr>
        <p:blipFill>
          <a:blip r:embed="rId4"/>
          <a:srcRect/>
          <a:stretch>
            <a:fillRect/>
          </a:stretch>
        </p:blipFill>
        <p:spPr bwMode="auto">
          <a:xfrm>
            <a:off x="250825" y="2133600"/>
            <a:ext cx="4105275" cy="1762125"/>
          </a:xfrm>
          <a:prstGeom prst="rect">
            <a:avLst/>
          </a:prstGeom>
          <a:noFill/>
          <a:ln w="9525">
            <a:noFill/>
            <a:miter lim="800000"/>
            <a:headEnd/>
            <a:tailEnd/>
          </a:ln>
        </p:spPr>
      </p:pic>
      <p:graphicFrame>
        <p:nvGraphicFramePr>
          <p:cNvPr id="13" name="Group 26"/>
          <p:cNvGraphicFramePr>
            <a:graphicFrameLocks noGrp="1"/>
          </p:cNvGraphicFramePr>
          <p:nvPr/>
        </p:nvGraphicFramePr>
        <p:xfrm>
          <a:off x="179388" y="5300663"/>
          <a:ext cx="8669337" cy="950912"/>
        </p:xfrm>
        <a:graphic>
          <a:graphicData uri="http://schemas.openxmlformats.org/drawingml/2006/table">
            <a:tbl>
              <a:tblPr/>
              <a:tblGrid>
                <a:gridCol w="4143375"/>
                <a:gridCol w="208280"/>
                <a:gridCol w="4318000"/>
              </a:tblGrid>
              <a:tr h="950778">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Production relied on the scheduler to provide timely updates of production schedule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Production floor can now access the most current schedule real-time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grpSp>
        <p:nvGrpSpPr>
          <p:cNvPr id="14" name="Group 53"/>
          <p:cNvGrpSpPr>
            <a:grpSpLocks/>
          </p:cNvGrpSpPr>
          <p:nvPr/>
        </p:nvGrpSpPr>
        <p:grpSpPr bwMode="auto">
          <a:xfrm>
            <a:off x="8605838" y="31750"/>
            <a:ext cx="430212"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5804" name="Group 63"/>
            <p:cNvGrpSpPr>
              <a:grpSpLocks/>
            </p:cNvGrpSpPr>
            <p:nvPr/>
          </p:nvGrpSpPr>
          <p:grpSpPr bwMode="auto">
            <a:xfrm>
              <a:off x="6907213" y="65088"/>
              <a:ext cx="171450" cy="171450"/>
              <a:chOff x="739" y="413995"/>
              <a:chExt cx="172117" cy="172117"/>
            </a:xfrm>
          </p:grpSpPr>
          <p:sp>
            <p:nvSpPr>
              <p:cNvPr id="18" name="Oval 17"/>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2" presetClass="entr" presetSubtype="4" fill="hold" nodeType="withEffect">
                                  <p:stCondLst>
                                    <p:cond delay="0"/>
                                  </p:stCondLst>
                                  <p:childTnLst>
                                    <p:set>
                                      <p:cBhvr>
                                        <p:cTn id="8" dur="1" fill="hold">
                                          <p:stCondLst>
                                            <p:cond delay="0"/>
                                          </p:stCondLst>
                                        </p:cTn>
                                        <p:tgtEl>
                                          <p:spTgt spid="1029"/>
                                        </p:tgtEl>
                                        <p:attrNameLst>
                                          <p:attrName>style.visibility</p:attrName>
                                        </p:attrNameLst>
                                      </p:cBhvr>
                                      <p:to>
                                        <p:strVal val="visible"/>
                                      </p:to>
                                    </p:set>
                                    <p:anim calcmode="lin" valueType="num">
                                      <p:cBhvr additive="base">
                                        <p:cTn id="9" dur="500" fill="hold"/>
                                        <p:tgtEl>
                                          <p:spTgt spid="1029"/>
                                        </p:tgtEl>
                                        <p:attrNameLst>
                                          <p:attrName>ppt_x</p:attrName>
                                        </p:attrNameLst>
                                      </p:cBhvr>
                                      <p:tavLst>
                                        <p:tav tm="0">
                                          <p:val>
                                            <p:strVal val="#ppt_x"/>
                                          </p:val>
                                        </p:tav>
                                        <p:tav tm="100000">
                                          <p:val>
                                            <p:strVal val="#ppt_x"/>
                                          </p:val>
                                        </p:tav>
                                      </p:tavLst>
                                    </p:anim>
                                    <p:anim calcmode="lin" valueType="num">
                                      <p:cBhvr additive="base">
                                        <p:cTn id="10"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par>
                          <p:cTn id="18" fill="hold">
                            <p:stCondLst>
                              <p:cond delay="0"/>
                            </p:stCondLst>
                            <p:childTnLst>
                              <p:par>
                                <p:cTn id="19" presetID="1" presetClass="exit"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a:srcRect/>
          <a:stretch>
            <a:fillRect/>
          </a:stretch>
        </p:blipFill>
        <p:spPr bwMode="auto">
          <a:xfrm>
            <a:off x="684213" y="2060575"/>
            <a:ext cx="7038975" cy="3529013"/>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831"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77828"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Repetitive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179388" y="908050"/>
            <a:ext cx="8153400" cy="2160588"/>
          </a:xfrm>
        </p:spPr>
        <p:txBody>
          <a:bodyPr tIns="91440" bIns="91440"/>
          <a:lstStyle/>
          <a:p>
            <a:pPr marL="533400" indent="-533400" eaLnBrk="1" hangingPunct="1">
              <a:lnSpc>
                <a:spcPct val="70000"/>
              </a:lnSpc>
            </a:pPr>
            <a:r>
              <a:rPr lang="en-US" sz="1800" b="1" smtClean="0">
                <a:solidFill>
                  <a:schemeClr val="tx1"/>
                </a:solidFill>
              </a:rPr>
              <a:t>Business Scenario: </a:t>
            </a:r>
            <a:r>
              <a:rPr lang="en-US" sz="1600" smtClean="0">
                <a:solidFill>
                  <a:schemeClr val="tx1"/>
                </a:solidFill>
              </a:rPr>
              <a:t>Communicate special work instructions to production</a:t>
            </a:r>
          </a:p>
          <a:p>
            <a:pPr marL="533400" indent="-533400" eaLnBrk="1" hangingPunct="1">
              <a:lnSpc>
                <a:spcPct val="70000"/>
              </a:lnSpc>
            </a:pPr>
            <a:endParaRPr lang="en-US" sz="1800" b="1" smtClean="0">
              <a:solidFill>
                <a:schemeClr val="tx1"/>
              </a:solidFill>
            </a:endParaRPr>
          </a:p>
          <a:p>
            <a:pPr marL="533400" indent="-533400" eaLnBrk="1" hangingPunct="1">
              <a:lnSpc>
                <a:spcPct val="70000"/>
              </a:lnSpc>
            </a:pPr>
            <a:r>
              <a:rPr lang="en-US" sz="1800" b="1" smtClean="0">
                <a:solidFill>
                  <a:schemeClr val="tx1"/>
                </a:solidFill>
              </a:rPr>
              <a:t>Solution Approach : </a:t>
            </a:r>
            <a:r>
              <a:rPr lang="en-US" sz="1600" smtClean="0">
                <a:solidFill>
                  <a:schemeClr val="tx1"/>
                </a:solidFill>
              </a:rPr>
              <a:t>Enter </a:t>
            </a:r>
            <a:r>
              <a:rPr lang="en-US" sz="1600" u="sng" smtClean="0">
                <a:solidFill>
                  <a:schemeClr val="tx1"/>
                </a:solidFill>
              </a:rPr>
              <a:t>Remarks</a:t>
            </a:r>
            <a:r>
              <a:rPr lang="en-US" sz="1600" smtClean="0">
                <a:solidFill>
                  <a:schemeClr val="tx1"/>
                </a:solidFill>
              </a:rPr>
              <a:t> or </a:t>
            </a:r>
            <a:r>
              <a:rPr lang="en-US" sz="1600" u="sng" smtClean="0">
                <a:solidFill>
                  <a:schemeClr val="tx1"/>
                </a:solidFill>
              </a:rPr>
              <a:t>Comments</a:t>
            </a:r>
            <a:r>
              <a:rPr lang="en-US" sz="1600" smtClean="0">
                <a:solidFill>
                  <a:schemeClr val="tx1"/>
                </a:solidFill>
              </a:rPr>
              <a:t> on order</a:t>
            </a:r>
            <a:endParaRPr lang="en-US" sz="1600" b="1" u="sng" smtClean="0">
              <a:solidFill>
                <a:schemeClr val="tx1"/>
              </a:solidFill>
            </a:endParaRPr>
          </a:p>
          <a:p>
            <a:pPr lvl="1"/>
            <a:endParaRPr lang="en-US" sz="16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pic>
        <p:nvPicPr>
          <p:cNvPr id="77835" name="Picture 11"/>
          <p:cNvPicPr>
            <a:picLocks noChangeAspect="1" noChangeArrowheads="1"/>
          </p:cNvPicPr>
          <p:nvPr/>
        </p:nvPicPr>
        <p:blipFill>
          <a:blip r:embed="rId4"/>
          <a:srcRect/>
          <a:stretch>
            <a:fillRect/>
          </a:stretch>
        </p:blipFill>
        <p:spPr bwMode="auto">
          <a:xfrm>
            <a:off x="1547813" y="3860800"/>
            <a:ext cx="6192837" cy="1728788"/>
          </a:xfrm>
          <a:prstGeom prst="rect">
            <a:avLst/>
          </a:prstGeom>
          <a:noFill/>
          <a:ln w="9525">
            <a:noFill/>
            <a:miter lim="800000"/>
            <a:headEnd/>
            <a:tailEnd/>
          </a:ln>
          <a:effectLst/>
        </p:spPr>
      </p:pic>
      <p:sp>
        <p:nvSpPr>
          <p:cNvPr id="77836" name="Rectangle 12"/>
          <p:cNvSpPr>
            <a:spLocks noChangeArrowheads="1"/>
          </p:cNvSpPr>
          <p:nvPr/>
        </p:nvSpPr>
        <p:spPr bwMode="auto">
          <a:xfrm>
            <a:off x="1835150" y="5157788"/>
            <a:ext cx="3816350" cy="287337"/>
          </a:xfrm>
          <a:prstGeom prst="rect">
            <a:avLst/>
          </a:prstGeom>
          <a:gradFill rotWithShape="1">
            <a:gsLst>
              <a:gs pos="0">
                <a:srgbClr val="009900">
                  <a:alpha val="22000"/>
                </a:srgbClr>
              </a:gs>
              <a:gs pos="100000">
                <a:schemeClr val="bg1">
                  <a:alpha val="19000"/>
                </a:schemeClr>
              </a:gs>
            </a:gsLst>
            <a:lin ang="5400000" scaled="1"/>
          </a:gradFill>
          <a:ln w="9525">
            <a:solidFill>
              <a:srgbClr val="008000"/>
            </a:solidFill>
            <a:miter lim="800000"/>
            <a:headEnd/>
            <a:tailEnd/>
          </a:ln>
          <a:effectLst/>
        </p:spPr>
        <p:txBody>
          <a:bodyPr wrap="none" anchor="ctr"/>
          <a:lstStyle/>
          <a:p>
            <a:endParaRPr lang="en-US"/>
          </a:p>
        </p:txBody>
      </p:sp>
      <p:sp>
        <p:nvSpPr>
          <p:cNvPr id="77837" name="Freeform 13"/>
          <p:cNvSpPr>
            <a:spLocks/>
          </p:cNvSpPr>
          <p:nvPr/>
        </p:nvSpPr>
        <p:spPr bwMode="auto">
          <a:xfrm>
            <a:off x="1979613" y="3860800"/>
            <a:ext cx="288925" cy="1588"/>
          </a:xfrm>
          <a:custGeom>
            <a:avLst/>
            <a:gdLst/>
            <a:ahLst/>
            <a:cxnLst>
              <a:cxn ang="0">
                <a:pos x="0" y="0"/>
              </a:cxn>
              <a:cxn ang="0">
                <a:pos x="45" y="0"/>
              </a:cxn>
              <a:cxn ang="0">
                <a:pos x="182" y="0"/>
              </a:cxn>
            </a:cxnLst>
            <a:rect l="0" t="0" r="r" b="b"/>
            <a:pathLst>
              <a:path w="182" h="1">
                <a:moveTo>
                  <a:pt x="0" y="0"/>
                </a:moveTo>
                <a:cubicBezTo>
                  <a:pt x="7" y="0"/>
                  <a:pt x="15" y="0"/>
                  <a:pt x="45" y="0"/>
                </a:cubicBezTo>
                <a:cubicBezTo>
                  <a:pt x="75" y="0"/>
                  <a:pt x="159" y="0"/>
                  <a:pt x="182" y="0"/>
                </a:cubicBezTo>
              </a:path>
            </a:pathLst>
          </a:custGeom>
          <a:noFill/>
          <a:ln w="19050" cmpd="sng">
            <a:solidFill>
              <a:srgbClr val="006600"/>
            </a:solidFill>
            <a:round/>
            <a:headEnd/>
            <a:tailEnd/>
          </a:ln>
          <a:effec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75779">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srcRect/>
          <a:stretch>
            <a:fillRect/>
          </a:stretch>
        </p:blipFill>
        <p:spPr bwMode="auto">
          <a:xfrm>
            <a:off x="539750" y="2924175"/>
            <a:ext cx="6884988" cy="2505075"/>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9880"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79876"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Repetitive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179388" y="908050"/>
            <a:ext cx="8424862" cy="2160588"/>
          </a:xfrm>
        </p:spPr>
        <p:txBody>
          <a:bodyPr tIns="91440" bIns="91440"/>
          <a:lstStyle/>
          <a:p>
            <a:pPr marL="533400" indent="-533400" eaLnBrk="1" hangingPunct="1">
              <a:lnSpc>
                <a:spcPct val="70000"/>
              </a:lnSpc>
            </a:pPr>
            <a:r>
              <a:rPr lang="en-US" sz="2000" b="1" smtClean="0">
                <a:solidFill>
                  <a:schemeClr val="tx1"/>
                </a:solidFill>
              </a:rPr>
              <a:t>Business Scenario: </a:t>
            </a:r>
            <a:r>
              <a:rPr lang="en-US" sz="1600" smtClean="0"/>
              <a:t>Print production schedules for designated production lines</a:t>
            </a:r>
          </a:p>
          <a:p>
            <a:pPr marL="533400" indent="-533400" eaLnBrk="1" hangingPunct="1">
              <a:lnSpc>
                <a:spcPct val="70000"/>
              </a:lnSpc>
            </a:pPr>
            <a:endParaRPr lang="en-US" sz="1800" b="1" smtClean="0">
              <a:solidFill>
                <a:schemeClr val="tx1"/>
              </a:solidFill>
            </a:endParaRPr>
          </a:p>
          <a:p>
            <a:pPr marL="533400" indent="-533400" eaLnBrk="1" hangingPunct="1">
              <a:lnSpc>
                <a:spcPct val="70000"/>
              </a:lnSpc>
            </a:pPr>
            <a:r>
              <a:rPr lang="en-US" sz="1800" b="1" smtClean="0">
                <a:solidFill>
                  <a:schemeClr val="tx1"/>
                </a:solidFill>
              </a:rPr>
              <a:t>Solution Approach Cont.: </a:t>
            </a:r>
            <a:r>
              <a:rPr lang="en-US" sz="1600" smtClean="0"/>
              <a:t>Production Scheduler performs the task using </a:t>
            </a:r>
            <a:r>
              <a:rPr lang="en-US" sz="1600" b="1" u="sng" smtClean="0"/>
              <a:t>Planning &amp; Scheduling Workbench</a:t>
            </a:r>
          </a:p>
          <a:p>
            <a:pPr lvl="1"/>
            <a:endParaRPr lang="en-US" sz="1600" smtClean="0"/>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sp>
        <p:nvSpPr>
          <p:cNvPr id="22" name="Rounded Rectangular Callout 21"/>
          <p:cNvSpPr/>
          <p:nvPr/>
        </p:nvSpPr>
        <p:spPr bwMode="auto">
          <a:xfrm>
            <a:off x="5435600" y="2636838"/>
            <a:ext cx="2449513" cy="936625"/>
          </a:xfrm>
          <a:prstGeom prst="wedgeRoundRectCallout">
            <a:avLst>
              <a:gd name="adj1" fmla="val -83957"/>
              <a:gd name="adj2" fmla="val 145679"/>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Export schedule to excel </a:t>
            </a:r>
            <a:r>
              <a:rPr lang="en-US" sz="1200" dirty="0">
                <a:solidFill>
                  <a:schemeClr val="tx2"/>
                </a:solidFill>
              </a:rPr>
              <a:t>– </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5779">
                                            <p:txEl>
                                              <p:pRg st="2" end="2"/>
                                            </p:txEl>
                                          </p:spTgt>
                                        </p:tgtEl>
                                        <p:attrNameLst>
                                          <p:attrName>style.visibility</p:attrName>
                                        </p:attrNameLst>
                                      </p:cBhvr>
                                      <p:to>
                                        <p:strVal val="visible"/>
                                      </p:to>
                                    </p:set>
                                  </p:childTnLst>
                                </p:cTn>
                              </p:par>
                              <p:par>
                                <p:cTn id="13" presetID="2" presetClass="entr" presetSubtype="4" fill="hold" nodeType="withEffect">
                                  <p:stCondLst>
                                    <p:cond delay="0"/>
                                  </p:stCondLst>
                                  <p:childTnLst>
                                    <p:set>
                                      <p:cBhvr>
                                        <p:cTn id="14" dur="1" fill="hold">
                                          <p:stCondLst>
                                            <p:cond delay="0"/>
                                          </p:stCondLst>
                                        </p:cTn>
                                        <p:tgtEl>
                                          <p:spTgt spid="13314"/>
                                        </p:tgtEl>
                                        <p:attrNameLst>
                                          <p:attrName>style.visibility</p:attrName>
                                        </p:attrNameLst>
                                      </p:cBhvr>
                                      <p:to>
                                        <p:strVal val="visible"/>
                                      </p:to>
                                    </p:set>
                                    <p:anim calcmode="lin" valueType="num">
                                      <p:cBhvr additive="base">
                                        <p:cTn id="15" dur="500" fill="hold"/>
                                        <p:tgtEl>
                                          <p:spTgt spid="13314"/>
                                        </p:tgtEl>
                                        <p:attrNameLst>
                                          <p:attrName>ppt_x</p:attrName>
                                        </p:attrNameLst>
                                      </p:cBhvr>
                                      <p:tavLst>
                                        <p:tav tm="0">
                                          <p:val>
                                            <p:strVal val="#ppt_x"/>
                                          </p:val>
                                        </p:tav>
                                        <p:tav tm="100000">
                                          <p:val>
                                            <p:strVal val="#ppt_x"/>
                                          </p:val>
                                        </p:tav>
                                      </p:tavLst>
                                    </p:anim>
                                    <p:anim calcmode="lin" valueType="num">
                                      <p:cBhvr additive="base">
                                        <p:cTn id="16" dur="500" fill="hold"/>
                                        <p:tgtEl>
                                          <p:spTgt spid="1331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1000"/>
                            </p:stCondLst>
                            <p:childTnLst>
                              <p:par>
                                <p:cTn id="22" presetID="1" presetClass="exit"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323850" y="1628775"/>
            <a:ext cx="6611938" cy="3952875"/>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1934"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1930"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81925"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Repetitive Production Orders</a:t>
            </a:r>
            <a:r>
              <a:rPr lang="en-US" sz="2000" b="1">
                <a:solidFill>
                  <a:schemeClr val="tx2"/>
                </a:solidFill>
              </a:rPr>
              <a:t/>
            </a:r>
            <a:br>
              <a:rPr lang="en-US" sz="2000" b="1">
                <a:solidFill>
                  <a:schemeClr val="tx2"/>
                </a:solidFill>
              </a:rPr>
            </a:br>
            <a:r>
              <a:rPr lang="en-US" sz="2000" b="1">
                <a:solidFill>
                  <a:schemeClr val="tx2"/>
                </a:solidFill>
              </a:rPr>
              <a:t>Dispatch Orders</a:t>
            </a:r>
          </a:p>
        </p:txBody>
      </p:sp>
      <p:sp>
        <p:nvSpPr>
          <p:cNvPr id="75779" name="Content Placeholder 2"/>
          <p:cNvSpPr>
            <a:spLocks noGrp="1"/>
          </p:cNvSpPr>
          <p:nvPr>
            <p:ph idx="4294967295"/>
          </p:nvPr>
        </p:nvSpPr>
        <p:spPr>
          <a:xfrm>
            <a:off x="179388" y="908050"/>
            <a:ext cx="8208962" cy="2160588"/>
          </a:xfrm>
        </p:spPr>
        <p:txBody>
          <a:bodyPr tIns="91440" bIns="91440"/>
          <a:lstStyle/>
          <a:p>
            <a:pPr marL="533400" indent="-533400" eaLnBrk="1" hangingPunct="1">
              <a:lnSpc>
                <a:spcPct val="70000"/>
              </a:lnSpc>
            </a:pPr>
            <a:r>
              <a:rPr lang="en-US" sz="1800" b="1" smtClean="0">
                <a:solidFill>
                  <a:schemeClr val="tx1"/>
                </a:solidFill>
              </a:rPr>
              <a:t>Solution Approach Cont.: </a:t>
            </a:r>
            <a:r>
              <a:rPr lang="en-US" sz="1600" smtClean="0"/>
              <a:t>Shop floor personnel (self – service) using </a:t>
            </a:r>
            <a:r>
              <a:rPr lang="en-US" sz="1600" b="1" smtClean="0"/>
              <a:t>Release Production Orders by </a:t>
            </a:r>
            <a:r>
              <a:rPr lang="en-US" sz="1600" b="1" u="sng" smtClean="0"/>
              <a:t>Production Line </a:t>
            </a:r>
            <a:r>
              <a:rPr lang="en-US" sz="1600" smtClean="0"/>
              <a:t>collection</a:t>
            </a:r>
          </a:p>
          <a:p>
            <a:pPr lvl="1"/>
            <a:endParaRPr lang="en-US" sz="1600" smtClean="0"/>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a:p>
            <a:pPr marL="533400" indent="-533400" eaLnBrk="1" hangingPunct="1">
              <a:lnSpc>
                <a:spcPct val="70000"/>
              </a:lnSpc>
            </a:pPr>
            <a:endParaRPr lang="en-US" sz="1800" smtClean="0">
              <a:solidFill>
                <a:schemeClr val="tx1"/>
              </a:solidFill>
            </a:endParaRPr>
          </a:p>
        </p:txBody>
      </p:sp>
      <p:sp>
        <p:nvSpPr>
          <p:cNvPr id="22" name="Rounded Rectangular Callout 21"/>
          <p:cNvSpPr/>
          <p:nvPr/>
        </p:nvSpPr>
        <p:spPr bwMode="auto">
          <a:xfrm>
            <a:off x="5148263" y="2349500"/>
            <a:ext cx="2447925" cy="936625"/>
          </a:xfrm>
          <a:prstGeom prst="wedgeRoundRectCallout">
            <a:avLst>
              <a:gd name="adj1" fmla="val -143242"/>
              <a:gd name="adj2" fmla="val -1858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Define search criteria </a:t>
            </a:r>
            <a:r>
              <a:rPr lang="en-US" sz="1200" dirty="0">
                <a:solidFill>
                  <a:schemeClr val="tx2"/>
                </a:solidFill>
              </a:rPr>
              <a:t>– to display orders to release/run at designated production line</a:t>
            </a:r>
            <a:endParaRPr lang="en-US" sz="1200" b="1" dirty="0">
              <a:solidFill>
                <a:schemeClr val="tx2"/>
              </a:solidFill>
            </a:endParaRPr>
          </a:p>
        </p:txBody>
      </p:sp>
      <p:sp>
        <p:nvSpPr>
          <p:cNvPr id="24" name="Rounded Rectangular Callout 23"/>
          <p:cNvSpPr/>
          <p:nvPr/>
        </p:nvSpPr>
        <p:spPr bwMode="auto">
          <a:xfrm>
            <a:off x="5795963" y="3933825"/>
            <a:ext cx="2520950" cy="1150938"/>
          </a:xfrm>
          <a:prstGeom prst="wedgeRoundRectCallout">
            <a:avLst>
              <a:gd name="adj1" fmla="val -40009"/>
              <a:gd name="adj2" fmla="val -8575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View Active  Next Order </a:t>
            </a:r>
            <a:r>
              <a:rPr lang="en-US" sz="1200" dirty="0">
                <a:solidFill>
                  <a:schemeClr val="tx2"/>
                </a:solidFill>
              </a:rPr>
              <a:t>Line operator has visibility to the current order in process and the next order to start</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4338"/>
                                        </p:tgtEl>
                                        <p:attrNameLst>
                                          <p:attrName>style.visibility</p:attrName>
                                        </p:attrNameLst>
                                      </p:cBhvr>
                                      <p:to>
                                        <p:strVal val="visible"/>
                                      </p:to>
                                    </p:set>
                                    <p:anim calcmode="lin" valueType="num">
                                      <p:cBhvr additive="base">
                                        <p:cTn id="10" dur="500" fill="hold"/>
                                        <p:tgtEl>
                                          <p:spTgt spid="14338"/>
                                        </p:tgtEl>
                                        <p:attrNameLst>
                                          <p:attrName>ppt_x</p:attrName>
                                        </p:attrNameLst>
                                      </p:cBhvr>
                                      <p:tavLst>
                                        <p:tav tm="0">
                                          <p:val>
                                            <p:strVal val="#ppt_x"/>
                                          </p:val>
                                        </p:tav>
                                        <p:tav tm="100000">
                                          <p:val>
                                            <p:strVal val="#ppt_x"/>
                                          </p:val>
                                        </p:tav>
                                      </p:tavLst>
                                    </p:anim>
                                    <p:anim calcmode="lin" valueType="num">
                                      <p:cBhvr additive="base">
                                        <p:cTn id="11" dur="500" fill="hold"/>
                                        <p:tgtEl>
                                          <p:spTgt spid="14338"/>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0"/>
                                          </p:stCondLst>
                                        </p:cTn>
                                        <p:tgtEl>
                                          <p:spTgt spid="75779">
                                            <p:txEl>
                                              <p:pRg st="0" end="0"/>
                                            </p:txEl>
                                          </p:spTgt>
                                        </p:tgtEl>
                                        <p:attrNameLst>
                                          <p:attrName>style.visibility</p:attrName>
                                        </p:attrNameLst>
                                      </p:cBhvr>
                                      <p:to>
                                        <p:strVal val="visible"/>
                                      </p:to>
                                    </p:se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4"/>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1000"/>
                            </p:stCondLst>
                            <p:childTnLst>
                              <p:par>
                                <p:cTn id="27" presetID="1" presetClass="exit"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5779" grpId="0" uiExpand="1" build="p"/>
      <p:bldP spid="22"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ChangeArrowheads="1"/>
          </p:cNvSpPr>
          <p:nvPr/>
        </p:nvSpPr>
        <p:spPr bwMode="auto">
          <a:xfrm>
            <a:off x="250825" y="476250"/>
            <a:ext cx="7272338" cy="576263"/>
          </a:xfrm>
          <a:prstGeom prst="rect">
            <a:avLst/>
          </a:prstGeom>
          <a:noFill/>
          <a:ln w="9525">
            <a:noFill/>
            <a:miter lim="800000"/>
            <a:headEnd/>
            <a:tailEnd/>
          </a:ln>
        </p:spPr>
        <p:txBody>
          <a:bodyPr anchor="b"/>
          <a:lstStyle/>
          <a:p>
            <a:pPr eaLnBrk="0" hangingPunct="0">
              <a:lnSpc>
                <a:spcPct val="90000"/>
              </a:lnSpc>
            </a:pPr>
            <a:r>
              <a:rPr lang="en-US" sz="2000" b="1">
                <a:solidFill>
                  <a:schemeClr val="tx2"/>
                </a:solidFill>
              </a:rPr>
              <a:t>Topics Covered</a:t>
            </a:r>
          </a:p>
        </p:txBody>
      </p:sp>
      <p:graphicFrame>
        <p:nvGraphicFramePr>
          <p:cNvPr id="21531" name="Group 27"/>
          <p:cNvGraphicFramePr>
            <a:graphicFrameLocks noGrp="1"/>
          </p:cNvGraphicFramePr>
          <p:nvPr/>
        </p:nvGraphicFramePr>
        <p:xfrm>
          <a:off x="395288" y="1052513"/>
          <a:ext cx="8137525" cy="4002087"/>
        </p:xfrm>
        <a:graphic>
          <a:graphicData uri="http://schemas.openxmlformats.org/drawingml/2006/table">
            <a:tbl>
              <a:tblPr/>
              <a:tblGrid>
                <a:gridCol w="2201862"/>
                <a:gridCol w="3724275"/>
                <a:gridCol w="2211388"/>
              </a:tblGrid>
              <a:tr h="271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Category</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Topics</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Hands On</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r>
              <a:tr h="487511">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Overview</a:t>
                      </a: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Process Flow</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General considerations</a:t>
                      </a: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4F4F4F"/>
                          </a:solidFill>
                          <a:effectLst/>
                          <a:latin typeface="Century Gothic" pitchFamily="34" charset="0"/>
                          <a:cs typeface="Times New Roman" pitchFamily="18" charset="0"/>
                        </a:rPr>
                        <a:t> </a:t>
                      </a:r>
                      <a:endParaRPr kumimoji="0" lang="en-US" sz="1000" b="0" i="0" u="none" strike="noStrike" cap="none" normalizeH="0" baseline="0" dirty="0" smtClean="0">
                        <a:ln>
                          <a:noFill/>
                        </a:ln>
                        <a:solidFill>
                          <a:srgbClr val="4F4F4F"/>
                        </a:solidFill>
                        <a:effectLst/>
                        <a:latin typeface="Century Gothic"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r>
              <a:tr h="7920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Discrete Production Orders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Authorize / Release Orders</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Dispatch Orders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Lesson 1</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a:t>
                      </a:r>
                    </a:p>
                  </a:txBody>
                  <a:tcPr horzOverflow="overflow">
                    <a:lnL>
                      <a:noFill/>
                    </a:lnL>
                    <a:lnR>
                      <a:noFill/>
                    </a:lnR>
                    <a:lnT>
                      <a:noFill/>
                    </a:lnT>
                    <a:lnB>
                      <a:noFill/>
                    </a:lnB>
                    <a:lnTlToBr>
                      <a:noFill/>
                    </a:lnTlToBr>
                    <a:lnBlToTr>
                      <a:noFill/>
                    </a:lnBlToTr>
                    <a:noFill/>
                  </a:tcPr>
                </a:tc>
              </a:tr>
              <a:tr h="1048434">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Repetitive Production Orders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Authorize</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Dispatch Orders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Lesson 2</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r h="1003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5A87C6"/>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Hands On Lesson</a:t>
            </a:r>
          </a:p>
        </p:txBody>
      </p:sp>
      <p:sp>
        <p:nvSpPr>
          <p:cNvPr id="80899"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Release to Production - Repetitive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p:cNvSpPr>
          <p:nvPr>
            <p:ph type="title"/>
          </p:nvPr>
        </p:nvSpPr>
        <p:spPr/>
        <p:txBody>
          <a:bodyPr/>
          <a:lstStyle/>
          <a:p>
            <a:r>
              <a:rPr lang="en-US" sz="2800" smtClean="0"/>
              <a:t>Exercise 2 - Release Repetitive Orders to the Shop Floor Production Lines</a:t>
            </a:r>
          </a:p>
        </p:txBody>
      </p:sp>
      <p:sp>
        <p:nvSpPr>
          <p:cNvPr id="86018" name="Rectangle 3"/>
          <p:cNvSpPr>
            <a:spLocks noGrp="1"/>
          </p:cNvSpPr>
          <p:nvPr>
            <p:ph type="body" idx="1"/>
          </p:nvPr>
        </p:nvSpPr>
        <p:spPr>
          <a:xfrm>
            <a:off x="457200" y="1916113"/>
            <a:ext cx="8229600" cy="4391025"/>
          </a:xfrm>
        </p:spPr>
        <p:txBody>
          <a:bodyPr/>
          <a:lstStyle/>
          <a:p>
            <a:r>
              <a:rPr lang="en-US" smtClean="0"/>
              <a:t>Retrieve your scheduling data </a:t>
            </a:r>
          </a:p>
          <a:p>
            <a:r>
              <a:rPr lang="en-US" smtClean="0"/>
              <a:t>Generate the production schedule </a:t>
            </a:r>
          </a:p>
          <a:p>
            <a:r>
              <a:rPr lang="en-US" smtClean="0"/>
              <a:t>Review released orders to determine the next production order to work on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Other Related Topics</a:t>
            </a:r>
          </a:p>
        </p:txBody>
      </p:sp>
      <p:sp>
        <p:nvSpPr>
          <p:cNvPr id="158722"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Resource Capacity</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Content Placeholder 2"/>
          <p:cNvSpPr>
            <a:spLocks/>
          </p:cNvSpPr>
          <p:nvPr/>
        </p:nvSpPr>
        <p:spPr bwMode="auto">
          <a:xfrm>
            <a:off x="468313" y="1557338"/>
            <a:ext cx="8153400" cy="4679950"/>
          </a:xfrm>
          <a:prstGeom prst="rect">
            <a:avLst/>
          </a:prstGeom>
          <a:noFill/>
          <a:ln w="9525">
            <a:noFill/>
            <a:miter lim="800000"/>
            <a:headEnd/>
            <a:tailEnd/>
          </a:ln>
        </p:spPr>
        <p:txBody>
          <a:bodyPr tIns="91440" bIns="91440"/>
          <a:lstStyle/>
          <a:p>
            <a:pPr marL="342900" indent="-342900" defTabSz="457200" eaLnBrk="0" hangingPunct="0">
              <a:lnSpc>
                <a:spcPct val="70000"/>
              </a:lnSpc>
              <a:spcBef>
                <a:spcPct val="20000"/>
              </a:spcBef>
              <a:buClr>
                <a:srgbClr val="F79646"/>
              </a:buClr>
              <a:buFont typeface="Arial" charset="0"/>
              <a:buChar char="•"/>
              <a:defRPr/>
            </a:pPr>
            <a:r>
              <a:rPr lang="en-US" sz="2000" dirty="0">
                <a:latin typeface="+mn-lt"/>
              </a:rPr>
              <a:t>Integrated workbench Component Checking</a:t>
            </a:r>
          </a:p>
          <a:p>
            <a:pPr marL="742950" lvl="1" indent="-285750" defTabSz="457200" eaLnBrk="0" hangingPunct="0">
              <a:lnSpc>
                <a:spcPct val="70000"/>
              </a:lnSpc>
              <a:spcBef>
                <a:spcPct val="20000"/>
              </a:spcBef>
              <a:buClr>
                <a:srgbClr val="F79646"/>
              </a:buClr>
              <a:buFont typeface="Lucida Grande"/>
              <a:buChar char="-"/>
              <a:defRPr/>
            </a:pPr>
            <a:r>
              <a:rPr lang="en-US" sz="1600" dirty="0">
                <a:latin typeface="+mn-lt"/>
              </a:rPr>
              <a:t>CAC can provide real-time visibility to material availability prior to authorizing and releasing production orders</a:t>
            </a:r>
          </a:p>
          <a:p>
            <a:pPr marL="1200150" lvl="2" indent="-285750" defTabSz="457200" eaLnBrk="0" hangingPunct="0">
              <a:lnSpc>
                <a:spcPct val="70000"/>
              </a:lnSpc>
              <a:spcBef>
                <a:spcPct val="20000"/>
              </a:spcBef>
              <a:buClr>
                <a:srgbClr val="F79646"/>
              </a:buClr>
              <a:buFont typeface="Lucida Grande"/>
              <a:buChar char="-"/>
              <a:defRPr/>
            </a:pPr>
            <a:r>
              <a:rPr lang="en-US" sz="1400" dirty="0">
                <a:latin typeface="+mn-lt"/>
              </a:rPr>
              <a:t>Topic covered in the Component Availability Checking  (CAC)</a:t>
            </a:r>
          </a:p>
          <a:p>
            <a:pPr marL="342900" indent="-342900" defTabSz="457200" eaLnBrk="0" hangingPunct="0">
              <a:lnSpc>
                <a:spcPct val="70000"/>
              </a:lnSpc>
              <a:spcBef>
                <a:spcPct val="20000"/>
              </a:spcBef>
              <a:buClr>
                <a:srgbClr val="F79646"/>
              </a:buClr>
              <a:buFont typeface="Arial" charset="0"/>
              <a:buChar char="•"/>
              <a:defRPr/>
            </a:pPr>
            <a:endParaRPr lang="en-US" sz="2000" dirty="0"/>
          </a:p>
          <a:p>
            <a:pPr marL="342900" indent="-342900" defTabSz="457200" eaLnBrk="0" hangingPunct="0">
              <a:lnSpc>
                <a:spcPct val="70000"/>
              </a:lnSpc>
              <a:spcBef>
                <a:spcPct val="20000"/>
              </a:spcBef>
              <a:buClr>
                <a:srgbClr val="F79646"/>
              </a:buClr>
              <a:buFont typeface="Arial" charset="0"/>
              <a:buChar char="•"/>
              <a:defRPr/>
            </a:pPr>
            <a:r>
              <a:rPr lang="en-US" sz="2000" dirty="0">
                <a:latin typeface="+mn-lt"/>
              </a:rPr>
              <a:t>Issue – Picking &amp; Transfer Materials</a:t>
            </a:r>
          </a:p>
          <a:p>
            <a:pPr marL="742950" lvl="1" indent="-285750" defTabSz="457200" eaLnBrk="0" hangingPunct="0">
              <a:lnSpc>
                <a:spcPct val="70000"/>
              </a:lnSpc>
              <a:spcBef>
                <a:spcPct val="20000"/>
              </a:spcBef>
              <a:buClr>
                <a:srgbClr val="F79646"/>
              </a:buClr>
              <a:buFont typeface="Lucida Grande"/>
              <a:buChar char="-"/>
              <a:defRPr/>
            </a:pPr>
            <a:r>
              <a:rPr lang="en-US" sz="1600" dirty="0">
                <a:latin typeface="+mn-lt"/>
              </a:rPr>
              <a:t>CAC can provide real-time visibility to material availability to aid in material issuing/picking process</a:t>
            </a:r>
          </a:p>
          <a:p>
            <a:pPr marL="1200150" lvl="2" indent="-285750" defTabSz="457200" eaLnBrk="0" hangingPunct="0">
              <a:lnSpc>
                <a:spcPct val="70000"/>
              </a:lnSpc>
              <a:spcBef>
                <a:spcPct val="20000"/>
              </a:spcBef>
              <a:buClr>
                <a:srgbClr val="F79646"/>
              </a:buClr>
              <a:buFont typeface="Lucida Grande"/>
              <a:buChar char="-"/>
              <a:defRPr/>
            </a:pPr>
            <a:r>
              <a:rPr lang="en-US" sz="1400" dirty="0">
                <a:latin typeface="+mn-lt"/>
              </a:rPr>
              <a:t>Topic covered in the Component Availability Checking  (CAC)</a:t>
            </a:r>
          </a:p>
          <a:p>
            <a:pPr marL="742950" lvl="1" indent="-285750" defTabSz="457200" eaLnBrk="0" hangingPunct="0">
              <a:lnSpc>
                <a:spcPct val="70000"/>
              </a:lnSpc>
              <a:spcBef>
                <a:spcPct val="20000"/>
              </a:spcBef>
              <a:buClr>
                <a:srgbClr val="F79646"/>
              </a:buClr>
              <a:buFont typeface="Lucida Grande"/>
              <a:buChar char="-"/>
              <a:defRPr/>
            </a:pPr>
            <a:endParaRPr lang="en-US" sz="1600" dirty="0"/>
          </a:p>
          <a:p>
            <a:pPr marL="800100" lvl="1" indent="-342900" defTabSz="457200" eaLnBrk="0" hangingPunct="0">
              <a:lnSpc>
                <a:spcPct val="70000"/>
              </a:lnSpc>
              <a:spcBef>
                <a:spcPct val="20000"/>
              </a:spcBef>
              <a:buClr>
                <a:srgbClr val="F79646"/>
              </a:buClr>
              <a:buFont typeface="Arial" charset="0"/>
              <a:buChar char="•"/>
              <a:defRPr/>
            </a:pPr>
            <a:endParaRPr lang="en-US" sz="1500" dirty="0">
              <a:latin typeface="+mn-lt"/>
            </a:endParaRPr>
          </a:p>
          <a:p>
            <a:pPr marL="342900" indent="-342900" defTabSz="457200" eaLnBrk="0" hangingPunct="0">
              <a:lnSpc>
                <a:spcPct val="70000"/>
              </a:lnSpc>
              <a:spcBef>
                <a:spcPct val="20000"/>
              </a:spcBef>
              <a:buClr>
                <a:srgbClr val="F79646"/>
              </a:buClr>
              <a:buFont typeface="Arial" charset="0"/>
              <a:buChar char="•"/>
              <a:defRPr/>
            </a:pPr>
            <a:r>
              <a:rPr lang="en-US" sz="2000" dirty="0">
                <a:latin typeface="+mn-lt"/>
              </a:rPr>
              <a:t>Other</a:t>
            </a:r>
          </a:p>
          <a:p>
            <a:pPr marL="742950" lvl="1" indent="-285750" defTabSz="457200" eaLnBrk="0" hangingPunct="0">
              <a:lnSpc>
                <a:spcPct val="70000"/>
              </a:lnSpc>
              <a:spcBef>
                <a:spcPct val="20000"/>
              </a:spcBef>
              <a:buClr>
                <a:srgbClr val="F79646"/>
              </a:buClr>
              <a:buFont typeface="Lucida Grande"/>
              <a:buChar char="-"/>
              <a:defRPr/>
            </a:pPr>
            <a:r>
              <a:rPr lang="en-US" sz="1700" dirty="0">
                <a:latin typeface="+mn-lt"/>
              </a:rPr>
              <a:t>Suggestions and comments welcome</a:t>
            </a:r>
          </a:p>
        </p:txBody>
      </p:sp>
      <p:sp>
        <p:nvSpPr>
          <p:cNvPr id="89090" name="Title 1"/>
          <p:cNvSpPr txBox="1">
            <a:spLocks/>
          </p:cNvSpPr>
          <p:nvPr/>
        </p:nvSpPr>
        <p:spPr bwMode="auto">
          <a:xfrm>
            <a:off x="323850"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Release Production</a:t>
            </a:r>
            <a:r>
              <a:rPr lang="en-US" sz="2000" b="1">
                <a:solidFill>
                  <a:schemeClr val="tx2"/>
                </a:solidFill>
              </a:rPr>
              <a:t/>
            </a:r>
            <a:br>
              <a:rPr lang="en-US" sz="2000" b="1">
                <a:solidFill>
                  <a:schemeClr val="tx2"/>
                </a:solidFill>
              </a:rPr>
            </a:br>
            <a:r>
              <a:rPr lang="en-US" sz="2000" b="1">
                <a:solidFill>
                  <a:schemeClr val="tx2"/>
                </a:solidFill>
              </a:rPr>
              <a:t>Other Topics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End</a:t>
            </a:r>
          </a:p>
        </p:txBody>
      </p:sp>
      <p:sp>
        <p:nvSpPr>
          <p:cNvPr id="90114"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Creating a Master Schedule</a:t>
            </a:r>
          </a:p>
        </p:txBody>
      </p:sp>
      <p:sp>
        <p:nvSpPr>
          <p:cNvPr id="161795" name="Text Box 3"/>
          <p:cNvSpPr txBox="1">
            <a:spLocks noChangeArrowheads="1"/>
          </p:cNvSpPr>
          <p:nvPr/>
        </p:nvSpPr>
        <p:spPr bwMode="auto">
          <a:xfrm>
            <a:off x="1116013" y="4076700"/>
            <a:ext cx="7037387"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3200" b="1" kern="0" dirty="0">
                <a:solidFill>
                  <a:srgbClr val="5A87C6"/>
                </a:solidFill>
                <a:latin typeface="+mj-lt"/>
                <a:ea typeface="+mj-ea"/>
                <a:cs typeface="+mj-cs"/>
              </a:rPr>
              <a:t> </a:t>
            </a:r>
            <a:r>
              <a:rPr lang="en-US" sz="4800" b="1" kern="0" dirty="0">
                <a:solidFill>
                  <a:schemeClr val="tx1">
                    <a:lumMod val="75000"/>
                    <a:lumOff val="25000"/>
                  </a:schemeClr>
                </a:solidFill>
                <a:latin typeface="+mj-lt"/>
                <a:ea typeface="+mj-ea"/>
                <a:cs typeface="+mj-cs"/>
              </a:rPr>
              <a:t>Monitor Production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Overview</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Release to Production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6"/>
          <p:cNvSpPr>
            <a:spLocks noChangeArrowheads="1"/>
          </p:cNvSpPr>
          <p:nvPr/>
        </p:nvSpPr>
        <p:spPr bwMode="auto">
          <a:xfrm>
            <a:off x="0" y="3779838"/>
            <a:ext cx="3000375" cy="2571750"/>
          </a:xfrm>
          <a:prstGeom prst="rect">
            <a:avLst/>
          </a:prstGeom>
          <a:solidFill>
            <a:schemeClr val="bg1"/>
          </a:solidFill>
          <a:ln w="9525" algn="ctr">
            <a:noFill/>
            <a:round/>
            <a:headEnd/>
            <a:tailEnd/>
          </a:ln>
        </p:spPr>
        <p:txBody>
          <a:bodyPr wrap="none" tIns="91440" bIns="91440" anchor="ctr"/>
          <a:lstStyle/>
          <a:p>
            <a:pPr algn="ctr"/>
            <a:endParaRPr lang="en-US"/>
          </a:p>
        </p:txBody>
      </p:sp>
      <p:sp>
        <p:nvSpPr>
          <p:cNvPr id="34818" name="Rectangle 3"/>
          <p:cNvSpPr>
            <a:spLocks noGrp="1" noChangeArrowheads="1"/>
          </p:cNvSpPr>
          <p:nvPr>
            <p:ph type="title"/>
          </p:nvPr>
        </p:nvSpPr>
        <p:spPr>
          <a:xfrm>
            <a:off x="1285875" y="0"/>
            <a:ext cx="7173913" cy="595313"/>
          </a:xfrm>
        </p:spPr>
        <p:txBody>
          <a:bodyPr/>
          <a:lstStyle/>
          <a:p>
            <a:r>
              <a:rPr lang="en-US" sz="2000" smtClean="0">
                <a:solidFill>
                  <a:schemeClr val="bg1"/>
                </a:solidFill>
              </a:rPr>
              <a:t>Solution Components</a:t>
            </a:r>
          </a:p>
        </p:txBody>
      </p:sp>
      <p:grpSp>
        <p:nvGrpSpPr>
          <p:cNvPr id="34819" name="Group 32"/>
          <p:cNvGrpSpPr>
            <a:grpSpLocks/>
          </p:cNvGrpSpPr>
          <p:nvPr/>
        </p:nvGrpSpPr>
        <p:grpSpPr bwMode="auto">
          <a:xfrm>
            <a:off x="142875" y="512763"/>
            <a:ext cx="8858250" cy="766762"/>
            <a:chOff x="690594" y="947718"/>
            <a:chExt cx="7072362" cy="766770"/>
          </a:xfrm>
        </p:grpSpPr>
        <p:sp>
          <p:nvSpPr>
            <p:cNvPr id="34876" name="Text Box 4"/>
            <p:cNvSpPr txBox="1">
              <a:spLocks noChangeArrowheads="1"/>
            </p:cNvSpPr>
            <p:nvPr/>
          </p:nvSpPr>
          <p:spPr bwMode="auto">
            <a:xfrm>
              <a:off x="2976610" y="1345156"/>
              <a:ext cx="2286016" cy="369332"/>
            </a:xfrm>
            <a:prstGeom prst="rect">
              <a:avLst/>
            </a:prstGeom>
            <a:noFill/>
            <a:ln w="38100" algn="ctr">
              <a:noFill/>
              <a:miter lim="800000"/>
              <a:headEnd/>
              <a:tailEnd/>
            </a:ln>
          </p:spPr>
          <p:txBody>
            <a:bodyPr tIns="91440" bIns="91440">
              <a:spAutoFit/>
            </a:bodyPr>
            <a:lstStyle/>
            <a:p>
              <a:endParaRPr lang="en-US" sz="1200" b="1">
                <a:latin typeface="Arial" charset="0"/>
              </a:endParaRPr>
            </a:p>
          </p:txBody>
        </p:sp>
        <p:sp>
          <p:nvSpPr>
            <p:cNvPr id="34877" name="Text Box 10"/>
            <p:cNvSpPr txBox="1">
              <a:spLocks noChangeArrowheads="1"/>
            </p:cNvSpPr>
            <p:nvPr/>
          </p:nvSpPr>
          <p:spPr bwMode="auto">
            <a:xfrm>
              <a:off x="4762560" y="1345156"/>
              <a:ext cx="3000396" cy="369332"/>
            </a:xfrm>
            <a:prstGeom prst="rect">
              <a:avLst/>
            </a:prstGeom>
            <a:noFill/>
            <a:ln w="38100" algn="ctr">
              <a:noFill/>
              <a:miter lim="800000"/>
              <a:headEnd/>
              <a:tailEnd/>
            </a:ln>
          </p:spPr>
          <p:txBody>
            <a:bodyPr tIns="91440" bIns="91440">
              <a:spAutoFit/>
            </a:bodyPr>
            <a:lstStyle/>
            <a:p>
              <a:pPr algn="ctr"/>
              <a:endParaRPr lang="en-US" sz="1200" b="1">
                <a:latin typeface="Arial" charset="0"/>
              </a:endParaRPr>
            </a:p>
          </p:txBody>
        </p:sp>
        <p:sp>
          <p:nvSpPr>
            <p:cNvPr id="34878" name="Text Box 11"/>
            <p:cNvSpPr txBox="1">
              <a:spLocks noChangeArrowheads="1"/>
            </p:cNvSpPr>
            <p:nvPr/>
          </p:nvSpPr>
          <p:spPr bwMode="auto">
            <a:xfrm>
              <a:off x="7548642" y="1345156"/>
              <a:ext cx="184731" cy="369332"/>
            </a:xfrm>
            <a:prstGeom prst="rect">
              <a:avLst/>
            </a:prstGeom>
            <a:noFill/>
            <a:ln w="38100" algn="ctr">
              <a:noFill/>
              <a:miter lim="800000"/>
              <a:headEnd/>
              <a:tailEnd/>
            </a:ln>
          </p:spPr>
          <p:txBody>
            <a:bodyPr wrap="none" tIns="91440" bIns="91440">
              <a:spAutoFit/>
            </a:bodyPr>
            <a:lstStyle/>
            <a:p>
              <a:endParaRPr lang="en-US" sz="1200" b="1">
                <a:latin typeface="Arial" charset="0"/>
              </a:endParaRPr>
            </a:p>
          </p:txBody>
        </p:sp>
        <p:sp>
          <p:nvSpPr>
            <p:cNvPr id="34879" name="Text Box 20"/>
            <p:cNvSpPr txBox="1">
              <a:spLocks noChangeArrowheads="1"/>
            </p:cNvSpPr>
            <p:nvPr/>
          </p:nvSpPr>
          <p:spPr bwMode="auto">
            <a:xfrm>
              <a:off x="833470" y="1345156"/>
              <a:ext cx="1571636" cy="369332"/>
            </a:xfrm>
            <a:prstGeom prst="rect">
              <a:avLst/>
            </a:prstGeom>
            <a:noFill/>
            <a:ln w="38100" algn="ctr">
              <a:noFill/>
              <a:miter lim="800000"/>
              <a:headEnd/>
              <a:tailEnd/>
            </a:ln>
          </p:spPr>
          <p:txBody>
            <a:bodyPr tIns="91440" bIns="91440">
              <a:spAutoFit/>
            </a:bodyPr>
            <a:lstStyle/>
            <a:p>
              <a:endParaRPr lang="en-US" sz="1200" b="1">
                <a:latin typeface="Arial" charset="0"/>
              </a:endParaRPr>
            </a:p>
          </p:txBody>
        </p:sp>
        <p:sp>
          <p:nvSpPr>
            <p:cNvPr id="34880" name="Rectangle 13"/>
            <p:cNvSpPr>
              <a:spLocks noChangeArrowheads="1"/>
            </p:cNvSpPr>
            <p:nvPr/>
          </p:nvSpPr>
          <p:spPr bwMode="auto">
            <a:xfrm>
              <a:off x="690594" y="947718"/>
              <a:ext cx="70723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Period       - &gt;           Month        - &gt;         Week         - &gt;         Day           - &gt;          Shift           - &gt;        Interval        - &gt;         hour</a:t>
              </a:r>
            </a:p>
          </p:txBody>
        </p:sp>
      </p:grpSp>
      <p:sp>
        <p:nvSpPr>
          <p:cNvPr id="23" name="Snip Single Corner Rectangle 22"/>
          <p:cNvSpPr/>
          <p:nvPr/>
        </p:nvSpPr>
        <p:spPr bwMode="auto">
          <a:xfrm>
            <a:off x="142875" y="3779838"/>
            <a:ext cx="2786063" cy="2428875"/>
          </a:xfrm>
          <a:prstGeom prst="snip1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wrap="none" tIns="91440" bIns="91440" anchor="ctr"/>
          <a:lstStyle/>
          <a:p>
            <a:pPr algn="ctr">
              <a:defRPr/>
            </a:pPr>
            <a:endParaRPr lang="en-US" dirty="0">
              <a:solidFill>
                <a:schemeClr val="tx1"/>
              </a:solidFill>
            </a:endParaRPr>
          </a:p>
        </p:txBody>
      </p:sp>
      <p:graphicFrame>
        <p:nvGraphicFramePr>
          <p:cNvPr id="24" name="Diagram 23"/>
          <p:cNvGraphicFramePr/>
          <p:nvPr/>
        </p:nvGraphicFramePr>
        <p:xfrm>
          <a:off x="142844" y="922969"/>
          <a:ext cx="8858312" cy="2500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8"/>
          <a:srcRect/>
          <a:stretch>
            <a:fillRect/>
          </a:stretch>
        </p:blipFill>
        <p:spPr bwMode="auto">
          <a:xfrm>
            <a:off x="3024188" y="3787775"/>
            <a:ext cx="3008312" cy="2347913"/>
          </a:xfrm>
          <a:prstGeom prst="rect">
            <a:avLst/>
          </a:prstGeom>
          <a:ln>
            <a:noFill/>
          </a:ln>
          <a:effectLst>
            <a:outerShdw blurRad="292100" dist="139700" dir="2700000" algn="tl" rotWithShape="0">
              <a:srgbClr val="333333">
                <a:alpha val="65000"/>
              </a:srgbClr>
            </a:outerShdw>
          </a:effectLst>
        </p:spPr>
      </p:pic>
      <p:sp>
        <p:nvSpPr>
          <p:cNvPr id="21" name="Snip Single Corner Rectangle 20"/>
          <p:cNvSpPr/>
          <p:nvPr/>
        </p:nvSpPr>
        <p:spPr bwMode="auto">
          <a:xfrm>
            <a:off x="3786188" y="6994525"/>
            <a:ext cx="142875" cy="142875"/>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dirty="0"/>
          </a:p>
        </p:txBody>
      </p:sp>
      <p:sp>
        <p:nvSpPr>
          <p:cNvPr id="34824" name="Rectangle 29"/>
          <p:cNvSpPr>
            <a:spLocks noChangeArrowheads="1"/>
          </p:cNvSpPr>
          <p:nvPr/>
        </p:nvSpPr>
        <p:spPr bwMode="auto">
          <a:xfrm>
            <a:off x="6143625" y="3779838"/>
            <a:ext cx="3000375" cy="2571750"/>
          </a:xfrm>
          <a:prstGeom prst="rect">
            <a:avLst/>
          </a:prstGeom>
          <a:solidFill>
            <a:schemeClr val="bg1"/>
          </a:solidFill>
          <a:ln w="9525" algn="ctr">
            <a:noFill/>
            <a:round/>
            <a:headEnd/>
            <a:tailEnd/>
          </a:ln>
        </p:spPr>
        <p:txBody>
          <a:bodyPr wrap="none" tIns="91440" bIns="91440" anchor="ctr"/>
          <a:lstStyle/>
          <a:p>
            <a:pPr algn="ctr"/>
            <a:endParaRPr lang="en-US"/>
          </a:p>
        </p:txBody>
      </p:sp>
      <p:sp>
        <p:nvSpPr>
          <p:cNvPr id="31" name="Snip Single Corner Rectangle 30"/>
          <p:cNvSpPr/>
          <p:nvPr/>
        </p:nvSpPr>
        <p:spPr bwMode="auto">
          <a:xfrm flipH="1">
            <a:off x="6286500" y="3779838"/>
            <a:ext cx="2786063" cy="2428875"/>
          </a:xfrm>
          <a:prstGeom prst="snip1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wrap="none" tIns="91440" bIns="91440" anchor="ctr"/>
          <a:lstStyle/>
          <a:p>
            <a:pPr algn="ctr">
              <a:defRPr/>
            </a:pPr>
            <a:endParaRPr lang="en-US" dirty="0">
              <a:solidFill>
                <a:schemeClr val="tx1"/>
              </a:solidFill>
            </a:endParaRPr>
          </a:p>
        </p:txBody>
      </p:sp>
      <p:sp>
        <p:nvSpPr>
          <p:cNvPr id="40" name="Oval 39"/>
          <p:cNvSpPr/>
          <p:nvPr/>
        </p:nvSpPr>
        <p:spPr bwMode="auto">
          <a:xfrm>
            <a:off x="2357438" y="1422400"/>
            <a:ext cx="1071562"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Planned</a:t>
            </a:r>
          </a:p>
        </p:txBody>
      </p:sp>
      <p:sp>
        <p:nvSpPr>
          <p:cNvPr id="42" name="Oval 41"/>
          <p:cNvSpPr/>
          <p:nvPr/>
        </p:nvSpPr>
        <p:spPr bwMode="auto">
          <a:xfrm>
            <a:off x="4076700" y="2490788"/>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Scheduled</a:t>
            </a:r>
          </a:p>
        </p:txBody>
      </p:sp>
      <p:sp>
        <p:nvSpPr>
          <p:cNvPr id="43" name="Oval 42"/>
          <p:cNvSpPr/>
          <p:nvPr/>
        </p:nvSpPr>
        <p:spPr bwMode="auto">
          <a:xfrm>
            <a:off x="6000750" y="1422400"/>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Dispatched</a:t>
            </a:r>
          </a:p>
        </p:txBody>
      </p:sp>
      <p:sp>
        <p:nvSpPr>
          <p:cNvPr id="44" name="Oval 43"/>
          <p:cNvSpPr/>
          <p:nvPr/>
        </p:nvSpPr>
        <p:spPr bwMode="auto">
          <a:xfrm>
            <a:off x="7858125" y="2493963"/>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Reported</a:t>
            </a:r>
          </a:p>
        </p:txBody>
      </p:sp>
      <p:sp>
        <p:nvSpPr>
          <p:cNvPr id="46" name="Oval 45"/>
          <p:cNvSpPr/>
          <p:nvPr/>
        </p:nvSpPr>
        <p:spPr bwMode="auto">
          <a:xfrm>
            <a:off x="404813" y="2493963"/>
            <a:ext cx="1071562"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Demand received</a:t>
            </a:r>
          </a:p>
        </p:txBody>
      </p:sp>
      <p:grpSp>
        <p:nvGrpSpPr>
          <p:cNvPr id="34831" name="Group 70"/>
          <p:cNvGrpSpPr>
            <a:grpSpLocks/>
          </p:cNvGrpSpPr>
          <p:nvPr/>
        </p:nvGrpSpPr>
        <p:grpSpPr bwMode="auto">
          <a:xfrm>
            <a:off x="357188" y="920750"/>
            <a:ext cx="571500" cy="644525"/>
            <a:chOff x="357158" y="1500174"/>
            <a:chExt cx="571504" cy="643736"/>
          </a:xfrm>
        </p:grpSpPr>
        <p:sp>
          <p:nvSpPr>
            <p:cNvPr id="68" name="Oval 67"/>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MRP</a:t>
              </a:r>
            </a:p>
          </p:txBody>
        </p:sp>
        <p:cxnSp>
          <p:nvCxnSpPr>
            <p:cNvPr id="70" name="Straight Connector 69"/>
            <p:cNvCxnSpPr>
              <a:endCxn id="68"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grpSp>
      <p:grpSp>
        <p:nvGrpSpPr>
          <p:cNvPr id="34832" name="Group 71"/>
          <p:cNvGrpSpPr>
            <a:grpSpLocks/>
          </p:cNvGrpSpPr>
          <p:nvPr/>
        </p:nvGrpSpPr>
        <p:grpSpPr bwMode="auto">
          <a:xfrm>
            <a:off x="1928813" y="922338"/>
            <a:ext cx="571500" cy="642937"/>
            <a:chOff x="357158" y="1500174"/>
            <a:chExt cx="571504" cy="643736"/>
          </a:xfrm>
        </p:grpSpPr>
        <p:sp>
          <p:nvSpPr>
            <p:cNvPr id="73" name="Oval 72"/>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MSW</a:t>
              </a:r>
            </a:p>
          </p:txBody>
        </p:sp>
        <p:cxnSp>
          <p:nvCxnSpPr>
            <p:cNvPr id="74" name="Straight Connector 73"/>
            <p:cNvCxnSpPr>
              <a:endCxn id="73"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grpSp>
      <p:grpSp>
        <p:nvGrpSpPr>
          <p:cNvPr id="34833" name="Group 74"/>
          <p:cNvGrpSpPr>
            <a:grpSpLocks/>
          </p:cNvGrpSpPr>
          <p:nvPr/>
        </p:nvGrpSpPr>
        <p:grpSpPr bwMode="auto">
          <a:xfrm>
            <a:off x="4643438" y="922338"/>
            <a:ext cx="571500" cy="642937"/>
            <a:chOff x="357158" y="1500174"/>
            <a:chExt cx="571504" cy="643736"/>
          </a:xfrm>
        </p:grpSpPr>
        <p:sp>
          <p:nvSpPr>
            <p:cNvPr id="76" name="Oval 75"/>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PSW</a:t>
              </a:r>
            </a:p>
          </p:txBody>
        </p:sp>
        <p:cxnSp>
          <p:nvCxnSpPr>
            <p:cNvPr id="77" name="Straight Connector 76"/>
            <p:cNvCxnSpPr>
              <a:endCxn id="76"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34834" name="Group 77"/>
          <p:cNvGrpSpPr>
            <a:grpSpLocks/>
          </p:cNvGrpSpPr>
          <p:nvPr/>
        </p:nvGrpSpPr>
        <p:grpSpPr bwMode="auto">
          <a:xfrm>
            <a:off x="5572125" y="922338"/>
            <a:ext cx="571500" cy="642937"/>
            <a:chOff x="357158" y="1500174"/>
            <a:chExt cx="571504" cy="643736"/>
          </a:xfrm>
        </p:grpSpPr>
        <p:sp>
          <p:nvSpPr>
            <p:cNvPr id="79" name="Oval 78"/>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Base</a:t>
              </a:r>
            </a:p>
          </p:txBody>
        </p:sp>
        <p:cxnSp>
          <p:nvCxnSpPr>
            <p:cNvPr id="80" name="Straight Connector 79"/>
            <p:cNvCxnSpPr>
              <a:endCxn id="79"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34835" name="Group 80"/>
          <p:cNvGrpSpPr>
            <a:grpSpLocks/>
          </p:cNvGrpSpPr>
          <p:nvPr/>
        </p:nvGrpSpPr>
        <p:grpSpPr bwMode="auto">
          <a:xfrm>
            <a:off x="8286750" y="922338"/>
            <a:ext cx="571500" cy="642937"/>
            <a:chOff x="357158" y="1500174"/>
            <a:chExt cx="571504" cy="643736"/>
          </a:xfrm>
        </p:grpSpPr>
        <p:sp>
          <p:nvSpPr>
            <p:cNvPr id="82" name="Oval 81"/>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Base</a:t>
              </a:r>
            </a:p>
          </p:txBody>
        </p:sp>
        <p:cxnSp>
          <p:nvCxnSpPr>
            <p:cNvPr id="83" name="Straight Connector 82"/>
            <p:cNvCxnSpPr>
              <a:endCxn id="82"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34836" name="Group 94"/>
          <p:cNvGrpSpPr>
            <a:grpSpLocks/>
          </p:cNvGrpSpPr>
          <p:nvPr/>
        </p:nvGrpSpPr>
        <p:grpSpPr bwMode="auto">
          <a:xfrm>
            <a:off x="5143500" y="1350963"/>
            <a:ext cx="571500" cy="571500"/>
            <a:chOff x="5143504" y="1857364"/>
            <a:chExt cx="571504" cy="571504"/>
          </a:xfrm>
        </p:grpSpPr>
        <p:sp>
          <p:nvSpPr>
            <p:cNvPr id="89" name="Oval 88"/>
            <p:cNvSpPr/>
            <p:nvPr/>
          </p:nvSpPr>
          <p:spPr bwMode="auto">
            <a:xfrm>
              <a:off x="5143504" y="185736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CAC</a:t>
              </a:r>
            </a:p>
          </p:txBody>
        </p:sp>
        <p:cxnSp>
          <p:nvCxnSpPr>
            <p:cNvPr id="90" name="Straight Connector 89"/>
            <p:cNvCxnSpPr>
              <a:endCxn id="89" idx="4"/>
            </p:cNvCxnSpPr>
            <p:nvPr/>
          </p:nvCxnSpPr>
          <p:spPr bwMode="auto">
            <a:xfrm flipV="1">
              <a:off x="5214942" y="2285992"/>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cxnSp>
          <p:nvCxnSpPr>
            <p:cNvPr id="92" name="Straight Connector 91"/>
            <p:cNvCxnSpPr>
              <a:endCxn id="89" idx="4"/>
            </p:cNvCxnSpPr>
            <p:nvPr/>
          </p:nvCxnSpPr>
          <p:spPr bwMode="auto">
            <a:xfrm rot="10800000">
              <a:off x="5429256" y="2285992"/>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sp>
        <p:nvSpPr>
          <p:cNvPr id="67" name="TextBox 66"/>
          <p:cNvSpPr txBox="1"/>
          <p:nvPr/>
        </p:nvSpPr>
        <p:spPr>
          <a:xfrm>
            <a:off x="8027988" y="119063"/>
            <a:ext cx="1116012" cy="214312"/>
          </a:xfrm>
          <a:prstGeom prst="rect">
            <a:avLst/>
          </a:prstGeom>
          <a:noFill/>
        </p:spPr>
        <p:txBody>
          <a:bodyPr>
            <a:spAutoFit/>
          </a:bodyPr>
          <a:lstStyle/>
          <a:p>
            <a:pPr algn="ctr">
              <a:defRPr/>
            </a:pPr>
            <a:r>
              <a:rPr lang="en-US" sz="800" dirty="0">
                <a:solidFill>
                  <a:schemeClr val="bg1">
                    <a:lumMod val="85000"/>
                  </a:schemeClr>
                </a:solidFill>
              </a:rPr>
              <a:t>Click For Next  Point</a:t>
            </a:r>
          </a:p>
        </p:txBody>
      </p:sp>
      <p:grpSp>
        <p:nvGrpSpPr>
          <p:cNvPr id="9" name="Group 87"/>
          <p:cNvGrpSpPr/>
          <p:nvPr/>
        </p:nvGrpSpPr>
        <p:grpSpPr>
          <a:xfrm>
            <a:off x="4355976" y="4717295"/>
            <a:ext cx="1222308" cy="1158266"/>
            <a:chOff x="74989" y="747753"/>
            <a:chExt cx="583824" cy="568059"/>
          </a:xfrm>
          <a:scene3d>
            <a:camera prst="orthographicFront"/>
            <a:lightRig rig="threePt" dir="t">
              <a:rot lat="0" lon="0" rev="7500000"/>
            </a:lightRig>
          </a:scene3d>
        </p:grpSpPr>
        <p:sp>
          <p:nvSpPr>
            <p:cNvPr id="91" name=" 3"/>
            <p:cNvSpPr/>
            <p:nvPr/>
          </p:nvSpPr>
          <p:spPr>
            <a:xfrm rot="657243">
              <a:off x="74989" y="747753"/>
              <a:ext cx="583824" cy="568059"/>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3"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Base</a:t>
              </a:r>
            </a:p>
          </p:txBody>
        </p:sp>
      </p:grpSp>
      <p:sp>
        <p:nvSpPr>
          <p:cNvPr id="95" name="Circular Arrow 94"/>
          <p:cNvSpPr/>
          <p:nvPr/>
        </p:nvSpPr>
        <p:spPr bwMode="auto">
          <a:xfrm rot="16373809">
            <a:off x="3234894" y="4542260"/>
            <a:ext cx="936320" cy="808109"/>
          </a:xfrm>
          <a:prstGeom prst="circular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39700" prst="cross"/>
          </a:sp3d>
        </p:spPr>
        <p:txBody>
          <a:bodyPr wrap="none" tIns="91440" bIns="91440" anchor="ctr"/>
          <a:lstStyle/>
          <a:p>
            <a:pPr algn="ctr">
              <a:defRPr/>
            </a:pPr>
            <a:endParaRPr lang="en-US" dirty="0"/>
          </a:p>
        </p:txBody>
      </p:sp>
      <p:sp>
        <p:nvSpPr>
          <p:cNvPr id="96" name="Circular Arrow 95"/>
          <p:cNvSpPr/>
          <p:nvPr/>
        </p:nvSpPr>
        <p:spPr bwMode="auto">
          <a:xfrm rot="4233411">
            <a:off x="4647110" y="3887227"/>
            <a:ext cx="936320" cy="808109"/>
          </a:xfrm>
          <a:prstGeom prst="circular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39700" prst="cross"/>
          </a:sp3d>
        </p:spPr>
        <p:txBody>
          <a:bodyPr wrap="none" tIns="91440" bIns="91440" anchor="ctr"/>
          <a:lstStyle/>
          <a:p>
            <a:pPr algn="ctr">
              <a:defRPr/>
            </a:pPr>
            <a:endParaRPr lang="en-US" dirty="0"/>
          </a:p>
        </p:txBody>
      </p:sp>
      <p:sp>
        <p:nvSpPr>
          <p:cNvPr id="98" name="Circular Arrow 97"/>
          <p:cNvSpPr/>
          <p:nvPr/>
        </p:nvSpPr>
        <p:spPr bwMode="auto">
          <a:xfrm rot="8405507">
            <a:off x="4567653" y="4986306"/>
            <a:ext cx="1437129" cy="1218200"/>
          </a:xfrm>
          <a:prstGeom prst="circular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39700" prst="cross"/>
          </a:sp3d>
        </p:spPr>
        <p:txBody>
          <a:bodyPr wrap="none" tIns="91440" bIns="91440" anchor="ctr"/>
          <a:lstStyle/>
          <a:p>
            <a:pPr algn="ctr">
              <a:defRPr/>
            </a:pPr>
            <a:endParaRPr lang="en-US" dirty="0"/>
          </a:p>
        </p:txBody>
      </p:sp>
      <p:grpSp>
        <p:nvGrpSpPr>
          <p:cNvPr id="10" name="Group 77"/>
          <p:cNvGrpSpPr/>
          <p:nvPr/>
        </p:nvGrpSpPr>
        <p:grpSpPr>
          <a:xfrm>
            <a:off x="4323457" y="3931345"/>
            <a:ext cx="896615" cy="927487"/>
            <a:chOff x="71435" y="785815"/>
            <a:chExt cx="584697" cy="529733"/>
          </a:xfrm>
          <a:scene3d>
            <a:camera prst="orthographicFront"/>
            <a:lightRig rig="threePt" dir="t">
              <a:rot lat="0" lon="0" rev="7500000"/>
            </a:lightRig>
          </a:scene3d>
        </p:grpSpPr>
        <p:sp>
          <p:nvSpPr>
            <p:cNvPr id="81"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4"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PSW</a:t>
              </a:r>
            </a:p>
          </p:txBody>
        </p:sp>
      </p:grpSp>
      <p:grpSp>
        <p:nvGrpSpPr>
          <p:cNvPr id="11" name="Group 84"/>
          <p:cNvGrpSpPr/>
          <p:nvPr/>
        </p:nvGrpSpPr>
        <p:grpSpPr>
          <a:xfrm>
            <a:off x="3635896" y="4435401"/>
            <a:ext cx="896615" cy="927487"/>
            <a:chOff x="71435" y="785815"/>
            <a:chExt cx="584697" cy="529733"/>
          </a:xfrm>
          <a:scene3d>
            <a:camera prst="orthographicFront"/>
            <a:lightRig rig="threePt" dir="t">
              <a:rot lat="0" lon="0" rev="7500000"/>
            </a:lightRig>
          </a:scene3d>
        </p:grpSpPr>
        <p:sp>
          <p:nvSpPr>
            <p:cNvPr id="86"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7"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MSW</a:t>
              </a:r>
            </a:p>
          </p:txBody>
        </p:sp>
      </p:grpSp>
      <p:grpSp>
        <p:nvGrpSpPr>
          <p:cNvPr id="12" name="Group 68"/>
          <p:cNvGrpSpPr/>
          <p:nvPr/>
        </p:nvGrpSpPr>
        <p:grpSpPr>
          <a:xfrm>
            <a:off x="3731790" y="3787329"/>
            <a:ext cx="696194" cy="673749"/>
            <a:chOff x="71435" y="785815"/>
            <a:chExt cx="584697" cy="529733"/>
          </a:xfrm>
          <a:scene3d>
            <a:camera prst="orthographicFront"/>
            <a:lightRig rig="threePt" dir="t">
              <a:rot lat="0" lon="0" rev="7500000"/>
            </a:lightRig>
          </a:scene3d>
        </p:grpSpPr>
        <p:sp>
          <p:nvSpPr>
            <p:cNvPr id="71"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2"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CAC</a:t>
              </a: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250825" y="504825"/>
            <a:ext cx="7129463"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Release to Production</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Process Steps</a:t>
            </a:r>
          </a:p>
        </p:txBody>
      </p:sp>
      <p:sp>
        <p:nvSpPr>
          <p:cNvPr id="10" name="TextBox 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36867" name="Content Placeholder 2"/>
          <p:cNvSpPr>
            <a:spLocks noGrp="1"/>
          </p:cNvSpPr>
          <p:nvPr>
            <p:ph idx="1"/>
          </p:nvPr>
        </p:nvSpPr>
        <p:spPr>
          <a:xfrm>
            <a:off x="323850" y="5805488"/>
            <a:ext cx="8008938" cy="576262"/>
          </a:xfrm>
        </p:spPr>
        <p:txBody>
          <a:bodyPr/>
          <a:lstStyle/>
          <a:p>
            <a:r>
              <a:rPr lang="en-US" sz="1200" i="1" smtClean="0"/>
              <a:t>Note: We are only covering the steps in green in this training segment</a:t>
            </a:r>
          </a:p>
          <a:p>
            <a:pPr lvl="1"/>
            <a:endParaRPr lang="en-US" sz="1200" i="1" smtClean="0"/>
          </a:p>
          <a:p>
            <a:pPr lvl="1"/>
            <a:endParaRPr lang="en-US" sz="1200" i="1" smtClean="0"/>
          </a:p>
        </p:txBody>
      </p:sp>
      <p:pic>
        <p:nvPicPr>
          <p:cNvPr id="36868" name="Picture 2"/>
          <p:cNvPicPr>
            <a:picLocks noChangeAspect="1" noChangeArrowheads="1"/>
          </p:cNvPicPr>
          <p:nvPr/>
        </p:nvPicPr>
        <p:blipFill>
          <a:blip r:embed="rId3"/>
          <a:srcRect/>
          <a:stretch>
            <a:fillRect/>
          </a:stretch>
        </p:blipFill>
        <p:spPr bwMode="auto">
          <a:xfrm>
            <a:off x="323850" y="1052513"/>
            <a:ext cx="8035925" cy="4657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Diagram 4"/>
          <p:cNvGraphicFramePr/>
          <p:nvPr/>
        </p:nvGraphicFramePr>
        <p:xfrm>
          <a:off x="142844" y="1154384"/>
          <a:ext cx="8858312" cy="2643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1835696" y="4300506"/>
          <a:ext cx="3571900" cy="92869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38915" name="Elbow Connector 8"/>
          <p:cNvCxnSpPr>
            <a:cxnSpLocks noChangeShapeType="1"/>
          </p:cNvCxnSpPr>
          <p:nvPr/>
        </p:nvCxnSpPr>
        <p:spPr bwMode="auto">
          <a:xfrm rot="16200000" flipH="1">
            <a:off x="1659731" y="2964657"/>
            <a:ext cx="2657475" cy="576262"/>
          </a:xfrm>
          <a:prstGeom prst="bentConnector3">
            <a:avLst>
              <a:gd name="adj1" fmla="val 66935"/>
            </a:avLst>
          </a:prstGeom>
          <a:noFill/>
          <a:ln w="9525" algn="ctr">
            <a:solidFill>
              <a:schemeClr val="tx1"/>
            </a:solidFill>
            <a:prstDash val="sysDash"/>
            <a:round/>
            <a:headEnd type="triangle" w="med" len="med"/>
            <a:tailEnd/>
          </a:ln>
        </p:spPr>
      </p:cxnSp>
      <p:sp>
        <p:nvSpPr>
          <p:cNvPr id="8" name="Title 1"/>
          <p:cNvSpPr txBox="1">
            <a:spLocks/>
          </p:cNvSpPr>
          <p:nvPr/>
        </p:nvSpPr>
        <p:spPr bwMode="auto">
          <a:xfrm>
            <a:off x="250825" y="504825"/>
            <a:ext cx="7129463"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Production Scheduling</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Process Steps</a:t>
            </a:r>
          </a:p>
        </p:txBody>
      </p:sp>
      <p:sp>
        <p:nvSpPr>
          <p:cNvPr id="10" name="TextBox 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aphicFrame>
        <p:nvGraphicFramePr>
          <p:cNvPr id="12" name="Diagram 11"/>
          <p:cNvGraphicFramePr/>
          <p:nvPr/>
        </p:nvGraphicFramePr>
        <p:xfrm>
          <a:off x="4788024" y="5380626"/>
          <a:ext cx="3571900" cy="92869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cxnSp>
        <p:nvCxnSpPr>
          <p:cNvPr id="38919" name="Elbow Connector 12"/>
          <p:cNvCxnSpPr>
            <a:cxnSpLocks noChangeShapeType="1"/>
          </p:cNvCxnSpPr>
          <p:nvPr/>
        </p:nvCxnSpPr>
        <p:spPr bwMode="auto">
          <a:xfrm rot="16200000" flipH="1">
            <a:off x="4427537" y="3436938"/>
            <a:ext cx="3529013" cy="503238"/>
          </a:xfrm>
          <a:prstGeom prst="bentConnector3">
            <a:avLst>
              <a:gd name="adj1" fmla="val 50412"/>
            </a:avLst>
          </a:prstGeom>
          <a:noFill/>
          <a:ln w="9525" algn="ctr">
            <a:solidFill>
              <a:schemeClr val="tx1"/>
            </a:solidFill>
            <a:prstDash val="sysDash"/>
            <a:round/>
            <a:headEnd type="triangle" w="med" len="med"/>
            <a:tailEnd/>
          </a:ln>
        </p:spPr>
      </p:cxnSp>
      <p:cxnSp>
        <p:nvCxnSpPr>
          <p:cNvPr id="38920" name="Elbow Connector 14"/>
          <p:cNvCxnSpPr>
            <a:cxnSpLocks noChangeShapeType="1"/>
          </p:cNvCxnSpPr>
          <p:nvPr/>
        </p:nvCxnSpPr>
        <p:spPr bwMode="auto">
          <a:xfrm rot="5400000">
            <a:off x="3204369" y="1988344"/>
            <a:ext cx="2808287" cy="2663825"/>
          </a:xfrm>
          <a:prstGeom prst="bentConnector3">
            <a:avLst>
              <a:gd name="adj1" fmla="val 63954"/>
            </a:avLst>
          </a:prstGeom>
          <a:noFill/>
          <a:ln w="9525" algn="ctr">
            <a:solidFill>
              <a:schemeClr val="tx1"/>
            </a:solidFill>
            <a:prstDash val="sysDash"/>
            <a:round/>
            <a:headEnd type="triangle" w="med" len="med"/>
            <a:tailEn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42875" y="1398588"/>
            <a:ext cx="8382000" cy="2357437"/>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aphicFrame>
        <p:nvGraphicFramePr>
          <p:cNvPr id="4" name="Table 3"/>
          <p:cNvGraphicFramePr>
            <a:graphicFrameLocks noGrp="1"/>
          </p:cNvGraphicFramePr>
          <p:nvPr/>
        </p:nvGraphicFramePr>
        <p:xfrm>
          <a:off x="125413" y="3886200"/>
          <a:ext cx="8804275" cy="1676400"/>
        </p:xfrm>
        <a:graphic>
          <a:graphicData uri="http://schemas.openxmlformats.org/drawingml/2006/table">
            <a:tbl>
              <a:tblPr firstRow="1" bandRow="1">
                <a:tableStyleId>{5C22544A-7EE6-4342-B048-85BDC9FD1C3A}</a:tableStyleId>
              </a:tblPr>
              <a:tblGrid>
                <a:gridCol w="4389130"/>
                <a:gridCol w="4415022"/>
              </a:tblGrid>
              <a:tr h="304800">
                <a:tc>
                  <a:txBody>
                    <a:bodyPr/>
                    <a:lstStyle/>
                    <a:p>
                      <a:r>
                        <a:rPr lang="en-US" sz="1400" dirty="0" smtClean="0"/>
                        <a:t>Business Objective</a:t>
                      </a:r>
                      <a:endParaRPr lang="en-US" sz="1400" dirty="0"/>
                    </a:p>
                  </a:txBody>
                  <a:tcPr/>
                </a:tc>
                <a:tc>
                  <a:txBody>
                    <a:bodyPr/>
                    <a:lstStyle/>
                    <a:p>
                      <a:r>
                        <a:rPr lang="en-US" sz="1200" dirty="0" smtClean="0"/>
                        <a:t>Business Need/Approach</a:t>
                      </a:r>
                      <a:endParaRPr lang="en-US" sz="1200" dirty="0"/>
                    </a:p>
                  </a:txBody>
                  <a:tcPr/>
                </a:tc>
              </a:tr>
              <a:tr h="370840">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Provide production with timely and accurate production schedules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Provide production with timely shop floor paperwork – if required</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Release production orders and schedules to production efficiently</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defRPr/>
                      </a:pPr>
                      <a:endPar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Production to access schedules and production orders details directly – self service</a:t>
                      </a: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bl>
          </a:graphicData>
        </a:graphic>
      </p:graphicFrame>
      <p:sp>
        <p:nvSpPr>
          <p:cNvPr id="125" name="TextBox 124"/>
          <p:cNvSpPr txBox="1"/>
          <p:nvPr/>
        </p:nvSpPr>
        <p:spPr>
          <a:xfrm>
            <a:off x="142875" y="6042025"/>
            <a:ext cx="7429500" cy="339725"/>
          </a:xfrm>
          <a:prstGeom prst="rect">
            <a:avLst/>
          </a:prstGeom>
          <a:noFill/>
        </p:spPr>
        <p:txBody>
          <a:bodyPr>
            <a:spAutoFit/>
          </a:bodyPr>
          <a:lstStyle/>
          <a:p>
            <a:pPr>
              <a:defRPr/>
            </a:pPr>
            <a:r>
              <a:rPr lang="en-US" sz="1600" b="1" dirty="0">
                <a:solidFill>
                  <a:schemeClr val="bg1">
                    <a:lumMod val="50000"/>
                  </a:schemeClr>
                </a:solidFill>
              </a:rPr>
              <a:t>Key Point: </a:t>
            </a:r>
            <a:r>
              <a:rPr lang="en-US" sz="1600" dirty="0">
                <a:solidFill>
                  <a:schemeClr val="bg1">
                    <a:lumMod val="50000"/>
                  </a:schemeClr>
                </a:solidFill>
              </a:rPr>
              <a:t>Your comments? </a:t>
            </a:r>
          </a:p>
        </p:txBody>
      </p:sp>
      <p:sp>
        <p:nvSpPr>
          <p:cNvPr id="40974" name="Text Box 4"/>
          <p:cNvSpPr txBox="1">
            <a:spLocks noChangeArrowheads="1"/>
          </p:cNvSpPr>
          <p:nvPr/>
        </p:nvSpPr>
        <p:spPr bwMode="auto">
          <a:xfrm>
            <a:off x="2428875" y="1327150"/>
            <a:ext cx="2286000" cy="369888"/>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40975" name="Line 6"/>
          <p:cNvSpPr>
            <a:spLocks noChangeShapeType="1"/>
          </p:cNvSpPr>
          <p:nvPr/>
        </p:nvSpPr>
        <p:spPr bwMode="auto">
          <a:xfrm flipH="1">
            <a:off x="2422525" y="884238"/>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40976" name="Text Box 10"/>
          <p:cNvSpPr txBox="1">
            <a:spLocks noChangeArrowheads="1"/>
          </p:cNvSpPr>
          <p:nvPr/>
        </p:nvSpPr>
        <p:spPr bwMode="auto">
          <a:xfrm>
            <a:off x="4214813" y="1327150"/>
            <a:ext cx="3000375" cy="369888"/>
          </a:xfrm>
          <a:prstGeom prst="rect">
            <a:avLst/>
          </a:prstGeom>
          <a:noFill/>
          <a:ln w="38100" algn="ctr">
            <a:noFill/>
            <a:miter lim="800000"/>
            <a:headEnd/>
            <a:tailEnd/>
          </a:ln>
        </p:spPr>
        <p:txBody>
          <a:bodyPr tIns="91440" bIns="91440">
            <a:spAutoFit/>
          </a:bodyPr>
          <a:lstStyle/>
          <a:p>
            <a:pPr algn="ctr"/>
            <a:r>
              <a:rPr lang="en-US" sz="1200" b="1">
                <a:latin typeface="Arial" charset="0"/>
              </a:rPr>
              <a:t>Release To Production</a:t>
            </a:r>
          </a:p>
        </p:txBody>
      </p:sp>
      <p:sp>
        <p:nvSpPr>
          <p:cNvPr id="40977" name="Text Box 11"/>
          <p:cNvSpPr txBox="1">
            <a:spLocks noChangeArrowheads="1"/>
          </p:cNvSpPr>
          <p:nvPr/>
        </p:nvSpPr>
        <p:spPr bwMode="auto">
          <a:xfrm>
            <a:off x="7000875" y="1327150"/>
            <a:ext cx="920750" cy="369888"/>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40978" name="Text Box 20"/>
          <p:cNvSpPr txBox="1">
            <a:spLocks noChangeArrowheads="1"/>
          </p:cNvSpPr>
          <p:nvPr/>
        </p:nvSpPr>
        <p:spPr bwMode="auto">
          <a:xfrm>
            <a:off x="285750" y="1327150"/>
            <a:ext cx="1571625" cy="369888"/>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40979" name="Rectangle 13"/>
          <p:cNvSpPr>
            <a:spLocks noChangeArrowheads="1"/>
          </p:cNvSpPr>
          <p:nvPr/>
        </p:nvSpPr>
        <p:spPr bwMode="auto">
          <a:xfrm>
            <a:off x="142875" y="1060450"/>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40980" name="Line 6"/>
          <p:cNvSpPr>
            <a:spLocks noChangeShapeType="1"/>
          </p:cNvSpPr>
          <p:nvPr/>
        </p:nvSpPr>
        <p:spPr bwMode="auto">
          <a:xfrm flipH="1">
            <a:off x="4779963" y="898525"/>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40981" name="Line 6"/>
          <p:cNvSpPr>
            <a:spLocks noChangeShapeType="1"/>
          </p:cNvSpPr>
          <p:nvPr/>
        </p:nvSpPr>
        <p:spPr bwMode="auto">
          <a:xfrm flipH="1">
            <a:off x="6994525" y="898525"/>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40982" name="Rectangle 8"/>
          <p:cNvSpPr>
            <a:spLocks noChangeArrowheads="1"/>
          </p:cNvSpPr>
          <p:nvPr/>
        </p:nvSpPr>
        <p:spPr bwMode="auto">
          <a:xfrm>
            <a:off x="4786313" y="1060450"/>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40983" name="Rectangle 6"/>
          <p:cNvSpPr>
            <a:spLocks noChangeArrowheads="1"/>
          </p:cNvSpPr>
          <p:nvPr/>
        </p:nvSpPr>
        <p:spPr bwMode="auto">
          <a:xfrm>
            <a:off x="2428875" y="1060450"/>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65" name="Left Arrow 64"/>
          <p:cNvSpPr/>
          <p:nvPr/>
        </p:nvSpPr>
        <p:spPr bwMode="auto">
          <a:xfrm rot="16200000">
            <a:off x="6484486" y="873001"/>
            <a:ext cx="500066" cy="571505"/>
          </a:xfrm>
          <a:prstGeom prst="leftArrow">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dirty="0">
              <a:solidFill>
                <a:schemeClr val="accent1">
                  <a:lumMod val="50000"/>
                </a:schemeClr>
              </a:solidFill>
            </a:endParaRPr>
          </a:p>
        </p:txBody>
      </p:sp>
      <p:sp>
        <p:nvSpPr>
          <p:cNvPr id="73" name="Isosceles Triangle 72"/>
          <p:cNvSpPr/>
          <p:nvPr/>
        </p:nvSpPr>
        <p:spPr bwMode="auto">
          <a:xfrm rot="10800000">
            <a:off x="500035" y="1827932"/>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74" name="Isosceles Triangle 73"/>
          <p:cNvSpPr/>
          <p:nvPr/>
        </p:nvSpPr>
        <p:spPr bwMode="auto">
          <a:xfrm>
            <a:off x="500035" y="2613750"/>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76" name="Isosceles Triangle 75"/>
          <p:cNvSpPr/>
          <p:nvPr/>
        </p:nvSpPr>
        <p:spPr bwMode="auto">
          <a:xfrm rot="10800000" flipV="1">
            <a:off x="2699793" y="2926653"/>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81" name="Isosceles Triangle 80"/>
          <p:cNvSpPr/>
          <p:nvPr/>
        </p:nvSpPr>
        <p:spPr bwMode="auto">
          <a:xfrm rot="10800000" flipV="1">
            <a:off x="2699793" y="2638621"/>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82" name="Isosceles Triangle 81"/>
          <p:cNvSpPr/>
          <p:nvPr/>
        </p:nvSpPr>
        <p:spPr bwMode="auto">
          <a:xfrm rot="10800000" flipV="1">
            <a:off x="3059833" y="2926653"/>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5" name="Isosceles Triangle 44"/>
          <p:cNvSpPr/>
          <p:nvPr/>
        </p:nvSpPr>
        <p:spPr bwMode="auto">
          <a:xfrm rot="10800000" flipV="1">
            <a:off x="3059833" y="2636912"/>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6" name="Isosceles Triangle 45"/>
          <p:cNvSpPr/>
          <p:nvPr/>
        </p:nvSpPr>
        <p:spPr bwMode="auto">
          <a:xfrm rot="10800000" flipV="1">
            <a:off x="3059832" y="2348880"/>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50" name="Isosceles Triangle 49"/>
          <p:cNvSpPr/>
          <p:nvPr/>
        </p:nvSpPr>
        <p:spPr bwMode="auto">
          <a:xfrm rot="10800000" flipV="1">
            <a:off x="2699792" y="2348880"/>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28" name="Isosceles Triangle 27"/>
          <p:cNvSpPr/>
          <p:nvPr/>
        </p:nvSpPr>
        <p:spPr bwMode="auto">
          <a:xfrm rot="16200000">
            <a:off x="1178694" y="2292279"/>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29" name="Isosceles Triangle 28"/>
          <p:cNvSpPr/>
          <p:nvPr/>
        </p:nvSpPr>
        <p:spPr bwMode="auto">
          <a:xfrm rot="5400000">
            <a:off x="35687" y="2292279"/>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71" name="TextBox 70"/>
          <p:cNvSpPr txBox="1">
            <a:spLocks noChangeArrowheads="1"/>
          </p:cNvSpPr>
          <p:nvPr/>
        </p:nvSpPr>
        <p:spPr bwMode="auto">
          <a:xfrm>
            <a:off x="468313" y="2387600"/>
            <a:ext cx="1223962" cy="338138"/>
          </a:xfrm>
          <a:prstGeom prst="rect">
            <a:avLst/>
          </a:prstGeom>
          <a:solidFill>
            <a:schemeClr val="bg1">
              <a:alpha val="0"/>
            </a:schemeClr>
          </a:solidFill>
          <a:ln w="28575">
            <a:solidFill>
              <a:schemeClr val="accent1">
                <a:lumMod val="50000"/>
              </a:schemeClr>
            </a:solidFill>
            <a:miter lim="800000"/>
            <a:headEnd/>
            <a:tailEnd/>
          </a:ln>
        </p:spPr>
        <p:txBody>
          <a:bodyPr>
            <a:spAutoFit/>
          </a:bodyPr>
          <a:lstStyle/>
          <a:p>
            <a:pPr>
              <a:spcBef>
                <a:spcPct val="50000"/>
              </a:spcBef>
              <a:defRPr/>
            </a:pPr>
            <a:r>
              <a:rPr lang="en-US" sz="1600" dirty="0"/>
              <a:t>Alignment </a:t>
            </a:r>
          </a:p>
        </p:txBody>
      </p:sp>
      <p:sp>
        <p:nvSpPr>
          <p:cNvPr id="39" name="Title 1"/>
          <p:cNvSpPr txBox="1">
            <a:spLocks/>
          </p:cNvSpPr>
          <p:nvPr/>
        </p:nvSpPr>
        <p:spPr bwMode="auto">
          <a:xfrm>
            <a:off x="250825" y="215900"/>
            <a:ext cx="7129463"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Release to Production</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Objectives/Needs</a:t>
            </a:r>
          </a:p>
        </p:txBody>
      </p:sp>
      <p:sp>
        <p:nvSpPr>
          <p:cNvPr id="41" name="TextBox 4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57" name="TextBox 56"/>
          <p:cNvSpPr txBox="1">
            <a:spLocks noChangeArrowheads="1"/>
          </p:cNvSpPr>
          <p:nvPr/>
        </p:nvSpPr>
        <p:spPr bwMode="auto">
          <a:xfrm>
            <a:off x="4875213" y="1844675"/>
            <a:ext cx="642937" cy="277813"/>
          </a:xfrm>
          <a:prstGeom prst="rect">
            <a:avLst/>
          </a:prstGeom>
          <a:ln>
            <a:no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spAutoFit/>
          </a:bodyPr>
          <a:lstStyle/>
          <a:p>
            <a:pPr algn="ctr">
              <a:defRPr/>
            </a:pPr>
            <a:r>
              <a:rPr lang="en-US" sz="1200" b="1" dirty="0"/>
              <a:t>WO 1</a:t>
            </a:r>
          </a:p>
        </p:txBody>
      </p:sp>
      <p:sp>
        <p:nvSpPr>
          <p:cNvPr id="58" name="TextBox 57"/>
          <p:cNvSpPr txBox="1">
            <a:spLocks noChangeArrowheads="1"/>
          </p:cNvSpPr>
          <p:nvPr/>
        </p:nvSpPr>
        <p:spPr bwMode="auto">
          <a:xfrm>
            <a:off x="5446713" y="1844675"/>
            <a:ext cx="642937" cy="277813"/>
          </a:xfrm>
          <a:prstGeom prst="rect">
            <a:avLst/>
          </a:prstGeom>
          <a:ln>
            <a:no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spAutoFit/>
          </a:bodyPr>
          <a:lstStyle/>
          <a:p>
            <a:pPr algn="ctr">
              <a:defRPr/>
            </a:pPr>
            <a:r>
              <a:rPr lang="en-US" sz="1200" b="1" dirty="0"/>
              <a:t>WO 2</a:t>
            </a:r>
          </a:p>
        </p:txBody>
      </p:sp>
      <p:sp>
        <p:nvSpPr>
          <p:cNvPr id="63" name="TextBox 62"/>
          <p:cNvSpPr txBox="1">
            <a:spLocks noChangeArrowheads="1"/>
          </p:cNvSpPr>
          <p:nvPr/>
        </p:nvSpPr>
        <p:spPr bwMode="auto">
          <a:xfrm>
            <a:off x="6089650" y="1844675"/>
            <a:ext cx="642938" cy="277813"/>
          </a:xfrm>
          <a:prstGeom prst="rect">
            <a:avLst/>
          </a:prstGeom>
          <a:ln>
            <a:no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spAutoFit/>
          </a:bodyPr>
          <a:lstStyle/>
          <a:p>
            <a:pPr algn="ctr">
              <a:defRPr/>
            </a:pPr>
            <a:r>
              <a:rPr lang="en-US" sz="1200" b="1" dirty="0"/>
              <a:t>WO 3</a:t>
            </a:r>
          </a:p>
        </p:txBody>
      </p:sp>
      <p:sp>
        <p:nvSpPr>
          <p:cNvPr id="67" name="Isosceles Triangle 66"/>
          <p:cNvSpPr/>
          <p:nvPr/>
        </p:nvSpPr>
        <p:spPr bwMode="auto">
          <a:xfrm rot="10800000" flipV="1">
            <a:off x="5004048" y="2132856"/>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err="1">
                <a:solidFill>
                  <a:schemeClr val="bg1"/>
                </a:solidFill>
              </a:rPr>
              <a:t>Spply</a:t>
            </a:r>
            <a:endParaRPr lang="en-US" sz="900" dirty="0">
              <a:solidFill>
                <a:schemeClr val="bg1"/>
              </a:solidFill>
            </a:endParaRPr>
          </a:p>
        </p:txBody>
      </p:sp>
      <p:sp>
        <p:nvSpPr>
          <p:cNvPr id="68" name="Isosceles Triangle 67"/>
          <p:cNvSpPr/>
          <p:nvPr/>
        </p:nvSpPr>
        <p:spPr bwMode="auto">
          <a:xfrm rot="10800000" flipV="1">
            <a:off x="5582392" y="2132856"/>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69" name="Isosceles Triangle 68"/>
          <p:cNvSpPr/>
          <p:nvPr/>
        </p:nvSpPr>
        <p:spPr bwMode="auto">
          <a:xfrm rot="10800000" flipV="1">
            <a:off x="6156176" y="2132856"/>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75" name="TextBox 7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7813675" y="31750"/>
            <a:ext cx="430213" cy="301625"/>
            <a:chOff x="6907213" y="0"/>
            <a:chExt cx="430212" cy="301625"/>
          </a:xfrm>
        </p:grpSpPr>
        <p:sp>
          <p:nvSpPr>
            <p:cNvPr id="78" name="Right Arrow 7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1042" name="Group 63"/>
            <p:cNvGrpSpPr>
              <a:grpSpLocks/>
            </p:cNvGrpSpPr>
            <p:nvPr/>
          </p:nvGrpSpPr>
          <p:grpSpPr bwMode="auto">
            <a:xfrm>
              <a:off x="6907213" y="65088"/>
              <a:ext cx="171450" cy="171450"/>
              <a:chOff x="739" y="413995"/>
              <a:chExt cx="172117" cy="172117"/>
            </a:xfrm>
          </p:grpSpPr>
          <p:sp>
            <p:nvSpPr>
              <p:cNvPr id="80" name="Oval 7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9" name="Group 53"/>
          <p:cNvGrpSpPr>
            <a:grpSpLocks/>
          </p:cNvGrpSpPr>
          <p:nvPr/>
        </p:nvGrpSpPr>
        <p:grpSpPr bwMode="auto">
          <a:xfrm>
            <a:off x="8243888" y="31750"/>
            <a:ext cx="430212" cy="301625"/>
            <a:chOff x="6907213" y="0"/>
            <a:chExt cx="430212" cy="301625"/>
          </a:xfrm>
        </p:grpSpPr>
        <p:sp>
          <p:nvSpPr>
            <p:cNvPr id="51" name="Right Arrow 5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1038" name="Group 63"/>
            <p:cNvGrpSpPr>
              <a:grpSpLocks/>
            </p:cNvGrpSpPr>
            <p:nvPr/>
          </p:nvGrpSpPr>
          <p:grpSpPr bwMode="auto">
            <a:xfrm>
              <a:off x="6907213" y="65088"/>
              <a:ext cx="171450" cy="171450"/>
              <a:chOff x="739" y="413995"/>
              <a:chExt cx="172117" cy="172117"/>
            </a:xfrm>
          </p:grpSpPr>
          <p:sp>
            <p:nvSpPr>
              <p:cNvPr id="77" name="Oval 7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41036" name="TextBox 83"/>
          <p:cNvSpPr txBox="1">
            <a:spLocks noChangeArrowheads="1"/>
          </p:cNvSpPr>
          <p:nvPr/>
        </p:nvSpPr>
        <p:spPr bwMode="auto">
          <a:xfrm>
            <a:off x="2484438" y="2060575"/>
            <a:ext cx="2087562" cy="277813"/>
          </a:xfrm>
          <a:prstGeom prst="rect">
            <a:avLst/>
          </a:prstGeom>
          <a:noFill/>
          <a:ln w="9525">
            <a:noFill/>
            <a:miter lim="800000"/>
            <a:headEnd/>
            <a:tailEnd/>
          </a:ln>
        </p:spPr>
        <p:txBody>
          <a:bodyPr>
            <a:spAutoFit/>
          </a:bodyPr>
          <a:lstStyle/>
          <a:p>
            <a:r>
              <a:rPr lang="en-US" sz="1200"/>
              <a:t>Monday Schedule</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2000"/>
                                        <p:tgtEl>
                                          <p:spTgt spid="65"/>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2"/>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childTnLst>
                          </p:cTn>
                        </p:par>
                        <p:par>
                          <p:cTn id="17" fill="hold">
                            <p:stCondLst>
                              <p:cond delay="0"/>
                            </p:stCondLst>
                            <p:childTnLst>
                              <p:par>
                                <p:cTn id="18" presetID="63" presetClass="path" presetSubtype="0" accel="50000" decel="50000" fill="hold" nodeType="afterEffect">
                                  <p:stCondLst>
                                    <p:cond delay="0"/>
                                  </p:stCondLst>
                                  <p:childTnLst>
                                    <p:animMotion origin="layout" path="M -0.24427 0.04351 L 2.77778E-6 0.00601 " pathEditMode="relative" rAng="0" ptsTypes="AA">
                                      <p:cBhvr>
                                        <p:cTn id="19" dur="2000" fill="hold"/>
                                        <p:tgtEl>
                                          <p:spTgt spid="67"/>
                                        </p:tgtEl>
                                        <p:attrNameLst>
                                          <p:attrName>ppt_x</p:attrName>
                                          <p:attrName>ppt_y</p:attrName>
                                        </p:attrNameLst>
                                      </p:cBhvr>
                                      <p:rCtr x="122" y="-19"/>
                                    </p:animMotion>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childTnLst>
                          </p:cTn>
                        </p:par>
                        <p:par>
                          <p:cTn id="23" fill="hold">
                            <p:stCondLst>
                              <p:cond delay="2000"/>
                            </p:stCondLst>
                            <p:childTnLst>
                              <p:par>
                                <p:cTn id="24" presetID="63" presetClass="path" presetSubtype="0" accel="50000" decel="50000" fill="hold" nodeType="afterEffect">
                                  <p:stCondLst>
                                    <p:cond delay="0"/>
                                  </p:stCondLst>
                                  <p:childTnLst>
                                    <p:animMotion origin="layout" path="M -0.3151 0.07963 L 0.06302 0.00601 " pathEditMode="relative" rAng="0" ptsTypes="AA">
                                      <p:cBhvr>
                                        <p:cTn id="25" dur="2000" fill="hold"/>
                                        <p:tgtEl>
                                          <p:spTgt spid="68"/>
                                        </p:tgtEl>
                                        <p:attrNameLst>
                                          <p:attrName>ppt_x</p:attrName>
                                          <p:attrName>ppt_y</p:attrName>
                                        </p:attrNameLst>
                                      </p:cBhvr>
                                      <p:rCtr x="189" y="-37"/>
                                    </p:animMotion>
                                  </p:childTnLst>
                                </p:cTn>
                              </p:par>
                            </p:childTnLst>
                          </p:cTn>
                        </p:par>
                        <p:par>
                          <p:cTn id="26" fill="hold">
                            <p:stCondLst>
                              <p:cond delay="4000"/>
                            </p:stCondLst>
                            <p:childTnLst>
                              <p:par>
                                <p:cTn id="27" presetID="1" presetClass="entr" presetSubtype="0"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childTnLst>
                          </p:cTn>
                        </p:par>
                        <p:par>
                          <p:cTn id="29" fill="hold">
                            <p:stCondLst>
                              <p:cond delay="4000"/>
                            </p:stCondLst>
                            <p:childTnLst>
                              <p:par>
                                <p:cTn id="30" presetID="63" presetClass="path" presetSubtype="0" accel="50000" decel="50000" fill="hold" nodeType="afterEffect">
                                  <p:stCondLst>
                                    <p:cond delay="0"/>
                                  </p:stCondLst>
                                  <p:childTnLst>
                                    <p:animMotion origin="layout" path="M -0.33854 0.03681 L -0.06285 0.00532 " pathEditMode="relative" rAng="0" ptsTypes="AA">
                                      <p:cBhvr>
                                        <p:cTn id="31" dur="2000" fill="hold"/>
                                        <p:tgtEl>
                                          <p:spTgt spid="69"/>
                                        </p:tgtEl>
                                        <p:attrNameLst>
                                          <p:attrName>ppt_x</p:attrName>
                                          <p:attrName>ppt_y</p:attrName>
                                        </p:attrNameLst>
                                      </p:cBhvr>
                                      <p:rCtr x="138" y="-16"/>
                                    </p:animMotion>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49"/>
                                        </p:tgtEl>
                                        <p:attrNameLst>
                                          <p:attrName>style.visibility</p:attrName>
                                        </p:attrNameLst>
                                      </p:cBhvr>
                                      <p:to>
                                        <p:strVal val="hidden"/>
                                      </p:to>
                                    </p:set>
                                  </p:childTnLst>
                                </p:cTn>
                              </p:par>
                              <p:par>
                                <p:cTn id="36" presetID="1"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childTnLst>
                                </p:cTn>
                              </p:par>
                            </p:childTnLst>
                          </p:cTn>
                        </p:par>
                        <p:par>
                          <p:cTn id="38" fill="hold">
                            <p:stCondLst>
                              <p:cond delay="0"/>
                            </p:stCondLst>
                            <p:childTnLst>
                              <p:par>
                                <p:cTn id="39" presetID="1" presetClass="exit"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Content Placeholder 2"/>
          <p:cNvSpPr>
            <a:spLocks noGrp="1"/>
          </p:cNvSpPr>
          <p:nvPr>
            <p:ph idx="1"/>
          </p:nvPr>
        </p:nvSpPr>
        <p:spPr>
          <a:xfrm>
            <a:off x="539750" y="1484313"/>
            <a:ext cx="8153400" cy="4752975"/>
          </a:xfrm>
        </p:spPr>
        <p:txBody>
          <a:bodyPr/>
          <a:lstStyle/>
          <a:p>
            <a:r>
              <a:rPr lang="en-US" smtClean="0"/>
              <a:t>Considerations of approach</a:t>
            </a:r>
          </a:p>
          <a:p>
            <a:pPr lvl="1"/>
            <a:r>
              <a:rPr lang="en-US" smtClean="0"/>
              <a:t>Formal approach – multi-step</a:t>
            </a:r>
          </a:p>
          <a:p>
            <a:pPr lvl="1"/>
            <a:r>
              <a:rPr lang="en-US" smtClean="0"/>
              <a:t>Streamlined</a:t>
            </a:r>
          </a:p>
          <a:p>
            <a:pPr lvl="1"/>
            <a:r>
              <a:rPr lang="en-US" smtClean="0"/>
              <a:t>Shop Floor </a:t>
            </a:r>
            <a:r>
              <a:rPr lang="en-US" i="1" smtClean="0"/>
              <a:t>self service</a:t>
            </a:r>
          </a:p>
          <a:p>
            <a:pPr lvl="1"/>
            <a:r>
              <a:rPr lang="en-US" smtClean="0"/>
              <a:t>Schedules or shop floor paperwork</a:t>
            </a:r>
          </a:p>
          <a:p>
            <a:pPr lvl="1"/>
            <a:r>
              <a:rPr lang="en-US" smtClean="0"/>
              <a:t>Communication of special instructions</a:t>
            </a:r>
          </a:p>
          <a:p>
            <a:pPr lvl="1"/>
            <a:r>
              <a:rPr lang="en-US" smtClean="0"/>
              <a:t>Consideration of order type – repetitive vs discrete</a:t>
            </a:r>
          </a:p>
          <a:p>
            <a:pPr lvl="1"/>
            <a:r>
              <a:rPr lang="en-US" smtClean="0"/>
              <a:t>Where does material issuing/picking/transfer fit into the process?</a:t>
            </a:r>
          </a:p>
          <a:p>
            <a:pPr lvl="1"/>
            <a:endParaRPr lang="en-US" smtClean="0"/>
          </a:p>
          <a:p>
            <a:pPr lvl="1"/>
            <a:endParaRPr lang="en-US" smtClean="0"/>
          </a:p>
          <a:p>
            <a:pPr lvl="1"/>
            <a:endParaRPr lang="en-US" smtClean="0"/>
          </a:p>
        </p:txBody>
      </p:sp>
      <p:sp>
        <p:nvSpPr>
          <p:cNvPr id="4" name="Title 1"/>
          <p:cNvSpPr txBox="1">
            <a:spLocks/>
          </p:cNvSpPr>
          <p:nvPr/>
        </p:nvSpPr>
        <p:spPr bwMode="auto">
          <a:xfrm>
            <a:off x="323850" y="50482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bg1">
                    <a:lumMod val="50000"/>
                  </a:schemeClr>
                </a:solidFill>
                <a:latin typeface="+mj-lt"/>
                <a:ea typeface="+mj-ea"/>
                <a:cs typeface="+mj-cs"/>
              </a:rPr>
              <a:t>Overview</a:t>
            </a:r>
          </a:p>
          <a:p>
            <a:pPr eaLnBrk="0" hangingPunct="0">
              <a:lnSpc>
                <a:spcPct val="90000"/>
              </a:lnSpc>
              <a:defRPr/>
            </a:pPr>
            <a:r>
              <a:rPr lang="en-US" sz="2000" b="1" kern="0" dirty="0">
                <a:solidFill>
                  <a:schemeClr val="bg1">
                    <a:lumMod val="50000"/>
                  </a:schemeClr>
                </a:solidFill>
                <a:latin typeface="+mj-lt"/>
                <a:ea typeface="+mj-ea"/>
                <a:cs typeface="+mj-cs"/>
              </a:rPr>
              <a:t>Authorizing &amp; Releasing Production Orders</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CAMPUS_NAME" val="qad"/>
  <p:tag name="SLIDEFILENAME" val="QAD_Production_Sche___103.JPG"/>
  <p:tag name="SLIDEID" val="103"/>
</p:tagLst>
</file>

<file path=ppt/theme/theme1.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QAD 2010 Template">
  <a:themeElements>
    <a:clrScheme name="2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2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135560</TotalTime>
  <Words>1903</Words>
  <Application>Microsoft Office PowerPoint</Application>
  <PresentationFormat>On-screen Show (4:3)</PresentationFormat>
  <Paragraphs>360</Paragraphs>
  <Slides>34</Slides>
  <Notes>29</Notes>
  <HiddenSlides>11</HiddenSlides>
  <MMClips>0</MMClips>
  <ScaleCrop>false</ScaleCrop>
  <HeadingPairs>
    <vt:vector size="6" baseType="variant">
      <vt:variant>
        <vt:lpstr>Fonts Used</vt:lpstr>
      </vt:variant>
      <vt:variant>
        <vt:i4>6</vt:i4>
      </vt:variant>
      <vt:variant>
        <vt:lpstr>Design Template</vt:lpstr>
      </vt:variant>
      <vt:variant>
        <vt:i4>2</vt:i4>
      </vt:variant>
      <vt:variant>
        <vt:lpstr>Slide Titles</vt:lpstr>
      </vt:variant>
      <vt:variant>
        <vt:i4>34</vt:i4>
      </vt:variant>
    </vt:vector>
  </HeadingPairs>
  <TitlesOfParts>
    <vt:vector size="42" baseType="lpstr">
      <vt:lpstr>Tahoma</vt:lpstr>
      <vt:lpstr>Arial</vt:lpstr>
      <vt:lpstr>Century Gothic</vt:lpstr>
      <vt:lpstr>Lucida Grande</vt:lpstr>
      <vt:lpstr>Webdings</vt:lpstr>
      <vt:lpstr>Times New Roman</vt:lpstr>
      <vt:lpstr>1_QAD 2010 Template</vt:lpstr>
      <vt:lpstr>2_QAD 2010 Template</vt:lpstr>
      <vt:lpstr>Release Orders to Production</vt:lpstr>
      <vt:lpstr>Slide 2</vt:lpstr>
      <vt:lpstr>Slide 3</vt:lpstr>
      <vt:lpstr>Overview</vt:lpstr>
      <vt:lpstr>Solution Components</vt:lpstr>
      <vt:lpstr>Slide 6</vt:lpstr>
      <vt:lpstr>Slide 7</vt:lpstr>
      <vt:lpstr>Slide 8</vt:lpstr>
      <vt:lpstr>Slide 9</vt:lpstr>
      <vt:lpstr>Authorize / Release to Production</vt:lpstr>
      <vt:lpstr>Slide 11</vt:lpstr>
      <vt:lpstr>Slide 12</vt:lpstr>
      <vt:lpstr>Slide 13</vt:lpstr>
      <vt:lpstr>Dispatch Orders</vt:lpstr>
      <vt:lpstr>Slide 15</vt:lpstr>
      <vt:lpstr>Slide 16</vt:lpstr>
      <vt:lpstr>Slide 17</vt:lpstr>
      <vt:lpstr>Slide 18</vt:lpstr>
      <vt:lpstr>Slide 19</vt:lpstr>
      <vt:lpstr> Hands On Lesson</vt:lpstr>
      <vt:lpstr>Exercise 1 - Release Discrete Orders to the Shop Floor Production Lines </vt:lpstr>
      <vt:lpstr>Authorize Production</vt:lpstr>
      <vt:lpstr>Slide 23</vt:lpstr>
      <vt:lpstr>Slide 24</vt:lpstr>
      <vt:lpstr>Dispatch Orders</vt:lpstr>
      <vt:lpstr>Slide 26</vt:lpstr>
      <vt:lpstr>Slide 27</vt:lpstr>
      <vt:lpstr>Slide 28</vt:lpstr>
      <vt:lpstr>Slide 29</vt:lpstr>
      <vt:lpstr> Hands On Lesson</vt:lpstr>
      <vt:lpstr>Exercise 2 - Release Repetitive Orders to the Shop Floor Production Lines</vt:lpstr>
      <vt:lpstr> Other Related Topics</vt:lpstr>
      <vt:lpstr>Slide 33</vt:lpstr>
      <vt:lpstr> End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bws</dc:creator>
  <cp:lastModifiedBy>QAD</cp:lastModifiedBy>
  <cp:revision>2968</cp:revision>
  <dcterms:created xsi:type="dcterms:W3CDTF">2006-04-20T07:03:59Z</dcterms:created>
  <dcterms:modified xsi:type="dcterms:W3CDTF">2011-03-07T16:24:04Z</dcterms:modified>
</cp:coreProperties>
</file>