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3"/>
  </p:notesMasterIdLst>
  <p:handoutMasterIdLst>
    <p:handoutMasterId r:id="rId94"/>
  </p:handoutMasterIdLst>
  <p:sldIdLst>
    <p:sldId id="369" r:id="rId2"/>
    <p:sldId id="372" r:id="rId3"/>
    <p:sldId id="371" r:id="rId4"/>
    <p:sldId id="267" r:id="rId5"/>
    <p:sldId id="271" r:id="rId6"/>
    <p:sldId id="276" r:id="rId7"/>
    <p:sldId id="272" r:id="rId8"/>
    <p:sldId id="273" r:id="rId9"/>
    <p:sldId id="277" r:id="rId10"/>
    <p:sldId id="278" r:id="rId11"/>
    <p:sldId id="291" r:id="rId12"/>
    <p:sldId id="279" r:id="rId13"/>
    <p:sldId id="366" r:id="rId14"/>
    <p:sldId id="280" r:id="rId15"/>
    <p:sldId id="281" r:id="rId16"/>
    <p:sldId id="282" r:id="rId17"/>
    <p:sldId id="283" r:id="rId18"/>
    <p:sldId id="284" r:id="rId19"/>
    <p:sldId id="292" r:id="rId20"/>
    <p:sldId id="285" r:id="rId21"/>
    <p:sldId id="286" r:id="rId22"/>
    <p:sldId id="287" r:id="rId23"/>
    <p:sldId id="385" r:id="rId24"/>
    <p:sldId id="288" r:id="rId25"/>
    <p:sldId id="289" r:id="rId26"/>
    <p:sldId id="270"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293" r:id="rId40"/>
    <p:sldId id="294" r:id="rId41"/>
    <p:sldId id="295" r:id="rId42"/>
    <p:sldId id="296" r:id="rId43"/>
    <p:sldId id="297" r:id="rId44"/>
    <p:sldId id="298"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8" r:id="rId83"/>
    <p:sldId id="339" r:id="rId84"/>
    <p:sldId id="340" r:id="rId85"/>
    <p:sldId id="341" r:id="rId86"/>
    <p:sldId id="347" r:id="rId87"/>
    <p:sldId id="348" r:id="rId88"/>
    <p:sldId id="349" r:id="rId89"/>
    <p:sldId id="350" r:id="rId90"/>
    <p:sldId id="351" r:id="rId91"/>
    <p:sldId id="352" r:id="rId92"/>
  </p:sldIdLst>
  <p:sldSz cx="9144000" cy="6858000" type="screen4x3"/>
  <p:notesSz cx="6985000" cy="9271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81" autoAdjust="0"/>
    <p:restoredTop sz="70775" autoAdjust="0"/>
  </p:normalViewPr>
  <p:slideViewPr>
    <p:cSldViewPr snapToGrid="0" snapToObjects="1">
      <p:cViewPr>
        <p:scale>
          <a:sx n="80" d="100"/>
          <a:sy n="80" d="100"/>
        </p:scale>
        <p:origin x="-1584" y="264"/>
      </p:cViewPr>
      <p:guideLst>
        <p:guide orient="horz" pos="827"/>
        <p:guide pos="361"/>
      </p:guideLst>
    </p:cSldViewPr>
  </p:slideViewPr>
  <p:outlineViewPr>
    <p:cViewPr>
      <p:scale>
        <a:sx n="33" d="100"/>
        <a:sy n="33" d="100"/>
      </p:scale>
      <p:origin x="0" y="13962"/>
    </p:cViewPr>
  </p:outlineViewPr>
  <p:notesTextViewPr>
    <p:cViewPr>
      <p:scale>
        <a:sx n="100" d="100"/>
        <a:sy n="100" d="100"/>
      </p:scale>
      <p:origin x="0" y="0"/>
    </p:cViewPr>
  </p:notesTextViewPr>
  <p:sorterViewPr>
    <p:cViewPr>
      <p:scale>
        <a:sx n="66" d="100"/>
        <a:sy n="66" d="100"/>
      </p:scale>
      <p:origin x="0" y="7992"/>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sz="quarter" idx="1"/>
          </p:nvPr>
        </p:nvSpPr>
        <p:spPr>
          <a:xfrm>
            <a:off x="3956550" y="0"/>
            <a:ext cx="3026833" cy="463550"/>
          </a:xfrm>
          <a:prstGeom prst="rect">
            <a:avLst/>
          </a:prstGeom>
        </p:spPr>
        <p:txBody>
          <a:bodyPr vert="horz" lIns="92885" tIns="46442" rIns="92885" bIns="46442" rtlCol="0"/>
          <a:lstStyle>
            <a:lvl1pPr algn="r">
              <a:defRPr sz="1200"/>
            </a:lvl1pPr>
          </a:lstStyle>
          <a:p>
            <a:fld id="{C48665D8-C10E-9C46-8783-A12B3CD6100C}" type="datetimeFigureOut">
              <a:rPr lang="en-US" smtClean="0"/>
              <a:pPr/>
              <a:t>1/29/2014</a:t>
            </a:fld>
            <a:endParaRPr lang="en-US" dirty="0"/>
          </a:p>
        </p:txBody>
      </p:sp>
      <p:sp>
        <p:nvSpPr>
          <p:cNvPr id="4" name="Footer Placeholder 3"/>
          <p:cNvSpPr>
            <a:spLocks noGrp="1"/>
          </p:cNvSpPr>
          <p:nvPr>
            <p:ph type="ftr" sz="quarter" idx="2"/>
          </p:nvPr>
        </p:nvSpPr>
        <p:spPr>
          <a:xfrm>
            <a:off x="0" y="8805841"/>
            <a:ext cx="3026833" cy="463550"/>
          </a:xfrm>
          <a:prstGeom prst="rect">
            <a:avLst/>
          </a:prstGeom>
        </p:spPr>
        <p:txBody>
          <a:bodyPr vert="horz" lIns="92885" tIns="46442" rIns="92885" bIns="4644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05841"/>
            <a:ext cx="3026833" cy="463550"/>
          </a:xfrm>
          <a:prstGeom prst="rect">
            <a:avLst/>
          </a:prstGeom>
        </p:spPr>
        <p:txBody>
          <a:bodyPr vert="horz" lIns="92885" tIns="46442" rIns="92885" bIns="46442"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idx="1"/>
          </p:nvPr>
        </p:nvSpPr>
        <p:spPr>
          <a:xfrm>
            <a:off x="3956550" y="0"/>
            <a:ext cx="3026833" cy="463550"/>
          </a:xfrm>
          <a:prstGeom prst="rect">
            <a:avLst/>
          </a:prstGeom>
        </p:spPr>
        <p:txBody>
          <a:bodyPr vert="horz" lIns="92885" tIns="46442" rIns="92885" bIns="46442" rtlCol="0"/>
          <a:lstStyle>
            <a:lvl1pPr algn="r">
              <a:defRPr sz="1200"/>
            </a:lvl1pPr>
          </a:lstStyle>
          <a:p>
            <a:fld id="{EA4BC101-12CB-45ED-A75F-B426B780A662}" type="datetimeFigureOut">
              <a:rPr lang="en-US" smtClean="0"/>
              <a:pPr/>
              <a:t>1/29/2014</a:t>
            </a:fld>
            <a:endParaRPr lang="en-US" dirty="0"/>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85" tIns="46442" rIns="92885" bIns="46442" rtlCol="0" anchor="ctr"/>
          <a:lstStyle/>
          <a:p>
            <a:endParaRPr lang="en-US" dirty="0"/>
          </a:p>
        </p:txBody>
      </p:sp>
      <p:sp>
        <p:nvSpPr>
          <p:cNvPr id="5" name="Notes Placeholder 4"/>
          <p:cNvSpPr>
            <a:spLocks noGrp="1"/>
          </p:cNvSpPr>
          <p:nvPr>
            <p:ph type="body" sz="quarter" idx="3"/>
          </p:nvPr>
        </p:nvSpPr>
        <p:spPr>
          <a:xfrm>
            <a:off x="698500" y="4403725"/>
            <a:ext cx="5588000" cy="4171950"/>
          </a:xfrm>
          <a:prstGeom prst="rect">
            <a:avLst/>
          </a:prstGeom>
        </p:spPr>
        <p:txBody>
          <a:bodyPr vert="horz" lIns="92885" tIns="46442" rIns="92885" bIns="4644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26833" cy="463550"/>
          </a:xfrm>
          <a:prstGeom prst="rect">
            <a:avLst/>
          </a:prstGeom>
        </p:spPr>
        <p:txBody>
          <a:bodyPr vert="horz" lIns="92885" tIns="46442" rIns="92885" bIns="4644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05841"/>
            <a:ext cx="3026833" cy="463550"/>
          </a:xfrm>
          <a:prstGeom prst="rect">
            <a:avLst/>
          </a:prstGeom>
        </p:spPr>
        <p:txBody>
          <a:bodyPr vert="horz" lIns="92885" tIns="46442" rIns="92885" bIns="46442"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endParaRPr lang="en-US" sz="2200" dirty="0" smtClean="0">
              <a:solidFill>
                <a:schemeClr val="tx2">
                  <a:lumMod val="90000"/>
                  <a:lumOff val="10000"/>
                </a:schemeClr>
              </a:solidFill>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 transaction defines a time period during which a change or series of changes to variables or the database can be committed or undone.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Transactions are not as tangible as frame or record scope. They are handled by the Transaction Manager in conjunction with the Lock Manager.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transaction remains active for every block that is entered and every program that is called down the stack until the transaction is completed.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Keep transaction scope small and do not enable any user interaction in the scope because records are held for the duration of time the user takes to respond. Remember… the user could go to lunch!</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Allow a smaller scope of control within a larger transaction.</a:t>
            </a:r>
          </a:p>
          <a:p>
            <a:pPr eaLnBrk="1" hangingPunct="1"/>
            <a:endParaRPr lang="en-US" dirty="0" smtClean="0"/>
          </a:p>
          <a:p>
            <a:pPr eaLnBrk="1" hangingPunct="1"/>
            <a:r>
              <a:rPr lang="en-US" dirty="0" smtClean="0"/>
              <a:t>On local terminations (Ctrl-C), the sub-transaction is undone. To ensure Data Integrity, the main transaction should then have error processing to continue.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23C5831B-1A90-4918-BE2C-8ED1D1B76CD8}"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8096D2AE-54B2-49BE-B506-2939EDBFB4CF}" type="slidenum">
              <a:rPr lang="en-US"/>
              <a:pPr/>
              <a:t>25</a:t>
            </a:fld>
            <a:endParaRPr lang="en-US" dirty="0"/>
          </a:p>
        </p:txBody>
      </p:sp>
      <p:sp>
        <p:nvSpPr>
          <p:cNvPr id="198658" name="Rectangle 2"/>
          <p:cNvSpPr>
            <a:spLocks noGrp="1" noRot="1" noChangeAspect="1" noChangeArrowheads="1"/>
          </p:cNvSpPr>
          <p:nvPr>
            <p:ph type="sldImg"/>
          </p:nvPr>
        </p:nvSpPr>
        <p:spPr>
          <a:xfrm>
            <a:off x="1181100" y="703263"/>
            <a:ext cx="4624388" cy="3468687"/>
          </a:xfrm>
          <a:ln w="12700" cap="flat">
            <a:solidFill>
              <a:schemeClr val="tx1"/>
            </a:solidFill>
          </a:ln>
        </p:spPr>
      </p:sp>
      <p:sp>
        <p:nvSpPr>
          <p:cNvPr id="198659" name="Rectangle 3"/>
          <p:cNvSpPr>
            <a:spLocks noGrp="1" noChangeArrowheads="1"/>
          </p:cNvSpPr>
          <p:nvPr>
            <p:ph type="body" idx="1"/>
          </p:nvPr>
        </p:nvSpPr>
        <p:spPr>
          <a:xfrm>
            <a:off x="931334" y="4402116"/>
            <a:ext cx="5122333" cy="4171950"/>
          </a:xfrm>
          <a:ln/>
        </p:spPr>
        <p:txBody>
          <a:bodyPr lIns="93522" tIns="46761" rIns="93522" bIns="46761"/>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A safer way of determining transaction scope is to compile the program using the XREF option. Then look at the end of the output file to see the transaction scope. This method prevents debugging code from being accidentally left behind in the program.</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None/>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3"/>
          <p:cNvSpPr>
            <a:spLocks noGrp="1" noChangeArrowheads="1"/>
          </p:cNvSpPr>
          <p:nvPr>
            <p:ph type="sldNum" sz="quarter" idx="5"/>
          </p:nvPr>
        </p:nvSpPr>
        <p:spPr>
          <a:ln/>
        </p:spPr>
        <p:txBody>
          <a:bodyPr/>
          <a:lstStyle/>
          <a:p>
            <a:fld id="{830745DD-44A0-4CA8-BB9C-86A67E7F70D1}" type="slidenum">
              <a:rPr lang="en-US"/>
              <a:pPr/>
              <a:t>29</a:t>
            </a:fld>
            <a:endParaRPr lang="en-US" dirty="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a:t>
            </a:r>
            <a:r>
              <a:rPr lang="en-US" sz="1200" kern="1200" baseline="0" dirty="0" err="1" smtClean="0">
                <a:solidFill>
                  <a:schemeClr val="tx1"/>
                </a:solidFill>
                <a:latin typeface="+mn-lt"/>
                <a:ea typeface="+mn-ea"/>
                <a:cs typeface="+mn-cs"/>
              </a:rPr>
              <a:t>ProDataSet</a:t>
            </a:r>
            <a:r>
              <a:rPr lang="en-US" sz="1200" kern="1200" baseline="0" dirty="0" smtClean="0">
                <a:solidFill>
                  <a:schemeClr val="tx1"/>
                </a:solidFill>
                <a:latin typeface="+mn-lt"/>
                <a:ea typeface="+mn-ea"/>
                <a:cs typeface="+mn-cs"/>
              </a:rPr>
              <a:t> can be thought of as an “in-memory database” because it is filled with a set of related records in potentially multiple temp-tables that can be traversed in a predictable way. They can also be passed as a single parameter from procedure to procedure or session to session with all of the data being passed together.</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956550" y="8805841"/>
            <a:ext cx="3026833" cy="463550"/>
          </a:xfrm>
          <a:prstGeom prst="rect">
            <a:avLst/>
          </a:prstGeom>
          <a:noFill/>
          <a:ln w="9525">
            <a:noFill/>
            <a:miter lim="800000"/>
            <a:headEnd/>
            <a:tailEnd/>
          </a:ln>
        </p:spPr>
        <p:txBody>
          <a:bodyPr lIns="92885" tIns="46442" rIns="92885" bIns="46442" anchor="b"/>
          <a:lstStyle/>
          <a:p>
            <a:pPr algn="r"/>
            <a:fld id="{12A18939-89F8-4FE8-B0E0-3BF102B6AB68}" type="slidenum">
              <a:rPr lang="en-US" sz="1200"/>
              <a:pPr algn="r"/>
              <a:t>35</a:t>
            </a:fld>
            <a:endParaRPr lang="en-US" sz="1200"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Writing proxy data source programs is covered in detail in the </a:t>
            </a:r>
            <a:r>
              <a:rPr lang="en-US" sz="1200" i="1" kern="1200" baseline="0" dirty="0" smtClean="0">
                <a:solidFill>
                  <a:schemeClr val="tx1"/>
                </a:solidFill>
                <a:latin typeface="+mn-lt"/>
                <a:ea typeface="+mn-ea"/>
                <a:cs typeface="+mn-cs"/>
              </a:rPr>
              <a:t>Reporting Framework Training Guide</a:t>
            </a:r>
            <a:r>
              <a:rPr lang="en-US" sz="1200" kern="1200" baseline="0" dirty="0" smtClean="0">
                <a:solidFill>
                  <a:schemeClr val="tx1"/>
                </a:solidFill>
                <a:latin typeface="+mn-lt"/>
                <a:ea typeface="+mn-ea"/>
                <a:cs typeface="+mn-cs"/>
              </a:rPr>
              <a:t>.</a:t>
            </a:r>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r>
              <a:rPr lang="en-US" sz="1200" kern="1200" baseline="0" dirty="0" smtClean="0">
                <a:solidFill>
                  <a:schemeClr val="tx1"/>
                </a:solidFill>
                <a:latin typeface="+mn-lt"/>
                <a:ea typeface="+mn-ea"/>
                <a:cs typeface="+mn-cs"/>
              </a:rPr>
              <a:t>A report can use three types of data sources: Browse, </a:t>
            </a:r>
            <a:r>
              <a:rPr lang="en-US" sz="1200" kern="1200" baseline="0" dirty="0" err="1" smtClean="0">
                <a:solidFill>
                  <a:schemeClr val="tx1"/>
                </a:solidFill>
                <a:latin typeface="+mn-lt"/>
                <a:ea typeface="+mn-ea"/>
                <a:cs typeface="+mn-cs"/>
              </a:rPr>
              <a:t>FinancialAPI</a:t>
            </a:r>
            <a:r>
              <a:rPr lang="en-US" sz="1200" kern="1200" baseline="0" dirty="0" smtClean="0">
                <a:solidFill>
                  <a:schemeClr val="tx1"/>
                </a:solidFill>
                <a:latin typeface="+mn-lt"/>
                <a:ea typeface="+mn-ea"/>
                <a:cs typeface="+mn-cs"/>
              </a:rPr>
              <a:t>, and Progress program.</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FinancialAPI</a:t>
            </a:r>
            <a:r>
              <a:rPr lang="en-US" sz="1200" kern="1200" baseline="0" dirty="0" smtClean="0">
                <a:solidFill>
                  <a:schemeClr val="tx1"/>
                </a:solidFill>
                <a:latin typeface="+mn-lt"/>
                <a:ea typeface="+mn-ea"/>
                <a:cs typeface="+mn-cs"/>
              </a:rPr>
              <a:t> only applies to QAD Enterprise Edition, not QAD Standard Edition.</a:t>
            </a:r>
          </a:p>
          <a:p>
            <a:pPr>
              <a:spcBef>
                <a:spcPts val="813"/>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956550" y="8805841"/>
            <a:ext cx="3026833" cy="463550"/>
          </a:xfrm>
          <a:prstGeom prst="rect">
            <a:avLst/>
          </a:prstGeom>
          <a:noFill/>
          <a:ln w="9525">
            <a:noFill/>
            <a:miter lim="800000"/>
            <a:headEnd/>
            <a:tailEnd/>
          </a:ln>
        </p:spPr>
        <p:txBody>
          <a:bodyPr lIns="92885" tIns="46442" rIns="92885" bIns="46442" anchor="b"/>
          <a:lstStyle/>
          <a:p>
            <a:pPr algn="r"/>
            <a:fld id="{72844596-0A30-4A7E-A37E-7774AFA1869C}" type="slidenum">
              <a:rPr lang="en-US" sz="1200"/>
              <a:pPr algn="r"/>
              <a:t>37</a:t>
            </a:fld>
            <a:endParaRPr lang="en-US" sz="1200"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marL="232212" marR="0" indent="-232212"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diagram illustrates the context in which a Progress data source program is run.</a:t>
            </a:r>
          </a:p>
          <a:p>
            <a:pPr marL="232212" indent="-232212"/>
            <a:endParaRPr lang="en-US" dirty="0" smtClean="0"/>
          </a:p>
          <a:p>
            <a:pPr marL="232212" indent="-232212"/>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None/>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28848"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In general, QAD does not use triggers as a standard coding practice. However, there are useful applications for this technology, including QAD’s Integrated Customization Toolkit (ICT).</a:t>
            </a:r>
          </a:p>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 database event is an action performed against a database.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53BF9BCD-1239-4F9E-AD10-9DD296772D37}"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DC2E9475-2538-40AE-8FAD-150439B83ECD}" type="slidenum">
              <a:rPr lang="en-US"/>
              <a:pPr/>
              <a:t>49</a:t>
            </a:fld>
            <a:endParaRPr lang="en-US" dirty="0"/>
          </a:p>
        </p:txBody>
      </p:sp>
      <p:sp>
        <p:nvSpPr>
          <p:cNvPr id="237570"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3757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You can set up triggers for raw keystrokes or for key functions. This approach leads to much cleaner code and is flexible and well suited for event-driven code.</a:t>
            </a:r>
          </a:p>
          <a:p>
            <a:endParaRPr lang="en-US" sz="120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56</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6EC3A7AB-D203-4C45-8DA6-3E57E99B4706}"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19BCB89B-668F-4EEA-B4E0-AD9BBF216B35}" type="slidenum">
              <a:rPr lang="en-US"/>
              <a:pPr/>
              <a:t>57</a:t>
            </a:fld>
            <a:endParaRPr lang="en-US" dirty="0"/>
          </a:p>
        </p:txBody>
      </p:sp>
      <p:sp>
        <p:nvSpPr>
          <p:cNvPr id="202754"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2755"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CC2D73CE-7274-4F26-99AA-709B8035B338}"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8DF173EF-AA15-4BE5-9CDA-3FCB49E0845D}" type="slidenum">
              <a:rPr lang="en-US"/>
              <a:pPr/>
              <a:t>59</a:t>
            </a:fld>
            <a:endParaRPr lang="en-US" dirty="0"/>
          </a:p>
        </p:txBody>
      </p:sp>
      <p:sp>
        <p:nvSpPr>
          <p:cNvPr id="218114"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8115"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BC837844-110B-4C63-A8E0-D0FB8EDD797A}"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77BF952A-571B-4BA0-AF6B-14FF4CE063C2}" type="slidenum">
              <a:rPr lang="en-US"/>
              <a:pPr/>
              <a:t>61</a:t>
            </a:fld>
            <a:endParaRPr lang="en-US" dirty="0"/>
          </a:p>
        </p:txBody>
      </p:sp>
      <p:sp>
        <p:nvSpPr>
          <p:cNvPr id="20582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582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8E2879B0-10E5-44DE-9816-6EE3E7684CF0}"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FE93C69A-6EEF-4833-ABD7-58EBF08E00E2}" type="slidenum">
              <a:rPr lang="en-US"/>
              <a:pPr/>
              <a:t>62</a:t>
            </a:fld>
            <a:endParaRPr lang="en-US" dirty="0"/>
          </a:p>
        </p:txBody>
      </p:sp>
      <p:sp>
        <p:nvSpPr>
          <p:cNvPr id="211970"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197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F0B49ED3-4DAA-4580-97DD-2EFFC92E89E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3F8FEB10-45B0-4568-B377-567089C2EE88}" type="slidenum">
              <a:rPr lang="en-US"/>
              <a:pPr/>
              <a:t>63</a:t>
            </a:fld>
            <a:endParaRPr lang="en-US" dirty="0"/>
          </a:p>
        </p:txBody>
      </p:sp>
      <p:sp>
        <p:nvSpPr>
          <p:cNvPr id="214018"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4019"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95F2442B-5E9C-4E11-B862-46881C2C6ABD}"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7DD3225E-12D2-4A3D-9265-58206D18E575}" type="slidenum">
              <a:rPr lang="en-US"/>
              <a:pPr/>
              <a:t>64</a:t>
            </a:fld>
            <a:endParaRPr lang="en-US" dirty="0"/>
          </a:p>
        </p:txBody>
      </p:sp>
      <p:sp>
        <p:nvSpPr>
          <p:cNvPr id="21606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606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A9FC8086-2C7A-44A4-B122-F98A1FC5EFD6}"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8455824A-7C4C-40CA-B3B8-A20AD4B76DCE}" type="slidenum">
              <a:rPr lang="en-US"/>
              <a:pPr/>
              <a:t>65</a:t>
            </a:fld>
            <a:endParaRPr lang="en-US" dirty="0"/>
          </a:p>
        </p:txBody>
      </p:sp>
      <p:sp>
        <p:nvSpPr>
          <p:cNvPr id="199682"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199683" name="Rectangle 3"/>
          <p:cNvSpPr>
            <a:spLocks noGrp="1" noChangeArrowheads="1"/>
          </p:cNvSpPr>
          <p:nvPr>
            <p:ph type="body" idx="1"/>
          </p:nvPr>
        </p:nvSpPr>
        <p:spPr>
          <a:xfrm>
            <a:off x="931334" y="4402116"/>
            <a:ext cx="5122333" cy="4171950"/>
          </a:xfrm>
          <a:noFill/>
          <a:ln/>
        </p:spPr>
        <p:txBody>
          <a:bodyPr lIns="93530" tIns="46765" rIns="93530" bIns="46765"/>
          <a:lstStyle/>
          <a:p>
            <a:pPr>
              <a:spcBef>
                <a:spcPct val="0"/>
              </a:spcBef>
            </a:pPr>
            <a:endParaRPr lang="en-US" sz="2400" dirty="0">
              <a:latin typeface="Times New Roman" pitchFamily="18" charset="0"/>
            </a:endParaRPr>
          </a:p>
          <a:p>
            <a:pPr>
              <a:spcBef>
                <a:spcPct val="0"/>
              </a:spcBef>
            </a:pPr>
            <a:endParaRPr lang="en-US" sz="2400" dirty="0">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A9FC8086-2C7A-44A4-B122-F98A1FC5EFD6}"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8455824A-7C4C-40CA-B3B8-A20AD4B76DCE}" type="slidenum">
              <a:rPr lang="en-US"/>
              <a:pPr/>
              <a:t>66</a:t>
            </a:fld>
            <a:endParaRPr lang="en-US" dirty="0"/>
          </a:p>
        </p:txBody>
      </p:sp>
      <p:sp>
        <p:nvSpPr>
          <p:cNvPr id="199682"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199683" name="Rectangle 3"/>
          <p:cNvSpPr>
            <a:spLocks noGrp="1" noChangeArrowheads="1"/>
          </p:cNvSpPr>
          <p:nvPr>
            <p:ph type="body" idx="1"/>
          </p:nvPr>
        </p:nvSpPr>
        <p:spPr>
          <a:xfrm>
            <a:off x="931334" y="4402116"/>
            <a:ext cx="5122333" cy="4171950"/>
          </a:xfrm>
          <a:noFill/>
          <a:ln/>
        </p:spPr>
        <p:txBody>
          <a:bodyPr lIns="93530" tIns="46765" rIns="93530" bIns="46765"/>
          <a:lstStyle/>
          <a:p>
            <a:pPr>
              <a:spcBef>
                <a:spcPct val="0"/>
              </a:spcBef>
            </a:pPr>
            <a:endParaRPr lang="en-US" sz="2400" dirty="0">
              <a:latin typeface="Times New Roman" pitchFamily="18" charset="0"/>
            </a:endParaRPr>
          </a:p>
          <a:p>
            <a:pPr>
              <a:spcBef>
                <a:spcPct val="0"/>
              </a:spcBef>
            </a:pPr>
            <a:endParaRPr lang="en-US" sz="2400" dirty="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FB21A623-9B62-4EF3-9A9E-52B0A5928657}"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5DDE8549-9660-48D5-99FC-7199F8C1FFCF}" type="slidenum">
              <a:rPr lang="en-US"/>
              <a:pPr/>
              <a:t>67</a:t>
            </a:fld>
            <a:endParaRPr lang="en-US" dirty="0"/>
          </a:p>
        </p:txBody>
      </p:sp>
      <p:sp>
        <p:nvSpPr>
          <p:cNvPr id="201730"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173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BEDC82E-0B5A-47CA-9C8C-87227C06F2FB}"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9E7D6357-9F03-4918-B840-694C43504FDD}" type="slidenum">
              <a:rPr lang="en-US"/>
              <a:pPr/>
              <a:t>68</a:t>
            </a:fld>
            <a:endParaRPr lang="en-US" dirty="0"/>
          </a:p>
        </p:txBody>
      </p:sp>
      <p:sp>
        <p:nvSpPr>
          <p:cNvPr id="203778"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3779"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BEDC82E-0B5A-47CA-9C8C-87227C06F2FB}"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9E7D6357-9F03-4918-B840-694C43504FDD}" type="slidenum">
              <a:rPr lang="en-US"/>
              <a:pPr/>
              <a:t>69</a:t>
            </a:fld>
            <a:endParaRPr lang="en-US" dirty="0"/>
          </a:p>
        </p:txBody>
      </p:sp>
      <p:sp>
        <p:nvSpPr>
          <p:cNvPr id="203778"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3779"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6C42A16-FEE5-4264-81A4-0F1AC6ABEF28}"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B009F040-D070-4B33-ADD1-D79D4153C4A4}" type="slidenum">
              <a:rPr lang="en-US"/>
              <a:pPr/>
              <a:t>70</a:t>
            </a:fld>
            <a:endParaRPr lang="en-US" dirty="0"/>
          </a:p>
        </p:txBody>
      </p:sp>
      <p:sp>
        <p:nvSpPr>
          <p:cNvPr id="20582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582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70ECFFFB-853F-4EE4-8E8C-45F0FE4E12C9}"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A82F3B28-7DD2-471B-9B01-CE7B5ED4A51F}" type="slidenum">
              <a:rPr lang="en-US"/>
              <a:pPr/>
              <a:t>5</a:t>
            </a:fld>
            <a:endParaRPr lang="en-US" dirty="0"/>
          </a:p>
        </p:txBody>
      </p:sp>
      <p:sp>
        <p:nvSpPr>
          <p:cNvPr id="49154"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49155" name="Rectangle 3"/>
          <p:cNvSpPr>
            <a:spLocks noGrp="1" noChangeArrowheads="1"/>
          </p:cNvSpPr>
          <p:nvPr>
            <p:ph type="body" idx="1"/>
          </p:nvPr>
        </p:nvSpPr>
        <p:spPr>
          <a:xfrm>
            <a:off x="931334" y="4402116"/>
            <a:ext cx="5122333" cy="4171950"/>
          </a:xfrm>
          <a:ln/>
        </p:spPr>
        <p:txBody>
          <a:bodyPr lIns="93522" tIns="46761" rIns="93522" bIns="46761"/>
          <a:lstStyle/>
          <a:p>
            <a:r>
              <a:rPr lang="en-US" sz="1200" kern="1200" baseline="0" dirty="0" smtClean="0">
                <a:solidFill>
                  <a:schemeClr val="tx1"/>
                </a:solidFill>
                <a:latin typeface="+mn-lt"/>
                <a:ea typeface="+mn-ea"/>
                <a:cs typeface="+mn-cs"/>
              </a:rPr>
              <a:t>Scope is the period in which a frame is active or during which an individual record exists in the record buffer or the duration of a commit/rollback event. Scope describes the persistence of a transaction, record, or frame for purposes of access and memory usage.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Scope is a concept unique to Progress and must be understood in order to program well in Progress. The scope of a record or frame depends on the nature of the programming block in which it was introduced.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Progress Buffer Manager creates, maintains, and </a:t>
            </a:r>
            <a:r>
              <a:rPr lang="en-US" sz="1200" kern="1200" baseline="0" dirty="0" err="1" smtClean="0">
                <a:solidFill>
                  <a:schemeClr val="tx1"/>
                </a:solidFill>
                <a:latin typeface="+mn-lt"/>
                <a:ea typeface="+mn-ea"/>
                <a:cs typeface="+mn-cs"/>
              </a:rPr>
              <a:t>deallocates</a:t>
            </a:r>
            <a:r>
              <a:rPr lang="en-US" sz="1200" kern="1200" baseline="0" dirty="0" smtClean="0">
                <a:solidFill>
                  <a:schemeClr val="tx1"/>
                </a:solidFill>
                <a:latin typeface="+mn-lt"/>
                <a:ea typeface="+mn-ea"/>
                <a:cs typeface="+mn-cs"/>
              </a:rPr>
              <a:t> records in memory. It determines when to read information from the database into the record buffer.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Scope applies to:</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Frame and controls activation, attributes, and field-level display</a:t>
            </a:r>
          </a:p>
          <a:p>
            <a:pPr>
              <a:buFont typeface="Arial" pitchFamily="34" charset="0"/>
              <a:buChar char="•"/>
            </a:pPr>
            <a:r>
              <a:rPr lang="en-US" sz="1200" kern="1200" baseline="0" dirty="0" smtClean="0">
                <a:solidFill>
                  <a:schemeClr val="tx1"/>
                </a:solidFill>
                <a:latin typeface="+mn-lt"/>
                <a:ea typeface="+mn-ea"/>
                <a:cs typeface="+mn-cs"/>
              </a:rPr>
              <a:t> Records and controls buffer creation/close</a:t>
            </a:r>
          </a:p>
          <a:p>
            <a:pPr>
              <a:buFont typeface="Arial" pitchFamily="34" charset="0"/>
              <a:buChar char="•"/>
            </a:pPr>
            <a:r>
              <a:rPr lang="en-US" sz="1200" kern="1200" baseline="0" dirty="0" smtClean="0">
                <a:solidFill>
                  <a:schemeClr val="tx1"/>
                </a:solidFill>
                <a:latin typeface="+mn-lt"/>
                <a:ea typeface="+mn-ea"/>
                <a:cs typeface="+mn-cs"/>
              </a:rPr>
              <a:t> Transactions and controls when changes are committed to the database</a:t>
            </a:r>
          </a:p>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BC00B828-A08C-4FE4-8F39-FFFCE2542A8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226779B1-69BE-4219-BE4E-322A6753B2BD}" type="slidenum">
              <a:rPr lang="en-US"/>
              <a:pPr/>
              <a:t>71</a:t>
            </a:fld>
            <a:endParaRPr lang="en-US" dirty="0"/>
          </a:p>
        </p:txBody>
      </p:sp>
      <p:sp>
        <p:nvSpPr>
          <p:cNvPr id="207874"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07875"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77301B4C-DAC5-4D2F-8F69-684D82307C0D}"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987331E5-A12B-4E6B-923B-F48FEFA2FDC1}" type="slidenum">
              <a:rPr lang="en-US"/>
              <a:pPr/>
              <a:t>72</a:t>
            </a:fld>
            <a:endParaRPr lang="en-US" dirty="0"/>
          </a:p>
        </p:txBody>
      </p:sp>
      <p:sp>
        <p:nvSpPr>
          <p:cNvPr id="211970"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197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A08B357-E661-427B-8597-277C05062F36}"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49822985-6F7D-4D0E-B036-59D650E47F4B}" type="slidenum">
              <a:rPr lang="en-US"/>
              <a:pPr/>
              <a:t>73</a:t>
            </a:fld>
            <a:endParaRPr lang="en-US" dirty="0"/>
          </a:p>
        </p:txBody>
      </p:sp>
      <p:sp>
        <p:nvSpPr>
          <p:cNvPr id="214018"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4019"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B5AF78C0-40F9-4B20-BA5E-93C9C075B94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853AB339-3866-47AA-A00D-939633F5AE3A}" type="slidenum">
              <a:rPr lang="en-US"/>
              <a:pPr/>
              <a:t>74</a:t>
            </a:fld>
            <a:endParaRPr lang="en-US" dirty="0"/>
          </a:p>
        </p:txBody>
      </p:sp>
      <p:sp>
        <p:nvSpPr>
          <p:cNvPr id="21606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1606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None/>
            </a:pP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E62CCDF2-955F-45FF-A040-077192581D7B}"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328FACFE-EE17-4A63-B2D3-52F0E15DA568}" type="slidenum">
              <a:rPr lang="en-US"/>
              <a:pPr/>
              <a:t>78</a:t>
            </a:fld>
            <a:endParaRPr lang="en-US" dirty="0"/>
          </a:p>
        </p:txBody>
      </p:sp>
      <p:sp>
        <p:nvSpPr>
          <p:cNvPr id="9830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9830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Field lists are no longer used in QAD code. While Progress supports this coding construct, creating the correct list is prone to error and difficult to keep up to date. With current broadband access, limiting the data set size is not a significant performance issue.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80</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You can deactivate the field list using the –</a:t>
            </a:r>
            <a:r>
              <a:rPr lang="en-US" sz="1200" kern="1200" baseline="0" dirty="0" err="1" smtClean="0">
                <a:solidFill>
                  <a:schemeClr val="tx1"/>
                </a:solidFill>
                <a:latin typeface="+mn-lt"/>
                <a:ea typeface="+mn-ea"/>
                <a:cs typeface="+mn-cs"/>
              </a:rPr>
              <a:t>fldisable</a:t>
            </a:r>
            <a:r>
              <a:rPr lang="en-US" sz="1200" kern="1200" baseline="0" dirty="0" smtClean="0">
                <a:solidFill>
                  <a:schemeClr val="tx1"/>
                </a:solidFill>
                <a:latin typeface="+mn-lt"/>
                <a:ea typeface="+mn-ea"/>
                <a:cs typeface="+mn-cs"/>
              </a:rPr>
              <a:t> parameter. Progress then retrieves the whole record and overrides the field list in the procedure.</a:t>
            </a:r>
            <a:endParaRPr lang="en-US" sz="1200" kern="1200" baseline="0" smtClean="0">
              <a:solidFill>
                <a:schemeClr val="tx1"/>
              </a:solidFill>
              <a:latin typeface="+mn-lt"/>
              <a:ea typeface="+mn-ea"/>
              <a:cs typeface="+mn-cs"/>
            </a:endParaRPr>
          </a:p>
          <a:p>
            <a:pPr eaLnBrk="1" hangingPunct="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1C1765C9-E168-44BF-9275-F1523D3D951A}"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24972A76-E801-495A-9367-8D42DC661B42}" type="slidenum">
              <a:rPr lang="en-US"/>
              <a:pPr/>
              <a:t>6</a:t>
            </a:fld>
            <a:endParaRPr lang="en-US" dirty="0"/>
          </a:p>
        </p:txBody>
      </p:sp>
      <p:sp>
        <p:nvSpPr>
          <p:cNvPr id="55298"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55299" name="Rectangle 3"/>
          <p:cNvSpPr>
            <a:spLocks noGrp="1" noChangeArrowheads="1"/>
          </p:cNvSpPr>
          <p:nvPr>
            <p:ph type="body" idx="1"/>
          </p:nvPr>
        </p:nvSpPr>
        <p:spPr>
          <a:xfrm>
            <a:off x="931334" y="4402116"/>
            <a:ext cx="5122333" cy="4171950"/>
          </a:xfrm>
          <a:ln/>
        </p:spPr>
        <p:txBody>
          <a:bodyPr lIns="93522" tIns="46761" rIns="93522" bIns="46761"/>
          <a:lstStyle/>
          <a:p>
            <a:r>
              <a:rPr lang="en-US" sz="1200" kern="1200" baseline="0" dirty="0" smtClean="0">
                <a:solidFill>
                  <a:schemeClr val="tx1"/>
                </a:solidFill>
                <a:latin typeface="+mn-lt"/>
                <a:ea typeface="+mn-ea"/>
                <a:cs typeface="+mn-cs"/>
              </a:rPr>
              <a:t>Frame scoping is monitored by the Frame Manager, which determines when to activate a frame, what the frame attributes are, when to perform frame handling tasks, and when to deactivate (hide) the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determine if the frame will be a Down Frame, move through this checklist: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Is the block an iterating block? YES.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Is the default frame scoped to the block. YES.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Is it the innermost iterating block. YES (no other block nested inside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all answers are YES then it will be a DOWN frame. All others will be a one-down frame.</a:t>
            </a:r>
          </a:p>
          <a:p>
            <a:endParaRPr lang="en-US" baseline="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56D18CF7-B5F7-485E-921D-3C08E7D3D298}"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085376CE-80CA-4760-BA47-C75DC5954145}" type="slidenum">
              <a:rPr lang="en-US"/>
              <a:pPr/>
              <a:t>86</a:t>
            </a:fld>
            <a:endParaRPr lang="en-US" dirty="0"/>
          </a:p>
        </p:txBody>
      </p:sp>
      <p:sp>
        <p:nvSpPr>
          <p:cNvPr id="107522"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107523"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FDFB04B1-DCD1-4301-8E1A-84450CC49C2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D0011379-EEDC-43B0-BD7E-B458509DBA85}" type="slidenum">
              <a:rPr lang="en-US"/>
              <a:pPr/>
              <a:t>87</a:t>
            </a:fld>
            <a:endParaRPr lang="en-US" dirty="0"/>
          </a:p>
        </p:txBody>
      </p:sp>
      <p:sp>
        <p:nvSpPr>
          <p:cNvPr id="109570"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10957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FDFB04B1-DCD1-4301-8E1A-84450CC49C2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D0011379-EEDC-43B0-BD7E-B458509DBA85}" type="slidenum">
              <a:rPr lang="en-US"/>
              <a:pPr/>
              <a:t>88</a:t>
            </a:fld>
            <a:endParaRPr lang="en-US" dirty="0"/>
          </a:p>
        </p:txBody>
      </p:sp>
      <p:sp>
        <p:nvSpPr>
          <p:cNvPr id="109570"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109571"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C0D32B40-4A32-434C-AB8C-D08CFC7D4C82}"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AFF178D1-00EC-4877-A66A-FB25A1821E81}" type="slidenum">
              <a:rPr lang="en-US"/>
              <a:pPr/>
              <a:t>89</a:t>
            </a:fld>
            <a:endParaRPr lang="en-US" dirty="0"/>
          </a:p>
        </p:txBody>
      </p:sp>
      <p:sp>
        <p:nvSpPr>
          <p:cNvPr id="111618"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111619"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7E4920E7-3C20-4FBC-89A9-D1EAA16E5E26}"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133C3CD3-482E-4938-86B0-599906D9D930}" type="slidenum">
              <a:rPr lang="en-US"/>
              <a:pPr/>
              <a:t>90</a:t>
            </a:fld>
            <a:endParaRPr lang="en-US" dirty="0"/>
          </a:p>
        </p:txBody>
      </p:sp>
      <p:sp>
        <p:nvSpPr>
          <p:cNvPr id="113666"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113667" name="Rectangle 3"/>
          <p:cNvSpPr>
            <a:spLocks noGrp="1" noChangeArrowheads="1"/>
          </p:cNvSpPr>
          <p:nvPr>
            <p:ph type="body" idx="1"/>
          </p:nvPr>
        </p:nvSpPr>
        <p:spPr>
          <a:xfrm>
            <a:off x="931334" y="4402116"/>
            <a:ext cx="5122333" cy="4171950"/>
          </a:xfrm>
          <a:ln/>
        </p:spPr>
        <p:txBody>
          <a:bodyPr lIns="93530" tIns="46765" rIns="93530" bIns="46765"/>
          <a:lstStyle/>
          <a:p>
            <a:pPr>
              <a:spcBef>
                <a:spcPct val="0"/>
              </a:spcBef>
            </a:pPr>
            <a:endParaRPr lang="en-US" sz="2400" dirty="0">
              <a:latin typeface="Times New Roman"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None/>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9CDD7663-9A29-47AD-8C29-1475F64B154C}"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33DA953B-1C85-45CA-9718-7CBEDA07FC65}" type="slidenum">
              <a:rPr lang="en-US"/>
              <a:pPr/>
              <a:t>7</a:t>
            </a:fld>
            <a:endParaRPr lang="en-US" dirty="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QAD does not use database validation. Instead, QAD validates record input in the code.</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91FADB74-3A53-4673-A8F7-6DC6D182D7CF}"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E89AC3AF-B068-4EDC-8CF5-D02BBA05E590}" type="slidenum">
              <a:rPr lang="en-US"/>
              <a:pPr/>
              <a:t>8</a:t>
            </a:fld>
            <a:endParaRPr lang="en-US" dirty="0"/>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r>
              <a:rPr lang="en-US" sz="1200" i="1" kern="1200" baseline="0" dirty="0" smtClean="0">
                <a:solidFill>
                  <a:schemeClr val="tx1"/>
                </a:solidFill>
                <a:latin typeface="+mn-lt"/>
                <a:ea typeface="+mn-ea"/>
                <a:cs typeface="+mn-cs"/>
              </a:rPr>
              <a:t>Strong Scope. </a:t>
            </a:r>
            <a:r>
              <a:rPr lang="en-US" sz="1200" kern="1200" baseline="0" dirty="0" smtClean="0">
                <a:solidFill>
                  <a:schemeClr val="tx1"/>
                </a:solidFill>
                <a:latin typeface="+mn-lt"/>
                <a:ea typeface="+mn-ea"/>
                <a:cs typeface="+mn-cs"/>
              </a:rPr>
              <a:t>No reference of any kind can be made to the record or frame outside the scope of the record. Progress does not compile the procedure if this is encountered.</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Medium Scope. </a:t>
            </a:r>
            <a:r>
              <a:rPr lang="en-US" sz="1200" kern="1200" baseline="0" dirty="0" smtClean="0">
                <a:solidFill>
                  <a:schemeClr val="tx1"/>
                </a:solidFill>
                <a:latin typeface="+mn-lt"/>
                <a:ea typeface="+mn-ea"/>
                <a:cs typeface="+mn-cs"/>
              </a:rPr>
              <a:t>Any reference to a record or its fields outside the record scope will generate an error: “no xxx record is available.”</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Weak Scope. </a:t>
            </a:r>
            <a:r>
              <a:rPr lang="en-US" sz="1200" kern="1200" baseline="0" dirty="0" smtClean="0">
                <a:solidFill>
                  <a:schemeClr val="tx1"/>
                </a:solidFill>
                <a:latin typeface="+mn-lt"/>
                <a:ea typeface="+mn-ea"/>
                <a:cs typeface="+mn-cs"/>
              </a:rPr>
              <a:t>Limits transaction scope, but not record or frame. Changes are committed to the database at the end of the enclosing block or procedure. Fields are still available for reference outside of the block.</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If you do not remember to specify a specific lock method, Progress applies SHARE-LOCK by default. This is an anticipatory form of locking that can result in two programs contending for the same record.</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Never use the SHARE-LOCK feature. Always specify a LOCK condition on all database record retrieval statements other than CAN-FIND.</a:t>
            </a:r>
          </a:p>
          <a:p>
            <a:endParaRPr lang="en-US" sz="120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Write is not a Progress 4GL command. It is something that Progress does for you in the background.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is no explicit commit command in Progress.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RELEASE command does not force a write to happen. The command only disables the record in the record buffer so you cannot make further changes to it after the record has been written.</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76200" y="6553200"/>
            <a:ext cx="987425" cy="209550"/>
          </a:xfrm>
          <a:prstGeom prst="rect">
            <a:avLst/>
          </a:prstGeom>
        </p:spPr>
        <p:txBody>
          <a:bodyPr/>
          <a:lstStyle>
            <a:lvl1pPr>
              <a:defRPr/>
            </a:lvl1pPr>
          </a:lstStyle>
          <a:p>
            <a:r>
              <a:rPr lang="en-US" dirty="0"/>
              <a:t>PP-QB-030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 id="2147483662" r:id="rId11"/>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 to Progress Programming</a:t>
            </a:r>
            <a:endParaRPr lang="en-US" dirty="0"/>
          </a:p>
        </p:txBody>
      </p:sp>
      <p:sp>
        <p:nvSpPr>
          <p:cNvPr id="7" name="Text Placeholder 6"/>
          <p:cNvSpPr>
            <a:spLocks noGrp="1"/>
          </p:cNvSpPr>
          <p:nvPr>
            <p:ph type="body" sz="quarter" idx="10"/>
          </p:nvPr>
        </p:nvSpPr>
        <p:spPr>
          <a:xfrm>
            <a:off x="457200" y="1349398"/>
            <a:ext cx="8229600" cy="349250"/>
          </a:xfrm>
        </p:spPr>
        <p:txBody>
          <a:bodyPr/>
          <a:lstStyle/>
          <a:p>
            <a:r>
              <a:rPr lang="en-US" sz="2400" dirty="0" smtClean="0"/>
              <a:t>Section 3: Advanced Topics</a:t>
            </a:r>
          </a:p>
          <a:p>
            <a:endParaRPr lang="en-US" dirty="0"/>
          </a:p>
        </p:txBody>
      </p:sp>
      <p:sp>
        <p:nvSpPr>
          <p:cNvPr id="4" name="TextBox 4"/>
          <p:cNvSpPr txBox="1"/>
          <p:nvPr/>
        </p:nvSpPr>
        <p:spPr>
          <a:xfrm>
            <a:off x="457200" y="2651760"/>
            <a:ext cx="1133644" cy="33855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April 2014</a:t>
            </a:r>
            <a:endParaRPr lang="en-US" sz="1600" dirty="0"/>
          </a:p>
        </p:txBody>
      </p:sp>
      <p:sp>
        <p:nvSpPr>
          <p:cNvPr id="5" name="TextBox 5"/>
          <p:cNvSpPr txBox="1"/>
          <p:nvPr/>
        </p:nvSpPr>
        <p:spPr>
          <a:xfrm>
            <a:off x="457200" y="3182112"/>
            <a:ext cx="2511631"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smtClean="0"/>
              <a:t>Maintained by biw@qad.com</a:t>
            </a:r>
            <a:endParaRPr lang="en-US" sz="1200"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2051"/>
          <p:cNvSpPr>
            <a:spLocks noGrp="1" noChangeArrowheads="1"/>
          </p:cNvSpPr>
          <p:nvPr>
            <p:ph type="body" idx="1"/>
          </p:nvPr>
        </p:nvSpPr>
        <p:spPr>
          <a:xfrm>
            <a:off x="533400" y="1049138"/>
            <a:ext cx="8247063" cy="5046862"/>
          </a:xfrm>
        </p:spPr>
        <p:txBody>
          <a:bodyPr lIns="86493" tIns="43247" rIns="86493" bIns="43247"/>
          <a:lstStyle/>
          <a:p>
            <a:pPr>
              <a:buNone/>
            </a:pPr>
            <a:r>
              <a:rPr lang="en-US" sz="3200" dirty="0"/>
              <a:t>Medium-scoped reference to a </a:t>
            </a:r>
            <a:r>
              <a:rPr lang="en-US" sz="3200" dirty="0" smtClean="0"/>
              <a:t>buffer</a:t>
            </a:r>
          </a:p>
          <a:p>
            <a:r>
              <a:rPr lang="en-US" dirty="0" smtClean="0"/>
              <a:t>Can </a:t>
            </a:r>
            <a:r>
              <a:rPr lang="en-US" dirty="0"/>
              <a:t>reference buffer outside the </a:t>
            </a:r>
            <a:br>
              <a:rPr lang="en-US" dirty="0"/>
            </a:br>
            <a:r>
              <a:rPr lang="en-US" dirty="0" smtClean="0"/>
              <a:t>medium-scoped block</a:t>
            </a:r>
          </a:p>
          <a:p>
            <a:r>
              <a:rPr lang="en-US" dirty="0" smtClean="0"/>
              <a:t>Cannot </a:t>
            </a:r>
            <a:r>
              <a:rPr lang="en-US" dirty="0"/>
              <a:t>nest two </a:t>
            </a:r>
            <a:r>
              <a:rPr lang="en-US" dirty="0" smtClean="0"/>
              <a:t>medium-scoped </a:t>
            </a:r>
            <a:r>
              <a:rPr lang="en-US" dirty="0"/>
              <a:t>blocks for the same </a:t>
            </a:r>
            <a:r>
              <a:rPr lang="en-US" dirty="0" smtClean="0"/>
              <a:t>buffer</a:t>
            </a:r>
          </a:p>
          <a:p>
            <a:r>
              <a:rPr lang="en-US" dirty="0" smtClean="0"/>
              <a:t>Medium-scoped </a:t>
            </a:r>
            <a:r>
              <a:rPr lang="en-US" dirty="0"/>
              <a:t>block cannot contain any free references to the same buffer </a:t>
            </a:r>
            <a:br>
              <a:rPr lang="en-US" dirty="0"/>
            </a:br>
            <a:r>
              <a:rPr lang="en-US" dirty="0" smtClean="0"/>
              <a:t>(no FINDs </a:t>
            </a:r>
            <a:r>
              <a:rPr lang="en-US" dirty="0"/>
              <a:t>allowed in a FOR </a:t>
            </a:r>
            <a:r>
              <a:rPr lang="en-US" dirty="0" smtClean="0"/>
              <a:t>EACH loop</a:t>
            </a:r>
            <a:r>
              <a:rPr lang="en-US" dirty="0"/>
              <a:t>)</a:t>
            </a:r>
          </a:p>
        </p:txBody>
      </p:sp>
      <p:sp>
        <p:nvSpPr>
          <p:cNvPr id="11" name="Rectangle 2"/>
          <p:cNvSpPr>
            <a:spLocks noGrp="1" noChangeArrowheads="1"/>
          </p:cNvSpPr>
          <p:nvPr>
            <p:ph type="title"/>
          </p:nvPr>
        </p:nvSpPr>
        <p:spPr>
          <a:xfrm>
            <a:off x="485775" y="331588"/>
            <a:ext cx="7970838" cy="717550"/>
          </a:xfrm>
        </p:spPr>
        <p:txBody>
          <a:bodyPr lIns="86493" tIns="43247" rIns="86493" bIns="43247" anchor="t"/>
          <a:lstStyle/>
          <a:p>
            <a:pPr algn="l"/>
            <a:r>
              <a:rPr lang="en-US" dirty="0" smtClean="0"/>
              <a:t>Medium-Scoped Reference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1182"/>
            <a:ext cx="8229600" cy="5284951"/>
          </a:xfrm>
        </p:spPr>
        <p:txBody>
          <a:bodyPr/>
          <a:lstStyle/>
          <a:p>
            <a:pPr>
              <a:lnSpc>
                <a:spcPct val="90000"/>
              </a:lnSpc>
              <a:buNone/>
            </a:pPr>
            <a:r>
              <a:rPr lang="en-US" sz="3200" dirty="0" smtClean="0">
                <a:latin typeface="+mn-lt"/>
              </a:rPr>
              <a:t>Weak-scoped reference to a buffer</a:t>
            </a:r>
          </a:p>
          <a:p>
            <a:pPr>
              <a:lnSpc>
                <a:spcPct val="90000"/>
              </a:lnSpc>
              <a:buFont typeface="Arial" pitchFamily="34" charset="0"/>
              <a:buChar char="•"/>
            </a:pPr>
            <a:r>
              <a:rPr lang="en-US" dirty="0" smtClean="0">
                <a:latin typeface="+mn-lt"/>
              </a:rPr>
              <a:t>Buffer is scoped to the block, unless raised by a free reference to the enclosing block</a:t>
            </a:r>
          </a:p>
          <a:p>
            <a:pPr>
              <a:lnSpc>
                <a:spcPct val="90000"/>
              </a:lnSpc>
              <a:buFont typeface="Arial" pitchFamily="34" charset="0"/>
              <a:buChar char="•"/>
            </a:pPr>
            <a:r>
              <a:rPr lang="en-US" dirty="0" smtClean="0">
                <a:latin typeface="+mn-lt"/>
              </a:rPr>
              <a:t>Can display or find buffer outside the weak-scoped block</a:t>
            </a:r>
          </a:p>
          <a:p>
            <a:pPr>
              <a:lnSpc>
                <a:spcPct val="90000"/>
              </a:lnSpc>
              <a:buFont typeface="Arial" pitchFamily="34" charset="0"/>
              <a:buChar char="•"/>
            </a:pPr>
            <a:r>
              <a:rPr lang="en-US" dirty="0" smtClean="0">
                <a:latin typeface="+mn-lt"/>
              </a:rPr>
              <a:t>Cannot nest two weak-scoped blocks for the same buffer</a:t>
            </a:r>
          </a:p>
          <a:p>
            <a:pPr>
              <a:lnSpc>
                <a:spcPct val="90000"/>
              </a:lnSpc>
              <a:buFont typeface="Arial" pitchFamily="34" charset="0"/>
              <a:buChar char="•"/>
            </a:pPr>
            <a:r>
              <a:rPr lang="en-US" dirty="0" smtClean="0">
                <a:latin typeface="+mn-lt"/>
              </a:rPr>
              <a:t>Weak-scoped block cannot contain any free references to the same buffer (that is, no </a:t>
            </a:r>
            <a:r>
              <a:rPr lang="en-US" dirty="0" smtClean="0">
                <a:latin typeface="+mn-lt"/>
                <a:cs typeface="Courier New" pitchFamily="49" charset="0"/>
              </a:rPr>
              <a:t>FIND</a:t>
            </a:r>
            <a:r>
              <a:rPr lang="en-US" dirty="0" smtClean="0">
                <a:latin typeface="+mn-lt"/>
              </a:rPr>
              <a:t>s allowed in a </a:t>
            </a:r>
            <a:r>
              <a:rPr lang="en-US" dirty="0" smtClean="0">
                <a:latin typeface="+mn-lt"/>
                <a:cs typeface="Courier New" pitchFamily="49" charset="0"/>
              </a:rPr>
              <a:t>FOR</a:t>
            </a:r>
            <a:r>
              <a:rPr lang="en-US" dirty="0" smtClean="0">
                <a:latin typeface="+mn-lt"/>
              </a:rPr>
              <a:t> </a:t>
            </a:r>
            <a:r>
              <a:rPr lang="en-US" dirty="0" smtClean="0">
                <a:latin typeface="+mn-lt"/>
                <a:cs typeface="Courier New" pitchFamily="49" charset="0"/>
              </a:rPr>
              <a:t>EACH</a:t>
            </a:r>
            <a:r>
              <a:rPr lang="en-US" dirty="0" smtClean="0">
                <a:latin typeface="+mn-lt"/>
              </a:rPr>
              <a:t>)</a:t>
            </a:r>
          </a:p>
          <a:p>
            <a:endParaRPr lang="en-US" dirty="0"/>
          </a:p>
        </p:txBody>
      </p:sp>
      <p:sp>
        <p:nvSpPr>
          <p:cNvPr id="4" name="Title 3"/>
          <p:cNvSpPr>
            <a:spLocks noGrp="1"/>
          </p:cNvSpPr>
          <p:nvPr>
            <p:ph type="title"/>
          </p:nvPr>
        </p:nvSpPr>
        <p:spPr>
          <a:xfrm>
            <a:off x="457200" y="322452"/>
            <a:ext cx="8229600" cy="708730"/>
          </a:xfrm>
        </p:spPr>
        <p:txBody>
          <a:bodyPr/>
          <a:lstStyle/>
          <a:p>
            <a:r>
              <a:rPr lang="en-US" dirty="0" smtClean="0"/>
              <a:t>Weak-Scoped Reference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type="body" idx="1"/>
          </p:nvPr>
        </p:nvSpPr>
        <p:spPr>
          <a:xfrm>
            <a:off x="609600" y="1042225"/>
            <a:ext cx="7715250" cy="5206176"/>
          </a:xfrm>
        </p:spPr>
        <p:txBody>
          <a:bodyPr lIns="86493" tIns="43247" rIns="86493" bIns="43247">
            <a:normAutofit lnSpcReduction="10000"/>
          </a:bodyPr>
          <a:lstStyle/>
          <a:p>
            <a:pPr>
              <a:buNone/>
            </a:pPr>
            <a:r>
              <a:rPr lang="en-US" sz="3200" dirty="0"/>
              <a:t>Free reference to a </a:t>
            </a:r>
            <a:r>
              <a:rPr lang="en-US" sz="3200" dirty="0" smtClean="0"/>
              <a:t>buffer</a:t>
            </a:r>
          </a:p>
          <a:p>
            <a:r>
              <a:rPr lang="en-US" sz="2900" dirty="0" smtClean="0"/>
              <a:t>Progress </a:t>
            </a:r>
            <a:r>
              <a:rPr lang="en-US" sz="2900" dirty="0"/>
              <a:t>tries to scope buffer to the nearest enclosing block with record scoping </a:t>
            </a:r>
            <a:r>
              <a:rPr lang="en-US" sz="2900" dirty="0" smtClean="0"/>
              <a:t>properties</a:t>
            </a:r>
          </a:p>
          <a:p>
            <a:r>
              <a:rPr lang="en-US" sz="2900" dirty="0" smtClean="0"/>
              <a:t>All </a:t>
            </a:r>
            <a:r>
              <a:rPr lang="en-US" sz="2900" dirty="0"/>
              <a:t>blocks that are not </a:t>
            </a:r>
            <a:r>
              <a:rPr lang="en-US" sz="2900" dirty="0" smtClean="0"/>
              <a:t>strong-scoped, medium-scoped, </a:t>
            </a:r>
            <a:r>
              <a:rPr lang="en-US" sz="2900" dirty="0"/>
              <a:t>or weak-scoped are free </a:t>
            </a:r>
            <a:r>
              <a:rPr lang="en-US" sz="2900" dirty="0" smtClean="0"/>
              <a:t>references</a:t>
            </a:r>
            <a:endParaRPr lang="en-US" sz="2900" dirty="0"/>
          </a:p>
          <a:p>
            <a:pPr lvl="2">
              <a:buFont typeface="Century Gothic" pitchFamily="34" charset="0"/>
              <a:buChar char="-"/>
            </a:pPr>
            <a:r>
              <a:rPr lang="en-US" sz="2400" dirty="0"/>
              <a:t>FIND</a:t>
            </a:r>
          </a:p>
          <a:p>
            <a:pPr lvl="2">
              <a:buFont typeface="Century Gothic" pitchFamily="34" charset="0"/>
              <a:buChar char="-"/>
            </a:pPr>
            <a:r>
              <a:rPr lang="en-US" sz="2400" dirty="0"/>
              <a:t>GET</a:t>
            </a:r>
          </a:p>
          <a:p>
            <a:pPr lvl="2">
              <a:buFont typeface="Century Gothic" pitchFamily="34" charset="0"/>
              <a:buChar char="-"/>
            </a:pPr>
            <a:r>
              <a:rPr lang="en-US" sz="2400" dirty="0"/>
              <a:t>CREATE</a:t>
            </a:r>
          </a:p>
          <a:p>
            <a:pPr lvl="2">
              <a:buFont typeface="Century Gothic" pitchFamily="34" charset="0"/>
              <a:buChar char="-"/>
            </a:pPr>
            <a:r>
              <a:rPr lang="en-US" sz="2400" dirty="0" smtClean="0"/>
              <a:t>INSERT</a:t>
            </a:r>
          </a:p>
          <a:p>
            <a:pPr lvl="2">
              <a:buFont typeface="Century Gothic" pitchFamily="34" charset="0"/>
              <a:buChar char="-"/>
            </a:pPr>
            <a:r>
              <a:rPr lang="en-US" sz="2400" dirty="0" smtClean="0"/>
              <a:t>… </a:t>
            </a:r>
            <a:endParaRPr lang="en-US" sz="2400" dirty="0"/>
          </a:p>
        </p:txBody>
      </p:sp>
      <p:sp>
        <p:nvSpPr>
          <p:cNvPr id="9" name="Title 8"/>
          <p:cNvSpPr>
            <a:spLocks noGrp="1"/>
          </p:cNvSpPr>
          <p:nvPr>
            <p:ph type="title"/>
          </p:nvPr>
        </p:nvSpPr>
        <p:spPr>
          <a:xfrm>
            <a:off x="457200" y="325701"/>
            <a:ext cx="8229600" cy="716523"/>
          </a:xfrm>
        </p:spPr>
        <p:txBody>
          <a:bodyPr/>
          <a:lstStyle/>
          <a:p>
            <a:r>
              <a:rPr lang="en-US" dirty="0" smtClean="0"/>
              <a:t>Free Reference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480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0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480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80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480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1" name="Rectangle 1027"/>
          <p:cNvSpPr>
            <a:spLocks noGrp="1" noChangeArrowheads="1"/>
          </p:cNvSpPr>
          <p:nvPr>
            <p:ph type="body" idx="1"/>
          </p:nvPr>
        </p:nvSpPr>
        <p:spPr>
          <a:xfrm>
            <a:off x="457200" y="1006598"/>
            <a:ext cx="8229600" cy="5237851"/>
          </a:xfrm>
        </p:spPr>
        <p:txBody>
          <a:bodyPr lIns="86493" tIns="43247" rIns="86493" bIns="43247">
            <a:normAutofit/>
          </a:bodyPr>
          <a:lstStyle/>
          <a:p>
            <a:r>
              <a:rPr lang="en-US" dirty="0">
                <a:solidFill>
                  <a:schemeClr val="tx2">
                    <a:lumMod val="90000"/>
                    <a:lumOff val="10000"/>
                  </a:schemeClr>
                </a:solidFill>
              </a:rPr>
              <a:t>NO-LOCK</a:t>
            </a:r>
          </a:p>
          <a:p>
            <a:pPr indent="3175">
              <a:buNone/>
            </a:pPr>
            <a:r>
              <a:rPr lang="en-US" dirty="0">
                <a:solidFill>
                  <a:schemeClr val="tx2">
                    <a:lumMod val="90000"/>
                    <a:lumOff val="10000"/>
                  </a:schemeClr>
                </a:solidFill>
              </a:rPr>
              <a:t>B</a:t>
            </a:r>
            <a:r>
              <a:rPr lang="en-US" dirty="0" smtClean="0">
                <a:solidFill>
                  <a:schemeClr val="tx2">
                    <a:lumMod val="90000"/>
                    <a:lumOff val="10000"/>
                  </a:schemeClr>
                </a:solidFill>
              </a:rPr>
              <a:t>ypasses </a:t>
            </a:r>
            <a:r>
              <a:rPr lang="en-US" dirty="0">
                <a:solidFill>
                  <a:schemeClr val="tx2">
                    <a:lumMod val="90000"/>
                    <a:lumOff val="10000"/>
                  </a:schemeClr>
                </a:solidFill>
              </a:rPr>
              <a:t>the normal locking </a:t>
            </a:r>
            <a:r>
              <a:rPr lang="en-US" dirty="0" smtClean="0">
                <a:solidFill>
                  <a:schemeClr val="tx2">
                    <a:lumMod val="90000"/>
                    <a:lumOff val="10000"/>
                  </a:schemeClr>
                </a:solidFill>
              </a:rPr>
              <a:t>mechanism</a:t>
            </a:r>
          </a:p>
          <a:p>
            <a:pPr lvl="1"/>
            <a:r>
              <a:rPr lang="en-US" dirty="0" smtClean="0">
                <a:solidFill>
                  <a:schemeClr val="tx2">
                    <a:lumMod val="90000"/>
                    <a:lumOff val="10000"/>
                  </a:schemeClr>
                </a:solidFill>
              </a:rPr>
              <a:t>A</a:t>
            </a:r>
            <a:r>
              <a:rPr lang="en-US" sz="2400" dirty="0" smtClean="0">
                <a:solidFill>
                  <a:schemeClr val="tx2">
                    <a:lumMod val="90000"/>
                    <a:lumOff val="10000"/>
                  </a:schemeClr>
                </a:solidFill>
              </a:rPr>
              <a:t>llows </a:t>
            </a:r>
            <a:r>
              <a:rPr lang="en-US" sz="2400" dirty="0">
                <a:solidFill>
                  <a:schemeClr val="tx2">
                    <a:lumMod val="90000"/>
                    <a:lumOff val="10000"/>
                  </a:schemeClr>
                </a:solidFill>
              </a:rPr>
              <a:t>record reading regardless of lock </a:t>
            </a:r>
            <a:r>
              <a:rPr lang="en-US" sz="2400" dirty="0" smtClean="0">
                <a:solidFill>
                  <a:schemeClr val="tx2">
                    <a:lumMod val="90000"/>
                    <a:lumOff val="10000"/>
                  </a:schemeClr>
                </a:solidFill>
              </a:rPr>
              <a:t>status</a:t>
            </a:r>
          </a:p>
          <a:p>
            <a:pPr lvl="1"/>
            <a:r>
              <a:rPr lang="en-US" dirty="0" smtClean="0">
                <a:solidFill>
                  <a:schemeClr val="tx2">
                    <a:lumMod val="90000"/>
                    <a:lumOff val="10000"/>
                  </a:schemeClr>
                </a:solidFill>
              </a:rPr>
              <a:t>A</a:t>
            </a:r>
            <a:r>
              <a:rPr lang="en-US" sz="2400" dirty="0" smtClean="0">
                <a:solidFill>
                  <a:schemeClr val="tx2">
                    <a:lumMod val="90000"/>
                    <a:lumOff val="10000"/>
                  </a:schemeClr>
                </a:solidFill>
              </a:rPr>
              <a:t>llows </a:t>
            </a:r>
            <a:r>
              <a:rPr lang="en-US" sz="2400" dirty="0">
                <a:solidFill>
                  <a:schemeClr val="tx2">
                    <a:lumMod val="90000"/>
                    <a:lumOff val="10000"/>
                  </a:schemeClr>
                </a:solidFill>
              </a:rPr>
              <a:t>record reading without locking </a:t>
            </a:r>
            <a:r>
              <a:rPr lang="en-US" sz="2400" dirty="0" smtClean="0">
                <a:solidFill>
                  <a:schemeClr val="tx2">
                    <a:lumMod val="90000"/>
                    <a:lumOff val="10000"/>
                  </a:schemeClr>
                </a:solidFill>
              </a:rPr>
              <a:t>records</a:t>
            </a:r>
          </a:p>
          <a:p>
            <a:pPr lvl="2"/>
            <a:endParaRPr lang="en-US" sz="2300" dirty="0">
              <a:solidFill>
                <a:schemeClr val="tx2">
                  <a:lumMod val="90000"/>
                  <a:lumOff val="10000"/>
                </a:schemeClr>
              </a:solidFill>
            </a:endParaRPr>
          </a:p>
          <a:p>
            <a:r>
              <a:rPr lang="en-US" dirty="0" smtClean="0">
                <a:solidFill>
                  <a:schemeClr val="tx2">
                    <a:lumMod val="90000"/>
                    <a:lumOff val="10000"/>
                  </a:schemeClr>
                </a:solidFill>
              </a:rPr>
              <a:t>EXCLUSIVE-LOCK</a:t>
            </a:r>
            <a:endParaRPr lang="en-US" dirty="0">
              <a:solidFill>
                <a:schemeClr val="tx2">
                  <a:lumMod val="90000"/>
                  <a:lumOff val="10000"/>
                </a:schemeClr>
              </a:solidFill>
            </a:endParaRPr>
          </a:p>
          <a:p>
            <a:pPr lvl="1"/>
            <a:r>
              <a:rPr lang="en-US" dirty="0">
                <a:solidFill>
                  <a:schemeClr val="tx2">
                    <a:lumMod val="90000"/>
                    <a:lumOff val="10000"/>
                  </a:schemeClr>
                </a:solidFill>
              </a:rPr>
              <a:t>W</a:t>
            </a:r>
            <a:r>
              <a:rPr lang="en-US" dirty="0" smtClean="0">
                <a:solidFill>
                  <a:schemeClr val="tx2">
                    <a:lumMod val="90000"/>
                    <a:lumOff val="10000"/>
                  </a:schemeClr>
                </a:solidFill>
              </a:rPr>
              <a:t>henever Progress </a:t>
            </a:r>
            <a:r>
              <a:rPr lang="en-US" dirty="0">
                <a:solidFill>
                  <a:schemeClr val="tx2">
                    <a:lumMod val="90000"/>
                    <a:lumOff val="10000"/>
                  </a:schemeClr>
                </a:solidFill>
              </a:rPr>
              <a:t>updates a record, it puts an EXCLUSIVE-LOCK on that </a:t>
            </a:r>
            <a:r>
              <a:rPr lang="en-US" dirty="0" smtClean="0">
                <a:solidFill>
                  <a:schemeClr val="tx2">
                    <a:lumMod val="90000"/>
                    <a:lumOff val="10000"/>
                  </a:schemeClr>
                </a:solidFill>
              </a:rPr>
              <a:t>record</a:t>
            </a:r>
          </a:p>
          <a:p>
            <a:pPr lvl="1"/>
            <a:r>
              <a:rPr lang="en-US" dirty="0" smtClean="0">
                <a:solidFill>
                  <a:schemeClr val="tx2">
                    <a:lumMod val="90000"/>
                    <a:lumOff val="10000"/>
                  </a:schemeClr>
                </a:solidFill>
              </a:rPr>
              <a:t>Other </a:t>
            </a:r>
            <a:r>
              <a:rPr lang="en-US" dirty="0">
                <a:solidFill>
                  <a:schemeClr val="tx2">
                    <a:lumMod val="90000"/>
                    <a:lumOff val="10000"/>
                  </a:schemeClr>
                </a:solidFill>
              </a:rPr>
              <a:t>users cannot read or update that record until the procedure releases the EXCLUSIVE-LOCK (except NO-LOCK reads)</a:t>
            </a:r>
          </a:p>
        </p:txBody>
      </p:sp>
      <p:sp>
        <p:nvSpPr>
          <p:cNvPr id="10" name="Title 9"/>
          <p:cNvSpPr>
            <a:spLocks noGrp="1"/>
          </p:cNvSpPr>
          <p:nvPr>
            <p:ph type="title"/>
          </p:nvPr>
        </p:nvSpPr>
        <p:spPr>
          <a:xfrm>
            <a:off x="457200" y="313826"/>
            <a:ext cx="8229600" cy="716523"/>
          </a:xfrm>
        </p:spPr>
        <p:txBody>
          <a:bodyPr/>
          <a:lstStyle/>
          <a:p>
            <a:r>
              <a:rPr lang="en-US" dirty="0" smtClean="0"/>
              <a:t>Record Locking</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6611">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6611">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66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0" name="Rectangle 1028"/>
          <p:cNvSpPr>
            <a:spLocks noGrp="1" noChangeArrowheads="1"/>
          </p:cNvSpPr>
          <p:nvPr>
            <p:ph type="body" idx="1"/>
          </p:nvPr>
        </p:nvSpPr>
        <p:spPr>
          <a:xfrm>
            <a:off x="609600" y="982849"/>
            <a:ext cx="7772400" cy="2827151"/>
          </a:xfrm>
        </p:spPr>
        <p:txBody>
          <a:bodyPr lIns="86493" tIns="43247" rIns="86493" bIns="43247">
            <a:normAutofit/>
          </a:bodyPr>
          <a:lstStyle/>
          <a:p>
            <a:r>
              <a:rPr lang="en-US" sz="2200" dirty="0" smtClean="0"/>
              <a:t>Progress stores completed data and does not store incomplete data in the database</a:t>
            </a:r>
          </a:p>
          <a:p>
            <a:r>
              <a:rPr lang="en-US" sz="2200" dirty="0" smtClean="0"/>
              <a:t>Progress uses </a:t>
            </a:r>
            <a:r>
              <a:rPr lang="en-US" sz="2200" b="1" i="1" dirty="0" smtClean="0"/>
              <a:t>transactions </a:t>
            </a:r>
            <a:r>
              <a:rPr lang="en-US" sz="2200" dirty="0" smtClean="0"/>
              <a:t>to automatically handle this processing</a:t>
            </a:r>
          </a:p>
          <a:p>
            <a:r>
              <a:rPr lang="en-US" sz="2200" dirty="0" smtClean="0"/>
              <a:t>Two-step commit ensures database integrity</a:t>
            </a:r>
            <a:endParaRPr lang="en-US" sz="2200" dirty="0"/>
          </a:p>
        </p:txBody>
      </p:sp>
      <p:grpSp>
        <p:nvGrpSpPr>
          <p:cNvPr id="2" name="Group 1052"/>
          <p:cNvGrpSpPr>
            <a:grpSpLocks/>
          </p:cNvGrpSpPr>
          <p:nvPr/>
        </p:nvGrpSpPr>
        <p:grpSpPr bwMode="auto">
          <a:xfrm>
            <a:off x="641350" y="3300338"/>
            <a:ext cx="7861300" cy="2828925"/>
            <a:chOff x="624" y="2279"/>
            <a:chExt cx="4952" cy="1801"/>
          </a:xfrm>
        </p:grpSpPr>
        <p:sp>
          <p:nvSpPr>
            <p:cNvPr id="203778" name="Rectangle 1026"/>
            <p:cNvSpPr>
              <a:spLocks noChangeArrowheads="1"/>
            </p:cNvSpPr>
            <p:nvPr/>
          </p:nvSpPr>
          <p:spPr bwMode="auto">
            <a:xfrm>
              <a:off x="624" y="2279"/>
              <a:ext cx="4952" cy="1801"/>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txBody>
            <a:bodyPr lIns="90488" tIns="44450" rIns="90488" bIns="44450" anchor="ctr">
              <a:spAutoFit/>
            </a:bodyPr>
            <a:lstStyle/>
            <a:p>
              <a:endParaRPr lang="en-US" dirty="0"/>
            </a:p>
          </p:txBody>
        </p:sp>
        <p:sp>
          <p:nvSpPr>
            <p:cNvPr id="203781" name="AutoShape 1029"/>
            <p:cNvSpPr>
              <a:spLocks noChangeArrowheads="1"/>
            </p:cNvSpPr>
            <p:nvPr/>
          </p:nvSpPr>
          <p:spPr bwMode="auto">
            <a:xfrm>
              <a:off x="912" y="2648"/>
              <a:ext cx="816" cy="864"/>
            </a:xfrm>
            <a:prstGeom prst="can">
              <a:avLst>
                <a:gd name="adj" fmla="val 26471"/>
              </a:avLst>
            </a:prstGeom>
            <a:solidFill>
              <a:srgbClr val="9999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03782" name="AutoShape 1030"/>
            <p:cNvSpPr>
              <a:spLocks noChangeArrowheads="1"/>
            </p:cNvSpPr>
            <p:nvPr/>
          </p:nvSpPr>
          <p:spPr bwMode="auto">
            <a:xfrm>
              <a:off x="2651" y="2840"/>
              <a:ext cx="384" cy="432"/>
            </a:xfrm>
            <a:prstGeom prst="can">
              <a:avLst>
                <a:gd name="adj" fmla="val 28125"/>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03783" name="Oval 1031"/>
            <p:cNvSpPr>
              <a:spLocks noChangeArrowheads="1"/>
            </p:cNvSpPr>
            <p:nvPr/>
          </p:nvSpPr>
          <p:spPr bwMode="auto">
            <a:xfrm>
              <a:off x="2656" y="3032"/>
              <a:ext cx="368" cy="144"/>
            </a:xfrm>
            <a:prstGeom prst="ellipse">
              <a:avLst/>
            </a:prstGeom>
            <a:solidFill>
              <a:srgbClr val="CCCCFF"/>
            </a:solidFill>
            <a:ln w="9525">
              <a:solidFill>
                <a:schemeClr val="tx1"/>
              </a:solidFill>
              <a:round/>
              <a:headEnd/>
              <a:tailEnd/>
            </a:ln>
            <a:effectLst/>
          </p:spPr>
          <p:txBody>
            <a:bodyPr lIns="90488" tIns="44450" rIns="90488" bIns="44450" anchor="ctr">
              <a:spAutoFit/>
            </a:bodyPr>
            <a:lstStyle/>
            <a:p>
              <a:endParaRPr lang="en-US" dirty="0"/>
            </a:p>
          </p:txBody>
        </p:sp>
        <p:sp>
          <p:nvSpPr>
            <p:cNvPr id="203784" name="Text Box 1032"/>
            <p:cNvSpPr txBox="1">
              <a:spLocks noChangeArrowheads="1"/>
            </p:cNvSpPr>
            <p:nvPr/>
          </p:nvSpPr>
          <p:spPr bwMode="auto">
            <a:xfrm>
              <a:off x="816" y="2407"/>
              <a:ext cx="1235" cy="248"/>
            </a:xfrm>
            <a:prstGeom prst="rect">
              <a:avLst/>
            </a:prstGeom>
            <a:noFill/>
            <a:ln w="9525">
              <a:noFill/>
              <a:miter lim="800000"/>
              <a:headEnd/>
              <a:tailEnd/>
            </a:ln>
            <a:effectLst/>
          </p:spPr>
          <p:txBody>
            <a:bodyPr wrap="none" lIns="90488" tIns="44450" rIns="90488" bIns="44450">
              <a:spAutoFit/>
            </a:bodyPr>
            <a:lstStyle/>
            <a:p>
              <a:r>
                <a:rPr lang="en-US" sz="2000" b="1" dirty="0"/>
                <a:t>Production DB</a:t>
              </a:r>
            </a:p>
          </p:txBody>
        </p:sp>
        <p:sp>
          <p:nvSpPr>
            <p:cNvPr id="203785" name="Text Box 1033"/>
            <p:cNvSpPr txBox="1">
              <a:spLocks noChangeArrowheads="1"/>
            </p:cNvSpPr>
            <p:nvPr/>
          </p:nvSpPr>
          <p:spPr bwMode="auto">
            <a:xfrm>
              <a:off x="2510" y="2416"/>
              <a:ext cx="666" cy="440"/>
            </a:xfrm>
            <a:prstGeom prst="rect">
              <a:avLst/>
            </a:prstGeom>
            <a:noFill/>
            <a:ln w="9525">
              <a:noFill/>
              <a:miter lim="800000"/>
              <a:headEnd/>
              <a:tailEnd/>
            </a:ln>
            <a:effectLst/>
          </p:spPr>
          <p:txBody>
            <a:bodyPr wrap="none" lIns="90488" tIns="44450" rIns="90488" bIns="44450">
              <a:spAutoFit/>
            </a:bodyPr>
            <a:lstStyle/>
            <a:p>
              <a:pPr algn="ctr"/>
              <a:r>
                <a:rPr lang="en-US" sz="2000" b="1" dirty="0"/>
                <a:t>Record</a:t>
              </a:r>
            </a:p>
            <a:p>
              <a:pPr algn="ctr"/>
              <a:r>
                <a:rPr lang="en-US" sz="2000" b="1" dirty="0"/>
                <a:t>Buffer</a:t>
              </a:r>
            </a:p>
          </p:txBody>
        </p:sp>
        <p:sp>
          <p:nvSpPr>
            <p:cNvPr id="203786" name="Line 1034"/>
            <p:cNvSpPr>
              <a:spLocks noChangeShapeType="1"/>
            </p:cNvSpPr>
            <p:nvPr/>
          </p:nvSpPr>
          <p:spPr bwMode="auto">
            <a:xfrm>
              <a:off x="1728" y="2984"/>
              <a:ext cx="912" cy="0"/>
            </a:xfrm>
            <a:prstGeom prst="line">
              <a:avLst/>
            </a:prstGeom>
            <a:noFill/>
            <a:ln w="2857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03787" name="Text Box 1035"/>
            <p:cNvSpPr txBox="1">
              <a:spLocks noChangeArrowheads="1"/>
            </p:cNvSpPr>
            <p:nvPr/>
          </p:nvSpPr>
          <p:spPr bwMode="auto">
            <a:xfrm>
              <a:off x="1776" y="2803"/>
              <a:ext cx="730" cy="518"/>
            </a:xfrm>
            <a:prstGeom prst="rect">
              <a:avLst/>
            </a:prstGeom>
            <a:noFill/>
            <a:ln w="9525">
              <a:noFill/>
              <a:miter lim="800000"/>
              <a:headEnd/>
              <a:tailEnd/>
            </a:ln>
            <a:effectLst/>
          </p:spPr>
          <p:txBody>
            <a:bodyPr wrap="none" lIns="90488" tIns="44450" rIns="90488" bIns="44450">
              <a:spAutoFit/>
            </a:bodyPr>
            <a:lstStyle/>
            <a:p>
              <a:r>
                <a:rPr lang="en-US" sz="1600" b="1" dirty="0">
                  <a:latin typeface="Courier New" pitchFamily="49" charset="0"/>
                </a:rPr>
                <a:t>CREATE</a:t>
              </a:r>
            </a:p>
            <a:p>
              <a:r>
                <a:rPr lang="en-US" sz="1600" b="1" dirty="0">
                  <a:latin typeface="Courier New" pitchFamily="49" charset="0"/>
                </a:rPr>
                <a:t>FIND</a:t>
              </a:r>
            </a:p>
            <a:p>
              <a:r>
                <a:rPr lang="en-US" sz="1600" b="1" dirty="0">
                  <a:latin typeface="Courier New" pitchFamily="49" charset="0"/>
                </a:rPr>
                <a:t>FOR EACH</a:t>
              </a:r>
            </a:p>
          </p:txBody>
        </p:sp>
        <p:sp>
          <p:nvSpPr>
            <p:cNvPr id="203788" name="Oval 1036"/>
            <p:cNvSpPr>
              <a:spLocks noChangeArrowheads="1"/>
            </p:cNvSpPr>
            <p:nvPr/>
          </p:nvSpPr>
          <p:spPr bwMode="auto">
            <a:xfrm>
              <a:off x="2656" y="2984"/>
              <a:ext cx="368" cy="144"/>
            </a:xfrm>
            <a:prstGeom prst="ellipse">
              <a:avLst/>
            </a:prstGeom>
            <a:solidFill>
              <a:srgbClr val="CCCCFF"/>
            </a:solidFill>
            <a:ln w="9525">
              <a:solidFill>
                <a:schemeClr val="tx1"/>
              </a:solidFill>
              <a:round/>
              <a:headEnd/>
              <a:tailEnd/>
            </a:ln>
            <a:effectLst/>
          </p:spPr>
          <p:txBody>
            <a:bodyPr lIns="90488" tIns="44450" rIns="90488" bIns="44450" anchor="ctr">
              <a:spAutoFit/>
            </a:bodyPr>
            <a:lstStyle/>
            <a:p>
              <a:endParaRPr lang="en-US" dirty="0"/>
            </a:p>
          </p:txBody>
        </p:sp>
        <p:sp>
          <p:nvSpPr>
            <p:cNvPr id="203789" name="Line 1037"/>
            <p:cNvSpPr>
              <a:spLocks noChangeShapeType="1"/>
            </p:cNvSpPr>
            <p:nvPr/>
          </p:nvSpPr>
          <p:spPr bwMode="auto">
            <a:xfrm>
              <a:off x="3024" y="2984"/>
              <a:ext cx="912" cy="0"/>
            </a:xfrm>
            <a:prstGeom prst="line">
              <a:avLst/>
            </a:prstGeom>
            <a:noFill/>
            <a:ln w="2857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03790" name="Text Box 1038"/>
            <p:cNvSpPr txBox="1">
              <a:spLocks noChangeArrowheads="1"/>
            </p:cNvSpPr>
            <p:nvPr/>
          </p:nvSpPr>
          <p:spPr bwMode="auto">
            <a:xfrm>
              <a:off x="3072" y="2803"/>
              <a:ext cx="653" cy="210"/>
            </a:xfrm>
            <a:prstGeom prst="rect">
              <a:avLst/>
            </a:prstGeom>
            <a:noFill/>
            <a:ln w="9525">
              <a:noFill/>
              <a:miter lim="800000"/>
              <a:headEnd/>
              <a:tailEnd/>
            </a:ln>
            <a:effectLst/>
          </p:spPr>
          <p:txBody>
            <a:bodyPr wrap="none" lIns="90488" tIns="44450" rIns="90488" bIns="44450">
              <a:spAutoFit/>
            </a:bodyPr>
            <a:lstStyle/>
            <a:p>
              <a:r>
                <a:rPr lang="en-US" sz="1600" b="1" dirty="0">
                  <a:latin typeface="Courier New" pitchFamily="49" charset="0"/>
                </a:rPr>
                <a:t>DISPLAY</a:t>
              </a:r>
            </a:p>
          </p:txBody>
        </p:sp>
        <p:sp>
          <p:nvSpPr>
            <p:cNvPr id="203791" name="Line 1039"/>
            <p:cNvSpPr>
              <a:spLocks noChangeShapeType="1"/>
            </p:cNvSpPr>
            <p:nvPr/>
          </p:nvSpPr>
          <p:spPr bwMode="auto">
            <a:xfrm flipH="1">
              <a:off x="4032" y="3128"/>
              <a:ext cx="912" cy="0"/>
            </a:xfrm>
            <a:prstGeom prst="line">
              <a:avLst/>
            </a:prstGeom>
            <a:noFill/>
            <a:ln w="2857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03792" name="Text Box 1040"/>
            <p:cNvSpPr txBox="1">
              <a:spLocks noChangeArrowheads="1"/>
            </p:cNvSpPr>
            <p:nvPr/>
          </p:nvSpPr>
          <p:spPr bwMode="auto">
            <a:xfrm>
              <a:off x="4128" y="3114"/>
              <a:ext cx="884" cy="210"/>
            </a:xfrm>
            <a:prstGeom prst="rect">
              <a:avLst/>
            </a:prstGeom>
            <a:noFill/>
            <a:ln w="9525">
              <a:noFill/>
              <a:miter lim="800000"/>
              <a:headEnd/>
              <a:tailEnd/>
            </a:ln>
            <a:effectLst/>
          </p:spPr>
          <p:txBody>
            <a:bodyPr wrap="none" lIns="90488" tIns="44450" rIns="90488" bIns="44450">
              <a:spAutoFit/>
            </a:bodyPr>
            <a:lstStyle/>
            <a:p>
              <a:r>
                <a:rPr lang="en-US" sz="1600" b="1" dirty="0">
                  <a:latin typeface="Courier New" pitchFamily="49" charset="0"/>
                </a:rPr>
                <a:t>PROMPT-FOR</a:t>
              </a:r>
            </a:p>
          </p:txBody>
        </p:sp>
        <p:sp>
          <p:nvSpPr>
            <p:cNvPr id="203793" name="Line 1041"/>
            <p:cNvSpPr>
              <a:spLocks noChangeShapeType="1"/>
            </p:cNvSpPr>
            <p:nvPr/>
          </p:nvSpPr>
          <p:spPr bwMode="auto">
            <a:xfrm flipH="1">
              <a:off x="3024" y="3128"/>
              <a:ext cx="912" cy="0"/>
            </a:xfrm>
            <a:prstGeom prst="line">
              <a:avLst/>
            </a:prstGeom>
            <a:noFill/>
            <a:ln w="2857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03794" name="Text Box 1042"/>
            <p:cNvSpPr txBox="1">
              <a:spLocks noChangeArrowheads="1"/>
            </p:cNvSpPr>
            <p:nvPr/>
          </p:nvSpPr>
          <p:spPr bwMode="auto">
            <a:xfrm>
              <a:off x="3120" y="3114"/>
              <a:ext cx="576" cy="210"/>
            </a:xfrm>
            <a:prstGeom prst="rect">
              <a:avLst/>
            </a:prstGeom>
            <a:noFill/>
            <a:ln w="9525">
              <a:noFill/>
              <a:miter lim="800000"/>
              <a:headEnd/>
              <a:tailEnd/>
            </a:ln>
            <a:effectLst/>
          </p:spPr>
          <p:txBody>
            <a:bodyPr wrap="none" lIns="90488" tIns="44450" rIns="90488" bIns="44450">
              <a:spAutoFit/>
            </a:bodyPr>
            <a:lstStyle/>
            <a:p>
              <a:r>
                <a:rPr lang="en-US" sz="1600" b="1" dirty="0">
                  <a:latin typeface="Courier New" pitchFamily="49" charset="0"/>
                </a:rPr>
                <a:t>ASSIGN</a:t>
              </a:r>
            </a:p>
          </p:txBody>
        </p:sp>
        <p:sp>
          <p:nvSpPr>
            <p:cNvPr id="203795" name="AutoShape 1043"/>
            <p:cNvSpPr>
              <a:spLocks/>
            </p:cNvSpPr>
            <p:nvPr/>
          </p:nvSpPr>
          <p:spPr bwMode="auto">
            <a:xfrm rot="16200000" flipV="1">
              <a:off x="3696" y="2312"/>
              <a:ext cx="192" cy="2208"/>
            </a:xfrm>
            <a:prstGeom prst="leftBrace">
              <a:avLst>
                <a:gd name="adj1" fmla="val 95833"/>
                <a:gd name="adj2" fmla="val 50000"/>
              </a:avLst>
            </a:prstGeom>
            <a:noFill/>
            <a:ln w="9525">
              <a:solidFill>
                <a:schemeClr val="tx1"/>
              </a:solidFill>
              <a:round/>
              <a:headEnd/>
              <a:tailEnd/>
            </a:ln>
            <a:effectLst/>
          </p:spPr>
          <p:txBody>
            <a:bodyPr lIns="90488" tIns="44450" rIns="90488" bIns="44450" anchor="ctr">
              <a:spAutoFit/>
            </a:bodyPr>
            <a:lstStyle/>
            <a:p>
              <a:endParaRPr lang="en-US" dirty="0"/>
            </a:p>
          </p:txBody>
        </p:sp>
        <p:sp>
          <p:nvSpPr>
            <p:cNvPr id="203796" name="Text Box 1044"/>
            <p:cNvSpPr txBox="1">
              <a:spLocks noChangeArrowheads="1"/>
            </p:cNvSpPr>
            <p:nvPr/>
          </p:nvSpPr>
          <p:spPr bwMode="auto">
            <a:xfrm>
              <a:off x="3181" y="3501"/>
              <a:ext cx="2107" cy="253"/>
            </a:xfrm>
            <a:prstGeom prst="rect">
              <a:avLst/>
            </a:prstGeom>
            <a:noFill/>
            <a:ln w="9525">
              <a:noFill/>
              <a:miter lim="800000"/>
              <a:headEnd/>
              <a:tailEnd/>
            </a:ln>
            <a:effectLst/>
          </p:spPr>
          <p:txBody>
            <a:bodyPr wrap="none" lIns="90488" tIns="44450" rIns="90488" bIns="44450">
              <a:spAutoFit/>
            </a:bodyPr>
            <a:lstStyle/>
            <a:p>
              <a:r>
                <a:rPr lang="en-US" sz="2000" b="1" dirty="0" smtClean="0">
                  <a:solidFill>
                    <a:schemeClr val="folHlink"/>
                  </a:solidFill>
                </a:rPr>
                <a:t>Step 1: Transaction </a:t>
              </a:r>
              <a:r>
                <a:rPr lang="en-US" sz="2000" b="1" dirty="0">
                  <a:solidFill>
                    <a:schemeClr val="folHlink"/>
                  </a:solidFill>
                </a:rPr>
                <a:t>scope</a:t>
              </a:r>
            </a:p>
          </p:txBody>
        </p:sp>
        <p:sp>
          <p:nvSpPr>
            <p:cNvPr id="203797" name="AutoShape 1045"/>
            <p:cNvSpPr>
              <a:spLocks/>
            </p:cNvSpPr>
            <p:nvPr/>
          </p:nvSpPr>
          <p:spPr bwMode="auto">
            <a:xfrm rot="16200000" flipV="1">
              <a:off x="1896" y="2586"/>
              <a:ext cx="240" cy="2208"/>
            </a:xfrm>
            <a:prstGeom prst="leftBrace">
              <a:avLst>
                <a:gd name="adj1" fmla="val 76667"/>
                <a:gd name="adj2" fmla="val 50000"/>
              </a:avLst>
            </a:prstGeom>
            <a:noFill/>
            <a:ln w="9525">
              <a:solidFill>
                <a:schemeClr val="tx1"/>
              </a:solidFill>
              <a:round/>
              <a:headEnd/>
              <a:tailEnd/>
            </a:ln>
            <a:effectLst/>
          </p:spPr>
          <p:txBody>
            <a:bodyPr lIns="90488" tIns="44450" rIns="90488" bIns="44450" anchor="ctr">
              <a:spAutoFit/>
            </a:bodyPr>
            <a:lstStyle/>
            <a:p>
              <a:endParaRPr lang="en-US" dirty="0"/>
            </a:p>
          </p:txBody>
        </p:sp>
        <p:sp>
          <p:nvSpPr>
            <p:cNvPr id="203798" name="Text Box 1046"/>
            <p:cNvSpPr txBox="1">
              <a:spLocks noChangeArrowheads="1"/>
            </p:cNvSpPr>
            <p:nvPr/>
          </p:nvSpPr>
          <p:spPr bwMode="auto">
            <a:xfrm>
              <a:off x="1296" y="3813"/>
              <a:ext cx="2071" cy="253"/>
            </a:xfrm>
            <a:prstGeom prst="rect">
              <a:avLst/>
            </a:prstGeom>
            <a:noFill/>
            <a:ln w="9525">
              <a:noFill/>
              <a:miter lim="800000"/>
              <a:headEnd/>
              <a:tailEnd/>
            </a:ln>
            <a:effectLst/>
          </p:spPr>
          <p:txBody>
            <a:bodyPr wrap="none" lIns="90488" tIns="44450" rIns="90488" bIns="44450">
              <a:spAutoFit/>
            </a:bodyPr>
            <a:lstStyle/>
            <a:p>
              <a:r>
                <a:rPr lang="en-US" sz="2000" b="1" dirty="0" smtClean="0">
                  <a:solidFill>
                    <a:schemeClr val="folHlink"/>
                  </a:solidFill>
                </a:rPr>
                <a:t>Step 2: Write </a:t>
              </a:r>
              <a:r>
                <a:rPr lang="en-US" sz="2000" b="1" dirty="0">
                  <a:solidFill>
                    <a:schemeClr val="folHlink"/>
                  </a:solidFill>
                </a:rPr>
                <a:t>to </a:t>
              </a:r>
              <a:r>
                <a:rPr lang="en-US" sz="2000" b="1" dirty="0" smtClean="0">
                  <a:solidFill>
                    <a:schemeClr val="folHlink"/>
                  </a:solidFill>
                </a:rPr>
                <a:t>database</a:t>
              </a:r>
              <a:endParaRPr lang="en-US" sz="2000" b="1" dirty="0">
                <a:solidFill>
                  <a:schemeClr val="folHlink"/>
                </a:solidFill>
              </a:endParaRPr>
            </a:p>
          </p:txBody>
        </p:sp>
        <p:sp>
          <p:nvSpPr>
            <p:cNvPr id="203799" name="Freeform 1047"/>
            <p:cNvSpPr>
              <a:spLocks/>
            </p:cNvSpPr>
            <p:nvPr/>
          </p:nvSpPr>
          <p:spPr bwMode="auto">
            <a:xfrm>
              <a:off x="1728" y="3254"/>
              <a:ext cx="1104" cy="192"/>
            </a:xfrm>
            <a:custGeom>
              <a:avLst/>
              <a:gdLst/>
              <a:ahLst/>
              <a:cxnLst>
                <a:cxn ang="0">
                  <a:pos x="1104" y="0"/>
                </a:cxn>
                <a:cxn ang="0">
                  <a:pos x="1104" y="192"/>
                </a:cxn>
                <a:cxn ang="0">
                  <a:pos x="336" y="192"/>
                </a:cxn>
                <a:cxn ang="0">
                  <a:pos x="336" y="48"/>
                </a:cxn>
                <a:cxn ang="0">
                  <a:pos x="0" y="48"/>
                </a:cxn>
              </a:cxnLst>
              <a:rect l="0" t="0" r="r" b="b"/>
              <a:pathLst>
                <a:path w="1104" h="192">
                  <a:moveTo>
                    <a:pt x="1104" y="0"/>
                  </a:moveTo>
                  <a:lnTo>
                    <a:pt x="1104" y="192"/>
                  </a:lnTo>
                  <a:lnTo>
                    <a:pt x="336" y="192"/>
                  </a:lnTo>
                  <a:lnTo>
                    <a:pt x="336" y="48"/>
                  </a:lnTo>
                  <a:lnTo>
                    <a:pt x="0" y="48"/>
                  </a:lnTo>
                </a:path>
              </a:pathLst>
            </a:custGeom>
            <a:noFill/>
            <a:ln w="28575" cap="flat" cmpd="sng">
              <a:solidFill>
                <a:schemeClr val="tx1"/>
              </a:solidFill>
              <a:prstDash val="solid"/>
              <a:round/>
              <a:headEnd type="none" w="med" len="med"/>
              <a:tailEnd type="triangle" w="med" len="med"/>
            </a:ln>
            <a:effectLst/>
          </p:spPr>
          <p:txBody>
            <a:bodyPr wrap="none" lIns="90488" tIns="44450" rIns="90488" bIns="44450" anchor="ctr">
              <a:spAutoFit/>
            </a:bodyPr>
            <a:lstStyle/>
            <a:p>
              <a:endParaRPr lang="en-US" dirty="0"/>
            </a:p>
          </p:txBody>
        </p:sp>
        <p:sp>
          <p:nvSpPr>
            <p:cNvPr id="203800" name="Text Box 1048"/>
            <p:cNvSpPr txBox="1">
              <a:spLocks noChangeArrowheads="1"/>
            </p:cNvSpPr>
            <p:nvPr/>
          </p:nvSpPr>
          <p:spPr bwMode="auto">
            <a:xfrm>
              <a:off x="2160" y="3425"/>
              <a:ext cx="504" cy="214"/>
            </a:xfrm>
            <a:prstGeom prst="rect">
              <a:avLst/>
            </a:prstGeom>
            <a:noFill/>
            <a:ln w="9525">
              <a:noFill/>
              <a:miter lim="800000"/>
              <a:headEnd/>
              <a:tailEnd/>
            </a:ln>
            <a:effectLst/>
          </p:spPr>
          <p:txBody>
            <a:bodyPr wrap="none" lIns="90488" tIns="44450" rIns="90488" bIns="44450">
              <a:spAutoFit/>
            </a:bodyPr>
            <a:lstStyle/>
            <a:p>
              <a:r>
                <a:rPr lang="en-US" sz="1600" b="1" i="1" dirty="0">
                  <a:solidFill>
                    <a:srgbClr val="FF0000"/>
                  </a:solidFill>
                  <a:latin typeface="Courier New" pitchFamily="49" charset="0"/>
                </a:rPr>
                <a:t>WRITE</a:t>
              </a:r>
            </a:p>
          </p:txBody>
        </p:sp>
      </p:grpSp>
      <p:sp>
        <p:nvSpPr>
          <p:cNvPr id="31" name="Title 30"/>
          <p:cNvSpPr>
            <a:spLocks noGrp="1"/>
          </p:cNvSpPr>
          <p:nvPr>
            <p:ph type="title"/>
          </p:nvPr>
        </p:nvSpPr>
        <p:spPr>
          <a:xfrm>
            <a:off x="457200" y="266326"/>
            <a:ext cx="8229600" cy="716523"/>
          </a:xfrm>
        </p:spPr>
        <p:txBody>
          <a:bodyPr/>
          <a:lstStyle/>
          <a:p>
            <a:r>
              <a:rPr lang="en-US" dirty="0" smtClean="0"/>
              <a:t>Data Integrity</a:t>
            </a:r>
            <a:endParaRPr lang="en-US" dirty="0"/>
          </a:p>
        </p:txBody>
      </p:sp>
      <p:sp>
        <p:nvSpPr>
          <p:cNvPr id="2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378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378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60" name="Rectangle 8"/>
          <p:cNvSpPr>
            <a:spLocks noGrp="1" noChangeArrowheads="1"/>
          </p:cNvSpPr>
          <p:nvPr>
            <p:ph type="body" idx="1"/>
          </p:nvPr>
        </p:nvSpPr>
        <p:spPr>
          <a:xfrm>
            <a:off x="571500" y="1054099"/>
            <a:ext cx="8115300" cy="5406156"/>
          </a:xfrm>
        </p:spPr>
        <p:txBody>
          <a:bodyPr>
            <a:noAutofit/>
          </a:bodyPr>
          <a:lstStyle/>
          <a:p>
            <a:pPr>
              <a:lnSpc>
                <a:spcPct val="90000"/>
              </a:lnSpc>
            </a:pPr>
            <a:r>
              <a:rPr lang="en-US" dirty="0" smtClean="0"/>
              <a:t>A set </a:t>
            </a:r>
            <a:r>
              <a:rPr lang="en-US" dirty="0"/>
              <a:t>of changes to the database, which the system either </a:t>
            </a:r>
            <a:r>
              <a:rPr lang="en-US" dirty="0" smtClean="0"/>
              <a:t>completes </a:t>
            </a:r>
            <a:r>
              <a:rPr lang="en-US" dirty="0"/>
              <a:t>or discards </a:t>
            </a:r>
            <a:r>
              <a:rPr lang="en-US" dirty="0" smtClean="0"/>
              <a:t>without modifying the </a:t>
            </a:r>
            <a:r>
              <a:rPr lang="en-US" dirty="0"/>
              <a:t>database</a:t>
            </a:r>
          </a:p>
          <a:p>
            <a:pPr>
              <a:lnSpc>
                <a:spcPct val="90000"/>
              </a:lnSpc>
            </a:pPr>
            <a:r>
              <a:rPr lang="en-US" dirty="0"/>
              <a:t>Transaction </a:t>
            </a:r>
            <a:r>
              <a:rPr lang="en-US" dirty="0" smtClean="0"/>
              <a:t>block starts </a:t>
            </a:r>
            <a:r>
              <a:rPr lang="en-US" dirty="0"/>
              <a:t>a transaction if one is not already active</a:t>
            </a:r>
          </a:p>
          <a:p>
            <a:pPr lvl="1">
              <a:lnSpc>
                <a:spcPct val="90000"/>
              </a:lnSpc>
            </a:pPr>
            <a:r>
              <a:rPr lang="en-US" dirty="0"/>
              <a:t>A</a:t>
            </a:r>
            <a:r>
              <a:rPr lang="en-US" dirty="0" smtClean="0"/>
              <a:t> </a:t>
            </a:r>
            <a:r>
              <a:rPr lang="en-US" dirty="0"/>
              <a:t>procedure block, trigger block, and each iteration of a DO ON ERROR, FOR EACH, or REPEAT block that directly updates the database or directly reads records with EXCLUSIVE-LOCK</a:t>
            </a:r>
          </a:p>
          <a:p>
            <a:pPr lvl="1">
              <a:lnSpc>
                <a:spcPct val="90000"/>
              </a:lnSpc>
            </a:pPr>
            <a:r>
              <a:rPr lang="en-US" dirty="0"/>
              <a:t>A</a:t>
            </a:r>
            <a:r>
              <a:rPr lang="en-US" dirty="0" smtClean="0"/>
              <a:t>ny </a:t>
            </a:r>
            <a:r>
              <a:rPr lang="en-US" dirty="0"/>
              <a:t>block that uses the TRANSACTION option on the statement (DO, FOR EACH, or REPEAT)</a:t>
            </a:r>
          </a:p>
        </p:txBody>
      </p:sp>
      <p:sp>
        <p:nvSpPr>
          <p:cNvPr id="5" name="Title 4"/>
          <p:cNvSpPr>
            <a:spLocks noGrp="1"/>
          </p:cNvSpPr>
          <p:nvPr>
            <p:ph type="title"/>
          </p:nvPr>
        </p:nvSpPr>
        <p:spPr>
          <a:xfrm>
            <a:off x="457200" y="337576"/>
            <a:ext cx="8229600" cy="716523"/>
          </a:xfrm>
        </p:spPr>
        <p:txBody>
          <a:bodyPr/>
          <a:lstStyle/>
          <a:p>
            <a:r>
              <a:rPr lang="en-US" dirty="0" smtClean="0"/>
              <a:t>Transactions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76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76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7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8" name="Rectangle 1032"/>
          <p:cNvSpPr>
            <a:spLocks noGrp="1" noChangeArrowheads="1"/>
          </p:cNvSpPr>
          <p:nvPr>
            <p:ph type="body" idx="1"/>
          </p:nvPr>
        </p:nvSpPr>
        <p:spPr>
          <a:xfrm>
            <a:off x="457200" y="1101599"/>
            <a:ext cx="8229600" cy="5205907"/>
          </a:xfrm>
        </p:spPr>
        <p:txBody>
          <a:bodyPr/>
          <a:lstStyle/>
          <a:p>
            <a:pPr>
              <a:buNone/>
            </a:pPr>
            <a:r>
              <a:rPr lang="en-US" sz="3200" dirty="0"/>
              <a:t>A transaction </a:t>
            </a:r>
            <a:r>
              <a:rPr lang="en-US" sz="3200" dirty="0" smtClean="0"/>
              <a:t>controls</a:t>
            </a:r>
          </a:p>
          <a:p>
            <a:r>
              <a:rPr lang="en-US" sz="2600" dirty="0" smtClean="0"/>
              <a:t>When </a:t>
            </a:r>
            <a:r>
              <a:rPr lang="en-US" sz="2600" dirty="0"/>
              <a:t>records are written to the </a:t>
            </a:r>
            <a:r>
              <a:rPr lang="en-US" sz="2600" dirty="0" smtClean="0"/>
              <a:t>database</a:t>
            </a:r>
          </a:p>
          <a:p>
            <a:r>
              <a:rPr lang="en-US" sz="2600" dirty="0" smtClean="0"/>
              <a:t>How </a:t>
            </a:r>
            <a:r>
              <a:rPr lang="en-US" sz="2600" dirty="0"/>
              <a:t>long a record lock remains after the data is </a:t>
            </a:r>
            <a:r>
              <a:rPr lang="en-US" sz="2600" dirty="0" smtClean="0"/>
              <a:t>changed</a:t>
            </a:r>
          </a:p>
          <a:p>
            <a:r>
              <a:rPr lang="en-US" sz="2600" dirty="0" smtClean="0"/>
              <a:t>How </a:t>
            </a:r>
            <a:r>
              <a:rPr lang="en-US" sz="2600" dirty="0"/>
              <a:t>much data </a:t>
            </a:r>
            <a:r>
              <a:rPr lang="en-US" sz="2600" dirty="0" smtClean="0"/>
              <a:t>is written </a:t>
            </a:r>
            <a:r>
              <a:rPr lang="en-US" sz="2600" dirty="0"/>
              <a:t>or discarded on completion or abandonment of the </a:t>
            </a:r>
            <a:r>
              <a:rPr lang="en-US" sz="2600" dirty="0" smtClean="0"/>
              <a:t>transaction</a:t>
            </a:r>
          </a:p>
          <a:p>
            <a:r>
              <a:rPr lang="en-US" sz="2600" dirty="0" smtClean="0"/>
              <a:t>Whether </a:t>
            </a:r>
            <a:r>
              <a:rPr lang="en-US" sz="2600" dirty="0"/>
              <a:t>variables changed during the transaction </a:t>
            </a:r>
            <a:r>
              <a:rPr lang="en-US" sz="2600" dirty="0" smtClean="0"/>
              <a:t>are restored </a:t>
            </a:r>
            <a:r>
              <a:rPr lang="en-US" sz="2600" dirty="0"/>
              <a:t>to their original values if a transaction is undone</a:t>
            </a:r>
          </a:p>
        </p:txBody>
      </p:sp>
      <p:sp>
        <p:nvSpPr>
          <p:cNvPr id="10" name="Title 9"/>
          <p:cNvSpPr>
            <a:spLocks noGrp="1"/>
          </p:cNvSpPr>
          <p:nvPr>
            <p:ph type="title"/>
          </p:nvPr>
        </p:nvSpPr>
        <p:spPr>
          <a:xfrm>
            <a:off x="457200" y="385076"/>
            <a:ext cx="8229600" cy="716523"/>
          </a:xfrm>
        </p:spPr>
        <p:txBody>
          <a:bodyPr/>
          <a:lstStyle/>
          <a:p>
            <a:r>
              <a:rPr lang="en-US" dirty="0" smtClean="0"/>
              <a:t>Transaction Control</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type="body" idx="1"/>
          </p:nvPr>
        </p:nvSpPr>
        <p:spPr>
          <a:xfrm>
            <a:off x="457200" y="1077849"/>
            <a:ext cx="8229600" cy="5229657"/>
          </a:xfrm>
        </p:spPr>
        <p:txBody>
          <a:bodyPr/>
          <a:lstStyle/>
          <a:p>
            <a:pPr>
              <a:lnSpc>
                <a:spcPct val="90000"/>
              </a:lnSpc>
            </a:pPr>
            <a:r>
              <a:rPr lang="en-US" dirty="0"/>
              <a:t>Transactions are scoped </a:t>
            </a:r>
            <a:r>
              <a:rPr lang="en-US" dirty="0" smtClean="0"/>
              <a:t>to</a:t>
            </a:r>
            <a:endParaRPr lang="en-US" dirty="0"/>
          </a:p>
          <a:p>
            <a:pPr lvl="1">
              <a:lnSpc>
                <a:spcPct val="90000"/>
              </a:lnSpc>
            </a:pPr>
            <a:r>
              <a:rPr lang="en-US" dirty="0"/>
              <a:t>FOR EACH blocks that update the database</a:t>
            </a:r>
          </a:p>
          <a:p>
            <a:pPr lvl="1">
              <a:lnSpc>
                <a:spcPct val="90000"/>
              </a:lnSpc>
            </a:pPr>
            <a:r>
              <a:rPr lang="en-US" dirty="0"/>
              <a:t>REPEAT or REPEAT FOR blocks that update the database</a:t>
            </a:r>
          </a:p>
          <a:p>
            <a:pPr lvl="1">
              <a:lnSpc>
                <a:spcPct val="90000"/>
              </a:lnSpc>
            </a:pPr>
            <a:r>
              <a:rPr lang="en-US" dirty="0"/>
              <a:t>DO TRANSACTION or other blocks using the TRANSACTION keyword</a:t>
            </a:r>
          </a:p>
          <a:p>
            <a:pPr>
              <a:lnSpc>
                <a:spcPct val="90000"/>
              </a:lnSpc>
            </a:pPr>
            <a:r>
              <a:rPr lang="en-US" dirty="0"/>
              <a:t>If none of these blocks </a:t>
            </a:r>
            <a:r>
              <a:rPr lang="en-US" dirty="0" smtClean="0"/>
              <a:t>is present </a:t>
            </a:r>
            <a:r>
              <a:rPr lang="en-US" dirty="0"/>
              <a:t>and a change to the database is encountered, scope is raised to the entire procedure</a:t>
            </a:r>
          </a:p>
        </p:txBody>
      </p:sp>
      <p:sp>
        <p:nvSpPr>
          <p:cNvPr id="10" name="Title 9"/>
          <p:cNvSpPr>
            <a:spLocks noGrp="1"/>
          </p:cNvSpPr>
          <p:nvPr>
            <p:ph type="title"/>
          </p:nvPr>
        </p:nvSpPr>
        <p:spPr>
          <a:xfrm>
            <a:off x="457200" y="361326"/>
            <a:ext cx="8229600" cy="716523"/>
          </a:xfrm>
        </p:spPr>
        <p:txBody>
          <a:bodyPr/>
          <a:lstStyle/>
          <a:p>
            <a:r>
              <a:rPr lang="en-US" dirty="0" smtClean="0"/>
              <a:t>Transaction Scope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3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63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630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3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1"/>
          </p:nvPr>
        </p:nvSpPr>
        <p:spPr>
          <a:xfrm>
            <a:off x="457200" y="1065974"/>
            <a:ext cx="8229600" cy="5394281"/>
          </a:xfrm>
        </p:spPr>
        <p:txBody>
          <a:bodyPr>
            <a:noAutofit/>
          </a:bodyPr>
          <a:lstStyle/>
          <a:p>
            <a:pPr>
              <a:lnSpc>
                <a:spcPct val="90000"/>
              </a:lnSpc>
            </a:pPr>
            <a:r>
              <a:rPr lang="en-US" dirty="0">
                <a:solidFill>
                  <a:schemeClr val="tx2">
                    <a:lumMod val="90000"/>
                    <a:lumOff val="10000"/>
                  </a:schemeClr>
                </a:solidFill>
              </a:rPr>
              <a:t>Only one transaction per session at any time</a:t>
            </a:r>
          </a:p>
          <a:p>
            <a:pPr>
              <a:lnSpc>
                <a:spcPct val="90000"/>
              </a:lnSpc>
            </a:pPr>
            <a:r>
              <a:rPr lang="en-US" dirty="0">
                <a:solidFill>
                  <a:schemeClr val="tx2">
                    <a:lumMod val="90000"/>
                    <a:lumOff val="10000"/>
                  </a:schemeClr>
                </a:solidFill>
              </a:rPr>
              <a:t>Any change to the database</a:t>
            </a:r>
          </a:p>
          <a:p>
            <a:pPr marL="346075" lvl="1" indent="0">
              <a:lnSpc>
                <a:spcPct val="90000"/>
              </a:lnSpc>
              <a:buNone/>
            </a:pPr>
            <a:r>
              <a:rPr lang="en-US" dirty="0">
                <a:solidFill>
                  <a:schemeClr val="tx2">
                    <a:lumMod val="90000"/>
                    <a:lumOff val="10000"/>
                  </a:schemeClr>
                </a:solidFill>
              </a:rPr>
              <a:t>Create, Delete, Update, Assign, </a:t>
            </a:r>
            <a:r>
              <a:rPr lang="en-US" dirty="0" smtClean="0">
                <a:solidFill>
                  <a:schemeClr val="tx2">
                    <a:lumMod val="90000"/>
                    <a:lumOff val="10000"/>
                  </a:schemeClr>
                </a:solidFill>
              </a:rPr>
              <a:t>Insert, Set</a:t>
            </a:r>
            <a:endParaRPr lang="en-US" dirty="0">
              <a:solidFill>
                <a:schemeClr val="tx2">
                  <a:lumMod val="90000"/>
                  <a:lumOff val="10000"/>
                </a:schemeClr>
              </a:solidFill>
            </a:endParaRPr>
          </a:p>
          <a:p>
            <a:pPr>
              <a:lnSpc>
                <a:spcPct val="90000"/>
              </a:lnSpc>
            </a:pPr>
            <a:r>
              <a:rPr lang="en-US" dirty="0">
                <a:solidFill>
                  <a:schemeClr val="tx2">
                    <a:lumMod val="90000"/>
                    <a:lumOff val="10000"/>
                  </a:schemeClr>
                </a:solidFill>
              </a:rPr>
              <a:t>Use of the TRANSACTION keyword in a block header (DO, FOR EACH, or REPEAT)</a:t>
            </a:r>
          </a:p>
          <a:p>
            <a:pPr>
              <a:lnSpc>
                <a:spcPct val="90000"/>
              </a:lnSpc>
            </a:pPr>
            <a:r>
              <a:rPr lang="en-US" dirty="0" smtClean="0">
                <a:solidFill>
                  <a:schemeClr val="tx2">
                    <a:lumMod val="90000"/>
                    <a:lumOff val="10000"/>
                  </a:schemeClr>
                </a:solidFill>
              </a:rPr>
              <a:t>A transaction is invoked when:</a:t>
            </a:r>
          </a:p>
          <a:p>
            <a:pPr lvl="1">
              <a:lnSpc>
                <a:spcPct val="90000"/>
              </a:lnSpc>
            </a:pPr>
            <a:r>
              <a:rPr lang="en-US" dirty="0" smtClean="0">
                <a:solidFill>
                  <a:schemeClr val="tx2">
                    <a:lumMod val="90000"/>
                    <a:lumOff val="10000"/>
                  </a:schemeClr>
                </a:solidFill>
              </a:rPr>
              <a:t>EXCLUSIVE-LOCK </a:t>
            </a:r>
            <a:r>
              <a:rPr lang="en-US" dirty="0">
                <a:solidFill>
                  <a:schemeClr val="tx2">
                    <a:lumMod val="90000"/>
                    <a:lumOff val="10000"/>
                  </a:schemeClr>
                </a:solidFill>
              </a:rPr>
              <a:t>on a </a:t>
            </a:r>
            <a:r>
              <a:rPr lang="en-US" dirty="0" smtClean="0">
                <a:solidFill>
                  <a:schemeClr val="tx2">
                    <a:lumMod val="90000"/>
                    <a:lumOff val="10000"/>
                  </a:schemeClr>
                </a:solidFill>
              </a:rPr>
              <a:t>FIND, GET, or FOR EACH  </a:t>
            </a:r>
          </a:p>
          <a:p>
            <a:pPr lvl="1">
              <a:lnSpc>
                <a:spcPct val="90000"/>
              </a:lnSpc>
            </a:pPr>
            <a:r>
              <a:rPr lang="en-US" dirty="0" smtClean="0">
                <a:solidFill>
                  <a:schemeClr val="tx2">
                    <a:lumMod val="90000"/>
                    <a:lumOff val="10000"/>
                  </a:schemeClr>
                </a:solidFill>
              </a:rPr>
              <a:t>Record retrieved without specifying NO-LOCK</a:t>
            </a:r>
          </a:p>
          <a:p>
            <a:pPr lvl="2">
              <a:lnSpc>
                <a:spcPct val="90000"/>
              </a:lnSpc>
            </a:pPr>
            <a:r>
              <a:rPr lang="en-US" dirty="0" smtClean="0">
                <a:solidFill>
                  <a:schemeClr val="tx2">
                    <a:lumMod val="90000"/>
                    <a:lumOff val="10000"/>
                  </a:schemeClr>
                </a:solidFill>
              </a:rPr>
              <a:t>Share-lock (anticipatory lock) is implied</a:t>
            </a:r>
          </a:p>
          <a:p>
            <a:pPr lvl="2">
              <a:lnSpc>
                <a:spcPct val="90000"/>
              </a:lnSpc>
            </a:pPr>
            <a:r>
              <a:rPr lang="en-US" dirty="0" smtClean="0">
                <a:solidFill>
                  <a:schemeClr val="tx2">
                    <a:lumMod val="90000"/>
                    <a:lumOff val="10000"/>
                  </a:schemeClr>
                </a:solidFill>
              </a:rPr>
              <a:t>This is not QAD standard</a:t>
            </a:r>
          </a:p>
          <a:p>
            <a:pPr lvl="1">
              <a:lnSpc>
                <a:spcPct val="90000"/>
              </a:lnSpc>
            </a:pPr>
            <a:r>
              <a:rPr lang="en-US" b="1" dirty="0" smtClean="0">
                <a:solidFill>
                  <a:schemeClr val="tx2">
                    <a:lumMod val="90000"/>
                    <a:lumOff val="10000"/>
                  </a:schemeClr>
                </a:solidFill>
              </a:rPr>
              <a:t>QAD standard is all record retrieval methods use either NO-LOCK or EXCLUSIVE-LOCK</a:t>
            </a:r>
            <a:endParaRPr lang="en-US" b="1" dirty="0">
              <a:solidFill>
                <a:schemeClr val="tx2">
                  <a:lumMod val="90000"/>
                  <a:lumOff val="10000"/>
                </a:schemeClr>
              </a:solidFill>
            </a:endParaRPr>
          </a:p>
        </p:txBody>
      </p:sp>
      <p:sp>
        <p:nvSpPr>
          <p:cNvPr id="10" name="Title 9"/>
          <p:cNvSpPr>
            <a:spLocks noGrp="1"/>
          </p:cNvSpPr>
          <p:nvPr>
            <p:ph type="title"/>
          </p:nvPr>
        </p:nvSpPr>
        <p:spPr>
          <a:xfrm>
            <a:off x="457200" y="349451"/>
            <a:ext cx="8229600" cy="716523"/>
          </a:xfrm>
        </p:spPr>
        <p:txBody>
          <a:bodyPr/>
          <a:lstStyle/>
          <a:p>
            <a:r>
              <a:rPr lang="en-US" dirty="0" smtClean="0"/>
              <a:t>Starting a Transaction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33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733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733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733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733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7331">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7331">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27331">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2733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1"/>
          </p:nvPr>
        </p:nvSpPr>
        <p:spPr/>
        <p:txBody>
          <a:bodyPr>
            <a:noAutofit/>
          </a:bodyPr>
          <a:lstStyle/>
          <a:p>
            <a:pPr>
              <a:lnSpc>
                <a:spcPct val="90000"/>
              </a:lnSpc>
              <a:buNone/>
            </a:pPr>
            <a:r>
              <a:rPr lang="en-US" sz="3200" dirty="0" smtClean="0">
                <a:solidFill>
                  <a:schemeClr val="tx2">
                    <a:lumMod val="90000"/>
                    <a:lumOff val="10000"/>
                  </a:schemeClr>
                </a:solidFill>
              </a:rPr>
              <a:t>Do not </a:t>
            </a:r>
            <a:r>
              <a:rPr lang="en-US" sz="3200" dirty="0">
                <a:solidFill>
                  <a:schemeClr val="tx2">
                    <a:lumMod val="90000"/>
                    <a:lumOff val="10000"/>
                  </a:schemeClr>
                </a:solidFill>
              </a:rPr>
              <a:t>start transactions </a:t>
            </a:r>
            <a:r>
              <a:rPr lang="en-US" sz="3200" dirty="0" smtClean="0">
                <a:solidFill>
                  <a:schemeClr val="tx2">
                    <a:lumMod val="90000"/>
                    <a:lumOff val="10000"/>
                  </a:schemeClr>
                </a:solidFill>
              </a:rPr>
              <a:t>unnecessarily</a:t>
            </a:r>
          </a:p>
          <a:p>
            <a:pPr>
              <a:lnSpc>
                <a:spcPct val="90000"/>
              </a:lnSpc>
            </a:pPr>
            <a:r>
              <a:rPr lang="en-US" dirty="0" smtClean="0">
                <a:solidFill>
                  <a:schemeClr val="tx2">
                    <a:lumMod val="90000"/>
                    <a:lumOff val="10000"/>
                  </a:schemeClr>
                </a:solidFill>
              </a:rPr>
              <a:t>All </a:t>
            </a:r>
            <a:r>
              <a:rPr lang="en-US" dirty="0">
                <a:solidFill>
                  <a:schemeClr val="tx2">
                    <a:lumMod val="90000"/>
                    <a:lumOff val="10000"/>
                  </a:schemeClr>
                </a:solidFill>
              </a:rPr>
              <a:t>changes, including variables, are written to disk </a:t>
            </a:r>
            <a:r>
              <a:rPr lang="en-US" dirty="0" smtClean="0">
                <a:solidFill>
                  <a:schemeClr val="tx2">
                    <a:lumMod val="90000"/>
                    <a:lumOff val="10000"/>
                  </a:schemeClr>
                </a:solidFill>
              </a:rPr>
              <a:t>when </a:t>
            </a:r>
            <a:r>
              <a:rPr lang="en-US" dirty="0">
                <a:solidFill>
                  <a:schemeClr val="tx2">
                    <a:lumMod val="90000"/>
                    <a:lumOff val="10000"/>
                  </a:schemeClr>
                </a:solidFill>
              </a:rPr>
              <a:t>a transaction is </a:t>
            </a:r>
            <a:r>
              <a:rPr lang="en-US" dirty="0" smtClean="0">
                <a:solidFill>
                  <a:schemeClr val="tx2">
                    <a:lumMod val="90000"/>
                    <a:lumOff val="10000"/>
                  </a:schemeClr>
                </a:solidFill>
              </a:rPr>
              <a:t>started</a:t>
            </a:r>
          </a:p>
          <a:p>
            <a:pPr>
              <a:lnSpc>
                <a:spcPct val="90000"/>
              </a:lnSpc>
            </a:pPr>
            <a:r>
              <a:rPr lang="en-US" dirty="0" smtClean="0">
                <a:solidFill>
                  <a:schemeClr val="tx2">
                    <a:lumMod val="90000"/>
                    <a:lumOff val="10000"/>
                  </a:schemeClr>
                </a:solidFill>
              </a:rPr>
              <a:t>All </a:t>
            </a:r>
            <a:r>
              <a:rPr lang="en-US" dirty="0">
                <a:solidFill>
                  <a:schemeClr val="tx2">
                    <a:lumMod val="90000"/>
                    <a:lumOff val="10000"/>
                  </a:schemeClr>
                </a:solidFill>
              </a:rPr>
              <a:t>incomplete changes are backed out on </a:t>
            </a:r>
            <a:r>
              <a:rPr lang="en-US" dirty="0" smtClean="0">
                <a:solidFill>
                  <a:schemeClr val="tx2">
                    <a:lumMod val="90000"/>
                    <a:lumOff val="10000"/>
                  </a:schemeClr>
                </a:solidFill>
              </a:rPr>
              <a:t/>
            </a:r>
            <a:br>
              <a:rPr lang="en-US" dirty="0" smtClean="0">
                <a:solidFill>
                  <a:schemeClr val="tx2">
                    <a:lumMod val="90000"/>
                    <a:lumOff val="10000"/>
                  </a:schemeClr>
                </a:solidFill>
              </a:rPr>
            </a:br>
            <a:r>
              <a:rPr lang="en-US" dirty="0" smtClean="0">
                <a:solidFill>
                  <a:schemeClr val="tx2">
                    <a:lumMod val="90000"/>
                    <a:lumOff val="10000"/>
                  </a:schemeClr>
                </a:solidFill>
              </a:rPr>
              <a:t>startup </a:t>
            </a:r>
            <a:r>
              <a:rPr lang="en-US" dirty="0">
                <a:solidFill>
                  <a:schemeClr val="tx2">
                    <a:lumMod val="90000"/>
                    <a:lumOff val="10000"/>
                  </a:schemeClr>
                </a:solidFill>
              </a:rPr>
              <a:t>or intentional exit</a:t>
            </a:r>
          </a:p>
        </p:txBody>
      </p:sp>
      <p:sp>
        <p:nvSpPr>
          <p:cNvPr id="10" name="Title 9"/>
          <p:cNvSpPr>
            <a:spLocks noGrp="1"/>
          </p:cNvSpPr>
          <p:nvPr>
            <p:ph type="title"/>
          </p:nvPr>
        </p:nvSpPr>
        <p:spPr>
          <a:xfrm>
            <a:off x="457200" y="396951"/>
            <a:ext cx="8229600" cy="716523"/>
          </a:xfrm>
        </p:spPr>
        <p:txBody>
          <a:bodyPr/>
          <a:lstStyle/>
          <a:p>
            <a:r>
              <a:rPr lang="en-US" dirty="0" smtClean="0"/>
              <a:t>Starting a Transaction Caution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0518"/>
            <a:ext cx="8229600" cy="5309017"/>
          </a:xfrm>
        </p:spPr>
        <p:txBody>
          <a:bodyPr>
            <a:normAutofit fontScale="77500" lnSpcReduction="20000"/>
          </a:bodyPr>
          <a:lstStyle/>
          <a:p>
            <a:pPr lvl="1">
              <a:defRPr/>
            </a:pPr>
            <a:r>
              <a:rPr lang="en-US" sz="2300" dirty="0" smtClean="0">
                <a:solidFill>
                  <a:schemeClr val="bg1">
                    <a:lumMod val="75000"/>
                  </a:schemeClr>
                </a:solidFill>
              </a:rPr>
              <a:t>Lesson 1: Overview</a:t>
            </a:r>
          </a:p>
          <a:p>
            <a:pPr lvl="0">
              <a:defRPr/>
            </a:pPr>
            <a:r>
              <a:rPr lang="en-US" sz="2600" b="1" dirty="0" smtClean="0">
                <a:solidFill>
                  <a:schemeClr val="bg1">
                    <a:lumMod val="75000"/>
                  </a:schemeClr>
                </a:solidFill>
              </a:rPr>
              <a:t>Section 1: Getting Started and Creating Simple Reports</a:t>
            </a:r>
          </a:p>
          <a:p>
            <a:pPr lvl="1">
              <a:defRPr/>
            </a:pPr>
            <a:r>
              <a:rPr lang="en-US" sz="2300" dirty="0" smtClean="0">
                <a:solidFill>
                  <a:schemeClr val="bg1">
                    <a:lumMod val="75000"/>
                  </a:schemeClr>
                </a:solidFill>
              </a:rPr>
              <a:t>Lesson 2: Introduction to Progress</a:t>
            </a:r>
          </a:p>
          <a:p>
            <a:pPr lvl="1">
              <a:defRPr/>
            </a:pPr>
            <a:r>
              <a:rPr lang="en-US" sz="2300" dirty="0" smtClean="0">
                <a:solidFill>
                  <a:schemeClr val="bg1">
                    <a:lumMod val="75000"/>
                  </a:schemeClr>
                </a:solidFill>
              </a:rPr>
              <a:t>Lesson 3: Using the Progress Editor</a:t>
            </a:r>
          </a:p>
          <a:p>
            <a:pPr lvl="1">
              <a:defRPr/>
            </a:pPr>
            <a:r>
              <a:rPr lang="en-US" sz="2300" dirty="0" smtClean="0">
                <a:solidFill>
                  <a:schemeClr val="bg1">
                    <a:lumMod val="75000"/>
                  </a:schemeClr>
                </a:solidFill>
              </a:rPr>
              <a:t>Lesson 4: Creating simple Progress procedures</a:t>
            </a:r>
          </a:p>
          <a:p>
            <a:pPr lvl="1">
              <a:defRPr/>
            </a:pPr>
            <a:r>
              <a:rPr lang="en-US" sz="2300" dirty="0" smtClean="0">
                <a:solidFill>
                  <a:schemeClr val="bg1">
                    <a:lumMod val="75000"/>
                  </a:schemeClr>
                </a:solidFill>
              </a:rPr>
              <a:t>Lesson 5: Formatting, sorting, and report totals</a:t>
            </a:r>
          </a:p>
          <a:p>
            <a:pPr lvl="1">
              <a:defRPr/>
            </a:pPr>
            <a:r>
              <a:rPr lang="en-US" sz="2300" dirty="0" smtClean="0">
                <a:solidFill>
                  <a:schemeClr val="bg1">
                    <a:lumMod val="75000"/>
                  </a:schemeClr>
                </a:solidFill>
              </a:rPr>
              <a:t>Lesson 6: Selecting specific records</a:t>
            </a:r>
          </a:p>
          <a:p>
            <a:pPr lvl="0">
              <a:defRPr/>
            </a:pPr>
            <a:r>
              <a:rPr lang="en-US" sz="2600" b="1" dirty="0" smtClean="0">
                <a:solidFill>
                  <a:schemeClr val="bg1">
                    <a:lumMod val="75000"/>
                  </a:schemeClr>
                </a:solidFill>
              </a:rPr>
              <a:t> Section 2: Writing More Complex Reports</a:t>
            </a:r>
          </a:p>
          <a:p>
            <a:pPr lvl="1">
              <a:defRPr/>
            </a:pPr>
            <a:r>
              <a:rPr lang="en-US" sz="2300" dirty="0" smtClean="0">
                <a:solidFill>
                  <a:schemeClr val="bg1">
                    <a:lumMod val="75000"/>
                  </a:schemeClr>
                </a:solidFill>
              </a:rPr>
              <a:t>Lesson 7: Using FIND, REPEAT, and defined variables</a:t>
            </a:r>
          </a:p>
          <a:p>
            <a:pPr lvl="1">
              <a:defRPr/>
            </a:pPr>
            <a:r>
              <a:rPr lang="en-US" sz="2300" dirty="0" smtClean="0">
                <a:solidFill>
                  <a:schemeClr val="bg1">
                    <a:lumMod val="75000"/>
                  </a:schemeClr>
                </a:solidFill>
              </a:rPr>
              <a:t>Lesson 8: Accessing multiple tables</a:t>
            </a:r>
          </a:p>
          <a:p>
            <a:pPr lvl="1">
              <a:defRPr/>
            </a:pPr>
            <a:r>
              <a:rPr lang="en-US" sz="2300" dirty="0" smtClean="0">
                <a:solidFill>
                  <a:schemeClr val="bg1">
                    <a:lumMod val="75000"/>
                  </a:schemeClr>
                </a:solidFill>
              </a:rPr>
              <a:t>Lesson 9: Frame control</a:t>
            </a:r>
          </a:p>
          <a:p>
            <a:pPr lvl="1">
              <a:defRPr/>
            </a:pPr>
            <a:r>
              <a:rPr lang="en-US" sz="2300" dirty="0" smtClean="0">
                <a:solidFill>
                  <a:schemeClr val="bg1">
                    <a:lumMod val="75000"/>
                  </a:schemeClr>
                </a:solidFill>
              </a:rPr>
              <a:t>Lesson 10: Using include files</a:t>
            </a:r>
          </a:p>
          <a:p>
            <a:pPr lvl="1">
              <a:defRPr/>
            </a:pPr>
            <a:r>
              <a:rPr lang="en-US" sz="2300" dirty="0" smtClean="0">
                <a:solidFill>
                  <a:schemeClr val="bg1">
                    <a:lumMod val="75000"/>
                  </a:schemeClr>
                </a:solidFill>
              </a:rPr>
              <a:t>Lesson 11: Arrays, temp-tables, buffers, and some useful functions</a:t>
            </a:r>
          </a:p>
          <a:p>
            <a:pPr lvl="0">
              <a:defRPr/>
            </a:pPr>
            <a:r>
              <a:rPr lang="en-US" sz="2600" b="1" dirty="0" smtClean="0">
                <a:solidFill>
                  <a:schemeClr val="tx2"/>
                </a:solidFill>
              </a:rPr>
              <a:t>Section 3: Advanced Topics</a:t>
            </a:r>
            <a:endParaRPr lang="en-US" sz="2600" dirty="0" smtClean="0">
              <a:solidFill>
                <a:schemeClr val="tx2"/>
              </a:solidFill>
            </a:endParaRPr>
          </a:p>
          <a:p>
            <a:pPr lvl="1">
              <a:defRPr/>
            </a:pPr>
            <a:r>
              <a:rPr lang="en-US" sz="2300" dirty="0" smtClean="0">
                <a:solidFill>
                  <a:schemeClr val="tx2"/>
                </a:solidFill>
              </a:rPr>
              <a:t>Lesson 12: Scoping</a:t>
            </a:r>
          </a:p>
          <a:p>
            <a:pPr lvl="1">
              <a:defRPr/>
            </a:pPr>
            <a:r>
              <a:rPr lang="en-US" sz="2300" dirty="0" smtClean="0">
                <a:solidFill>
                  <a:schemeClr val="tx2"/>
                </a:solidFill>
              </a:rPr>
              <a:t>Lesson 13: ProDataSets</a:t>
            </a:r>
          </a:p>
          <a:p>
            <a:pPr lvl="1">
              <a:defRPr/>
            </a:pPr>
            <a:r>
              <a:rPr lang="en-US" sz="2300" dirty="0" smtClean="0">
                <a:solidFill>
                  <a:schemeClr val="tx2"/>
                </a:solidFill>
              </a:rPr>
              <a:t>Lesson 14: Triggers and events (optional)</a:t>
            </a:r>
          </a:p>
          <a:p>
            <a:pPr lvl="1">
              <a:defRPr/>
            </a:pPr>
            <a:r>
              <a:rPr lang="en-US" sz="2300" dirty="0" smtClean="0">
                <a:solidFill>
                  <a:schemeClr val="tx2"/>
                </a:solidFill>
              </a:rPr>
              <a:t>Lesson 15: Queries and handles (optional)</a:t>
            </a:r>
          </a:p>
        </p:txBody>
      </p:sp>
      <p:sp>
        <p:nvSpPr>
          <p:cNvPr id="4" name="Title 3"/>
          <p:cNvSpPr>
            <a:spLocks noGrp="1"/>
          </p:cNvSpPr>
          <p:nvPr>
            <p:ph type="title"/>
          </p:nvPr>
        </p:nvSpPr>
        <p:spPr>
          <a:xfrm>
            <a:off x="457200" y="334492"/>
            <a:ext cx="8229600" cy="708730"/>
          </a:xfrm>
        </p:spPr>
        <p:txBody>
          <a:bodyPr/>
          <a:lstStyle/>
          <a:p>
            <a:r>
              <a:rPr lang="en-US" dirty="0" smtClean="0"/>
              <a:t>Agenda</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type="body" idx="1"/>
          </p:nvPr>
        </p:nvSpPr>
        <p:spPr>
          <a:xfrm>
            <a:off x="457200" y="1101599"/>
            <a:ext cx="8229600" cy="5205907"/>
          </a:xfrm>
        </p:spPr>
        <p:txBody>
          <a:bodyPr>
            <a:normAutofit/>
          </a:bodyPr>
          <a:lstStyle/>
          <a:p>
            <a:pPr>
              <a:lnSpc>
                <a:spcPct val="90000"/>
              </a:lnSpc>
            </a:pPr>
            <a:r>
              <a:rPr lang="en-US" dirty="0">
                <a:solidFill>
                  <a:schemeClr val="tx2">
                    <a:lumMod val="90000"/>
                    <a:lumOff val="10000"/>
                  </a:schemeClr>
                </a:solidFill>
              </a:rPr>
              <a:t>Each transaction gets a start note, and if successfully closed, an end note in the Before Image </a:t>
            </a:r>
            <a:r>
              <a:rPr lang="en-US" dirty="0" smtClean="0">
                <a:solidFill>
                  <a:schemeClr val="tx2">
                    <a:lumMod val="90000"/>
                    <a:lumOff val="10000"/>
                  </a:schemeClr>
                </a:solidFill>
              </a:rPr>
              <a:t>(.bi) file</a:t>
            </a:r>
            <a:endParaRPr lang="en-US" dirty="0">
              <a:solidFill>
                <a:schemeClr val="tx2">
                  <a:lumMod val="90000"/>
                  <a:lumOff val="10000"/>
                </a:schemeClr>
              </a:solidFill>
            </a:endParaRPr>
          </a:p>
          <a:p>
            <a:pPr>
              <a:lnSpc>
                <a:spcPct val="90000"/>
              </a:lnSpc>
            </a:pPr>
            <a:r>
              <a:rPr lang="en-US" dirty="0" smtClean="0">
                <a:solidFill>
                  <a:schemeClr val="tx2">
                    <a:lumMod val="90000"/>
                    <a:lumOff val="10000"/>
                  </a:schemeClr>
                </a:solidFill>
              </a:rPr>
              <a:t>This protects </a:t>
            </a:r>
            <a:r>
              <a:rPr lang="en-US" dirty="0">
                <a:solidFill>
                  <a:schemeClr val="tx2">
                    <a:lumMod val="90000"/>
                    <a:lumOff val="10000"/>
                  </a:schemeClr>
                </a:solidFill>
              </a:rPr>
              <a:t>the database from partial or corrupt data due to system failures</a:t>
            </a:r>
          </a:p>
          <a:p>
            <a:pPr marL="346075" lvl="1" indent="0">
              <a:lnSpc>
                <a:spcPct val="90000"/>
              </a:lnSpc>
              <a:buNone/>
            </a:pPr>
            <a:r>
              <a:rPr lang="en-US" dirty="0">
                <a:solidFill>
                  <a:schemeClr val="tx2">
                    <a:lumMod val="90000"/>
                    <a:lumOff val="10000"/>
                  </a:schemeClr>
                </a:solidFill>
              </a:rPr>
              <a:t>All .BI changes without end notes are backed out on system restart</a:t>
            </a:r>
          </a:p>
          <a:p>
            <a:pPr>
              <a:lnSpc>
                <a:spcPct val="90000"/>
              </a:lnSpc>
            </a:pPr>
            <a:r>
              <a:rPr lang="en-US" dirty="0" smtClean="0">
                <a:solidFill>
                  <a:schemeClr val="tx2">
                    <a:lumMod val="90000"/>
                    <a:lumOff val="10000"/>
                  </a:schemeClr>
                </a:solidFill>
              </a:rPr>
              <a:t>Maintains </a:t>
            </a:r>
            <a:r>
              <a:rPr lang="en-US" dirty="0">
                <a:solidFill>
                  <a:schemeClr val="tx2">
                    <a:lumMod val="90000"/>
                    <a:lumOff val="10000"/>
                  </a:schemeClr>
                </a:solidFill>
              </a:rPr>
              <a:t>data integrity, allowing users to undo </a:t>
            </a:r>
            <a:r>
              <a:rPr lang="en-US" dirty="0" smtClean="0">
                <a:solidFill>
                  <a:schemeClr val="tx2">
                    <a:lumMod val="90000"/>
                    <a:lumOff val="10000"/>
                  </a:schemeClr>
                </a:solidFill>
              </a:rPr>
              <a:t>changes before committing </a:t>
            </a:r>
            <a:r>
              <a:rPr lang="en-US" dirty="0">
                <a:solidFill>
                  <a:schemeClr val="tx2">
                    <a:lumMod val="90000"/>
                    <a:lumOff val="10000"/>
                  </a:schemeClr>
                </a:solidFill>
              </a:rPr>
              <a:t>them to the database</a:t>
            </a:r>
          </a:p>
        </p:txBody>
      </p:sp>
      <p:sp>
        <p:nvSpPr>
          <p:cNvPr id="10" name="Title 9"/>
          <p:cNvSpPr>
            <a:spLocks noGrp="1"/>
          </p:cNvSpPr>
          <p:nvPr>
            <p:ph type="title"/>
          </p:nvPr>
        </p:nvSpPr>
        <p:spPr>
          <a:xfrm>
            <a:off x="457200" y="385076"/>
            <a:ext cx="8229600" cy="716523"/>
          </a:xfrm>
        </p:spPr>
        <p:txBody>
          <a:bodyPr/>
          <a:lstStyle/>
          <a:p>
            <a:r>
              <a:rPr lang="en-US" dirty="0" smtClean="0"/>
              <a:t>Managing a Transaction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3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83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83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6" name="Rectangle 8"/>
          <p:cNvSpPr>
            <a:spLocks noGrp="1" noChangeArrowheads="1"/>
          </p:cNvSpPr>
          <p:nvPr>
            <p:ph type="body" idx="1"/>
          </p:nvPr>
        </p:nvSpPr>
        <p:spPr>
          <a:xfrm>
            <a:off x="457200" y="1077849"/>
            <a:ext cx="8229600" cy="5229657"/>
          </a:xfrm>
        </p:spPr>
        <p:txBody>
          <a:bodyPr/>
          <a:lstStyle/>
          <a:p>
            <a:pPr>
              <a:lnSpc>
                <a:spcPct val="90000"/>
              </a:lnSpc>
            </a:pPr>
            <a:r>
              <a:rPr lang="en-US" sz="2800" dirty="0">
                <a:solidFill>
                  <a:schemeClr val="tx2">
                    <a:lumMod val="90000"/>
                    <a:lumOff val="10000"/>
                  </a:schemeClr>
                </a:solidFill>
              </a:rPr>
              <a:t>Generally, allow </a:t>
            </a:r>
            <a:r>
              <a:rPr lang="en-US" sz="2800" dirty="0" smtClean="0">
                <a:solidFill>
                  <a:schemeClr val="tx2">
                    <a:lumMod val="90000"/>
                    <a:lumOff val="10000"/>
                  </a:schemeClr>
                </a:solidFill>
              </a:rPr>
              <a:t>Progress </a:t>
            </a:r>
            <a:r>
              <a:rPr lang="en-US" sz="2800" dirty="0">
                <a:solidFill>
                  <a:schemeClr val="tx2">
                    <a:lumMod val="90000"/>
                    <a:lumOff val="10000"/>
                  </a:schemeClr>
                </a:solidFill>
              </a:rPr>
              <a:t>to start and stop transactions</a:t>
            </a:r>
          </a:p>
          <a:p>
            <a:pPr>
              <a:lnSpc>
                <a:spcPct val="90000"/>
              </a:lnSpc>
              <a:spcBef>
                <a:spcPts val="1200"/>
              </a:spcBef>
            </a:pPr>
            <a:r>
              <a:rPr lang="en-US" sz="2800" dirty="0">
                <a:solidFill>
                  <a:schemeClr val="tx2">
                    <a:lumMod val="90000"/>
                    <a:lumOff val="10000"/>
                  </a:schemeClr>
                </a:solidFill>
              </a:rPr>
              <a:t>Raise the transaction scope to ensure that all related database updates are backed out on system </a:t>
            </a:r>
            <a:r>
              <a:rPr lang="en-US" sz="2800" dirty="0" smtClean="0">
                <a:solidFill>
                  <a:schemeClr val="tx2">
                    <a:lumMod val="90000"/>
                    <a:lumOff val="10000"/>
                  </a:schemeClr>
                </a:solidFill>
              </a:rPr>
              <a:t>failure</a:t>
            </a:r>
            <a:endParaRPr lang="en-US" sz="2800" dirty="0">
              <a:solidFill>
                <a:schemeClr val="tx2">
                  <a:lumMod val="90000"/>
                  <a:lumOff val="10000"/>
                </a:schemeClr>
              </a:solidFill>
            </a:endParaRPr>
          </a:p>
          <a:p>
            <a:pPr marL="746125" lvl="2" indent="0">
              <a:lnSpc>
                <a:spcPct val="90000"/>
              </a:lnSpc>
              <a:spcBef>
                <a:spcPts val="1200"/>
              </a:spcBef>
              <a:buNone/>
            </a:pPr>
            <a:r>
              <a:rPr lang="en-US" sz="2200" dirty="0">
                <a:solidFill>
                  <a:schemeClr val="tx2">
                    <a:lumMod val="90000"/>
                    <a:lumOff val="10000"/>
                  </a:schemeClr>
                </a:solidFill>
              </a:rPr>
              <a:t>DO TRANSACTION outside the iterating blocks</a:t>
            </a:r>
          </a:p>
          <a:p>
            <a:pPr>
              <a:lnSpc>
                <a:spcPct val="90000"/>
              </a:lnSpc>
              <a:spcBef>
                <a:spcPts val="1200"/>
              </a:spcBef>
            </a:pPr>
            <a:r>
              <a:rPr lang="en-US" sz="2800" dirty="0">
                <a:solidFill>
                  <a:schemeClr val="tx2">
                    <a:lumMod val="90000"/>
                    <a:lumOff val="10000"/>
                  </a:schemeClr>
                </a:solidFill>
              </a:rPr>
              <a:t>Decrease the transaction scope to ensure that only the smallest possible record update is backed out on system </a:t>
            </a:r>
            <a:r>
              <a:rPr lang="en-US" sz="2800" dirty="0" smtClean="0">
                <a:solidFill>
                  <a:schemeClr val="tx2">
                    <a:lumMod val="90000"/>
                    <a:lumOff val="10000"/>
                  </a:schemeClr>
                </a:solidFill>
              </a:rPr>
              <a:t>failure</a:t>
            </a:r>
            <a:endParaRPr lang="en-US" sz="2800" dirty="0">
              <a:solidFill>
                <a:schemeClr val="tx2">
                  <a:lumMod val="90000"/>
                  <a:lumOff val="10000"/>
                </a:schemeClr>
              </a:solidFill>
            </a:endParaRPr>
          </a:p>
          <a:p>
            <a:pPr marL="746125" lvl="2" indent="0">
              <a:lnSpc>
                <a:spcPct val="90000"/>
              </a:lnSpc>
              <a:spcBef>
                <a:spcPts val="1200"/>
              </a:spcBef>
              <a:buNone/>
            </a:pPr>
            <a:r>
              <a:rPr lang="en-US" sz="2200" dirty="0">
                <a:solidFill>
                  <a:schemeClr val="tx2">
                    <a:lumMod val="90000"/>
                    <a:lumOff val="10000"/>
                  </a:schemeClr>
                </a:solidFill>
              </a:rPr>
              <a:t>DO TRANSACTION inside the iterating block</a:t>
            </a:r>
          </a:p>
        </p:txBody>
      </p:sp>
      <p:sp>
        <p:nvSpPr>
          <p:cNvPr id="10" name="Title 9"/>
          <p:cNvSpPr>
            <a:spLocks noGrp="1"/>
          </p:cNvSpPr>
          <p:nvPr>
            <p:ph type="title"/>
          </p:nvPr>
        </p:nvSpPr>
        <p:spPr>
          <a:xfrm>
            <a:off x="457200" y="361326"/>
            <a:ext cx="8229600" cy="716523"/>
          </a:xfrm>
        </p:spPr>
        <p:txBody>
          <a:bodyPr/>
          <a:lstStyle/>
          <a:p>
            <a:r>
              <a:rPr lang="en-US" dirty="0" smtClean="0"/>
              <a:t>Transaction Guidelines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173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173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173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17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type="body" idx="1"/>
          </p:nvPr>
        </p:nvSpPr>
        <p:spPr>
          <a:xfrm>
            <a:off x="533400" y="1030349"/>
            <a:ext cx="8001000" cy="5065651"/>
          </a:xfrm>
        </p:spPr>
        <p:txBody>
          <a:bodyPr lIns="86493" tIns="43247" rIns="86493" bIns="43247"/>
          <a:lstStyle/>
          <a:p>
            <a:pPr marL="0" indent="0">
              <a:buNone/>
            </a:pPr>
            <a:r>
              <a:rPr lang="en-US" sz="2500" dirty="0">
                <a:solidFill>
                  <a:schemeClr val="tx2">
                    <a:lumMod val="90000"/>
                    <a:lumOff val="10000"/>
                  </a:schemeClr>
                </a:solidFill>
              </a:rPr>
              <a:t>A subtransaction is started when a transaction is already active and </a:t>
            </a:r>
            <a:r>
              <a:rPr lang="en-US" sz="2500" dirty="0" smtClean="0">
                <a:solidFill>
                  <a:schemeClr val="tx2">
                    <a:lumMod val="90000"/>
                    <a:lumOff val="10000"/>
                  </a:schemeClr>
                </a:solidFill>
              </a:rPr>
              <a:t>Progress </a:t>
            </a:r>
            <a:r>
              <a:rPr lang="en-US" sz="2500" dirty="0">
                <a:solidFill>
                  <a:schemeClr val="tx2">
                    <a:lumMod val="90000"/>
                    <a:lumOff val="10000"/>
                  </a:schemeClr>
                </a:solidFill>
              </a:rPr>
              <a:t>encounters a </a:t>
            </a:r>
            <a:r>
              <a:rPr lang="en-US" sz="2500" i="1" dirty="0">
                <a:solidFill>
                  <a:schemeClr val="tx2">
                    <a:lumMod val="90000"/>
                    <a:lumOff val="10000"/>
                  </a:schemeClr>
                </a:solidFill>
              </a:rPr>
              <a:t>subtransaction </a:t>
            </a:r>
            <a:r>
              <a:rPr lang="en-US" sz="2500" i="1" dirty="0" smtClean="0">
                <a:solidFill>
                  <a:schemeClr val="tx2">
                    <a:lumMod val="90000"/>
                    <a:lumOff val="10000"/>
                  </a:schemeClr>
                </a:solidFill>
              </a:rPr>
              <a:t>block</a:t>
            </a:r>
            <a:endParaRPr lang="en-US" sz="2500" i="1" dirty="0">
              <a:solidFill>
                <a:schemeClr val="tx2">
                  <a:lumMod val="90000"/>
                  <a:lumOff val="10000"/>
                </a:schemeClr>
              </a:solidFill>
            </a:endParaRPr>
          </a:p>
          <a:p>
            <a:r>
              <a:rPr lang="en-US" sz="2500" dirty="0" smtClean="0">
                <a:solidFill>
                  <a:schemeClr val="tx2">
                    <a:lumMod val="90000"/>
                    <a:lumOff val="10000"/>
                  </a:schemeClr>
                </a:solidFill>
              </a:rPr>
              <a:t>Each </a:t>
            </a:r>
            <a:r>
              <a:rPr lang="en-US" sz="2500" dirty="0">
                <a:solidFill>
                  <a:schemeClr val="tx2">
                    <a:lumMod val="90000"/>
                    <a:lumOff val="10000"/>
                  </a:schemeClr>
                </a:solidFill>
              </a:rPr>
              <a:t>iteration of a FOR EACH block nested within a transaction </a:t>
            </a:r>
            <a:r>
              <a:rPr lang="en-US" sz="2500" dirty="0" smtClean="0">
                <a:solidFill>
                  <a:schemeClr val="tx2">
                    <a:lumMod val="90000"/>
                    <a:lumOff val="10000"/>
                  </a:schemeClr>
                </a:solidFill>
              </a:rPr>
              <a:t>block</a:t>
            </a:r>
          </a:p>
          <a:p>
            <a:r>
              <a:rPr lang="en-US" sz="2500" dirty="0" smtClean="0">
                <a:solidFill>
                  <a:schemeClr val="tx2">
                    <a:lumMod val="90000"/>
                    <a:lumOff val="10000"/>
                  </a:schemeClr>
                </a:solidFill>
              </a:rPr>
              <a:t>Each </a:t>
            </a:r>
            <a:r>
              <a:rPr lang="en-US" sz="2500" dirty="0">
                <a:solidFill>
                  <a:schemeClr val="tx2">
                    <a:lumMod val="90000"/>
                    <a:lumOff val="10000"/>
                  </a:schemeClr>
                </a:solidFill>
              </a:rPr>
              <a:t>iteration of a REPEAT block nested within a transaction </a:t>
            </a:r>
            <a:r>
              <a:rPr lang="en-US" sz="2500" dirty="0" smtClean="0">
                <a:solidFill>
                  <a:schemeClr val="tx2">
                    <a:lumMod val="90000"/>
                    <a:lumOff val="10000"/>
                  </a:schemeClr>
                </a:solidFill>
              </a:rPr>
              <a:t>block</a:t>
            </a:r>
          </a:p>
          <a:p>
            <a:r>
              <a:rPr lang="en-US" sz="2500" dirty="0" smtClean="0">
                <a:solidFill>
                  <a:schemeClr val="tx2">
                    <a:lumMod val="90000"/>
                    <a:lumOff val="10000"/>
                  </a:schemeClr>
                </a:solidFill>
              </a:rPr>
              <a:t>Each </a:t>
            </a:r>
            <a:r>
              <a:rPr lang="en-US" sz="2500" dirty="0">
                <a:solidFill>
                  <a:schemeClr val="tx2">
                    <a:lumMod val="90000"/>
                    <a:lumOff val="10000"/>
                  </a:schemeClr>
                </a:solidFill>
              </a:rPr>
              <a:t>iteration of a DO TRANSACTION, DO ON ERROR, or DO ON ENDKEY </a:t>
            </a:r>
            <a:r>
              <a:rPr lang="en-US" sz="2500" dirty="0" smtClean="0">
                <a:solidFill>
                  <a:schemeClr val="tx2">
                    <a:lumMod val="90000"/>
                    <a:lumOff val="10000"/>
                  </a:schemeClr>
                </a:solidFill>
              </a:rPr>
              <a:t>block</a:t>
            </a:r>
          </a:p>
          <a:p>
            <a:r>
              <a:rPr lang="en-US" sz="2500" dirty="0" smtClean="0">
                <a:solidFill>
                  <a:schemeClr val="tx2">
                    <a:lumMod val="90000"/>
                    <a:lumOff val="10000"/>
                  </a:schemeClr>
                </a:solidFill>
              </a:rPr>
              <a:t>A </a:t>
            </a:r>
            <a:r>
              <a:rPr lang="en-US" sz="2500" dirty="0">
                <a:solidFill>
                  <a:schemeClr val="tx2">
                    <a:lumMod val="90000"/>
                    <a:lumOff val="10000"/>
                  </a:schemeClr>
                </a:solidFill>
              </a:rPr>
              <a:t>procedure block that is run from a transaction block in another procedure</a:t>
            </a:r>
          </a:p>
        </p:txBody>
      </p:sp>
      <p:sp>
        <p:nvSpPr>
          <p:cNvPr id="10" name="Title 9"/>
          <p:cNvSpPr>
            <a:spLocks noGrp="1"/>
          </p:cNvSpPr>
          <p:nvPr>
            <p:ph type="title"/>
          </p:nvPr>
        </p:nvSpPr>
        <p:spPr>
          <a:xfrm>
            <a:off x="457200" y="313826"/>
            <a:ext cx="8229600" cy="716523"/>
          </a:xfrm>
        </p:spPr>
        <p:txBody>
          <a:bodyPr/>
          <a:lstStyle/>
          <a:p>
            <a:r>
              <a:rPr lang="en-US" dirty="0" smtClean="0"/>
              <a:t>Subtransactions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1182"/>
            <a:ext cx="8413668" cy="5284951"/>
          </a:xfrm>
        </p:spPr>
        <p:txBody>
          <a:bodyPr>
            <a:normAutofit/>
          </a:bodyPr>
          <a:lstStyle/>
          <a:p>
            <a:pPr>
              <a:lnSpc>
                <a:spcPct val="90000"/>
              </a:lnSpc>
              <a:spcBef>
                <a:spcPct val="80000"/>
              </a:spcBef>
              <a:buClr>
                <a:schemeClr val="accent2"/>
              </a:buClr>
              <a:buFont typeface="Arial" pitchFamily="34" charset="0"/>
              <a:buChar char="•"/>
            </a:pPr>
            <a:r>
              <a:rPr lang="en-US" dirty="0" smtClean="0"/>
              <a:t>Each subtransaction close gets an end note in the local before image file (LBI)</a:t>
            </a:r>
          </a:p>
          <a:p>
            <a:pPr>
              <a:lnSpc>
                <a:spcPct val="90000"/>
              </a:lnSpc>
              <a:spcBef>
                <a:spcPts val="800"/>
              </a:spcBef>
              <a:buClr>
                <a:schemeClr val="accent2"/>
              </a:buClr>
              <a:buFont typeface="Arial" pitchFamily="34" charset="0"/>
              <a:buChar char="•"/>
            </a:pPr>
            <a:r>
              <a:rPr lang="en-US" dirty="0" smtClean="0"/>
              <a:t>Allows incremental control of changes through undo and error processing and system failures</a:t>
            </a:r>
          </a:p>
          <a:p>
            <a:pPr marL="341313" lvl="1" indent="0">
              <a:lnSpc>
                <a:spcPct val="90000"/>
              </a:lnSpc>
              <a:spcBef>
                <a:spcPts val="800"/>
              </a:spcBef>
              <a:buClr>
                <a:schemeClr val="accent2"/>
              </a:buClr>
              <a:buNone/>
            </a:pPr>
            <a:r>
              <a:rPr lang="en-US" dirty="0" smtClean="0"/>
              <a:t>All .LBI changes without end notes are backed out on </a:t>
            </a:r>
            <a:r>
              <a:rPr lang="en-US" dirty="0" smtClean="0">
                <a:latin typeface="Courier New" pitchFamily="49" charset="0"/>
                <a:cs typeface="Courier New" pitchFamily="49" charset="0"/>
              </a:rPr>
              <a:t>ENDKEY</a:t>
            </a:r>
            <a:r>
              <a:rPr lang="en-US" dirty="0" smtClean="0"/>
              <a:t>, </a:t>
            </a:r>
            <a:r>
              <a:rPr lang="en-US" dirty="0" smtClean="0">
                <a:latin typeface="Courier New" pitchFamily="49" charset="0"/>
                <a:cs typeface="Courier New" pitchFamily="49" charset="0"/>
              </a:rPr>
              <a:t>ERROR</a:t>
            </a:r>
            <a:r>
              <a:rPr lang="en-US" dirty="0" smtClean="0"/>
              <a:t>, </a:t>
            </a:r>
            <a:r>
              <a:rPr lang="en-US" dirty="0" smtClean="0">
                <a:latin typeface="Courier New" pitchFamily="49" charset="0"/>
                <a:cs typeface="Courier New" pitchFamily="49" charset="0"/>
              </a:rPr>
              <a:t>CTRL-BREAK</a:t>
            </a:r>
            <a:r>
              <a:rPr lang="en-US" dirty="0" smtClean="0"/>
              <a:t> (failures)</a:t>
            </a:r>
          </a:p>
          <a:p>
            <a:pPr>
              <a:lnSpc>
                <a:spcPct val="90000"/>
              </a:lnSpc>
              <a:spcBef>
                <a:spcPts val="800"/>
              </a:spcBef>
              <a:buClr>
                <a:schemeClr val="accent2"/>
              </a:buClr>
              <a:buFont typeface="Arial" pitchFamily="34" charset="0"/>
              <a:buChar char="•"/>
            </a:pPr>
            <a:r>
              <a:rPr lang="en-US" dirty="0" smtClean="0"/>
              <a:t>System failures and correctly structured transactions back out entire transaction and all complete and incomplete subtransactions</a:t>
            </a:r>
          </a:p>
          <a:p>
            <a:endParaRPr lang="en-US" dirty="0"/>
          </a:p>
        </p:txBody>
      </p:sp>
      <p:sp>
        <p:nvSpPr>
          <p:cNvPr id="4" name="Title 3"/>
          <p:cNvSpPr>
            <a:spLocks noGrp="1"/>
          </p:cNvSpPr>
          <p:nvPr>
            <p:ph type="title"/>
          </p:nvPr>
        </p:nvSpPr>
        <p:spPr>
          <a:xfrm>
            <a:off x="457200" y="322452"/>
            <a:ext cx="8229600" cy="708730"/>
          </a:xfrm>
        </p:spPr>
        <p:txBody>
          <a:bodyPr/>
          <a:lstStyle/>
          <a:p>
            <a:r>
              <a:rPr lang="en-US" dirty="0" smtClean="0"/>
              <a:t>Subtransactions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225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1027"/>
          <p:cNvSpPr>
            <a:spLocks noGrp="1" noChangeArrowheads="1"/>
          </p:cNvSpPr>
          <p:nvPr>
            <p:ph type="body" idx="1"/>
          </p:nvPr>
        </p:nvSpPr>
        <p:spPr>
          <a:xfrm>
            <a:off x="2438399" y="1600200"/>
            <a:ext cx="6432457" cy="5029200"/>
          </a:xfrm>
        </p:spPr>
        <p:txBody>
          <a:bodyPr lIns="86493" tIns="43247" rIns="86493" bIns="43247">
            <a:normAutofit lnSpcReduction="10000"/>
          </a:bodyPr>
          <a:lstStyle/>
          <a:p>
            <a:pPr>
              <a:buFont typeface="Wingdings" pitchFamily="2" charset="2"/>
              <a:buNone/>
            </a:pPr>
            <a:endParaRPr lang="en-US" sz="2000" b="1" dirty="0">
              <a:solidFill>
                <a:srgbClr val="000000"/>
              </a:solidFill>
              <a:latin typeface="Courier New" pitchFamily="49" charset="0"/>
            </a:endParaRPr>
          </a:p>
          <a:p>
            <a:pPr>
              <a:buFont typeface="Wingdings" pitchFamily="2" charset="2"/>
              <a:buNone/>
            </a:pPr>
            <a:r>
              <a:rPr lang="en-US" sz="1600" b="1" dirty="0">
                <a:solidFill>
                  <a:srgbClr val="000000"/>
                </a:solidFill>
                <a:latin typeface="Courier New" pitchFamily="49" charset="0"/>
              </a:rPr>
              <a:t>FIND FIRST so_mstr EXCLUSIVE </a:t>
            </a:r>
            <a:r>
              <a:rPr lang="en-US" sz="1600" b="1" dirty="0" smtClean="0">
                <a:solidFill>
                  <a:srgbClr val="000000"/>
                </a:solidFill>
                <a:latin typeface="Courier New" pitchFamily="49" charset="0"/>
              </a:rPr>
              <a:t>LOCK.</a:t>
            </a:r>
            <a:endParaRPr lang="en-US" sz="1600" b="1" dirty="0">
              <a:solidFill>
                <a:srgbClr val="000000"/>
              </a:solidFill>
              <a:latin typeface="Courier New" pitchFamily="49" charset="0"/>
            </a:endParaRPr>
          </a:p>
          <a:p>
            <a:pPr>
              <a:buFont typeface="Wingdings" pitchFamily="2" charset="2"/>
              <a:buNone/>
            </a:pPr>
            <a:endParaRPr lang="en-US" sz="2000" b="1" dirty="0" smtClean="0">
              <a:solidFill>
                <a:srgbClr val="000000"/>
              </a:solidFill>
              <a:latin typeface="Courier New" pitchFamily="49" charset="0"/>
            </a:endParaRPr>
          </a:p>
          <a:p>
            <a:pPr>
              <a:buFont typeface="Wingdings" pitchFamily="2" charset="2"/>
              <a:buNone/>
            </a:pPr>
            <a:endParaRPr lang="en-US" sz="2000" b="1" dirty="0">
              <a:solidFill>
                <a:srgbClr val="000000"/>
              </a:solidFill>
              <a:latin typeface="Courier New" pitchFamily="49" charset="0"/>
            </a:endParaRPr>
          </a:p>
          <a:p>
            <a:pPr>
              <a:buFont typeface="Wingdings" pitchFamily="2" charset="2"/>
              <a:buNone/>
            </a:pPr>
            <a:r>
              <a:rPr lang="en-US" sz="1600" dirty="0">
                <a:solidFill>
                  <a:srgbClr val="000000"/>
                </a:solidFill>
                <a:latin typeface="Courier New" pitchFamily="49" charset="0"/>
              </a:rPr>
              <a:t>FOR EACH </a:t>
            </a:r>
            <a:r>
              <a:rPr lang="en-US" sz="1600" dirty="0" smtClean="0">
                <a:solidFill>
                  <a:srgbClr val="000000"/>
                </a:solidFill>
                <a:latin typeface="Courier New" pitchFamily="49" charset="0"/>
              </a:rPr>
              <a:t>so_mstr EXCLUSIVE-LOCK </a:t>
            </a:r>
          </a:p>
          <a:p>
            <a:pPr>
              <a:buFont typeface="Wingdings" pitchFamily="2" charset="2"/>
              <a:buNone/>
            </a:pPr>
            <a:r>
              <a:rPr lang="en-US" sz="1600" dirty="0" smtClean="0">
                <a:solidFill>
                  <a:srgbClr val="000000"/>
                </a:solidFill>
                <a:latin typeface="Courier New" pitchFamily="49" charset="0"/>
              </a:rPr>
              <a:t>         WHERE so_domain = "10USA"</a:t>
            </a:r>
            <a:endParaRPr lang="en-US" sz="1600" b="1" dirty="0">
              <a:solidFill>
                <a:srgbClr val="000000"/>
              </a:solidFill>
              <a:latin typeface="Courier New" pitchFamily="49" charset="0"/>
            </a:endParaRPr>
          </a:p>
          <a:p>
            <a:pPr>
              <a:buFont typeface="Wingdings" pitchFamily="2" charset="2"/>
              <a:buNone/>
            </a:pPr>
            <a:r>
              <a:rPr lang="en-US" sz="1600" b="1" dirty="0">
                <a:solidFill>
                  <a:srgbClr val="000000"/>
                </a:solidFill>
                <a:latin typeface="Courier New" pitchFamily="49" charset="0"/>
              </a:rPr>
              <a:t>    UPDATE so_cust so_due_date.</a:t>
            </a:r>
          </a:p>
          <a:p>
            <a:pPr>
              <a:buFont typeface="Wingdings" pitchFamily="2" charset="2"/>
              <a:buNone/>
            </a:pPr>
            <a:r>
              <a:rPr lang="en-US" sz="1600" dirty="0">
                <a:solidFill>
                  <a:srgbClr val="000000"/>
                </a:solidFill>
                <a:latin typeface="Courier New" pitchFamily="49" charset="0"/>
              </a:rPr>
              <a:t>    ASSIGN </a:t>
            </a:r>
            <a:r>
              <a:rPr lang="en-US" sz="1600" dirty="0" smtClean="0">
                <a:solidFill>
                  <a:srgbClr val="000000"/>
                </a:solidFill>
                <a:latin typeface="Courier New" pitchFamily="49" charset="0"/>
              </a:rPr>
              <a:t>so_userid </a:t>
            </a:r>
            <a:r>
              <a:rPr lang="en-US" sz="1600" dirty="0">
                <a:solidFill>
                  <a:srgbClr val="000000"/>
                </a:solidFill>
                <a:latin typeface="Courier New" pitchFamily="49" charset="0"/>
              </a:rPr>
              <a:t>= USERID.</a:t>
            </a:r>
          </a:p>
          <a:p>
            <a:pPr>
              <a:buFont typeface="Wingdings" pitchFamily="2" charset="2"/>
              <a:buNone/>
            </a:pPr>
            <a:r>
              <a:rPr lang="en-US" sz="1600" dirty="0">
                <a:solidFill>
                  <a:srgbClr val="000000"/>
                </a:solidFill>
                <a:latin typeface="Courier New" pitchFamily="49" charset="0"/>
              </a:rPr>
              <a:t>    FOR EACH sod_det </a:t>
            </a:r>
            <a:r>
              <a:rPr lang="en-US" sz="1600" dirty="0" smtClean="0">
                <a:solidFill>
                  <a:srgbClr val="000000"/>
                </a:solidFill>
                <a:latin typeface="Courier New" pitchFamily="49" charset="0"/>
              </a:rPr>
              <a:t>EXCLUSIVE-LOCK </a:t>
            </a:r>
            <a:endParaRPr lang="en-US" sz="1600" dirty="0">
              <a:solidFill>
                <a:srgbClr val="000000"/>
              </a:solidFill>
              <a:latin typeface="Courier New" pitchFamily="49" charset="0"/>
            </a:endParaRPr>
          </a:p>
          <a:p>
            <a:pPr>
              <a:buFont typeface="Wingdings" pitchFamily="2" charset="2"/>
              <a:buNone/>
            </a:pPr>
            <a:r>
              <a:rPr lang="en-US" sz="1600" dirty="0">
                <a:solidFill>
                  <a:srgbClr val="000000"/>
                </a:solidFill>
                <a:latin typeface="Courier New" pitchFamily="49" charset="0"/>
              </a:rPr>
              <a:t>       WHERE </a:t>
            </a:r>
            <a:r>
              <a:rPr lang="en-US" sz="1600" dirty="0" smtClean="0">
                <a:solidFill>
                  <a:srgbClr val="000000"/>
                </a:solidFill>
                <a:latin typeface="Courier New" pitchFamily="49" charset="0"/>
              </a:rPr>
              <a:t>sod_domain = so_domain </a:t>
            </a:r>
          </a:p>
          <a:p>
            <a:pPr>
              <a:buFont typeface="Wingdings" pitchFamily="2" charset="2"/>
              <a:buNone/>
            </a:pPr>
            <a:r>
              <a:rPr lang="en-US" sz="1600" dirty="0" smtClean="0">
                <a:solidFill>
                  <a:srgbClr val="000000"/>
                </a:solidFill>
                <a:latin typeface="Courier New" pitchFamily="49" charset="0"/>
              </a:rPr>
              <a:t>          AND sod_nbr </a:t>
            </a:r>
            <a:r>
              <a:rPr lang="en-US" sz="1600" dirty="0">
                <a:solidFill>
                  <a:srgbClr val="000000"/>
                </a:solidFill>
                <a:latin typeface="Courier New" pitchFamily="49" charset="0"/>
              </a:rPr>
              <a:t>= so_nbr:</a:t>
            </a:r>
          </a:p>
          <a:p>
            <a:pPr>
              <a:buFont typeface="Wingdings" pitchFamily="2" charset="2"/>
              <a:buNone/>
            </a:pPr>
            <a:r>
              <a:rPr lang="en-US" sz="1600" dirty="0">
                <a:solidFill>
                  <a:srgbClr val="000000"/>
                </a:solidFill>
                <a:latin typeface="Courier New" pitchFamily="49" charset="0"/>
              </a:rPr>
              <a:t>		 </a:t>
            </a:r>
            <a:r>
              <a:rPr lang="en-US" sz="1600" dirty="0" smtClean="0">
                <a:solidFill>
                  <a:srgbClr val="000000"/>
                </a:solidFill>
                <a:latin typeface="Courier New" pitchFamily="49" charset="0"/>
              </a:rPr>
              <a:t>   </a:t>
            </a:r>
            <a:r>
              <a:rPr lang="en-US" sz="1600" b="1" dirty="0" smtClean="0">
                <a:solidFill>
                  <a:srgbClr val="000000"/>
                </a:solidFill>
                <a:latin typeface="Courier New" pitchFamily="49" charset="0"/>
              </a:rPr>
              <a:t>UPDATE </a:t>
            </a:r>
            <a:r>
              <a:rPr lang="en-US" sz="1600" b="1" dirty="0">
                <a:solidFill>
                  <a:srgbClr val="000000"/>
                </a:solidFill>
                <a:latin typeface="Courier New" pitchFamily="49" charset="0"/>
              </a:rPr>
              <a:t>sod_part sod_item_qty.</a:t>
            </a:r>
            <a:endParaRPr lang="en-US" sz="1600" dirty="0">
              <a:solidFill>
                <a:srgbClr val="000000"/>
              </a:solidFill>
              <a:latin typeface="Courier New" pitchFamily="49" charset="0"/>
            </a:endParaRPr>
          </a:p>
          <a:p>
            <a:pPr>
              <a:buFont typeface="Wingdings" pitchFamily="2" charset="2"/>
              <a:buNone/>
            </a:pPr>
            <a:r>
              <a:rPr lang="en-US" sz="1600" dirty="0">
                <a:solidFill>
                  <a:srgbClr val="000000"/>
                </a:solidFill>
                <a:latin typeface="Courier New" pitchFamily="49" charset="0"/>
              </a:rPr>
              <a:t>    END.</a:t>
            </a:r>
          </a:p>
          <a:p>
            <a:pPr>
              <a:buFont typeface="Wingdings" pitchFamily="2" charset="2"/>
              <a:buNone/>
            </a:pPr>
            <a:r>
              <a:rPr lang="en-US" sz="1600" dirty="0">
                <a:solidFill>
                  <a:srgbClr val="000000"/>
                </a:solidFill>
                <a:latin typeface="Courier New" pitchFamily="49" charset="0"/>
              </a:rPr>
              <a:t>END</a:t>
            </a:r>
            <a:r>
              <a:rPr lang="en-US" sz="1600" b="1" dirty="0">
                <a:solidFill>
                  <a:srgbClr val="000000"/>
                </a:solidFill>
                <a:latin typeface="Courier New" pitchFamily="49" charset="0"/>
              </a:rPr>
              <a:t>.</a:t>
            </a:r>
            <a:endParaRPr lang="en-US" sz="1600" dirty="0"/>
          </a:p>
          <a:p>
            <a:pPr lvl="2"/>
            <a:endParaRPr lang="en-US" dirty="0" smtClean="0"/>
          </a:p>
          <a:p>
            <a:pPr lvl="2"/>
            <a:endParaRPr lang="en-US" dirty="0" smtClean="0"/>
          </a:p>
          <a:p>
            <a:pPr>
              <a:buFont typeface="Wingdings" pitchFamily="2" charset="2"/>
              <a:buNone/>
            </a:pPr>
            <a:r>
              <a:rPr lang="en-US" sz="2000" dirty="0" smtClean="0"/>
              <a:t> </a:t>
            </a:r>
            <a:endParaRPr lang="en-US" sz="2000" dirty="0"/>
          </a:p>
        </p:txBody>
      </p:sp>
      <p:sp>
        <p:nvSpPr>
          <p:cNvPr id="199684" name="Text Box 1028"/>
          <p:cNvSpPr txBox="1">
            <a:spLocks noChangeArrowheads="1"/>
          </p:cNvSpPr>
          <p:nvPr/>
        </p:nvSpPr>
        <p:spPr bwMode="auto">
          <a:xfrm>
            <a:off x="262500" y="1815338"/>
            <a:ext cx="1549400" cy="393700"/>
          </a:xfrm>
          <a:prstGeom prst="rect">
            <a:avLst/>
          </a:prstGeom>
          <a:noFill/>
          <a:ln w="9525">
            <a:noFill/>
            <a:miter lim="800000"/>
            <a:headEnd/>
            <a:tailEnd/>
          </a:ln>
          <a:effectLst/>
        </p:spPr>
        <p:txBody>
          <a:bodyPr wrap="none" lIns="90488" tIns="44450" rIns="90488" bIns="44450">
            <a:spAutoFit/>
          </a:bodyPr>
          <a:lstStyle/>
          <a:p>
            <a:r>
              <a:rPr lang="en-US" sz="2000" b="1" dirty="0"/>
              <a:t>transaction</a:t>
            </a:r>
          </a:p>
        </p:txBody>
      </p:sp>
      <p:sp>
        <p:nvSpPr>
          <p:cNvPr id="199685" name="AutoShape 1029"/>
          <p:cNvSpPr>
            <a:spLocks/>
          </p:cNvSpPr>
          <p:nvPr/>
        </p:nvSpPr>
        <p:spPr bwMode="auto">
          <a:xfrm>
            <a:off x="1362700" y="1981200"/>
            <a:ext cx="838200" cy="3754438"/>
          </a:xfrm>
          <a:prstGeom prst="leftBracket">
            <a:avLst>
              <a:gd name="adj" fmla="val 37326"/>
            </a:avLst>
          </a:prstGeom>
          <a:noFill/>
          <a:ln w="9525">
            <a:solidFill>
              <a:schemeClr val="tx1"/>
            </a:solidFill>
            <a:round/>
            <a:headEnd/>
            <a:tailEnd/>
          </a:ln>
          <a:effectLst/>
        </p:spPr>
        <p:txBody>
          <a:bodyPr lIns="90488" tIns="44450" rIns="90488" bIns="44450" anchor="ctr">
            <a:spAutoFit/>
          </a:bodyPr>
          <a:lstStyle/>
          <a:p>
            <a:endParaRPr lang="en-US" dirty="0"/>
          </a:p>
        </p:txBody>
      </p:sp>
      <p:sp>
        <p:nvSpPr>
          <p:cNvPr id="199686" name="AutoShape 1030"/>
          <p:cNvSpPr>
            <a:spLocks/>
          </p:cNvSpPr>
          <p:nvPr/>
        </p:nvSpPr>
        <p:spPr bwMode="auto">
          <a:xfrm>
            <a:off x="1655625" y="2878775"/>
            <a:ext cx="533400" cy="2566988"/>
          </a:xfrm>
          <a:prstGeom prst="leftBracket">
            <a:avLst>
              <a:gd name="adj" fmla="val 40104"/>
            </a:avLst>
          </a:prstGeom>
          <a:noFill/>
          <a:ln w="9525">
            <a:solidFill>
              <a:schemeClr val="tx1"/>
            </a:solidFill>
            <a:round/>
            <a:headEnd/>
            <a:tailEnd/>
          </a:ln>
          <a:effectLst/>
        </p:spPr>
        <p:txBody>
          <a:bodyPr lIns="90488" tIns="44450" rIns="90488" bIns="44450" anchor="ctr">
            <a:spAutoFit/>
          </a:bodyPr>
          <a:lstStyle/>
          <a:p>
            <a:endParaRPr lang="en-US" dirty="0"/>
          </a:p>
        </p:txBody>
      </p:sp>
      <p:sp>
        <p:nvSpPr>
          <p:cNvPr id="199687" name="Text Box 1031"/>
          <p:cNvSpPr txBox="1">
            <a:spLocks noChangeArrowheads="1"/>
          </p:cNvSpPr>
          <p:nvPr/>
        </p:nvSpPr>
        <p:spPr bwMode="auto">
          <a:xfrm>
            <a:off x="626561" y="2468175"/>
            <a:ext cx="2001838" cy="393700"/>
          </a:xfrm>
          <a:prstGeom prst="rect">
            <a:avLst/>
          </a:prstGeom>
          <a:solidFill>
            <a:schemeClr val="bg1"/>
          </a:solidFill>
          <a:ln w="9525">
            <a:noFill/>
            <a:miter lim="800000"/>
            <a:headEnd/>
            <a:tailEnd/>
          </a:ln>
          <a:effectLst/>
        </p:spPr>
        <p:txBody>
          <a:bodyPr wrap="none" lIns="90488" tIns="44450" rIns="90488" bIns="44450">
            <a:spAutoFit/>
          </a:bodyPr>
          <a:lstStyle/>
          <a:p>
            <a:r>
              <a:rPr lang="en-US" sz="2000" b="1" dirty="0"/>
              <a:t>subtransaction</a:t>
            </a:r>
          </a:p>
        </p:txBody>
      </p:sp>
      <p:sp>
        <p:nvSpPr>
          <p:cNvPr id="199688" name="AutoShape 1032"/>
          <p:cNvSpPr>
            <a:spLocks/>
          </p:cNvSpPr>
          <p:nvPr/>
        </p:nvSpPr>
        <p:spPr bwMode="auto">
          <a:xfrm>
            <a:off x="1947213" y="4055938"/>
            <a:ext cx="533400" cy="1116012"/>
          </a:xfrm>
          <a:prstGeom prst="leftBracket">
            <a:avLst>
              <a:gd name="adj" fmla="val 17436"/>
            </a:avLst>
          </a:prstGeom>
          <a:noFill/>
          <a:ln w="9525">
            <a:solidFill>
              <a:schemeClr val="tx1"/>
            </a:solidFill>
            <a:round/>
            <a:headEnd/>
            <a:tailEnd/>
          </a:ln>
          <a:effectLst/>
        </p:spPr>
        <p:txBody>
          <a:bodyPr lIns="90488" tIns="44450" rIns="90488" bIns="44450" anchor="ctr">
            <a:spAutoFit/>
          </a:bodyPr>
          <a:lstStyle/>
          <a:p>
            <a:endParaRPr lang="en-US" dirty="0"/>
          </a:p>
        </p:txBody>
      </p:sp>
      <p:sp>
        <p:nvSpPr>
          <p:cNvPr id="199689" name="Text Box 1033"/>
          <p:cNvSpPr txBox="1">
            <a:spLocks noChangeArrowheads="1"/>
          </p:cNvSpPr>
          <p:nvPr/>
        </p:nvSpPr>
        <p:spPr bwMode="auto">
          <a:xfrm>
            <a:off x="704201" y="3662238"/>
            <a:ext cx="1776412" cy="393700"/>
          </a:xfrm>
          <a:prstGeom prst="rect">
            <a:avLst/>
          </a:prstGeom>
          <a:solidFill>
            <a:schemeClr val="bg1"/>
          </a:solidFill>
          <a:ln w="9525">
            <a:noFill/>
            <a:miter lim="800000"/>
            <a:headEnd/>
            <a:tailEnd/>
          </a:ln>
          <a:effectLst/>
        </p:spPr>
        <p:txBody>
          <a:bodyPr wrap="none" lIns="90488" tIns="44450" rIns="90488" bIns="44450">
            <a:spAutoFit/>
          </a:bodyPr>
          <a:lstStyle/>
          <a:p>
            <a:r>
              <a:rPr lang="en-US" sz="2000" b="1" dirty="0"/>
              <a:t>record scope</a:t>
            </a:r>
          </a:p>
        </p:txBody>
      </p:sp>
      <p:sp>
        <p:nvSpPr>
          <p:cNvPr id="16" name="Title 15"/>
          <p:cNvSpPr>
            <a:spLocks noGrp="1"/>
          </p:cNvSpPr>
          <p:nvPr>
            <p:ph type="title"/>
          </p:nvPr>
        </p:nvSpPr>
        <p:spPr>
          <a:xfrm>
            <a:off x="457200" y="299939"/>
            <a:ext cx="8229600" cy="716523"/>
          </a:xfrm>
        </p:spPr>
        <p:txBody>
          <a:bodyPr/>
          <a:lstStyle/>
          <a:p>
            <a:r>
              <a:rPr lang="en-US" dirty="0" smtClean="0"/>
              <a:t>Subtransaction Example</a:t>
            </a:r>
            <a:endParaRPr lang="en-US" dirty="0"/>
          </a:p>
        </p:txBody>
      </p:sp>
      <p:sp>
        <p:nvSpPr>
          <p:cNvPr id="1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idx="1"/>
          </p:nvPr>
        </p:nvSpPr>
        <p:spPr>
          <a:xfrm>
            <a:off x="609600" y="1077850"/>
            <a:ext cx="8077200" cy="5170550"/>
          </a:xfrm>
        </p:spPr>
        <p:txBody>
          <a:bodyPr lIns="86493" tIns="43247" rIns="86493" bIns="43247"/>
          <a:lstStyle/>
          <a:p>
            <a:r>
              <a:rPr lang="en-US" dirty="0">
                <a:solidFill>
                  <a:schemeClr val="tx2">
                    <a:lumMod val="90000"/>
                    <a:lumOff val="10000"/>
                  </a:schemeClr>
                </a:solidFill>
              </a:rPr>
              <a:t>Returns a logical value that indicates whether a transaction is currently active</a:t>
            </a:r>
          </a:p>
          <a:p>
            <a:pPr>
              <a:buFont typeface="Wingdings" pitchFamily="2" charset="2"/>
              <a:buNone/>
            </a:pPr>
            <a:r>
              <a:rPr lang="en-US" sz="2500" dirty="0" smtClean="0">
                <a:solidFill>
                  <a:schemeClr val="tx1"/>
                </a:solidFill>
                <a:latin typeface="Courier New" pitchFamily="49" charset="0"/>
              </a:rPr>
              <a:t>		</a:t>
            </a:r>
            <a:r>
              <a:rPr lang="en-US" sz="2500" dirty="0">
                <a:solidFill>
                  <a:schemeClr val="tx1"/>
                </a:solidFill>
                <a:latin typeface="Courier New" pitchFamily="49" charset="0"/>
              </a:rPr>
              <a:t>	</a:t>
            </a:r>
            <a:r>
              <a:rPr lang="en-US" sz="2400" b="1" dirty="0">
                <a:solidFill>
                  <a:schemeClr val="tx1"/>
                </a:solidFill>
                <a:latin typeface="Courier New" pitchFamily="49" charset="0"/>
              </a:rPr>
              <a:t>IF </a:t>
            </a:r>
            <a:r>
              <a:rPr lang="en-US" sz="2400" b="1" dirty="0" smtClean="0">
                <a:solidFill>
                  <a:schemeClr val="tx1"/>
                </a:solidFill>
                <a:latin typeface="Courier New" pitchFamily="49" charset="0"/>
              </a:rPr>
              <a:t>TRANSACTION</a:t>
            </a:r>
            <a:r>
              <a:rPr lang="en-US" sz="2400" b="1" dirty="0">
                <a:solidFill>
                  <a:schemeClr val="tx1"/>
                </a:solidFill>
                <a:latin typeface="Courier New" pitchFamily="49" charset="0"/>
              </a:rPr>
              <a:t>	THEN </a:t>
            </a:r>
            <a:endParaRPr lang="en-US" sz="2400" b="1" dirty="0" smtClean="0">
              <a:solidFill>
                <a:schemeClr val="tx1"/>
              </a:solidFill>
              <a:latin typeface="Courier New" pitchFamily="49" charset="0"/>
            </a:endParaRPr>
          </a:p>
          <a:p>
            <a:pPr>
              <a:buFont typeface="Wingdings" pitchFamily="2" charset="2"/>
              <a:buNone/>
            </a:pPr>
            <a:r>
              <a:rPr lang="en-US" sz="2400" b="1" dirty="0" smtClean="0">
                <a:solidFill>
                  <a:schemeClr val="tx1"/>
                </a:solidFill>
                <a:latin typeface="Courier New" pitchFamily="49" charset="0"/>
              </a:rPr>
              <a:t>				MESSAGE </a:t>
            </a:r>
            <a:r>
              <a:rPr lang="en-US" sz="2400" b="1" dirty="0">
                <a:solidFill>
                  <a:schemeClr val="tx1"/>
                </a:solidFill>
                <a:latin typeface="Courier New" pitchFamily="49" charset="0"/>
              </a:rPr>
              <a:t>"TRANSACTION </a:t>
            </a:r>
            <a:r>
              <a:rPr lang="en-US" sz="2400" b="1" dirty="0" smtClean="0">
                <a:solidFill>
                  <a:schemeClr val="tx1"/>
                </a:solidFill>
                <a:latin typeface="Courier New" pitchFamily="49" charset="0"/>
              </a:rPr>
              <a:t>ACTIVE".</a:t>
            </a:r>
            <a:endParaRPr lang="en-US" sz="2400" b="1" dirty="0">
              <a:solidFill>
                <a:schemeClr val="tx1"/>
              </a:solidFill>
              <a:latin typeface="Courier New" pitchFamily="49" charset="0"/>
            </a:endParaRPr>
          </a:p>
          <a:p>
            <a:r>
              <a:rPr lang="en-US" dirty="0">
                <a:solidFill>
                  <a:schemeClr val="tx2">
                    <a:lumMod val="90000"/>
                    <a:lumOff val="10000"/>
                  </a:schemeClr>
                </a:solidFill>
              </a:rPr>
              <a:t>Use as a debugging method to establish where a transaction starts and ends in extended segments of code</a:t>
            </a:r>
          </a:p>
        </p:txBody>
      </p:sp>
      <p:sp>
        <p:nvSpPr>
          <p:cNvPr id="10" name="Title 9"/>
          <p:cNvSpPr>
            <a:spLocks noGrp="1"/>
          </p:cNvSpPr>
          <p:nvPr>
            <p:ph type="title"/>
          </p:nvPr>
        </p:nvSpPr>
        <p:spPr>
          <a:xfrm>
            <a:off x="457200" y="361326"/>
            <a:ext cx="8229600" cy="716523"/>
          </a:xfrm>
        </p:spPr>
        <p:txBody>
          <a:bodyPr/>
          <a:lstStyle/>
          <a:p>
            <a:r>
              <a:rPr lang="en-US" dirty="0" smtClean="0"/>
              <a:t>TRANSACTION Function </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3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763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763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126182"/>
            <a:ext cx="8229600" cy="5189951"/>
          </a:xfrm>
        </p:spPr>
        <p:txBody>
          <a:bodyPr>
            <a:normAutofit/>
          </a:bodyPr>
          <a:lstStyle/>
          <a:p>
            <a:pPr>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r>
              <a:rPr lang="en-US" dirty="0" smtClean="0">
                <a:solidFill>
                  <a:schemeClr val="tx2">
                    <a:lumMod val="90000"/>
                    <a:lumOff val="10000"/>
                  </a:schemeClr>
                </a:solidFill>
              </a:rPr>
              <a:t>Frame scope </a:t>
            </a:r>
          </a:p>
          <a:p>
            <a:r>
              <a:rPr lang="en-US" dirty="0" smtClean="0">
                <a:solidFill>
                  <a:schemeClr val="tx2">
                    <a:lumMod val="90000"/>
                    <a:lumOff val="10000"/>
                  </a:schemeClr>
                </a:solidFill>
              </a:rPr>
              <a:t>Record scope</a:t>
            </a:r>
          </a:p>
          <a:p>
            <a:r>
              <a:rPr lang="en-US" dirty="0" smtClean="0">
                <a:solidFill>
                  <a:schemeClr val="tx2">
                    <a:lumMod val="90000"/>
                    <a:lumOff val="10000"/>
                  </a:schemeClr>
                </a:solidFill>
              </a:rPr>
              <a:t>Transaction scope</a:t>
            </a:r>
          </a:p>
          <a:p>
            <a:endParaRPr lang="en-US" dirty="0" smtClean="0">
              <a:solidFill>
                <a:schemeClr val="tx2">
                  <a:lumMod val="90000"/>
                  <a:lumOff val="10000"/>
                </a:schemeClr>
              </a:solidFill>
            </a:endParaRPr>
          </a:p>
          <a:p>
            <a:endParaRPr lang="en-US" dirty="0" smtClean="0">
              <a:solidFill>
                <a:schemeClr val="tx2">
                  <a:lumMod val="90000"/>
                  <a:lumOff val="10000"/>
                </a:schemeClr>
              </a:solidFill>
            </a:endParaRPr>
          </a:p>
        </p:txBody>
      </p:sp>
      <p:sp>
        <p:nvSpPr>
          <p:cNvPr id="4" name="Title 3"/>
          <p:cNvSpPr>
            <a:spLocks noGrp="1"/>
          </p:cNvSpPr>
          <p:nvPr>
            <p:ph type="title"/>
          </p:nvPr>
        </p:nvSpPr>
        <p:spPr>
          <a:xfrm>
            <a:off x="457200" y="417452"/>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Lesson 13: ProDataSets</a:t>
            </a:r>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7576"/>
            <a:ext cx="8229600" cy="716523"/>
          </a:xfrm>
        </p:spPr>
        <p:txBody>
          <a:bodyPr/>
          <a:lstStyle/>
          <a:p>
            <a:r>
              <a:rPr lang="en-US" dirty="0" smtClean="0"/>
              <a:t>Lesson 13 Goals</a:t>
            </a:r>
            <a:endParaRPr lang="en-US" dirty="0"/>
          </a:p>
        </p:txBody>
      </p:sp>
      <p:sp>
        <p:nvSpPr>
          <p:cNvPr id="3" name="Content Placeholder 2"/>
          <p:cNvSpPr>
            <a:spLocks noGrp="1"/>
          </p:cNvSpPr>
          <p:nvPr>
            <p:ph idx="1"/>
          </p:nvPr>
        </p:nvSpPr>
        <p:spPr>
          <a:xfrm>
            <a:off x="457200" y="1054099"/>
            <a:ext cx="8229600" cy="5253407"/>
          </a:xfrm>
        </p:spPr>
        <p:txBody>
          <a:bodyPr>
            <a:normAutofit/>
          </a:bodyPr>
          <a:lstStyle/>
          <a:p>
            <a:pPr marL="0" indent="0">
              <a:buNone/>
            </a:pPr>
            <a:r>
              <a:rPr lang="en-US" sz="3200" dirty="0" smtClean="0">
                <a:solidFill>
                  <a:schemeClr val="tx2">
                    <a:lumMod val="75000"/>
                    <a:lumOff val="25000"/>
                  </a:schemeClr>
                </a:solidFill>
              </a:rPr>
              <a:t>Upon completion of this lesson, you will be familiar with the following topics</a:t>
            </a:r>
            <a:endParaRPr lang="en-US" sz="3200" dirty="0">
              <a:solidFill>
                <a:schemeClr val="tx2">
                  <a:lumMod val="75000"/>
                  <a:lumOff val="25000"/>
                </a:schemeClr>
              </a:solidFill>
            </a:endParaRPr>
          </a:p>
          <a:p>
            <a:pPr>
              <a:buFont typeface="Arial" pitchFamily="34" charset="0"/>
              <a:buChar char="•"/>
            </a:pPr>
            <a:r>
              <a:rPr lang="en-US" dirty="0" smtClean="0"/>
              <a:t>ProDataSets</a:t>
            </a:r>
          </a:p>
          <a:p>
            <a:pPr>
              <a:buFont typeface="Arial" pitchFamily="34" charset="0"/>
              <a:buChar char="•"/>
            </a:pPr>
            <a:r>
              <a:rPr lang="en-US" dirty="0" smtClean="0"/>
              <a:t>How QAD uses them in Reporting Framework</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66004"/>
            <a:ext cx="6151563" cy="641350"/>
          </a:xfrm>
        </p:spPr>
        <p:txBody>
          <a:bodyPr/>
          <a:lstStyle/>
          <a:p>
            <a:pPr algn="l"/>
            <a:r>
              <a:rPr lang="en-US" dirty="0"/>
              <a:t>ProDataSet</a:t>
            </a:r>
          </a:p>
        </p:txBody>
      </p:sp>
      <p:sp>
        <p:nvSpPr>
          <p:cNvPr id="64516" name="Rectangle 4"/>
          <p:cNvSpPr>
            <a:spLocks noGrp="1" noChangeArrowheads="1"/>
          </p:cNvSpPr>
          <p:nvPr>
            <p:ph type="body" idx="1"/>
          </p:nvPr>
        </p:nvSpPr>
        <p:spPr>
          <a:xfrm>
            <a:off x="595745" y="1007354"/>
            <a:ext cx="8157008" cy="5234696"/>
          </a:xfrm>
          <a:noFill/>
          <a:ln/>
        </p:spPr>
        <p:txBody>
          <a:bodyPr>
            <a:noAutofit/>
          </a:bodyPr>
          <a:lstStyle/>
          <a:p>
            <a:pPr>
              <a:spcBef>
                <a:spcPts val="1200"/>
              </a:spcBef>
              <a:buClr>
                <a:srgbClr val="F79646"/>
              </a:buClr>
            </a:pPr>
            <a:r>
              <a:rPr lang="en-US" dirty="0"/>
              <a:t>“In memory” database</a:t>
            </a:r>
          </a:p>
          <a:p>
            <a:pPr>
              <a:spcBef>
                <a:spcPts val="1200"/>
              </a:spcBef>
              <a:buClr>
                <a:srgbClr val="F79646"/>
              </a:buClr>
            </a:pPr>
            <a:r>
              <a:rPr lang="en-US" dirty="0"/>
              <a:t>Set of related records in multiple </a:t>
            </a:r>
            <a:r>
              <a:rPr lang="en-US" dirty="0" smtClean="0"/>
              <a:t>TEMP-TABLES</a:t>
            </a:r>
            <a:r>
              <a:rPr lang="en-US" dirty="0"/>
              <a:t> </a:t>
            </a:r>
            <a:r>
              <a:rPr lang="en-US" dirty="0" smtClean="0"/>
              <a:t>that can </a:t>
            </a:r>
            <a:r>
              <a:rPr lang="en-US" dirty="0"/>
              <a:t>be </a:t>
            </a:r>
            <a:endParaRPr lang="en-US" dirty="0" smtClean="0"/>
          </a:p>
          <a:p>
            <a:pPr lvl="1">
              <a:spcBef>
                <a:spcPts val="1200"/>
              </a:spcBef>
              <a:buClr>
                <a:srgbClr val="F79646"/>
              </a:buClr>
            </a:pPr>
            <a:r>
              <a:rPr lang="en-US" dirty="0" smtClean="0"/>
              <a:t>Traversed </a:t>
            </a:r>
            <a:r>
              <a:rPr lang="en-US" dirty="0"/>
              <a:t>in a predictable way</a:t>
            </a:r>
          </a:p>
          <a:p>
            <a:pPr lvl="1">
              <a:spcBef>
                <a:spcPts val="1200"/>
              </a:spcBef>
              <a:buClr>
                <a:srgbClr val="F79646"/>
              </a:buClr>
            </a:pPr>
            <a:r>
              <a:rPr lang="en-US" dirty="0" smtClean="0"/>
              <a:t>Passed </a:t>
            </a:r>
            <a:r>
              <a:rPr lang="en-US" dirty="0"/>
              <a:t>as a parameter from procedure to procedure</a:t>
            </a:r>
          </a:p>
          <a:p>
            <a:pPr lvl="1">
              <a:spcBef>
                <a:spcPts val="1200"/>
              </a:spcBef>
              <a:buClr>
                <a:srgbClr val="F79646"/>
              </a:buClr>
            </a:pPr>
            <a:r>
              <a:rPr lang="en-US" dirty="0" smtClean="0"/>
              <a:t>Passed </a:t>
            </a:r>
            <a:r>
              <a:rPr lang="en-US" dirty="0"/>
              <a:t>from session to </a:t>
            </a:r>
            <a:r>
              <a:rPr lang="en-US" dirty="0" smtClean="0"/>
              <a:t>session</a:t>
            </a:r>
            <a:endParaRPr lang="en-US" dirty="0"/>
          </a:p>
          <a:p>
            <a:pPr>
              <a:spcBef>
                <a:spcPts val="1200"/>
              </a:spcBef>
              <a:buClr>
                <a:srgbClr val="F79646"/>
              </a:buClr>
            </a:pPr>
            <a:r>
              <a:rPr lang="en-US" dirty="0"/>
              <a:t>All data is passed together as a single object</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51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51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Scoping</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12</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body" idx="1"/>
          </p:nvPr>
        </p:nvSpPr>
        <p:spPr>
          <a:xfrm>
            <a:off x="457200" y="1036258"/>
            <a:ext cx="8599040" cy="5423997"/>
          </a:xfrm>
        </p:spPr>
        <p:txBody>
          <a:bodyPr>
            <a:normAutofit/>
          </a:bodyPr>
          <a:lstStyle/>
          <a:p>
            <a:r>
              <a:rPr lang="en-US" dirty="0" smtClean="0"/>
              <a:t>Define </a:t>
            </a:r>
            <a:r>
              <a:rPr lang="en-US" dirty="0"/>
              <a:t>complex business objects with many related data levels</a:t>
            </a:r>
          </a:p>
          <a:p>
            <a:r>
              <a:rPr lang="en-US" dirty="0"/>
              <a:t>Define the relationship between </a:t>
            </a:r>
            <a:r>
              <a:rPr lang="en-US" dirty="0" smtClean="0"/>
              <a:t>data </a:t>
            </a:r>
            <a:r>
              <a:rPr lang="en-US" dirty="0"/>
              <a:t>levels</a:t>
            </a:r>
          </a:p>
          <a:p>
            <a:r>
              <a:rPr lang="en-US" dirty="0"/>
              <a:t>Associate each level to distinct data source for data population</a:t>
            </a:r>
          </a:p>
          <a:p>
            <a:r>
              <a:rPr lang="en-US" dirty="0"/>
              <a:t>Define mapping between physical data format and </a:t>
            </a:r>
            <a:r>
              <a:rPr lang="en-US" dirty="0" smtClean="0"/>
              <a:t>presentation</a:t>
            </a:r>
          </a:p>
          <a:p>
            <a:r>
              <a:rPr lang="en-US" dirty="0" smtClean="0"/>
              <a:t>Write changes to buffer, then pass buffer for database write/alteration</a:t>
            </a:r>
          </a:p>
          <a:p>
            <a:r>
              <a:rPr lang="en-US" dirty="0" smtClean="0"/>
              <a:t>Pass data buffers as handle between procedures and sessions</a:t>
            </a:r>
          </a:p>
          <a:p>
            <a:endParaRPr lang="en-US" dirty="0"/>
          </a:p>
        </p:txBody>
      </p:sp>
      <p:sp>
        <p:nvSpPr>
          <p:cNvPr id="132100" name="Rectangle 4"/>
          <p:cNvSpPr>
            <a:spLocks noChangeArrowheads="1"/>
          </p:cNvSpPr>
          <p:nvPr/>
        </p:nvSpPr>
        <p:spPr bwMode="auto">
          <a:xfrm>
            <a:off x="428625" y="359150"/>
            <a:ext cx="8305942" cy="677108"/>
          </a:xfrm>
          <a:prstGeom prst="rect">
            <a:avLst/>
          </a:prstGeom>
          <a:noFill/>
          <a:ln w="9525">
            <a:noFill/>
            <a:miter lim="800000"/>
            <a:headEnd/>
            <a:tailEnd/>
          </a:ln>
          <a:effectLst/>
        </p:spPr>
        <p:txBody>
          <a:bodyPr wrap="square" lIns="92075" tIns="91440" rIns="92075" bIns="91440" anchor="ctr">
            <a:spAutoFit/>
          </a:bodyPr>
          <a:lstStyle/>
          <a:p>
            <a:r>
              <a:rPr lang="en-US" sz="3200" b="1" dirty="0" smtClean="0">
                <a:solidFill>
                  <a:schemeClr val="tx2">
                    <a:lumMod val="90000"/>
                    <a:lumOff val="10000"/>
                  </a:schemeClr>
                </a:solidFill>
                <a:latin typeface="+mj-lt"/>
              </a:rPr>
              <a:t>ProDataSet</a:t>
            </a:r>
            <a:endParaRPr lang="en-US" sz="3200" b="1" dirty="0">
              <a:solidFill>
                <a:schemeClr val="tx2">
                  <a:lumMod val="90000"/>
                  <a:lumOff val="10000"/>
                </a:schemeClr>
              </a:solidFill>
              <a:latin typeface="+mj-lt"/>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88</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0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20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09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209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20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body" idx="1"/>
          </p:nvPr>
        </p:nvSpPr>
        <p:spPr>
          <a:xfrm>
            <a:off x="457200" y="1151907"/>
            <a:ext cx="8229600" cy="5155600"/>
          </a:xfrm>
        </p:spPr>
        <p:txBody>
          <a:bodyPr>
            <a:normAutofit/>
          </a:bodyPr>
          <a:lstStyle/>
          <a:p>
            <a:pPr marL="0" indent="0">
              <a:buNone/>
            </a:pPr>
            <a:r>
              <a:rPr lang="en-US" dirty="0" smtClean="0">
                <a:solidFill>
                  <a:schemeClr val="tx2">
                    <a:lumMod val="90000"/>
                    <a:lumOff val="10000"/>
                  </a:schemeClr>
                </a:solidFill>
              </a:rPr>
              <a:t>Similar </a:t>
            </a:r>
            <a:r>
              <a:rPr lang="en-US" dirty="0">
                <a:solidFill>
                  <a:schemeClr val="tx2">
                    <a:lumMod val="90000"/>
                    <a:lumOff val="10000"/>
                  </a:schemeClr>
                </a:solidFill>
              </a:rPr>
              <a:t>to </a:t>
            </a:r>
            <a:r>
              <a:rPr lang="en-US" dirty="0" smtClean="0">
                <a:solidFill>
                  <a:schemeClr val="tx2">
                    <a:lumMod val="90000"/>
                    <a:lumOff val="10000"/>
                  </a:schemeClr>
                </a:solidFill>
              </a:rPr>
              <a:t>TEMP-TABLES, </a:t>
            </a:r>
            <a:r>
              <a:rPr lang="en-US" dirty="0">
                <a:solidFill>
                  <a:schemeClr val="tx2">
                    <a:lumMod val="90000"/>
                    <a:lumOff val="10000"/>
                  </a:schemeClr>
                </a:solidFill>
              </a:rPr>
              <a:t>with extended functionality</a:t>
            </a:r>
          </a:p>
          <a:p>
            <a:r>
              <a:rPr lang="en-US" dirty="0" smtClean="0">
                <a:solidFill>
                  <a:schemeClr val="tx2">
                    <a:lumMod val="90000"/>
                    <a:lumOff val="10000"/>
                  </a:schemeClr>
                </a:solidFill>
              </a:rPr>
              <a:t>Can be </a:t>
            </a:r>
            <a:r>
              <a:rPr lang="en-US" dirty="0">
                <a:solidFill>
                  <a:schemeClr val="tx2">
                    <a:lumMod val="90000"/>
                    <a:lumOff val="10000"/>
                  </a:schemeClr>
                </a:solidFill>
              </a:rPr>
              <a:t>comprised of multiple </a:t>
            </a:r>
            <a:r>
              <a:rPr lang="en-US" dirty="0" smtClean="0">
                <a:solidFill>
                  <a:schemeClr val="tx2">
                    <a:lumMod val="90000"/>
                    <a:lumOff val="10000"/>
                  </a:schemeClr>
                </a:solidFill>
              </a:rPr>
              <a:t>TEMP-TABLES</a:t>
            </a:r>
            <a:endParaRPr lang="en-US" dirty="0">
              <a:solidFill>
                <a:schemeClr val="tx2">
                  <a:lumMod val="90000"/>
                  <a:lumOff val="10000"/>
                </a:schemeClr>
              </a:solidFill>
            </a:endParaRPr>
          </a:p>
          <a:p>
            <a:r>
              <a:rPr lang="en-US" dirty="0">
                <a:solidFill>
                  <a:schemeClr val="tx2">
                    <a:lumMod val="90000"/>
                    <a:lumOff val="10000"/>
                  </a:schemeClr>
                </a:solidFill>
              </a:rPr>
              <a:t>Defined </a:t>
            </a:r>
            <a:r>
              <a:rPr lang="en-US" dirty="0" smtClean="0">
                <a:solidFill>
                  <a:schemeClr val="tx2">
                    <a:lumMod val="90000"/>
                    <a:lumOff val="10000"/>
                  </a:schemeClr>
                </a:solidFill>
              </a:rPr>
              <a:t>statically </a:t>
            </a:r>
            <a:r>
              <a:rPr lang="en-US" dirty="0">
                <a:solidFill>
                  <a:schemeClr val="tx2">
                    <a:lumMod val="90000"/>
                    <a:lumOff val="10000"/>
                  </a:schemeClr>
                </a:solidFill>
              </a:rPr>
              <a:t>or </a:t>
            </a:r>
            <a:r>
              <a:rPr lang="en-US" dirty="0" smtClean="0">
                <a:solidFill>
                  <a:schemeClr val="tx2">
                    <a:lumMod val="90000"/>
                    <a:lumOff val="10000"/>
                  </a:schemeClr>
                </a:solidFill>
              </a:rPr>
              <a:t>dynamically</a:t>
            </a:r>
            <a:endParaRPr lang="en-US" dirty="0">
              <a:solidFill>
                <a:schemeClr val="tx2">
                  <a:lumMod val="90000"/>
                  <a:lumOff val="10000"/>
                </a:schemeClr>
              </a:solidFill>
            </a:endParaRPr>
          </a:p>
          <a:p>
            <a:r>
              <a:rPr lang="en-US" dirty="0">
                <a:solidFill>
                  <a:schemeClr val="tx2">
                    <a:lumMod val="90000"/>
                    <a:lumOff val="10000"/>
                  </a:schemeClr>
                </a:solidFill>
              </a:rPr>
              <a:t>Passed between routines, sessions, and applications as handle </a:t>
            </a:r>
          </a:p>
          <a:p>
            <a:endParaRPr lang="en-US" dirty="0"/>
          </a:p>
        </p:txBody>
      </p:sp>
      <p:sp>
        <p:nvSpPr>
          <p:cNvPr id="132100" name="Rectangle 4"/>
          <p:cNvSpPr>
            <a:spLocks noChangeArrowheads="1"/>
          </p:cNvSpPr>
          <p:nvPr/>
        </p:nvSpPr>
        <p:spPr bwMode="auto">
          <a:xfrm>
            <a:off x="428625" y="323525"/>
            <a:ext cx="8258175" cy="677108"/>
          </a:xfrm>
          <a:prstGeom prst="rect">
            <a:avLst/>
          </a:prstGeom>
          <a:noFill/>
          <a:ln w="9525">
            <a:noFill/>
            <a:miter lim="800000"/>
            <a:headEnd/>
            <a:tailEnd/>
          </a:ln>
          <a:effectLst/>
        </p:spPr>
        <p:txBody>
          <a:bodyPr wrap="square" lIns="92075" tIns="91440" rIns="92075" bIns="91440" anchor="ctr">
            <a:spAutoFit/>
          </a:bodyPr>
          <a:lstStyle/>
          <a:p>
            <a:r>
              <a:rPr lang="en-US" sz="3200" b="1" dirty="0" smtClean="0">
                <a:solidFill>
                  <a:schemeClr val="tx2">
                    <a:lumMod val="90000"/>
                    <a:lumOff val="10000"/>
                  </a:schemeClr>
                </a:solidFill>
                <a:latin typeface="+mj-lt"/>
              </a:rPr>
              <a:t>ProDataSet Summary </a:t>
            </a:r>
            <a:endParaRPr lang="en-US" sz="3200" b="1" dirty="0">
              <a:solidFill>
                <a:schemeClr val="tx2">
                  <a:lumMod val="90000"/>
                  <a:lumOff val="10000"/>
                </a:schemeClr>
              </a:solidFill>
              <a:latin typeface="+mj-lt"/>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89</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0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209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0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342254"/>
            <a:ext cx="8153400" cy="641350"/>
          </a:xfrm>
        </p:spPr>
        <p:txBody>
          <a:bodyPr/>
          <a:lstStyle/>
          <a:p>
            <a:pPr algn="l"/>
            <a:r>
              <a:rPr lang="en-US" dirty="0" smtClean="0"/>
              <a:t>ProDataSet Architecture</a:t>
            </a:r>
            <a:endParaRPr lang="en-US" dirty="0"/>
          </a:p>
        </p:txBody>
      </p:sp>
      <p:pic>
        <p:nvPicPr>
          <p:cNvPr id="133124" name="Picture 4" descr="pds_v1-1"/>
          <p:cNvPicPr>
            <a:picLocks noChangeAspect="1" noChangeArrowheads="1"/>
          </p:cNvPicPr>
          <p:nvPr/>
        </p:nvPicPr>
        <p:blipFill>
          <a:blip r:embed="rId2"/>
          <a:srcRect/>
          <a:stretch>
            <a:fillRect/>
          </a:stretch>
        </p:blipFill>
        <p:spPr bwMode="auto">
          <a:xfrm>
            <a:off x="1676400" y="983604"/>
            <a:ext cx="6160146" cy="5183834"/>
          </a:xfrm>
          <a:prstGeom prst="rect">
            <a:avLst/>
          </a:prstGeom>
          <a:noFill/>
        </p:spPr>
      </p:pic>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362200" y="342254"/>
            <a:ext cx="8767762" cy="641350"/>
          </a:xfrm>
        </p:spPr>
        <p:txBody>
          <a:bodyPr/>
          <a:lstStyle/>
          <a:p>
            <a:pPr algn="l"/>
            <a:r>
              <a:rPr lang="en-US" dirty="0" smtClean="0"/>
              <a:t>ProDataSets: Define </a:t>
            </a:r>
            <a:r>
              <a:rPr lang="en-US" dirty="0"/>
              <a:t>the </a:t>
            </a:r>
            <a:r>
              <a:rPr lang="en-US" dirty="0" smtClean="0"/>
              <a:t>Temp-Tables</a:t>
            </a:r>
            <a:endParaRPr lang="en-US" dirty="0"/>
          </a:p>
        </p:txBody>
      </p:sp>
      <p:sp>
        <p:nvSpPr>
          <p:cNvPr id="160771" name="Rectangle 3"/>
          <p:cNvSpPr>
            <a:spLocks noGrp="1" noChangeArrowheads="1"/>
          </p:cNvSpPr>
          <p:nvPr>
            <p:ph type="body" idx="1"/>
          </p:nvPr>
        </p:nvSpPr>
        <p:spPr>
          <a:xfrm>
            <a:off x="625475" y="1300163"/>
            <a:ext cx="8205016" cy="4724400"/>
          </a:xfrm>
        </p:spPr>
        <p:txBody>
          <a:bodyPr/>
          <a:lstStyle/>
          <a:p>
            <a:pPr>
              <a:lnSpc>
                <a:spcPct val="90000"/>
              </a:lnSpc>
              <a:buFontTx/>
              <a:buNone/>
            </a:pPr>
            <a:r>
              <a:rPr lang="en-US" sz="2000" dirty="0">
                <a:solidFill>
                  <a:schemeClr val="tx2">
                    <a:lumMod val="90000"/>
                    <a:lumOff val="10000"/>
                  </a:schemeClr>
                </a:solidFill>
              </a:rPr>
              <a:t>/* dsOrderTT.i </a:t>
            </a:r>
            <a:r>
              <a:rPr lang="en-US" sz="2000" dirty="0" smtClean="0">
                <a:solidFill>
                  <a:schemeClr val="tx2">
                    <a:lumMod val="90000"/>
                    <a:lumOff val="10000"/>
                  </a:schemeClr>
                </a:solidFill>
              </a:rPr>
              <a:t>- </a:t>
            </a:r>
            <a:r>
              <a:rPr lang="en-US" sz="2000" dirty="0">
                <a:solidFill>
                  <a:schemeClr val="tx2">
                    <a:lumMod val="90000"/>
                    <a:lumOff val="10000"/>
                  </a:schemeClr>
                </a:solidFill>
              </a:rPr>
              <a:t>include file for Temp-Table </a:t>
            </a:r>
            <a:r>
              <a:rPr lang="en-US" sz="2000" dirty="0" smtClean="0">
                <a:solidFill>
                  <a:schemeClr val="tx2">
                    <a:lumMod val="90000"/>
                    <a:lumOff val="10000"/>
                  </a:schemeClr>
                </a:solidFill>
              </a:rPr>
              <a:t>definitions </a:t>
            </a:r>
            <a:r>
              <a:rPr lang="en-US" sz="2000" dirty="0">
                <a:solidFill>
                  <a:schemeClr val="tx2">
                    <a:lumMod val="90000"/>
                    <a:lumOff val="10000"/>
                  </a:schemeClr>
                </a:solidFill>
              </a:rPr>
              <a:t>in </a:t>
            </a:r>
            <a:r>
              <a:rPr lang="en-US" sz="2000" dirty="0" smtClean="0">
                <a:solidFill>
                  <a:schemeClr val="tx2">
                    <a:lumMod val="90000"/>
                    <a:lumOff val="10000"/>
                  </a:schemeClr>
                </a:solidFill>
              </a:rPr>
              <a:t>dsOrder*/ </a:t>
            </a:r>
            <a:endParaRPr lang="en-US" sz="2000" dirty="0">
              <a:solidFill>
                <a:schemeClr val="tx2">
                  <a:lumMod val="90000"/>
                  <a:lumOff val="10000"/>
                </a:schemeClr>
              </a:solidFill>
            </a:endParaRPr>
          </a:p>
          <a:p>
            <a:pPr>
              <a:lnSpc>
                <a:spcPct val="90000"/>
              </a:lnSpc>
              <a:buFontTx/>
              <a:buNone/>
            </a:pPr>
            <a:r>
              <a:rPr lang="en-US" sz="2000" b="1" dirty="0">
                <a:solidFill>
                  <a:schemeClr val="tx1"/>
                </a:solidFill>
                <a:latin typeface="Courier New" pitchFamily="49" charset="0"/>
                <a:cs typeface="Courier New" pitchFamily="49" charset="0"/>
              </a:rPr>
              <a:t>DEFINE TEMP-TABLE ttOrder LIKE </a:t>
            </a:r>
            <a:r>
              <a:rPr lang="en-US" sz="2000" b="1" dirty="0" smtClean="0">
                <a:solidFill>
                  <a:schemeClr val="tx1"/>
                </a:solidFill>
                <a:latin typeface="Courier New" pitchFamily="49" charset="0"/>
                <a:cs typeface="Courier New" pitchFamily="49" charset="0"/>
              </a:rPr>
              <a:t>so_mstr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OrderTotal AS DECIMAL </a:t>
            </a:r>
          </a:p>
          <a:p>
            <a:pPr>
              <a:lnSpc>
                <a:spcPct val="90000"/>
              </a:lnSpc>
              <a:buFontTx/>
              <a:buNone/>
            </a:pPr>
            <a:r>
              <a:rPr lang="en-US" sz="2000" b="1" dirty="0">
                <a:solidFill>
                  <a:schemeClr val="tx1"/>
                </a:solidFill>
                <a:latin typeface="Courier New" pitchFamily="49" charset="0"/>
                <a:cs typeface="Courier New" pitchFamily="49" charset="0"/>
              </a:rPr>
              <a:t>   FIELD CustName </a:t>
            </a:r>
            <a:r>
              <a:rPr lang="en-US" sz="2000" b="1" dirty="0" smtClean="0">
                <a:solidFill>
                  <a:schemeClr val="tx1"/>
                </a:solidFill>
                <a:latin typeface="Courier New" pitchFamily="49" charset="0"/>
                <a:cs typeface="Courier New" pitchFamily="49" charset="0"/>
              </a:rPr>
              <a:t>  LIKE cm_mstr.cm_sort_name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RepName </a:t>
            </a:r>
            <a:r>
              <a:rPr lang="en-US" sz="2000" b="1" dirty="0" smtClean="0">
                <a:solidFill>
                  <a:schemeClr val="tx1"/>
                </a:solidFill>
                <a:latin typeface="Courier New" pitchFamily="49" charset="0"/>
                <a:cs typeface="Courier New" pitchFamily="49" charset="0"/>
              </a:rPr>
              <a:t>   LIKE sp_mstr.sp_sort_name.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DEFINE TEMP-TABLE ttOline LIKE </a:t>
            </a:r>
            <a:r>
              <a:rPr lang="en-US" sz="2000" b="1" dirty="0" smtClean="0">
                <a:solidFill>
                  <a:schemeClr val="tx1"/>
                </a:solidFill>
                <a:latin typeface="Courier New" pitchFamily="49" charset="0"/>
                <a:cs typeface="Courier New" pitchFamily="49" charset="0"/>
              </a:rPr>
              <a:t>sod_det.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DEFINE TEMP-TABLE ttItem </a:t>
            </a:r>
          </a:p>
          <a:p>
            <a:pPr>
              <a:lnSpc>
                <a:spcPct val="90000"/>
              </a:lnSpc>
              <a:buFontTx/>
              <a:buNone/>
            </a:pPr>
            <a:r>
              <a:rPr lang="en-US" sz="2000" b="1" dirty="0">
                <a:solidFill>
                  <a:schemeClr val="tx1"/>
                </a:solidFill>
                <a:latin typeface="Courier New" pitchFamily="49" charset="0"/>
                <a:cs typeface="Courier New" pitchFamily="49" charset="0"/>
              </a:rPr>
              <a:t>   FIELD ItemNum </a:t>
            </a:r>
            <a:r>
              <a:rPr lang="en-US" sz="2000" b="1" dirty="0" smtClean="0">
                <a:solidFill>
                  <a:schemeClr val="tx1"/>
                </a:solidFill>
                <a:latin typeface="Courier New" pitchFamily="49" charset="0"/>
                <a:cs typeface="Courier New" pitchFamily="49" charset="0"/>
              </a:rPr>
              <a:t>   LIKE pt_mstr.pt_part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a:t>
            </a:r>
            <a:r>
              <a:rPr lang="en-US" sz="2000" b="1" dirty="0" smtClean="0">
                <a:solidFill>
                  <a:schemeClr val="tx1"/>
                </a:solidFill>
                <a:latin typeface="Courier New" pitchFamily="49" charset="0"/>
                <a:cs typeface="Courier New" pitchFamily="49" charset="0"/>
              </a:rPr>
              <a:t>ItemName   </a:t>
            </a:r>
            <a:r>
              <a:rPr lang="en-US" sz="2000" b="1" dirty="0">
                <a:solidFill>
                  <a:schemeClr val="tx1"/>
                </a:solidFill>
                <a:latin typeface="Courier New" pitchFamily="49" charset="0"/>
                <a:cs typeface="Courier New" pitchFamily="49" charset="0"/>
              </a:rPr>
              <a:t>LIKE </a:t>
            </a:r>
            <a:r>
              <a:rPr lang="en-US" sz="2000" b="1" dirty="0" smtClean="0">
                <a:solidFill>
                  <a:schemeClr val="tx1"/>
                </a:solidFill>
                <a:latin typeface="Courier New" pitchFamily="49" charset="0"/>
                <a:cs typeface="Courier New" pitchFamily="49" charset="0"/>
              </a:rPr>
              <a:t>pt_mstr.pt_desc1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Price </a:t>
            </a:r>
            <a:r>
              <a:rPr lang="en-US" sz="2000" b="1" dirty="0" smtClean="0">
                <a:solidFill>
                  <a:schemeClr val="tx1"/>
                </a:solidFill>
                <a:latin typeface="Courier New" pitchFamily="49" charset="0"/>
                <a:cs typeface="Courier New" pitchFamily="49" charset="0"/>
              </a:rPr>
              <a:t>     LIKE pt_mstr.pt_price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Weight </a:t>
            </a:r>
            <a:r>
              <a:rPr lang="en-US" sz="2000" b="1" dirty="0" smtClean="0">
                <a:solidFill>
                  <a:schemeClr val="tx1"/>
                </a:solidFill>
                <a:latin typeface="Courier New" pitchFamily="49" charset="0"/>
                <a:cs typeface="Courier New" pitchFamily="49" charset="0"/>
              </a:rPr>
              <a:t>    LIKE pt_mstr.pt_weight </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OnHand </a:t>
            </a:r>
            <a:r>
              <a:rPr lang="en-US" sz="2000" b="1" dirty="0" smtClean="0">
                <a:solidFill>
                  <a:schemeClr val="tx1"/>
                </a:solidFill>
                <a:latin typeface="Courier New" pitchFamily="49" charset="0"/>
                <a:cs typeface="Courier New" pitchFamily="49" charset="0"/>
              </a:rPr>
              <a:t>    AS DECIMAL</a:t>
            </a:r>
            <a:endParaRPr lang="en-US" sz="2000" b="1" dirty="0">
              <a:solidFill>
                <a:schemeClr val="tx1"/>
              </a:solidFill>
              <a:latin typeface="Courier New" pitchFamily="49" charset="0"/>
              <a:cs typeface="Courier New" pitchFamily="49" charset="0"/>
            </a:endParaRPr>
          </a:p>
          <a:p>
            <a:pPr>
              <a:lnSpc>
                <a:spcPct val="90000"/>
              </a:lnSpc>
              <a:buFontTx/>
              <a:buNone/>
            </a:pPr>
            <a:r>
              <a:rPr lang="en-US" sz="2000" b="1" dirty="0">
                <a:solidFill>
                  <a:schemeClr val="tx1"/>
                </a:solidFill>
                <a:latin typeface="Courier New" pitchFamily="49" charset="0"/>
                <a:cs typeface="Courier New" pitchFamily="49" charset="0"/>
              </a:rPr>
              <a:t>   FIELD OnOrder </a:t>
            </a:r>
            <a:r>
              <a:rPr lang="en-US" sz="2000" b="1" dirty="0" smtClean="0">
                <a:solidFill>
                  <a:schemeClr val="tx1"/>
                </a:solidFill>
                <a:latin typeface="Courier New" pitchFamily="49" charset="0"/>
                <a:cs typeface="Courier New" pitchFamily="49" charset="0"/>
              </a:rPr>
              <a:t>   AS DECIMAL.</a:t>
            </a:r>
            <a:endParaRPr lang="en-US" sz="2000" b="1" dirty="0">
              <a:solidFill>
                <a:schemeClr val="tx1"/>
              </a:solidFill>
              <a:latin typeface="Courier New" pitchFamily="49" charset="0"/>
              <a:cs typeface="Courier New" pitchFamily="49" charset="0"/>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771">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0771">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0771">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0771">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0771">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0771">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0771">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077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301951"/>
            <a:ext cx="8229600" cy="716523"/>
          </a:xfrm>
        </p:spPr>
        <p:txBody>
          <a:bodyPr/>
          <a:lstStyle/>
          <a:p>
            <a:pPr algn="l"/>
            <a:r>
              <a:rPr lang="en-US" dirty="0" smtClean="0"/>
              <a:t>ProDataSets: Define </a:t>
            </a:r>
            <a:r>
              <a:rPr lang="en-US" dirty="0"/>
              <a:t>the ProDataSet</a:t>
            </a:r>
          </a:p>
        </p:txBody>
      </p:sp>
      <p:sp>
        <p:nvSpPr>
          <p:cNvPr id="161795" name="Rectangle 3"/>
          <p:cNvSpPr>
            <a:spLocks noGrp="1" noChangeArrowheads="1"/>
          </p:cNvSpPr>
          <p:nvPr>
            <p:ph type="body" idx="1"/>
          </p:nvPr>
        </p:nvSpPr>
        <p:spPr>
          <a:xfrm>
            <a:off x="571500" y="1371600"/>
            <a:ext cx="8288338" cy="4724400"/>
          </a:xfrm>
        </p:spPr>
        <p:txBody>
          <a:bodyPr>
            <a:normAutofit fontScale="85000" lnSpcReduction="10000"/>
          </a:bodyPr>
          <a:lstStyle/>
          <a:p>
            <a:pPr>
              <a:buFontTx/>
              <a:buNone/>
            </a:pPr>
            <a:r>
              <a:rPr lang="en-US" sz="2400" dirty="0">
                <a:solidFill>
                  <a:schemeClr val="tx2">
                    <a:lumMod val="90000"/>
                    <a:lumOff val="10000"/>
                  </a:schemeClr>
                </a:solidFill>
              </a:rPr>
              <a:t>/* dsOrder.i </a:t>
            </a:r>
            <a:r>
              <a:rPr lang="en-US" sz="2400" dirty="0" smtClean="0">
                <a:solidFill>
                  <a:schemeClr val="tx2">
                    <a:lumMod val="90000"/>
                    <a:lumOff val="10000"/>
                  </a:schemeClr>
                </a:solidFill>
              </a:rPr>
              <a:t>- </a:t>
            </a:r>
            <a:r>
              <a:rPr lang="en-US" sz="2400" dirty="0">
                <a:solidFill>
                  <a:schemeClr val="tx2">
                    <a:lumMod val="90000"/>
                    <a:lumOff val="10000"/>
                  </a:schemeClr>
                </a:solidFill>
              </a:rPr>
              <a:t>include file definition of DATASET dsOrder. */ </a:t>
            </a:r>
          </a:p>
          <a:p>
            <a:pPr>
              <a:buFontTx/>
              <a:buNone/>
            </a:pPr>
            <a:endParaRPr lang="en-US" b="1" dirty="0" smtClean="0">
              <a:solidFill>
                <a:srgbClr val="0070C0"/>
              </a:solidFill>
              <a:latin typeface="Courier New" pitchFamily="49" charset="0"/>
              <a:cs typeface="Courier New" pitchFamily="49" charset="0"/>
            </a:endParaRPr>
          </a:p>
          <a:p>
            <a:pPr>
              <a:buFontTx/>
              <a:buNone/>
            </a:pPr>
            <a:r>
              <a:rPr lang="en-US" sz="2600" b="1" dirty="0" smtClean="0">
                <a:solidFill>
                  <a:schemeClr val="tx1"/>
                </a:solidFill>
                <a:latin typeface="Courier New" pitchFamily="49" charset="0"/>
                <a:cs typeface="Courier New" pitchFamily="49" charset="0"/>
              </a:rPr>
              <a:t>DEFINE </a:t>
            </a:r>
            <a:r>
              <a:rPr lang="en-US" sz="2600" b="1" dirty="0">
                <a:solidFill>
                  <a:schemeClr val="tx1"/>
                </a:solidFill>
                <a:latin typeface="Courier New" pitchFamily="49" charset="0"/>
                <a:cs typeface="Courier New" pitchFamily="49" charset="0"/>
              </a:rPr>
              <a:t>DATASET dsOrder </a:t>
            </a:r>
            <a:endParaRPr lang="en-US" sz="2600" b="1" dirty="0" smtClean="0">
              <a:solidFill>
                <a:schemeClr val="tx1"/>
              </a:solidFill>
              <a:latin typeface="Courier New" pitchFamily="49" charset="0"/>
              <a:cs typeface="Courier New" pitchFamily="49" charset="0"/>
            </a:endParaRPr>
          </a:p>
          <a:p>
            <a:pPr>
              <a:buFontTx/>
              <a:buNone/>
            </a:pPr>
            <a:r>
              <a:rPr lang="en-US" sz="2600" b="1" dirty="0" smtClean="0">
                <a:solidFill>
                  <a:schemeClr val="tx1"/>
                </a:solidFill>
                <a:latin typeface="Courier New" pitchFamily="49" charset="0"/>
                <a:cs typeface="Courier New" pitchFamily="49" charset="0"/>
              </a:rPr>
              <a:t>	 FOR </a:t>
            </a:r>
            <a:r>
              <a:rPr lang="en-US" sz="2600" b="1" dirty="0">
                <a:solidFill>
                  <a:schemeClr val="tx1"/>
                </a:solidFill>
                <a:latin typeface="Courier New" pitchFamily="49" charset="0"/>
                <a:cs typeface="Courier New" pitchFamily="49" charset="0"/>
              </a:rPr>
              <a:t>ttOrder, ttOline, ttItem </a:t>
            </a:r>
          </a:p>
          <a:p>
            <a:pPr>
              <a:buFontTx/>
              <a:buNone/>
            </a:pPr>
            <a:r>
              <a:rPr lang="en-US" sz="2600" b="1" dirty="0">
                <a:solidFill>
                  <a:schemeClr val="tx1"/>
                </a:solidFill>
                <a:latin typeface="Courier New" pitchFamily="49" charset="0"/>
                <a:cs typeface="Courier New" pitchFamily="49" charset="0"/>
              </a:rPr>
              <a:t>   DATA-RELATION OrderLine FOR ttOrder, ttOline </a:t>
            </a:r>
          </a:p>
          <a:p>
            <a:pPr>
              <a:buFontTx/>
              <a:buNone/>
            </a:pPr>
            <a:r>
              <a:rPr lang="en-US" sz="2600" b="1" dirty="0">
                <a:solidFill>
                  <a:schemeClr val="tx1"/>
                </a:solidFill>
                <a:latin typeface="Courier New" pitchFamily="49" charset="0"/>
                <a:cs typeface="Courier New" pitchFamily="49" charset="0"/>
              </a:rPr>
              <a:t>       RELATION-FIELDS </a:t>
            </a:r>
            <a:r>
              <a:rPr lang="en-US" sz="2600" b="1" dirty="0" smtClean="0">
                <a:solidFill>
                  <a:schemeClr val="tx1"/>
                </a:solidFill>
                <a:latin typeface="Courier New" pitchFamily="49" charset="0"/>
                <a:cs typeface="Courier New" pitchFamily="49" charset="0"/>
              </a:rPr>
              <a:t>(sod_nbr, so_nbr) </a:t>
            </a:r>
            <a:endParaRPr lang="en-US" sz="2600" b="1" dirty="0">
              <a:solidFill>
                <a:schemeClr val="tx1"/>
              </a:solidFill>
              <a:latin typeface="Courier New" pitchFamily="49" charset="0"/>
              <a:cs typeface="Courier New" pitchFamily="49" charset="0"/>
            </a:endParaRPr>
          </a:p>
          <a:p>
            <a:pPr>
              <a:buFontTx/>
              <a:buNone/>
            </a:pPr>
            <a:r>
              <a:rPr lang="en-US" sz="2600" b="1" dirty="0">
                <a:solidFill>
                  <a:schemeClr val="tx1"/>
                </a:solidFill>
                <a:latin typeface="Courier New" pitchFamily="49" charset="0"/>
                <a:cs typeface="Courier New" pitchFamily="49" charset="0"/>
              </a:rPr>
              <a:t>   DATA-RELATION LineItem FOR ttOline, ttItem </a:t>
            </a:r>
          </a:p>
          <a:p>
            <a:pPr>
              <a:buFontTx/>
              <a:buNone/>
            </a:pPr>
            <a:r>
              <a:rPr lang="en-US" sz="2600" b="1" dirty="0">
                <a:solidFill>
                  <a:schemeClr val="tx1"/>
                </a:solidFill>
                <a:latin typeface="Courier New" pitchFamily="49" charset="0"/>
                <a:cs typeface="Courier New" pitchFamily="49" charset="0"/>
              </a:rPr>
              <a:t>    </a:t>
            </a:r>
            <a:r>
              <a:rPr lang="en-US" sz="2600" b="1" dirty="0" smtClean="0">
                <a:solidFill>
                  <a:schemeClr val="tx1"/>
                </a:solidFill>
                <a:latin typeface="Courier New" pitchFamily="49" charset="0"/>
                <a:cs typeface="Courier New" pitchFamily="49" charset="0"/>
              </a:rPr>
              <a:t>   RELATION-FIELDS (pt_part, sod_part). </a:t>
            </a:r>
            <a:endParaRPr lang="en-US" sz="2600" b="1" dirty="0">
              <a:solidFill>
                <a:schemeClr val="tx1"/>
              </a:solidFill>
              <a:latin typeface="Courier New" pitchFamily="49" charset="0"/>
              <a:cs typeface="Courier New" pitchFamily="49" charset="0"/>
            </a:endParaRPr>
          </a:p>
          <a:p>
            <a:pPr>
              <a:buFontTx/>
              <a:buNone/>
            </a:pPr>
            <a:endParaRPr lang="en-US" dirty="0"/>
          </a:p>
          <a:p>
            <a:pPr>
              <a:buFontTx/>
              <a:buNone/>
            </a:pPr>
            <a:r>
              <a:rPr lang="en-US" dirty="0" smtClean="0">
                <a:solidFill>
                  <a:schemeClr val="tx2">
                    <a:lumMod val="90000"/>
                    <a:lumOff val="10000"/>
                  </a:schemeClr>
                </a:solidFill>
              </a:rPr>
              <a:t>The </a:t>
            </a:r>
            <a:r>
              <a:rPr lang="en-US" dirty="0">
                <a:solidFill>
                  <a:schemeClr val="tx2">
                    <a:lumMod val="90000"/>
                    <a:lumOff val="10000"/>
                  </a:schemeClr>
                </a:solidFill>
              </a:rPr>
              <a:t>implied join </a:t>
            </a:r>
            <a:r>
              <a:rPr lang="en-US" dirty="0" smtClean="0">
                <a:solidFill>
                  <a:schemeClr val="tx2">
                    <a:lumMod val="90000"/>
                    <a:lumOff val="10000"/>
                  </a:schemeClr>
                </a:solidFill>
              </a:rPr>
              <a:t>statements are:</a:t>
            </a:r>
            <a:endParaRPr lang="en-US" dirty="0">
              <a:solidFill>
                <a:schemeClr val="tx2">
                  <a:lumMod val="90000"/>
                  <a:lumOff val="10000"/>
                </a:schemeClr>
              </a:solidFill>
            </a:endParaRPr>
          </a:p>
          <a:p>
            <a:pPr lvl="1">
              <a:buFontTx/>
              <a:buNone/>
            </a:pPr>
            <a:r>
              <a:rPr lang="en-US" sz="2800" dirty="0">
                <a:solidFill>
                  <a:schemeClr val="tx2">
                    <a:lumMod val="90000"/>
                    <a:lumOff val="10000"/>
                  </a:schemeClr>
                </a:solidFill>
              </a:rPr>
              <a:t>WHERE </a:t>
            </a:r>
            <a:r>
              <a:rPr lang="en-US" sz="2800" dirty="0" smtClean="0">
                <a:solidFill>
                  <a:schemeClr val="tx2">
                    <a:lumMod val="90000"/>
                    <a:lumOff val="10000"/>
                  </a:schemeClr>
                </a:solidFill>
              </a:rPr>
              <a:t>sod_nbr </a:t>
            </a:r>
            <a:r>
              <a:rPr lang="en-US" sz="2800" dirty="0">
                <a:solidFill>
                  <a:schemeClr val="tx2">
                    <a:lumMod val="90000"/>
                    <a:lumOff val="10000"/>
                  </a:schemeClr>
                </a:solidFill>
              </a:rPr>
              <a:t>= </a:t>
            </a:r>
            <a:r>
              <a:rPr lang="en-US" sz="2800" dirty="0" smtClean="0">
                <a:solidFill>
                  <a:schemeClr val="tx2">
                    <a:lumMod val="90000"/>
                    <a:lumOff val="10000"/>
                  </a:schemeClr>
                </a:solidFill>
              </a:rPr>
              <a:t>so_nbr</a:t>
            </a:r>
          </a:p>
          <a:p>
            <a:pPr lvl="1">
              <a:buFontTx/>
              <a:buNone/>
            </a:pPr>
            <a:r>
              <a:rPr lang="en-US" sz="2800" dirty="0" smtClean="0">
                <a:solidFill>
                  <a:schemeClr val="tx2">
                    <a:lumMod val="90000"/>
                    <a:lumOff val="10000"/>
                  </a:schemeClr>
                </a:solidFill>
              </a:rPr>
              <a:t>WHERE pt_part = sod_part</a:t>
            </a:r>
            <a:endParaRPr lang="en-US" sz="2800" dirty="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795">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795">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7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457200" y="325701"/>
            <a:ext cx="8229600" cy="716523"/>
          </a:xfrm>
        </p:spPr>
        <p:txBody>
          <a:bodyPr>
            <a:normAutofit/>
          </a:bodyPr>
          <a:lstStyle/>
          <a:p>
            <a:pPr eaLnBrk="1" hangingPunct="1"/>
            <a:r>
              <a:rPr lang="en-US" dirty="0" smtClean="0"/>
              <a:t>Reporting Framework Proxy Data Source</a:t>
            </a:r>
          </a:p>
        </p:txBody>
      </p:sp>
      <p:sp>
        <p:nvSpPr>
          <p:cNvPr id="8195" name="Rectangle 3"/>
          <p:cNvSpPr>
            <a:spLocks noGrp="1" noChangeArrowheads="1"/>
          </p:cNvSpPr>
          <p:nvPr>
            <p:ph type="body" idx="4294967295"/>
          </p:nvPr>
        </p:nvSpPr>
        <p:spPr>
          <a:xfrm>
            <a:off x="457200" y="1042225"/>
            <a:ext cx="8229600" cy="5265282"/>
          </a:xfrm>
        </p:spPr>
        <p:txBody>
          <a:bodyPr/>
          <a:lstStyle/>
          <a:p>
            <a:pPr marL="0" indent="0">
              <a:buNone/>
            </a:pPr>
            <a:r>
              <a:rPr lang="en-US" dirty="0" smtClean="0"/>
              <a:t>A data source program requires four blocks of code</a:t>
            </a:r>
          </a:p>
          <a:p>
            <a:pPr marL="914400" lvl="1" indent="-457200">
              <a:buClr>
                <a:schemeClr val="tx2">
                  <a:lumMod val="90000"/>
                  <a:lumOff val="10000"/>
                </a:schemeClr>
              </a:buClr>
              <a:buFont typeface="+mj-lt"/>
              <a:buAutoNum type="arabicPeriod"/>
            </a:pPr>
            <a:r>
              <a:rPr lang="en-US" dirty="0" smtClean="0"/>
              <a:t>A data set definition</a:t>
            </a:r>
          </a:p>
          <a:p>
            <a:pPr lvl="2"/>
            <a:r>
              <a:rPr lang="en-US" dirty="0" smtClean="0">
                <a:solidFill>
                  <a:srgbClr val="4F4F4F"/>
                </a:solidFill>
              </a:rPr>
              <a:t>Consists of one or more temp-tables that define the data set structure for the report</a:t>
            </a:r>
          </a:p>
          <a:p>
            <a:pPr lvl="2"/>
            <a:r>
              <a:rPr lang="en-US" dirty="0" smtClean="0">
                <a:solidFill>
                  <a:srgbClr val="4F4F4F"/>
                </a:solidFill>
              </a:rPr>
              <a:t>Tables can be related (such as master-detail)</a:t>
            </a:r>
          </a:p>
          <a:p>
            <a:pPr marL="914400" lvl="1" indent="-457200">
              <a:buClr>
                <a:schemeClr val="tx2">
                  <a:lumMod val="90000"/>
                  <a:lumOff val="10000"/>
                </a:schemeClr>
              </a:buClr>
              <a:buFont typeface="+mj-lt"/>
              <a:buAutoNum type="arabicPeriod"/>
            </a:pPr>
            <a:r>
              <a:rPr lang="en-US" dirty="0" smtClean="0"/>
              <a:t>Statements to empty the temp-tables in the data set</a:t>
            </a:r>
          </a:p>
          <a:p>
            <a:pPr marL="914400" lvl="1" indent="-457200">
              <a:buClr>
                <a:schemeClr val="tx2">
                  <a:lumMod val="90000"/>
                  <a:lumOff val="10000"/>
                </a:schemeClr>
              </a:buClr>
              <a:buFont typeface="+mj-lt"/>
              <a:buAutoNum type="arabicPeriod"/>
            </a:pPr>
            <a:r>
              <a:rPr lang="en-US" dirty="0" smtClean="0"/>
              <a:t>Metadata definition that defines attributes for the fields in the data set</a:t>
            </a:r>
          </a:p>
          <a:p>
            <a:pPr marL="914400" lvl="1" indent="-457200">
              <a:buClr>
                <a:schemeClr val="tx2">
                  <a:lumMod val="90000"/>
                  <a:lumOff val="10000"/>
                </a:schemeClr>
              </a:buClr>
              <a:buFont typeface="+mj-lt"/>
              <a:buAutoNum type="arabicPeriod"/>
            </a:pPr>
            <a:r>
              <a:rPr lang="en-US" dirty="0" smtClean="0"/>
              <a:t>Data retrieval logic that populates the data set according to filter conditions</a:t>
            </a:r>
          </a:p>
          <a:p>
            <a:pPr eaLnBrk="1" hangingPunct="1"/>
            <a:endParaRPr lang="en-US" dirty="0" smtClean="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9"/>
          <p:cNvSpPr>
            <a:spLocks noChangeArrowheads="1"/>
          </p:cNvSpPr>
          <p:nvPr/>
        </p:nvSpPr>
        <p:spPr bwMode="auto">
          <a:xfrm rot="2199823">
            <a:off x="4038600" y="2329675"/>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dirty="0"/>
          </a:p>
        </p:txBody>
      </p:sp>
      <p:sp>
        <p:nvSpPr>
          <p:cNvPr id="5123" name="AutoShape 10"/>
          <p:cNvSpPr>
            <a:spLocks noChangeArrowheads="1"/>
          </p:cNvSpPr>
          <p:nvPr/>
        </p:nvSpPr>
        <p:spPr bwMode="auto">
          <a:xfrm rot="-2195466">
            <a:off x="4038600" y="3348850"/>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dirty="0"/>
          </a:p>
        </p:txBody>
      </p:sp>
      <p:sp>
        <p:nvSpPr>
          <p:cNvPr id="5124" name="AutoShape 13"/>
          <p:cNvSpPr>
            <a:spLocks noChangeArrowheads="1"/>
          </p:cNvSpPr>
          <p:nvPr/>
        </p:nvSpPr>
        <p:spPr bwMode="auto">
          <a:xfrm>
            <a:off x="2590800" y="3886200"/>
            <a:ext cx="1295400" cy="1524000"/>
          </a:xfrm>
          <a:prstGeom prst="can">
            <a:avLst>
              <a:gd name="adj" fmla="val 29412"/>
            </a:avLst>
          </a:prstGeom>
          <a:solidFill>
            <a:schemeClr val="accent6">
              <a:lumMod val="60000"/>
              <a:lumOff val="40000"/>
            </a:schemeClr>
          </a:solidFill>
          <a:ln w="9525">
            <a:solidFill>
              <a:schemeClr val="tx1"/>
            </a:solidFill>
            <a:round/>
            <a:headEnd/>
            <a:tailEnd/>
          </a:ln>
        </p:spPr>
        <p:txBody>
          <a:bodyPr wrap="none" anchor="ctr"/>
          <a:lstStyle/>
          <a:p>
            <a:pPr algn="ctr"/>
            <a:r>
              <a:rPr lang="en-US" b="1" dirty="0"/>
              <a:t>Data</a:t>
            </a:r>
          </a:p>
          <a:p>
            <a:pPr algn="ctr"/>
            <a:r>
              <a:rPr lang="en-US" b="1" dirty="0"/>
              <a:t>Source</a:t>
            </a:r>
          </a:p>
        </p:txBody>
      </p:sp>
      <p:sp>
        <p:nvSpPr>
          <p:cNvPr id="5125" name="AutoShape 14"/>
          <p:cNvSpPr>
            <a:spLocks noChangeArrowheads="1"/>
          </p:cNvSpPr>
          <p:nvPr/>
        </p:nvSpPr>
        <p:spPr bwMode="auto">
          <a:xfrm>
            <a:off x="7391400" y="2510650"/>
            <a:ext cx="914400" cy="914400"/>
          </a:xfrm>
          <a:prstGeom prst="foldedCorner">
            <a:avLst>
              <a:gd name="adj" fmla="val 12500"/>
            </a:avLst>
          </a:prstGeom>
          <a:solidFill>
            <a:schemeClr val="accent3">
              <a:lumMod val="40000"/>
              <a:lumOff val="60000"/>
            </a:schemeClr>
          </a:solidFill>
          <a:ln w="9525">
            <a:solidFill>
              <a:schemeClr val="tx1"/>
            </a:solidFill>
            <a:round/>
            <a:headEnd/>
            <a:tailEnd/>
          </a:ln>
        </p:spPr>
        <p:txBody>
          <a:bodyPr wrap="none" anchor="ctr"/>
          <a:lstStyle/>
          <a:p>
            <a:pPr algn="ctr"/>
            <a:r>
              <a:rPr lang="en-US" dirty="0"/>
              <a:t>Report</a:t>
            </a:r>
          </a:p>
        </p:txBody>
      </p:sp>
      <p:sp>
        <p:nvSpPr>
          <p:cNvPr id="5126" name="Text Box 15"/>
          <p:cNvSpPr txBox="1">
            <a:spLocks noChangeArrowheads="1"/>
          </p:cNvSpPr>
          <p:nvPr/>
        </p:nvSpPr>
        <p:spPr bwMode="auto">
          <a:xfrm>
            <a:off x="7160140" y="3577450"/>
            <a:ext cx="1687960" cy="1277273"/>
          </a:xfrm>
          <a:prstGeom prst="rect">
            <a:avLst/>
          </a:prstGeom>
          <a:noFill/>
          <a:ln w="9525">
            <a:noFill/>
            <a:miter lim="800000"/>
            <a:headEnd/>
            <a:tailEnd/>
          </a:ln>
        </p:spPr>
        <p:txBody>
          <a:bodyPr wrap="square">
            <a:spAutoFit/>
          </a:bodyPr>
          <a:lstStyle/>
          <a:p>
            <a:pPr>
              <a:spcBef>
                <a:spcPct val="50000"/>
              </a:spcBef>
              <a:buFontTx/>
              <a:buChar char="-"/>
            </a:pPr>
            <a:r>
              <a:rPr lang="en-US" sz="1400" dirty="0"/>
              <a:t> UI Viewer</a:t>
            </a:r>
          </a:p>
          <a:p>
            <a:pPr>
              <a:spcBef>
                <a:spcPct val="50000"/>
              </a:spcBef>
              <a:buFontTx/>
              <a:buChar char="-"/>
            </a:pPr>
            <a:r>
              <a:rPr lang="en-US" sz="1400" dirty="0"/>
              <a:t> PDF</a:t>
            </a:r>
          </a:p>
          <a:p>
            <a:pPr>
              <a:spcBef>
                <a:spcPct val="50000"/>
              </a:spcBef>
              <a:buFontTx/>
              <a:buChar char="-"/>
            </a:pPr>
            <a:r>
              <a:rPr lang="en-US" sz="1400" dirty="0"/>
              <a:t> Excel</a:t>
            </a:r>
          </a:p>
          <a:p>
            <a:pPr indent="-91440">
              <a:spcBef>
                <a:spcPct val="50000"/>
              </a:spcBef>
              <a:buFontTx/>
              <a:buChar char="-"/>
            </a:pPr>
            <a:r>
              <a:rPr lang="en-US" sz="1400" dirty="0" smtClean="0"/>
              <a:t>Send </a:t>
            </a:r>
            <a:r>
              <a:rPr lang="en-US" sz="1400" dirty="0"/>
              <a:t>to printer</a:t>
            </a:r>
          </a:p>
        </p:txBody>
      </p:sp>
      <p:sp>
        <p:nvSpPr>
          <p:cNvPr id="5127" name="Text Box 16"/>
          <p:cNvSpPr txBox="1">
            <a:spLocks noChangeArrowheads="1"/>
          </p:cNvSpPr>
          <p:nvPr/>
        </p:nvSpPr>
        <p:spPr bwMode="auto">
          <a:xfrm>
            <a:off x="2667000" y="5500688"/>
            <a:ext cx="2438400" cy="984885"/>
          </a:xfrm>
          <a:prstGeom prst="rect">
            <a:avLst/>
          </a:prstGeom>
          <a:noFill/>
          <a:ln w="9525">
            <a:noFill/>
            <a:miter lim="800000"/>
            <a:headEnd/>
            <a:tailEnd/>
          </a:ln>
        </p:spPr>
        <p:txBody>
          <a:bodyPr wrap="square">
            <a:spAutoFit/>
          </a:bodyPr>
          <a:lstStyle/>
          <a:p>
            <a:pPr>
              <a:spcBef>
                <a:spcPct val="50000"/>
              </a:spcBef>
            </a:pPr>
            <a:r>
              <a:rPr lang="en-US" sz="1400" dirty="0" smtClean="0"/>
              <a:t>- Progress </a:t>
            </a:r>
            <a:r>
              <a:rPr lang="en-US" sz="1400" dirty="0"/>
              <a:t>Program</a:t>
            </a:r>
          </a:p>
          <a:p>
            <a:pPr>
              <a:spcBef>
                <a:spcPct val="50000"/>
              </a:spcBef>
              <a:buFontTx/>
              <a:buChar char="-"/>
            </a:pPr>
            <a:r>
              <a:rPr lang="en-US" sz="1400" dirty="0"/>
              <a:t> Browse</a:t>
            </a:r>
          </a:p>
          <a:p>
            <a:pPr>
              <a:spcBef>
                <a:spcPct val="50000"/>
              </a:spcBef>
              <a:buFontTx/>
              <a:buChar char="-"/>
            </a:pPr>
            <a:r>
              <a:rPr lang="en-US" sz="1400" dirty="0"/>
              <a:t> Financial API</a:t>
            </a:r>
          </a:p>
        </p:txBody>
      </p:sp>
      <p:sp>
        <p:nvSpPr>
          <p:cNvPr id="5128" name="Rectangle 17"/>
          <p:cNvSpPr>
            <a:spLocks noChangeArrowheads="1"/>
          </p:cNvSpPr>
          <p:nvPr/>
        </p:nvSpPr>
        <p:spPr bwMode="auto">
          <a:xfrm>
            <a:off x="5105400" y="2282050"/>
            <a:ext cx="1371600" cy="1295400"/>
          </a:xfrm>
          <a:prstGeom prst="rect">
            <a:avLst/>
          </a:prstGeom>
          <a:solidFill>
            <a:schemeClr val="accent3">
              <a:lumMod val="40000"/>
              <a:lumOff val="60000"/>
            </a:schemeClr>
          </a:solidFill>
          <a:ln w="9525">
            <a:solidFill>
              <a:schemeClr val="tx1"/>
            </a:solidFill>
            <a:miter lim="800000"/>
            <a:headEnd/>
            <a:tailEnd/>
          </a:ln>
        </p:spPr>
        <p:txBody>
          <a:bodyPr wrap="none" anchor="ctr"/>
          <a:lstStyle/>
          <a:p>
            <a:pPr algn="ctr"/>
            <a:r>
              <a:rPr lang="en-US" dirty="0"/>
              <a:t>Report</a:t>
            </a:r>
          </a:p>
          <a:p>
            <a:pPr algn="ctr"/>
            <a:r>
              <a:rPr lang="en-US" dirty="0"/>
              <a:t>Render</a:t>
            </a:r>
          </a:p>
          <a:p>
            <a:pPr algn="ctr"/>
            <a:r>
              <a:rPr lang="en-US" dirty="0"/>
              <a:t>Engine</a:t>
            </a:r>
          </a:p>
        </p:txBody>
      </p:sp>
      <p:sp>
        <p:nvSpPr>
          <p:cNvPr id="5129" name="Rectangle 18"/>
          <p:cNvSpPr>
            <a:spLocks noChangeArrowheads="1"/>
          </p:cNvSpPr>
          <p:nvPr/>
        </p:nvSpPr>
        <p:spPr bwMode="auto">
          <a:xfrm>
            <a:off x="2590800" y="1520050"/>
            <a:ext cx="1295400" cy="1066800"/>
          </a:xfrm>
          <a:prstGeom prst="rect">
            <a:avLst/>
          </a:prstGeom>
          <a:solidFill>
            <a:schemeClr val="accent3">
              <a:lumMod val="40000"/>
              <a:lumOff val="60000"/>
            </a:schemeClr>
          </a:solidFill>
          <a:ln w="9525">
            <a:solidFill>
              <a:schemeClr val="tx1"/>
            </a:solidFill>
            <a:miter lim="800000"/>
            <a:headEnd/>
            <a:tailEnd/>
          </a:ln>
        </p:spPr>
        <p:txBody>
          <a:bodyPr wrap="none" anchor="ctr"/>
          <a:lstStyle/>
          <a:p>
            <a:pPr algn="ctr"/>
            <a:r>
              <a:rPr lang="en-US" dirty="0"/>
              <a:t>Pre-Render</a:t>
            </a:r>
          </a:p>
          <a:p>
            <a:pPr algn="ctr"/>
            <a:r>
              <a:rPr lang="en-US" dirty="0"/>
              <a:t>Engine</a:t>
            </a:r>
          </a:p>
        </p:txBody>
      </p:sp>
      <p:sp>
        <p:nvSpPr>
          <p:cNvPr id="5130" name="Text Box 21"/>
          <p:cNvSpPr txBox="1">
            <a:spLocks noChangeArrowheads="1"/>
          </p:cNvSpPr>
          <p:nvPr/>
        </p:nvSpPr>
        <p:spPr bwMode="auto">
          <a:xfrm>
            <a:off x="2331525" y="2586850"/>
            <a:ext cx="1860468" cy="630942"/>
          </a:xfrm>
          <a:prstGeom prst="rect">
            <a:avLst/>
          </a:prstGeom>
          <a:noFill/>
          <a:ln w="9525">
            <a:noFill/>
            <a:miter lim="800000"/>
            <a:headEnd/>
            <a:tailEnd/>
          </a:ln>
        </p:spPr>
        <p:txBody>
          <a:bodyPr wrap="square">
            <a:spAutoFit/>
          </a:bodyPr>
          <a:lstStyle/>
          <a:p>
            <a:pPr>
              <a:spcBef>
                <a:spcPct val="50000"/>
              </a:spcBef>
              <a:buFontTx/>
              <a:buChar char="-"/>
            </a:pPr>
            <a:r>
              <a:rPr lang="en-US" sz="1200" dirty="0"/>
              <a:t> </a:t>
            </a:r>
            <a:r>
              <a:rPr lang="en-US" sz="1400" dirty="0"/>
              <a:t>Applies Template</a:t>
            </a:r>
          </a:p>
          <a:p>
            <a:pPr>
              <a:spcBef>
                <a:spcPct val="50000"/>
              </a:spcBef>
              <a:buFontTx/>
              <a:buChar char="-"/>
            </a:pPr>
            <a:r>
              <a:rPr lang="en-US" sz="1400" dirty="0"/>
              <a:t> Translates Labels</a:t>
            </a:r>
          </a:p>
        </p:txBody>
      </p:sp>
      <p:sp>
        <p:nvSpPr>
          <p:cNvPr id="5131" name="AutoShape 22"/>
          <p:cNvSpPr>
            <a:spLocks noChangeArrowheads="1"/>
          </p:cNvSpPr>
          <p:nvPr/>
        </p:nvSpPr>
        <p:spPr bwMode="auto">
          <a:xfrm>
            <a:off x="6629400" y="2815450"/>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dirty="0"/>
          </a:p>
        </p:txBody>
      </p:sp>
      <p:sp>
        <p:nvSpPr>
          <p:cNvPr id="5132" name="AutoShape 23"/>
          <p:cNvSpPr>
            <a:spLocks noChangeArrowheads="1"/>
          </p:cNvSpPr>
          <p:nvPr/>
        </p:nvSpPr>
        <p:spPr bwMode="auto">
          <a:xfrm>
            <a:off x="1828800" y="1901050"/>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dirty="0"/>
          </a:p>
        </p:txBody>
      </p:sp>
      <p:sp>
        <p:nvSpPr>
          <p:cNvPr id="5133" name="AutoShape 24"/>
          <p:cNvSpPr>
            <a:spLocks noChangeArrowheads="1"/>
          </p:cNvSpPr>
          <p:nvPr/>
        </p:nvSpPr>
        <p:spPr bwMode="auto">
          <a:xfrm>
            <a:off x="609600" y="1520050"/>
            <a:ext cx="1097280" cy="1066800"/>
          </a:xfrm>
          <a:prstGeom prst="foldedCorner">
            <a:avLst>
              <a:gd name="adj" fmla="val 12500"/>
            </a:avLst>
          </a:prstGeom>
          <a:solidFill>
            <a:schemeClr val="accent3">
              <a:lumMod val="40000"/>
              <a:lumOff val="60000"/>
            </a:schemeClr>
          </a:solidFill>
          <a:ln w="9525">
            <a:solidFill>
              <a:schemeClr val="tx1"/>
            </a:solidFill>
            <a:round/>
            <a:headEnd/>
            <a:tailEnd/>
          </a:ln>
        </p:spPr>
        <p:txBody>
          <a:bodyPr wrap="none" anchor="ctr"/>
          <a:lstStyle/>
          <a:p>
            <a:pPr algn="ctr"/>
            <a:r>
              <a:rPr lang="en-US" dirty="0"/>
              <a:t>Report</a:t>
            </a:r>
          </a:p>
          <a:p>
            <a:pPr algn="ctr"/>
            <a:r>
              <a:rPr lang="en-US" dirty="0"/>
              <a:t>Layout</a:t>
            </a:r>
          </a:p>
          <a:p>
            <a:pPr algn="ctr"/>
            <a:r>
              <a:rPr lang="en-US" dirty="0"/>
              <a:t>Definition</a:t>
            </a:r>
          </a:p>
        </p:txBody>
      </p:sp>
      <p:sp>
        <p:nvSpPr>
          <p:cNvPr id="15" name="Rectangle 2"/>
          <p:cNvSpPr txBox="1">
            <a:spLocks noChangeArrowheads="1"/>
          </p:cNvSpPr>
          <p:nvPr/>
        </p:nvSpPr>
        <p:spPr>
          <a:xfrm>
            <a:off x="457200" y="337576"/>
            <a:ext cx="8229600" cy="716523"/>
          </a:xfrm>
          <a:prstGeom prst="rect">
            <a:avLst/>
          </a:prstGeom>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Reporting Framework</a:t>
            </a:r>
            <a:r>
              <a:rPr kumimoji="0" lang="en-US" sz="3200" b="1" i="0" u="none" strike="noStrike" kern="1200" cap="none" spc="0" normalizeH="0" noProof="0" dirty="0" smtClean="0">
                <a:ln>
                  <a:noFill/>
                </a:ln>
                <a:solidFill>
                  <a:schemeClr val="tx1">
                    <a:lumMod val="75000"/>
                    <a:lumOff val="25000"/>
                  </a:schemeClr>
                </a:solidFill>
                <a:effectLst/>
                <a:uLnTx/>
                <a:uFillTx/>
                <a:latin typeface="Century Gothic"/>
                <a:ea typeface="+mj-ea"/>
                <a:cs typeface="Century Gothic"/>
              </a:rPr>
              <a:t> Architecture</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17" name="Oval 16"/>
          <p:cNvSpPr/>
          <p:nvPr/>
        </p:nvSpPr>
        <p:spPr>
          <a:xfrm>
            <a:off x="1460666" y="3444875"/>
            <a:ext cx="3644734" cy="2055813"/>
          </a:xfrm>
          <a:prstGeom prst="ellipse">
            <a:avLst/>
          </a:prstGeom>
          <a:noFill/>
          <a:ln w="57150">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17"/>
                                        </p:tgtEl>
                                      </p:cBhvr>
                                    </p:animEffect>
                                    <p:animScale>
                                      <p:cBhvr>
                                        <p:cTn id="1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8"/>
          <p:cNvSpPr>
            <a:spLocks noChangeArrowheads="1"/>
          </p:cNvSpPr>
          <p:nvPr/>
        </p:nvSpPr>
        <p:spPr bwMode="auto">
          <a:xfrm>
            <a:off x="4038600" y="2286000"/>
            <a:ext cx="4953000" cy="2133600"/>
          </a:xfrm>
          <a:prstGeom prst="rect">
            <a:avLst/>
          </a:prstGeom>
          <a:solidFill>
            <a:schemeClr val="accent3">
              <a:lumMod val="40000"/>
              <a:lumOff val="60000"/>
            </a:schemeClr>
          </a:solidFill>
          <a:ln w="9525">
            <a:solidFill>
              <a:schemeClr val="tx1"/>
            </a:solidFill>
            <a:miter lim="800000"/>
            <a:headEnd/>
            <a:tailEnd/>
          </a:ln>
        </p:spPr>
        <p:txBody>
          <a:bodyPr wrap="none" anchor="ctr"/>
          <a:lstStyle/>
          <a:p>
            <a:pPr algn="ctr"/>
            <a:endParaRPr lang="en-US" dirty="0"/>
          </a:p>
        </p:txBody>
      </p:sp>
      <p:sp>
        <p:nvSpPr>
          <p:cNvPr id="7171" name="Rectangle 18"/>
          <p:cNvSpPr>
            <a:spLocks noChangeArrowheads="1"/>
          </p:cNvSpPr>
          <p:nvPr/>
        </p:nvSpPr>
        <p:spPr bwMode="auto">
          <a:xfrm>
            <a:off x="152400" y="2286000"/>
            <a:ext cx="3657600" cy="2133600"/>
          </a:xfrm>
          <a:prstGeom prst="rect">
            <a:avLst/>
          </a:prstGeom>
          <a:solidFill>
            <a:schemeClr val="accent3">
              <a:lumMod val="40000"/>
              <a:lumOff val="60000"/>
            </a:schemeClr>
          </a:solidFill>
          <a:ln w="9525">
            <a:solidFill>
              <a:schemeClr val="tx1"/>
            </a:solidFill>
            <a:miter lim="800000"/>
            <a:headEnd/>
            <a:tailEnd/>
          </a:ln>
        </p:spPr>
        <p:txBody>
          <a:bodyPr wrap="none" anchor="ctr"/>
          <a:lstStyle/>
          <a:p>
            <a:pPr algn="ctr"/>
            <a:endParaRPr lang="en-US" dirty="0"/>
          </a:p>
        </p:txBody>
      </p:sp>
      <p:sp>
        <p:nvSpPr>
          <p:cNvPr id="7172" name="Rectangle 2"/>
          <p:cNvSpPr>
            <a:spLocks noGrp="1" noChangeArrowheads="1"/>
          </p:cNvSpPr>
          <p:nvPr>
            <p:ph type="title" idx="4294967295"/>
          </p:nvPr>
        </p:nvSpPr>
        <p:spPr>
          <a:xfrm>
            <a:off x="457200" y="349451"/>
            <a:ext cx="8229600" cy="716523"/>
          </a:xfrm>
        </p:spPr>
        <p:txBody>
          <a:bodyPr/>
          <a:lstStyle/>
          <a:p>
            <a:pPr eaLnBrk="1" hangingPunct="1"/>
            <a:r>
              <a:rPr lang="en-US" dirty="0" smtClean="0"/>
              <a:t>Program Call Structure</a:t>
            </a:r>
          </a:p>
        </p:txBody>
      </p:sp>
      <p:sp>
        <p:nvSpPr>
          <p:cNvPr id="7173" name="Rectangle 7"/>
          <p:cNvSpPr>
            <a:spLocks noChangeArrowheads="1"/>
          </p:cNvSpPr>
          <p:nvPr/>
        </p:nvSpPr>
        <p:spPr bwMode="auto">
          <a:xfrm>
            <a:off x="762000" y="2057400"/>
            <a:ext cx="1524000" cy="1600200"/>
          </a:xfrm>
          <a:prstGeom prst="rect">
            <a:avLst/>
          </a:prstGeom>
          <a:noFill/>
          <a:ln w="9525" algn="ctr">
            <a:noFill/>
            <a:miter lim="800000"/>
            <a:headEnd/>
            <a:tailEnd/>
          </a:ln>
        </p:spPr>
        <p:txBody>
          <a:bodyPr wrap="none" tIns="91440" bIns="91440" anchor="ctr">
            <a:spAutoFit/>
          </a:bodyPr>
          <a:lstStyle/>
          <a:p>
            <a:endParaRPr lang="en-US" dirty="0"/>
          </a:p>
        </p:txBody>
      </p:sp>
      <p:sp>
        <p:nvSpPr>
          <p:cNvPr id="7174" name="Rectangle 18"/>
          <p:cNvSpPr>
            <a:spLocks noChangeArrowheads="1"/>
          </p:cNvSpPr>
          <p:nvPr/>
        </p:nvSpPr>
        <p:spPr bwMode="auto">
          <a:xfrm>
            <a:off x="228600" y="2895600"/>
            <a:ext cx="1295400" cy="1066800"/>
          </a:xfrm>
          <a:prstGeom prst="rect">
            <a:avLst/>
          </a:prstGeom>
          <a:solidFill>
            <a:schemeClr val="accent1">
              <a:lumMod val="60000"/>
              <a:lumOff val="40000"/>
            </a:schemeClr>
          </a:solidFill>
          <a:ln w="9525">
            <a:solidFill>
              <a:schemeClr val="tx1"/>
            </a:solidFill>
            <a:miter lim="800000"/>
            <a:headEnd/>
            <a:tailEnd/>
          </a:ln>
        </p:spPr>
        <p:txBody>
          <a:bodyPr wrap="none" anchor="ctr"/>
          <a:lstStyle/>
          <a:p>
            <a:pPr algn="ctr"/>
            <a:r>
              <a:rPr lang="en-US" b="1" dirty="0">
                <a:solidFill>
                  <a:schemeClr val="bg1"/>
                </a:solidFill>
              </a:rPr>
              <a:t>Reporting </a:t>
            </a:r>
          </a:p>
          <a:p>
            <a:pPr algn="ctr"/>
            <a:r>
              <a:rPr lang="en-US" b="1" dirty="0">
                <a:solidFill>
                  <a:schemeClr val="bg1"/>
                </a:solidFill>
              </a:rPr>
              <a:t>Framework</a:t>
            </a:r>
          </a:p>
          <a:p>
            <a:pPr algn="ctr"/>
            <a:r>
              <a:rPr lang="en-US" b="1" dirty="0">
                <a:solidFill>
                  <a:schemeClr val="bg1"/>
                </a:solidFill>
              </a:rPr>
              <a:t>Client</a:t>
            </a:r>
          </a:p>
        </p:txBody>
      </p:sp>
      <p:sp>
        <p:nvSpPr>
          <p:cNvPr id="7175" name="Rectangle 18"/>
          <p:cNvSpPr>
            <a:spLocks noChangeArrowheads="1"/>
          </p:cNvSpPr>
          <p:nvPr/>
        </p:nvSpPr>
        <p:spPr bwMode="auto">
          <a:xfrm>
            <a:off x="2286000" y="2895600"/>
            <a:ext cx="1295400" cy="1066800"/>
          </a:xfrm>
          <a:prstGeom prst="rect">
            <a:avLst/>
          </a:prstGeom>
          <a:solidFill>
            <a:schemeClr val="accent1">
              <a:lumMod val="60000"/>
              <a:lumOff val="40000"/>
            </a:schemeClr>
          </a:solidFill>
          <a:ln w="9525">
            <a:solidFill>
              <a:schemeClr val="tx1"/>
            </a:solidFill>
            <a:miter lim="800000"/>
            <a:headEnd/>
            <a:tailEnd/>
          </a:ln>
        </p:spPr>
        <p:txBody>
          <a:bodyPr wrap="none" anchor="ctr"/>
          <a:lstStyle/>
          <a:p>
            <a:pPr algn="ctr"/>
            <a:r>
              <a:rPr lang="en-US" b="1" dirty="0">
                <a:solidFill>
                  <a:schemeClr val="bg1"/>
                </a:solidFill>
              </a:rPr>
              <a:t>Progress </a:t>
            </a:r>
          </a:p>
          <a:p>
            <a:pPr algn="ctr"/>
            <a:r>
              <a:rPr lang="en-US" b="1" dirty="0">
                <a:solidFill>
                  <a:schemeClr val="bg1"/>
                </a:solidFill>
              </a:rPr>
              <a:t>Open </a:t>
            </a:r>
          </a:p>
          <a:p>
            <a:pPr algn="ctr"/>
            <a:r>
              <a:rPr lang="en-US" b="1" dirty="0">
                <a:solidFill>
                  <a:schemeClr val="bg1"/>
                </a:solidFill>
              </a:rPr>
              <a:t>Client</a:t>
            </a:r>
          </a:p>
        </p:txBody>
      </p:sp>
      <p:sp>
        <p:nvSpPr>
          <p:cNvPr id="7176" name="AutoShape 23"/>
          <p:cNvSpPr>
            <a:spLocks noChangeArrowheads="1"/>
          </p:cNvSpPr>
          <p:nvPr/>
        </p:nvSpPr>
        <p:spPr bwMode="auto">
          <a:xfrm>
            <a:off x="1600200" y="3276600"/>
            <a:ext cx="609600" cy="257175"/>
          </a:xfrm>
          <a:prstGeom prst="rightArrow">
            <a:avLst>
              <a:gd name="adj1" fmla="val 50000"/>
              <a:gd name="adj2" fmla="val 59259"/>
            </a:avLst>
          </a:prstGeom>
          <a:solidFill>
            <a:schemeClr val="accent1">
              <a:lumMod val="75000"/>
            </a:schemeClr>
          </a:solidFill>
          <a:ln w="9525">
            <a:solidFill>
              <a:schemeClr val="tx1"/>
            </a:solidFill>
            <a:miter lim="800000"/>
            <a:headEnd/>
            <a:tailEnd/>
          </a:ln>
        </p:spPr>
        <p:txBody>
          <a:bodyPr wrap="none" anchor="ctr"/>
          <a:lstStyle/>
          <a:p>
            <a:endParaRPr lang="en-US" dirty="0"/>
          </a:p>
        </p:txBody>
      </p:sp>
      <p:sp>
        <p:nvSpPr>
          <p:cNvPr id="7177" name="Rectangle 18"/>
          <p:cNvSpPr>
            <a:spLocks noChangeArrowheads="1"/>
          </p:cNvSpPr>
          <p:nvPr/>
        </p:nvSpPr>
        <p:spPr bwMode="auto">
          <a:xfrm>
            <a:off x="4343400" y="2743200"/>
            <a:ext cx="2514600" cy="1371600"/>
          </a:xfrm>
          <a:prstGeom prst="rect">
            <a:avLst/>
          </a:prstGeom>
          <a:solidFill>
            <a:schemeClr val="accent1">
              <a:lumMod val="60000"/>
              <a:lumOff val="40000"/>
            </a:schemeClr>
          </a:solidFill>
          <a:ln w="9525">
            <a:solidFill>
              <a:schemeClr val="tx1"/>
            </a:solidFill>
            <a:miter lim="800000"/>
            <a:headEnd/>
            <a:tailEnd/>
          </a:ln>
        </p:spPr>
        <p:txBody>
          <a:bodyPr wrap="none" anchor="ctr"/>
          <a:lstStyle/>
          <a:p>
            <a:pPr algn="ctr"/>
            <a:r>
              <a:rPr lang="en-US" b="1" dirty="0">
                <a:solidFill>
                  <a:schemeClr val="bg1"/>
                </a:solidFill>
              </a:rPr>
              <a:t>Reporting Framework</a:t>
            </a:r>
          </a:p>
          <a:p>
            <a:pPr algn="ctr"/>
            <a:r>
              <a:rPr lang="en-US" b="1" dirty="0">
                <a:solidFill>
                  <a:schemeClr val="bg1"/>
                </a:solidFill>
              </a:rPr>
              <a:t>Progress Program </a:t>
            </a:r>
          </a:p>
          <a:p>
            <a:pPr algn="ctr"/>
            <a:r>
              <a:rPr lang="en-US" b="1" dirty="0">
                <a:solidFill>
                  <a:schemeClr val="bg1"/>
                </a:solidFill>
              </a:rPr>
              <a:t>(RunReport.p </a:t>
            </a:r>
            <a:r>
              <a:rPr lang="en-US" b="1" dirty="0" smtClean="0">
                <a:solidFill>
                  <a:schemeClr val="bg1"/>
                </a:solidFill>
              </a:rPr>
              <a:t>and </a:t>
            </a:r>
            <a:r>
              <a:rPr lang="en-US" b="1" dirty="0">
                <a:solidFill>
                  <a:schemeClr val="bg1"/>
                </a:solidFill>
              </a:rPr>
              <a:t/>
            </a:r>
            <a:br>
              <a:rPr lang="en-US" b="1" dirty="0">
                <a:solidFill>
                  <a:schemeClr val="bg1"/>
                </a:solidFill>
              </a:rPr>
            </a:br>
            <a:r>
              <a:rPr lang="en-US" b="1" dirty="0">
                <a:solidFill>
                  <a:schemeClr val="bg1"/>
                </a:solidFill>
              </a:rPr>
              <a:t>GetReportMeta.p)</a:t>
            </a:r>
          </a:p>
        </p:txBody>
      </p:sp>
      <p:sp>
        <p:nvSpPr>
          <p:cNvPr id="7178" name="Rectangle 18"/>
          <p:cNvSpPr>
            <a:spLocks noChangeArrowheads="1"/>
          </p:cNvSpPr>
          <p:nvPr/>
        </p:nvSpPr>
        <p:spPr bwMode="auto">
          <a:xfrm>
            <a:off x="7620000" y="2895600"/>
            <a:ext cx="1295400" cy="1066800"/>
          </a:xfrm>
          <a:prstGeom prst="rect">
            <a:avLst/>
          </a:prstGeom>
          <a:solidFill>
            <a:schemeClr val="accent2">
              <a:lumMod val="40000"/>
              <a:lumOff val="60000"/>
            </a:schemeClr>
          </a:solidFill>
          <a:ln w="9525">
            <a:solidFill>
              <a:schemeClr val="tx1"/>
            </a:solidFill>
            <a:miter lim="800000"/>
            <a:headEnd/>
            <a:tailEnd/>
          </a:ln>
        </p:spPr>
        <p:txBody>
          <a:bodyPr wrap="none" anchor="ctr"/>
          <a:lstStyle/>
          <a:p>
            <a:pPr algn="ctr"/>
            <a:r>
              <a:rPr lang="en-US" sz="1600" b="1" dirty="0"/>
              <a:t>Data Source</a:t>
            </a:r>
          </a:p>
          <a:p>
            <a:pPr algn="ctr"/>
            <a:r>
              <a:rPr lang="en-US" sz="1600" b="1" dirty="0"/>
              <a:t>(.p program)</a:t>
            </a:r>
          </a:p>
        </p:txBody>
      </p:sp>
      <p:sp>
        <p:nvSpPr>
          <p:cNvPr id="7179" name="AutoShape 23"/>
          <p:cNvSpPr>
            <a:spLocks noChangeArrowheads="1"/>
          </p:cNvSpPr>
          <p:nvPr/>
        </p:nvSpPr>
        <p:spPr bwMode="auto">
          <a:xfrm>
            <a:off x="6934200" y="3352800"/>
            <a:ext cx="609600" cy="257175"/>
          </a:xfrm>
          <a:prstGeom prst="rightArrow">
            <a:avLst>
              <a:gd name="adj1" fmla="val 50000"/>
              <a:gd name="adj2" fmla="val 59259"/>
            </a:avLst>
          </a:prstGeom>
          <a:solidFill>
            <a:schemeClr val="accent1">
              <a:lumMod val="75000"/>
            </a:schemeClr>
          </a:solidFill>
          <a:ln w="9525">
            <a:solidFill>
              <a:schemeClr val="tx1"/>
            </a:solidFill>
            <a:miter lim="800000"/>
            <a:headEnd/>
            <a:tailEnd/>
          </a:ln>
        </p:spPr>
        <p:txBody>
          <a:bodyPr wrap="none" anchor="ctr"/>
          <a:lstStyle/>
          <a:p>
            <a:endParaRPr lang="en-US" dirty="0"/>
          </a:p>
        </p:txBody>
      </p:sp>
      <p:sp>
        <p:nvSpPr>
          <p:cNvPr id="7180" name="AutoShape 23"/>
          <p:cNvSpPr>
            <a:spLocks noChangeArrowheads="1"/>
          </p:cNvSpPr>
          <p:nvPr/>
        </p:nvSpPr>
        <p:spPr bwMode="auto">
          <a:xfrm>
            <a:off x="3657600" y="3276600"/>
            <a:ext cx="609600" cy="257175"/>
          </a:xfrm>
          <a:prstGeom prst="rightArrow">
            <a:avLst>
              <a:gd name="adj1" fmla="val 50000"/>
              <a:gd name="adj2" fmla="val 59259"/>
            </a:avLst>
          </a:prstGeom>
          <a:solidFill>
            <a:schemeClr val="accent1">
              <a:lumMod val="75000"/>
            </a:schemeClr>
          </a:solidFill>
          <a:ln w="9525">
            <a:solidFill>
              <a:schemeClr val="tx1"/>
            </a:solidFill>
            <a:miter lim="800000"/>
            <a:headEnd/>
            <a:tailEnd/>
          </a:ln>
        </p:spPr>
        <p:txBody>
          <a:bodyPr wrap="none" anchor="ctr"/>
          <a:lstStyle/>
          <a:p>
            <a:endParaRPr lang="en-US" dirty="0"/>
          </a:p>
        </p:txBody>
      </p:sp>
      <p:sp>
        <p:nvSpPr>
          <p:cNvPr id="7181" name="AutoShape 13"/>
          <p:cNvSpPr>
            <a:spLocks noChangeArrowheads="1"/>
          </p:cNvSpPr>
          <p:nvPr/>
        </p:nvSpPr>
        <p:spPr bwMode="auto">
          <a:xfrm>
            <a:off x="7696200" y="4800600"/>
            <a:ext cx="1295400" cy="1524000"/>
          </a:xfrm>
          <a:prstGeom prst="can">
            <a:avLst>
              <a:gd name="adj" fmla="val 29412"/>
            </a:avLst>
          </a:prstGeom>
          <a:solidFill>
            <a:schemeClr val="tx2">
              <a:lumMod val="25000"/>
              <a:lumOff val="75000"/>
            </a:schemeClr>
          </a:solidFill>
          <a:ln w="9525">
            <a:solidFill>
              <a:schemeClr val="tx1"/>
            </a:solidFill>
            <a:round/>
            <a:headEnd/>
            <a:tailEnd/>
          </a:ln>
        </p:spPr>
        <p:txBody>
          <a:bodyPr wrap="none" anchor="ctr"/>
          <a:lstStyle/>
          <a:p>
            <a:pPr algn="ctr"/>
            <a:r>
              <a:rPr lang="en-US" b="1" dirty="0">
                <a:solidFill>
                  <a:schemeClr val="bg1"/>
                </a:solidFill>
              </a:rPr>
              <a:t>Database</a:t>
            </a:r>
          </a:p>
        </p:txBody>
      </p:sp>
      <p:sp>
        <p:nvSpPr>
          <p:cNvPr id="7182" name="AutoShape 23"/>
          <p:cNvSpPr>
            <a:spLocks noChangeArrowheads="1"/>
          </p:cNvSpPr>
          <p:nvPr/>
        </p:nvSpPr>
        <p:spPr bwMode="auto">
          <a:xfrm rot="5400000">
            <a:off x="8015288" y="4252912"/>
            <a:ext cx="685800" cy="257175"/>
          </a:xfrm>
          <a:prstGeom prst="rightArrow">
            <a:avLst>
              <a:gd name="adj1" fmla="val 50000"/>
              <a:gd name="adj2" fmla="val 66667"/>
            </a:avLst>
          </a:prstGeom>
          <a:solidFill>
            <a:schemeClr val="accent1">
              <a:lumMod val="75000"/>
            </a:schemeClr>
          </a:solidFill>
          <a:ln w="9525">
            <a:solidFill>
              <a:schemeClr val="tx1"/>
            </a:solidFill>
            <a:miter lim="800000"/>
            <a:headEnd/>
            <a:tailEnd/>
          </a:ln>
        </p:spPr>
        <p:txBody>
          <a:bodyPr rot="10800000" vert="eaVert" wrap="none" anchor="ctr"/>
          <a:lstStyle/>
          <a:p>
            <a:endParaRPr lang="en-US" dirty="0"/>
          </a:p>
        </p:txBody>
      </p:sp>
      <p:sp>
        <p:nvSpPr>
          <p:cNvPr id="7183" name="Text Box 20"/>
          <p:cNvSpPr txBox="1">
            <a:spLocks noChangeArrowheads="1"/>
          </p:cNvSpPr>
          <p:nvPr/>
        </p:nvSpPr>
        <p:spPr bwMode="auto">
          <a:xfrm>
            <a:off x="228600" y="2362200"/>
            <a:ext cx="1905000" cy="366713"/>
          </a:xfrm>
          <a:prstGeom prst="rect">
            <a:avLst/>
          </a:prstGeom>
          <a:noFill/>
          <a:ln w="9525" algn="ctr">
            <a:noFill/>
            <a:miter lim="800000"/>
            <a:headEnd/>
            <a:tailEnd/>
          </a:ln>
        </p:spPr>
        <p:txBody>
          <a:bodyPr>
            <a:spAutoFit/>
          </a:bodyPr>
          <a:lstStyle/>
          <a:p>
            <a:pPr>
              <a:spcBef>
                <a:spcPct val="50000"/>
              </a:spcBef>
            </a:pPr>
            <a:r>
              <a:rPr lang="en-US" dirty="0"/>
              <a:t>.</a:t>
            </a:r>
            <a:r>
              <a:rPr lang="en-US" b="1" dirty="0"/>
              <a:t>NET UI Client</a:t>
            </a:r>
          </a:p>
        </p:txBody>
      </p:sp>
      <p:sp>
        <p:nvSpPr>
          <p:cNvPr id="7184" name="Text Box 21"/>
          <p:cNvSpPr txBox="1">
            <a:spLocks noChangeArrowheads="1"/>
          </p:cNvSpPr>
          <p:nvPr/>
        </p:nvSpPr>
        <p:spPr bwMode="auto">
          <a:xfrm>
            <a:off x="4114800" y="2362200"/>
            <a:ext cx="1905000" cy="366713"/>
          </a:xfrm>
          <a:prstGeom prst="rect">
            <a:avLst/>
          </a:prstGeom>
          <a:noFill/>
          <a:ln w="9525" algn="ctr">
            <a:noFill/>
            <a:miter lim="800000"/>
            <a:headEnd/>
            <a:tailEnd/>
          </a:ln>
        </p:spPr>
        <p:txBody>
          <a:bodyPr>
            <a:spAutoFit/>
          </a:bodyPr>
          <a:lstStyle/>
          <a:p>
            <a:pPr>
              <a:spcBef>
                <a:spcPct val="50000"/>
              </a:spcBef>
            </a:pPr>
            <a:r>
              <a:rPr lang="en-US" b="1" dirty="0"/>
              <a:t>AppServer</a:t>
            </a:r>
          </a:p>
        </p:txBody>
      </p:sp>
      <p:sp>
        <p:nvSpPr>
          <p:cNvPr id="18" name="Oval 17"/>
          <p:cNvSpPr/>
          <p:nvPr/>
        </p:nvSpPr>
        <p:spPr>
          <a:xfrm>
            <a:off x="7106194" y="2598288"/>
            <a:ext cx="2037806" cy="1690687"/>
          </a:xfrm>
          <a:prstGeom prst="ellipse">
            <a:avLst/>
          </a:prstGeom>
          <a:noFill/>
          <a:ln w="57150">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1" nodeType="clickEffect">
                                  <p:stCondLst>
                                    <p:cond delay="0"/>
                                  </p:stCondLst>
                                  <p:childTnLst>
                                    <p:animEffect transition="out" filter="fade">
                                      <p:cBhvr>
                                        <p:cTn id="10" dur="500" tmFilter="0, 0; .2, .5; .8, .5; 1, 0"/>
                                        <p:tgtEl>
                                          <p:spTgt spid="18"/>
                                        </p:tgtEl>
                                      </p:cBhvr>
                                    </p:animEffect>
                                    <p:animScale>
                                      <p:cBhvr>
                                        <p:cTn id="1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66808"/>
            <a:ext cx="8229600" cy="5249326"/>
          </a:xfrm>
        </p:spPr>
        <p:txBody>
          <a:bodyPr>
            <a:normAutofit/>
          </a:bodyPr>
          <a:lstStyle/>
          <a:p>
            <a:pPr marL="0" indent="0">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r>
              <a:rPr lang="en-US" dirty="0" smtClean="0"/>
              <a:t>ProDataSets</a:t>
            </a:r>
          </a:p>
          <a:p>
            <a:r>
              <a:rPr lang="en-US" dirty="0" smtClean="0"/>
              <a:t>How QAD uses them in Reporting Framework</a:t>
            </a:r>
          </a:p>
          <a:p>
            <a:pPr lvl="1">
              <a:buClr>
                <a:srgbClr val="00B050"/>
              </a:buClr>
              <a:buFont typeface="Wingdings" pitchFamily="2" charset="2"/>
              <a:buChar char="ü"/>
            </a:pPr>
            <a:endParaRPr lang="en-US" dirty="0" smtClean="0"/>
          </a:p>
        </p:txBody>
      </p:sp>
      <p:sp>
        <p:nvSpPr>
          <p:cNvPr id="4" name="Title 3"/>
          <p:cNvSpPr>
            <a:spLocks noGrp="1"/>
          </p:cNvSpPr>
          <p:nvPr>
            <p:ph type="title"/>
          </p:nvPr>
        </p:nvSpPr>
        <p:spPr>
          <a:xfrm>
            <a:off x="457200" y="358077"/>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960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Lesson 14: Triggers and Events (Optional)</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076"/>
            <a:ext cx="8229600" cy="716523"/>
          </a:xfrm>
        </p:spPr>
        <p:txBody>
          <a:bodyPr/>
          <a:lstStyle/>
          <a:p>
            <a:r>
              <a:rPr lang="en-US" dirty="0" smtClean="0"/>
              <a:t>Lesson 12 Goals</a:t>
            </a:r>
            <a:endParaRPr lang="en-US" dirty="0"/>
          </a:p>
        </p:txBody>
      </p:sp>
      <p:sp>
        <p:nvSpPr>
          <p:cNvPr id="3" name="Content Placeholder 2"/>
          <p:cNvSpPr>
            <a:spLocks noGrp="1"/>
          </p:cNvSpPr>
          <p:nvPr>
            <p:ph idx="1"/>
          </p:nvPr>
        </p:nvSpPr>
        <p:spPr>
          <a:xfrm>
            <a:off x="457200" y="1006599"/>
            <a:ext cx="8229600" cy="4992157"/>
          </a:xfrm>
        </p:spPr>
        <p:txBody>
          <a:bodyPr>
            <a:normAutofit/>
          </a:bodyPr>
          <a:lstStyle/>
          <a:p>
            <a:pPr marL="0" indent="0">
              <a:buNone/>
            </a:pPr>
            <a:r>
              <a:rPr lang="en-US" sz="3200" dirty="0" smtClean="0">
                <a:solidFill>
                  <a:schemeClr val="tx2">
                    <a:lumMod val="90000"/>
                    <a:lumOff val="10000"/>
                  </a:schemeClr>
                </a:solidFill>
              </a:rPr>
              <a:t>Upon completion of this lesson, you will be familiar with the following topics:</a:t>
            </a:r>
            <a:endParaRPr lang="en-US" sz="3200" dirty="0">
              <a:solidFill>
                <a:schemeClr val="tx2">
                  <a:lumMod val="90000"/>
                  <a:lumOff val="10000"/>
                </a:schemeClr>
              </a:solidFill>
            </a:endParaRPr>
          </a:p>
          <a:p>
            <a:r>
              <a:rPr lang="en-US" dirty="0" smtClean="0">
                <a:solidFill>
                  <a:schemeClr val="tx2">
                    <a:lumMod val="90000"/>
                    <a:lumOff val="10000"/>
                  </a:schemeClr>
                </a:solidFill>
              </a:rPr>
              <a:t>Frame scope</a:t>
            </a:r>
          </a:p>
          <a:p>
            <a:r>
              <a:rPr lang="en-US" dirty="0" smtClean="0">
                <a:solidFill>
                  <a:schemeClr val="tx2">
                    <a:lumMod val="90000"/>
                    <a:lumOff val="10000"/>
                  </a:schemeClr>
                </a:solidFill>
              </a:rPr>
              <a:t>Record scope</a:t>
            </a:r>
          </a:p>
          <a:p>
            <a:r>
              <a:rPr lang="en-US" dirty="0" smtClean="0">
                <a:solidFill>
                  <a:schemeClr val="tx2">
                    <a:lumMod val="90000"/>
                    <a:lumOff val="10000"/>
                  </a:schemeClr>
                </a:solidFill>
              </a:rPr>
              <a:t>Transaction scope</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5076"/>
            <a:ext cx="8229600" cy="716523"/>
          </a:xfrm>
        </p:spPr>
        <p:txBody>
          <a:bodyPr/>
          <a:lstStyle/>
          <a:p>
            <a:r>
              <a:rPr lang="en-US" dirty="0" smtClean="0"/>
              <a:t>Lesson 14 Goals</a:t>
            </a:r>
            <a:endParaRPr lang="en-US" dirty="0"/>
          </a:p>
        </p:txBody>
      </p:sp>
      <p:sp>
        <p:nvSpPr>
          <p:cNvPr id="3" name="Content Placeholder 2"/>
          <p:cNvSpPr>
            <a:spLocks noGrp="1"/>
          </p:cNvSpPr>
          <p:nvPr>
            <p:ph idx="1"/>
          </p:nvPr>
        </p:nvSpPr>
        <p:spPr>
          <a:xfrm>
            <a:off x="457200" y="1101599"/>
            <a:ext cx="8229600" cy="5205907"/>
          </a:xfrm>
        </p:spPr>
        <p:txBody>
          <a:bodyPr>
            <a:normAutofit/>
          </a:bodyPr>
          <a:lstStyle/>
          <a:p>
            <a:pPr marL="0" indent="0">
              <a:buNone/>
            </a:pPr>
            <a:r>
              <a:rPr lang="en-US" sz="3200" dirty="0" smtClean="0">
                <a:solidFill>
                  <a:schemeClr val="tx2">
                    <a:lumMod val="90000"/>
                    <a:lumOff val="10000"/>
                  </a:schemeClr>
                </a:solidFill>
              </a:rPr>
              <a:t>Upon completion of this lesson, you will be familiar with the following topics</a:t>
            </a:r>
            <a:endParaRPr lang="en-US" sz="3200" dirty="0">
              <a:solidFill>
                <a:schemeClr val="tx2">
                  <a:lumMod val="90000"/>
                  <a:lumOff val="10000"/>
                </a:schemeClr>
              </a:solidFill>
            </a:endParaRPr>
          </a:p>
          <a:p>
            <a:r>
              <a:rPr lang="en-US" dirty="0" smtClean="0">
                <a:solidFill>
                  <a:schemeClr val="tx2">
                    <a:lumMod val="90000"/>
                    <a:lumOff val="10000"/>
                  </a:schemeClr>
                </a:solidFill>
              </a:rPr>
              <a:t>Schema triggers</a:t>
            </a:r>
          </a:p>
          <a:p>
            <a:r>
              <a:rPr lang="en-US" dirty="0" smtClean="0">
                <a:solidFill>
                  <a:schemeClr val="tx2">
                    <a:lumMod val="90000"/>
                    <a:lumOff val="10000"/>
                  </a:schemeClr>
                </a:solidFill>
              </a:rPr>
              <a:t>Session triggers and events</a:t>
            </a:r>
          </a:p>
          <a:p>
            <a:r>
              <a:rPr lang="en-US" dirty="0" smtClean="0">
                <a:solidFill>
                  <a:schemeClr val="tx2">
                    <a:lumMod val="90000"/>
                    <a:lumOff val="10000"/>
                  </a:schemeClr>
                </a:solidFill>
              </a:rPr>
              <a:t>Modal vs. modeless programming</a:t>
            </a:r>
          </a:p>
          <a:p>
            <a:r>
              <a:rPr lang="en-US" dirty="0" smtClean="0">
                <a:solidFill>
                  <a:schemeClr val="tx2">
                    <a:lumMod val="90000"/>
                    <a:lumOff val="10000"/>
                  </a:schemeClr>
                </a:solidFill>
              </a:rPr>
              <a:t>Event-driven structure</a:t>
            </a:r>
          </a:p>
          <a:p>
            <a:pPr lvl="1"/>
            <a:r>
              <a:rPr lang="en-US" dirty="0" smtClean="0">
                <a:solidFill>
                  <a:schemeClr val="tx2">
                    <a:lumMod val="90000"/>
                    <a:lumOff val="10000"/>
                  </a:schemeClr>
                </a:solidFill>
              </a:rPr>
              <a:t>WAIT-FOR</a:t>
            </a:r>
          </a:p>
          <a:p>
            <a:pPr lvl="1"/>
            <a:r>
              <a:rPr lang="en-US" dirty="0" smtClean="0">
                <a:solidFill>
                  <a:schemeClr val="tx2">
                    <a:lumMod val="90000"/>
                    <a:lumOff val="10000"/>
                  </a:schemeClr>
                </a:solidFill>
              </a:rPr>
              <a:t>ENABLE</a:t>
            </a:r>
          </a:p>
          <a:p>
            <a:pPr lvl="1"/>
            <a:r>
              <a:rPr lang="en-US" dirty="0" smtClean="0">
                <a:solidFill>
                  <a:schemeClr val="tx2">
                    <a:lumMod val="90000"/>
                    <a:lumOff val="10000"/>
                  </a:schemeClr>
                </a:solidFill>
              </a:rPr>
              <a:t>DISABLE</a:t>
            </a:r>
          </a:p>
          <a:p>
            <a:pPr lvl="1"/>
            <a:endParaRPr lang="en-US" dirty="0" smtClean="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1027"/>
          <p:cNvSpPr>
            <a:spLocks noGrp="1" noChangeArrowheads="1"/>
          </p:cNvSpPr>
          <p:nvPr>
            <p:ph type="body" idx="1"/>
          </p:nvPr>
        </p:nvSpPr>
        <p:spPr>
          <a:xfrm>
            <a:off x="495300" y="1065974"/>
            <a:ext cx="8363692" cy="5334825"/>
          </a:xfrm>
        </p:spPr>
        <p:txBody>
          <a:bodyPr lIns="86493" tIns="43247" rIns="86493" bIns="43247">
            <a:normAutofit/>
          </a:bodyPr>
          <a:lstStyle/>
          <a:p>
            <a:pPr>
              <a:lnSpc>
                <a:spcPct val="90000"/>
              </a:lnSpc>
            </a:pPr>
            <a:r>
              <a:rPr lang="en-US" sz="2800" dirty="0" smtClean="0"/>
              <a:t>Procedure added </a:t>
            </a:r>
            <a:r>
              <a:rPr lang="en-US" sz="2800" dirty="0"/>
              <a:t>to the schema of a database</a:t>
            </a:r>
          </a:p>
          <a:p>
            <a:pPr>
              <a:lnSpc>
                <a:spcPct val="90000"/>
              </a:lnSpc>
            </a:pPr>
            <a:r>
              <a:rPr lang="en-US" dirty="0" smtClean="0"/>
              <a:t>F</a:t>
            </a:r>
            <a:r>
              <a:rPr lang="en-US" sz="2800" dirty="0" smtClean="0"/>
              <a:t>ires </a:t>
            </a:r>
            <a:r>
              <a:rPr lang="en-US" sz="2800" dirty="0"/>
              <a:t>after session triggers, with the </a:t>
            </a:r>
            <a:r>
              <a:rPr lang="en-US" sz="2800" dirty="0" smtClean="0"/>
              <a:t>exception of </a:t>
            </a:r>
            <a:r>
              <a:rPr lang="en-US" sz="2800" dirty="0"/>
              <a:t>FIND</a:t>
            </a:r>
          </a:p>
          <a:p>
            <a:pPr>
              <a:lnSpc>
                <a:spcPct val="90000"/>
              </a:lnSpc>
            </a:pPr>
            <a:r>
              <a:rPr lang="en-US" dirty="0" smtClean="0"/>
              <a:t>D</a:t>
            </a:r>
            <a:r>
              <a:rPr lang="en-US" sz="2800" dirty="0" smtClean="0"/>
              <a:t>oes </a:t>
            </a:r>
            <a:r>
              <a:rPr lang="en-US" sz="2800" dirty="0"/>
              <a:t>not have access to frames, widgets, and variables in your procedure</a:t>
            </a:r>
          </a:p>
          <a:p>
            <a:pPr>
              <a:lnSpc>
                <a:spcPct val="90000"/>
              </a:lnSpc>
            </a:pPr>
            <a:r>
              <a:rPr lang="en-US" dirty="0" smtClean="0"/>
              <a:t>U</a:t>
            </a:r>
            <a:r>
              <a:rPr lang="en-US" sz="2800" dirty="0" smtClean="0"/>
              <a:t>se </a:t>
            </a:r>
            <a:r>
              <a:rPr lang="en-US" sz="2800" dirty="0"/>
              <a:t>for processing </a:t>
            </a:r>
            <a:r>
              <a:rPr lang="en-US" sz="2800" dirty="0" smtClean="0"/>
              <a:t>that must </a:t>
            </a:r>
            <a:r>
              <a:rPr lang="en-US" sz="2800" dirty="0"/>
              <a:t>ALWAYS </a:t>
            </a:r>
            <a:r>
              <a:rPr lang="en-US" sz="2800" dirty="0" smtClean="0"/>
              <a:t>be performed</a:t>
            </a:r>
            <a:endParaRPr lang="en-US" sz="2800" dirty="0"/>
          </a:p>
        </p:txBody>
      </p:sp>
      <p:sp>
        <p:nvSpPr>
          <p:cNvPr id="9" name="Title 8"/>
          <p:cNvSpPr>
            <a:spLocks noGrp="1"/>
          </p:cNvSpPr>
          <p:nvPr>
            <p:ph type="title"/>
          </p:nvPr>
        </p:nvSpPr>
        <p:spPr>
          <a:xfrm>
            <a:off x="457200" y="349451"/>
            <a:ext cx="8229600" cy="716523"/>
          </a:xfrm>
        </p:spPr>
        <p:txBody>
          <a:bodyPr/>
          <a:lstStyle/>
          <a:p>
            <a:r>
              <a:rPr lang="en-US" dirty="0" smtClean="0"/>
              <a:t>Schema Triggers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7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07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7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3"/>
          <p:cNvSpPr>
            <a:spLocks noGrp="1" noChangeArrowheads="1"/>
          </p:cNvSpPr>
          <p:nvPr>
            <p:ph type="body" idx="1"/>
          </p:nvPr>
        </p:nvSpPr>
        <p:spPr>
          <a:xfrm>
            <a:off x="457200" y="1089724"/>
            <a:ext cx="8420100" cy="4853876"/>
          </a:xfrm>
        </p:spPr>
        <p:txBody>
          <a:bodyPr lIns="86493" tIns="43247" rIns="86493" bIns="43247">
            <a:normAutofit/>
          </a:bodyPr>
          <a:lstStyle/>
          <a:p>
            <a:r>
              <a:rPr lang="en-US" dirty="0"/>
              <a:t>A block of 4GL code that executes whenever a specific database event </a:t>
            </a:r>
            <a:r>
              <a:rPr lang="en-US" dirty="0" smtClean="0"/>
              <a:t>occurs </a:t>
            </a:r>
          </a:p>
          <a:p>
            <a:r>
              <a:rPr lang="en-US" dirty="0" smtClean="0"/>
              <a:t> </a:t>
            </a:r>
            <a:r>
              <a:rPr lang="en-US" dirty="0"/>
              <a:t>For example:</a:t>
            </a:r>
          </a:p>
          <a:p>
            <a:pPr lvl="1"/>
            <a:r>
              <a:rPr lang="en-US" sz="2600" dirty="0" smtClean="0"/>
              <a:t>CREATE</a:t>
            </a:r>
            <a:endParaRPr lang="en-US" sz="2600" dirty="0"/>
          </a:p>
          <a:p>
            <a:pPr lvl="1"/>
            <a:r>
              <a:rPr lang="en-US" sz="2600" dirty="0" smtClean="0"/>
              <a:t>DELETE</a:t>
            </a:r>
            <a:endParaRPr lang="en-US" sz="2600" dirty="0"/>
          </a:p>
          <a:p>
            <a:pPr lvl="1"/>
            <a:r>
              <a:rPr lang="en-US" sz="2600" i="1" dirty="0" smtClean="0"/>
              <a:t>Write (not a Progress keyword)</a:t>
            </a:r>
            <a:endParaRPr lang="en-US" sz="2600" i="1" dirty="0"/>
          </a:p>
          <a:p>
            <a:pPr lvl="1"/>
            <a:r>
              <a:rPr lang="en-US" sz="2600" dirty="0" smtClean="0"/>
              <a:t>FIND</a:t>
            </a:r>
            <a:endParaRPr lang="en-US" sz="2600" dirty="0"/>
          </a:p>
          <a:p>
            <a:pPr lvl="1"/>
            <a:r>
              <a:rPr lang="en-US" sz="2600" dirty="0" smtClean="0"/>
              <a:t>ASSIGN (specific </a:t>
            </a:r>
            <a:r>
              <a:rPr lang="en-US" sz="2600" dirty="0"/>
              <a:t>to a field rather than a table)</a:t>
            </a:r>
          </a:p>
          <a:p>
            <a:endParaRPr lang="en-US" sz="2600" dirty="0"/>
          </a:p>
        </p:txBody>
      </p:sp>
      <p:sp>
        <p:nvSpPr>
          <p:cNvPr id="9" name="Title 8"/>
          <p:cNvSpPr>
            <a:spLocks noGrp="1"/>
          </p:cNvSpPr>
          <p:nvPr>
            <p:ph type="title"/>
          </p:nvPr>
        </p:nvSpPr>
        <p:spPr>
          <a:xfrm>
            <a:off x="457200" y="373201"/>
            <a:ext cx="8229600" cy="716523"/>
          </a:xfrm>
        </p:spPr>
        <p:txBody>
          <a:bodyPr/>
          <a:lstStyle/>
          <a:p>
            <a:r>
              <a:rPr lang="en-US" dirty="0" smtClean="0"/>
              <a:t>Schema Triggers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937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937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9379">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93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3" name="Picture 3" descr="C:\_Progress\PROGRESSv9\Images\TRIGGERS.tif"/>
          <p:cNvPicPr>
            <a:picLocks noChangeAspect="1" noChangeArrowheads="1"/>
          </p:cNvPicPr>
          <p:nvPr/>
        </p:nvPicPr>
        <p:blipFill>
          <a:blip r:embed="rId2"/>
          <a:srcRect/>
          <a:stretch>
            <a:fillRect/>
          </a:stretch>
        </p:blipFill>
        <p:spPr bwMode="auto">
          <a:xfrm>
            <a:off x="3006725" y="1038787"/>
            <a:ext cx="5908675" cy="5249863"/>
          </a:xfrm>
          <a:prstGeom prst="rect">
            <a:avLst/>
          </a:prstGeom>
          <a:noFill/>
        </p:spPr>
      </p:pic>
      <p:sp>
        <p:nvSpPr>
          <p:cNvPr id="230405" name="Rectangle 5"/>
          <p:cNvSpPr>
            <a:spLocks noChangeArrowheads="1"/>
          </p:cNvSpPr>
          <p:nvPr/>
        </p:nvSpPr>
        <p:spPr bwMode="auto">
          <a:xfrm>
            <a:off x="8528050" y="1252537"/>
            <a:ext cx="482600" cy="1371600"/>
          </a:xfrm>
          <a:prstGeom prst="rect">
            <a:avLst/>
          </a:prstGeom>
          <a:solidFill>
            <a:srgbClr val="FFFFFF"/>
          </a:solidFill>
          <a:ln w="9525">
            <a:solidFill>
              <a:schemeClr val="bg1"/>
            </a:solidFill>
            <a:miter lim="800000"/>
            <a:headEnd/>
            <a:tailEnd/>
          </a:ln>
          <a:effectLst/>
        </p:spPr>
        <p:txBody>
          <a:bodyPr lIns="90488" tIns="44450" rIns="90488" bIns="44450" anchor="ctr">
            <a:spAutoFit/>
          </a:bodyPr>
          <a:lstStyle/>
          <a:p>
            <a:endParaRPr lang="en-US" dirty="0"/>
          </a:p>
        </p:txBody>
      </p:sp>
      <p:sp>
        <p:nvSpPr>
          <p:cNvPr id="230407" name="Rectangle 7"/>
          <p:cNvSpPr>
            <a:spLocks noChangeArrowheads="1"/>
          </p:cNvSpPr>
          <p:nvPr/>
        </p:nvSpPr>
        <p:spPr bwMode="auto">
          <a:xfrm>
            <a:off x="3733800" y="5257800"/>
            <a:ext cx="914400" cy="381000"/>
          </a:xfrm>
          <a:prstGeom prst="rect">
            <a:avLst/>
          </a:prstGeom>
          <a:noFill/>
          <a:ln w="38100">
            <a:solidFill>
              <a:srgbClr val="FF0000"/>
            </a:solidFill>
            <a:miter lim="800000"/>
            <a:headEnd/>
            <a:tailEnd/>
          </a:ln>
          <a:effectLst/>
        </p:spPr>
        <p:txBody>
          <a:bodyPr lIns="90488" tIns="44450" rIns="90488" bIns="44450" anchor="ctr">
            <a:spAutoFit/>
          </a:bodyPr>
          <a:lstStyle/>
          <a:p>
            <a:endParaRPr lang="en-US" dirty="0"/>
          </a:p>
        </p:txBody>
      </p:sp>
      <p:sp>
        <p:nvSpPr>
          <p:cNvPr id="230408" name="Text Box 8"/>
          <p:cNvSpPr txBox="1">
            <a:spLocks noChangeArrowheads="1"/>
          </p:cNvSpPr>
          <p:nvPr/>
        </p:nvSpPr>
        <p:spPr bwMode="auto">
          <a:xfrm>
            <a:off x="457200" y="1524000"/>
            <a:ext cx="2333501" cy="2859757"/>
          </a:xfrm>
          <a:prstGeom prst="rect">
            <a:avLst/>
          </a:prstGeom>
          <a:noFill/>
          <a:ln w="9525">
            <a:noFill/>
            <a:miter lim="800000"/>
            <a:headEnd/>
            <a:tailEnd/>
          </a:ln>
          <a:effectLst/>
        </p:spPr>
        <p:txBody>
          <a:bodyPr wrap="square" lIns="90488" tIns="44450" rIns="90488" bIns="44450">
            <a:spAutoFit/>
          </a:bodyPr>
          <a:lstStyle/>
          <a:p>
            <a:r>
              <a:rPr kumimoji="0" lang="en-US" dirty="0"/>
              <a:t>Triggers are written and stored in the </a:t>
            </a:r>
            <a:r>
              <a:rPr kumimoji="0" lang="en-US" dirty="0" smtClean="0"/>
              <a:t/>
            </a:r>
            <a:br>
              <a:rPr kumimoji="0" lang="en-US" dirty="0" smtClean="0"/>
            </a:br>
            <a:r>
              <a:rPr kumimoji="0" lang="en-US" dirty="0" smtClean="0"/>
              <a:t>Data </a:t>
            </a:r>
            <a:r>
              <a:rPr kumimoji="0" lang="en-US" dirty="0"/>
              <a:t>Dictionary for the table or field they </a:t>
            </a:r>
            <a:r>
              <a:rPr kumimoji="0" lang="en-US" dirty="0" smtClean="0"/>
              <a:t>apply to</a:t>
            </a:r>
            <a:endParaRPr kumimoji="0" lang="en-US" dirty="0"/>
          </a:p>
          <a:p>
            <a:endParaRPr kumimoji="0" lang="en-US" dirty="0" smtClean="0"/>
          </a:p>
          <a:p>
            <a:endParaRPr lang="en-US" dirty="0" smtClean="0"/>
          </a:p>
          <a:p>
            <a:endParaRPr kumimoji="0" lang="en-US" dirty="0"/>
          </a:p>
          <a:p>
            <a:r>
              <a:rPr kumimoji="0" lang="en-US" dirty="0"/>
              <a:t>Triggers must have a </a:t>
            </a:r>
            <a:r>
              <a:rPr kumimoji="0" lang="en-US" dirty="0" smtClean="0"/>
              <a:t>file name</a:t>
            </a:r>
            <a:endParaRPr kumimoji="0" lang="en-US" dirty="0"/>
          </a:p>
        </p:txBody>
      </p:sp>
      <p:sp>
        <p:nvSpPr>
          <p:cNvPr id="230409" name="Rectangle 9"/>
          <p:cNvSpPr>
            <a:spLocks noChangeArrowheads="1"/>
          </p:cNvSpPr>
          <p:nvPr/>
        </p:nvSpPr>
        <p:spPr bwMode="auto">
          <a:xfrm>
            <a:off x="5829300" y="2895600"/>
            <a:ext cx="1752600" cy="457200"/>
          </a:xfrm>
          <a:prstGeom prst="rect">
            <a:avLst/>
          </a:prstGeom>
          <a:noFill/>
          <a:ln w="38100">
            <a:solidFill>
              <a:srgbClr val="FF0000"/>
            </a:solidFill>
            <a:miter lim="800000"/>
            <a:headEnd/>
            <a:tailEnd/>
          </a:ln>
          <a:effectLst/>
        </p:spPr>
        <p:txBody>
          <a:bodyPr lIns="90488" tIns="44450" rIns="90488" bIns="44450" anchor="ctr">
            <a:spAutoFit/>
          </a:bodyPr>
          <a:lstStyle/>
          <a:p>
            <a:endParaRPr lang="en-US" dirty="0"/>
          </a:p>
        </p:txBody>
      </p:sp>
      <p:sp>
        <p:nvSpPr>
          <p:cNvPr id="15" name="Title 14"/>
          <p:cNvSpPr>
            <a:spLocks noGrp="1"/>
          </p:cNvSpPr>
          <p:nvPr>
            <p:ph type="title"/>
          </p:nvPr>
        </p:nvSpPr>
        <p:spPr>
          <a:xfrm>
            <a:off x="457200" y="278201"/>
            <a:ext cx="8229600" cy="716523"/>
          </a:xfrm>
        </p:spPr>
        <p:txBody>
          <a:bodyPr/>
          <a:lstStyle/>
          <a:p>
            <a:r>
              <a:rPr lang="en-US" dirty="0" smtClean="0"/>
              <a:t>Schema Trigger Example</a:t>
            </a:r>
            <a:endParaRPr lang="en-US" dirty="0"/>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-3</a:t>
            </a:r>
            <a:r>
              <a:rPr lang="en-US" sz="800" dirty="0" smtClean="0"/>
              <a:t>0</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304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230407"/>
                                        </p:tgtEl>
                                      </p:cBhvr>
                                    </p:animEffect>
                                    <p:animScale>
                                      <p:cBhvr>
                                        <p:cTn id="11" dur="250" autoRev="1" fill="hold"/>
                                        <p:tgtEl>
                                          <p:spTgt spid="23040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30408">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1" nodeType="clickEffect">
                                  <p:stCondLst>
                                    <p:cond delay="0"/>
                                  </p:stCondLst>
                                  <p:childTnLst>
                                    <p:set>
                                      <p:cBhvr>
                                        <p:cTn id="19" dur="1" fill="hold">
                                          <p:stCondLst>
                                            <p:cond delay="0"/>
                                          </p:stCondLst>
                                        </p:cTn>
                                        <p:tgtEl>
                                          <p:spTgt spid="23040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0" nodeType="clickEffect">
                                  <p:stCondLst>
                                    <p:cond delay="0"/>
                                  </p:stCondLst>
                                  <p:childTnLst>
                                    <p:animEffect transition="out" filter="fade">
                                      <p:cBhvr>
                                        <p:cTn id="23" dur="500" tmFilter="0, 0; .2, .5; .8, .5; 1, 0"/>
                                        <p:tgtEl>
                                          <p:spTgt spid="230409"/>
                                        </p:tgtEl>
                                      </p:cBhvr>
                                    </p:animEffect>
                                    <p:animScale>
                                      <p:cBhvr>
                                        <p:cTn id="24" dur="250" autoRev="1" fill="hold"/>
                                        <p:tgtEl>
                                          <p:spTgt spid="23040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7" grpId="0" animBg="1"/>
      <p:bldP spid="230407" grpId="1" animBg="1"/>
      <p:bldP spid="230409" grpId="0" animBg="1"/>
      <p:bldP spid="230409"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type="body" idx="1"/>
          </p:nvPr>
        </p:nvSpPr>
        <p:spPr>
          <a:xfrm>
            <a:off x="571500" y="1054099"/>
            <a:ext cx="8356600" cy="5430876"/>
          </a:xfrm>
        </p:spPr>
        <p:txBody>
          <a:bodyPr lIns="86493" tIns="43247" rIns="86493" bIns="43247">
            <a:normAutofit/>
          </a:bodyPr>
          <a:lstStyle/>
          <a:p>
            <a:pPr marL="0" indent="0">
              <a:lnSpc>
                <a:spcPct val="90000"/>
              </a:lnSpc>
              <a:buNone/>
            </a:pPr>
            <a:r>
              <a:rPr lang="en-US" dirty="0"/>
              <a:t>When </a:t>
            </a:r>
            <a:r>
              <a:rPr lang="en-US" dirty="0" smtClean="0"/>
              <a:t>both schema </a:t>
            </a:r>
            <a:r>
              <a:rPr lang="en-US" dirty="0"/>
              <a:t>and session triggers are defined for the same </a:t>
            </a:r>
            <a:r>
              <a:rPr lang="en-US" dirty="0" smtClean="0"/>
              <a:t>event</a:t>
            </a:r>
          </a:p>
          <a:p>
            <a:pPr>
              <a:lnSpc>
                <a:spcPct val="90000"/>
              </a:lnSpc>
            </a:pPr>
            <a:r>
              <a:rPr lang="en-US" sz="2400" dirty="0" smtClean="0"/>
              <a:t>Both </a:t>
            </a:r>
            <a:r>
              <a:rPr lang="en-US" sz="2400" dirty="0"/>
              <a:t>triggers </a:t>
            </a:r>
            <a:r>
              <a:rPr lang="en-US" sz="2400" dirty="0" smtClean="0"/>
              <a:t>fire; session trigger fires </a:t>
            </a:r>
            <a:r>
              <a:rPr lang="en-US" sz="2400" dirty="0"/>
              <a:t>first </a:t>
            </a:r>
            <a:r>
              <a:rPr lang="en-US" sz="2400" dirty="0" smtClean="0"/>
              <a:t/>
            </a:r>
            <a:br>
              <a:rPr lang="en-US" sz="2400" dirty="0" smtClean="0"/>
            </a:br>
            <a:r>
              <a:rPr lang="en-US" sz="2400" dirty="0" smtClean="0"/>
              <a:t>(</a:t>
            </a:r>
            <a:r>
              <a:rPr lang="en-US" sz="2400" dirty="0"/>
              <a:t>with the exception of </a:t>
            </a:r>
            <a:r>
              <a:rPr lang="en-US" sz="2400" dirty="0" smtClean="0"/>
              <a:t>FIND)</a:t>
            </a:r>
          </a:p>
          <a:p>
            <a:pPr>
              <a:lnSpc>
                <a:spcPct val="90000"/>
              </a:lnSpc>
            </a:pPr>
            <a:r>
              <a:rPr lang="en-US" sz="2400" dirty="0" smtClean="0"/>
              <a:t>UNLESS</a:t>
            </a:r>
            <a:endParaRPr lang="en-US" sz="2400" dirty="0"/>
          </a:p>
          <a:p>
            <a:pPr lvl="1">
              <a:lnSpc>
                <a:spcPct val="90000"/>
              </a:lnSpc>
            </a:pPr>
            <a:r>
              <a:rPr lang="en-US" dirty="0" smtClean="0"/>
              <a:t>Schema </a:t>
            </a:r>
            <a:r>
              <a:rPr lang="en-US" dirty="0"/>
              <a:t>trigger is defined as overridable (OVERRIDE=YES)</a:t>
            </a:r>
          </a:p>
          <a:p>
            <a:pPr lvl="1">
              <a:lnSpc>
                <a:spcPct val="90000"/>
              </a:lnSpc>
            </a:pPr>
            <a:r>
              <a:rPr lang="en-US" dirty="0" smtClean="0"/>
              <a:t>Session </a:t>
            </a:r>
            <a:r>
              <a:rPr lang="en-US" dirty="0"/>
              <a:t>trigger uses the OVERRIDE option</a:t>
            </a:r>
          </a:p>
          <a:p>
            <a:pPr lvl="2">
              <a:lnSpc>
                <a:spcPct val="90000"/>
              </a:lnSpc>
            </a:pPr>
            <a:r>
              <a:rPr lang="en-US" sz="2400" dirty="0"/>
              <a:t>I</a:t>
            </a:r>
            <a:r>
              <a:rPr lang="en-US" sz="2400" dirty="0" smtClean="0"/>
              <a:t>f </a:t>
            </a:r>
            <a:r>
              <a:rPr lang="en-US" sz="2400" dirty="0"/>
              <a:t>a session tries to override a schema trigger that cannot be overridden, a runtime error occurs</a:t>
            </a:r>
          </a:p>
          <a:p>
            <a:pPr lvl="2">
              <a:lnSpc>
                <a:spcPct val="90000"/>
              </a:lnSpc>
            </a:pPr>
            <a:r>
              <a:rPr lang="en-US" sz="2400" dirty="0"/>
              <a:t>I</a:t>
            </a:r>
            <a:r>
              <a:rPr lang="en-US" sz="2400" dirty="0" smtClean="0"/>
              <a:t>f </a:t>
            </a:r>
            <a:r>
              <a:rPr lang="en-US" sz="2400" dirty="0"/>
              <a:t>the schema trigger can be overridden and the session trigger uses the </a:t>
            </a:r>
            <a:r>
              <a:rPr lang="en-US" sz="2400" dirty="0" smtClean="0"/>
              <a:t>OVERRIDE keyword</a:t>
            </a:r>
            <a:r>
              <a:rPr lang="en-US" sz="2400" dirty="0"/>
              <a:t>, then only the session trigger fires</a:t>
            </a:r>
          </a:p>
        </p:txBody>
      </p:sp>
      <p:sp>
        <p:nvSpPr>
          <p:cNvPr id="9" name="Title 8"/>
          <p:cNvSpPr>
            <a:spLocks noGrp="1"/>
          </p:cNvSpPr>
          <p:nvPr>
            <p:ph type="title"/>
          </p:nvPr>
        </p:nvSpPr>
        <p:spPr>
          <a:xfrm>
            <a:off x="457200" y="337576"/>
            <a:ext cx="8229600" cy="716523"/>
          </a:xfrm>
        </p:spPr>
        <p:txBody>
          <a:bodyPr/>
          <a:lstStyle/>
          <a:p>
            <a:r>
              <a:rPr lang="en-US" dirty="0" smtClean="0"/>
              <a:t>Trigger Interaction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42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142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142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14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89" name="Text Box 17"/>
          <p:cNvSpPr txBox="1">
            <a:spLocks noChangeArrowheads="1"/>
          </p:cNvSpPr>
          <p:nvPr/>
        </p:nvSpPr>
        <p:spPr bwMode="auto">
          <a:xfrm>
            <a:off x="1052513" y="4252913"/>
            <a:ext cx="180975" cy="333375"/>
          </a:xfrm>
          <a:prstGeom prst="rect">
            <a:avLst/>
          </a:prstGeom>
          <a:noFill/>
          <a:ln w="9525">
            <a:noFill/>
            <a:miter lim="800000"/>
            <a:headEnd/>
            <a:tailEnd/>
          </a:ln>
          <a:effectLst/>
        </p:spPr>
        <p:txBody>
          <a:bodyPr wrap="none" lIns="90488" tIns="44450" rIns="90488" bIns="44450">
            <a:spAutoFit/>
          </a:bodyPr>
          <a:lstStyle/>
          <a:p>
            <a:pPr algn="ctr"/>
            <a:endParaRPr kumimoji="0" lang="en-US" sz="1600" b="1" dirty="0"/>
          </a:p>
        </p:txBody>
      </p:sp>
      <p:sp>
        <p:nvSpPr>
          <p:cNvPr id="233490" name="Rectangle 18"/>
          <p:cNvSpPr>
            <a:spLocks noGrp="1" noChangeArrowheads="1"/>
          </p:cNvSpPr>
          <p:nvPr>
            <p:ph type="body" idx="1"/>
          </p:nvPr>
        </p:nvSpPr>
        <p:spPr>
          <a:xfrm>
            <a:off x="381000" y="4191000"/>
            <a:ext cx="8382000" cy="2057400"/>
          </a:xfrm>
          <a:noFill/>
          <a:ln/>
        </p:spPr>
        <p:txBody>
          <a:bodyPr lIns="86493" tIns="43247" rIns="86493" bIns="43247">
            <a:normAutofit fontScale="92500"/>
          </a:bodyPr>
          <a:lstStyle/>
          <a:p>
            <a:r>
              <a:rPr lang="en-US" sz="2600" dirty="0">
                <a:solidFill>
                  <a:schemeClr val="tx2">
                    <a:lumMod val="90000"/>
                    <a:lumOff val="10000"/>
                  </a:schemeClr>
                </a:solidFill>
              </a:rPr>
              <a:t>Session fires local procedure validations or lookups</a:t>
            </a:r>
          </a:p>
          <a:p>
            <a:r>
              <a:rPr lang="en-US" sz="2600" dirty="0">
                <a:solidFill>
                  <a:schemeClr val="tx2">
                    <a:lumMod val="90000"/>
                    <a:lumOff val="10000"/>
                  </a:schemeClr>
                </a:solidFill>
              </a:rPr>
              <a:t>Schema fires triggers defined in the Data Dictionary</a:t>
            </a:r>
          </a:p>
          <a:p>
            <a:r>
              <a:rPr lang="en-US" sz="2600" dirty="0">
                <a:solidFill>
                  <a:schemeClr val="tx2">
                    <a:lumMod val="90000"/>
                    <a:lumOff val="10000"/>
                  </a:schemeClr>
                </a:solidFill>
              </a:rPr>
              <a:t>Database </a:t>
            </a:r>
            <a:r>
              <a:rPr lang="en-US" sz="2600" dirty="0" smtClean="0">
                <a:solidFill>
                  <a:schemeClr val="tx2">
                    <a:lumMod val="90000"/>
                    <a:lumOff val="10000"/>
                  </a:schemeClr>
                </a:solidFill>
              </a:rPr>
              <a:t>indicates </a:t>
            </a:r>
            <a:r>
              <a:rPr lang="en-US" sz="2600" dirty="0">
                <a:solidFill>
                  <a:schemeClr val="tx2">
                    <a:lumMod val="90000"/>
                    <a:lumOff val="10000"/>
                  </a:schemeClr>
                </a:solidFill>
              </a:rPr>
              <a:t>when the change is written or enacted </a:t>
            </a:r>
            <a:r>
              <a:rPr lang="en-US" sz="2600" dirty="0" smtClean="0">
                <a:solidFill>
                  <a:schemeClr val="tx2">
                    <a:lumMod val="90000"/>
                    <a:lumOff val="10000"/>
                  </a:schemeClr>
                </a:solidFill>
              </a:rPr>
              <a:t>(FIND hits </a:t>
            </a:r>
            <a:r>
              <a:rPr lang="en-US" sz="2600" dirty="0">
                <a:solidFill>
                  <a:schemeClr val="tx2">
                    <a:lumMod val="90000"/>
                    <a:lumOff val="10000"/>
                  </a:schemeClr>
                </a:solidFill>
              </a:rPr>
              <a:t>the database first)</a:t>
            </a:r>
            <a:endParaRPr lang="en-US" sz="2600" dirty="0">
              <a:solidFill>
                <a:schemeClr val="tx2">
                  <a:lumMod val="90000"/>
                  <a:lumOff val="10000"/>
                </a:schemeClr>
              </a:solidFill>
              <a:latin typeface="Courier New" pitchFamily="49" charset="0"/>
            </a:endParaRPr>
          </a:p>
        </p:txBody>
      </p:sp>
      <p:sp>
        <p:nvSpPr>
          <p:cNvPr id="24" name="Title 23"/>
          <p:cNvSpPr>
            <a:spLocks noGrp="1"/>
          </p:cNvSpPr>
          <p:nvPr>
            <p:ph type="title"/>
          </p:nvPr>
        </p:nvSpPr>
        <p:spPr>
          <a:xfrm>
            <a:off x="381000" y="240564"/>
            <a:ext cx="8229600" cy="716523"/>
          </a:xfrm>
        </p:spPr>
        <p:txBody>
          <a:bodyPr/>
          <a:lstStyle/>
          <a:p>
            <a:r>
              <a:rPr lang="en-US" dirty="0" smtClean="0"/>
              <a:t>Schema Trigger Firing</a:t>
            </a:r>
            <a:endParaRPr lang="en-US" dirty="0"/>
          </a:p>
        </p:txBody>
      </p:sp>
      <p:graphicFrame>
        <p:nvGraphicFramePr>
          <p:cNvPr id="21" name="Table 20"/>
          <p:cNvGraphicFramePr>
            <a:graphicFrameLocks noGrp="1"/>
          </p:cNvGraphicFramePr>
          <p:nvPr/>
        </p:nvGraphicFramePr>
        <p:xfrm>
          <a:off x="1233488" y="1282536"/>
          <a:ext cx="6539344" cy="2492961"/>
        </p:xfrm>
        <a:graphic>
          <a:graphicData uri="http://schemas.openxmlformats.org/drawingml/2006/table">
            <a:tbl>
              <a:tblPr firstRow="1" bandRow="1">
                <a:tableStyleId>{5940675A-B579-460E-94D1-54222C63F5DA}</a:tableStyleId>
              </a:tblPr>
              <a:tblGrid>
                <a:gridCol w="1634836"/>
                <a:gridCol w="1634836"/>
                <a:gridCol w="1634836"/>
                <a:gridCol w="1634836"/>
              </a:tblGrid>
              <a:tr h="572721">
                <a:tc>
                  <a:txBody>
                    <a:bodyPr/>
                    <a:lstStyle/>
                    <a:p>
                      <a:endParaRPr lang="en-US" dirty="0">
                        <a:solidFill>
                          <a:schemeClr val="bg2"/>
                        </a:solidFill>
                      </a:endParaRPr>
                    </a:p>
                  </a:txBody>
                  <a:tcPr>
                    <a:solidFill>
                      <a:schemeClr val="accent1">
                        <a:lumMod val="60000"/>
                        <a:lumOff val="40000"/>
                      </a:schemeClr>
                    </a:solidFill>
                  </a:tcPr>
                </a:tc>
                <a:tc>
                  <a:txBody>
                    <a:bodyPr/>
                    <a:lstStyle/>
                    <a:p>
                      <a:r>
                        <a:rPr lang="en-US" b="1" dirty="0" smtClean="0">
                          <a:solidFill>
                            <a:schemeClr val="bg2"/>
                          </a:solidFill>
                        </a:rPr>
                        <a:t>Fires First</a:t>
                      </a:r>
                      <a:endParaRPr lang="en-US" b="1" dirty="0">
                        <a:solidFill>
                          <a:schemeClr val="bg2"/>
                        </a:solidFill>
                      </a:endParaRPr>
                    </a:p>
                  </a:txBody>
                  <a:tcPr>
                    <a:solidFill>
                      <a:schemeClr val="accent1">
                        <a:lumMod val="60000"/>
                        <a:lumOff val="40000"/>
                      </a:schemeClr>
                    </a:solidFill>
                  </a:tcPr>
                </a:tc>
                <a:tc>
                  <a:txBody>
                    <a:bodyPr/>
                    <a:lstStyle/>
                    <a:p>
                      <a:r>
                        <a:rPr lang="en-US" b="1" dirty="0" smtClean="0">
                          <a:solidFill>
                            <a:schemeClr val="bg2"/>
                          </a:solidFill>
                        </a:rPr>
                        <a:t>Next</a:t>
                      </a:r>
                      <a:endParaRPr lang="en-US" b="1" dirty="0">
                        <a:solidFill>
                          <a:schemeClr val="bg2"/>
                        </a:solidFill>
                      </a:endParaRPr>
                    </a:p>
                  </a:txBody>
                  <a:tcPr>
                    <a:solidFill>
                      <a:schemeClr val="accent1">
                        <a:lumMod val="60000"/>
                        <a:lumOff val="40000"/>
                      </a:schemeClr>
                    </a:solidFill>
                  </a:tcPr>
                </a:tc>
                <a:tc>
                  <a:txBody>
                    <a:bodyPr/>
                    <a:lstStyle/>
                    <a:p>
                      <a:r>
                        <a:rPr lang="en-US" b="1" dirty="0" smtClean="0">
                          <a:solidFill>
                            <a:schemeClr val="bg2"/>
                          </a:solidFill>
                        </a:rPr>
                        <a:t>Last</a:t>
                      </a:r>
                      <a:endParaRPr lang="en-US" b="1" dirty="0">
                        <a:solidFill>
                          <a:schemeClr val="bg2"/>
                        </a:solidFill>
                      </a:endParaRPr>
                    </a:p>
                  </a:txBody>
                  <a:tcPr>
                    <a:solidFill>
                      <a:schemeClr val="accent1">
                        <a:lumMod val="60000"/>
                        <a:lumOff val="40000"/>
                      </a:schemeClr>
                    </a:solidFill>
                  </a:tcPr>
                </a:tc>
              </a:tr>
              <a:tr h="370840">
                <a:tc>
                  <a:txBody>
                    <a:bodyPr/>
                    <a:lstStyle/>
                    <a:p>
                      <a:r>
                        <a:rPr lang="en-US" b="1" dirty="0" smtClean="0"/>
                        <a:t>DELETE</a:t>
                      </a:r>
                    </a:p>
                    <a:p>
                      <a:r>
                        <a:rPr lang="en-US" b="1" dirty="0" smtClean="0"/>
                        <a:t>Write</a:t>
                      </a:r>
                      <a:endParaRPr lang="en-US" b="1" dirty="0"/>
                    </a:p>
                  </a:txBody>
                  <a:tcPr/>
                </a:tc>
                <a:tc>
                  <a:txBody>
                    <a:bodyPr/>
                    <a:lstStyle/>
                    <a:p>
                      <a:r>
                        <a:rPr lang="en-US" dirty="0" smtClean="0"/>
                        <a:t>Session </a:t>
                      </a:r>
                      <a:endParaRPr lang="en-US" dirty="0"/>
                    </a:p>
                  </a:txBody>
                  <a:tcPr/>
                </a:tc>
                <a:tc>
                  <a:txBody>
                    <a:bodyPr/>
                    <a:lstStyle/>
                    <a:p>
                      <a:r>
                        <a:rPr lang="en-US" dirty="0" smtClean="0"/>
                        <a:t>Schema </a:t>
                      </a:r>
                      <a:endParaRPr lang="en-US" dirty="0"/>
                    </a:p>
                  </a:txBody>
                  <a:tcPr/>
                </a:tc>
                <a:tc>
                  <a:txBody>
                    <a:bodyPr/>
                    <a:lstStyle/>
                    <a:p>
                      <a:r>
                        <a:rPr lang="en-US" dirty="0" smtClean="0"/>
                        <a:t>Database </a:t>
                      </a:r>
                      <a:endParaRPr lang="en-US" dirty="0"/>
                    </a:p>
                  </a:txBody>
                  <a:tcPr>
                    <a:solidFill>
                      <a:schemeClr val="accent1">
                        <a:lumMod val="20000"/>
                        <a:lumOff val="80000"/>
                      </a:schemeClr>
                    </a:solidFill>
                  </a:tcPr>
                </a:tc>
              </a:tr>
              <a:tr h="370840">
                <a:tc>
                  <a:txBody>
                    <a:bodyPr/>
                    <a:lstStyle/>
                    <a:p>
                      <a:r>
                        <a:rPr lang="en-US" b="1" dirty="0" smtClean="0"/>
                        <a:t>CREATE</a:t>
                      </a:r>
                    </a:p>
                    <a:p>
                      <a:r>
                        <a:rPr lang="en-US" b="1" dirty="0" smtClean="0"/>
                        <a:t>ASSIGN</a:t>
                      </a:r>
                      <a:endParaRPr lang="en-US" b="1" dirty="0"/>
                    </a:p>
                  </a:txBody>
                  <a:tcPr/>
                </a:tc>
                <a:tc>
                  <a:txBody>
                    <a:bodyPr/>
                    <a:lstStyle/>
                    <a:p>
                      <a:r>
                        <a:rPr lang="en-US" dirty="0" smtClean="0"/>
                        <a:t>Session </a:t>
                      </a:r>
                      <a:endParaRPr lang="en-US" dirty="0"/>
                    </a:p>
                  </a:txBody>
                  <a:tcPr/>
                </a:tc>
                <a:tc>
                  <a:txBody>
                    <a:bodyPr/>
                    <a:lstStyle/>
                    <a:p>
                      <a:r>
                        <a:rPr lang="en-US" dirty="0" smtClean="0"/>
                        <a:t>Database</a:t>
                      </a:r>
                      <a:r>
                        <a:rPr lang="en-US" baseline="0" dirty="0" smtClean="0"/>
                        <a:t> </a:t>
                      </a:r>
                      <a:endParaRPr lang="en-US" dirty="0"/>
                    </a:p>
                  </a:txBody>
                  <a:tcPr>
                    <a:solidFill>
                      <a:schemeClr val="accent1">
                        <a:lumMod val="20000"/>
                        <a:lumOff val="80000"/>
                      </a:schemeClr>
                    </a:solidFill>
                  </a:tcPr>
                </a:tc>
                <a:tc>
                  <a:txBody>
                    <a:bodyPr/>
                    <a:lstStyle/>
                    <a:p>
                      <a:r>
                        <a:rPr lang="en-US" dirty="0" smtClean="0"/>
                        <a:t>Schema </a:t>
                      </a:r>
                      <a:endParaRPr lang="en-US" dirty="0"/>
                    </a:p>
                  </a:txBody>
                  <a:tcPr/>
                </a:tc>
              </a:tr>
              <a:tr h="370840">
                <a:tc>
                  <a:txBody>
                    <a:bodyPr/>
                    <a:lstStyle/>
                    <a:p>
                      <a:r>
                        <a:rPr lang="en-US" b="1" dirty="0" smtClean="0"/>
                        <a:t>FIND</a:t>
                      </a:r>
                    </a:p>
                    <a:p>
                      <a:endParaRPr lang="en-US" b="1" dirty="0"/>
                    </a:p>
                  </a:txBody>
                  <a:tcPr/>
                </a:tc>
                <a:tc>
                  <a:txBody>
                    <a:bodyPr/>
                    <a:lstStyle/>
                    <a:p>
                      <a:r>
                        <a:rPr lang="en-US" dirty="0" smtClean="0"/>
                        <a:t>Database</a:t>
                      </a:r>
                      <a:r>
                        <a:rPr lang="en-US" baseline="0" dirty="0" smtClean="0"/>
                        <a:t> </a:t>
                      </a:r>
                      <a:endParaRPr lang="en-US" dirty="0"/>
                    </a:p>
                  </a:txBody>
                  <a:tcPr>
                    <a:solidFill>
                      <a:schemeClr val="accent1">
                        <a:lumMod val="20000"/>
                        <a:lumOff val="80000"/>
                      </a:schemeClr>
                    </a:solidFill>
                  </a:tcPr>
                </a:tc>
                <a:tc>
                  <a:txBody>
                    <a:bodyPr/>
                    <a:lstStyle/>
                    <a:p>
                      <a:r>
                        <a:rPr lang="en-US" dirty="0" smtClean="0"/>
                        <a:t>Schema</a:t>
                      </a:r>
                      <a:endParaRPr lang="en-US" dirty="0"/>
                    </a:p>
                  </a:txBody>
                  <a:tcPr/>
                </a:tc>
                <a:tc>
                  <a:txBody>
                    <a:bodyPr/>
                    <a:lstStyle/>
                    <a:p>
                      <a:r>
                        <a:rPr lang="en-US" dirty="0" smtClean="0"/>
                        <a:t>Session</a:t>
                      </a:r>
                      <a:endParaRPr lang="en-US" dirty="0"/>
                    </a:p>
                  </a:txBody>
                  <a:tcPr/>
                </a:tc>
              </a:tr>
            </a:tbl>
          </a:graphicData>
        </a:graphic>
      </p:graphicFrame>
      <p:sp>
        <p:nvSpPr>
          <p:cNvPr id="22"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34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34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34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Rectangle 3"/>
          <p:cNvSpPr>
            <a:spLocks noGrp="1" noChangeArrowheads="1"/>
          </p:cNvSpPr>
          <p:nvPr>
            <p:ph type="body" idx="1"/>
          </p:nvPr>
        </p:nvSpPr>
        <p:spPr>
          <a:xfrm>
            <a:off x="609600" y="1116420"/>
            <a:ext cx="8343900" cy="5208180"/>
          </a:xfrm>
        </p:spPr>
        <p:txBody>
          <a:bodyPr lIns="86493" tIns="43247" rIns="86493" bIns="43247"/>
          <a:lstStyle/>
          <a:p>
            <a:pPr>
              <a:buNone/>
            </a:pPr>
            <a:r>
              <a:rPr lang="en-US" dirty="0"/>
              <a:t>Fires after a record is </a:t>
            </a:r>
            <a:r>
              <a:rPr lang="en-US" dirty="0" smtClean="0"/>
              <a:t>created</a:t>
            </a:r>
          </a:p>
          <a:p>
            <a:r>
              <a:rPr lang="en-US" sz="2400" dirty="0" smtClean="0"/>
              <a:t>Use </a:t>
            </a:r>
            <a:r>
              <a:rPr lang="en-US" sz="2400" dirty="0"/>
              <a:t>to populate a field with a unique sequential </a:t>
            </a:r>
            <a:r>
              <a:rPr lang="en-US" sz="2400" dirty="0" smtClean="0"/>
              <a:t>number</a:t>
            </a:r>
          </a:p>
          <a:p>
            <a:r>
              <a:rPr lang="en-US" sz="2400" dirty="0" smtClean="0"/>
              <a:t>Use </a:t>
            </a:r>
            <a:r>
              <a:rPr lang="en-US" sz="2400" dirty="0"/>
              <a:t>to set more complex initial </a:t>
            </a:r>
            <a:r>
              <a:rPr lang="en-US" sz="2400" dirty="0" smtClean="0"/>
              <a:t>values</a:t>
            </a:r>
          </a:p>
          <a:p>
            <a:pPr lvl="1"/>
            <a:endParaRPr lang="en-US" dirty="0" smtClean="0"/>
          </a:p>
          <a:p>
            <a:pPr lvl="1">
              <a:buFontTx/>
              <a:buNone/>
            </a:pPr>
            <a:r>
              <a:rPr lang="en-US" b="1" dirty="0" smtClean="0">
                <a:solidFill>
                  <a:schemeClr val="tx1"/>
                </a:solidFill>
                <a:latin typeface="Courier New" pitchFamily="49" charset="0"/>
              </a:rPr>
              <a:t>TRIGGER PROCEDURE FOR CREATE OF cm_mstr.</a:t>
            </a:r>
          </a:p>
          <a:p>
            <a:pPr lvl="1">
              <a:buFontTx/>
              <a:buNone/>
            </a:pPr>
            <a:r>
              <a:rPr lang="en-US" b="1" dirty="0" smtClean="0">
                <a:solidFill>
                  <a:schemeClr val="tx1"/>
                </a:solidFill>
                <a:latin typeface="Courier New" pitchFamily="49" charset="0"/>
              </a:rPr>
              <a:t>ASSIGN cm_mstr.cm_addr =</a:t>
            </a:r>
          </a:p>
          <a:p>
            <a:pPr lvl="1">
              <a:buFontTx/>
              <a:buNone/>
            </a:pPr>
            <a:r>
              <a:rPr lang="en-US" b="1" dirty="0" smtClean="0">
                <a:solidFill>
                  <a:schemeClr val="tx1"/>
                </a:solidFill>
                <a:latin typeface="Courier New" pitchFamily="49" charset="0"/>
              </a:rPr>
              <a:t>       STRING(NEXT-VALUE(cmseq)).</a:t>
            </a:r>
          </a:p>
          <a:p>
            <a:pPr lvl="1"/>
            <a:endParaRPr lang="en-US" dirty="0"/>
          </a:p>
          <a:p>
            <a:endParaRPr lang="en-US" dirty="0"/>
          </a:p>
        </p:txBody>
      </p:sp>
      <p:sp>
        <p:nvSpPr>
          <p:cNvPr id="9" name="Title 8"/>
          <p:cNvSpPr>
            <a:spLocks noGrp="1"/>
          </p:cNvSpPr>
          <p:nvPr>
            <p:ph type="title"/>
          </p:nvPr>
        </p:nvSpPr>
        <p:spPr>
          <a:xfrm>
            <a:off x="457200" y="264314"/>
            <a:ext cx="8229600" cy="716523"/>
          </a:xfrm>
        </p:spPr>
        <p:txBody>
          <a:bodyPr/>
          <a:lstStyle/>
          <a:p>
            <a:r>
              <a:rPr lang="en-US" dirty="0" smtClean="0"/>
              <a:t>CREATE Trigger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49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4499">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449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type="body" idx="1"/>
          </p:nvPr>
        </p:nvSpPr>
        <p:spPr>
          <a:xfrm>
            <a:off x="381000" y="1054099"/>
            <a:ext cx="8229600" cy="4432301"/>
          </a:xfrm>
        </p:spPr>
        <p:txBody>
          <a:bodyPr lIns="86493" tIns="43247" rIns="86493" bIns="43247"/>
          <a:lstStyle/>
          <a:p>
            <a:r>
              <a:rPr lang="en-US" sz="2600" dirty="0"/>
              <a:t>Leaves the procedure block and returns to the calling </a:t>
            </a:r>
            <a:r>
              <a:rPr lang="en-US" sz="2600" dirty="0" smtClean="0"/>
              <a:t>procedure</a:t>
            </a:r>
          </a:p>
          <a:p>
            <a:r>
              <a:rPr lang="en-US" sz="2600" dirty="0" smtClean="0"/>
              <a:t>Returns to the Procedure </a:t>
            </a:r>
            <a:r>
              <a:rPr lang="en-US" sz="2600" dirty="0"/>
              <a:t>Editor if there is no calling procedure</a:t>
            </a:r>
          </a:p>
          <a:p>
            <a:endParaRPr lang="en-US" sz="2600" dirty="0"/>
          </a:p>
          <a:p>
            <a:pPr lvl="1">
              <a:buFontTx/>
              <a:buNone/>
            </a:pPr>
            <a:r>
              <a:rPr lang="en-US" b="1" dirty="0">
                <a:solidFill>
                  <a:schemeClr val="tx1"/>
                </a:solidFill>
                <a:latin typeface="Courier New" pitchFamily="49" charset="0"/>
              </a:rPr>
              <a:t>RETURN [ERROR|NO-APPLY] [</a:t>
            </a:r>
            <a:r>
              <a:rPr lang="en-US" b="1" i="1" dirty="0">
                <a:solidFill>
                  <a:schemeClr val="tx1"/>
                </a:solidFill>
                <a:latin typeface="Courier New" pitchFamily="49" charset="0"/>
              </a:rPr>
              <a:t>return-value</a:t>
            </a:r>
            <a:r>
              <a:rPr lang="en-US" b="1" dirty="0">
                <a:solidFill>
                  <a:schemeClr val="tx1"/>
                </a:solidFill>
                <a:latin typeface="Courier New" pitchFamily="49" charset="0"/>
              </a:rPr>
              <a:t>]</a:t>
            </a:r>
          </a:p>
          <a:p>
            <a:endParaRPr lang="en-US" sz="2600" dirty="0" smtClean="0"/>
          </a:p>
        </p:txBody>
      </p:sp>
      <p:sp>
        <p:nvSpPr>
          <p:cNvPr id="9" name="Title 8"/>
          <p:cNvSpPr>
            <a:spLocks noGrp="1"/>
          </p:cNvSpPr>
          <p:nvPr>
            <p:ph type="title"/>
          </p:nvPr>
        </p:nvSpPr>
        <p:spPr>
          <a:xfrm>
            <a:off x="457200" y="337576"/>
            <a:ext cx="8229600" cy="716523"/>
          </a:xfrm>
        </p:spPr>
        <p:txBody>
          <a:bodyPr/>
          <a:lstStyle/>
          <a:p>
            <a:r>
              <a:rPr lang="en-US" dirty="0" smtClean="0"/>
              <a:t>RETURN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34</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85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85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type="body" idx="1"/>
          </p:nvPr>
        </p:nvSpPr>
        <p:spPr>
          <a:xfrm>
            <a:off x="609600" y="1030350"/>
            <a:ext cx="8001000" cy="4954814"/>
          </a:xfrm>
        </p:spPr>
        <p:txBody>
          <a:bodyPr lIns="86493" tIns="43247" rIns="86493" bIns="43247">
            <a:normAutofit/>
          </a:bodyPr>
          <a:lstStyle/>
          <a:p>
            <a:r>
              <a:rPr lang="en-US" sz="2600" dirty="0"/>
              <a:t>Provides the value returned </a:t>
            </a:r>
            <a:r>
              <a:rPr lang="en-US" sz="2600" dirty="0" smtClean="0"/>
              <a:t>by </a:t>
            </a:r>
            <a:r>
              <a:rPr lang="en-US" sz="2600" dirty="0"/>
              <a:t>most recently executed local or remote RETURN statement</a:t>
            </a:r>
          </a:p>
          <a:p>
            <a:pPr lvl="2">
              <a:buNone/>
            </a:pPr>
            <a:endParaRPr lang="en-US" b="1" dirty="0">
              <a:solidFill>
                <a:srgbClr val="0070C0"/>
              </a:solidFill>
              <a:latin typeface="Courier New" pitchFamily="49" charset="0"/>
            </a:endParaRPr>
          </a:p>
          <a:p>
            <a:r>
              <a:rPr lang="en-US" sz="2600" dirty="0" smtClean="0"/>
              <a:t>RETURN-VALUE passes a character string</a:t>
            </a:r>
          </a:p>
          <a:p>
            <a:endParaRPr lang="en-US" sz="2600" dirty="0"/>
          </a:p>
          <a:p>
            <a:r>
              <a:rPr lang="en-US" sz="2600" dirty="0"/>
              <a:t>If no value was sent back by the RETURN statement, RETURN-VALUE contains an empty string </a:t>
            </a:r>
            <a:r>
              <a:rPr lang="en-US" sz="2600" dirty="0" smtClean="0"/>
              <a:t>(" ")</a:t>
            </a:r>
            <a:endParaRPr lang="en-US" sz="2600" dirty="0"/>
          </a:p>
        </p:txBody>
      </p:sp>
      <p:sp>
        <p:nvSpPr>
          <p:cNvPr id="9" name="Title 8"/>
          <p:cNvSpPr>
            <a:spLocks noGrp="1"/>
          </p:cNvSpPr>
          <p:nvPr>
            <p:ph type="title"/>
          </p:nvPr>
        </p:nvSpPr>
        <p:spPr>
          <a:xfrm>
            <a:off x="457200" y="313826"/>
            <a:ext cx="8229600" cy="716523"/>
          </a:xfrm>
        </p:spPr>
        <p:txBody>
          <a:bodyPr/>
          <a:lstStyle/>
          <a:p>
            <a:r>
              <a:rPr lang="en-US" dirty="0" smtClean="0"/>
              <a:t>RETURN-VALUE Function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35</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961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96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body" idx="1"/>
          </p:nvPr>
        </p:nvSpPr>
        <p:spPr>
          <a:xfrm>
            <a:off x="571500" y="1030350"/>
            <a:ext cx="8001000" cy="5294250"/>
          </a:xfrm>
        </p:spPr>
        <p:txBody>
          <a:bodyPr lIns="86493" tIns="43247" rIns="86493" bIns="43247"/>
          <a:lstStyle/>
          <a:p>
            <a:pPr>
              <a:lnSpc>
                <a:spcPct val="90000"/>
              </a:lnSpc>
            </a:pPr>
            <a:r>
              <a:rPr lang="en-US" sz="2600" dirty="0"/>
              <a:t>On record deletion only</a:t>
            </a:r>
          </a:p>
          <a:p>
            <a:pPr lvl="1">
              <a:lnSpc>
                <a:spcPct val="90000"/>
              </a:lnSpc>
            </a:pPr>
            <a:r>
              <a:rPr lang="en-US" sz="2600" dirty="0"/>
              <a:t>D</a:t>
            </a:r>
            <a:r>
              <a:rPr lang="en-US" sz="2600" dirty="0" smtClean="0"/>
              <a:t>elete </a:t>
            </a:r>
            <a:r>
              <a:rPr lang="en-US" sz="2600" dirty="0"/>
              <a:t>trigger</a:t>
            </a:r>
          </a:p>
          <a:p>
            <a:pPr lvl="1">
              <a:lnSpc>
                <a:spcPct val="90000"/>
              </a:lnSpc>
            </a:pPr>
            <a:r>
              <a:rPr lang="en-US" sz="2600" dirty="0"/>
              <a:t>S</a:t>
            </a:r>
            <a:r>
              <a:rPr lang="en-US" sz="2600" dirty="0" smtClean="0"/>
              <a:t>chema </a:t>
            </a:r>
            <a:r>
              <a:rPr lang="en-US" sz="2600" dirty="0"/>
              <a:t>defined validation</a:t>
            </a:r>
          </a:p>
          <a:p>
            <a:pPr lvl="2">
              <a:lnSpc>
                <a:spcPct val="90000"/>
              </a:lnSpc>
            </a:pPr>
            <a:r>
              <a:rPr lang="en-US" sz="2600" dirty="0"/>
              <a:t>P</a:t>
            </a:r>
            <a:r>
              <a:rPr lang="en-US" sz="2600" dirty="0" smtClean="0"/>
              <a:t>rovide </a:t>
            </a:r>
            <a:r>
              <a:rPr lang="en-US" sz="2600" dirty="0"/>
              <a:t>a condition to allow deletion and an error message</a:t>
            </a:r>
          </a:p>
          <a:p>
            <a:pPr lvl="2">
              <a:lnSpc>
                <a:spcPct val="90000"/>
              </a:lnSpc>
            </a:pPr>
            <a:r>
              <a:rPr lang="en-US" sz="2600" dirty="0"/>
              <a:t>O</a:t>
            </a:r>
            <a:r>
              <a:rPr lang="en-US" sz="2600" dirty="0" smtClean="0"/>
              <a:t>ccurs </a:t>
            </a:r>
            <a:r>
              <a:rPr lang="en-US" sz="2600" dirty="0"/>
              <a:t>after a defined delete trigger has fired</a:t>
            </a:r>
          </a:p>
          <a:p>
            <a:pPr lvl="1">
              <a:lnSpc>
                <a:spcPct val="90000"/>
              </a:lnSpc>
            </a:pPr>
            <a:r>
              <a:rPr lang="en-US" sz="2600" dirty="0"/>
              <a:t>DELETE statement</a:t>
            </a:r>
          </a:p>
          <a:p>
            <a:pPr lvl="2">
              <a:lnSpc>
                <a:spcPct val="90000"/>
              </a:lnSpc>
              <a:buFontTx/>
              <a:buNone/>
            </a:pPr>
            <a:r>
              <a:rPr lang="en-US" sz="2400" b="1" dirty="0">
                <a:solidFill>
                  <a:schemeClr val="tx1"/>
                </a:solidFill>
                <a:latin typeface="Courier New" pitchFamily="49" charset="0"/>
              </a:rPr>
              <a:t>DELETE </a:t>
            </a:r>
            <a:r>
              <a:rPr lang="en-US" sz="2400" b="1" i="1" dirty="0">
                <a:solidFill>
                  <a:schemeClr val="tx1"/>
                </a:solidFill>
                <a:latin typeface="Courier New" pitchFamily="49" charset="0"/>
              </a:rPr>
              <a:t>record</a:t>
            </a:r>
            <a:r>
              <a:rPr lang="en-US" sz="2400" b="1" dirty="0">
                <a:solidFill>
                  <a:schemeClr val="tx1"/>
                </a:solidFill>
                <a:latin typeface="Courier New" pitchFamily="49" charset="0"/>
              </a:rPr>
              <a:t> [VALIDATE(</a:t>
            </a:r>
            <a:r>
              <a:rPr lang="en-US" sz="2400" b="1" i="1" dirty="0">
                <a:solidFill>
                  <a:schemeClr val="tx1"/>
                </a:solidFill>
                <a:latin typeface="Courier New" pitchFamily="49" charset="0"/>
              </a:rPr>
              <a:t>condition</a:t>
            </a:r>
            <a:r>
              <a:rPr lang="en-US" sz="2400" b="1" dirty="0">
                <a:solidFill>
                  <a:schemeClr val="tx1"/>
                </a:solidFill>
                <a:latin typeface="Courier New" pitchFamily="49" charset="0"/>
              </a:rPr>
              <a:t>,</a:t>
            </a:r>
            <a:r>
              <a:rPr lang="en-US" sz="2400" b="1" i="1" dirty="0">
                <a:solidFill>
                  <a:schemeClr val="tx1"/>
                </a:solidFill>
                <a:latin typeface="Courier New" pitchFamily="49" charset="0"/>
              </a:rPr>
              <a:t>msg-expression</a:t>
            </a:r>
            <a:r>
              <a:rPr lang="en-US" sz="2400" b="1" dirty="0">
                <a:solidFill>
                  <a:schemeClr val="tx1"/>
                </a:solidFill>
                <a:latin typeface="Courier New" pitchFamily="49" charset="0"/>
              </a:rPr>
              <a:t>)]</a:t>
            </a:r>
          </a:p>
          <a:p>
            <a:pPr>
              <a:lnSpc>
                <a:spcPct val="90000"/>
              </a:lnSpc>
            </a:pPr>
            <a:r>
              <a:rPr lang="en-US" sz="2600" dirty="0"/>
              <a:t>Used to enforce simple referential integrity	</a:t>
            </a:r>
          </a:p>
        </p:txBody>
      </p:sp>
      <p:sp>
        <p:nvSpPr>
          <p:cNvPr id="9" name="Title 8"/>
          <p:cNvSpPr>
            <a:spLocks noGrp="1"/>
          </p:cNvSpPr>
          <p:nvPr>
            <p:ph type="title"/>
          </p:nvPr>
        </p:nvSpPr>
        <p:spPr>
          <a:xfrm>
            <a:off x="457200" y="313826"/>
            <a:ext cx="8229600" cy="716523"/>
          </a:xfrm>
        </p:spPr>
        <p:txBody>
          <a:bodyPr/>
          <a:lstStyle/>
          <a:p>
            <a:r>
              <a:rPr lang="en-US" dirty="0" smtClean="0"/>
              <a:t>Table-Level Validation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36</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654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654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654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654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654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654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85775" y="355338"/>
            <a:ext cx="4364038" cy="717550"/>
          </a:xfrm>
        </p:spPr>
        <p:txBody>
          <a:bodyPr lIns="86493" tIns="43247" rIns="86493" bIns="43247" anchor="t"/>
          <a:lstStyle/>
          <a:p>
            <a:pPr algn="l"/>
            <a:r>
              <a:rPr lang="en-US" dirty="0"/>
              <a:t>Scoping</a:t>
            </a:r>
          </a:p>
        </p:txBody>
      </p:sp>
      <p:sp>
        <p:nvSpPr>
          <p:cNvPr id="48131" name="Rectangle 3"/>
          <p:cNvSpPr>
            <a:spLocks noGrp="1" noChangeArrowheads="1"/>
          </p:cNvSpPr>
          <p:nvPr>
            <p:ph type="body" idx="1"/>
          </p:nvPr>
        </p:nvSpPr>
        <p:spPr>
          <a:xfrm>
            <a:off x="533400" y="1072888"/>
            <a:ext cx="8369300" cy="5277112"/>
          </a:xfrm>
          <a:noFill/>
          <a:ln/>
        </p:spPr>
        <p:txBody>
          <a:bodyPr lIns="90480" tIns="44446" rIns="90480" bIns="44446">
            <a:normAutofit/>
          </a:bodyPr>
          <a:lstStyle/>
          <a:p>
            <a:pPr>
              <a:spcBef>
                <a:spcPct val="50000"/>
              </a:spcBef>
            </a:pPr>
            <a:r>
              <a:rPr lang="en-US" dirty="0" smtClean="0"/>
              <a:t>Frame scope controls the access you have to a frame for the display of records</a:t>
            </a:r>
          </a:p>
          <a:p>
            <a:pPr>
              <a:spcBef>
                <a:spcPct val="50000"/>
              </a:spcBef>
            </a:pPr>
            <a:r>
              <a:rPr lang="en-US" dirty="0" smtClean="0"/>
              <a:t>Record buffer </a:t>
            </a:r>
            <a:r>
              <a:rPr lang="en-US" dirty="0"/>
              <a:t>scope controls how long a session “owns” a given record</a:t>
            </a:r>
          </a:p>
          <a:p>
            <a:pPr>
              <a:spcBef>
                <a:spcPct val="50000"/>
              </a:spcBef>
            </a:pPr>
            <a:r>
              <a:rPr lang="en-US" dirty="0"/>
              <a:t>Transaction scope controls </a:t>
            </a:r>
            <a:r>
              <a:rPr lang="en-US" dirty="0" smtClean="0"/>
              <a:t>which records </a:t>
            </a:r>
            <a:r>
              <a:rPr lang="en-US" dirty="0"/>
              <a:t>are included in a single write to the </a:t>
            </a:r>
            <a:r>
              <a:rPr lang="en-US" dirty="0" smtClean="0"/>
              <a:t>database</a:t>
            </a:r>
          </a:p>
          <a:p>
            <a:pPr>
              <a:spcBef>
                <a:spcPct val="50000"/>
              </a:spcBef>
            </a:pPr>
            <a:r>
              <a:rPr lang="en-US" dirty="0" smtClean="0"/>
              <a:t>Record </a:t>
            </a:r>
            <a:r>
              <a:rPr lang="en-US" dirty="0"/>
              <a:t>locking controls how and whether others </a:t>
            </a:r>
            <a:r>
              <a:rPr lang="en-US" dirty="0" smtClean="0"/>
              <a:t>can update </a:t>
            </a:r>
            <a:r>
              <a:rPr lang="en-US" dirty="0"/>
              <a:t>records your session is working with</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type="body" idx="1"/>
          </p:nvPr>
        </p:nvSpPr>
        <p:spPr>
          <a:xfrm>
            <a:off x="581025" y="1065974"/>
            <a:ext cx="8345488" cy="5296725"/>
          </a:xfrm>
        </p:spPr>
        <p:txBody>
          <a:bodyPr lIns="86493" tIns="43247" rIns="86493" bIns="43247">
            <a:normAutofit fontScale="92500" lnSpcReduction="10000"/>
          </a:bodyPr>
          <a:lstStyle/>
          <a:p>
            <a:pPr>
              <a:lnSpc>
                <a:spcPct val="90000"/>
              </a:lnSpc>
              <a:buNone/>
            </a:pPr>
            <a:r>
              <a:rPr lang="en-US" sz="3200" dirty="0"/>
              <a:t>Fires before a record is deleted</a:t>
            </a:r>
          </a:p>
          <a:p>
            <a:pPr>
              <a:lnSpc>
                <a:spcPct val="90000"/>
              </a:lnSpc>
            </a:pPr>
            <a:r>
              <a:rPr lang="en-US" dirty="0" smtClean="0"/>
              <a:t>Since the record is being deleted, it is treated as though it is not available</a:t>
            </a:r>
          </a:p>
          <a:p>
            <a:pPr>
              <a:lnSpc>
                <a:spcPct val="90000"/>
              </a:lnSpc>
            </a:pPr>
            <a:r>
              <a:rPr lang="en-US" dirty="0" smtClean="0"/>
              <a:t>Any </a:t>
            </a:r>
            <a:r>
              <a:rPr lang="en-US" dirty="0"/>
              <a:t>FIND request </a:t>
            </a:r>
            <a:r>
              <a:rPr lang="en-US" dirty="0" smtClean="0"/>
              <a:t>from </a:t>
            </a:r>
            <a:r>
              <a:rPr lang="en-US" dirty="0"/>
              <a:t>other users for the </a:t>
            </a:r>
            <a:r>
              <a:rPr lang="en-US" dirty="0" smtClean="0"/>
              <a:t>record fails</a:t>
            </a:r>
            <a:endParaRPr lang="en-US" dirty="0"/>
          </a:p>
          <a:p>
            <a:pPr>
              <a:lnSpc>
                <a:spcPct val="90000"/>
              </a:lnSpc>
            </a:pPr>
            <a:r>
              <a:rPr lang="en-US" dirty="0" smtClean="0"/>
              <a:t>Can </a:t>
            </a:r>
            <a:r>
              <a:rPr lang="en-US" dirty="0"/>
              <a:t>refer to fields in the deleted record in the trigger </a:t>
            </a:r>
            <a:r>
              <a:rPr lang="en-US" dirty="0" smtClean="0"/>
              <a:t>code</a:t>
            </a:r>
          </a:p>
          <a:p>
            <a:pPr>
              <a:lnSpc>
                <a:spcPct val="90000"/>
              </a:lnSpc>
            </a:pPr>
            <a:r>
              <a:rPr lang="en-US" dirty="0" smtClean="0"/>
              <a:t>Use </a:t>
            </a:r>
            <a:r>
              <a:rPr lang="en-US" dirty="0"/>
              <a:t>to enforce complex referential </a:t>
            </a:r>
            <a:r>
              <a:rPr lang="en-US" dirty="0" smtClean="0"/>
              <a:t>integrity</a:t>
            </a:r>
          </a:p>
          <a:p>
            <a:pPr>
              <a:lnSpc>
                <a:spcPct val="90000"/>
              </a:lnSpc>
            </a:pPr>
            <a:endParaRPr lang="en-US" dirty="0" smtClean="0"/>
          </a:p>
          <a:p>
            <a:pPr lvl="1">
              <a:buFontTx/>
              <a:buNone/>
            </a:pPr>
            <a:endParaRPr lang="en-US" sz="2000" dirty="0" smtClean="0"/>
          </a:p>
          <a:p>
            <a:pPr lvl="1">
              <a:buFontTx/>
              <a:buNone/>
            </a:pPr>
            <a:r>
              <a:rPr lang="en-US" sz="2000" b="1" dirty="0" smtClean="0">
                <a:solidFill>
                  <a:schemeClr val="tx1"/>
                </a:solidFill>
                <a:latin typeface="Courier New" pitchFamily="49" charset="0"/>
              </a:rPr>
              <a:t>TRIGGER PROCEDURE FOR DELETE OF cm_mstr.</a:t>
            </a:r>
          </a:p>
          <a:p>
            <a:pPr lvl="1">
              <a:buFontTx/>
              <a:buNone/>
            </a:pPr>
            <a:r>
              <a:rPr lang="en-US" sz="2000" b="1" dirty="0" smtClean="0">
                <a:solidFill>
                  <a:schemeClr val="tx1"/>
                </a:solidFill>
                <a:latin typeface="Courier New" pitchFamily="49" charset="0"/>
              </a:rPr>
              <a:t>IF CAN-FIND(FIRST so_mstr WHERE so_domain = </a:t>
            </a:r>
            <a:r>
              <a:rPr lang="en-US" sz="2000" b="1" dirty="0" err="1" smtClean="0">
                <a:solidFill>
                  <a:schemeClr val="tx1"/>
                </a:solidFill>
                <a:latin typeface="Courier New" pitchFamily="49" charset="0"/>
              </a:rPr>
              <a:t>global_domain</a:t>
            </a:r>
            <a:r>
              <a:rPr lang="en-US" sz="2000" b="1" dirty="0" smtClean="0">
                <a:solidFill>
                  <a:schemeClr val="tx1"/>
                </a:solidFill>
                <a:latin typeface="Courier New" pitchFamily="49" charset="0"/>
              </a:rPr>
              <a:t> AND so_cust = cm_addr) </a:t>
            </a:r>
          </a:p>
          <a:p>
            <a:pPr lvl="1">
              <a:buFontTx/>
              <a:buNone/>
            </a:pPr>
            <a:r>
              <a:rPr lang="en-US" sz="2000" b="1" dirty="0" smtClean="0">
                <a:solidFill>
                  <a:schemeClr val="tx1"/>
                </a:solidFill>
                <a:latin typeface="Courier New" pitchFamily="49" charset="0"/>
              </a:rPr>
              <a:t>	THEN RETURN "X".</a:t>
            </a:r>
          </a:p>
          <a:p>
            <a:pPr lvl="1">
              <a:buFontTx/>
              <a:buNone/>
            </a:pPr>
            <a:r>
              <a:rPr lang="en-US" sz="2000" b="1" dirty="0" smtClean="0">
                <a:solidFill>
                  <a:schemeClr val="tx1"/>
                </a:solidFill>
                <a:latin typeface="Courier New" pitchFamily="49" charset="0"/>
              </a:rPr>
              <a:t>	ELSE RETURN "deleted".</a:t>
            </a:r>
          </a:p>
          <a:p>
            <a:pPr lvl="1">
              <a:lnSpc>
                <a:spcPct val="90000"/>
              </a:lnSpc>
            </a:pPr>
            <a:endParaRPr lang="en-US" dirty="0"/>
          </a:p>
        </p:txBody>
      </p:sp>
      <p:sp>
        <p:nvSpPr>
          <p:cNvPr id="9" name="Title 8"/>
          <p:cNvSpPr>
            <a:spLocks noGrp="1"/>
          </p:cNvSpPr>
          <p:nvPr>
            <p:ph type="title"/>
          </p:nvPr>
        </p:nvSpPr>
        <p:spPr>
          <a:xfrm>
            <a:off x="457200" y="349451"/>
            <a:ext cx="8229600" cy="716523"/>
          </a:xfrm>
        </p:spPr>
        <p:txBody>
          <a:bodyPr/>
          <a:lstStyle/>
          <a:p>
            <a:r>
              <a:rPr lang="en-US" dirty="0" smtClean="0"/>
              <a:t>DELETE Trigger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6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6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06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06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064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064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064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064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type="body" idx="1"/>
          </p:nvPr>
        </p:nvSpPr>
        <p:spPr>
          <a:xfrm>
            <a:off x="629392" y="1089724"/>
            <a:ext cx="7905008" cy="5370531"/>
          </a:xfrm>
        </p:spPr>
        <p:txBody>
          <a:bodyPr lIns="86493" tIns="43247" rIns="86493" bIns="43247">
            <a:normAutofit/>
          </a:bodyPr>
          <a:lstStyle/>
          <a:p>
            <a:pPr marL="0" indent="0">
              <a:buNone/>
            </a:pPr>
            <a:r>
              <a:rPr lang="en-US" sz="3200" dirty="0"/>
              <a:t>Fires before the information is validated and written to the database</a:t>
            </a:r>
          </a:p>
          <a:p>
            <a:r>
              <a:rPr lang="en-US" dirty="0"/>
              <a:t>C</a:t>
            </a:r>
            <a:r>
              <a:rPr lang="en-US" dirty="0" smtClean="0"/>
              <a:t>an </a:t>
            </a:r>
            <a:r>
              <a:rPr lang="en-US" dirty="0"/>
              <a:t>refer to old and new field values</a:t>
            </a:r>
          </a:p>
          <a:p>
            <a:r>
              <a:rPr lang="en-US" dirty="0"/>
              <a:t>W</a:t>
            </a:r>
            <a:r>
              <a:rPr lang="en-US" dirty="0" smtClean="0"/>
              <a:t>ill </a:t>
            </a:r>
            <a:r>
              <a:rPr lang="en-US" dirty="0"/>
              <a:t>NOT fire if you create a record and do not update the initial values</a:t>
            </a:r>
          </a:p>
          <a:p>
            <a:r>
              <a:rPr lang="en-US" dirty="0"/>
              <a:t>F</a:t>
            </a:r>
            <a:r>
              <a:rPr lang="en-US" dirty="0" smtClean="0"/>
              <a:t>ires </a:t>
            </a:r>
            <a:r>
              <a:rPr lang="en-US" dirty="0"/>
              <a:t>after any assign trigger </a:t>
            </a:r>
            <a:r>
              <a:rPr lang="en-US" dirty="0" smtClean="0"/>
              <a:t>on </a:t>
            </a:r>
            <a:r>
              <a:rPr lang="en-US" dirty="0"/>
              <a:t>a field</a:t>
            </a:r>
          </a:p>
          <a:p>
            <a:r>
              <a:rPr lang="en-US" dirty="0"/>
              <a:t>A</a:t>
            </a:r>
            <a:r>
              <a:rPr lang="en-US" dirty="0" smtClean="0"/>
              <a:t>n </a:t>
            </a:r>
            <a:r>
              <a:rPr lang="en-US" dirty="0"/>
              <a:t>ASSIGN trigger refires if a value changes in a field that has an ASSIGN trigger</a:t>
            </a:r>
          </a:p>
        </p:txBody>
      </p:sp>
      <p:sp>
        <p:nvSpPr>
          <p:cNvPr id="9" name="Title 8"/>
          <p:cNvSpPr>
            <a:spLocks noGrp="1"/>
          </p:cNvSpPr>
          <p:nvPr>
            <p:ph type="title"/>
          </p:nvPr>
        </p:nvSpPr>
        <p:spPr>
          <a:xfrm>
            <a:off x="457200" y="373201"/>
            <a:ext cx="8229600" cy="716523"/>
          </a:xfrm>
        </p:spPr>
        <p:txBody>
          <a:bodyPr/>
          <a:lstStyle/>
          <a:p>
            <a:r>
              <a:rPr lang="en-US" dirty="0" smtClean="0"/>
              <a:t>WRITE Trigger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38</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26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26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269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26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1027"/>
          <p:cNvSpPr>
            <a:spLocks noGrp="1" noChangeArrowheads="1"/>
          </p:cNvSpPr>
          <p:nvPr>
            <p:ph type="body" idx="1"/>
          </p:nvPr>
        </p:nvSpPr>
        <p:spPr>
          <a:xfrm>
            <a:off x="142504" y="947224"/>
            <a:ext cx="8847117" cy="5239820"/>
          </a:xfrm>
        </p:spPr>
        <p:txBody>
          <a:bodyPr lIns="86493" tIns="43247" rIns="86493" bIns="43247">
            <a:normAutofit/>
          </a:bodyPr>
          <a:lstStyle/>
          <a:p>
            <a:pPr marL="285750" indent="-285750">
              <a:lnSpc>
                <a:spcPct val="90000"/>
              </a:lnSpc>
              <a:buNone/>
            </a:pPr>
            <a:r>
              <a:rPr lang="en-US" sz="2400" dirty="0" smtClean="0"/>
              <a:t>	Example</a:t>
            </a:r>
            <a:endParaRPr lang="en-US" sz="2400" dirty="0"/>
          </a:p>
          <a:p>
            <a:pPr marL="685800" lvl="1" indent="-228600">
              <a:lnSpc>
                <a:spcPct val="90000"/>
              </a:lnSpc>
              <a:spcBef>
                <a:spcPts val="350"/>
              </a:spcBef>
              <a:buFontTx/>
              <a:buNone/>
            </a:pPr>
            <a:r>
              <a:rPr lang="en-US" sz="2000" b="1" dirty="0">
                <a:solidFill>
                  <a:schemeClr val="tx1"/>
                </a:solidFill>
                <a:latin typeface="Courier New" pitchFamily="49" charset="0"/>
              </a:rPr>
              <a:t>Trigger Procedure for WRITE of cm_mstr </a:t>
            </a:r>
          </a:p>
          <a:p>
            <a:pPr marL="685800" lvl="1" indent="-228600">
              <a:lnSpc>
                <a:spcPct val="90000"/>
              </a:lnSpc>
              <a:spcBef>
                <a:spcPts val="350"/>
              </a:spcBef>
              <a:buFontTx/>
              <a:buNone/>
            </a:pPr>
            <a:r>
              <a:rPr lang="en-US" sz="2000" b="1" dirty="0" smtClean="0">
                <a:solidFill>
                  <a:schemeClr val="tx1"/>
                </a:solidFill>
                <a:latin typeface="Courier New" pitchFamily="49" charset="0"/>
              </a:rPr>
              <a:t>NEW </a:t>
            </a:r>
            <a:r>
              <a:rPr lang="en-US" sz="2000" b="1" dirty="0">
                <a:solidFill>
                  <a:schemeClr val="tx1"/>
                </a:solidFill>
                <a:latin typeface="Courier New" pitchFamily="49" charset="0"/>
              </a:rPr>
              <a:t>BUFFER newcust </a:t>
            </a:r>
          </a:p>
          <a:p>
            <a:pPr marL="685800" lvl="1" indent="-228600">
              <a:lnSpc>
                <a:spcPct val="90000"/>
              </a:lnSpc>
              <a:spcBef>
                <a:spcPts val="350"/>
              </a:spcBef>
              <a:buFontTx/>
              <a:buNone/>
            </a:pPr>
            <a:r>
              <a:rPr lang="en-US" sz="2000" b="1" dirty="0" smtClean="0">
                <a:solidFill>
                  <a:schemeClr val="tx1"/>
                </a:solidFill>
                <a:latin typeface="Courier New" pitchFamily="49" charset="0"/>
              </a:rPr>
              <a:t>OLD </a:t>
            </a:r>
            <a:r>
              <a:rPr lang="en-US" sz="2000" b="1" dirty="0">
                <a:solidFill>
                  <a:schemeClr val="tx1"/>
                </a:solidFill>
                <a:latin typeface="Courier New" pitchFamily="49" charset="0"/>
              </a:rPr>
              <a:t>BUFFER oldcust. </a:t>
            </a:r>
          </a:p>
          <a:p>
            <a:pPr marL="685800" lvl="1" indent="-228600">
              <a:lnSpc>
                <a:spcPct val="90000"/>
              </a:lnSpc>
              <a:spcBef>
                <a:spcPts val="350"/>
              </a:spcBef>
              <a:buFontTx/>
              <a:buNone/>
            </a:pPr>
            <a:r>
              <a:rPr lang="en-US" sz="2000" b="1" dirty="0" smtClean="0">
                <a:solidFill>
                  <a:schemeClr val="tx1"/>
                </a:solidFill>
                <a:latin typeface="Courier New" pitchFamily="49" charset="0"/>
              </a:rPr>
              <a:t>DEFINE VARIABLE </a:t>
            </a:r>
            <a:r>
              <a:rPr lang="en-US" sz="2000" b="1" dirty="0">
                <a:solidFill>
                  <a:schemeClr val="tx1"/>
                </a:solidFill>
                <a:latin typeface="Courier New" pitchFamily="49" charset="0"/>
              </a:rPr>
              <a:t>x AS CHARACTER FORMAT "99</a:t>
            </a:r>
            <a:r>
              <a:rPr lang="en-US" sz="2000" b="1" dirty="0" smtClean="0">
                <a:solidFill>
                  <a:schemeClr val="tx1"/>
                </a:solidFill>
                <a:latin typeface="Courier New" pitchFamily="49" charset="0"/>
              </a:rPr>
              <a:t>" NO-UNDO.</a:t>
            </a:r>
            <a:endParaRPr lang="en-US" sz="2000" b="1" dirty="0">
              <a:solidFill>
                <a:schemeClr val="tx1"/>
              </a:solidFill>
              <a:latin typeface="Courier New" pitchFamily="49" charset="0"/>
            </a:endParaRPr>
          </a:p>
          <a:p>
            <a:pPr marL="685800" lvl="1" indent="-228600">
              <a:lnSpc>
                <a:spcPct val="90000"/>
              </a:lnSpc>
              <a:spcBef>
                <a:spcPts val="350"/>
              </a:spcBef>
              <a:buFontTx/>
              <a:buNone/>
            </a:pPr>
            <a:endParaRPr lang="en-US" sz="2000" b="1" dirty="0">
              <a:solidFill>
                <a:schemeClr val="tx1"/>
              </a:solidFill>
              <a:latin typeface="Courier New" pitchFamily="49" charset="0"/>
            </a:endParaRPr>
          </a:p>
          <a:p>
            <a:pPr marL="685800" lvl="1" indent="-228600">
              <a:lnSpc>
                <a:spcPct val="90000"/>
              </a:lnSpc>
              <a:spcBef>
                <a:spcPts val="350"/>
              </a:spcBef>
              <a:buFontTx/>
              <a:buNone/>
            </a:pPr>
            <a:r>
              <a:rPr lang="en-US" sz="2000" b="1" dirty="0" smtClean="0">
                <a:solidFill>
                  <a:schemeClr val="tx1"/>
                </a:solidFill>
                <a:latin typeface="Courier New" pitchFamily="49" charset="0"/>
              </a:rPr>
              <a:t>x </a:t>
            </a:r>
            <a:r>
              <a:rPr lang="en-US" sz="2000" b="1" dirty="0">
                <a:solidFill>
                  <a:schemeClr val="tx1"/>
                </a:solidFill>
                <a:latin typeface="Courier New" pitchFamily="49" charset="0"/>
              </a:rPr>
              <a:t>= "".</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IF newcust.cm_cr_limit </a:t>
            </a:r>
            <a:r>
              <a:rPr lang="en-US" sz="2000" b="1" dirty="0" smtClean="0">
                <a:solidFill>
                  <a:schemeClr val="tx1"/>
                </a:solidFill>
                <a:latin typeface="Courier New" pitchFamily="49" charset="0"/>
              </a:rPr>
              <a:t>&gt; </a:t>
            </a:r>
          </a:p>
          <a:p>
            <a:pPr marL="285750" indent="-285750">
              <a:lnSpc>
                <a:spcPct val="90000"/>
              </a:lnSpc>
              <a:spcBef>
                <a:spcPts val="350"/>
              </a:spcBef>
              <a:buFont typeface="Wingdings" pitchFamily="2" charset="2"/>
              <a:buNone/>
            </a:pPr>
            <a:r>
              <a:rPr lang="en-US" sz="2000" b="1" dirty="0" smtClean="0">
                <a:solidFill>
                  <a:schemeClr val="tx1"/>
                </a:solidFill>
                <a:latin typeface="Courier New" pitchFamily="49" charset="0"/>
              </a:rPr>
              <a:t>			oldcust.cm_cr_limit </a:t>
            </a:r>
            <a:r>
              <a:rPr lang="en-US" sz="2000" b="1" dirty="0">
                <a:solidFill>
                  <a:schemeClr val="tx1"/>
                </a:solidFill>
                <a:latin typeface="Courier New" pitchFamily="49" charset="0"/>
              </a:rPr>
              <a:t>* </a:t>
            </a:r>
            <a:r>
              <a:rPr lang="en-US" sz="2000" b="1" dirty="0" smtClean="0">
                <a:solidFill>
                  <a:schemeClr val="tx1"/>
                </a:solidFill>
                <a:latin typeface="Courier New" pitchFamily="49" charset="0"/>
              </a:rPr>
              <a:t>1.5  </a:t>
            </a:r>
          </a:p>
          <a:p>
            <a:pPr marL="285750" indent="-285750">
              <a:lnSpc>
                <a:spcPct val="90000"/>
              </a:lnSpc>
              <a:spcBef>
                <a:spcPts val="350"/>
              </a:spcBef>
              <a:buFont typeface="Wingdings" pitchFamily="2" charset="2"/>
              <a:buNone/>
            </a:pPr>
            <a:r>
              <a:rPr lang="en-US" sz="2000" b="1" dirty="0" smtClean="0">
                <a:solidFill>
                  <a:schemeClr val="tx1"/>
                </a:solidFill>
                <a:latin typeface="Courier New" pitchFamily="49" charset="0"/>
              </a:rPr>
              <a:t>	 THEN </a:t>
            </a:r>
            <a:r>
              <a:rPr lang="en-US" sz="2000" b="1" dirty="0">
                <a:solidFill>
                  <a:schemeClr val="tx1"/>
                </a:solidFill>
                <a:latin typeface="Courier New" pitchFamily="49" charset="0"/>
              </a:rPr>
              <a:t>x = "1".</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IF newcust.cm_cr_hold = no AND</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a:t>
            </a:r>
            <a:r>
              <a:rPr lang="en-US" sz="2000" b="1" dirty="0" smtClean="0">
                <a:solidFill>
                  <a:schemeClr val="tx1"/>
                </a:solidFill>
                <a:latin typeface="Courier New" pitchFamily="49" charset="0"/>
              </a:rPr>
              <a:t>   </a:t>
            </a:r>
            <a:r>
              <a:rPr lang="en-US" sz="2000" b="1" dirty="0">
                <a:solidFill>
                  <a:schemeClr val="tx1"/>
                </a:solidFill>
                <a:latin typeface="Courier New" pitchFamily="49" charset="0"/>
              </a:rPr>
              <a:t>	oldcust.cm_cr_hold = yes</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THEN SUBSTRING(x,2,1) = "2".</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a:t>
            </a:r>
          </a:p>
          <a:p>
            <a:pPr marL="285750" indent="-285750">
              <a:lnSpc>
                <a:spcPct val="90000"/>
              </a:lnSpc>
              <a:spcBef>
                <a:spcPts val="350"/>
              </a:spcBef>
              <a:buFont typeface="Wingdings" pitchFamily="2" charset="2"/>
              <a:buNone/>
            </a:pPr>
            <a:r>
              <a:rPr lang="en-US" sz="2000" b="1" dirty="0">
                <a:solidFill>
                  <a:schemeClr val="tx1"/>
                </a:solidFill>
                <a:latin typeface="Courier New" pitchFamily="49" charset="0"/>
              </a:rPr>
              <a:t>		RETURN X.</a:t>
            </a:r>
          </a:p>
        </p:txBody>
      </p:sp>
      <p:sp>
        <p:nvSpPr>
          <p:cNvPr id="9" name="Title 8"/>
          <p:cNvSpPr>
            <a:spLocks noGrp="1"/>
          </p:cNvSpPr>
          <p:nvPr>
            <p:ph type="title"/>
          </p:nvPr>
        </p:nvSpPr>
        <p:spPr>
          <a:xfrm>
            <a:off x="457200" y="230701"/>
            <a:ext cx="8229600" cy="716523"/>
          </a:xfrm>
        </p:spPr>
        <p:txBody>
          <a:bodyPr/>
          <a:lstStyle/>
          <a:p>
            <a:r>
              <a:rPr lang="en-US" dirty="0" smtClean="0"/>
              <a:t>WRITE Trigger Example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-390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type="body" idx="1"/>
          </p:nvPr>
        </p:nvSpPr>
        <p:spPr>
          <a:xfrm>
            <a:off x="457200" y="1211283"/>
            <a:ext cx="8001000" cy="4808517"/>
          </a:xfrm>
        </p:spPr>
        <p:txBody>
          <a:bodyPr lIns="86493" tIns="43247" rIns="86493" bIns="43247"/>
          <a:lstStyle/>
          <a:p>
            <a:pPr marL="0" indent="0">
              <a:buNone/>
            </a:pPr>
            <a:r>
              <a:rPr lang="en-US" dirty="0"/>
              <a:t>Fires after </a:t>
            </a:r>
            <a:r>
              <a:rPr lang="en-US" dirty="0" smtClean="0"/>
              <a:t>Progress </a:t>
            </a:r>
            <a:r>
              <a:rPr lang="en-US" dirty="0"/>
              <a:t>reads a record in a table using </a:t>
            </a:r>
            <a:endParaRPr lang="en-US" dirty="0" smtClean="0"/>
          </a:p>
          <a:p>
            <a:pPr marL="688975" lvl="1" indent="-288925"/>
            <a:r>
              <a:rPr lang="en-US" dirty="0" smtClean="0"/>
              <a:t>FIND </a:t>
            </a:r>
            <a:r>
              <a:rPr lang="en-US" dirty="0"/>
              <a:t>or GET statement </a:t>
            </a:r>
            <a:endParaRPr lang="en-US" dirty="0" smtClean="0"/>
          </a:p>
          <a:p>
            <a:pPr marL="688975" lvl="1" indent="-288925"/>
            <a:r>
              <a:rPr lang="en-US" dirty="0" smtClean="0"/>
              <a:t>FOR </a:t>
            </a:r>
            <a:r>
              <a:rPr lang="en-US" dirty="0"/>
              <a:t>EACH </a:t>
            </a:r>
            <a:r>
              <a:rPr lang="en-US" dirty="0" smtClean="0"/>
              <a:t>loop</a:t>
            </a:r>
          </a:p>
          <a:p>
            <a:endParaRPr lang="en-US" dirty="0" smtClean="0"/>
          </a:p>
          <a:p>
            <a:pPr marL="914400" lvl="2">
              <a:buFont typeface="Wingdings" pitchFamily="2" charset="2"/>
              <a:buNone/>
            </a:pPr>
            <a:r>
              <a:rPr lang="en-US" sz="2400" b="1" dirty="0" smtClean="0">
                <a:solidFill>
                  <a:schemeClr val="tx1"/>
                </a:solidFill>
                <a:latin typeface="Courier New" pitchFamily="49" charset="0"/>
              </a:rPr>
              <a:t>TRIGGER PROCEDURE FOR FIND OF ad_mstr.</a:t>
            </a:r>
          </a:p>
          <a:p>
            <a:pPr marL="914400" lvl="2">
              <a:buFont typeface="Wingdings" pitchFamily="2" charset="2"/>
              <a:buNone/>
            </a:pPr>
            <a:r>
              <a:rPr lang="en-US" sz="2400" b="1" dirty="0" smtClean="0">
                <a:solidFill>
                  <a:schemeClr val="tx1"/>
                </a:solidFill>
                <a:latin typeface="Courier New" pitchFamily="49" charset="0"/>
              </a:rPr>
              <a:t>IF ad_state = "CA" THEN RETURN "7".</a:t>
            </a:r>
          </a:p>
          <a:p>
            <a:pPr marL="914400" lvl="2">
              <a:buFont typeface="Wingdings" pitchFamily="2" charset="2"/>
              <a:buNone/>
            </a:pPr>
            <a:r>
              <a:rPr lang="en-US" sz="2400" b="1" dirty="0" smtClean="0">
                <a:solidFill>
                  <a:schemeClr val="tx1"/>
                </a:solidFill>
                <a:latin typeface="Courier New" pitchFamily="49" charset="0"/>
              </a:rPr>
              <a:t>ELSE RETURN "".</a:t>
            </a:r>
          </a:p>
          <a:p>
            <a:endParaRPr lang="en-US" dirty="0"/>
          </a:p>
        </p:txBody>
      </p:sp>
      <p:sp>
        <p:nvSpPr>
          <p:cNvPr id="9" name="Title 8"/>
          <p:cNvSpPr>
            <a:spLocks noGrp="1"/>
          </p:cNvSpPr>
          <p:nvPr>
            <p:ph type="title"/>
          </p:nvPr>
        </p:nvSpPr>
        <p:spPr>
          <a:xfrm>
            <a:off x="457200" y="290076"/>
            <a:ext cx="8229600" cy="716523"/>
          </a:xfrm>
        </p:spPr>
        <p:txBody>
          <a:bodyPr/>
          <a:lstStyle/>
          <a:p>
            <a:r>
              <a:rPr lang="en-US" dirty="0" smtClean="0"/>
              <a:t>FIND Trigger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a:t>
            </a:r>
            <a:r>
              <a:rPr lang="en-US" sz="800" dirty="0" smtClean="0"/>
              <a:t>0</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73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4739">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47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Rectangle 1027"/>
          <p:cNvSpPr>
            <a:spLocks noGrp="1" noChangeArrowheads="1"/>
          </p:cNvSpPr>
          <p:nvPr>
            <p:ph type="body" idx="1"/>
          </p:nvPr>
        </p:nvSpPr>
        <p:spPr>
          <a:xfrm>
            <a:off x="609599" y="1054100"/>
            <a:ext cx="8240713" cy="4940300"/>
          </a:xfrm>
        </p:spPr>
        <p:txBody>
          <a:bodyPr lIns="86493" tIns="43247" rIns="86493" bIns="43247"/>
          <a:lstStyle/>
          <a:p>
            <a:r>
              <a:rPr lang="en-US" dirty="0"/>
              <a:t>Fires after a new value is assigned to the field and any necessary re-indexing is completed</a:t>
            </a:r>
          </a:p>
          <a:p>
            <a:r>
              <a:rPr lang="en-US" dirty="0" smtClean="0"/>
              <a:t>Monitors </a:t>
            </a:r>
            <a:r>
              <a:rPr lang="en-US" dirty="0"/>
              <a:t>a specific field rather than a </a:t>
            </a:r>
            <a:r>
              <a:rPr lang="en-US" dirty="0" smtClean="0"/>
              <a:t>table</a:t>
            </a:r>
          </a:p>
          <a:p>
            <a:pPr lvl="1"/>
            <a:endParaRPr lang="en-US" sz="2800" dirty="0" smtClean="0"/>
          </a:p>
          <a:p>
            <a:pPr lvl="1">
              <a:buNone/>
            </a:pPr>
            <a:r>
              <a:rPr lang="en-US" sz="2000" b="1" dirty="0" smtClean="0">
                <a:solidFill>
                  <a:schemeClr val="tx1"/>
                </a:solidFill>
                <a:latin typeface="Courier New" pitchFamily="49" charset="0"/>
              </a:rPr>
              <a:t>TRIGGER PROCEDURE FOR ASSIGN OF cm_mstr.cm_sort.</a:t>
            </a:r>
          </a:p>
          <a:p>
            <a:pPr lvl="1">
              <a:buNone/>
            </a:pPr>
            <a:r>
              <a:rPr lang="en-US" sz="2000" b="1" dirty="0" smtClean="0">
                <a:solidFill>
                  <a:schemeClr val="tx1"/>
                </a:solidFill>
                <a:latin typeface="Courier New" pitchFamily="49" charset="0"/>
              </a:rPr>
              <a:t>MESSAGE "assign trigger fired" VIEW-AS ALERT-BOX.</a:t>
            </a:r>
          </a:p>
          <a:p>
            <a:pPr lvl="1">
              <a:buNone/>
            </a:pPr>
            <a:r>
              <a:rPr lang="en-US" sz="2000" b="1" dirty="0" smtClean="0">
                <a:solidFill>
                  <a:schemeClr val="tx1"/>
                </a:solidFill>
                <a:latin typeface="Courier New" pitchFamily="49" charset="0"/>
              </a:rPr>
              <a:t>cm_mstr.cm_sort = CAPS(cm_mstr.cm_sort).</a:t>
            </a:r>
          </a:p>
          <a:p>
            <a:pPr lvl="1"/>
            <a:endParaRPr lang="en-US" sz="2800" dirty="0"/>
          </a:p>
        </p:txBody>
      </p:sp>
      <p:sp>
        <p:nvSpPr>
          <p:cNvPr id="9" name="Title 8"/>
          <p:cNvSpPr>
            <a:spLocks noGrp="1"/>
          </p:cNvSpPr>
          <p:nvPr>
            <p:ph type="title"/>
          </p:nvPr>
        </p:nvSpPr>
        <p:spPr>
          <a:xfrm>
            <a:off x="457200" y="337576"/>
            <a:ext cx="8229600" cy="716523"/>
          </a:xfrm>
        </p:spPr>
        <p:txBody>
          <a:bodyPr/>
          <a:lstStyle/>
          <a:p>
            <a:r>
              <a:rPr lang="en-US" dirty="0" smtClean="0"/>
              <a:t>ASSIGN Trigger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41</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67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678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678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67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1027"/>
          <p:cNvSpPr>
            <a:spLocks noGrp="1" noChangeArrowheads="1"/>
          </p:cNvSpPr>
          <p:nvPr>
            <p:ph type="body" idx="1"/>
          </p:nvPr>
        </p:nvSpPr>
        <p:spPr>
          <a:xfrm>
            <a:off x="495300" y="1042224"/>
            <a:ext cx="8153400" cy="5358575"/>
          </a:xfrm>
        </p:spPr>
        <p:txBody>
          <a:bodyPr lIns="86493" tIns="43247" rIns="86493" bIns="43247">
            <a:normAutofit/>
          </a:bodyPr>
          <a:lstStyle/>
          <a:p>
            <a:pPr>
              <a:lnSpc>
                <a:spcPct val="90000"/>
              </a:lnSpc>
            </a:pPr>
            <a:r>
              <a:rPr lang="en-US" dirty="0" smtClean="0"/>
              <a:t>S</a:t>
            </a:r>
            <a:r>
              <a:rPr lang="en-US" sz="2800" dirty="0" smtClean="0"/>
              <a:t>ection </a:t>
            </a:r>
            <a:r>
              <a:rPr lang="en-US" sz="2800" dirty="0"/>
              <a:t>of code </a:t>
            </a:r>
            <a:r>
              <a:rPr lang="en-US" sz="2800" dirty="0" smtClean="0"/>
              <a:t>added </a:t>
            </a:r>
            <a:r>
              <a:rPr lang="en-US" sz="2800" dirty="0"/>
              <a:t>to a larger, enclosing procedure</a:t>
            </a:r>
          </a:p>
          <a:p>
            <a:pPr>
              <a:lnSpc>
                <a:spcPct val="90000"/>
              </a:lnSpc>
            </a:pPr>
            <a:r>
              <a:rPr lang="en-US" dirty="0" smtClean="0"/>
              <a:t>F</a:t>
            </a:r>
            <a:r>
              <a:rPr lang="en-US" sz="2800" dirty="0" smtClean="0"/>
              <a:t>ires </a:t>
            </a:r>
            <a:r>
              <a:rPr lang="en-US" sz="2800" dirty="0"/>
              <a:t>before schema triggers, with the </a:t>
            </a:r>
            <a:r>
              <a:rPr lang="en-US" sz="2800" dirty="0" smtClean="0"/>
              <a:t>exception of FIND</a:t>
            </a:r>
            <a:endParaRPr lang="en-US" sz="2800" dirty="0"/>
          </a:p>
          <a:p>
            <a:pPr>
              <a:lnSpc>
                <a:spcPct val="90000"/>
              </a:lnSpc>
            </a:pPr>
            <a:r>
              <a:rPr lang="en-US" dirty="0" smtClean="0"/>
              <a:t>H</a:t>
            </a:r>
            <a:r>
              <a:rPr lang="en-US" sz="2800" dirty="0" smtClean="0"/>
              <a:t>ave </a:t>
            </a:r>
            <a:r>
              <a:rPr lang="en-US" sz="2800" dirty="0"/>
              <a:t>access to the frames, widgets, and variables defined in the enclosing procedure</a:t>
            </a:r>
          </a:p>
          <a:p>
            <a:pPr>
              <a:lnSpc>
                <a:spcPct val="90000"/>
              </a:lnSpc>
            </a:pPr>
            <a:r>
              <a:rPr lang="en-US" dirty="0" smtClean="0"/>
              <a:t>U</a:t>
            </a:r>
            <a:r>
              <a:rPr lang="en-US" sz="2800" dirty="0" smtClean="0"/>
              <a:t>sed </a:t>
            </a:r>
            <a:r>
              <a:rPr lang="en-US" sz="2800" dirty="0"/>
              <a:t>to perform additional or independent processing</a:t>
            </a:r>
          </a:p>
        </p:txBody>
      </p:sp>
      <p:sp>
        <p:nvSpPr>
          <p:cNvPr id="9" name="Title 8"/>
          <p:cNvSpPr>
            <a:spLocks noGrp="1"/>
          </p:cNvSpPr>
          <p:nvPr>
            <p:ph type="title"/>
          </p:nvPr>
        </p:nvSpPr>
        <p:spPr>
          <a:xfrm>
            <a:off x="457200" y="325701"/>
            <a:ext cx="8229600" cy="716523"/>
          </a:xfrm>
        </p:spPr>
        <p:txBody>
          <a:bodyPr/>
          <a:lstStyle/>
          <a:p>
            <a:r>
              <a:rPr lang="en-US" dirty="0" smtClean="0"/>
              <a:t>Session Triggers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7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07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7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1" name="Rectangle 3"/>
          <p:cNvSpPr>
            <a:spLocks noGrp="1" noChangeArrowheads="1"/>
          </p:cNvSpPr>
          <p:nvPr>
            <p:ph type="body" idx="1"/>
          </p:nvPr>
        </p:nvSpPr>
        <p:spPr>
          <a:xfrm>
            <a:off x="609600" y="1065974"/>
            <a:ext cx="8077200" cy="5334825"/>
          </a:xfrm>
        </p:spPr>
        <p:txBody>
          <a:bodyPr lIns="86493" tIns="43247" rIns="86493" bIns="43247">
            <a:normAutofit lnSpcReduction="10000"/>
          </a:bodyPr>
          <a:lstStyle/>
          <a:p>
            <a:pPr>
              <a:lnSpc>
                <a:spcPct val="90000"/>
              </a:lnSpc>
            </a:pPr>
            <a:r>
              <a:rPr lang="en-US" dirty="0"/>
              <a:t>Any user input: keyboard or mouse</a:t>
            </a:r>
          </a:p>
          <a:p>
            <a:pPr>
              <a:lnSpc>
                <a:spcPct val="90000"/>
              </a:lnSpc>
            </a:pPr>
            <a:r>
              <a:rPr lang="en-US" dirty="0" smtClean="0"/>
              <a:t>Two types</a:t>
            </a:r>
            <a:endParaRPr lang="en-US" sz="2500" dirty="0"/>
          </a:p>
          <a:p>
            <a:pPr lvl="1">
              <a:lnSpc>
                <a:spcPct val="90000"/>
              </a:lnSpc>
            </a:pPr>
            <a:r>
              <a:rPr lang="en-US" sz="2800" dirty="0"/>
              <a:t>E</a:t>
            </a:r>
            <a:r>
              <a:rPr lang="en-US" sz="2800" dirty="0" smtClean="0"/>
              <a:t>vent action: any </a:t>
            </a:r>
            <a:r>
              <a:rPr lang="en-US" sz="2800" dirty="0"/>
              <a:t>simple user interaction</a:t>
            </a:r>
          </a:p>
          <a:p>
            <a:pPr lvl="3">
              <a:lnSpc>
                <a:spcPct val="90000"/>
              </a:lnSpc>
              <a:buFontTx/>
              <a:buNone/>
            </a:pPr>
            <a:endParaRPr lang="en-US" sz="2000" b="1" dirty="0" smtClean="0">
              <a:solidFill>
                <a:srgbClr val="0070C0"/>
              </a:solidFill>
              <a:latin typeface="Courier New" pitchFamily="49" charset="0"/>
              <a:cs typeface="Courier New" pitchFamily="49" charset="0"/>
            </a:endParaRPr>
          </a:p>
          <a:p>
            <a:pPr lvl="3">
              <a:lnSpc>
                <a:spcPct val="90000"/>
              </a:lnSpc>
              <a:buFontTx/>
              <a:buNone/>
            </a:pPr>
            <a:r>
              <a:rPr lang="en-US" sz="2000" b="1" dirty="0" smtClean="0">
                <a:solidFill>
                  <a:schemeClr val="tx1"/>
                </a:solidFill>
                <a:latin typeface="Courier New" pitchFamily="49" charset="0"/>
                <a:cs typeface="Courier New" pitchFamily="49" charset="0"/>
              </a:rPr>
              <a:t>ON </a:t>
            </a:r>
            <a:r>
              <a:rPr lang="en-US" sz="2000" b="1" dirty="0">
                <a:solidFill>
                  <a:srgbClr val="0070C0"/>
                </a:solidFill>
                <a:latin typeface="Courier New" pitchFamily="49" charset="0"/>
                <a:cs typeface="Courier New" pitchFamily="49" charset="0"/>
              </a:rPr>
              <a:t>F1</a:t>
            </a:r>
            <a:r>
              <a:rPr lang="en-US" sz="2000" b="1" dirty="0">
                <a:solidFill>
                  <a:schemeClr val="tx1"/>
                </a:solidFill>
                <a:latin typeface="Courier New" pitchFamily="49" charset="0"/>
                <a:cs typeface="Courier New" pitchFamily="49" charset="0"/>
              </a:rPr>
              <a:t> OF </a:t>
            </a:r>
            <a:r>
              <a:rPr lang="en-US" sz="2000" b="1" i="1" dirty="0">
                <a:solidFill>
                  <a:schemeClr val="tx1"/>
                </a:solidFill>
                <a:latin typeface="Courier New" pitchFamily="49" charset="0"/>
                <a:cs typeface="Courier New" pitchFamily="49" charset="0"/>
              </a:rPr>
              <a:t>widget-name</a:t>
            </a:r>
            <a:r>
              <a:rPr lang="en-US" sz="2000" b="1" dirty="0">
                <a:solidFill>
                  <a:schemeClr val="tx1"/>
                </a:solidFill>
                <a:latin typeface="Courier New" pitchFamily="49" charset="0"/>
                <a:cs typeface="Courier New" pitchFamily="49" charset="0"/>
              </a:rPr>
              <a:t> DO:</a:t>
            </a:r>
          </a:p>
          <a:p>
            <a:pPr lvl="3">
              <a:lnSpc>
                <a:spcPct val="90000"/>
              </a:lnSpc>
              <a:buFontTx/>
              <a:buNone/>
            </a:pPr>
            <a:r>
              <a:rPr lang="en-US" sz="2000" b="1" dirty="0">
                <a:solidFill>
                  <a:schemeClr val="tx1"/>
                </a:solidFill>
                <a:latin typeface="Courier New" pitchFamily="49" charset="0"/>
                <a:cs typeface="Courier New" pitchFamily="49" charset="0"/>
              </a:rPr>
              <a:t>    /* CODE */</a:t>
            </a:r>
          </a:p>
          <a:p>
            <a:pPr lvl="3">
              <a:lnSpc>
                <a:spcPct val="90000"/>
              </a:lnSpc>
              <a:buFontTx/>
              <a:buNone/>
            </a:pPr>
            <a:r>
              <a:rPr lang="en-US" sz="2000" b="1" dirty="0">
                <a:solidFill>
                  <a:schemeClr val="tx1"/>
                </a:solidFill>
                <a:latin typeface="Courier New" pitchFamily="49" charset="0"/>
                <a:cs typeface="Courier New" pitchFamily="49" charset="0"/>
              </a:rPr>
              <a:t>END.</a:t>
            </a:r>
          </a:p>
          <a:p>
            <a:pPr lvl="1">
              <a:lnSpc>
                <a:spcPct val="90000"/>
              </a:lnSpc>
            </a:pPr>
            <a:endParaRPr lang="en-US" sz="2500" dirty="0" smtClean="0"/>
          </a:p>
          <a:p>
            <a:pPr lvl="1">
              <a:lnSpc>
                <a:spcPct val="90000"/>
              </a:lnSpc>
            </a:pPr>
            <a:r>
              <a:rPr lang="en-US" sz="2800" dirty="0" smtClean="0"/>
              <a:t>Event function: an </a:t>
            </a:r>
            <a:r>
              <a:rPr lang="en-US" sz="2800" dirty="0"/>
              <a:t>abstraction of one or more event </a:t>
            </a:r>
            <a:r>
              <a:rPr lang="en-US" sz="2800" dirty="0" smtClean="0"/>
              <a:t>actions</a:t>
            </a:r>
          </a:p>
          <a:p>
            <a:pPr lvl="1">
              <a:lnSpc>
                <a:spcPct val="90000"/>
              </a:lnSpc>
            </a:pPr>
            <a:endParaRPr lang="en-US" sz="2500" dirty="0"/>
          </a:p>
          <a:p>
            <a:pPr lvl="3">
              <a:lnSpc>
                <a:spcPct val="90000"/>
              </a:lnSpc>
              <a:buFontTx/>
              <a:buNone/>
            </a:pPr>
            <a:r>
              <a:rPr lang="en-US" sz="2000" b="1" dirty="0">
                <a:solidFill>
                  <a:schemeClr val="tx1"/>
                </a:solidFill>
                <a:latin typeface="Courier New" pitchFamily="49" charset="0"/>
              </a:rPr>
              <a:t>ON </a:t>
            </a:r>
            <a:r>
              <a:rPr lang="en-US" sz="2000" b="1" dirty="0">
                <a:solidFill>
                  <a:srgbClr val="0070C0"/>
                </a:solidFill>
                <a:latin typeface="Courier New" pitchFamily="49" charset="0"/>
              </a:rPr>
              <a:t>HELP</a:t>
            </a:r>
            <a:r>
              <a:rPr lang="en-US" sz="2000" b="1" dirty="0">
                <a:solidFill>
                  <a:schemeClr val="tx1"/>
                </a:solidFill>
                <a:latin typeface="Courier New" pitchFamily="49" charset="0"/>
              </a:rPr>
              <a:t> OF </a:t>
            </a:r>
            <a:r>
              <a:rPr lang="en-US" sz="2000" b="1" i="1" dirty="0">
                <a:solidFill>
                  <a:schemeClr val="tx1"/>
                </a:solidFill>
                <a:latin typeface="Courier New" pitchFamily="49" charset="0"/>
              </a:rPr>
              <a:t>widget-name</a:t>
            </a:r>
            <a:r>
              <a:rPr lang="en-US" sz="2000" b="1" dirty="0">
                <a:solidFill>
                  <a:schemeClr val="tx1"/>
                </a:solidFill>
                <a:latin typeface="Courier New" pitchFamily="49" charset="0"/>
              </a:rPr>
              <a:t> DO:</a:t>
            </a:r>
          </a:p>
          <a:p>
            <a:pPr lvl="3">
              <a:lnSpc>
                <a:spcPct val="90000"/>
              </a:lnSpc>
              <a:buFontTx/>
              <a:buNone/>
            </a:pPr>
            <a:r>
              <a:rPr lang="en-US" sz="2000" b="1" dirty="0">
                <a:solidFill>
                  <a:schemeClr val="tx1"/>
                </a:solidFill>
                <a:latin typeface="Courier New" pitchFamily="49" charset="0"/>
              </a:rPr>
              <a:t>    /* CODE */</a:t>
            </a:r>
          </a:p>
          <a:p>
            <a:pPr lvl="3">
              <a:lnSpc>
                <a:spcPct val="90000"/>
              </a:lnSpc>
              <a:buFontTx/>
              <a:buNone/>
            </a:pPr>
            <a:r>
              <a:rPr lang="en-US" sz="2000" b="1" dirty="0">
                <a:solidFill>
                  <a:schemeClr val="tx1"/>
                </a:solidFill>
                <a:latin typeface="Courier New" pitchFamily="49" charset="0"/>
              </a:rPr>
              <a:t>END.</a:t>
            </a:r>
            <a:endParaRPr lang="en-US" sz="2000" b="1" dirty="0">
              <a:solidFill>
                <a:schemeClr val="tx1"/>
              </a:solidFill>
            </a:endParaRPr>
          </a:p>
        </p:txBody>
      </p:sp>
      <p:sp>
        <p:nvSpPr>
          <p:cNvPr id="9" name="Title 8"/>
          <p:cNvSpPr>
            <a:spLocks noGrp="1"/>
          </p:cNvSpPr>
          <p:nvPr>
            <p:ph type="title"/>
          </p:nvPr>
        </p:nvSpPr>
        <p:spPr>
          <a:xfrm>
            <a:off x="457200" y="349451"/>
            <a:ext cx="8229600" cy="716523"/>
          </a:xfrm>
        </p:spPr>
        <p:txBody>
          <a:bodyPr/>
          <a:lstStyle/>
          <a:p>
            <a:r>
              <a:rPr lang="en-US" dirty="0" smtClean="0"/>
              <a:t>Events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43</a:t>
            </a:r>
            <a:r>
              <a:rPr lang="en-US" sz="800" noProof="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70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70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709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709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709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709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709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7091">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709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3"/>
          <p:cNvSpPr>
            <a:spLocks noGrp="1" noChangeArrowheads="1"/>
          </p:cNvSpPr>
          <p:nvPr>
            <p:ph type="body" idx="1"/>
          </p:nvPr>
        </p:nvSpPr>
        <p:spPr>
          <a:xfrm>
            <a:off x="723900" y="1054100"/>
            <a:ext cx="7696200" cy="5346700"/>
          </a:xfrm>
        </p:spPr>
        <p:txBody>
          <a:bodyPr lIns="86493" tIns="43247" rIns="86493" bIns="43247"/>
          <a:lstStyle/>
          <a:p>
            <a:pPr marL="285750" indent="-285750">
              <a:lnSpc>
                <a:spcPct val="90000"/>
              </a:lnSpc>
            </a:pPr>
            <a:r>
              <a:rPr lang="en-US" sz="2600" dirty="0"/>
              <a:t>Specifies a trigger for one or more </a:t>
            </a:r>
            <a:r>
              <a:rPr lang="en-US" sz="2600" dirty="0" smtClean="0"/>
              <a:t>events</a:t>
            </a:r>
          </a:p>
          <a:p>
            <a:pPr marL="285750" indent="-285750">
              <a:lnSpc>
                <a:spcPct val="90000"/>
              </a:lnSpc>
            </a:pPr>
            <a:r>
              <a:rPr lang="en-US" sz="2600" dirty="0" smtClean="0"/>
              <a:t>Redefines </a:t>
            </a:r>
            <a:r>
              <a:rPr lang="en-US" sz="2600" dirty="0"/>
              <a:t>terminal keys for an application</a:t>
            </a:r>
          </a:p>
          <a:p>
            <a:pPr marL="285750" indent="-285750">
              <a:lnSpc>
                <a:spcPct val="90000"/>
              </a:lnSpc>
              <a:buFont typeface="Wingdings" pitchFamily="2" charset="2"/>
              <a:buNone/>
            </a:pPr>
            <a:r>
              <a:rPr lang="en-US" sz="2600" dirty="0">
                <a:latin typeface="Courier New" pitchFamily="49" charset="0"/>
              </a:rPr>
              <a:t>	</a:t>
            </a:r>
            <a:r>
              <a:rPr lang="en-US" sz="2000" b="1" dirty="0">
                <a:solidFill>
                  <a:schemeClr val="tx1"/>
                </a:solidFill>
                <a:latin typeface="Courier New" pitchFamily="49" charset="0"/>
              </a:rPr>
              <a:t>ON event-list</a:t>
            </a:r>
          </a:p>
          <a:p>
            <a:pPr marL="285750" indent="-285750">
              <a:lnSpc>
                <a:spcPct val="90000"/>
              </a:lnSpc>
              <a:buFont typeface="Wingdings" pitchFamily="2" charset="2"/>
              <a:buNone/>
            </a:pPr>
            <a:r>
              <a:rPr lang="en-US" sz="2000" b="1" dirty="0">
                <a:solidFill>
                  <a:schemeClr val="tx1"/>
                </a:solidFill>
                <a:latin typeface="Courier New" pitchFamily="49" charset="0"/>
              </a:rPr>
              <a:t>		{{OF widget-list [OR event-list OF widget-list]...</a:t>
            </a:r>
          </a:p>
          <a:p>
            <a:pPr marL="285750" indent="-285750">
              <a:lnSpc>
                <a:spcPct val="90000"/>
              </a:lnSpc>
              <a:buFont typeface="Wingdings" pitchFamily="2" charset="2"/>
              <a:buNone/>
            </a:pPr>
            <a:r>
              <a:rPr lang="en-US" sz="2000" b="1" dirty="0">
                <a:solidFill>
                  <a:schemeClr val="tx1"/>
                </a:solidFill>
                <a:latin typeface="Courier New" pitchFamily="49" charset="0"/>
              </a:rPr>
              <a:t>		[ANYWHERE]}|ANYWHERE}	{trigger-block|REVERT|</a:t>
            </a:r>
          </a:p>
          <a:p>
            <a:pPr marL="285750" indent="-285750">
              <a:lnSpc>
                <a:spcPct val="90000"/>
              </a:lnSpc>
              <a:buFont typeface="Wingdings" pitchFamily="2" charset="2"/>
              <a:buNone/>
            </a:pPr>
            <a:r>
              <a:rPr lang="en-US" sz="2000" b="1" dirty="0">
                <a:solidFill>
                  <a:schemeClr val="tx1"/>
                </a:solidFill>
                <a:latin typeface="Courier New" pitchFamily="49" charset="0"/>
              </a:rPr>
              <a:t>		</a:t>
            </a:r>
            <a:r>
              <a:rPr lang="en-US" sz="2000" b="1" dirty="0" smtClean="0">
                <a:solidFill>
                  <a:schemeClr val="tx1"/>
                </a:solidFill>
                <a:latin typeface="Courier New" pitchFamily="49" charset="0"/>
              </a:rPr>
              <a:t>{PERSISTENT RUN procedure [(input-parameters)]}}</a:t>
            </a:r>
            <a:endParaRPr lang="en-US" sz="2000" b="1" dirty="0" smtClean="0">
              <a:solidFill>
                <a:schemeClr val="tx1"/>
              </a:solidFill>
            </a:endParaRPr>
          </a:p>
          <a:p>
            <a:pPr marL="285750" indent="-285750">
              <a:lnSpc>
                <a:spcPct val="90000"/>
              </a:lnSpc>
              <a:buFont typeface="Wingdings" pitchFamily="2" charset="2"/>
              <a:buNone/>
            </a:pPr>
            <a:endParaRPr lang="en-US" sz="2600" dirty="0" smtClean="0">
              <a:latin typeface="Courier New" pitchFamily="49" charset="0"/>
            </a:endParaRPr>
          </a:p>
          <a:p>
            <a:pPr marL="285750" indent="-285750">
              <a:lnSpc>
                <a:spcPct val="90000"/>
              </a:lnSpc>
              <a:buFont typeface="Wingdings" pitchFamily="2" charset="2"/>
              <a:buNone/>
            </a:pPr>
            <a:endParaRPr lang="en-US" sz="2600" dirty="0" smtClean="0">
              <a:latin typeface="Courier New" pitchFamily="49" charset="0"/>
            </a:endParaRPr>
          </a:p>
          <a:p>
            <a:pPr marL="285750" indent="-285750">
              <a:lnSpc>
                <a:spcPct val="90000"/>
              </a:lnSpc>
              <a:buFont typeface="Wingdings" pitchFamily="2" charset="2"/>
              <a:buNone/>
            </a:pPr>
            <a:r>
              <a:rPr lang="en-US" sz="2600" dirty="0" smtClean="0">
                <a:latin typeface="Courier New" pitchFamily="49" charset="0"/>
              </a:rPr>
              <a:t>	</a:t>
            </a:r>
            <a:r>
              <a:rPr lang="en-US" sz="2000" dirty="0" smtClean="0">
                <a:solidFill>
                  <a:schemeClr val="tx2">
                    <a:lumMod val="90000"/>
                    <a:lumOff val="10000"/>
                  </a:schemeClr>
                </a:solidFill>
                <a:latin typeface="Courier New" pitchFamily="49" charset="0"/>
              </a:rPr>
              <a:t>ON </a:t>
            </a:r>
            <a:r>
              <a:rPr lang="en-US" sz="2000" i="1" dirty="0" smtClean="0">
                <a:solidFill>
                  <a:schemeClr val="tx2">
                    <a:lumMod val="90000"/>
                    <a:lumOff val="10000"/>
                  </a:schemeClr>
                </a:solidFill>
                <a:latin typeface="Courier New" pitchFamily="49" charset="0"/>
              </a:rPr>
              <a:t>CHOOSE, DEFAULT-ACTION </a:t>
            </a:r>
            <a:r>
              <a:rPr lang="en-US" sz="2000" dirty="0" smtClean="0">
                <a:solidFill>
                  <a:schemeClr val="tx2">
                    <a:lumMod val="90000"/>
                    <a:lumOff val="10000"/>
                  </a:schemeClr>
                </a:solidFill>
                <a:latin typeface="Courier New" pitchFamily="49" charset="0"/>
              </a:rPr>
              <a:t>OF </a:t>
            </a:r>
            <a:r>
              <a:rPr lang="en-US" sz="2000" i="1" dirty="0" smtClean="0">
                <a:solidFill>
                  <a:schemeClr val="tx2">
                    <a:lumMod val="90000"/>
                    <a:lumOff val="10000"/>
                  </a:schemeClr>
                </a:solidFill>
                <a:latin typeface="Courier New" pitchFamily="49" charset="0"/>
              </a:rPr>
              <a:t>button_quit </a:t>
            </a:r>
            <a:r>
              <a:rPr lang="en-US" sz="2000" dirty="0" smtClean="0">
                <a:solidFill>
                  <a:schemeClr val="tx2">
                    <a:lumMod val="90000"/>
                    <a:lumOff val="10000"/>
                  </a:schemeClr>
                </a:solidFill>
                <a:latin typeface="Courier New" pitchFamily="49" charset="0"/>
              </a:rPr>
              <a:t>DO:</a:t>
            </a:r>
            <a:endParaRPr lang="en-US" sz="2000" dirty="0">
              <a:solidFill>
                <a:schemeClr val="tx2">
                  <a:lumMod val="90000"/>
                  <a:lumOff val="10000"/>
                </a:schemeClr>
              </a:solidFill>
            </a:endParaRPr>
          </a:p>
        </p:txBody>
      </p:sp>
      <p:sp>
        <p:nvSpPr>
          <p:cNvPr id="9" name="Title 8"/>
          <p:cNvSpPr>
            <a:spLocks noGrp="1"/>
          </p:cNvSpPr>
          <p:nvPr>
            <p:ph type="title"/>
          </p:nvPr>
        </p:nvSpPr>
        <p:spPr>
          <a:xfrm>
            <a:off x="457200" y="337576"/>
            <a:ext cx="8229600" cy="716523"/>
          </a:xfrm>
        </p:spPr>
        <p:txBody>
          <a:bodyPr/>
          <a:lstStyle/>
          <a:p>
            <a:r>
              <a:rPr lang="en-US" dirty="0" smtClean="0"/>
              <a:t>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173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173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1731">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173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173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173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3074"/>
          <p:cNvSpPr>
            <a:spLocks noChangeArrowheads="1"/>
          </p:cNvSpPr>
          <p:nvPr/>
        </p:nvSpPr>
        <p:spPr bwMode="auto">
          <a:xfrm>
            <a:off x="647700" y="1752600"/>
            <a:ext cx="7696200" cy="4191000"/>
          </a:xfrm>
          <a:prstGeom prst="rect">
            <a:avLst/>
          </a:prstGeom>
          <a:solidFill>
            <a:srgbClr val="FFFFFF"/>
          </a:solidFill>
          <a:ln w="9525">
            <a:solidFill>
              <a:schemeClr val="tx1"/>
            </a:solidFill>
            <a:miter lim="800000"/>
            <a:headEnd/>
            <a:tailEnd/>
          </a:ln>
          <a:effectLst>
            <a:outerShdw dist="35921" dir="2700000" algn="ctr" rotWithShape="0">
              <a:srgbClr val="808080"/>
            </a:outerShdw>
          </a:effectLst>
        </p:spPr>
        <p:txBody>
          <a:bodyPr lIns="90488" tIns="44450" rIns="90488" bIns="44450" anchor="ctr">
            <a:spAutoFit/>
          </a:bodyPr>
          <a:lstStyle/>
          <a:p>
            <a:endParaRPr lang="en-US" dirty="0"/>
          </a:p>
        </p:txBody>
      </p:sp>
      <p:sp>
        <p:nvSpPr>
          <p:cNvPr id="218116" name="Rectangle 3076"/>
          <p:cNvSpPr>
            <a:spLocks noGrp="1" noChangeArrowheads="1"/>
          </p:cNvSpPr>
          <p:nvPr>
            <p:ph type="body" idx="1"/>
          </p:nvPr>
        </p:nvSpPr>
        <p:spPr>
          <a:xfrm>
            <a:off x="800100" y="1981200"/>
            <a:ext cx="3581400" cy="3810000"/>
          </a:xfrm>
        </p:spPr>
        <p:txBody>
          <a:bodyPr lIns="86493" tIns="43247" rIns="86493" bIns="43247"/>
          <a:lstStyle/>
          <a:p>
            <a:pPr>
              <a:lnSpc>
                <a:spcPct val="90000"/>
              </a:lnSpc>
            </a:pPr>
            <a:r>
              <a:rPr lang="en-US" sz="2200" dirty="0">
                <a:solidFill>
                  <a:schemeClr val="tx2">
                    <a:lumMod val="90000"/>
                    <a:lumOff val="10000"/>
                  </a:schemeClr>
                </a:solidFill>
              </a:rPr>
              <a:t>ANY-KEY</a:t>
            </a:r>
          </a:p>
          <a:p>
            <a:pPr>
              <a:lnSpc>
                <a:spcPct val="90000"/>
              </a:lnSpc>
            </a:pPr>
            <a:r>
              <a:rPr lang="en-US" sz="2200" dirty="0">
                <a:solidFill>
                  <a:schemeClr val="tx2">
                    <a:lumMod val="90000"/>
                    <a:lumOff val="10000"/>
                  </a:schemeClr>
                </a:solidFill>
              </a:rPr>
              <a:t>CHOOSE</a:t>
            </a:r>
          </a:p>
          <a:p>
            <a:pPr>
              <a:lnSpc>
                <a:spcPct val="90000"/>
              </a:lnSpc>
            </a:pPr>
            <a:r>
              <a:rPr lang="en-US" sz="2200" dirty="0">
                <a:solidFill>
                  <a:schemeClr val="tx2">
                    <a:lumMod val="90000"/>
                    <a:lumOff val="10000"/>
                  </a:schemeClr>
                </a:solidFill>
              </a:rPr>
              <a:t>DEFAULT-ACTION</a:t>
            </a:r>
          </a:p>
          <a:p>
            <a:pPr>
              <a:lnSpc>
                <a:spcPct val="90000"/>
              </a:lnSpc>
            </a:pPr>
            <a:r>
              <a:rPr lang="en-US" sz="2200" dirty="0">
                <a:solidFill>
                  <a:schemeClr val="tx2">
                    <a:lumMod val="90000"/>
                    <a:lumOff val="10000"/>
                  </a:schemeClr>
                </a:solidFill>
              </a:rPr>
              <a:t>END-ERROR</a:t>
            </a:r>
          </a:p>
          <a:p>
            <a:pPr>
              <a:lnSpc>
                <a:spcPct val="90000"/>
              </a:lnSpc>
            </a:pPr>
            <a:r>
              <a:rPr lang="en-US" sz="2200" dirty="0">
                <a:solidFill>
                  <a:schemeClr val="tx2">
                    <a:lumMod val="90000"/>
                    <a:lumOff val="10000"/>
                  </a:schemeClr>
                </a:solidFill>
              </a:rPr>
              <a:t>ENDKEY</a:t>
            </a:r>
          </a:p>
          <a:p>
            <a:pPr>
              <a:lnSpc>
                <a:spcPct val="90000"/>
              </a:lnSpc>
            </a:pPr>
            <a:r>
              <a:rPr lang="en-US" sz="2200" dirty="0">
                <a:solidFill>
                  <a:schemeClr val="tx2">
                    <a:lumMod val="90000"/>
                    <a:lumOff val="10000"/>
                  </a:schemeClr>
                </a:solidFill>
              </a:rPr>
              <a:t>ENTRY</a:t>
            </a:r>
          </a:p>
          <a:p>
            <a:pPr>
              <a:lnSpc>
                <a:spcPct val="90000"/>
              </a:lnSpc>
            </a:pPr>
            <a:r>
              <a:rPr lang="en-US" sz="2200" dirty="0">
                <a:solidFill>
                  <a:schemeClr val="tx2">
                    <a:lumMod val="90000"/>
                    <a:lumOff val="10000"/>
                  </a:schemeClr>
                </a:solidFill>
              </a:rPr>
              <a:t>GO</a:t>
            </a:r>
          </a:p>
          <a:p>
            <a:pPr>
              <a:lnSpc>
                <a:spcPct val="90000"/>
              </a:lnSpc>
            </a:pPr>
            <a:r>
              <a:rPr lang="en-US" sz="2200" dirty="0">
                <a:solidFill>
                  <a:schemeClr val="tx2">
                    <a:lumMod val="90000"/>
                    <a:lumOff val="10000"/>
                  </a:schemeClr>
                </a:solidFill>
              </a:rPr>
              <a:t>HELP</a:t>
            </a:r>
          </a:p>
          <a:p>
            <a:pPr>
              <a:lnSpc>
                <a:spcPct val="90000"/>
              </a:lnSpc>
            </a:pPr>
            <a:r>
              <a:rPr lang="en-US" sz="2200" dirty="0">
                <a:solidFill>
                  <a:schemeClr val="tx2">
                    <a:lumMod val="90000"/>
                    <a:lumOff val="10000"/>
                  </a:schemeClr>
                </a:solidFill>
              </a:rPr>
              <a:t>LEAVE</a:t>
            </a:r>
          </a:p>
          <a:p>
            <a:pPr>
              <a:lnSpc>
                <a:spcPct val="90000"/>
              </a:lnSpc>
            </a:pPr>
            <a:r>
              <a:rPr lang="en-US" sz="2200" dirty="0">
                <a:solidFill>
                  <a:schemeClr val="tx2">
                    <a:lumMod val="90000"/>
                    <a:lumOff val="10000"/>
                  </a:schemeClr>
                </a:solidFill>
              </a:rPr>
              <a:t>LEFT-MOUSE-CLICK</a:t>
            </a:r>
          </a:p>
        </p:txBody>
      </p:sp>
      <p:sp>
        <p:nvSpPr>
          <p:cNvPr id="218117" name="Rectangle 3077"/>
          <p:cNvSpPr>
            <a:spLocks noChangeArrowheads="1"/>
          </p:cNvSpPr>
          <p:nvPr/>
        </p:nvSpPr>
        <p:spPr bwMode="auto">
          <a:xfrm>
            <a:off x="4533900" y="1905000"/>
            <a:ext cx="3505200" cy="3962400"/>
          </a:xfrm>
          <a:prstGeom prst="rect">
            <a:avLst/>
          </a:prstGeom>
          <a:noFill/>
          <a:ln w="12700">
            <a:noFill/>
            <a:miter lim="800000"/>
            <a:headEnd/>
            <a:tailEnd/>
          </a:ln>
          <a:effectLst/>
        </p:spPr>
        <p:txBody>
          <a:bodyPr lIns="86493" tIns="43247" rIns="86493" bIns="43247"/>
          <a:lstStyle/>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MOUSE-MENU-CLICK</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NEXT-FRAME</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OFF-END</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RETURN</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ROW-ENTRY</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ROW-LEAVE</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SELECTION</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TAB</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VALUE-CHANGED</a:t>
            </a:r>
          </a:p>
          <a:p>
            <a:pPr marL="452438" indent="-452438">
              <a:spcBef>
                <a:spcPct val="20000"/>
              </a:spcBef>
              <a:buClr>
                <a:schemeClr val="accent2"/>
              </a:buClr>
              <a:buFont typeface="Arial" pitchFamily="34" charset="0"/>
              <a:buChar char="•"/>
            </a:pPr>
            <a:r>
              <a:rPr lang="en-US" sz="2200" dirty="0">
                <a:solidFill>
                  <a:schemeClr val="tx2">
                    <a:lumMod val="90000"/>
                    <a:lumOff val="10000"/>
                  </a:schemeClr>
                </a:solidFill>
              </a:rPr>
              <a:t>WINDOW-CLOSE</a:t>
            </a:r>
          </a:p>
        </p:txBody>
      </p:sp>
      <p:sp>
        <p:nvSpPr>
          <p:cNvPr id="218118" name="Text Box 3078"/>
          <p:cNvSpPr txBox="1">
            <a:spLocks noChangeArrowheads="1"/>
          </p:cNvSpPr>
          <p:nvPr/>
        </p:nvSpPr>
        <p:spPr bwMode="auto">
          <a:xfrm>
            <a:off x="501810" y="1025513"/>
            <a:ext cx="1176605" cy="582211"/>
          </a:xfrm>
          <a:prstGeom prst="rect">
            <a:avLst/>
          </a:prstGeom>
          <a:noFill/>
          <a:ln w="9525">
            <a:noFill/>
            <a:miter lim="800000"/>
            <a:headEnd/>
            <a:tailEnd/>
          </a:ln>
          <a:effectLst/>
        </p:spPr>
        <p:txBody>
          <a:bodyPr wrap="none" lIns="90488" tIns="44450" rIns="90488" bIns="44450">
            <a:spAutoFit/>
          </a:bodyPr>
          <a:lstStyle/>
          <a:p>
            <a:pPr algn="ctr"/>
            <a:r>
              <a:rPr kumimoji="0" lang="en-US" sz="3200" b="1" dirty="0"/>
              <a:t>ON...</a:t>
            </a:r>
          </a:p>
        </p:txBody>
      </p:sp>
      <p:sp>
        <p:nvSpPr>
          <p:cNvPr id="218119" name="Text Box 3079"/>
          <p:cNvSpPr txBox="1">
            <a:spLocks noChangeArrowheads="1"/>
          </p:cNvSpPr>
          <p:nvPr/>
        </p:nvSpPr>
        <p:spPr bwMode="auto">
          <a:xfrm>
            <a:off x="7624235" y="5887463"/>
            <a:ext cx="929744" cy="582211"/>
          </a:xfrm>
          <a:prstGeom prst="rect">
            <a:avLst/>
          </a:prstGeom>
          <a:noFill/>
          <a:ln w="9525">
            <a:noFill/>
            <a:miter lim="800000"/>
            <a:headEnd/>
            <a:tailEnd/>
          </a:ln>
          <a:effectLst/>
        </p:spPr>
        <p:txBody>
          <a:bodyPr wrap="none" lIns="90488" tIns="44450" rIns="90488" bIns="44450">
            <a:spAutoFit/>
          </a:bodyPr>
          <a:lstStyle/>
          <a:p>
            <a:pPr algn="ctr"/>
            <a:r>
              <a:rPr kumimoji="0" lang="en-US" sz="3200" b="1" dirty="0"/>
              <a:t>DO:</a:t>
            </a:r>
          </a:p>
        </p:txBody>
      </p:sp>
      <p:sp>
        <p:nvSpPr>
          <p:cNvPr id="13" name="Title 12"/>
          <p:cNvSpPr>
            <a:spLocks noGrp="1"/>
          </p:cNvSpPr>
          <p:nvPr>
            <p:ph type="title"/>
          </p:nvPr>
        </p:nvSpPr>
        <p:spPr>
          <a:xfrm>
            <a:off x="457200" y="337576"/>
            <a:ext cx="8229600" cy="716523"/>
          </a:xfrm>
        </p:spPr>
        <p:txBody>
          <a:bodyPr/>
          <a:lstStyle/>
          <a:p>
            <a:r>
              <a:rPr lang="en-US" dirty="0" smtClean="0"/>
              <a:t>Examples of Interface Events</a:t>
            </a:r>
            <a:endParaRPr lang="en-US" dirty="0"/>
          </a:p>
        </p:txBody>
      </p:sp>
      <p:sp>
        <p:nvSpPr>
          <p:cNvPr id="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1026"/>
          <p:cNvSpPr>
            <a:spLocks noGrp="1" noChangeArrowheads="1"/>
          </p:cNvSpPr>
          <p:nvPr>
            <p:ph type="body" idx="1"/>
          </p:nvPr>
        </p:nvSpPr>
        <p:spPr>
          <a:xfrm>
            <a:off x="653143" y="1030349"/>
            <a:ext cx="7881257" cy="4837051"/>
          </a:xfrm>
          <a:noFill/>
          <a:ln/>
        </p:spPr>
        <p:txBody>
          <a:bodyPr lIns="90480" tIns="44446" rIns="90480" bIns="44446"/>
          <a:lstStyle/>
          <a:p>
            <a:pPr>
              <a:buNone/>
            </a:pPr>
            <a:r>
              <a:rPr lang="en-US" dirty="0" smtClean="0"/>
              <a:t>Overrides standard </a:t>
            </a:r>
            <a:r>
              <a:rPr lang="en-US" dirty="0"/>
              <a:t>field-level help</a:t>
            </a:r>
          </a:p>
          <a:p>
            <a:pPr>
              <a:buFont typeface="Wingdings" pitchFamily="2" charset="2"/>
              <a:buNone/>
            </a:pPr>
            <a:endParaRPr lang="en-US" sz="2600" dirty="0" smtClean="0">
              <a:latin typeface="Courier New" pitchFamily="49" charset="0"/>
            </a:endParaRPr>
          </a:p>
          <a:p>
            <a:pPr>
              <a:buFont typeface="Wingdings" pitchFamily="2" charset="2"/>
              <a:buNone/>
            </a:pPr>
            <a:r>
              <a:rPr lang="en-US" sz="2600" dirty="0">
                <a:latin typeface="Courier New" pitchFamily="49" charset="0"/>
              </a:rPr>
              <a:t>		</a:t>
            </a:r>
            <a:r>
              <a:rPr lang="en-US" sz="2400" b="1" dirty="0">
                <a:solidFill>
                  <a:schemeClr val="tx1"/>
                </a:solidFill>
                <a:latin typeface="Courier New" pitchFamily="49" charset="0"/>
              </a:rPr>
              <a:t>ON HELP of </a:t>
            </a:r>
            <a:r>
              <a:rPr lang="en-US" sz="2400" b="1" i="1" dirty="0">
                <a:solidFill>
                  <a:schemeClr val="tx1"/>
                </a:solidFill>
                <a:latin typeface="Courier New" pitchFamily="49" charset="0"/>
              </a:rPr>
              <a:t>fieldname</a:t>
            </a:r>
            <a:r>
              <a:rPr lang="en-US" sz="2400" b="1" dirty="0">
                <a:solidFill>
                  <a:schemeClr val="tx1"/>
                </a:solidFill>
                <a:latin typeface="Courier New" pitchFamily="49" charset="0"/>
              </a:rPr>
              <a:t> DO</a:t>
            </a:r>
            <a:r>
              <a:rPr lang="en-US" sz="2400" b="1" dirty="0" smtClean="0">
                <a:solidFill>
                  <a:schemeClr val="tx1"/>
                </a:solidFill>
                <a:latin typeface="Courier New" pitchFamily="49" charset="0"/>
              </a:rPr>
              <a:t>:</a:t>
            </a:r>
          </a:p>
          <a:p>
            <a:pPr>
              <a:buFont typeface="Wingdings" pitchFamily="2" charset="2"/>
              <a:buNone/>
            </a:pPr>
            <a:endParaRPr lang="en-US" sz="2000" b="1" dirty="0">
              <a:solidFill>
                <a:schemeClr val="tx1"/>
              </a:solidFill>
              <a:latin typeface="Courier New" pitchFamily="49" charset="0"/>
            </a:endParaRPr>
          </a:p>
          <a:p>
            <a:r>
              <a:rPr lang="en-US" sz="2400" dirty="0" smtClean="0"/>
              <a:t>Standard context-sensitive help is displayed through a single centralized procedure:  applhlp.p</a:t>
            </a:r>
          </a:p>
          <a:p>
            <a:r>
              <a:rPr lang="en-US" sz="2400" dirty="0" smtClean="0"/>
              <a:t>Progress uses the PROPATH to find the help</a:t>
            </a:r>
          </a:p>
          <a:p>
            <a:pPr>
              <a:buFont typeface="Wingdings" pitchFamily="2" charset="2"/>
              <a:buNone/>
            </a:pPr>
            <a:endParaRPr lang="en-US" dirty="0"/>
          </a:p>
        </p:txBody>
      </p:sp>
      <p:sp>
        <p:nvSpPr>
          <p:cNvPr id="9" name="Title 8"/>
          <p:cNvSpPr>
            <a:spLocks noGrp="1"/>
          </p:cNvSpPr>
          <p:nvPr>
            <p:ph type="title"/>
          </p:nvPr>
        </p:nvSpPr>
        <p:spPr>
          <a:xfrm>
            <a:off x="457200" y="313826"/>
            <a:ext cx="8229600" cy="716523"/>
          </a:xfrm>
        </p:spPr>
        <p:txBody>
          <a:bodyPr/>
          <a:lstStyle/>
          <a:p>
            <a:r>
              <a:rPr lang="en-US" dirty="0" smtClean="0"/>
              <a:t>ON HELP Triggers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709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709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709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42913" y="343463"/>
            <a:ext cx="8202323" cy="717550"/>
          </a:xfrm>
        </p:spPr>
        <p:txBody>
          <a:bodyPr lIns="86493" tIns="43247" rIns="86493" bIns="43247" anchor="t"/>
          <a:lstStyle/>
          <a:p>
            <a:pPr algn="l"/>
            <a:r>
              <a:rPr lang="en-US" dirty="0"/>
              <a:t>Frame Scoping</a:t>
            </a:r>
          </a:p>
        </p:txBody>
      </p:sp>
      <p:sp>
        <p:nvSpPr>
          <p:cNvPr id="54275" name="Rectangle 3"/>
          <p:cNvSpPr>
            <a:spLocks noGrp="1" noChangeArrowheads="1"/>
          </p:cNvSpPr>
          <p:nvPr>
            <p:ph type="body" idx="1"/>
          </p:nvPr>
        </p:nvSpPr>
        <p:spPr>
          <a:xfrm>
            <a:off x="609600" y="1061013"/>
            <a:ext cx="7869382" cy="5466787"/>
          </a:xfrm>
          <a:noFill/>
          <a:ln/>
        </p:spPr>
        <p:txBody>
          <a:bodyPr lIns="90480" tIns="44446" rIns="90480" bIns="44446">
            <a:normAutofit lnSpcReduction="10000"/>
          </a:bodyPr>
          <a:lstStyle/>
          <a:p>
            <a:pPr>
              <a:spcBef>
                <a:spcPct val="50000"/>
              </a:spcBef>
            </a:pPr>
            <a:r>
              <a:rPr lang="en-US" dirty="0" smtClean="0"/>
              <a:t>Every </a:t>
            </a:r>
            <a:r>
              <a:rPr lang="en-US" dirty="0"/>
              <a:t>statement that </a:t>
            </a:r>
            <a:r>
              <a:rPr lang="en-US" dirty="0" smtClean="0"/>
              <a:t>either displays </a:t>
            </a:r>
            <a:r>
              <a:rPr lang="en-US" dirty="0"/>
              <a:t>data or prompts for input uses a </a:t>
            </a:r>
            <a:r>
              <a:rPr lang="en-US" dirty="0" smtClean="0"/>
              <a:t>frame </a:t>
            </a:r>
          </a:p>
          <a:p>
            <a:pPr lvl="1">
              <a:spcBef>
                <a:spcPct val="50000"/>
              </a:spcBef>
            </a:pPr>
            <a:r>
              <a:rPr lang="en-US" dirty="0" smtClean="0"/>
              <a:t>Restated: A </a:t>
            </a:r>
            <a:r>
              <a:rPr lang="en-US" dirty="0"/>
              <a:t>frame is scoped to every display statement or </a:t>
            </a:r>
            <a:r>
              <a:rPr lang="en-US" dirty="0" smtClean="0"/>
              <a:t>block</a:t>
            </a:r>
            <a:endParaRPr lang="en-US" dirty="0"/>
          </a:p>
          <a:p>
            <a:pPr>
              <a:spcBef>
                <a:spcPct val="50000"/>
              </a:spcBef>
            </a:pPr>
            <a:r>
              <a:rPr lang="en-US" dirty="0"/>
              <a:t>A frame is scoped to only one block</a:t>
            </a:r>
          </a:p>
          <a:p>
            <a:pPr>
              <a:spcBef>
                <a:spcPct val="50000"/>
              </a:spcBef>
            </a:pPr>
            <a:r>
              <a:rPr lang="en-US" dirty="0"/>
              <a:t>The innermost iterating (FOR EACH, REPEAT) block uses a down </a:t>
            </a:r>
            <a:r>
              <a:rPr lang="en-US" dirty="0" smtClean="0"/>
              <a:t>frame, which displays </a:t>
            </a:r>
            <a:r>
              <a:rPr lang="en-US" dirty="0"/>
              <a:t>multiple lines </a:t>
            </a:r>
            <a:r>
              <a:rPr lang="en-US" i="1" dirty="0">
                <a:solidFill>
                  <a:schemeClr val="tx2"/>
                </a:solidFill>
              </a:rPr>
              <a:t>and</a:t>
            </a:r>
            <a:r>
              <a:rPr lang="en-US" i="1" dirty="0"/>
              <a:t> </a:t>
            </a:r>
            <a:r>
              <a:rPr lang="en-US" dirty="0"/>
              <a:t>multiple data </a:t>
            </a:r>
            <a:r>
              <a:rPr lang="en-US" dirty="0" smtClean="0"/>
              <a:t>values</a:t>
            </a:r>
            <a:endParaRPr lang="en-US" dirty="0"/>
          </a:p>
          <a:p>
            <a:pPr>
              <a:spcBef>
                <a:spcPct val="50000"/>
              </a:spcBef>
            </a:pPr>
            <a:r>
              <a:rPr lang="en-US" dirty="0"/>
              <a:t>Default frame for DO blocks is the enclosing </a:t>
            </a:r>
            <a:r>
              <a:rPr lang="en-US" dirty="0" smtClean="0"/>
              <a:t>block's frame (FOR EACH, REPEAT, and so forth)</a:t>
            </a:r>
            <a:endParaRPr lang="en-US" dirty="0">
              <a:latin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27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2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Rectangle 1027"/>
          <p:cNvSpPr>
            <a:spLocks noGrp="1" noChangeArrowheads="1"/>
          </p:cNvSpPr>
          <p:nvPr>
            <p:ph type="body" idx="1"/>
          </p:nvPr>
        </p:nvSpPr>
        <p:spPr>
          <a:xfrm>
            <a:off x="665019" y="1282535"/>
            <a:ext cx="8021782" cy="4508665"/>
          </a:xfrm>
          <a:noFill/>
          <a:ln/>
        </p:spPr>
        <p:txBody>
          <a:bodyPr lIns="90480" tIns="44446" rIns="90480" bIns="44446"/>
          <a:lstStyle/>
          <a:p>
            <a:r>
              <a:rPr lang="en-US" i="1" dirty="0"/>
              <a:t>Weak-scoped</a:t>
            </a:r>
            <a:r>
              <a:rPr lang="en-US" dirty="0"/>
              <a:t> references</a:t>
            </a:r>
          </a:p>
          <a:p>
            <a:r>
              <a:rPr lang="en-US" dirty="0"/>
              <a:t>A</a:t>
            </a:r>
            <a:r>
              <a:rPr lang="en-US" i="1" dirty="0"/>
              <a:t> free-reference </a:t>
            </a:r>
            <a:r>
              <a:rPr lang="en-US" dirty="0"/>
              <a:t>of the record buffer in the procedure</a:t>
            </a:r>
            <a:r>
              <a:rPr lang="en-US" i="1" dirty="0"/>
              <a:t> </a:t>
            </a:r>
            <a:r>
              <a:rPr lang="en-US" dirty="0"/>
              <a:t>raises the scope of the record buffer to the procedure </a:t>
            </a:r>
            <a:r>
              <a:rPr lang="en-US" dirty="0" smtClean="0"/>
              <a:t>block</a:t>
            </a:r>
          </a:p>
          <a:p>
            <a:r>
              <a:rPr lang="en-US" dirty="0" smtClean="0"/>
              <a:t>This may also include raising the transaction scope</a:t>
            </a:r>
            <a:endParaRPr lang="en-US" dirty="0"/>
          </a:p>
          <a:p>
            <a:endParaRPr lang="en-US" dirty="0"/>
          </a:p>
        </p:txBody>
      </p:sp>
      <p:sp>
        <p:nvSpPr>
          <p:cNvPr id="9" name="Title 8"/>
          <p:cNvSpPr>
            <a:spLocks noGrp="1"/>
          </p:cNvSpPr>
          <p:nvPr>
            <p:ph type="title"/>
          </p:nvPr>
        </p:nvSpPr>
        <p:spPr>
          <a:xfrm>
            <a:off x="457200" y="415636"/>
            <a:ext cx="8229600" cy="716523"/>
          </a:xfrm>
        </p:spPr>
        <p:txBody>
          <a:bodyPr/>
          <a:lstStyle/>
          <a:p>
            <a:r>
              <a:rPr lang="en-US" dirty="0" smtClean="0"/>
              <a:t>Session Trigger Record Scoping</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37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37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1027"/>
          <p:cNvSpPr>
            <a:spLocks noGrp="1" noChangeArrowheads="1"/>
          </p:cNvSpPr>
          <p:nvPr>
            <p:ph type="body" idx="1"/>
          </p:nvPr>
        </p:nvSpPr>
        <p:spPr>
          <a:xfrm>
            <a:off x="477985" y="1093362"/>
            <a:ext cx="8559800" cy="5024738"/>
          </a:xfrm>
          <a:noFill/>
          <a:ln/>
        </p:spPr>
        <p:txBody>
          <a:bodyPr lIns="90480" tIns="44446" rIns="90480" bIns="44446">
            <a:normAutofit/>
          </a:bodyPr>
          <a:lstStyle/>
          <a:p>
            <a:r>
              <a:rPr lang="en-US" sz="2800" dirty="0">
                <a:solidFill>
                  <a:schemeClr val="tx2">
                    <a:lumMod val="90000"/>
                    <a:lumOff val="10000"/>
                  </a:schemeClr>
                </a:solidFill>
              </a:rPr>
              <a:t>Can reference frames in procedure that defines them</a:t>
            </a:r>
          </a:p>
          <a:p>
            <a:r>
              <a:rPr lang="en-US" sz="2800" dirty="0">
                <a:solidFill>
                  <a:schemeClr val="tx2">
                    <a:lumMod val="90000"/>
                    <a:lumOff val="10000"/>
                  </a:schemeClr>
                </a:solidFill>
              </a:rPr>
              <a:t>Frames local to trigger	</a:t>
            </a:r>
          </a:p>
          <a:p>
            <a:pPr lvl="1"/>
            <a:r>
              <a:rPr lang="en-US" sz="2600" dirty="0">
                <a:solidFill>
                  <a:schemeClr val="tx2">
                    <a:lumMod val="90000"/>
                    <a:lumOff val="10000"/>
                  </a:schemeClr>
                </a:solidFill>
              </a:rPr>
              <a:t>D</a:t>
            </a:r>
            <a:r>
              <a:rPr lang="en-US" sz="2600" dirty="0" smtClean="0">
                <a:solidFill>
                  <a:schemeClr val="tx2">
                    <a:lumMod val="90000"/>
                    <a:lumOff val="10000"/>
                  </a:schemeClr>
                </a:solidFill>
              </a:rPr>
              <a:t>efault </a:t>
            </a:r>
            <a:r>
              <a:rPr lang="en-US" sz="2600" dirty="0">
                <a:solidFill>
                  <a:schemeClr val="tx2">
                    <a:lumMod val="90000"/>
                    <a:lumOff val="10000"/>
                  </a:schemeClr>
                </a:solidFill>
              </a:rPr>
              <a:t>frames</a:t>
            </a:r>
          </a:p>
          <a:p>
            <a:pPr lvl="2"/>
            <a:r>
              <a:rPr lang="en-US" sz="2400" dirty="0">
                <a:solidFill>
                  <a:schemeClr val="tx2">
                    <a:lumMod val="90000"/>
                    <a:lumOff val="10000"/>
                  </a:schemeClr>
                </a:solidFill>
              </a:rPr>
              <a:t>E</a:t>
            </a:r>
            <a:r>
              <a:rPr lang="en-US" sz="2400" dirty="0" smtClean="0">
                <a:solidFill>
                  <a:schemeClr val="tx2">
                    <a:lumMod val="90000"/>
                    <a:lumOff val="10000"/>
                  </a:schemeClr>
                </a:solidFill>
              </a:rPr>
              <a:t>ach </a:t>
            </a:r>
            <a:r>
              <a:rPr lang="en-US" sz="2400" dirty="0">
                <a:solidFill>
                  <a:schemeClr val="tx2">
                    <a:lumMod val="90000"/>
                    <a:lumOff val="10000"/>
                  </a:schemeClr>
                </a:solidFill>
              </a:rPr>
              <a:t>time the trigger executes, a new default frame is created</a:t>
            </a:r>
          </a:p>
          <a:p>
            <a:pPr lvl="1"/>
            <a:r>
              <a:rPr lang="en-US" sz="2600" dirty="0">
                <a:solidFill>
                  <a:schemeClr val="tx2">
                    <a:lumMod val="90000"/>
                    <a:lumOff val="10000"/>
                  </a:schemeClr>
                </a:solidFill>
              </a:rPr>
              <a:t>N</a:t>
            </a:r>
            <a:r>
              <a:rPr lang="en-US" sz="2600" dirty="0" smtClean="0">
                <a:solidFill>
                  <a:schemeClr val="tx2">
                    <a:lumMod val="90000"/>
                    <a:lumOff val="10000"/>
                  </a:schemeClr>
                </a:solidFill>
              </a:rPr>
              <a:t>amed </a:t>
            </a:r>
            <a:r>
              <a:rPr lang="en-US" sz="2600" dirty="0">
                <a:solidFill>
                  <a:schemeClr val="tx2">
                    <a:lumMod val="90000"/>
                    <a:lumOff val="10000"/>
                  </a:schemeClr>
                </a:solidFill>
              </a:rPr>
              <a:t>frames</a:t>
            </a:r>
          </a:p>
          <a:p>
            <a:pPr lvl="2"/>
            <a:r>
              <a:rPr lang="en-US" sz="2400" dirty="0">
                <a:solidFill>
                  <a:schemeClr val="tx2">
                    <a:lumMod val="90000"/>
                    <a:lumOff val="10000"/>
                  </a:schemeClr>
                </a:solidFill>
              </a:rPr>
              <a:t>I</a:t>
            </a:r>
            <a:r>
              <a:rPr lang="en-US" sz="2400" dirty="0" smtClean="0">
                <a:solidFill>
                  <a:schemeClr val="tx2">
                    <a:lumMod val="90000"/>
                    <a:lumOff val="10000"/>
                  </a:schemeClr>
                </a:solidFill>
              </a:rPr>
              <a:t>f </a:t>
            </a:r>
            <a:r>
              <a:rPr lang="en-US" sz="2400" dirty="0">
                <a:solidFill>
                  <a:schemeClr val="tx2">
                    <a:lumMod val="90000"/>
                    <a:lumOff val="10000"/>
                  </a:schemeClr>
                </a:solidFill>
              </a:rPr>
              <a:t>the trigger names a frame not named in the defining procedure, the new frame is created when the trigger executes</a:t>
            </a:r>
          </a:p>
          <a:p>
            <a:pPr lvl="1"/>
            <a:r>
              <a:rPr lang="en-US" sz="2600" dirty="0">
                <a:solidFill>
                  <a:schemeClr val="tx2">
                    <a:lumMod val="90000"/>
                    <a:lumOff val="10000"/>
                  </a:schemeClr>
                </a:solidFill>
              </a:rPr>
              <a:t>S</a:t>
            </a:r>
            <a:r>
              <a:rPr lang="en-US" sz="2600" dirty="0" smtClean="0">
                <a:solidFill>
                  <a:schemeClr val="tx2">
                    <a:lumMod val="90000"/>
                    <a:lumOff val="10000"/>
                  </a:schemeClr>
                </a:solidFill>
              </a:rPr>
              <a:t>cope </a:t>
            </a:r>
            <a:r>
              <a:rPr lang="en-US" sz="2600" dirty="0">
                <a:solidFill>
                  <a:schemeClr val="tx2">
                    <a:lumMod val="90000"/>
                    <a:lumOff val="10000"/>
                  </a:schemeClr>
                </a:solidFill>
              </a:rPr>
              <a:t>ends when the trigger finishes executing</a:t>
            </a:r>
          </a:p>
        </p:txBody>
      </p:sp>
      <p:sp>
        <p:nvSpPr>
          <p:cNvPr id="9" name="Title 8"/>
          <p:cNvSpPr>
            <a:spLocks noGrp="1"/>
          </p:cNvSpPr>
          <p:nvPr>
            <p:ph type="title"/>
          </p:nvPr>
        </p:nvSpPr>
        <p:spPr>
          <a:xfrm>
            <a:off x="457200" y="290076"/>
            <a:ext cx="8229600" cy="716523"/>
          </a:xfrm>
        </p:spPr>
        <p:txBody>
          <a:bodyPr/>
          <a:lstStyle/>
          <a:p>
            <a:r>
              <a:rPr lang="en-US" dirty="0" smtClean="0"/>
              <a:t>Session Trigger Frame Properties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448</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0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0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480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0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480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48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026"/>
          <p:cNvSpPr>
            <a:spLocks noGrp="1" noChangeArrowheads="1"/>
          </p:cNvSpPr>
          <p:nvPr>
            <p:ph type="body" idx="1"/>
          </p:nvPr>
        </p:nvSpPr>
        <p:spPr>
          <a:xfrm>
            <a:off x="533400" y="1158949"/>
            <a:ext cx="8153400" cy="4880800"/>
          </a:xfrm>
        </p:spPr>
        <p:txBody>
          <a:bodyPr lIns="86493" tIns="43247" rIns="86493" bIns="43247">
            <a:normAutofit/>
          </a:bodyPr>
          <a:lstStyle/>
          <a:p>
            <a:pPr>
              <a:lnSpc>
                <a:spcPct val="90000"/>
              </a:lnSpc>
            </a:pPr>
            <a:r>
              <a:rPr lang="en-US" sz="2800" dirty="0"/>
              <a:t>Specifies the data value in the screen buffer associated with a widget</a:t>
            </a:r>
          </a:p>
          <a:p>
            <a:pPr>
              <a:lnSpc>
                <a:spcPct val="90000"/>
              </a:lnSpc>
              <a:buFont typeface="Wingdings" pitchFamily="2" charset="2"/>
              <a:buNone/>
            </a:pPr>
            <a:r>
              <a:rPr lang="en-US" sz="2800" dirty="0" smtClean="0">
                <a:latin typeface="Courier New" pitchFamily="49" charset="0"/>
              </a:rPr>
              <a:t>			</a:t>
            </a:r>
            <a:r>
              <a:rPr lang="en-US" sz="2800" dirty="0">
                <a:latin typeface="Courier New" pitchFamily="49" charset="0"/>
              </a:rPr>
              <a:t>	</a:t>
            </a:r>
            <a:r>
              <a:rPr lang="en-US" sz="2400" b="1" dirty="0">
                <a:solidFill>
                  <a:schemeClr val="tx1"/>
                </a:solidFill>
                <a:latin typeface="Courier New" pitchFamily="49" charset="0"/>
              </a:rPr>
              <a:t>DISPLAY x:SCREEN-VALUE.</a:t>
            </a:r>
            <a:endParaRPr lang="en-US" sz="2000" b="1" dirty="0">
              <a:solidFill>
                <a:schemeClr val="tx1"/>
              </a:solidFill>
              <a:latin typeface="Courier New" pitchFamily="49" charset="0"/>
            </a:endParaRPr>
          </a:p>
          <a:p>
            <a:pPr>
              <a:lnSpc>
                <a:spcPct val="90000"/>
              </a:lnSpc>
            </a:pPr>
            <a:r>
              <a:rPr lang="en-US" dirty="0"/>
              <a:t>To apply the updated value to the record buffer you must explicitly assign the field or variable</a:t>
            </a:r>
          </a:p>
          <a:p>
            <a:pPr>
              <a:lnSpc>
                <a:spcPct val="90000"/>
              </a:lnSpc>
            </a:pPr>
            <a:r>
              <a:rPr lang="en-US" dirty="0"/>
              <a:t>Replacement for INPUT option</a:t>
            </a:r>
          </a:p>
          <a:p>
            <a:pPr>
              <a:lnSpc>
                <a:spcPct val="90000"/>
              </a:lnSpc>
            </a:pPr>
            <a:r>
              <a:rPr lang="en-US" dirty="0"/>
              <a:t>Unlike INPUT, can ASSIGN the SCREEN-VALUE to move data from the record buffer to the screen</a:t>
            </a:r>
          </a:p>
        </p:txBody>
      </p:sp>
      <p:sp>
        <p:nvSpPr>
          <p:cNvPr id="9" name="Title 8"/>
          <p:cNvSpPr>
            <a:spLocks noGrp="1"/>
          </p:cNvSpPr>
          <p:nvPr>
            <p:ph type="title"/>
          </p:nvPr>
        </p:nvSpPr>
        <p:spPr>
          <a:xfrm>
            <a:off x="457200" y="301951"/>
            <a:ext cx="8229600" cy="716523"/>
          </a:xfrm>
        </p:spPr>
        <p:txBody>
          <a:bodyPr/>
          <a:lstStyle/>
          <a:p>
            <a:r>
              <a:rPr lang="en-US" dirty="0" smtClean="0"/>
              <a:t>SCREEN-VALUE Attribute</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490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9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94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94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9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1026"/>
          <p:cNvSpPr>
            <a:spLocks noGrp="1" noChangeArrowheads="1"/>
          </p:cNvSpPr>
          <p:nvPr>
            <p:ph type="body" idx="1"/>
          </p:nvPr>
        </p:nvSpPr>
        <p:spPr>
          <a:xfrm>
            <a:off x="457200" y="1169581"/>
            <a:ext cx="8153400" cy="4260568"/>
          </a:xfrm>
        </p:spPr>
        <p:txBody>
          <a:bodyPr lIns="86493" tIns="43247" rIns="86493" bIns="43247"/>
          <a:lstStyle/>
          <a:p>
            <a:pPr>
              <a:buNone/>
            </a:pPr>
            <a:r>
              <a:rPr lang="en-US" sz="2800" dirty="0"/>
              <a:t>Applies an event to a widget or procedure</a:t>
            </a:r>
          </a:p>
          <a:p>
            <a:pPr lvl="1">
              <a:buFontTx/>
              <a:buNone/>
            </a:pPr>
            <a:r>
              <a:rPr lang="en-US" dirty="0" smtClean="0">
                <a:solidFill>
                  <a:schemeClr val="tx1"/>
                </a:solidFill>
                <a:latin typeface="Courier New" pitchFamily="49" charset="0"/>
              </a:rPr>
              <a:t>APPLY </a:t>
            </a:r>
            <a:r>
              <a:rPr lang="en-US" i="1" dirty="0">
                <a:solidFill>
                  <a:schemeClr val="tx1"/>
                </a:solidFill>
                <a:latin typeface="Courier New" pitchFamily="49" charset="0"/>
              </a:rPr>
              <a:t>event</a:t>
            </a:r>
            <a:r>
              <a:rPr lang="en-US" dirty="0">
                <a:solidFill>
                  <a:schemeClr val="tx1"/>
                </a:solidFill>
                <a:latin typeface="Courier New" pitchFamily="49" charset="0"/>
              </a:rPr>
              <a:t> [TO </a:t>
            </a:r>
            <a:r>
              <a:rPr lang="en-US" i="1" dirty="0">
                <a:solidFill>
                  <a:schemeClr val="tx1"/>
                </a:solidFill>
                <a:latin typeface="Courier New" pitchFamily="49" charset="0"/>
              </a:rPr>
              <a:t>widget-phrase</a:t>
            </a:r>
            <a:r>
              <a:rPr lang="en-US" dirty="0">
                <a:solidFill>
                  <a:schemeClr val="tx1"/>
                </a:solidFill>
                <a:latin typeface="Courier New" pitchFamily="49" charset="0"/>
              </a:rPr>
              <a:t>]</a:t>
            </a:r>
            <a:endParaRPr lang="en-US" dirty="0">
              <a:solidFill>
                <a:schemeClr val="tx1"/>
              </a:solidFill>
            </a:endParaRPr>
          </a:p>
          <a:p>
            <a:pPr lvl="1">
              <a:buFontTx/>
              <a:buNone/>
            </a:pPr>
            <a:endParaRPr lang="en-US" sz="2800" dirty="0" smtClean="0">
              <a:latin typeface="Courier New" pitchFamily="49" charset="0"/>
            </a:endParaRPr>
          </a:p>
          <a:p>
            <a:pPr lvl="1">
              <a:buFontTx/>
              <a:buNone/>
            </a:pPr>
            <a:endParaRPr lang="en-US" sz="2800" dirty="0" smtClean="0">
              <a:latin typeface="Courier New" pitchFamily="49" charset="0"/>
            </a:endParaRPr>
          </a:p>
          <a:p>
            <a:pPr lvl="1">
              <a:buFontTx/>
              <a:buNone/>
            </a:pPr>
            <a:r>
              <a:rPr lang="en-US" sz="2000" b="1" dirty="0" smtClean="0">
                <a:solidFill>
                  <a:schemeClr val="tx1"/>
                </a:solidFill>
                <a:latin typeface="Courier New" pitchFamily="49" charset="0"/>
              </a:rPr>
              <a:t>APPLY </a:t>
            </a:r>
            <a:r>
              <a:rPr lang="en-US" sz="2000" b="1" dirty="0">
                <a:solidFill>
                  <a:schemeClr val="tx1"/>
                </a:solidFill>
                <a:latin typeface="Courier New" pitchFamily="49" charset="0"/>
              </a:rPr>
              <a:t>"CHOOSE" TO btn-ok.</a:t>
            </a:r>
          </a:p>
          <a:p>
            <a:pPr marL="457200" lvl="2" indent="0">
              <a:buNone/>
            </a:pPr>
            <a:r>
              <a:rPr lang="en-US" dirty="0">
                <a:solidFill>
                  <a:schemeClr val="tx1"/>
                </a:solidFill>
              </a:rPr>
              <a:t>NOTE: </a:t>
            </a:r>
            <a:r>
              <a:rPr lang="en-US" dirty="0" smtClean="0">
                <a:solidFill>
                  <a:schemeClr val="tx1"/>
                </a:solidFill>
              </a:rPr>
              <a:t>The </a:t>
            </a:r>
            <a:r>
              <a:rPr lang="en-US" dirty="0">
                <a:solidFill>
                  <a:schemeClr val="tx1"/>
                </a:solidFill>
              </a:rPr>
              <a:t>event name is enclosed in quotation </a:t>
            </a:r>
            <a:r>
              <a:rPr lang="en-US" dirty="0" smtClean="0">
                <a:solidFill>
                  <a:schemeClr val="tx1"/>
                </a:solidFill>
              </a:rPr>
              <a:t>marks, </a:t>
            </a:r>
            <a:r>
              <a:rPr lang="en-US" dirty="0">
                <a:solidFill>
                  <a:schemeClr val="tx1"/>
                </a:solidFill>
              </a:rPr>
              <a:t>which is not the case for the ON statement</a:t>
            </a:r>
          </a:p>
        </p:txBody>
      </p:sp>
      <p:sp>
        <p:nvSpPr>
          <p:cNvPr id="9" name="Title 8"/>
          <p:cNvSpPr>
            <a:spLocks noGrp="1"/>
          </p:cNvSpPr>
          <p:nvPr>
            <p:ph type="title"/>
          </p:nvPr>
        </p:nvSpPr>
        <p:spPr>
          <a:xfrm>
            <a:off x="457200" y="254451"/>
            <a:ext cx="8229600" cy="716523"/>
          </a:xfrm>
        </p:spPr>
        <p:txBody>
          <a:bodyPr/>
          <a:lstStyle/>
          <a:p>
            <a:r>
              <a:rPr lang="en-US" dirty="0" smtClean="0"/>
              <a:t>APPLY</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99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299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body" idx="1"/>
          </p:nvPr>
        </p:nvSpPr>
        <p:spPr>
          <a:xfrm>
            <a:off x="685800" y="1318437"/>
            <a:ext cx="8153400" cy="4760146"/>
          </a:xfrm>
        </p:spPr>
        <p:txBody>
          <a:bodyPr lIns="86493" tIns="43247" rIns="86493" bIns="43247">
            <a:normAutofit/>
          </a:bodyPr>
          <a:lstStyle/>
          <a:p>
            <a:pPr>
              <a:lnSpc>
                <a:spcPct val="90000"/>
              </a:lnSpc>
            </a:pPr>
            <a:r>
              <a:rPr lang="en-US" sz="2800" dirty="0"/>
              <a:t>Used only in trigger blocks</a:t>
            </a:r>
          </a:p>
          <a:p>
            <a:pPr>
              <a:lnSpc>
                <a:spcPct val="90000"/>
              </a:lnSpc>
            </a:pPr>
            <a:r>
              <a:rPr lang="en-US" sz="2800" dirty="0"/>
              <a:t>Suppresses </a:t>
            </a:r>
            <a:r>
              <a:rPr lang="en-US" sz="2800" dirty="0" smtClean="0"/>
              <a:t>default </a:t>
            </a:r>
            <a:r>
              <a:rPr lang="en-US" sz="2800" dirty="0"/>
              <a:t>behavior </a:t>
            </a:r>
            <a:r>
              <a:rPr lang="en-US" sz="2800" dirty="0" smtClean="0"/>
              <a:t>for </a:t>
            </a:r>
            <a:r>
              <a:rPr lang="en-US" sz="2800" dirty="0"/>
              <a:t>current user interface event (“eats the keystroke”)</a:t>
            </a:r>
          </a:p>
          <a:p>
            <a:pPr>
              <a:lnSpc>
                <a:spcPct val="90000"/>
              </a:lnSpc>
            </a:pPr>
            <a:r>
              <a:rPr lang="en-US" sz="2800" dirty="0"/>
              <a:t>Default behavior is to echo </a:t>
            </a:r>
            <a:r>
              <a:rPr lang="en-US" sz="2800" dirty="0" smtClean="0"/>
              <a:t>event (such as keystroke) </a:t>
            </a:r>
            <a:r>
              <a:rPr lang="en-US" sz="2800" dirty="0"/>
              <a:t>in </a:t>
            </a:r>
            <a:r>
              <a:rPr lang="en-US" sz="2800" dirty="0" smtClean="0"/>
              <a:t>current </a:t>
            </a:r>
            <a:r>
              <a:rPr lang="en-US" sz="2800" dirty="0"/>
              <a:t>frame or field</a:t>
            </a:r>
          </a:p>
          <a:p>
            <a:pPr marL="0" indent="0">
              <a:lnSpc>
                <a:spcPct val="90000"/>
              </a:lnSpc>
              <a:spcBef>
                <a:spcPts val="1600"/>
              </a:spcBef>
              <a:buNone/>
            </a:pPr>
            <a:r>
              <a:rPr lang="en-US" sz="2800" dirty="0" smtClean="0"/>
              <a:t>Example:</a:t>
            </a:r>
          </a:p>
          <a:p>
            <a:pPr marL="0" indent="0">
              <a:lnSpc>
                <a:spcPct val="90000"/>
              </a:lnSpc>
              <a:buNone/>
            </a:pPr>
            <a:r>
              <a:rPr lang="en-US" sz="2600" dirty="0" smtClean="0"/>
              <a:t>To </a:t>
            </a:r>
            <a:r>
              <a:rPr lang="en-US" sz="2600" dirty="0"/>
              <a:t>validate on </a:t>
            </a:r>
            <a:r>
              <a:rPr lang="en-US" sz="2600" dirty="0" smtClean="0"/>
              <a:t>Tab </a:t>
            </a:r>
            <a:r>
              <a:rPr lang="en-US" sz="2600" dirty="0"/>
              <a:t>in final field in frame, can run validation and RETURN NO-APPLY to leave cursor where it is to avoid moving back to first field or to next frame</a:t>
            </a:r>
          </a:p>
        </p:txBody>
      </p:sp>
      <p:sp>
        <p:nvSpPr>
          <p:cNvPr id="9" name="Title 8"/>
          <p:cNvSpPr>
            <a:spLocks noGrp="1"/>
          </p:cNvSpPr>
          <p:nvPr>
            <p:ph type="title"/>
          </p:nvPr>
        </p:nvSpPr>
        <p:spPr>
          <a:xfrm>
            <a:off x="457200" y="290076"/>
            <a:ext cx="8229600" cy="716523"/>
          </a:xfrm>
        </p:spPr>
        <p:txBody>
          <a:bodyPr/>
          <a:lstStyle/>
          <a:p>
            <a:r>
              <a:rPr lang="en-US" dirty="0" smtClean="0"/>
              <a:t>RETURN NO-APPLY</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51</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4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0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1027"/>
          <p:cNvSpPr>
            <a:spLocks noGrp="1" noChangeArrowheads="1"/>
          </p:cNvSpPr>
          <p:nvPr>
            <p:ph type="body" idx="1"/>
          </p:nvPr>
        </p:nvSpPr>
        <p:spPr>
          <a:xfrm>
            <a:off x="533400" y="1101598"/>
            <a:ext cx="7924800" cy="5237851"/>
          </a:xfrm>
        </p:spPr>
        <p:txBody>
          <a:bodyPr lIns="86493" tIns="43247" rIns="86493" bIns="43247">
            <a:normAutofit/>
          </a:bodyPr>
          <a:lstStyle/>
          <a:p>
            <a:pPr marL="0" indent="0">
              <a:lnSpc>
                <a:spcPct val="90000"/>
              </a:lnSpc>
              <a:buNone/>
            </a:pPr>
            <a:r>
              <a:rPr lang="en-US" dirty="0" smtClean="0"/>
              <a:t>Traditional </a:t>
            </a:r>
            <a:r>
              <a:rPr lang="en-US" dirty="0"/>
              <a:t>programming where the procedures explicitly direct the flow of data and </a:t>
            </a:r>
            <a:r>
              <a:rPr lang="en-US" dirty="0" smtClean="0"/>
              <a:t>control</a:t>
            </a:r>
          </a:p>
          <a:p>
            <a:pPr>
              <a:lnSpc>
                <a:spcPct val="90000"/>
              </a:lnSpc>
            </a:pPr>
            <a:r>
              <a:rPr lang="en-US" dirty="0" smtClean="0"/>
              <a:t>Procedure-driven </a:t>
            </a:r>
            <a:r>
              <a:rPr lang="en-US" dirty="0"/>
              <a:t>programming</a:t>
            </a:r>
          </a:p>
          <a:p>
            <a:pPr>
              <a:lnSpc>
                <a:spcPct val="90000"/>
              </a:lnSpc>
            </a:pPr>
            <a:r>
              <a:rPr lang="en-US" dirty="0" smtClean="0"/>
              <a:t>Hierarchical</a:t>
            </a:r>
            <a:endParaRPr lang="en-US" dirty="0"/>
          </a:p>
          <a:p>
            <a:pPr>
              <a:lnSpc>
                <a:spcPct val="90000"/>
              </a:lnSpc>
            </a:pPr>
            <a:r>
              <a:rPr lang="en-US" dirty="0" smtClean="0"/>
              <a:t>Top-down </a:t>
            </a:r>
            <a:r>
              <a:rPr lang="en-US" dirty="0"/>
              <a:t>and linear </a:t>
            </a:r>
          </a:p>
        </p:txBody>
      </p:sp>
      <p:sp>
        <p:nvSpPr>
          <p:cNvPr id="9" name="Title 8"/>
          <p:cNvSpPr>
            <a:spLocks noGrp="1"/>
          </p:cNvSpPr>
          <p:nvPr>
            <p:ph type="title"/>
          </p:nvPr>
        </p:nvSpPr>
        <p:spPr>
          <a:xfrm>
            <a:off x="457200" y="301951"/>
            <a:ext cx="8229600" cy="716523"/>
          </a:xfrm>
        </p:spPr>
        <p:txBody>
          <a:bodyPr/>
          <a:lstStyle/>
          <a:p>
            <a:r>
              <a:rPr lang="en-US" dirty="0" smtClean="0"/>
              <a:t>Modal Programming</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52</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6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6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1027"/>
          <p:cNvSpPr>
            <a:spLocks noGrp="1" noChangeArrowheads="1"/>
          </p:cNvSpPr>
          <p:nvPr>
            <p:ph type="body" idx="1"/>
          </p:nvPr>
        </p:nvSpPr>
        <p:spPr>
          <a:xfrm>
            <a:off x="533400" y="1065973"/>
            <a:ext cx="7924800" cy="5237851"/>
          </a:xfrm>
        </p:spPr>
        <p:txBody>
          <a:bodyPr lIns="86493" tIns="43247" rIns="86493" bIns="43247">
            <a:normAutofit/>
          </a:bodyPr>
          <a:lstStyle/>
          <a:p>
            <a:pPr marL="0" indent="0">
              <a:lnSpc>
                <a:spcPct val="90000"/>
              </a:lnSpc>
              <a:buNone/>
            </a:pPr>
            <a:r>
              <a:rPr lang="en-US" dirty="0" smtClean="0"/>
              <a:t>The </a:t>
            </a:r>
            <a:r>
              <a:rPr lang="en-US" dirty="0"/>
              <a:t>procedures respond to the flow of data and control as directed by the user, program, or operating </a:t>
            </a:r>
            <a:r>
              <a:rPr lang="en-US" dirty="0" smtClean="0"/>
              <a:t>system</a:t>
            </a:r>
          </a:p>
          <a:p>
            <a:pPr>
              <a:lnSpc>
                <a:spcPct val="90000"/>
              </a:lnSpc>
            </a:pPr>
            <a:endParaRPr lang="en-US" dirty="0"/>
          </a:p>
          <a:p>
            <a:pPr>
              <a:lnSpc>
                <a:spcPct val="90000"/>
              </a:lnSpc>
            </a:pPr>
            <a:r>
              <a:rPr lang="en-US" dirty="0" smtClean="0"/>
              <a:t>Event-driven </a:t>
            </a:r>
            <a:r>
              <a:rPr lang="en-US" dirty="0"/>
              <a:t>programming </a:t>
            </a:r>
            <a:endParaRPr lang="en-US" dirty="0" smtClean="0"/>
          </a:p>
          <a:p>
            <a:pPr>
              <a:lnSpc>
                <a:spcPct val="90000"/>
              </a:lnSpc>
            </a:pPr>
            <a:endParaRPr lang="en-US" dirty="0"/>
          </a:p>
          <a:p>
            <a:pPr>
              <a:lnSpc>
                <a:spcPct val="90000"/>
              </a:lnSpc>
            </a:pPr>
            <a:r>
              <a:rPr lang="en-US" dirty="0" smtClean="0"/>
              <a:t>Flow </a:t>
            </a:r>
            <a:r>
              <a:rPr lang="en-US" dirty="0"/>
              <a:t>of execution is primarily determined by the user and, to some extent, by the system</a:t>
            </a:r>
          </a:p>
        </p:txBody>
      </p:sp>
      <p:sp>
        <p:nvSpPr>
          <p:cNvPr id="9" name="Title 8"/>
          <p:cNvSpPr>
            <a:spLocks noGrp="1"/>
          </p:cNvSpPr>
          <p:nvPr>
            <p:ph type="title"/>
          </p:nvPr>
        </p:nvSpPr>
        <p:spPr>
          <a:xfrm>
            <a:off x="457200" y="301951"/>
            <a:ext cx="8229600" cy="716523"/>
          </a:xfrm>
        </p:spPr>
        <p:txBody>
          <a:bodyPr/>
          <a:lstStyle/>
          <a:p>
            <a:r>
              <a:rPr lang="en-US" dirty="0" smtClean="0"/>
              <a:t>Modeless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53</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65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1026"/>
          <p:cNvSpPr>
            <a:spLocks noGrp="1" noChangeArrowheads="1"/>
          </p:cNvSpPr>
          <p:nvPr>
            <p:ph type="body" idx="1"/>
          </p:nvPr>
        </p:nvSpPr>
        <p:spPr>
          <a:xfrm>
            <a:off x="419100" y="1295400"/>
            <a:ext cx="8610600" cy="3962400"/>
          </a:xfrm>
        </p:spPr>
        <p:txBody>
          <a:bodyPr lIns="86493" tIns="43247" rIns="86493" bIns="43247"/>
          <a:lstStyle/>
          <a:p>
            <a:pPr>
              <a:buClr>
                <a:schemeClr val="accent2"/>
              </a:buClr>
              <a:buNone/>
            </a:pPr>
            <a:r>
              <a:rPr lang="en-US" dirty="0"/>
              <a:t>Use whichever approach is correct for the task</a:t>
            </a:r>
          </a:p>
        </p:txBody>
      </p:sp>
      <p:grpSp>
        <p:nvGrpSpPr>
          <p:cNvPr id="71" name="Group 70"/>
          <p:cNvGrpSpPr/>
          <p:nvPr/>
        </p:nvGrpSpPr>
        <p:grpSpPr>
          <a:xfrm>
            <a:off x="2222500" y="2781300"/>
            <a:ext cx="457200" cy="2439988"/>
            <a:chOff x="609600" y="2895600"/>
            <a:chExt cx="457200" cy="2439988"/>
          </a:xfrm>
        </p:grpSpPr>
        <p:sp>
          <p:nvSpPr>
            <p:cNvPr id="200708" name="Rectangle 1028"/>
            <p:cNvSpPr>
              <a:spLocks noChangeArrowheads="1"/>
            </p:cNvSpPr>
            <p:nvPr/>
          </p:nvSpPr>
          <p:spPr bwMode="auto">
            <a:xfrm>
              <a:off x="762000" y="28956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09" name="Rectangle 1029"/>
            <p:cNvSpPr>
              <a:spLocks noChangeArrowheads="1"/>
            </p:cNvSpPr>
            <p:nvPr/>
          </p:nvSpPr>
          <p:spPr bwMode="auto">
            <a:xfrm>
              <a:off x="762000" y="32004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0" name="Rectangle 1030"/>
            <p:cNvSpPr>
              <a:spLocks noChangeArrowheads="1"/>
            </p:cNvSpPr>
            <p:nvPr/>
          </p:nvSpPr>
          <p:spPr bwMode="auto">
            <a:xfrm>
              <a:off x="762000" y="35052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1" name="Rectangle 1031"/>
            <p:cNvSpPr>
              <a:spLocks noChangeArrowheads="1"/>
            </p:cNvSpPr>
            <p:nvPr/>
          </p:nvSpPr>
          <p:spPr bwMode="auto">
            <a:xfrm>
              <a:off x="914400" y="38862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2" name="Rectangle 1032"/>
            <p:cNvSpPr>
              <a:spLocks noChangeArrowheads="1"/>
            </p:cNvSpPr>
            <p:nvPr/>
          </p:nvSpPr>
          <p:spPr bwMode="auto">
            <a:xfrm>
              <a:off x="609600" y="38862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3" name="Rectangle 1033"/>
            <p:cNvSpPr>
              <a:spLocks noChangeArrowheads="1"/>
            </p:cNvSpPr>
            <p:nvPr/>
          </p:nvSpPr>
          <p:spPr bwMode="auto">
            <a:xfrm>
              <a:off x="914400" y="41910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4" name="Rectangle 1034"/>
            <p:cNvSpPr>
              <a:spLocks noChangeArrowheads="1"/>
            </p:cNvSpPr>
            <p:nvPr/>
          </p:nvSpPr>
          <p:spPr bwMode="auto">
            <a:xfrm>
              <a:off x="609600" y="41910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5" name="Rectangle 1035"/>
            <p:cNvSpPr>
              <a:spLocks noChangeArrowheads="1"/>
            </p:cNvSpPr>
            <p:nvPr/>
          </p:nvSpPr>
          <p:spPr bwMode="auto">
            <a:xfrm>
              <a:off x="914400" y="4495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6" name="Rectangle 1036"/>
            <p:cNvSpPr>
              <a:spLocks noChangeArrowheads="1"/>
            </p:cNvSpPr>
            <p:nvPr/>
          </p:nvSpPr>
          <p:spPr bwMode="auto">
            <a:xfrm>
              <a:off x="609600" y="4495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7" name="Rectangle 1037"/>
            <p:cNvSpPr>
              <a:spLocks noChangeArrowheads="1"/>
            </p:cNvSpPr>
            <p:nvPr/>
          </p:nvSpPr>
          <p:spPr bwMode="auto">
            <a:xfrm>
              <a:off x="762000" y="5183188"/>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8" name="Rectangle 1038"/>
            <p:cNvSpPr>
              <a:spLocks noChangeArrowheads="1"/>
            </p:cNvSpPr>
            <p:nvPr/>
          </p:nvSpPr>
          <p:spPr bwMode="auto">
            <a:xfrm>
              <a:off x="762000" y="4878388"/>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19" name="Line 1039"/>
            <p:cNvSpPr>
              <a:spLocks noChangeShapeType="1"/>
            </p:cNvSpPr>
            <p:nvPr/>
          </p:nvSpPr>
          <p:spPr bwMode="auto">
            <a:xfrm>
              <a:off x="838200" y="30480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0" name="Line 1040"/>
            <p:cNvSpPr>
              <a:spLocks noChangeShapeType="1"/>
            </p:cNvSpPr>
            <p:nvPr/>
          </p:nvSpPr>
          <p:spPr bwMode="auto">
            <a:xfrm>
              <a:off x="838200" y="33528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1" name="Line 1041"/>
            <p:cNvSpPr>
              <a:spLocks noChangeShapeType="1"/>
            </p:cNvSpPr>
            <p:nvPr/>
          </p:nvSpPr>
          <p:spPr bwMode="auto">
            <a:xfrm>
              <a:off x="990600" y="40386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2" name="Line 1042"/>
            <p:cNvSpPr>
              <a:spLocks noChangeShapeType="1"/>
            </p:cNvSpPr>
            <p:nvPr/>
          </p:nvSpPr>
          <p:spPr bwMode="auto">
            <a:xfrm>
              <a:off x="685800" y="40386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3" name="Line 1043"/>
            <p:cNvSpPr>
              <a:spLocks noChangeShapeType="1"/>
            </p:cNvSpPr>
            <p:nvPr/>
          </p:nvSpPr>
          <p:spPr bwMode="auto">
            <a:xfrm>
              <a:off x="685800" y="43434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4" name="Line 1044"/>
            <p:cNvSpPr>
              <a:spLocks noChangeShapeType="1"/>
            </p:cNvSpPr>
            <p:nvPr/>
          </p:nvSpPr>
          <p:spPr bwMode="auto">
            <a:xfrm>
              <a:off x="990600" y="43434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5" name="Line 1045"/>
            <p:cNvSpPr>
              <a:spLocks noChangeShapeType="1"/>
            </p:cNvSpPr>
            <p:nvPr/>
          </p:nvSpPr>
          <p:spPr bwMode="auto">
            <a:xfrm>
              <a:off x="838200" y="5030788"/>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6" name="Line 1046"/>
            <p:cNvSpPr>
              <a:spLocks noChangeShapeType="1"/>
            </p:cNvSpPr>
            <p:nvPr/>
          </p:nvSpPr>
          <p:spPr bwMode="auto">
            <a:xfrm>
              <a:off x="990600" y="37338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7" name="Line 1047"/>
            <p:cNvSpPr>
              <a:spLocks noChangeShapeType="1"/>
            </p:cNvSpPr>
            <p:nvPr/>
          </p:nvSpPr>
          <p:spPr bwMode="auto">
            <a:xfrm>
              <a:off x="685800" y="37338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sp>
          <p:nvSpPr>
            <p:cNvPr id="200728" name="Line 1048"/>
            <p:cNvSpPr>
              <a:spLocks noChangeShapeType="1"/>
            </p:cNvSpPr>
            <p:nvPr/>
          </p:nvSpPr>
          <p:spPr bwMode="auto">
            <a:xfrm>
              <a:off x="685800" y="3733800"/>
              <a:ext cx="304800" cy="1588"/>
            </a:xfrm>
            <a:prstGeom prst="line">
              <a:avLst/>
            </a:prstGeom>
            <a:noFill/>
            <a:ln w="9525">
              <a:solidFill>
                <a:schemeClr val="tx1"/>
              </a:solidFill>
              <a:round/>
              <a:headEnd/>
              <a:tailEnd/>
            </a:ln>
            <a:effectLst/>
          </p:spPr>
          <p:txBody>
            <a:bodyPr wrap="none" lIns="90488" tIns="44450" rIns="90488" bIns="44450" anchor="ctr">
              <a:spAutoFit/>
            </a:bodyPr>
            <a:lstStyle/>
            <a:p>
              <a:endParaRPr lang="en-US" dirty="0"/>
            </a:p>
          </p:txBody>
        </p:sp>
        <p:sp>
          <p:nvSpPr>
            <p:cNvPr id="200729" name="Line 1049"/>
            <p:cNvSpPr>
              <a:spLocks noChangeShapeType="1"/>
            </p:cNvSpPr>
            <p:nvPr/>
          </p:nvSpPr>
          <p:spPr bwMode="auto">
            <a:xfrm>
              <a:off x="838200" y="3657600"/>
              <a:ext cx="0" cy="76200"/>
            </a:xfrm>
            <a:prstGeom prst="line">
              <a:avLst/>
            </a:prstGeom>
            <a:noFill/>
            <a:ln w="9525">
              <a:solidFill>
                <a:schemeClr val="tx1"/>
              </a:solidFill>
              <a:round/>
              <a:headEnd/>
              <a:tailEnd/>
            </a:ln>
            <a:effectLst/>
          </p:spPr>
          <p:txBody>
            <a:bodyPr wrap="none" lIns="90488" tIns="44450" rIns="90488" bIns="44450" anchor="ctr">
              <a:spAutoFit/>
            </a:bodyPr>
            <a:lstStyle/>
            <a:p>
              <a:endParaRPr lang="en-US" dirty="0"/>
            </a:p>
          </p:txBody>
        </p:sp>
        <p:sp>
          <p:nvSpPr>
            <p:cNvPr id="200730" name="Line 1050"/>
            <p:cNvSpPr>
              <a:spLocks noChangeShapeType="1"/>
            </p:cNvSpPr>
            <p:nvPr/>
          </p:nvSpPr>
          <p:spPr bwMode="auto">
            <a:xfrm>
              <a:off x="685800" y="4724400"/>
              <a:ext cx="304800" cy="1588"/>
            </a:xfrm>
            <a:prstGeom prst="line">
              <a:avLst/>
            </a:prstGeom>
            <a:noFill/>
            <a:ln w="9525">
              <a:noFill/>
              <a:round/>
              <a:headEnd/>
              <a:tailEnd/>
            </a:ln>
            <a:effectLst/>
          </p:spPr>
          <p:txBody>
            <a:bodyPr wrap="none" lIns="90488" tIns="44450" rIns="90488" bIns="44450" anchor="ctr">
              <a:spAutoFit/>
            </a:bodyPr>
            <a:lstStyle/>
            <a:p>
              <a:endParaRPr lang="en-US" dirty="0"/>
            </a:p>
          </p:txBody>
        </p:sp>
        <p:sp>
          <p:nvSpPr>
            <p:cNvPr id="200731" name="Line 1051"/>
            <p:cNvSpPr>
              <a:spLocks noChangeShapeType="1"/>
            </p:cNvSpPr>
            <p:nvPr/>
          </p:nvSpPr>
          <p:spPr bwMode="auto">
            <a:xfrm>
              <a:off x="990600" y="4648200"/>
              <a:ext cx="0" cy="76200"/>
            </a:xfrm>
            <a:prstGeom prst="line">
              <a:avLst/>
            </a:prstGeom>
            <a:noFill/>
            <a:ln w="9525">
              <a:solidFill>
                <a:schemeClr val="tx1"/>
              </a:solidFill>
              <a:round/>
              <a:headEnd/>
              <a:tailEnd/>
            </a:ln>
            <a:effectLst/>
          </p:spPr>
          <p:txBody>
            <a:bodyPr wrap="none" lIns="90488" tIns="44450" rIns="90488" bIns="44450" anchor="ctr">
              <a:spAutoFit/>
            </a:bodyPr>
            <a:lstStyle/>
            <a:p>
              <a:endParaRPr lang="en-US" dirty="0"/>
            </a:p>
          </p:txBody>
        </p:sp>
        <p:sp>
          <p:nvSpPr>
            <p:cNvPr id="200732" name="Line 1052"/>
            <p:cNvSpPr>
              <a:spLocks noChangeShapeType="1"/>
            </p:cNvSpPr>
            <p:nvPr/>
          </p:nvSpPr>
          <p:spPr bwMode="auto">
            <a:xfrm>
              <a:off x="685800" y="4648200"/>
              <a:ext cx="0" cy="76200"/>
            </a:xfrm>
            <a:prstGeom prst="line">
              <a:avLst/>
            </a:prstGeom>
            <a:noFill/>
            <a:ln w="9525">
              <a:solidFill>
                <a:schemeClr val="tx1"/>
              </a:solidFill>
              <a:round/>
              <a:headEnd/>
              <a:tailEnd/>
            </a:ln>
            <a:effectLst/>
          </p:spPr>
          <p:txBody>
            <a:bodyPr wrap="none" lIns="90488" tIns="44450" rIns="90488" bIns="44450" anchor="ctr">
              <a:spAutoFit/>
            </a:bodyPr>
            <a:lstStyle/>
            <a:p>
              <a:endParaRPr lang="en-US" dirty="0"/>
            </a:p>
          </p:txBody>
        </p:sp>
        <p:sp>
          <p:nvSpPr>
            <p:cNvPr id="200733" name="Line 1053"/>
            <p:cNvSpPr>
              <a:spLocks noChangeShapeType="1"/>
            </p:cNvSpPr>
            <p:nvPr/>
          </p:nvSpPr>
          <p:spPr bwMode="auto">
            <a:xfrm>
              <a:off x="685800" y="4722813"/>
              <a:ext cx="304800" cy="1587"/>
            </a:xfrm>
            <a:prstGeom prst="line">
              <a:avLst/>
            </a:prstGeom>
            <a:noFill/>
            <a:ln w="9525">
              <a:solidFill>
                <a:schemeClr val="tx1"/>
              </a:solidFill>
              <a:round/>
              <a:headEnd/>
              <a:tailEnd/>
            </a:ln>
            <a:effectLst/>
          </p:spPr>
          <p:txBody>
            <a:bodyPr wrap="none" lIns="90488" tIns="44450" rIns="90488" bIns="44450" anchor="ctr">
              <a:spAutoFit/>
            </a:bodyPr>
            <a:lstStyle/>
            <a:p>
              <a:endParaRPr lang="en-US" dirty="0"/>
            </a:p>
          </p:txBody>
        </p:sp>
        <p:sp>
          <p:nvSpPr>
            <p:cNvPr id="200734" name="Line 1054"/>
            <p:cNvSpPr>
              <a:spLocks noChangeShapeType="1"/>
            </p:cNvSpPr>
            <p:nvPr/>
          </p:nvSpPr>
          <p:spPr bwMode="auto">
            <a:xfrm>
              <a:off x="838200" y="4724400"/>
              <a:ext cx="0" cy="152400"/>
            </a:xfrm>
            <a:prstGeom prst="line">
              <a:avLst/>
            </a:prstGeom>
            <a:noFill/>
            <a:ln w="9525">
              <a:solidFill>
                <a:schemeClr val="tx1"/>
              </a:solidFill>
              <a:round/>
              <a:headEnd/>
              <a:tailEnd type="triangle" w="med" len="med"/>
            </a:ln>
            <a:effectLst/>
          </p:spPr>
          <p:txBody>
            <a:bodyPr lIns="90488" tIns="44450" rIns="90488" bIns="44450" anchor="ctr">
              <a:spAutoFit/>
            </a:bodyPr>
            <a:lstStyle/>
            <a:p>
              <a:endParaRPr lang="en-US" dirty="0"/>
            </a:p>
          </p:txBody>
        </p:sp>
      </p:grpSp>
      <p:sp>
        <p:nvSpPr>
          <p:cNvPr id="200735" name="Text Box 1055"/>
          <p:cNvSpPr txBox="1">
            <a:spLocks noChangeArrowheads="1"/>
          </p:cNvSpPr>
          <p:nvPr/>
        </p:nvSpPr>
        <p:spPr bwMode="auto">
          <a:xfrm>
            <a:off x="1290637" y="1892300"/>
            <a:ext cx="3223640" cy="705321"/>
          </a:xfrm>
          <a:prstGeom prst="rect">
            <a:avLst/>
          </a:prstGeom>
          <a:noFill/>
          <a:ln w="9525">
            <a:noFill/>
            <a:miter lim="800000"/>
            <a:headEnd/>
            <a:tailEnd/>
          </a:ln>
          <a:effectLst/>
        </p:spPr>
        <p:txBody>
          <a:bodyPr wrap="none" lIns="90488" tIns="44450" rIns="90488" bIns="44450">
            <a:spAutoFit/>
          </a:bodyPr>
          <a:lstStyle/>
          <a:p>
            <a:r>
              <a:rPr kumimoji="0" lang="en-US" sz="2000" b="1" dirty="0"/>
              <a:t>Modal</a:t>
            </a:r>
          </a:p>
          <a:p>
            <a:r>
              <a:rPr lang="en-US" sz="2000" dirty="0"/>
              <a:t>A</a:t>
            </a:r>
            <a:r>
              <a:rPr kumimoji="0" lang="en-US" sz="2000" dirty="0" smtClean="0"/>
              <a:t> </a:t>
            </a:r>
            <a:r>
              <a:rPr kumimoji="0" lang="en-US" sz="2000" dirty="0"/>
              <a:t>more vertical structure</a:t>
            </a:r>
          </a:p>
        </p:txBody>
      </p:sp>
      <p:sp>
        <p:nvSpPr>
          <p:cNvPr id="200760" name="Text Box 1080"/>
          <p:cNvSpPr txBox="1">
            <a:spLocks noChangeArrowheads="1"/>
          </p:cNvSpPr>
          <p:nvPr/>
        </p:nvSpPr>
        <p:spPr bwMode="auto">
          <a:xfrm>
            <a:off x="5943600" y="4495799"/>
            <a:ext cx="2971800" cy="1320874"/>
          </a:xfrm>
          <a:prstGeom prst="rect">
            <a:avLst/>
          </a:prstGeom>
          <a:noFill/>
          <a:ln w="9525">
            <a:noFill/>
            <a:miter lim="800000"/>
            <a:headEnd/>
            <a:tailEnd/>
          </a:ln>
          <a:effectLst/>
        </p:spPr>
        <p:txBody>
          <a:bodyPr wrap="square" lIns="90488" tIns="44450" rIns="90488" bIns="44450">
            <a:spAutoFit/>
          </a:bodyPr>
          <a:lstStyle/>
          <a:p>
            <a:r>
              <a:rPr kumimoji="0" lang="en-US" sz="2000" b="1" dirty="0"/>
              <a:t>Modeless</a:t>
            </a:r>
          </a:p>
          <a:p>
            <a:r>
              <a:rPr lang="en-US" sz="2000" dirty="0"/>
              <a:t>A</a:t>
            </a:r>
            <a:r>
              <a:rPr kumimoji="0" lang="en-US" sz="2000" dirty="0" smtClean="0"/>
              <a:t> </a:t>
            </a:r>
            <a:r>
              <a:rPr kumimoji="0" lang="en-US" sz="2000" dirty="0"/>
              <a:t>flatter, more random </a:t>
            </a:r>
          </a:p>
          <a:p>
            <a:r>
              <a:rPr kumimoji="0" lang="en-US" sz="2000" dirty="0"/>
              <a:t>structure</a:t>
            </a:r>
            <a:endParaRPr kumimoji="0" lang="en-US" sz="2000" b="1" dirty="0"/>
          </a:p>
        </p:txBody>
      </p:sp>
      <p:grpSp>
        <p:nvGrpSpPr>
          <p:cNvPr id="70" name="Group 69"/>
          <p:cNvGrpSpPr/>
          <p:nvPr/>
        </p:nvGrpSpPr>
        <p:grpSpPr>
          <a:xfrm>
            <a:off x="4953000" y="2095500"/>
            <a:ext cx="2971800" cy="2209800"/>
            <a:chOff x="3657600" y="2514600"/>
            <a:chExt cx="2971800" cy="2209800"/>
          </a:xfrm>
        </p:grpSpPr>
        <p:sp>
          <p:nvSpPr>
            <p:cNvPr id="200736" name="Rectangle 1056"/>
            <p:cNvSpPr>
              <a:spLocks noChangeArrowheads="1"/>
            </p:cNvSpPr>
            <p:nvPr/>
          </p:nvSpPr>
          <p:spPr bwMode="auto">
            <a:xfrm>
              <a:off x="42672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37" name="Rectangle 1057"/>
            <p:cNvSpPr>
              <a:spLocks noChangeArrowheads="1"/>
            </p:cNvSpPr>
            <p:nvPr/>
          </p:nvSpPr>
          <p:spPr bwMode="auto">
            <a:xfrm>
              <a:off x="45720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38" name="Rectangle 1058"/>
            <p:cNvSpPr>
              <a:spLocks noChangeArrowheads="1"/>
            </p:cNvSpPr>
            <p:nvPr/>
          </p:nvSpPr>
          <p:spPr bwMode="auto">
            <a:xfrm>
              <a:off x="48768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39" name="Rectangle 1059"/>
            <p:cNvSpPr>
              <a:spLocks noChangeArrowheads="1"/>
            </p:cNvSpPr>
            <p:nvPr/>
          </p:nvSpPr>
          <p:spPr bwMode="auto">
            <a:xfrm>
              <a:off x="51816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0" name="Rectangle 1060"/>
            <p:cNvSpPr>
              <a:spLocks noChangeArrowheads="1"/>
            </p:cNvSpPr>
            <p:nvPr/>
          </p:nvSpPr>
          <p:spPr bwMode="auto">
            <a:xfrm>
              <a:off x="54864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1" name="Rectangle 1061"/>
            <p:cNvSpPr>
              <a:spLocks noChangeArrowheads="1"/>
            </p:cNvSpPr>
            <p:nvPr/>
          </p:nvSpPr>
          <p:spPr bwMode="auto">
            <a:xfrm>
              <a:off x="60960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2" name="Rectangle 1062"/>
            <p:cNvSpPr>
              <a:spLocks noChangeArrowheads="1"/>
            </p:cNvSpPr>
            <p:nvPr/>
          </p:nvSpPr>
          <p:spPr bwMode="auto">
            <a:xfrm>
              <a:off x="57912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3" name="Rectangle 1063"/>
            <p:cNvSpPr>
              <a:spLocks noChangeArrowheads="1"/>
            </p:cNvSpPr>
            <p:nvPr/>
          </p:nvSpPr>
          <p:spPr bwMode="auto">
            <a:xfrm>
              <a:off x="4724400" y="32004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4" name="Rectangle 1064"/>
            <p:cNvSpPr>
              <a:spLocks noChangeArrowheads="1"/>
            </p:cNvSpPr>
            <p:nvPr/>
          </p:nvSpPr>
          <p:spPr bwMode="auto">
            <a:xfrm>
              <a:off x="5029200" y="32004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45" name="Rectangle 1065"/>
            <p:cNvSpPr>
              <a:spLocks noChangeArrowheads="1"/>
            </p:cNvSpPr>
            <p:nvPr/>
          </p:nvSpPr>
          <p:spPr bwMode="auto">
            <a:xfrm>
              <a:off x="5791200" y="32004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cxnSp>
          <p:nvCxnSpPr>
            <p:cNvPr id="200746" name="AutoShape 1066"/>
            <p:cNvCxnSpPr>
              <a:cxnSpLocks noChangeShapeType="1"/>
              <a:stCxn id="200743" idx="2"/>
              <a:endCxn id="200736" idx="0"/>
            </p:cNvCxnSpPr>
            <p:nvPr/>
          </p:nvCxnSpPr>
          <p:spPr bwMode="auto">
            <a:xfrm rot="5400000">
              <a:off x="4381500" y="3314700"/>
              <a:ext cx="381000" cy="457200"/>
            </a:xfrm>
            <a:prstGeom prst="bentConnector3">
              <a:avLst>
                <a:gd name="adj1" fmla="val 50000"/>
              </a:avLst>
            </a:prstGeom>
            <a:noFill/>
            <a:ln w="9525">
              <a:solidFill>
                <a:schemeClr val="tx1"/>
              </a:solidFill>
              <a:miter lim="800000"/>
              <a:headEnd/>
              <a:tailEnd type="triangle" w="med" len="med"/>
            </a:ln>
            <a:effectLst/>
          </p:spPr>
        </p:cxnSp>
        <p:cxnSp>
          <p:nvCxnSpPr>
            <p:cNvPr id="200747" name="AutoShape 1067"/>
            <p:cNvCxnSpPr>
              <a:cxnSpLocks noChangeShapeType="1"/>
              <a:stCxn id="200743" idx="2"/>
              <a:endCxn id="200737" idx="0"/>
            </p:cNvCxnSpPr>
            <p:nvPr/>
          </p:nvCxnSpPr>
          <p:spPr bwMode="auto">
            <a:xfrm rot="5400000">
              <a:off x="4533900" y="3467100"/>
              <a:ext cx="381000" cy="152400"/>
            </a:xfrm>
            <a:prstGeom prst="bentConnector3">
              <a:avLst>
                <a:gd name="adj1" fmla="val 50000"/>
              </a:avLst>
            </a:prstGeom>
            <a:noFill/>
            <a:ln w="9525">
              <a:solidFill>
                <a:schemeClr val="tx1"/>
              </a:solidFill>
              <a:miter lim="800000"/>
              <a:headEnd/>
              <a:tailEnd type="triangle" w="med" len="med"/>
            </a:ln>
            <a:effectLst/>
          </p:spPr>
        </p:cxnSp>
        <p:cxnSp>
          <p:nvCxnSpPr>
            <p:cNvPr id="200748" name="AutoShape 1068"/>
            <p:cNvCxnSpPr>
              <a:cxnSpLocks noChangeShapeType="1"/>
              <a:stCxn id="200745" idx="2"/>
              <a:endCxn id="200741" idx="0"/>
            </p:cNvCxnSpPr>
            <p:nvPr/>
          </p:nvCxnSpPr>
          <p:spPr bwMode="auto">
            <a:xfrm rot="16200000" flipH="1">
              <a:off x="5829300" y="3390900"/>
              <a:ext cx="381000" cy="304800"/>
            </a:xfrm>
            <a:prstGeom prst="bentConnector3">
              <a:avLst>
                <a:gd name="adj1" fmla="val 50000"/>
              </a:avLst>
            </a:prstGeom>
            <a:noFill/>
            <a:ln w="9525">
              <a:solidFill>
                <a:schemeClr val="tx1"/>
              </a:solidFill>
              <a:miter lim="800000"/>
              <a:headEnd/>
              <a:tailEnd type="triangle" w="med" len="med"/>
            </a:ln>
            <a:effectLst/>
          </p:spPr>
        </p:cxnSp>
        <p:cxnSp>
          <p:nvCxnSpPr>
            <p:cNvPr id="200749" name="AutoShape 1069"/>
            <p:cNvCxnSpPr>
              <a:cxnSpLocks noChangeShapeType="1"/>
              <a:stCxn id="200744" idx="2"/>
              <a:endCxn id="200739" idx="0"/>
            </p:cNvCxnSpPr>
            <p:nvPr/>
          </p:nvCxnSpPr>
          <p:spPr bwMode="auto">
            <a:xfrm rot="16200000" flipH="1">
              <a:off x="4991100" y="3467100"/>
              <a:ext cx="381000" cy="152400"/>
            </a:xfrm>
            <a:prstGeom prst="bentConnector3">
              <a:avLst>
                <a:gd name="adj1" fmla="val 50000"/>
              </a:avLst>
            </a:prstGeom>
            <a:noFill/>
            <a:ln w="9525">
              <a:solidFill>
                <a:schemeClr val="tx1"/>
              </a:solidFill>
              <a:miter lim="800000"/>
              <a:headEnd/>
              <a:tailEnd type="triangle" w="med" len="med"/>
            </a:ln>
            <a:effectLst/>
          </p:spPr>
        </p:cxnSp>
        <p:cxnSp>
          <p:nvCxnSpPr>
            <p:cNvPr id="200750" name="AutoShape 1070"/>
            <p:cNvCxnSpPr>
              <a:cxnSpLocks noChangeShapeType="1"/>
              <a:stCxn id="200744" idx="2"/>
              <a:endCxn id="200740" idx="0"/>
            </p:cNvCxnSpPr>
            <p:nvPr/>
          </p:nvCxnSpPr>
          <p:spPr bwMode="auto">
            <a:xfrm rot="16200000" flipH="1">
              <a:off x="5143500" y="3314700"/>
              <a:ext cx="381000" cy="457200"/>
            </a:xfrm>
            <a:prstGeom prst="bentConnector3">
              <a:avLst>
                <a:gd name="adj1" fmla="val 50000"/>
              </a:avLst>
            </a:prstGeom>
            <a:noFill/>
            <a:ln w="9525">
              <a:solidFill>
                <a:schemeClr val="tx1"/>
              </a:solidFill>
              <a:miter lim="800000"/>
              <a:headEnd/>
              <a:tailEnd type="triangle" w="med" len="med"/>
            </a:ln>
            <a:effectLst/>
          </p:spPr>
        </p:cxnSp>
        <p:cxnSp>
          <p:nvCxnSpPr>
            <p:cNvPr id="200751" name="AutoShape 1071"/>
            <p:cNvCxnSpPr>
              <a:cxnSpLocks noChangeShapeType="1"/>
              <a:stCxn id="200745" idx="2"/>
              <a:endCxn id="200742" idx="0"/>
            </p:cNvCxnSpPr>
            <p:nvPr/>
          </p:nvCxnSpPr>
          <p:spPr bwMode="auto">
            <a:xfrm rot="5400000">
              <a:off x="5676900" y="3543300"/>
              <a:ext cx="381000" cy="0"/>
            </a:xfrm>
            <a:prstGeom prst="straightConnector1">
              <a:avLst/>
            </a:prstGeom>
            <a:noFill/>
            <a:ln w="9525">
              <a:solidFill>
                <a:schemeClr val="tx1"/>
              </a:solidFill>
              <a:round/>
              <a:headEnd/>
              <a:tailEnd type="triangle" w="med" len="med"/>
            </a:ln>
            <a:effectLst/>
          </p:spPr>
        </p:cxnSp>
        <p:cxnSp>
          <p:nvCxnSpPr>
            <p:cNvPr id="200752" name="AutoShape 1072"/>
            <p:cNvCxnSpPr>
              <a:cxnSpLocks noChangeShapeType="1"/>
              <a:stCxn id="200744" idx="2"/>
              <a:endCxn id="200738" idx="0"/>
            </p:cNvCxnSpPr>
            <p:nvPr/>
          </p:nvCxnSpPr>
          <p:spPr bwMode="auto">
            <a:xfrm rot="5400000">
              <a:off x="4838700" y="3467100"/>
              <a:ext cx="381000" cy="152400"/>
            </a:xfrm>
            <a:prstGeom prst="bentConnector3">
              <a:avLst>
                <a:gd name="adj1" fmla="val 50000"/>
              </a:avLst>
            </a:prstGeom>
            <a:noFill/>
            <a:ln w="9525">
              <a:solidFill>
                <a:schemeClr val="tx1"/>
              </a:solidFill>
              <a:miter lim="800000"/>
              <a:headEnd/>
              <a:tailEnd type="triangle" w="med" len="med"/>
            </a:ln>
            <a:effectLst/>
          </p:spPr>
        </p:cxnSp>
        <p:cxnSp>
          <p:nvCxnSpPr>
            <p:cNvPr id="200753" name="AutoShape 1073"/>
            <p:cNvCxnSpPr>
              <a:cxnSpLocks noChangeShapeType="1"/>
              <a:stCxn id="200743" idx="2"/>
              <a:endCxn id="200738" idx="0"/>
            </p:cNvCxnSpPr>
            <p:nvPr/>
          </p:nvCxnSpPr>
          <p:spPr bwMode="auto">
            <a:xfrm rot="16200000" flipH="1">
              <a:off x="4686300" y="3467100"/>
              <a:ext cx="381000" cy="152400"/>
            </a:xfrm>
            <a:prstGeom prst="bentConnector3">
              <a:avLst>
                <a:gd name="adj1" fmla="val 50000"/>
              </a:avLst>
            </a:prstGeom>
            <a:noFill/>
            <a:ln w="9525">
              <a:solidFill>
                <a:schemeClr val="tx1"/>
              </a:solidFill>
              <a:miter lim="800000"/>
              <a:headEnd/>
              <a:tailEnd type="triangle" w="med" len="med"/>
            </a:ln>
            <a:effectLst/>
          </p:spPr>
        </p:cxnSp>
        <p:sp>
          <p:nvSpPr>
            <p:cNvPr id="200754" name="Rectangle 1074"/>
            <p:cNvSpPr>
              <a:spLocks noChangeArrowheads="1"/>
            </p:cNvSpPr>
            <p:nvPr/>
          </p:nvSpPr>
          <p:spPr bwMode="auto">
            <a:xfrm>
              <a:off x="4267200" y="4114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55" name="Rectangle 1075"/>
            <p:cNvSpPr>
              <a:spLocks noChangeArrowheads="1"/>
            </p:cNvSpPr>
            <p:nvPr/>
          </p:nvSpPr>
          <p:spPr bwMode="auto">
            <a:xfrm>
              <a:off x="5181600" y="4114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56" name="Rectangle 1076"/>
            <p:cNvSpPr>
              <a:spLocks noChangeArrowheads="1"/>
            </p:cNvSpPr>
            <p:nvPr/>
          </p:nvSpPr>
          <p:spPr bwMode="auto">
            <a:xfrm>
              <a:off x="5791200" y="4114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cxnSp>
          <p:nvCxnSpPr>
            <p:cNvPr id="200757" name="AutoShape 1077"/>
            <p:cNvCxnSpPr>
              <a:cxnSpLocks noChangeShapeType="1"/>
              <a:stCxn id="200736" idx="2"/>
              <a:endCxn id="200754" idx="0"/>
            </p:cNvCxnSpPr>
            <p:nvPr/>
          </p:nvCxnSpPr>
          <p:spPr bwMode="auto">
            <a:xfrm>
              <a:off x="4343400" y="3886200"/>
              <a:ext cx="0" cy="228600"/>
            </a:xfrm>
            <a:prstGeom prst="straightConnector1">
              <a:avLst/>
            </a:prstGeom>
            <a:noFill/>
            <a:ln w="9525">
              <a:solidFill>
                <a:schemeClr val="tx1"/>
              </a:solidFill>
              <a:round/>
              <a:headEnd/>
              <a:tailEnd type="triangle" w="med" len="med"/>
            </a:ln>
            <a:effectLst/>
          </p:spPr>
        </p:cxnSp>
        <p:cxnSp>
          <p:nvCxnSpPr>
            <p:cNvPr id="200758" name="AutoShape 1078"/>
            <p:cNvCxnSpPr>
              <a:cxnSpLocks noChangeShapeType="1"/>
              <a:stCxn id="200739" idx="2"/>
              <a:endCxn id="200755" idx="0"/>
            </p:cNvCxnSpPr>
            <p:nvPr/>
          </p:nvCxnSpPr>
          <p:spPr bwMode="auto">
            <a:xfrm>
              <a:off x="5257800" y="3886200"/>
              <a:ext cx="0" cy="228600"/>
            </a:xfrm>
            <a:prstGeom prst="straightConnector1">
              <a:avLst/>
            </a:prstGeom>
            <a:noFill/>
            <a:ln w="9525">
              <a:solidFill>
                <a:schemeClr val="tx1"/>
              </a:solidFill>
              <a:round/>
              <a:headEnd/>
              <a:tailEnd type="triangle" w="med" len="med"/>
            </a:ln>
            <a:effectLst/>
          </p:spPr>
        </p:cxnSp>
        <p:cxnSp>
          <p:nvCxnSpPr>
            <p:cNvPr id="200759" name="AutoShape 1079"/>
            <p:cNvCxnSpPr>
              <a:cxnSpLocks noChangeShapeType="1"/>
              <a:stCxn id="200742" idx="2"/>
              <a:endCxn id="200756" idx="0"/>
            </p:cNvCxnSpPr>
            <p:nvPr/>
          </p:nvCxnSpPr>
          <p:spPr bwMode="auto">
            <a:xfrm>
              <a:off x="5867400" y="3886200"/>
              <a:ext cx="0" cy="228600"/>
            </a:xfrm>
            <a:prstGeom prst="straightConnector1">
              <a:avLst/>
            </a:prstGeom>
            <a:noFill/>
            <a:ln w="9525">
              <a:solidFill>
                <a:schemeClr val="tx1"/>
              </a:solidFill>
              <a:round/>
              <a:headEnd/>
              <a:tailEnd type="triangle" w="med" len="med"/>
            </a:ln>
            <a:effectLst/>
          </p:spPr>
        </p:cxnSp>
        <p:sp>
          <p:nvSpPr>
            <p:cNvPr id="200761" name="Rectangle 1081"/>
            <p:cNvSpPr>
              <a:spLocks noChangeArrowheads="1"/>
            </p:cNvSpPr>
            <p:nvPr/>
          </p:nvSpPr>
          <p:spPr bwMode="auto">
            <a:xfrm>
              <a:off x="4191000" y="28956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cxnSp>
          <p:nvCxnSpPr>
            <p:cNvPr id="200762" name="AutoShape 1082"/>
            <p:cNvCxnSpPr>
              <a:cxnSpLocks noChangeShapeType="1"/>
              <a:stCxn id="200761" idx="3"/>
              <a:endCxn id="200743" idx="0"/>
            </p:cNvCxnSpPr>
            <p:nvPr/>
          </p:nvCxnSpPr>
          <p:spPr bwMode="auto">
            <a:xfrm>
              <a:off x="4343400" y="2971800"/>
              <a:ext cx="457200" cy="228600"/>
            </a:xfrm>
            <a:prstGeom prst="bentConnector2">
              <a:avLst/>
            </a:prstGeom>
            <a:noFill/>
            <a:ln w="9525">
              <a:solidFill>
                <a:schemeClr val="tx1"/>
              </a:solidFill>
              <a:miter lim="800000"/>
              <a:headEnd/>
              <a:tailEnd type="triangle" w="med" len="med"/>
            </a:ln>
            <a:effectLst/>
          </p:spPr>
        </p:cxnSp>
        <p:cxnSp>
          <p:nvCxnSpPr>
            <p:cNvPr id="200763" name="AutoShape 1083"/>
            <p:cNvCxnSpPr>
              <a:cxnSpLocks noChangeShapeType="1"/>
              <a:stCxn id="200761" idx="3"/>
              <a:endCxn id="200744" idx="0"/>
            </p:cNvCxnSpPr>
            <p:nvPr/>
          </p:nvCxnSpPr>
          <p:spPr bwMode="auto">
            <a:xfrm>
              <a:off x="4343400" y="2971800"/>
              <a:ext cx="762000" cy="228600"/>
            </a:xfrm>
            <a:prstGeom prst="bentConnector2">
              <a:avLst/>
            </a:prstGeom>
            <a:noFill/>
            <a:ln w="9525">
              <a:solidFill>
                <a:schemeClr val="tx1"/>
              </a:solidFill>
              <a:miter lim="800000"/>
              <a:headEnd/>
              <a:tailEnd type="triangle" w="med" len="med"/>
            </a:ln>
            <a:effectLst/>
          </p:spPr>
        </p:cxnSp>
        <p:cxnSp>
          <p:nvCxnSpPr>
            <p:cNvPr id="200764" name="AutoShape 1084"/>
            <p:cNvCxnSpPr>
              <a:cxnSpLocks noChangeShapeType="1"/>
              <a:stCxn id="200761" idx="3"/>
              <a:endCxn id="200745" idx="0"/>
            </p:cNvCxnSpPr>
            <p:nvPr/>
          </p:nvCxnSpPr>
          <p:spPr bwMode="auto">
            <a:xfrm>
              <a:off x="4343400" y="2971800"/>
              <a:ext cx="1524000" cy="228600"/>
            </a:xfrm>
            <a:prstGeom prst="bentConnector2">
              <a:avLst/>
            </a:prstGeom>
            <a:noFill/>
            <a:ln w="9525">
              <a:solidFill>
                <a:schemeClr val="tx1"/>
              </a:solidFill>
              <a:miter lim="800000"/>
              <a:headEnd/>
              <a:tailEnd type="triangle" w="med" len="med"/>
            </a:ln>
            <a:effectLst/>
          </p:spPr>
        </p:cxnSp>
        <p:sp>
          <p:nvSpPr>
            <p:cNvPr id="200765" name="Rectangle 1085"/>
            <p:cNvSpPr>
              <a:spLocks noChangeArrowheads="1"/>
            </p:cNvSpPr>
            <p:nvPr/>
          </p:nvSpPr>
          <p:spPr bwMode="auto">
            <a:xfrm>
              <a:off x="6477000" y="2590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66" name="Rectangle 1086"/>
            <p:cNvSpPr>
              <a:spLocks noChangeArrowheads="1"/>
            </p:cNvSpPr>
            <p:nvPr/>
          </p:nvSpPr>
          <p:spPr bwMode="auto">
            <a:xfrm>
              <a:off x="3657600" y="37338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67" name="Rectangle 1087"/>
            <p:cNvSpPr>
              <a:spLocks noChangeArrowheads="1"/>
            </p:cNvSpPr>
            <p:nvPr/>
          </p:nvSpPr>
          <p:spPr bwMode="auto">
            <a:xfrm>
              <a:off x="4724400" y="45720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68" name="Rectangle 1088"/>
            <p:cNvSpPr>
              <a:spLocks noChangeArrowheads="1"/>
            </p:cNvSpPr>
            <p:nvPr/>
          </p:nvSpPr>
          <p:spPr bwMode="auto">
            <a:xfrm>
              <a:off x="4876800" y="2514600"/>
              <a:ext cx="152400" cy="152400"/>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00769" name="Line 1089"/>
            <p:cNvSpPr>
              <a:spLocks noChangeShapeType="1"/>
            </p:cNvSpPr>
            <p:nvPr/>
          </p:nvSpPr>
          <p:spPr bwMode="auto">
            <a:xfrm>
              <a:off x="4953000" y="2667000"/>
              <a:ext cx="0" cy="304800"/>
            </a:xfrm>
            <a:prstGeom prst="line">
              <a:avLst/>
            </a:prstGeom>
            <a:noFill/>
            <a:ln w="952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00770" name="Line 1090"/>
            <p:cNvSpPr>
              <a:spLocks noChangeShapeType="1"/>
            </p:cNvSpPr>
            <p:nvPr/>
          </p:nvSpPr>
          <p:spPr bwMode="auto">
            <a:xfrm>
              <a:off x="3810000" y="3810000"/>
              <a:ext cx="457200" cy="0"/>
            </a:xfrm>
            <a:prstGeom prst="line">
              <a:avLst/>
            </a:prstGeom>
            <a:noFill/>
            <a:ln w="9525">
              <a:solidFill>
                <a:schemeClr val="tx1"/>
              </a:solidFill>
              <a:round/>
              <a:headEnd/>
              <a:tailEnd type="triangle" w="med" len="med"/>
            </a:ln>
            <a:effectLst/>
          </p:spPr>
          <p:txBody>
            <a:bodyPr wrap="none" lIns="90488" tIns="44450" rIns="90488" bIns="44450" anchor="ctr">
              <a:spAutoFit/>
            </a:bodyPr>
            <a:lstStyle/>
            <a:p>
              <a:endParaRPr lang="en-US" dirty="0"/>
            </a:p>
          </p:txBody>
        </p:sp>
        <p:cxnSp>
          <p:nvCxnSpPr>
            <p:cNvPr id="200771" name="AutoShape 1091"/>
            <p:cNvCxnSpPr>
              <a:cxnSpLocks noChangeShapeType="1"/>
              <a:stCxn id="200765" idx="2"/>
              <a:endCxn id="200745" idx="3"/>
            </p:cNvCxnSpPr>
            <p:nvPr/>
          </p:nvCxnSpPr>
          <p:spPr bwMode="auto">
            <a:xfrm rot="5400000">
              <a:off x="5981700" y="2705100"/>
              <a:ext cx="533400" cy="609600"/>
            </a:xfrm>
            <a:prstGeom prst="bentConnector2">
              <a:avLst/>
            </a:prstGeom>
            <a:noFill/>
            <a:ln w="9525">
              <a:solidFill>
                <a:schemeClr val="tx1"/>
              </a:solidFill>
              <a:miter lim="800000"/>
              <a:headEnd/>
              <a:tailEnd type="triangle" w="med" len="med"/>
            </a:ln>
            <a:effectLst/>
          </p:spPr>
        </p:cxnSp>
        <p:cxnSp>
          <p:nvCxnSpPr>
            <p:cNvPr id="200772" name="AutoShape 1092"/>
            <p:cNvCxnSpPr>
              <a:cxnSpLocks noChangeShapeType="1"/>
              <a:stCxn id="200767" idx="3"/>
              <a:endCxn id="200755" idx="2"/>
            </p:cNvCxnSpPr>
            <p:nvPr/>
          </p:nvCxnSpPr>
          <p:spPr bwMode="auto">
            <a:xfrm flipV="1">
              <a:off x="4876800" y="4267200"/>
              <a:ext cx="381000" cy="381000"/>
            </a:xfrm>
            <a:prstGeom prst="bentConnector2">
              <a:avLst/>
            </a:prstGeom>
            <a:noFill/>
            <a:ln w="9525">
              <a:solidFill>
                <a:schemeClr val="tx1"/>
              </a:solidFill>
              <a:miter lim="800000"/>
              <a:headEnd/>
              <a:tailEnd type="triangle" w="med" len="med"/>
            </a:ln>
            <a:effectLst/>
          </p:spPr>
        </p:cxnSp>
      </p:grpSp>
      <p:sp>
        <p:nvSpPr>
          <p:cNvPr id="74" name="Title 73"/>
          <p:cNvSpPr>
            <a:spLocks noGrp="1"/>
          </p:cNvSpPr>
          <p:nvPr>
            <p:ph type="title"/>
          </p:nvPr>
        </p:nvSpPr>
        <p:spPr>
          <a:xfrm>
            <a:off x="457200" y="278201"/>
            <a:ext cx="8229600" cy="716523"/>
          </a:xfrm>
        </p:spPr>
        <p:txBody>
          <a:bodyPr/>
          <a:lstStyle/>
          <a:p>
            <a:r>
              <a:rPr lang="en-US" dirty="0" smtClean="0"/>
              <a:t>Use the Best of Both</a:t>
            </a:r>
            <a:endParaRPr lang="en-US" dirty="0"/>
          </a:p>
        </p:txBody>
      </p:sp>
      <p:sp>
        <p:nvSpPr>
          <p:cNvPr id="72"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54</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1027"/>
          <p:cNvSpPr>
            <a:spLocks noGrp="1" noChangeArrowheads="1"/>
          </p:cNvSpPr>
          <p:nvPr>
            <p:ph type="body" idx="1"/>
          </p:nvPr>
        </p:nvSpPr>
        <p:spPr>
          <a:xfrm>
            <a:off x="457200" y="1315348"/>
            <a:ext cx="8077200" cy="5237852"/>
          </a:xfrm>
        </p:spPr>
        <p:txBody>
          <a:bodyPr lIns="86493" tIns="43247" rIns="86493" bIns="43247">
            <a:normAutofit/>
          </a:bodyPr>
          <a:lstStyle/>
          <a:p>
            <a:pPr>
              <a:lnSpc>
                <a:spcPct val="90000"/>
              </a:lnSpc>
            </a:pPr>
            <a:r>
              <a:rPr lang="en-US" dirty="0">
                <a:solidFill>
                  <a:schemeClr val="tx2">
                    <a:lumMod val="90000"/>
                    <a:lumOff val="10000"/>
                  </a:schemeClr>
                </a:solidFill>
              </a:rPr>
              <a:t>Define and enable the user interface objects that comprise its </a:t>
            </a:r>
            <a:r>
              <a:rPr lang="en-US" dirty="0" smtClean="0">
                <a:solidFill>
                  <a:schemeClr val="tx2">
                    <a:lumMod val="90000"/>
                    <a:lumOff val="10000"/>
                  </a:schemeClr>
                </a:solidFill>
              </a:rPr>
              <a:t>components</a:t>
            </a:r>
          </a:p>
          <a:p>
            <a:pPr>
              <a:lnSpc>
                <a:spcPct val="90000"/>
              </a:lnSpc>
            </a:pPr>
            <a:endParaRPr lang="en-US" dirty="0">
              <a:solidFill>
                <a:schemeClr val="tx2">
                  <a:lumMod val="90000"/>
                  <a:lumOff val="10000"/>
                </a:schemeClr>
              </a:solidFill>
            </a:endParaRPr>
          </a:p>
          <a:p>
            <a:pPr>
              <a:lnSpc>
                <a:spcPct val="90000"/>
              </a:lnSpc>
            </a:pPr>
            <a:r>
              <a:rPr lang="en-US" dirty="0">
                <a:solidFill>
                  <a:schemeClr val="tx2">
                    <a:lumMod val="90000"/>
                    <a:lumOff val="10000"/>
                  </a:schemeClr>
                </a:solidFill>
              </a:rPr>
              <a:t>Define the behavior that should occur in response to events applied to these user interface objects</a:t>
            </a:r>
          </a:p>
          <a:p>
            <a:pPr>
              <a:lnSpc>
                <a:spcPct val="90000"/>
              </a:lnSpc>
            </a:pPr>
            <a:endParaRPr lang="en-US" dirty="0" smtClean="0">
              <a:solidFill>
                <a:schemeClr val="tx2">
                  <a:lumMod val="90000"/>
                  <a:lumOff val="10000"/>
                </a:schemeClr>
              </a:solidFill>
            </a:endParaRPr>
          </a:p>
          <a:p>
            <a:pPr>
              <a:lnSpc>
                <a:spcPct val="90000"/>
              </a:lnSpc>
            </a:pPr>
            <a:r>
              <a:rPr lang="en-US" dirty="0" smtClean="0">
                <a:solidFill>
                  <a:schemeClr val="tx2">
                    <a:lumMod val="90000"/>
                    <a:lumOff val="10000"/>
                  </a:schemeClr>
                </a:solidFill>
              </a:rPr>
              <a:t>Establish </a:t>
            </a:r>
            <a:r>
              <a:rPr lang="en-US" dirty="0">
                <a:solidFill>
                  <a:schemeClr val="tx2">
                    <a:lumMod val="90000"/>
                    <a:lumOff val="10000"/>
                  </a:schemeClr>
                </a:solidFill>
              </a:rPr>
              <a:t>a WAIT-FOR state to allow the user to interact with the interface objects and then dismiss the user when the WAIT-FOR condition is </a:t>
            </a:r>
            <a:r>
              <a:rPr lang="en-US" dirty="0" smtClean="0">
                <a:solidFill>
                  <a:schemeClr val="tx2">
                    <a:lumMod val="90000"/>
                    <a:lumOff val="10000"/>
                  </a:schemeClr>
                </a:solidFill>
              </a:rPr>
              <a:t>satisfied</a:t>
            </a:r>
            <a:endParaRPr lang="en-US" dirty="0">
              <a:solidFill>
                <a:schemeClr val="tx2">
                  <a:lumMod val="90000"/>
                  <a:lumOff val="10000"/>
                </a:schemeClr>
              </a:solidFill>
            </a:endParaRPr>
          </a:p>
        </p:txBody>
      </p:sp>
      <p:sp>
        <p:nvSpPr>
          <p:cNvPr id="9" name="Title 8"/>
          <p:cNvSpPr>
            <a:spLocks noGrp="1"/>
          </p:cNvSpPr>
          <p:nvPr>
            <p:ph type="title"/>
          </p:nvPr>
        </p:nvSpPr>
        <p:spPr>
          <a:xfrm>
            <a:off x="457200" y="278201"/>
            <a:ext cx="8229600" cy="716523"/>
          </a:xfrm>
        </p:spPr>
        <p:txBody>
          <a:bodyPr/>
          <a:lstStyle/>
          <a:p>
            <a:r>
              <a:rPr lang="en-US" dirty="0" smtClean="0"/>
              <a:t>Modeless Structure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55</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75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7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1027"/>
          <p:cNvSpPr>
            <a:spLocks noGrp="1" noChangeArrowheads="1"/>
          </p:cNvSpPr>
          <p:nvPr>
            <p:ph type="body" idx="1"/>
          </p:nvPr>
        </p:nvSpPr>
        <p:spPr>
          <a:xfrm>
            <a:off x="457200" y="1315348"/>
            <a:ext cx="8077200" cy="4894952"/>
          </a:xfrm>
        </p:spPr>
        <p:txBody>
          <a:bodyPr lIns="86493" tIns="43247" rIns="86493" bIns="43247">
            <a:normAutofit/>
          </a:bodyPr>
          <a:lstStyle/>
          <a:p>
            <a:pPr>
              <a:lnSpc>
                <a:spcPct val="90000"/>
              </a:lnSpc>
              <a:buClr>
                <a:schemeClr val="accent2"/>
              </a:buClr>
              <a:buFont typeface="Arial" pitchFamily="34" charset="0"/>
              <a:buChar char="•"/>
            </a:pPr>
            <a:r>
              <a:rPr lang="en-US" dirty="0" smtClean="0">
                <a:solidFill>
                  <a:schemeClr val="tx2">
                    <a:lumMod val="90000"/>
                    <a:lumOff val="10000"/>
                  </a:schemeClr>
                </a:solidFill>
              </a:rPr>
              <a:t>ENABLE</a:t>
            </a:r>
            <a:endParaRPr lang="en-US" dirty="0">
              <a:solidFill>
                <a:schemeClr val="tx2">
                  <a:lumMod val="90000"/>
                  <a:lumOff val="10000"/>
                </a:schemeClr>
              </a:solidFill>
            </a:endParaRPr>
          </a:p>
          <a:p>
            <a:pPr>
              <a:lnSpc>
                <a:spcPct val="90000"/>
              </a:lnSpc>
              <a:buClr>
                <a:schemeClr val="accent2"/>
              </a:buClr>
              <a:buFont typeface="Arial" pitchFamily="34" charset="0"/>
              <a:buChar char="•"/>
            </a:pPr>
            <a:r>
              <a:rPr lang="en-US" dirty="0">
                <a:solidFill>
                  <a:schemeClr val="tx2">
                    <a:lumMod val="90000"/>
                    <a:lumOff val="10000"/>
                  </a:schemeClr>
                </a:solidFill>
              </a:rPr>
              <a:t>ON</a:t>
            </a:r>
          </a:p>
          <a:p>
            <a:pPr>
              <a:lnSpc>
                <a:spcPct val="90000"/>
              </a:lnSpc>
              <a:buClr>
                <a:schemeClr val="accent2"/>
              </a:buClr>
              <a:buFont typeface="Arial" pitchFamily="34" charset="0"/>
              <a:buChar char="•"/>
            </a:pPr>
            <a:r>
              <a:rPr lang="en-US" dirty="0">
                <a:solidFill>
                  <a:schemeClr val="tx2">
                    <a:lumMod val="90000"/>
                    <a:lumOff val="10000"/>
                  </a:schemeClr>
                </a:solidFill>
              </a:rPr>
              <a:t>DISABLE</a:t>
            </a:r>
          </a:p>
          <a:p>
            <a:pPr>
              <a:lnSpc>
                <a:spcPct val="90000"/>
              </a:lnSpc>
              <a:buClr>
                <a:schemeClr val="accent2"/>
              </a:buClr>
              <a:buFont typeface="Arial" pitchFamily="34" charset="0"/>
              <a:buChar char="•"/>
            </a:pPr>
            <a:r>
              <a:rPr lang="en-US" dirty="0">
                <a:solidFill>
                  <a:schemeClr val="tx2">
                    <a:lumMod val="90000"/>
                    <a:lumOff val="10000"/>
                  </a:schemeClr>
                </a:solidFill>
              </a:rPr>
              <a:t>WAIT-FOR</a:t>
            </a:r>
          </a:p>
          <a:p>
            <a:pPr>
              <a:lnSpc>
                <a:spcPct val="90000"/>
              </a:lnSpc>
              <a:buClr>
                <a:schemeClr val="accent2"/>
              </a:buClr>
              <a:buFont typeface="Arial" pitchFamily="34" charset="0"/>
              <a:buChar char="•"/>
            </a:pPr>
            <a:r>
              <a:rPr lang="en-US" dirty="0">
                <a:solidFill>
                  <a:schemeClr val="tx2">
                    <a:lumMod val="90000"/>
                    <a:lumOff val="10000"/>
                  </a:schemeClr>
                </a:solidFill>
              </a:rPr>
              <a:t>PROCESS EVENTS</a:t>
            </a:r>
          </a:p>
        </p:txBody>
      </p:sp>
      <p:sp>
        <p:nvSpPr>
          <p:cNvPr id="9" name="Title 8"/>
          <p:cNvSpPr>
            <a:spLocks noGrp="1"/>
          </p:cNvSpPr>
          <p:nvPr>
            <p:ph type="title"/>
          </p:nvPr>
        </p:nvSpPr>
        <p:spPr>
          <a:xfrm>
            <a:off x="457200" y="278201"/>
            <a:ext cx="8229600" cy="716523"/>
          </a:xfrm>
        </p:spPr>
        <p:txBody>
          <a:bodyPr/>
          <a:lstStyle/>
          <a:p>
            <a:r>
              <a:rPr lang="en-US" dirty="0" smtClean="0"/>
              <a:t>Modeless Statements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56</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7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7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7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27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42913" y="356925"/>
            <a:ext cx="8396287" cy="641350"/>
          </a:xfrm>
        </p:spPr>
        <p:txBody>
          <a:bodyPr lIns="86493" tIns="43247" rIns="86493" bIns="43247" anchor="t"/>
          <a:lstStyle/>
          <a:p>
            <a:pPr algn="l"/>
            <a:r>
              <a:rPr lang="en-US" dirty="0"/>
              <a:t>Record </a:t>
            </a:r>
            <a:r>
              <a:rPr lang="en-US" dirty="0" smtClean="0"/>
              <a:t>Buffer Scoping</a:t>
            </a:r>
            <a:endParaRPr lang="en-US" sz="2600" dirty="0"/>
          </a:p>
        </p:txBody>
      </p:sp>
      <p:sp>
        <p:nvSpPr>
          <p:cNvPr id="51203" name="Rectangle 3"/>
          <p:cNvSpPr>
            <a:spLocks noGrp="1" noChangeArrowheads="1"/>
          </p:cNvSpPr>
          <p:nvPr>
            <p:ph type="body" idx="1"/>
          </p:nvPr>
        </p:nvSpPr>
        <p:spPr>
          <a:xfrm>
            <a:off x="304800" y="1031738"/>
            <a:ext cx="8534400" cy="5410200"/>
          </a:xfrm>
        </p:spPr>
        <p:txBody>
          <a:bodyPr lIns="86493" tIns="43247" rIns="86493" bIns="43247">
            <a:normAutofit fontScale="92500" lnSpcReduction="10000"/>
          </a:bodyPr>
          <a:lstStyle/>
          <a:p>
            <a:pPr>
              <a:spcBef>
                <a:spcPct val="80000"/>
              </a:spcBef>
            </a:pPr>
            <a:r>
              <a:rPr lang="en-US" dirty="0"/>
              <a:t>Record read from database </a:t>
            </a:r>
            <a:r>
              <a:rPr lang="en-US" dirty="0" smtClean="0"/>
              <a:t>is stored </a:t>
            </a:r>
            <a:r>
              <a:rPr lang="en-US" dirty="0"/>
              <a:t>in a record </a:t>
            </a:r>
            <a:r>
              <a:rPr lang="en-US" dirty="0" smtClean="0"/>
              <a:t>buffer</a:t>
            </a:r>
          </a:p>
          <a:p>
            <a:pPr>
              <a:spcBef>
                <a:spcPct val="80000"/>
              </a:spcBef>
            </a:pPr>
            <a:r>
              <a:rPr lang="en-US" dirty="0" smtClean="0"/>
              <a:t>Scope </a:t>
            </a:r>
            <a:r>
              <a:rPr lang="en-US" dirty="0"/>
              <a:t>is the </a:t>
            </a:r>
            <a:r>
              <a:rPr lang="en-US" dirty="0" smtClean="0"/>
              <a:t>portion of code during </a:t>
            </a:r>
            <a:r>
              <a:rPr lang="en-US" dirty="0"/>
              <a:t>which the record is active</a:t>
            </a:r>
          </a:p>
          <a:p>
            <a:pPr>
              <a:spcBef>
                <a:spcPct val="80000"/>
              </a:spcBef>
            </a:pPr>
            <a:r>
              <a:rPr lang="en-US" dirty="0"/>
              <a:t>Record </a:t>
            </a:r>
            <a:r>
              <a:rPr lang="en-US" dirty="0" smtClean="0"/>
              <a:t>buffer scope controls</a:t>
            </a:r>
          </a:p>
          <a:p>
            <a:pPr lvl="1">
              <a:spcBef>
                <a:spcPct val="30000"/>
              </a:spcBef>
            </a:pPr>
            <a:r>
              <a:rPr lang="en-US" dirty="0" smtClean="0"/>
              <a:t>When to write a record to the database</a:t>
            </a:r>
          </a:p>
          <a:p>
            <a:pPr lvl="1">
              <a:spcBef>
                <a:spcPct val="30000"/>
              </a:spcBef>
            </a:pPr>
            <a:r>
              <a:rPr lang="en-US" dirty="0" smtClean="0"/>
              <a:t>When </a:t>
            </a:r>
            <a:r>
              <a:rPr lang="en-US" dirty="0"/>
              <a:t>to release a record for other users</a:t>
            </a:r>
          </a:p>
          <a:p>
            <a:pPr marL="747713" lvl="2" indent="0">
              <a:spcBef>
                <a:spcPct val="30000"/>
              </a:spcBef>
              <a:buNone/>
            </a:pPr>
            <a:r>
              <a:rPr lang="en-US" dirty="0"/>
              <a:t>A</a:t>
            </a:r>
            <a:r>
              <a:rPr lang="en-US" sz="2000" dirty="0" smtClean="0"/>
              <a:t>lso </a:t>
            </a:r>
            <a:r>
              <a:rPr lang="en-US" sz="2000" dirty="0"/>
              <a:t>depends on type of lock and transaction scope</a:t>
            </a:r>
          </a:p>
          <a:p>
            <a:pPr lvl="1">
              <a:spcBef>
                <a:spcPct val="30000"/>
              </a:spcBef>
            </a:pPr>
            <a:r>
              <a:rPr lang="en-US" dirty="0"/>
              <a:t>When to validate a </a:t>
            </a:r>
            <a:r>
              <a:rPr lang="en-US" dirty="0" smtClean="0"/>
              <a:t>record</a:t>
            </a:r>
            <a:r>
              <a:rPr lang="en-US" dirty="0" smtClean="0">
                <a:solidFill>
                  <a:srgbClr val="FF0000"/>
                </a:solidFill>
              </a:rPr>
              <a:t>*</a:t>
            </a:r>
          </a:p>
          <a:p>
            <a:pPr lvl="2">
              <a:spcBef>
                <a:spcPct val="30000"/>
              </a:spcBef>
              <a:buNone/>
            </a:pPr>
            <a:r>
              <a:rPr lang="en-US" dirty="0" smtClean="0">
                <a:solidFill>
                  <a:srgbClr val="FF0000"/>
                </a:solidFill>
              </a:rPr>
              <a:t>*</a:t>
            </a:r>
            <a:r>
              <a:rPr lang="en-US" dirty="0" smtClean="0"/>
              <a:t>Only if schema validation is used; NOT QAD standard</a:t>
            </a:r>
            <a:endParaRPr lang="en-US" dirty="0"/>
          </a:p>
          <a:p>
            <a:pPr lvl="1">
              <a:spcBef>
                <a:spcPct val="30000"/>
              </a:spcBef>
            </a:pPr>
            <a:r>
              <a:rPr lang="en-US" dirty="0"/>
              <a:t>When to reinitialize the index cursor</a:t>
            </a:r>
          </a:p>
          <a:p>
            <a:pPr marL="747713" lvl="2" indent="0">
              <a:spcBef>
                <a:spcPct val="30000"/>
              </a:spcBef>
              <a:buNone/>
            </a:pPr>
            <a:r>
              <a:rPr lang="en-US" dirty="0"/>
              <a:t>I</a:t>
            </a:r>
            <a:r>
              <a:rPr lang="en-US" sz="2000" dirty="0" smtClean="0"/>
              <a:t>nitialized </a:t>
            </a:r>
            <a:r>
              <a:rPr lang="en-US" sz="2000" dirty="0"/>
              <a:t>upon entry to procedure block where record is scoped</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0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20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0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0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0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0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120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1027"/>
          <p:cNvSpPr>
            <a:spLocks noGrp="1" noChangeArrowheads="1"/>
          </p:cNvSpPr>
          <p:nvPr>
            <p:ph type="body" idx="1"/>
          </p:nvPr>
        </p:nvSpPr>
        <p:spPr>
          <a:xfrm>
            <a:off x="990600" y="1175657"/>
            <a:ext cx="6553200" cy="4920343"/>
          </a:xfrm>
          <a:noFill/>
          <a:ln/>
        </p:spPr>
        <p:txBody>
          <a:bodyPr lIns="90480" tIns="44446" rIns="90480" bIns="44446">
            <a:normAutofit/>
          </a:bodyPr>
          <a:lstStyle/>
          <a:p>
            <a:pPr>
              <a:lnSpc>
                <a:spcPct val="90000"/>
              </a:lnSpc>
              <a:buFont typeface="Wingdings" pitchFamily="2" charset="2"/>
              <a:buNone/>
            </a:pPr>
            <a:r>
              <a:rPr lang="en-US" sz="2600" b="1" dirty="0">
                <a:solidFill>
                  <a:schemeClr val="tx2">
                    <a:lumMod val="90000"/>
                    <a:lumOff val="10000"/>
                  </a:schemeClr>
                </a:solidFill>
                <a:latin typeface="Courier New" pitchFamily="49" charset="0"/>
              </a:rPr>
              <a:t>ENABLE </a:t>
            </a:r>
            <a:r>
              <a:rPr lang="en-US" sz="2600" b="1" i="1" dirty="0">
                <a:solidFill>
                  <a:schemeClr val="tx2">
                    <a:lumMod val="90000"/>
                    <a:lumOff val="10000"/>
                  </a:schemeClr>
                </a:solidFill>
                <a:latin typeface="Courier New" pitchFamily="49" charset="0"/>
              </a:rPr>
              <a:t>widgetname</a:t>
            </a:r>
            <a:endParaRPr lang="en-US" sz="2600" b="1" dirty="0">
              <a:solidFill>
                <a:schemeClr val="tx2">
                  <a:lumMod val="90000"/>
                  <a:lumOff val="10000"/>
                </a:schemeClr>
              </a:solidFill>
              <a:latin typeface="Courier New" pitchFamily="49" charset="0"/>
            </a:endParaRP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ON </a:t>
            </a:r>
            <a:r>
              <a:rPr lang="en-US" sz="2600" b="1" i="1" dirty="0">
                <a:solidFill>
                  <a:schemeClr val="tx2">
                    <a:lumMod val="90000"/>
                    <a:lumOff val="10000"/>
                  </a:schemeClr>
                </a:solidFill>
                <a:latin typeface="Courier New" pitchFamily="49" charset="0"/>
              </a:rPr>
              <a:t>event </a:t>
            </a:r>
            <a:r>
              <a:rPr lang="en-US" sz="2600" b="1" dirty="0">
                <a:solidFill>
                  <a:schemeClr val="tx2">
                    <a:lumMod val="90000"/>
                    <a:lumOff val="10000"/>
                  </a:schemeClr>
                </a:solidFill>
                <a:latin typeface="Courier New" pitchFamily="49" charset="0"/>
              </a:rPr>
              <a:t>OF </a:t>
            </a:r>
            <a:r>
              <a:rPr lang="en-US" sz="2600" b="1" i="1" dirty="0">
                <a:solidFill>
                  <a:schemeClr val="tx2">
                    <a:lumMod val="90000"/>
                    <a:lumOff val="10000"/>
                  </a:schemeClr>
                </a:solidFill>
                <a:latin typeface="Courier New" pitchFamily="49" charset="0"/>
              </a:rPr>
              <a:t>widget </a:t>
            </a:r>
            <a:r>
              <a:rPr lang="en-US" sz="2600" b="1" dirty="0">
                <a:solidFill>
                  <a:schemeClr val="tx2">
                    <a:lumMod val="90000"/>
                    <a:lumOff val="10000"/>
                  </a:schemeClr>
                </a:solidFill>
                <a:latin typeface="Courier New" pitchFamily="49" charset="0"/>
              </a:rPr>
              <a:t>DO:</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	.</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END.</a:t>
            </a:r>
          </a:p>
          <a:p>
            <a:pPr>
              <a:lnSpc>
                <a:spcPct val="90000"/>
              </a:lnSpc>
              <a:buFont typeface="Wingdings" pitchFamily="2" charset="2"/>
              <a:buNone/>
            </a:pPr>
            <a:r>
              <a:rPr lang="en-US" sz="2600" b="1" dirty="0">
                <a:solidFill>
                  <a:schemeClr val="tx2">
                    <a:lumMod val="90000"/>
                    <a:lumOff val="10000"/>
                  </a:schemeClr>
                </a:solidFill>
                <a:latin typeface="Courier New" pitchFamily="49" charset="0"/>
              </a:rPr>
              <a:t>WAIT-FOR </a:t>
            </a:r>
            <a:r>
              <a:rPr lang="en-US" sz="2600" b="1" i="1" dirty="0">
                <a:solidFill>
                  <a:schemeClr val="tx2">
                    <a:lumMod val="90000"/>
                    <a:lumOff val="10000"/>
                  </a:schemeClr>
                </a:solidFill>
                <a:latin typeface="Courier New" pitchFamily="49" charset="0"/>
              </a:rPr>
              <a:t>event</a:t>
            </a:r>
            <a:r>
              <a:rPr lang="en-US" sz="2600" b="1" dirty="0">
                <a:solidFill>
                  <a:schemeClr val="tx2">
                    <a:lumMod val="90000"/>
                    <a:lumOff val="10000"/>
                  </a:schemeClr>
                </a:solidFill>
                <a:latin typeface="Courier New" pitchFamily="49" charset="0"/>
              </a:rPr>
              <a:t> OF </a:t>
            </a:r>
            <a:r>
              <a:rPr lang="en-US" sz="2600" b="1" i="1" dirty="0">
                <a:solidFill>
                  <a:schemeClr val="tx2">
                    <a:lumMod val="90000"/>
                    <a:lumOff val="10000"/>
                  </a:schemeClr>
                </a:solidFill>
                <a:latin typeface="Courier New" pitchFamily="49" charset="0"/>
              </a:rPr>
              <a:t>widget</a:t>
            </a:r>
            <a:r>
              <a:rPr lang="en-US" sz="2600" b="1" dirty="0">
                <a:solidFill>
                  <a:schemeClr val="tx2">
                    <a:lumMod val="90000"/>
                    <a:lumOff val="10000"/>
                  </a:schemeClr>
                </a:solidFill>
                <a:latin typeface="Courier New" pitchFamily="49" charset="0"/>
              </a:rPr>
              <a:t>.</a:t>
            </a:r>
          </a:p>
        </p:txBody>
      </p:sp>
      <p:sp>
        <p:nvSpPr>
          <p:cNvPr id="9" name="Title 8"/>
          <p:cNvSpPr>
            <a:spLocks noGrp="1"/>
          </p:cNvSpPr>
          <p:nvPr>
            <p:ph type="title"/>
          </p:nvPr>
        </p:nvSpPr>
        <p:spPr>
          <a:xfrm>
            <a:off x="457200" y="290076"/>
            <a:ext cx="8229600" cy="716523"/>
          </a:xfrm>
        </p:spPr>
        <p:txBody>
          <a:bodyPr/>
          <a:lstStyle/>
          <a:p>
            <a:r>
              <a:rPr lang="en-US" dirty="0" smtClean="0"/>
              <a:t>Event-Driven Code Structure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1027"/>
          <p:cNvSpPr>
            <a:spLocks noGrp="1" noChangeArrowheads="1"/>
          </p:cNvSpPr>
          <p:nvPr>
            <p:ph type="body" idx="1"/>
          </p:nvPr>
        </p:nvSpPr>
        <p:spPr>
          <a:xfrm>
            <a:off x="838200" y="1132159"/>
            <a:ext cx="7848600" cy="5141641"/>
          </a:xfrm>
        </p:spPr>
        <p:txBody>
          <a:bodyPr/>
          <a:lstStyle/>
          <a:p>
            <a:r>
              <a:rPr lang="en-US" dirty="0">
                <a:solidFill>
                  <a:schemeClr val="tx2">
                    <a:lumMod val="90000"/>
                    <a:lumOff val="10000"/>
                  </a:schemeClr>
                </a:solidFill>
              </a:rPr>
              <a:t>Top-down code </a:t>
            </a:r>
            <a:r>
              <a:rPr lang="en-US" dirty="0" smtClean="0">
                <a:solidFill>
                  <a:schemeClr val="tx2">
                    <a:lumMod val="90000"/>
                    <a:lumOff val="10000"/>
                  </a:schemeClr>
                </a:solidFill>
              </a:rPr>
              <a:t>content defines</a:t>
            </a:r>
            <a:endParaRPr lang="en-US" dirty="0">
              <a:solidFill>
                <a:schemeClr val="tx2">
                  <a:lumMod val="90000"/>
                  <a:lumOff val="10000"/>
                </a:schemeClr>
              </a:solidFill>
            </a:endParaRPr>
          </a:p>
          <a:p>
            <a:pPr lvl="1"/>
            <a:r>
              <a:rPr lang="en-US" sz="2600" dirty="0">
                <a:solidFill>
                  <a:schemeClr val="tx2">
                    <a:lumMod val="90000"/>
                    <a:lumOff val="10000"/>
                  </a:schemeClr>
                </a:solidFill>
              </a:rPr>
              <a:t>V</a:t>
            </a:r>
            <a:r>
              <a:rPr lang="en-US" sz="2600" dirty="0" smtClean="0">
                <a:solidFill>
                  <a:schemeClr val="tx2">
                    <a:lumMod val="90000"/>
                    <a:lumOff val="10000"/>
                  </a:schemeClr>
                </a:solidFill>
              </a:rPr>
              <a:t>ariables</a:t>
            </a:r>
            <a:endParaRPr lang="en-US" sz="2600" dirty="0">
              <a:solidFill>
                <a:schemeClr val="tx2">
                  <a:lumMod val="90000"/>
                  <a:lumOff val="10000"/>
                </a:schemeClr>
              </a:solidFill>
            </a:endParaRPr>
          </a:p>
          <a:p>
            <a:pPr lvl="1"/>
            <a:r>
              <a:rPr lang="en-US" sz="2600" dirty="0">
                <a:solidFill>
                  <a:schemeClr val="tx2">
                    <a:lumMod val="90000"/>
                    <a:lumOff val="10000"/>
                  </a:schemeClr>
                </a:solidFill>
              </a:rPr>
              <a:t>B</a:t>
            </a:r>
            <a:r>
              <a:rPr lang="en-US" sz="2600" dirty="0" smtClean="0">
                <a:solidFill>
                  <a:schemeClr val="tx2">
                    <a:lumMod val="90000"/>
                    <a:lumOff val="10000"/>
                  </a:schemeClr>
                </a:solidFill>
              </a:rPr>
              <a:t>uttons</a:t>
            </a:r>
            <a:endParaRPr lang="en-US" sz="2600" dirty="0">
              <a:solidFill>
                <a:schemeClr val="tx2">
                  <a:lumMod val="90000"/>
                  <a:lumOff val="10000"/>
                </a:schemeClr>
              </a:solidFill>
            </a:endParaRPr>
          </a:p>
          <a:p>
            <a:pPr lvl="1"/>
            <a:r>
              <a:rPr lang="en-US" sz="2600" dirty="0" smtClean="0">
                <a:solidFill>
                  <a:schemeClr val="tx2">
                    <a:lumMod val="90000"/>
                    <a:lumOff val="10000"/>
                  </a:schemeClr>
                </a:solidFill>
              </a:rPr>
              <a:t>Frames</a:t>
            </a:r>
            <a:endParaRPr lang="en-US" sz="2600" dirty="0">
              <a:solidFill>
                <a:schemeClr val="tx2">
                  <a:lumMod val="90000"/>
                  <a:lumOff val="10000"/>
                </a:schemeClr>
              </a:solidFill>
            </a:endParaRPr>
          </a:p>
          <a:p>
            <a:pPr lvl="1"/>
            <a:r>
              <a:rPr lang="en-US" sz="2600" dirty="0" smtClean="0">
                <a:solidFill>
                  <a:schemeClr val="tx2">
                    <a:lumMod val="90000"/>
                    <a:lumOff val="10000"/>
                  </a:schemeClr>
                </a:solidFill>
              </a:rPr>
              <a:t>Triggers</a:t>
            </a:r>
            <a:endParaRPr lang="en-US" sz="2600" dirty="0">
              <a:solidFill>
                <a:schemeClr val="tx2">
                  <a:lumMod val="90000"/>
                  <a:lumOff val="10000"/>
                </a:schemeClr>
              </a:solidFill>
            </a:endParaRPr>
          </a:p>
          <a:p>
            <a:r>
              <a:rPr lang="en-US" dirty="0">
                <a:solidFill>
                  <a:schemeClr val="tx2">
                    <a:lumMod val="90000"/>
                    <a:lumOff val="10000"/>
                  </a:schemeClr>
                </a:solidFill>
              </a:rPr>
              <a:t>Initialize screen buffers</a:t>
            </a:r>
          </a:p>
          <a:p>
            <a:r>
              <a:rPr lang="en-US" dirty="0">
                <a:solidFill>
                  <a:schemeClr val="tx2">
                    <a:lumMod val="90000"/>
                    <a:lumOff val="10000"/>
                  </a:schemeClr>
                </a:solidFill>
              </a:rPr>
              <a:t>WAIT-FOR</a:t>
            </a:r>
          </a:p>
          <a:p>
            <a:r>
              <a:rPr lang="en-US" dirty="0" smtClean="0">
                <a:solidFill>
                  <a:schemeClr val="tx2">
                    <a:lumMod val="90000"/>
                    <a:lumOff val="10000"/>
                  </a:schemeClr>
                </a:solidFill>
              </a:rPr>
              <a:t>Cleanup/termination</a:t>
            </a:r>
            <a:endParaRPr lang="en-US" dirty="0">
              <a:solidFill>
                <a:schemeClr val="tx2">
                  <a:lumMod val="90000"/>
                  <a:lumOff val="10000"/>
                </a:schemeClr>
              </a:solidFill>
            </a:endParaRPr>
          </a:p>
          <a:p>
            <a:r>
              <a:rPr lang="en-US" dirty="0">
                <a:solidFill>
                  <a:schemeClr val="tx2">
                    <a:lumMod val="90000"/>
                    <a:lumOff val="10000"/>
                  </a:schemeClr>
                </a:solidFill>
              </a:rPr>
              <a:t>Internal procedures</a:t>
            </a:r>
            <a:endParaRPr lang="en-US" sz="2600" dirty="0">
              <a:solidFill>
                <a:schemeClr val="tx2">
                  <a:lumMod val="90000"/>
                  <a:lumOff val="10000"/>
                </a:schemeClr>
              </a:solidFill>
            </a:endParaRPr>
          </a:p>
        </p:txBody>
      </p:sp>
      <p:sp>
        <p:nvSpPr>
          <p:cNvPr id="9" name="Title 8"/>
          <p:cNvSpPr>
            <a:spLocks noGrp="1"/>
          </p:cNvSpPr>
          <p:nvPr>
            <p:ph type="title"/>
          </p:nvPr>
        </p:nvSpPr>
        <p:spPr>
          <a:xfrm>
            <a:off x="457200" y="344386"/>
            <a:ext cx="8229600" cy="716523"/>
          </a:xfrm>
        </p:spPr>
        <p:txBody>
          <a:bodyPr/>
          <a:lstStyle/>
          <a:p>
            <a:r>
              <a:rPr lang="en-US" dirty="0" smtClean="0"/>
              <a:t>Event-Driven Code Structure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8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8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85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685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85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85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685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685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1027"/>
          <p:cNvSpPr>
            <a:spLocks noGrp="1" noChangeArrowheads="1"/>
          </p:cNvSpPr>
          <p:nvPr>
            <p:ph type="body" idx="1"/>
          </p:nvPr>
        </p:nvSpPr>
        <p:spPr>
          <a:xfrm>
            <a:off x="457199" y="1018474"/>
            <a:ext cx="8393113" cy="5356925"/>
          </a:xfrm>
        </p:spPr>
        <p:txBody>
          <a:bodyPr lIns="86493" tIns="43247" rIns="86493" bIns="43247">
            <a:normAutofit/>
          </a:bodyPr>
          <a:lstStyle/>
          <a:p>
            <a:r>
              <a:rPr lang="en-US" dirty="0">
                <a:solidFill>
                  <a:schemeClr val="tx2">
                    <a:lumMod val="90000"/>
                    <a:lumOff val="10000"/>
                  </a:schemeClr>
                </a:solidFill>
                <a:latin typeface="+mn-lt"/>
              </a:rPr>
              <a:t>Instructs </a:t>
            </a:r>
            <a:r>
              <a:rPr lang="en-US" dirty="0" smtClean="0">
                <a:solidFill>
                  <a:schemeClr val="tx2">
                    <a:lumMod val="90000"/>
                    <a:lumOff val="10000"/>
                  </a:schemeClr>
                </a:solidFill>
                <a:latin typeface="+mn-lt"/>
              </a:rPr>
              <a:t>Progress </a:t>
            </a:r>
            <a:r>
              <a:rPr lang="en-US" dirty="0">
                <a:solidFill>
                  <a:schemeClr val="tx2">
                    <a:lumMod val="90000"/>
                    <a:lumOff val="10000"/>
                  </a:schemeClr>
                </a:solidFill>
                <a:latin typeface="+mn-lt"/>
              </a:rPr>
              <a:t>to execute the current block until a specific user-interface event occurs </a:t>
            </a:r>
          </a:p>
          <a:p>
            <a:r>
              <a:rPr lang="en-US" dirty="0" smtClean="0">
                <a:solidFill>
                  <a:schemeClr val="tx2">
                    <a:lumMod val="90000"/>
                    <a:lumOff val="10000"/>
                  </a:schemeClr>
                </a:solidFill>
                <a:latin typeface="+mn-lt"/>
              </a:rPr>
              <a:t>Progress </a:t>
            </a:r>
            <a:r>
              <a:rPr lang="en-US" dirty="0">
                <a:solidFill>
                  <a:schemeClr val="tx2">
                    <a:lumMod val="90000"/>
                    <a:lumOff val="10000"/>
                  </a:schemeClr>
                </a:solidFill>
                <a:latin typeface="+mn-lt"/>
              </a:rPr>
              <a:t>continues to process all incoming  events while in the wait state</a:t>
            </a:r>
          </a:p>
          <a:p>
            <a:endParaRPr lang="en-US" dirty="0">
              <a:solidFill>
                <a:schemeClr val="tx2">
                  <a:lumMod val="90000"/>
                  <a:lumOff val="10000"/>
                </a:schemeClr>
              </a:solidFill>
              <a:latin typeface="+mn-lt"/>
            </a:endParaRPr>
          </a:p>
          <a:p>
            <a:pPr lvl="1">
              <a:buFontTx/>
              <a:buNone/>
            </a:pPr>
            <a:r>
              <a:rPr lang="en-US" sz="2800" b="1" dirty="0">
                <a:solidFill>
                  <a:schemeClr val="tx1"/>
                </a:solidFill>
                <a:latin typeface="Courier New" pitchFamily="49" charset="0"/>
                <a:cs typeface="Courier New" pitchFamily="49" charset="0"/>
              </a:rPr>
              <a:t>WAIT-FOR event-list OF widget-list </a:t>
            </a:r>
          </a:p>
          <a:p>
            <a:pPr lvl="1">
              <a:buFontTx/>
              <a:buNone/>
            </a:pPr>
            <a:r>
              <a:rPr lang="en-US" sz="2800" b="1" dirty="0">
                <a:solidFill>
                  <a:schemeClr val="tx1"/>
                </a:solidFill>
                <a:latin typeface="Courier New" pitchFamily="49" charset="0"/>
                <a:cs typeface="Courier New" pitchFamily="49" charset="0"/>
              </a:rPr>
              <a:t>[OR event-list OF widget-list]…</a:t>
            </a:r>
          </a:p>
          <a:p>
            <a:pPr lvl="1">
              <a:buFontTx/>
              <a:buNone/>
            </a:pPr>
            <a:r>
              <a:rPr lang="en-US" sz="2800" b="1" dirty="0">
                <a:solidFill>
                  <a:schemeClr val="tx1"/>
                </a:solidFill>
                <a:latin typeface="Courier New" pitchFamily="49" charset="0"/>
                <a:cs typeface="Courier New" pitchFamily="49" charset="0"/>
              </a:rPr>
              <a:t>[FOCUS widget] [PAUSE n]</a:t>
            </a:r>
          </a:p>
        </p:txBody>
      </p:sp>
      <p:sp>
        <p:nvSpPr>
          <p:cNvPr id="9" name="Title 8"/>
          <p:cNvSpPr>
            <a:spLocks noGrp="1"/>
          </p:cNvSpPr>
          <p:nvPr>
            <p:ph type="title"/>
          </p:nvPr>
        </p:nvSpPr>
        <p:spPr>
          <a:xfrm>
            <a:off x="540325" y="301951"/>
            <a:ext cx="8229600" cy="716523"/>
          </a:xfrm>
        </p:spPr>
        <p:txBody>
          <a:bodyPr/>
          <a:lstStyle/>
          <a:p>
            <a:r>
              <a:rPr lang="en-US" dirty="0" smtClean="0"/>
              <a:t>WAIT-FOR</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59</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94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094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0947">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94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idx="1"/>
          </p:nvPr>
        </p:nvSpPr>
        <p:spPr>
          <a:xfrm>
            <a:off x="533400" y="1042224"/>
            <a:ext cx="7848600" cy="5282375"/>
          </a:xfrm>
        </p:spPr>
        <p:txBody>
          <a:bodyPr lIns="86493" tIns="43247" rIns="86493" bIns="43247"/>
          <a:lstStyle/>
          <a:p>
            <a:pPr marL="285750" indent="-285750"/>
            <a:r>
              <a:rPr lang="en-US" sz="2400" dirty="0"/>
              <a:t>Enables input for field-level widgets within a frame</a:t>
            </a:r>
          </a:p>
          <a:p>
            <a:pPr marL="285750" indent="-285750"/>
            <a:r>
              <a:rPr lang="en-US" sz="2400" dirty="0"/>
              <a:t>A “</a:t>
            </a:r>
            <a:r>
              <a:rPr lang="en-US" sz="2400" b="1" dirty="0">
                <a:solidFill>
                  <a:srgbClr val="26BA3B"/>
                </a:solidFill>
              </a:rPr>
              <a:t>green light</a:t>
            </a:r>
            <a:r>
              <a:rPr lang="en-US" sz="2400" dirty="0"/>
              <a:t>” for </a:t>
            </a:r>
            <a:r>
              <a:rPr lang="en-US" sz="2400" dirty="0" smtClean="0"/>
              <a:t>input</a:t>
            </a:r>
          </a:p>
          <a:p>
            <a:pPr marL="285750" indent="-285750"/>
            <a:endParaRPr lang="en-US" sz="2000" dirty="0"/>
          </a:p>
          <a:p>
            <a:pPr marL="285750" indent="-285750">
              <a:buFont typeface="Wingdings" pitchFamily="2" charset="2"/>
              <a:buNone/>
            </a:pPr>
            <a:r>
              <a:rPr lang="en-US" sz="1900" dirty="0">
                <a:solidFill>
                  <a:schemeClr val="tx1"/>
                </a:solidFill>
                <a:latin typeface="Courier New" pitchFamily="49" charset="0"/>
              </a:rPr>
              <a:t>	</a:t>
            </a:r>
            <a:r>
              <a:rPr lang="en-US" sz="2000" b="1" dirty="0">
                <a:solidFill>
                  <a:schemeClr val="tx1"/>
                </a:solidFill>
                <a:latin typeface="Courier New" pitchFamily="49" charset="0"/>
              </a:rPr>
              <a:t>ENABLE {{ALL [EXCEPT field...]}|</a:t>
            </a:r>
          </a:p>
          <a:p>
            <a:pPr marL="285750" indent="-285750">
              <a:buFont typeface="Wingdings" pitchFamily="2" charset="2"/>
              <a:buNone/>
            </a:pPr>
            <a:r>
              <a:rPr lang="en-US" sz="2000" b="1" dirty="0">
                <a:solidFill>
                  <a:schemeClr val="tx1"/>
                </a:solidFill>
                <a:latin typeface="Courier New" pitchFamily="49" charset="0"/>
              </a:rPr>
              <a:t>	{{field [format-phrase] [WHEN expression]}|</a:t>
            </a:r>
          </a:p>
          <a:p>
            <a:pPr marL="285750" indent="-285750">
              <a:buFont typeface="Wingdings" pitchFamily="2" charset="2"/>
              <a:buNone/>
            </a:pPr>
            <a:r>
              <a:rPr lang="en-US" sz="2000" b="1" dirty="0">
                <a:solidFill>
                  <a:schemeClr val="tx1"/>
                </a:solidFill>
                <a:latin typeface="Courier New" pitchFamily="49" charset="0"/>
              </a:rPr>
              <a:t>	{TEXT({field [format-phrase] [WHEN expression]}...)}|</a:t>
            </a:r>
          </a:p>
          <a:p>
            <a:pPr marL="285750" indent="-285750">
              <a:buFont typeface="Wingdings" pitchFamily="2" charset="2"/>
              <a:buNone/>
            </a:pPr>
            <a:r>
              <a:rPr lang="en-US" sz="2000" b="1" dirty="0">
                <a:solidFill>
                  <a:schemeClr val="tx1"/>
                </a:solidFill>
                <a:latin typeface="Courier New" pitchFamily="49" charset="0"/>
              </a:rPr>
              <a:t>	{SPACE [(n)]}|{SKIP [(n)]}|</a:t>
            </a:r>
          </a:p>
          <a:p>
            <a:pPr marL="285750" indent="-285750">
              <a:buFont typeface="Wingdings" pitchFamily="2" charset="2"/>
              <a:buNone/>
            </a:pPr>
            <a:r>
              <a:rPr lang="en-US" sz="2000" b="1" dirty="0">
                <a:solidFill>
                  <a:schemeClr val="tx1"/>
                </a:solidFill>
                <a:latin typeface="Courier New" pitchFamily="49" charset="0"/>
              </a:rPr>
              <a:t> 	{constant [{AT|TO} n] [BGCOLOR expression] </a:t>
            </a:r>
          </a:p>
          <a:p>
            <a:pPr marL="285750" indent="-285750">
              <a:buFont typeface="Wingdings" pitchFamily="2" charset="2"/>
              <a:buNone/>
            </a:pPr>
            <a:r>
              <a:rPr lang="en-US" sz="2000" b="1" dirty="0">
                <a:solidFill>
                  <a:schemeClr val="tx1"/>
                </a:solidFill>
                <a:latin typeface="Courier New" pitchFamily="49" charset="0"/>
              </a:rPr>
              <a:t>	[DCOLOR expression] [FGCOLOR expression] </a:t>
            </a:r>
          </a:p>
          <a:p>
            <a:pPr marL="285750" indent="-285750">
              <a:buFont typeface="Wingdings" pitchFamily="2" charset="2"/>
              <a:buNone/>
            </a:pPr>
            <a:r>
              <a:rPr lang="en-US" sz="2000" b="1" dirty="0">
                <a:solidFill>
                  <a:schemeClr val="tx1"/>
                </a:solidFill>
                <a:latin typeface="Courier New" pitchFamily="49" charset="0"/>
              </a:rPr>
              <a:t>	[FONT expression] </a:t>
            </a:r>
          </a:p>
          <a:p>
            <a:pPr marL="285750" indent="-285750">
              <a:buFont typeface="Wingdings" pitchFamily="2" charset="2"/>
              <a:buNone/>
            </a:pPr>
            <a:r>
              <a:rPr lang="en-US" sz="2000" b="1" dirty="0">
                <a:solidFill>
                  <a:schemeClr val="tx1"/>
                </a:solidFill>
                <a:latin typeface="Courier New" pitchFamily="49" charset="0"/>
              </a:rPr>
              <a:t>	[PFCOLOR expression] [VIEW-AS TEXT]}}...}</a:t>
            </a:r>
          </a:p>
          <a:p>
            <a:pPr marL="285750" indent="-285750">
              <a:buFont typeface="Wingdings" pitchFamily="2" charset="2"/>
              <a:buNone/>
            </a:pPr>
            <a:r>
              <a:rPr lang="en-US" sz="2000" b="1" dirty="0">
                <a:solidFill>
                  <a:schemeClr val="tx1"/>
                </a:solidFill>
                <a:latin typeface="Courier New" pitchFamily="49" charset="0"/>
              </a:rPr>
              <a:t>	[IN WINDOW window] [frame-phrase]</a:t>
            </a:r>
            <a:endParaRPr lang="en-US" sz="2000" b="1" dirty="0">
              <a:solidFill>
                <a:schemeClr val="tx1"/>
              </a:solidFill>
            </a:endParaRPr>
          </a:p>
        </p:txBody>
      </p:sp>
      <p:sp>
        <p:nvSpPr>
          <p:cNvPr id="9" name="Title 8"/>
          <p:cNvSpPr>
            <a:spLocks noGrp="1"/>
          </p:cNvSpPr>
          <p:nvPr>
            <p:ph type="title"/>
          </p:nvPr>
        </p:nvSpPr>
        <p:spPr>
          <a:xfrm>
            <a:off x="492825" y="325701"/>
            <a:ext cx="8229600" cy="716523"/>
          </a:xfrm>
        </p:spPr>
        <p:txBody>
          <a:bodyPr/>
          <a:lstStyle/>
          <a:p>
            <a:r>
              <a:rPr lang="en-US" dirty="0" smtClean="0"/>
              <a:t>ENABLE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a:t>
            </a:r>
            <a:r>
              <a:rPr lang="en-US" sz="800" noProof="0" dirty="0" smtClean="0"/>
              <a:t>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299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299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299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299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2995">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2995">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2995">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299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2995">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29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3"/>
          <p:cNvSpPr>
            <a:spLocks noGrp="1" noChangeArrowheads="1"/>
          </p:cNvSpPr>
          <p:nvPr>
            <p:ph type="body" idx="1"/>
          </p:nvPr>
        </p:nvSpPr>
        <p:spPr>
          <a:xfrm>
            <a:off x="647700" y="1042224"/>
            <a:ext cx="7848600" cy="5073725"/>
          </a:xfrm>
        </p:spPr>
        <p:txBody>
          <a:bodyPr lIns="86493" tIns="43247" rIns="86493" bIns="43247">
            <a:normAutofit/>
          </a:bodyPr>
          <a:lstStyle/>
          <a:p>
            <a:pPr>
              <a:lnSpc>
                <a:spcPct val="90000"/>
              </a:lnSpc>
            </a:pPr>
            <a:r>
              <a:rPr lang="en-US" sz="2800" dirty="0"/>
              <a:t>Disables input for one or more field-level widgets within a frame that were previously enabled with the ENABLE statement</a:t>
            </a:r>
          </a:p>
          <a:p>
            <a:pPr>
              <a:lnSpc>
                <a:spcPct val="90000"/>
              </a:lnSpc>
            </a:pPr>
            <a:r>
              <a:rPr lang="en-US" sz="2800" dirty="0" smtClean="0"/>
              <a:t>Prevents </a:t>
            </a:r>
            <a:r>
              <a:rPr lang="en-US" sz="2800" dirty="0"/>
              <a:t>user from providing input to the widget, but does not remove it from the display</a:t>
            </a:r>
          </a:p>
          <a:p>
            <a:pPr>
              <a:lnSpc>
                <a:spcPct val="90000"/>
              </a:lnSpc>
            </a:pPr>
            <a:r>
              <a:rPr lang="en-US" sz="2800" dirty="0"/>
              <a:t>A “</a:t>
            </a:r>
            <a:r>
              <a:rPr lang="en-US" sz="2800" b="1" dirty="0">
                <a:solidFill>
                  <a:srgbClr val="FF0000"/>
                </a:solidFill>
              </a:rPr>
              <a:t>red light</a:t>
            </a:r>
            <a:r>
              <a:rPr lang="en-US" sz="2800" dirty="0"/>
              <a:t>” for input</a:t>
            </a:r>
          </a:p>
          <a:p>
            <a:pPr>
              <a:lnSpc>
                <a:spcPct val="90000"/>
              </a:lnSpc>
            </a:pPr>
            <a:endParaRPr lang="en-US" sz="2800" dirty="0"/>
          </a:p>
          <a:p>
            <a:pPr lvl="1">
              <a:lnSpc>
                <a:spcPct val="90000"/>
              </a:lnSpc>
              <a:buFontTx/>
              <a:buNone/>
            </a:pPr>
            <a:r>
              <a:rPr lang="en-US" sz="2200" b="1" dirty="0">
                <a:solidFill>
                  <a:schemeClr val="tx1"/>
                </a:solidFill>
                <a:latin typeface="Courier New" pitchFamily="49" charset="0"/>
              </a:rPr>
              <a:t>DISABLE {{ALL [EXCEPT field]...}|</a:t>
            </a:r>
          </a:p>
          <a:p>
            <a:pPr lvl="1">
              <a:lnSpc>
                <a:spcPct val="90000"/>
              </a:lnSpc>
              <a:buFontTx/>
              <a:buNone/>
            </a:pPr>
            <a:r>
              <a:rPr lang="en-US" sz="2200" b="1" dirty="0">
                <a:solidFill>
                  <a:schemeClr val="tx1"/>
                </a:solidFill>
                <a:latin typeface="Courier New" pitchFamily="49" charset="0"/>
              </a:rPr>
              <a:t>	{{field [WHEN expression]}...}} [frame-phrase]</a:t>
            </a:r>
          </a:p>
        </p:txBody>
      </p:sp>
      <p:sp>
        <p:nvSpPr>
          <p:cNvPr id="9" name="Title 8"/>
          <p:cNvSpPr>
            <a:spLocks noGrp="1"/>
          </p:cNvSpPr>
          <p:nvPr>
            <p:ph type="title"/>
          </p:nvPr>
        </p:nvSpPr>
        <p:spPr>
          <a:xfrm>
            <a:off x="492825" y="325701"/>
            <a:ext cx="8229600" cy="716523"/>
          </a:xfrm>
        </p:spPr>
        <p:txBody>
          <a:bodyPr/>
          <a:lstStyle/>
          <a:p>
            <a:r>
              <a:rPr lang="en-US" dirty="0" smtClean="0"/>
              <a:t>DISABLE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4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4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504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50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43057"/>
            <a:ext cx="8229600" cy="4999951"/>
          </a:xfrm>
        </p:spPr>
        <p:txBody>
          <a:bodyPr>
            <a:normAutofit/>
          </a:bodyPr>
          <a:lstStyle/>
          <a:p>
            <a:pPr marL="0" indent="0">
              <a:buNone/>
            </a:pPr>
            <a:r>
              <a:rPr lang="en-GB" sz="3200" dirty="0" smtClean="0">
                <a:solidFill>
                  <a:schemeClr val="tx2">
                    <a:lumMod val="90000"/>
                    <a:lumOff val="10000"/>
                  </a:schemeClr>
                </a:solidFill>
              </a:rPr>
              <a:t>You should now be familiar with</a:t>
            </a:r>
            <a:r>
              <a:rPr lang="en-GB" dirty="0" smtClean="0">
                <a:solidFill>
                  <a:schemeClr val="tx2">
                    <a:lumMod val="90000"/>
                    <a:lumOff val="10000"/>
                  </a:schemeClr>
                </a:solidFill>
              </a:rPr>
              <a:t>:</a:t>
            </a:r>
            <a:endParaRPr lang="en-US" dirty="0" smtClean="0">
              <a:solidFill>
                <a:schemeClr val="tx2">
                  <a:lumMod val="90000"/>
                  <a:lumOff val="10000"/>
                </a:schemeClr>
              </a:solidFill>
            </a:endParaRPr>
          </a:p>
          <a:p>
            <a:pPr>
              <a:buClr>
                <a:srgbClr val="F79646"/>
              </a:buClr>
              <a:buFont typeface="Arial" pitchFamily="34" charset="0"/>
              <a:buChar char="•"/>
            </a:pPr>
            <a:r>
              <a:rPr lang="en-US" dirty="0" smtClean="0">
                <a:solidFill>
                  <a:schemeClr val="tx2">
                    <a:lumMod val="90000"/>
                    <a:lumOff val="10000"/>
                  </a:schemeClr>
                </a:solidFill>
              </a:rPr>
              <a:t>Schema triggers</a:t>
            </a:r>
          </a:p>
          <a:p>
            <a:pPr>
              <a:buClr>
                <a:srgbClr val="F79646"/>
              </a:buClr>
              <a:buFont typeface="Arial" pitchFamily="34" charset="0"/>
              <a:buChar char="•"/>
            </a:pPr>
            <a:r>
              <a:rPr lang="en-US" dirty="0" smtClean="0">
                <a:solidFill>
                  <a:schemeClr val="tx2">
                    <a:lumMod val="90000"/>
                    <a:lumOff val="10000"/>
                  </a:schemeClr>
                </a:solidFill>
              </a:rPr>
              <a:t>Session triggers and events</a:t>
            </a:r>
          </a:p>
          <a:p>
            <a:pPr>
              <a:buClr>
                <a:srgbClr val="F79646"/>
              </a:buClr>
              <a:buFont typeface="Arial" pitchFamily="34" charset="0"/>
              <a:buChar char="•"/>
            </a:pPr>
            <a:r>
              <a:rPr lang="en-US" dirty="0" smtClean="0">
                <a:solidFill>
                  <a:schemeClr val="tx2">
                    <a:lumMod val="90000"/>
                    <a:lumOff val="10000"/>
                  </a:schemeClr>
                </a:solidFill>
              </a:rPr>
              <a:t>Modal vs. modeless programming</a:t>
            </a:r>
          </a:p>
          <a:p>
            <a:pPr>
              <a:buClr>
                <a:srgbClr val="F79646"/>
              </a:buClr>
              <a:buFont typeface="Arial" pitchFamily="34" charset="0"/>
              <a:buChar char="•"/>
            </a:pPr>
            <a:r>
              <a:rPr lang="en-US" dirty="0" smtClean="0">
                <a:solidFill>
                  <a:schemeClr val="tx2">
                    <a:lumMod val="90000"/>
                    <a:lumOff val="10000"/>
                  </a:schemeClr>
                </a:solidFill>
              </a:rPr>
              <a:t>Event-driven structure</a:t>
            </a:r>
          </a:p>
          <a:p>
            <a:pPr lvl="1">
              <a:buClr>
                <a:srgbClr val="F79646"/>
              </a:buClr>
              <a:buFont typeface="Century Gothic" pitchFamily="34" charset="0"/>
              <a:buChar char="-"/>
            </a:pPr>
            <a:r>
              <a:rPr lang="en-US" dirty="0" smtClean="0">
                <a:solidFill>
                  <a:schemeClr val="tx2">
                    <a:lumMod val="90000"/>
                    <a:lumOff val="10000"/>
                  </a:schemeClr>
                </a:solidFill>
              </a:rPr>
              <a:t>WAIT-FOR</a:t>
            </a:r>
          </a:p>
          <a:p>
            <a:pPr lvl="1">
              <a:buClr>
                <a:srgbClr val="F79646"/>
              </a:buClr>
              <a:buFont typeface="Century Gothic" pitchFamily="34" charset="0"/>
              <a:buChar char="-"/>
            </a:pPr>
            <a:r>
              <a:rPr lang="en-US" dirty="0" smtClean="0">
                <a:solidFill>
                  <a:schemeClr val="tx2">
                    <a:lumMod val="90000"/>
                    <a:lumOff val="10000"/>
                  </a:schemeClr>
                </a:solidFill>
              </a:rPr>
              <a:t>ENABLE</a:t>
            </a:r>
          </a:p>
          <a:p>
            <a:pPr lvl="1">
              <a:buClr>
                <a:srgbClr val="F79646"/>
              </a:buClr>
              <a:buFont typeface="Century Gothic" pitchFamily="34" charset="0"/>
              <a:buChar char="-"/>
            </a:pPr>
            <a:r>
              <a:rPr lang="en-US" dirty="0" smtClean="0">
                <a:solidFill>
                  <a:schemeClr val="tx2">
                    <a:lumMod val="90000"/>
                    <a:lumOff val="10000"/>
                  </a:schemeClr>
                </a:solidFill>
              </a:rPr>
              <a:t>DISABLE</a:t>
            </a:r>
          </a:p>
        </p:txBody>
      </p:sp>
      <p:sp>
        <p:nvSpPr>
          <p:cNvPr id="4" name="Title 3"/>
          <p:cNvSpPr>
            <a:spLocks noGrp="1"/>
          </p:cNvSpPr>
          <p:nvPr>
            <p:ph type="title"/>
          </p:nvPr>
        </p:nvSpPr>
        <p:spPr>
          <a:xfrm>
            <a:off x="457200" y="334327"/>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fontScale="90000"/>
          </a:bodyPr>
          <a:lstStyle/>
          <a:p>
            <a:r>
              <a:rPr lang="en-US" dirty="0" smtClean="0"/>
              <a:t>Lesson 15: Queries and Handles (Optional) </a:t>
            </a:r>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9451"/>
            <a:ext cx="8229600" cy="716523"/>
          </a:xfrm>
        </p:spPr>
        <p:txBody>
          <a:bodyPr/>
          <a:lstStyle/>
          <a:p>
            <a:r>
              <a:rPr lang="en-US" dirty="0" smtClean="0"/>
              <a:t>Lesson 15 Goals</a:t>
            </a:r>
            <a:endParaRPr lang="en-US" dirty="0"/>
          </a:p>
        </p:txBody>
      </p:sp>
      <p:sp>
        <p:nvSpPr>
          <p:cNvPr id="3" name="Content Placeholder 2"/>
          <p:cNvSpPr>
            <a:spLocks noGrp="1"/>
          </p:cNvSpPr>
          <p:nvPr>
            <p:ph idx="1"/>
          </p:nvPr>
        </p:nvSpPr>
        <p:spPr>
          <a:xfrm>
            <a:off x="457200" y="1065975"/>
            <a:ext cx="8229600" cy="5241532"/>
          </a:xfrm>
        </p:spPr>
        <p:txBody>
          <a:bodyPr>
            <a:normAutofit/>
          </a:bodyPr>
          <a:lstStyle/>
          <a:p>
            <a:pPr marL="0" indent="0">
              <a:buNone/>
            </a:pPr>
            <a:r>
              <a:rPr lang="en-US" dirty="0" smtClean="0">
                <a:solidFill>
                  <a:schemeClr val="tx2">
                    <a:lumMod val="75000"/>
                    <a:lumOff val="25000"/>
                  </a:schemeClr>
                </a:solidFill>
              </a:rPr>
              <a:t>Upon completion of this lesson, you will be familiar with the following topics:</a:t>
            </a:r>
            <a:endParaRPr lang="en-US" dirty="0">
              <a:solidFill>
                <a:schemeClr val="tx2">
                  <a:lumMod val="75000"/>
                  <a:lumOff val="25000"/>
                </a:schemeClr>
              </a:solidFill>
            </a:endParaRPr>
          </a:p>
          <a:p>
            <a:r>
              <a:rPr lang="en-US" sz="2400" dirty="0" smtClean="0"/>
              <a:t>DEFINE QUERY statement</a:t>
            </a:r>
          </a:p>
          <a:p>
            <a:r>
              <a:rPr lang="en-US" sz="2400" dirty="0" smtClean="0"/>
              <a:t>OPEN QUERY statement</a:t>
            </a:r>
          </a:p>
          <a:p>
            <a:r>
              <a:rPr lang="en-US" sz="2400" dirty="0" smtClean="0"/>
              <a:t>Dynamic queries and buffers</a:t>
            </a:r>
          </a:p>
          <a:p>
            <a:r>
              <a:rPr lang="en-US" sz="2400" dirty="0" smtClean="0"/>
              <a:t>Dynamic query keywords</a:t>
            </a:r>
          </a:p>
          <a:p>
            <a:r>
              <a:rPr lang="en-US" sz="2400" dirty="0" smtClean="0"/>
              <a:t>Buffer keywords</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body" idx="1"/>
          </p:nvPr>
        </p:nvSpPr>
        <p:spPr>
          <a:xfrm>
            <a:off x="533400" y="1143000"/>
            <a:ext cx="7620000" cy="5334000"/>
          </a:xfrm>
        </p:spPr>
        <p:txBody>
          <a:bodyPr lIns="86493" tIns="43247" rIns="86493" bIns="43247">
            <a:normAutofit/>
          </a:bodyPr>
          <a:lstStyle/>
          <a:p>
            <a:pPr marL="0" indent="0">
              <a:lnSpc>
                <a:spcPct val="90000"/>
              </a:lnSpc>
              <a:buNone/>
            </a:pPr>
            <a:r>
              <a:rPr lang="en-US" b="1" dirty="0" smtClean="0">
                <a:solidFill>
                  <a:schemeClr val="tx2">
                    <a:lumMod val="90000"/>
                    <a:lumOff val="10000"/>
                  </a:schemeClr>
                </a:solidFill>
              </a:rPr>
              <a:t>Queries</a:t>
            </a:r>
            <a:r>
              <a:rPr lang="en-US" dirty="0" smtClean="0">
                <a:solidFill>
                  <a:schemeClr val="tx2">
                    <a:lumMod val="90000"/>
                    <a:lumOff val="10000"/>
                  </a:schemeClr>
                </a:solidFill>
              </a:rPr>
              <a:t>: a </a:t>
            </a:r>
            <a:r>
              <a:rPr lang="en-US" dirty="0">
                <a:solidFill>
                  <a:schemeClr val="tx2">
                    <a:lumMod val="90000"/>
                    <a:lumOff val="10000"/>
                  </a:schemeClr>
                </a:solidFill>
              </a:rPr>
              <a:t>list of database records from one or more tables, matching </a:t>
            </a:r>
            <a:r>
              <a:rPr lang="en-US" dirty="0" smtClean="0">
                <a:solidFill>
                  <a:schemeClr val="tx2">
                    <a:lumMod val="90000"/>
                    <a:lumOff val="10000"/>
                  </a:schemeClr>
                </a:solidFill>
              </a:rPr>
              <a:t>a selection criteria</a:t>
            </a:r>
          </a:p>
          <a:p>
            <a:pPr>
              <a:lnSpc>
                <a:spcPct val="90000"/>
              </a:lnSpc>
            </a:pPr>
            <a:r>
              <a:rPr lang="en-US" sz="3000" dirty="0" smtClean="0">
                <a:solidFill>
                  <a:schemeClr val="tx2">
                    <a:lumMod val="90000"/>
                    <a:lumOff val="10000"/>
                  </a:schemeClr>
                </a:solidFill>
              </a:rPr>
              <a:t>By </a:t>
            </a:r>
            <a:r>
              <a:rPr lang="en-US" sz="3000" dirty="0">
                <a:solidFill>
                  <a:schemeClr val="tx2">
                    <a:lumMod val="90000"/>
                    <a:lumOff val="10000"/>
                  </a:schemeClr>
                </a:solidFill>
              </a:rPr>
              <a:t>default: SHARE-LOCK, </a:t>
            </a:r>
            <a:r>
              <a:rPr lang="en-US" sz="3000" dirty="0" smtClean="0">
                <a:solidFill>
                  <a:schemeClr val="tx2">
                    <a:lumMod val="90000"/>
                    <a:lumOff val="10000"/>
                  </a:schemeClr>
                </a:solidFill>
              </a:rPr>
              <a:t>non-scrolling</a:t>
            </a:r>
            <a:endParaRPr lang="en-US" sz="3000" dirty="0">
              <a:solidFill>
                <a:schemeClr val="tx2">
                  <a:lumMod val="90000"/>
                  <a:lumOff val="10000"/>
                </a:schemeClr>
              </a:solidFill>
            </a:endParaRPr>
          </a:p>
          <a:p>
            <a:pPr>
              <a:lnSpc>
                <a:spcPct val="90000"/>
              </a:lnSpc>
            </a:pPr>
            <a:r>
              <a:rPr lang="en-US" sz="3400" dirty="0">
                <a:solidFill>
                  <a:schemeClr val="tx2">
                    <a:lumMod val="90000"/>
                    <a:lumOff val="10000"/>
                  </a:schemeClr>
                </a:solidFill>
              </a:rPr>
              <a:t>D</a:t>
            </a:r>
            <a:r>
              <a:rPr lang="en-US" sz="3400" dirty="0" smtClean="0">
                <a:solidFill>
                  <a:schemeClr val="tx2">
                    <a:lumMod val="90000"/>
                    <a:lumOff val="10000"/>
                  </a:schemeClr>
                </a:solidFill>
              </a:rPr>
              <a:t>ynamic</a:t>
            </a:r>
            <a:r>
              <a:rPr lang="en-US" sz="3400" dirty="0">
                <a:solidFill>
                  <a:schemeClr val="tx2">
                    <a:lumMod val="90000"/>
                    <a:lumOff val="10000"/>
                  </a:schemeClr>
                </a:solidFill>
              </a:rPr>
              <a:t>: populated from user input </a:t>
            </a:r>
          </a:p>
          <a:p>
            <a:pPr lvl="1">
              <a:lnSpc>
                <a:spcPct val="90000"/>
              </a:lnSpc>
            </a:pPr>
            <a:endParaRPr lang="en-US" sz="1800" dirty="0">
              <a:solidFill>
                <a:schemeClr val="tx2">
                  <a:lumMod val="90000"/>
                  <a:lumOff val="10000"/>
                </a:schemeClr>
              </a:solidFill>
            </a:endParaRPr>
          </a:p>
        </p:txBody>
      </p:sp>
      <p:sp>
        <p:nvSpPr>
          <p:cNvPr id="5" name="Title 4"/>
          <p:cNvSpPr>
            <a:spLocks noGrp="1"/>
          </p:cNvSpPr>
          <p:nvPr>
            <p:ph type="title"/>
          </p:nvPr>
        </p:nvSpPr>
        <p:spPr>
          <a:xfrm>
            <a:off x="457200" y="278201"/>
            <a:ext cx="8229600" cy="716523"/>
          </a:xfrm>
        </p:spPr>
        <p:txBody>
          <a:bodyPr/>
          <a:lstStyle/>
          <a:p>
            <a:r>
              <a:rPr lang="en-US" dirty="0" smtClean="0"/>
              <a:t>Overview</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28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type="body" idx="1"/>
          </p:nvPr>
        </p:nvSpPr>
        <p:spPr>
          <a:xfrm>
            <a:off x="381000" y="990600"/>
            <a:ext cx="7924800" cy="5105400"/>
          </a:xfrm>
        </p:spPr>
        <p:txBody>
          <a:bodyPr lIns="86493" tIns="43247" rIns="86493" bIns="43247">
            <a:normAutofit/>
          </a:bodyPr>
          <a:lstStyle/>
          <a:p>
            <a:r>
              <a:rPr lang="en-US" sz="2400" dirty="0">
                <a:solidFill>
                  <a:schemeClr val="tx2">
                    <a:lumMod val="90000"/>
                    <a:lumOff val="10000"/>
                  </a:schemeClr>
                </a:solidFill>
              </a:rPr>
              <a:t>Define the query</a:t>
            </a:r>
          </a:p>
          <a:p>
            <a:pPr lvl="1">
              <a:buFontTx/>
              <a:buNone/>
            </a:pPr>
            <a:r>
              <a:rPr lang="en-US" sz="2000" b="1" dirty="0">
                <a:solidFill>
                  <a:schemeClr val="tx1"/>
                </a:solidFill>
                <a:latin typeface="Courier New" pitchFamily="49" charset="0"/>
                <a:cs typeface="Courier New" pitchFamily="49" charset="0"/>
              </a:rPr>
              <a:t>DEFINE QUERY myquery FOR cm_mstr SCROLLING.</a:t>
            </a:r>
          </a:p>
          <a:p>
            <a:r>
              <a:rPr lang="en-US" sz="2400" dirty="0">
                <a:solidFill>
                  <a:schemeClr val="tx2">
                    <a:lumMod val="90000"/>
                    <a:lumOff val="10000"/>
                  </a:schemeClr>
                </a:solidFill>
              </a:rPr>
              <a:t>Open the query</a:t>
            </a:r>
          </a:p>
          <a:p>
            <a:pPr lvl="1">
              <a:buNone/>
            </a:pPr>
            <a:r>
              <a:rPr lang="en-US" sz="2000" b="1" dirty="0">
                <a:solidFill>
                  <a:schemeClr val="tx1"/>
                </a:solidFill>
                <a:latin typeface="Courier New" pitchFamily="49" charset="0"/>
              </a:rPr>
              <a:t>OPEN QUERY myquery FOR EACH cm-mstr.</a:t>
            </a:r>
          </a:p>
          <a:p>
            <a:pPr lvl="1">
              <a:buNone/>
            </a:pPr>
            <a:r>
              <a:rPr lang="en-US" dirty="0">
                <a:solidFill>
                  <a:schemeClr val="tx2">
                    <a:lumMod val="90000"/>
                    <a:lumOff val="10000"/>
                  </a:schemeClr>
                </a:solidFill>
                <a:latin typeface="Courier New" pitchFamily="49" charset="0"/>
              </a:rPr>
              <a:t>/* any valid where or by clause */</a:t>
            </a:r>
          </a:p>
          <a:p>
            <a:r>
              <a:rPr lang="en-US" sz="2400" dirty="0">
                <a:solidFill>
                  <a:schemeClr val="tx2">
                    <a:lumMod val="90000"/>
                    <a:lumOff val="10000"/>
                  </a:schemeClr>
                </a:solidFill>
              </a:rPr>
              <a:t>Retrieve records from the query</a:t>
            </a:r>
          </a:p>
          <a:p>
            <a:pPr lvl="1">
              <a:buFontTx/>
              <a:buNone/>
            </a:pPr>
            <a:r>
              <a:rPr lang="en-US" sz="2000" b="1" dirty="0">
                <a:solidFill>
                  <a:schemeClr val="tx1"/>
                </a:solidFill>
                <a:latin typeface="Courier New" pitchFamily="49" charset="0"/>
              </a:rPr>
              <a:t>GET NEXT myquery.</a:t>
            </a:r>
          </a:p>
          <a:p>
            <a:pPr lvl="1">
              <a:buFontTx/>
              <a:buNone/>
            </a:pPr>
            <a:r>
              <a:rPr lang="en-US" sz="2000" b="1" dirty="0">
                <a:solidFill>
                  <a:schemeClr val="tx1"/>
                </a:solidFill>
                <a:latin typeface="Courier New" pitchFamily="49" charset="0"/>
              </a:rPr>
              <a:t>REPOSITION FORWARD 3.</a:t>
            </a:r>
          </a:p>
          <a:p>
            <a:pPr lvl="1">
              <a:buFontTx/>
              <a:buNone/>
            </a:pPr>
            <a:r>
              <a:rPr lang="en-US" sz="2000" b="1" dirty="0">
                <a:solidFill>
                  <a:schemeClr val="tx1"/>
                </a:solidFill>
                <a:latin typeface="Courier New" pitchFamily="49" charset="0"/>
              </a:rPr>
              <a:t>REPOSITION BACKWARD 3.</a:t>
            </a:r>
          </a:p>
          <a:p>
            <a:r>
              <a:rPr lang="en-US" sz="2400" dirty="0">
                <a:solidFill>
                  <a:schemeClr val="tx2">
                    <a:lumMod val="90000"/>
                    <a:lumOff val="10000"/>
                  </a:schemeClr>
                </a:solidFill>
              </a:rPr>
              <a:t>Manage the size of your data set </a:t>
            </a:r>
            <a:r>
              <a:rPr lang="en-US" sz="2400" dirty="0" smtClean="0">
                <a:solidFill>
                  <a:schemeClr val="tx2">
                    <a:lumMod val="90000"/>
                    <a:lumOff val="10000"/>
                  </a:schemeClr>
                </a:solidFill>
              </a:rPr>
              <a:t>with</a:t>
            </a:r>
            <a:endParaRPr lang="en-US" sz="2400" dirty="0">
              <a:solidFill>
                <a:schemeClr val="tx2">
                  <a:lumMod val="90000"/>
                  <a:lumOff val="10000"/>
                </a:schemeClr>
              </a:solidFill>
            </a:endParaRPr>
          </a:p>
          <a:p>
            <a:pPr lvl="1"/>
            <a:r>
              <a:rPr lang="en-US" dirty="0">
                <a:solidFill>
                  <a:schemeClr val="tx2">
                    <a:lumMod val="90000"/>
                    <a:lumOff val="10000"/>
                  </a:schemeClr>
                </a:solidFill>
              </a:rPr>
              <a:t>F</a:t>
            </a:r>
            <a:r>
              <a:rPr lang="en-US" dirty="0" smtClean="0">
                <a:solidFill>
                  <a:schemeClr val="tx2">
                    <a:lumMod val="90000"/>
                    <a:lumOff val="10000"/>
                  </a:schemeClr>
                </a:solidFill>
              </a:rPr>
              <a:t>ield lists (no longer used in QAD code)</a:t>
            </a:r>
            <a:endParaRPr lang="en-US" dirty="0">
              <a:solidFill>
                <a:schemeClr val="tx2">
                  <a:lumMod val="90000"/>
                  <a:lumOff val="10000"/>
                </a:schemeClr>
              </a:solidFill>
            </a:endParaRPr>
          </a:p>
          <a:p>
            <a:pPr lvl="1"/>
            <a:r>
              <a:rPr lang="en-US" dirty="0">
                <a:solidFill>
                  <a:schemeClr val="tx2">
                    <a:lumMod val="90000"/>
                    <a:lumOff val="10000"/>
                  </a:schemeClr>
                </a:solidFill>
              </a:rPr>
              <a:t>PRESELECT option</a:t>
            </a:r>
          </a:p>
          <a:p>
            <a:endParaRPr lang="en-US" sz="2000" dirty="0"/>
          </a:p>
        </p:txBody>
      </p:sp>
      <p:sp>
        <p:nvSpPr>
          <p:cNvPr id="5" name="Title 4"/>
          <p:cNvSpPr>
            <a:spLocks noGrp="1"/>
          </p:cNvSpPr>
          <p:nvPr>
            <p:ph type="title"/>
          </p:nvPr>
        </p:nvSpPr>
        <p:spPr>
          <a:xfrm>
            <a:off x="457200" y="195076"/>
            <a:ext cx="8229600" cy="716523"/>
          </a:xfrm>
        </p:spPr>
        <p:txBody>
          <a:bodyPr/>
          <a:lstStyle/>
          <a:p>
            <a:r>
              <a:rPr lang="en-US" dirty="0" smtClean="0"/>
              <a:t>Defining Queries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933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33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933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33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933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9331">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9331">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9331">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933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933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28624" y="356260"/>
            <a:ext cx="8627615" cy="641350"/>
          </a:xfrm>
        </p:spPr>
        <p:txBody>
          <a:bodyPr/>
          <a:lstStyle/>
          <a:p>
            <a:pPr algn="l"/>
            <a:r>
              <a:rPr lang="en-US" dirty="0"/>
              <a:t>Record </a:t>
            </a:r>
            <a:r>
              <a:rPr lang="en-US" dirty="0" smtClean="0"/>
              <a:t>Buffer Scoping Comparison</a:t>
            </a:r>
            <a:endParaRPr lang="en-US" sz="2600" dirty="0"/>
          </a:p>
        </p:txBody>
      </p:sp>
      <p:sp>
        <p:nvSpPr>
          <p:cNvPr id="76803" name="Rectangle 3"/>
          <p:cNvSpPr>
            <a:spLocks noChangeArrowheads="1"/>
          </p:cNvSpPr>
          <p:nvPr/>
        </p:nvSpPr>
        <p:spPr bwMode="auto">
          <a:xfrm>
            <a:off x="800100" y="1262063"/>
            <a:ext cx="7543800" cy="835025"/>
          </a:xfrm>
          <a:prstGeom prst="rect">
            <a:avLst/>
          </a:prstGeom>
          <a:solidFill>
            <a:schemeClr val="bg1"/>
          </a:solidFill>
          <a:ln w="12700">
            <a:solidFill>
              <a:schemeClr val="tx1"/>
            </a:solidFill>
            <a:miter lim="800000"/>
            <a:headEnd/>
            <a:tailEnd/>
          </a:ln>
          <a:effectLst/>
        </p:spPr>
        <p:txBody>
          <a:bodyPr>
            <a:spAutoFit/>
          </a:bodyPr>
          <a:lstStyle/>
          <a:p>
            <a:pPr>
              <a:tabLst>
                <a:tab pos="2287588" algn="l"/>
              </a:tabLst>
            </a:pPr>
            <a:r>
              <a:rPr lang="en-US" dirty="0"/>
              <a:t>STRONG: 	DO FOR &lt;file&gt;:</a:t>
            </a:r>
          </a:p>
          <a:p>
            <a:pPr>
              <a:tabLst>
                <a:tab pos="2287588" algn="l"/>
              </a:tabLst>
            </a:pPr>
            <a:r>
              <a:rPr lang="en-US" dirty="0"/>
              <a:t>	REPEAT FOR &lt;file&gt;:</a:t>
            </a:r>
          </a:p>
        </p:txBody>
      </p:sp>
      <p:sp>
        <p:nvSpPr>
          <p:cNvPr id="76804" name="Rectangle 4"/>
          <p:cNvSpPr>
            <a:spLocks noChangeArrowheads="1"/>
          </p:cNvSpPr>
          <p:nvPr/>
        </p:nvSpPr>
        <p:spPr bwMode="auto">
          <a:xfrm>
            <a:off x="800100" y="2076450"/>
            <a:ext cx="7543800" cy="1565275"/>
          </a:xfrm>
          <a:prstGeom prst="rect">
            <a:avLst/>
          </a:prstGeom>
          <a:solidFill>
            <a:schemeClr val="bg1"/>
          </a:solidFill>
          <a:ln w="12700">
            <a:solidFill>
              <a:schemeClr val="tx1"/>
            </a:solidFill>
            <a:miter lim="800000"/>
            <a:headEnd/>
            <a:tailEnd/>
          </a:ln>
          <a:effectLst/>
        </p:spPr>
        <p:txBody>
          <a:bodyPr>
            <a:spAutoFit/>
          </a:bodyPr>
          <a:lstStyle/>
          <a:p>
            <a:pPr>
              <a:tabLst>
                <a:tab pos="2287588" algn="l"/>
              </a:tabLst>
            </a:pPr>
            <a:r>
              <a:rPr lang="en-US" dirty="0"/>
              <a:t>MEDIUM: 	REPEAT:</a:t>
            </a:r>
          </a:p>
          <a:p>
            <a:pPr>
              <a:tabLst>
                <a:tab pos="2287588" algn="l"/>
              </a:tabLst>
            </a:pPr>
            <a:r>
              <a:rPr lang="en-US" dirty="0"/>
              <a:t>	REPEAT WITH &lt;frame&gt;:</a:t>
            </a:r>
          </a:p>
          <a:p>
            <a:pPr>
              <a:tabLst>
                <a:tab pos="2287588" algn="l"/>
              </a:tabLst>
            </a:pPr>
            <a:r>
              <a:rPr lang="en-US" dirty="0"/>
              <a:t>	REPEAT ON ERROR, ENDKEY:</a:t>
            </a:r>
          </a:p>
          <a:p>
            <a:pPr>
              <a:tabLst>
                <a:tab pos="2287588" algn="l"/>
              </a:tabLst>
            </a:pPr>
            <a:r>
              <a:rPr lang="en-US" dirty="0"/>
              <a:t>	FOR EACH:</a:t>
            </a:r>
          </a:p>
        </p:txBody>
      </p:sp>
      <p:sp>
        <p:nvSpPr>
          <p:cNvPr id="76805" name="Rectangle 5"/>
          <p:cNvSpPr>
            <a:spLocks noChangeArrowheads="1"/>
          </p:cNvSpPr>
          <p:nvPr/>
        </p:nvSpPr>
        <p:spPr bwMode="auto">
          <a:xfrm>
            <a:off x="800100" y="3636963"/>
            <a:ext cx="7543800" cy="835025"/>
          </a:xfrm>
          <a:prstGeom prst="rect">
            <a:avLst/>
          </a:prstGeom>
          <a:solidFill>
            <a:schemeClr val="bg1"/>
          </a:solidFill>
          <a:ln w="12700">
            <a:solidFill>
              <a:schemeClr val="tx1"/>
            </a:solidFill>
            <a:miter lim="800000"/>
            <a:headEnd/>
            <a:tailEnd/>
          </a:ln>
          <a:effectLst/>
        </p:spPr>
        <p:txBody>
          <a:bodyPr>
            <a:spAutoFit/>
          </a:bodyPr>
          <a:lstStyle/>
          <a:p>
            <a:pPr>
              <a:tabLst>
                <a:tab pos="2287588" algn="l"/>
              </a:tabLst>
            </a:pPr>
            <a:r>
              <a:rPr lang="en-US" dirty="0"/>
              <a:t>WEAK: 	REPEAT TRANSACTION:</a:t>
            </a:r>
          </a:p>
          <a:p>
            <a:pPr>
              <a:tabLst>
                <a:tab pos="2287588" algn="l"/>
              </a:tabLst>
            </a:pPr>
            <a:r>
              <a:rPr lang="en-US" dirty="0"/>
              <a:t>	FOR FIRST/LAST:</a:t>
            </a:r>
          </a:p>
        </p:txBody>
      </p:sp>
      <p:sp>
        <p:nvSpPr>
          <p:cNvPr id="76806" name="Rectangle 6"/>
          <p:cNvSpPr>
            <a:spLocks noChangeArrowheads="1"/>
          </p:cNvSpPr>
          <p:nvPr/>
        </p:nvSpPr>
        <p:spPr bwMode="auto">
          <a:xfrm>
            <a:off x="800100" y="4460875"/>
            <a:ext cx="7543800" cy="1565275"/>
          </a:xfrm>
          <a:prstGeom prst="rect">
            <a:avLst/>
          </a:prstGeom>
          <a:solidFill>
            <a:schemeClr val="bg1"/>
          </a:solidFill>
          <a:ln w="12700">
            <a:solidFill>
              <a:schemeClr val="tx1"/>
            </a:solidFill>
            <a:miter lim="800000"/>
            <a:headEnd/>
            <a:tailEnd/>
          </a:ln>
          <a:effectLst/>
        </p:spPr>
        <p:txBody>
          <a:bodyPr>
            <a:spAutoFit/>
          </a:bodyPr>
          <a:lstStyle/>
          <a:p>
            <a:pPr>
              <a:tabLst>
                <a:tab pos="2287588" algn="l"/>
              </a:tabLst>
            </a:pPr>
            <a:r>
              <a:rPr lang="en-US" dirty="0"/>
              <a:t>NONE (FREE): 	DO:</a:t>
            </a:r>
          </a:p>
          <a:p>
            <a:pPr>
              <a:tabLst>
                <a:tab pos="2287588" algn="l"/>
              </a:tabLst>
            </a:pPr>
            <a:r>
              <a:rPr lang="en-US" dirty="0"/>
              <a:t>	DO TRANSACTION:</a:t>
            </a:r>
          </a:p>
          <a:p>
            <a:pPr>
              <a:tabLst>
                <a:tab pos="2287588" algn="l"/>
              </a:tabLst>
            </a:pPr>
            <a:r>
              <a:rPr lang="en-US" dirty="0"/>
              <a:t>	DO ON ERROR, ENDKEY:</a:t>
            </a:r>
          </a:p>
          <a:p>
            <a:pPr>
              <a:tabLst>
                <a:tab pos="2287588" algn="l"/>
              </a:tabLst>
            </a:pPr>
            <a:r>
              <a:rPr lang="en-US" dirty="0"/>
              <a:t>	FIND:</a:t>
            </a:r>
          </a:p>
        </p:txBody>
      </p:sp>
      <p:sp>
        <p:nvSpPr>
          <p:cNvPr id="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80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680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80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680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680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680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680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680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6806">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680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59932"/>
            <a:ext cx="8229600" cy="5356201"/>
          </a:xfrm>
        </p:spPr>
        <p:txBody>
          <a:bodyPr>
            <a:normAutofit/>
          </a:bodyPr>
          <a:lstStyle/>
          <a:p>
            <a:pPr marL="0" indent="0">
              <a:buNone/>
            </a:pPr>
            <a:r>
              <a:rPr lang="en-US" dirty="0" smtClean="0"/>
              <a:t>A field list is a subset of the fields that define a record and includes those fields that the client actually requires from the database server</a:t>
            </a:r>
          </a:p>
          <a:p>
            <a:pPr marL="342900" lvl="1" indent="-342900">
              <a:buNone/>
            </a:pPr>
            <a:r>
              <a:rPr lang="en-US" sz="1600" i="1" dirty="0" smtClean="0">
                <a:solidFill>
                  <a:srgbClr val="0070C0"/>
                </a:solidFill>
                <a:latin typeface="Courier New" pitchFamily="49" charset="0"/>
              </a:rPr>
              <a:t>	</a:t>
            </a:r>
            <a:r>
              <a:rPr lang="en-US" sz="1700" i="1" dirty="0" smtClean="0">
                <a:solidFill>
                  <a:srgbClr val="0070C0"/>
                </a:solidFill>
                <a:latin typeface="Courier New" pitchFamily="49" charset="0"/>
              </a:rPr>
              <a:t>	</a:t>
            </a:r>
            <a:r>
              <a:rPr lang="en-US" sz="1700" b="1" i="1" dirty="0" smtClean="0">
                <a:solidFill>
                  <a:schemeClr val="tx1"/>
                </a:solidFill>
                <a:latin typeface="Courier New" pitchFamily="49" charset="0"/>
              </a:rPr>
              <a:t>record-bufname</a:t>
            </a:r>
            <a:r>
              <a:rPr lang="en-US" sz="1700" b="1" dirty="0" smtClean="0">
                <a:solidFill>
                  <a:schemeClr val="tx1"/>
                </a:solidFill>
                <a:latin typeface="Courier New" pitchFamily="49" charset="0"/>
              </a:rPr>
              <a:t> [FIELDS[([</a:t>
            </a:r>
            <a:r>
              <a:rPr lang="en-US" sz="1700" b="1" i="1" dirty="0" smtClean="0">
                <a:solidFill>
                  <a:schemeClr val="tx1"/>
                </a:solidFill>
                <a:latin typeface="Courier New" pitchFamily="49" charset="0"/>
              </a:rPr>
              <a:t>field</a:t>
            </a:r>
            <a:r>
              <a:rPr lang="en-US" sz="1700" b="1" dirty="0" smtClean="0">
                <a:solidFill>
                  <a:schemeClr val="tx1"/>
                </a:solidFill>
                <a:latin typeface="Courier New" pitchFamily="49" charset="0"/>
              </a:rPr>
              <a:t> …])] | EXCEPT[([</a:t>
            </a:r>
            <a:r>
              <a:rPr lang="en-US" sz="1700" b="1" i="1" dirty="0" smtClean="0">
                <a:solidFill>
                  <a:schemeClr val="tx1"/>
                </a:solidFill>
                <a:latin typeface="Courier New" pitchFamily="49" charset="0"/>
              </a:rPr>
              <a:t>field</a:t>
            </a:r>
            <a:r>
              <a:rPr lang="en-US" sz="1700" b="1" dirty="0" smtClean="0">
                <a:solidFill>
                  <a:schemeClr val="tx1"/>
                </a:solidFill>
                <a:latin typeface="Courier New" pitchFamily="49" charset="0"/>
              </a:rPr>
              <a:t> …])]]</a:t>
            </a:r>
            <a:endParaRPr lang="en-US" sz="2400" dirty="0" smtClean="0">
              <a:solidFill>
                <a:schemeClr val="tx1"/>
              </a:solidFill>
            </a:endParaRPr>
          </a:p>
          <a:p>
            <a:pPr>
              <a:buFont typeface="Arial" pitchFamily="34" charset="0"/>
              <a:buChar char="•"/>
            </a:pPr>
            <a:r>
              <a:rPr lang="en-US" sz="2400" dirty="0" smtClean="0"/>
              <a:t>Optimizes preselected/presorted fetches from the database server</a:t>
            </a:r>
          </a:p>
          <a:p>
            <a:pPr>
              <a:buFont typeface="Arial" pitchFamily="34" charset="0"/>
              <a:buChar char="•"/>
            </a:pPr>
            <a:r>
              <a:rPr lang="en-US" sz="2400" dirty="0" smtClean="0">
                <a:latin typeface="+mn-lt"/>
              </a:rPr>
              <a:t>Can be used with many types of record fetches</a:t>
            </a:r>
          </a:p>
          <a:p>
            <a:pPr lvl="1">
              <a:lnSpc>
                <a:spcPct val="90000"/>
              </a:lnSpc>
              <a:spcBef>
                <a:spcPct val="30000"/>
              </a:spcBef>
              <a:buClr>
                <a:srgbClr val="F79646"/>
              </a:buClr>
              <a:buFont typeface="Century Gothic" pitchFamily="34" charset="0"/>
              <a:buChar char="-"/>
            </a:pPr>
            <a:r>
              <a:rPr lang="en-US" sz="2200" dirty="0" smtClean="0">
                <a:latin typeface="+mn-lt"/>
                <a:cs typeface="Courier New" pitchFamily="49" charset="0"/>
              </a:rPr>
              <a:t>FOR</a:t>
            </a:r>
            <a:r>
              <a:rPr lang="en-US" sz="2200" dirty="0" smtClean="0">
                <a:latin typeface="+mn-lt"/>
              </a:rPr>
              <a:t> statements</a:t>
            </a:r>
          </a:p>
          <a:p>
            <a:pPr lvl="1">
              <a:lnSpc>
                <a:spcPct val="90000"/>
              </a:lnSpc>
              <a:spcBef>
                <a:spcPct val="30000"/>
              </a:spcBef>
              <a:buClr>
                <a:srgbClr val="F79646"/>
              </a:buClr>
              <a:buFont typeface="Century Gothic" pitchFamily="34" charset="0"/>
              <a:buChar char="-"/>
            </a:pPr>
            <a:r>
              <a:rPr lang="en-US" sz="2200" dirty="0" smtClean="0">
                <a:latin typeface="+mn-lt"/>
              </a:rPr>
              <a:t>Queries</a:t>
            </a:r>
          </a:p>
          <a:p>
            <a:pPr lvl="1">
              <a:lnSpc>
                <a:spcPct val="90000"/>
              </a:lnSpc>
              <a:spcBef>
                <a:spcPct val="30000"/>
              </a:spcBef>
              <a:buClr>
                <a:srgbClr val="F79646"/>
              </a:buClr>
              <a:buFont typeface="Century Gothic" pitchFamily="34" charset="0"/>
              <a:buChar char="-"/>
            </a:pPr>
            <a:r>
              <a:rPr lang="en-US" sz="2200" dirty="0" smtClean="0">
                <a:latin typeface="+mn-lt"/>
                <a:cs typeface="Courier New" pitchFamily="49" charset="0"/>
              </a:rPr>
              <a:t>PRESELECT</a:t>
            </a:r>
            <a:r>
              <a:rPr lang="en-US" sz="2200" dirty="0" smtClean="0">
                <a:latin typeface="+mn-lt"/>
              </a:rPr>
              <a:t> statements</a:t>
            </a:r>
          </a:p>
          <a:p>
            <a:pPr lvl="1">
              <a:lnSpc>
                <a:spcPct val="90000"/>
              </a:lnSpc>
              <a:spcBef>
                <a:spcPct val="30000"/>
              </a:spcBef>
              <a:buClr>
                <a:srgbClr val="F79646"/>
              </a:buClr>
              <a:buFont typeface="Century Gothic" pitchFamily="34" charset="0"/>
              <a:buChar char="-"/>
            </a:pPr>
            <a:r>
              <a:rPr lang="en-US" sz="2200" dirty="0" smtClean="0">
                <a:latin typeface="+mn-lt"/>
                <a:cs typeface="Courier New" pitchFamily="49" charset="0"/>
              </a:rPr>
              <a:t>SQL SELECT</a:t>
            </a:r>
            <a:r>
              <a:rPr lang="en-US" sz="2200" dirty="0" smtClean="0">
                <a:latin typeface="+mn-lt"/>
              </a:rPr>
              <a:t> statements</a:t>
            </a:r>
          </a:p>
          <a:p>
            <a:pPr lvl="1">
              <a:lnSpc>
                <a:spcPct val="90000"/>
              </a:lnSpc>
              <a:spcBef>
                <a:spcPct val="25000"/>
              </a:spcBef>
              <a:buClr>
                <a:srgbClr val="2461AA"/>
              </a:buClr>
              <a:buNone/>
            </a:pPr>
            <a:endParaRPr lang="en-US" sz="1600" i="1" dirty="0" smtClean="0">
              <a:latin typeface="Courier New" pitchFamily="49" charset="0"/>
            </a:endParaRPr>
          </a:p>
          <a:p>
            <a:endParaRPr lang="en-US" dirty="0"/>
          </a:p>
        </p:txBody>
      </p:sp>
      <p:sp>
        <p:nvSpPr>
          <p:cNvPr id="4" name="Title 3"/>
          <p:cNvSpPr>
            <a:spLocks noGrp="1"/>
          </p:cNvSpPr>
          <p:nvPr>
            <p:ph type="title"/>
          </p:nvPr>
        </p:nvSpPr>
        <p:spPr>
          <a:xfrm>
            <a:off x="457200" y="251202"/>
            <a:ext cx="8229600" cy="708730"/>
          </a:xfrm>
        </p:spPr>
        <p:txBody>
          <a:bodyPr/>
          <a:lstStyle/>
          <a:p>
            <a:r>
              <a:rPr lang="en-US" dirty="0" smtClean="0"/>
              <a:t>Field Lists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90000"/>
              </a:lnSpc>
              <a:spcBef>
                <a:spcPct val="30000"/>
              </a:spcBef>
              <a:buNone/>
            </a:pPr>
            <a:r>
              <a:rPr lang="en-US" sz="2400" dirty="0" smtClean="0"/>
              <a:t>Table: Customer (cm_mstr)</a:t>
            </a:r>
          </a:p>
          <a:p>
            <a:pPr marL="0" lvl="1" indent="0">
              <a:lnSpc>
                <a:spcPct val="90000"/>
              </a:lnSpc>
              <a:spcBef>
                <a:spcPct val="25000"/>
              </a:spcBef>
              <a:buClr>
                <a:srgbClr val="2461AA"/>
              </a:buClr>
              <a:buNone/>
            </a:pPr>
            <a:r>
              <a:rPr lang="en-US" dirty="0" smtClean="0"/>
              <a:t>Fields: cm_addr cm_balance cm_class cm_cr_hold cm_cr__limit cm_cr_rating cm_cr_terms cm_sort cm_xslspsn</a:t>
            </a:r>
          </a:p>
          <a:p>
            <a:endParaRPr lang="en-US" dirty="0"/>
          </a:p>
        </p:txBody>
      </p:sp>
      <p:sp>
        <p:nvSpPr>
          <p:cNvPr id="4" name="Title 3"/>
          <p:cNvSpPr>
            <a:spLocks noGrp="1"/>
          </p:cNvSpPr>
          <p:nvPr>
            <p:ph type="title"/>
          </p:nvPr>
        </p:nvSpPr>
        <p:spPr/>
        <p:txBody>
          <a:bodyPr/>
          <a:lstStyle/>
          <a:p>
            <a:r>
              <a:rPr lang="en-US" dirty="0" smtClean="0"/>
              <a:t>Field List Example</a:t>
            </a:r>
            <a:endParaRPr lang="en-US" dirty="0"/>
          </a:p>
        </p:txBody>
      </p:sp>
      <p:grpSp>
        <p:nvGrpSpPr>
          <p:cNvPr id="5" name="Group 11"/>
          <p:cNvGrpSpPr/>
          <p:nvPr/>
        </p:nvGrpSpPr>
        <p:grpSpPr>
          <a:xfrm>
            <a:off x="267728" y="3075247"/>
            <a:ext cx="8636000" cy="2964209"/>
            <a:chOff x="217488" y="3497263"/>
            <a:chExt cx="8636000" cy="2964209"/>
          </a:xfrm>
        </p:grpSpPr>
        <p:sp>
          <p:nvSpPr>
            <p:cNvPr id="6" name="Rectangle 4"/>
            <p:cNvSpPr>
              <a:spLocks noChangeArrowheads="1"/>
            </p:cNvSpPr>
            <p:nvPr/>
          </p:nvSpPr>
          <p:spPr bwMode="auto">
            <a:xfrm>
              <a:off x="4572000" y="3497263"/>
              <a:ext cx="4281488" cy="2928937"/>
            </a:xfrm>
            <a:prstGeom prst="rect">
              <a:avLst/>
            </a:prstGeom>
            <a:solidFill>
              <a:srgbClr val="CCCCFF"/>
            </a:solidFill>
            <a:ln w="12700">
              <a:solidFill>
                <a:schemeClr val="tx1"/>
              </a:solidFill>
              <a:miter lim="800000"/>
              <a:headEnd type="none" w="sm" len="sm"/>
              <a:tailEnd type="none" w="sm" len="sm"/>
            </a:ln>
          </p:spPr>
          <p:txBody>
            <a:bodyPr wrap="none" lIns="90488" tIns="44450" rIns="90488" bIns="44450" anchor="ctr">
              <a:spAutoFit/>
            </a:bodyPr>
            <a:lstStyle/>
            <a:p>
              <a:endParaRPr lang="en-US" dirty="0"/>
            </a:p>
          </p:txBody>
        </p:sp>
        <p:sp>
          <p:nvSpPr>
            <p:cNvPr id="7" name="Text Box 5"/>
            <p:cNvSpPr txBox="1">
              <a:spLocks noChangeArrowheads="1"/>
            </p:cNvSpPr>
            <p:nvPr/>
          </p:nvSpPr>
          <p:spPr bwMode="auto">
            <a:xfrm>
              <a:off x="4191000" y="3498850"/>
              <a:ext cx="4572000" cy="2962622"/>
            </a:xfrm>
            <a:prstGeom prst="rect">
              <a:avLst/>
            </a:prstGeom>
            <a:noFill/>
            <a:ln w="12700">
              <a:noFill/>
              <a:miter lim="800000"/>
              <a:headEnd type="none" w="sm" len="sm"/>
              <a:tailEnd type="none" w="sm" len="sm"/>
            </a:ln>
          </p:spPr>
          <p:txBody>
            <a:bodyPr lIns="85593" tIns="42045" rIns="85593" bIns="42045">
              <a:spAutoFit/>
            </a:bodyPr>
            <a:lstStyle/>
            <a:p>
              <a:pPr marL="431800" lvl="1" algn="l" defTabSz="865188" eaLnBrk="0" hangingPunct="0"/>
              <a:r>
                <a:rPr lang="en-US" sz="1700" b="1" dirty="0">
                  <a:latin typeface="Courier New" pitchFamily="49" charset="0"/>
                </a:rPr>
                <a:t>FOR EACH </a:t>
              </a:r>
              <a:r>
                <a:rPr lang="en-US" sz="1700" b="1" dirty="0" smtClean="0">
                  <a:latin typeface="Courier New" pitchFamily="49" charset="0"/>
                </a:rPr>
                <a:t>cm_mstr WHERE</a:t>
              </a:r>
              <a:br>
                <a:rPr lang="en-US" sz="1700" b="1" dirty="0" smtClean="0">
                  <a:latin typeface="Courier New" pitchFamily="49" charset="0"/>
                </a:rPr>
              </a:br>
              <a:r>
                <a:rPr lang="en-US" sz="1700" b="1" dirty="0" smtClean="0">
                  <a:latin typeface="Courier New" pitchFamily="49" charset="0"/>
                </a:rPr>
                <a:t>   cm_domain = global domain </a:t>
              </a:r>
              <a:endParaRPr lang="en-US" sz="1700" b="1" dirty="0">
                <a:latin typeface="Courier New" pitchFamily="49" charset="0"/>
              </a:endParaRPr>
            </a:p>
            <a:p>
              <a:pPr marL="431800" lvl="1" algn="l" defTabSz="865188" eaLnBrk="0" hangingPunct="0"/>
              <a:r>
                <a:rPr lang="en-US" sz="1700" b="1" dirty="0">
                  <a:latin typeface="Courier New" pitchFamily="49" charset="0"/>
                </a:rPr>
                <a:t>   FIELDS(cm_addr cm_balance</a:t>
              </a:r>
            </a:p>
            <a:p>
              <a:pPr marL="431800" lvl="1" algn="l" defTabSz="865188" eaLnBrk="0" hangingPunct="0"/>
              <a:r>
                <a:rPr lang="en-US" sz="1700" b="1" dirty="0">
                  <a:latin typeface="Courier New" pitchFamily="49" charset="0"/>
                </a:rPr>
                <a:t>          cm_class           </a:t>
              </a:r>
            </a:p>
            <a:p>
              <a:pPr marL="431800" lvl="1" algn="l" defTabSz="865188" eaLnBrk="0" hangingPunct="0"/>
              <a:r>
                <a:rPr lang="en-US" sz="1700" b="1" dirty="0">
                  <a:latin typeface="Courier New" pitchFamily="49" charset="0"/>
                </a:rPr>
                <a:t>          cm_cr_hold</a:t>
              </a:r>
            </a:p>
            <a:p>
              <a:pPr marL="431800" lvl="1" algn="l" defTabSz="865188" eaLnBrk="0" hangingPunct="0"/>
              <a:r>
                <a:rPr lang="en-US" sz="1700" b="1" dirty="0">
                  <a:latin typeface="Courier New" pitchFamily="49" charset="0"/>
                </a:rPr>
                <a:t>          cm_cr_limit</a:t>
              </a:r>
            </a:p>
            <a:p>
              <a:pPr marL="431800" lvl="1" algn="l" defTabSz="865188" eaLnBrk="0" hangingPunct="0"/>
              <a:r>
                <a:rPr lang="en-US" sz="1700" b="1" dirty="0">
                  <a:latin typeface="Courier New" pitchFamily="49" charset="0"/>
                </a:rPr>
                <a:t>          cm_cr_rating</a:t>
              </a:r>
            </a:p>
            <a:p>
              <a:pPr marL="431800" lvl="1" algn="l" defTabSz="865188" eaLnBrk="0" hangingPunct="0"/>
              <a:r>
                <a:rPr lang="en-US" sz="1700" b="1" dirty="0">
                  <a:latin typeface="Courier New" pitchFamily="49" charset="0"/>
                </a:rPr>
                <a:t>          cm_cr_terms</a:t>
              </a:r>
            </a:p>
            <a:p>
              <a:pPr marL="431800" lvl="1" algn="l" defTabSz="865188" eaLnBrk="0" hangingPunct="0"/>
              <a:r>
                <a:rPr lang="en-US" sz="1700" b="1" dirty="0">
                  <a:latin typeface="Courier New" pitchFamily="49" charset="0"/>
                </a:rPr>
                <a:t>          cm_sort</a:t>
              </a:r>
            </a:p>
            <a:p>
              <a:pPr marL="431800" lvl="1" algn="l" defTabSz="865188" eaLnBrk="0" hangingPunct="0"/>
              <a:r>
                <a:rPr lang="en-US" sz="1700" b="1" dirty="0">
                  <a:latin typeface="Courier New" pitchFamily="49" charset="0"/>
                </a:rPr>
                <a:t>	      cm_xslspsn)</a:t>
              </a:r>
            </a:p>
            <a:p>
              <a:pPr marL="431800" lvl="1" algn="l" defTabSz="865188" eaLnBrk="0" hangingPunct="0"/>
              <a:r>
                <a:rPr lang="en-US" sz="1700" b="1" dirty="0">
                  <a:latin typeface="Courier New" pitchFamily="49" charset="0"/>
                </a:rPr>
                <a:t> NO-LOCK:</a:t>
              </a:r>
            </a:p>
          </p:txBody>
        </p:sp>
        <p:grpSp>
          <p:nvGrpSpPr>
            <p:cNvPr id="8" name="Group 6"/>
            <p:cNvGrpSpPr>
              <a:grpSpLocks/>
            </p:cNvGrpSpPr>
            <p:nvPr/>
          </p:nvGrpSpPr>
          <p:grpSpPr bwMode="auto">
            <a:xfrm>
              <a:off x="217488" y="4183056"/>
              <a:ext cx="3338514" cy="1760534"/>
              <a:chOff x="144" y="2400"/>
              <a:chExt cx="2208" cy="1968"/>
            </a:xfrm>
          </p:grpSpPr>
          <p:sp>
            <p:nvSpPr>
              <p:cNvPr id="9" name="Rectangle 7"/>
              <p:cNvSpPr>
                <a:spLocks noChangeArrowheads="1"/>
              </p:cNvSpPr>
              <p:nvPr/>
            </p:nvSpPr>
            <p:spPr bwMode="auto">
              <a:xfrm>
                <a:off x="144" y="2400"/>
                <a:ext cx="2208" cy="1968"/>
              </a:xfrm>
              <a:prstGeom prst="rect">
                <a:avLst/>
              </a:prstGeom>
              <a:solidFill>
                <a:srgbClr val="CCCCFF"/>
              </a:solidFill>
              <a:ln w="12700">
                <a:solidFill>
                  <a:schemeClr val="tx1"/>
                </a:solidFill>
                <a:miter lim="800000"/>
                <a:headEnd type="none" w="sm" len="sm"/>
                <a:tailEnd type="none" w="sm" len="sm"/>
              </a:ln>
            </p:spPr>
            <p:txBody>
              <a:bodyPr wrap="none" lIns="85593" tIns="42045" rIns="85593" bIns="42045">
                <a:spAutoFit/>
              </a:bodyPr>
              <a:lstStyle/>
              <a:p>
                <a:endParaRPr lang="en-US" dirty="0"/>
              </a:p>
            </p:txBody>
          </p:sp>
          <p:sp>
            <p:nvSpPr>
              <p:cNvPr id="10" name="Text Box 8"/>
              <p:cNvSpPr txBox="1">
                <a:spLocks noChangeArrowheads="1"/>
              </p:cNvSpPr>
              <p:nvPr/>
            </p:nvSpPr>
            <p:spPr bwMode="auto">
              <a:xfrm>
                <a:off x="229" y="2605"/>
                <a:ext cx="2076" cy="1540"/>
              </a:xfrm>
              <a:prstGeom prst="rect">
                <a:avLst/>
              </a:prstGeom>
              <a:solidFill>
                <a:srgbClr val="CCCCFF"/>
              </a:solidFill>
              <a:ln w="12700">
                <a:noFill/>
                <a:miter lim="800000"/>
                <a:headEnd type="none" w="sm" len="sm"/>
                <a:tailEnd type="none" w="sm" len="sm"/>
              </a:ln>
            </p:spPr>
            <p:txBody>
              <a:bodyPr wrap="square" lIns="85593" tIns="42045" rIns="85593" bIns="42045">
                <a:spAutoFit/>
              </a:bodyPr>
              <a:lstStyle/>
              <a:p>
                <a:pPr marL="107950" lvl="1" algn="l" defTabSz="865188" eaLnBrk="0" hangingPunct="0"/>
                <a:r>
                  <a:rPr lang="en-US" sz="2100" b="1" dirty="0">
                    <a:latin typeface="Courier New" pitchFamily="49" charset="0"/>
                  </a:rPr>
                  <a:t>FOR EACH cm_mstr </a:t>
                </a:r>
              </a:p>
              <a:p>
                <a:pPr marL="107950" lvl="1" algn="l" defTabSz="865188" eaLnBrk="0" hangingPunct="0"/>
                <a:r>
                  <a:rPr lang="en-US" sz="2100" b="1" dirty="0" smtClean="0">
                    <a:latin typeface="Courier New" pitchFamily="49" charset="0"/>
                  </a:rPr>
                  <a:t>WHERE cm_domain = </a:t>
                </a:r>
              </a:p>
              <a:p>
                <a:pPr marL="107950" lvl="1" algn="l" defTabSz="865188" eaLnBrk="0" hangingPunct="0"/>
                <a:r>
                  <a:rPr lang="en-US" sz="2100" b="1" dirty="0" err="1" smtClean="0">
                    <a:latin typeface="Courier New" pitchFamily="49" charset="0"/>
                  </a:rPr>
                  <a:t>global_domain</a:t>
                </a:r>
                <a:r>
                  <a:rPr lang="en-US" sz="2100" b="1" dirty="0" smtClean="0">
                    <a:latin typeface="Courier New" pitchFamily="49" charset="0"/>
                  </a:rPr>
                  <a:t> </a:t>
                </a:r>
              </a:p>
              <a:p>
                <a:pPr marL="107950" lvl="1" algn="l" defTabSz="865188" eaLnBrk="0" hangingPunct="0"/>
                <a:r>
                  <a:rPr lang="en-US" sz="2100" b="1" dirty="0" smtClean="0">
                    <a:latin typeface="Courier New" pitchFamily="49" charset="0"/>
                  </a:rPr>
                  <a:t>NO-LOCK</a:t>
                </a:r>
                <a:r>
                  <a:rPr lang="en-US" sz="2100" b="1" dirty="0">
                    <a:latin typeface="Courier New" pitchFamily="49" charset="0"/>
                  </a:rPr>
                  <a:t>:</a:t>
                </a:r>
              </a:p>
            </p:txBody>
          </p:sp>
        </p:grpSp>
        <p:sp>
          <p:nvSpPr>
            <p:cNvPr id="11" name="Text Box 9"/>
            <p:cNvSpPr txBox="1">
              <a:spLocks noChangeArrowheads="1"/>
            </p:cNvSpPr>
            <p:nvPr/>
          </p:nvSpPr>
          <p:spPr bwMode="auto">
            <a:xfrm>
              <a:off x="3773488" y="4568825"/>
              <a:ext cx="584200" cy="950913"/>
            </a:xfrm>
            <a:prstGeom prst="rect">
              <a:avLst/>
            </a:prstGeom>
            <a:noFill/>
            <a:ln w="12700">
              <a:noFill/>
              <a:miter lim="800000"/>
              <a:headEnd type="none" w="sm" len="sm"/>
              <a:tailEnd type="none" w="sm" len="sm"/>
            </a:ln>
          </p:spPr>
          <p:txBody>
            <a:bodyPr wrap="none" lIns="85593" tIns="42045" rIns="85593" bIns="42045">
              <a:spAutoFit/>
            </a:bodyPr>
            <a:lstStyle/>
            <a:p>
              <a:pPr algn="l" defTabSz="865188" eaLnBrk="0" hangingPunct="0">
                <a:spcBef>
                  <a:spcPct val="50000"/>
                </a:spcBef>
              </a:pPr>
              <a:r>
                <a:rPr lang="en-US" sz="5700" b="1" dirty="0">
                  <a:latin typeface="Times New Roman" pitchFamily="18" charset="0"/>
                </a:rPr>
                <a:t>=</a:t>
              </a:r>
              <a:endParaRPr lang="en-US" sz="3400" dirty="0">
                <a:latin typeface="Times New Roman" pitchFamily="18" charset="0"/>
              </a:endParaRPr>
            </a:p>
          </p:txBody>
        </p:sp>
      </p:grpSp>
      <p:sp>
        <p:nvSpPr>
          <p:cNvPr id="12"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680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4932"/>
            <a:ext cx="8229600" cy="5261201"/>
          </a:xfrm>
        </p:spPr>
        <p:txBody>
          <a:bodyPr/>
          <a:lstStyle/>
          <a:p>
            <a:pPr>
              <a:lnSpc>
                <a:spcPct val="90000"/>
              </a:lnSpc>
              <a:buFont typeface="Arial" pitchFamily="34" charset="0"/>
              <a:buChar char="•"/>
            </a:pPr>
            <a:r>
              <a:rPr lang="en-US" dirty="0" smtClean="0">
                <a:latin typeface="+mn-lt"/>
                <a:cs typeface="Courier New" pitchFamily="49" charset="0"/>
              </a:rPr>
              <a:t>PRESELECT</a:t>
            </a:r>
            <a:r>
              <a:rPr lang="en-US" dirty="0" smtClean="0">
                <a:latin typeface="+mn-lt"/>
              </a:rPr>
              <a:t> builds a complete results list for all requested records</a:t>
            </a:r>
          </a:p>
          <a:p>
            <a:pPr lvl="1">
              <a:lnSpc>
                <a:spcPct val="90000"/>
              </a:lnSpc>
              <a:buFont typeface="Times New Roman" pitchFamily="18" charset="0"/>
              <a:buChar char="–"/>
            </a:pPr>
            <a:r>
              <a:rPr lang="en-US" dirty="0" smtClean="0">
                <a:latin typeface="+mn-lt"/>
              </a:rPr>
              <a:t>Use this to immediately identify records to be returned, or</a:t>
            </a:r>
          </a:p>
          <a:p>
            <a:pPr lvl="1">
              <a:lnSpc>
                <a:spcPct val="90000"/>
              </a:lnSpc>
              <a:buFont typeface="Times New Roman" pitchFamily="18" charset="0"/>
              <a:buChar char="–"/>
            </a:pPr>
            <a:r>
              <a:rPr lang="en-US" dirty="0" smtClean="0">
                <a:latin typeface="+mn-lt"/>
              </a:rPr>
              <a:t>To immediately lock all records returned</a:t>
            </a:r>
          </a:p>
          <a:p>
            <a:pPr lvl="1">
              <a:lnSpc>
                <a:spcPct val="90000"/>
              </a:lnSpc>
              <a:buFont typeface="Times New Roman" pitchFamily="18" charset="0"/>
              <a:buChar char="–"/>
            </a:pPr>
            <a:r>
              <a:rPr lang="en-US" dirty="0" smtClean="0">
                <a:latin typeface="+mn-lt"/>
              </a:rPr>
              <a:t>FOR EACH retrieves records one-by-one</a:t>
            </a:r>
          </a:p>
          <a:p>
            <a:pPr>
              <a:lnSpc>
                <a:spcPct val="90000"/>
              </a:lnSpc>
              <a:buFont typeface="Arial" pitchFamily="34" charset="0"/>
              <a:buChar char="•"/>
            </a:pPr>
            <a:endParaRPr lang="en-US" dirty="0" smtClean="0">
              <a:latin typeface="+mn-lt"/>
            </a:endParaRPr>
          </a:p>
          <a:p>
            <a:pPr>
              <a:lnSpc>
                <a:spcPct val="90000"/>
              </a:lnSpc>
              <a:buFont typeface="Arial" pitchFamily="34" charset="0"/>
              <a:buChar char="•"/>
            </a:pPr>
            <a:r>
              <a:rPr lang="en-US" dirty="0" smtClean="0">
                <a:latin typeface="+mn-lt"/>
              </a:rPr>
              <a:t>Initial performance cost, rather than ongoing</a:t>
            </a:r>
          </a:p>
        </p:txBody>
      </p:sp>
      <p:sp>
        <p:nvSpPr>
          <p:cNvPr id="4" name="Title 3"/>
          <p:cNvSpPr>
            <a:spLocks noGrp="1"/>
          </p:cNvSpPr>
          <p:nvPr>
            <p:ph type="title"/>
          </p:nvPr>
        </p:nvSpPr>
        <p:spPr>
          <a:xfrm>
            <a:off x="457200" y="346202"/>
            <a:ext cx="8229600" cy="708730"/>
          </a:xfrm>
        </p:spPr>
        <p:txBody>
          <a:bodyPr/>
          <a:lstStyle/>
          <a:p>
            <a:r>
              <a:rPr lang="en-US" dirty="0" smtClean="0"/>
              <a:t>PRESELECT Phase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70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type="body" idx="1"/>
          </p:nvPr>
        </p:nvSpPr>
        <p:spPr>
          <a:xfrm>
            <a:off x="457200" y="1358900"/>
            <a:ext cx="8432800" cy="5101355"/>
          </a:xfrm>
        </p:spPr>
        <p:txBody>
          <a:bodyPr lIns="86493" tIns="43247" rIns="86493" bIns="43247">
            <a:normAutofit/>
          </a:bodyPr>
          <a:lstStyle/>
          <a:p>
            <a:pPr marL="0" lvl="1" indent="0">
              <a:lnSpc>
                <a:spcPct val="90000"/>
              </a:lnSpc>
              <a:buNone/>
            </a:pPr>
            <a:r>
              <a:rPr lang="en-US" sz="2800" dirty="0">
                <a:solidFill>
                  <a:schemeClr val="tx2">
                    <a:lumMod val="90000"/>
                    <a:lumOff val="10000"/>
                  </a:schemeClr>
                </a:solidFill>
              </a:rPr>
              <a:t>Defines a query that can be opened with an OPEN QUERY statement </a:t>
            </a:r>
            <a:endParaRPr lang="en-US" sz="2800" dirty="0" smtClean="0">
              <a:solidFill>
                <a:schemeClr val="tx2">
                  <a:lumMod val="90000"/>
                  <a:lumOff val="10000"/>
                </a:schemeClr>
              </a:solidFill>
            </a:endParaRPr>
          </a:p>
          <a:p>
            <a:pPr marL="742950" lvl="2" indent="-342900">
              <a:lnSpc>
                <a:spcPct val="90000"/>
              </a:lnSpc>
              <a:buNone/>
            </a:pPr>
            <a:endParaRPr lang="en-US" b="1" dirty="0" smtClean="0">
              <a:solidFill>
                <a:srgbClr val="0070C0"/>
              </a:solidFill>
              <a:latin typeface="Courier New" pitchFamily="49" charset="0"/>
            </a:endParaRPr>
          </a:p>
          <a:p>
            <a:pPr marL="742950" lvl="2" indent="-342900">
              <a:lnSpc>
                <a:spcPct val="90000"/>
              </a:lnSpc>
              <a:buNone/>
            </a:pPr>
            <a:r>
              <a:rPr lang="en-US" b="1" dirty="0" smtClean="0">
                <a:solidFill>
                  <a:schemeClr val="tx1"/>
                </a:solidFill>
                <a:latin typeface="Courier New" pitchFamily="49" charset="0"/>
              </a:rPr>
              <a:t>DEFINE [[NEW] SHARED] QUERY </a:t>
            </a:r>
            <a:r>
              <a:rPr lang="en-US" b="1" i="1" dirty="0" smtClean="0">
                <a:solidFill>
                  <a:schemeClr val="tx1"/>
                </a:solidFill>
                <a:latin typeface="Courier New" pitchFamily="49" charset="0"/>
              </a:rPr>
              <a:t>query</a:t>
            </a:r>
            <a:r>
              <a:rPr lang="en-US" b="1" dirty="0" smtClean="0">
                <a:solidFill>
                  <a:schemeClr val="tx1"/>
                </a:solidFill>
                <a:latin typeface="Courier New" pitchFamily="49" charset="0"/>
              </a:rPr>
              <a:t> FOR </a:t>
            </a:r>
            <a:r>
              <a:rPr lang="en-US" b="1" i="1" dirty="0" smtClean="0">
                <a:solidFill>
                  <a:schemeClr val="tx1"/>
                </a:solidFill>
                <a:latin typeface="Courier New" pitchFamily="49" charset="0"/>
              </a:rPr>
              <a:t>bufname</a:t>
            </a:r>
            <a:r>
              <a:rPr lang="en-US" b="1" dirty="0" smtClean="0">
                <a:solidFill>
                  <a:schemeClr val="tx1"/>
                </a:solidFill>
                <a:latin typeface="Courier New" pitchFamily="49" charset="0"/>
              </a:rPr>
              <a:t> [</a:t>
            </a:r>
            <a:r>
              <a:rPr lang="en-US" b="1" i="1" dirty="0" smtClean="0">
                <a:solidFill>
                  <a:schemeClr val="tx1"/>
                </a:solidFill>
                <a:latin typeface="Courier New" pitchFamily="49" charset="0"/>
              </a:rPr>
              <a:t>field-list</a:t>
            </a:r>
            <a:r>
              <a:rPr lang="en-US" b="1" dirty="0" smtClean="0">
                <a:solidFill>
                  <a:schemeClr val="tx1"/>
                </a:solidFill>
                <a:latin typeface="Courier New" pitchFamily="49" charset="0"/>
              </a:rPr>
              <a:t>] [,</a:t>
            </a:r>
            <a:r>
              <a:rPr lang="en-US" b="1" i="1" dirty="0" smtClean="0">
                <a:solidFill>
                  <a:schemeClr val="tx1"/>
                </a:solidFill>
                <a:latin typeface="Courier New" pitchFamily="49" charset="0"/>
              </a:rPr>
              <a:t>bufname</a:t>
            </a:r>
            <a:r>
              <a:rPr lang="en-US" b="1" dirty="0" smtClean="0">
                <a:solidFill>
                  <a:schemeClr val="tx1"/>
                </a:solidFill>
                <a:latin typeface="Courier New" pitchFamily="49" charset="0"/>
              </a:rPr>
              <a:t> [</a:t>
            </a:r>
            <a:r>
              <a:rPr lang="en-US" b="1" i="1" dirty="0" smtClean="0">
                <a:solidFill>
                  <a:schemeClr val="tx1"/>
                </a:solidFill>
                <a:latin typeface="Courier New" pitchFamily="49" charset="0"/>
              </a:rPr>
              <a:t>field-list</a:t>
            </a:r>
            <a:r>
              <a:rPr lang="en-US" b="1" dirty="0" smtClean="0">
                <a:solidFill>
                  <a:schemeClr val="tx1"/>
                </a:solidFill>
                <a:latin typeface="Courier New" pitchFamily="49" charset="0"/>
              </a:rPr>
              <a:t>]]… [CACHE </a:t>
            </a:r>
            <a:r>
              <a:rPr lang="en-US" b="1" i="1" dirty="0" smtClean="0">
                <a:solidFill>
                  <a:schemeClr val="tx1"/>
                </a:solidFill>
                <a:latin typeface="Courier New" pitchFamily="49" charset="0"/>
              </a:rPr>
              <a:t>n</a:t>
            </a:r>
            <a:r>
              <a:rPr lang="en-US" b="1" dirty="0" smtClean="0">
                <a:solidFill>
                  <a:schemeClr val="tx1"/>
                </a:solidFill>
                <a:latin typeface="Courier New" pitchFamily="49" charset="0"/>
              </a:rPr>
              <a:t>] [SCROLLING]</a:t>
            </a:r>
            <a:endParaRPr lang="en-US" dirty="0" smtClean="0">
              <a:solidFill>
                <a:schemeClr val="tx1"/>
              </a:solidFill>
            </a:endParaRPr>
          </a:p>
        </p:txBody>
      </p:sp>
      <p:sp>
        <p:nvSpPr>
          <p:cNvPr id="5" name="Title 4"/>
          <p:cNvSpPr>
            <a:spLocks noGrp="1"/>
          </p:cNvSpPr>
          <p:nvPr>
            <p:ph type="title"/>
          </p:nvPr>
        </p:nvSpPr>
        <p:spPr>
          <a:xfrm>
            <a:off x="457200" y="337576"/>
            <a:ext cx="8229600" cy="716523"/>
          </a:xfrm>
        </p:spPr>
        <p:txBody>
          <a:bodyPr/>
          <a:lstStyle/>
          <a:p>
            <a:r>
              <a:rPr lang="en-US" dirty="0" smtClean="0"/>
              <a:t>DEFINE QUERY Statement</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710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type="body" idx="1"/>
          </p:nvPr>
        </p:nvSpPr>
        <p:spPr>
          <a:xfrm>
            <a:off x="304800" y="1030349"/>
            <a:ext cx="8585200" cy="5599051"/>
          </a:xfrm>
        </p:spPr>
        <p:txBody>
          <a:bodyPr lIns="86493" tIns="43247" rIns="86493" bIns="43247">
            <a:normAutofit/>
          </a:bodyPr>
          <a:lstStyle/>
          <a:p>
            <a:pPr>
              <a:lnSpc>
                <a:spcPct val="90000"/>
              </a:lnSpc>
            </a:pPr>
            <a:r>
              <a:rPr lang="en-US" dirty="0" smtClean="0">
                <a:solidFill>
                  <a:schemeClr val="tx2">
                    <a:lumMod val="90000"/>
                    <a:lumOff val="10000"/>
                  </a:schemeClr>
                </a:solidFill>
              </a:rPr>
              <a:t>Records </a:t>
            </a:r>
            <a:r>
              <a:rPr lang="en-US" dirty="0">
                <a:solidFill>
                  <a:schemeClr val="tx2">
                    <a:lumMod val="90000"/>
                    <a:lumOff val="10000"/>
                  </a:schemeClr>
                </a:solidFill>
              </a:rPr>
              <a:t>can be retrieved with a GET </a:t>
            </a:r>
            <a:r>
              <a:rPr lang="en-US" dirty="0" smtClean="0">
                <a:solidFill>
                  <a:schemeClr val="tx2">
                    <a:lumMod val="90000"/>
                    <a:lumOff val="10000"/>
                  </a:schemeClr>
                </a:solidFill>
              </a:rPr>
              <a:t>statement</a:t>
            </a:r>
            <a:endParaRPr lang="en-US" sz="1900" dirty="0">
              <a:solidFill>
                <a:schemeClr val="tx2">
                  <a:lumMod val="90000"/>
                  <a:lumOff val="10000"/>
                </a:schemeClr>
              </a:solidFill>
            </a:endParaRPr>
          </a:p>
          <a:p>
            <a:pPr lvl="1">
              <a:lnSpc>
                <a:spcPct val="90000"/>
              </a:lnSpc>
            </a:pPr>
            <a:r>
              <a:rPr lang="en-US" dirty="0" smtClean="0">
                <a:solidFill>
                  <a:schemeClr val="tx2">
                    <a:lumMod val="90000"/>
                    <a:lumOff val="10000"/>
                  </a:schemeClr>
                </a:solidFill>
              </a:rPr>
              <a:t>Scrolling </a:t>
            </a:r>
            <a:r>
              <a:rPr lang="en-US" dirty="0">
                <a:solidFill>
                  <a:schemeClr val="tx2">
                    <a:lumMod val="90000"/>
                    <a:lumOff val="10000"/>
                  </a:schemeClr>
                </a:solidFill>
              </a:rPr>
              <a:t>query</a:t>
            </a:r>
          </a:p>
          <a:p>
            <a:pPr lvl="2">
              <a:lnSpc>
                <a:spcPct val="90000"/>
              </a:lnSpc>
            </a:pPr>
            <a:r>
              <a:rPr lang="en-US" sz="2400" dirty="0">
                <a:solidFill>
                  <a:schemeClr val="tx2">
                    <a:lumMod val="90000"/>
                    <a:lumOff val="10000"/>
                  </a:schemeClr>
                </a:solidFill>
              </a:rPr>
              <a:t>C</a:t>
            </a:r>
            <a:r>
              <a:rPr lang="en-US" sz="2400" dirty="0" smtClean="0">
                <a:solidFill>
                  <a:schemeClr val="tx2">
                    <a:lumMod val="90000"/>
                    <a:lumOff val="10000"/>
                  </a:schemeClr>
                </a:solidFill>
              </a:rPr>
              <a:t>an </a:t>
            </a:r>
            <a:r>
              <a:rPr lang="en-US" sz="2400" dirty="0">
                <a:solidFill>
                  <a:schemeClr val="tx2">
                    <a:lumMod val="90000"/>
                    <a:lumOff val="10000"/>
                  </a:schemeClr>
                </a:solidFill>
              </a:rPr>
              <a:t>be repositioned to a RECID</a:t>
            </a:r>
          </a:p>
          <a:p>
            <a:pPr lvl="2">
              <a:lnSpc>
                <a:spcPct val="90000"/>
              </a:lnSpc>
            </a:pPr>
            <a:r>
              <a:rPr lang="en-US" sz="2400" dirty="0">
                <a:solidFill>
                  <a:schemeClr val="tx2">
                    <a:lumMod val="90000"/>
                    <a:lumOff val="10000"/>
                  </a:schemeClr>
                </a:solidFill>
              </a:rPr>
              <a:t>M</a:t>
            </a:r>
            <a:r>
              <a:rPr lang="en-US" sz="2400" dirty="0" smtClean="0">
                <a:solidFill>
                  <a:schemeClr val="tx2">
                    <a:lumMod val="90000"/>
                    <a:lumOff val="10000"/>
                  </a:schemeClr>
                </a:solidFill>
              </a:rPr>
              <a:t>ust </a:t>
            </a:r>
            <a:r>
              <a:rPr lang="en-US" sz="2400" dirty="0">
                <a:solidFill>
                  <a:schemeClr val="tx2">
                    <a:lumMod val="90000"/>
                    <a:lumOff val="10000"/>
                  </a:schemeClr>
                </a:solidFill>
              </a:rPr>
              <a:t>use results lists to navigate</a:t>
            </a:r>
          </a:p>
          <a:p>
            <a:pPr lvl="1">
              <a:lnSpc>
                <a:spcPct val="90000"/>
              </a:lnSpc>
            </a:pPr>
            <a:r>
              <a:rPr lang="en-US" dirty="0">
                <a:solidFill>
                  <a:schemeClr val="tx2">
                    <a:lumMod val="90000"/>
                    <a:lumOff val="10000"/>
                  </a:schemeClr>
                </a:solidFill>
              </a:rPr>
              <a:t>N</a:t>
            </a:r>
            <a:r>
              <a:rPr lang="en-US" dirty="0" smtClean="0">
                <a:solidFill>
                  <a:schemeClr val="tx2">
                    <a:lumMod val="90000"/>
                    <a:lumOff val="10000"/>
                  </a:schemeClr>
                </a:solidFill>
              </a:rPr>
              <a:t>on-scrolling query</a:t>
            </a:r>
          </a:p>
          <a:p>
            <a:pPr marL="502920" lvl="2" indent="225425">
              <a:lnSpc>
                <a:spcPct val="90000"/>
              </a:lnSpc>
              <a:buNone/>
            </a:pPr>
            <a:r>
              <a:rPr lang="en-US" sz="2400" dirty="0" smtClean="0">
                <a:solidFill>
                  <a:schemeClr val="tx2">
                    <a:lumMod val="90000"/>
                    <a:lumOff val="10000"/>
                  </a:schemeClr>
                </a:solidFill>
              </a:rPr>
              <a:t>Use </a:t>
            </a:r>
            <a:r>
              <a:rPr lang="en-US" sz="2400" dirty="0">
                <a:solidFill>
                  <a:schemeClr val="tx2">
                    <a:lumMod val="90000"/>
                    <a:lumOff val="10000"/>
                  </a:schemeClr>
                </a:solidFill>
              </a:rPr>
              <a:t>sequential </a:t>
            </a:r>
            <a:r>
              <a:rPr lang="en-US" sz="2400" dirty="0" smtClean="0">
                <a:solidFill>
                  <a:schemeClr val="tx2">
                    <a:lumMod val="90000"/>
                    <a:lumOff val="10000"/>
                  </a:schemeClr>
                </a:solidFill>
              </a:rPr>
              <a:t>access</a:t>
            </a:r>
          </a:p>
          <a:p>
            <a:pPr>
              <a:lnSpc>
                <a:spcPct val="90000"/>
              </a:lnSpc>
            </a:pPr>
            <a:r>
              <a:rPr lang="en-US" dirty="0" smtClean="0">
                <a:solidFill>
                  <a:schemeClr val="tx2">
                    <a:lumMod val="90000"/>
                    <a:lumOff val="10000"/>
                  </a:schemeClr>
                </a:solidFill>
              </a:rPr>
              <a:t>NEXT</a:t>
            </a:r>
            <a:r>
              <a:rPr lang="en-US" dirty="0">
                <a:solidFill>
                  <a:schemeClr val="tx2">
                    <a:lumMod val="90000"/>
                    <a:lumOff val="10000"/>
                  </a:schemeClr>
                </a:solidFill>
              </a:rPr>
              <a:t>, PREV, FIRST, LAST options of </a:t>
            </a:r>
            <a:r>
              <a:rPr lang="en-US" dirty="0" smtClean="0">
                <a:solidFill>
                  <a:schemeClr val="tx2">
                    <a:lumMod val="90000"/>
                    <a:lumOff val="10000"/>
                  </a:schemeClr>
                </a:solidFill>
              </a:rPr>
              <a:t>GET statement</a:t>
            </a:r>
          </a:p>
          <a:p>
            <a:pPr marL="594360" lvl="2">
              <a:lnSpc>
                <a:spcPct val="90000"/>
              </a:lnSpc>
              <a:buNone/>
            </a:pPr>
            <a:r>
              <a:rPr lang="en-US" sz="2400" dirty="0" smtClean="0">
                <a:solidFill>
                  <a:schemeClr val="tx2">
                    <a:lumMod val="90000"/>
                    <a:lumOff val="10000"/>
                  </a:schemeClr>
                </a:solidFill>
              </a:rPr>
              <a:t>Do </a:t>
            </a:r>
            <a:r>
              <a:rPr lang="en-US" sz="2400" dirty="0">
                <a:solidFill>
                  <a:schemeClr val="tx2">
                    <a:lumMod val="90000"/>
                    <a:lumOff val="10000"/>
                  </a:schemeClr>
                </a:solidFill>
              </a:rPr>
              <a:t>not have to use a results list</a:t>
            </a:r>
          </a:p>
        </p:txBody>
      </p:sp>
      <p:sp>
        <p:nvSpPr>
          <p:cNvPr id="5" name="Title 4"/>
          <p:cNvSpPr>
            <a:spLocks noGrp="1"/>
          </p:cNvSpPr>
          <p:nvPr>
            <p:ph type="title"/>
          </p:nvPr>
        </p:nvSpPr>
        <p:spPr>
          <a:xfrm>
            <a:off x="457200" y="313826"/>
            <a:ext cx="8229600" cy="716523"/>
          </a:xfrm>
        </p:spPr>
        <p:txBody>
          <a:bodyPr/>
          <a:lstStyle/>
          <a:p>
            <a:r>
              <a:rPr lang="en-US" dirty="0" smtClean="0"/>
              <a:t>DEFINE QUERY Statement</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72</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035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035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35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35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35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03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533400" y="1077849"/>
            <a:ext cx="8356600" cy="5475351"/>
          </a:xfrm>
        </p:spPr>
        <p:txBody>
          <a:bodyPr lIns="86493" tIns="43247" rIns="86493" bIns="43247">
            <a:normAutofit/>
          </a:bodyPr>
          <a:lstStyle/>
          <a:p>
            <a:pPr>
              <a:lnSpc>
                <a:spcPct val="90000"/>
              </a:lnSpc>
            </a:pPr>
            <a:r>
              <a:rPr lang="en-US" sz="2400" dirty="0"/>
              <a:t>Makes the query available for use within the GET </a:t>
            </a:r>
            <a:r>
              <a:rPr lang="en-US" sz="2400" dirty="0" smtClean="0"/>
              <a:t>statement</a:t>
            </a:r>
            <a:endParaRPr lang="en-US" sz="2400" dirty="0"/>
          </a:p>
          <a:p>
            <a:pPr lvl="1">
              <a:lnSpc>
                <a:spcPct val="90000"/>
              </a:lnSpc>
              <a:buFontTx/>
              <a:buNone/>
            </a:pPr>
            <a:r>
              <a:rPr lang="en-US" sz="2000" b="1" dirty="0">
                <a:solidFill>
                  <a:schemeClr val="tx1"/>
                </a:solidFill>
                <a:latin typeface="Courier New" pitchFamily="49" charset="0"/>
                <a:cs typeface="Courier New" pitchFamily="49" charset="0"/>
              </a:rPr>
              <a:t>OPEN QUERY </a:t>
            </a:r>
            <a:r>
              <a:rPr lang="en-US" sz="2000" b="1" i="1" dirty="0">
                <a:solidFill>
                  <a:schemeClr val="tx1"/>
                </a:solidFill>
                <a:latin typeface="Courier New" pitchFamily="49" charset="0"/>
                <a:cs typeface="Courier New" pitchFamily="49" charset="0"/>
              </a:rPr>
              <a:t>query</a:t>
            </a:r>
            <a:r>
              <a:rPr lang="en-US" sz="2000" b="1" dirty="0">
                <a:solidFill>
                  <a:schemeClr val="tx1"/>
                </a:solidFill>
                <a:latin typeface="Courier New" pitchFamily="49" charset="0"/>
                <a:cs typeface="Courier New" pitchFamily="49" charset="0"/>
              </a:rPr>
              <a:t> {FOR|PRESELECT} EACH </a:t>
            </a:r>
            <a:r>
              <a:rPr lang="en-US" sz="2000" b="1" i="1" dirty="0">
                <a:solidFill>
                  <a:schemeClr val="tx1"/>
                </a:solidFill>
                <a:latin typeface="Courier New" pitchFamily="49" charset="0"/>
                <a:cs typeface="Courier New" pitchFamily="49" charset="0"/>
              </a:rPr>
              <a:t>record-phrase</a:t>
            </a:r>
            <a:r>
              <a:rPr lang="en-US" sz="2000" b="1" dirty="0">
                <a:solidFill>
                  <a:schemeClr val="tx1"/>
                </a:solidFill>
                <a:latin typeface="Courier New" pitchFamily="49" charset="0"/>
                <a:cs typeface="Courier New" pitchFamily="49" charset="0"/>
              </a:rPr>
              <a:t> [BY </a:t>
            </a:r>
            <a:r>
              <a:rPr lang="en-US" sz="2000" b="1" i="1" dirty="0">
                <a:solidFill>
                  <a:schemeClr val="tx1"/>
                </a:solidFill>
                <a:latin typeface="Courier New" pitchFamily="49" charset="0"/>
                <a:cs typeface="Courier New" pitchFamily="49" charset="0"/>
              </a:rPr>
              <a:t>expression</a:t>
            </a:r>
            <a:r>
              <a:rPr lang="en-US" sz="2000" b="1" dirty="0">
                <a:solidFill>
                  <a:schemeClr val="tx1"/>
                </a:solidFill>
                <a:latin typeface="Courier New" pitchFamily="49" charset="0"/>
                <a:cs typeface="Courier New" pitchFamily="49" charset="0"/>
              </a:rPr>
              <a:t> [DESCENDING]] [INDEX-REPOSITION] [MAX-ROWS </a:t>
            </a:r>
            <a:r>
              <a:rPr lang="en-US" sz="2000" b="1" i="1" dirty="0">
                <a:solidFill>
                  <a:schemeClr val="tx1"/>
                </a:solidFill>
                <a:latin typeface="Courier New" pitchFamily="49" charset="0"/>
                <a:cs typeface="Courier New" pitchFamily="49" charset="0"/>
              </a:rPr>
              <a:t>num-results</a:t>
            </a:r>
            <a:r>
              <a:rPr lang="en-US" sz="2000" b="1" dirty="0">
                <a:solidFill>
                  <a:schemeClr val="tx1"/>
                </a:solidFill>
                <a:latin typeface="Courier New" pitchFamily="49" charset="0"/>
                <a:cs typeface="Courier New" pitchFamily="49" charset="0"/>
              </a:rPr>
              <a:t>]</a:t>
            </a:r>
          </a:p>
          <a:p>
            <a:pPr>
              <a:lnSpc>
                <a:spcPct val="90000"/>
              </a:lnSpc>
            </a:pPr>
            <a:r>
              <a:rPr lang="en-US" sz="2400" dirty="0" smtClean="0"/>
              <a:t>Index-sorted when</a:t>
            </a:r>
            <a:endParaRPr lang="en-US" sz="2400" dirty="0"/>
          </a:p>
          <a:p>
            <a:pPr lvl="1">
              <a:lnSpc>
                <a:spcPct val="90000"/>
              </a:lnSpc>
            </a:pPr>
            <a:r>
              <a:rPr lang="en-US" dirty="0" smtClean="0"/>
              <a:t>The </a:t>
            </a:r>
            <a:r>
              <a:rPr lang="en-US" dirty="0"/>
              <a:t>rows in a query can be determined by using a single index</a:t>
            </a:r>
          </a:p>
          <a:p>
            <a:pPr lvl="1">
              <a:lnSpc>
                <a:spcPct val="90000"/>
              </a:lnSpc>
            </a:pPr>
            <a:r>
              <a:rPr lang="en-US" dirty="0" smtClean="0"/>
              <a:t>The </a:t>
            </a:r>
            <a:r>
              <a:rPr lang="en-US" dirty="0"/>
              <a:t>query requires additional sorting, it must be presorted</a:t>
            </a:r>
          </a:p>
          <a:p>
            <a:pPr>
              <a:lnSpc>
                <a:spcPct val="90000"/>
              </a:lnSpc>
            </a:pPr>
            <a:r>
              <a:rPr lang="en-US" sz="2400" dirty="0"/>
              <a:t>Preselected</a:t>
            </a:r>
          </a:p>
          <a:p>
            <a:pPr marL="346075" lvl="1" indent="0">
              <a:lnSpc>
                <a:spcPct val="90000"/>
              </a:lnSpc>
              <a:buNone/>
            </a:pPr>
            <a:r>
              <a:rPr lang="en-US" dirty="0"/>
              <a:t>Y</a:t>
            </a:r>
            <a:r>
              <a:rPr lang="en-US" dirty="0" smtClean="0"/>
              <a:t>ou </a:t>
            </a:r>
            <a:r>
              <a:rPr lang="en-US" dirty="0"/>
              <a:t>can force a complete results list to be built by specifying the PRESELECT option</a:t>
            </a:r>
          </a:p>
        </p:txBody>
      </p:sp>
      <p:sp>
        <p:nvSpPr>
          <p:cNvPr id="5" name="Title 4"/>
          <p:cNvSpPr>
            <a:spLocks noGrp="1"/>
          </p:cNvSpPr>
          <p:nvPr>
            <p:ph type="title"/>
          </p:nvPr>
        </p:nvSpPr>
        <p:spPr>
          <a:xfrm>
            <a:off x="457200" y="361326"/>
            <a:ext cx="8229600" cy="716523"/>
          </a:xfrm>
        </p:spPr>
        <p:txBody>
          <a:bodyPr/>
          <a:lstStyle/>
          <a:p>
            <a:r>
              <a:rPr lang="en-US" dirty="0" smtClean="0"/>
              <a:t>OPEN QUERY Statement</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730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37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137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137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137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13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609600" y="1065975"/>
            <a:ext cx="7696200" cy="4229926"/>
          </a:xfrm>
        </p:spPr>
        <p:txBody>
          <a:bodyPr lIns="86493" tIns="43247" rIns="86493" bIns="43247">
            <a:noAutofit/>
          </a:bodyPr>
          <a:lstStyle/>
          <a:p>
            <a:r>
              <a:rPr lang="en-US" dirty="0"/>
              <a:t>Handle data type for queries and buffers</a:t>
            </a:r>
          </a:p>
          <a:p>
            <a:r>
              <a:rPr lang="en-US" dirty="0"/>
              <a:t>Allows methods and attributes at runtime</a:t>
            </a:r>
          </a:p>
          <a:p>
            <a:r>
              <a:rPr lang="en-US" dirty="0"/>
              <a:t>Users </a:t>
            </a:r>
            <a:r>
              <a:rPr lang="en-US" dirty="0" smtClean="0"/>
              <a:t>can</a:t>
            </a:r>
            <a:endParaRPr lang="en-US" dirty="0"/>
          </a:p>
          <a:p>
            <a:pPr lvl="1"/>
            <a:r>
              <a:rPr lang="en-US" sz="2800" dirty="0"/>
              <a:t>Redefine the query predicate</a:t>
            </a:r>
          </a:p>
          <a:p>
            <a:pPr lvl="1"/>
            <a:r>
              <a:rPr lang="en-US" sz="2800" dirty="0"/>
              <a:t>Query different database tables (using dynamic buffers)</a:t>
            </a:r>
          </a:p>
          <a:p>
            <a:pPr lvl="1"/>
            <a:r>
              <a:rPr lang="en-US" sz="2800" dirty="0"/>
              <a:t>Display different fields (using dynamic buffer-fields)</a:t>
            </a:r>
          </a:p>
        </p:txBody>
      </p:sp>
      <p:sp>
        <p:nvSpPr>
          <p:cNvPr id="5" name="Title 4"/>
          <p:cNvSpPr>
            <a:spLocks noGrp="1"/>
          </p:cNvSpPr>
          <p:nvPr>
            <p:ph type="title"/>
          </p:nvPr>
        </p:nvSpPr>
        <p:spPr>
          <a:xfrm>
            <a:off x="457200" y="349451"/>
            <a:ext cx="8229600" cy="716523"/>
          </a:xfrm>
        </p:spPr>
        <p:txBody>
          <a:bodyPr/>
          <a:lstStyle/>
          <a:p>
            <a:r>
              <a:rPr lang="en-US" dirty="0" smtClean="0"/>
              <a:t>Dynamic Queries and Buffers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79</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49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649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649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64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533400" y="1065974"/>
            <a:ext cx="8153400" cy="5411026"/>
          </a:xfrm>
          <a:noFill/>
          <a:ln/>
        </p:spPr>
        <p:txBody>
          <a:bodyPr lIns="90480" tIns="44446" rIns="90480" bIns="44446">
            <a:noAutofit/>
          </a:bodyPr>
          <a:lstStyle/>
          <a:p>
            <a:r>
              <a:rPr lang="en-US" dirty="0"/>
              <a:t>Pointers to </a:t>
            </a:r>
            <a:r>
              <a:rPr lang="en-US" dirty="0" smtClean="0"/>
              <a:t>Progress </a:t>
            </a:r>
            <a:r>
              <a:rPr lang="en-US" dirty="0"/>
              <a:t>objects to </a:t>
            </a:r>
            <a:r>
              <a:rPr lang="en-US" dirty="0" smtClean="0"/>
              <a:t>allow dynamic </a:t>
            </a:r>
            <a:r>
              <a:rPr lang="en-US" dirty="0"/>
              <a:t>definition at runtime</a:t>
            </a:r>
          </a:p>
          <a:p>
            <a:r>
              <a:rPr lang="en-US" dirty="0"/>
              <a:t>Widget handles</a:t>
            </a:r>
          </a:p>
          <a:p>
            <a:pPr lvl="1"/>
            <a:r>
              <a:rPr lang="en-US" sz="2800" dirty="0"/>
              <a:t>On static widgets, always unambiguous, unlike </a:t>
            </a:r>
            <a:r>
              <a:rPr lang="en-US" sz="2800" dirty="0" smtClean="0"/>
              <a:t>names</a:t>
            </a:r>
            <a:endParaRPr lang="en-US" sz="2800" dirty="0"/>
          </a:p>
          <a:p>
            <a:pPr lvl="1"/>
            <a:r>
              <a:rPr lang="en-US" sz="2800" dirty="0"/>
              <a:t>On dynamic widgets, can reference and manage </a:t>
            </a:r>
            <a:r>
              <a:rPr lang="en-US" sz="2800" dirty="0" smtClean="0"/>
              <a:t>widgets</a:t>
            </a:r>
            <a:endParaRPr lang="en-US" sz="2800" dirty="0"/>
          </a:p>
        </p:txBody>
      </p:sp>
      <p:sp>
        <p:nvSpPr>
          <p:cNvPr id="5" name="Title 4"/>
          <p:cNvSpPr>
            <a:spLocks noGrp="1"/>
          </p:cNvSpPr>
          <p:nvPr>
            <p:ph type="title"/>
          </p:nvPr>
        </p:nvSpPr>
        <p:spPr>
          <a:xfrm>
            <a:off x="457200" y="349451"/>
            <a:ext cx="8229600" cy="716523"/>
          </a:xfrm>
        </p:spPr>
        <p:txBody>
          <a:bodyPr/>
          <a:lstStyle/>
          <a:p>
            <a:r>
              <a:rPr lang="en-US" dirty="0" smtClean="0"/>
              <a:t>Handles in Progress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a:t>
            </a:r>
            <a:r>
              <a:rPr lang="en-US" sz="800" noProof="0" dirty="0" smtClean="0"/>
              <a:t>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5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85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5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533400" y="1113474"/>
            <a:ext cx="8001000" cy="5363525"/>
          </a:xfrm>
          <a:noFill/>
          <a:ln/>
        </p:spPr>
        <p:txBody>
          <a:bodyPr lIns="90480" tIns="44446" rIns="90480" bIns="44446">
            <a:noAutofit/>
          </a:bodyPr>
          <a:lstStyle/>
          <a:p>
            <a:r>
              <a:rPr lang="en-US" sz="3200" dirty="0" smtClean="0"/>
              <a:t>Procedure</a:t>
            </a:r>
            <a:endParaRPr lang="en-US" sz="3200" dirty="0"/>
          </a:p>
          <a:p>
            <a:pPr marL="346075" lvl="1" indent="0">
              <a:buNone/>
            </a:pPr>
            <a:r>
              <a:rPr lang="en-US" sz="2800" dirty="0"/>
              <a:t>Use to execute internal procedures and triggers of a specified external procedure from any other procedure</a:t>
            </a:r>
          </a:p>
          <a:p>
            <a:r>
              <a:rPr lang="en-US" sz="3200" dirty="0"/>
              <a:t>Query, buffer, and </a:t>
            </a:r>
            <a:r>
              <a:rPr lang="en-US" sz="3200" dirty="0" smtClean="0"/>
              <a:t>buffer-field</a:t>
            </a:r>
            <a:endParaRPr lang="en-US" sz="3200" dirty="0"/>
          </a:p>
          <a:p>
            <a:pPr marL="346075" lvl="1" indent="0">
              <a:buNone/>
            </a:pPr>
            <a:r>
              <a:rPr lang="en-US" sz="2800" dirty="0"/>
              <a:t>Manipulate static and </a:t>
            </a:r>
            <a:r>
              <a:rPr lang="en-US" sz="2800" dirty="0" smtClean="0"/>
              <a:t>dynamic versions </a:t>
            </a:r>
            <a:r>
              <a:rPr lang="en-US" sz="2800" dirty="0"/>
              <a:t>of </a:t>
            </a:r>
            <a:r>
              <a:rPr lang="en-US" sz="2800" dirty="0" smtClean="0"/>
              <a:t>these objects</a:t>
            </a:r>
            <a:endParaRPr lang="en-US" sz="2800" dirty="0"/>
          </a:p>
          <a:p>
            <a:r>
              <a:rPr lang="en-US" sz="3200" dirty="0"/>
              <a:t>System</a:t>
            </a:r>
          </a:p>
          <a:p>
            <a:pPr marL="346075" lvl="1" indent="0">
              <a:buNone/>
            </a:pPr>
            <a:r>
              <a:rPr lang="en-US" sz="2800" dirty="0"/>
              <a:t>Global handles for the current application context</a:t>
            </a:r>
          </a:p>
        </p:txBody>
      </p:sp>
      <p:sp>
        <p:nvSpPr>
          <p:cNvPr id="5" name="Title 4"/>
          <p:cNvSpPr>
            <a:spLocks noGrp="1"/>
          </p:cNvSpPr>
          <p:nvPr>
            <p:ph type="title"/>
          </p:nvPr>
        </p:nvSpPr>
        <p:spPr>
          <a:xfrm>
            <a:off x="457200" y="396951"/>
            <a:ext cx="8229600" cy="716523"/>
          </a:xfrm>
        </p:spPr>
        <p:txBody>
          <a:bodyPr/>
          <a:lstStyle/>
          <a:p>
            <a:r>
              <a:rPr lang="en-US" dirty="0" smtClean="0"/>
              <a:t>Types of Handles in Progress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81</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54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547">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854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85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noChangeArrowheads="1"/>
          </p:cNvSpPr>
          <p:nvPr>
            <p:ph type="body" idx="1"/>
          </p:nvPr>
        </p:nvSpPr>
        <p:spPr>
          <a:xfrm>
            <a:off x="568040" y="1077849"/>
            <a:ext cx="8229600" cy="5342900"/>
          </a:xfrm>
        </p:spPr>
        <p:txBody>
          <a:bodyPr lIns="86493" tIns="43247" rIns="86493" bIns="43247">
            <a:normAutofit/>
          </a:bodyPr>
          <a:lstStyle/>
          <a:p>
            <a:pPr marL="285750" indent="-285750">
              <a:lnSpc>
                <a:spcPct val="90000"/>
              </a:lnSpc>
              <a:buFontTx/>
              <a:buNone/>
            </a:pPr>
            <a:r>
              <a:rPr lang="en-US" sz="2400" b="1" dirty="0">
                <a:solidFill>
                  <a:schemeClr val="tx1"/>
                </a:solidFill>
                <a:latin typeface="Courier New" pitchFamily="49" charset="0"/>
              </a:rPr>
              <a:t>DEFINE VARIABLE qh AS HANDLE. ...</a:t>
            </a:r>
            <a:r>
              <a:rPr lang="en-US" sz="2400" dirty="0">
                <a:solidFill>
                  <a:schemeClr val="tx1"/>
                </a:solidFill>
                <a:latin typeface="Courier New" pitchFamily="49" charset="0"/>
              </a:rPr>
              <a:t>	</a:t>
            </a:r>
          </a:p>
          <a:p>
            <a:pPr marL="285750" indent="-285750">
              <a:lnSpc>
                <a:spcPct val="90000"/>
              </a:lnSpc>
              <a:buFontTx/>
              <a:buNone/>
            </a:pPr>
            <a:r>
              <a:rPr lang="en-US" sz="2400" b="1" dirty="0">
                <a:solidFill>
                  <a:schemeClr val="tx1"/>
                </a:solidFill>
                <a:latin typeface="Courier New" pitchFamily="49" charset="0"/>
              </a:rPr>
              <a:t>CREATE QUERY </a:t>
            </a:r>
            <a:r>
              <a:rPr lang="en-US" sz="2400" dirty="0">
                <a:solidFill>
                  <a:schemeClr val="tx1"/>
                </a:solidFill>
                <a:latin typeface="Courier New" pitchFamily="49" charset="0"/>
              </a:rPr>
              <a:t>qx FOR cm_mstr SCROLLING.</a:t>
            </a:r>
          </a:p>
          <a:p>
            <a:pPr marL="285750" indent="-285750">
              <a:lnSpc>
                <a:spcPct val="90000"/>
              </a:lnSpc>
              <a:buFontTx/>
              <a:buNone/>
            </a:pPr>
            <a:r>
              <a:rPr lang="en-US" sz="2400" b="1" dirty="0">
                <a:solidFill>
                  <a:schemeClr val="tx1"/>
                </a:solidFill>
                <a:latin typeface="Courier New" pitchFamily="49" charset="0"/>
              </a:rPr>
              <a:t>qh = QUERY qx:HANDLE.</a:t>
            </a:r>
          </a:p>
          <a:p>
            <a:pPr marL="285750" indent="-285750">
              <a:lnSpc>
                <a:spcPct val="90000"/>
              </a:lnSpc>
              <a:buFontTx/>
              <a:buNone/>
            </a:pPr>
            <a:r>
              <a:rPr lang="en-US" sz="2400" b="1" dirty="0">
                <a:solidFill>
                  <a:schemeClr val="tx1"/>
                </a:solidFill>
                <a:latin typeface="Courier New" pitchFamily="49" charset="0"/>
              </a:rPr>
              <a:t>qh:QUERY-PREPARE ("FOR EACH cm_mstr WHERE ... " + var1)</a:t>
            </a:r>
          </a:p>
          <a:p>
            <a:pPr marL="285750" indent="-285750">
              <a:lnSpc>
                <a:spcPct val="90000"/>
              </a:lnSpc>
              <a:buFontTx/>
              <a:buNone/>
            </a:pPr>
            <a:r>
              <a:rPr lang="en-US" sz="2400" b="1" dirty="0">
                <a:solidFill>
                  <a:schemeClr val="tx1"/>
                </a:solidFill>
                <a:latin typeface="Courier New" pitchFamily="49" charset="0"/>
              </a:rPr>
              <a:t>qh:QUERY-OPEN.</a:t>
            </a:r>
          </a:p>
          <a:p>
            <a:pPr marL="285750" indent="-285750">
              <a:lnSpc>
                <a:spcPct val="90000"/>
              </a:lnSpc>
              <a:buFontTx/>
              <a:buNone/>
            </a:pPr>
            <a:r>
              <a:rPr lang="en-US" sz="2400" dirty="0">
                <a:solidFill>
                  <a:schemeClr val="tx1"/>
                </a:solidFill>
                <a:latin typeface="Courier New" pitchFamily="49" charset="0"/>
              </a:rPr>
              <a:t>REPEAT WITH FRAME fx:</a:t>
            </a:r>
          </a:p>
          <a:p>
            <a:pPr marL="285750" indent="-285750">
              <a:lnSpc>
                <a:spcPct val="90000"/>
              </a:lnSpc>
              <a:buFontTx/>
              <a:buNone/>
            </a:pPr>
            <a:r>
              <a:rPr lang="en-US" sz="2400" b="1" dirty="0">
                <a:solidFill>
                  <a:schemeClr val="tx1"/>
                </a:solidFill>
                <a:latin typeface="Courier New" pitchFamily="49" charset="0"/>
              </a:rPr>
              <a:t>	qh:GET-NEXT.</a:t>
            </a:r>
          </a:p>
          <a:p>
            <a:pPr marL="285750" indent="-285750">
              <a:lnSpc>
                <a:spcPct val="90000"/>
              </a:lnSpc>
              <a:buFontTx/>
              <a:buNone/>
            </a:pPr>
            <a:r>
              <a:rPr lang="en-US" sz="2400" b="1" dirty="0">
                <a:solidFill>
                  <a:schemeClr val="tx1"/>
                </a:solidFill>
                <a:latin typeface="Courier New" pitchFamily="49" charset="0"/>
              </a:rPr>
              <a:t>	IF qh:QUERY-OFF-END THEN LEAVE.</a:t>
            </a:r>
          </a:p>
          <a:p>
            <a:pPr marL="285750" indent="-285750">
              <a:lnSpc>
                <a:spcPct val="90000"/>
              </a:lnSpc>
              <a:buFontTx/>
              <a:buNone/>
            </a:pPr>
            <a:r>
              <a:rPr lang="en-US" sz="2400" dirty="0">
                <a:solidFill>
                  <a:schemeClr val="tx1"/>
                </a:solidFill>
                <a:latin typeface="Courier New" pitchFamily="49" charset="0"/>
              </a:rPr>
              <a:t>	DISPLAY ...</a:t>
            </a:r>
          </a:p>
          <a:p>
            <a:pPr marL="285750" indent="-285750">
              <a:lnSpc>
                <a:spcPct val="90000"/>
              </a:lnSpc>
              <a:buFontTx/>
              <a:buNone/>
            </a:pPr>
            <a:r>
              <a:rPr lang="en-US" sz="2400" dirty="0">
                <a:solidFill>
                  <a:schemeClr val="tx1"/>
                </a:solidFill>
                <a:latin typeface="Courier New" pitchFamily="49" charset="0"/>
              </a:rPr>
              <a:t>END.</a:t>
            </a:r>
          </a:p>
          <a:p>
            <a:pPr marL="285750" indent="-285750">
              <a:lnSpc>
                <a:spcPct val="90000"/>
              </a:lnSpc>
              <a:buFontTx/>
              <a:buNone/>
            </a:pPr>
            <a:r>
              <a:rPr lang="en-US" sz="2400" b="1" dirty="0">
                <a:solidFill>
                  <a:schemeClr val="tx1"/>
                </a:solidFill>
                <a:latin typeface="Courier New" pitchFamily="49" charset="0"/>
              </a:rPr>
              <a:t>qh:QUERY-CLOSE.</a:t>
            </a:r>
          </a:p>
          <a:p>
            <a:pPr marL="285750" indent="-285750">
              <a:lnSpc>
                <a:spcPct val="90000"/>
              </a:lnSpc>
              <a:buFontTx/>
              <a:buNone/>
            </a:pPr>
            <a:r>
              <a:rPr lang="en-US" sz="2400" b="1" dirty="0">
                <a:solidFill>
                  <a:schemeClr val="tx1"/>
                </a:solidFill>
                <a:latin typeface="Courier New" pitchFamily="49" charset="0"/>
              </a:rPr>
              <a:t>DELETE OBJECT qh.</a:t>
            </a:r>
          </a:p>
        </p:txBody>
      </p:sp>
      <p:sp>
        <p:nvSpPr>
          <p:cNvPr id="5" name="Title 4"/>
          <p:cNvSpPr>
            <a:spLocks noGrp="1"/>
          </p:cNvSpPr>
          <p:nvPr>
            <p:ph type="title"/>
          </p:nvPr>
        </p:nvSpPr>
        <p:spPr>
          <a:xfrm>
            <a:off x="457200" y="361326"/>
            <a:ext cx="8229600" cy="716523"/>
          </a:xfrm>
        </p:spPr>
        <p:txBody>
          <a:bodyPr/>
          <a:lstStyle/>
          <a:p>
            <a:r>
              <a:rPr lang="en-US" dirty="0" smtClean="0"/>
              <a:t>Dynamic Query Keywords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82</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3"/>
          <p:cNvSpPr>
            <a:spLocks noGrp="1" noChangeArrowheads="1"/>
          </p:cNvSpPr>
          <p:nvPr>
            <p:ph type="body" idx="1"/>
          </p:nvPr>
        </p:nvSpPr>
        <p:spPr>
          <a:xfrm>
            <a:off x="609600" y="1061014"/>
            <a:ext cx="7715250" cy="5263586"/>
          </a:xfrm>
        </p:spPr>
        <p:txBody>
          <a:bodyPr lIns="86493" tIns="43247" rIns="86493" bIns="43247"/>
          <a:lstStyle/>
          <a:p>
            <a:pPr>
              <a:buNone/>
            </a:pPr>
            <a:r>
              <a:rPr lang="en-US" sz="3200" dirty="0"/>
              <a:t>Strong-scoped reference to a </a:t>
            </a:r>
            <a:r>
              <a:rPr lang="en-US" sz="3200" dirty="0" smtClean="0"/>
              <a:t>buffer</a:t>
            </a:r>
          </a:p>
          <a:p>
            <a:r>
              <a:rPr lang="en-US" dirty="0" smtClean="0"/>
              <a:t>Cannot </a:t>
            </a:r>
            <a:r>
              <a:rPr lang="en-US" dirty="0"/>
              <a:t>reference that buffer in a containing block </a:t>
            </a:r>
            <a:r>
              <a:rPr lang="en-US" dirty="0" smtClean="0"/>
              <a:t> (cannot nest)</a:t>
            </a:r>
          </a:p>
          <a:p>
            <a:r>
              <a:rPr lang="en-US" dirty="0" smtClean="0"/>
              <a:t>Buffer </a:t>
            </a:r>
            <a:r>
              <a:rPr lang="en-US" dirty="0"/>
              <a:t>is always scoped to the strong-scoped </a:t>
            </a:r>
            <a:r>
              <a:rPr lang="en-US" dirty="0" smtClean="0"/>
              <a:t>block</a:t>
            </a:r>
          </a:p>
          <a:p>
            <a:r>
              <a:rPr lang="en-US" dirty="0" smtClean="0"/>
              <a:t>Two </a:t>
            </a:r>
            <a:r>
              <a:rPr lang="en-US" dirty="0"/>
              <a:t>sequential strong-scoped blocks can reference the same buffer</a:t>
            </a:r>
          </a:p>
        </p:txBody>
      </p:sp>
      <p:sp>
        <p:nvSpPr>
          <p:cNvPr id="9" name="Rectangle 2"/>
          <p:cNvSpPr txBox="1">
            <a:spLocks noChangeArrowheads="1"/>
          </p:cNvSpPr>
          <p:nvPr/>
        </p:nvSpPr>
        <p:spPr>
          <a:xfrm>
            <a:off x="485774" y="343463"/>
            <a:ext cx="7667625" cy="717550"/>
          </a:xfrm>
          <a:prstGeom prst="rect">
            <a:avLst/>
          </a:prstGeom>
        </p:spPr>
        <p:txBody>
          <a:bodyPr vert="horz" lIns="86493" tIns="43247" rIns="86493" bIns="43247"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Strong-Scoped</a:t>
            </a:r>
            <a:r>
              <a:rPr kumimoji="0" lang="en-US" sz="3200" b="1" i="0" u="none" strike="noStrike" kern="1200" cap="none" spc="0" normalizeH="0" noProof="0" dirty="0" smtClean="0">
                <a:ln>
                  <a:noFill/>
                </a:ln>
                <a:solidFill>
                  <a:schemeClr val="tx1">
                    <a:lumMod val="75000"/>
                    <a:lumOff val="25000"/>
                  </a:schemeClr>
                </a:solidFill>
                <a:effectLst/>
                <a:uLnTx/>
                <a:uFillTx/>
                <a:latin typeface="Century Gothic"/>
                <a:ea typeface="+mj-ea"/>
                <a:cs typeface="Century Gothic"/>
              </a:rPr>
              <a:t> Reference</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type="body" idx="1"/>
          </p:nvPr>
        </p:nvSpPr>
        <p:spPr>
          <a:xfrm>
            <a:off x="609600" y="1258784"/>
            <a:ext cx="7924800" cy="5173761"/>
          </a:xfrm>
          <a:noFill/>
          <a:ln/>
        </p:spPr>
        <p:txBody>
          <a:bodyPr lIns="86493" tIns="43247" rIns="86493" bIns="43247">
            <a:normAutofit/>
          </a:bodyPr>
          <a:lstStyle/>
          <a:p>
            <a:pPr marL="285750" indent="-285750">
              <a:lnSpc>
                <a:spcPct val="90000"/>
              </a:lnSpc>
              <a:buFontTx/>
              <a:buNone/>
            </a:pPr>
            <a:r>
              <a:rPr lang="en-US" sz="2000" dirty="0">
                <a:solidFill>
                  <a:schemeClr val="tx1"/>
                </a:solidFill>
                <a:latin typeface="Courier New" pitchFamily="49" charset="0"/>
              </a:rPr>
              <a:t>DEFINE VAR wherevar AS CHAR INITIAL "WHERE".</a:t>
            </a:r>
          </a:p>
          <a:p>
            <a:pPr marL="285750" indent="-285750">
              <a:lnSpc>
                <a:spcPct val="90000"/>
              </a:lnSpc>
              <a:buFontTx/>
              <a:buNone/>
            </a:pPr>
            <a:r>
              <a:rPr lang="en-US" sz="2000" dirty="0">
                <a:solidFill>
                  <a:schemeClr val="tx1"/>
                </a:solidFill>
                <a:latin typeface="Courier New" pitchFamily="49" charset="0"/>
              </a:rPr>
              <a:t>DEFINE VARIABLE qh AS HANDLE. 	</a:t>
            </a:r>
          </a:p>
          <a:p>
            <a:pPr marL="285750" indent="-285750">
              <a:lnSpc>
                <a:spcPct val="90000"/>
              </a:lnSpc>
              <a:buFontTx/>
              <a:buNone/>
            </a:pPr>
            <a:r>
              <a:rPr lang="en-US" sz="2000" b="1" dirty="0">
                <a:solidFill>
                  <a:schemeClr val="tx1"/>
                </a:solidFill>
                <a:latin typeface="Courier New" pitchFamily="49" charset="0"/>
              </a:rPr>
              <a:t>DEFINE VARIABLE bh AS HANDLE.</a:t>
            </a:r>
            <a:endParaRPr lang="en-US" sz="2000" dirty="0">
              <a:solidFill>
                <a:schemeClr val="tx1"/>
              </a:solidFill>
              <a:latin typeface="Courier New" pitchFamily="49" charset="0"/>
            </a:endParaRPr>
          </a:p>
          <a:p>
            <a:pPr marL="285750" indent="-285750">
              <a:lnSpc>
                <a:spcPct val="90000"/>
              </a:lnSpc>
              <a:buFontTx/>
              <a:buNone/>
            </a:pPr>
            <a:r>
              <a:rPr lang="en-US" sz="2000" dirty="0">
                <a:solidFill>
                  <a:schemeClr val="tx1"/>
                </a:solidFill>
                <a:latin typeface="Courier New" pitchFamily="49" charset="0"/>
              </a:rPr>
              <a:t>... /*OTHER DEFINES AND UPDATES*/ ...</a:t>
            </a:r>
          </a:p>
          <a:p>
            <a:pPr marL="285750" indent="-285750">
              <a:lnSpc>
                <a:spcPct val="90000"/>
              </a:lnSpc>
              <a:buFontTx/>
              <a:buNone/>
            </a:pPr>
            <a:r>
              <a:rPr lang="en-US" sz="2000" dirty="0">
                <a:solidFill>
                  <a:schemeClr val="tx1"/>
                </a:solidFill>
                <a:latin typeface="Courier New" pitchFamily="49" charset="0"/>
              </a:rPr>
              <a:t>CREATE QUERY qh.</a:t>
            </a:r>
          </a:p>
          <a:p>
            <a:pPr marL="285750" indent="-285750">
              <a:lnSpc>
                <a:spcPct val="90000"/>
              </a:lnSpc>
              <a:buFontTx/>
              <a:buNone/>
            </a:pPr>
            <a:r>
              <a:rPr lang="en-US" sz="2000" b="1" dirty="0">
                <a:solidFill>
                  <a:schemeClr val="tx1"/>
                </a:solidFill>
                <a:latin typeface="Courier New" pitchFamily="49" charset="0"/>
              </a:rPr>
              <a:t>CREATE BUFFER bh FOR TABLE tvar.</a:t>
            </a:r>
          </a:p>
          <a:p>
            <a:pPr marL="285750" indent="-285750">
              <a:lnSpc>
                <a:spcPct val="90000"/>
              </a:lnSpc>
              <a:buFontTx/>
              <a:buNone/>
            </a:pPr>
            <a:r>
              <a:rPr lang="en-US" sz="2000" b="1" dirty="0">
                <a:solidFill>
                  <a:schemeClr val="tx1"/>
                </a:solidFill>
                <a:latin typeface="Courier New" pitchFamily="49" charset="0"/>
              </a:rPr>
              <a:t>qh:SET-BUFFERS(bh).</a:t>
            </a:r>
          </a:p>
          <a:p>
            <a:pPr marL="285750" indent="-285750">
              <a:lnSpc>
                <a:spcPct val="90000"/>
              </a:lnSpc>
              <a:buFontTx/>
              <a:buNone/>
            </a:pPr>
            <a:r>
              <a:rPr lang="en-US" sz="2000" dirty="0">
                <a:solidFill>
                  <a:schemeClr val="tx1"/>
                </a:solidFill>
                <a:latin typeface="Courier New" pitchFamily="49" charset="0"/>
              </a:rPr>
              <a:t>qh:QUERY-PREPARE </a:t>
            </a:r>
            <a:r>
              <a:rPr lang="en-US" sz="2000" b="1" dirty="0">
                <a:solidFill>
                  <a:schemeClr val="tx1"/>
                </a:solidFill>
                <a:latin typeface="Courier New" pitchFamily="49" charset="0"/>
              </a:rPr>
              <a:t>("FOR EACH" tvar + wherevar)</a:t>
            </a:r>
          </a:p>
          <a:p>
            <a:pPr marL="285750" indent="-285750">
              <a:lnSpc>
                <a:spcPct val="90000"/>
              </a:lnSpc>
              <a:buFontTx/>
              <a:buNone/>
            </a:pPr>
            <a:r>
              <a:rPr lang="en-US" sz="2000" dirty="0">
                <a:solidFill>
                  <a:schemeClr val="tx1"/>
                </a:solidFill>
                <a:latin typeface="Courier New" pitchFamily="49" charset="0"/>
              </a:rPr>
              <a:t>qh:QUERY-OPEN.</a:t>
            </a:r>
          </a:p>
          <a:p>
            <a:pPr marL="285750" indent="-285750">
              <a:lnSpc>
                <a:spcPct val="90000"/>
              </a:lnSpc>
              <a:buFontTx/>
              <a:buNone/>
            </a:pPr>
            <a:r>
              <a:rPr lang="en-US" sz="2000" dirty="0">
                <a:solidFill>
                  <a:schemeClr val="tx1"/>
                </a:solidFill>
                <a:latin typeface="Courier New" pitchFamily="49" charset="0"/>
              </a:rPr>
              <a:t>REPEAT WITH FRAME fx: ... END.</a:t>
            </a:r>
          </a:p>
          <a:p>
            <a:pPr marL="285750" indent="-285750">
              <a:lnSpc>
                <a:spcPct val="90000"/>
              </a:lnSpc>
              <a:buFontTx/>
              <a:buNone/>
            </a:pPr>
            <a:r>
              <a:rPr lang="en-US" sz="2000" dirty="0">
                <a:solidFill>
                  <a:schemeClr val="tx1"/>
                </a:solidFill>
                <a:latin typeface="Courier New" pitchFamily="49" charset="0"/>
              </a:rPr>
              <a:t>qh:QUERY-CLOSE.</a:t>
            </a:r>
            <a:endParaRPr lang="en-US" sz="2000" b="1" dirty="0">
              <a:solidFill>
                <a:schemeClr val="tx1"/>
              </a:solidFill>
              <a:latin typeface="Courier New" pitchFamily="49" charset="0"/>
            </a:endParaRPr>
          </a:p>
          <a:p>
            <a:pPr marL="285750" indent="-285750">
              <a:lnSpc>
                <a:spcPct val="90000"/>
              </a:lnSpc>
              <a:buFontTx/>
              <a:buNone/>
            </a:pPr>
            <a:r>
              <a:rPr lang="en-US" sz="2000" b="1" dirty="0">
                <a:solidFill>
                  <a:schemeClr val="tx1"/>
                </a:solidFill>
                <a:latin typeface="Courier New" pitchFamily="49" charset="0"/>
              </a:rPr>
              <a:t>bh:BUFFER-RELEASE.</a:t>
            </a:r>
          </a:p>
          <a:p>
            <a:pPr marL="285750" indent="-285750">
              <a:lnSpc>
                <a:spcPct val="90000"/>
              </a:lnSpc>
              <a:buFontTx/>
              <a:buNone/>
            </a:pPr>
            <a:r>
              <a:rPr lang="en-US" sz="2000" b="1" dirty="0">
                <a:solidFill>
                  <a:schemeClr val="tx1"/>
                </a:solidFill>
                <a:latin typeface="Courier New" pitchFamily="49" charset="0"/>
              </a:rPr>
              <a:t>DELETE OBJECT bh. </a:t>
            </a:r>
          </a:p>
          <a:p>
            <a:pPr marL="285750" indent="-285750">
              <a:lnSpc>
                <a:spcPct val="90000"/>
              </a:lnSpc>
              <a:buFontTx/>
              <a:buNone/>
            </a:pPr>
            <a:r>
              <a:rPr lang="en-US" sz="2000" dirty="0">
                <a:solidFill>
                  <a:schemeClr val="tx1"/>
                </a:solidFill>
                <a:latin typeface="Courier New" pitchFamily="49" charset="0"/>
              </a:rPr>
              <a:t>DELETE OBJECT qh.</a:t>
            </a:r>
          </a:p>
        </p:txBody>
      </p:sp>
      <p:sp>
        <p:nvSpPr>
          <p:cNvPr id="5" name="Title 4"/>
          <p:cNvSpPr>
            <a:spLocks noGrp="1"/>
          </p:cNvSpPr>
          <p:nvPr>
            <p:ph type="title"/>
          </p:nvPr>
        </p:nvSpPr>
        <p:spPr>
          <a:xfrm>
            <a:off x="457200" y="337576"/>
            <a:ext cx="8229600" cy="716523"/>
          </a:xfrm>
        </p:spPr>
        <p:txBody>
          <a:bodyPr/>
          <a:lstStyle/>
          <a:p>
            <a:r>
              <a:rPr lang="en-US" dirty="0" smtClean="0"/>
              <a:t>Buffer Keywords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78682"/>
            <a:ext cx="8229600" cy="5237451"/>
          </a:xfrm>
        </p:spPr>
        <p:txBody>
          <a:bodyPr>
            <a:normAutofit/>
          </a:bodyPr>
          <a:lstStyle/>
          <a:p>
            <a:pPr>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r>
              <a:rPr lang="en-US" sz="2400" dirty="0" smtClean="0"/>
              <a:t>DEFINE QUERY statement</a:t>
            </a:r>
          </a:p>
          <a:p>
            <a:r>
              <a:rPr lang="en-US" sz="2400" dirty="0" smtClean="0"/>
              <a:t>OPEN QUERY statement</a:t>
            </a:r>
          </a:p>
          <a:p>
            <a:r>
              <a:rPr lang="en-US" sz="2400" dirty="0" smtClean="0"/>
              <a:t>Dynamic queries and buffers</a:t>
            </a:r>
          </a:p>
          <a:p>
            <a:r>
              <a:rPr lang="en-US" sz="2400" dirty="0" smtClean="0"/>
              <a:t>Dynamic query keywords</a:t>
            </a:r>
          </a:p>
          <a:p>
            <a:r>
              <a:rPr lang="en-US" sz="2400" dirty="0" smtClean="0"/>
              <a:t>Buffer keywords</a:t>
            </a:r>
          </a:p>
        </p:txBody>
      </p:sp>
      <p:sp>
        <p:nvSpPr>
          <p:cNvPr id="4" name="Title 3"/>
          <p:cNvSpPr>
            <a:spLocks noGrp="1"/>
          </p:cNvSpPr>
          <p:nvPr>
            <p:ph type="title"/>
          </p:nvPr>
        </p:nvSpPr>
        <p:spPr>
          <a:xfrm>
            <a:off x="457200" y="369952"/>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84</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14056</TotalTime>
  <Words>4589</Words>
  <Application>Microsoft Office PowerPoint</Application>
  <PresentationFormat>On-screen Show (4:3)</PresentationFormat>
  <Paragraphs>968</Paragraphs>
  <Slides>91</Slides>
  <Notes>55</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QAD 2010 Template</vt:lpstr>
      <vt:lpstr>Introduction to Progress Programming</vt:lpstr>
      <vt:lpstr>Agenda</vt:lpstr>
      <vt:lpstr>Scoping</vt:lpstr>
      <vt:lpstr>Lesson 12 Goals</vt:lpstr>
      <vt:lpstr>Scoping</vt:lpstr>
      <vt:lpstr>Frame Scoping</vt:lpstr>
      <vt:lpstr>Record Buffer Scoping</vt:lpstr>
      <vt:lpstr>Record Buffer Scoping Comparison</vt:lpstr>
      <vt:lpstr>Slide 9</vt:lpstr>
      <vt:lpstr>Medium-Scoped Reference</vt:lpstr>
      <vt:lpstr>Weak-Scoped Reference</vt:lpstr>
      <vt:lpstr>Free Reference</vt:lpstr>
      <vt:lpstr>Record Locking</vt:lpstr>
      <vt:lpstr>Data Integrity</vt:lpstr>
      <vt:lpstr>Transactions</vt:lpstr>
      <vt:lpstr>Transaction Control</vt:lpstr>
      <vt:lpstr>Transaction Scope</vt:lpstr>
      <vt:lpstr>Starting a Transaction</vt:lpstr>
      <vt:lpstr>Starting a Transaction Caution</vt:lpstr>
      <vt:lpstr>Managing a Transaction</vt:lpstr>
      <vt:lpstr>Transaction Guidelines</vt:lpstr>
      <vt:lpstr>Subtransactions</vt:lpstr>
      <vt:lpstr>Subtransactions</vt:lpstr>
      <vt:lpstr>Subtransaction Example</vt:lpstr>
      <vt:lpstr>TRANSACTION Function </vt:lpstr>
      <vt:lpstr>Review</vt:lpstr>
      <vt:lpstr>Lesson 13: ProDataSets</vt:lpstr>
      <vt:lpstr>Lesson 13 Goals</vt:lpstr>
      <vt:lpstr>ProDataSet</vt:lpstr>
      <vt:lpstr>Slide 30</vt:lpstr>
      <vt:lpstr>Slide 31</vt:lpstr>
      <vt:lpstr>ProDataSet Architecture</vt:lpstr>
      <vt:lpstr>ProDataSets: Define the Temp-Tables</vt:lpstr>
      <vt:lpstr>ProDataSets: Define the ProDataSet</vt:lpstr>
      <vt:lpstr>Reporting Framework Proxy Data Source</vt:lpstr>
      <vt:lpstr>Slide 36</vt:lpstr>
      <vt:lpstr>Program Call Structure</vt:lpstr>
      <vt:lpstr>Review</vt:lpstr>
      <vt:lpstr>Lesson 14: Triggers and Events (Optional)</vt:lpstr>
      <vt:lpstr>Lesson 14 Goals</vt:lpstr>
      <vt:lpstr>Schema Triggers</vt:lpstr>
      <vt:lpstr>Schema Triggers</vt:lpstr>
      <vt:lpstr>Schema Trigger Example</vt:lpstr>
      <vt:lpstr>Trigger Interaction</vt:lpstr>
      <vt:lpstr>Schema Trigger Firing</vt:lpstr>
      <vt:lpstr>CREATE Trigger</vt:lpstr>
      <vt:lpstr>RETURN</vt:lpstr>
      <vt:lpstr>RETURN-VALUE Function</vt:lpstr>
      <vt:lpstr>Table-Level Validation</vt:lpstr>
      <vt:lpstr>DELETE Trigger</vt:lpstr>
      <vt:lpstr>WRITE Trigger</vt:lpstr>
      <vt:lpstr>WRITE Trigger Example</vt:lpstr>
      <vt:lpstr>FIND Trigger</vt:lpstr>
      <vt:lpstr>ASSIGN Trigger</vt:lpstr>
      <vt:lpstr>Session Triggers</vt:lpstr>
      <vt:lpstr>Events</vt:lpstr>
      <vt:lpstr>ON</vt:lpstr>
      <vt:lpstr>Examples of Interface Events</vt:lpstr>
      <vt:lpstr>ON HELP Triggers</vt:lpstr>
      <vt:lpstr>Session Trigger Record Scoping</vt:lpstr>
      <vt:lpstr>Session Trigger Frame Properties</vt:lpstr>
      <vt:lpstr>SCREEN-VALUE Attribute</vt:lpstr>
      <vt:lpstr>APPLY</vt:lpstr>
      <vt:lpstr>RETURN NO-APPLY</vt:lpstr>
      <vt:lpstr>Modal Programming</vt:lpstr>
      <vt:lpstr>Modeless</vt:lpstr>
      <vt:lpstr>Use the Best of Both</vt:lpstr>
      <vt:lpstr>Modeless Structure</vt:lpstr>
      <vt:lpstr>Modeless Statements</vt:lpstr>
      <vt:lpstr>Event-Driven Code Structure</vt:lpstr>
      <vt:lpstr>Event-Driven Code Structure</vt:lpstr>
      <vt:lpstr>WAIT-FOR</vt:lpstr>
      <vt:lpstr>ENABLE</vt:lpstr>
      <vt:lpstr>DISABLE</vt:lpstr>
      <vt:lpstr>Review</vt:lpstr>
      <vt:lpstr>Lesson 15: Queries and Handles (Optional) </vt:lpstr>
      <vt:lpstr>Lesson 15 Goals</vt:lpstr>
      <vt:lpstr>Overview</vt:lpstr>
      <vt:lpstr>Defining Queries</vt:lpstr>
      <vt:lpstr>Field Lists</vt:lpstr>
      <vt:lpstr>Field List Example</vt:lpstr>
      <vt:lpstr>PRESELECT Phase</vt:lpstr>
      <vt:lpstr>DEFINE QUERY Statement</vt:lpstr>
      <vt:lpstr>DEFINE QUERY Statement</vt:lpstr>
      <vt:lpstr>OPEN QUERY Statement</vt:lpstr>
      <vt:lpstr>Dynamic Queries and Buffers</vt:lpstr>
      <vt:lpstr>Handles in Progress</vt:lpstr>
      <vt:lpstr>Types of Handles in Progress</vt:lpstr>
      <vt:lpstr>Dynamic Query Keywords</vt:lpstr>
      <vt:lpstr>Buffer Keywords</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1288</cp:revision>
  <dcterms:created xsi:type="dcterms:W3CDTF">2010-10-05T00:44:07Z</dcterms:created>
  <dcterms:modified xsi:type="dcterms:W3CDTF">2014-01-29T22:04:17Z</dcterms:modified>
</cp:coreProperties>
</file>