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
  </p:notesMasterIdLst>
  <p:handoutMasterIdLst>
    <p:handoutMasterId r:id="rId22"/>
  </p:handoutMasterIdLst>
  <p:sldIdLst>
    <p:sldId id="256" r:id="rId2"/>
    <p:sldId id="266" r:id="rId3"/>
    <p:sldId id="257" r:id="rId4"/>
    <p:sldId id="271" r:id="rId5"/>
    <p:sldId id="263" r:id="rId6"/>
    <p:sldId id="262" r:id="rId7"/>
    <p:sldId id="274" r:id="rId8"/>
    <p:sldId id="275" r:id="rId9"/>
    <p:sldId id="277" r:id="rId10"/>
    <p:sldId id="276" r:id="rId11"/>
    <p:sldId id="280" r:id="rId12"/>
    <p:sldId id="279" r:id="rId13"/>
    <p:sldId id="268" r:id="rId14"/>
    <p:sldId id="273" r:id="rId15"/>
    <p:sldId id="282" r:id="rId16"/>
    <p:sldId id="281" r:id="rId17"/>
    <p:sldId id="270" r:id="rId18"/>
    <p:sldId id="283" r:id="rId19"/>
    <p:sldId id="272" r:id="rId20"/>
  </p:sldIdLst>
  <p:sldSz cx="9144000" cy="6858000" type="screen4x3"/>
  <p:notesSz cx="6985000" cy="9271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20" autoAdjust="0"/>
    <p:restoredTop sz="35018" autoAdjust="0"/>
  </p:normalViewPr>
  <p:slideViewPr>
    <p:cSldViewPr snapToGrid="0" snapToObjects="1">
      <p:cViewPr>
        <p:scale>
          <a:sx n="80" d="100"/>
          <a:sy n="80" d="100"/>
        </p:scale>
        <p:origin x="-1458" y="-546"/>
      </p:cViewPr>
      <p:guideLst>
        <p:guide orient="horz" pos="827"/>
        <p:guide pos="361"/>
      </p:guideLst>
    </p:cSldViewPr>
  </p:slideViewPr>
  <p:outlineViewPr>
    <p:cViewPr>
      <p:scale>
        <a:sx n="33" d="100"/>
        <a:sy n="33" d="100"/>
      </p:scale>
      <p:origin x="0" y="13962"/>
    </p:cViewPr>
  </p:outlin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355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56550" y="0"/>
            <a:ext cx="3026833" cy="463550"/>
          </a:xfrm>
          <a:prstGeom prst="rect">
            <a:avLst/>
          </a:prstGeom>
        </p:spPr>
        <p:txBody>
          <a:bodyPr vert="horz" lIns="91440" tIns="45720" rIns="91440" bIns="45720" rtlCol="0"/>
          <a:lstStyle>
            <a:lvl1pPr algn="r">
              <a:defRPr sz="1200"/>
            </a:lvl1pPr>
          </a:lstStyle>
          <a:p>
            <a:fld id="{C48665D8-C10E-9C46-8783-A12B3CD6100C}" type="datetimeFigureOut">
              <a:rPr lang="en-US" smtClean="0"/>
              <a:pPr/>
              <a:t>1/27/2014</a:t>
            </a:fld>
            <a:endParaRPr lang="en-US" dirty="0"/>
          </a:p>
        </p:txBody>
      </p:sp>
      <p:sp>
        <p:nvSpPr>
          <p:cNvPr id="4" name="Footer Placeholder 3"/>
          <p:cNvSpPr>
            <a:spLocks noGrp="1"/>
          </p:cNvSpPr>
          <p:nvPr>
            <p:ph type="ftr" sz="quarter" idx="2"/>
          </p:nvPr>
        </p:nvSpPr>
        <p:spPr>
          <a:xfrm>
            <a:off x="0" y="8805841"/>
            <a:ext cx="3026833" cy="46355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56550" y="8805841"/>
            <a:ext cx="3026833" cy="46355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dirty="0"/>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355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956550" y="0"/>
            <a:ext cx="3026833" cy="463550"/>
          </a:xfrm>
          <a:prstGeom prst="rect">
            <a:avLst/>
          </a:prstGeom>
        </p:spPr>
        <p:txBody>
          <a:bodyPr vert="horz" lIns="91440" tIns="45720" rIns="91440" bIns="45720" rtlCol="0"/>
          <a:lstStyle>
            <a:lvl1pPr algn="r">
              <a:defRPr sz="1200"/>
            </a:lvl1pPr>
          </a:lstStyle>
          <a:p>
            <a:fld id="{EA4BC101-12CB-45ED-A75F-B426B780A662}" type="datetimeFigureOut">
              <a:rPr lang="en-US" smtClean="0"/>
              <a:pPr/>
              <a:t>1/27/2014</a:t>
            </a:fld>
            <a:endParaRPr lang="en-US" dirty="0"/>
          </a:p>
        </p:txBody>
      </p:sp>
      <p:sp>
        <p:nvSpPr>
          <p:cNvPr id="4" name="Slide Image Placeholder 3"/>
          <p:cNvSpPr>
            <a:spLocks noGrp="1" noRot="1" noChangeAspect="1"/>
          </p:cNvSpPr>
          <p:nvPr>
            <p:ph type="sldImg" idx="2"/>
          </p:nvPr>
        </p:nvSpPr>
        <p:spPr>
          <a:xfrm>
            <a:off x="1174750" y="695325"/>
            <a:ext cx="4635500" cy="347662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98500" y="4403725"/>
            <a:ext cx="5588000" cy="41719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05841"/>
            <a:ext cx="3026833" cy="46355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56550" y="8805841"/>
            <a:ext cx="3026833" cy="46355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dirty="0"/>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p>
            <a:fld id="{9777D422-0DC9-4876-8947-F2EA4E54E50B}" type="slidenum">
              <a:rPr lang="en-US" smtClean="0"/>
              <a:pPr/>
              <a:t>2</a:t>
            </a:fld>
            <a:endParaRPr lang="en-US" dirty="0" smtClean="0"/>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Introduction to Progress Programming is a three-day course designed for students who will be using Progress to write or modify simple database inquiries and reports.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 enter and execute each sample program using your own data. In a classroom situation, the sample programs will already be on the system for you to use. Each lesson in the course has the same format and begins with an overview of the concepts and commands to be discussed in that lesson, followed by a detail explanation.</a:t>
            </a:r>
          </a:p>
          <a:p>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kern="1200" dirty="0" smtClean="0">
                <a:solidFill>
                  <a:schemeClr val="tx1"/>
                </a:solidFill>
                <a:latin typeface="+mn-lt"/>
                <a:ea typeface="+mn-ea"/>
                <a:cs typeface="+mn-cs"/>
              </a:rPr>
              <a:t>How to Use Your Class Materials</a:t>
            </a:r>
          </a:p>
          <a:p>
            <a:endParaRPr lang="en-US" sz="1200" b="0" kern="1200" dirty="0" smtClean="0">
              <a:solidFill>
                <a:schemeClr val="tx1"/>
              </a:solidFill>
              <a:latin typeface="+mn-lt"/>
              <a:ea typeface="+mn-ea"/>
              <a:cs typeface="+mn-cs"/>
            </a:endParaRPr>
          </a:p>
          <a:p>
            <a:r>
              <a:rPr lang="en-US" sz="1200" b="0" kern="1200" dirty="0" smtClean="0">
                <a:solidFill>
                  <a:schemeClr val="tx1"/>
                </a:solidFill>
                <a:latin typeface="+mn-lt"/>
                <a:ea typeface="+mn-ea"/>
                <a:cs typeface="+mn-cs"/>
              </a:rPr>
              <a:t>Your class materials consist of this book. It is yours to keep, and we encourage you to take notes in the book. The QAD Enterprise Applications Data</a:t>
            </a:r>
            <a:r>
              <a:rPr lang="en-US" sz="1200" b="0" kern="1200" baseline="0" dirty="0" smtClean="0">
                <a:solidFill>
                  <a:schemeClr val="tx1"/>
                </a:solidFill>
                <a:latin typeface="+mn-lt"/>
                <a:ea typeface="+mn-ea"/>
                <a:cs typeface="+mn-cs"/>
              </a:rPr>
              <a:t> </a:t>
            </a:r>
            <a:r>
              <a:rPr lang="en-US" sz="1200" b="0" kern="1200" dirty="0" smtClean="0">
                <a:solidFill>
                  <a:schemeClr val="tx1"/>
                </a:solidFill>
                <a:latin typeface="+mn-lt"/>
                <a:ea typeface="+mn-ea"/>
                <a:cs typeface="+mn-cs"/>
              </a:rPr>
              <a:t>Definitions and Entity Relationship Manuals will be available during the course for reference only. While your instructor will lecture on the main topics covered in the course, we hope you will take the time to read the explanation in the Student Guide, as well. You may find it useful to refer to the Student Guide when you are back at work.</a:t>
            </a:r>
          </a:p>
          <a:p>
            <a:endParaRPr lang="en-US" sz="1200" b="0" kern="1200" dirty="0" smtClean="0">
              <a:solidFill>
                <a:schemeClr val="tx1"/>
              </a:solidFill>
              <a:latin typeface="+mn-lt"/>
              <a:ea typeface="+mn-ea"/>
              <a:cs typeface="+mn-cs"/>
            </a:endParaRPr>
          </a:p>
          <a:p>
            <a:r>
              <a:rPr lang="en-US" sz="1200" b="0" kern="1200" dirty="0" smtClean="0">
                <a:solidFill>
                  <a:schemeClr val="tx1"/>
                </a:solidFill>
                <a:latin typeface="+mn-lt"/>
                <a:ea typeface="+mn-ea"/>
                <a:cs typeface="+mn-cs"/>
              </a:rPr>
              <a:t>Most of the lessons are tied to activities. The data you enter when you are learning the system cannot hurt the training database, but some of the lessons build on information covered by material presented earlier, so try to keep up with the activities and ask the instructor if you need help.</a:t>
            </a:r>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8848">
              <a:defRPr/>
            </a:pPr>
            <a:r>
              <a:rPr lang="en-US" dirty="0" smtClean="0"/>
              <a:t>Basic Code Structure is the correct ‘standard’ way to code.</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8848">
              <a:defRPr/>
            </a:pPr>
            <a:r>
              <a:rPr lang="en-US" dirty="0" smtClean="0"/>
              <a:t>Basic Code Structure is the correct ‘standard’ way to code.</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16</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400" kern="1200" dirty="0" smtClean="0">
                <a:solidFill>
                  <a:schemeClr val="tx1"/>
                </a:solidFill>
                <a:latin typeface="+mn-lt"/>
                <a:ea typeface="+mn-ea"/>
                <a:cs typeface="+mn-cs"/>
              </a:rPr>
              <a:t>Many of the activities follow the format shown below.  You are asked to modify lines in the supplied sample programs.  The “from” code is in the sample programs as-is.  The “to” code is created or modified by you.  The steps to complete </a:t>
            </a:r>
            <a:r>
              <a:rPr lang="en-US" sz="1400" i="1" kern="1200" dirty="0" smtClean="0">
                <a:solidFill>
                  <a:schemeClr val="tx1"/>
                </a:solidFill>
                <a:latin typeface="+mn-lt"/>
                <a:ea typeface="+mn-ea"/>
                <a:cs typeface="+mn-cs"/>
              </a:rPr>
              <a:t>Example 1</a:t>
            </a:r>
            <a:r>
              <a:rPr lang="en-US" sz="1400" kern="1200" dirty="0" smtClean="0">
                <a:solidFill>
                  <a:schemeClr val="tx1"/>
                </a:solidFill>
                <a:latin typeface="+mn-lt"/>
                <a:ea typeface="+mn-ea"/>
                <a:cs typeface="+mn-cs"/>
              </a:rPr>
              <a:t> are as follows: </a:t>
            </a:r>
          </a:p>
          <a:p>
            <a:r>
              <a:rPr lang="en-US" sz="1400" b="1" i="1" kern="1200" dirty="0" smtClean="0">
                <a:solidFill>
                  <a:schemeClr val="tx1"/>
                </a:solidFill>
                <a:latin typeface="+mn-lt"/>
                <a:ea typeface="+mn-ea"/>
                <a:cs typeface="+mn-cs"/>
              </a:rPr>
              <a:t>Example 1</a:t>
            </a:r>
            <a:endParaRPr lang="en-US" sz="1400" kern="1200" dirty="0" smtClean="0">
              <a:solidFill>
                <a:schemeClr val="tx1"/>
              </a:solidFill>
              <a:latin typeface="+mn-lt"/>
              <a:ea typeface="+mn-ea"/>
              <a:cs typeface="+mn-cs"/>
            </a:endParaRPr>
          </a:p>
          <a:p>
            <a:r>
              <a:rPr lang="en-US" sz="1400" kern="1200" dirty="0" smtClean="0">
                <a:solidFill>
                  <a:schemeClr val="tx1"/>
                </a:solidFill>
                <a:latin typeface="+mn-lt"/>
                <a:ea typeface="+mn-ea"/>
                <a:cs typeface="+mn-cs"/>
              </a:rPr>
              <a:t>From</a:t>
            </a:r>
            <a:r>
              <a:rPr lang="en-US" sz="1400" kern="1200" baseline="0" dirty="0" smtClean="0">
                <a:solidFill>
                  <a:schemeClr val="tx1"/>
                </a:solidFill>
                <a:latin typeface="+mn-lt"/>
                <a:ea typeface="+mn-ea"/>
                <a:cs typeface="+mn-cs"/>
              </a:rPr>
              <a:t> 	</a:t>
            </a:r>
            <a:r>
              <a:rPr lang="en-US" sz="1400" kern="1200" dirty="0" smtClean="0">
                <a:solidFill>
                  <a:schemeClr val="tx1"/>
                </a:solidFill>
                <a:latin typeface="+mn-lt"/>
                <a:ea typeface="+mn-ea"/>
                <a:cs typeface="+mn-cs"/>
              </a:rPr>
              <a:t>= pt_desc1</a:t>
            </a:r>
          </a:p>
          <a:p>
            <a:r>
              <a:rPr lang="en-US" sz="1400" kern="1200" dirty="0" smtClean="0">
                <a:solidFill>
                  <a:schemeClr val="tx1"/>
                </a:solidFill>
                <a:latin typeface="+mn-lt"/>
                <a:ea typeface="+mn-ea"/>
                <a:cs typeface="+mn-cs"/>
              </a:rPr>
              <a:t> </a:t>
            </a:r>
            <a:r>
              <a:rPr lang="en-US" sz="1400" kern="1200" baseline="0" dirty="0" smtClean="0">
                <a:solidFill>
                  <a:schemeClr val="tx1"/>
                </a:solidFill>
                <a:latin typeface="+mn-lt"/>
                <a:ea typeface="+mn-ea"/>
                <a:cs typeface="+mn-cs"/>
              </a:rPr>
              <a:t>          	   </a:t>
            </a:r>
            <a:r>
              <a:rPr lang="en-US" sz="1400" kern="1200" dirty="0" smtClean="0">
                <a:solidFill>
                  <a:schemeClr val="tx1"/>
                </a:solidFill>
                <a:latin typeface="+mn-lt"/>
                <a:ea typeface="+mn-ea"/>
                <a:cs typeface="+mn-cs"/>
              </a:rPr>
              <a:t>pt_desc2</a:t>
            </a:r>
          </a:p>
          <a:p>
            <a:r>
              <a:rPr lang="en-US" sz="1400" kern="1200" dirty="0" smtClean="0">
                <a:solidFill>
                  <a:schemeClr val="tx1"/>
                </a:solidFill>
                <a:latin typeface="+mn-lt"/>
                <a:ea typeface="+mn-ea"/>
                <a:cs typeface="+mn-cs"/>
              </a:rPr>
              <a:t>To	= pt_desc1 + pt_desc2 FORMAT “x(40)”</a:t>
            </a:r>
          </a:p>
          <a:p>
            <a:r>
              <a:rPr lang="en-US" sz="1400" kern="1200" dirty="0" smtClean="0">
                <a:solidFill>
                  <a:schemeClr val="tx1"/>
                </a:solidFill>
                <a:latin typeface="+mn-lt"/>
                <a:ea typeface="+mn-ea"/>
                <a:cs typeface="+mn-cs"/>
              </a:rPr>
              <a:t> </a:t>
            </a:r>
          </a:p>
          <a:p>
            <a:r>
              <a:rPr lang="en-US" sz="1400" kern="1200" dirty="0" smtClean="0">
                <a:solidFill>
                  <a:schemeClr val="tx1"/>
                </a:solidFill>
                <a:latin typeface="+mn-lt"/>
                <a:ea typeface="+mn-ea"/>
                <a:cs typeface="+mn-cs"/>
              </a:rPr>
              <a:t>1.</a:t>
            </a:r>
            <a:r>
              <a:rPr lang="en-US" sz="1400" kern="1200" baseline="0" dirty="0" smtClean="0">
                <a:solidFill>
                  <a:schemeClr val="tx1"/>
                </a:solidFill>
                <a:latin typeface="+mn-lt"/>
                <a:ea typeface="+mn-ea"/>
                <a:cs typeface="+mn-cs"/>
              </a:rPr>
              <a:t> </a:t>
            </a:r>
            <a:r>
              <a:rPr lang="en-US" sz="1400" kern="1200" dirty="0" smtClean="0">
                <a:solidFill>
                  <a:schemeClr val="tx1"/>
                </a:solidFill>
                <a:latin typeface="+mn-lt"/>
                <a:ea typeface="+mn-ea"/>
                <a:cs typeface="+mn-cs"/>
              </a:rPr>
              <a:t>Locate the line(s) in the sample procedure which are described in the “from” condition.  In this case, these are the lines with pt_desc1 and pt_desc2.</a:t>
            </a:r>
          </a:p>
          <a:p>
            <a:r>
              <a:rPr lang="en-US" sz="1400" kern="1200" dirty="0" smtClean="0">
                <a:solidFill>
                  <a:schemeClr val="tx1"/>
                </a:solidFill>
                <a:latin typeface="+mn-lt"/>
                <a:ea typeface="+mn-ea"/>
                <a:cs typeface="+mn-cs"/>
              </a:rPr>
              <a:t> from:	pt_desc1</a:t>
            </a:r>
          </a:p>
          <a:p>
            <a:r>
              <a:rPr lang="en-US" sz="1400" kern="1200" dirty="0" smtClean="0">
                <a:solidFill>
                  <a:schemeClr val="tx1"/>
                </a:solidFill>
                <a:latin typeface="+mn-lt"/>
                <a:ea typeface="+mn-ea"/>
                <a:cs typeface="+mn-cs"/>
              </a:rPr>
              <a:t>	pt_desc2</a:t>
            </a:r>
          </a:p>
          <a:p>
            <a:r>
              <a:rPr lang="en-US" sz="1400" kern="1200" dirty="0" smtClean="0">
                <a:solidFill>
                  <a:schemeClr val="tx1"/>
                </a:solidFill>
                <a:latin typeface="+mn-lt"/>
                <a:ea typeface="+mn-ea"/>
                <a:cs typeface="+mn-cs"/>
              </a:rPr>
              <a:t> </a:t>
            </a:r>
          </a:p>
          <a:p>
            <a:r>
              <a:rPr lang="en-US" sz="1400" kern="1200" dirty="0" smtClean="0">
                <a:solidFill>
                  <a:schemeClr val="tx1"/>
                </a:solidFill>
                <a:latin typeface="+mn-lt"/>
                <a:ea typeface="+mn-ea"/>
                <a:cs typeface="+mn-cs"/>
              </a:rPr>
              <a:t>FOR EACH pt_mstr  NO-LOCK:</a:t>
            </a:r>
          </a:p>
          <a:p>
            <a:r>
              <a:rPr lang="en-US" sz="1400" kern="1200" baseline="0" dirty="0" smtClean="0">
                <a:solidFill>
                  <a:schemeClr val="tx1"/>
                </a:solidFill>
                <a:latin typeface="+mn-lt"/>
                <a:ea typeface="+mn-ea"/>
                <a:cs typeface="+mn-cs"/>
              </a:rPr>
              <a:t>      </a:t>
            </a:r>
            <a:r>
              <a:rPr lang="en-US" sz="1400" kern="1200" dirty="0" smtClean="0">
                <a:solidFill>
                  <a:schemeClr val="tx1"/>
                </a:solidFill>
                <a:latin typeface="+mn-lt"/>
                <a:ea typeface="+mn-ea"/>
                <a:cs typeface="+mn-cs"/>
              </a:rPr>
              <a:t>DISPLAY 	</a:t>
            </a:r>
            <a:r>
              <a:rPr lang="en-US" sz="1400" kern="1200" baseline="0" dirty="0" smtClean="0">
                <a:solidFill>
                  <a:schemeClr val="tx1"/>
                </a:solidFill>
                <a:latin typeface="+mn-lt"/>
                <a:ea typeface="+mn-ea"/>
                <a:cs typeface="+mn-cs"/>
              </a:rPr>
              <a:t>   </a:t>
            </a:r>
            <a:r>
              <a:rPr lang="en-US" sz="1400" kern="1200" dirty="0" smtClean="0">
                <a:solidFill>
                  <a:schemeClr val="tx1"/>
                </a:solidFill>
                <a:latin typeface="+mn-lt"/>
                <a:ea typeface="+mn-ea"/>
                <a:cs typeface="+mn-cs"/>
              </a:rPr>
              <a:t>pt_part</a:t>
            </a:r>
          </a:p>
          <a:p>
            <a:r>
              <a:rPr lang="en-US" sz="1400" kern="1200" dirty="0" smtClean="0">
                <a:solidFill>
                  <a:schemeClr val="tx1"/>
                </a:solidFill>
                <a:latin typeface="+mn-lt"/>
                <a:ea typeface="+mn-ea"/>
                <a:cs typeface="+mn-cs"/>
                <a:sym typeface="Symbol"/>
              </a:rPr>
              <a:t>	</a:t>
            </a:r>
            <a:r>
              <a:rPr lang="en-US" sz="1400" kern="1200" dirty="0" smtClean="0">
                <a:solidFill>
                  <a:schemeClr val="tx1"/>
                </a:solidFill>
                <a:latin typeface="+mn-lt"/>
                <a:ea typeface="+mn-ea"/>
                <a:cs typeface="+mn-cs"/>
              </a:rPr>
              <a:t>pt_desc1</a:t>
            </a:r>
          </a:p>
          <a:p>
            <a:r>
              <a:rPr lang="en-US" sz="1400" kern="1200" dirty="0" smtClean="0">
                <a:solidFill>
                  <a:schemeClr val="tx1"/>
                </a:solidFill>
                <a:latin typeface="+mn-lt"/>
                <a:ea typeface="+mn-ea"/>
                <a:cs typeface="+mn-cs"/>
              </a:rPr>
              <a:t>	</a:t>
            </a:r>
            <a:r>
              <a:rPr lang="en-US" sz="1400" kern="1200" dirty="0" smtClean="0">
                <a:solidFill>
                  <a:schemeClr val="tx1"/>
                </a:solidFill>
                <a:latin typeface="+mn-lt"/>
                <a:ea typeface="+mn-ea"/>
                <a:cs typeface="+mn-cs"/>
                <a:sym typeface="Symbol"/>
              </a:rPr>
              <a:t></a:t>
            </a:r>
            <a:r>
              <a:rPr lang="en-US" sz="1400" kern="1200" dirty="0" smtClean="0">
                <a:solidFill>
                  <a:schemeClr val="tx1"/>
                </a:solidFill>
                <a:latin typeface="+mn-lt"/>
                <a:ea typeface="+mn-ea"/>
                <a:cs typeface="+mn-cs"/>
              </a:rPr>
              <a:t>pt_desc2</a:t>
            </a:r>
          </a:p>
          <a:p>
            <a:r>
              <a:rPr lang="en-US" sz="1400" kern="1200" dirty="0" smtClean="0">
                <a:solidFill>
                  <a:schemeClr val="tx1"/>
                </a:solidFill>
                <a:latin typeface="+mn-lt"/>
                <a:ea typeface="+mn-ea"/>
                <a:cs typeface="+mn-cs"/>
              </a:rPr>
              <a:t>	    pt_um	NO-LABEL</a:t>
            </a:r>
          </a:p>
          <a:p>
            <a:r>
              <a:rPr lang="en-US" sz="1400" kern="1200" dirty="0" smtClean="0">
                <a:solidFill>
                  <a:schemeClr val="tx1"/>
                </a:solidFill>
                <a:latin typeface="+mn-lt"/>
                <a:ea typeface="+mn-ea"/>
                <a:cs typeface="+mn-cs"/>
              </a:rPr>
              <a:t>	    pt_price	FORMAT “-9,999.99”.</a:t>
            </a:r>
          </a:p>
          <a:p>
            <a:r>
              <a:rPr lang="en-US" sz="1400" kern="1200" dirty="0" smtClean="0">
                <a:solidFill>
                  <a:schemeClr val="tx1"/>
                </a:solidFill>
                <a:latin typeface="+mn-lt"/>
                <a:ea typeface="+mn-ea"/>
                <a:cs typeface="+mn-cs"/>
              </a:rPr>
              <a:t>END.</a:t>
            </a:r>
          </a:p>
          <a:p>
            <a:r>
              <a:rPr lang="en-US" sz="1400" kern="1200" dirty="0" smtClean="0">
                <a:solidFill>
                  <a:schemeClr val="tx1"/>
                </a:solidFill>
                <a:latin typeface="+mn-lt"/>
                <a:ea typeface="+mn-ea"/>
                <a:cs typeface="+mn-cs"/>
              </a:rPr>
              <a:t> </a:t>
            </a:r>
          </a:p>
          <a:p>
            <a:r>
              <a:rPr lang="en-US" sz="1400" kern="1200" dirty="0" smtClean="0">
                <a:solidFill>
                  <a:schemeClr val="tx1"/>
                </a:solidFill>
                <a:latin typeface="+mn-lt"/>
                <a:ea typeface="+mn-ea"/>
                <a:cs typeface="+mn-cs"/>
              </a:rPr>
              <a:t>2.</a:t>
            </a:r>
            <a:r>
              <a:rPr lang="en-US" sz="1400" kern="1200" baseline="0" dirty="0" smtClean="0">
                <a:solidFill>
                  <a:schemeClr val="tx1"/>
                </a:solidFill>
                <a:latin typeface="+mn-lt"/>
                <a:ea typeface="+mn-ea"/>
                <a:cs typeface="+mn-cs"/>
              </a:rPr>
              <a:t> </a:t>
            </a:r>
            <a:r>
              <a:rPr lang="en-US" sz="1400" kern="1200" dirty="0" smtClean="0">
                <a:solidFill>
                  <a:schemeClr val="tx1"/>
                </a:solidFill>
                <a:latin typeface="+mn-lt"/>
                <a:ea typeface="+mn-ea"/>
                <a:cs typeface="+mn-cs"/>
              </a:rPr>
              <a:t>Change the line(s) described in the “from” condition to correspond to the “to” condition</a:t>
            </a:r>
          </a:p>
          <a:p>
            <a:r>
              <a:rPr lang="en-US" sz="1400" kern="1200" dirty="0" smtClean="0">
                <a:solidFill>
                  <a:schemeClr val="tx1"/>
                </a:solidFill>
                <a:latin typeface="+mn-lt"/>
                <a:ea typeface="+mn-ea"/>
                <a:cs typeface="+mn-cs"/>
              </a:rPr>
              <a:t> to: 	pt_desc1 + pt_desc2  FORMAT  “x(40)”</a:t>
            </a:r>
          </a:p>
          <a:p>
            <a:r>
              <a:rPr lang="en-US" sz="1400" kern="1200" dirty="0" smtClean="0">
                <a:solidFill>
                  <a:schemeClr val="tx1"/>
                </a:solidFill>
                <a:latin typeface="+mn-lt"/>
                <a:ea typeface="+mn-ea"/>
                <a:cs typeface="+mn-cs"/>
              </a:rPr>
              <a:t> </a:t>
            </a:r>
          </a:p>
          <a:p>
            <a:r>
              <a:rPr lang="en-US" sz="1400" kern="1200" dirty="0" smtClean="0">
                <a:solidFill>
                  <a:schemeClr val="tx1"/>
                </a:solidFill>
                <a:latin typeface="+mn-lt"/>
                <a:ea typeface="+mn-ea"/>
                <a:cs typeface="+mn-cs"/>
              </a:rPr>
              <a:t>FOR EACH pt_mstr  NO-LOCK:</a:t>
            </a:r>
          </a:p>
          <a:p>
            <a:r>
              <a:rPr lang="en-US" sz="1400" kern="1200" baseline="0" dirty="0" smtClean="0">
                <a:solidFill>
                  <a:schemeClr val="tx1"/>
                </a:solidFill>
                <a:latin typeface="+mn-lt"/>
                <a:ea typeface="+mn-ea"/>
                <a:cs typeface="+mn-cs"/>
              </a:rPr>
              <a:t>     </a:t>
            </a:r>
            <a:r>
              <a:rPr lang="en-US" sz="1400" kern="1200" dirty="0" smtClean="0">
                <a:solidFill>
                  <a:schemeClr val="tx1"/>
                </a:solidFill>
                <a:latin typeface="+mn-lt"/>
                <a:ea typeface="+mn-ea"/>
                <a:cs typeface="+mn-cs"/>
              </a:rPr>
              <a:t>DISPLAY	pt_part</a:t>
            </a:r>
          </a:p>
          <a:p>
            <a:r>
              <a:rPr lang="en-US" sz="1400" kern="1200" baseline="0" dirty="0" smtClean="0">
                <a:solidFill>
                  <a:schemeClr val="tx1"/>
                </a:solidFill>
                <a:latin typeface="+mn-lt"/>
                <a:ea typeface="+mn-ea"/>
                <a:cs typeface="+mn-cs"/>
                <a:sym typeface="Symbol"/>
              </a:rPr>
              <a:t>                </a:t>
            </a:r>
            <a:r>
              <a:rPr lang="en-US" sz="1400" kern="1200" dirty="0" smtClean="0">
                <a:solidFill>
                  <a:schemeClr val="tx1"/>
                </a:solidFill>
                <a:latin typeface="+mn-lt"/>
                <a:ea typeface="+mn-ea"/>
                <a:cs typeface="+mn-cs"/>
                <a:sym typeface="Symbol"/>
              </a:rPr>
              <a:t></a:t>
            </a:r>
            <a:r>
              <a:rPr lang="en-US" sz="1400" kern="1200" dirty="0" smtClean="0">
                <a:solidFill>
                  <a:schemeClr val="tx1"/>
                </a:solidFill>
                <a:latin typeface="+mn-lt"/>
                <a:ea typeface="+mn-ea"/>
                <a:cs typeface="+mn-cs"/>
              </a:rPr>
              <a:t>pt_desc1 + pt_desc2  FORMAT “x(40)”</a:t>
            </a:r>
          </a:p>
          <a:p>
            <a:r>
              <a:rPr lang="en-US" sz="1400" kern="1200" dirty="0" smtClean="0">
                <a:solidFill>
                  <a:schemeClr val="tx1"/>
                </a:solidFill>
                <a:latin typeface="+mn-lt"/>
                <a:ea typeface="+mn-ea"/>
                <a:cs typeface="+mn-cs"/>
              </a:rPr>
              <a:t>	pt_um	NO-LABEL</a:t>
            </a:r>
          </a:p>
          <a:p>
            <a:r>
              <a:rPr lang="en-US" sz="1400" kern="1200" dirty="0" smtClean="0">
                <a:solidFill>
                  <a:schemeClr val="tx1"/>
                </a:solidFill>
                <a:latin typeface="+mn-lt"/>
                <a:ea typeface="+mn-ea"/>
                <a:cs typeface="+mn-cs"/>
              </a:rPr>
              <a:t>	pt_price	FORMAT “-9,999.99”.</a:t>
            </a:r>
          </a:p>
          <a:p>
            <a:r>
              <a:rPr lang="en-US" sz="1400" kern="1200" dirty="0" smtClean="0">
                <a:solidFill>
                  <a:schemeClr val="tx1"/>
                </a:solidFill>
                <a:latin typeface="+mn-lt"/>
                <a:ea typeface="+mn-ea"/>
                <a:cs typeface="+mn-cs"/>
              </a:rPr>
              <a:t>END.</a:t>
            </a:r>
          </a:p>
          <a:p>
            <a:endParaRPr lang="en-US" sz="1400"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17</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400" kern="1200" dirty="0" smtClean="0">
                <a:solidFill>
                  <a:schemeClr val="tx1"/>
                </a:solidFill>
                <a:latin typeface="+mn-lt"/>
                <a:ea typeface="+mn-ea"/>
                <a:cs typeface="+mn-cs"/>
              </a:rPr>
              <a:t>Many of the activities follow the format shown below.  You are asked to modify lines in the supplied sample programs.  The “from” code is in the sample programs as-is.  The “to” code is created or modified by you.  The steps to complete </a:t>
            </a:r>
            <a:r>
              <a:rPr lang="en-US" sz="1400" i="1" kern="1200" dirty="0" smtClean="0">
                <a:solidFill>
                  <a:schemeClr val="tx1"/>
                </a:solidFill>
                <a:latin typeface="+mn-lt"/>
                <a:ea typeface="+mn-ea"/>
                <a:cs typeface="+mn-cs"/>
              </a:rPr>
              <a:t>Example 1</a:t>
            </a:r>
            <a:r>
              <a:rPr lang="en-US" sz="1400" kern="1200" dirty="0" smtClean="0">
                <a:solidFill>
                  <a:schemeClr val="tx1"/>
                </a:solidFill>
                <a:latin typeface="+mn-lt"/>
                <a:ea typeface="+mn-ea"/>
                <a:cs typeface="+mn-cs"/>
              </a:rPr>
              <a:t> are as follows: </a:t>
            </a:r>
          </a:p>
          <a:p>
            <a:r>
              <a:rPr lang="en-US" sz="1400" b="1" i="1" kern="1200" dirty="0" smtClean="0">
                <a:solidFill>
                  <a:schemeClr val="tx1"/>
                </a:solidFill>
                <a:latin typeface="+mn-lt"/>
                <a:ea typeface="+mn-ea"/>
                <a:cs typeface="+mn-cs"/>
              </a:rPr>
              <a:t>Example 1</a:t>
            </a:r>
            <a:endParaRPr lang="en-US" sz="1400" kern="1200" dirty="0" smtClean="0">
              <a:solidFill>
                <a:schemeClr val="tx1"/>
              </a:solidFill>
              <a:latin typeface="+mn-lt"/>
              <a:ea typeface="+mn-ea"/>
              <a:cs typeface="+mn-cs"/>
            </a:endParaRPr>
          </a:p>
          <a:p>
            <a:r>
              <a:rPr lang="en-US" sz="1400" kern="1200" dirty="0" smtClean="0">
                <a:solidFill>
                  <a:schemeClr val="tx1"/>
                </a:solidFill>
                <a:latin typeface="+mn-lt"/>
                <a:ea typeface="+mn-ea"/>
                <a:cs typeface="+mn-cs"/>
              </a:rPr>
              <a:t>From</a:t>
            </a:r>
            <a:r>
              <a:rPr lang="en-US" sz="1400" kern="1200" baseline="0" dirty="0" smtClean="0">
                <a:solidFill>
                  <a:schemeClr val="tx1"/>
                </a:solidFill>
                <a:latin typeface="+mn-lt"/>
                <a:ea typeface="+mn-ea"/>
                <a:cs typeface="+mn-cs"/>
              </a:rPr>
              <a:t> 	</a:t>
            </a:r>
            <a:r>
              <a:rPr lang="en-US" sz="1400" kern="1200" dirty="0" smtClean="0">
                <a:solidFill>
                  <a:schemeClr val="tx1"/>
                </a:solidFill>
                <a:latin typeface="+mn-lt"/>
                <a:ea typeface="+mn-ea"/>
                <a:cs typeface="+mn-cs"/>
              </a:rPr>
              <a:t>= pt_desc1</a:t>
            </a:r>
          </a:p>
          <a:p>
            <a:r>
              <a:rPr lang="en-US" sz="1400" kern="1200" dirty="0" smtClean="0">
                <a:solidFill>
                  <a:schemeClr val="tx1"/>
                </a:solidFill>
                <a:latin typeface="+mn-lt"/>
                <a:ea typeface="+mn-ea"/>
                <a:cs typeface="+mn-cs"/>
              </a:rPr>
              <a:t> </a:t>
            </a:r>
            <a:r>
              <a:rPr lang="en-US" sz="1400" kern="1200" baseline="0" dirty="0" smtClean="0">
                <a:solidFill>
                  <a:schemeClr val="tx1"/>
                </a:solidFill>
                <a:latin typeface="+mn-lt"/>
                <a:ea typeface="+mn-ea"/>
                <a:cs typeface="+mn-cs"/>
              </a:rPr>
              <a:t>          	   </a:t>
            </a:r>
            <a:r>
              <a:rPr lang="en-US" sz="1400" kern="1200" dirty="0" smtClean="0">
                <a:solidFill>
                  <a:schemeClr val="tx1"/>
                </a:solidFill>
                <a:latin typeface="+mn-lt"/>
                <a:ea typeface="+mn-ea"/>
                <a:cs typeface="+mn-cs"/>
              </a:rPr>
              <a:t>pt_desc2</a:t>
            </a:r>
          </a:p>
          <a:p>
            <a:r>
              <a:rPr lang="en-US" sz="1400" kern="1200" dirty="0" smtClean="0">
                <a:solidFill>
                  <a:schemeClr val="tx1"/>
                </a:solidFill>
                <a:latin typeface="+mn-lt"/>
                <a:ea typeface="+mn-ea"/>
                <a:cs typeface="+mn-cs"/>
              </a:rPr>
              <a:t>To	= pt_desc1 + pt_desc2 FORMAT “x(40)”</a:t>
            </a:r>
          </a:p>
          <a:p>
            <a:r>
              <a:rPr lang="en-US" sz="1400" kern="1200" dirty="0" smtClean="0">
                <a:solidFill>
                  <a:schemeClr val="tx1"/>
                </a:solidFill>
                <a:latin typeface="+mn-lt"/>
                <a:ea typeface="+mn-ea"/>
                <a:cs typeface="+mn-cs"/>
              </a:rPr>
              <a:t> </a:t>
            </a:r>
          </a:p>
          <a:p>
            <a:r>
              <a:rPr lang="en-US" sz="1400" kern="1200" dirty="0" smtClean="0">
                <a:solidFill>
                  <a:schemeClr val="tx1"/>
                </a:solidFill>
                <a:latin typeface="+mn-lt"/>
                <a:ea typeface="+mn-ea"/>
                <a:cs typeface="+mn-cs"/>
              </a:rPr>
              <a:t>1.</a:t>
            </a:r>
            <a:r>
              <a:rPr lang="en-US" sz="1400" kern="1200" baseline="0" dirty="0" smtClean="0">
                <a:solidFill>
                  <a:schemeClr val="tx1"/>
                </a:solidFill>
                <a:latin typeface="+mn-lt"/>
                <a:ea typeface="+mn-ea"/>
                <a:cs typeface="+mn-cs"/>
              </a:rPr>
              <a:t> </a:t>
            </a:r>
            <a:r>
              <a:rPr lang="en-US" sz="1400" kern="1200" dirty="0" smtClean="0">
                <a:solidFill>
                  <a:schemeClr val="tx1"/>
                </a:solidFill>
                <a:latin typeface="+mn-lt"/>
                <a:ea typeface="+mn-ea"/>
                <a:cs typeface="+mn-cs"/>
              </a:rPr>
              <a:t>Locate the line(s) in the sample procedure which are described in the “from” condition.  In this case, these are the lines with pt_desc1 and pt_desc2.</a:t>
            </a:r>
          </a:p>
          <a:p>
            <a:r>
              <a:rPr lang="en-US" sz="1400" kern="1200" dirty="0" smtClean="0">
                <a:solidFill>
                  <a:schemeClr val="tx1"/>
                </a:solidFill>
                <a:latin typeface="+mn-lt"/>
                <a:ea typeface="+mn-ea"/>
                <a:cs typeface="+mn-cs"/>
              </a:rPr>
              <a:t> from:	pt_desc1</a:t>
            </a:r>
          </a:p>
          <a:p>
            <a:r>
              <a:rPr lang="en-US" sz="1400" kern="1200" dirty="0" smtClean="0">
                <a:solidFill>
                  <a:schemeClr val="tx1"/>
                </a:solidFill>
                <a:latin typeface="+mn-lt"/>
                <a:ea typeface="+mn-ea"/>
                <a:cs typeface="+mn-cs"/>
              </a:rPr>
              <a:t>	pt_desc2</a:t>
            </a:r>
          </a:p>
          <a:p>
            <a:r>
              <a:rPr lang="en-US" sz="1400" kern="1200" dirty="0" smtClean="0">
                <a:solidFill>
                  <a:schemeClr val="tx1"/>
                </a:solidFill>
                <a:latin typeface="+mn-lt"/>
                <a:ea typeface="+mn-ea"/>
                <a:cs typeface="+mn-cs"/>
              </a:rPr>
              <a:t> </a:t>
            </a:r>
          </a:p>
          <a:p>
            <a:r>
              <a:rPr lang="en-US" sz="1400" kern="1200" dirty="0" smtClean="0">
                <a:solidFill>
                  <a:schemeClr val="tx1"/>
                </a:solidFill>
                <a:latin typeface="+mn-lt"/>
                <a:ea typeface="+mn-ea"/>
                <a:cs typeface="+mn-cs"/>
              </a:rPr>
              <a:t>FOR EACH pt_mstr  NO-LOCK:</a:t>
            </a:r>
          </a:p>
          <a:p>
            <a:r>
              <a:rPr lang="en-US" sz="1400" kern="1200" baseline="0" dirty="0" smtClean="0">
                <a:solidFill>
                  <a:schemeClr val="tx1"/>
                </a:solidFill>
                <a:latin typeface="+mn-lt"/>
                <a:ea typeface="+mn-ea"/>
                <a:cs typeface="+mn-cs"/>
              </a:rPr>
              <a:t>      </a:t>
            </a:r>
            <a:r>
              <a:rPr lang="en-US" sz="1400" kern="1200" dirty="0" smtClean="0">
                <a:solidFill>
                  <a:schemeClr val="tx1"/>
                </a:solidFill>
                <a:latin typeface="+mn-lt"/>
                <a:ea typeface="+mn-ea"/>
                <a:cs typeface="+mn-cs"/>
              </a:rPr>
              <a:t>DISPLAY 	</a:t>
            </a:r>
            <a:r>
              <a:rPr lang="en-US" sz="1400" kern="1200" baseline="0" dirty="0" smtClean="0">
                <a:solidFill>
                  <a:schemeClr val="tx1"/>
                </a:solidFill>
                <a:latin typeface="+mn-lt"/>
                <a:ea typeface="+mn-ea"/>
                <a:cs typeface="+mn-cs"/>
              </a:rPr>
              <a:t>   </a:t>
            </a:r>
            <a:r>
              <a:rPr lang="en-US" sz="1400" kern="1200" dirty="0" smtClean="0">
                <a:solidFill>
                  <a:schemeClr val="tx1"/>
                </a:solidFill>
                <a:latin typeface="+mn-lt"/>
                <a:ea typeface="+mn-ea"/>
                <a:cs typeface="+mn-cs"/>
              </a:rPr>
              <a:t>pt_part</a:t>
            </a:r>
          </a:p>
          <a:p>
            <a:r>
              <a:rPr lang="en-US" sz="1400" kern="1200" dirty="0" smtClean="0">
                <a:solidFill>
                  <a:schemeClr val="tx1"/>
                </a:solidFill>
                <a:latin typeface="+mn-lt"/>
                <a:ea typeface="+mn-ea"/>
                <a:cs typeface="+mn-cs"/>
                <a:sym typeface="Symbol"/>
              </a:rPr>
              <a:t>	</a:t>
            </a:r>
            <a:r>
              <a:rPr lang="en-US" sz="1400" kern="1200" dirty="0" smtClean="0">
                <a:solidFill>
                  <a:schemeClr val="tx1"/>
                </a:solidFill>
                <a:latin typeface="+mn-lt"/>
                <a:ea typeface="+mn-ea"/>
                <a:cs typeface="+mn-cs"/>
              </a:rPr>
              <a:t>pt_desc1</a:t>
            </a:r>
          </a:p>
          <a:p>
            <a:r>
              <a:rPr lang="en-US" sz="1400" kern="1200" dirty="0" smtClean="0">
                <a:solidFill>
                  <a:schemeClr val="tx1"/>
                </a:solidFill>
                <a:latin typeface="+mn-lt"/>
                <a:ea typeface="+mn-ea"/>
                <a:cs typeface="+mn-cs"/>
              </a:rPr>
              <a:t>	</a:t>
            </a:r>
            <a:r>
              <a:rPr lang="en-US" sz="1400" kern="1200" dirty="0" smtClean="0">
                <a:solidFill>
                  <a:schemeClr val="tx1"/>
                </a:solidFill>
                <a:latin typeface="+mn-lt"/>
                <a:ea typeface="+mn-ea"/>
                <a:cs typeface="+mn-cs"/>
                <a:sym typeface="Symbol"/>
              </a:rPr>
              <a:t></a:t>
            </a:r>
            <a:r>
              <a:rPr lang="en-US" sz="1400" kern="1200" dirty="0" smtClean="0">
                <a:solidFill>
                  <a:schemeClr val="tx1"/>
                </a:solidFill>
                <a:latin typeface="+mn-lt"/>
                <a:ea typeface="+mn-ea"/>
                <a:cs typeface="+mn-cs"/>
              </a:rPr>
              <a:t>pt_desc2</a:t>
            </a:r>
          </a:p>
          <a:p>
            <a:r>
              <a:rPr lang="en-US" sz="1400" kern="1200" dirty="0" smtClean="0">
                <a:solidFill>
                  <a:schemeClr val="tx1"/>
                </a:solidFill>
                <a:latin typeface="+mn-lt"/>
                <a:ea typeface="+mn-ea"/>
                <a:cs typeface="+mn-cs"/>
              </a:rPr>
              <a:t>	    pt_um	NO-LABEL</a:t>
            </a:r>
          </a:p>
          <a:p>
            <a:r>
              <a:rPr lang="en-US" sz="1400" kern="1200" dirty="0" smtClean="0">
                <a:solidFill>
                  <a:schemeClr val="tx1"/>
                </a:solidFill>
                <a:latin typeface="+mn-lt"/>
                <a:ea typeface="+mn-ea"/>
                <a:cs typeface="+mn-cs"/>
              </a:rPr>
              <a:t>	    pt_price	FORMAT “-9,999.99”.</a:t>
            </a:r>
          </a:p>
          <a:p>
            <a:r>
              <a:rPr lang="en-US" sz="1400" kern="1200" dirty="0" smtClean="0">
                <a:solidFill>
                  <a:schemeClr val="tx1"/>
                </a:solidFill>
                <a:latin typeface="+mn-lt"/>
                <a:ea typeface="+mn-ea"/>
                <a:cs typeface="+mn-cs"/>
              </a:rPr>
              <a:t>END.</a:t>
            </a:r>
          </a:p>
          <a:p>
            <a:r>
              <a:rPr lang="en-US" sz="1400" kern="1200" dirty="0" smtClean="0">
                <a:solidFill>
                  <a:schemeClr val="tx1"/>
                </a:solidFill>
                <a:latin typeface="+mn-lt"/>
                <a:ea typeface="+mn-ea"/>
                <a:cs typeface="+mn-cs"/>
              </a:rPr>
              <a:t> </a:t>
            </a:r>
          </a:p>
          <a:p>
            <a:r>
              <a:rPr lang="en-US" sz="1400" kern="1200" dirty="0" smtClean="0">
                <a:solidFill>
                  <a:schemeClr val="tx1"/>
                </a:solidFill>
                <a:latin typeface="+mn-lt"/>
                <a:ea typeface="+mn-ea"/>
                <a:cs typeface="+mn-cs"/>
              </a:rPr>
              <a:t>2.</a:t>
            </a:r>
            <a:r>
              <a:rPr lang="en-US" sz="1400" kern="1200" baseline="0" dirty="0" smtClean="0">
                <a:solidFill>
                  <a:schemeClr val="tx1"/>
                </a:solidFill>
                <a:latin typeface="+mn-lt"/>
                <a:ea typeface="+mn-ea"/>
                <a:cs typeface="+mn-cs"/>
              </a:rPr>
              <a:t> </a:t>
            </a:r>
            <a:r>
              <a:rPr lang="en-US" sz="1400" kern="1200" dirty="0" smtClean="0">
                <a:solidFill>
                  <a:schemeClr val="tx1"/>
                </a:solidFill>
                <a:latin typeface="+mn-lt"/>
                <a:ea typeface="+mn-ea"/>
                <a:cs typeface="+mn-cs"/>
              </a:rPr>
              <a:t>Change the line(s) described in the “from” condition to correspond to the “to” condition</a:t>
            </a:r>
          </a:p>
          <a:p>
            <a:r>
              <a:rPr lang="en-US" sz="1400" kern="1200" dirty="0" smtClean="0">
                <a:solidFill>
                  <a:schemeClr val="tx1"/>
                </a:solidFill>
                <a:latin typeface="+mn-lt"/>
                <a:ea typeface="+mn-ea"/>
                <a:cs typeface="+mn-cs"/>
              </a:rPr>
              <a:t> to: 	pt_desc1 + pt_desc2  FORMAT  “x(40)”</a:t>
            </a:r>
          </a:p>
          <a:p>
            <a:r>
              <a:rPr lang="en-US" sz="1400" kern="1200" dirty="0" smtClean="0">
                <a:solidFill>
                  <a:schemeClr val="tx1"/>
                </a:solidFill>
                <a:latin typeface="+mn-lt"/>
                <a:ea typeface="+mn-ea"/>
                <a:cs typeface="+mn-cs"/>
              </a:rPr>
              <a:t> </a:t>
            </a:r>
          </a:p>
          <a:p>
            <a:r>
              <a:rPr lang="en-US" sz="1400" kern="1200" dirty="0" smtClean="0">
                <a:solidFill>
                  <a:schemeClr val="tx1"/>
                </a:solidFill>
                <a:latin typeface="+mn-lt"/>
                <a:ea typeface="+mn-ea"/>
                <a:cs typeface="+mn-cs"/>
              </a:rPr>
              <a:t>FOR EACH pt_mstr  NO-LOCK:</a:t>
            </a:r>
          </a:p>
          <a:p>
            <a:r>
              <a:rPr lang="en-US" sz="1400" kern="1200" baseline="0" dirty="0" smtClean="0">
                <a:solidFill>
                  <a:schemeClr val="tx1"/>
                </a:solidFill>
                <a:latin typeface="+mn-lt"/>
                <a:ea typeface="+mn-ea"/>
                <a:cs typeface="+mn-cs"/>
              </a:rPr>
              <a:t>     </a:t>
            </a:r>
            <a:r>
              <a:rPr lang="en-US" sz="1400" kern="1200" dirty="0" smtClean="0">
                <a:solidFill>
                  <a:schemeClr val="tx1"/>
                </a:solidFill>
                <a:latin typeface="+mn-lt"/>
                <a:ea typeface="+mn-ea"/>
                <a:cs typeface="+mn-cs"/>
              </a:rPr>
              <a:t>DISPLAY	pt_part</a:t>
            </a:r>
          </a:p>
          <a:p>
            <a:r>
              <a:rPr lang="en-US" sz="1400" kern="1200" baseline="0" dirty="0" smtClean="0">
                <a:solidFill>
                  <a:schemeClr val="tx1"/>
                </a:solidFill>
                <a:latin typeface="+mn-lt"/>
                <a:ea typeface="+mn-ea"/>
                <a:cs typeface="+mn-cs"/>
                <a:sym typeface="Symbol"/>
              </a:rPr>
              <a:t>                </a:t>
            </a:r>
            <a:r>
              <a:rPr lang="en-US" sz="1400" kern="1200" dirty="0" smtClean="0">
                <a:solidFill>
                  <a:schemeClr val="tx1"/>
                </a:solidFill>
                <a:latin typeface="+mn-lt"/>
                <a:ea typeface="+mn-ea"/>
                <a:cs typeface="+mn-cs"/>
                <a:sym typeface="Symbol"/>
              </a:rPr>
              <a:t></a:t>
            </a:r>
            <a:r>
              <a:rPr lang="en-US" sz="1400" kern="1200" dirty="0" smtClean="0">
                <a:solidFill>
                  <a:schemeClr val="tx1"/>
                </a:solidFill>
                <a:latin typeface="+mn-lt"/>
                <a:ea typeface="+mn-ea"/>
                <a:cs typeface="+mn-cs"/>
              </a:rPr>
              <a:t>pt_desc1 + pt_desc2  FORMAT “x(40)”</a:t>
            </a:r>
          </a:p>
          <a:p>
            <a:r>
              <a:rPr lang="en-US" sz="1400" kern="1200" dirty="0" smtClean="0">
                <a:solidFill>
                  <a:schemeClr val="tx1"/>
                </a:solidFill>
                <a:latin typeface="+mn-lt"/>
                <a:ea typeface="+mn-ea"/>
                <a:cs typeface="+mn-cs"/>
              </a:rPr>
              <a:t>	pt_um	NO-LABEL</a:t>
            </a:r>
          </a:p>
          <a:p>
            <a:r>
              <a:rPr lang="en-US" sz="1400" kern="1200" dirty="0" smtClean="0">
                <a:solidFill>
                  <a:schemeClr val="tx1"/>
                </a:solidFill>
                <a:latin typeface="+mn-lt"/>
                <a:ea typeface="+mn-ea"/>
                <a:cs typeface="+mn-cs"/>
              </a:rPr>
              <a:t>	pt_price	FORMAT “-9,999.99”.</a:t>
            </a:r>
          </a:p>
          <a:p>
            <a:r>
              <a:rPr lang="en-US" sz="1400" kern="1200" dirty="0" smtClean="0">
                <a:solidFill>
                  <a:schemeClr val="tx1"/>
                </a:solidFill>
                <a:latin typeface="+mn-lt"/>
                <a:ea typeface="+mn-ea"/>
                <a:cs typeface="+mn-cs"/>
              </a:rPr>
              <a:t>END.</a:t>
            </a:r>
          </a:p>
          <a:p>
            <a:endParaRPr lang="en-US" sz="1400"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18</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dirty="0"/>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2"/>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 id="2147483661" r:id="rId10"/>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qad.com/documentlibrary"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Introduction to Progress Programming</a:t>
            </a:r>
            <a:endParaRPr lang="en-US" dirty="0"/>
          </a:p>
        </p:txBody>
      </p:sp>
      <p:sp>
        <p:nvSpPr>
          <p:cNvPr id="3" name="Text Placeholder 2"/>
          <p:cNvSpPr>
            <a:spLocks noGrp="1"/>
          </p:cNvSpPr>
          <p:nvPr>
            <p:ph type="body" sz="quarter" idx="10"/>
          </p:nvPr>
        </p:nvSpPr>
        <p:spPr>
          <a:xfrm>
            <a:off x="457200" y="1465138"/>
            <a:ext cx="8229600" cy="349250"/>
          </a:xfrm>
        </p:spPr>
        <p:txBody>
          <a:bodyPr/>
          <a:lstStyle/>
          <a:p>
            <a:r>
              <a:rPr lang="en-US" sz="2400" dirty="0" smtClean="0"/>
              <a:t>Introduction to Progress Programming</a:t>
            </a:r>
            <a:endParaRPr lang="en-US" sz="2400" dirty="0"/>
          </a:p>
        </p:txBody>
      </p:sp>
      <p:sp>
        <p:nvSpPr>
          <p:cNvPr id="4" name="Text Placeholder 2"/>
          <p:cNvSpPr>
            <a:spLocks noGrp="1"/>
          </p:cNvSpPr>
          <p:nvPr>
            <p:ph type="body" sz="quarter" idx="10"/>
          </p:nvPr>
        </p:nvSpPr>
        <p:spPr>
          <a:xfrm>
            <a:off x="455225" y="2045038"/>
            <a:ext cx="8229600" cy="349250"/>
          </a:xfrm>
        </p:spPr>
        <p:txBody>
          <a:bodyPr/>
          <a:lstStyle/>
          <a:p>
            <a:r>
              <a:rPr lang="en-US" dirty="0" smtClean="0"/>
              <a:t>Lesson 1: Overview</a:t>
            </a:r>
            <a:endParaRPr lang="en-US" dirty="0"/>
          </a:p>
        </p:txBody>
      </p:sp>
      <p:sp>
        <p:nvSpPr>
          <p:cNvPr id="5" name="TextBox 4"/>
          <p:cNvSpPr txBox="1"/>
          <p:nvPr/>
        </p:nvSpPr>
        <p:spPr>
          <a:xfrm>
            <a:off x="480950" y="2648203"/>
            <a:ext cx="1133644" cy="338554"/>
          </a:xfrm>
          <a:prstGeom prst="rect">
            <a:avLst/>
          </a:prstGeom>
          <a:noFill/>
        </p:spPr>
        <p:txBody>
          <a:bodyPr wrap="none" rtlCol="0">
            <a:spAutoFit/>
          </a:bodyPr>
          <a:lstStyle/>
          <a:p>
            <a:r>
              <a:rPr lang="en-US" sz="1600" dirty="0" smtClean="0"/>
              <a:t>April 2014</a:t>
            </a:r>
            <a:endParaRPr lang="en-US" sz="1600" dirty="0"/>
          </a:p>
        </p:txBody>
      </p:sp>
      <p:sp>
        <p:nvSpPr>
          <p:cNvPr id="6" name="TextBox 5"/>
          <p:cNvSpPr txBox="1"/>
          <p:nvPr/>
        </p:nvSpPr>
        <p:spPr>
          <a:xfrm>
            <a:off x="457200" y="3182590"/>
            <a:ext cx="2511631" cy="276999"/>
          </a:xfrm>
          <a:prstGeom prst="rect">
            <a:avLst/>
          </a:prstGeom>
          <a:noFill/>
        </p:spPr>
        <p:txBody>
          <a:bodyPr wrap="square" rtlCol="0">
            <a:spAutoFit/>
          </a:bodyPr>
          <a:lstStyle/>
          <a:p>
            <a:r>
              <a:rPr lang="en-US" sz="1200" dirty="0" smtClean="0"/>
              <a:t>Maintained by biw@qad.com</a:t>
            </a:r>
            <a:endParaRPr lang="en-US" sz="1200" dirty="0"/>
          </a:p>
        </p:txBody>
      </p:sp>
    </p:spTree>
    <p:extLst>
      <p:ext uri="{BB962C8B-B14F-4D97-AF65-F5344CB8AC3E}">
        <p14:creationId xmlns:p14="http://schemas.microsoft.com/office/powerpoint/2010/main" xmlns=""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38758"/>
            <a:ext cx="8229600" cy="4999951"/>
          </a:xfrm>
        </p:spPr>
        <p:txBody>
          <a:bodyPr>
            <a:normAutofit lnSpcReduction="10000"/>
          </a:bodyPr>
          <a:lstStyle/>
          <a:p>
            <a:r>
              <a:rPr lang="en-US" dirty="0" smtClean="0"/>
              <a:t>Simplified database for purposes of this class</a:t>
            </a:r>
          </a:p>
          <a:p>
            <a:pPr lvl="1"/>
            <a:r>
              <a:rPr lang="en-US" dirty="0" smtClean="0"/>
              <a:t>Contains only a subset of tables</a:t>
            </a:r>
          </a:p>
          <a:p>
            <a:pPr lvl="1"/>
            <a:r>
              <a:rPr lang="en-US" dirty="0" smtClean="0"/>
              <a:t>Some sample programs reference tables that are not included in the training database</a:t>
            </a:r>
          </a:p>
          <a:p>
            <a:r>
              <a:rPr lang="en-US" dirty="0" smtClean="0"/>
              <a:t>Meant to be a neutral environment</a:t>
            </a:r>
          </a:p>
          <a:p>
            <a:pPr lvl="1"/>
            <a:r>
              <a:rPr lang="en-US" dirty="0" smtClean="0"/>
              <a:t>Significant architectural differences between QAD Standard Edition and Enterprise Edition</a:t>
            </a:r>
          </a:p>
          <a:p>
            <a:pPr lvl="2"/>
            <a:r>
              <a:rPr lang="en-US" dirty="0" smtClean="0"/>
              <a:t>Enterprise Financials vs. Standard Financials: Examples only show standard operational programs</a:t>
            </a:r>
          </a:p>
          <a:p>
            <a:pPr lvl="2"/>
            <a:r>
              <a:rPr lang="en-US" dirty="0" smtClean="0"/>
              <a:t>Domained vs. non-domained tables: training database tables include domain field</a:t>
            </a:r>
          </a:p>
          <a:p>
            <a:pPr lvl="1"/>
            <a:r>
              <a:rPr lang="en-US" dirty="0" smtClean="0"/>
              <a:t>Basic Progress coding practices are very similar in SE and EE</a:t>
            </a:r>
          </a:p>
          <a:p>
            <a:endParaRPr lang="en-US" dirty="0"/>
          </a:p>
        </p:txBody>
      </p:sp>
      <p:sp>
        <p:nvSpPr>
          <p:cNvPr id="4" name="Title 3"/>
          <p:cNvSpPr>
            <a:spLocks noGrp="1"/>
          </p:cNvSpPr>
          <p:nvPr>
            <p:ph type="title"/>
          </p:nvPr>
        </p:nvSpPr>
        <p:spPr>
          <a:xfrm>
            <a:off x="457200" y="346202"/>
            <a:ext cx="8229600" cy="708730"/>
          </a:xfrm>
        </p:spPr>
        <p:txBody>
          <a:bodyPr/>
          <a:lstStyle/>
          <a:p>
            <a:r>
              <a:rPr lang="en-US" dirty="0" smtClean="0"/>
              <a:t>Training Environment</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PP-OV</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090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38758"/>
            <a:ext cx="8229600" cy="4999951"/>
          </a:xfrm>
        </p:spPr>
        <p:txBody>
          <a:bodyPr>
            <a:normAutofit/>
          </a:bodyPr>
          <a:lstStyle/>
          <a:p>
            <a:r>
              <a:rPr lang="en-US" dirty="0" smtClean="0"/>
              <a:t>Multiple versions of Progress Editor:</a:t>
            </a:r>
          </a:p>
          <a:p>
            <a:pPr lvl="1"/>
            <a:r>
              <a:rPr lang="en-US" dirty="0" smtClean="0"/>
              <a:t>Graphical (GUI)</a:t>
            </a:r>
          </a:p>
          <a:p>
            <a:pPr lvl="1"/>
            <a:r>
              <a:rPr lang="en-US" dirty="0" smtClean="0"/>
              <a:t>Character-based</a:t>
            </a:r>
          </a:p>
          <a:p>
            <a:pPr lvl="1"/>
            <a:r>
              <a:rPr lang="en-US" dirty="0" smtClean="0"/>
              <a:t>OpenEdge Architect</a:t>
            </a:r>
          </a:p>
          <a:p>
            <a:r>
              <a:rPr lang="en-US" dirty="0" smtClean="0"/>
              <a:t>This class uses the GUI Editor</a:t>
            </a:r>
          </a:p>
          <a:p>
            <a:r>
              <a:rPr lang="en-US" dirty="0" smtClean="0"/>
              <a:t>Other Editors can be used:</a:t>
            </a:r>
          </a:p>
          <a:p>
            <a:pPr lvl="1"/>
            <a:r>
              <a:rPr lang="en-US" dirty="0" smtClean="0"/>
              <a:t>Vi</a:t>
            </a:r>
          </a:p>
          <a:p>
            <a:pPr lvl="1"/>
            <a:r>
              <a:rPr lang="en-US" dirty="0" smtClean="0"/>
              <a:t>Notepad ++</a:t>
            </a:r>
          </a:p>
          <a:p>
            <a:endParaRPr lang="en-US" dirty="0"/>
          </a:p>
        </p:txBody>
      </p:sp>
      <p:sp>
        <p:nvSpPr>
          <p:cNvPr id="4" name="Title 3"/>
          <p:cNvSpPr>
            <a:spLocks noGrp="1"/>
          </p:cNvSpPr>
          <p:nvPr>
            <p:ph type="title"/>
          </p:nvPr>
        </p:nvSpPr>
        <p:spPr>
          <a:xfrm>
            <a:off x="457200" y="346202"/>
            <a:ext cx="8229600" cy="708730"/>
          </a:xfrm>
        </p:spPr>
        <p:txBody>
          <a:bodyPr/>
          <a:lstStyle/>
          <a:p>
            <a:r>
              <a:rPr lang="en-US" dirty="0" smtClean="0"/>
              <a:t>Progress Editor</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PP-OV</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095</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38758"/>
            <a:ext cx="8229600" cy="4999951"/>
          </a:xfrm>
        </p:spPr>
        <p:txBody>
          <a:bodyPr>
            <a:normAutofit fontScale="92500" lnSpcReduction="10000"/>
          </a:bodyPr>
          <a:lstStyle/>
          <a:p>
            <a:pPr marL="514350" indent="-514350">
              <a:buFont typeface="+mj-lt"/>
              <a:buAutoNum type="arabicPeriod"/>
            </a:pPr>
            <a:r>
              <a:rPr lang="en-US" dirty="0" smtClean="0"/>
              <a:t>Log into the environment</a:t>
            </a:r>
          </a:p>
          <a:p>
            <a:pPr marL="514350" indent="-514350">
              <a:buFont typeface="+mj-lt"/>
              <a:buAutoNum type="arabicPeriod"/>
            </a:pPr>
            <a:r>
              <a:rPr lang="en-US" dirty="0" smtClean="0"/>
              <a:t>Double-click the Progress OE10 Training icon on the desktop </a:t>
            </a:r>
          </a:p>
          <a:p>
            <a:pPr lvl="1"/>
            <a:r>
              <a:rPr lang="en-US" dirty="0" smtClean="0"/>
              <a:t>This starts the Progress Editor with a small program displayed</a:t>
            </a:r>
          </a:p>
          <a:p>
            <a:pPr marL="514350" indent="-514350">
              <a:buFont typeface="+mj-lt"/>
              <a:buAutoNum type="arabicPeriod"/>
            </a:pPr>
            <a:r>
              <a:rPr lang="en-US" dirty="0" smtClean="0"/>
              <a:t>Choose Compile|Run from the Editor menu to execute this program and connect to the training database</a:t>
            </a:r>
          </a:p>
          <a:p>
            <a:pPr marL="514350" indent="-514350">
              <a:buFont typeface="+mj-lt"/>
              <a:buAutoNum type="arabicPeriod"/>
            </a:pPr>
            <a:r>
              <a:rPr lang="en-US" dirty="0" smtClean="0"/>
              <a:t>Choose File|Close to close the program</a:t>
            </a:r>
          </a:p>
          <a:p>
            <a:pPr marL="514350" indent="-514350">
              <a:buFont typeface="+mj-lt"/>
              <a:buAutoNum type="arabicPeriod"/>
            </a:pPr>
            <a:r>
              <a:rPr lang="en-US" dirty="0" smtClean="0"/>
              <a:t>Sample programs for use during class exercises are located in a folder on the desktop</a:t>
            </a:r>
          </a:p>
          <a:p>
            <a:pPr>
              <a:buNone/>
            </a:pPr>
            <a:r>
              <a:rPr lang="en-US" dirty="0" smtClean="0"/>
              <a:t>		</a:t>
            </a:r>
            <a:r>
              <a:rPr lang="en-US" sz="2400" dirty="0" smtClean="0"/>
              <a:t>C:\_OE10\Exercises</a:t>
            </a:r>
          </a:p>
          <a:p>
            <a:endParaRPr lang="en-US" dirty="0"/>
          </a:p>
        </p:txBody>
      </p:sp>
      <p:sp>
        <p:nvSpPr>
          <p:cNvPr id="4" name="Title 3"/>
          <p:cNvSpPr>
            <a:spLocks noGrp="1"/>
          </p:cNvSpPr>
          <p:nvPr>
            <p:ph type="title"/>
          </p:nvPr>
        </p:nvSpPr>
        <p:spPr>
          <a:xfrm>
            <a:off x="457200" y="346202"/>
            <a:ext cx="8229600" cy="708730"/>
          </a:xfrm>
        </p:spPr>
        <p:txBody>
          <a:bodyPr/>
          <a:lstStyle/>
          <a:p>
            <a:r>
              <a:rPr lang="en-US" dirty="0" smtClean="0"/>
              <a:t>Connecting to Training Environment</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PP-OV</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100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38758"/>
            <a:ext cx="8229600" cy="4999951"/>
          </a:xfrm>
        </p:spPr>
        <p:txBody>
          <a:bodyPr>
            <a:normAutofit/>
          </a:bodyPr>
          <a:lstStyle/>
          <a:p>
            <a:r>
              <a:rPr lang="en-US" dirty="0" smtClean="0"/>
              <a:t>Sample programs are used throughout the course</a:t>
            </a:r>
          </a:p>
          <a:p>
            <a:pPr lvl="1"/>
            <a:r>
              <a:rPr lang="en-US" dirty="0" smtClean="0"/>
              <a:t>Use simplified formatting</a:t>
            </a:r>
          </a:p>
          <a:p>
            <a:r>
              <a:rPr lang="en-US" dirty="0" smtClean="0"/>
              <a:t>See the training guide preface for a sample QAD EA inquiry</a:t>
            </a:r>
          </a:p>
          <a:p>
            <a:pPr lvl="1"/>
            <a:r>
              <a:rPr lang="en-US" dirty="0" smtClean="0"/>
              <a:t>You will learn how to build queries similar to this sample </a:t>
            </a:r>
          </a:p>
          <a:p>
            <a:pPr lvl="1"/>
            <a:r>
              <a:rPr lang="en-US" dirty="0" smtClean="0"/>
              <a:t>In class, we may refer back to this sample to review how commands are used</a:t>
            </a:r>
          </a:p>
          <a:p>
            <a:endParaRPr lang="en-US" dirty="0"/>
          </a:p>
        </p:txBody>
      </p:sp>
      <p:sp>
        <p:nvSpPr>
          <p:cNvPr id="4" name="Title 3"/>
          <p:cNvSpPr>
            <a:spLocks noGrp="1"/>
          </p:cNvSpPr>
          <p:nvPr>
            <p:ph type="title"/>
          </p:nvPr>
        </p:nvSpPr>
        <p:spPr>
          <a:xfrm>
            <a:off x="457200" y="346202"/>
            <a:ext cx="8229600" cy="708730"/>
          </a:xfrm>
        </p:spPr>
        <p:txBody>
          <a:bodyPr/>
          <a:lstStyle/>
          <a:p>
            <a:r>
              <a:rPr lang="en-US" dirty="0" smtClean="0"/>
              <a:t>Sample Programs </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PP-OV</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110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599040" cy="4999951"/>
          </a:xfrm>
        </p:spPr>
        <p:txBody>
          <a:bodyPr/>
          <a:lstStyle/>
          <a:p>
            <a:pPr>
              <a:lnSpc>
                <a:spcPct val="80000"/>
              </a:lnSpc>
              <a:spcBef>
                <a:spcPct val="25000"/>
              </a:spcBef>
              <a:buClr>
                <a:srgbClr val="F79646"/>
              </a:buClr>
              <a:buFont typeface="Arial" pitchFamily="34" charset="0"/>
              <a:buChar char="•"/>
            </a:pPr>
            <a:r>
              <a:rPr lang="en-US" sz="3000" dirty="0" smtClean="0"/>
              <a:t>Header</a:t>
            </a:r>
          </a:p>
          <a:p>
            <a:pPr>
              <a:lnSpc>
                <a:spcPct val="80000"/>
              </a:lnSpc>
              <a:spcBef>
                <a:spcPct val="25000"/>
              </a:spcBef>
              <a:buClr>
                <a:srgbClr val="F79646"/>
              </a:buClr>
              <a:buFont typeface="Arial" pitchFamily="34" charset="0"/>
              <a:buChar char="•"/>
            </a:pPr>
            <a:r>
              <a:rPr lang="en-US" sz="3000" dirty="0" smtClean="0"/>
              <a:t>Define variables, parameters, buffers, </a:t>
            </a:r>
            <a:br>
              <a:rPr lang="en-US" sz="3000" dirty="0" smtClean="0"/>
            </a:br>
            <a:r>
              <a:rPr lang="en-US" sz="3000" dirty="0" smtClean="0"/>
              <a:t>temp-tables...</a:t>
            </a:r>
          </a:p>
          <a:p>
            <a:pPr>
              <a:lnSpc>
                <a:spcPct val="80000"/>
              </a:lnSpc>
              <a:spcBef>
                <a:spcPct val="25000"/>
              </a:spcBef>
              <a:buClr>
                <a:srgbClr val="F79646"/>
              </a:buClr>
              <a:buFont typeface="Arial" pitchFamily="34" charset="0"/>
              <a:buChar char="•"/>
            </a:pPr>
            <a:r>
              <a:rPr lang="en-US" sz="3000" dirty="0" smtClean="0"/>
              <a:t>Define forms</a:t>
            </a:r>
          </a:p>
          <a:p>
            <a:pPr>
              <a:lnSpc>
                <a:spcPct val="80000"/>
              </a:lnSpc>
              <a:spcBef>
                <a:spcPct val="25000"/>
              </a:spcBef>
              <a:buClr>
                <a:srgbClr val="F79646"/>
              </a:buClr>
              <a:buFont typeface="Arial" pitchFamily="34" charset="0"/>
              <a:buChar char="•"/>
            </a:pPr>
            <a:r>
              <a:rPr lang="en-US" sz="3000" dirty="0" smtClean="0"/>
              <a:t>Procedure body</a:t>
            </a:r>
          </a:p>
          <a:p>
            <a:pPr>
              <a:lnSpc>
                <a:spcPct val="80000"/>
              </a:lnSpc>
              <a:spcBef>
                <a:spcPct val="25000"/>
              </a:spcBef>
              <a:buClr>
                <a:srgbClr val="F79646"/>
              </a:buClr>
              <a:buFont typeface="Arial" pitchFamily="34" charset="0"/>
              <a:buChar char="•"/>
            </a:pPr>
            <a:r>
              <a:rPr lang="en-US" sz="3000" dirty="0" smtClean="0"/>
              <a:t>Exit point</a:t>
            </a:r>
          </a:p>
          <a:p>
            <a:pPr>
              <a:lnSpc>
                <a:spcPct val="80000"/>
              </a:lnSpc>
              <a:spcBef>
                <a:spcPct val="25000"/>
              </a:spcBef>
              <a:buClr>
                <a:srgbClr val="F79646"/>
              </a:buClr>
              <a:buFont typeface="Arial" pitchFamily="34" charset="0"/>
              <a:buChar char="•"/>
            </a:pPr>
            <a:r>
              <a:rPr lang="en-US" sz="3000" dirty="0" smtClean="0"/>
              <a:t>Clean up</a:t>
            </a:r>
          </a:p>
          <a:p>
            <a:pPr>
              <a:lnSpc>
                <a:spcPct val="80000"/>
              </a:lnSpc>
              <a:spcBef>
                <a:spcPct val="25000"/>
              </a:spcBef>
              <a:buClr>
                <a:srgbClr val="F79646"/>
              </a:buClr>
              <a:buFont typeface="Arial" pitchFamily="34" charset="0"/>
              <a:buChar char="•"/>
            </a:pPr>
            <a:r>
              <a:rPr lang="en-US" sz="3000" dirty="0" smtClean="0"/>
              <a:t>Internal procedures and functions</a:t>
            </a:r>
            <a:endParaRPr lang="en-US" sz="3000" dirty="0"/>
          </a:p>
        </p:txBody>
      </p:sp>
      <p:sp>
        <p:nvSpPr>
          <p:cNvPr id="4" name="Title 3"/>
          <p:cNvSpPr>
            <a:spLocks noGrp="1"/>
          </p:cNvSpPr>
          <p:nvPr>
            <p:ph type="title"/>
          </p:nvPr>
        </p:nvSpPr>
        <p:spPr>
          <a:xfrm>
            <a:off x="457200" y="375436"/>
            <a:ext cx="8229600" cy="708730"/>
          </a:xfrm>
        </p:spPr>
        <p:txBody>
          <a:bodyPr>
            <a:normAutofit/>
          </a:bodyPr>
          <a:lstStyle/>
          <a:p>
            <a:r>
              <a:rPr lang="en-US" dirty="0" smtClean="0"/>
              <a:t>Sample Program Structure</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PP-OV</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120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599040" cy="4999951"/>
          </a:xfrm>
        </p:spPr>
        <p:txBody>
          <a:bodyPr/>
          <a:lstStyle/>
          <a:p>
            <a:r>
              <a:rPr lang="en-US" sz="3200" dirty="0" smtClean="0"/>
              <a:t>Some exercises need specific data</a:t>
            </a:r>
          </a:p>
          <a:p>
            <a:r>
              <a:rPr lang="en-US" sz="3200" dirty="0" smtClean="0"/>
              <a:t>Use the following values</a:t>
            </a:r>
          </a:p>
          <a:p>
            <a:pPr lvl="1"/>
            <a:r>
              <a:rPr lang="en-US" dirty="0" smtClean="0"/>
              <a:t>Domain (*_domain): </a:t>
            </a:r>
            <a:r>
              <a:rPr lang="en-US" b="1" dirty="0" smtClean="0"/>
              <a:t>10USA </a:t>
            </a:r>
            <a:r>
              <a:rPr lang="en-US" dirty="0" smtClean="0"/>
              <a:t/>
            </a:r>
            <a:br>
              <a:rPr lang="en-US" dirty="0" smtClean="0"/>
            </a:br>
            <a:r>
              <a:rPr lang="en-US" sz="2000" dirty="0" smtClean="0"/>
              <a:t>* represents the table name prefix in the exercise, such as so_domain</a:t>
            </a:r>
            <a:endParaRPr lang="en-US" dirty="0" smtClean="0"/>
          </a:p>
          <a:p>
            <a:pPr lvl="1"/>
            <a:r>
              <a:rPr lang="en-US" dirty="0" smtClean="0"/>
              <a:t>Item (pt_part): </a:t>
            </a:r>
            <a:r>
              <a:rPr lang="en-US" b="1" dirty="0" smtClean="0"/>
              <a:t>01010</a:t>
            </a:r>
          </a:p>
          <a:p>
            <a:pPr lvl="1"/>
            <a:r>
              <a:rPr lang="en-US" dirty="0" smtClean="0"/>
              <a:t>Customer (cm_addr or so_cust): </a:t>
            </a:r>
            <a:r>
              <a:rPr lang="en-US" b="1" dirty="0" smtClean="0"/>
              <a:t>10C1001</a:t>
            </a:r>
          </a:p>
        </p:txBody>
      </p:sp>
      <p:sp>
        <p:nvSpPr>
          <p:cNvPr id="4" name="Title 3"/>
          <p:cNvSpPr>
            <a:spLocks noGrp="1"/>
          </p:cNvSpPr>
          <p:nvPr>
            <p:ph type="title"/>
          </p:nvPr>
        </p:nvSpPr>
        <p:spPr>
          <a:xfrm>
            <a:off x="457200" y="375436"/>
            <a:ext cx="8229600" cy="708730"/>
          </a:xfrm>
        </p:spPr>
        <p:txBody>
          <a:bodyPr>
            <a:normAutofit/>
          </a:bodyPr>
          <a:lstStyle/>
          <a:p>
            <a:r>
              <a:rPr lang="en-US" dirty="0" smtClean="0"/>
              <a:t>Data for Sample Programs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PP-OV</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125</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25866"/>
            <a:ext cx="8229600" cy="716523"/>
          </a:xfrm>
        </p:spPr>
        <p:txBody>
          <a:bodyPr/>
          <a:lstStyle/>
          <a:p>
            <a:r>
              <a:rPr lang="en-US" dirty="0" smtClean="0"/>
              <a:t>Syntax Used in the Class</a:t>
            </a:r>
            <a:endParaRPr lang="en-US" dirty="0"/>
          </a:p>
        </p:txBody>
      </p:sp>
      <p:sp>
        <p:nvSpPr>
          <p:cNvPr id="8" name="Content Placeholder 2"/>
          <p:cNvSpPr txBox="1">
            <a:spLocks/>
          </p:cNvSpPr>
          <p:nvPr/>
        </p:nvSpPr>
        <p:spPr>
          <a:xfrm>
            <a:off x="457200" y="1316182"/>
            <a:ext cx="859904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600" y="1042389"/>
            <a:ext cx="8446640" cy="5426145"/>
          </a:xfrm>
          <a:prstGeom prst="rect">
            <a:avLst/>
          </a:prstGeom>
        </p:spPr>
        <p:txBody>
          <a:bodyPr>
            <a:normAutofit/>
          </a:bodyPr>
          <a:lstStyle/>
          <a:p>
            <a:pPr marL="342900" indent="-342900">
              <a:spcBef>
                <a:spcPct val="20000"/>
              </a:spcBef>
              <a:buClr>
                <a:schemeClr val="accent6"/>
              </a:buClr>
              <a:buFont typeface="Arial"/>
              <a:buChar char="•"/>
            </a:pPr>
            <a:r>
              <a:rPr lang="en-US" sz="2600" dirty="0" smtClean="0"/>
              <a:t>Progress keywords are shown in upper case for emphasis in the code</a:t>
            </a:r>
          </a:p>
          <a:p>
            <a:pPr marL="800100" lvl="1" indent="-342900">
              <a:spcBef>
                <a:spcPct val="20000"/>
              </a:spcBef>
              <a:buClr>
                <a:schemeClr val="accent6"/>
              </a:buClr>
              <a:buFont typeface="Century Gothic" pitchFamily="34" charset="0"/>
              <a:buChar char="-"/>
            </a:pPr>
            <a:r>
              <a:rPr lang="en-US" sz="2400" dirty="0" smtClean="0"/>
              <a:t>Progress is not case sensitive</a:t>
            </a:r>
          </a:p>
          <a:p>
            <a:pPr marL="800100" lvl="1" indent="-342900">
              <a:spcBef>
                <a:spcPct val="20000"/>
              </a:spcBef>
              <a:buClr>
                <a:schemeClr val="accent6"/>
              </a:buClr>
              <a:buFont typeface="Century Gothic" pitchFamily="34" charset="0"/>
              <a:buChar char="-"/>
            </a:pPr>
            <a:r>
              <a:rPr lang="en-US" sz="2400" dirty="0" smtClean="0"/>
              <a:t>QAD standard is all lower case</a:t>
            </a:r>
          </a:p>
          <a:p>
            <a:pPr marL="342900" indent="-342900">
              <a:spcBef>
                <a:spcPct val="20000"/>
              </a:spcBef>
              <a:buClr>
                <a:schemeClr val="accent6"/>
              </a:buClr>
              <a:buFont typeface="Arial"/>
              <a:buChar char="•"/>
            </a:pPr>
            <a:r>
              <a:rPr lang="en-US" sz="2600" dirty="0" smtClean="0"/>
              <a:t>Table and field names are shown in lower case</a:t>
            </a:r>
          </a:p>
          <a:p>
            <a:pPr marL="342900" indent="-342900">
              <a:spcBef>
                <a:spcPct val="20000"/>
              </a:spcBef>
              <a:buClr>
                <a:schemeClr val="accent6"/>
              </a:buClr>
              <a:buFont typeface="Arial"/>
              <a:buChar char="•"/>
            </a:pPr>
            <a:r>
              <a:rPr lang="en-US" sz="2600" dirty="0" smtClean="0"/>
              <a:t>Character strings are surrounded by quotes (" ")</a:t>
            </a:r>
          </a:p>
          <a:p>
            <a:pPr marL="342900" indent="-342900">
              <a:spcBef>
                <a:spcPct val="20000"/>
              </a:spcBef>
              <a:buClr>
                <a:schemeClr val="accent6"/>
              </a:buClr>
              <a:buFont typeface="Arial"/>
              <a:buChar char="•"/>
            </a:pPr>
            <a:r>
              <a:rPr lang="en-US" sz="2600" dirty="0" smtClean="0"/>
              <a:t>Square Brackets ([]) indicate optional items</a:t>
            </a:r>
          </a:p>
          <a:p>
            <a:pPr marL="342900" indent="-342900">
              <a:spcBef>
                <a:spcPct val="20000"/>
              </a:spcBef>
              <a:buClr>
                <a:schemeClr val="accent6"/>
              </a:buClr>
              <a:buFont typeface="Arial"/>
              <a:buChar char="•"/>
            </a:pPr>
            <a:r>
              <a:rPr lang="en-US" sz="2600" dirty="0" smtClean="0"/>
              <a:t>Ellipses (…) indicate an item may be repeated</a:t>
            </a:r>
          </a:p>
          <a:p>
            <a:pPr marL="342900" indent="-342900">
              <a:spcBef>
                <a:spcPct val="20000"/>
              </a:spcBef>
              <a:buClr>
                <a:schemeClr val="accent6"/>
              </a:buClr>
              <a:buFont typeface="Arial"/>
              <a:buChar char="•"/>
            </a:pPr>
            <a:endParaRPr lang="en-US" sz="2600" dirty="0" smtClean="0"/>
          </a:p>
          <a:p>
            <a:pPr marL="1257300" lvl="2" indent="-342900">
              <a:spcBef>
                <a:spcPct val="20000"/>
              </a:spcBef>
              <a:buClr>
                <a:schemeClr val="accent6"/>
              </a:buClr>
              <a:buFont typeface="Arial"/>
              <a:buChar cha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PP-OV-130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599040" cy="4999951"/>
          </a:xfrm>
        </p:spPr>
        <p:txBody>
          <a:bodyPr>
            <a:normAutofit fontScale="92500" lnSpcReduction="10000"/>
          </a:bodyPr>
          <a:lstStyle/>
          <a:p>
            <a:r>
              <a:rPr lang="en-US" sz="3000" dirty="0" smtClean="0">
                <a:solidFill>
                  <a:schemeClr val="tx1"/>
                </a:solidFill>
              </a:rPr>
              <a:t>The </a:t>
            </a:r>
            <a:r>
              <a:rPr lang="en-US" sz="3000" b="1" dirty="0" smtClean="0">
                <a:solidFill>
                  <a:schemeClr val="tx1"/>
                </a:solidFill>
              </a:rPr>
              <a:t>From</a:t>
            </a:r>
            <a:r>
              <a:rPr lang="en-US" sz="3000" dirty="0" smtClean="0">
                <a:solidFill>
                  <a:schemeClr val="tx1"/>
                </a:solidFill>
              </a:rPr>
              <a:t> code is in the existing sample programs</a:t>
            </a:r>
          </a:p>
          <a:p>
            <a:r>
              <a:rPr lang="en-US" sz="3000" dirty="0" smtClean="0">
                <a:solidFill>
                  <a:schemeClr val="tx1"/>
                </a:solidFill>
              </a:rPr>
              <a:t>The </a:t>
            </a:r>
            <a:r>
              <a:rPr lang="en-US" sz="3000" b="1" dirty="0" smtClean="0">
                <a:solidFill>
                  <a:schemeClr val="tx1"/>
                </a:solidFill>
              </a:rPr>
              <a:t>To</a:t>
            </a:r>
            <a:r>
              <a:rPr lang="en-US" sz="3000" dirty="0" smtClean="0">
                <a:solidFill>
                  <a:schemeClr val="tx1"/>
                </a:solidFill>
              </a:rPr>
              <a:t> code is created or modified by you</a:t>
            </a:r>
          </a:p>
          <a:p>
            <a:endParaRPr lang="en-US" dirty="0" smtClean="0">
              <a:solidFill>
                <a:schemeClr val="tx1"/>
              </a:solidFill>
            </a:endParaRPr>
          </a:p>
          <a:p>
            <a:pPr>
              <a:buNone/>
            </a:pPr>
            <a:r>
              <a:rPr lang="en-US" dirty="0" smtClean="0">
                <a:solidFill>
                  <a:schemeClr val="tx1"/>
                </a:solidFill>
              </a:rPr>
              <a:t> The steps to complete </a:t>
            </a:r>
            <a:r>
              <a:rPr lang="en-US" i="1" dirty="0" smtClean="0">
                <a:solidFill>
                  <a:schemeClr val="tx1"/>
                </a:solidFill>
              </a:rPr>
              <a:t>Example 1</a:t>
            </a:r>
            <a:r>
              <a:rPr lang="en-US" dirty="0" smtClean="0">
                <a:solidFill>
                  <a:schemeClr val="tx1"/>
                </a:solidFill>
              </a:rPr>
              <a:t> are as follows: </a:t>
            </a:r>
          </a:p>
          <a:p>
            <a:pPr>
              <a:buNone/>
            </a:pPr>
            <a:r>
              <a:rPr lang="en-US" b="1" dirty="0" smtClean="0">
                <a:solidFill>
                  <a:schemeClr val="tx1"/>
                </a:solidFill>
              </a:rPr>
              <a:t>	</a:t>
            </a:r>
            <a:r>
              <a:rPr lang="en-US" b="1" i="1" dirty="0" smtClean="0">
                <a:solidFill>
                  <a:schemeClr val="tx1"/>
                </a:solidFill>
              </a:rPr>
              <a:t>Example 1</a:t>
            </a:r>
            <a:endParaRPr lang="en-US" dirty="0" smtClean="0">
              <a:solidFill>
                <a:schemeClr val="tx1"/>
              </a:solidFill>
            </a:endParaRPr>
          </a:p>
          <a:p>
            <a:pPr>
              <a:buNone/>
            </a:pPr>
            <a:r>
              <a:rPr lang="en-US" dirty="0" smtClean="0">
                <a:solidFill>
                  <a:schemeClr val="tx1"/>
                </a:solidFill>
              </a:rPr>
              <a:t>		From:		pt_desc1</a:t>
            </a:r>
          </a:p>
          <a:p>
            <a:pPr>
              <a:buNone/>
            </a:pPr>
            <a:r>
              <a:rPr lang="en-US" dirty="0" smtClean="0">
                <a:solidFill>
                  <a:schemeClr val="tx1"/>
                </a:solidFill>
              </a:rPr>
              <a:t>			     	pt_desc2</a:t>
            </a:r>
          </a:p>
          <a:p>
            <a:pPr>
              <a:buNone/>
            </a:pPr>
            <a:r>
              <a:rPr lang="en-US" dirty="0" smtClean="0">
                <a:solidFill>
                  <a:schemeClr val="tx1"/>
                </a:solidFill>
              </a:rPr>
              <a:t> </a:t>
            </a:r>
          </a:p>
          <a:p>
            <a:pPr>
              <a:buNone/>
            </a:pPr>
            <a:r>
              <a:rPr lang="en-US" dirty="0" smtClean="0">
                <a:solidFill>
                  <a:schemeClr val="tx1"/>
                </a:solidFill>
              </a:rPr>
              <a:t>		To:			pt_desc1 + pt_desc2 FORMAT “x(40)''</a:t>
            </a:r>
          </a:p>
          <a:p>
            <a:pPr>
              <a:buNone/>
            </a:pPr>
            <a:r>
              <a:rPr lang="en-US" dirty="0" smtClean="0">
                <a:solidFill>
                  <a:schemeClr val="tx1"/>
                </a:solidFill>
              </a:rPr>
              <a:t> </a:t>
            </a:r>
          </a:p>
          <a:p>
            <a:endParaRPr lang="en-US" dirty="0"/>
          </a:p>
        </p:txBody>
      </p:sp>
      <p:sp>
        <p:nvSpPr>
          <p:cNvPr id="4" name="Title 3"/>
          <p:cNvSpPr>
            <a:spLocks noGrp="1"/>
          </p:cNvSpPr>
          <p:nvPr>
            <p:ph type="title"/>
          </p:nvPr>
        </p:nvSpPr>
        <p:spPr>
          <a:xfrm>
            <a:off x="457200" y="334492"/>
            <a:ext cx="8229600" cy="708730"/>
          </a:xfrm>
        </p:spPr>
        <p:txBody>
          <a:bodyPr/>
          <a:lstStyle/>
          <a:p>
            <a:r>
              <a:rPr lang="en-US" dirty="0" smtClean="0"/>
              <a:t>Completing Exercises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PP-OV</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140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599040" cy="4999951"/>
          </a:xfrm>
        </p:spPr>
        <p:txBody>
          <a:bodyPr>
            <a:normAutofit/>
          </a:bodyPr>
          <a:lstStyle/>
          <a:p>
            <a:pPr marL="0" indent="0">
              <a:buNone/>
            </a:pPr>
            <a:r>
              <a:rPr lang="en-US" dirty="0" smtClean="0">
                <a:solidFill>
                  <a:schemeClr val="tx1"/>
                </a:solidFill>
              </a:rPr>
              <a:t>To prevent training environment login or performance issues, be sure to close the Progress Editor at the end of each session</a:t>
            </a:r>
          </a:p>
          <a:p>
            <a:pPr>
              <a:buNone/>
            </a:pPr>
            <a:r>
              <a:rPr lang="en-US" dirty="0" smtClean="0">
                <a:solidFill>
                  <a:schemeClr val="tx1"/>
                </a:solidFill>
              </a:rPr>
              <a:t> </a:t>
            </a:r>
          </a:p>
          <a:p>
            <a:endParaRPr lang="en-US" dirty="0"/>
          </a:p>
        </p:txBody>
      </p:sp>
      <p:sp>
        <p:nvSpPr>
          <p:cNvPr id="4" name="Title 3"/>
          <p:cNvSpPr>
            <a:spLocks noGrp="1"/>
          </p:cNvSpPr>
          <p:nvPr>
            <p:ph type="title"/>
          </p:nvPr>
        </p:nvSpPr>
        <p:spPr>
          <a:xfrm>
            <a:off x="457200" y="334492"/>
            <a:ext cx="8229600" cy="708730"/>
          </a:xfrm>
        </p:spPr>
        <p:txBody>
          <a:bodyPr>
            <a:normAutofit fontScale="90000"/>
          </a:bodyPr>
          <a:lstStyle/>
          <a:p>
            <a:r>
              <a:rPr lang="en-US" dirty="0" smtClean="0"/>
              <a:t>Environment Performance Considerations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PP-OV</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145</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This class is for you to gain the ability to create simple Progress programs</a:t>
            </a:r>
          </a:p>
          <a:p>
            <a:endParaRPr lang="en-US" dirty="0" smtClean="0"/>
          </a:p>
          <a:p>
            <a:r>
              <a:rPr lang="en-US" dirty="0" smtClean="0"/>
              <a:t>Ask the instructor if you need help at any point</a:t>
            </a:r>
          </a:p>
          <a:p>
            <a:pPr algn="ctr">
              <a:buNone/>
            </a:pPr>
            <a:endParaRPr lang="en-US" sz="4000" b="1" dirty="0" smtClean="0">
              <a:solidFill>
                <a:srgbClr val="0070C0"/>
              </a:solidFill>
            </a:endParaRPr>
          </a:p>
          <a:p>
            <a:pPr algn="ctr">
              <a:buNone/>
            </a:pPr>
            <a:r>
              <a:rPr lang="en-US" sz="4000" b="1" dirty="0" smtClean="0">
                <a:solidFill>
                  <a:srgbClr val="4F4F4F"/>
                </a:solidFill>
              </a:rPr>
              <a:t>Questions?</a:t>
            </a:r>
          </a:p>
          <a:p>
            <a:endParaRPr lang="en-US" dirty="0"/>
          </a:p>
        </p:txBody>
      </p:sp>
      <p:sp>
        <p:nvSpPr>
          <p:cNvPr id="4" name="Title 3"/>
          <p:cNvSpPr>
            <a:spLocks noGrp="1"/>
          </p:cNvSpPr>
          <p:nvPr>
            <p:ph type="title"/>
          </p:nvPr>
        </p:nvSpPr>
        <p:spPr>
          <a:xfrm>
            <a:off x="457200" y="389084"/>
            <a:ext cx="8229600" cy="708730"/>
          </a:xfrm>
        </p:spPr>
        <p:txBody>
          <a:bodyPr/>
          <a:lstStyle/>
          <a:p>
            <a:r>
              <a:rPr lang="en-US" dirty="0" smtClean="0"/>
              <a:t>Conclusion</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PP-OV</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150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457200" y="685800"/>
            <a:ext cx="8153400" cy="5867400"/>
          </a:xfrm>
        </p:spPr>
        <p:txBody>
          <a:bodyPr/>
          <a:lstStyle/>
          <a:p>
            <a:pPr marL="0" indent="0" eaLnBrk="1" hangingPunct="1">
              <a:lnSpc>
                <a:spcPct val="70000"/>
              </a:lnSpc>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lnSpc>
                <a:spcPct val="70000"/>
              </a:lnSpc>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lnSpc>
                <a:spcPct val="70000"/>
              </a:lnSpc>
              <a:buNone/>
            </a:pPr>
            <a:r>
              <a:rPr lang="en-US" sz="1800" dirty="0" smtClean="0"/>
              <a:t>QAD and MFG/PRO are registered trademarks of QAD Inc. The QAD logo is a trademark of QAD Inc.</a:t>
            </a:r>
          </a:p>
          <a:p>
            <a:pPr marL="0" indent="0" eaLnBrk="1" hangingPunct="1">
              <a:lnSpc>
                <a:spcPct val="70000"/>
              </a:lnSpc>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eaLnBrk="1" hangingPunct="1">
              <a:lnSpc>
                <a:spcPct val="70000"/>
              </a:lnSpc>
              <a:buNone/>
            </a:pPr>
            <a:r>
              <a:rPr lang="en-US" sz="1800" dirty="0" smtClean="0"/>
              <a:t>Copyright © </a:t>
            </a:r>
            <a:r>
              <a:rPr lang="en-US" sz="1800" dirty="0" smtClean="0"/>
              <a:t>2014 </a:t>
            </a:r>
            <a:r>
              <a:rPr lang="en-US" sz="1800" dirty="0" smtClean="0"/>
              <a:t>by QAD Inc.</a:t>
            </a:r>
          </a:p>
          <a:p>
            <a:pPr eaLnBrk="1" hangingPunct="1">
              <a:lnSpc>
                <a:spcPct val="70000"/>
              </a:lnSpc>
              <a:buFont typeface="Webdings" pitchFamily="18" charset="2"/>
              <a:buNone/>
            </a:pPr>
            <a:endParaRPr lang="en-US" sz="1800" b="1" dirty="0" smtClean="0"/>
          </a:p>
          <a:p>
            <a:pPr marL="0" indent="0" eaLnBrk="1" hangingPunct="1">
              <a:lnSpc>
                <a:spcPct val="70000"/>
              </a:lnSpc>
              <a:buNone/>
            </a:pPr>
            <a:r>
              <a:rPr lang="en-US" sz="1800" b="1" dirty="0" smtClean="0"/>
              <a:t> 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684-6614</a:t>
            </a:r>
            <a:br>
              <a:rPr lang="en-US" sz="1800" dirty="0" smtClean="0"/>
            </a:br>
            <a:r>
              <a:rPr lang="en-US" sz="1800" dirty="0" smtClean="0"/>
              <a:t>Fax (805) 684-1890</a:t>
            </a:r>
            <a:br>
              <a:rPr lang="en-US" sz="1800" dirty="0" smtClean="0"/>
            </a:br>
            <a:r>
              <a:rPr lang="en-US" sz="1800" dirty="0" smtClean="0"/>
              <a:t>http://www.qad.com</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Facilities</a:t>
            </a:r>
            <a:endParaRPr lang="en-US" dirty="0"/>
          </a:p>
        </p:txBody>
      </p:sp>
      <p:grpSp>
        <p:nvGrpSpPr>
          <p:cNvPr id="6" name="Group 2"/>
          <p:cNvGrpSpPr>
            <a:grpSpLocks noGrp="1"/>
          </p:cNvGrpSpPr>
          <p:nvPr>
            <p:ph idx="1"/>
          </p:nvPr>
        </p:nvGrpSpPr>
        <p:grpSpPr bwMode="auto">
          <a:xfrm>
            <a:off x="457200" y="1316038"/>
            <a:ext cx="8229600" cy="5000625"/>
            <a:chOff x="299" y="746"/>
            <a:chExt cx="5027" cy="3208"/>
          </a:xfrm>
        </p:grpSpPr>
        <p:grpSp>
          <p:nvGrpSpPr>
            <p:cNvPr id="7" name="Group 3"/>
            <p:cNvGrpSpPr>
              <a:grpSpLocks/>
            </p:cNvGrpSpPr>
            <p:nvPr/>
          </p:nvGrpSpPr>
          <p:grpSpPr bwMode="auto">
            <a:xfrm>
              <a:off x="299" y="746"/>
              <a:ext cx="1199" cy="999"/>
              <a:chOff x="299" y="929"/>
              <a:chExt cx="1199" cy="999"/>
            </a:xfrm>
          </p:grpSpPr>
          <p:pic>
            <p:nvPicPr>
              <p:cNvPr id="63" name="Picture 4" descr="PHONE8"/>
              <p:cNvPicPr>
                <a:picLocks noChangeAspect="1" noChangeArrowheads="1"/>
              </p:cNvPicPr>
              <p:nvPr/>
            </p:nvPicPr>
            <p:blipFill>
              <a:blip r:embed="rId2"/>
              <a:srcRect/>
              <a:stretch>
                <a:fillRect/>
              </a:stretch>
            </p:blipFill>
            <p:spPr bwMode="auto">
              <a:xfrm>
                <a:off x="490" y="929"/>
                <a:ext cx="816" cy="795"/>
              </a:xfrm>
              <a:prstGeom prst="rect">
                <a:avLst/>
              </a:prstGeom>
              <a:noFill/>
              <a:ln w="9525">
                <a:noFill/>
                <a:miter lim="800000"/>
                <a:headEnd/>
                <a:tailEnd/>
              </a:ln>
            </p:spPr>
          </p:pic>
          <p:sp>
            <p:nvSpPr>
              <p:cNvPr id="64" name="Text Box 5"/>
              <p:cNvSpPr txBox="1">
                <a:spLocks noChangeArrowheads="1"/>
              </p:cNvSpPr>
              <p:nvPr/>
            </p:nvSpPr>
            <p:spPr bwMode="auto">
              <a:xfrm>
                <a:off x="299" y="1679"/>
                <a:ext cx="1199" cy="249"/>
              </a:xfrm>
              <a:prstGeom prst="rect">
                <a:avLst/>
              </a:prstGeom>
              <a:noFill/>
              <a:ln w="12700">
                <a:noFill/>
                <a:miter lim="800000"/>
                <a:headEnd/>
                <a:tailEnd/>
              </a:ln>
            </p:spPr>
            <p:txBody>
              <a:bodyPr wrap="none">
                <a:spAutoFit/>
              </a:bodyPr>
              <a:lstStyle/>
              <a:p>
                <a:pPr eaLnBrk="0" hangingPunct="0"/>
                <a:r>
                  <a:rPr lang="en-US" sz="1800" b="1" dirty="0">
                    <a:latin typeface="Arial" charset="0"/>
                  </a:rPr>
                  <a:t>Telephone/Fax</a:t>
                </a:r>
              </a:p>
            </p:txBody>
          </p:sp>
        </p:grpSp>
        <p:grpSp>
          <p:nvGrpSpPr>
            <p:cNvPr id="8" name="Group 6"/>
            <p:cNvGrpSpPr>
              <a:grpSpLocks/>
            </p:cNvGrpSpPr>
            <p:nvPr/>
          </p:nvGrpSpPr>
          <p:grpSpPr bwMode="auto">
            <a:xfrm>
              <a:off x="2388" y="767"/>
              <a:ext cx="1020" cy="978"/>
              <a:chOff x="2388" y="950"/>
              <a:chExt cx="1020" cy="978"/>
            </a:xfrm>
          </p:grpSpPr>
          <p:pic>
            <p:nvPicPr>
              <p:cNvPr id="61" name="Picture 7" descr="CLOCK"/>
              <p:cNvPicPr>
                <a:picLocks noChangeAspect="1" noChangeArrowheads="1"/>
              </p:cNvPicPr>
              <p:nvPr/>
            </p:nvPicPr>
            <p:blipFill>
              <a:blip r:embed="rId3"/>
              <a:srcRect/>
              <a:stretch>
                <a:fillRect/>
              </a:stretch>
            </p:blipFill>
            <p:spPr bwMode="auto">
              <a:xfrm>
                <a:off x="2547" y="950"/>
                <a:ext cx="701" cy="720"/>
              </a:xfrm>
              <a:prstGeom prst="rect">
                <a:avLst/>
              </a:prstGeom>
              <a:noFill/>
              <a:ln w="9525">
                <a:noFill/>
                <a:miter lim="800000"/>
                <a:headEnd/>
                <a:tailEnd/>
              </a:ln>
            </p:spPr>
          </p:pic>
          <p:sp>
            <p:nvSpPr>
              <p:cNvPr id="62" name="Text Box 8"/>
              <p:cNvSpPr txBox="1">
                <a:spLocks noChangeArrowheads="1"/>
              </p:cNvSpPr>
              <p:nvPr/>
            </p:nvSpPr>
            <p:spPr bwMode="auto">
              <a:xfrm>
                <a:off x="2388" y="1679"/>
                <a:ext cx="1020" cy="249"/>
              </a:xfrm>
              <a:prstGeom prst="rect">
                <a:avLst/>
              </a:prstGeom>
              <a:noFill/>
              <a:ln w="12700">
                <a:noFill/>
                <a:miter lim="800000"/>
                <a:headEnd/>
                <a:tailEnd/>
              </a:ln>
            </p:spPr>
            <p:txBody>
              <a:bodyPr wrap="none">
                <a:spAutoFit/>
              </a:bodyPr>
              <a:lstStyle/>
              <a:p>
                <a:pPr eaLnBrk="0" hangingPunct="0"/>
                <a:r>
                  <a:rPr lang="en-US" sz="1800" b="1" dirty="0">
                    <a:latin typeface="Arial" charset="0"/>
                  </a:rPr>
                  <a:t>Class Hours</a:t>
                </a:r>
              </a:p>
            </p:txBody>
          </p:sp>
        </p:grpSp>
        <p:sp>
          <p:nvSpPr>
            <p:cNvPr id="9" name="Rectangle 9"/>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400" b="1" dirty="0">
                  <a:solidFill>
                    <a:srgbClr val="FF3300"/>
                  </a:solidFill>
                  <a:latin typeface="Arial" charset="0"/>
                </a:rPr>
                <a:t>EXIT</a:t>
              </a:r>
            </a:p>
          </p:txBody>
        </p:sp>
        <p:grpSp>
          <p:nvGrpSpPr>
            <p:cNvPr id="10" name="Group 10"/>
            <p:cNvGrpSpPr>
              <a:grpSpLocks/>
            </p:cNvGrpSpPr>
            <p:nvPr/>
          </p:nvGrpSpPr>
          <p:grpSpPr bwMode="auto">
            <a:xfrm>
              <a:off x="469" y="1872"/>
              <a:ext cx="859" cy="929"/>
              <a:chOff x="469" y="1872"/>
              <a:chExt cx="859" cy="929"/>
            </a:xfrm>
          </p:grpSpPr>
          <p:sp>
            <p:nvSpPr>
              <p:cNvPr id="54" name="Text Box 11"/>
              <p:cNvSpPr txBox="1">
                <a:spLocks noChangeArrowheads="1"/>
              </p:cNvSpPr>
              <p:nvPr/>
            </p:nvSpPr>
            <p:spPr bwMode="auto">
              <a:xfrm>
                <a:off x="469" y="2552"/>
                <a:ext cx="859" cy="249"/>
              </a:xfrm>
              <a:prstGeom prst="rect">
                <a:avLst/>
              </a:prstGeom>
              <a:noFill/>
              <a:ln w="12700">
                <a:noFill/>
                <a:miter lim="800000"/>
                <a:headEnd/>
                <a:tailEnd/>
              </a:ln>
            </p:spPr>
            <p:txBody>
              <a:bodyPr wrap="none">
                <a:spAutoFit/>
              </a:bodyPr>
              <a:lstStyle/>
              <a:p>
                <a:pPr eaLnBrk="0" hangingPunct="0"/>
                <a:r>
                  <a:rPr lang="en-US" sz="1800" b="1" dirty="0">
                    <a:latin typeface="Arial" charset="0"/>
                  </a:rPr>
                  <a:t>Messages</a:t>
                </a:r>
              </a:p>
            </p:txBody>
          </p:sp>
          <p:grpSp>
            <p:nvGrpSpPr>
              <p:cNvPr id="55" name="Group 12"/>
              <p:cNvGrpSpPr>
                <a:grpSpLocks/>
              </p:cNvGrpSpPr>
              <p:nvPr/>
            </p:nvGrpSpPr>
            <p:grpSpPr bwMode="auto">
              <a:xfrm>
                <a:off x="567" y="1872"/>
                <a:ext cx="681" cy="679"/>
                <a:chOff x="567" y="1891"/>
                <a:chExt cx="681" cy="679"/>
              </a:xfrm>
            </p:grpSpPr>
            <p:sp>
              <p:nvSpPr>
                <p:cNvPr id="56" name="AutoShape 13"/>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dirty="0"/>
                </a:p>
              </p:txBody>
            </p:sp>
            <p:grpSp>
              <p:nvGrpSpPr>
                <p:cNvPr id="57" name="Group 14"/>
                <p:cNvGrpSpPr>
                  <a:grpSpLocks/>
                </p:cNvGrpSpPr>
                <p:nvPr/>
              </p:nvGrpSpPr>
              <p:grpSpPr bwMode="auto">
                <a:xfrm>
                  <a:off x="658" y="2064"/>
                  <a:ext cx="494" cy="366"/>
                  <a:chOff x="1581" y="2706"/>
                  <a:chExt cx="494" cy="366"/>
                </a:xfrm>
              </p:grpSpPr>
              <p:sp>
                <p:nvSpPr>
                  <p:cNvPr id="58" name="Rectangle 15"/>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dirty="0"/>
                  </a:p>
                </p:txBody>
              </p:sp>
              <p:sp>
                <p:nvSpPr>
                  <p:cNvPr id="59" name="Rectangle 16"/>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dirty="0"/>
                  </a:p>
                </p:txBody>
              </p:sp>
              <p:sp>
                <p:nvSpPr>
                  <p:cNvPr id="60" name="Freeform 17"/>
                  <p:cNvSpPr>
                    <a:spLocks/>
                  </p:cNvSpPr>
                  <p:nvPr/>
                </p:nvSpPr>
                <p:spPr bwMode="auto">
                  <a:xfrm>
                    <a:off x="1609" y="2733"/>
                    <a:ext cx="438" cy="311"/>
                  </a:xfrm>
                  <a:custGeom>
                    <a:avLst/>
                    <a:gdLst>
                      <a:gd name="T0" fmla="*/ 7 w 1755"/>
                      <a:gd name="T1" fmla="*/ 0 h 1242"/>
                      <a:gd name="T2" fmla="*/ 46 w 1755"/>
                      <a:gd name="T3" fmla="*/ 39 h 1242"/>
                      <a:gd name="T4" fmla="*/ 47 w 1755"/>
                      <a:gd name="T5" fmla="*/ 41 h 1242"/>
                      <a:gd name="T6" fmla="*/ 49 w 1755"/>
                      <a:gd name="T7" fmla="*/ 42 h 1242"/>
                      <a:gd name="T8" fmla="*/ 50 w 1755"/>
                      <a:gd name="T9" fmla="*/ 43 h 1242"/>
                      <a:gd name="T10" fmla="*/ 51 w 1755"/>
                      <a:gd name="T11" fmla="*/ 43 h 1242"/>
                      <a:gd name="T12" fmla="*/ 53 w 1755"/>
                      <a:gd name="T13" fmla="*/ 44 h 1242"/>
                      <a:gd name="T14" fmla="*/ 55 w 1755"/>
                      <a:gd name="T15" fmla="*/ 44 h 1242"/>
                      <a:gd name="T16" fmla="*/ 56 w 1755"/>
                      <a:gd name="T17" fmla="*/ 44 h 1242"/>
                      <a:gd name="T18" fmla="*/ 58 w 1755"/>
                      <a:gd name="T19" fmla="*/ 43 h 1242"/>
                      <a:gd name="T20" fmla="*/ 59 w 1755"/>
                      <a:gd name="T21" fmla="*/ 43 h 1242"/>
                      <a:gd name="T22" fmla="*/ 61 w 1755"/>
                      <a:gd name="T23" fmla="*/ 42 h 1242"/>
                      <a:gd name="T24" fmla="*/ 62 w 1755"/>
                      <a:gd name="T25" fmla="*/ 40 h 1242"/>
                      <a:gd name="T26" fmla="*/ 63 w 1755"/>
                      <a:gd name="T27" fmla="*/ 39 h 1242"/>
                      <a:gd name="T28" fmla="*/ 102 w 1755"/>
                      <a:gd name="T29" fmla="*/ 0 h 1242"/>
                      <a:gd name="T30" fmla="*/ 109 w 1755"/>
                      <a:gd name="T31" fmla="*/ 0 h 1242"/>
                      <a:gd name="T32" fmla="*/ 109 w 1755"/>
                      <a:gd name="T33" fmla="*/ 7 h 1242"/>
                      <a:gd name="T34" fmla="*/ 78 w 1755"/>
                      <a:gd name="T35" fmla="*/ 39 h 1242"/>
                      <a:gd name="T36" fmla="*/ 109 w 1755"/>
                      <a:gd name="T37" fmla="*/ 71 h 1242"/>
                      <a:gd name="T38" fmla="*/ 109 w 1755"/>
                      <a:gd name="T39" fmla="*/ 78 h 1242"/>
                      <a:gd name="T40" fmla="*/ 102 w 1755"/>
                      <a:gd name="T41" fmla="*/ 78 h 1242"/>
                      <a:gd name="T42" fmla="*/ 70 w 1755"/>
                      <a:gd name="T43" fmla="*/ 46 h 1242"/>
                      <a:gd name="T44" fmla="*/ 69 w 1755"/>
                      <a:gd name="T45" fmla="*/ 48 h 1242"/>
                      <a:gd name="T46" fmla="*/ 67 w 1755"/>
                      <a:gd name="T47" fmla="*/ 49 h 1242"/>
                      <a:gd name="T48" fmla="*/ 66 w 1755"/>
                      <a:gd name="T49" fmla="*/ 50 h 1242"/>
                      <a:gd name="T50" fmla="*/ 64 w 1755"/>
                      <a:gd name="T51" fmla="*/ 52 h 1242"/>
                      <a:gd name="T52" fmla="*/ 62 w 1755"/>
                      <a:gd name="T53" fmla="*/ 53 h 1242"/>
                      <a:gd name="T54" fmla="*/ 60 w 1755"/>
                      <a:gd name="T55" fmla="*/ 54 h 1242"/>
                      <a:gd name="T56" fmla="*/ 57 w 1755"/>
                      <a:gd name="T57" fmla="*/ 54 h 1242"/>
                      <a:gd name="T58" fmla="*/ 55 w 1755"/>
                      <a:gd name="T59" fmla="*/ 54 h 1242"/>
                      <a:gd name="T60" fmla="*/ 52 w 1755"/>
                      <a:gd name="T61" fmla="*/ 54 h 1242"/>
                      <a:gd name="T62" fmla="*/ 50 w 1755"/>
                      <a:gd name="T63" fmla="*/ 54 h 1242"/>
                      <a:gd name="T64" fmla="*/ 48 w 1755"/>
                      <a:gd name="T65" fmla="*/ 53 h 1242"/>
                      <a:gd name="T66" fmla="*/ 46 w 1755"/>
                      <a:gd name="T67" fmla="*/ 52 h 1242"/>
                      <a:gd name="T68" fmla="*/ 44 w 1755"/>
                      <a:gd name="T69" fmla="*/ 51 h 1242"/>
                      <a:gd name="T70" fmla="*/ 42 w 1755"/>
                      <a:gd name="T71" fmla="*/ 49 h 1242"/>
                      <a:gd name="T72" fmla="*/ 41 w 1755"/>
                      <a:gd name="T73" fmla="*/ 48 h 1242"/>
                      <a:gd name="T74" fmla="*/ 39 w 1755"/>
                      <a:gd name="T75" fmla="*/ 46 h 1242"/>
                      <a:gd name="T76" fmla="*/ 7 w 1755"/>
                      <a:gd name="T77" fmla="*/ 78 h 1242"/>
                      <a:gd name="T78" fmla="*/ 0 w 1755"/>
                      <a:gd name="T79" fmla="*/ 78 h 1242"/>
                      <a:gd name="T80" fmla="*/ 0 w 1755"/>
                      <a:gd name="T81" fmla="*/ 71 h 1242"/>
                      <a:gd name="T82" fmla="*/ 32 w 1755"/>
                      <a:gd name="T83" fmla="*/ 39 h 1242"/>
                      <a:gd name="T84" fmla="*/ 0 w 1755"/>
                      <a:gd name="T85" fmla="*/ 7 h 1242"/>
                      <a:gd name="T86" fmla="*/ 0 w 1755"/>
                      <a:gd name="T87" fmla="*/ 0 h 1242"/>
                      <a:gd name="T88" fmla="*/ 7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dirty="0"/>
                  </a:p>
                </p:txBody>
              </p:sp>
            </p:grpSp>
          </p:grpSp>
        </p:grpSp>
        <p:grpSp>
          <p:nvGrpSpPr>
            <p:cNvPr id="11" name="Group 18"/>
            <p:cNvGrpSpPr>
              <a:grpSpLocks/>
            </p:cNvGrpSpPr>
            <p:nvPr/>
          </p:nvGrpSpPr>
          <p:grpSpPr bwMode="auto">
            <a:xfrm>
              <a:off x="2535" y="1872"/>
              <a:ext cx="681" cy="926"/>
              <a:chOff x="2535" y="1872"/>
              <a:chExt cx="681" cy="926"/>
            </a:xfrm>
          </p:grpSpPr>
          <p:sp>
            <p:nvSpPr>
              <p:cNvPr id="46" name="Text Box 19"/>
              <p:cNvSpPr txBox="1">
                <a:spLocks noChangeArrowheads="1"/>
              </p:cNvSpPr>
              <p:nvPr/>
            </p:nvSpPr>
            <p:spPr bwMode="auto">
              <a:xfrm>
                <a:off x="2572" y="2549"/>
                <a:ext cx="637" cy="249"/>
              </a:xfrm>
              <a:prstGeom prst="rect">
                <a:avLst/>
              </a:prstGeom>
              <a:noFill/>
              <a:ln w="12700">
                <a:noFill/>
                <a:miter lim="800000"/>
                <a:headEnd/>
                <a:tailEnd/>
              </a:ln>
            </p:spPr>
            <p:txBody>
              <a:bodyPr wrap="none">
                <a:spAutoFit/>
              </a:bodyPr>
              <a:lstStyle/>
              <a:p>
                <a:pPr eaLnBrk="0" hangingPunct="0"/>
                <a:r>
                  <a:rPr lang="en-US" sz="1800" b="1" dirty="0">
                    <a:latin typeface="Arial" charset="0"/>
                  </a:rPr>
                  <a:t>Breaks</a:t>
                </a:r>
              </a:p>
            </p:txBody>
          </p:sp>
          <p:grpSp>
            <p:nvGrpSpPr>
              <p:cNvPr id="47" name="Group 20"/>
              <p:cNvGrpSpPr>
                <a:grpSpLocks/>
              </p:cNvGrpSpPr>
              <p:nvPr/>
            </p:nvGrpSpPr>
            <p:grpSpPr bwMode="auto">
              <a:xfrm>
                <a:off x="2535" y="1872"/>
                <a:ext cx="681" cy="679"/>
                <a:chOff x="2535" y="1872"/>
                <a:chExt cx="681" cy="679"/>
              </a:xfrm>
            </p:grpSpPr>
            <p:sp>
              <p:nvSpPr>
                <p:cNvPr id="48" name="AutoShape 21"/>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dirty="0"/>
                </a:p>
              </p:txBody>
            </p:sp>
            <p:grpSp>
              <p:nvGrpSpPr>
                <p:cNvPr id="49" name="Group 22"/>
                <p:cNvGrpSpPr>
                  <a:grpSpLocks/>
                </p:cNvGrpSpPr>
                <p:nvPr/>
              </p:nvGrpSpPr>
              <p:grpSpPr bwMode="auto">
                <a:xfrm>
                  <a:off x="2615" y="2064"/>
                  <a:ext cx="505" cy="295"/>
                  <a:chOff x="2643" y="2080"/>
                  <a:chExt cx="505" cy="295"/>
                </a:xfrm>
              </p:grpSpPr>
              <p:sp>
                <p:nvSpPr>
                  <p:cNvPr id="50" name="Freeform 23"/>
                  <p:cNvSpPr>
                    <a:spLocks/>
                  </p:cNvSpPr>
                  <p:nvPr/>
                </p:nvSpPr>
                <p:spPr bwMode="auto">
                  <a:xfrm>
                    <a:off x="2643" y="2326"/>
                    <a:ext cx="505" cy="49"/>
                  </a:xfrm>
                  <a:custGeom>
                    <a:avLst/>
                    <a:gdLst>
                      <a:gd name="T0" fmla="*/ 0 w 2021"/>
                      <a:gd name="T1" fmla="*/ 0 h 196"/>
                      <a:gd name="T2" fmla="*/ 126 w 2021"/>
                      <a:gd name="T3" fmla="*/ 0 h 196"/>
                      <a:gd name="T4" fmla="*/ 126 w 2021"/>
                      <a:gd name="T5" fmla="*/ 6 h 196"/>
                      <a:gd name="T6" fmla="*/ 126 w 2021"/>
                      <a:gd name="T7" fmla="*/ 7 h 196"/>
                      <a:gd name="T8" fmla="*/ 126 w 2021"/>
                      <a:gd name="T9" fmla="*/ 7 h 196"/>
                      <a:gd name="T10" fmla="*/ 126 w 2021"/>
                      <a:gd name="T11" fmla="*/ 8 h 196"/>
                      <a:gd name="T12" fmla="*/ 125 w 2021"/>
                      <a:gd name="T13" fmla="*/ 9 h 196"/>
                      <a:gd name="T14" fmla="*/ 124 w 2021"/>
                      <a:gd name="T15" fmla="*/ 10 h 196"/>
                      <a:gd name="T16" fmla="*/ 124 w 2021"/>
                      <a:gd name="T17" fmla="*/ 10 h 196"/>
                      <a:gd name="T18" fmla="*/ 123 w 2021"/>
                      <a:gd name="T19" fmla="*/ 11 h 196"/>
                      <a:gd name="T20" fmla="*/ 122 w 2021"/>
                      <a:gd name="T21" fmla="*/ 11 h 196"/>
                      <a:gd name="T22" fmla="*/ 121 w 2021"/>
                      <a:gd name="T23" fmla="*/ 12 h 196"/>
                      <a:gd name="T24" fmla="*/ 120 w 2021"/>
                      <a:gd name="T25" fmla="*/ 12 h 196"/>
                      <a:gd name="T26" fmla="*/ 119 w 2021"/>
                      <a:gd name="T27" fmla="*/ 12 h 196"/>
                      <a:gd name="T28" fmla="*/ 119 w 2021"/>
                      <a:gd name="T29" fmla="*/ 12 h 196"/>
                      <a:gd name="T30" fmla="*/ 118 w 2021"/>
                      <a:gd name="T31" fmla="*/ 12 h 196"/>
                      <a:gd name="T32" fmla="*/ 117 w 2021"/>
                      <a:gd name="T33" fmla="*/ 12 h 196"/>
                      <a:gd name="T34" fmla="*/ 9 w 2021"/>
                      <a:gd name="T35" fmla="*/ 12 h 196"/>
                      <a:gd name="T36" fmla="*/ 8 w 2021"/>
                      <a:gd name="T37" fmla="*/ 12 h 196"/>
                      <a:gd name="T38" fmla="*/ 7 w 2021"/>
                      <a:gd name="T39" fmla="*/ 12 h 196"/>
                      <a:gd name="T40" fmla="*/ 6 w 2021"/>
                      <a:gd name="T41" fmla="*/ 12 h 196"/>
                      <a:gd name="T42" fmla="*/ 5 w 2021"/>
                      <a:gd name="T43" fmla="*/ 12 h 196"/>
                      <a:gd name="T44" fmla="*/ 4 w 2021"/>
                      <a:gd name="T45" fmla="*/ 11 h 196"/>
                      <a:gd name="T46" fmla="*/ 3 w 2021"/>
                      <a:gd name="T47" fmla="*/ 11 h 196"/>
                      <a:gd name="T48" fmla="*/ 2 w 2021"/>
                      <a:gd name="T49" fmla="*/ 11 h 196"/>
                      <a:gd name="T50" fmla="*/ 2 w 2021"/>
                      <a:gd name="T51" fmla="*/ 10 h 196"/>
                      <a:gd name="T52" fmla="*/ 1 w 2021"/>
                      <a:gd name="T53" fmla="*/ 9 h 196"/>
                      <a:gd name="T54" fmla="*/ 0 w 2021"/>
                      <a:gd name="T55" fmla="*/ 9 h 196"/>
                      <a:gd name="T56" fmla="*/ 0 w 2021"/>
                      <a:gd name="T57" fmla="*/ 8 h 196"/>
                      <a:gd name="T58" fmla="*/ 0 w 2021"/>
                      <a:gd name="T59" fmla="*/ 7 h 196"/>
                      <a:gd name="T60" fmla="*/ 0 w 2021"/>
                      <a:gd name="T61" fmla="*/ 6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dirty="0"/>
                  </a:p>
                </p:txBody>
              </p:sp>
              <p:grpSp>
                <p:nvGrpSpPr>
                  <p:cNvPr id="51" name="Group 24"/>
                  <p:cNvGrpSpPr>
                    <a:grpSpLocks/>
                  </p:cNvGrpSpPr>
                  <p:nvPr/>
                </p:nvGrpSpPr>
                <p:grpSpPr bwMode="auto">
                  <a:xfrm>
                    <a:off x="2754" y="2080"/>
                    <a:ext cx="373" cy="234"/>
                    <a:chOff x="2754" y="2080"/>
                    <a:chExt cx="373" cy="234"/>
                  </a:xfrm>
                </p:grpSpPr>
                <p:sp>
                  <p:nvSpPr>
                    <p:cNvPr id="52" name="Freeform 25"/>
                    <p:cNvSpPr>
                      <a:spLocks/>
                    </p:cNvSpPr>
                    <p:nvPr/>
                  </p:nvSpPr>
                  <p:spPr bwMode="auto">
                    <a:xfrm>
                      <a:off x="2754" y="2080"/>
                      <a:ext cx="283" cy="234"/>
                    </a:xfrm>
                    <a:custGeom>
                      <a:avLst/>
                      <a:gdLst>
                        <a:gd name="T0" fmla="*/ 0 w 1132"/>
                        <a:gd name="T1" fmla="*/ 0 h 935"/>
                        <a:gd name="T2" fmla="*/ 71 w 1132"/>
                        <a:gd name="T3" fmla="*/ 0 h 935"/>
                        <a:gd name="T4" fmla="*/ 71 w 1132"/>
                        <a:gd name="T5" fmla="*/ 52 h 935"/>
                        <a:gd name="T6" fmla="*/ 71 w 1132"/>
                        <a:gd name="T7" fmla="*/ 53 h 935"/>
                        <a:gd name="T8" fmla="*/ 71 w 1132"/>
                        <a:gd name="T9" fmla="*/ 54 h 935"/>
                        <a:gd name="T10" fmla="*/ 70 w 1132"/>
                        <a:gd name="T11" fmla="*/ 55 h 935"/>
                        <a:gd name="T12" fmla="*/ 70 w 1132"/>
                        <a:gd name="T13" fmla="*/ 56 h 935"/>
                        <a:gd name="T14" fmla="*/ 70 w 1132"/>
                        <a:gd name="T15" fmla="*/ 56 h 935"/>
                        <a:gd name="T16" fmla="*/ 69 w 1132"/>
                        <a:gd name="T17" fmla="*/ 57 h 935"/>
                        <a:gd name="T18" fmla="*/ 68 w 1132"/>
                        <a:gd name="T19" fmla="*/ 57 h 935"/>
                        <a:gd name="T20" fmla="*/ 68 w 1132"/>
                        <a:gd name="T21" fmla="*/ 58 h 935"/>
                        <a:gd name="T22" fmla="*/ 67 w 1132"/>
                        <a:gd name="T23" fmla="*/ 58 h 935"/>
                        <a:gd name="T24" fmla="*/ 66 w 1132"/>
                        <a:gd name="T25" fmla="*/ 58 h 935"/>
                        <a:gd name="T26" fmla="*/ 65 w 1132"/>
                        <a:gd name="T27" fmla="*/ 59 h 935"/>
                        <a:gd name="T28" fmla="*/ 65 w 1132"/>
                        <a:gd name="T29" fmla="*/ 59 h 935"/>
                        <a:gd name="T30" fmla="*/ 6 w 1132"/>
                        <a:gd name="T31" fmla="*/ 59 h 935"/>
                        <a:gd name="T32" fmla="*/ 5 w 1132"/>
                        <a:gd name="T33" fmla="*/ 58 h 935"/>
                        <a:gd name="T34" fmla="*/ 5 w 1132"/>
                        <a:gd name="T35" fmla="*/ 58 h 935"/>
                        <a:gd name="T36" fmla="*/ 4 w 1132"/>
                        <a:gd name="T37" fmla="*/ 58 h 935"/>
                        <a:gd name="T38" fmla="*/ 4 w 1132"/>
                        <a:gd name="T39" fmla="*/ 58 h 935"/>
                        <a:gd name="T40" fmla="*/ 3 w 1132"/>
                        <a:gd name="T41" fmla="*/ 58 h 935"/>
                        <a:gd name="T42" fmla="*/ 2 w 1132"/>
                        <a:gd name="T43" fmla="*/ 57 h 935"/>
                        <a:gd name="T44" fmla="*/ 2 w 1132"/>
                        <a:gd name="T45" fmla="*/ 57 h 935"/>
                        <a:gd name="T46" fmla="*/ 1 w 1132"/>
                        <a:gd name="T47" fmla="*/ 56 h 935"/>
                        <a:gd name="T48" fmla="*/ 1 w 1132"/>
                        <a:gd name="T49" fmla="*/ 56 h 935"/>
                        <a:gd name="T50" fmla="*/ 1 w 1132"/>
                        <a:gd name="T51" fmla="*/ 56 h 935"/>
                        <a:gd name="T52" fmla="*/ 1 w 1132"/>
                        <a:gd name="T53" fmla="*/ 55 h 935"/>
                        <a:gd name="T54" fmla="*/ 0 w 1132"/>
                        <a:gd name="T55" fmla="*/ 55 h 935"/>
                        <a:gd name="T56" fmla="*/ 0 w 1132"/>
                        <a:gd name="T57" fmla="*/ 54 h 935"/>
                        <a:gd name="T58" fmla="*/ 0 w 1132"/>
                        <a:gd name="T59" fmla="*/ 53 h 935"/>
                        <a:gd name="T60" fmla="*/ 0 w 1132"/>
                        <a:gd name="T61" fmla="*/ 53 h 935"/>
                        <a:gd name="T62" fmla="*/ 0 w 1132"/>
                        <a:gd name="T63" fmla="*/ 52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dirty="0"/>
                    </a:p>
                  </p:txBody>
                </p:sp>
                <p:sp>
                  <p:nvSpPr>
                    <p:cNvPr id="53" name="Freeform 26"/>
                    <p:cNvSpPr>
                      <a:spLocks/>
                    </p:cNvSpPr>
                    <p:nvPr/>
                  </p:nvSpPr>
                  <p:spPr bwMode="auto">
                    <a:xfrm>
                      <a:off x="3036" y="2080"/>
                      <a:ext cx="91" cy="172"/>
                    </a:xfrm>
                    <a:custGeom>
                      <a:avLst/>
                      <a:gdLst>
                        <a:gd name="T0" fmla="*/ 3 w 364"/>
                        <a:gd name="T1" fmla="*/ 0 h 689"/>
                        <a:gd name="T2" fmla="*/ 8 w 364"/>
                        <a:gd name="T3" fmla="*/ 1 h 689"/>
                        <a:gd name="T4" fmla="*/ 11 w 364"/>
                        <a:gd name="T5" fmla="*/ 3 h 689"/>
                        <a:gd name="T6" fmla="*/ 15 w 364"/>
                        <a:gd name="T7" fmla="*/ 5 h 689"/>
                        <a:gd name="T8" fmla="*/ 18 w 364"/>
                        <a:gd name="T9" fmla="*/ 8 h 689"/>
                        <a:gd name="T10" fmla="*/ 20 w 364"/>
                        <a:gd name="T11" fmla="*/ 11 h 689"/>
                        <a:gd name="T12" fmla="*/ 22 w 364"/>
                        <a:gd name="T13" fmla="*/ 15 h 689"/>
                        <a:gd name="T14" fmla="*/ 23 w 364"/>
                        <a:gd name="T15" fmla="*/ 20 h 689"/>
                        <a:gd name="T16" fmla="*/ 23 w 364"/>
                        <a:gd name="T17" fmla="*/ 24 h 689"/>
                        <a:gd name="T18" fmla="*/ 22 w 364"/>
                        <a:gd name="T19" fmla="*/ 26 h 689"/>
                        <a:gd name="T20" fmla="*/ 22 w 364"/>
                        <a:gd name="T21" fmla="*/ 28 h 689"/>
                        <a:gd name="T22" fmla="*/ 21 w 364"/>
                        <a:gd name="T23" fmla="*/ 30 h 689"/>
                        <a:gd name="T24" fmla="*/ 20 w 364"/>
                        <a:gd name="T25" fmla="*/ 32 h 689"/>
                        <a:gd name="T26" fmla="*/ 19 w 364"/>
                        <a:gd name="T27" fmla="*/ 34 h 689"/>
                        <a:gd name="T28" fmla="*/ 17 w 364"/>
                        <a:gd name="T29" fmla="*/ 36 h 689"/>
                        <a:gd name="T30" fmla="*/ 15 w 364"/>
                        <a:gd name="T31" fmla="*/ 37 h 689"/>
                        <a:gd name="T32" fmla="*/ 13 w 364"/>
                        <a:gd name="T33" fmla="*/ 39 h 689"/>
                        <a:gd name="T34" fmla="*/ 11 w 364"/>
                        <a:gd name="T35" fmla="*/ 40 h 689"/>
                        <a:gd name="T36" fmla="*/ 9 w 364"/>
                        <a:gd name="T37" fmla="*/ 41 h 689"/>
                        <a:gd name="T38" fmla="*/ 6 w 364"/>
                        <a:gd name="T39" fmla="*/ 42 h 689"/>
                        <a:gd name="T40" fmla="*/ 4 w 364"/>
                        <a:gd name="T41" fmla="*/ 43 h 689"/>
                        <a:gd name="T42" fmla="*/ 1 w 364"/>
                        <a:gd name="T43" fmla="*/ 43 h 689"/>
                        <a:gd name="T44" fmla="*/ 0 w 364"/>
                        <a:gd name="T45" fmla="*/ 34 h 689"/>
                        <a:gd name="T46" fmla="*/ 2 w 364"/>
                        <a:gd name="T47" fmla="*/ 34 h 689"/>
                        <a:gd name="T48" fmla="*/ 4 w 364"/>
                        <a:gd name="T49" fmla="*/ 33 h 689"/>
                        <a:gd name="T50" fmla="*/ 6 w 364"/>
                        <a:gd name="T51" fmla="*/ 33 h 689"/>
                        <a:gd name="T52" fmla="*/ 8 w 364"/>
                        <a:gd name="T53" fmla="*/ 32 h 689"/>
                        <a:gd name="T54" fmla="*/ 10 w 364"/>
                        <a:gd name="T55" fmla="*/ 30 h 689"/>
                        <a:gd name="T56" fmla="*/ 11 w 364"/>
                        <a:gd name="T57" fmla="*/ 29 h 689"/>
                        <a:gd name="T58" fmla="*/ 12 w 364"/>
                        <a:gd name="T59" fmla="*/ 28 h 689"/>
                        <a:gd name="T60" fmla="*/ 12 w 364"/>
                        <a:gd name="T61" fmla="*/ 26 h 689"/>
                        <a:gd name="T62" fmla="*/ 13 w 364"/>
                        <a:gd name="T63" fmla="*/ 24 h 689"/>
                        <a:gd name="T64" fmla="*/ 13 w 364"/>
                        <a:gd name="T65" fmla="*/ 22 h 689"/>
                        <a:gd name="T66" fmla="*/ 13 w 364"/>
                        <a:gd name="T67" fmla="*/ 19 h 689"/>
                        <a:gd name="T68" fmla="*/ 13 w 364"/>
                        <a:gd name="T69" fmla="*/ 17 h 689"/>
                        <a:gd name="T70" fmla="*/ 12 w 364"/>
                        <a:gd name="T71" fmla="*/ 15 h 689"/>
                        <a:gd name="T72" fmla="*/ 11 w 364"/>
                        <a:gd name="T73" fmla="*/ 14 h 689"/>
                        <a:gd name="T74" fmla="*/ 9 w 364"/>
                        <a:gd name="T75" fmla="*/ 12 h 689"/>
                        <a:gd name="T76" fmla="*/ 7 w 364"/>
                        <a:gd name="T77" fmla="*/ 11 h 689"/>
                        <a:gd name="T78" fmla="*/ 4 w 364"/>
                        <a:gd name="T79" fmla="*/ 9 h 689"/>
                        <a:gd name="T80" fmla="*/ 0 w 364"/>
                        <a:gd name="T81" fmla="*/ 9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dirty="0"/>
                    </a:p>
                  </p:txBody>
                </p:sp>
              </p:grpSp>
            </p:grpSp>
          </p:grpSp>
        </p:grpSp>
        <p:grpSp>
          <p:nvGrpSpPr>
            <p:cNvPr id="12" name="Group 27"/>
            <p:cNvGrpSpPr>
              <a:grpSpLocks/>
            </p:cNvGrpSpPr>
            <p:nvPr/>
          </p:nvGrpSpPr>
          <p:grpSpPr bwMode="auto">
            <a:xfrm>
              <a:off x="4374" y="768"/>
              <a:ext cx="952" cy="977"/>
              <a:chOff x="4374" y="768"/>
              <a:chExt cx="952" cy="977"/>
            </a:xfrm>
          </p:grpSpPr>
          <p:sp>
            <p:nvSpPr>
              <p:cNvPr id="42" name="Text Box 28"/>
              <p:cNvSpPr txBox="1">
                <a:spLocks noChangeArrowheads="1"/>
              </p:cNvSpPr>
              <p:nvPr/>
            </p:nvSpPr>
            <p:spPr bwMode="auto">
              <a:xfrm>
                <a:off x="4374" y="1496"/>
                <a:ext cx="952" cy="249"/>
              </a:xfrm>
              <a:prstGeom prst="rect">
                <a:avLst/>
              </a:prstGeom>
              <a:noFill/>
              <a:ln w="12700">
                <a:noFill/>
                <a:miter lim="800000"/>
                <a:headEnd/>
                <a:tailEnd/>
              </a:ln>
            </p:spPr>
            <p:txBody>
              <a:bodyPr wrap="none">
                <a:spAutoFit/>
              </a:bodyPr>
              <a:lstStyle/>
              <a:p>
                <a:pPr eaLnBrk="0" hangingPunct="0"/>
                <a:r>
                  <a:rPr lang="en-US" sz="1800" b="1" dirty="0">
                    <a:latin typeface="Arial" charset="0"/>
                  </a:rPr>
                  <a:t>Emergency</a:t>
                </a:r>
              </a:p>
            </p:txBody>
          </p:sp>
          <p:grpSp>
            <p:nvGrpSpPr>
              <p:cNvPr id="43" name="Group 29"/>
              <p:cNvGrpSpPr>
                <a:grpSpLocks/>
              </p:cNvGrpSpPr>
              <p:nvPr/>
            </p:nvGrpSpPr>
            <p:grpSpPr bwMode="auto">
              <a:xfrm>
                <a:off x="4503" y="768"/>
                <a:ext cx="681" cy="679"/>
                <a:chOff x="3639" y="768"/>
                <a:chExt cx="681" cy="679"/>
              </a:xfrm>
            </p:grpSpPr>
            <p:sp>
              <p:nvSpPr>
                <p:cNvPr id="44" name="AutoShape 30"/>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dirty="0"/>
                </a:p>
              </p:txBody>
            </p:sp>
            <p:sp>
              <p:nvSpPr>
                <p:cNvPr id="45" name="Freeform 31"/>
                <p:cNvSpPr>
                  <a:spLocks/>
                </p:cNvSpPr>
                <p:nvPr/>
              </p:nvSpPr>
              <p:spPr bwMode="auto">
                <a:xfrm>
                  <a:off x="3696" y="816"/>
                  <a:ext cx="573" cy="573"/>
                </a:xfrm>
                <a:custGeom>
                  <a:avLst/>
                  <a:gdLst>
                    <a:gd name="T0" fmla="*/ 48 w 2290"/>
                    <a:gd name="T1" fmla="*/ 0 h 2290"/>
                    <a:gd name="T2" fmla="*/ 96 w 2290"/>
                    <a:gd name="T3" fmla="*/ 0 h 2290"/>
                    <a:gd name="T4" fmla="*/ 96 w 2290"/>
                    <a:gd name="T5" fmla="*/ 48 h 2290"/>
                    <a:gd name="T6" fmla="*/ 143 w 2290"/>
                    <a:gd name="T7" fmla="*/ 48 h 2290"/>
                    <a:gd name="T8" fmla="*/ 143 w 2290"/>
                    <a:gd name="T9" fmla="*/ 96 h 2290"/>
                    <a:gd name="T10" fmla="*/ 96 w 2290"/>
                    <a:gd name="T11" fmla="*/ 96 h 2290"/>
                    <a:gd name="T12" fmla="*/ 96 w 2290"/>
                    <a:gd name="T13" fmla="*/ 143 h 2290"/>
                    <a:gd name="T14" fmla="*/ 48 w 2290"/>
                    <a:gd name="T15" fmla="*/ 143 h 2290"/>
                    <a:gd name="T16" fmla="*/ 48 w 2290"/>
                    <a:gd name="T17" fmla="*/ 96 h 2290"/>
                    <a:gd name="T18" fmla="*/ 0 w 2290"/>
                    <a:gd name="T19" fmla="*/ 96 h 2290"/>
                    <a:gd name="T20" fmla="*/ 0 w 2290"/>
                    <a:gd name="T21" fmla="*/ 48 h 2290"/>
                    <a:gd name="T22" fmla="*/ 48 w 2290"/>
                    <a:gd name="T23" fmla="*/ 48 h 2290"/>
                    <a:gd name="T24" fmla="*/ 48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dirty="0"/>
                </a:p>
              </p:txBody>
            </p:sp>
          </p:grpSp>
        </p:grpSp>
        <p:sp>
          <p:nvSpPr>
            <p:cNvPr id="13" name="Text Box 32"/>
            <p:cNvSpPr txBox="1">
              <a:spLocks noChangeArrowheads="1"/>
            </p:cNvSpPr>
            <p:nvPr/>
          </p:nvSpPr>
          <p:spPr bwMode="auto">
            <a:xfrm>
              <a:off x="4464" y="3705"/>
              <a:ext cx="773" cy="249"/>
            </a:xfrm>
            <a:prstGeom prst="rect">
              <a:avLst/>
            </a:prstGeom>
            <a:noFill/>
            <a:ln w="12700">
              <a:noFill/>
              <a:miter lim="800000"/>
              <a:headEnd/>
              <a:tailEnd/>
            </a:ln>
          </p:spPr>
          <p:txBody>
            <a:bodyPr wrap="none">
              <a:spAutoFit/>
            </a:bodyPr>
            <a:lstStyle/>
            <a:p>
              <a:pPr eaLnBrk="0" hangingPunct="0"/>
              <a:r>
                <a:rPr lang="en-US" sz="1800" b="1" dirty="0">
                  <a:latin typeface="Arial" charset="0"/>
                </a:rPr>
                <a:t>Smoking</a:t>
              </a:r>
            </a:p>
          </p:txBody>
        </p:sp>
        <p:sp>
          <p:nvSpPr>
            <p:cNvPr id="14" name="AutoShape 33"/>
            <p:cNvSpPr>
              <a:spLocks noChangeArrowheads="1"/>
            </p:cNvSpPr>
            <p:nvPr/>
          </p:nvSpPr>
          <p:spPr bwMode="auto">
            <a:xfrm>
              <a:off x="4512" y="3000"/>
              <a:ext cx="681" cy="679"/>
            </a:xfrm>
            <a:prstGeom prst="roundRect">
              <a:avLst>
                <a:gd name="adj" fmla="val 12440"/>
              </a:avLst>
            </a:prstGeom>
            <a:solidFill>
              <a:srgbClr val="FFFFFF"/>
            </a:solidFill>
            <a:ln w="12700">
              <a:solidFill>
                <a:srgbClr val="000000"/>
              </a:solidFill>
              <a:round/>
              <a:headEnd/>
              <a:tailEnd/>
            </a:ln>
          </p:spPr>
          <p:txBody>
            <a:bodyPr/>
            <a:lstStyle/>
            <a:p>
              <a:endParaRPr lang="en-US" dirty="0"/>
            </a:p>
          </p:txBody>
        </p:sp>
        <p:grpSp>
          <p:nvGrpSpPr>
            <p:cNvPr id="15" name="Group 34"/>
            <p:cNvGrpSpPr>
              <a:grpSpLocks/>
            </p:cNvGrpSpPr>
            <p:nvPr/>
          </p:nvGrpSpPr>
          <p:grpSpPr bwMode="auto">
            <a:xfrm>
              <a:off x="4699" y="3207"/>
              <a:ext cx="337" cy="213"/>
              <a:chOff x="4682" y="3171"/>
              <a:chExt cx="337" cy="213"/>
            </a:xfrm>
          </p:grpSpPr>
          <p:grpSp>
            <p:nvGrpSpPr>
              <p:cNvPr id="35" name="Group 35"/>
              <p:cNvGrpSpPr>
                <a:grpSpLocks/>
              </p:cNvGrpSpPr>
              <p:nvPr/>
            </p:nvGrpSpPr>
            <p:grpSpPr bwMode="auto">
              <a:xfrm>
                <a:off x="4682" y="3335"/>
                <a:ext cx="337" cy="49"/>
                <a:chOff x="4682" y="3335"/>
                <a:chExt cx="337" cy="49"/>
              </a:xfrm>
            </p:grpSpPr>
            <p:sp>
              <p:nvSpPr>
                <p:cNvPr id="39" name="Rectangle 36"/>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dirty="0"/>
                </a:p>
              </p:txBody>
            </p:sp>
            <p:sp>
              <p:nvSpPr>
                <p:cNvPr id="40" name="Rectangle 37"/>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dirty="0"/>
                </a:p>
              </p:txBody>
            </p:sp>
            <p:sp>
              <p:nvSpPr>
                <p:cNvPr id="41" name="Rectangle 38"/>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dirty="0"/>
                </a:p>
              </p:txBody>
            </p:sp>
          </p:grpSp>
          <p:grpSp>
            <p:nvGrpSpPr>
              <p:cNvPr id="36" name="Group 39"/>
              <p:cNvGrpSpPr>
                <a:grpSpLocks/>
              </p:cNvGrpSpPr>
              <p:nvPr/>
            </p:nvGrpSpPr>
            <p:grpSpPr bwMode="auto">
              <a:xfrm>
                <a:off x="4822" y="3171"/>
                <a:ext cx="197" cy="158"/>
                <a:chOff x="4822" y="3171"/>
                <a:chExt cx="197" cy="158"/>
              </a:xfrm>
            </p:grpSpPr>
            <p:sp>
              <p:nvSpPr>
                <p:cNvPr id="37" name="Freeform 40"/>
                <p:cNvSpPr>
                  <a:spLocks/>
                </p:cNvSpPr>
                <p:nvPr/>
              </p:nvSpPr>
              <p:spPr bwMode="auto">
                <a:xfrm>
                  <a:off x="4907" y="3177"/>
                  <a:ext cx="112" cy="152"/>
                </a:xfrm>
                <a:custGeom>
                  <a:avLst/>
                  <a:gdLst>
                    <a:gd name="T0" fmla="*/ 1 w 336"/>
                    <a:gd name="T1" fmla="*/ 0 h 456"/>
                    <a:gd name="T2" fmla="*/ 5 w 336"/>
                    <a:gd name="T3" fmla="*/ 1 h 456"/>
                    <a:gd name="T4" fmla="*/ 8 w 336"/>
                    <a:gd name="T5" fmla="*/ 3 h 456"/>
                    <a:gd name="T6" fmla="*/ 11 w 336"/>
                    <a:gd name="T7" fmla="*/ 5 h 456"/>
                    <a:gd name="T8" fmla="*/ 12 w 336"/>
                    <a:gd name="T9" fmla="*/ 7 h 456"/>
                    <a:gd name="T10" fmla="*/ 14 w 336"/>
                    <a:gd name="T11" fmla="*/ 10 h 456"/>
                    <a:gd name="T12" fmla="*/ 14 w 336"/>
                    <a:gd name="T13" fmla="*/ 13 h 456"/>
                    <a:gd name="T14" fmla="*/ 15 w 336"/>
                    <a:gd name="T15" fmla="*/ 15 h 456"/>
                    <a:gd name="T16" fmla="*/ 14 w 336"/>
                    <a:gd name="T17" fmla="*/ 17 h 456"/>
                    <a:gd name="T18" fmla="*/ 23 w 336"/>
                    <a:gd name="T19" fmla="*/ 17 h 456"/>
                    <a:gd name="T20" fmla="*/ 25 w 336"/>
                    <a:gd name="T21" fmla="*/ 18 h 456"/>
                    <a:gd name="T22" fmla="*/ 29 w 336"/>
                    <a:gd name="T23" fmla="*/ 19 h 456"/>
                    <a:gd name="T24" fmla="*/ 32 w 336"/>
                    <a:gd name="T25" fmla="*/ 21 h 456"/>
                    <a:gd name="T26" fmla="*/ 35 w 336"/>
                    <a:gd name="T27" fmla="*/ 23 h 456"/>
                    <a:gd name="T28" fmla="*/ 36 w 336"/>
                    <a:gd name="T29" fmla="*/ 26 h 456"/>
                    <a:gd name="T30" fmla="*/ 37 w 336"/>
                    <a:gd name="T31" fmla="*/ 29 h 456"/>
                    <a:gd name="T32" fmla="*/ 37 w 336"/>
                    <a:gd name="T33" fmla="*/ 32 h 456"/>
                    <a:gd name="T34" fmla="*/ 31 w 336"/>
                    <a:gd name="T35" fmla="*/ 51 h 456"/>
                    <a:gd name="T36" fmla="*/ 31 w 336"/>
                    <a:gd name="T37" fmla="*/ 31 h 456"/>
                    <a:gd name="T38" fmla="*/ 30 w 336"/>
                    <a:gd name="T39" fmla="*/ 29 h 456"/>
                    <a:gd name="T40" fmla="*/ 30 w 336"/>
                    <a:gd name="T41" fmla="*/ 27 h 456"/>
                    <a:gd name="T42" fmla="*/ 28 w 336"/>
                    <a:gd name="T43" fmla="*/ 25 h 456"/>
                    <a:gd name="T44" fmla="*/ 26 w 336"/>
                    <a:gd name="T45" fmla="*/ 24 h 456"/>
                    <a:gd name="T46" fmla="*/ 24 w 336"/>
                    <a:gd name="T47" fmla="*/ 23 h 456"/>
                    <a:gd name="T48" fmla="*/ 22 w 336"/>
                    <a:gd name="T49" fmla="*/ 23 h 456"/>
                    <a:gd name="T50" fmla="*/ 5 w 336"/>
                    <a:gd name="T51" fmla="*/ 23 h 456"/>
                    <a:gd name="T52" fmla="*/ 7 w 336"/>
                    <a:gd name="T53" fmla="*/ 21 h 456"/>
                    <a:gd name="T54" fmla="*/ 8 w 336"/>
                    <a:gd name="T55" fmla="*/ 19 h 456"/>
                    <a:gd name="T56" fmla="*/ 9 w 336"/>
                    <a:gd name="T57" fmla="*/ 17 h 456"/>
                    <a:gd name="T58" fmla="*/ 9 w 336"/>
                    <a:gd name="T59" fmla="*/ 14 h 456"/>
                    <a:gd name="T60" fmla="*/ 8 w 336"/>
                    <a:gd name="T61" fmla="*/ 11 h 456"/>
                    <a:gd name="T62" fmla="*/ 7 w 336"/>
                    <a:gd name="T63" fmla="*/ 9 h 456"/>
                    <a:gd name="T64" fmla="*/ 4 w 336"/>
                    <a:gd name="T65" fmla="*/ 7 h 456"/>
                    <a:gd name="T66" fmla="*/ 2 w 336"/>
                    <a:gd name="T67" fmla="*/ 6 h 456"/>
                    <a:gd name="T68" fmla="*/ 0 w 336"/>
                    <a:gd name="T69" fmla="*/ 6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dirty="0"/>
                </a:p>
              </p:txBody>
            </p:sp>
            <p:sp>
              <p:nvSpPr>
                <p:cNvPr id="38" name="Freeform 41"/>
                <p:cNvSpPr>
                  <a:spLocks/>
                </p:cNvSpPr>
                <p:nvPr/>
              </p:nvSpPr>
              <p:spPr bwMode="auto">
                <a:xfrm>
                  <a:off x="4822" y="3171"/>
                  <a:ext cx="169" cy="158"/>
                </a:xfrm>
                <a:custGeom>
                  <a:avLst/>
                  <a:gdLst>
                    <a:gd name="T0" fmla="*/ 15 w 507"/>
                    <a:gd name="T1" fmla="*/ 6 h 474"/>
                    <a:gd name="T2" fmla="*/ 13 w 507"/>
                    <a:gd name="T3" fmla="*/ 6 h 474"/>
                    <a:gd name="T4" fmla="*/ 11 w 507"/>
                    <a:gd name="T5" fmla="*/ 6 h 474"/>
                    <a:gd name="T6" fmla="*/ 9 w 507"/>
                    <a:gd name="T7" fmla="*/ 8 h 474"/>
                    <a:gd name="T8" fmla="*/ 7 w 507"/>
                    <a:gd name="T9" fmla="*/ 9 h 474"/>
                    <a:gd name="T10" fmla="*/ 6 w 507"/>
                    <a:gd name="T11" fmla="*/ 11 h 474"/>
                    <a:gd name="T12" fmla="*/ 6 w 507"/>
                    <a:gd name="T13" fmla="*/ 13 h 474"/>
                    <a:gd name="T14" fmla="*/ 5 w 507"/>
                    <a:gd name="T15" fmla="*/ 15 h 474"/>
                    <a:gd name="T16" fmla="*/ 5 w 507"/>
                    <a:gd name="T17" fmla="*/ 17 h 474"/>
                    <a:gd name="T18" fmla="*/ 6 w 507"/>
                    <a:gd name="T19" fmla="*/ 19 h 474"/>
                    <a:gd name="T20" fmla="*/ 7 w 507"/>
                    <a:gd name="T21" fmla="*/ 21 h 474"/>
                    <a:gd name="T22" fmla="*/ 8 w 507"/>
                    <a:gd name="T23" fmla="*/ 22 h 474"/>
                    <a:gd name="T24" fmla="*/ 10 w 507"/>
                    <a:gd name="T25" fmla="*/ 23 h 474"/>
                    <a:gd name="T26" fmla="*/ 12 w 507"/>
                    <a:gd name="T27" fmla="*/ 24 h 474"/>
                    <a:gd name="T28" fmla="*/ 14 w 507"/>
                    <a:gd name="T29" fmla="*/ 24 h 474"/>
                    <a:gd name="T30" fmla="*/ 23 w 507"/>
                    <a:gd name="T31" fmla="*/ 25 h 474"/>
                    <a:gd name="T32" fmla="*/ 22 w 507"/>
                    <a:gd name="T33" fmla="*/ 26 h 474"/>
                    <a:gd name="T34" fmla="*/ 22 w 507"/>
                    <a:gd name="T35" fmla="*/ 28 h 474"/>
                    <a:gd name="T36" fmla="*/ 22 w 507"/>
                    <a:gd name="T37" fmla="*/ 29 h 474"/>
                    <a:gd name="T38" fmla="*/ 23 w 507"/>
                    <a:gd name="T39" fmla="*/ 31 h 474"/>
                    <a:gd name="T40" fmla="*/ 25 w 507"/>
                    <a:gd name="T41" fmla="*/ 32 h 474"/>
                    <a:gd name="T42" fmla="*/ 48 w 507"/>
                    <a:gd name="T43" fmla="*/ 32 h 474"/>
                    <a:gd name="T44" fmla="*/ 50 w 507"/>
                    <a:gd name="T45" fmla="*/ 33 h 474"/>
                    <a:gd name="T46" fmla="*/ 51 w 507"/>
                    <a:gd name="T47" fmla="*/ 33 h 474"/>
                    <a:gd name="T48" fmla="*/ 53 w 507"/>
                    <a:gd name="T49" fmla="*/ 34 h 474"/>
                    <a:gd name="T50" fmla="*/ 54 w 507"/>
                    <a:gd name="T51" fmla="*/ 35 h 474"/>
                    <a:gd name="T52" fmla="*/ 55 w 507"/>
                    <a:gd name="T53" fmla="*/ 37 h 474"/>
                    <a:gd name="T54" fmla="*/ 56 w 507"/>
                    <a:gd name="T55" fmla="*/ 39 h 474"/>
                    <a:gd name="T56" fmla="*/ 56 w 507"/>
                    <a:gd name="T57" fmla="*/ 41 h 474"/>
                    <a:gd name="T58" fmla="*/ 50 w 507"/>
                    <a:gd name="T59" fmla="*/ 53 h 474"/>
                    <a:gd name="T60" fmla="*/ 50 w 507"/>
                    <a:gd name="T61" fmla="*/ 40 h 474"/>
                    <a:gd name="T62" fmla="*/ 50 w 507"/>
                    <a:gd name="T63" fmla="*/ 39 h 474"/>
                    <a:gd name="T64" fmla="*/ 49 w 507"/>
                    <a:gd name="T65" fmla="*/ 38 h 474"/>
                    <a:gd name="T66" fmla="*/ 48 w 507"/>
                    <a:gd name="T67" fmla="*/ 38 h 474"/>
                    <a:gd name="T68" fmla="*/ 47 w 507"/>
                    <a:gd name="T69" fmla="*/ 38 h 474"/>
                    <a:gd name="T70" fmla="*/ 25 w 507"/>
                    <a:gd name="T71" fmla="*/ 38 h 474"/>
                    <a:gd name="T72" fmla="*/ 22 w 507"/>
                    <a:gd name="T73" fmla="*/ 37 h 474"/>
                    <a:gd name="T74" fmla="*/ 20 w 507"/>
                    <a:gd name="T75" fmla="*/ 35 h 474"/>
                    <a:gd name="T76" fmla="*/ 19 w 507"/>
                    <a:gd name="T77" fmla="*/ 34 h 474"/>
                    <a:gd name="T78" fmla="*/ 18 w 507"/>
                    <a:gd name="T79" fmla="*/ 33 h 474"/>
                    <a:gd name="T80" fmla="*/ 17 w 507"/>
                    <a:gd name="T81" fmla="*/ 31 h 474"/>
                    <a:gd name="T82" fmla="*/ 16 w 507"/>
                    <a:gd name="T83" fmla="*/ 30 h 474"/>
                    <a:gd name="T84" fmla="*/ 13 w 507"/>
                    <a:gd name="T85" fmla="*/ 30 h 474"/>
                    <a:gd name="T86" fmla="*/ 11 w 507"/>
                    <a:gd name="T87" fmla="*/ 30 h 474"/>
                    <a:gd name="T88" fmla="*/ 9 w 507"/>
                    <a:gd name="T89" fmla="*/ 29 h 474"/>
                    <a:gd name="T90" fmla="*/ 7 w 507"/>
                    <a:gd name="T91" fmla="*/ 28 h 474"/>
                    <a:gd name="T92" fmla="*/ 5 w 507"/>
                    <a:gd name="T93" fmla="*/ 27 h 474"/>
                    <a:gd name="T94" fmla="*/ 4 w 507"/>
                    <a:gd name="T95" fmla="*/ 25 h 474"/>
                    <a:gd name="T96" fmla="*/ 2 w 507"/>
                    <a:gd name="T97" fmla="*/ 23 h 474"/>
                    <a:gd name="T98" fmla="*/ 2 w 507"/>
                    <a:gd name="T99" fmla="*/ 22 h 474"/>
                    <a:gd name="T100" fmla="*/ 1 w 507"/>
                    <a:gd name="T101" fmla="*/ 20 h 474"/>
                    <a:gd name="T102" fmla="*/ 0 w 507"/>
                    <a:gd name="T103" fmla="*/ 18 h 474"/>
                    <a:gd name="T104" fmla="*/ 0 w 507"/>
                    <a:gd name="T105" fmla="*/ 16 h 474"/>
                    <a:gd name="T106" fmla="*/ 0 w 507"/>
                    <a:gd name="T107" fmla="*/ 14 h 474"/>
                    <a:gd name="T108" fmla="*/ 1 w 507"/>
                    <a:gd name="T109" fmla="*/ 11 h 474"/>
                    <a:gd name="T110" fmla="*/ 1 w 507"/>
                    <a:gd name="T111" fmla="*/ 9 h 474"/>
                    <a:gd name="T112" fmla="*/ 2 w 507"/>
                    <a:gd name="T113" fmla="*/ 7 h 474"/>
                    <a:gd name="T114" fmla="*/ 4 w 507"/>
                    <a:gd name="T115" fmla="*/ 5 h 474"/>
                    <a:gd name="T116" fmla="*/ 6 w 507"/>
                    <a:gd name="T117" fmla="*/ 3 h 474"/>
                    <a:gd name="T118" fmla="*/ 8 w 507"/>
                    <a:gd name="T119" fmla="*/ 2 h 474"/>
                    <a:gd name="T120" fmla="*/ 10 w 507"/>
                    <a:gd name="T121" fmla="*/ 1 h 474"/>
                    <a:gd name="T122" fmla="*/ 12 w 507"/>
                    <a:gd name="T123" fmla="*/ 0 h 474"/>
                    <a:gd name="T124" fmla="*/ 15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dirty="0"/>
                </a:p>
              </p:txBody>
            </p:sp>
          </p:grpSp>
        </p:grpSp>
        <p:grpSp>
          <p:nvGrpSpPr>
            <p:cNvPr id="16" name="Group 42"/>
            <p:cNvGrpSpPr>
              <a:grpSpLocks/>
            </p:cNvGrpSpPr>
            <p:nvPr/>
          </p:nvGrpSpPr>
          <p:grpSpPr bwMode="auto">
            <a:xfrm>
              <a:off x="2544" y="3017"/>
              <a:ext cx="698" cy="936"/>
              <a:chOff x="2544" y="3017"/>
              <a:chExt cx="698" cy="936"/>
            </a:xfrm>
          </p:grpSpPr>
          <p:sp>
            <p:nvSpPr>
              <p:cNvPr id="29" name="Text Box 43"/>
              <p:cNvSpPr txBox="1">
                <a:spLocks noChangeArrowheads="1"/>
              </p:cNvSpPr>
              <p:nvPr/>
            </p:nvSpPr>
            <p:spPr bwMode="auto">
              <a:xfrm>
                <a:off x="2554" y="3704"/>
                <a:ext cx="688" cy="249"/>
              </a:xfrm>
              <a:prstGeom prst="rect">
                <a:avLst/>
              </a:prstGeom>
              <a:noFill/>
              <a:ln w="12700">
                <a:noFill/>
                <a:miter lim="800000"/>
                <a:headEnd/>
                <a:tailEnd/>
              </a:ln>
            </p:spPr>
            <p:txBody>
              <a:bodyPr wrap="none">
                <a:spAutoFit/>
              </a:bodyPr>
              <a:lstStyle/>
              <a:p>
                <a:pPr eaLnBrk="0" hangingPunct="0"/>
                <a:r>
                  <a:rPr lang="en-US" sz="1800" b="1" dirty="0">
                    <a:latin typeface="Arial" charset="0"/>
                  </a:rPr>
                  <a:t>Parking</a:t>
                </a:r>
              </a:p>
            </p:txBody>
          </p:sp>
          <p:grpSp>
            <p:nvGrpSpPr>
              <p:cNvPr id="30" name="Group 44"/>
              <p:cNvGrpSpPr>
                <a:grpSpLocks/>
              </p:cNvGrpSpPr>
              <p:nvPr/>
            </p:nvGrpSpPr>
            <p:grpSpPr bwMode="auto">
              <a:xfrm>
                <a:off x="2544" y="3017"/>
                <a:ext cx="681" cy="679"/>
                <a:chOff x="2544" y="3017"/>
                <a:chExt cx="681" cy="679"/>
              </a:xfrm>
            </p:grpSpPr>
            <p:sp>
              <p:nvSpPr>
                <p:cNvPr id="31" name="AutoShape 45"/>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dirty="0"/>
                </a:p>
              </p:txBody>
            </p:sp>
            <p:grpSp>
              <p:nvGrpSpPr>
                <p:cNvPr id="32" name="Group 46"/>
                <p:cNvGrpSpPr>
                  <a:grpSpLocks/>
                </p:cNvGrpSpPr>
                <p:nvPr/>
              </p:nvGrpSpPr>
              <p:grpSpPr bwMode="auto">
                <a:xfrm>
                  <a:off x="2697" y="3120"/>
                  <a:ext cx="375" cy="497"/>
                  <a:chOff x="2712" y="3093"/>
                  <a:chExt cx="375" cy="497"/>
                </a:xfrm>
              </p:grpSpPr>
              <p:sp>
                <p:nvSpPr>
                  <p:cNvPr id="33" name="Freeform 47"/>
                  <p:cNvSpPr>
                    <a:spLocks/>
                  </p:cNvSpPr>
                  <p:nvPr/>
                </p:nvSpPr>
                <p:spPr bwMode="auto">
                  <a:xfrm>
                    <a:off x="2712" y="3093"/>
                    <a:ext cx="375" cy="497"/>
                  </a:xfrm>
                  <a:custGeom>
                    <a:avLst/>
                    <a:gdLst>
                      <a:gd name="T0" fmla="*/ 0 w 1503"/>
                      <a:gd name="T1" fmla="*/ 0 h 1989"/>
                      <a:gd name="T2" fmla="*/ 62 w 1503"/>
                      <a:gd name="T3" fmla="*/ 0 h 1989"/>
                      <a:gd name="T4" fmla="*/ 67 w 1503"/>
                      <a:gd name="T5" fmla="*/ 1 h 1989"/>
                      <a:gd name="T6" fmla="*/ 71 w 1503"/>
                      <a:gd name="T7" fmla="*/ 2 h 1989"/>
                      <a:gd name="T8" fmla="*/ 75 w 1503"/>
                      <a:gd name="T9" fmla="*/ 4 h 1989"/>
                      <a:gd name="T10" fmla="*/ 79 w 1503"/>
                      <a:gd name="T11" fmla="*/ 5 h 1989"/>
                      <a:gd name="T12" fmla="*/ 82 w 1503"/>
                      <a:gd name="T13" fmla="*/ 8 h 1989"/>
                      <a:gd name="T14" fmla="*/ 85 w 1503"/>
                      <a:gd name="T15" fmla="*/ 11 h 1989"/>
                      <a:gd name="T16" fmla="*/ 88 w 1503"/>
                      <a:gd name="T17" fmla="*/ 15 h 1989"/>
                      <a:gd name="T18" fmla="*/ 90 w 1503"/>
                      <a:gd name="T19" fmla="*/ 19 h 1989"/>
                      <a:gd name="T20" fmla="*/ 92 w 1503"/>
                      <a:gd name="T21" fmla="*/ 24 h 1989"/>
                      <a:gd name="T22" fmla="*/ 93 w 1503"/>
                      <a:gd name="T23" fmla="*/ 27 h 1989"/>
                      <a:gd name="T24" fmla="*/ 93 w 1503"/>
                      <a:gd name="T25" fmla="*/ 31 h 1989"/>
                      <a:gd name="T26" fmla="*/ 94 w 1503"/>
                      <a:gd name="T27" fmla="*/ 34 h 1989"/>
                      <a:gd name="T28" fmla="*/ 94 w 1503"/>
                      <a:gd name="T29" fmla="*/ 38 h 1989"/>
                      <a:gd name="T30" fmla="*/ 94 w 1503"/>
                      <a:gd name="T31" fmla="*/ 41 h 1989"/>
                      <a:gd name="T32" fmla="*/ 93 w 1503"/>
                      <a:gd name="T33" fmla="*/ 45 h 1989"/>
                      <a:gd name="T34" fmla="*/ 93 w 1503"/>
                      <a:gd name="T35" fmla="*/ 48 h 1989"/>
                      <a:gd name="T36" fmla="*/ 92 w 1503"/>
                      <a:gd name="T37" fmla="*/ 52 h 1989"/>
                      <a:gd name="T38" fmla="*/ 91 w 1503"/>
                      <a:gd name="T39" fmla="*/ 56 h 1989"/>
                      <a:gd name="T40" fmla="*/ 89 w 1503"/>
                      <a:gd name="T41" fmla="*/ 60 h 1989"/>
                      <a:gd name="T42" fmla="*/ 87 w 1503"/>
                      <a:gd name="T43" fmla="*/ 64 h 1989"/>
                      <a:gd name="T44" fmla="*/ 85 w 1503"/>
                      <a:gd name="T45" fmla="*/ 67 h 1989"/>
                      <a:gd name="T46" fmla="*/ 82 w 1503"/>
                      <a:gd name="T47" fmla="*/ 70 h 1989"/>
                      <a:gd name="T48" fmla="*/ 80 w 1503"/>
                      <a:gd name="T49" fmla="*/ 72 h 1989"/>
                      <a:gd name="T50" fmla="*/ 76 w 1503"/>
                      <a:gd name="T51" fmla="*/ 75 h 1989"/>
                      <a:gd name="T52" fmla="*/ 72 w 1503"/>
                      <a:gd name="T53" fmla="*/ 77 h 1989"/>
                      <a:gd name="T54" fmla="*/ 69 w 1503"/>
                      <a:gd name="T55" fmla="*/ 78 h 1989"/>
                      <a:gd name="T56" fmla="*/ 66 w 1503"/>
                      <a:gd name="T57" fmla="*/ 79 h 1989"/>
                      <a:gd name="T58" fmla="*/ 61 w 1503"/>
                      <a:gd name="T59" fmla="*/ 79 h 1989"/>
                      <a:gd name="T60" fmla="*/ 59 w 1503"/>
                      <a:gd name="T61" fmla="*/ 79 h 1989"/>
                      <a:gd name="T62" fmla="*/ 25 w 1503"/>
                      <a:gd name="T63" fmla="*/ 79 h 1989"/>
                      <a:gd name="T64" fmla="*/ 25 w 1503"/>
                      <a:gd name="T65" fmla="*/ 124 h 1989"/>
                      <a:gd name="T66" fmla="*/ 0 w 1503"/>
                      <a:gd name="T67" fmla="*/ 124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dirty="0"/>
                  </a:p>
                </p:txBody>
              </p:sp>
              <p:sp>
                <p:nvSpPr>
                  <p:cNvPr id="34" name="Freeform 48"/>
                  <p:cNvSpPr>
                    <a:spLocks/>
                  </p:cNvSpPr>
                  <p:nvPr/>
                </p:nvSpPr>
                <p:spPr bwMode="auto">
                  <a:xfrm>
                    <a:off x="2812" y="3175"/>
                    <a:ext cx="175" cy="142"/>
                  </a:xfrm>
                  <a:custGeom>
                    <a:avLst/>
                    <a:gdLst>
                      <a:gd name="T0" fmla="*/ 0 w 702"/>
                      <a:gd name="T1" fmla="*/ 0 h 569"/>
                      <a:gd name="T2" fmla="*/ 0 w 702"/>
                      <a:gd name="T3" fmla="*/ 35 h 569"/>
                      <a:gd name="T4" fmla="*/ 31 w 702"/>
                      <a:gd name="T5" fmla="*/ 35 h 569"/>
                      <a:gd name="T6" fmla="*/ 32 w 702"/>
                      <a:gd name="T7" fmla="*/ 35 h 569"/>
                      <a:gd name="T8" fmla="*/ 33 w 702"/>
                      <a:gd name="T9" fmla="*/ 35 h 569"/>
                      <a:gd name="T10" fmla="*/ 35 w 702"/>
                      <a:gd name="T11" fmla="*/ 35 h 569"/>
                      <a:gd name="T12" fmla="*/ 36 w 702"/>
                      <a:gd name="T13" fmla="*/ 34 h 569"/>
                      <a:gd name="T14" fmla="*/ 38 w 702"/>
                      <a:gd name="T15" fmla="*/ 33 h 569"/>
                      <a:gd name="T16" fmla="*/ 39 w 702"/>
                      <a:gd name="T17" fmla="*/ 32 h 569"/>
                      <a:gd name="T18" fmla="*/ 40 w 702"/>
                      <a:gd name="T19" fmla="*/ 30 h 569"/>
                      <a:gd name="T20" fmla="*/ 41 w 702"/>
                      <a:gd name="T21" fmla="*/ 29 h 569"/>
                      <a:gd name="T22" fmla="*/ 42 w 702"/>
                      <a:gd name="T23" fmla="*/ 27 h 569"/>
                      <a:gd name="T24" fmla="*/ 42 w 702"/>
                      <a:gd name="T25" fmla="*/ 26 h 569"/>
                      <a:gd name="T26" fmla="*/ 43 w 702"/>
                      <a:gd name="T27" fmla="*/ 24 h 569"/>
                      <a:gd name="T28" fmla="*/ 43 w 702"/>
                      <a:gd name="T29" fmla="*/ 23 h 569"/>
                      <a:gd name="T30" fmla="*/ 43 w 702"/>
                      <a:gd name="T31" fmla="*/ 21 h 569"/>
                      <a:gd name="T32" fmla="*/ 44 w 702"/>
                      <a:gd name="T33" fmla="*/ 19 h 569"/>
                      <a:gd name="T34" fmla="*/ 44 w 702"/>
                      <a:gd name="T35" fmla="*/ 18 h 569"/>
                      <a:gd name="T36" fmla="*/ 44 w 702"/>
                      <a:gd name="T37" fmla="*/ 16 h 569"/>
                      <a:gd name="T38" fmla="*/ 43 w 702"/>
                      <a:gd name="T39" fmla="*/ 14 h 569"/>
                      <a:gd name="T40" fmla="*/ 43 w 702"/>
                      <a:gd name="T41" fmla="*/ 12 h 569"/>
                      <a:gd name="T42" fmla="*/ 42 w 702"/>
                      <a:gd name="T43" fmla="*/ 11 h 569"/>
                      <a:gd name="T44" fmla="*/ 42 w 702"/>
                      <a:gd name="T45" fmla="*/ 9 h 569"/>
                      <a:gd name="T46" fmla="*/ 41 w 702"/>
                      <a:gd name="T47" fmla="*/ 8 h 569"/>
                      <a:gd name="T48" fmla="*/ 40 w 702"/>
                      <a:gd name="T49" fmla="*/ 6 h 569"/>
                      <a:gd name="T50" fmla="*/ 39 w 702"/>
                      <a:gd name="T51" fmla="*/ 5 h 569"/>
                      <a:gd name="T52" fmla="*/ 38 w 702"/>
                      <a:gd name="T53" fmla="*/ 4 h 569"/>
                      <a:gd name="T54" fmla="*/ 37 w 702"/>
                      <a:gd name="T55" fmla="*/ 3 h 569"/>
                      <a:gd name="T56" fmla="*/ 36 w 702"/>
                      <a:gd name="T57" fmla="*/ 2 h 569"/>
                      <a:gd name="T58" fmla="*/ 34 w 702"/>
                      <a:gd name="T59" fmla="*/ 1 h 569"/>
                      <a:gd name="T60" fmla="*/ 33 w 702"/>
                      <a:gd name="T61" fmla="*/ 0 h 569"/>
                      <a:gd name="T62" fmla="*/ 31 w 702"/>
                      <a:gd name="T63" fmla="*/ 0 h 569"/>
                      <a:gd name="T64" fmla="*/ 29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dirty="0"/>
                  </a:p>
                </p:txBody>
              </p:sp>
            </p:grpSp>
          </p:grpSp>
        </p:grpSp>
        <p:grpSp>
          <p:nvGrpSpPr>
            <p:cNvPr id="17" name="Group 49"/>
            <p:cNvGrpSpPr>
              <a:grpSpLocks/>
            </p:cNvGrpSpPr>
            <p:nvPr/>
          </p:nvGrpSpPr>
          <p:grpSpPr bwMode="auto">
            <a:xfrm>
              <a:off x="435" y="3024"/>
              <a:ext cx="927" cy="929"/>
              <a:chOff x="435" y="3024"/>
              <a:chExt cx="927" cy="929"/>
            </a:xfrm>
          </p:grpSpPr>
          <p:sp>
            <p:nvSpPr>
              <p:cNvPr id="18" name="Text Box 50"/>
              <p:cNvSpPr txBox="1">
                <a:spLocks noChangeArrowheads="1"/>
              </p:cNvSpPr>
              <p:nvPr/>
            </p:nvSpPr>
            <p:spPr bwMode="auto">
              <a:xfrm>
                <a:off x="435" y="3704"/>
                <a:ext cx="927" cy="249"/>
              </a:xfrm>
              <a:prstGeom prst="rect">
                <a:avLst/>
              </a:prstGeom>
              <a:noFill/>
              <a:ln w="12700">
                <a:noFill/>
                <a:miter lim="800000"/>
                <a:headEnd/>
                <a:tailEnd/>
              </a:ln>
            </p:spPr>
            <p:txBody>
              <a:bodyPr wrap="none">
                <a:spAutoFit/>
              </a:bodyPr>
              <a:lstStyle/>
              <a:p>
                <a:pPr eaLnBrk="0" hangingPunct="0"/>
                <a:r>
                  <a:rPr lang="en-US" sz="1800" b="1" dirty="0">
                    <a:latin typeface="Arial" charset="0"/>
                  </a:rPr>
                  <a:t>Restrooms</a:t>
                </a:r>
              </a:p>
            </p:txBody>
          </p:sp>
          <p:grpSp>
            <p:nvGrpSpPr>
              <p:cNvPr id="19" name="Group 51"/>
              <p:cNvGrpSpPr>
                <a:grpSpLocks/>
              </p:cNvGrpSpPr>
              <p:nvPr/>
            </p:nvGrpSpPr>
            <p:grpSpPr bwMode="auto">
              <a:xfrm>
                <a:off x="567" y="3024"/>
                <a:ext cx="681" cy="679"/>
                <a:chOff x="1440" y="3024"/>
                <a:chExt cx="681" cy="679"/>
              </a:xfrm>
            </p:grpSpPr>
            <p:sp>
              <p:nvSpPr>
                <p:cNvPr id="20" name="AutoShape 52"/>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dirty="0"/>
                </a:p>
              </p:txBody>
            </p:sp>
            <p:grpSp>
              <p:nvGrpSpPr>
                <p:cNvPr id="21" name="Group 53"/>
                <p:cNvGrpSpPr>
                  <a:grpSpLocks/>
                </p:cNvGrpSpPr>
                <p:nvPr/>
              </p:nvGrpSpPr>
              <p:grpSpPr bwMode="auto">
                <a:xfrm>
                  <a:off x="1505" y="3103"/>
                  <a:ext cx="559" cy="545"/>
                  <a:chOff x="625" y="3069"/>
                  <a:chExt cx="559" cy="545"/>
                </a:xfrm>
              </p:grpSpPr>
              <p:grpSp>
                <p:nvGrpSpPr>
                  <p:cNvPr id="22" name="Group 54"/>
                  <p:cNvGrpSpPr>
                    <a:grpSpLocks/>
                  </p:cNvGrpSpPr>
                  <p:nvPr/>
                </p:nvGrpSpPr>
                <p:grpSpPr bwMode="auto">
                  <a:xfrm>
                    <a:off x="625" y="3075"/>
                    <a:ext cx="209" cy="539"/>
                    <a:chOff x="625" y="3075"/>
                    <a:chExt cx="209" cy="539"/>
                  </a:xfrm>
                </p:grpSpPr>
                <p:sp>
                  <p:nvSpPr>
                    <p:cNvPr id="27" name="Freeform 55"/>
                    <p:cNvSpPr>
                      <a:spLocks/>
                    </p:cNvSpPr>
                    <p:nvPr/>
                  </p:nvSpPr>
                  <p:spPr bwMode="auto">
                    <a:xfrm>
                      <a:off x="625" y="3177"/>
                      <a:ext cx="209" cy="437"/>
                    </a:xfrm>
                    <a:custGeom>
                      <a:avLst/>
                      <a:gdLst>
                        <a:gd name="T0" fmla="*/ 41 w 837"/>
                        <a:gd name="T1" fmla="*/ 0 h 1747"/>
                        <a:gd name="T2" fmla="*/ 43 w 837"/>
                        <a:gd name="T3" fmla="*/ 1 h 1747"/>
                        <a:gd name="T4" fmla="*/ 45 w 837"/>
                        <a:gd name="T5" fmla="*/ 1 h 1747"/>
                        <a:gd name="T6" fmla="*/ 47 w 837"/>
                        <a:gd name="T7" fmla="*/ 2 h 1747"/>
                        <a:gd name="T8" fmla="*/ 49 w 837"/>
                        <a:gd name="T9" fmla="*/ 3 h 1747"/>
                        <a:gd name="T10" fmla="*/ 51 w 837"/>
                        <a:gd name="T11" fmla="*/ 5 h 1747"/>
                        <a:gd name="T12" fmla="*/ 52 w 837"/>
                        <a:gd name="T13" fmla="*/ 8 h 1747"/>
                        <a:gd name="T14" fmla="*/ 52 w 837"/>
                        <a:gd name="T15" fmla="*/ 50 h 1747"/>
                        <a:gd name="T16" fmla="*/ 52 w 837"/>
                        <a:gd name="T17" fmla="*/ 51 h 1747"/>
                        <a:gd name="T18" fmla="*/ 51 w 837"/>
                        <a:gd name="T19" fmla="*/ 53 h 1747"/>
                        <a:gd name="T20" fmla="*/ 49 w 837"/>
                        <a:gd name="T21" fmla="*/ 54 h 1747"/>
                        <a:gd name="T22" fmla="*/ 47 w 837"/>
                        <a:gd name="T23" fmla="*/ 54 h 1747"/>
                        <a:gd name="T24" fmla="*/ 45 w 837"/>
                        <a:gd name="T25" fmla="*/ 53 h 1747"/>
                        <a:gd name="T26" fmla="*/ 44 w 837"/>
                        <a:gd name="T27" fmla="*/ 52 h 1747"/>
                        <a:gd name="T28" fmla="*/ 43 w 837"/>
                        <a:gd name="T29" fmla="*/ 51 h 1747"/>
                        <a:gd name="T30" fmla="*/ 43 w 837"/>
                        <a:gd name="T31" fmla="*/ 50 h 1747"/>
                        <a:gd name="T32" fmla="*/ 40 w 837"/>
                        <a:gd name="T33" fmla="*/ 103 h 1747"/>
                        <a:gd name="T34" fmla="*/ 39 w 837"/>
                        <a:gd name="T35" fmla="*/ 106 h 1747"/>
                        <a:gd name="T36" fmla="*/ 38 w 837"/>
                        <a:gd name="T37" fmla="*/ 108 h 1747"/>
                        <a:gd name="T38" fmla="*/ 36 w 837"/>
                        <a:gd name="T39" fmla="*/ 109 h 1747"/>
                        <a:gd name="T40" fmla="*/ 34 w 837"/>
                        <a:gd name="T41" fmla="*/ 109 h 1747"/>
                        <a:gd name="T42" fmla="*/ 32 w 837"/>
                        <a:gd name="T43" fmla="*/ 109 h 1747"/>
                        <a:gd name="T44" fmla="*/ 30 w 837"/>
                        <a:gd name="T45" fmla="*/ 108 h 1747"/>
                        <a:gd name="T46" fmla="*/ 28 w 837"/>
                        <a:gd name="T47" fmla="*/ 106 h 1747"/>
                        <a:gd name="T48" fmla="*/ 28 w 837"/>
                        <a:gd name="T49" fmla="*/ 105 h 1747"/>
                        <a:gd name="T50" fmla="*/ 24 w 837"/>
                        <a:gd name="T51" fmla="*/ 52 h 1747"/>
                        <a:gd name="T52" fmla="*/ 24 w 837"/>
                        <a:gd name="T53" fmla="*/ 105 h 1747"/>
                        <a:gd name="T54" fmla="*/ 23 w 837"/>
                        <a:gd name="T55" fmla="*/ 107 h 1747"/>
                        <a:gd name="T56" fmla="*/ 21 w 837"/>
                        <a:gd name="T57" fmla="*/ 109 h 1747"/>
                        <a:gd name="T58" fmla="*/ 18 w 837"/>
                        <a:gd name="T59" fmla="*/ 109 h 1747"/>
                        <a:gd name="T60" fmla="*/ 16 w 837"/>
                        <a:gd name="T61" fmla="*/ 109 h 1747"/>
                        <a:gd name="T62" fmla="*/ 14 w 837"/>
                        <a:gd name="T63" fmla="*/ 108 h 1747"/>
                        <a:gd name="T64" fmla="*/ 13 w 837"/>
                        <a:gd name="T65" fmla="*/ 106 h 1747"/>
                        <a:gd name="T66" fmla="*/ 12 w 837"/>
                        <a:gd name="T67" fmla="*/ 104 h 1747"/>
                        <a:gd name="T68" fmla="*/ 9 w 837"/>
                        <a:gd name="T69" fmla="*/ 50 h 1747"/>
                        <a:gd name="T70" fmla="*/ 9 w 837"/>
                        <a:gd name="T71" fmla="*/ 51 h 1747"/>
                        <a:gd name="T72" fmla="*/ 8 w 837"/>
                        <a:gd name="T73" fmla="*/ 52 h 1747"/>
                        <a:gd name="T74" fmla="*/ 7 w 837"/>
                        <a:gd name="T75" fmla="*/ 53 h 1747"/>
                        <a:gd name="T76" fmla="*/ 6 w 837"/>
                        <a:gd name="T77" fmla="*/ 54 h 1747"/>
                        <a:gd name="T78" fmla="*/ 4 w 837"/>
                        <a:gd name="T79" fmla="*/ 54 h 1747"/>
                        <a:gd name="T80" fmla="*/ 3 w 837"/>
                        <a:gd name="T81" fmla="*/ 53 h 1747"/>
                        <a:gd name="T82" fmla="*/ 2 w 837"/>
                        <a:gd name="T83" fmla="*/ 53 h 1747"/>
                        <a:gd name="T84" fmla="*/ 1 w 837"/>
                        <a:gd name="T85" fmla="*/ 52 h 1747"/>
                        <a:gd name="T86" fmla="*/ 0 w 837"/>
                        <a:gd name="T87" fmla="*/ 51 h 1747"/>
                        <a:gd name="T88" fmla="*/ 0 w 837"/>
                        <a:gd name="T89" fmla="*/ 9 h 1747"/>
                        <a:gd name="T90" fmla="*/ 1 w 837"/>
                        <a:gd name="T91" fmla="*/ 6 h 1747"/>
                        <a:gd name="T92" fmla="*/ 3 w 837"/>
                        <a:gd name="T93" fmla="*/ 4 h 1747"/>
                        <a:gd name="T94" fmla="*/ 6 w 837"/>
                        <a:gd name="T95" fmla="*/ 1 h 1747"/>
                        <a:gd name="T96" fmla="*/ 10 w 837"/>
                        <a:gd name="T97" fmla="*/ 1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dirty="0"/>
                    </a:p>
                  </p:txBody>
                </p:sp>
                <p:sp>
                  <p:nvSpPr>
                    <p:cNvPr id="28" name="Oval 56"/>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dirty="0"/>
                    </a:p>
                  </p:txBody>
                </p:sp>
              </p:grpSp>
              <p:grpSp>
                <p:nvGrpSpPr>
                  <p:cNvPr id="23" name="Group 57"/>
                  <p:cNvGrpSpPr>
                    <a:grpSpLocks/>
                  </p:cNvGrpSpPr>
                  <p:nvPr/>
                </p:nvGrpSpPr>
                <p:grpSpPr bwMode="auto">
                  <a:xfrm>
                    <a:off x="934" y="3075"/>
                    <a:ext cx="250" cy="538"/>
                    <a:chOff x="934" y="3075"/>
                    <a:chExt cx="250" cy="538"/>
                  </a:xfrm>
                </p:grpSpPr>
                <p:sp>
                  <p:nvSpPr>
                    <p:cNvPr id="25" name="Freeform 58"/>
                    <p:cNvSpPr>
                      <a:spLocks/>
                    </p:cNvSpPr>
                    <p:nvPr/>
                  </p:nvSpPr>
                  <p:spPr bwMode="auto">
                    <a:xfrm>
                      <a:off x="934" y="3177"/>
                      <a:ext cx="250" cy="436"/>
                    </a:xfrm>
                    <a:custGeom>
                      <a:avLst/>
                      <a:gdLst>
                        <a:gd name="T0" fmla="*/ 46 w 1002"/>
                        <a:gd name="T1" fmla="*/ 0 h 1744"/>
                        <a:gd name="T2" fmla="*/ 48 w 1002"/>
                        <a:gd name="T3" fmla="*/ 1 h 1744"/>
                        <a:gd name="T4" fmla="*/ 50 w 1002"/>
                        <a:gd name="T5" fmla="*/ 2 h 1744"/>
                        <a:gd name="T6" fmla="*/ 52 w 1002"/>
                        <a:gd name="T7" fmla="*/ 4 h 1744"/>
                        <a:gd name="T8" fmla="*/ 53 w 1002"/>
                        <a:gd name="T9" fmla="*/ 6 h 1744"/>
                        <a:gd name="T10" fmla="*/ 54 w 1002"/>
                        <a:gd name="T11" fmla="*/ 8 h 1744"/>
                        <a:gd name="T12" fmla="*/ 62 w 1002"/>
                        <a:gd name="T13" fmla="*/ 41 h 1744"/>
                        <a:gd name="T14" fmla="*/ 62 w 1002"/>
                        <a:gd name="T15" fmla="*/ 43 h 1744"/>
                        <a:gd name="T16" fmla="*/ 61 w 1002"/>
                        <a:gd name="T17" fmla="*/ 45 h 1744"/>
                        <a:gd name="T18" fmla="*/ 60 w 1002"/>
                        <a:gd name="T19" fmla="*/ 47 h 1744"/>
                        <a:gd name="T20" fmla="*/ 58 w 1002"/>
                        <a:gd name="T21" fmla="*/ 47 h 1744"/>
                        <a:gd name="T22" fmla="*/ 56 w 1002"/>
                        <a:gd name="T23" fmla="*/ 46 h 1744"/>
                        <a:gd name="T24" fmla="*/ 54 w 1002"/>
                        <a:gd name="T25" fmla="*/ 45 h 1744"/>
                        <a:gd name="T26" fmla="*/ 53 w 1002"/>
                        <a:gd name="T27" fmla="*/ 43 h 1744"/>
                        <a:gd name="T28" fmla="*/ 57 w 1002"/>
                        <a:gd name="T29" fmla="*/ 68 h 1744"/>
                        <a:gd name="T30" fmla="*/ 45 w 1002"/>
                        <a:gd name="T31" fmla="*/ 105 h 1744"/>
                        <a:gd name="T32" fmla="*/ 44 w 1002"/>
                        <a:gd name="T33" fmla="*/ 107 h 1744"/>
                        <a:gd name="T34" fmla="*/ 43 w 1002"/>
                        <a:gd name="T35" fmla="*/ 108 h 1744"/>
                        <a:gd name="T36" fmla="*/ 41 w 1002"/>
                        <a:gd name="T37" fmla="*/ 109 h 1744"/>
                        <a:gd name="T38" fmla="*/ 39 w 1002"/>
                        <a:gd name="T39" fmla="*/ 109 h 1744"/>
                        <a:gd name="T40" fmla="*/ 37 w 1002"/>
                        <a:gd name="T41" fmla="*/ 108 h 1744"/>
                        <a:gd name="T42" fmla="*/ 35 w 1002"/>
                        <a:gd name="T43" fmla="*/ 107 h 1744"/>
                        <a:gd name="T44" fmla="*/ 35 w 1002"/>
                        <a:gd name="T45" fmla="*/ 106 h 1744"/>
                        <a:gd name="T46" fmla="*/ 34 w 1002"/>
                        <a:gd name="T47" fmla="*/ 104 h 1744"/>
                        <a:gd name="T48" fmla="*/ 29 w 1002"/>
                        <a:gd name="T49" fmla="*/ 104 h 1744"/>
                        <a:gd name="T50" fmla="*/ 28 w 1002"/>
                        <a:gd name="T51" fmla="*/ 106 h 1744"/>
                        <a:gd name="T52" fmla="*/ 27 w 1002"/>
                        <a:gd name="T53" fmla="*/ 107 h 1744"/>
                        <a:gd name="T54" fmla="*/ 25 w 1002"/>
                        <a:gd name="T55" fmla="*/ 109 h 1744"/>
                        <a:gd name="T56" fmla="*/ 23 w 1002"/>
                        <a:gd name="T57" fmla="*/ 109 h 1744"/>
                        <a:gd name="T58" fmla="*/ 21 w 1002"/>
                        <a:gd name="T59" fmla="*/ 109 h 1744"/>
                        <a:gd name="T60" fmla="*/ 20 w 1002"/>
                        <a:gd name="T61" fmla="*/ 108 h 1744"/>
                        <a:gd name="T62" fmla="*/ 18 w 1002"/>
                        <a:gd name="T63" fmla="*/ 107 h 1744"/>
                        <a:gd name="T64" fmla="*/ 17 w 1002"/>
                        <a:gd name="T65" fmla="*/ 105 h 1744"/>
                        <a:gd name="T66" fmla="*/ 17 w 1002"/>
                        <a:gd name="T67" fmla="*/ 68 h 1744"/>
                        <a:gd name="T68" fmla="*/ 17 w 1002"/>
                        <a:gd name="T69" fmla="*/ 15 h 1744"/>
                        <a:gd name="T70" fmla="*/ 8 w 1002"/>
                        <a:gd name="T71" fmla="*/ 45 h 1744"/>
                        <a:gd name="T72" fmla="*/ 7 w 1002"/>
                        <a:gd name="T73" fmla="*/ 47 h 1744"/>
                        <a:gd name="T74" fmla="*/ 5 w 1002"/>
                        <a:gd name="T75" fmla="*/ 48 h 1744"/>
                        <a:gd name="T76" fmla="*/ 3 w 1002"/>
                        <a:gd name="T77" fmla="*/ 47 h 1744"/>
                        <a:gd name="T78" fmla="*/ 1 w 1002"/>
                        <a:gd name="T79" fmla="*/ 46 h 1744"/>
                        <a:gd name="T80" fmla="*/ 0 w 1002"/>
                        <a:gd name="T81" fmla="*/ 45 h 1744"/>
                        <a:gd name="T82" fmla="*/ 0 w 1002"/>
                        <a:gd name="T83" fmla="*/ 43 h 1744"/>
                        <a:gd name="T84" fmla="*/ 9 w 1002"/>
                        <a:gd name="T85" fmla="*/ 9 h 1744"/>
                        <a:gd name="T86" fmla="*/ 9 w 1002"/>
                        <a:gd name="T87" fmla="*/ 7 h 1744"/>
                        <a:gd name="T88" fmla="*/ 10 w 1002"/>
                        <a:gd name="T89" fmla="*/ 5 h 1744"/>
                        <a:gd name="T90" fmla="*/ 11 w 1002"/>
                        <a:gd name="T91" fmla="*/ 3 h 1744"/>
                        <a:gd name="T92" fmla="*/ 13 w 1002"/>
                        <a:gd name="T93" fmla="*/ 2 h 1744"/>
                        <a:gd name="T94" fmla="*/ 15 w 1002"/>
                        <a:gd name="T95" fmla="*/ 1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dirty="0"/>
                    </a:p>
                  </p:txBody>
                </p:sp>
                <p:sp>
                  <p:nvSpPr>
                    <p:cNvPr id="26" name="Oval 59"/>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dirty="0"/>
                    </a:p>
                  </p:txBody>
                </p:sp>
              </p:grpSp>
              <p:sp>
                <p:nvSpPr>
                  <p:cNvPr id="24" name="Rectangle 60"/>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dirty="0"/>
                  </a:p>
                </p:txBody>
              </p:sp>
            </p:grpSp>
          </p:grpSp>
        </p:grpSp>
      </p:grpSp>
      <p:sp>
        <p:nvSpPr>
          <p:cNvPr id="6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PP-OV</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030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solidFill>
                  <a:schemeClr val="tx1">
                    <a:lumMod val="90000"/>
                    <a:lumOff val="10000"/>
                  </a:schemeClr>
                </a:solidFill>
              </a:rPr>
              <a:t>Typically taught in three days </a:t>
            </a:r>
          </a:p>
          <a:p>
            <a:r>
              <a:rPr lang="en-US" dirty="0" smtClean="0">
                <a:solidFill>
                  <a:schemeClr val="tx1">
                    <a:lumMod val="90000"/>
                    <a:lumOff val="10000"/>
                  </a:schemeClr>
                </a:solidFill>
              </a:rPr>
              <a:t>Designed for students who will use Progress to write or modify simple database inquiries and reports</a:t>
            </a:r>
          </a:p>
          <a:p>
            <a:r>
              <a:rPr lang="en-US" dirty="0" smtClean="0">
                <a:solidFill>
                  <a:schemeClr val="tx1">
                    <a:lumMod val="90000"/>
                    <a:lumOff val="10000"/>
                  </a:schemeClr>
                </a:solidFill>
              </a:rPr>
              <a:t>Computer programming experience is highly recommended, but not required</a:t>
            </a:r>
          </a:p>
          <a:p>
            <a:endParaRPr lang="en-US" dirty="0" smtClean="0">
              <a:solidFill>
                <a:schemeClr val="tx1"/>
              </a:solidFill>
            </a:endParaRPr>
          </a:p>
        </p:txBody>
      </p:sp>
      <p:sp>
        <p:nvSpPr>
          <p:cNvPr id="4" name="Title 3"/>
          <p:cNvSpPr>
            <a:spLocks noGrp="1"/>
          </p:cNvSpPr>
          <p:nvPr>
            <p:ph type="title"/>
          </p:nvPr>
        </p:nvSpPr>
        <p:spPr>
          <a:xfrm>
            <a:off x="457200" y="375436"/>
            <a:ext cx="8229600" cy="708730"/>
          </a:xfrm>
        </p:spPr>
        <p:txBody>
          <a:bodyPr/>
          <a:lstStyle/>
          <a:p>
            <a:r>
              <a:rPr lang="en-US" dirty="0" smtClean="0"/>
              <a:t>Profile and Prerequisites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PP-OV</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040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38057"/>
            <a:ext cx="8229600" cy="4999951"/>
          </a:xfrm>
        </p:spPr>
        <p:txBody>
          <a:bodyPr>
            <a:normAutofit/>
          </a:bodyPr>
          <a:lstStyle/>
          <a:p>
            <a:r>
              <a:rPr lang="en-US" dirty="0" smtClean="0"/>
              <a:t>Use basic Progress programming principles and the QAD data definitions</a:t>
            </a:r>
          </a:p>
          <a:p>
            <a:r>
              <a:rPr lang="en-US" dirty="0" smtClean="0"/>
              <a:t>Use the Progress Editor</a:t>
            </a:r>
          </a:p>
          <a:p>
            <a:r>
              <a:rPr lang="en-US" dirty="0" smtClean="0"/>
              <a:t>Create Progress procedures</a:t>
            </a:r>
          </a:p>
          <a:p>
            <a:r>
              <a:rPr lang="en-US" dirty="0" smtClean="0"/>
              <a:t>Calculate fields and report totals</a:t>
            </a:r>
          </a:p>
          <a:p>
            <a:r>
              <a:rPr lang="en-US" dirty="0" smtClean="0"/>
              <a:t>Access data from multiple tables</a:t>
            </a:r>
          </a:p>
          <a:p>
            <a:r>
              <a:rPr lang="en-US" dirty="0" smtClean="0"/>
              <a:t>Use standard QAD include files</a:t>
            </a:r>
          </a:p>
          <a:p>
            <a:r>
              <a:rPr lang="en-US" dirty="0" smtClean="0"/>
              <a:t>Understand more advanced Progress functions including arrays, temp-tables, scoping, and ProDataSets</a:t>
            </a:r>
          </a:p>
          <a:p>
            <a:endParaRPr lang="en-US" dirty="0" smtClean="0"/>
          </a:p>
          <a:p>
            <a:pPr>
              <a:buNone/>
            </a:pPr>
            <a:endParaRPr lang="en-US" dirty="0"/>
          </a:p>
        </p:txBody>
      </p:sp>
      <p:sp>
        <p:nvSpPr>
          <p:cNvPr id="4" name="Title 3"/>
          <p:cNvSpPr>
            <a:spLocks noGrp="1"/>
          </p:cNvSpPr>
          <p:nvPr>
            <p:ph type="title"/>
          </p:nvPr>
        </p:nvSpPr>
        <p:spPr>
          <a:xfrm>
            <a:off x="457200" y="375436"/>
            <a:ext cx="8229600" cy="708730"/>
          </a:xfrm>
        </p:spPr>
        <p:txBody>
          <a:bodyPr/>
          <a:lstStyle/>
          <a:p>
            <a:r>
              <a:rPr lang="en-US" dirty="0" smtClean="0"/>
              <a:t>Course Objectives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PP-OV</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050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70518"/>
            <a:ext cx="8229600" cy="5309017"/>
          </a:xfrm>
        </p:spPr>
        <p:txBody>
          <a:bodyPr>
            <a:normAutofit fontScale="77500" lnSpcReduction="20000"/>
          </a:bodyPr>
          <a:lstStyle/>
          <a:p>
            <a:pPr lvl="1">
              <a:defRPr/>
            </a:pPr>
            <a:r>
              <a:rPr lang="en-US" sz="2300" dirty="0" smtClean="0">
                <a:solidFill>
                  <a:schemeClr val="tx2"/>
                </a:solidFill>
              </a:rPr>
              <a:t>Lesson 1: Overview</a:t>
            </a:r>
          </a:p>
          <a:p>
            <a:pPr lvl="0">
              <a:defRPr/>
            </a:pPr>
            <a:r>
              <a:rPr lang="en-US" sz="2600" b="1" dirty="0" smtClean="0">
                <a:solidFill>
                  <a:schemeClr val="tx2"/>
                </a:solidFill>
              </a:rPr>
              <a:t>Section 1: Getting Started and Creating Simple Reports</a:t>
            </a:r>
          </a:p>
          <a:p>
            <a:pPr lvl="1">
              <a:defRPr/>
            </a:pPr>
            <a:r>
              <a:rPr lang="en-US" sz="2300" dirty="0" smtClean="0">
                <a:solidFill>
                  <a:schemeClr val="tx2"/>
                </a:solidFill>
              </a:rPr>
              <a:t>Lesson 2: Introduction to Progress</a:t>
            </a:r>
          </a:p>
          <a:p>
            <a:pPr lvl="1">
              <a:defRPr/>
            </a:pPr>
            <a:r>
              <a:rPr lang="en-US" sz="2300" dirty="0" smtClean="0">
                <a:solidFill>
                  <a:schemeClr val="tx2"/>
                </a:solidFill>
              </a:rPr>
              <a:t>Lesson 3: Using the Progress Editor</a:t>
            </a:r>
          </a:p>
          <a:p>
            <a:pPr lvl="1">
              <a:defRPr/>
            </a:pPr>
            <a:r>
              <a:rPr lang="en-US" sz="2300" dirty="0" smtClean="0">
                <a:solidFill>
                  <a:schemeClr val="tx2"/>
                </a:solidFill>
              </a:rPr>
              <a:t>Lesson 4: Creating simple Progress procedures</a:t>
            </a:r>
          </a:p>
          <a:p>
            <a:pPr lvl="1">
              <a:defRPr/>
            </a:pPr>
            <a:r>
              <a:rPr lang="en-US" sz="2300" dirty="0" smtClean="0">
                <a:solidFill>
                  <a:schemeClr val="tx2"/>
                </a:solidFill>
              </a:rPr>
              <a:t>Lesson 5: Formatting, sorting, and report totals</a:t>
            </a:r>
          </a:p>
          <a:p>
            <a:pPr lvl="1">
              <a:defRPr/>
            </a:pPr>
            <a:r>
              <a:rPr lang="en-US" sz="2300" dirty="0" smtClean="0">
                <a:solidFill>
                  <a:schemeClr val="tx2"/>
                </a:solidFill>
              </a:rPr>
              <a:t>Lesson 6: Selecting specific records</a:t>
            </a:r>
          </a:p>
          <a:p>
            <a:pPr lvl="0">
              <a:defRPr/>
            </a:pPr>
            <a:r>
              <a:rPr lang="en-US" sz="2600" b="1" dirty="0" smtClean="0">
                <a:solidFill>
                  <a:schemeClr val="tx2"/>
                </a:solidFill>
              </a:rPr>
              <a:t> Section 2: Writing More Complex Reports</a:t>
            </a:r>
          </a:p>
          <a:p>
            <a:pPr lvl="1">
              <a:defRPr/>
            </a:pPr>
            <a:r>
              <a:rPr lang="en-US" sz="2300" dirty="0" smtClean="0">
                <a:solidFill>
                  <a:schemeClr val="tx2"/>
                </a:solidFill>
              </a:rPr>
              <a:t>Lesson 7: Using FIND, REPEAT, and defined variables</a:t>
            </a:r>
          </a:p>
          <a:p>
            <a:pPr lvl="1">
              <a:defRPr/>
            </a:pPr>
            <a:r>
              <a:rPr lang="en-US" sz="2300" dirty="0" smtClean="0">
                <a:solidFill>
                  <a:schemeClr val="tx2"/>
                </a:solidFill>
              </a:rPr>
              <a:t>Lesson 8: Accessing multiple tables</a:t>
            </a:r>
          </a:p>
          <a:p>
            <a:pPr lvl="1">
              <a:defRPr/>
            </a:pPr>
            <a:r>
              <a:rPr lang="en-US" sz="2300" dirty="0" smtClean="0">
                <a:solidFill>
                  <a:schemeClr val="tx2"/>
                </a:solidFill>
              </a:rPr>
              <a:t>Lesson 9: Frame control</a:t>
            </a:r>
          </a:p>
          <a:p>
            <a:pPr lvl="1">
              <a:defRPr/>
            </a:pPr>
            <a:r>
              <a:rPr lang="en-US" sz="2300" dirty="0" smtClean="0">
                <a:solidFill>
                  <a:schemeClr val="tx2"/>
                </a:solidFill>
              </a:rPr>
              <a:t>Lesson 10: Using include files</a:t>
            </a:r>
          </a:p>
          <a:p>
            <a:pPr lvl="1">
              <a:defRPr/>
            </a:pPr>
            <a:r>
              <a:rPr lang="en-US" sz="2300" dirty="0" smtClean="0">
                <a:solidFill>
                  <a:schemeClr val="tx2"/>
                </a:solidFill>
              </a:rPr>
              <a:t>Lesson 11: Arrays, temp-tables, buffers, and some useful functions</a:t>
            </a:r>
          </a:p>
          <a:p>
            <a:pPr lvl="0">
              <a:defRPr/>
            </a:pPr>
            <a:r>
              <a:rPr lang="en-US" sz="2600" b="1" dirty="0" smtClean="0">
                <a:solidFill>
                  <a:schemeClr val="tx2"/>
                </a:solidFill>
              </a:rPr>
              <a:t>Section 3: Advanced Topics</a:t>
            </a:r>
            <a:endParaRPr lang="en-US" sz="2600" dirty="0" smtClean="0">
              <a:solidFill>
                <a:schemeClr val="tx2"/>
              </a:solidFill>
            </a:endParaRPr>
          </a:p>
          <a:p>
            <a:pPr lvl="1">
              <a:defRPr/>
            </a:pPr>
            <a:r>
              <a:rPr lang="en-US" sz="2300" dirty="0" smtClean="0">
                <a:solidFill>
                  <a:schemeClr val="tx2"/>
                </a:solidFill>
              </a:rPr>
              <a:t>Lesson 12: Scoping</a:t>
            </a:r>
          </a:p>
          <a:p>
            <a:pPr lvl="1">
              <a:defRPr/>
            </a:pPr>
            <a:r>
              <a:rPr lang="en-US" sz="2300" dirty="0" smtClean="0">
                <a:solidFill>
                  <a:schemeClr val="tx2"/>
                </a:solidFill>
              </a:rPr>
              <a:t>Lesson 13: ProDataSets</a:t>
            </a:r>
          </a:p>
          <a:p>
            <a:pPr lvl="1">
              <a:defRPr/>
            </a:pPr>
            <a:r>
              <a:rPr lang="en-US" sz="2300" dirty="0" smtClean="0">
                <a:solidFill>
                  <a:schemeClr val="tx2"/>
                </a:solidFill>
              </a:rPr>
              <a:t>Lesson 14: Triggers and events (optional)</a:t>
            </a:r>
          </a:p>
          <a:p>
            <a:pPr lvl="1">
              <a:defRPr/>
            </a:pPr>
            <a:r>
              <a:rPr lang="en-US" sz="2300" dirty="0" smtClean="0">
                <a:solidFill>
                  <a:schemeClr val="tx2"/>
                </a:solidFill>
              </a:rPr>
              <a:t>Lesson 15: Queries and handles (optional)</a:t>
            </a:r>
          </a:p>
        </p:txBody>
      </p:sp>
      <p:sp>
        <p:nvSpPr>
          <p:cNvPr id="4" name="Title 3"/>
          <p:cNvSpPr>
            <a:spLocks noGrp="1"/>
          </p:cNvSpPr>
          <p:nvPr>
            <p:ph type="title"/>
          </p:nvPr>
        </p:nvSpPr>
        <p:spPr>
          <a:xfrm>
            <a:off x="457200" y="334492"/>
            <a:ext cx="8229600" cy="708730"/>
          </a:xfrm>
        </p:spPr>
        <p:txBody>
          <a:bodyPr/>
          <a:lstStyle/>
          <a:p>
            <a:r>
              <a:rPr lang="en-US" dirty="0" smtClean="0"/>
              <a:t>Agenda</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PP-OV</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060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43058"/>
            <a:ext cx="8229600" cy="1581390"/>
          </a:xfrm>
        </p:spPr>
        <p:txBody>
          <a:bodyPr>
            <a:normAutofit fontScale="85000" lnSpcReduction="20000"/>
          </a:bodyPr>
          <a:lstStyle/>
          <a:p>
            <a:pPr marL="0" indent="0">
              <a:buClr>
                <a:srgbClr val="F79646"/>
              </a:buClr>
              <a:buNone/>
            </a:pPr>
            <a:r>
              <a:rPr lang="en-US" dirty="0" smtClean="0"/>
              <a:t>Extensive documentation on the Progress Web site</a:t>
            </a:r>
          </a:p>
          <a:p>
            <a:pPr marL="0" indent="0">
              <a:buClr>
                <a:srgbClr val="F79646"/>
              </a:buClr>
              <a:buNone/>
            </a:pPr>
            <a:endParaRPr lang="en-US" sz="1300" dirty="0" smtClean="0"/>
          </a:p>
          <a:p>
            <a:pPr marL="285750" indent="-285750">
              <a:buClr>
                <a:srgbClr val="F79646"/>
              </a:buClr>
              <a:buNone/>
            </a:pPr>
            <a:r>
              <a:rPr lang="en-US" sz="2600" dirty="0" smtClean="0">
                <a:solidFill>
                  <a:schemeClr val="accent1">
                    <a:lumMod val="75000"/>
                  </a:schemeClr>
                </a:solidFill>
              </a:rPr>
              <a:t>www.progress.com</a:t>
            </a:r>
          </a:p>
          <a:p>
            <a:pPr marL="285750" indent="-285750">
              <a:buClr>
                <a:srgbClr val="F79646"/>
              </a:buClr>
              <a:buNone/>
            </a:pPr>
            <a:endParaRPr lang="en-US" sz="2200" dirty="0" smtClean="0"/>
          </a:p>
          <a:p>
            <a:pPr marL="514350" indent="-514350">
              <a:buClr>
                <a:srgbClr val="F79646"/>
              </a:buClr>
              <a:buNone/>
            </a:pPr>
            <a:r>
              <a:rPr lang="en-US" sz="2600" dirty="0" smtClean="0">
                <a:solidFill>
                  <a:schemeClr val="accent1">
                    <a:lumMod val="75000"/>
                  </a:schemeClr>
                </a:solidFill>
              </a:rPr>
              <a:t>http://communities.progress.com/pcom/docs/DOC-16074/</a:t>
            </a:r>
          </a:p>
          <a:p>
            <a:pPr marL="514350" indent="-514350">
              <a:buClr>
                <a:srgbClr val="F79646"/>
              </a:buClr>
              <a:buFont typeface="Arial" pitchFamily="34" charset="0"/>
              <a:buChar char="•"/>
            </a:pPr>
            <a:endParaRPr lang="en-US" dirty="0" smtClean="0"/>
          </a:p>
          <a:p>
            <a:pPr marL="514350" indent="-514350">
              <a:buClr>
                <a:srgbClr val="F79646"/>
              </a:buClr>
              <a:buFont typeface="Arial" pitchFamily="34" charset="0"/>
              <a:buChar char="•"/>
            </a:pPr>
            <a:endParaRPr lang="en-US" dirty="0" smtClean="0"/>
          </a:p>
          <a:p>
            <a:pPr marL="514350" indent="-514350">
              <a:buClr>
                <a:srgbClr val="F79646"/>
              </a:buClr>
              <a:buFont typeface="Arial" pitchFamily="34" charset="0"/>
              <a:buChar char="•"/>
            </a:pPr>
            <a:endParaRPr lang="en-US" dirty="0" smtClean="0"/>
          </a:p>
          <a:p>
            <a:pPr marL="514350" indent="-514350">
              <a:buClr>
                <a:srgbClr val="F79646"/>
              </a:buClr>
              <a:buFont typeface="Arial" pitchFamily="34" charset="0"/>
              <a:buChar char="•"/>
            </a:pPr>
            <a:endParaRPr lang="en-US" dirty="0" smtClean="0"/>
          </a:p>
          <a:p>
            <a:pPr>
              <a:buNone/>
            </a:pPr>
            <a:endParaRPr lang="en-US" dirty="0"/>
          </a:p>
        </p:txBody>
      </p:sp>
      <p:sp>
        <p:nvSpPr>
          <p:cNvPr id="4" name="Title 3"/>
          <p:cNvSpPr>
            <a:spLocks noGrp="1"/>
          </p:cNvSpPr>
          <p:nvPr>
            <p:ph type="title"/>
          </p:nvPr>
        </p:nvSpPr>
        <p:spPr>
          <a:xfrm>
            <a:off x="457200" y="263077"/>
            <a:ext cx="8229600" cy="708730"/>
          </a:xfrm>
        </p:spPr>
        <p:txBody>
          <a:bodyPr/>
          <a:lstStyle/>
          <a:p>
            <a:r>
              <a:rPr lang="en-US" dirty="0" smtClean="0"/>
              <a:t>Progress Resources</a:t>
            </a:r>
            <a:endParaRPr lang="en-US" dirty="0"/>
          </a:p>
        </p:txBody>
      </p:sp>
      <p:pic>
        <p:nvPicPr>
          <p:cNvPr id="1029" name="Picture 5"/>
          <p:cNvPicPr>
            <a:picLocks noChangeAspect="1" noChangeArrowheads="1"/>
          </p:cNvPicPr>
          <p:nvPr/>
        </p:nvPicPr>
        <p:blipFill>
          <a:blip r:embed="rId2"/>
          <a:srcRect/>
          <a:stretch>
            <a:fillRect/>
          </a:stretch>
        </p:blipFill>
        <p:spPr bwMode="auto">
          <a:xfrm>
            <a:off x="3166623" y="2621616"/>
            <a:ext cx="3297972" cy="3650889"/>
          </a:xfrm>
          <a:prstGeom prst="rect">
            <a:avLst/>
          </a:prstGeom>
          <a:noFill/>
          <a:ln w="9525">
            <a:noFill/>
            <a:miter lim="800000"/>
            <a:headEnd/>
            <a:tailEnd/>
          </a:ln>
        </p:spPr>
      </p:pic>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PP-OV</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070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71807"/>
            <a:ext cx="8009906" cy="3242340"/>
          </a:xfrm>
        </p:spPr>
        <p:txBody>
          <a:bodyPr>
            <a:normAutofit fontScale="25000" lnSpcReduction="20000"/>
          </a:bodyPr>
          <a:lstStyle/>
          <a:p>
            <a:pPr marL="514350" indent="-514350">
              <a:buClr>
                <a:srgbClr val="F79646"/>
              </a:buClr>
              <a:buFont typeface="Arial" pitchFamily="34" charset="0"/>
              <a:buChar char="•"/>
            </a:pPr>
            <a:endParaRPr lang="en-US" dirty="0" smtClean="0"/>
          </a:p>
          <a:p>
            <a:pPr marL="463550" indent="-463550">
              <a:buClr>
                <a:srgbClr val="F79646"/>
              </a:buClr>
              <a:buFont typeface="Arial" pitchFamily="34" charset="0"/>
              <a:buChar char="•"/>
            </a:pPr>
            <a:r>
              <a:rPr lang="en-US" sz="11200" dirty="0" smtClean="0"/>
              <a:t>Learning Center</a:t>
            </a:r>
          </a:p>
          <a:p>
            <a:pPr marL="625475" lvl="1" indent="-161925">
              <a:buClr>
                <a:srgbClr val="F79646"/>
              </a:buClr>
              <a:buNone/>
            </a:pPr>
            <a:r>
              <a:rPr lang="en-US" sz="9600" dirty="0" smtClean="0">
                <a:solidFill>
                  <a:schemeClr val="accent1">
                    <a:lumMod val="75000"/>
                  </a:schemeClr>
                </a:solidFill>
              </a:rPr>
              <a:t>learning.qad.com</a:t>
            </a:r>
          </a:p>
          <a:p>
            <a:pPr marL="463550" indent="-463550">
              <a:spcBef>
                <a:spcPts val="1200"/>
              </a:spcBef>
              <a:buClr>
                <a:srgbClr val="F79646"/>
              </a:buClr>
              <a:buFont typeface="Arial" pitchFamily="34" charset="0"/>
              <a:buChar char="•"/>
            </a:pPr>
            <a:r>
              <a:rPr lang="en-US" sz="11200" dirty="0" smtClean="0"/>
              <a:t>Documentation Library</a:t>
            </a:r>
          </a:p>
          <a:p>
            <a:pPr marL="625475" lvl="1" indent="-161925">
              <a:buClr>
                <a:srgbClr val="F79646"/>
              </a:buClr>
              <a:buNone/>
            </a:pPr>
            <a:r>
              <a:rPr lang="en-US" sz="9600" dirty="0" smtClean="0">
                <a:solidFill>
                  <a:schemeClr val="accent1">
                    <a:lumMod val="75000"/>
                  </a:schemeClr>
                </a:solidFill>
                <a:hlinkClick r:id="rId2"/>
              </a:rPr>
              <a:t>www.qad.com/documentlibrary</a:t>
            </a:r>
            <a:endParaRPr lang="en-US" sz="9600" dirty="0" smtClean="0">
              <a:solidFill>
                <a:schemeClr val="accent1">
                  <a:lumMod val="75000"/>
                </a:schemeClr>
              </a:solidFill>
            </a:endParaRPr>
          </a:p>
          <a:p>
            <a:pPr marL="463550" indent="-463550">
              <a:spcBef>
                <a:spcPts val="1200"/>
              </a:spcBef>
              <a:buClr>
                <a:srgbClr val="F79646"/>
              </a:buClr>
              <a:buFont typeface="Arial" pitchFamily="34" charset="0"/>
              <a:buChar char="•"/>
            </a:pPr>
            <a:r>
              <a:rPr lang="en-US" sz="11200" dirty="0" smtClean="0"/>
              <a:t>Specially useful for programming</a:t>
            </a:r>
          </a:p>
          <a:p>
            <a:pPr marL="914400" lvl="1" indent="-514350">
              <a:buClr>
                <a:srgbClr val="F79646"/>
              </a:buClr>
              <a:buFont typeface="Century Gothic" pitchFamily="34" charset="0"/>
              <a:buChar char="-"/>
            </a:pPr>
            <a:r>
              <a:rPr lang="en-US" sz="8000" i="1" dirty="0" smtClean="0"/>
              <a:t>Database Definitions</a:t>
            </a:r>
            <a:r>
              <a:rPr lang="en-US" sz="8000" dirty="0" smtClean="0"/>
              <a:t>: Field and table descriptions</a:t>
            </a:r>
          </a:p>
          <a:p>
            <a:pPr marL="914400" lvl="1" indent="-514350">
              <a:buClr>
                <a:srgbClr val="F79646"/>
              </a:buClr>
              <a:buFont typeface="Century Gothic" pitchFamily="34" charset="0"/>
              <a:buChar char="-"/>
            </a:pPr>
            <a:r>
              <a:rPr lang="en-US" sz="8000" i="1" dirty="0" smtClean="0"/>
              <a:t>Entity Diagrams</a:t>
            </a:r>
            <a:r>
              <a:rPr lang="en-US" sz="8000" dirty="0" smtClean="0"/>
              <a:t>: Key table relationships</a:t>
            </a:r>
            <a:r>
              <a:rPr lang="en-US" sz="9600" dirty="0" smtClean="0"/>
              <a:t> </a:t>
            </a:r>
          </a:p>
          <a:p>
            <a:endParaRPr lang="en-US" dirty="0"/>
          </a:p>
        </p:txBody>
      </p:sp>
      <p:sp>
        <p:nvSpPr>
          <p:cNvPr id="4" name="Title 3"/>
          <p:cNvSpPr>
            <a:spLocks noGrp="1"/>
          </p:cNvSpPr>
          <p:nvPr>
            <p:ph type="title"/>
          </p:nvPr>
        </p:nvSpPr>
        <p:spPr>
          <a:xfrm>
            <a:off x="457200" y="263077"/>
            <a:ext cx="8229600" cy="708730"/>
          </a:xfrm>
        </p:spPr>
        <p:txBody>
          <a:bodyPr/>
          <a:lstStyle/>
          <a:p>
            <a:r>
              <a:rPr lang="en-US" dirty="0" smtClean="0"/>
              <a:t>QAD Resources</a:t>
            </a:r>
            <a:endParaRPr lang="en-US" dirty="0"/>
          </a:p>
        </p:txBody>
      </p:sp>
      <p:sp>
        <p:nvSpPr>
          <p:cNvPr id="8"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PP-OV</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080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pic>
        <p:nvPicPr>
          <p:cNvPr id="1026" name="Picture 2"/>
          <p:cNvPicPr>
            <a:picLocks noChangeAspect="1" noChangeArrowheads="1"/>
          </p:cNvPicPr>
          <p:nvPr/>
        </p:nvPicPr>
        <p:blipFill>
          <a:blip r:embed="rId3"/>
          <a:srcRect/>
          <a:stretch>
            <a:fillRect/>
          </a:stretch>
        </p:blipFill>
        <p:spPr bwMode="auto">
          <a:xfrm>
            <a:off x="2728802" y="4214147"/>
            <a:ext cx="3409950" cy="1924050"/>
          </a:xfrm>
          <a:prstGeom prst="rect">
            <a:avLst/>
          </a:prstGeom>
          <a:noFill/>
          <a:ln w="9525">
            <a:noFill/>
            <a:miter lim="800000"/>
            <a:headEnd/>
            <a:tailEnd/>
          </a:ln>
        </p:spPr>
      </p:pic>
      <p:sp>
        <p:nvSpPr>
          <p:cNvPr id="7" name="Oval 6"/>
          <p:cNvSpPr/>
          <p:nvPr/>
        </p:nvSpPr>
        <p:spPr>
          <a:xfrm>
            <a:off x="2998387" y="5422895"/>
            <a:ext cx="1815134" cy="651503"/>
          </a:xfrm>
          <a:prstGeom prst="ellipse">
            <a:avLst/>
          </a:prstGeom>
          <a:noFill/>
          <a:ln w="38100">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71807"/>
            <a:ext cx="8009906" cy="3242340"/>
          </a:xfrm>
        </p:spPr>
        <p:txBody>
          <a:bodyPr>
            <a:normAutofit fontScale="32500" lnSpcReduction="20000"/>
          </a:bodyPr>
          <a:lstStyle/>
          <a:p>
            <a:pPr marL="514350" indent="-514350">
              <a:buClr>
                <a:srgbClr val="F79646"/>
              </a:buClr>
              <a:buFont typeface="Arial" pitchFamily="34" charset="0"/>
              <a:buChar char="•"/>
            </a:pPr>
            <a:endParaRPr lang="en-US" dirty="0" smtClean="0"/>
          </a:p>
          <a:p>
            <a:pPr marL="463550" indent="-463550">
              <a:spcBef>
                <a:spcPts val="1200"/>
              </a:spcBef>
              <a:buClr>
                <a:srgbClr val="F79646"/>
              </a:buClr>
              <a:buFont typeface="Arial" pitchFamily="34" charset="0"/>
              <a:buChar char="•"/>
            </a:pPr>
            <a:r>
              <a:rPr lang="en-US" sz="9800" dirty="0" smtClean="0"/>
              <a:t>QAD Support </a:t>
            </a:r>
          </a:p>
          <a:p>
            <a:pPr marL="463550" indent="-463550">
              <a:spcBef>
                <a:spcPts val="1200"/>
              </a:spcBef>
              <a:buClr>
                <a:srgbClr val="F79646"/>
              </a:buClr>
              <a:buNone/>
            </a:pPr>
            <a:r>
              <a:rPr lang="en-US" sz="11200" dirty="0" smtClean="0"/>
              <a:t>	</a:t>
            </a:r>
            <a:r>
              <a:rPr lang="en-US" sz="9600" dirty="0" smtClean="0">
                <a:solidFill>
                  <a:schemeClr val="accent1">
                    <a:lumMod val="75000"/>
                  </a:schemeClr>
                </a:solidFill>
              </a:rPr>
              <a:t>support.qad.com</a:t>
            </a:r>
            <a:endParaRPr lang="en-US" sz="11200" dirty="0" smtClean="0"/>
          </a:p>
          <a:p>
            <a:pPr marL="914400" lvl="1" indent="-514350">
              <a:buClr>
                <a:srgbClr val="F79646"/>
              </a:buClr>
              <a:buFont typeface="Century Gothic" pitchFamily="34" charset="0"/>
              <a:buChar char="-"/>
            </a:pPr>
            <a:r>
              <a:rPr lang="en-US" sz="8000" dirty="0" smtClean="0"/>
              <a:t>Knowledgebase</a:t>
            </a:r>
          </a:p>
          <a:p>
            <a:pPr marL="914400" lvl="1" indent="-514350">
              <a:buClr>
                <a:srgbClr val="F79646"/>
              </a:buClr>
              <a:buFont typeface="Century Gothic" pitchFamily="34" charset="0"/>
              <a:buChar char="-"/>
            </a:pPr>
            <a:r>
              <a:rPr lang="en-US" sz="8000" dirty="0" smtClean="0"/>
              <a:t>Forums</a:t>
            </a:r>
          </a:p>
          <a:p>
            <a:pPr marL="914400" lvl="1" indent="-514350">
              <a:buClr>
                <a:srgbClr val="F79646"/>
              </a:buClr>
              <a:buFont typeface="Century Gothic" pitchFamily="34" charset="0"/>
              <a:buChar char="-"/>
            </a:pPr>
            <a:r>
              <a:rPr lang="en-US" sz="8000" dirty="0" smtClean="0"/>
              <a:t>QAD Development Standards</a:t>
            </a:r>
            <a:br>
              <a:rPr lang="en-US" sz="8000" dirty="0" smtClean="0"/>
            </a:br>
            <a:r>
              <a:rPr lang="en-US" sz="8000" dirty="0" smtClean="0"/>
              <a:t>Choose Tools, General Reference</a:t>
            </a:r>
            <a:r>
              <a:rPr lang="en-US" sz="9600" dirty="0" smtClean="0"/>
              <a:t> </a:t>
            </a:r>
          </a:p>
          <a:p>
            <a:endParaRPr lang="en-US" dirty="0"/>
          </a:p>
        </p:txBody>
      </p:sp>
      <p:sp>
        <p:nvSpPr>
          <p:cNvPr id="4" name="Title 3"/>
          <p:cNvSpPr>
            <a:spLocks noGrp="1"/>
          </p:cNvSpPr>
          <p:nvPr>
            <p:ph type="title"/>
          </p:nvPr>
        </p:nvSpPr>
        <p:spPr>
          <a:xfrm>
            <a:off x="457200" y="263077"/>
            <a:ext cx="8229600" cy="708730"/>
          </a:xfrm>
        </p:spPr>
        <p:txBody>
          <a:bodyPr/>
          <a:lstStyle/>
          <a:p>
            <a:r>
              <a:rPr lang="en-US" dirty="0" smtClean="0"/>
              <a:t>QAD Resources</a:t>
            </a:r>
            <a:endParaRPr lang="en-US" dirty="0"/>
          </a:p>
        </p:txBody>
      </p:sp>
      <p:pic>
        <p:nvPicPr>
          <p:cNvPr id="1028" name="Picture 4"/>
          <p:cNvPicPr>
            <a:picLocks noChangeAspect="1" noChangeArrowheads="1"/>
          </p:cNvPicPr>
          <p:nvPr/>
        </p:nvPicPr>
        <p:blipFill>
          <a:blip r:embed="rId2"/>
          <a:srcRect/>
          <a:stretch>
            <a:fillRect/>
          </a:stretch>
        </p:blipFill>
        <p:spPr bwMode="auto">
          <a:xfrm>
            <a:off x="1643934" y="4479093"/>
            <a:ext cx="5278706" cy="1726450"/>
          </a:xfrm>
          <a:prstGeom prst="rect">
            <a:avLst/>
          </a:prstGeom>
          <a:noFill/>
          <a:ln w="9525">
            <a:noFill/>
            <a:miter lim="800000"/>
            <a:headEnd/>
            <a:tailEnd/>
          </a:ln>
        </p:spPr>
      </p:pic>
      <p:sp>
        <p:nvSpPr>
          <p:cNvPr id="7" name="Oval 6"/>
          <p:cNvSpPr/>
          <p:nvPr/>
        </p:nvSpPr>
        <p:spPr>
          <a:xfrm>
            <a:off x="1959424" y="5875806"/>
            <a:ext cx="1270660" cy="389112"/>
          </a:xfrm>
          <a:prstGeom prst="ellipse">
            <a:avLst/>
          </a:prstGeom>
          <a:noFill/>
          <a:ln w="38100">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PP-OV</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085</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4865</TotalTime>
  <Words>1212</Words>
  <Application>Microsoft Office PowerPoint</Application>
  <PresentationFormat>On-screen Show (4:3)</PresentationFormat>
  <Paragraphs>242</Paragraphs>
  <Slides>19</Slides>
  <Notes>9</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QAD 2010 Template</vt:lpstr>
      <vt:lpstr>Introduction to Progress Programming</vt:lpstr>
      <vt:lpstr>Slide 2</vt:lpstr>
      <vt:lpstr>Facilities</vt:lpstr>
      <vt:lpstr>Profile and Prerequisites</vt:lpstr>
      <vt:lpstr>Course Objectives</vt:lpstr>
      <vt:lpstr>Agenda</vt:lpstr>
      <vt:lpstr>Progress Resources</vt:lpstr>
      <vt:lpstr>QAD Resources</vt:lpstr>
      <vt:lpstr>QAD Resources</vt:lpstr>
      <vt:lpstr>Training Environment</vt:lpstr>
      <vt:lpstr>Progress Editor</vt:lpstr>
      <vt:lpstr>Connecting to Training Environment</vt:lpstr>
      <vt:lpstr>Sample Programs </vt:lpstr>
      <vt:lpstr>Sample Program Structure</vt:lpstr>
      <vt:lpstr>Data for Sample Programs</vt:lpstr>
      <vt:lpstr>Syntax Used in the Class</vt:lpstr>
      <vt:lpstr>Completing Exercises</vt:lpstr>
      <vt:lpstr>Environment Performance Considerations</vt:lpstr>
      <vt:lpstr>Conclusion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Administrator</cp:lastModifiedBy>
  <cp:revision>692</cp:revision>
  <dcterms:created xsi:type="dcterms:W3CDTF">2010-10-05T00:44:07Z</dcterms:created>
  <dcterms:modified xsi:type="dcterms:W3CDTF">2014-01-27T17:48:24Z</dcterms:modified>
</cp:coreProperties>
</file>