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5"/>
  </p:notesMasterIdLst>
  <p:handoutMasterIdLst>
    <p:handoutMasterId r:id="rId116"/>
  </p:handoutMasterIdLst>
  <p:sldIdLst>
    <p:sldId id="396" r:id="rId2"/>
    <p:sldId id="399" r:id="rId3"/>
    <p:sldId id="398" r:id="rId4"/>
    <p:sldId id="267" r:id="rId5"/>
    <p:sldId id="268" r:id="rId6"/>
    <p:sldId id="278" r:id="rId7"/>
    <p:sldId id="291" r:id="rId8"/>
    <p:sldId id="272" r:id="rId9"/>
    <p:sldId id="273" r:id="rId10"/>
    <p:sldId id="274" r:id="rId11"/>
    <p:sldId id="294" r:id="rId12"/>
    <p:sldId id="275" r:id="rId13"/>
    <p:sldId id="276" r:id="rId14"/>
    <p:sldId id="277" r:id="rId15"/>
    <p:sldId id="281" r:id="rId16"/>
    <p:sldId id="293" r:id="rId17"/>
    <p:sldId id="295" r:id="rId18"/>
    <p:sldId id="286" r:id="rId19"/>
    <p:sldId id="411" r:id="rId20"/>
    <p:sldId id="289" r:id="rId21"/>
    <p:sldId id="282" r:id="rId22"/>
    <p:sldId id="270"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92" r:id="rId36"/>
    <p:sldId id="309" r:id="rId37"/>
    <p:sldId id="310" r:id="rId38"/>
    <p:sldId id="311" r:id="rId39"/>
    <p:sldId id="313" r:id="rId40"/>
    <p:sldId id="314" r:id="rId41"/>
    <p:sldId id="315" r:id="rId42"/>
    <p:sldId id="316" r:id="rId43"/>
    <p:sldId id="317" r:id="rId44"/>
    <p:sldId id="318" r:id="rId45"/>
    <p:sldId id="319" r:id="rId46"/>
    <p:sldId id="320" r:id="rId47"/>
    <p:sldId id="321" r:id="rId48"/>
    <p:sldId id="322" r:id="rId49"/>
    <p:sldId id="323" r:id="rId50"/>
    <p:sldId id="325" r:id="rId51"/>
    <p:sldId id="326" r:id="rId52"/>
    <p:sldId id="327" r:id="rId53"/>
    <p:sldId id="328" r:id="rId54"/>
    <p:sldId id="329" r:id="rId55"/>
    <p:sldId id="330" r:id="rId56"/>
    <p:sldId id="331" r:id="rId57"/>
    <p:sldId id="332" r:id="rId58"/>
    <p:sldId id="333" r:id="rId59"/>
    <p:sldId id="334" r:id="rId60"/>
    <p:sldId id="335" r:id="rId61"/>
    <p:sldId id="337" r:id="rId62"/>
    <p:sldId id="339" r:id="rId63"/>
    <p:sldId id="340" r:id="rId64"/>
    <p:sldId id="341" r:id="rId65"/>
    <p:sldId id="342" r:id="rId66"/>
    <p:sldId id="343" r:id="rId67"/>
    <p:sldId id="344" r:id="rId68"/>
    <p:sldId id="345" r:id="rId69"/>
    <p:sldId id="346" r:id="rId70"/>
    <p:sldId id="347" r:id="rId71"/>
    <p:sldId id="348" r:id="rId72"/>
    <p:sldId id="349" r:id="rId73"/>
    <p:sldId id="350" r:id="rId74"/>
    <p:sldId id="351" r:id="rId75"/>
    <p:sldId id="352" r:id="rId76"/>
    <p:sldId id="353" r:id="rId77"/>
    <p:sldId id="354" r:id="rId78"/>
    <p:sldId id="355" r:id="rId79"/>
    <p:sldId id="356" r:id="rId80"/>
    <p:sldId id="357" r:id="rId81"/>
    <p:sldId id="358" r:id="rId82"/>
    <p:sldId id="359" r:id="rId83"/>
    <p:sldId id="360" r:id="rId84"/>
    <p:sldId id="361" r:id="rId85"/>
    <p:sldId id="364" r:id="rId86"/>
    <p:sldId id="365" r:id="rId87"/>
    <p:sldId id="366" r:id="rId88"/>
    <p:sldId id="400" r:id="rId89"/>
    <p:sldId id="402" r:id="rId90"/>
    <p:sldId id="401" r:id="rId91"/>
    <p:sldId id="367" r:id="rId92"/>
    <p:sldId id="368" r:id="rId93"/>
    <p:sldId id="369" r:id="rId94"/>
    <p:sldId id="412" r:id="rId95"/>
    <p:sldId id="370" r:id="rId96"/>
    <p:sldId id="371" r:id="rId97"/>
    <p:sldId id="403" r:id="rId98"/>
    <p:sldId id="375" r:id="rId99"/>
    <p:sldId id="376" r:id="rId100"/>
    <p:sldId id="377" r:id="rId101"/>
    <p:sldId id="378" r:id="rId102"/>
    <p:sldId id="379" r:id="rId103"/>
    <p:sldId id="380" r:id="rId104"/>
    <p:sldId id="382" r:id="rId105"/>
    <p:sldId id="384" r:id="rId106"/>
    <p:sldId id="385" r:id="rId107"/>
    <p:sldId id="386" r:id="rId108"/>
    <p:sldId id="388" r:id="rId109"/>
    <p:sldId id="389" r:id="rId110"/>
    <p:sldId id="404" r:id="rId111"/>
    <p:sldId id="413" r:id="rId112"/>
    <p:sldId id="407" r:id="rId113"/>
    <p:sldId id="391" r:id="rId114"/>
  </p:sldIdLst>
  <p:sldSz cx="9144000" cy="6858000" type="screen4x3"/>
  <p:notesSz cx="6985000" cy="9271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72" autoAdjust="0"/>
    <p:restoredTop sz="90458" autoAdjust="0"/>
  </p:normalViewPr>
  <p:slideViewPr>
    <p:cSldViewPr snapToGrid="0" snapToObjects="1">
      <p:cViewPr>
        <p:scale>
          <a:sx n="130" d="100"/>
          <a:sy n="130" d="100"/>
        </p:scale>
        <p:origin x="42" y="768"/>
      </p:cViewPr>
      <p:guideLst>
        <p:guide orient="horz" pos="827"/>
        <p:guide pos="361"/>
      </p:guideLst>
    </p:cSldViewPr>
  </p:slideViewPr>
  <p:outlineViewPr>
    <p:cViewPr>
      <p:scale>
        <a:sx n="33" d="100"/>
        <a:sy n="33" d="100"/>
      </p:scale>
      <p:origin x="0" y="13962"/>
    </p:cViewPr>
    <p:sldLst>
      <p:sld r:id="rId1" collapse="1"/>
    </p:sldLst>
  </p:outlineViewPr>
  <p:notesTextViewPr>
    <p:cViewPr>
      <p:scale>
        <a:sx n="100" d="100"/>
        <a:sy n="100" d="100"/>
      </p:scale>
      <p:origin x="0" y="0"/>
    </p:cViewPr>
  </p:notesTextViewPr>
  <p:sorterViewPr>
    <p:cViewPr>
      <p:scale>
        <a:sx n="100" d="100"/>
        <a:sy n="100" d="100"/>
      </p:scale>
      <p:origin x="0" y="27234"/>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_rels/viewProps.xml.rels><?xml version="1.0" encoding="UTF-8" standalone="yes"?>
<Relationships xmlns="http://schemas.openxmlformats.org/package/2006/relationships"><Relationship Id="rId1" Type="http://schemas.openxmlformats.org/officeDocument/2006/relationships/slide" Target="slides/slide9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3550"/>
          </a:xfrm>
          <a:prstGeom prst="rect">
            <a:avLst/>
          </a:prstGeom>
        </p:spPr>
        <p:txBody>
          <a:bodyPr vert="horz" lIns="92885" tIns="46442" rIns="92885" bIns="46442" rtlCol="0"/>
          <a:lstStyle>
            <a:lvl1pPr algn="l">
              <a:defRPr sz="1200"/>
            </a:lvl1pPr>
          </a:lstStyle>
          <a:p>
            <a:endParaRPr lang="en-US" dirty="0"/>
          </a:p>
        </p:txBody>
      </p:sp>
      <p:sp>
        <p:nvSpPr>
          <p:cNvPr id="3" name="Date Placeholder 2"/>
          <p:cNvSpPr>
            <a:spLocks noGrp="1"/>
          </p:cNvSpPr>
          <p:nvPr>
            <p:ph type="dt" sz="quarter" idx="1"/>
          </p:nvPr>
        </p:nvSpPr>
        <p:spPr>
          <a:xfrm>
            <a:off x="3956550" y="0"/>
            <a:ext cx="3026833" cy="463550"/>
          </a:xfrm>
          <a:prstGeom prst="rect">
            <a:avLst/>
          </a:prstGeom>
        </p:spPr>
        <p:txBody>
          <a:bodyPr vert="horz" lIns="92885" tIns="46442" rIns="92885" bIns="46442" rtlCol="0"/>
          <a:lstStyle>
            <a:lvl1pPr algn="r">
              <a:defRPr sz="1200"/>
            </a:lvl1pPr>
          </a:lstStyle>
          <a:p>
            <a:fld id="{C48665D8-C10E-9C46-8783-A12B3CD6100C}" type="datetimeFigureOut">
              <a:rPr lang="en-US" smtClean="0"/>
              <a:pPr/>
              <a:t>3/18/2014</a:t>
            </a:fld>
            <a:endParaRPr lang="en-US" dirty="0"/>
          </a:p>
        </p:txBody>
      </p:sp>
      <p:sp>
        <p:nvSpPr>
          <p:cNvPr id="4" name="Footer Placeholder 3"/>
          <p:cNvSpPr>
            <a:spLocks noGrp="1"/>
          </p:cNvSpPr>
          <p:nvPr>
            <p:ph type="ftr" sz="quarter" idx="2"/>
          </p:nvPr>
        </p:nvSpPr>
        <p:spPr>
          <a:xfrm>
            <a:off x="0" y="8805841"/>
            <a:ext cx="3026833" cy="463550"/>
          </a:xfrm>
          <a:prstGeom prst="rect">
            <a:avLst/>
          </a:prstGeom>
        </p:spPr>
        <p:txBody>
          <a:bodyPr vert="horz" lIns="92885" tIns="46442" rIns="92885" bIns="46442"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56550" y="8805841"/>
            <a:ext cx="3026833" cy="463550"/>
          </a:xfrm>
          <a:prstGeom prst="rect">
            <a:avLst/>
          </a:prstGeom>
        </p:spPr>
        <p:txBody>
          <a:bodyPr vert="horz" lIns="92885" tIns="46442" rIns="92885" bIns="46442" rtlCol="0" anchor="b"/>
          <a:lstStyle>
            <a:lvl1pPr algn="r">
              <a:defRPr sz="1200"/>
            </a:lvl1pPr>
          </a:lstStyle>
          <a:p>
            <a:fld id="{D0FA14F0-1295-094D-9000-E461C7564EC6}" type="slidenum">
              <a:rPr lang="en-US" smtClean="0"/>
              <a:pPr/>
              <a:t>‹#›</a:t>
            </a:fld>
            <a:endParaRPr lang="en-US" dirty="0"/>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3550"/>
          </a:xfrm>
          <a:prstGeom prst="rect">
            <a:avLst/>
          </a:prstGeom>
        </p:spPr>
        <p:txBody>
          <a:bodyPr vert="horz" lIns="92885" tIns="46442" rIns="92885" bIns="46442" rtlCol="0"/>
          <a:lstStyle>
            <a:lvl1pPr algn="l">
              <a:defRPr sz="1200"/>
            </a:lvl1pPr>
          </a:lstStyle>
          <a:p>
            <a:endParaRPr lang="en-US" dirty="0"/>
          </a:p>
        </p:txBody>
      </p:sp>
      <p:sp>
        <p:nvSpPr>
          <p:cNvPr id="3" name="Date Placeholder 2"/>
          <p:cNvSpPr>
            <a:spLocks noGrp="1"/>
          </p:cNvSpPr>
          <p:nvPr>
            <p:ph type="dt" idx="1"/>
          </p:nvPr>
        </p:nvSpPr>
        <p:spPr>
          <a:xfrm>
            <a:off x="3956550" y="0"/>
            <a:ext cx="3026833" cy="463550"/>
          </a:xfrm>
          <a:prstGeom prst="rect">
            <a:avLst/>
          </a:prstGeom>
        </p:spPr>
        <p:txBody>
          <a:bodyPr vert="horz" lIns="92885" tIns="46442" rIns="92885" bIns="46442" rtlCol="0"/>
          <a:lstStyle>
            <a:lvl1pPr algn="r">
              <a:defRPr sz="1200"/>
            </a:lvl1pPr>
          </a:lstStyle>
          <a:p>
            <a:fld id="{EA4BC101-12CB-45ED-A75F-B426B780A662}" type="datetimeFigureOut">
              <a:rPr lang="en-US" smtClean="0"/>
              <a:pPr/>
              <a:t>3/18/2014</a:t>
            </a:fld>
            <a:endParaRPr lang="en-US" dirty="0"/>
          </a:p>
        </p:txBody>
      </p:sp>
      <p:sp>
        <p:nvSpPr>
          <p:cNvPr id="4" name="Slide Image Placeholder 3"/>
          <p:cNvSpPr>
            <a:spLocks noGrp="1" noRot="1" noChangeAspect="1"/>
          </p:cNvSpPr>
          <p:nvPr>
            <p:ph type="sldImg" idx="2"/>
          </p:nvPr>
        </p:nvSpPr>
        <p:spPr>
          <a:xfrm>
            <a:off x="1174750" y="695325"/>
            <a:ext cx="4635500" cy="3476625"/>
          </a:xfrm>
          <a:prstGeom prst="rect">
            <a:avLst/>
          </a:prstGeom>
          <a:noFill/>
          <a:ln w="12700">
            <a:solidFill>
              <a:prstClr val="black"/>
            </a:solidFill>
          </a:ln>
        </p:spPr>
        <p:txBody>
          <a:bodyPr vert="horz" lIns="92885" tIns="46442" rIns="92885" bIns="46442" rtlCol="0" anchor="ctr"/>
          <a:lstStyle/>
          <a:p>
            <a:endParaRPr lang="en-US" dirty="0"/>
          </a:p>
        </p:txBody>
      </p:sp>
      <p:sp>
        <p:nvSpPr>
          <p:cNvPr id="5" name="Notes Placeholder 4"/>
          <p:cNvSpPr>
            <a:spLocks noGrp="1"/>
          </p:cNvSpPr>
          <p:nvPr>
            <p:ph type="body" sz="quarter" idx="3"/>
          </p:nvPr>
        </p:nvSpPr>
        <p:spPr>
          <a:xfrm>
            <a:off x="698500" y="4403725"/>
            <a:ext cx="5588000" cy="4171950"/>
          </a:xfrm>
          <a:prstGeom prst="rect">
            <a:avLst/>
          </a:prstGeom>
        </p:spPr>
        <p:txBody>
          <a:bodyPr vert="horz" lIns="92885" tIns="46442" rIns="92885" bIns="4644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05841"/>
            <a:ext cx="3026833" cy="463550"/>
          </a:xfrm>
          <a:prstGeom prst="rect">
            <a:avLst/>
          </a:prstGeom>
        </p:spPr>
        <p:txBody>
          <a:bodyPr vert="horz" lIns="92885" tIns="46442" rIns="92885" bIns="4644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56550" y="8805841"/>
            <a:ext cx="3026833" cy="463550"/>
          </a:xfrm>
          <a:prstGeom prst="rect">
            <a:avLst/>
          </a:prstGeom>
        </p:spPr>
        <p:txBody>
          <a:bodyPr vert="horz" lIns="92885" tIns="46442" rIns="92885" bIns="46442" rtlCol="0" anchor="b"/>
          <a:lstStyle>
            <a:lvl1pPr algn="r">
              <a:defRPr sz="1200"/>
            </a:lvl1pPr>
          </a:lstStyle>
          <a:p>
            <a:fld id="{955F40EC-4A45-4BA0-88E8-AEAD7F90807E}" type="slidenum">
              <a:rPr lang="en-US" smtClean="0"/>
              <a:pPr/>
              <a:t>‹#›</a:t>
            </a:fld>
            <a:endParaRPr lang="en-US" dirty="0"/>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a:endParaRPr lang="en-US" sz="2200" dirty="0" smtClean="0">
              <a:solidFill>
                <a:schemeClr val="tx2">
                  <a:lumMod val="90000"/>
                  <a:lumOff val="10000"/>
                </a:schemeClr>
              </a:solidFill>
            </a:endParaRPr>
          </a:p>
          <a:p>
            <a:pPr marL="0"/>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name of the block blk1: does not require an END statement to complete the block. The real block starts at the REPEAT: statement and ends at the END. The blk1: statement is just a name for the block.</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BUFFER-COPY performs a bulk copy of a source record to a target record by copying each source field to the target field of the same name. You can specify a list of fields to exclude from the bulk copy, or a list of fields to include in the bulk copy.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BUFFER-COMPARE performs a bulk comparison of two records (source and target) by comparing source and target fields of the same name for equality and storing the result in a field. You can specify a list of fields to exclude, or a list of fields to include.</a:t>
            </a:r>
          </a:p>
          <a:p>
            <a:endParaRPr lang="en-US" baseline="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102</a:t>
            </a:fld>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This slide illustrates a code sample using BUFFER-COPY and BUFFER-COMPARE.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103</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CAN-FIND function does not actually pull the record into the record buffer. It is merely a way to test for existence of the record. For this reason, a NO-LOCK statement is not necessary with the CAN-FIND function.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It is preferable to use the CAN-FIND function instead of the FIND statement when you only need to know if the record exists and do not need to access its contents.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108</a:t>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If the current value of x is present in the list of arguments (A, B, C, and D), TRUE is returned.</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109</a:t>
            </a:fld>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46D56431-3D01-4829-B823-C1CA71DFCB0F}"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0BBEE0EA-0B9D-489F-9122-7193C03F7BC2}" type="slidenum">
              <a:rPr lang="en-US"/>
              <a:pPr/>
              <a:t>110</a:t>
            </a:fld>
            <a:endParaRPr lang="en-US" dirty="0"/>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r>
              <a:rPr lang="en-US" sz="1200" kern="1200" baseline="0" dirty="0" smtClean="0">
                <a:solidFill>
                  <a:schemeClr val="tx1"/>
                </a:solidFill>
                <a:latin typeface="+mn-lt"/>
                <a:ea typeface="+mn-ea"/>
                <a:cs typeface="+mn-cs"/>
              </a:rPr>
              <a:t>Using a user-defined program, you can define a logical rule or transformation once, then apply the rule or transformation an unlimited number of times.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Do not name your function with the same name as a Progress keyword or it will override the Progress function.</a:t>
            </a: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46D56431-3D01-4829-B823-C1CA71DFCB0F}"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0BBEE0EA-0B9D-489F-9122-7193C03F7BC2}" type="slidenum">
              <a:rPr lang="en-US"/>
              <a:pPr/>
              <a:t>111</a:t>
            </a:fld>
            <a:endParaRPr lang="en-US" dirty="0"/>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r>
              <a:rPr lang="en-US" sz="1200" kern="1200" baseline="0" dirty="0" smtClean="0">
                <a:solidFill>
                  <a:schemeClr val="tx1"/>
                </a:solidFill>
                <a:latin typeface="+mn-lt"/>
                <a:ea typeface="+mn-ea"/>
                <a:cs typeface="+mn-cs"/>
              </a:rPr>
              <a:t>Program pc11006.p illustrates a user-defined function that takes a credit terms code as input and determines whether it is defined in the database. If the credit terms code is blank or cannot be found in the </a:t>
            </a:r>
            <a:r>
              <a:rPr lang="en-US" sz="1200" kern="1200" baseline="0" dirty="0" err="1" smtClean="0">
                <a:solidFill>
                  <a:schemeClr val="tx1"/>
                </a:solidFill>
                <a:latin typeface="+mn-lt"/>
                <a:ea typeface="+mn-ea"/>
                <a:cs typeface="+mn-cs"/>
              </a:rPr>
              <a:t>ct_mstr</a:t>
            </a:r>
            <a:r>
              <a:rPr lang="en-US" sz="1200" kern="1200" baseline="0" dirty="0" smtClean="0">
                <a:solidFill>
                  <a:schemeClr val="tx1"/>
                </a:solidFill>
                <a:latin typeface="+mn-lt"/>
                <a:ea typeface="+mn-ea"/>
                <a:cs typeface="+mn-cs"/>
              </a:rPr>
              <a:t> (Credit Terms Master) table, the function returns a false value, indicating the credit terms code is invalid. Otherwise, the function returns a true value, indicating the credit terms code is valid.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function is defined before it is used in the program. The program calls a user-defined function typically through an IF statement, passing the value to be evaluated inside parentheses, and acting upon the returned result. The passed value is treated as an input parameter to the function. All functions have an implied output parameter defined by the RETURNS statement of the function definition. This eliminates the need for an explicit OUTPUT parameter in the function call.</a:t>
            </a:r>
          </a:p>
          <a:p>
            <a:endParaRPr 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In an Enterprise Edition database, each domain can have a different PROPATH. This feature supports unique code execution for each domain.</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112</a:t>
            </a:fld>
            <a:endParaRPr 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 this lesson, you learned:</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That array fields occur more than once for each record in a file and can be displayed by using the DO or REPEAT statements</a:t>
            </a:r>
          </a:p>
          <a:p>
            <a:pPr>
              <a:buFont typeface="Arial" pitchFamily="34" charset="0"/>
              <a:buChar char="•"/>
            </a:pPr>
            <a:r>
              <a:rPr lang="en-US" sz="1200" kern="1200" baseline="0" dirty="0" smtClean="0">
                <a:solidFill>
                  <a:schemeClr val="tx1"/>
                </a:solidFill>
                <a:latin typeface="+mn-lt"/>
                <a:ea typeface="+mn-ea"/>
                <a:cs typeface="+mn-cs"/>
              </a:rPr>
              <a:t> The use of shared variables, procedure calling, and passing parameters</a:t>
            </a:r>
          </a:p>
          <a:p>
            <a:pPr>
              <a:buFont typeface="Arial" pitchFamily="34" charset="0"/>
              <a:buChar char="•"/>
            </a:pPr>
            <a:r>
              <a:rPr lang="en-US" sz="1200" kern="1200" baseline="0" dirty="0" smtClean="0">
                <a:solidFill>
                  <a:schemeClr val="tx1"/>
                </a:solidFill>
                <a:latin typeface="+mn-lt"/>
                <a:ea typeface="+mn-ea"/>
                <a:cs typeface="+mn-cs"/>
              </a:rPr>
              <a:t> The use of temporary tables to create temporary work files and buffers to access more than one record at a time in a program</a:t>
            </a:r>
          </a:p>
          <a:p>
            <a:pPr>
              <a:buFont typeface="Arial" pitchFamily="34" charset="0"/>
              <a:buChar char="•"/>
            </a:pPr>
            <a:r>
              <a:rPr lang="en-US" sz="1200" kern="1200" baseline="0" smtClean="0">
                <a:solidFill>
                  <a:schemeClr val="tx1"/>
                </a:solidFill>
                <a:latin typeface="+mn-lt"/>
                <a:ea typeface="+mn-ea"/>
                <a:cs typeface="+mn-cs"/>
              </a:rPr>
              <a:t> How </a:t>
            </a:r>
            <a:r>
              <a:rPr lang="en-US" sz="1200" kern="1200" baseline="0" dirty="0" smtClean="0">
                <a:solidFill>
                  <a:schemeClr val="tx1"/>
                </a:solidFill>
                <a:latin typeface="+mn-lt"/>
                <a:ea typeface="+mn-ea"/>
                <a:cs typeface="+mn-cs"/>
              </a:rPr>
              <a:t>to use built-in Progress functions to return and manipulate values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7-3: REPEAT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Modify procedure </a:t>
            </a:r>
            <a:r>
              <a:rPr lang="en-US" sz="1050" kern="1200" baseline="0" dirty="0" smtClean="0">
                <a:solidFill>
                  <a:schemeClr val="tx1"/>
                </a:solidFill>
                <a:latin typeface="+mn-lt"/>
                <a:ea typeface="+mn-ea"/>
                <a:cs typeface="+mn-cs"/>
              </a:rPr>
              <a:t>pc07003.p</a:t>
            </a:r>
            <a:r>
              <a:rPr lang="en-US" sz="1200" kern="1200" baseline="0" dirty="0" smtClean="0">
                <a:solidFill>
                  <a:schemeClr val="tx1"/>
                </a:solidFill>
                <a:latin typeface="+mn-lt"/>
                <a:ea typeface="+mn-ea"/>
                <a:cs typeface="+mn-cs"/>
              </a:rPr>
              <a:t>, and add a new UNDO, RETRY statement on the line below MESSAGE. Note any differences in the function of the procedure.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Review the function principle used in:</a:t>
            </a:r>
          </a:p>
          <a:p>
            <a:endParaRPr lang="en-US" sz="1200" kern="1200" baseline="0" dirty="0" smtClean="0">
              <a:solidFill>
                <a:schemeClr val="tx1"/>
              </a:solidFill>
              <a:latin typeface="+mn-lt"/>
              <a:ea typeface="+mn-ea"/>
              <a:cs typeface="+mn-cs"/>
            </a:endParaRPr>
          </a:p>
          <a:p>
            <a:pPr marL="182880" lvl="2"/>
            <a:r>
              <a:rPr lang="en-US" sz="1200" kern="1200" baseline="0" dirty="0" smtClean="0">
                <a:solidFill>
                  <a:schemeClr val="tx1"/>
                </a:solidFill>
                <a:latin typeface="+mn-lt"/>
                <a:ea typeface="+mn-ea"/>
                <a:cs typeface="+mn-cs"/>
              </a:rPr>
              <a:t>DISPLAY "(Missing Description)" @ pt_desc1.</a:t>
            </a:r>
          </a:p>
          <a:p>
            <a:pPr marL="182880" lvl="2"/>
            <a:r>
              <a:rPr lang="en-US" sz="1200" kern="1200" baseline="0" dirty="0" smtClean="0">
                <a:solidFill>
                  <a:schemeClr val="tx1"/>
                </a:solidFill>
                <a:latin typeface="+mn-lt"/>
                <a:ea typeface="+mn-ea"/>
                <a:cs typeface="+mn-cs"/>
              </a:rPr>
              <a:t>DISPLAY "*** Item Not Found ***" @ pt_desc1.</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Modify </a:t>
            </a:r>
            <a:r>
              <a:rPr lang="en-US" sz="1050" kern="1200" baseline="0" dirty="0" smtClean="0">
                <a:solidFill>
                  <a:schemeClr val="tx1"/>
                </a:solidFill>
                <a:latin typeface="+mn-lt"/>
                <a:ea typeface="+mn-ea"/>
                <a:cs typeface="+mn-cs"/>
              </a:rPr>
              <a:t>pc07003.p</a:t>
            </a:r>
            <a:r>
              <a:rPr lang="en-US" sz="1200" kern="1200" baseline="0" dirty="0" smtClean="0">
                <a:solidFill>
                  <a:schemeClr val="tx1"/>
                </a:solidFill>
                <a:latin typeface="+mn-lt"/>
                <a:ea typeface="+mn-ea"/>
                <a:cs typeface="+mn-cs"/>
              </a:rPr>
              <a:t> again:</a:t>
            </a:r>
          </a:p>
          <a:p>
            <a:endParaRPr lang="en-US" sz="1200" kern="1200" baseline="0" dirty="0" smtClean="0">
              <a:solidFill>
                <a:schemeClr val="tx1"/>
              </a:solidFill>
              <a:latin typeface="+mn-lt"/>
              <a:ea typeface="+mn-ea"/>
              <a:cs typeface="+mn-cs"/>
            </a:endParaRPr>
          </a:p>
          <a:p>
            <a:pPr marL="182880"/>
            <a:r>
              <a:rPr lang="en-US" sz="1600" kern="1200" baseline="0" dirty="0" smtClean="0">
                <a:solidFill>
                  <a:schemeClr val="tx1"/>
                </a:solidFill>
                <a:latin typeface="+mn-lt"/>
                <a:ea typeface="+mn-ea"/>
                <a:cs typeface="+mn-cs"/>
              </a:rPr>
              <a:t>From:	</a:t>
            </a:r>
            <a:r>
              <a:rPr lang="en-US" sz="1200" kern="1200" baseline="0" dirty="0" smtClean="0">
                <a:solidFill>
                  <a:schemeClr val="tx1"/>
                </a:solidFill>
                <a:latin typeface="+mn-lt"/>
                <a:ea typeface="+mn-ea"/>
                <a:cs typeface="+mn-cs"/>
              </a:rPr>
              <a:t>UNDO, RETRY.</a:t>
            </a:r>
            <a:br>
              <a:rPr lang="en-US" sz="1200" kern="1200" baseline="0" dirty="0" smtClean="0">
                <a:solidFill>
                  <a:schemeClr val="tx1"/>
                </a:solidFill>
                <a:latin typeface="+mn-lt"/>
                <a:ea typeface="+mn-ea"/>
                <a:cs typeface="+mn-cs"/>
              </a:rPr>
            </a:br>
            <a:r>
              <a:rPr lang="en-US" sz="1600" kern="1200" baseline="0" dirty="0" smtClean="0">
                <a:solidFill>
                  <a:schemeClr val="tx1"/>
                </a:solidFill>
                <a:latin typeface="+mn-lt"/>
                <a:ea typeface="+mn-ea"/>
                <a:cs typeface="+mn-cs"/>
              </a:rPr>
              <a:t>To:	</a:t>
            </a:r>
            <a:r>
              <a:rPr lang="en-US" sz="1200" kern="1200" baseline="0" dirty="0" smtClean="0">
                <a:solidFill>
                  <a:schemeClr val="tx1"/>
                </a:solidFill>
                <a:latin typeface="+mn-lt"/>
                <a:ea typeface="+mn-ea"/>
                <a:cs typeface="+mn-cs"/>
              </a:rPr>
              <a:t>UNDO, LEAVE.</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This sample procedure could have been written using FOR EACH rather than FIND, but using FIND FIRST/NEXT rather than FOR EACH gives you additional capability. You can do something solely for the first record occurrence and not the others.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Use LAST/PREVIOUS, then the REPEAT statement, to continue accessing and displaying the next record while a certain condition is true. This is not possible with the FOR EACH command.</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7-4: FIND FIRST/LAST/NEXT/PREV</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Make the following changes to procedure pc07004.p. Run the program after each change with location 1000 and note the differences in execution: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From: 	FIND NEXT </a:t>
            </a:r>
            <a:r>
              <a:rPr lang="en-US" sz="1200" kern="1200" baseline="0" dirty="0" err="1" smtClean="0">
                <a:solidFill>
                  <a:schemeClr val="tx1"/>
                </a:solidFill>
                <a:latin typeface="+mn-lt"/>
                <a:ea typeface="+mn-ea"/>
                <a:cs typeface="+mn-cs"/>
              </a:rPr>
              <a:t>ld_det</a:t>
            </a:r>
            <a:r>
              <a:rPr lang="en-US" sz="1200" kern="1200" baseline="0" dirty="0" smtClean="0">
                <a:solidFill>
                  <a:schemeClr val="tx1"/>
                </a:solidFill>
                <a:latin typeface="+mn-lt"/>
                <a:ea typeface="+mn-ea"/>
                <a:cs typeface="+mn-cs"/>
              </a:rPr>
              <a:t> NO-LOCK WHERE </a:t>
            </a:r>
            <a:r>
              <a:rPr lang="en-US" sz="1200" kern="1200" baseline="0" dirty="0" err="1" smtClean="0">
                <a:solidFill>
                  <a:schemeClr val="tx1"/>
                </a:solidFill>
                <a:latin typeface="+mn-lt"/>
                <a:ea typeface="+mn-ea"/>
                <a:cs typeface="+mn-cs"/>
              </a:rPr>
              <a:t>ld_domain</a:t>
            </a:r>
            <a:r>
              <a:rPr lang="en-US" sz="1200" kern="1200" baseline="0" dirty="0" smtClean="0">
                <a:solidFill>
                  <a:schemeClr val="tx1"/>
                </a:solidFill>
                <a:latin typeface="+mn-lt"/>
                <a:ea typeface="+mn-ea"/>
                <a:cs typeface="+mn-cs"/>
              </a:rPr>
              <a:t> = "10USA"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 INPUT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NO-ERROR.</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FIND FIRST </a:t>
            </a:r>
            <a:r>
              <a:rPr lang="en-US" sz="1200" kern="1200" baseline="0" dirty="0" err="1" smtClean="0">
                <a:solidFill>
                  <a:schemeClr val="tx1"/>
                </a:solidFill>
                <a:latin typeface="+mn-lt"/>
                <a:ea typeface="+mn-ea"/>
                <a:cs typeface="+mn-cs"/>
              </a:rPr>
              <a:t>ld_det</a:t>
            </a:r>
            <a:r>
              <a:rPr lang="en-US" sz="1200" kern="1200" baseline="0" dirty="0" smtClean="0">
                <a:solidFill>
                  <a:schemeClr val="tx1"/>
                </a:solidFill>
                <a:latin typeface="+mn-lt"/>
                <a:ea typeface="+mn-ea"/>
                <a:cs typeface="+mn-cs"/>
              </a:rPr>
              <a:t> NO-LOCK WHERE </a:t>
            </a:r>
            <a:r>
              <a:rPr lang="en-US" sz="1200" kern="1200" baseline="0" dirty="0" err="1" smtClean="0">
                <a:solidFill>
                  <a:schemeClr val="tx1"/>
                </a:solidFill>
                <a:latin typeface="+mn-lt"/>
                <a:ea typeface="+mn-ea"/>
                <a:cs typeface="+mn-cs"/>
              </a:rPr>
              <a:t>ld_domain</a:t>
            </a:r>
            <a:r>
              <a:rPr lang="en-US" sz="1200" kern="1200" baseline="0" dirty="0" smtClean="0">
                <a:solidFill>
                  <a:schemeClr val="tx1"/>
                </a:solidFill>
                <a:latin typeface="+mn-lt"/>
                <a:ea typeface="+mn-ea"/>
                <a:cs typeface="+mn-cs"/>
              </a:rPr>
              <a:t> = "10USA"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 INPUT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NO-ERROR.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From: 	FIND FIRST </a:t>
            </a:r>
            <a:r>
              <a:rPr lang="en-US" sz="1200" kern="1200" baseline="0" dirty="0" err="1" smtClean="0">
                <a:solidFill>
                  <a:schemeClr val="tx1"/>
                </a:solidFill>
                <a:latin typeface="+mn-lt"/>
                <a:ea typeface="+mn-ea"/>
                <a:cs typeface="+mn-cs"/>
              </a:rPr>
              <a:t>ld_det</a:t>
            </a:r>
            <a:r>
              <a:rPr lang="en-US" sz="1200" kern="1200" baseline="0" dirty="0" smtClean="0">
                <a:solidFill>
                  <a:schemeClr val="tx1"/>
                </a:solidFill>
                <a:latin typeface="+mn-lt"/>
                <a:ea typeface="+mn-ea"/>
                <a:cs typeface="+mn-cs"/>
              </a:rPr>
              <a:t> NO-LOCK WHERE </a:t>
            </a:r>
            <a:r>
              <a:rPr lang="en-US" sz="1200" kern="1200" baseline="0" dirty="0" err="1" smtClean="0">
                <a:solidFill>
                  <a:schemeClr val="tx1"/>
                </a:solidFill>
                <a:latin typeface="+mn-lt"/>
                <a:ea typeface="+mn-ea"/>
                <a:cs typeface="+mn-cs"/>
              </a:rPr>
              <a:t>ld_domain</a:t>
            </a:r>
            <a:r>
              <a:rPr lang="en-US" sz="1200" kern="1200" baseline="0" dirty="0" smtClean="0">
                <a:solidFill>
                  <a:schemeClr val="tx1"/>
                </a:solidFill>
                <a:latin typeface="+mn-lt"/>
                <a:ea typeface="+mn-ea"/>
                <a:cs typeface="+mn-cs"/>
              </a:rPr>
              <a:t> = "10USA"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 INPUT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NO-ERROR.</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FIND LAST  </a:t>
            </a:r>
            <a:r>
              <a:rPr lang="en-US" sz="1200" kern="1200" baseline="0" dirty="0" err="1" smtClean="0">
                <a:solidFill>
                  <a:schemeClr val="tx1"/>
                </a:solidFill>
                <a:latin typeface="+mn-lt"/>
                <a:ea typeface="+mn-ea"/>
                <a:cs typeface="+mn-cs"/>
              </a:rPr>
              <a:t>ld_det</a:t>
            </a:r>
            <a:r>
              <a:rPr lang="en-US" sz="1200" kern="1200" baseline="0" dirty="0" smtClean="0">
                <a:solidFill>
                  <a:schemeClr val="tx1"/>
                </a:solidFill>
                <a:latin typeface="+mn-lt"/>
                <a:ea typeface="+mn-ea"/>
                <a:cs typeface="+mn-cs"/>
              </a:rPr>
              <a:t> NO-LOCK WHERE </a:t>
            </a:r>
            <a:r>
              <a:rPr lang="en-US" sz="1200" kern="1200" baseline="0" dirty="0" err="1" smtClean="0">
                <a:solidFill>
                  <a:schemeClr val="tx1"/>
                </a:solidFill>
                <a:latin typeface="+mn-lt"/>
                <a:ea typeface="+mn-ea"/>
                <a:cs typeface="+mn-cs"/>
              </a:rPr>
              <a:t>ld_domain</a:t>
            </a:r>
            <a:r>
              <a:rPr lang="en-US" sz="1200" kern="1200" baseline="0" dirty="0" smtClean="0">
                <a:solidFill>
                  <a:schemeClr val="tx1"/>
                </a:solidFill>
                <a:latin typeface="+mn-lt"/>
                <a:ea typeface="+mn-ea"/>
                <a:cs typeface="+mn-cs"/>
              </a:rPr>
              <a:t> = "10USA"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 INPUT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NO-ERROR.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From:	FIND LAST </a:t>
            </a:r>
            <a:r>
              <a:rPr lang="en-US" sz="1200" kern="1200" baseline="0" dirty="0" err="1" smtClean="0">
                <a:solidFill>
                  <a:schemeClr val="tx1"/>
                </a:solidFill>
                <a:latin typeface="+mn-lt"/>
                <a:ea typeface="+mn-ea"/>
                <a:cs typeface="+mn-cs"/>
              </a:rPr>
              <a:t>ld_det</a:t>
            </a:r>
            <a:r>
              <a:rPr lang="en-US" sz="1200" kern="1200" baseline="0" dirty="0" smtClean="0">
                <a:solidFill>
                  <a:schemeClr val="tx1"/>
                </a:solidFill>
                <a:latin typeface="+mn-lt"/>
                <a:ea typeface="+mn-ea"/>
                <a:cs typeface="+mn-cs"/>
              </a:rPr>
              <a:t> NO-LOCK WHERE </a:t>
            </a:r>
            <a:r>
              <a:rPr lang="en-US" sz="1200" kern="1200" baseline="0" dirty="0" err="1" smtClean="0">
                <a:solidFill>
                  <a:schemeClr val="tx1"/>
                </a:solidFill>
                <a:latin typeface="+mn-lt"/>
                <a:ea typeface="+mn-ea"/>
                <a:cs typeface="+mn-cs"/>
              </a:rPr>
              <a:t>ld_domain</a:t>
            </a:r>
            <a:r>
              <a:rPr lang="en-US" sz="1200" kern="1200" baseline="0" dirty="0" smtClean="0">
                <a:solidFill>
                  <a:schemeClr val="tx1"/>
                </a:solidFill>
                <a:latin typeface="+mn-lt"/>
                <a:ea typeface="+mn-ea"/>
                <a:cs typeface="+mn-cs"/>
              </a:rPr>
              <a:t> = "10USA"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 INPUT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NO-ERROR.</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FIND PREV  </a:t>
            </a:r>
            <a:r>
              <a:rPr lang="en-US" sz="1200" kern="1200" baseline="0" dirty="0" err="1" smtClean="0">
                <a:solidFill>
                  <a:schemeClr val="tx1"/>
                </a:solidFill>
                <a:latin typeface="+mn-lt"/>
                <a:ea typeface="+mn-ea"/>
                <a:cs typeface="+mn-cs"/>
              </a:rPr>
              <a:t>ld_det</a:t>
            </a:r>
            <a:r>
              <a:rPr lang="en-US" sz="1200" kern="1200" baseline="0" dirty="0" smtClean="0">
                <a:solidFill>
                  <a:schemeClr val="tx1"/>
                </a:solidFill>
                <a:latin typeface="+mn-lt"/>
                <a:ea typeface="+mn-ea"/>
                <a:cs typeface="+mn-cs"/>
              </a:rPr>
              <a:t> NO-LOCK WHERE </a:t>
            </a:r>
            <a:r>
              <a:rPr lang="en-US" sz="1200" kern="1200" baseline="0" dirty="0" err="1" smtClean="0">
                <a:solidFill>
                  <a:schemeClr val="tx1"/>
                </a:solidFill>
                <a:latin typeface="+mn-lt"/>
                <a:ea typeface="+mn-ea"/>
                <a:cs typeface="+mn-cs"/>
              </a:rPr>
              <a:t>ld_domain</a:t>
            </a:r>
            <a:r>
              <a:rPr lang="en-US" sz="1200" kern="1200" baseline="0" dirty="0" smtClean="0">
                <a:solidFill>
                  <a:schemeClr val="tx1"/>
                </a:solidFill>
                <a:latin typeface="+mn-lt"/>
                <a:ea typeface="+mn-ea"/>
                <a:cs typeface="+mn-cs"/>
              </a:rPr>
              <a:t> = "10USA"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 INPUT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NO-ERROR.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From: 	FIND PREV </a:t>
            </a:r>
            <a:r>
              <a:rPr lang="en-US" sz="1200" kern="1200" baseline="0" dirty="0" err="1" smtClean="0">
                <a:solidFill>
                  <a:schemeClr val="tx1"/>
                </a:solidFill>
                <a:latin typeface="+mn-lt"/>
                <a:ea typeface="+mn-ea"/>
                <a:cs typeface="+mn-cs"/>
              </a:rPr>
              <a:t>ld_det</a:t>
            </a:r>
            <a:r>
              <a:rPr lang="en-US" sz="1200" kern="1200" baseline="0" dirty="0" smtClean="0">
                <a:solidFill>
                  <a:schemeClr val="tx1"/>
                </a:solidFill>
                <a:latin typeface="+mn-lt"/>
                <a:ea typeface="+mn-ea"/>
                <a:cs typeface="+mn-cs"/>
              </a:rPr>
              <a:t> NO-LOCK WHERE </a:t>
            </a:r>
            <a:r>
              <a:rPr lang="en-US" sz="1200" kern="1200" baseline="0" dirty="0" err="1" smtClean="0">
                <a:solidFill>
                  <a:schemeClr val="tx1"/>
                </a:solidFill>
                <a:latin typeface="+mn-lt"/>
                <a:ea typeface="+mn-ea"/>
                <a:cs typeface="+mn-cs"/>
              </a:rPr>
              <a:t>ld_domain</a:t>
            </a:r>
            <a:r>
              <a:rPr lang="en-US" sz="1200" kern="1200" baseline="0" dirty="0" smtClean="0">
                <a:solidFill>
                  <a:schemeClr val="tx1"/>
                </a:solidFill>
                <a:latin typeface="+mn-lt"/>
                <a:ea typeface="+mn-ea"/>
                <a:cs typeface="+mn-cs"/>
              </a:rPr>
              <a:t> = "10USA"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 INPUT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NO-ERROR.</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FIND </a:t>
            </a:r>
            <a:r>
              <a:rPr lang="en-US" sz="1200" kern="1200" baseline="0" dirty="0" err="1" smtClean="0">
                <a:solidFill>
                  <a:schemeClr val="tx1"/>
                </a:solidFill>
                <a:latin typeface="+mn-lt"/>
                <a:ea typeface="+mn-ea"/>
                <a:cs typeface="+mn-cs"/>
              </a:rPr>
              <a:t>ld_det</a:t>
            </a:r>
            <a:r>
              <a:rPr lang="en-US" sz="1200" kern="1200" baseline="0" dirty="0" smtClean="0">
                <a:solidFill>
                  <a:schemeClr val="tx1"/>
                </a:solidFill>
                <a:latin typeface="+mn-lt"/>
                <a:ea typeface="+mn-ea"/>
                <a:cs typeface="+mn-cs"/>
              </a:rPr>
              <a:t> NO-LOCK WHERE </a:t>
            </a:r>
            <a:r>
              <a:rPr lang="en-US" sz="1200" kern="1200" baseline="0" dirty="0" err="1" smtClean="0">
                <a:solidFill>
                  <a:schemeClr val="tx1"/>
                </a:solidFill>
                <a:latin typeface="+mn-lt"/>
                <a:ea typeface="+mn-ea"/>
                <a:cs typeface="+mn-cs"/>
              </a:rPr>
              <a:t>ld_domain</a:t>
            </a:r>
            <a:r>
              <a:rPr lang="en-US" sz="1200" kern="1200" baseline="0" dirty="0" smtClean="0">
                <a:solidFill>
                  <a:schemeClr val="tx1"/>
                </a:solidFill>
                <a:latin typeface="+mn-lt"/>
                <a:ea typeface="+mn-ea"/>
                <a:cs typeface="+mn-cs"/>
              </a:rPr>
              <a:t> = "10USA"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 INPUT </a:t>
            </a:r>
            <a:r>
              <a:rPr lang="en-US" sz="1200" kern="1200" baseline="0" dirty="0" err="1" smtClean="0">
                <a:solidFill>
                  <a:schemeClr val="tx1"/>
                </a:solidFill>
                <a:latin typeface="+mn-lt"/>
                <a:ea typeface="+mn-ea"/>
                <a:cs typeface="+mn-cs"/>
              </a:rPr>
              <a:t>ld_loc</a:t>
            </a:r>
            <a:r>
              <a:rPr lang="en-US" sz="1200" kern="1200" baseline="0" dirty="0" smtClean="0">
                <a:solidFill>
                  <a:schemeClr val="tx1"/>
                </a:solidFill>
                <a:latin typeface="+mn-lt"/>
                <a:ea typeface="+mn-ea"/>
                <a:cs typeface="+mn-cs"/>
              </a:rPr>
              <a:t> NO-ERROR.</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Sometimes defining a variable to store the result of a complex expression or calculated field is more efficient than rebuilding the expression each time you want to use it. This is especially true if you plan to use the calculations more than once.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User-defined variables, sometimes called local variables, are used to create temporary non-database field for use within a procedure.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DEFINE statement is used to create user-defined variables. Its two most basic forms are:</a:t>
            </a:r>
          </a:p>
          <a:p>
            <a:endParaRPr lang="en-US" sz="1200" kern="1200" baseline="0" dirty="0" smtClean="0">
              <a:solidFill>
                <a:schemeClr val="tx1"/>
              </a:solidFill>
              <a:latin typeface="+mn-lt"/>
              <a:ea typeface="+mn-ea"/>
              <a:cs typeface="+mn-cs"/>
            </a:endParaRPr>
          </a:p>
          <a:p>
            <a:pPr marL="182880" lvl="2"/>
            <a:r>
              <a:rPr lang="en-US" sz="1200" kern="1200" baseline="0" dirty="0" smtClean="0">
                <a:solidFill>
                  <a:schemeClr val="tx1"/>
                </a:solidFill>
                <a:latin typeface="+mn-lt"/>
                <a:ea typeface="+mn-ea"/>
                <a:cs typeface="+mn-cs"/>
              </a:rPr>
              <a:t>DEFINE VARIABLE </a:t>
            </a:r>
            <a:r>
              <a:rPr lang="en-US" sz="1200" kern="1200" baseline="0" dirty="0" err="1" smtClean="0">
                <a:solidFill>
                  <a:schemeClr val="tx1"/>
                </a:solidFill>
                <a:latin typeface="+mn-lt"/>
                <a:ea typeface="+mn-ea"/>
                <a:cs typeface="+mn-cs"/>
              </a:rPr>
              <a:t>variable</a:t>
            </a:r>
            <a:r>
              <a:rPr lang="en-US" sz="1200" kern="1200" baseline="0" dirty="0" smtClean="0">
                <a:solidFill>
                  <a:schemeClr val="tx1"/>
                </a:solidFill>
                <a:latin typeface="+mn-lt"/>
                <a:ea typeface="+mn-ea"/>
                <a:cs typeface="+mn-cs"/>
              </a:rPr>
              <a:t> LIKE field</a:t>
            </a:r>
          </a:p>
          <a:p>
            <a:pPr marL="182880" lvl="2"/>
            <a:r>
              <a:rPr lang="nn-NO" sz="1200" kern="1200" baseline="0" dirty="0" smtClean="0">
                <a:solidFill>
                  <a:schemeClr val="tx1"/>
                </a:solidFill>
                <a:latin typeface="+mn-lt"/>
                <a:ea typeface="+mn-ea"/>
                <a:cs typeface="+mn-cs"/>
              </a:rPr>
              <a:t>DEFINE VARIABLE </a:t>
            </a:r>
            <a:r>
              <a:rPr lang="nn-NO" sz="1200" kern="1200" baseline="0" dirty="0" err="1" smtClean="0">
                <a:solidFill>
                  <a:schemeClr val="tx1"/>
                </a:solidFill>
                <a:latin typeface="+mn-lt"/>
                <a:ea typeface="+mn-ea"/>
                <a:cs typeface="+mn-cs"/>
              </a:rPr>
              <a:t>variable</a:t>
            </a:r>
            <a:r>
              <a:rPr lang="nn-NO" sz="1200" kern="1200" baseline="0" dirty="0" smtClean="0">
                <a:solidFill>
                  <a:schemeClr val="tx1"/>
                </a:solidFill>
                <a:latin typeface="+mn-lt"/>
                <a:ea typeface="+mn-ea"/>
                <a:cs typeface="+mn-cs"/>
              </a:rPr>
              <a:t> AS </a:t>
            </a:r>
            <a:r>
              <a:rPr lang="nn-NO" sz="1200" kern="1200" baseline="0" dirty="0" err="1" smtClean="0">
                <a:solidFill>
                  <a:schemeClr val="tx1"/>
                </a:solidFill>
                <a:latin typeface="+mn-lt"/>
                <a:ea typeface="+mn-ea"/>
                <a:cs typeface="+mn-cs"/>
              </a:rPr>
              <a:t>data-type</a:t>
            </a:r>
            <a:endParaRPr lang="nn-NO"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When you define a variable LIKE a database field, it takes on the characteristics of that field. This includes the data type, format, number of decimals, extents, column label, and label. An extent is the number of elements in an array field or variable.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An alternate form of the DEFINE statement is the AS data type. You are not cloning the characteristics of any other field with this. You must supply all of the formatting and label information yourself.</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default characteristics of a variable can be modified using options such as LABEL, COLUMN-LABEL, and FORMAT. Valid data types are: CHARACTER, DATE, DECIMAL, INTEGER, LOGICAL, and HANDLE. See “Data Types” on page 23 for details.</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Use a NO-UNDO statement when a value does not need to be undone when a particular block is terminated. Without NO-UNDO, Progress retains a variable value beyond transaction scope by writing the original value to the .bi file.</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Progress uses the before and after image files to support data integrity and backing out of changes when necessary. See “Managing a Transaction” on page 226 for details.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you are doing extensive calculations with variables and you do not need to take advantage of undo processing for those variables, use the NO-UNDO option when defining the variables.</a:t>
            </a:r>
          </a:p>
          <a:p>
            <a:pPr defTabSz="928735">
              <a:defRPr/>
            </a:pP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UPDATE statement is a combination of the following statements:</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DISPLAY: Moves the values of fields or variables into the screen buffer and displays them</a:t>
            </a:r>
          </a:p>
          <a:p>
            <a:pPr>
              <a:buFont typeface="Arial" pitchFamily="34" charset="0"/>
              <a:buChar char="•"/>
            </a:pPr>
            <a:r>
              <a:rPr lang="en-US" sz="1200" kern="1200" baseline="0" dirty="0" smtClean="0">
                <a:solidFill>
                  <a:schemeClr val="tx1"/>
                </a:solidFill>
                <a:latin typeface="+mn-lt"/>
                <a:ea typeface="+mn-ea"/>
                <a:cs typeface="+mn-cs"/>
              </a:rPr>
              <a:t> PROMPT-FOR: Prompts the user for data and puts that data into the screen buffer</a:t>
            </a:r>
          </a:p>
          <a:p>
            <a:pPr>
              <a:buFont typeface="Arial" pitchFamily="34" charset="0"/>
              <a:buChar char="•"/>
            </a:pPr>
            <a:r>
              <a:rPr lang="en-US" sz="1200" kern="1200" baseline="0" dirty="0" smtClean="0">
                <a:solidFill>
                  <a:schemeClr val="tx1"/>
                </a:solidFill>
                <a:latin typeface="+mn-lt"/>
                <a:ea typeface="+mn-ea"/>
                <a:cs typeface="+mn-cs"/>
              </a:rPr>
              <a:t> ASSIGN: Moves data from the screen buffer to the record buffer</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UPDATE can be used in place of PROMPT-FOR. The UPDATE statement differs from the PROMPT-FOR statement in that it writes to the record buffer and can update the database.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When writing report and inquiry procedures, you should only use the UPDATE statement with local variables. Since UPDATE writes to the record buffer, it is not necessary to refer to the user input data as an INPUT variable.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PROMPT-FOR writes to the screen buffer, but does not update the record buffer. This prevents the database from being updated by a value entered as a selection criteria when using the PROMPT-FOR statement.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set INITIAL values for the variable in the DEFINE statement. But you may need to reset them again inside reiterating blocks (REPEAT, FOR EACH) that use the variable.</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 DISPLAY statement generally precedes the SET statement.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SET statement is a combination of the following statements:</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PROMPT-FOR: Prompts the user for data and puts that data into the screen buffer</a:t>
            </a:r>
          </a:p>
          <a:p>
            <a:pPr>
              <a:buFont typeface="Arial" pitchFamily="34" charset="0"/>
              <a:buChar char="•"/>
            </a:pPr>
            <a:r>
              <a:rPr lang="en-US" sz="1200" kern="1200" baseline="0" dirty="0" smtClean="0">
                <a:solidFill>
                  <a:schemeClr val="tx1"/>
                </a:solidFill>
                <a:latin typeface="+mn-lt"/>
                <a:ea typeface="+mn-ea"/>
                <a:cs typeface="+mn-cs"/>
              </a:rPr>
              <a:t> ASSIGN: Moves data from the screen buffer to the record buffer</a:t>
            </a:r>
          </a:p>
          <a:p>
            <a:pPr>
              <a:buFontTx/>
              <a:buNone/>
            </a:pPr>
            <a:endParaRPr lang="en-US" sz="1200" b="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b="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7-5: User-Defined Variables</a:t>
            </a:r>
          </a:p>
          <a:p>
            <a:endParaRPr lang="en-US" sz="1200" kern="1200" baseline="0" dirty="0" smtClean="0">
              <a:solidFill>
                <a:schemeClr val="tx1"/>
              </a:solidFill>
              <a:latin typeface="+mn-lt"/>
              <a:ea typeface="+mn-ea"/>
              <a:cs typeface="+mn-cs"/>
            </a:endParaRPr>
          </a:p>
          <a:p>
            <a:pPr marL="228600" indent="-228600">
              <a:buAutoNum type="arabicPeriod"/>
            </a:pPr>
            <a:r>
              <a:rPr lang="en-US" sz="1200" kern="1200" baseline="0" dirty="0" smtClean="0">
                <a:solidFill>
                  <a:schemeClr val="tx1"/>
                </a:solidFill>
                <a:latin typeface="+mn-lt"/>
                <a:ea typeface="+mn-ea"/>
                <a:cs typeface="+mn-cs"/>
              </a:rPr>
              <a:t>Note any advantages or differences between using this:</a:t>
            </a:r>
          </a:p>
          <a:p>
            <a:pPr marL="228600" indent="-228600">
              <a:buNone/>
            </a:pPr>
            <a:endParaRPr lang="en-US" sz="1200" kern="1200" baseline="0" dirty="0" smtClean="0">
              <a:solidFill>
                <a:schemeClr val="tx1"/>
              </a:solidFill>
              <a:latin typeface="+mn-lt"/>
              <a:ea typeface="+mn-ea"/>
              <a:cs typeface="+mn-cs"/>
            </a:endParaRPr>
          </a:p>
          <a:p>
            <a:pPr marL="182880" lvl="2"/>
            <a:r>
              <a:rPr lang="en-US" sz="1200" kern="1200" baseline="0" dirty="0" smtClean="0">
                <a:solidFill>
                  <a:schemeClr val="tx1"/>
                </a:solidFill>
                <a:latin typeface="+mn-lt"/>
                <a:ea typeface="+mn-ea"/>
                <a:cs typeface="+mn-cs"/>
              </a:rPr>
              <a:t>"UPDATE part zero-ship“</a:t>
            </a:r>
          </a:p>
          <a:p>
            <a:pPr marL="182880" lvl="2"/>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 Or this:</a:t>
            </a:r>
          </a:p>
          <a:p>
            <a:pPr marL="182880"/>
            <a:endParaRPr lang="en-US" sz="1200" kern="1200" baseline="0" dirty="0" smtClean="0">
              <a:solidFill>
                <a:schemeClr val="tx1"/>
              </a:solidFill>
              <a:latin typeface="+mn-lt"/>
              <a:ea typeface="+mn-ea"/>
              <a:cs typeface="+mn-cs"/>
            </a:endParaRPr>
          </a:p>
          <a:p>
            <a:pPr marL="182880" lvl="2"/>
            <a:r>
              <a:rPr lang="en-US" sz="1200" kern="1200" baseline="0" dirty="0" smtClean="0">
                <a:solidFill>
                  <a:schemeClr val="tx1"/>
                </a:solidFill>
                <a:latin typeface="+mn-lt"/>
                <a:ea typeface="+mn-ea"/>
                <a:cs typeface="+mn-cs"/>
              </a:rPr>
              <a:t>"PROMPT-FOR part zero-ship".</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(Optional) Modify the program </a:t>
            </a:r>
            <a:r>
              <a:rPr lang="en-US" sz="1050" kern="1200" baseline="0" dirty="0" smtClean="0">
                <a:solidFill>
                  <a:schemeClr val="tx1"/>
                </a:solidFill>
                <a:latin typeface="+mn-lt"/>
                <a:ea typeface="+mn-ea"/>
                <a:cs typeface="+mn-cs"/>
              </a:rPr>
              <a:t>pc07006.p</a:t>
            </a:r>
            <a:r>
              <a:rPr lang="en-US" sz="1200" kern="1200" baseline="0" dirty="0" smtClean="0">
                <a:solidFill>
                  <a:schemeClr val="tx1"/>
                </a:solidFill>
                <a:latin typeface="+mn-lt"/>
                <a:ea typeface="+mn-ea"/>
                <a:cs typeface="+mn-cs"/>
              </a:rPr>
              <a:t> to round the value of ext-margin using the ROUND function.</a:t>
            </a:r>
          </a:p>
          <a:p>
            <a:endParaRPr lang="en-US" sz="1050" b="1" i="1" kern="1200" baseline="0" dirty="0" smtClean="0">
              <a:solidFill>
                <a:schemeClr val="tx1"/>
              </a:solidFill>
              <a:latin typeface="+mn-lt"/>
              <a:ea typeface="+mn-ea"/>
              <a:cs typeface="+mn-cs"/>
            </a:endParaRPr>
          </a:p>
          <a:p>
            <a:pPr marL="182880"/>
            <a:r>
              <a:rPr lang="en-US" sz="1050" b="1" i="1" kern="1200" baseline="0" dirty="0" smtClean="0">
                <a:solidFill>
                  <a:schemeClr val="tx1"/>
                </a:solidFill>
                <a:latin typeface="+mn-lt"/>
                <a:ea typeface="+mn-ea"/>
                <a:cs typeface="+mn-cs"/>
              </a:rPr>
              <a:t>Hint</a:t>
            </a:r>
            <a:r>
              <a:rPr lang="en-US" sz="1200" b="1" i="1"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ROUND (expression, precision)</a:t>
            </a:r>
          </a:p>
          <a:p>
            <a:pPr marL="182880"/>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expression = ext-margin</a:t>
            </a:r>
          </a:p>
          <a:p>
            <a:pPr marL="182880"/>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precision = the number of decimal places for rounding</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Write a procedure that uses user-defined variables and the UPDATE statement. Ask a user for a location. Then list all of the items in that location.</a:t>
            </a:r>
          </a:p>
          <a:p>
            <a:endParaRPr lang="en-US" sz="1050" b="1" i="1" kern="1200" baseline="0" dirty="0" smtClean="0">
              <a:solidFill>
                <a:schemeClr val="tx1"/>
              </a:solidFill>
              <a:latin typeface="+mn-lt"/>
              <a:ea typeface="+mn-ea"/>
              <a:cs typeface="+mn-cs"/>
            </a:endParaRPr>
          </a:p>
          <a:p>
            <a:pPr marL="182880"/>
            <a:r>
              <a:rPr lang="en-US" sz="1050" b="1" i="1" kern="1200" baseline="0" dirty="0" smtClean="0">
                <a:solidFill>
                  <a:schemeClr val="tx1"/>
                </a:solidFill>
                <a:latin typeface="+mn-lt"/>
                <a:ea typeface="+mn-ea"/>
                <a:cs typeface="+mn-cs"/>
              </a:rPr>
              <a:t>Hints</a:t>
            </a:r>
            <a:r>
              <a:rPr lang="en-US" sz="1200" b="1" i="1"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Use the location detail table (</a:t>
            </a:r>
            <a:r>
              <a:rPr lang="en-US" sz="1200" b="0" i="0" kern="1200" baseline="0" dirty="0" err="1" smtClean="0">
                <a:solidFill>
                  <a:schemeClr val="tx1"/>
                </a:solidFill>
                <a:latin typeface="+mn-lt"/>
                <a:ea typeface="+mn-ea"/>
                <a:cs typeface="+mn-cs"/>
              </a:rPr>
              <a:t>ld_det</a:t>
            </a:r>
            <a:r>
              <a:rPr lang="en-US" sz="1200" b="0" i="0" kern="1200" baseline="0" dirty="0" smtClean="0">
                <a:solidFill>
                  <a:schemeClr val="tx1"/>
                </a:solidFill>
                <a:latin typeface="+mn-lt"/>
                <a:ea typeface="+mn-ea"/>
                <a:cs typeface="+mn-cs"/>
              </a:rPr>
              <a:t>) to find the items in a location. Display the lot number, item number, and quantity on hand.</a:t>
            </a:r>
          </a:p>
          <a:p>
            <a:pPr marL="182880"/>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Remember to use </a:t>
            </a:r>
            <a:r>
              <a:rPr lang="en-US" sz="1200" kern="1200" baseline="0" dirty="0" err="1" smtClean="0">
                <a:solidFill>
                  <a:schemeClr val="tx1"/>
                </a:solidFill>
                <a:latin typeface="+mn-lt"/>
                <a:ea typeface="+mn-ea"/>
                <a:cs typeface="+mn-cs"/>
              </a:rPr>
              <a:t>ld_domain</a:t>
            </a:r>
            <a:r>
              <a:rPr lang="en-US" sz="1200" kern="1200" baseline="0" dirty="0" smtClean="0">
                <a:solidFill>
                  <a:schemeClr val="tx1"/>
                </a:solidFill>
                <a:latin typeface="+mn-lt"/>
                <a:ea typeface="+mn-ea"/>
                <a:cs typeface="+mn-cs"/>
              </a:rPr>
              <a:t> = "10USA" in the WHERE clause. When prompted for location, specify 1000.</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 this lesson, you learned how to write repeating procedures, how to retrieve specific records using the FIND statement, and how to define your own variables (local variables). You were also introduced to the UPDATE statement.</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You should use FIND to retrieve a single record, whereas you use FOR EACH to retrieve multiple records.</a:t>
            </a:r>
          </a:p>
          <a:p>
            <a:pPr>
              <a:buFont typeface="Arial" pitchFamily="34" charset="0"/>
              <a:buChar char="•"/>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REPEAT can be used to execute a set of statements over and over until F4 is pressed.</a:t>
            </a:r>
          </a:p>
          <a:p>
            <a:pPr>
              <a:buFont typeface="Arial" pitchFamily="34" charset="0"/>
              <a:buChar char="•"/>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User-defined variables are used to create temporary non-database fields to use with a procedure.</a:t>
            </a:r>
          </a:p>
          <a:p>
            <a:pPr>
              <a:buFont typeface="Arial" pitchFamily="34" charset="0"/>
              <a:buChar char="•"/>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The UPDATE statement is used for user-defined variables. Use this statement and the others below with caution since they modify the database.</a:t>
            </a:r>
          </a:p>
          <a:p>
            <a:pPr lvl="2"/>
            <a:endParaRPr lang="en-US" sz="1200" kern="1200" baseline="0" dirty="0" smtClean="0">
              <a:solidFill>
                <a:schemeClr val="tx1"/>
              </a:solidFill>
              <a:latin typeface="+mn-lt"/>
              <a:ea typeface="+mn-ea"/>
              <a:cs typeface="+mn-cs"/>
            </a:endParaRPr>
          </a:p>
          <a:p>
            <a:pPr marL="182880" lvl="2">
              <a:buFont typeface="Arial" pitchFamily="34" charset="0"/>
              <a:buChar char="•"/>
            </a:pPr>
            <a:r>
              <a:rPr lang="en-US" sz="1200" kern="1200" baseline="0" dirty="0" smtClean="0">
                <a:solidFill>
                  <a:schemeClr val="tx1"/>
                </a:solidFill>
                <a:latin typeface="+mn-lt"/>
                <a:ea typeface="+mn-ea"/>
                <a:cs typeface="+mn-cs"/>
              </a:rPr>
              <a:t> UPDATE &lt;database field name&gt;</a:t>
            </a:r>
          </a:p>
          <a:p>
            <a:pPr marL="182880" lvl="2">
              <a:buFont typeface="Arial" pitchFamily="34" charset="0"/>
              <a:buChar char="•"/>
            </a:pPr>
            <a:r>
              <a:rPr lang="en-US" sz="1200" kern="1200" baseline="0" dirty="0" smtClean="0">
                <a:solidFill>
                  <a:schemeClr val="tx1"/>
                </a:solidFill>
                <a:latin typeface="+mn-lt"/>
                <a:ea typeface="+mn-ea"/>
                <a:cs typeface="+mn-cs"/>
              </a:rPr>
              <a:t> INSERT &lt;database table name&gt;</a:t>
            </a:r>
          </a:p>
          <a:p>
            <a:pPr marL="182880" lvl="2">
              <a:buFont typeface="Arial" pitchFamily="34" charset="0"/>
              <a:buChar char="•"/>
            </a:pPr>
            <a:r>
              <a:rPr lang="en-US" sz="1200" kern="1200" baseline="0" dirty="0" smtClean="0">
                <a:solidFill>
                  <a:schemeClr val="tx1"/>
                </a:solidFill>
                <a:latin typeface="+mn-lt"/>
                <a:ea typeface="+mn-ea"/>
                <a:cs typeface="+mn-cs"/>
              </a:rPr>
              <a:t> SET &lt;database field name&gt;</a:t>
            </a:r>
          </a:p>
          <a:p>
            <a:pPr marL="182880" lvl="2">
              <a:buFont typeface="Arial" pitchFamily="34" charset="0"/>
              <a:buChar char="•"/>
            </a:pPr>
            <a:r>
              <a:rPr lang="en-US" sz="1200" kern="1200" baseline="0" dirty="0" smtClean="0">
                <a:solidFill>
                  <a:schemeClr val="tx1"/>
                </a:solidFill>
                <a:latin typeface="+mn-lt"/>
                <a:ea typeface="+mn-ea"/>
                <a:cs typeface="+mn-cs"/>
              </a:rPr>
              <a:t> &lt;database field name&gt; = expression</a:t>
            </a:r>
          </a:p>
          <a:p>
            <a:pPr marL="182880" lvl="2">
              <a:buFont typeface="Arial" pitchFamily="34" charset="0"/>
              <a:buChar char="•"/>
            </a:pPr>
            <a:r>
              <a:rPr lang="en-US" sz="1200" kern="1200" baseline="0" dirty="0" smtClean="0">
                <a:solidFill>
                  <a:schemeClr val="tx1"/>
                </a:solidFill>
                <a:latin typeface="+mn-lt"/>
                <a:ea typeface="+mn-ea"/>
                <a:cs typeface="+mn-cs"/>
              </a:rPr>
              <a:t> CREATE &lt;database table name&gt;</a:t>
            </a:r>
          </a:p>
          <a:p>
            <a:pPr marL="182880" lvl="2">
              <a:buFont typeface="Arial" pitchFamily="34" charset="0"/>
              <a:buChar char="•"/>
            </a:pPr>
            <a:r>
              <a:rPr lang="en-US" sz="1200" kern="1200" baseline="0" dirty="0" smtClean="0">
                <a:solidFill>
                  <a:schemeClr val="tx1"/>
                </a:solidFill>
                <a:latin typeface="+mn-lt"/>
                <a:ea typeface="+mn-ea"/>
                <a:cs typeface="+mn-cs"/>
              </a:rPr>
              <a:t> ASSIGN &lt;database field name&gt;</a:t>
            </a:r>
          </a:p>
          <a:p>
            <a:pPr marL="182880" lvl="2">
              <a:buFont typeface="Arial" pitchFamily="34" charset="0"/>
              <a:buChar char="•"/>
            </a:pPr>
            <a:r>
              <a:rPr lang="en-US" sz="1200" kern="1200" baseline="0" dirty="0" smtClean="0">
                <a:solidFill>
                  <a:schemeClr val="tx1"/>
                </a:solidFill>
                <a:latin typeface="+mn-lt"/>
                <a:ea typeface="+mn-ea"/>
                <a:cs typeface="+mn-cs"/>
              </a:rPr>
              <a:t> DELETE &lt;database table name&gt;</a:t>
            </a:r>
          </a:p>
          <a:p>
            <a:pPr marL="228600" lvl="0" indent="-228600">
              <a:buNone/>
            </a:pPr>
            <a:endParaRPr 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8848">
              <a:defRPr/>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kern="1200" baseline="0" dirty="0" smtClean="0">
                <a:solidFill>
                  <a:schemeClr val="tx1"/>
                </a:solidFill>
                <a:latin typeface="+mn-lt"/>
                <a:ea typeface="+mn-ea"/>
                <a:cs typeface="+mn-cs"/>
              </a:rPr>
              <a:t>In a relational database, each table is a self-contained collection of data about a single thing (entity). Often, all of the data for a report cannot be retrieved from a single table. It may be necessary to access two or more tables to obtain the required information.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Different database tables are related to each other by fields that contain common information. The Item Master table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 is related to the Inventory Master Detail table (</a:t>
            </a:r>
            <a:r>
              <a:rPr lang="en-US" sz="1200" kern="1200" baseline="0" dirty="0" err="1" smtClean="0">
                <a:solidFill>
                  <a:schemeClr val="tx1"/>
                </a:solidFill>
                <a:latin typeface="+mn-lt"/>
                <a:ea typeface="+mn-ea"/>
                <a:cs typeface="+mn-cs"/>
              </a:rPr>
              <a:t>in_mstr</a:t>
            </a:r>
            <a:r>
              <a:rPr lang="en-US" sz="1200" kern="1200" baseline="0" dirty="0" smtClean="0">
                <a:solidFill>
                  <a:schemeClr val="tx1"/>
                </a:solidFill>
                <a:latin typeface="+mn-lt"/>
                <a:ea typeface="+mn-ea"/>
                <a:cs typeface="+mn-cs"/>
              </a:rPr>
              <a:t>) by their respective item number fields: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in_part</a:t>
            </a:r>
            <a:r>
              <a:rPr lang="en-US" sz="1200" kern="1200" baseline="0" dirty="0" smtClean="0">
                <a:solidFill>
                  <a:schemeClr val="tx1"/>
                </a:solidFill>
                <a:latin typeface="+mn-lt"/>
                <a:ea typeface="+mn-ea"/>
                <a:cs typeface="+mn-cs"/>
              </a:rPr>
              <a:t>.</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Important</a:t>
            </a:r>
            <a:r>
              <a:rPr lang="en-US" sz="1200" kern="1200" baseline="0" dirty="0" smtClean="0">
                <a:solidFill>
                  <a:schemeClr val="tx1"/>
                </a:solidFill>
                <a:latin typeface="+mn-lt"/>
                <a:ea typeface="+mn-ea"/>
                <a:cs typeface="+mn-cs"/>
              </a:rPr>
              <a:t>  Fields between two tables can be related even though their field names are not similar. For instance, the field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is related to two Product Structure Master (</a:t>
            </a:r>
            <a:r>
              <a:rPr lang="en-US" sz="1200" kern="1200" baseline="0" dirty="0" err="1" smtClean="0">
                <a:solidFill>
                  <a:schemeClr val="tx1"/>
                </a:solidFill>
                <a:latin typeface="+mn-lt"/>
                <a:ea typeface="+mn-ea"/>
                <a:cs typeface="+mn-cs"/>
              </a:rPr>
              <a:t>ps_mstr</a:t>
            </a:r>
            <a:r>
              <a:rPr lang="en-US" sz="1200" kern="1200" baseline="0" dirty="0" smtClean="0">
                <a:solidFill>
                  <a:schemeClr val="tx1"/>
                </a:solidFill>
                <a:latin typeface="+mn-lt"/>
                <a:ea typeface="+mn-ea"/>
                <a:cs typeface="+mn-cs"/>
              </a:rPr>
              <a:t>) fields: component item (</a:t>
            </a:r>
            <a:r>
              <a:rPr lang="en-US" sz="1200" kern="1200" baseline="0" dirty="0" err="1" smtClean="0">
                <a:solidFill>
                  <a:schemeClr val="tx1"/>
                </a:solidFill>
                <a:latin typeface="+mn-lt"/>
                <a:ea typeface="+mn-ea"/>
                <a:cs typeface="+mn-cs"/>
              </a:rPr>
              <a:t>ps_comp</a:t>
            </a:r>
            <a:r>
              <a:rPr lang="en-US" sz="1200" kern="1200" baseline="0" dirty="0" smtClean="0">
                <a:solidFill>
                  <a:schemeClr val="tx1"/>
                </a:solidFill>
                <a:latin typeface="+mn-lt"/>
                <a:ea typeface="+mn-ea"/>
                <a:cs typeface="+mn-cs"/>
              </a:rPr>
              <a:t>) and parent item (</a:t>
            </a:r>
            <a:r>
              <a:rPr lang="en-US" sz="1200" kern="1200" baseline="0" dirty="0" err="1" smtClean="0">
                <a:solidFill>
                  <a:schemeClr val="tx1"/>
                </a:solidFill>
                <a:latin typeface="+mn-lt"/>
                <a:ea typeface="+mn-ea"/>
                <a:cs typeface="+mn-cs"/>
              </a:rPr>
              <a:t>ps_par</a:t>
            </a:r>
            <a:r>
              <a:rPr lang="en-US" sz="1200" kern="1200" baseline="0" dirty="0" smtClean="0">
                <a:solidFill>
                  <a:schemeClr val="tx1"/>
                </a:solidFill>
                <a:latin typeface="+mn-lt"/>
                <a:ea typeface="+mn-ea"/>
                <a:cs typeface="+mn-cs"/>
              </a:rPr>
              <a:t>). The field </a:t>
            </a:r>
            <a:r>
              <a:rPr lang="en-US" sz="1200" kern="1200" baseline="0" dirty="0" err="1" smtClean="0">
                <a:solidFill>
                  <a:schemeClr val="tx1"/>
                </a:solidFill>
                <a:latin typeface="+mn-lt"/>
                <a:ea typeface="+mn-ea"/>
                <a:cs typeface="+mn-cs"/>
              </a:rPr>
              <a:t>cm_addr</a:t>
            </a:r>
            <a:r>
              <a:rPr lang="en-US" sz="1200" kern="1200" baseline="0" dirty="0" smtClean="0">
                <a:solidFill>
                  <a:schemeClr val="tx1"/>
                </a:solidFill>
                <a:latin typeface="+mn-lt"/>
                <a:ea typeface="+mn-ea"/>
                <a:cs typeface="+mn-cs"/>
              </a:rPr>
              <a:t> in the Customer Master table holds the same customer number as the field </a:t>
            </a:r>
            <a:r>
              <a:rPr lang="en-US" sz="1200" kern="1200" baseline="0" dirty="0" err="1" smtClean="0">
                <a:solidFill>
                  <a:schemeClr val="tx1"/>
                </a:solidFill>
                <a:latin typeface="+mn-lt"/>
                <a:ea typeface="+mn-ea"/>
                <a:cs typeface="+mn-cs"/>
              </a:rPr>
              <a:t>so_cust</a:t>
            </a:r>
            <a:r>
              <a:rPr lang="en-US" sz="1200" kern="1200" baseline="0" dirty="0" smtClean="0">
                <a:solidFill>
                  <a:schemeClr val="tx1"/>
                </a:solidFill>
                <a:latin typeface="+mn-lt"/>
                <a:ea typeface="+mn-ea"/>
                <a:cs typeface="+mn-cs"/>
              </a:rPr>
              <a:t> in the Sales Order Master table.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 table can also be related to another using an intermediate table. The Sales Order Master table (</a:t>
            </a:r>
            <a:r>
              <a:rPr lang="en-US" sz="1200" kern="1200" baseline="0" dirty="0" err="1" smtClean="0">
                <a:solidFill>
                  <a:schemeClr val="tx1"/>
                </a:solidFill>
                <a:latin typeface="+mn-lt"/>
                <a:ea typeface="+mn-ea"/>
                <a:cs typeface="+mn-cs"/>
              </a:rPr>
              <a:t>so_mstr</a:t>
            </a:r>
            <a:r>
              <a:rPr lang="en-US" sz="1200" kern="1200" baseline="0" dirty="0" smtClean="0">
                <a:solidFill>
                  <a:schemeClr val="tx1"/>
                </a:solidFill>
                <a:latin typeface="+mn-lt"/>
                <a:ea typeface="+mn-ea"/>
                <a:cs typeface="+mn-cs"/>
              </a:rPr>
              <a:t>) accesses the Item Master table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 through the Sales Order Detail table (</a:t>
            </a:r>
            <a:r>
              <a:rPr lang="en-US" sz="1200" kern="1200" baseline="0" dirty="0" err="1" smtClean="0">
                <a:solidFill>
                  <a:schemeClr val="tx1"/>
                </a:solidFill>
                <a:latin typeface="+mn-lt"/>
                <a:ea typeface="+mn-ea"/>
                <a:cs typeface="+mn-cs"/>
              </a:rPr>
              <a:t>sod_det</a:t>
            </a:r>
            <a:r>
              <a:rPr lang="en-US" sz="1200" kern="1200" baseline="0" dirty="0" smtClean="0">
                <a:solidFill>
                  <a:schemeClr val="tx1"/>
                </a:solidFill>
                <a:latin typeface="+mn-lt"/>
                <a:ea typeface="+mn-ea"/>
                <a:cs typeface="+mn-cs"/>
              </a:rPr>
              <a:t>). This relationship may be necessary to obtain Item Master information for a sales order.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One table can be related to many other tables. For example, address information is centrally stored in the Address Master (</a:t>
            </a:r>
            <a:r>
              <a:rPr lang="en-US" sz="1200" kern="1200" baseline="0" dirty="0" err="1" smtClean="0">
                <a:solidFill>
                  <a:schemeClr val="tx1"/>
                </a:solidFill>
                <a:latin typeface="+mn-lt"/>
                <a:ea typeface="+mn-ea"/>
                <a:cs typeface="+mn-cs"/>
              </a:rPr>
              <a:t>ad_mstr</a:t>
            </a:r>
            <a:r>
              <a:rPr lang="en-US" sz="1200" kern="1200" baseline="0" dirty="0" smtClean="0">
                <a:solidFill>
                  <a:schemeClr val="tx1"/>
                </a:solidFill>
                <a:latin typeface="+mn-lt"/>
                <a:ea typeface="+mn-ea"/>
                <a:cs typeface="+mn-cs"/>
              </a:rPr>
              <a:t>). Address Code (</a:t>
            </a:r>
            <a:r>
              <a:rPr lang="en-US" sz="1200" kern="1200" baseline="0" dirty="0" err="1" smtClean="0">
                <a:solidFill>
                  <a:schemeClr val="tx1"/>
                </a:solidFill>
                <a:latin typeface="+mn-lt"/>
                <a:ea typeface="+mn-ea"/>
                <a:cs typeface="+mn-cs"/>
              </a:rPr>
              <a:t>ad_mstr</a:t>
            </a:r>
            <a:r>
              <a:rPr lang="en-US" sz="1200" kern="1200" baseline="0" dirty="0" smtClean="0">
                <a:solidFill>
                  <a:schemeClr val="tx1"/>
                </a:solidFill>
                <a:latin typeface="+mn-lt"/>
                <a:ea typeface="+mn-ea"/>
                <a:cs typeface="+mn-cs"/>
              </a:rPr>
              <a:t>) is linked to the primary index fields of Customer Master (</a:t>
            </a:r>
            <a:r>
              <a:rPr lang="en-US" sz="1200" kern="1200" baseline="0" dirty="0" err="1" smtClean="0">
                <a:solidFill>
                  <a:schemeClr val="tx1"/>
                </a:solidFill>
                <a:latin typeface="+mn-lt"/>
                <a:ea typeface="+mn-ea"/>
                <a:cs typeface="+mn-cs"/>
              </a:rPr>
              <a:t>cm_mstr</a:t>
            </a:r>
            <a:r>
              <a:rPr lang="en-US" sz="1200" kern="1200" baseline="0" dirty="0" smtClean="0">
                <a:solidFill>
                  <a:schemeClr val="tx1"/>
                </a:solidFill>
                <a:latin typeface="+mn-lt"/>
                <a:ea typeface="+mn-ea"/>
                <a:cs typeface="+mn-cs"/>
              </a:rPr>
              <a:t>), Supplier Master (</a:t>
            </a:r>
            <a:r>
              <a:rPr lang="en-US" sz="1200" kern="1200" baseline="0" dirty="0" err="1" smtClean="0">
                <a:solidFill>
                  <a:schemeClr val="tx1"/>
                </a:solidFill>
                <a:latin typeface="+mn-lt"/>
                <a:ea typeface="+mn-ea"/>
                <a:cs typeface="+mn-cs"/>
              </a:rPr>
              <a:t>vd_mstr</a:t>
            </a:r>
            <a:r>
              <a:rPr lang="en-US" sz="1200" kern="1200" baseline="0" dirty="0" smtClean="0">
                <a:solidFill>
                  <a:schemeClr val="tx1"/>
                </a:solidFill>
                <a:latin typeface="+mn-lt"/>
                <a:ea typeface="+mn-ea"/>
                <a:cs typeface="+mn-cs"/>
              </a:rPr>
              <a:t>), and Salesperson Master (</a:t>
            </a:r>
            <a:r>
              <a:rPr lang="en-US" sz="1200" kern="1200" baseline="0" dirty="0" err="1" smtClean="0">
                <a:solidFill>
                  <a:schemeClr val="tx1"/>
                </a:solidFill>
                <a:latin typeface="+mn-lt"/>
                <a:ea typeface="+mn-ea"/>
                <a:cs typeface="+mn-cs"/>
              </a:rPr>
              <a:t>sp_mstr</a:t>
            </a:r>
            <a:r>
              <a:rPr lang="en-US" sz="1200" kern="1200" baseline="0" dirty="0" smtClean="0">
                <a:solidFill>
                  <a:schemeClr val="tx1"/>
                </a:solidFill>
                <a:latin typeface="+mn-lt"/>
                <a:ea typeface="+mn-ea"/>
                <a:cs typeface="+mn-cs"/>
              </a:rPr>
              <a:t>) tables.</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Address, customer and supplier data is managed differently in QAD Enterprise Edition than in Standard Edition. In EE, these tables contain only selected pieces of data copied from the primary Enterprise Financial tables for use in the operational modules.</a:t>
            </a:r>
          </a:p>
          <a:p>
            <a:r>
              <a:rPr lang="en-GB"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25</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There are five relationship line identifiers that you can combine to distinguish 15 specific entity relationships.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diagram in this figure describes two relationships: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A customer can have zero, one, or many sales orders.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A sales order must have one, and only one, customer.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Below the relationship name (Customer Sales Orders), are the fields used for joining the entities. This diagram shows that to join these two tables within Progress, you would set </a:t>
            </a:r>
            <a:r>
              <a:rPr lang="en-US" sz="1200" kern="1200" baseline="0" dirty="0" err="1" smtClean="0">
                <a:solidFill>
                  <a:schemeClr val="tx1"/>
                </a:solidFill>
                <a:latin typeface="+mn-lt"/>
                <a:ea typeface="+mn-ea"/>
                <a:cs typeface="+mn-cs"/>
              </a:rPr>
              <a:t>so_cust</a:t>
            </a:r>
            <a:r>
              <a:rPr lang="en-US" sz="1200" kern="1200" baseline="0" dirty="0" smtClean="0">
                <a:solidFill>
                  <a:schemeClr val="tx1"/>
                </a:solidFill>
                <a:latin typeface="+mn-lt"/>
                <a:ea typeface="+mn-ea"/>
                <a:cs typeface="+mn-cs"/>
              </a:rPr>
              <a:t> equal to </a:t>
            </a:r>
            <a:r>
              <a:rPr lang="en-US" sz="1200" kern="1200" baseline="0" dirty="0" err="1" smtClean="0">
                <a:solidFill>
                  <a:schemeClr val="tx1"/>
                </a:solidFill>
                <a:latin typeface="+mn-lt"/>
                <a:ea typeface="+mn-ea"/>
                <a:cs typeface="+mn-cs"/>
              </a:rPr>
              <a:t>cm_addr</a:t>
            </a:r>
            <a:r>
              <a:rPr lang="en-US" sz="1200" kern="1200" baseline="0" dirty="0" smtClean="0">
                <a:solidFill>
                  <a:schemeClr val="tx1"/>
                </a:solidFill>
                <a:latin typeface="+mn-lt"/>
                <a:ea typeface="+mn-ea"/>
                <a:cs typeface="+mn-cs"/>
              </a:rPr>
              <a:t> or vice versa and </a:t>
            </a:r>
            <a:r>
              <a:rPr lang="en-US" sz="1200" kern="1200" baseline="0" dirty="0" err="1" smtClean="0">
                <a:solidFill>
                  <a:schemeClr val="tx1"/>
                </a:solidFill>
                <a:latin typeface="+mn-lt"/>
                <a:ea typeface="+mn-ea"/>
                <a:cs typeface="+mn-cs"/>
              </a:rPr>
              <a:t>so_domain</a:t>
            </a:r>
            <a:r>
              <a:rPr lang="en-US" sz="1200" kern="1200" baseline="0" dirty="0" smtClean="0">
                <a:solidFill>
                  <a:schemeClr val="tx1"/>
                </a:solidFill>
                <a:latin typeface="+mn-lt"/>
                <a:ea typeface="+mn-ea"/>
                <a:cs typeface="+mn-cs"/>
              </a:rPr>
              <a:t> equal to </a:t>
            </a:r>
            <a:r>
              <a:rPr lang="en-US" sz="1200" kern="1200" baseline="0" dirty="0" err="1" smtClean="0">
                <a:solidFill>
                  <a:schemeClr val="tx1"/>
                </a:solidFill>
                <a:latin typeface="+mn-lt"/>
                <a:ea typeface="+mn-ea"/>
                <a:cs typeface="+mn-cs"/>
              </a:rPr>
              <a:t>cm_domain</a:t>
            </a:r>
            <a:r>
              <a:rPr lang="en-US" sz="1200" kern="1200" baseline="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These diagrams are designed to help:</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Programmers writing queries or custom reports.</a:t>
            </a:r>
          </a:p>
          <a:p>
            <a:endParaRPr lang="en-US" sz="1200" kern="1200" baseline="0" dirty="0" smtClean="0">
              <a:solidFill>
                <a:schemeClr val="tx1"/>
              </a:solidFill>
              <a:latin typeface="+mn-lt"/>
              <a:ea typeface="+mn-ea"/>
              <a:cs typeface="+mn-cs"/>
            </a:endParaRPr>
          </a:p>
          <a:p>
            <a:pPr marL="91440"/>
            <a:r>
              <a:rPr lang="en-US" sz="1200" kern="1200" baseline="0" dirty="0" smtClean="0">
                <a:solidFill>
                  <a:schemeClr val="tx1"/>
                </a:solidFill>
                <a:latin typeface="+mn-lt"/>
                <a:ea typeface="+mn-ea"/>
                <a:cs typeface="+mn-cs"/>
              </a:rPr>
              <a:t>The diagrams show which tables can be joined and the field specifications required to make them join. Note that not all possible table relationships are shown, just the major ones.</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Administrators interested in the availability of custom reports.</a:t>
            </a:r>
          </a:p>
          <a:p>
            <a:endParaRPr lang="en-US" sz="1200" kern="1200" baseline="0" dirty="0" smtClean="0">
              <a:solidFill>
                <a:schemeClr val="tx1"/>
              </a:solidFill>
              <a:latin typeface="+mn-lt"/>
              <a:ea typeface="+mn-ea"/>
              <a:cs typeface="+mn-cs"/>
            </a:endParaRPr>
          </a:p>
          <a:p>
            <a:pPr marL="91440"/>
            <a:r>
              <a:rPr lang="en-US" sz="1200" kern="1200" baseline="0" dirty="0" smtClean="0">
                <a:solidFill>
                  <a:schemeClr val="tx1"/>
                </a:solidFill>
                <a:latin typeface="+mn-lt"/>
                <a:ea typeface="+mn-ea"/>
                <a:cs typeface="+mn-cs"/>
              </a:rPr>
              <a:t>The diagrams show which reports you can prepare.</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Programmers interested in customizing or modifying the standard QAD system.</a:t>
            </a:r>
          </a:p>
          <a:p>
            <a:endParaRPr lang="en-US" sz="1200" kern="1200" baseline="0" dirty="0" smtClean="0">
              <a:solidFill>
                <a:schemeClr val="tx1"/>
              </a:solidFill>
              <a:latin typeface="+mn-lt"/>
              <a:ea typeface="+mn-ea"/>
              <a:cs typeface="+mn-cs"/>
            </a:endParaRPr>
          </a:p>
          <a:p>
            <a:pPr marL="91440"/>
            <a:r>
              <a:rPr lang="en-US" sz="1200" kern="1200" baseline="0" dirty="0" smtClean="0">
                <a:solidFill>
                  <a:schemeClr val="tx1"/>
                </a:solidFill>
                <a:latin typeface="+mn-lt"/>
                <a:ea typeface="+mn-ea"/>
                <a:cs typeface="+mn-cs"/>
              </a:rPr>
              <a:t>The diagrams show relationships that must be preserved in any customization or modification.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When creating a report or browse, use the entity relationship diagrams to decide which tables to use and the join relationships. If no relationship exists between two tables, a report showing such a relationship is not possible.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28</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8-1: Entity Relationships</a:t>
            </a:r>
          </a:p>
          <a:p>
            <a:endParaRPr lang="en-US" sz="1200" b="1"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Review the Customer Master relationships in the </a:t>
            </a:r>
            <a:r>
              <a:rPr lang="en-US" sz="1200" i="1" kern="1200" baseline="0" dirty="0" smtClean="0">
                <a:solidFill>
                  <a:schemeClr val="tx1"/>
                </a:solidFill>
                <a:latin typeface="+mn-lt"/>
                <a:ea typeface="+mn-ea"/>
                <a:cs typeface="+mn-cs"/>
              </a:rPr>
              <a:t>QAD EA Entity Diagrams</a:t>
            </a:r>
            <a:r>
              <a:rPr lang="en-US" sz="1200" kern="1200" baseline="0" dirty="0" smtClean="0">
                <a:solidFill>
                  <a:schemeClr val="tx1"/>
                </a:solidFill>
                <a:latin typeface="+mn-lt"/>
                <a:ea typeface="+mn-ea"/>
                <a:cs typeface="+mn-cs"/>
              </a:rPr>
              <a:t> manual.</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How many purchase order lines (</a:t>
            </a:r>
            <a:r>
              <a:rPr lang="en-US" sz="1200" kern="1200" baseline="0" dirty="0" err="1" smtClean="0">
                <a:solidFill>
                  <a:schemeClr val="tx1"/>
                </a:solidFill>
                <a:latin typeface="+mn-lt"/>
                <a:ea typeface="+mn-ea"/>
                <a:cs typeface="+mn-cs"/>
              </a:rPr>
              <a:t>pod_det</a:t>
            </a:r>
            <a:r>
              <a:rPr lang="en-US" sz="1200" kern="1200" baseline="0" dirty="0" smtClean="0">
                <a:solidFill>
                  <a:schemeClr val="tx1"/>
                </a:solidFill>
                <a:latin typeface="+mn-lt"/>
                <a:ea typeface="+mn-ea"/>
                <a:cs typeface="+mn-cs"/>
              </a:rPr>
              <a:t>) records can a purchase order (</a:t>
            </a:r>
            <a:r>
              <a:rPr lang="en-US" sz="1200" kern="1200" baseline="0" dirty="0" err="1" smtClean="0">
                <a:solidFill>
                  <a:schemeClr val="tx1"/>
                </a:solidFill>
                <a:latin typeface="+mn-lt"/>
                <a:ea typeface="+mn-ea"/>
                <a:cs typeface="+mn-cs"/>
              </a:rPr>
              <a:t>po_mstr</a:t>
            </a:r>
            <a:r>
              <a:rPr lang="en-US" sz="1200" kern="1200" baseline="0" dirty="0" smtClean="0">
                <a:solidFill>
                  <a:schemeClr val="tx1"/>
                </a:solidFill>
                <a:latin typeface="+mn-lt"/>
                <a:ea typeface="+mn-ea"/>
                <a:cs typeface="+mn-cs"/>
              </a:rPr>
              <a:t>) have?</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29</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This sample program displays an item, its unit of measure, price, product line, and product line description. Not all of this information is in the Item Master table. The product line description is in the Product Line Master table.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WHERE </a:t>
            </a:r>
            <a:r>
              <a:rPr lang="en-US" sz="1200" kern="1200" baseline="0" dirty="0" err="1" smtClean="0">
                <a:solidFill>
                  <a:schemeClr val="tx1"/>
                </a:solidFill>
                <a:latin typeface="+mn-lt"/>
                <a:ea typeface="+mn-ea"/>
                <a:cs typeface="+mn-cs"/>
              </a:rPr>
              <a:t>pl_domain</a:t>
            </a:r>
            <a:r>
              <a:rPr lang="en-US" sz="1200" kern="1200" baseline="0" dirty="0" smtClean="0">
                <a:solidFill>
                  <a:schemeClr val="tx1"/>
                </a:solidFill>
                <a:latin typeface="+mn-lt"/>
                <a:ea typeface="+mn-ea"/>
                <a:cs typeface="+mn-cs"/>
              </a:rPr>
              <a:t> = </a:t>
            </a:r>
            <a:r>
              <a:rPr lang="en-US" sz="1200" kern="1200" baseline="0" dirty="0" err="1" smtClean="0">
                <a:solidFill>
                  <a:schemeClr val="tx1"/>
                </a:solidFill>
                <a:latin typeface="+mn-lt"/>
                <a:ea typeface="+mn-ea"/>
                <a:cs typeface="+mn-cs"/>
              </a:rPr>
              <a:t>pt_domain</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pl_prod_line</a:t>
            </a:r>
            <a:r>
              <a:rPr lang="en-US" sz="1200" kern="1200" baseline="0" dirty="0" smtClean="0">
                <a:solidFill>
                  <a:schemeClr val="tx1"/>
                </a:solidFill>
                <a:latin typeface="+mn-lt"/>
                <a:ea typeface="+mn-ea"/>
                <a:cs typeface="+mn-cs"/>
              </a:rPr>
              <a:t> = </a:t>
            </a:r>
            <a:r>
              <a:rPr lang="en-US" sz="1200" kern="1200" baseline="0" dirty="0" err="1" smtClean="0">
                <a:solidFill>
                  <a:schemeClr val="tx1"/>
                </a:solidFill>
                <a:latin typeface="+mn-lt"/>
                <a:ea typeface="+mn-ea"/>
                <a:cs typeface="+mn-cs"/>
              </a:rPr>
              <a:t>pt_prod_line</a:t>
            </a:r>
            <a:r>
              <a:rPr lang="en-US" sz="1200" kern="1200" baseline="0" dirty="0" smtClean="0">
                <a:solidFill>
                  <a:schemeClr val="tx1"/>
                </a:solidFill>
                <a:latin typeface="+mn-lt"/>
                <a:ea typeface="+mn-ea"/>
                <a:cs typeface="+mn-cs"/>
              </a:rPr>
              <a:t> is the crucial part of the Product Line Master FIND statement that retrieves the record related to the specific Item Master record. The WHERE clause retrieves related data from multiple tables. FIND is used for the Product Line Master because a specific item number can be associated with one, and only one, product line.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access information from multiple tables with two FIND commands to retrieve a record in one table, and then use this record to retrieve another record from a related table.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Since the FIND statement is used to retrieve one unique record in a table, the WHERE condition must uniquely identify one record.</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30</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8848">
              <a:defRPr/>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8-2: FIND/FIND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Write a program that prompts the user for a sales order number. Then display the order date, customer number, customer name, and address. Use the following hints:</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In the Sales Order Master table (</a:t>
            </a:r>
            <a:r>
              <a:rPr lang="en-US" sz="1200" kern="1200" baseline="0" dirty="0" err="1" smtClean="0">
                <a:solidFill>
                  <a:schemeClr val="tx1"/>
                </a:solidFill>
                <a:latin typeface="+mn-lt"/>
                <a:ea typeface="+mn-ea"/>
                <a:cs typeface="+mn-cs"/>
              </a:rPr>
              <a:t>so_mstr</a:t>
            </a:r>
            <a:r>
              <a:rPr lang="en-US" sz="1200" kern="1200" baseline="0" dirty="0" smtClean="0">
                <a:solidFill>
                  <a:schemeClr val="tx1"/>
                </a:solidFill>
                <a:latin typeface="+mn-lt"/>
                <a:ea typeface="+mn-ea"/>
                <a:cs typeface="+mn-cs"/>
              </a:rPr>
              <a:t>) display the </a:t>
            </a:r>
            <a:r>
              <a:rPr lang="en-US" sz="1200" kern="1200" baseline="0" dirty="0" err="1" smtClean="0">
                <a:solidFill>
                  <a:schemeClr val="tx1"/>
                </a:solidFill>
                <a:latin typeface="+mn-lt"/>
                <a:ea typeface="+mn-ea"/>
                <a:cs typeface="+mn-cs"/>
              </a:rPr>
              <a:t>so_ord_date</a:t>
            </a:r>
            <a:r>
              <a:rPr lang="en-US" sz="1200" kern="1200" baseline="0" dirty="0" smtClean="0">
                <a:solidFill>
                  <a:schemeClr val="tx1"/>
                </a:solidFill>
                <a:latin typeface="+mn-lt"/>
                <a:ea typeface="+mn-ea"/>
                <a:cs typeface="+mn-cs"/>
              </a:rPr>
              <a:t> field.</a:t>
            </a:r>
          </a:p>
          <a:p>
            <a:pPr>
              <a:buFont typeface="Arial" pitchFamily="34" charset="0"/>
              <a:buChar char="•"/>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Use 10USA as a valid domain.</a:t>
            </a:r>
          </a:p>
          <a:p>
            <a:pPr>
              <a:buFont typeface="Arial" pitchFamily="34" charset="0"/>
              <a:buChar char="•"/>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Link the tables using the </a:t>
            </a:r>
            <a:r>
              <a:rPr lang="en-US" sz="1200" kern="1200" baseline="0" dirty="0" err="1" smtClean="0">
                <a:solidFill>
                  <a:schemeClr val="tx1"/>
                </a:solidFill>
                <a:latin typeface="+mn-lt"/>
                <a:ea typeface="+mn-ea"/>
                <a:cs typeface="+mn-cs"/>
              </a:rPr>
              <a:t>so_cust</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ad_addr</a:t>
            </a:r>
            <a:r>
              <a:rPr lang="en-US" sz="1200" kern="1200" baseline="0" dirty="0" smtClean="0">
                <a:solidFill>
                  <a:schemeClr val="tx1"/>
                </a:solidFill>
                <a:latin typeface="+mn-lt"/>
                <a:ea typeface="+mn-ea"/>
                <a:cs typeface="+mn-cs"/>
              </a:rPr>
              <a:t> fields.</a:t>
            </a:r>
          </a:p>
          <a:p>
            <a:pPr>
              <a:buFont typeface="Arial" pitchFamily="34" charset="0"/>
              <a:buChar char="•"/>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Locate the address in the Address Master table </a:t>
            </a:r>
            <a:r>
              <a:rPr lang="en-US" sz="1200" kern="1200" baseline="0" dirty="0" err="1" smtClean="0">
                <a:solidFill>
                  <a:schemeClr val="tx1"/>
                </a:solidFill>
                <a:latin typeface="+mn-lt"/>
                <a:ea typeface="+mn-ea"/>
                <a:cs typeface="+mn-cs"/>
              </a:rPr>
              <a:t>ad_mstr</a:t>
            </a:r>
            <a:r>
              <a:rPr lang="en-US" sz="1200" kern="1200" baseline="0" dirty="0" smtClean="0">
                <a:solidFill>
                  <a:schemeClr val="tx1"/>
                </a:solidFill>
                <a:latin typeface="+mn-lt"/>
                <a:ea typeface="+mn-ea"/>
                <a:cs typeface="+mn-cs"/>
              </a:rPr>
              <a:t> and display the fields </a:t>
            </a:r>
            <a:r>
              <a:rPr lang="en-US" sz="1200" kern="1200" baseline="0" dirty="0" err="1" smtClean="0">
                <a:solidFill>
                  <a:schemeClr val="tx1"/>
                </a:solidFill>
                <a:latin typeface="+mn-lt"/>
                <a:ea typeface="+mn-ea"/>
                <a:cs typeface="+mn-cs"/>
              </a:rPr>
              <a:t>ad_name</a:t>
            </a:r>
            <a:r>
              <a:rPr lang="en-US" sz="1200" kern="1200" baseline="0" dirty="0" smtClean="0">
                <a:solidFill>
                  <a:schemeClr val="tx1"/>
                </a:solidFill>
                <a:latin typeface="+mn-lt"/>
                <a:ea typeface="+mn-ea"/>
                <a:cs typeface="+mn-cs"/>
              </a:rPr>
              <a:t> and ad_line1.</a:t>
            </a:r>
          </a:p>
          <a:p>
            <a:pPr>
              <a:buFont typeface="Arial" pitchFamily="34" charset="0"/>
              <a:buChar char="•"/>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When prompted for a sales order, specify SO011204.</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31</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FIND and FOR EACH can also be used together.</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32</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8-3: FIND, FOR EACH</a:t>
            </a:r>
          </a:p>
          <a:p>
            <a:endParaRPr lang="en-US" sz="1200" kern="1200" baseline="0" dirty="0" smtClean="0">
              <a:solidFill>
                <a:schemeClr val="tx1"/>
              </a:solidFill>
              <a:latin typeface="+mn-lt"/>
              <a:ea typeface="+mn-ea"/>
              <a:cs typeface="+mn-cs"/>
            </a:endParaRPr>
          </a:p>
          <a:p>
            <a:pPr marL="228600" indent="-228600">
              <a:buAutoNum type="arabicPeriod"/>
            </a:pPr>
            <a:r>
              <a:rPr lang="en-US" sz="1200" kern="1200" baseline="0" dirty="0" smtClean="0">
                <a:solidFill>
                  <a:schemeClr val="tx1"/>
                </a:solidFill>
                <a:latin typeface="+mn-lt"/>
                <a:ea typeface="+mn-ea"/>
                <a:cs typeface="+mn-cs"/>
              </a:rPr>
              <a:t>Write a new procedure that:</a:t>
            </a:r>
          </a:p>
          <a:p>
            <a:pPr marL="182880" indent="-228600">
              <a:buNone/>
            </a:pPr>
            <a:endParaRPr lang="en-US" sz="1200" kern="1200" baseline="0" dirty="0" smtClean="0">
              <a:solidFill>
                <a:schemeClr val="tx1"/>
              </a:solidFill>
              <a:latin typeface="+mn-lt"/>
              <a:ea typeface="+mn-ea"/>
              <a:cs typeface="+mn-cs"/>
            </a:endParaRPr>
          </a:p>
          <a:p>
            <a:pPr marL="182880" lvl="2">
              <a:buFont typeface="Arial" pitchFamily="34" charset="0"/>
              <a:buChar char="•"/>
            </a:pPr>
            <a:r>
              <a:rPr lang="en-US" sz="1200" kern="1200" baseline="0" dirty="0" smtClean="0">
                <a:solidFill>
                  <a:schemeClr val="tx1"/>
                </a:solidFill>
                <a:latin typeface="+mn-lt"/>
                <a:ea typeface="+mn-ea"/>
                <a:cs typeface="+mn-cs"/>
              </a:rPr>
              <a:t> Prompts for an item number</a:t>
            </a:r>
          </a:p>
          <a:p>
            <a:pPr marL="182880" lvl="2">
              <a:buFont typeface="Arial" pitchFamily="34" charset="0"/>
              <a:buChar char="•"/>
            </a:pPr>
            <a:r>
              <a:rPr lang="en-US" sz="1200" kern="1200" baseline="0" dirty="0" smtClean="0">
                <a:solidFill>
                  <a:schemeClr val="tx1"/>
                </a:solidFill>
                <a:latin typeface="+mn-lt"/>
                <a:ea typeface="+mn-ea"/>
                <a:cs typeface="+mn-cs"/>
              </a:rPr>
              <a:t> Displays the item description and product line number (pt_desc1 and </a:t>
            </a:r>
            <a:r>
              <a:rPr lang="en-US" sz="1200" kern="1200" baseline="0" dirty="0" err="1" smtClean="0">
                <a:solidFill>
                  <a:schemeClr val="tx1"/>
                </a:solidFill>
                <a:latin typeface="+mn-lt"/>
                <a:ea typeface="+mn-ea"/>
                <a:cs typeface="+mn-cs"/>
              </a:rPr>
              <a:t>pt_prod_line</a:t>
            </a:r>
            <a:r>
              <a:rPr lang="en-US" sz="1200" kern="1200" baseline="0" dirty="0" smtClean="0">
                <a:solidFill>
                  <a:schemeClr val="tx1"/>
                </a:solidFill>
                <a:latin typeface="+mn-lt"/>
                <a:ea typeface="+mn-ea"/>
                <a:cs typeface="+mn-cs"/>
              </a:rPr>
              <a:t>)</a:t>
            </a:r>
          </a:p>
          <a:p>
            <a:pPr lvl="2"/>
            <a:endParaRPr lang="en-US" sz="1200" kern="1200" baseline="0" dirty="0" smtClean="0">
              <a:solidFill>
                <a:schemeClr val="tx1"/>
              </a:solidFill>
              <a:latin typeface="+mn-lt"/>
              <a:ea typeface="+mn-ea"/>
              <a:cs typeface="+mn-cs"/>
            </a:endParaRPr>
          </a:p>
          <a:p>
            <a:pPr marL="182880"/>
            <a:r>
              <a:rPr lang="en-US" sz="1050" b="1" i="1" kern="1200" baseline="0" dirty="0" smtClean="0">
                <a:solidFill>
                  <a:schemeClr val="tx1"/>
                </a:solidFill>
                <a:latin typeface="+mn-lt"/>
                <a:ea typeface="+mn-ea"/>
                <a:cs typeface="+mn-cs"/>
              </a:rPr>
              <a:t>Hint</a:t>
            </a:r>
            <a:r>
              <a:rPr lang="en-US" sz="1200" b="1" i="1"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Remember to use "10USA" as a valid domain in the WHERE clause. Item 01010 is a valid item number for this exercise.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Then display sales order line item information, sales order number, sales order line number, quantity ordered, and order price (</a:t>
            </a:r>
            <a:r>
              <a:rPr lang="en-US" sz="1200" kern="1200" baseline="0" dirty="0" err="1" smtClean="0">
                <a:solidFill>
                  <a:schemeClr val="tx1"/>
                </a:solidFill>
                <a:latin typeface="+mn-lt"/>
                <a:ea typeface="+mn-ea"/>
                <a:cs typeface="+mn-cs"/>
              </a:rPr>
              <a:t>sod_nbr</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sod_line</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sod_qty_ord</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sod_price</a:t>
            </a:r>
            <a:r>
              <a:rPr lang="en-US" sz="1200" kern="1200" baseline="0" dirty="0" smtClean="0">
                <a:solidFill>
                  <a:schemeClr val="tx1"/>
                </a:solidFill>
                <a:latin typeface="+mn-lt"/>
                <a:ea typeface="+mn-ea"/>
                <a:cs typeface="+mn-cs"/>
              </a:rPr>
              <a:t>).</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33</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combination of the FOR EACH and the FIND statement can be used in either order.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procedure pc08003.p retrieves the Item Master table using the FOR EACH statement before completing a FIND for the Product Line Master table.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access information from multiple tables with the FOR EACH, FIND statement combination to retrieve a record in one table, and then use this record to retrieve another record from a different table that is related to the record specified in the FOR EACH statement.</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34</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Multiple FOR EACH statements may be appropriate for a specific report or inquiry. The </a:t>
            </a:r>
            <a:r>
              <a:rPr lang="en-US" sz="1200" kern="1200" baseline="0" dirty="0" err="1" smtClean="0">
                <a:solidFill>
                  <a:schemeClr val="tx1"/>
                </a:solidFill>
                <a:latin typeface="+mn-lt"/>
                <a:ea typeface="+mn-ea"/>
                <a:cs typeface="+mn-cs"/>
              </a:rPr>
              <a:t>intertable</a:t>
            </a:r>
            <a:r>
              <a:rPr lang="en-US" sz="1200" kern="1200" baseline="0" dirty="0" smtClean="0">
                <a:solidFill>
                  <a:schemeClr val="tx1"/>
                </a:solidFill>
                <a:latin typeface="+mn-lt"/>
                <a:ea typeface="+mn-ea"/>
                <a:cs typeface="+mn-cs"/>
              </a:rPr>
              <a:t> relationship should be specified within the WHERE clause of the record phrase.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access information from multiple tables with a FOR EACH statement followed by a second FOR EACH statement. These are called nested FOR EACH statements.</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The outer (or first) FOR EACH statement retrieves multiple records from a given table.</a:t>
            </a:r>
          </a:p>
          <a:p>
            <a:pPr>
              <a:buFont typeface="Arial" pitchFamily="34" charset="0"/>
              <a:buChar char="•"/>
            </a:pPr>
            <a:r>
              <a:rPr lang="en-US" sz="1200" kern="1200" baseline="0" dirty="0" smtClean="0">
                <a:solidFill>
                  <a:schemeClr val="tx1"/>
                </a:solidFill>
                <a:latin typeface="+mn-lt"/>
                <a:ea typeface="+mn-ea"/>
                <a:cs typeface="+mn-cs"/>
              </a:rPr>
              <a:t> In the inner (or second) FOR EACH statement, multiple records are retrieved from a different table that is related to the record specified in the outer FOR EACH statement.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These nested blocks are also known as an outer join.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FOR EACH, FOR EACH combination is often used to display header and line item data for multiple purchase orders, work orders, batch processing jobs, and to list all sales quotes for multiple customers. The tables are accessed in a parent-child manner. For every parent record displayed, the child records that relate to that parent are displayed as multiple lines.</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35</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8-4: Outer Join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Write a program that lists:</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The customer name, region, and last sale date</a:t>
            </a:r>
          </a:p>
          <a:p>
            <a:pPr>
              <a:buFont typeface="Arial" pitchFamily="34" charset="0"/>
              <a:buChar char="•"/>
            </a:pPr>
            <a:r>
              <a:rPr lang="en-US" sz="1200" kern="1200" baseline="0" dirty="0" smtClean="0">
                <a:solidFill>
                  <a:schemeClr val="tx1"/>
                </a:solidFill>
                <a:latin typeface="+mn-lt"/>
                <a:ea typeface="+mn-ea"/>
                <a:cs typeface="+mn-cs"/>
              </a:rPr>
              <a:t> Then list all sales orders along with the items, quantities sold, and prices of these items</a:t>
            </a:r>
          </a:p>
          <a:p>
            <a:endParaRPr lang="en-US" sz="1200" b="1" i="1"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Hint.  </a:t>
            </a:r>
            <a:r>
              <a:rPr lang="en-US" sz="1200" b="0" i="0" kern="1200" baseline="0" dirty="0" smtClean="0">
                <a:solidFill>
                  <a:schemeClr val="tx1"/>
                </a:solidFill>
                <a:latin typeface="+mn-lt"/>
                <a:ea typeface="+mn-ea"/>
                <a:cs typeface="+mn-cs"/>
              </a:rPr>
              <a:t>Set the domain to "10USA". You can use customer 10C1001 to test this program.</a:t>
            </a:r>
          </a:p>
          <a:p>
            <a:endParaRPr lang="en-US" sz="1200" b="1" i="1"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First Question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What tables have this information?	</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Customer Master (</a:t>
            </a:r>
            <a:r>
              <a:rPr lang="en-US" sz="1200" kern="1200" baseline="0" dirty="0" err="1" smtClean="0">
                <a:solidFill>
                  <a:schemeClr val="tx1"/>
                </a:solidFill>
                <a:latin typeface="+mn-lt"/>
                <a:ea typeface="+mn-ea"/>
                <a:cs typeface="+mn-cs"/>
              </a:rPr>
              <a:t>cm_mstr</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cm_addr</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cm_sort</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cm_region</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cm_sale_date</a:t>
            </a:r>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Sales Order Master (</a:t>
            </a:r>
            <a:r>
              <a:rPr lang="en-US" sz="1200" kern="1200" baseline="0" dirty="0" err="1" smtClean="0">
                <a:solidFill>
                  <a:schemeClr val="tx1"/>
                </a:solidFill>
                <a:latin typeface="+mn-lt"/>
                <a:ea typeface="+mn-ea"/>
                <a:cs typeface="+mn-cs"/>
              </a:rPr>
              <a:t>so_mstr</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so_nbr</a:t>
            </a:r>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Sales Order Detail (</a:t>
            </a:r>
            <a:r>
              <a:rPr lang="en-US" sz="1200" kern="1200" baseline="0" dirty="0" err="1" smtClean="0">
                <a:solidFill>
                  <a:schemeClr val="tx1"/>
                </a:solidFill>
                <a:latin typeface="+mn-lt"/>
                <a:ea typeface="+mn-ea"/>
                <a:cs typeface="+mn-cs"/>
              </a:rPr>
              <a:t>sod_det</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sod_line</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sod_part</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sod_qty_ord</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sod_price</a:t>
            </a:r>
            <a:endParaRPr lang="en-US" sz="1200" kern="1200" baseline="0" dirty="0" smtClean="0">
              <a:solidFill>
                <a:schemeClr val="tx1"/>
              </a:solidFill>
              <a:latin typeface="+mn-lt"/>
              <a:ea typeface="+mn-ea"/>
              <a:cs typeface="+mn-cs"/>
            </a:endParaRPr>
          </a:p>
          <a:p>
            <a:endParaRPr lang="en-US" sz="1200" b="1" i="1" kern="1200" baseline="0" dirty="0" smtClean="0">
              <a:solidFill>
                <a:schemeClr val="tx1"/>
              </a:solidFill>
              <a:latin typeface="+mn-lt"/>
              <a:ea typeface="+mn-ea"/>
              <a:cs typeface="+mn-cs"/>
            </a:endParaRP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36</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Multiple tables can be joined using a WHERE clause, which allows fields to be displayed from any of the joined tables. The inner join enables you to sort on any field contained in the joined tables. The FOR EACH inner join reads only the records that meet the selection criteria of all WHERE clauses used.</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Procedure performance may be affected since multiple tables are opened at the same time.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 comma replaces the FOR keyword to link multiple tables within the inner join statement.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To summarize the difference between an outer and inner join:</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The outer join displays every parent record (even those without any child records) and any child records that relates to the parent.</a:t>
            </a:r>
          </a:p>
          <a:p>
            <a:pPr>
              <a:buFont typeface="Arial" pitchFamily="34" charset="0"/>
              <a:buChar char="•"/>
            </a:pPr>
            <a:r>
              <a:rPr lang="en-US" sz="1200" kern="1200" baseline="0" dirty="0" smtClean="0">
                <a:solidFill>
                  <a:schemeClr val="tx1"/>
                </a:solidFill>
                <a:latin typeface="+mn-lt"/>
                <a:ea typeface="+mn-ea"/>
                <a:cs typeface="+mn-cs"/>
              </a:rPr>
              <a:t> An inner join displays only parents that have related child records.</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37</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8-5: Inner Join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Modify procedure pc08005.p to sort by sales order date.</a:t>
            </a:r>
          </a:p>
          <a:p>
            <a:endParaRPr lang="en-US" sz="1200" kern="1200" baseline="0" dirty="0" smtClean="0">
              <a:solidFill>
                <a:schemeClr val="tx1"/>
              </a:solidFill>
              <a:latin typeface="+mn-lt"/>
              <a:ea typeface="+mn-ea"/>
              <a:cs typeface="+mn-cs"/>
            </a:endParaRPr>
          </a:p>
          <a:p>
            <a:pPr marL="182880"/>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When you run the program, enter 10C1000 for Customer and 10C1001 for To Customer</a:t>
            </a:r>
          </a:p>
          <a:p>
            <a:endParaRPr lang="en-US" sz="1200" b="1"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Optional</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Write a procedure that displays purchase order detail information (</a:t>
            </a:r>
            <a:r>
              <a:rPr lang="en-US" sz="1200" kern="1200" baseline="0" dirty="0" err="1" smtClean="0">
                <a:solidFill>
                  <a:schemeClr val="tx1"/>
                </a:solidFill>
                <a:latin typeface="+mn-lt"/>
                <a:ea typeface="+mn-ea"/>
                <a:cs typeface="+mn-cs"/>
              </a:rPr>
              <a:t>pod_det</a:t>
            </a:r>
            <a:r>
              <a:rPr lang="en-US" sz="1200" kern="1200" baseline="0" dirty="0" smtClean="0">
                <a:solidFill>
                  <a:schemeClr val="tx1"/>
                </a:solidFill>
                <a:latin typeface="+mn-lt"/>
                <a:ea typeface="+mn-ea"/>
                <a:cs typeface="+mn-cs"/>
              </a:rPr>
              <a:t>) sorted by supplier.</a:t>
            </a:r>
          </a:p>
          <a:p>
            <a:endParaRPr lang="en-US" sz="1200" b="1" i="1" kern="1200" baseline="0" dirty="0" smtClean="0">
              <a:solidFill>
                <a:schemeClr val="tx1"/>
              </a:solidFill>
              <a:latin typeface="+mn-lt"/>
              <a:ea typeface="+mn-ea"/>
              <a:cs typeface="+mn-cs"/>
            </a:endParaRPr>
          </a:p>
          <a:p>
            <a:pPr marL="182880"/>
            <a:r>
              <a:rPr lang="en-US" sz="1200" b="1" i="1" kern="1200" baseline="0" dirty="0" smtClean="0">
                <a:solidFill>
                  <a:schemeClr val="tx1"/>
                </a:solidFill>
                <a:latin typeface="+mn-lt"/>
                <a:ea typeface="+mn-ea"/>
                <a:cs typeface="+mn-cs"/>
              </a:rPr>
              <a:t>Hint.  </a:t>
            </a:r>
            <a:r>
              <a:rPr lang="en-US" sz="1200" b="0" i="0" kern="1200" baseline="0" dirty="0" smtClean="0">
                <a:solidFill>
                  <a:schemeClr val="tx1"/>
                </a:solidFill>
                <a:latin typeface="+mn-lt"/>
                <a:ea typeface="+mn-ea"/>
                <a:cs typeface="+mn-cs"/>
              </a:rPr>
              <a:t>Supplier is field </a:t>
            </a:r>
            <a:r>
              <a:rPr lang="en-US" sz="1200" b="0" i="0" kern="1200" baseline="0" dirty="0" err="1" smtClean="0">
                <a:solidFill>
                  <a:schemeClr val="tx1"/>
                </a:solidFill>
                <a:latin typeface="+mn-lt"/>
                <a:ea typeface="+mn-ea"/>
                <a:cs typeface="+mn-cs"/>
              </a:rPr>
              <a:t>po_vend</a:t>
            </a:r>
            <a:r>
              <a:rPr lang="en-US" sz="1200" b="0" i="0" kern="1200" baseline="0" dirty="0" smtClean="0">
                <a:solidFill>
                  <a:schemeClr val="tx1"/>
                </a:solidFill>
                <a:latin typeface="+mn-lt"/>
                <a:ea typeface="+mn-ea"/>
                <a:cs typeface="+mn-cs"/>
              </a:rPr>
              <a:t>. Set </a:t>
            </a:r>
            <a:r>
              <a:rPr lang="en-US" sz="1200" b="0" i="0" kern="1200" baseline="0" dirty="0" err="1" smtClean="0">
                <a:solidFill>
                  <a:schemeClr val="tx1"/>
                </a:solidFill>
                <a:latin typeface="+mn-lt"/>
                <a:ea typeface="+mn-ea"/>
                <a:cs typeface="+mn-cs"/>
              </a:rPr>
              <a:t>pod_domain</a:t>
            </a:r>
            <a:r>
              <a:rPr lang="en-US" sz="1200" b="0" i="0" kern="1200" baseline="0" dirty="0" smtClean="0">
                <a:solidFill>
                  <a:schemeClr val="tx1"/>
                </a:solidFill>
                <a:latin typeface="+mn-lt"/>
                <a:ea typeface="+mn-ea"/>
                <a:cs typeface="+mn-cs"/>
              </a:rPr>
              <a:t> = "10USA" in the WHERE clause.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Write a procedure that uses user-defined variables and the UPDATE statement to ask a user for a location; then list all items in that location.</a:t>
            </a:r>
          </a:p>
          <a:p>
            <a:endParaRPr lang="en-US" sz="1200" b="1" i="1" kern="1200" baseline="0" dirty="0" smtClean="0">
              <a:solidFill>
                <a:schemeClr val="tx1"/>
              </a:solidFill>
              <a:latin typeface="+mn-lt"/>
              <a:ea typeface="+mn-ea"/>
              <a:cs typeface="+mn-cs"/>
            </a:endParaRPr>
          </a:p>
          <a:p>
            <a:pPr marL="182880"/>
            <a:r>
              <a:rPr lang="en-US" sz="1200" b="1" i="1" kern="1200" baseline="0" dirty="0" smtClean="0">
                <a:solidFill>
                  <a:schemeClr val="tx1"/>
                </a:solidFill>
                <a:latin typeface="+mn-lt"/>
                <a:ea typeface="+mn-ea"/>
                <a:cs typeface="+mn-cs"/>
              </a:rPr>
              <a:t>Hint.  </a:t>
            </a:r>
            <a:r>
              <a:rPr lang="en-US" sz="1200" b="0" i="0" kern="1200" baseline="0" dirty="0" smtClean="0">
                <a:solidFill>
                  <a:schemeClr val="tx1"/>
                </a:solidFill>
                <a:latin typeface="+mn-lt"/>
                <a:ea typeface="+mn-ea"/>
                <a:cs typeface="+mn-cs"/>
              </a:rPr>
              <a:t>Use the location detail table (</a:t>
            </a:r>
            <a:r>
              <a:rPr lang="en-US" sz="1200" b="0" i="0" kern="1200" baseline="0" dirty="0" err="1" smtClean="0">
                <a:solidFill>
                  <a:schemeClr val="tx1"/>
                </a:solidFill>
                <a:latin typeface="+mn-lt"/>
                <a:ea typeface="+mn-ea"/>
                <a:cs typeface="+mn-cs"/>
              </a:rPr>
              <a:t>ld_det</a:t>
            </a:r>
            <a:r>
              <a:rPr lang="en-US" sz="1200" b="0" i="0" kern="1200" baseline="0" dirty="0" smtClean="0">
                <a:solidFill>
                  <a:schemeClr val="tx1"/>
                </a:solidFill>
                <a:latin typeface="+mn-lt"/>
                <a:ea typeface="+mn-ea"/>
                <a:cs typeface="+mn-cs"/>
              </a:rPr>
              <a:t>) to find items in a location. Display the lot number, item number, and quantity on hand. Remember to set </a:t>
            </a:r>
            <a:r>
              <a:rPr lang="en-US" sz="1200" b="0" i="0" kern="1200" baseline="0" dirty="0" err="1" smtClean="0">
                <a:solidFill>
                  <a:schemeClr val="tx1"/>
                </a:solidFill>
                <a:latin typeface="+mn-lt"/>
                <a:ea typeface="+mn-ea"/>
                <a:cs typeface="+mn-cs"/>
              </a:rPr>
              <a:t>ld_domain</a:t>
            </a:r>
            <a:r>
              <a:rPr lang="en-US" sz="1200" b="0" i="0" kern="1200" baseline="0" dirty="0" smtClean="0">
                <a:solidFill>
                  <a:schemeClr val="tx1"/>
                </a:solidFill>
                <a:latin typeface="+mn-lt"/>
                <a:ea typeface="+mn-ea"/>
                <a:cs typeface="+mn-cs"/>
              </a:rPr>
              <a:t> = "10USA" in the WHERE clause.</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38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 this lesson, you were introduced to the relationships among database tables.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should be able to access multiple tables by specifying </a:t>
            </a:r>
            <a:r>
              <a:rPr lang="en-US" sz="1200" kern="1200" baseline="0" dirty="0" err="1" smtClean="0">
                <a:solidFill>
                  <a:schemeClr val="tx1"/>
                </a:solidFill>
                <a:latin typeface="+mn-lt"/>
                <a:ea typeface="+mn-ea"/>
                <a:cs typeface="+mn-cs"/>
              </a:rPr>
              <a:t>intertable</a:t>
            </a:r>
            <a:r>
              <a:rPr lang="en-US" sz="1200" kern="1200" baseline="0" dirty="0" smtClean="0">
                <a:solidFill>
                  <a:schemeClr val="tx1"/>
                </a:solidFill>
                <a:latin typeface="+mn-lt"/>
                <a:ea typeface="+mn-ea"/>
                <a:cs typeface="+mn-cs"/>
              </a:rPr>
              <a:t> relationships with the WHERE clause of a record phrase. Different tables are related to each other by fields that reference common information.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use of the FIND versus the FOR EACH statement is determined by the type of tables, the relationships among those tables, and the output design. The </a:t>
            </a:r>
            <a:r>
              <a:rPr lang="en-US" sz="1200" kern="1200" baseline="0" dirty="0" err="1" smtClean="0">
                <a:solidFill>
                  <a:schemeClr val="tx1"/>
                </a:solidFill>
                <a:latin typeface="+mn-lt"/>
                <a:ea typeface="+mn-ea"/>
                <a:cs typeface="+mn-cs"/>
              </a:rPr>
              <a:t>intertable</a:t>
            </a:r>
            <a:r>
              <a:rPr lang="en-US" sz="1200" kern="1200" baseline="0" dirty="0" smtClean="0">
                <a:solidFill>
                  <a:schemeClr val="tx1"/>
                </a:solidFill>
                <a:latin typeface="+mn-lt"/>
                <a:ea typeface="+mn-ea"/>
                <a:cs typeface="+mn-cs"/>
              </a:rPr>
              <a:t> relationship is specified within the WHERE clause of the record phrase. The FOR EACH inner join allows additional flexibility in sorting information by allowing sorts on fields from different tables.</a:t>
            </a:r>
          </a:p>
          <a:p>
            <a:pPr marL="228600" lvl="0" indent="-228600">
              <a:buNone/>
            </a:pP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As we have seen in previous examples, the FOR EACH statement reads multiple records from a table and retrieves all records that meet the specified criteria. This is not very efficient if you just want to look at one specific record. To retrieve a single, unique record, use the FIND statement.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FIND statement ends with a period. No END statement is required, since the FIND statement does not constitute a block, and executes only once. The FIND statement uses the same record phrase as the FOR EACH statement. The FIND statement is typically used to access data in control tables (</a:t>
            </a:r>
            <a:r>
              <a:rPr lang="en-US" sz="1200" kern="1200" baseline="0" dirty="0" err="1" smtClean="0">
                <a:solidFill>
                  <a:schemeClr val="tx1"/>
                </a:solidFill>
                <a:latin typeface="+mn-lt"/>
                <a:ea typeface="+mn-ea"/>
                <a:cs typeface="+mn-cs"/>
              </a:rPr>
              <a:t>xxc_ctrl</a:t>
            </a:r>
            <a:r>
              <a:rPr lang="en-US" sz="1200" kern="1200" baseline="0" dirty="0" smtClean="0">
                <a:solidFill>
                  <a:schemeClr val="tx1"/>
                </a:solidFill>
                <a:latin typeface="+mn-lt"/>
                <a:ea typeface="+mn-ea"/>
                <a:cs typeface="+mn-cs"/>
              </a:rPr>
              <a:t>) and in procedures that access multiple tables.</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8848">
              <a:defRPr/>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41</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Progress accumulates any frame definitions that it encounters within the scope of the frame.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They are not built up as the code is processed line-by-line. Progress builds the entire frame definition when the code is compiled prior to code execution.</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42</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Progress creates default frames according to the statements you use in your procedure. Each frame creates a box when displayed on a terminal.</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 frame is assigned to a procedure block, which is a group of statements that does not belong to a FOR EACH or REPEAT block. A procedure that does not use any FOR EACH or REPEAT statements will have at least one frame.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FOR EACH and REPEAT statements create iterating blocks with frame properties. A frame is created whenever a FOR EACH or REPEAT is used. Frames can be nested, depending on the location of the procedure, FOR EACH, and/or REPEAT block.</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By default, Progress creates single frames that display one record at a time. A DOWN frame is created for the innermost iterating FOR EACH or REPEAT block. This results in a columnar display of multiple records when using FOR EACH or REPEAT.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To determine if the frame is a down frame, use this checklist: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Is the block an iterating block?</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Is the default frame scoped to the block?</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Is it the innermost iterating block? (No other block are nested inside it.)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all answers are yes, it will be a down frame. All others will be a one-down frame.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43</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9-1: Framing</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Review procedure pc09001.p.</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How many frames would be created for the procedure?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Execute the procedure to verify your answer. When prompted, you can specify item number 01010 and customer 10C1001.</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In the results, the item data and sales order data are independent; they are not related.</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44</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One way to override the default frame characteristics is to use frame names. A frame name can be assigned within a frame phrase to create a new frame. Procedure pc09002.p would normally have frame for the FOR EACH block. A second frame is created because the frame name </a:t>
            </a:r>
            <a:r>
              <a:rPr lang="en-US" sz="1200" b="1" kern="1200" baseline="0" dirty="0" smtClean="0">
                <a:solidFill>
                  <a:schemeClr val="tx1"/>
                </a:solidFill>
                <a:latin typeface="+mn-lt"/>
                <a:ea typeface="+mn-ea"/>
                <a:cs typeface="+mn-cs"/>
              </a:rPr>
              <a:t>b is assigned to the second display statement.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New frames are defined by assigning them a unique name. Default frames are created for REPEAT, FOR EACH, and procedure blocks, but are not named. When a DO block is within a REPEAT, FOR EACH, or procedure block, its default frame comes from the closest REPEAT, FOR EACH, or procedure block. To override default frame characteristics, use a frame phrase. To override default field characteristics, use a format phrase.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frame phrase specifies the overall layout and processing properties of a frame when specified on block header statements (DO, FOR EACH, or REPEAT). It also specifies the default frame for data handling statements (DISPLAY, PROMPT-FOR, UPDATE) within the block. Frame phrases can also be used in individual statements to indicate the specific frame for the statement to use.</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45</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9-2: Basic Frame Control</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Modify procedure pc09002.p:</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From:	DISPLAY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pt_desc</a:t>
            </a:r>
            <a:r>
              <a:rPr lang="en-US" sz="1200" kern="1200" baseline="0" dirty="0" smtClean="0">
                <a:solidFill>
                  <a:schemeClr val="tx1"/>
                </a:solidFill>
                <a:latin typeface="+mn-lt"/>
                <a:ea typeface="+mn-ea"/>
                <a:cs typeface="+mn-cs"/>
              </a:rPr>
              <a:t> WITH FRAME a.</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DISPLAY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pt_desc</a:t>
            </a:r>
            <a:r>
              <a:rPr lang="en-US" sz="1200" kern="1200" baseline="0" dirty="0" smtClean="0">
                <a:solidFill>
                  <a:schemeClr val="tx1"/>
                </a:solidFill>
                <a:latin typeface="+mn-lt"/>
                <a:ea typeface="+mn-ea"/>
                <a:cs typeface="+mn-cs"/>
              </a:rPr>
              <a:t>.</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From:	DISPLAY </a:t>
            </a:r>
            <a:r>
              <a:rPr lang="en-US" sz="1200" kern="1200" baseline="0" dirty="0" err="1" smtClean="0">
                <a:solidFill>
                  <a:schemeClr val="tx1"/>
                </a:solidFill>
                <a:latin typeface="+mn-lt"/>
                <a:ea typeface="+mn-ea"/>
                <a:cs typeface="+mn-cs"/>
              </a:rPr>
              <a:t>sod_nbr</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sod_line</a:t>
            </a:r>
            <a:r>
              <a:rPr lang="en-US" sz="1200" kern="1200" baseline="0" dirty="0" smtClean="0">
                <a:solidFill>
                  <a:schemeClr val="tx1"/>
                </a:solidFill>
                <a:latin typeface="+mn-lt"/>
                <a:ea typeface="+mn-ea"/>
                <a:cs typeface="+mn-cs"/>
              </a:rPr>
              <a:t> WITH FRAME b.</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DISPLAY </a:t>
            </a:r>
            <a:r>
              <a:rPr lang="en-US" sz="1200" kern="1200" baseline="0" dirty="0" err="1" smtClean="0">
                <a:solidFill>
                  <a:schemeClr val="tx1"/>
                </a:solidFill>
                <a:latin typeface="+mn-lt"/>
                <a:ea typeface="+mn-ea"/>
                <a:cs typeface="+mn-cs"/>
              </a:rPr>
              <a:t>sod_nbr</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sod_line</a:t>
            </a:r>
            <a:r>
              <a:rPr lang="en-US" sz="1200" kern="1200" baseline="0" dirty="0" smtClean="0">
                <a:solidFill>
                  <a:schemeClr val="tx1"/>
                </a:solidFill>
                <a:latin typeface="+mn-lt"/>
                <a:ea typeface="+mn-ea"/>
                <a:cs typeface="+mn-cs"/>
              </a:rPr>
              <a:t>.</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46</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Framing characteristics are defined at the end of a data handling statement starting with the key word WITH. Frame properties from multiple DISPLAY statements within a loop are combined. A frame is centered with a title, even though the CENTERED and TITLE options appear on different DISPLAY statements.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no frame name is specified, Progress default framing applies. When nested FOR EACH statements are used, each one should use a different frame.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HELP portion of the UPDATE statement acts like a message at the bottom of the screen and directs the user to what action to perform.</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47</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9-3: Framing Properties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What is the effect of specifying ROW 4?</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Modify procedure pc09003.p:</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DISPLAY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pt_um</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pt_price</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pt_prod_line</a:t>
            </a:r>
            <a:r>
              <a:rPr lang="en-US" sz="1200" kern="1200" baseline="0" dirty="0" smtClean="0">
                <a:solidFill>
                  <a:schemeClr val="tx1"/>
                </a:solidFill>
                <a:latin typeface="+mn-lt"/>
                <a:ea typeface="+mn-ea"/>
                <a:cs typeface="+mn-cs"/>
              </a:rPr>
              <a:t>.</a:t>
            </a:r>
          </a:p>
          <a:p>
            <a:pPr marL="182880"/>
            <a:r>
              <a:rPr lang="en-US" sz="1200" kern="1200" baseline="0" dirty="0" smtClean="0">
                <a:solidFill>
                  <a:schemeClr val="tx1"/>
                </a:solidFill>
                <a:latin typeface="+mn-lt"/>
                <a:ea typeface="+mn-ea"/>
                <a:cs typeface="+mn-cs"/>
              </a:rPr>
              <a:t>To:	DISPLAY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pt_um</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pt_price</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pt_prod_line</a:t>
            </a:r>
            <a:r>
              <a:rPr lang="en-US" sz="1200" kern="1200" baseline="0" dirty="0" smtClean="0">
                <a:solidFill>
                  <a:schemeClr val="tx1"/>
                </a:solidFill>
                <a:latin typeface="+mn-lt"/>
                <a:ea typeface="+mn-ea"/>
                <a:cs typeface="+mn-cs"/>
              </a:rPr>
              <a:t>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WITH TITLE COLOR NORMAL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"Item /Product Line Inquiry ".</a:t>
            </a:r>
          </a:p>
          <a:p>
            <a:endParaRPr lang="en-US" sz="1200" b="1" i="1" kern="1200" baseline="0" dirty="0" smtClean="0">
              <a:solidFill>
                <a:schemeClr val="tx1"/>
              </a:solidFill>
              <a:latin typeface="+mn-lt"/>
              <a:ea typeface="+mn-ea"/>
              <a:cs typeface="+mn-cs"/>
            </a:endParaRPr>
          </a:p>
          <a:p>
            <a:pPr marL="182880"/>
            <a:r>
              <a:rPr lang="en-US" sz="1200" b="1" i="1" kern="1200" baseline="0" dirty="0" smtClean="0">
                <a:solidFill>
                  <a:schemeClr val="tx1"/>
                </a:solidFill>
                <a:latin typeface="+mn-lt"/>
                <a:ea typeface="+mn-ea"/>
                <a:cs typeface="+mn-cs"/>
              </a:rPr>
              <a:t>Hint.  </a:t>
            </a:r>
            <a:r>
              <a:rPr lang="en-US" sz="1200" b="0" i="0" kern="1200" baseline="0" dirty="0" smtClean="0">
                <a:solidFill>
                  <a:schemeClr val="tx1"/>
                </a:solidFill>
                <a:latin typeface="+mn-lt"/>
                <a:ea typeface="+mn-ea"/>
                <a:cs typeface="+mn-cs"/>
              </a:rPr>
              <a:t>Use item 01010 when you run the program.</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48</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33FEB50A-4145-4BAD-8A96-75098BE667AD}"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9CDFB85B-978F-44DD-864D-4D2EFEC5AF74}" type="slidenum">
              <a:rPr lang="en-US"/>
              <a:pPr/>
              <a:t>49</a:t>
            </a:fld>
            <a:endParaRPr lang="en-US" dirty="0"/>
          </a:p>
        </p:txBody>
      </p:sp>
      <p:sp>
        <p:nvSpPr>
          <p:cNvPr id="59394" name="Rectangle 2"/>
          <p:cNvSpPr>
            <a:spLocks noGrp="1" noRot="1" noChangeAspect="1" noChangeArrowheads="1" noTextEdit="1"/>
          </p:cNvSpPr>
          <p:nvPr>
            <p:ph type="sldImg"/>
          </p:nvPr>
        </p:nvSpPr>
        <p:spPr>
          <a:xfrm>
            <a:off x="1181100" y="703263"/>
            <a:ext cx="4624388" cy="3468687"/>
          </a:xfrm>
          <a:ln w="12700" cap="flat">
            <a:solidFill>
              <a:schemeClr val="tx1"/>
            </a:solidFill>
          </a:ln>
        </p:spPr>
      </p:sp>
      <p:sp>
        <p:nvSpPr>
          <p:cNvPr id="59395" name="Rectangle 3"/>
          <p:cNvSpPr>
            <a:spLocks noGrp="1" noChangeArrowheads="1"/>
          </p:cNvSpPr>
          <p:nvPr>
            <p:ph type="body" idx="1"/>
          </p:nvPr>
        </p:nvSpPr>
        <p:spPr>
          <a:xfrm>
            <a:off x="931334" y="4402116"/>
            <a:ext cx="5122333" cy="4171950"/>
          </a:xfrm>
          <a:ln/>
        </p:spPr>
        <p:txBody>
          <a:bodyPr lIns="93522" tIns="46761" rIns="93522" bIns="46761"/>
          <a:lstStyle/>
          <a:p>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FORM statement is used to specify field and frame display characteristics in a single statement. Use it to define the order and appearance of fields for a frame at one time. The FORM statement overrides the default frame characteristics and can be used to override the default order in which fields are collected and displayed into frames.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When you use a data-handling statement (DISPLAY, PROMPT-FOR, or UPDATE), you can name the frame to use or use the default frame.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When you specify a frame on the FOR EACH statement, all of the statements in the procedure use the FORM definition of the frame.</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Although you can embed a FORM statement inside any block of code, QAD does not recommend this approach for managing a form definition. Instead, the form definition should appear outside the code block as illustrated in pc09005.p on the next page.</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50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7-1: FIND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Modify procedure pc07001.p. Notice that you can position the NO-LOCK phrase anywhere.</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FIND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 NO-LOCK WHERE </a:t>
            </a:r>
            <a:r>
              <a:rPr lang="en-US" sz="1200" kern="1200" baseline="0" dirty="0" err="1" smtClean="0">
                <a:solidFill>
                  <a:schemeClr val="tx1"/>
                </a:solidFill>
                <a:latin typeface="+mn-lt"/>
                <a:ea typeface="+mn-ea"/>
                <a:cs typeface="+mn-cs"/>
              </a:rPr>
              <a:t>pt_domain</a:t>
            </a:r>
            <a:r>
              <a:rPr lang="en-US" sz="1200" kern="1200" baseline="0" dirty="0" smtClean="0">
                <a:solidFill>
                  <a:schemeClr val="tx1"/>
                </a:solidFill>
                <a:latin typeface="+mn-lt"/>
                <a:ea typeface="+mn-ea"/>
                <a:cs typeface="+mn-cs"/>
              </a:rPr>
              <a:t> = "10USA"</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 INPUT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FIND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 WHERE </a:t>
            </a:r>
            <a:r>
              <a:rPr lang="en-US" sz="1200" kern="1200" baseline="0" dirty="0" err="1" smtClean="0">
                <a:solidFill>
                  <a:schemeClr val="tx1"/>
                </a:solidFill>
                <a:latin typeface="+mn-lt"/>
                <a:ea typeface="+mn-ea"/>
                <a:cs typeface="+mn-cs"/>
              </a:rPr>
              <a:t>pt_domain</a:t>
            </a:r>
            <a:r>
              <a:rPr lang="en-US" sz="1200" kern="1200" baseline="0" dirty="0" smtClean="0">
                <a:solidFill>
                  <a:schemeClr val="tx1"/>
                </a:solidFill>
                <a:latin typeface="+mn-lt"/>
                <a:ea typeface="+mn-ea"/>
                <a:cs typeface="+mn-cs"/>
              </a:rPr>
              <a:t> = "10USA"</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 INPUT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NO-LOCK.</a:t>
            </a:r>
          </a:p>
          <a:p>
            <a:pPr marL="182880"/>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FIND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 WHERE </a:t>
            </a:r>
            <a:r>
              <a:rPr lang="en-US" sz="1200" kern="1200" baseline="0" dirty="0" err="1" smtClean="0">
                <a:solidFill>
                  <a:schemeClr val="tx1"/>
                </a:solidFill>
                <a:latin typeface="+mn-lt"/>
                <a:ea typeface="+mn-ea"/>
                <a:cs typeface="+mn-cs"/>
              </a:rPr>
              <a:t>pt_domain</a:t>
            </a:r>
            <a:r>
              <a:rPr lang="en-US" sz="1200" kern="1200" baseline="0" dirty="0" smtClean="0">
                <a:solidFill>
                  <a:schemeClr val="tx1"/>
                </a:solidFill>
                <a:latin typeface="+mn-lt"/>
                <a:ea typeface="+mn-ea"/>
                <a:cs typeface="+mn-cs"/>
              </a:rPr>
              <a:t> = "10USA"</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 INPUT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NO-LOCK.</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FIND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 WHERE </a:t>
            </a:r>
            <a:r>
              <a:rPr lang="en-US" sz="1200" kern="1200" baseline="0" dirty="0" err="1" smtClean="0">
                <a:solidFill>
                  <a:schemeClr val="tx1"/>
                </a:solidFill>
                <a:latin typeface="+mn-lt"/>
                <a:ea typeface="+mn-ea"/>
                <a:cs typeface="+mn-cs"/>
              </a:rPr>
              <a:t>pt_domain</a:t>
            </a:r>
            <a:r>
              <a:rPr lang="en-US" sz="1200" kern="1200" baseline="0" dirty="0" smtClean="0">
                <a:solidFill>
                  <a:schemeClr val="tx1"/>
                </a:solidFill>
                <a:latin typeface="+mn-lt"/>
                <a:ea typeface="+mn-ea"/>
                <a:cs typeface="+mn-cs"/>
              </a:rPr>
              <a:t> = "10USA"</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&gt; INPUT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NO-LOCK.</a:t>
            </a:r>
          </a:p>
          <a:p>
            <a:endParaRPr lang="en-US" sz="1200" kern="1200" baseline="0" dirty="0" smtClean="0">
              <a:solidFill>
                <a:schemeClr val="tx1"/>
              </a:solidFill>
              <a:latin typeface="+mn-lt"/>
              <a:ea typeface="+mn-ea"/>
              <a:cs typeface="+mn-cs"/>
            </a:endParaRPr>
          </a:p>
          <a:p>
            <a:pPr marL="182880"/>
            <a:r>
              <a:rPr lang="en-US" sz="1200" b="1" i="1" kern="1200" baseline="0" dirty="0" smtClean="0">
                <a:solidFill>
                  <a:schemeClr val="tx1"/>
                </a:solidFill>
                <a:latin typeface="+mn-lt"/>
                <a:ea typeface="+mn-ea"/>
                <a:cs typeface="+mn-cs"/>
              </a:rPr>
              <a:t>Hint.  </a:t>
            </a:r>
            <a:r>
              <a:rPr lang="en-US" sz="1200" b="0" i="0" kern="1200" baseline="0" dirty="0" smtClean="0">
                <a:solidFill>
                  <a:schemeClr val="tx1"/>
                </a:solidFill>
                <a:latin typeface="+mn-lt"/>
                <a:ea typeface="+mn-ea"/>
                <a:cs typeface="+mn-cs"/>
              </a:rPr>
              <a:t>Enter 01010 when prompted for an item.</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Modify pc07001.p to look for item 04-5025, which does not exist in the database. What happens?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Create a program that prompts for a customer number and then displays the customer name and address information.</a:t>
            </a:r>
          </a:p>
          <a:p>
            <a:endParaRPr lang="en-US" sz="1200" kern="1200" baseline="0" dirty="0" smtClean="0">
              <a:solidFill>
                <a:schemeClr val="tx1"/>
              </a:solidFill>
              <a:latin typeface="+mn-lt"/>
              <a:ea typeface="+mn-ea"/>
              <a:cs typeface="+mn-cs"/>
            </a:endParaRPr>
          </a:p>
          <a:p>
            <a:pPr marL="182880"/>
            <a:r>
              <a:rPr lang="en-US" sz="1200" b="1" i="1" kern="1200" baseline="0" dirty="0" smtClean="0">
                <a:solidFill>
                  <a:schemeClr val="tx1"/>
                </a:solidFill>
                <a:latin typeface="+mn-lt"/>
                <a:ea typeface="+mn-ea"/>
                <a:cs typeface="+mn-cs"/>
              </a:rPr>
              <a:t>Hint.  </a:t>
            </a:r>
            <a:r>
              <a:rPr lang="en-US" sz="1200" b="0" i="0" kern="1200" baseline="0" dirty="0" smtClean="0">
                <a:solidFill>
                  <a:schemeClr val="tx1"/>
                </a:solidFill>
                <a:latin typeface="+mn-lt"/>
                <a:ea typeface="+mn-ea"/>
                <a:cs typeface="+mn-cs"/>
              </a:rPr>
              <a:t>Use </a:t>
            </a:r>
            <a:r>
              <a:rPr lang="en-US" sz="1200" b="0" i="0" kern="1200" baseline="0" dirty="0" err="1" smtClean="0">
                <a:solidFill>
                  <a:schemeClr val="tx1"/>
                </a:solidFill>
                <a:latin typeface="+mn-lt"/>
                <a:ea typeface="+mn-ea"/>
                <a:cs typeface="+mn-cs"/>
              </a:rPr>
              <a:t>ad_mstr</a:t>
            </a:r>
            <a:r>
              <a:rPr lang="en-US" sz="1200" b="0" i="0" kern="1200" baseline="0" dirty="0" smtClean="0">
                <a:solidFill>
                  <a:schemeClr val="tx1"/>
                </a:solidFill>
                <a:latin typeface="+mn-lt"/>
                <a:ea typeface="+mn-ea"/>
                <a:cs typeface="+mn-cs"/>
              </a:rPr>
              <a:t> and remember to use </a:t>
            </a:r>
            <a:r>
              <a:rPr lang="en-US" sz="1200" b="0" i="0" kern="1200" baseline="0" dirty="0" err="1" smtClean="0">
                <a:solidFill>
                  <a:schemeClr val="tx1"/>
                </a:solidFill>
                <a:latin typeface="+mn-lt"/>
                <a:ea typeface="+mn-ea"/>
                <a:cs typeface="+mn-cs"/>
              </a:rPr>
              <a:t>ad_domain</a:t>
            </a:r>
            <a:r>
              <a:rPr lang="en-US" sz="1200" b="0" i="0" kern="1200" baseline="0" dirty="0" smtClean="0">
                <a:solidFill>
                  <a:schemeClr val="tx1"/>
                </a:solidFill>
                <a:latin typeface="+mn-lt"/>
                <a:ea typeface="+mn-ea"/>
                <a:cs typeface="+mn-cs"/>
              </a:rPr>
              <a:t> = "10USA" in the WHERE clause.</a:t>
            </a:r>
          </a:p>
          <a:p>
            <a:pPr marL="182880"/>
            <a:endParaRPr lang="en-US" sz="1200" b="1" i="1" kern="1200" baseline="0" dirty="0" smtClean="0">
              <a:solidFill>
                <a:schemeClr val="tx1"/>
              </a:solidFill>
              <a:latin typeface="+mn-lt"/>
              <a:ea typeface="+mn-ea"/>
              <a:cs typeface="+mn-cs"/>
            </a:endParaRPr>
          </a:p>
          <a:p>
            <a:pPr marL="182880"/>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The field labeled Address (</a:t>
            </a:r>
            <a:r>
              <a:rPr lang="en-US" sz="1200" kern="1200" baseline="0" dirty="0" err="1" smtClean="0">
                <a:solidFill>
                  <a:schemeClr val="tx1"/>
                </a:solidFill>
                <a:latin typeface="+mn-lt"/>
                <a:ea typeface="+mn-ea"/>
                <a:cs typeface="+mn-cs"/>
              </a:rPr>
              <a:t>ad_addr</a:t>
            </a:r>
            <a:r>
              <a:rPr lang="en-US" sz="1200" kern="1200" baseline="0" dirty="0" smtClean="0">
                <a:solidFill>
                  <a:schemeClr val="tx1"/>
                </a:solidFill>
                <a:latin typeface="+mn-lt"/>
                <a:ea typeface="+mn-ea"/>
                <a:cs typeface="+mn-cs"/>
              </a:rPr>
              <a:t>) contains the customer and supplier number, not their physical location.</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9-4: FORM</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Modify procedure pc09004.p and add </a:t>
            </a:r>
            <a:r>
              <a:rPr lang="en-US" sz="1200" kern="1200" baseline="0" dirty="0" err="1" smtClean="0">
                <a:solidFill>
                  <a:schemeClr val="tx1"/>
                </a:solidFill>
                <a:latin typeface="+mn-lt"/>
                <a:ea typeface="+mn-ea"/>
                <a:cs typeface="+mn-cs"/>
              </a:rPr>
              <a:t>so_ship</a:t>
            </a:r>
            <a:r>
              <a:rPr lang="en-US" sz="1200" kern="1200" baseline="0" dirty="0" smtClean="0">
                <a:solidFill>
                  <a:schemeClr val="tx1"/>
                </a:solidFill>
                <a:latin typeface="+mn-lt"/>
                <a:ea typeface="+mn-ea"/>
                <a:cs typeface="+mn-cs"/>
              </a:rPr>
              <a:t> to the DISPLAY statement.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Modify this procedure so that it also displays the following sales order detail information: line number, item number, item price, order quantity, and quantity shipped.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Notice the difference between HEADER and TITLE.</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51</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This program illustrates how to segregate FORM statements at the beginning of a procedure.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DOWN statement is used to move to a different line.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example pc09005.p uses the frame phrase to specify 3 DOWN and the frame name.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52</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9-5: FORM Placement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Modify procedure pc09005.p:</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WITH SIDE-LABELS WIDTH 80 FRAME a 3 DOWN.</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WITH SIDE-LABELS WIDTH 80 FRAME a.</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Comment out the DOWN 1 statement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Rename the frame for the FOR EACH statement. Does this produce a better result?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4. Describe the easiest way to avoid the problems illustrated by these changes.</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53</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Errors in programming can result in the display multiple records on the same line without a pause between each new record. This causes multiple records to flash very quickly in the same place.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Record flashing is frequently caused by the inappropriate use of frame phrases and display-handling statements. It is most easily avoided by using the default Progress framing and adding frame control only as required.</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54</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9-6: Record Flashing</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Revise procedure pc09006.p to prevent the records from flashing.</a:t>
            </a:r>
          </a:p>
          <a:p>
            <a:endParaRPr lang="en-US" sz="1200" b="1" i="1"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Hint.  </a:t>
            </a:r>
            <a:r>
              <a:rPr lang="en-US" sz="1200" b="0" i="0" kern="1200" baseline="0" dirty="0" smtClean="0">
                <a:solidFill>
                  <a:schemeClr val="tx1"/>
                </a:solidFill>
                <a:latin typeface="+mn-lt"/>
                <a:ea typeface="+mn-ea"/>
                <a:cs typeface="+mn-cs"/>
              </a:rPr>
              <a:t>Use customer 10C1001 when testing the program.</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55</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 this lesson, you learned how frames are created and how to control frame handling. You should now be able to evaluate a simple procedure and determine its default framing.</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Default frames are assigned to procedure blocks as well as FOR EACH and REPEAT statements.</a:t>
            </a:r>
          </a:p>
          <a:p>
            <a:pPr>
              <a:buFont typeface="Arial" pitchFamily="34" charset="0"/>
              <a:buChar char="•"/>
            </a:pPr>
            <a:r>
              <a:rPr lang="en-US" sz="1200" kern="1200" baseline="0" dirty="0" smtClean="0">
                <a:solidFill>
                  <a:schemeClr val="tx1"/>
                </a:solidFill>
                <a:latin typeface="+mn-lt"/>
                <a:ea typeface="+mn-ea"/>
                <a:cs typeface="+mn-cs"/>
              </a:rPr>
              <a:t> Frames can be nested. The innermost iterating block creates a DOWN frame.</a:t>
            </a:r>
          </a:p>
          <a:p>
            <a:pPr>
              <a:buFont typeface="Arial" pitchFamily="34" charset="0"/>
              <a:buChar char="•"/>
            </a:pPr>
            <a:r>
              <a:rPr lang="en-US" sz="1200" kern="1200" baseline="0" dirty="0" smtClean="0">
                <a:solidFill>
                  <a:schemeClr val="tx1"/>
                </a:solidFill>
                <a:latin typeface="+mn-lt"/>
                <a:ea typeface="+mn-ea"/>
                <a:cs typeface="+mn-cs"/>
              </a:rPr>
              <a:t> You can create new frames by using the frame phrase to assign a frame name.</a:t>
            </a:r>
          </a:p>
          <a:p>
            <a:pPr>
              <a:buFont typeface="Arial" pitchFamily="34" charset="0"/>
              <a:buChar char="•"/>
            </a:pPr>
            <a:r>
              <a:rPr lang="en-US" sz="1200" kern="1200" baseline="0" dirty="0" smtClean="0">
                <a:solidFill>
                  <a:schemeClr val="tx1"/>
                </a:solidFill>
                <a:latin typeface="+mn-lt"/>
                <a:ea typeface="+mn-ea"/>
                <a:cs typeface="+mn-cs"/>
              </a:rPr>
              <a:t> Frame properties are additive within Progress procedures. Progress evaluates and combines all of the frame specifications for a frame.</a:t>
            </a:r>
          </a:p>
          <a:p>
            <a:pPr>
              <a:buFont typeface="Arial" pitchFamily="34" charset="0"/>
              <a:buChar char="•"/>
            </a:pPr>
            <a:r>
              <a:rPr lang="en-US" sz="1200" kern="1200" baseline="0" dirty="0" smtClean="0">
                <a:solidFill>
                  <a:schemeClr val="tx1"/>
                </a:solidFill>
                <a:latin typeface="+mn-lt"/>
                <a:ea typeface="+mn-ea"/>
                <a:cs typeface="+mn-cs"/>
              </a:rPr>
              <a:t> You can use the FORM statement to combine field and frame specifications within a single statement.</a:t>
            </a:r>
          </a:p>
          <a:p>
            <a:pPr>
              <a:buFont typeface="Arial" pitchFamily="34" charset="0"/>
              <a:buChar char="•"/>
            </a:pPr>
            <a:r>
              <a:rPr lang="en-US" sz="1200" kern="1200" baseline="0" dirty="0" smtClean="0">
                <a:solidFill>
                  <a:schemeClr val="tx1"/>
                </a:solidFill>
                <a:latin typeface="+mn-lt"/>
                <a:ea typeface="+mn-ea"/>
                <a:cs typeface="+mn-cs"/>
              </a:rPr>
              <a:t> The inappropriate use of frame control can result in record flashing.</a:t>
            </a:r>
          </a:p>
          <a:p>
            <a:endParaRPr lang="en-US" sz="1200" kern="1200" dirty="0" smtClean="0">
              <a:solidFill>
                <a:schemeClr val="tx1"/>
              </a:solidFill>
              <a:latin typeface="+mn-lt"/>
              <a:ea typeface="+mn-ea"/>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57</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8848">
              <a:defRPr/>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58</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An include file is a portion of a procedure or a complete procedure that is placed into a separate file. The use of include files is one method for reuse of code since it allow several procedures to use the same code to perform the same functions.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Use include files to avoid duplicating a common set of statements within one or more procedures. An include file is referenced within a procedure by placing the table name within braces ( { }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Progress retrieves the contents of include files when programs are compiled. Although it is not necessary for include files to end with the .</a:t>
            </a:r>
            <a:r>
              <a:rPr lang="en-US" sz="1200" kern="1200" baseline="0" dirty="0" err="1" smtClean="0">
                <a:solidFill>
                  <a:schemeClr val="tx1"/>
                </a:solidFill>
                <a:latin typeface="+mn-lt"/>
                <a:ea typeface="+mn-ea"/>
                <a:cs typeface="+mn-cs"/>
              </a:rPr>
              <a:t>i</a:t>
            </a:r>
            <a:r>
              <a:rPr lang="en-US" sz="1200" kern="1200" baseline="0" dirty="0" smtClean="0">
                <a:solidFill>
                  <a:schemeClr val="tx1"/>
                </a:solidFill>
                <a:latin typeface="+mn-lt"/>
                <a:ea typeface="+mn-ea"/>
                <a:cs typeface="+mn-cs"/>
              </a:rPr>
              <a:t> extension, this convention is suggested by Progress Software Corporation.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59</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Progress retrieves the statements in a file and compiles them as part of the main procedure. It looks in the PROPATH, which is a character string that contains the list of directories that Progress searches for procedures and files. See “Manipulating the PROPATH” on page 206 for details.</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Beginning with QAD 2011, include files must be prefixed with a full path. See “QAD Enterprise Applications Directories” on page 30.</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60</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Progress error message you saw in the last exercise is not very user friendly. You may prefer to create your own message and allow further processing in the event a record is not found.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NO-ERROR inhibits the Progress error messages that are displayed when the specified record does not exist. You must provide the error handling in your procedure when using the NO-ERROR option.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NO-WAIT option on the FIND statement causes the FIND to return immediately without waiting when the record is locked by another user.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To suppress Progress error messages and to prevent termination of the procedure, you must put the NO-ERROR clause on the FIND statement.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Possible errors are:</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Not finding a record that satisfies the record phrase</a:t>
            </a:r>
          </a:p>
          <a:p>
            <a:pPr>
              <a:buFont typeface="Arial" pitchFamily="34" charset="0"/>
              <a:buChar char="•"/>
            </a:pPr>
            <a:r>
              <a:rPr lang="en-US" sz="1200" kern="1200" baseline="0" dirty="0" smtClean="0">
                <a:solidFill>
                  <a:schemeClr val="tx1"/>
                </a:solidFill>
                <a:latin typeface="+mn-lt"/>
                <a:ea typeface="+mn-ea"/>
                <a:cs typeface="+mn-cs"/>
              </a:rPr>
              <a:t> Finding more than one record for a unique find</a:t>
            </a:r>
          </a:p>
          <a:p>
            <a:pPr>
              <a:buFont typeface="Arial" pitchFamily="34" charset="0"/>
              <a:buChar char="•"/>
            </a:pPr>
            <a:r>
              <a:rPr lang="en-US" sz="1200" kern="1200" baseline="0" dirty="0" smtClean="0">
                <a:solidFill>
                  <a:schemeClr val="tx1"/>
                </a:solidFill>
                <a:latin typeface="+mn-lt"/>
                <a:ea typeface="+mn-ea"/>
                <a:cs typeface="+mn-cs"/>
              </a:rPr>
              <a:t> Finding a record that is locked with the NO-WAIT option on the FIND</a:t>
            </a:r>
          </a:p>
          <a:p>
            <a:endParaRPr lang="en-US" sz="1200" dirty="0" smtClean="0">
              <a:latin typeface="+mn-lt"/>
              <a:cs typeface="Courier New" pitchFamily="49" charset="0"/>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first seven include files on this list are used for managing various aspects of simple reports and inquiries. If you are planning to use the Reporting Framework for designing your reports, you do not need to use these include files, since the Report Designer builds reports differently. This information is provided for students who want to write their own ad-hoc reports and take advantage of standard QAD processing features.</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61</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4131C6EB-ACDE-4626-9F13-482986CBF4AB}"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28A8F386-36C2-4F9F-917A-D8163320CF1F}" type="slidenum">
              <a:rPr lang="en-US"/>
              <a:pPr/>
              <a:t>62</a:t>
            </a:fld>
            <a:endParaRPr lang="en-US" dirty="0"/>
          </a:p>
        </p:txBody>
      </p:sp>
      <p:sp>
        <p:nvSpPr>
          <p:cNvPr id="37890" name="Rectangle 2"/>
          <p:cNvSpPr>
            <a:spLocks noGrp="1" noRot="1" noChangeAspect="1" noChangeArrowheads="1"/>
          </p:cNvSpPr>
          <p:nvPr>
            <p:ph type="sldImg"/>
          </p:nvPr>
        </p:nvSpPr>
        <p:spPr>
          <a:ln/>
        </p:spPr>
      </p:sp>
      <p:sp>
        <p:nvSpPr>
          <p:cNvPr id="37891" name="Rectangle 3"/>
          <p:cNvSpPr>
            <a:spLocks noGrp="1" noChangeArrowheads="1"/>
          </p:cNvSpPr>
          <p:nvPr>
            <p:ph type="body" idx="1"/>
          </p:nvPr>
        </p:nvSpPr>
        <p:spPr/>
        <p:txBody>
          <a:bodyPr/>
          <a:lstStyle/>
          <a:p>
            <a:r>
              <a:rPr lang="en-US" sz="1200" kern="1200" baseline="0" dirty="0" smtClean="0">
                <a:solidFill>
                  <a:schemeClr val="tx1"/>
                </a:solidFill>
                <a:latin typeface="+mn-lt"/>
                <a:ea typeface="+mn-ea"/>
                <a:cs typeface="+mn-cs"/>
              </a:rPr>
              <a:t>You can display standardized titles on the input frame by using the include file </a:t>
            </a:r>
            <a:r>
              <a:rPr lang="en-US" sz="1200" kern="1200" baseline="0" dirty="0" err="1" smtClean="0">
                <a:solidFill>
                  <a:schemeClr val="tx1"/>
                </a:solidFill>
                <a:latin typeface="+mn-lt"/>
                <a:ea typeface="+mn-ea"/>
                <a:cs typeface="+mn-cs"/>
              </a:rPr>
              <a:t>mfdtitle.i</a:t>
            </a:r>
            <a:r>
              <a:rPr lang="en-US" sz="1200" kern="1200" baseline="0" dirty="0" smtClean="0">
                <a:solidFill>
                  <a:schemeClr val="tx1"/>
                </a:solidFill>
                <a:latin typeface="+mn-lt"/>
                <a:ea typeface="+mn-ea"/>
                <a:cs typeface="+mn-cs"/>
              </a:rPr>
              <a:t>. In SE, this procedure passes the revision level to </a:t>
            </a:r>
            <a:r>
              <a:rPr lang="en-US" sz="1200" kern="1200" baseline="0" dirty="0" err="1" smtClean="0">
                <a:solidFill>
                  <a:schemeClr val="tx1"/>
                </a:solidFill>
                <a:latin typeface="+mn-lt"/>
                <a:ea typeface="+mn-ea"/>
                <a:cs typeface="+mn-cs"/>
              </a:rPr>
              <a:t>mfdtitle.i</a:t>
            </a:r>
            <a:r>
              <a:rPr lang="en-US" sz="1200" kern="1200" baseline="0" dirty="0" smtClean="0">
                <a:solidFill>
                  <a:schemeClr val="tx1"/>
                </a:solidFill>
                <a:latin typeface="+mn-lt"/>
                <a:ea typeface="+mn-ea"/>
                <a:cs typeface="+mn-cs"/>
              </a:rPr>
              <a:t> by putting the revision level in quotes (“a”). The title is obtained from the menu system.</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Use </a:t>
            </a:r>
            <a:r>
              <a:rPr lang="en-US" sz="1200" kern="1200" baseline="0" dirty="0" err="1" smtClean="0">
                <a:solidFill>
                  <a:schemeClr val="tx1"/>
                </a:solidFill>
                <a:latin typeface="+mn-lt"/>
                <a:ea typeface="+mn-ea"/>
                <a:cs typeface="+mn-cs"/>
              </a:rPr>
              <a:t>mfdtitle.i</a:t>
            </a:r>
            <a:r>
              <a:rPr lang="en-US" sz="1200" kern="1200" baseline="0" dirty="0" smtClean="0">
                <a:solidFill>
                  <a:schemeClr val="tx1"/>
                </a:solidFill>
                <a:latin typeface="+mn-lt"/>
                <a:ea typeface="+mn-ea"/>
                <a:cs typeface="+mn-cs"/>
              </a:rPr>
              <a:t> to display the program name in the window title bar, QAD EA menu bar, and toolbar icons. To conform to other standard include fields, all input fields used for selection criteria should be displayed within frame a.</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For standardized inquiries, use the frame phrase options NO-UNDERLINE WIDTH 80 for the input frame. Display frames should also use WIDTH 80.</a:t>
            </a:r>
          </a:p>
          <a:p>
            <a:endParaRPr lang="en-US" sz="1200" kern="1200" dirty="0" smtClean="0">
              <a:solidFill>
                <a:schemeClr val="tx1"/>
              </a:solidFill>
              <a:latin typeface="+mn-lt"/>
              <a:ea typeface="+mn-ea"/>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A4207F91-F90C-4983-8C75-CA4F947384B4}"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0DA9C928-A1EA-4867-B542-7F22A40629CB}" type="slidenum">
              <a:rPr lang="en-US"/>
              <a:pPr/>
              <a:t>63</a:t>
            </a:fld>
            <a:endParaRPr lang="en-US" dirty="0"/>
          </a:p>
        </p:txBody>
      </p:sp>
      <p:sp>
        <p:nvSpPr>
          <p:cNvPr id="39938" name="Rectangle 2"/>
          <p:cNvSpPr>
            <a:spLocks noGrp="1" noRot="1" noChangeAspect="1" noChangeArrowheads="1"/>
          </p:cNvSpPr>
          <p:nvPr>
            <p:ph type="sldImg"/>
          </p:nvPr>
        </p:nvSpPr>
        <p:spPr>
          <a:ln/>
        </p:spPr>
      </p:sp>
      <p:sp>
        <p:nvSpPr>
          <p:cNvPr id="399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BC13A580-33E2-4447-AE8C-54183489A369}"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BEE622FB-5E82-4E6C-AA67-768E6534489F}" type="slidenum">
              <a:rPr lang="en-US"/>
              <a:pPr/>
              <a:t>64</a:t>
            </a:fld>
            <a:endParaRPr lang="en-US" dirty="0"/>
          </a:p>
        </p:txBody>
      </p:sp>
      <p:sp>
        <p:nvSpPr>
          <p:cNvPr id="41986" name="Rectangle 2"/>
          <p:cNvSpPr>
            <a:spLocks noGrp="1" noRot="1" noChangeAspect="1" noChangeArrowheads="1"/>
          </p:cNvSpPr>
          <p:nvPr>
            <p:ph type="sldImg"/>
          </p:nvPr>
        </p:nvSpPr>
        <p:spPr>
          <a:ln/>
        </p:spPr>
      </p:sp>
      <p:sp>
        <p:nvSpPr>
          <p:cNvPr id="41987"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This screen shows how the title of a report appears as formatted by </a:t>
            </a:r>
            <a:r>
              <a:rPr lang="en-US" sz="1200" kern="1200" baseline="0" dirty="0" err="1" smtClean="0">
                <a:solidFill>
                  <a:schemeClr val="tx1"/>
                </a:solidFill>
                <a:latin typeface="+mn-lt"/>
                <a:ea typeface="+mn-ea"/>
                <a:cs typeface="+mn-cs"/>
              </a:rPr>
              <a:t>mfdtitle.i</a:t>
            </a:r>
            <a:r>
              <a:rPr lang="en-US" sz="1200" kern="1200" baseline="0" dirty="0" smtClean="0">
                <a:solidFill>
                  <a:schemeClr val="tx1"/>
                </a:solidFill>
                <a:latin typeface="+mn-lt"/>
                <a:ea typeface="+mn-ea"/>
                <a:cs typeface="+mn-cs"/>
              </a:rPr>
              <a:t>.</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ED4B40A9-7759-42A7-8146-B0F55CEC1E34}"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3FD83FA6-63E8-492E-A6E5-9A0F903DD46B}" type="slidenum">
              <a:rPr lang="en-US"/>
              <a:pPr/>
              <a:t>65</a:t>
            </a:fld>
            <a:endParaRPr lang="en-US" dirty="0"/>
          </a:p>
        </p:txBody>
      </p:sp>
      <p:sp>
        <p:nvSpPr>
          <p:cNvPr id="44034" name="Rectangle 2"/>
          <p:cNvSpPr>
            <a:spLocks noGrp="1" noRot="1" noChangeAspect="1" noChangeArrowheads="1"/>
          </p:cNvSpPr>
          <p:nvPr>
            <p:ph type="sldImg"/>
          </p:nvPr>
        </p:nvSpPr>
        <p:spPr>
          <a:ln/>
        </p:spPr>
      </p:sp>
      <p:sp>
        <p:nvSpPr>
          <p:cNvPr id="44035"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Some of the information defined in the title bar is obtained from Menu System Maintenance. This table manages the program label displayed on the screen and the menu number position.</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C2A566EC-EC1E-49D9-AE6C-3857E328C4F4}"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2223252E-8553-4446-9976-B31843566FD3}" type="slidenum">
              <a:rPr lang="en-US"/>
              <a:pPr/>
              <a:t>66</a:t>
            </a:fld>
            <a:endParaRPr lang="en-US" dirty="0"/>
          </a:p>
        </p:txBody>
      </p:sp>
      <p:sp>
        <p:nvSpPr>
          <p:cNvPr id="208898" name="Rectangle 2"/>
          <p:cNvSpPr>
            <a:spLocks noGrp="1" noRot="1" noChangeAspect="1" noChangeArrowheads="1" noTextEdit="1"/>
          </p:cNvSpPr>
          <p:nvPr>
            <p:ph type="sldImg"/>
          </p:nvPr>
        </p:nvSpPr>
        <p:spPr>
          <a:ln/>
        </p:spPr>
      </p:sp>
      <p:sp>
        <p:nvSpPr>
          <p:cNvPr id="2088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Use </a:t>
            </a:r>
            <a:r>
              <a:rPr lang="en-US" sz="1200" kern="1200" baseline="0" dirty="0" err="1" smtClean="0">
                <a:solidFill>
                  <a:schemeClr val="tx1"/>
                </a:solidFill>
                <a:latin typeface="+mn-lt"/>
                <a:ea typeface="+mn-ea"/>
                <a:cs typeface="+mn-cs"/>
              </a:rPr>
              <a:t>gpselout.i</a:t>
            </a:r>
            <a:r>
              <a:rPr lang="en-US" sz="1200" kern="1200" baseline="0" dirty="0" smtClean="0">
                <a:solidFill>
                  <a:schemeClr val="tx1"/>
                </a:solidFill>
                <a:latin typeface="+mn-lt"/>
                <a:ea typeface="+mn-ea"/>
                <a:cs typeface="+mn-cs"/>
              </a:rPr>
              <a:t> to prompt the user for an output device and batch ID for running reports in the background.</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E13E2BB9-E912-4240-99AF-B79D18383C5B}"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46876C66-7BEE-4FA6-B3A8-25D4BD9F03C5}" type="slidenum">
              <a:rPr lang="en-US"/>
              <a:pPr/>
              <a:t>67</a:t>
            </a:fld>
            <a:endParaRPr lang="en-US" dirty="0"/>
          </a:p>
        </p:txBody>
      </p:sp>
      <p:sp>
        <p:nvSpPr>
          <p:cNvPr id="212994" name="Rectangle 2"/>
          <p:cNvSpPr>
            <a:spLocks noGrp="1" noRot="1" noChangeAspect="1" noChangeArrowheads="1" noTextEdit="1"/>
          </p:cNvSpPr>
          <p:nvPr>
            <p:ph type="sldImg"/>
          </p:nvPr>
        </p:nvSpPr>
        <p:spPr>
          <a:ln/>
        </p:spPr>
      </p:sp>
      <p:sp>
        <p:nvSpPr>
          <p:cNvPr id="21299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F0DF2870-5169-4EDE-93A7-6EB5D3B21B71}"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8169ECF5-1250-4327-B4C8-B529B9190450}" type="slidenum">
              <a:rPr lang="en-US"/>
              <a:pPr/>
              <a:t>68</a:t>
            </a:fld>
            <a:endParaRPr lang="en-US" dirty="0"/>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3BEF3690-2704-40C3-B583-EE9CE462D832}"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D6B3F106-E678-4F24-AAB1-2C02ADCB2609}" type="slidenum">
              <a:rPr lang="en-US"/>
              <a:pPr/>
              <a:t>69</a:t>
            </a:fld>
            <a:endParaRPr lang="en-US" dirty="0"/>
          </a:p>
        </p:txBody>
      </p:sp>
      <p:sp>
        <p:nvSpPr>
          <p:cNvPr id="84994" name="Rectangle 2"/>
          <p:cNvSpPr>
            <a:spLocks noGrp="1" noRot="1" noChangeAspect="1" noChangeArrowheads="1"/>
          </p:cNvSpPr>
          <p:nvPr>
            <p:ph type="sldImg"/>
          </p:nvPr>
        </p:nvSpPr>
        <p:spPr>
          <a:ln/>
        </p:spPr>
      </p:sp>
      <p:sp>
        <p:nvSpPr>
          <p:cNvPr id="8499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189ED206-927B-48F6-A52B-9130D4DDA83A}"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9B84ECFC-C80B-433E-A6E0-17ADF5DC1BFA}" type="slidenum">
              <a:rPr lang="en-US"/>
              <a:pPr/>
              <a:t>70</a:t>
            </a:fld>
            <a:endParaRPr lang="en-US" dirty="0"/>
          </a:p>
        </p:txBody>
      </p:sp>
      <p:sp>
        <p:nvSpPr>
          <p:cNvPr id="87042" name="Rectangle 2"/>
          <p:cNvSpPr>
            <a:spLocks noGrp="1" noRot="1" noChangeAspect="1" noChangeArrowheads="1"/>
          </p:cNvSpPr>
          <p:nvPr>
            <p:ph type="sldImg"/>
          </p:nvPr>
        </p:nvSpPr>
        <p:spPr>
          <a:ln/>
        </p:spPr>
      </p:sp>
      <p:sp>
        <p:nvSpPr>
          <p:cNvPr id="8704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IF AVAILABLE expression is TRUE when one, and only one, record is found that meets the test condition in the FIND statement. If more than one record is found, the IF AVAILABLE expression is FALSE.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conditional expression IF AVAILABLE uses the AVAILABLE function. The IF AVAILABLE expression would be TRUE if the requested record was retrieved. The IF NOT AVAILABLE expression would be TRUE if the requested record was not found.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IF statement lets you test a condition and then do something if the condition is TRUE or FALSE. In the sample procedure pc07002.p, if the record is not found, an error message is displayed; otherwise, the record is displayed.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MESSAGE displays the message text in the message area. The last three lines of the screen are reserved: two lines for MESSAGES and the last line for a system STATUS message.</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06D470A2-0552-4491-9F51-3D1D80E72017}"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D0CDF9CC-19A0-4728-B813-DAF1C5A31D50}" type="slidenum">
              <a:rPr lang="en-US"/>
              <a:pPr/>
              <a:t>71</a:t>
            </a:fld>
            <a:endParaRPr lang="en-US" dirty="0"/>
          </a:p>
        </p:txBody>
      </p:sp>
      <p:sp>
        <p:nvSpPr>
          <p:cNvPr id="89090" name="Rectangle 2"/>
          <p:cNvSpPr>
            <a:spLocks noGrp="1" noRot="1" noChangeAspect="1" noChangeArrowheads="1"/>
          </p:cNvSpPr>
          <p:nvPr>
            <p:ph type="sldImg"/>
          </p:nvPr>
        </p:nvSpPr>
        <p:spPr>
          <a:ln/>
        </p:spPr>
      </p:sp>
      <p:sp>
        <p:nvSpPr>
          <p:cNvPr id="89091" name="Rectangle 3"/>
          <p:cNvSpPr>
            <a:spLocks noGrp="1" noChangeArrowheads="1"/>
          </p:cNvSpPr>
          <p:nvPr>
            <p:ph type="body" idx="1"/>
          </p:nvPr>
        </p:nvSpPr>
        <p:spPr/>
        <p:txBody>
          <a:bodyPr/>
          <a:lstStyle/>
          <a:p>
            <a:r>
              <a:rPr lang="en-US" sz="1200" kern="1200" baseline="0" dirty="0" smtClean="0">
                <a:solidFill>
                  <a:schemeClr val="tx1"/>
                </a:solidFill>
                <a:latin typeface="+mn-lt"/>
                <a:ea typeface="+mn-ea"/>
                <a:cs typeface="+mn-cs"/>
              </a:rPr>
              <a:t>The purpose of the include file </a:t>
            </a:r>
            <a:r>
              <a:rPr lang="en-US" sz="1200" kern="1200" baseline="0" dirty="0" err="1" smtClean="0">
                <a:solidFill>
                  <a:schemeClr val="tx1"/>
                </a:solidFill>
                <a:latin typeface="+mn-lt"/>
                <a:ea typeface="+mn-ea"/>
                <a:cs typeface="+mn-cs"/>
              </a:rPr>
              <a:t>mfquoter.i</a:t>
            </a:r>
            <a:r>
              <a:rPr lang="en-US" sz="1200" kern="1200" baseline="0" dirty="0" smtClean="0">
                <a:solidFill>
                  <a:schemeClr val="tx1"/>
                </a:solidFill>
                <a:latin typeface="+mn-lt"/>
                <a:ea typeface="+mn-ea"/>
                <a:cs typeface="+mn-cs"/>
              </a:rPr>
              <a:t> is to insert double quotes around the selection criteria for reports. By doing so, it allows you to run reports batch mode.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Because </a:t>
            </a:r>
            <a:r>
              <a:rPr lang="en-US" sz="1200" kern="1200" baseline="0" dirty="0" err="1" smtClean="0">
                <a:solidFill>
                  <a:schemeClr val="tx1"/>
                </a:solidFill>
                <a:latin typeface="+mn-lt"/>
                <a:ea typeface="+mn-ea"/>
                <a:cs typeface="+mn-cs"/>
              </a:rPr>
              <a:t>mfquoter.i</a:t>
            </a:r>
            <a:r>
              <a:rPr lang="en-US" sz="1200" kern="1200" baseline="0" dirty="0" smtClean="0">
                <a:solidFill>
                  <a:schemeClr val="tx1"/>
                </a:solidFill>
                <a:latin typeface="+mn-lt"/>
                <a:ea typeface="+mn-ea"/>
                <a:cs typeface="+mn-cs"/>
              </a:rPr>
              <a:t> has only one parameter, multiple </a:t>
            </a:r>
            <a:r>
              <a:rPr lang="en-US" sz="1200" kern="1200" baseline="0" dirty="0" err="1" smtClean="0">
                <a:solidFill>
                  <a:schemeClr val="tx1"/>
                </a:solidFill>
                <a:latin typeface="+mn-lt"/>
                <a:ea typeface="+mn-ea"/>
                <a:cs typeface="+mn-cs"/>
              </a:rPr>
              <a:t>mfquoter.i</a:t>
            </a:r>
            <a:r>
              <a:rPr lang="en-US" sz="1200" kern="1200" baseline="0" dirty="0" smtClean="0">
                <a:solidFill>
                  <a:schemeClr val="tx1"/>
                </a:solidFill>
                <a:latin typeface="+mn-lt"/>
                <a:ea typeface="+mn-ea"/>
                <a:cs typeface="+mn-cs"/>
              </a:rPr>
              <a:t> statements are required, one for each selection criteria.</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Notice that </a:t>
            </a:r>
            <a:r>
              <a:rPr lang="en-US" sz="1200" kern="1200" baseline="0" dirty="0" err="1" smtClean="0">
                <a:solidFill>
                  <a:schemeClr val="tx1"/>
                </a:solidFill>
                <a:latin typeface="+mn-lt"/>
                <a:ea typeface="+mn-ea"/>
                <a:cs typeface="+mn-cs"/>
              </a:rPr>
              <a:t>mfquoter.i</a:t>
            </a:r>
            <a:r>
              <a:rPr lang="en-US" sz="1200" kern="1200" baseline="0" dirty="0" smtClean="0">
                <a:solidFill>
                  <a:schemeClr val="tx1"/>
                </a:solidFill>
                <a:latin typeface="+mn-lt"/>
                <a:ea typeface="+mn-ea"/>
                <a:cs typeface="+mn-cs"/>
              </a:rPr>
              <a:t> is included after the statements updating the form’s selection criteria.</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It must use the same sequence as the variables in the selection criteria.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p>
          <a:p>
            <a:endParaRPr lang="en-US" b="0"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1F9B31B8-1073-4A1E-9E07-C2C822ED29CF}"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B42A4835-4337-4883-96E5-DF4CDD824F65}" type="slidenum">
              <a:rPr lang="en-US"/>
              <a:pPr/>
              <a:t>72</a:t>
            </a:fld>
            <a:endParaRPr lang="en-US" dirty="0"/>
          </a:p>
        </p:txBody>
      </p:sp>
      <p:sp>
        <p:nvSpPr>
          <p:cNvPr id="91138" name="Rectangle 2"/>
          <p:cNvSpPr>
            <a:spLocks noGrp="1" noRot="1" noChangeAspect="1" noChangeArrowheads="1"/>
          </p:cNvSpPr>
          <p:nvPr>
            <p:ph type="sldImg"/>
          </p:nvPr>
        </p:nvSpPr>
        <p:spPr>
          <a:ln/>
        </p:spPr>
      </p:sp>
      <p:sp>
        <p:nvSpPr>
          <p:cNvPr id="9113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21BC030C-5E2C-4079-AB71-089CE716F2B8}"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F4188E59-E736-4262-A403-421D5D44570A}" type="slidenum">
              <a:rPr lang="en-US"/>
              <a:pPr/>
              <a:t>73</a:t>
            </a:fld>
            <a:endParaRPr lang="en-US" dirty="0"/>
          </a:p>
        </p:txBody>
      </p:sp>
      <p:sp>
        <p:nvSpPr>
          <p:cNvPr id="93186" name="Rectangle 2"/>
          <p:cNvSpPr>
            <a:spLocks noGrp="1" noRot="1" noChangeAspect="1" noChangeArrowheads="1"/>
          </p:cNvSpPr>
          <p:nvPr>
            <p:ph type="sldImg"/>
          </p:nvPr>
        </p:nvSpPr>
        <p:spPr>
          <a:ln/>
        </p:spPr>
      </p:sp>
      <p:sp>
        <p:nvSpPr>
          <p:cNvPr id="9318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86724116-E808-4C1B-9771-348F89AD8F61}"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B25F45D8-B69F-4FFA-A089-5178A169213F}" type="slidenum">
              <a:rPr lang="en-US"/>
              <a:pPr/>
              <a:t>74</a:t>
            </a:fld>
            <a:endParaRPr lang="en-US" dirty="0"/>
          </a:p>
        </p:txBody>
      </p:sp>
      <p:sp>
        <p:nvSpPr>
          <p:cNvPr id="95234" name="Rectangle 2"/>
          <p:cNvSpPr>
            <a:spLocks noGrp="1" noRot="1" noChangeAspect="1" noChangeArrowheads="1"/>
          </p:cNvSpPr>
          <p:nvPr>
            <p:ph type="sldImg"/>
          </p:nvPr>
        </p:nvSpPr>
        <p:spPr>
          <a:ln/>
        </p:spPr>
      </p:sp>
      <p:sp>
        <p:nvSpPr>
          <p:cNvPr id="9523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E3135F90-E63A-419B-A91B-7584CB50E059}"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E35DC754-BF97-4803-BBDA-D6F36E27E7AA}" type="slidenum">
              <a:rPr lang="en-US"/>
              <a:pPr/>
              <a:t>75</a:t>
            </a:fld>
            <a:endParaRPr lang="en-US" dirty="0"/>
          </a:p>
        </p:txBody>
      </p:sp>
      <p:sp>
        <p:nvSpPr>
          <p:cNvPr id="97282" name="Rectangle 2"/>
          <p:cNvSpPr>
            <a:spLocks noGrp="1" noRot="1" noChangeAspect="1" noChangeArrowheads="1"/>
          </p:cNvSpPr>
          <p:nvPr>
            <p:ph type="sldImg"/>
          </p:nvPr>
        </p:nvSpPr>
        <p:spPr>
          <a:ln/>
        </p:spPr>
      </p:sp>
      <p:sp>
        <p:nvSpPr>
          <p:cNvPr id="97283" name="Rectangle 3"/>
          <p:cNvSpPr>
            <a:spLocks noGrp="1" noChangeArrowheads="1"/>
          </p:cNvSpPr>
          <p:nvPr>
            <p:ph type="body" idx="1"/>
          </p:nvPr>
        </p:nvSpPr>
        <p:spPr/>
        <p:txBody>
          <a:bodyPr/>
          <a:lstStyle/>
          <a:p>
            <a:r>
              <a:rPr lang="en-US" sz="1200" kern="1200" baseline="0" dirty="0" smtClean="0">
                <a:solidFill>
                  <a:schemeClr val="tx1"/>
                </a:solidFill>
                <a:latin typeface="+mn-lt"/>
                <a:ea typeface="+mn-ea"/>
                <a:cs typeface="+mn-cs"/>
              </a:rPr>
              <a:t>In QAD Enterprise Edition, the company name is the name of the domain defined in Domain Create.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In QAD Standard Edition, the company name that displays on reports is defined with the special setting of ~reports in Company Address Maintenance. This is not applicable to QAD Enterprise Edition.</a:t>
            </a:r>
          </a:p>
          <a:p>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640C6910-1AF7-4EAA-B8C9-EABAC039F000}"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5700F4BE-25FC-45B4-A2E8-5AAE2A077109}" type="slidenum">
              <a:rPr lang="en-US"/>
              <a:pPr/>
              <a:t>76</a:t>
            </a:fld>
            <a:endParaRPr lang="en-US" dirty="0"/>
          </a:p>
        </p:txBody>
      </p:sp>
      <p:sp>
        <p:nvSpPr>
          <p:cNvPr id="99330" name="Rectangle 2"/>
          <p:cNvSpPr>
            <a:spLocks noGrp="1" noRot="1" noChangeAspect="1" noChangeArrowheads="1"/>
          </p:cNvSpPr>
          <p:nvPr>
            <p:ph type="sldImg"/>
          </p:nvPr>
        </p:nvSpPr>
        <p:spPr>
          <a:ln/>
        </p:spPr>
      </p:sp>
      <p:sp>
        <p:nvSpPr>
          <p:cNvPr id="99331"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title of the report is defined in Menu System Maintenance.</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CDED4181-35B3-483D-8209-8F2D1FE7AAE1}"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51FA36D0-F651-4DA7-B557-CEEBDA5DCE6A}" type="slidenum">
              <a:rPr lang="en-US"/>
              <a:pPr/>
              <a:t>77</a:t>
            </a:fld>
            <a:endParaRPr lang="en-US" dirty="0"/>
          </a:p>
        </p:txBody>
      </p:sp>
      <p:sp>
        <p:nvSpPr>
          <p:cNvPr id="101378" name="Rectangle 2"/>
          <p:cNvSpPr>
            <a:spLocks noGrp="1" noRot="1" noChangeAspect="1" noChangeArrowheads="1"/>
          </p:cNvSpPr>
          <p:nvPr>
            <p:ph type="sldImg"/>
          </p:nvPr>
        </p:nvSpPr>
        <p:spPr>
          <a:ln/>
        </p:spPr>
      </p:sp>
      <p:sp>
        <p:nvSpPr>
          <p:cNvPr id="10137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48A8DCA8-1D24-467A-AC4D-1738D0C50B24}"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0A697449-5769-4D8A-B593-5ADD540C7E14}" type="slidenum">
              <a:rPr lang="en-US"/>
              <a:pPr/>
              <a:t>78</a:t>
            </a:fld>
            <a:endParaRPr lang="en-US" dirty="0"/>
          </a:p>
        </p:txBody>
      </p:sp>
      <p:sp>
        <p:nvSpPr>
          <p:cNvPr id="103426" name="Rectangle 2"/>
          <p:cNvSpPr>
            <a:spLocks noGrp="1" noRot="1" noChangeAspect="1" noChangeArrowheads="1"/>
          </p:cNvSpPr>
          <p:nvPr>
            <p:ph type="sldImg"/>
          </p:nvPr>
        </p:nvSpPr>
        <p:spPr>
          <a:ln/>
        </p:spPr>
      </p:sp>
      <p:sp>
        <p:nvSpPr>
          <p:cNvPr id="10342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3FDA17A0-0E50-461F-969D-40BB5CACEE0B}"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08751620-91FB-418E-BB77-EE4A8F7AFC2E}" type="slidenum">
              <a:rPr lang="en-US"/>
              <a:pPr/>
              <a:t>79</a:t>
            </a:fld>
            <a:endParaRPr lang="en-US" dirty="0"/>
          </a:p>
        </p:txBody>
      </p:sp>
      <p:sp>
        <p:nvSpPr>
          <p:cNvPr id="105474" name="Rectangle 2"/>
          <p:cNvSpPr>
            <a:spLocks noGrp="1" noRot="1" noChangeAspect="1" noChangeArrowheads="1"/>
          </p:cNvSpPr>
          <p:nvPr>
            <p:ph type="sldImg"/>
          </p:nvPr>
        </p:nvSpPr>
        <p:spPr>
          <a:ln/>
        </p:spPr>
      </p:sp>
      <p:sp>
        <p:nvSpPr>
          <p:cNvPr id="10547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pPr marL="228600" lvl="0" indent="-228600">
              <a:buNone/>
            </a:pP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7-2: AVAILABLE</a:t>
            </a:r>
          </a:p>
          <a:p>
            <a:endParaRPr lang="en-US" sz="1200" kern="1200" baseline="0" dirty="0" smtClean="0">
              <a:solidFill>
                <a:schemeClr val="tx1"/>
              </a:solidFill>
              <a:latin typeface="+mn-lt"/>
              <a:ea typeface="+mn-ea"/>
              <a:cs typeface="+mn-cs"/>
            </a:endParaRPr>
          </a:p>
          <a:p>
            <a:pPr marL="228600" indent="-228600">
              <a:buNone/>
            </a:pPr>
            <a:r>
              <a:rPr lang="en-US" sz="1200" kern="1200" baseline="0" dirty="0" smtClean="0">
                <a:solidFill>
                  <a:schemeClr val="tx1"/>
                </a:solidFill>
                <a:latin typeface="+mn-lt"/>
                <a:ea typeface="+mn-ea"/>
                <a:cs typeface="+mn-cs"/>
              </a:rPr>
              <a:t>1. Modify procedure pc07002.p.</a:t>
            </a:r>
          </a:p>
          <a:p>
            <a:pPr marL="228600" indent="-228600">
              <a:buNone/>
            </a:pPr>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MESSAGE "Item" + INPUT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 " Not Found".</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MESSAGE "Item" +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 " Not Found".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Run the modified program with a valid item (01010).</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Run the program with an invalid item (your initials).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4. Why did removing INPUT from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cause a Progress error instead of the message?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5. Modify the program as follows and rerun first with a valid and then an invalid item.</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ELSE DO:</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IF NOT AVAILABLE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 THEN DO:</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81</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8848">
              <a:defRPr/>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82</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An array is a field that occurs more than once for each record in a table. The Price List table (</a:t>
            </a:r>
            <a:r>
              <a:rPr lang="en-US" sz="1200" kern="1200" baseline="0" dirty="0" err="1" smtClean="0">
                <a:solidFill>
                  <a:schemeClr val="tx1"/>
                </a:solidFill>
                <a:latin typeface="+mn-lt"/>
                <a:ea typeface="+mn-ea"/>
                <a:cs typeface="+mn-cs"/>
              </a:rPr>
              <a:t>pc_mstr</a:t>
            </a:r>
            <a:r>
              <a:rPr lang="en-US" sz="1200" kern="1200" baseline="0" dirty="0" smtClean="0">
                <a:solidFill>
                  <a:schemeClr val="tx1"/>
                </a:solidFill>
                <a:latin typeface="+mn-lt"/>
                <a:ea typeface="+mn-ea"/>
                <a:cs typeface="+mn-cs"/>
              </a:rPr>
              <a:t>) contains price information stored in an array. Each page of comments is also stored in an array. In the manual, array fields have extents shown after the field name. The number of extents a field has is shown in brackets ( [ ] ). The extent is the number of times that a field occurs for each record in that table.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use the DO statement to repeat a block of commands within a procedure. This is especially useful for array handling.</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example shown here displays price list information from the </a:t>
            </a:r>
            <a:r>
              <a:rPr lang="en-US" sz="1200" kern="1200" baseline="0" dirty="0" err="1" smtClean="0">
                <a:solidFill>
                  <a:schemeClr val="tx1"/>
                </a:solidFill>
                <a:latin typeface="+mn-lt"/>
                <a:ea typeface="+mn-ea"/>
                <a:cs typeface="+mn-cs"/>
              </a:rPr>
              <a:t>pc_mstr</a:t>
            </a:r>
            <a:r>
              <a:rPr lang="en-US" sz="1200" kern="1200" baseline="0" dirty="0" smtClean="0">
                <a:solidFill>
                  <a:schemeClr val="tx1"/>
                </a:solidFill>
                <a:latin typeface="+mn-lt"/>
                <a:ea typeface="+mn-ea"/>
                <a:cs typeface="+mn-cs"/>
              </a:rPr>
              <a:t> table. The data dictionary field definition for </a:t>
            </a:r>
            <a:r>
              <a:rPr lang="en-US" sz="1200" kern="1200" baseline="0" dirty="0" err="1" smtClean="0">
                <a:solidFill>
                  <a:schemeClr val="tx1"/>
                </a:solidFill>
                <a:latin typeface="+mn-lt"/>
                <a:ea typeface="+mn-ea"/>
                <a:cs typeface="+mn-cs"/>
              </a:rPr>
              <a:t>pc_min_qty</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pc_amt</a:t>
            </a:r>
            <a:r>
              <a:rPr lang="en-US" sz="1200" kern="1200" baseline="0" dirty="0" smtClean="0">
                <a:solidFill>
                  <a:schemeClr val="tx1"/>
                </a:solidFill>
                <a:latin typeface="+mn-lt"/>
                <a:ea typeface="+mn-ea"/>
                <a:cs typeface="+mn-cs"/>
              </a:rPr>
              <a:t> fields specifies 15 extents. This indicates that 15 values for each of those fields are available for each price list. The DO statement in the procedure pc11001.p specifies that the block iterates 15 times, once for each value of the variable </a:t>
            </a:r>
            <a:r>
              <a:rPr lang="en-US" sz="1200" kern="1200" baseline="0" dirty="0" err="1" smtClean="0">
                <a:solidFill>
                  <a:schemeClr val="tx1"/>
                </a:solidFill>
                <a:latin typeface="+mn-lt"/>
                <a:ea typeface="+mn-ea"/>
                <a:cs typeface="+mn-cs"/>
              </a:rPr>
              <a:t>i</a:t>
            </a:r>
            <a:r>
              <a:rPr lang="en-US" sz="1200" kern="1200" baseline="0" dirty="0" smtClean="0">
                <a:solidFill>
                  <a:schemeClr val="tx1"/>
                </a:solidFill>
                <a:latin typeface="+mn-lt"/>
                <a:ea typeface="+mn-ea"/>
                <a:cs typeface="+mn-cs"/>
              </a:rPr>
              <a:t> starting at 1 and going to 15.</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To access a unique array item, you must specify the occurrence you want to access. This is done by putting the occurrence number (or extent number) in square brackets [ ] following the field name. For example, </a:t>
            </a:r>
            <a:r>
              <a:rPr lang="en-US" sz="1200" kern="1200" baseline="0" dirty="0" err="1" smtClean="0">
                <a:solidFill>
                  <a:schemeClr val="tx1"/>
                </a:solidFill>
                <a:latin typeface="+mn-lt"/>
                <a:ea typeface="+mn-ea"/>
                <a:cs typeface="+mn-cs"/>
              </a:rPr>
              <a:t>pc_amt</a:t>
            </a:r>
            <a:r>
              <a:rPr lang="en-US" sz="1200" kern="1200" baseline="0" dirty="0" smtClean="0">
                <a:solidFill>
                  <a:schemeClr val="tx1"/>
                </a:solidFill>
                <a:latin typeface="+mn-lt"/>
                <a:ea typeface="+mn-ea"/>
                <a:cs typeface="+mn-cs"/>
              </a:rPr>
              <a:t>[4] represents the fourth price list amount.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use a variable within brackets after an array field name. The current value of the variable is used as the array extent. The variable must be defined as an INTEGER data type and must be set to a value that is within the bounds of the array. For example, in the procedure pc11001.p, trying to access </a:t>
            </a:r>
            <a:r>
              <a:rPr lang="en-US" sz="1200" kern="1200" baseline="0" dirty="0" err="1" smtClean="0">
                <a:solidFill>
                  <a:schemeClr val="tx1"/>
                </a:solidFill>
                <a:latin typeface="+mn-lt"/>
                <a:ea typeface="+mn-ea"/>
                <a:cs typeface="+mn-cs"/>
              </a:rPr>
              <a:t>pc_amt</a:t>
            </a:r>
            <a:r>
              <a:rPr lang="en-US" sz="1200" kern="1200" baseline="0" dirty="0" smtClean="0">
                <a:solidFill>
                  <a:schemeClr val="tx1"/>
                </a:solidFill>
                <a:latin typeface="+mn-lt"/>
                <a:ea typeface="+mn-ea"/>
                <a:cs typeface="+mn-cs"/>
              </a:rPr>
              <a:t>[</a:t>
            </a:r>
            <a:r>
              <a:rPr lang="en-US" sz="1200" kern="1200" baseline="0" dirty="0" err="1" smtClean="0">
                <a:solidFill>
                  <a:schemeClr val="tx1"/>
                </a:solidFill>
                <a:latin typeface="+mn-lt"/>
                <a:ea typeface="+mn-ea"/>
                <a:cs typeface="+mn-cs"/>
              </a:rPr>
              <a:t>i</a:t>
            </a:r>
            <a:r>
              <a:rPr lang="en-US" sz="1200" kern="1200" baseline="0" dirty="0" smtClean="0">
                <a:solidFill>
                  <a:schemeClr val="tx1"/>
                </a:solidFill>
                <a:latin typeface="+mn-lt"/>
                <a:ea typeface="+mn-ea"/>
                <a:cs typeface="+mn-cs"/>
              </a:rPr>
              <a:t>] with the value of </a:t>
            </a:r>
            <a:r>
              <a:rPr lang="en-US" sz="1200" kern="1200" baseline="0" dirty="0" err="1" smtClean="0">
                <a:solidFill>
                  <a:schemeClr val="tx1"/>
                </a:solidFill>
                <a:latin typeface="+mn-lt"/>
                <a:ea typeface="+mn-ea"/>
                <a:cs typeface="+mn-cs"/>
              </a:rPr>
              <a:t>i</a:t>
            </a:r>
            <a:r>
              <a:rPr lang="en-US" sz="1200" kern="1200" baseline="0" dirty="0" smtClean="0">
                <a:solidFill>
                  <a:schemeClr val="tx1"/>
                </a:solidFill>
                <a:latin typeface="+mn-lt"/>
                <a:ea typeface="+mn-ea"/>
                <a:cs typeface="+mn-cs"/>
              </a:rPr>
              <a:t> set to 16 would be invalid because there are only 15 values, not 16.</a:t>
            </a:r>
          </a:p>
          <a:p>
            <a:endParaRPr lang="en-GB" sz="11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83</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11-1: Arrays</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The Price Master table is not included in the training database, so you can only review the code in pc11001.p to see how arrays are used; you cannot compile and run it.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Compare the output from procedure pc11001.p with the standard procedure for Price List Maintenance.</a:t>
            </a:r>
          </a:p>
          <a:p>
            <a:endParaRPr lang="en-US" sz="1200" b="1" i="1" kern="1200" baseline="0" dirty="0" smtClean="0">
              <a:solidFill>
                <a:schemeClr val="tx1"/>
              </a:solidFill>
              <a:latin typeface="+mn-lt"/>
              <a:ea typeface="+mn-ea"/>
              <a:cs typeface="+mn-cs"/>
            </a:endParaRPr>
          </a:p>
          <a:p>
            <a:pPr marL="182880"/>
            <a:r>
              <a:rPr lang="en-US" sz="1200" b="1" i="1" kern="1200" baseline="0" dirty="0" smtClean="0">
                <a:solidFill>
                  <a:schemeClr val="tx1"/>
                </a:solidFill>
                <a:latin typeface="+mn-lt"/>
                <a:ea typeface="+mn-ea"/>
                <a:cs typeface="+mn-cs"/>
              </a:rPr>
              <a:t>Hint.  </a:t>
            </a:r>
            <a:r>
              <a:rPr lang="en-US" sz="1200" b="0" i="0" kern="1200" baseline="0" dirty="0" smtClean="0">
                <a:solidFill>
                  <a:schemeClr val="tx1"/>
                </a:solidFill>
                <a:latin typeface="+mn-lt"/>
                <a:ea typeface="+mn-ea"/>
                <a:cs typeface="+mn-cs"/>
              </a:rPr>
              <a:t>Go into QAD EA and run menu option 1.10.2.1 (</a:t>
            </a:r>
            <a:r>
              <a:rPr lang="en-US" sz="1200" b="0" i="0" kern="1200" baseline="0" dirty="0" err="1" smtClean="0">
                <a:solidFill>
                  <a:schemeClr val="tx1"/>
                </a:solidFill>
                <a:latin typeface="+mn-lt"/>
                <a:ea typeface="+mn-ea"/>
                <a:cs typeface="+mn-cs"/>
              </a:rPr>
              <a:t>ppvnpcmt.p</a:t>
            </a:r>
            <a:r>
              <a:rPr lang="en-US" sz="1200" b="0" i="0" kern="1200" baseline="0" dirty="0" smtClean="0">
                <a:solidFill>
                  <a:schemeClr val="tx1"/>
                </a:solidFill>
                <a:latin typeface="+mn-lt"/>
                <a:ea typeface="+mn-ea"/>
                <a:cs typeface="+mn-cs"/>
              </a:rPr>
              <a:t>). Log in as user demo, password </a:t>
            </a:r>
            <a:r>
              <a:rPr lang="en-US" sz="1200" b="0" i="0" kern="1200" baseline="0" dirty="0" err="1" smtClean="0">
                <a:solidFill>
                  <a:schemeClr val="tx1"/>
                </a:solidFill>
                <a:latin typeface="+mn-lt"/>
                <a:ea typeface="+mn-ea"/>
                <a:cs typeface="+mn-cs"/>
              </a:rPr>
              <a:t>qad</a:t>
            </a:r>
            <a:r>
              <a:rPr lang="en-US" sz="1200" b="0" i="0" kern="1200" baseline="0" dirty="0" smtClean="0">
                <a:solidFill>
                  <a:schemeClr val="tx1"/>
                </a:solidFill>
                <a:latin typeface="+mn-lt"/>
                <a:ea typeface="+mn-ea"/>
                <a:cs typeface="+mn-cs"/>
              </a:rPr>
              <a: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Modify the procedure pc11001.p. Use the comment delimiters (/*) and (*/) to remove the statement:</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IF </a:t>
            </a:r>
            <a:r>
              <a:rPr lang="en-US" sz="1200" kern="1200" baseline="0" dirty="0" err="1" smtClean="0">
                <a:solidFill>
                  <a:schemeClr val="tx1"/>
                </a:solidFill>
                <a:latin typeface="+mn-lt"/>
                <a:ea typeface="+mn-ea"/>
                <a:cs typeface="+mn-cs"/>
              </a:rPr>
              <a:t>pc_min_qty</a:t>
            </a:r>
            <a:r>
              <a:rPr lang="en-US" sz="1200" kern="1200" baseline="0" dirty="0" smtClean="0">
                <a:solidFill>
                  <a:schemeClr val="tx1"/>
                </a:solidFill>
                <a:latin typeface="+mn-lt"/>
                <a:ea typeface="+mn-ea"/>
                <a:cs typeface="+mn-cs"/>
              </a:rPr>
              <a:t>[</a:t>
            </a:r>
            <a:r>
              <a:rPr lang="en-US" sz="1200" kern="1200" baseline="0" dirty="0" err="1" smtClean="0">
                <a:solidFill>
                  <a:schemeClr val="tx1"/>
                </a:solidFill>
                <a:latin typeface="+mn-lt"/>
                <a:ea typeface="+mn-ea"/>
                <a:cs typeface="+mn-cs"/>
              </a:rPr>
              <a:t>i</a:t>
            </a:r>
            <a:r>
              <a:rPr lang="en-US" sz="1200" kern="1200" baseline="0" dirty="0" smtClean="0">
                <a:solidFill>
                  <a:schemeClr val="tx1"/>
                </a:solidFill>
                <a:latin typeface="+mn-lt"/>
                <a:ea typeface="+mn-ea"/>
                <a:cs typeface="+mn-cs"/>
              </a:rPr>
              <a:t>] = 0 AND </a:t>
            </a:r>
            <a:r>
              <a:rPr lang="en-US" sz="1200" kern="1200" baseline="0" dirty="0" err="1" smtClean="0">
                <a:solidFill>
                  <a:schemeClr val="tx1"/>
                </a:solidFill>
                <a:latin typeface="+mn-lt"/>
                <a:ea typeface="+mn-ea"/>
                <a:cs typeface="+mn-cs"/>
              </a:rPr>
              <a:t>pc_amt</a:t>
            </a:r>
            <a:r>
              <a:rPr lang="en-US" sz="1200" kern="1200" baseline="0" dirty="0" smtClean="0">
                <a:solidFill>
                  <a:schemeClr val="tx1"/>
                </a:solidFill>
                <a:latin typeface="+mn-lt"/>
                <a:ea typeface="+mn-ea"/>
                <a:cs typeface="+mn-cs"/>
              </a:rPr>
              <a:t>[</a:t>
            </a:r>
            <a:r>
              <a:rPr lang="en-US" sz="1200" kern="1200" baseline="0" dirty="0" err="1" smtClean="0">
                <a:solidFill>
                  <a:schemeClr val="tx1"/>
                </a:solidFill>
                <a:latin typeface="+mn-lt"/>
                <a:ea typeface="+mn-ea"/>
                <a:cs typeface="+mn-cs"/>
              </a:rPr>
              <a:t>i</a:t>
            </a:r>
            <a:r>
              <a:rPr lang="en-US" sz="1200" kern="1200" baseline="0" dirty="0" smtClean="0">
                <a:solidFill>
                  <a:schemeClr val="tx1"/>
                </a:solidFill>
                <a:latin typeface="+mn-lt"/>
                <a:ea typeface="+mn-ea"/>
                <a:cs typeface="+mn-cs"/>
              </a:rPr>
              <a:t>] = 0 THEN NEXT.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Use comment delimiters to delete "DOWN 1" and replace DO with REPEAT.</a:t>
            </a:r>
          </a:p>
          <a:p>
            <a:endParaRPr lang="en-US" sz="1200" kern="1200" baseline="0" dirty="0" smtClean="0">
              <a:solidFill>
                <a:schemeClr val="tx1"/>
              </a:solidFill>
              <a:latin typeface="+mn-lt"/>
              <a:ea typeface="+mn-ea"/>
              <a:cs typeface="+mn-cs"/>
            </a:endParaRP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84</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95B74AA0-19E1-40F8-9E58-E4C040FACAC6}"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9EEEE87F-D2A4-4EF8-A537-9A061317D71A}" type="slidenum">
              <a:rPr lang="en-US"/>
              <a:pPr/>
              <a:t>85</a:t>
            </a:fld>
            <a:endParaRPr lang="en-US" dirty="0"/>
          </a:p>
        </p:txBody>
      </p:sp>
      <p:sp>
        <p:nvSpPr>
          <p:cNvPr id="228354" name="Rectangle 2"/>
          <p:cNvSpPr>
            <a:spLocks noGrp="1" noRot="1" noChangeAspect="1" noChangeArrowheads="1" noTextEdit="1"/>
          </p:cNvSpPr>
          <p:nvPr>
            <p:ph type="sldImg"/>
          </p:nvPr>
        </p:nvSpPr>
        <p:spPr>
          <a:xfrm>
            <a:off x="1187450" y="704850"/>
            <a:ext cx="4610100" cy="3457575"/>
          </a:xfrm>
          <a:ln/>
        </p:spPr>
      </p:sp>
      <p:sp>
        <p:nvSpPr>
          <p:cNvPr id="228355" name="Rectangle 3"/>
          <p:cNvSpPr>
            <a:spLocks noGrp="1" noChangeArrowheads="1"/>
          </p:cNvSpPr>
          <p:nvPr>
            <p:ph type="body" idx="1"/>
          </p:nvPr>
        </p:nvSpPr>
        <p:spPr>
          <a:xfrm>
            <a:off x="931333" y="4403725"/>
            <a:ext cx="185696" cy="275852"/>
          </a:xfrm>
          <a:ln/>
        </p:spPr>
        <p:txBody>
          <a:bodyPr wrap="none" lIns="91918" tIns="45152" rIns="91918" bIns="45152">
            <a:spAutoFit/>
          </a:bodyPr>
          <a:lstStyle/>
          <a:p>
            <a:r>
              <a:rPr lang="en-US" sz="1200" kern="1200" baseline="0" dirty="0" smtClean="0">
                <a:solidFill>
                  <a:schemeClr val="tx1"/>
                </a:solidFill>
                <a:latin typeface="+mn-lt"/>
                <a:ea typeface="+mn-ea"/>
                <a:cs typeface="+mn-cs"/>
              </a:rPr>
              <a:t>A separate source procedure is known as an external procedure.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define one or more named entry points within an external procedure file, and these are called internal procedures. You run internal procedures in almost exactly the same way that you run external procedures, except that there is no .p file name extension on the internal procedure.</a:t>
            </a:r>
          </a:p>
          <a:p>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2E4E5677-BE3D-4A7D-BC02-0B8205F87B58}"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655D8242-5EF6-482B-8107-FD0580E35408}" type="slidenum">
              <a:rPr lang="en-US"/>
              <a:pPr/>
              <a:t>86</a:t>
            </a:fld>
            <a:endParaRPr lang="en-US" dirty="0"/>
          </a:p>
        </p:txBody>
      </p:sp>
      <p:sp>
        <p:nvSpPr>
          <p:cNvPr id="240642" name="Rectangle 2"/>
          <p:cNvSpPr>
            <a:spLocks noGrp="1" noRot="1" noChangeAspect="1" noChangeArrowheads="1" noTextEdit="1"/>
          </p:cNvSpPr>
          <p:nvPr>
            <p:ph type="sldImg"/>
          </p:nvPr>
        </p:nvSpPr>
        <p:spPr>
          <a:xfrm>
            <a:off x="1187450" y="704850"/>
            <a:ext cx="4610100" cy="3457575"/>
          </a:xfrm>
          <a:ln/>
        </p:spPr>
      </p:sp>
      <p:sp>
        <p:nvSpPr>
          <p:cNvPr id="240643" name="Rectangle 3"/>
          <p:cNvSpPr>
            <a:spLocks noGrp="1" noChangeArrowheads="1"/>
          </p:cNvSpPr>
          <p:nvPr>
            <p:ph type="body" idx="1"/>
          </p:nvPr>
        </p:nvSpPr>
        <p:spPr>
          <a:xfrm>
            <a:off x="931333" y="4403726"/>
            <a:ext cx="4813758" cy="645184"/>
          </a:xfrm>
          <a:noFill/>
          <a:ln/>
        </p:spPr>
        <p:txBody>
          <a:bodyPr wrap="none" lIns="91918" tIns="45152" rIns="91918" bIns="45152">
            <a:spAutoFit/>
          </a:bodyPr>
          <a:lstStyle/>
          <a:p>
            <a:r>
              <a:rPr lang="en-US" sz="1200" kern="1200" baseline="0" dirty="0" smtClean="0">
                <a:solidFill>
                  <a:schemeClr val="tx1"/>
                </a:solidFill>
                <a:latin typeface="+mn-lt"/>
                <a:ea typeface="+mn-ea"/>
                <a:cs typeface="+mn-cs"/>
              </a:rPr>
              <a:t>Scope versus context:</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Context is the application environment in which the procedure executes.</a:t>
            </a:r>
          </a:p>
          <a:p>
            <a:pPr>
              <a:buFont typeface="Arial" pitchFamily="34" charset="0"/>
              <a:buChar char="•"/>
            </a:pPr>
            <a:r>
              <a:rPr lang="en-US" sz="1200" kern="1200" baseline="0" dirty="0" smtClean="0">
                <a:solidFill>
                  <a:schemeClr val="tx1"/>
                </a:solidFill>
                <a:latin typeface="+mn-lt"/>
                <a:ea typeface="+mn-ea"/>
                <a:cs typeface="+mn-cs"/>
              </a:rPr>
              <a:t> Scope is the duration that a specific context is available.</a:t>
            </a:r>
          </a:p>
          <a:p>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38870ED2-FB84-42E3-82A7-24AAB69FB48A}"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FD81E29D-FBD7-4D4C-B2A1-26D3CC4B7763}" type="slidenum">
              <a:rPr lang="en-US"/>
              <a:pPr/>
              <a:t>87</a:t>
            </a:fld>
            <a:endParaRPr lang="en-US" dirty="0"/>
          </a:p>
        </p:txBody>
      </p:sp>
      <p:sp>
        <p:nvSpPr>
          <p:cNvPr id="232450" name="Rectangle 2"/>
          <p:cNvSpPr>
            <a:spLocks noGrp="1" noRot="1" noChangeAspect="1" noChangeArrowheads="1" noTextEdit="1"/>
          </p:cNvSpPr>
          <p:nvPr>
            <p:ph type="sldImg"/>
          </p:nvPr>
        </p:nvSpPr>
        <p:spPr>
          <a:xfrm>
            <a:off x="1181100" y="703263"/>
            <a:ext cx="4624388" cy="3468687"/>
          </a:xfrm>
          <a:ln w="12700" cap="flat">
            <a:solidFill>
              <a:schemeClr val="tx1"/>
            </a:solidFill>
          </a:ln>
        </p:spPr>
      </p:sp>
      <p:sp>
        <p:nvSpPr>
          <p:cNvPr id="232451" name="Rectangle 3"/>
          <p:cNvSpPr>
            <a:spLocks noGrp="1" noChangeArrowheads="1"/>
          </p:cNvSpPr>
          <p:nvPr>
            <p:ph type="body" idx="1"/>
          </p:nvPr>
        </p:nvSpPr>
        <p:spPr>
          <a:xfrm>
            <a:off x="931334" y="4402116"/>
            <a:ext cx="5122333" cy="4171950"/>
          </a:xfrm>
          <a:ln/>
        </p:spPr>
        <p:txBody>
          <a:bodyPr lIns="93530" tIns="46765" rIns="93530" bIns="46765"/>
          <a:lstStyle/>
          <a:p>
            <a:pPr marL="0" marR="0" indent="0" algn="l" defTabSz="914400" rtl="0" eaLnBrk="1" fontAlgn="auto" latinLnBrk="0" hangingPunct="1">
              <a:lnSpc>
                <a:spcPct val="100000"/>
              </a:lnSpc>
              <a:spcBef>
                <a:spcPct val="0"/>
              </a:spcBef>
              <a:spcAft>
                <a:spcPts val="0"/>
              </a:spcAft>
              <a:buClrTx/>
              <a:buSzTx/>
              <a:buFontTx/>
              <a:buNone/>
              <a:tabLst/>
              <a:defRPr/>
            </a:pPr>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QAD uses the include file </a:t>
            </a:r>
            <a:r>
              <a:rPr lang="en-US" sz="1200" kern="1200" baseline="0" dirty="0" err="1" smtClean="0">
                <a:solidFill>
                  <a:schemeClr val="tx1"/>
                </a:solidFill>
                <a:latin typeface="+mn-lt"/>
                <a:ea typeface="+mn-ea"/>
                <a:cs typeface="+mn-cs"/>
              </a:rPr>
              <a:t>gprun.i</a:t>
            </a:r>
            <a:r>
              <a:rPr lang="en-US" sz="1200" kern="1200" baseline="0" dirty="0" smtClean="0">
                <a:solidFill>
                  <a:schemeClr val="tx1"/>
                </a:solidFill>
                <a:latin typeface="+mn-lt"/>
                <a:ea typeface="+mn-ea"/>
                <a:cs typeface="+mn-cs"/>
              </a:rPr>
              <a:t> instead of the Progress RUN statement when calling external procedures.</a:t>
            </a:r>
          </a:p>
          <a:p>
            <a:pPr>
              <a:spcBef>
                <a:spcPct val="0"/>
              </a:spcBef>
            </a:pPr>
            <a:endParaRPr lang="en-US" sz="2400" dirty="0">
              <a:latin typeface="Times New Roman"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Variables can be shared over several procedures. A shared variable must be defined identically in all procedures that use it. The initial call of a shared variable should be defined as a NEW SHARED VARIABLE. Subsequent definitions should be as a SHARED VARIABLE.</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88</a:t>
            </a:fld>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Shared variables are used when values need to be passed between procedures. The example shows one way you can use Progress procedures to call other procedures. This particular method is not actually used in QAD application code where </a:t>
            </a:r>
            <a:r>
              <a:rPr lang="en-US" sz="1200" kern="1200" baseline="0" dirty="0" err="1" smtClean="0">
                <a:solidFill>
                  <a:schemeClr val="tx1"/>
                </a:solidFill>
                <a:latin typeface="+mn-lt"/>
                <a:ea typeface="+mn-ea"/>
                <a:cs typeface="+mn-cs"/>
              </a:rPr>
              <a:t>gprun.i</a:t>
            </a:r>
            <a:r>
              <a:rPr lang="en-US" sz="1200" kern="1200" baseline="0" dirty="0" smtClean="0">
                <a:solidFill>
                  <a:schemeClr val="tx1"/>
                </a:solidFill>
                <a:latin typeface="+mn-lt"/>
                <a:ea typeface="+mn-ea"/>
                <a:cs typeface="+mn-cs"/>
              </a:rPr>
              <a:t> is used to call other programs.</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While instances of shared variables and temp-tables exist in QAD applications, the current coding standard is to avoid the use of both shared variables and temp-tables.</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89</a:t>
            </a:fld>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11-2: Shared Variables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Create a new procedure called </a:t>
            </a:r>
            <a:r>
              <a:rPr lang="en-US" sz="1050" kern="1200" baseline="0" dirty="0" smtClean="0">
                <a:solidFill>
                  <a:schemeClr val="tx1"/>
                </a:solidFill>
                <a:latin typeface="+mn-lt"/>
                <a:ea typeface="+mn-ea"/>
                <a:cs typeface="+mn-cs"/>
              </a:rPr>
              <a:t>main1.p</a:t>
            </a:r>
            <a:r>
              <a:rPr lang="en-US" sz="1200" kern="1200" baseline="0" dirty="0" smtClean="0">
                <a:solidFill>
                  <a:schemeClr val="tx1"/>
                </a:solidFill>
                <a:latin typeface="+mn-lt"/>
                <a:ea typeface="+mn-ea"/>
                <a:cs typeface="+mn-cs"/>
              </a:rPr>
              <a:t> that:</a:t>
            </a:r>
          </a:p>
          <a:p>
            <a:endParaRPr lang="en-US" sz="1200" kern="1200" baseline="0" dirty="0" smtClean="0">
              <a:solidFill>
                <a:schemeClr val="tx1"/>
              </a:solidFill>
              <a:latin typeface="+mn-lt"/>
              <a:ea typeface="+mn-ea"/>
              <a:cs typeface="+mn-cs"/>
            </a:endParaRPr>
          </a:p>
          <a:p>
            <a:pPr marL="182880" lvl="2">
              <a:buFont typeface="Arial" pitchFamily="34" charset="0"/>
              <a:buChar char="•"/>
            </a:pPr>
            <a:r>
              <a:rPr lang="en-US" sz="1200" kern="1200" baseline="0" dirty="0" smtClean="0">
                <a:solidFill>
                  <a:schemeClr val="tx1"/>
                </a:solidFill>
                <a:latin typeface="+mn-lt"/>
                <a:ea typeface="+mn-ea"/>
                <a:cs typeface="+mn-cs"/>
              </a:rPr>
              <a:t> Asks the user to UPDATE an integer type variable.</a:t>
            </a:r>
          </a:p>
          <a:p>
            <a:pPr marL="182880" lvl="2">
              <a:buFont typeface="Arial" pitchFamily="34" charset="0"/>
              <a:buChar char="•"/>
            </a:pPr>
            <a:r>
              <a:rPr lang="en-US" sz="1200" kern="1200" baseline="0" dirty="0" smtClean="0">
                <a:solidFill>
                  <a:schemeClr val="tx1"/>
                </a:solidFill>
                <a:latin typeface="+mn-lt"/>
                <a:ea typeface="+mn-ea"/>
                <a:cs typeface="+mn-cs"/>
              </a:rPr>
              <a:t> Then displays the value of the variable.</a:t>
            </a:r>
          </a:p>
          <a:p>
            <a:pPr marL="182880" lvl="2">
              <a:buFont typeface="Arial" pitchFamily="34" charset="0"/>
              <a:buChar char="•"/>
            </a:pPr>
            <a:r>
              <a:rPr lang="en-US" sz="1200" kern="1200" baseline="0" dirty="0" smtClean="0">
                <a:solidFill>
                  <a:schemeClr val="tx1"/>
                </a:solidFill>
                <a:latin typeface="+mn-lt"/>
                <a:ea typeface="+mn-ea"/>
                <a:cs typeface="+mn-cs"/>
              </a:rPr>
              <a:t> Then call </a:t>
            </a:r>
            <a:r>
              <a:rPr lang="en-US" sz="1200" kern="1200" baseline="0" dirty="0" err="1" smtClean="0">
                <a:solidFill>
                  <a:schemeClr val="tx1"/>
                </a:solidFill>
                <a:latin typeface="+mn-lt"/>
                <a:ea typeface="+mn-ea"/>
                <a:cs typeface="+mn-cs"/>
              </a:rPr>
              <a:t>subprocedure</a:t>
            </a:r>
            <a:r>
              <a:rPr lang="en-US" sz="1200" kern="1200" baseline="0" dirty="0" smtClean="0">
                <a:solidFill>
                  <a:schemeClr val="tx1"/>
                </a:solidFill>
                <a:latin typeface="+mn-lt"/>
                <a:ea typeface="+mn-ea"/>
                <a:cs typeface="+mn-cs"/>
              </a:rPr>
              <a:t> </a:t>
            </a:r>
            <a:r>
              <a:rPr lang="en-US" sz="1050" kern="1200" baseline="0" dirty="0" smtClean="0">
                <a:solidFill>
                  <a:schemeClr val="tx1"/>
                </a:solidFill>
                <a:latin typeface="+mn-lt"/>
                <a:ea typeface="+mn-ea"/>
                <a:cs typeface="+mn-cs"/>
              </a:rPr>
              <a:t>upd2.p</a:t>
            </a:r>
            <a:r>
              <a:rPr lang="en-US" sz="1200" kern="1200" baseline="0" dirty="0" smtClean="0">
                <a:solidFill>
                  <a:schemeClr val="tx1"/>
                </a:solidFill>
                <a:latin typeface="+mn-lt"/>
                <a:ea typeface="+mn-ea"/>
                <a:cs typeface="+mn-cs"/>
              </a:rPr>
              <a:t>.</a:t>
            </a:r>
          </a:p>
          <a:p>
            <a:pPr marL="182880" lvl="2">
              <a:buFont typeface="Arial" pitchFamily="34" charset="0"/>
              <a:buChar char="•"/>
            </a:pPr>
            <a:r>
              <a:rPr lang="en-US" sz="1200" kern="1200" baseline="0" dirty="0" smtClean="0">
                <a:solidFill>
                  <a:schemeClr val="tx1"/>
                </a:solidFill>
                <a:latin typeface="+mn-lt"/>
                <a:ea typeface="+mn-ea"/>
                <a:cs typeface="+mn-cs"/>
              </a:rPr>
              <a:t> After running </a:t>
            </a:r>
            <a:r>
              <a:rPr lang="en-US" sz="1050" kern="1200" baseline="0" dirty="0" smtClean="0">
                <a:solidFill>
                  <a:schemeClr val="tx1"/>
                </a:solidFill>
                <a:latin typeface="+mn-lt"/>
                <a:ea typeface="+mn-ea"/>
                <a:cs typeface="+mn-cs"/>
              </a:rPr>
              <a:t>upd2.p</a:t>
            </a:r>
            <a:r>
              <a:rPr lang="en-US" sz="1200" kern="1200" baseline="0" dirty="0" smtClean="0">
                <a:solidFill>
                  <a:schemeClr val="tx1"/>
                </a:solidFill>
                <a:latin typeface="+mn-lt"/>
                <a:ea typeface="+mn-ea"/>
                <a:cs typeface="+mn-cs"/>
              </a:rPr>
              <a:t>, redisplay the value of the variable in a different frame.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Create a new program called </a:t>
            </a:r>
            <a:r>
              <a:rPr lang="en-US" sz="1050" kern="1200" baseline="0" dirty="0" smtClean="0">
                <a:solidFill>
                  <a:schemeClr val="tx1"/>
                </a:solidFill>
                <a:latin typeface="+mn-lt"/>
                <a:ea typeface="+mn-ea"/>
                <a:cs typeface="+mn-cs"/>
              </a:rPr>
              <a:t>upd2.p</a:t>
            </a:r>
            <a:r>
              <a:rPr lang="en-US" sz="1200" kern="1200" baseline="0" dirty="0" smtClean="0">
                <a:solidFill>
                  <a:schemeClr val="tx1"/>
                </a:solidFill>
                <a:latin typeface="+mn-lt"/>
                <a:ea typeface="+mn-ea"/>
                <a:cs typeface="+mn-cs"/>
              </a:rPr>
              <a:t> that:</a:t>
            </a:r>
          </a:p>
          <a:p>
            <a:endParaRPr lang="en-US" sz="1200" kern="1200" baseline="0" dirty="0" smtClean="0">
              <a:solidFill>
                <a:schemeClr val="tx1"/>
              </a:solidFill>
              <a:latin typeface="+mn-lt"/>
              <a:ea typeface="+mn-ea"/>
              <a:cs typeface="+mn-cs"/>
            </a:endParaRPr>
          </a:p>
          <a:p>
            <a:pPr marL="182880" lvl="2">
              <a:buFont typeface="Arial" pitchFamily="34" charset="0"/>
              <a:buChar char="•"/>
            </a:pPr>
            <a:r>
              <a:rPr lang="en-US" sz="1200" kern="1200" baseline="0" dirty="0" smtClean="0">
                <a:solidFill>
                  <a:schemeClr val="tx1"/>
                </a:solidFill>
                <a:latin typeface="+mn-lt"/>
                <a:ea typeface="+mn-ea"/>
                <a:cs typeface="+mn-cs"/>
              </a:rPr>
              <a:t> Takes in a numeric variable passed to it.</a:t>
            </a:r>
          </a:p>
          <a:p>
            <a:pPr marL="182880" lvl="2">
              <a:buFont typeface="Arial" pitchFamily="34" charset="0"/>
              <a:buChar char="•"/>
            </a:pPr>
            <a:r>
              <a:rPr lang="en-US" sz="1200" kern="1200" baseline="0" dirty="0" smtClean="0">
                <a:solidFill>
                  <a:schemeClr val="tx1"/>
                </a:solidFill>
                <a:latin typeface="+mn-lt"/>
                <a:ea typeface="+mn-ea"/>
                <a:cs typeface="+mn-cs"/>
              </a:rPr>
              <a:t> Adds the value of ten to the variable.</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90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Use a REPEAT block to execute the same set of statements over and over. The REPEAT statement must end with a colon.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block of commands to execute within the REPEAT loop must be followed by an END statement. Pressing the F4 or Esc key tells Progress to end and exit from the REPEAT block.</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frame phrase can be applied to the REPEAT statement, as well as the DISPLAY and FOR EACH statements.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It is good programming practice to put at least one DISPLAY statement inside a REPEAT loop. This avoids endless looping within a program.</a:t>
            </a:r>
          </a:p>
          <a:p>
            <a:endParaRPr lang="en-GB" sz="1200" b="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44580446-A106-4201-8841-DCE4B011FA16}"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EC03E84F-C1B5-4B0E-8FB6-622D6A034A49}" type="slidenum">
              <a:rPr lang="en-US"/>
              <a:pPr/>
              <a:t>91</a:t>
            </a:fld>
            <a:endParaRPr lang="en-US" dirty="0"/>
          </a:p>
        </p:txBody>
      </p:sp>
      <p:sp>
        <p:nvSpPr>
          <p:cNvPr id="246786" name="Rectangle 2"/>
          <p:cNvSpPr>
            <a:spLocks noGrp="1" noRot="1" noChangeAspect="1" noChangeArrowheads="1" noTextEdit="1"/>
          </p:cNvSpPr>
          <p:nvPr>
            <p:ph type="sldImg"/>
          </p:nvPr>
        </p:nvSpPr>
        <p:spPr>
          <a:xfrm>
            <a:off x="1181100" y="703263"/>
            <a:ext cx="4624388" cy="3468687"/>
          </a:xfrm>
          <a:ln w="12700" cap="flat">
            <a:solidFill>
              <a:schemeClr val="tx1"/>
            </a:solidFill>
          </a:ln>
        </p:spPr>
      </p:sp>
      <p:sp>
        <p:nvSpPr>
          <p:cNvPr id="246787" name="Rectangle 3"/>
          <p:cNvSpPr>
            <a:spLocks noGrp="1" noChangeArrowheads="1"/>
          </p:cNvSpPr>
          <p:nvPr>
            <p:ph type="body" idx="1"/>
          </p:nvPr>
        </p:nvSpPr>
        <p:spPr>
          <a:xfrm>
            <a:off x="931334" y="4402116"/>
            <a:ext cx="5122333" cy="4171950"/>
          </a:xfrm>
          <a:ln/>
        </p:spPr>
        <p:txBody>
          <a:bodyPr lIns="93530" tIns="46765" rIns="93530" bIns="46765">
            <a:normAutofit fontScale="92500" lnSpcReduction="10000"/>
          </a:bodyPr>
          <a:lstStyle/>
          <a:p>
            <a:r>
              <a:rPr lang="en-US" sz="1200" kern="1200" baseline="0" dirty="0" smtClean="0">
                <a:solidFill>
                  <a:schemeClr val="tx1"/>
                </a:solidFill>
                <a:latin typeface="+mn-lt"/>
                <a:ea typeface="+mn-ea"/>
                <a:cs typeface="+mn-cs"/>
              </a:rPr>
              <a:t>The syntax for running a program persistently is:</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RUN filename PERSISTENT [SET handle] [run-options]</a:t>
            </a:r>
          </a:p>
          <a:p>
            <a:endParaRPr lang="en-US" sz="1200" kern="1200" baseline="0" dirty="0" smtClean="0">
              <a:solidFill>
                <a:schemeClr val="tx1"/>
              </a:solidFill>
              <a:latin typeface="+mn-lt"/>
              <a:ea typeface="+mn-ea"/>
              <a:cs typeface="+mn-cs"/>
            </a:endParaRPr>
          </a:p>
          <a:p>
            <a:pPr marL="182880">
              <a:buFont typeface="Arial" pitchFamily="34" charset="0"/>
              <a:buChar char="•"/>
            </a:pPr>
            <a:r>
              <a:rPr lang="en-US" sz="1200" kern="1200" baseline="0" dirty="0" smtClean="0">
                <a:solidFill>
                  <a:schemeClr val="tx1"/>
                </a:solidFill>
                <a:latin typeface="+mn-lt"/>
                <a:ea typeface="+mn-ea"/>
                <a:cs typeface="+mn-cs"/>
              </a:rPr>
              <a:t> Filename and run options are the same as for external procedures.</a:t>
            </a:r>
          </a:p>
          <a:p>
            <a:pPr marL="182880">
              <a:buFont typeface="Arial" pitchFamily="34" charset="0"/>
              <a:buNone/>
            </a:pPr>
            <a:endParaRPr lang="en-US" sz="1200" kern="1200" baseline="0" dirty="0" smtClean="0">
              <a:solidFill>
                <a:schemeClr val="tx1"/>
              </a:solidFill>
              <a:latin typeface="+mn-lt"/>
              <a:ea typeface="+mn-ea"/>
              <a:cs typeface="+mn-cs"/>
            </a:endParaRPr>
          </a:p>
          <a:p>
            <a:pPr marL="182880">
              <a:buFont typeface="Arial" pitchFamily="34" charset="0"/>
              <a:buChar char="•"/>
            </a:pPr>
            <a:r>
              <a:rPr lang="en-US" sz="1200" kern="1200" baseline="0" dirty="0" smtClean="0">
                <a:solidFill>
                  <a:schemeClr val="tx1"/>
                </a:solidFill>
                <a:latin typeface="+mn-lt"/>
                <a:ea typeface="+mn-ea"/>
                <a:cs typeface="+mn-cs"/>
              </a:rPr>
              <a:t> Handle is a field or variable of HANDLE data type that identifies the current context of the procedure. You can use the handle to invoke triggers or internal procedures in the persistent procedure. See “Handles in Progress” on page 290 for more details.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pass parameters to a persistent procedure in the same way as with standard external procedures.</a:t>
            </a:r>
          </a:p>
          <a:p>
            <a:pPr>
              <a:lnSpc>
                <a:spcPct val="90000"/>
              </a:lnSpc>
              <a:buFont typeface="Wingdings" pitchFamily="2" charset="2"/>
              <a:buNone/>
            </a:pPr>
            <a:endParaRPr lang="en-US" sz="1200" dirty="0" smtClean="0">
              <a:latin typeface="+mn-lt"/>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656D29D8-77A3-47AE-BB04-654058397BB1}"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9D248575-6758-4662-BECF-D12E0E71C83E}" type="slidenum">
              <a:rPr lang="en-US"/>
              <a:pPr/>
              <a:t>92</a:t>
            </a:fld>
            <a:endParaRPr lang="en-US" dirty="0"/>
          </a:p>
        </p:txBody>
      </p:sp>
      <p:sp>
        <p:nvSpPr>
          <p:cNvPr id="37890" name="Rectangle 2"/>
          <p:cNvSpPr>
            <a:spLocks noGrp="1" noRot="1" noChangeAspect="1" noChangeArrowheads="1"/>
          </p:cNvSpPr>
          <p:nvPr>
            <p:ph type="sldImg"/>
          </p:nvPr>
        </p:nvSpPr>
        <p:spPr>
          <a:ln/>
        </p:spPr>
      </p:sp>
      <p:sp>
        <p:nvSpPr>
          <p:cNvPr id="3789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2482FBC9-3ACF-4326-9941-666A381DFC7E}"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6428396F-5E23-4321-A0FD-9077778C1EB6}" type="slidenum">
              <a:rPr lang="en-US"/>
              <a:pPr/>
              <a:t>93</a:t>
            </a:fld>
            <a:endParaRPr lang="en-US" dirty="0"/>
          </a:p>
        </p:txBody>
      </p:sp>
      <p:sp>
        <p:nvSpPr>
          <p:cNvPr id="39938" name="Rectangle 2"/>
          <p:cNvSpPr>
            <a:spLocks noGrp="1" noRot="1" noChangeAspect="1" noChangeArrowheads="1"/>
          </p:cNvSpPr>
          <p:nvPr>
            <p:ph type="sldImg"/>
          </p:nvPr>
        </p:nvSpPr>
        <p:spPr>
          <a:ln/>
        </p:spPr>
      </p:sp>
      <p:sp>
        <p:nvSpPr>
          <p:cNvPr id="39939" name="Rectangle 3"/>
          <p:cNvSpPr>
            <a:spLocks noGrp="1" noChangeArrowheads="1"/>
          </p:cNvSpPr>
          <p:nvPr>
            <p:ph type="body" idx="1"/>
          </p:nvPr>
        </p:nvSpPr>
        <p:spPr/>
        <p:txBody>
          <a:bodyPr/>
          <a:lstStyle/>
          <a:p>
            <a:r>
              <a:rPr lang="en-US" sz="1200" kern="1200" baseline="0" dirty="0" smtClean="0">
                <a:solidFill>
                  <a:schemeClr val="tx1"/>
                </a:solidFill>
                <a:latin typeface="+mn-lt"/>
                <a:ea typeface="+mn-ea"/>
                <a:cs typeface="+mn-cs"/>
              </a:rPr>
              <a:t>Use the Progress RUN statement to execute an internal procedure. The include file </a:t>
            </a:r>
            <a:r>
              <a:rPr lang="en-US" sz="1200" kern="1200" baseline="0" dirty="0" err="1" smtClean="0">
                <a:solidFill>
                  <a:schemeClr val="tx1"/>
                </a:solidFill>
                <a:latin typeface="+mn-lt"/>
                <a:ea typeface="+mn-ea"/>
                <a:cs typeface="+mn-cs"/>
              </a:rPr>
              <a:t>gprun.i</a:t>
            </a:r>
            <a:r>
              <a:rPr lang="en-US" sz="1200" kern="1200" baseline="0" dirty="0" smtClean="0">
                <a:solidFill>
                  <a:schemeClr val="tx1"/>
                </a:solidFill>
                <a:latin typeface="+mn-lt"/>
                <a:ea typeface="+mn-ea"/>
                <a:cs typeface="+mn-cs"/>
              </a:rPr>
              <a:t> is only used with external procedures.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Anything referenced inside an internal procedure must be passed to it through a parameter or defined locally within the procedure. An internal procedure should not directly use resources defined in the main procedure.</a:t>
            </a:r>
          </a:p>
          <a:p>
            <a:endParaRPr 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ct val="20000"/>
              </a:spcBef>
              <a:spcAft>
                <a:spcPts val="0"/>
              </a:spcAft>
              <a:buClr>
                <a:schemeClr val="accent6"/>
              </a:buClr>
              <a:buSzTx/>
              <a:buFont typeface="Arial" pitchFamily="34" charset="0"/>
              <a:buNone/>
              <a:tabLst/>
              <a:defRPr/>
            </a:pPr>
            <a:r>
              <a:rPr lang="en-US" sz="1200" kern="1200" baseline="0" dirty="0" smtClean="0">
                <a:solidFill>
                  <a:schemeClr val="tx1"/>
                </a:solidFill>
                <a:latin typeface="+mn-lt"/>
                <a:ea typeface="+mn-ea"/>
                <a:cs typeface="+mn-cs"/>
              </a:rPr>
              <a:t>Program pc11001c.p shows how you can combine the two previous programs (pc11001a.p and pc1100b.p) into a single program using an internal procedure. This approach eliminates the use of shared variables using parameters (which are discussed next).</a:t>
            </a:r>
          </a:p>
          <a:p>
            <a:pPr marL="0" marR="0" lvl="0" indent="0" algn="l" defTabSz="914400" rtl="0" eaLnBrk="1" fontAlgn="auto" latinLnBrk="0" hangingPunct="1">
              <a:lnSpc>
                <a:spcPct val="100000"/>
              </a:lnSpc>
              <a:spcBef>
                <a:spcPct val="20000"/>
              </a:spcBef>
              <a:spcAft>
                <a:spcPts val="0"/>
              </a:spcAft>
              <a:buClr>
                <a:schemeClr val="accent6"/>
              </a:buClr>
              <a:buSzTx/>
              <a:buFont typeface="Arial" pitchFamily="34" charset="0"/>
              <a:buNone/>
              <a:tabLst/>
              <a:defRPr/>
            </a:pPr>
            <a:endParaRPr lang="en-US" sz="1200" b="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94</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Parameters, not shared variables, are the preferred way to pass data between programs and procedures.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96</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sz="1200" kern="1200" baseline="0" dirty="0" smtClean="0">
                <a:solidFill>
                  <a:schemeClr val="tx1"/>
                </a:solidFill>
                <a:latin typeface="+mn-lt"/>
                <a:ea typeface="+mn-ea"/>
                <a:cs typeface="+mn-cs"/>
              </a:rPr>
              <a:t> INPUT-OUTPUT passes information to the called procedure and then passes back the updated information from the procedure to the calling procedure.</a:t>
            </a:r>
          </a:p>
          <a:p>
            <a:pPr>
              <a:buFont typeface="Arial" pitchFamily="34" charset="0"/>
              <a:buChar char="•"/>
            </a:pPr>
            <a:r>
              <a:rPr lang="en-US" sz="1200" kern="1200" baseline="0" dirty="0" smtClean="0">
                <a:solidFill>
                  <a:schemeClr val="tx1"/>
                </a:solidFill>
                <a:latin typeface="+mn-lt"/>
                <a:ea typeface="+mn-ea"/>
                <a:cs typeface="+mn-cs"/>
              </a:rPr>
              <a:t> OUTPUT requests output from the called procedure.</a:t>
            </a:r>
          </a:p>
          <a:p>
            <a:pPr>
              <a:buFont typeface="Arial" pitchFamily="34" charset="0"/>
              <a:buChar char="•"/>
            </a:pPr>
            <a:r>
              <a:rPr lang="en-US" sz="1200" kern="1200" baseline="0" dirty="0" smtClean="0">
                <a:solidFill>
                  <a:schemeClr val="tx1"/>
                </a:solidFill>
                <a:latin typeface="+mn-lt"/>
                <a:ea typeface="+mn-ea"/>
                <a:cs typeface="+mn-cs"/>
              </a:rPr>
              <a:t> INPUT provides input to the called procedure.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97</a:t>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Progress allows for the creation of temporary database tables that can be used to hold work file and summary information. Temporary tables are stored on disk in a temporary database and are available for the duration of the procedure that defines them. They do not affect the QAD EA database in any way.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 temporary table is set up using the DEFINE TEMP-TABLE statement, followed by the temporary table name, which includes a list of fields that the table will contain along with any indexes.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Once defined, a temporary table can be treated like any other table contained in the QAD EA database. One difference is that the NO-LOCK and EXCLUSIVE-LOCK options are not required when accessing records of the temporary table because the table is local to the procedure that created it.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you need to share a temporary table among procedures, pass it as a parameter.</a:t>
            </a:r>
          </a:p>
          <a:p>
            <a:endParaRPr lang="en-US" sz="1200" b="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98</a:t>
            </a:fld>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A8329E73-3DE7-4873-A558-CB2FF240A5DA}" type="datetime1">
              <a:rPr lang="en-US"/>
              <a:pPr/>
              <a:t>3/18/2014</a:t>
            </a:fld>
            <a:endParaRPr lang="en-US" dirty="0"/>
          </a:p>
        </p:txBody>
      </p:sp>
      <p:sp>
        <p:nvSpPr>
          <p:cNvPr id="7" name="Rectangle 13"/>
          <p:cNvSpPr>
            <a:spLocks noGrp="1" noChangeArrowheads="1"/>
          </p:cNvSpPr>
          <p:nvPr>
            <p:ph type="sldNum" sz="quarter" idx="5"/>
          </p:nvPr>
        </p:nvSpPr>
        <p:spPr>
          <a:ln/>
        </p:spPr>
        <p:txBody>
          <a:bodyPr/>
          <a:lstStyle/>
          <a:p>
            <a:fld id="{847E3CCA-3BE8-4894-8DD0-EAA42D695DDB}" type="slidenum">
              <a:rPr lang="en-US"/>
              <a:pPr/>
              <a:t>99</a:t>
            </a:fld>
            <a:endParaRPr lang="en-US" dirty="0"/>
          </a:p>
        </p:txBody>
      </p:sp>
      <p:sp>
        <p:nvSpPr>
          <p:cNvPr id="233474" name="Rectangle 2"/>
          <p:cNvSpPr>
            <a:spLocks noGrp="1" noRot="1" noChangeAspect="1" noChangeArrowheads="1" noTextEdit="1"/>
          </p:cNvSpPr>
          <p:nvPr>
            <p:ph type="sldImg"/>
          </p:nvPr>
        </p:nvSpPr>
        <p:spPr>
          <a:xfrm>
            <a:off x="1179513" y="703263"/>
            <a:ext cx="4625975" cy="3468687"/>
          </a:xfrm>
          <a:ln w="12700" cap="flat">
            <a:solidFill>
              <a:schemeClr val="tx1"/>
            </a:solidFill>
          </a:ln>
        </p:spPr>
      </p:sp>
      <p:sp>
        <p:nvSpPr>
          <p:cNvPr id="233475" name="Rectangle 3"/>
          <p:cNvSpPr>
            <a:spLocks noGrp="1" noChangeArrowheads="1"/>
          </p:cNvSpPr>
          <p:nvPr>
            <p:ph type="body" idx="1"/>
          </p:nvPr>
        </p:nvSpPr>
        <p:spPr>
          <a:xfrm>
            <a:off x="931334" y="4402116"/>
            <a:ext cx="5122333" cy="4171950"/>
          </a:xfrm>
          <a:ln/>
        </p:spPr>
        <p:txBody>
          <a:bodyPr lIns="93530" tIns="46765" rIns="93530" bIns="46765"/>
          <a:lstStyle/>
          <a:p>
            <a:r>
              <a:rPr lang="en-US" sz="1200" kern="1200" baseline="0" dirty="0" smtClean="0">
                <a:solidFill>
                  <a:schemeClr val="tx1"/>
                </a:solidFill>
                <a:latin typeface="+mn-lt"/>
                <a:ea typeface="+mn-ea"/>
                <a:cs typeface="+mn-cs"/>
              </a:rPr>
              <a:t>The EMPTY TEMP-TABLE command is a newer, more efficient command that combines three lines of code. This command only empties outside of transaction scope, whether the transaction includes TEMP‑TABLE records or not.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It can be invoked as a statement:</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EMPTY TEMP-TABLE &lt;table-name&gt; [NO-ERROR]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Or as a method (not used in operational code):</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&lt;</a:t>
            </a:r>
            <a:r>
              <a:rPr lang="en-US" sz="1200" kern="1200" baseline="0" dirty="0" err="1" smtClean="0">
                <a:solidFill>
                  <a:schemeClr val="tx1"/>
                </a:solidFill>
                <a:latin typeface="+mn-lt"/>
                <a:ea typeface="+mn-ea"/>
                <a:cs typeface="+mn-cs"/>
              </a:rPr>
              <a:t>tt</a:t>
            </a:r>
            <a:r>
              <a:rPr lang="en-US" sz="1200" kern="1200" baseline="0" dirty="0" smtClean="0">
                <a:solidFill>
                  <a:schemeClr val="tx1"/>
                </a:solidFill>
                <a:latin typeface="+mn-lt"/>
                <a:ea typeface="+mn-ea"/>
                <a:cs typeface="+mn-cs"/>
              </a:rPr>
              <a:t>-buffer-hand&gt;:EMPTY-TEMP-TABLE()</a:t>
            </a:r>
          </a:p>
          <a:p>
            <a:pPr>
              <a:spcBef>
                <a:spcPct val="0"/>
              </a:spcBef>
            </a:pPr>
            <a:endParaRPr lang="en-US" sz="2400" dirty="0">
              <a:latin typeface="Times New Roman" pitchFamily="18"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11-3: TEMP-TABLE</a:t>
            </a:r>
          </a:p>
          <a:p>
            <a:endParaRPr lang="en-US" sz="1200" kern="1200" baseline="0" dirty="0" smtClean="0">
              <a:solidFill>
                <a:schemeClr val="tx1"/>
              </a:solidFill>
              <a:latin typeface="+mn-lt"/>
              <a:ea typeface="+mn-ea"/>
              <a:cs typeface="+mn-cs"/>
            </a:endParaRPr>
          </a:p>
          <a:p>
            <a:pPr marL="228600" indent="-228600">
              <a:buNone/>
            </a:pPr>
            <a:r>
              <a:rPr lang="en-US" sz="1200" kern="1200" baseline="0" dirty="0" smtClean="0">
                <a:solidFill>
                  <a:schemeClr val="tx1"/>
                </a:solidFill>
                <a:latin typeface="+mn-lt"/>
                <a:ea typeface="+mn-ea"/>
                <a:cs typeface="+mn-cs"/>
              </a:rPr>
              <a:t>1. Create a procedure that uses a temporary table to accumulate Total Customer Balance by State:</a:t>
            </a:r>
          </a:p>
          <a:p>
            <a:pPr marL="228600" indent="-228600">
              <a:buNone/>
            </a:pPr>
            <a:endParaRPr lang="en-US" sz="1200" kern="1200" baseline="0" dirty="0" smtClean="0">
              <a:solidFill>
                <a:schemeClr val="tx1"/>
              </a:solidFill>
              <a:latin typeface="+mn-lt"/>
              <a:ea typeface="+mn-ea"/>
              <a:cs typeface="+mn-cs"/>
            </a:endParaRPr>
          </a:p>
          <a:p>
            <a:pPr marL="182880" lvl="2">
              <a:buFont typeface="Arial" pitchFamily="34" charset="0"/>
              <a:buChar char="•"/>
            </a:pPr>
            <a:r>
              <a:rPr lang="en-US" sz="1200" kern="1200" baseline="0" dirty="0" smtClean="0">
                <a:solidFill>
                  <a:schemeClr val="tx1"/>
                </a:solidFill>
                <a:latin typeface="+mn-lt"/>
                <a:ea typeface="+mn-ea"/>
                <a:cs typeface="+mn-cs"/>
              </a:rPr>
              <a:t> Prompt the user to choose a state.</a:t>
            </a:r>
          </a:p>
          <a:p>
            <a:pPr marL="182880" lvl="2">
              <a:buFont typeface="Arial" pitchFamily="34" charset="0"/>
              <a:buChar char="•"/>
            </a:pPr>
            <a:r>
              <a:rPr lang="en-US" sz="1200" kern="1200" baseline="0" dirty="0" smtClean="0">
                <a:solidFill>
                  <a:schemeClr val="tx1"/>
                </a:solidFill>
                <a:latin typeface="+mn-lt"/>
                <a:ea typeface="+mn-ea"/>
                <a:cs typeface="+mn-cs"/>
              </a:rPr>
              <a:t> Then show the total balance or an error message.</a:t>
            </a:r>
          </a:p>
          <a:p>
            <a:endParaRPr lang="en-US" sz="1050" b="1" i="1" kern="1200" baseline="0" dirty="0" smtClean="0">
              <a:solidFill>
                <a:schemeClr val="tx1"/>
              </a:solidFill>
              <a:latin typeface="+mn-lt"/>
              <a:ea typeface="+mn-ea"/>
              <a:cs typeface="+mn-cs"/>
            </a:endParaRPr>
          </a:p>
          <a:p>
            <a:pPr marL="182880"/>
            <a:r>
              <a:rPr lang="en-US" sz="1050" b="1" i="1" kern="1200" baseline="0" dirty="0" smtClean="0">
                <a:solidFill>
                  <a:schemeClr val="tx1"/>
                </a:solidFill>
                <a:latin typeface="+mn-lt"/>
                <a:ea typeface="+mn-ea"/>
                <a:cs typeface="+mn-cs"/>
              </a:rPr>
              <a:t>Hint</a:t>
            </a:r>
            <a:r>
              <a:rPr lang="en-US" sz="1200" b="1" i="1"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Use </a:t>
            </a:r>
            <a:r>
              <a:rPr lang="en-US" sz="1200" b="0" i="0" kern="1200" baseline="0" dirty="0" err="1" smtClean="0">
                <a:solidFill>
                  <a:schemeClr val="tx1"/>
                </a:solidFill>
                <a:latin typeface="+mn-lt"/>
                <a:ea typeface="+mn-ea"/>
                <a:cs typeface="+mn-cs"/>
              </a:rPr>
              <a:t>cm_mstr</a:t>
            </a:r>
            <a:r>
              <a:rPr lang="en-US" sz="1200" b="0" i="0" kern="1200" baseline="0" dirty="0" smtClean="0">
                <a:solidFill>
                  <a:schemeClr val="tx1"/>
                </a:solidFill>
                <a:latin typeface="+mn-lt"/>
                <a:ea typeface="+mn-ea"/>
                <a:cs typeface="+mn-cs"/>
              </a:rPr>
              <a:t> and </a:t>
            </a:r>
            <a:r>
              <a:rPr lang="en-US" sz="1200" b="0" i="0" kern="1200" baseline="0" dirty="0" err="1" smtClean="0">
                <a:solidFill>
                  <a:schemeClr val="tx1"/>
                </a:solidFill>
                <a:latin typeface="+mn-lt"/>
                <a:ea typeface="+mn-ea"/>
                <a:cs typeface="+mn-cs"/>
              </a:rPr>
              <a:t>ad_mstr</a:t>
            </a:r>
            <a:r>
              <a:rPr lang="en-US" sz="1200" b="0" i="0" kern="1200" baseline="0" dirty="0" smtClean="0">
                <a:solidFill>
                  <a:schemeClr val="tx1"/>
                </a:solidFill>
                <a:latin typeface="+mn-lt"/>
                <a:ea typeface="+mn-ea"/>
                <a:cs typeface="+mn-cs"/>
              </a:rPr>
              <a:t>; fields </a:t>
            </a:r>
            <a:r>
              <a:rPr lang="en-US" sz="1200" b="0" i="0" kern="1200" baseline="0" dirty="0" err="1" smtClean="0">
                <a:solidFill>
                  <a:schemeClr val="tx1"/>
                </a:solidFill>
                <a:latin typeface="+mn-lt"/>
                <a:ea typeface="+mn-ea"/>
                <a:cs typeface="+mn-cs"/>
              </a:rPr>
              <a:t>ad_state</a:t>
            </a:r>
            <a:r>
              <a:rPr lang="en-US" sz="1200" b="0" i="0" kern="1200" baseline="0" dirty="0" smtClean="0">
                <a:solidFill>
                  <a:schemeClr val="tx1"/>
                </a:solidFill>
                <a:latin typeface="+mn-lt"/>
                <a:ea typeface="+mn-ea"/>
                <a:cs typeface="+mn-cs"/>
              </a:rPr>
              <a:t> and </a:t>
            </a:r>
            <a:r>
              <a:rPr lang="en-US" sz="1200" b="0" i="0" kern="1200" baseline="0" dirty="0" err="1" smtClean="0">
                <a:solidFill>
                  <a:schemeClr val="tx1"/>
                </a:solidFill>
                <a:latin typeface="+mn-lt"/>
                <a:ea typeface="+mn-ea"/>
                <a:cs typeface="+mn-cs"/>
              </a:rPr>
              <a:t>cm_balance</a:t>
            </a:r>
            <a:r>
              <a:rPr lang="en-US" sz="1200" b="0" i="0" kern="1200" baseline="0" dirty="0" smtClean="0">
                <a:solidFill>
                  <a:schemeClr val="tx1"/>
                </a:solidFill>
                <a:latin typeface="+mn-lt"/>
                <a:ea typeface="+mn-ea"/>
                <a:cs typeface="+mn-cs"/>
              </a:rPr>
              <a:t>. Remember to set the domain to "10USA" in the WHERE clauses.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Review the following code sample while doing this exercise.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DEFINE VARIABLE </a:t>
            </a:r>
            <a:r>
              <a:rPr lang="en-US" sz="1200" kern="1200" baseline="0" dirty="0" err="1" smtClean="0">
                <a:solidFill>
                  <a:schemeClr val="tx1"/>
                </a:solidFill>
                <a:latin typeface="+mn-lt"/>
                <a:ea typeface="+mn-ea"/>
                <a:cs typeface="+mn-cs"/>
              </a:rPr>
              <a:t>whatstate</a:t>
            </a:r>
            <a:r>
              <a:rPr lang="en-US" sz="1200" kern="1200" baseline="0" dirty="0" smtClean="0">
                <a:solidFill>
                  <a:schemeClr val="tx1"/>
                </a:solidFill>
                <a:latin typeface="+mn-lt"/>
                <a:ea typeface="+mn-ea"/>
                <a:cs typeface="+mn-cs"/>
              </a:rPr>
              <a:t> AS CHARACTER NO-UNDO.</a:t>
            </a:r>
          </a:p>
          <a:p>
            <a:r>
              <a:rPr lang="en-US" sz="1200" kern="1200" baseline="0" dirty="0" smtClean="0">
                <a:solidFill>
                  <a:schemeClr val="tx1"/>
                </a:solidFill>
                <a:latin typeface="+mn-lt"/>
                <a:ea typeface="+mn-ea"/>
                <a:cs typeface="+mn-cs"/>
              </a:rPr>
              <a:t>DEFINE TEMP-TABLE </a:t>
            </a:r>
            <a:r>
              <a:rPr lang="en-US" sz="1200" kern="1200" baseline="0" dirty="0" err="1" smtClean="0">
                <a:solidFill>
                  <a:schemeClr val="tx1"/>
                </a:solidFill>
                <a:latin typeface="+mn-lt"/>
                <a:ea typeface="+mn-ea"/>
                <a:cs typeface="+mn-cs"/>
              </a:rPr>
              <a:t>tt_summary</a:t>
            </a:r>
            <a:r>
              <a:rPr lang="en-US" sz="1200" kern="1200" baseline="0" dirty="0" smtClean="0">
                <a:solidFill>
                  <a:schemeClr val="tx1"/>
                </a:solidFill>
                <a:latin typeface="+mn-lt"/>
                <a:ea typeface="+mn-ea"/>
                <a:cs typeface="+mn-cs"/>
              </a:rPr>
              <a:t> NO-UNDO</a:t>
            </a:r>
          </a:p>
          <a:p>
            <a:r>
              <a:rPr lang="en-US" sz="1200" kern="1200" baseline="0" dirty="0" smtClean="0">
                <a:solidFill>
                  <a:schemeClr val="tx1"/>
                </a:solidFill>
                <a:latin typeface="+mn-lt"/>
                <a:ea typeface="+mn-ea"/>
                <a:cs typeface="+mn-cs"/>
              </a:rPr>
              <a:t>   FIELD </a:t>
            </a:r>
            <a:r>
              <a:rPr lang="en-US" sz="1200" kern="1200" baseline="0" dirty="0" err="1" smtClean="0">
                <a:solidFill>
                  <a:schemeClr val="tx1"/>
                </a:solidFill>
                <a:latin typeface="+mn-lt"/>
                <a:ea typeface="+mn-ea"/>
                <a:cs typeface="+mn-cs"/>
              </a:rPr>
              <a:t>tt_state</a:t>
            </a:r>
            <a:r>
              <a:rPr lang="en-US" sz="1200" kern="1200" baseline="0" dirty="0" smtClean="0">
                <a:solidFill>
                  <a:schemeClr val="tx1"/>
                </a:solidFill>
                <a:latin typeface="+mn-lt"/>
                <a:ea typeface="+mn-ea"/>
                <a:cs typeface="+mn-cs"/>
              </a:rPr>
              <a:t> AS CHARACTER</a:t>
            </a:r>
          </a:p>
          <a:p>
            <a:r>
              <a:rPr lang="en-US" sz="1200" kern="1200" baseline="0" dirty="0" smtClean="0">
                <a:solidFill>
                  <a:schemeClr val="tx1"/>
                </a:solidFill>
                <a:latin typeface="+mn-lt"/>
                <a:ea typeface="+mn-ea"/>
                <a:cs typeface="+mn-cs"/>
              </a:rPr>
              <a:t>   FIELD </a:t>
            </a:r>
            <a:r>
              <a:rPr lang="en-US" sz="1200" kern="1200" baseline="0" dirty="0" err="1" smtClean="0">
                <a:solidFill>
                  <a:schemeClr val="tx1"/>
                </a:solidFill>
                <a:latin typeface="+mn-lt"/>
                <a:ea typeface="+mn-ea"/>
                <a:cs typeface="+mn-cs"/>
              </a:rPr>
              <a:t>tt_totbal</a:t>
            </a:r>
            <a:r>
              <a:rPr lang="en-US" sz="1200" kern="1200" baseline="0" dirty="0" smtClean="0">
                <a:solidFill>
                  <a:schemeClr val="tx1"/>
                </a:solidFill>
                <a:latin typeface="+mn-lt"/>
                <a:ea typeface="+mn-ea"/>
                <a:cs typeface="+mn-cs"/>
              </a:rPr>
              <a:t> AS DECIMAL</a:t>
            </a:r>
          </a:p>
          <a:p>
            <a:r>
              <a:rPr lang="en-US" sz="1200" kern="1200" baseline="0" dirty="0" smtClean="0">
                <a:solidFill>
                  <a:schemeClr val="tx1"/>
                </a:solidFill>
                <a:latin typeface="+mn-lt"/>
                <a:ea typeface="+mn-ea"/>
                <a:cs typeface="+mn-cs"/>
              </a:rPr>
              <a:t>INDEX index1 AS PRIMARY </a:t>
            </a:r>
            <a:r>
              <a:rPr lang="en-US" sz="1200" kern="1200" baseline="0" dirty="0" err="1" smtClean="0">
                <a:solidFill>
                  <a:schemeClr val="tx1"/>
                </a:solidFill>
                <a:latin typeface="+mn-lt"/>
                <a:ea typeface="+mn-ea"/>
                <a:cs typeface="+mn-cs"/>
              </a:rPr>
              <a:t>tt_state</a:t>
            </a:r>
            <a:r>
              <a:rPr lang="en-US" sz="1200" kern="1200" baseline="0" dirty="0" smtClean="0">
                <a:solidFill>
                  <a:schemeClr val="tx1"/>
                </a:solidFill>
                <a:latin typeface="+mn-lt"/>
                <a:ea typeface="+mn-ea"/>
                <a:cs typeface="+mn-cs"/>
              </a:rPr>
              <a: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FOR EACH </a:t>
            </a:r>
            <a:r>
              <a:rPr lang="en-US" sz="1200" kern="1200" baseline="0" dirty="0" err="1" smtClean="0">
                <a:solidFill>
                  <a:schemeClr val="tx1"/>
                </a:solidFill>
                <a:latin typeface="+mn-lt"/>
                <a:ea typeface="+mn-ea"/>
                <a:cs typeface="+mn-cs"/>
              </a:rPr>
              <a:t>cm_mstr</a:t>
            </a:r>
            <a:r>
              <a:rPr lang="en-US" sz="1200" kern="1200" baseline="0" dirty="0" smtClean="0">
                <a:solidFill>
                  <a:schemeClr val="tx1"/>
                </a:solidFill>
                <a:latin typeface="+mn-lt"/>
                <a:ea typeface="+mn-ea"/>
                <a:cs typeface="+mn-cs"/>
              </a:rPr>
              <a:t> WHERE </a:t>
            </a:r>
            <a:r>
              <a:rPr lang="en-US" sz="1200" kern="1200" baseline="0" dirty="0" err="1" smtClean="0">
                <a:solidFill>
                  <a:schemeClr val="tx1"/>
                </a:solidFill>
                <a:latin typeface="+mn-lt"/>
                <a:ea typeface="+mn-ea"/>
                <a:cs typeface="+mn-cs"/>
              </a:rPr>
              <a:t>cm_domain</a:t>
            </a:r>
            <a:r>
              <a:rPr lang="en-US" sz="1200" kern="1200" baseline="0" dirty="0" smtClean="0">
                <a:solidFill>
                  <a:schemeClr val="tx1"/>
                </a:solidFill>
                <a:latin typeface="+mn-lt"/>
                <a:ea typeface="+mn-ea"/>
                <a:cs typeface="+mn-cs"/>
              </a:rPr>
              <a:t> = "10USA" NO-LOCK,</a:t>
            </a:r>
          </a:p>
          <a:p>
            <a:r>
              <a:rPr lang="en-US" sz="1200" kern="1200" baseline="0" dirty="0" smtClean="0">
                <a:solidFill>
                  <a:schemeClr val="tx1"/>
                </a:solidFill>
                <a:latin typeface="+mn-lt"/>
                <a:ea typeface="+mn-ea"/>
                <a:cs typeface="+mn-cs"/>
              </a:rPr>
              <a:t>EACH </a:t>
            </a:r>
            <a:r>
              <a:rPr lang="en-US" sz="1200" kern="1200" baseline="0" dirty="0" err="1" smtClean="0">
                <a:solidFill>
                  <a:schemeClr val="tx1"/>
                </a:solidFill>
                <a:latin typeface="+mn-lt"/>
                <a:ea typeface="+mn-ea"/>
                <a:cs typeface="+mn-cs"/>
              </a:rPr>
              <a:t>ad_mstr</a:t>
            </a:r>
            <a:r>
              <a:rPr lang="en-US" sz="1200" kern="1200" baseline="0" dirty="0" smtClean="0">
                <a:solidFill>
                  <a:schemeClr val="tx1"/>
                </a:solidFill>
                <a:latin typeface="+mn-lt"/>
                <a:ea typeface="+mn-ea"/>
                <a:cs typeface="+mn-cs"/>
              </a:rPr>
              <a:t> NO-LOCK WHERE </a:t>
            </a:r>
            <a:r>
              <a:rPr lang="en-US" sz="1200" kern="1200" baseline="0" dirty="0" err="1" smtClean="0">
                <a:solidFill>
                  <a:schemeClr val="tx1"/>
                </a:solidFill>
                <a:latin typeface="+mn-lt"/>
                <a:ea typeface="+mn-ea"/>
                <a:cs typeface="+mn-cs"/>
              </a:rPr>
              <a:t>ad_domain</a:t>
            </a:r>
            <a:r>
              <a:rPr lang="en-US" sz="1200" kern="1200" baseline="0" dirty="0" smtClean="0">
                <a:solidFill>
                  <a:schemeClr val="tx1"/>
                </a:solidFill>
                <a:latin typeface="+mn-lt"/>
                <a:ea typeface="+mn-ea"/>
                <a:cs typeface="+mn-cs"/>
              </a:rPr>
              <a:t> = </a:t>
            </a:r>
            <a:r>
              <a:rPr lang="en-US" sz="1200" kern="1200" baseline="0" dirty="0" err="1" smtClean="0">
                <a:solidFill>
                  <a:schemeClr val="tx1"/>
                </a:solidFill>
                <a:latin typeface="+mn-lt"/>
                <a:ea typeface="+mn-ea"/>
                <a:cs typeface="+mn-cs"/>
              </a:rPr>
              <a:t>cm_domain</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ad_addr</a:t>
            </a:r>
            <a:r>
              <a:rPr lang="en-US" sz="1200" kern="1200" baseline="0" dirty="0" smtClean="0">
                <a:solidFill>
                  <a:schemeClr val="tx1"/>
                </a:solidFill>
                <a:latin typeface="+mn-lt"/>
                <a:ea typeface="+mn-ea"/>
                <a:cs typeface="+mn-cs"/>
              </a:rPr>
              <a:t> = </a:t>
            </a:r>
            <a:r>
              <a:rPr lang="en-US" sz="1200" kern="1200" baseline="0" dirty="0" err="1" smtClean="0">
                <a:solidFill>
                  <a:schemeClr val="tx1"/>
                </a:solidFill>
                <a:latin typeface="+mn-lt"/>
                <a:ea typeface="+mn-ea"/>
                <a:cs typeface="+mn-cs"/>
              </a:rPr>
              <a:t>cm_addr</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   FIND </a:t>
            </a:r>
            <a:r>
              <a:rPr lang="en-US" sz="1200" kern="1200" baseline="0" dirty="0" err="1" smtClean="0">
                <a:solidFill>
                  <a:schemeClr val="tx1"/>
                </a:solidFill>
                <a:latin typeface="+mn-lt"/>
                <a:ea typeface="+mn-ea"/>
                <a:cs typeface="+mn-cs"/>
              </a:rPr>
              <a:t>tt_summary</a:t>
            </a:r>
            <a:r>
              <a:rPr lang="en-US" sz="1200" kern="1200" baseline="0" dirty="0" smtClean="0">
                <a:solidFill>
                  <a:schemeClr val="tx1"/>
                </a:solidFill>
                <a:latin typeface="+mn-lt"/>
                <a:ea typeface="+mn-ea"/>
                <a:cs typeface="+mn-cs"/>
              </a:rPr>
              <a:t> WHERE </a:t>
            </a:r>
            <a:r>
              <a:rPr lang="en-US" sz="1200" kern="1200" baseline="0" dirty="0" err="1" smtClean="0">
                <a:solidFill>
                  <a:schemeClr val="tx1"/>
                </a:solidFill>
                <a:latin typeface="+mn-lt"/>
                <a:ea typeface="+mn-ea"/>
                <a:cs typeface="+mn-cs"/>
              </a:rPr>
              <a:t>tt_state</a:t>
            </a:r>
            <a:r>
              <a:rPr lang="en-US" sz="1200" kern="1200" baseline="0" dirty="0" smtClean="0">
                <a:solidFill>
                  <a:schemeClr val="tx1"/>
                </a:solidFill>
                <a:latin typeface="+mn-lt"/>
                <a:ea typeface="+mn-ea"/>
                <a:cs typeface="+mn-cs"/>
              </a:rPr>
              <a:t> = </a:t>
            </a:r>
            <a:r>
              <a:rPr lang="en-US" sz="1200" kern="1200" baseline="0" dirty="0" err="1" smtClean="0">
                <a:solidFill>
                  <a:schemeClr val="tx1"/>
                </a:solidFill>
                <a:latin typeface="+mn-lt"/>
                <a:ea typeface="+mn-ea"/>
                <a:cs typeface="+mn-cs"/>
              </a:rPr>
              <a:t>ad_state</a:t>
            </a:r>
            <a:r>
              <a:rPr lang="en-US" sz="1200" kern="1200" baseline="0" dirty="0" smtClean="0">
                <a:solidFill>
                  <a:schemeClr val="tx1"/>
                </a:solidFill>
                <a:latin typeface="+mn-lt"/>
                <a:ea typeface="+mn-ea"/>
                <a:cs typeface="+mn-cs"/>
              </a:rPr>
              <a:t> NO-ERROR.</a:t>
            </a:r>
          </a:p>
          <a:p>
            <a:r>
              <a:rPr lang="en-US" sz="1200" kern="1200" baseline="0" dirty="0" smtClean="0">
                <a:solidFill>
                  <a:schemeClr val="tx1"/>
                </a:solidFill>
                <a:latin typeface="+mn-lt"/>
                <a:ea typeface="+mn-ea"/>
                <a:cs typeface="+mn-cs"/>
              </a:rPr>
              <a:t>      IF NOT AVAILABLE </a:t>
            </a:r>
            <a:r>
              <a:rPr lang="en-US" sz="1200" kern="1200" baseline="0" dirty="0" err="1" smtClean="0">
                <a:solidFill>
                  <a:schemeClr val="tx1"/>
                </a:solidFill>
                <a:latin typeface="+mn-lt"/>
                <a:ea typeface="+mn-ea"/>
                <a:cs typeface="+mn-cs"/>
              </a:rPr>
              <a:t>tt_summary</a:t>
            </a:r>
            <a:r>
              <a:rPr lang="en-US" sz="1200" kern="1200" baseline="0" dirty="0" smtClean="0">
                <a:solidFill>
                  <a:schemeClr val="tx1"/>
                </a:solidFill>
                <a:latin typeface="+mn-lt"/>
                <a:ea typeface="+mn-ea"/>
                <a:cs typeface="+mn-cs"/>
              </a:rPr>
              <a:t> THEN DO:</a:t>
            </a:r>
          </a:p>
          <a:p>
            <a:r>
              <a:rPr lang="en-US" sz="1200" kern="1200" baseline="0" dirty="0" smtClean="0">
                <a:solidFill>
                  <a:schemeClr val="tx1"/>
                </a:solidFill>
                <a:latin typeface="+mn-lt"/>
                <a:ea typeface="+mn-ea"/>
                <a:cs typeface="+mn-cs"/>
              </a:rPr>
              <a:t>         CREATE </a:t>
            </a:r>
            <a:r>
              <a:rPr lang="en-US" sz="1200" kern="1200" baseline="0" dirty="0" err="1" smtClean="0">
                <a:solidFill>
                  <a:schemeClr val="tx1"/>
                </a:solidFill>
                <a:latin typeface="+mn-lt"/>
                <a:ea typeface="+mn-ea"/>
                <a:cs typeface="+mn-cs"/>
              </a:rPr>
              <a:t>tt_summary</a:t>
            </a:r>
            <a:r>
              <a:rPr lang="en-US" sz="1200" kern="1200" baseline="0" dirty="0" smtClean="0">
                <a:solidFill>
                  <a:schemeClr val="tx1"/>
                </a:solidFill>
                <a:latin typeface="+mn-lt"/>
                <a:ea typeface="+mn-ea"/>
                <a:cs typeface="+mn-cs"/>
              </a:rPr>
              <a:t>.</a:t>
            </a:r>
          </a:p>
          <a:p>
            <a:r>
              <a:rPr lang="en-US" sz="1200" kern="1200" baseline="0" dirty="0" smtClean="0">
                <a:solidFill>
                  <a:schemeClr val="tx1"/>
                </a:solidFill>
                <a:latin typeface="+mn-lt"/>
                <a:ea typeface="+mn-ea"/>
                <a:cs typeface="+mn-cs"/>
              </a:rPr>
              <a:t>         ASSIGN </a:t>
            </a:r>
            <a:r>
              <a:rPr lang="en-US" sz="1200" kern="1200" baseline="0" dirty="0" err="1" smtClean="0">
                <a:solidFill>
                  <a:schemeClr val="tx1"/>
                </a:solidFill>
                <a:latin typeface="+mn-lt"/>
                <a:ea typeface="+mn-ea"/>
                <a:cs typeface="+mn-cs"/>
              </a:rPr>
              <a:t>tt_state</a:t>
            </a:r>
            <a:r>
              <a:rPr lang="en-US" sz="1200" kern="1200" baseline="0" dirty="0" smtClean="0">
                <a:solidFill>
                  <a:schemeClr val="tx1"/>
                </a:solidFill>
                <a:latin typeface="+mn-lt"/>
                <a:ea typeface="+mn-ea"/>
                <a:cs typeface="+mn-cs"/>
              </a:rPr>
              <a:t> = </a:t>
            </a:r>
            <a:r>
              <a:rPr lang="en-US" sz="1200" kern="1200" baseline="0" dirty="0" err="1" smtClean="0">
                <a:solidFill>
                  <a:schemeClr val="tx1"/>
                </a:solidFill>
                <a:latin typeface="+mn-lt"/>
                <a:ea typeface="+mn-ea"/>
                <a:cs typeface="+mn-cs"/>
              </a:rPr>
              <a:t>ad_state</a:t>
            </a:r>
            <a:r>
              <a:rPr lang="en-US" sz="1200" kern="1200" baseline="0" dirty="0" smtClean="0">
                <a:solidFill>
                  <a:schemeClr val="tx1"/>
                </a:solidFill>
                <a:latin typeface="+mn-lt"/>
                <a:ea typeface="+mn-ea"/>
                <a:cs typeface="+mn-cs"/>
              </a:rPr>
              <a:t>.</a:t>
            </a:r>
          </a:p>
          <a:p>
            <a:r>
              <a:rPr lang="en-US" sz="1200" kern="1200" baseline="0" dirty="0" smtClean="0">
                <a:solidFill>
                  <a:schemeClr val="tx1"/>
                </a:solidFill>
                <a:latin typeface="+mn-lt"/>
                <a:ea typeface="+mn-ea"/>
                <a:cs typeface="+mn-cs"/>
              </a:rPr>
              <a:t>      END.</a:t>
            </a:r>
          </a:p>
          <a:p>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tt_totbal</a:t>
            </a:r>
            <a:r>
              <a:rPr lang="en-US" sz="1200" kern="1200" baseline="0" dirty="0" smtClean="0">
                <a:solidFill>
                  <a:schemeClr val="tx1"/>
                </a:solidFill>
                <a:latin typeface="+mn-lt"/>
                <a:ea typeface="+mn-ea"/>
                <a:cs typeface="+mn-cs"/>
              </a:rPr>
              <a:t> = </a:t>
            </a:r>
            <a:r>
              <a:rPr lang="en-US" sz="1200" kern="1200" baseline="0" dirty="0" err="1" smtClean="0">
                <a:solidFill>
                  <a:schemeClr val="tx1"/>
                </a:solidFill>
                <a:latin typeface="+mn-lt"/>
                <a:ea typeface="+mn-ea"/>
                <a:cs typeface="+mn-cs"/>
              </a:rPr>
              <a:t>tt_totbal</a:t>
            </a:r>
            <a:r>
              <a:rPr lang="en-US" sz="1200" kern="1200" baseline="0" dirty="0" smtClean="0">
                <a:solidFill>
                  <a:schemeClr val="tx1"/>
                </a:solidFill>
                <a:latin typeface="+mn-lt"/>
                <a:ea typeface="+mn-ea"/>
                <a:cs typeface="+mn-cs"/>
              </a:rPr>
              <a:t> + </a:t>
            </a:r>
            <a:r>
              <a:rPr lang="en-US" sz="1200" kern="1200" baseline="0" dirty="0" err="1" smtClean="0">
                <a:solidFill>
                  <a:schemeClr val="tx1"/>
                </a:solidFill>
                <a:latin typeface="+mn-lt"/>
                <a:ea typeface="+mn-ea"/>
                <a:cs typeface="+mn-cs"/>
              </a:rPr>
              <a:t>cm_balance</a:t>
            </a:r>
            <a:r>
              <a:rPr lang="en-US" sz="1200" kern="1200" baseline="0" dirty="0" smtClean="0">
                <a:solidFill>
                  <a:schemeClr val="tx1"/>
                </a:solidFill>
                <a:latin typeface="+mn-lt"/>
                <a:ea typeface="+mn-ea"/>
                <a:cs typeface="+mn-cs"/>
              </a:rPr>
              <a:t>.</a:t>
            </a:r>
          </a:p>
          <a:p>
            <a:r>
              <a:rPr lang="en-US" sz="1200" kern="1200" baseline="0" dirty="0" smtClean="0">
                <a:solidFill>
                  <a:schemeClr val="tx1"/>
                </a:solidFill>
                <a:latin typeface="+mn-lt"/>
                <a:ea typeface="+mn-ea"/>
                <a:cs typeface="+mn-cs"/>
              </a:rPr>
              <a:t>END.</a:t>
            </a:r>
          </a:p>
          <a:p>
            <a:r>
              <a:rPr lang="en-US" sz="1200" kern="1200" baseline="0" dirty="0" smtClean="0">
                <a:solidFill>
                  <a:schemeClr val="tx1"/>
                </a:solidFill>
                <a:latin typeface="+mn-lt"/>
                <a:ea typeface="+mn-ea"/>
                <a:cs typeface="+mn-cs"/>
              </a:rPr>
              <a:t>REPEAT:</a:t>
            </a:r>
          </a:p>
          <a:p>
            <a:r>
              <a:rPr lang="en-US" sz="1200" kern="1200" baseline="0" dirty="0" smtClean="0">
                <a:solidFill>
                  <a:schemeClr val="tx1"/>
                </a:solidFill>
                <a:latin typeface="+mn-lt"/>
                <a:ea typeface="+mn-ea"/>
                <a:cs typeface="+mn-cs"/>
              </a:rPr>
              <a:t>    UPDATE </a:t>
            </a:r>
            <a:r>
              <a:rPr lang="en-US" sz="1200" kern="1200" baseline="0" dirty="0" err="1" smtClean="0">
                <a:solidFill>
                  <a:schemeClr val="tx1"/>
                </a:solidFill>
                <a:latin typeface="+mn-lt"/>
                <a:ea typeface="+mn-ea"/>
                <a:cs typeface="+mn-cs"/>
              </a:rPr>
              <a:t>whatstate</a:t>
            </a:r>
            <a:r>
              <a:rPr lang="en-US" sz="1200" kern="1200" baseline="0" dirty="0" smtClean="0">
                <a:solidFill>
                  <a:schemeClr val="tx1"/>
                </a:solidFill>
                <a:latin typeface="+mn-lt"/>
                <a:ea typeface="+mn-ea"/>
                <a:cs typeface="+mn-cs"/>
              </a:rPr>
              <a:t>.</a:t>
            </a:r>
          </a:p>
          <a:p>
            <a:r>
              <a:rPr lang="en-US" sz="1200" kern="1200" baseline="0" dirty="0" smtClean="0">
                <a:solidFill>
                  <a:schemeClr val="tx1"/>
                </a:solidFill>
                <a:latin typeface="+mn-lt"/>
                <a:ea typeface="+mn-ea"/>
                <a:cs typeface="+mn-cs"/>
              </a:rPr>
              <a:t>    FIND </a:t>
            </a:r>
            <a:r>
              <a:rPr lang="en-US" sz="1200" kern="1200" baseline="0" dirty="0" err="1" smtClean="0">
                <a:solidFill>
                  <a:schemeClr val="tx1"/>
                </a:solidFill>
                <a:latin typeface="+mn-lt"/>
                <a:ea typeface="+mn-ea"/>
                <a:cs typeface="+mn-cs"/>
              </a:rPr>
              <a:t>tt_summary</a:t>
            </a:r>
            <a:r>
              <a:rPr lang="en-US" sz="1200" kern="1200" baseline="0" dirty="0" smtClean="0">
                <a:solidFill>
                  <a:schemeClr val="tx1"/>
                </a:solidFill>
                <a:latin typeface="+mn-lt"/>
                <a:ea typeface="+mn-ea"/>
                <a:cs typeface="+mn-cs"/>
              </a:rPr>
              <a:t> WHERE </a:t>
            </a:r>
            <a:r>
              <a:rPr lang="en-US" sz="1200" kern="1200" baseline="0" dirty="0" err="1" smtClean="0">
                <a:solidFill>
                  <a:schemeClr val="tx1"/>
                </a:solidFill>
                <a:latin typeface="+mn-lt"/>
                <a:ea typeface="+mn-ea"/>
                <a:cs typeface="+mn-cs"/>
              </a:rPr>
              <a:t>tt_state</a:t>
            </a:r>
            <a:r>
              <a:rPr lang="en-US" sz="1200" kern="1200" baseline="0" dirty="0" smtClean="0">
                <a:solidFill>
                  <a:schemeClr val="tx1"/>
                </a:solidFill>
                <a:latin typeface="+mn-lt"/>
                <a:ea typeface="+mn-ea"/>
                <a:cs typeface="+mn-cs"/>
              </a:rPr>
              <a:t> = </a:t>
            </a:r>
            <a:r>
              <a:rPr lang="en-US" sz="1200" kern="1200" baseline="0" dirty="0" err="1" smtClean="0">
                <a:solidFill>
                  <a:schemeClr val="tx1"/>
                </a:solidFill>
                <a:latin typeface="+mn-lt"/>
                <a:ea typeface="+mn-ea"/>
                <a:cs typeface="+mn-cs"/>
              </a:rPr>
              <a:t>whatstate</a:t>
            </a:r>
            <a:r>
              <a:rPr lang="en-US" sz="1200" kern="1200" baseline="0" dirty="0" smtClean="0">
                <a:solidFill>
                  <a:schemeClr val="tx1"/>
                </a:solidFill>
                <a:latin typeface="+mn-lt"/>
                <a:ea typeface="+mn-ea"/>
                <a:cs typeface="+mn-cs"/>
              </a:rPr>
              <a:t> NO-ERROR.</a:t>
            </a:r>
          </a:p>
          <a:p>
            <a:r>
              <a:rPr lang="en-US" sz="1200" kern="1200" baseline="0" dirty="0" smtClean="0">
                <a:solidFill>
                  <a:schemeClr val="tx1"/>
                </a:solidFill>
                <a:latin typeface="+mn-lt"/>
                <a:ea typeface="+mn-ea"/>
                <a:cs typeface="+mn-cs"/>
              </a:rPr>
              <a:t>    IF AVAILABLE  </a:t>
            </a:r>
            <a:r>
              <a:rPr lang="en-US" sz="1200" kern="1200" baseline="0" dirty="0" err="1" smtClean="0">
                <a:solidFill>
                  <a:schemeClr val="tx1"/>
                </a:solidFill>
                <a:latin typeface="+mn-lt"/>
                <a:ea typeface="+mn-ea"/>
                <a:cs typeface="+mn-cs"/>
              </a:rPr>
              <a:t>tt_summary</a:t>
            </a:r>
            <a:r>
              <a:rPr lang="en-US" sz="1200" kern="1200" baseline="0" dirty="0" smtClean="0">
                <a:solidFill>
                  <a:schemeClr val="tx1"/>
                </a:solidFill>
                <a:latin typeface="+mn-lt"/>
                <a:ea typeface="+mn-ea"/>
                <a:cs typeface="+mn-cs"/>
              </a:rPr>
              <a:t> THEN DISPLAY </a:t>
            </a:r>
            <a:r>
              <a:rPr lang="en-US" sz="1200" kern="1200" baseline="0" dirty="0" err="1" smtClean="0">
                <a:solidFill>
                  <a:schemeClr val="tx1"/>
                </a:solidFill>
                <a:latin typeface="+mn-lt"/>
                <a:ea typeface="+mn-ea"/>
                <a:cs typeface="+mn-cs"/>
              </a:rPr>
              <a:t>tt_totbal</a:t>
            </a:r>
            <a:r>
              <a:rPr lang="en-US" sz="1200" kern="1200" baseline="0" dirty="0" smtClean="0">
                <a:solidFill>
                  <a:schemeClr val="tx1"/>
                </a:solidFill>
                <a:latin typeface="+mn-lt"/>
                <a:ea typeface="+mn-ea"/>
                <a:cs typeface="+mn-cs"/>
              </a:rPr>
              <a:t> WITH 1 DOWN.</a:t>
            </a:r>
          </a:p>
          <a:p>
            <a:r>
              <a:rPr lang="en-US" sz="1200" kern="1200" baseline="0" dirty="0" smtClean="0">
                <a:solidFill>
                  <a:schemeClr val="tx1"/>
                </a:solidFill>
                <a:latin typeface="+mn-lt"/>
                <a:ea typeface="+mn-ea"/>
                <a:cs typeface="+mn-cs"/>
              </a:rPr>
              <a:t>    ELSE DISPLAY "Error" @ </a:t>
            </a:r>
            <a:r>
              <a:rPr lang="en-US" sz="1200" kern="1200" baseline="0" dirty="0" err="1" smtClean="0">
                <a:solidFill>
                  <a:schemeClr val="tx1"/>
                </a:solidFill>
                <a:latin typeface="+mn-lt"/>
                <a:ea typeface="+mn-ea"/>
                <a:cs typeface="+mn-cs"/>
              </a:rPr>
              <a:t>tt_totbal</a:t>
            </a:r>
            <a:r>
              <a:rPr lang="en-US" sz="1200" kern="1200" baseline="0" dirty="0" smtClean="0">
                <a:solidFill>
                  <a:schemeClr val="tx1"/>
                </a:solidFill>
                <a:latin typeface="+mn-lt"/>
                <a:ea typeface="+mn-ea"/>
                <a:cs typeface="+mn-cs"/>
              </a:rPr>
              <a:t>. </a:t>
            </a:r>
          </a:p>
          <a:p>
            <a:r>
              <a:rPr lang="en-US" sz="1200" kern="1200" baseline="0" dirty="0" smtClean="0">
                <a:solidFill>
                  <a:schemeClr val="tx1"/>
                </a:solidFill>
                <a:latin typeface="+mn-lt"/>
                <a:ea typeface="+mn-ea"/>
                <a:cs typeface="+mn-cs"/>
              </a:rPr>
              <a:t>END.</a:t>
            </a:r>
          </a:p>
          <a:p>
            <a:pPr marL="232212" indent="-232212"/>
            <a:endParaRPr lang="en-US" sz="1000" dirty="0" smtClean="0">
              <a:latin typeface="Courier New" pitchFamily="49" charset="0"/>
              <a:cs typeface="Courier New" pitchFamily="49" charset="0"/>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100</a:t>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Progress provides you with one buffer for each table that you use in a procedure. This buffer is referenced by its table name in the database (for example,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 Progress uses that buffer to store one record at a time from the table as the records are needed during the procedure.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you need more than one record at a time from a table, you can define additional buffers for the table using the DEFINE BUFFER statement followed by the buffer name.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you need to share buffers among procedures, pass them as parameters.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101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0" y="501650"/>
            <a:ext cx="9144000" cy="5594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Footer Placeholder 2"/>
          <p:cNvSpPr>
            <a:spLocks noGrp="1"/>
          </p:cNvSpPr>
          <p:nvPr>
            <p:ph type="ftr" sz="quarter" idx="10"/>
          </p:nvPr>
        </p:nvSpPr>
        <p:spPr>
          <a:xfrm>
            <a:off x="76200" y="6553200"/>
            <a:ext cx="987425" cy="209550"/>
          </a:xfrm>
          <a:prstGeom prst="rect">
            <a:avLst/>
          </a:prstGeom>
        </p:spPr>
        <p:txBody>
          <a:bodyPr/>
          <a:lstStyle>
            <a:lvl1pPr>
              <a:defRPr/>
            </a:lvl1pPr>
          </a:lstStyle>
          <a:p>
            <a:r>
              <a:rPr lang="en-US" dirty="0"/>
              <a:t>CU-RE-020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76200" y="6553200"/>
            <a:ext cx="987425" cy="209550"/>
          </a:xfrm>
          <a:prstGeom prst="rect">
            <a:avLst/>
          </a:prstGeom>
        </p:spPr>
        <p:txBody>
          <a:bodyPr/>
          <a:lstStyle>
            <a:lvl1pPr>
              <a:defRPr/>
            </a:lvl1pPr>
          </a:lstStyle>
          <a:p>
            <a:r>
              <a:rPr lang="en-US" dirty="0"/>
              <a:t>CU-RE-020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dirty="0"/>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4"/>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 id="2147483661" r:id="rId10"/>
    <p:sldLayoutId id="2147483662" r:id="rId11"/>
    <p:sldLayoutId id="2147483663" r:id="rId12"/>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4.xml"/><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5.xml"/><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Introduction to Progress Programming</a:t>
            </a:r>
            <a:endParaRPr lang="en-US" dirty="0"/>
          </a:p>
        </p:txBody>
      </p:sp>
      <p:sp>
        <p:nvSpPr>
          <p:cNvPr id="7" name="Text Placeholder 6"/>
          <p:cNvSpPr>
            <a:spLocks noGrp="1"/>
          </p:cNvSpPr>
          <p:nvPr>
            <p:ph type="body" sz="quarter" idx="10"/>
          </p:nvPr>
        </p:nvSpPr>
        <p:spPr>
          <a:xfrm>
            <a:off x="457200" y="1349398"/>
            <a:ext cx="8229600" cy="349250"/>
          </a:xfrm>
        </p:spPr>
        <p:txBody>
          <a:bodyPr/>
          <a:lstStyle/>
          <a:p>
            <a:r>
              <a:rPr lang="en-US" sz="2400" dirty="0" smtClean="0"/>
              <a:t>Section 2: Writing More Complex Reports</a:t>
            </a:r>
          </a:p>
          <a:p>
            <a:endParaRPr lang="en-US" dirty="0"/>
          </a:p>
        </p:txBody>
      </p:sp>
      <p:sp>
        <p:nvSpPr>
          <p:cNvPr id="4" name="TextBox 4"/>
          <p:cNvSpPr txBox="1"/>
          <p:nvPr/>
        </p:nvSpPr>
        <p:spPr>
          <a:xfrm>
            <a:off x="457200" y="2651760"/>
            <a:ext cx="1133644" cy="338554"/>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dirty="0" smtClean="0"/>
              <a:t>April 2014</a:t>
            </a:r>
            <a:endParaRPr lang="en-US" sz="1600" dirty="0"/>
          </a:p>
        </p:txBody>
      </p:sp>
      <p:sp>
        <p:nvSpPr>
          <p:cNvPr id="5" name="TextBox 5"/>
          <p:cNvSpPr txBox="1"/>
          <p:nvPr/>
        </p:nvSpPr>
        <p:spPr>
          <a:xfrm>
            <a:off x="457200" y="3182112"/>
            <a:ext cx="2511631" cy="2769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dirty="0" smtClean="0"/>
              <a:t>Maintained by biw@qad.com</a:t>
            </a:r>
            <a:endParaRPr lang="en-US" sz="1200" dirty="0"/>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37866"/>
            <a:ext cx="8229600" cy="716523"/>
          </a:xfrm>
        </p:spPr>
        <p:txBody>
          <a:bodyPr>
            <a:normAutofit/>
          </a:bodyPr>
          <a:lstStyle/>
          <a:p>
            <a:r>
              <a:rPr lang="en-US" dirty="0" smtClean="0"/>
              <a:t>Repeating Procedures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4686332"/>
            <a:ext cx="8446640" cy="1613754"/>
          </a:xfrm>
          <a:prstGeom prst="rect">
            <a:avLst/>
          </a:prstGeom>
        </p:spPr>
        <p:txBody>
          <a:bodyPr>
            <a:normAutofit/>
          </a:bodyPr>
          <a:lstStyle/>
          <a:p>
            <a:pPr marL="342900" indent="-342900">
              <a:spcBef>
                <a:spcPct val="20000"/>
              </a:spcBef>
              <a:buClr>
                <a:schemeClr val="accent6"/>
              </a:buClr>
              <a:buFont typeface="Arial"/>
              <a:buChar char="•"/>
            </a:pPr>
            <a:r>
              <a:rPr lang="en-US" sz="2400" dirty="0" smtClean="0"/>
              <a:t>Repeats same set of statements over and over</a:t>
            </a:r>
          </a:p>
          <a:p>
            <a:pPr marL="342900" indent="-342900">
              <a:spcBef>
                <a:spcPct val="20000"/>
              </a:spcBef>
              <a:buClr>
                <a:schemeClr val="accent6"/>
              </a:buClr>
              <a:buFont typeface="Arial"/>
              <a:buChar char="•"/>
            </a:pPr>
            <a:r>
              <a:rPr lang="en-US" sz="2400" dirty="0" smtClean="0"/>
              <a:t>Block defined with REPEAT: … END</a:t>
            </a:r>
          </a:p>
          <a:p>
            <a:pPr marL="342900" indent="-342900">
              <a:spcBef>
                <a:spcPct val="20000"/>
              </a:spcBef>
              <a:buClr>
                <a:schemeClr val="accent6"/>
              </a:buClr>
              <a:buFont typeface="Arial"/>
              <a:buChar char="•"/>
            </a:pPr>
            <a:r>
              <a:rPr lang="en-US" sz="2400" dirty="0" smtClean="0"/>
              <a:t>F4 or Esc to exit loop</a:t>
            </a:r>
          </a:p>
          <a:p>
            <a:pPr marL="342900" indent="-342900">
              <a:spcBef>
                <a:spcPct val="20000"/>
              </a:spcBef>
              <a:buClr>
                <a:schemeClr val="accent6"/>
              </a:buClr>
              <a:buFont typeface="Arial"/>
              <a:buChar char="•"/>
            </a:pPr>
            <a:endParaRPr lang="en-US" sz="2400" dirty="0" smtClean="0"/>
          </a:p>
          <a:p>
            <a:pPr marL="800100" lvl="1" indent="-342900">
              <a:spcBef>
                <a:spcPct val="20000"/>
              </a:spcBef>
              <a:buClr>
                <a:schemeClr val="accent6"/>
              </a:buClr>
              <a:buFont typeface="Arial"/>
              <a:buChar char="•"/>
            </a:pPr>
            <a:endParaRPr lang="en-US" sz="2000" dirty="0" smtClean="0">
              <a:solidFill>
                <a:schemeClr val="tx2">
                  <a:lumMod val="90000"/>
                  <a:lumOff val="10000"/>
                </a:schemeClr>
              </a:solidFill>
              <a:cs typeface="Courier New" pitchFamily="49" charset="0"/>
            </a:endParaRPr>
          </a:p>
        </p:txBody>
      </p:sp>
      <p:sp>
        <p:nvSpPr>
          <p:cNvPr id="10" name="TextBox 9"/>
          <p:cNvSpPr txBox="1"/>
          <p:nvPr/>
        </p:nvSpPr>
        <p:spPr>
          <a:xfrm>
            <a:off x="457200" y="1002518"/>
            <a:ext cx="8599039" cy="3539430"/>
          </a:xfrm>
          <a:prstGeom prst="rect">
            <a:avLst/>
          </a:prstGeom>
          <a:noFill/>
          <a:ln>
            <a:noFill/>
          </a:ln>
        </p:spPr>
        <p:txBody>
          <a:bodyPr wrap="square" rtlCol="0">
            <a:spAutoFit/>
          </a:bodyPr>
          <a:lstStyle/>
          <a:p>
            <a:r>
              <a:rPr lang="en-US" sz="1400" b="1" dirty="0" smtClean="0">
                <a:latin typeface="Courier New" pitchFamily="49" charset="0"/>
                <a:cs typeface="Courier New" pitchFamily="49" charset="0"/>
              </a:rPr>
              <a:t>/* pc07003.p – REPEAT statement */</a:t>
            </a:r>
          </a:p>
          <a:p>
            <a:r>
              <a:rPr lang="en-US" sz="1400" b="1" dirty="0" smtClean="0">
                <a:solidFill>
                  <a:srgbClr val="0070C0"/>
                </a:solidFill>
                <a:latin typeface="Courier New" pitchFamily="49" charset="0"/>
                <a:cs typeface="Courier New" pitchFamily="49" charset="0"/>
              </a:rPr>
              <a:t>REPEAT:</a:t>
            </a:r>
            <a:r>
              <a:rPr lang="en-US" sz="1400" b="1" dirty="0" smtClean="0">
                <a:latin typeface="Courier New" pitchFamily="49" charset="0"/>
                <a:cs typeface="Courier New" pitchFamily="49" charset="0"/>
              </a:rPr>
              <a:t>	</a:t>
            </a:r>
          </a:p>
          <a:p>
            <a:r>
              <a:rPr lang="en-US" sz="1400" b="1" dirty="0" smtClean="0">
                <a:latin typeface="Courier New" pitchFamily="49" charset="0"/>
                <a:cs typeface="Courier New" pitchFamily="49" charset="0"/>
              </a:rPr>
              <a:t>   PROMPT-FOR pt_part.</a:t>
            </a:r>
          </a:p>
          <a:p>
            <a:r>
              <a:rPr lang="en-US" sz="1400" b="1" dirty="0" smtClean="0">
                <a:latin typeface="Courier New" pitchFamily="49" charset="0"/>
                <a:cs typeface="Courier New" pitchFamily="49" charset="0"/>
              </a:rPr>
              <a:t>   FIND pt_mstr NO-LOCK </a:t>
            </a:r>
          </a:p>
          <a:p>
            <a:r>
              <a:rPr lang="en-US" sz="1400" b="1" dirty="0" smtClean="0">
                <a:latin typeface="Courier New" pitchFamily="49" charset="0"/>
                <a:cs typeface="Courier New" pitchFamily="49" charset="0"/>
              </a:rPr>
              <a:t>      WHERE pt_domain = "10USA" AND pt_part = INPUT pt_part NO-ERROR.</a:t>
            </a:r>
          </a:p>
          <a:p>
            <a:r>
              <a:rPr lang="en-US" sz="1400" b="1" dirty="0" smtClean="0">
                <a:latin typeface="Courier New" pitchFamily="49" charset="0"/>
                <a:cs typeface="Courier New" pitchFamily="49" charset="0"/>
              </a:rPr>
              <a:t>   IF AVAILABLE pt_mstr THEN DO:</a:t>
            </a:r>
          </a:p>
          <a:p>
            <a:r>
              <a:rPr lang="en-US" sz="1400" b="1" dirty="0" smtClean="0">
                <a:latin typeface="Courier New" pitchFamily="49" charset="0"/>
                <a:cs typeface="Courier New" pitchFamily="49" charset="0"/>
              </a:rPr>
              <a:t>      DISPLAY pt_part pt_desc1 pt_um pt_price pt_group</a:t>
            </a:r>
          </a:p>
          <a:p>
            <a:r>
              <a:rPr lang="en-US" sz="1400" b="1" dirty="0" smtClean="0">
                <a:latin typeface="Courier New" pitchFamily="49" charset="0"/>
                <a:cs typeface="Courier New" pitchFamily="49" charset="0"/>
              </a:rPr>
              <a:t>      WITH TITLE "Item Inquiry" WIDTH 132.</a:t>
            </a:r>
          </a:p>
          <a:p>
            <a:r>
              <a:rPr lang="en-US" sz="1400" b="1" dirty="0" smtClean="0">
                <a:latin typeface="Courier New" pitchFamily="49" charset="0"/>
                <a:cs typeface="Courier New" pitchFamily="49" charset="0"/>
              </a:rPr>
              <a:t>      IF pt_desc1 = "" THEN </a:t>
            </a:r>
          </a:p>
          <a:p>
            <a:r>
              <a:rPr lang="en-US" sz="1400" b="1" dirty="0" smtClean="0">
                <a:latin typeface="Courier New" pitchFamily="49" charset="0"/>
                <a:cs typeface="Courier New" pitchFamily="49" charset="0"/>
              </a:rPr>
              <a:t>         DISPLAY "Missing Description" @ pt_desc1 WITH WIDTH 132.</a:t>
            </a:r>
          </a:p>
          <a:p>
            <a:r>
              <a:rPr lang="en-US" sz="1400" b="1" dirty="0" smtClean="0">
                <a:latin typeface="Courier New" pitchFamily="49" charset="0"/>
                <a:cs typeface="Courier New" pitchFamily="49" charset="0"/>
              </a:rPr>
              <a:t>   END. /* If available */</a:t>
            </a:r>
          </a:p>
          <a:p>
            <a:r>
              <a:rPr lang="en-US" sz="1400" b="1" dirty="0" smtClean="0">
                <a:latin typeface="Courier New" pitchFamily="49" charset="0"/>
                <a:cs typeface="Courier New" pitchFamily="49" charset="0"/>
              </a:rPr>
              <a:t>   ELSE DO:</a:t>
            </a:r>
          </a:p>
          <a:p>
            <a:r>
              <a:rPr lang="en-US" sz="1400" b="1" dirty="0" smtClean="0">
                <a:latin typeface="Courier New" pitchFamily="49" charset="0"/>
                <a:cs typeface="Courier New" pitchFamily="49" charset="0"/>
              </a:rPr>
              <a:t>      </a:t>
            </a:r>
            <a:r>
              <a:rPr lang="en-US" sz="1400" b="1" dirty="0" smtClean="0">
                <a:solidFill>
                  <a:srgbClr val="0070C0"/>
                </a:solidFill>
                <a:latin typeface="Courier New" pitchFamily="49" charset="0"/>
                <a:cs typeface="Courier New" pitchFamily="49" charset="0"/>
              </a:rPr>
              <a:t>DISPLAY "*** Item Not Found ***" @ pt_desc1 WITH WIDTH 132</a:t>
            </a:r>
            <a:r>
              <a:rPr lang="en-US" sz="1400" b="1" dirty="0" smtClean="0">
                <a:latin typeface="Courier New" pitchFamily="49" charset="0"/>
                <a:cs typeface="Courier New" pitchFamily="49" charset="0"/>
              </a:rPr>
              <a:t>.</a:t>
            </a:r>
          </a:p>
          <a:p>
            <a:r>
              <a:rPr lang="en-US" sz="1400" b="1" dirty="0" smtClean="0">
                <a:latin typeface="Courier New" pitchFamily="49" charset="0"/>
                <a:cs typeface="Courier New" pitchFamily="49" charset="0"/>
              </a:rPr>
              <a:t>      MESSAGE "WARNING: Item " + INPUT pt_part + "Invalid. Reenter".</a:t>
            </a:r>
          </a:p>
          <a:p>
            <a:r>
              <a:rPr lang="en-US" sz="1400" b="1" dirty="0" smtClean="0">
                <a:latin typeface="Courier New" pitchFamily="49" charset="0"/>
                <a:cs typeface="Courier New" pitchFamily="49" charset="0"/>
              </a:rPr>
              <a:t>   END. /* If not available */</a:t>
            </a:r>
          </a:p>
          <a:p>
            <a:r>
              <a:rPr lang="en-US" sz="1400" b="1" dirty="0" smtClean="0">
                <a:solidFill>
                  <a:srgbClr val="0070C0"/>
                </a:solidFill>
                <a:latin typeface="Courier New" pitchFamily="49" charset="0"/>
                <a:cs typeface="Courier New" pitchFamily="49" charset="0"/>
              </a:rPr>
              <a:t>END. /* Repeat */</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10</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11-3: TEMP-TABLE</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1010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98026"/>
            <a:ext cx="8229600" cy="716523"/>
          </a:xfrm>
        </p:spPr>
        <p:txBody>
          <a:bodyPr>
            <a:normAutofit/>
          </a:bodyPr>
          <a:lstStyle/>
          <a:p>
            <a:r>
              <a:rPr lang="en-US" dirty="0" smtClean="0"/>
              <a:t>Buffers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2" name="TextBox 11"/>
          <p:cNvSpPr txBox="1"/>
          <p:nvPr/>
        </p:nvSpPr>
        <p:spPr>
          <a:xfrm>
            <a:off x="609600" y="967254"/>
            <a:ext cx="8286206" cy="3046988"/>
          </a:xfrm>
          <a:prstGeom prst="rect">
            <a:avLst/>
          </a:prstGeom>
          <a:noFill/>
          <a:ln>
            <a:noFill/>
          </a:ln>
        </p:spPr>
        <p:txBody>
          <a:bodyPr wrap="square" rtlCol="0">
            <a:spAutoFit/>
          </a:bodyPr>
          <a:lstStyle/>
          <a:p>
            <a:r>
              <a:rPr lang="en-GB" sz="1600" b="1" dirty="0" smtClean="0">
                <a:latin typeface="Courier New" pitchFamily="49" charset="0"/>
                <a:cs typeface="Courier New" pitchFamily="49" charset="0"/>
              </a:rPr>
              <a:t>/*  pc11004.p – Buffers */</a:t>
            </a:r>
            <a:endParaRPr lang="en-US" sz="1600" b="1" dirty="0" smtClean="0">
              <a:latin typeface="Courier New" pitchFamily="49" charset="0"/>
              <a:cs typeface="Courier New" pitchFamily="49" charset="0"/>
            </a:endParaRPr>
          </a:p>
          <a:p>
            <a:r>
              <a:rPr lang="en-GB" sz="1600" b="1" dirty="0" smtClean="0">
                <a:solidFill>
                  <a:srgbClr val="0070C0"/>
                </a:solidFill>
                <a:latin typeface="Courier New" pitchFamily="49" charset="0"/>
                <a:cs typeface="Courier New" pitchFamily="49" charset="0"/>
              </a:rPr>
              <a:t>DEFINE BUFFER pt-buff FOR pt_mstr.</a:t>
            </a:r>
            <a:endParaRPr lang="en-US" sz="1600" b="1" dirty="0" smtClean="0">
              <a:solidFill>
                <a:srgbClr val="0070C0"/>
              </a:solidFill>
              <a:latin typeface="Courier New" pitchFamily="49" charset="0"/>
              <a:cs typeface="Courier New" pitchFamily="49" charset="0"/>
            </a:endParaRPr>
          </a:p>
          <a:p>
            <a:r>
              <a:rPr lang="en-GB" sz="1600" b="1" dirty="0" smtClean="0">
                <a:latin typeface="Courier New" pitchFamily="49" charset="0"/>
                <a:cs typeface="Courier New" pitchFamily="49" charset="0"/>
              </a:rPr>
              <a:t>FOR EACH ps_mstr WHERE ps_domain = "10USA" NO-LOCK:</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FIND pt_mstr WHERE pt_mstr.pt_domain = ps_domain AND</a:t>
            </a:r>
          </a:p>
          <a:p>
            <a:r>
              <a:rPr lang="en-GB" sz="1600" b="1" dirty="0" smtClean="0">
                <a:latin typeface="Courier New" pitchFamily="49" charset="0"/>
                <a:cs typeface="Courier New" pitchFamily="49" charset="0"/>
              </a:rPr>
              <a:t>      pt_mstr.pt_part = ps_par NO-LOCK NO-ERROR.</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a:t>
            </a:r>
            <a:r>
              <a:rPr lang="en-GB" sz="1600" b="1" dirty="0" smtClean="0">
                <a:solidFill>
                  <a:srgbClr val="0070C0"/>
                </a:solidFill>
                <a:latin typeface="Courier New" pitchFamily="49" charset="0"/>
                <a:cs typeface="Courier New" pitchFamily="49" charset="0"/>
              </a:rPr>
              <a:t>FIND pt-buff WHERE pt-buff.pt_domain = ps_domain AND </a:t>
            </a:r>
          </a:p>
          <a:p>
            <a:r>
              <a:rPr lang="en-GB" sz="1600" b="1" dirty="0" smtClean="0">
                <a:solidFill>
                  <a:srgbClr val="0070C0"/>
                </a:solidFill>
                <a:latin typeface="Courier New" pitchFamily="49" charset="0"/>
                <a:cs typeface="Courier New" pitchFamily="49" charset="0"/>
              </a:rPr>
              <a:t>      pt-buff.pt_part = ps_comp NO-LOCK NO-ERROR. </a:t>
            </a:r>
            <a:endParaRPr lang="en-US" sz="1600" b="1" dirty="0" smtClean="0">
              <a:solidFill>
                <a:srgbClr val="0070C0"/>
              </a:solidFill>
              <a:latin typeface="Courier New" pitchFamily="49" charset="0"/>
              <a:cs typeface="Courier New" pitchFamily="49" charset="0"/>
            </a:endParaRPr>
          </a:p>
          <a:p>
            <a:r>
              <a:rPr lang="en-GB" sz="1600" b="1" dirty="0" smtClean="0">
                <a:latin typeface="Courier New" pitchFamily="49" charset="0"/>
                <a:cs typeface="Courier New" pitchFamily="49" charset="0"/>
              </a:rPr>
              <a:t>   DISPLAY ps_par.</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IF AVAILABLE pt_mstr THEN DISPLAY  pt_mstr.pt_desc1.</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DISPLAY ps_comp.</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a:t>
            </a:r>
            <a:r>
              <a:rPr lang="en-GB" sz="1600" b="1" dirty="0" smtClean="0">
                <a:solidFill>
                  <a:srgbClr val="0070C0"/>
                </a:solidFill>
                <a:latin typeface="Courier New" pitchFamily="49" charset="0"/>
                <a:cs typeface="Courier New" pitchFamily="49" charset="0"/>
              </a:rPr>
              <a:t>  IF AVAILABLE pt-buff THEN DISPLAY pt-buff.pt_desc1.</a:t>
            </a:r>
            <a:endParaRPr lang="en-US" sz="1600" b="1" dirty="0" smtClean="0">
              <a:solidFill>
                <a:srgbClr val="0070C0"/>
              </a:solidFill>
              <a:latin typeface="Courier New" pitchFamily="49" charset="0"/>
              <a:cs typeface="Courier New" pitchFamily="49" charset="0"/>
            </a:endParaRPr>
          </a:p>
          <a:p>
            <a:r>
              <a:rPr lang="en-GB" sz="1600" b="1" dirty="0" smtClean="0">
                <a:latin typeface="Courier New" pitchFamily="49" charset="0"/>
                <a:cs typeface="Courier New" pitchFamily="49" charset="0"/>
              </a:rPr>
              <a:t>END.</a:t>
            </a:r>
            <a:endParaRPr lang="en-US" sz="1600" b="1" dirty="0">
              <a:latin typeface="Courier New" pitchFamily="49" charset="0"/>
              <a:cs typeface="Courier New" pitchFamily="49" charset="0"/>
            </a:endParaRPr>
          </a:p>
        </p:txBody>
      </p:sp>
      <p:sp>
        <p:nvSpPr>
          <p:cNvPr id="6" name="Content Placeholder 2"/>
          <p:cNvSpPr txBox="1">
            <a:spLocks/>
          </p:cNvSpPr>
          <p:nvPr/>
        </p:nvSpPr>
        <p:spPr>
          <a:xfrm>
            <a:off x="609599" y="3996799"/>
            <a:ext cx="8446640" cy="2451489"/>
          </a:xfrm>
          <a:prstGeom prst="rect">
            <a:avLst/>
          </a:prstGeom>
        </p:spPr>
        <p:txBody>
          <a:bodyPr>
            <a:normAutofit/>
          </a:bodyPr>
          <a:lstStyle/>
          <a:p>
            <a:pPr marL="342900" indent="-342900">
              <a:spcBef>
                <a:spcPct val="20000"/>
              </a:spcBef>
              <a:buClr>
                <a:schemeClr val="accent6"/>
              </a:buClr>
              <a:buFont typeface="Arial"/>
              <a:buChar char="•"/>
            </a:pPr>
            <a:r>
              <a:rPr lang="en-GB" sz="2800" dirty="0" smtClean="0"/>
              <a:t>Progress provides one default buffer per table</a:t>
            </a:r>
          </a:p>
          <a:p>
            <a:pPr marL="342900" indent="-342900">
              <a:spcBef>
                <a:spcPct val="20000"/>
              </a:spcBef>
              <a:buClr>
                <a:schemeClr val="accent6"/>
              </a:buClr>
              <a:buFont typeface="Arial"/>
              <a:buChar char="•"/>
            </a:pPr>
            <a:r>
              <a:rPr lang="en-GB" sz="2800" dirty="0" smtClean="0"/>
              <a:t>Use unique name when defining additional buffers for same table</a:t>
            </a:r>
          </a:p>
          <a:p>
            <a:pPr marL="342900" indent="-342900">
              <a:spcBef>
                <a:spcPct val="20000"/>
              </a:spcBef>
              <a:buClr>
                <a:schemeClr val="accent6"/>
              </a:buClr>
              <a:buFont typeface="Arial"/>
              <a:buChar char="•"/>
            </a:pPr>
            <a:r>
              <a:rPr lang="en-GB" sz="2800" dirty="0" smtClean="0"/>
              <a:t>Need to add buffername before fieldname to identify the buffer to use </a:t>
            </a:r>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1020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a:xfrm>
            <a:off x="457200" y="413504"/>
            <a:ext cx="8686800" cy="758825"/>
          </a:xfrm>
        </p:spPr>
        <p:txBody>
          <a:bodyPr wrap="square" lIns="86493" tIns="43247" rIns="86493" bIns="43247" anchor="t">
            <a:normAutofit/>
          </a:bodyPr>
          <a:lstStyle/>
          <a:p>
            <a:r>
              <a:rPr lang="en-US" dirty="0" smtClean="0"/>
              <a:t>BUFFER-COPY and BUFFER-COMPARE</a:t>
            </a:r>
            <a:endParaRPr lang="en-US" dirty="0"/>
          </a:p>
        </p:txBody>
      </p:sp>
      <p:sp>
        <p:nvSpPr>
          <p:cNvPr id="235523" name="Rectangle 3"/>
          <p:cNvSpPr>
            <a:spLocks noGrp="1" noChangeArrowheads="1"/>
          </p:cNvSpPr>
          <p:nvPr>
            <p:ph type="body" idx="1"/>
          </p:nvPr>
        </p:nvSpPr>
        <p:spPr>
          <a:xfrm>
            <a:off x="533400" y="1295399"/>
            <a:ext cx="8522840" cy="5164855"/>
          </a:xfrm>
        </p:spPr>
        <p:txBody>
          <a:bodyPr lIns="86493" tIns="43247" rIns="86493" bIns="43247">
            <a:normAutofit/>
          </a:bodyPr>
          <a:lstStyle/>
          <a:p>
            <a:pPr>
              <a:lnSpc>
                <a:spcPct val="90000"/>
              </a:lnSpc>
            </a:pPr>
            <a:r>
              <a:rPr lang="en-US" dirty="0" smtClean="0">
                <a:solidFill>
                  <a:schemeClr val="tx2">
                    <a:lumMod val="90000"/>
                    <a:lumOff val="10000"/>
                  </a:schemeClr>
                </a:solidFill>
              </a:rPr>
              <a:t>BUFFER-COPY </a:t>
            </a:r>
          </a:p>
          <a:p>
            <a:pPr lvl="1">
              <a:lnSpc>
                <a:spcPct val="90000"/>
              </a:lnSpc>
            </a:pPr>
            <a:r>
              <a:rPr lang="en-US" dirty="0" smtClean="0">
                <a:solidFill>
                  <a:schemeClr val="tx2">
                    <a:lumMod val="90000"/>
                    <a:lumOff val="10000"/>
                  </a:schemeClr>
                </a:solidFill>
              </a:rPr>
              <a:t>Bulk copy of a source record to a target record</a:t>
            </a:r>
          </a:p>
          <a:p>
            <a:pPr lvl="1">
              <a:lnSpc>
                <a:spcPct val="90000"/>
              </a:lnSpc>
            </a:pPr>
            <a:r>
              <a:rPr lang="en-US" dirty="0" smtClean="0">
                <a:solidFill>
                  <a:schemeClr val="tx2">
                    <a:lumMod val="90000"/>
                    <a:lumOff val="10000"/>
                  </a:schemeClr>
                </a:solidFill>
              </a:rPr>
              <a:t>Can specify fields to exclude or include </a:t>
            </a:r>
          </a:p>
          <a:p>
            <a:pPr lvl="1">
              <a:lnSpc>
                <a:spcPct val="90000"/>
              </a:lnSpc>
            </a:pPr>
            <a:r>
              <a:rPr lang="en-US" dirty="0" smtClean="0">
                <a:solidFill>
                  <a:schemeClr val="tx2">
                    <a:lumMod val="90000"/>
                    <a:lumOff val="10000"/>
                  </a:schemeClr>
                </a:solidFill>
              </a:rPr>
              <a:t>Can assign values to fields in the target record</a:t>
            </a:r>
          </a:p>
          <a:p>
            <a:pPr lvl="1">
              <a:lnSpc>
                <a:spcPct val="90000"/>
              </a:lnSpc>
            </a:pPr>
            <a:endParaRPr lang="en-US" sz="2200" dirty="0" smtClean="0">
              <a:solidFill>
                <a:schemeClr val="tx2">
                  <a:lumMod val="90000"/>
                  <a:lumOff val="10000"/>
                </a:schemeClr>
              </a:solidFill>
            </a:endParaRPr>
          </a:p>
          <a:p>
            <a:pPr>
              <a:lnSpc>
                <a:spcPct val="90000"/>
              </a:lnSpc>
            </a:pPr>
            <a:r>
              <a:rPr lang="en-US" dirty="0" smtClean="0">
                <a:solidFill>
                  <a:schemeClr val="tx2">
                    <a:lumMod val="90000"/>
                    <a:lumOff val="10000"/>
                  </a:schemeClr>
                </a:solidFill>
              </a:rPr>
              <a:t>BUFFER-COMPARE</a:t>
            </a:r>
            <a:endParaRPr lang="en-US" dirty="0">
              <a:solidFill>
                <a:schemeClr val="tx2">
                  <a:lumMod val="90000"/>
                  <a:lumOff val="10000"/>
                </a:schemeClr>
              </a:solidFill>
            </a:endParaRPr>
          </a:p>
          <a:p>
            <a:pPr lvl="1">
              <a:lnSpc>
                <a:spcPct val="90000"/>
              </a:lnSpc>
            </a:pPr>
            <a:r>
              <a:rPr lang="en-US" dirty="0">
                <a:solidFill>
                  <a:schemeClr val="tx2">
                    <a:lumMod val="90000"/>
                    <a:lumOff val="10000"/>
                  </a:schemeClr>
                </a:solidFill>
              </a:rPr>
              <a:t>Bulk compare of source and target records by comparing fields of same name for equality</a:t>
            </a:r>
          </a:p>
          <a:p>
            <a:pPr lvl="1">
              <a:lnSpc>
                <a:spcPct val="90000"/>
              </a:lnSpc>
            </a:pPr>
            <a:r>
              <a:rPr lang="en-US" dirty="0">
                <a:solidFill>
                  <a:schemeClr val="tx2">
                    <a:lumMod val="90000"/>
                    <a:lumOff val="10000"/>
                  </a:schemeClr>
                </a:solidFill>
              </a:rPr>
              <a:t>Stores result in a field</a:t>
            </a:r>
          </a:p>
          <a:p>
            <a:pPr lvl="1">
              <a:lnSpc>
                <a:spcPct val="90000"/>
              </a:lnSpc>
            </a:pPr>
            <a:r>
              <a:rPr lang="en-US" dirty="0">
                <a:solidFill>
                  <a:schemeClr val="tx2">
                    <a:lumMod val="90000"/>
                    <a:lumOff val="10000"/>
                  </a:schemeClr>
                </a:solidFill>
              </a:rPr>
              <a:t>Include/exclude</a:t>
            </a:r>
          </a:p>
          <a:p>
            <a:pPr lvl="1">
              <a:lnSpc>
                <a:spcPct val="90000"/>
              </a:lnSpc>
            </a:pPr>
            <a:r>
              <a:rPr lang="en-US" dirty="0">
                <a:solidFill>
                  <a:schemeClr val="tx2">
                    <a:lumMod val="90000"/>
                    <a:lumOff val="10000"/>
                  </a:schemeClr>
                </a:solidFill>
              </a:rPr>
              <a:t>Can specify actions if certain conditions are true</a:t>
            </a: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1030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2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552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552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552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552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a:xfrm>
            <a:off x="457200" y="254576"/>
            <a:ext cx="8686800" cy="758825"/>
          </a:xfrm>
        </p:spPr>
        <p:txBody>
          <a:bodyPr wrap="square" lIns="86493" tIns="43247" rIns="86493" bIns="43247" anchor="t">
            <a:normAutofit/>
          </a:bodyPr>
          <a:lstStyle/>
          <a:p>
            <a:r>
              <a:rPr lang="en-US" dirty="0" smtClean="0"/>
              <a:t>BUFFER-COPY and BUFFER-COMPARE</a:t>
            </a:r>
            <a:endParaRPr lang="en-US" dirty="0"/>
          </a:p>
        </p:txBody>
      </p:sp>
      <p:sp>
        <p:nvSpPr>
          <p:cNvPr id="6" name="TextBox 5"/>
          <p:cNvSpPr txBox="1"/>
          <p:nvPr/>
        </p:nvSpPr>
        <p:spPr>
          <a:xfrm>
            <a:off x="609600" y="831273"/>
            <a:ext cx="8446640" cy="5693866"/>
          </a:xfrm>
          <a:prstGeom prst="rect">
            <a:avLst/>
          </a:prstGeom>
          <a:noFill/>
          <a:ln>
            <a:noFill/>
          </a:ln>
        </p:spPr>
        <p:txBody>
          <a:bodyPr wrap="square" rtlCol="0">
            <a:spAutoFit/>
          </a:bodyPr>
          <a:lstStyle/>
          <a:p>
            <a:r>
              <a:rPr lang="en-GB" sz="1400" b="1" dirty="0" smtClean="0">
                <a:latin typeface="Courier New" pitchFamily="49" charset="0"/>
                <a:cs typeface="Courier New" pitchFamily="49" charset="0"/>
              </a:rPr>
              <a:t>/*  pc11005.p – Buffer-Copy and -Compare */</a:t>
            </a:r>
            <a:endParaRPr lang="en-US" sz="1400" b="1" dirty="0" smtClean="0">
              <a:latin typeface="Courier New" pitchFamily="49" charset="0"/>
              <a:cs typeface="Courier New" pitchFamily="49" charset="0"/>
            </a:endParaRPr>
          </a:p>
          <a:p>
            <a:r>
              <a:rPr lang="en-US" sz="1400" b="1" dirty="0" smtClean="0">
                <a:latin typeface="Courier New" pitchFamily="49" charset="0"/>
                <a:cs typeface="Courier New" pitchFamily="49" charset="0"/>
              </a:rPr>
              <a:t>DEFINE VARIABLE cntr AS INTEGER NO-UNDO.</a:t>
            </a:r>
            <a:endParaRPr lang="en-GB"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DEFINE VARIABLE new_value AS CHARACTER FORMAT "x(40)" NO-UNDO.</a:t>
            </a:r>
          </a:p>
          <a:p>
            <a:r>
              <a:rPr lang="en-GB" sz="1400" b="1" dirty="0" smtClean="0">
                <a:latin typeface="Courier New" pitchFamily="49" charset="0"/>
                <a:cs typeface="Courier New" pitchFamily="49" charset="0"/>
              </a:rPr>
              <a:t>DEFINE TEMP-TABLE tt_cmmstr NO-UNDO LIKE cm_mstr.</a:t>
            </a:r>
          </a:p>
          <a:p>
            <a:r>
              <a:rPr lang="en-GB" sz="1400" b="1" dirty="0" smtClean="0">
                <a:latin typeface="Courier New" pitchFamily="49" charset="0"/>
                <a:cs typeface="Courier New" pitchFamily="49" charset="0"/>
              </a:rPr>
              <a:t>FOR EACH cm_mstr WHERE cm_domain = "10USA" NO-LOCK:</a:t>
            </a:r>
          </a:p>
          <a:p>
            <a:r>
              <a:rPr lang="en-GB" sz="1400" b="1" dirty="0" smtClean="0">
                <a:solidFill>
                  <a:srgbClr val="0070C0"/>
                </a:solidFill>
                <a:latin typeface="Courier New" pitchFamily="49" charset="0"/>
                <a:cs typeface="Courier New" pitchFamily="49" charset="0"/>
              </a:rPr>
              <a:t>   CREATE tt_cmmstr.</a:t>
            </a:r>
          </a:p>
          <a:p>
            <a:r>
              <a:rPr lang="en-GB" sz="1400" b="1" dirty="0" smtClean="0">
                <a:solidFill>
                  <a:srgbClr val="0070C0"/>
                </a:solidFill>
                <a:latin typeface="Courier New" pitchFamily="49" charset="0"/>
                <a:cs typeface="Courier New" pitchFamily="49" charset="0"/>
              </a:rPr>
              <a:t>   BUFFER-COPY cm_mstr TO tt_cmmstr.</a:t>
            </a:r>
          </a:p>
          <a:p>
            <a:r>
              <a:rPr lang="en-GB" sz="1400" b="1" dirty="0" smtClean="0">
                <a:latin typeface="Courier New" pitchFamily="49" charset="0"/>
                <a:cs typeface="Courier New" pitchFamily="49" charset="0"/>
              </a:rPr>
              <a:t>END.</a:t>
            </a:r>
          </a:p>
          <a:p>
            <a:r>
              <a:rPr lang="en-GB" sz="1400" b="1" dirty="0" smtClean="0">
                <a:latin typeface="Courier New" pitchFamily="49" charset="0"/>
                <a:cs typeface="Courier New" pitchFamily="49" charset="0"/>
              </a:rPr>
              <a:t>FOR EACH tt_cmmstr:</a:t>
            </a:r>
          </a:p>
          <a:p>
            <a:r>
              <a:rPr lang="en-GB" sz="1400" b="1" dirty="0" smtClean="0">
                <a:latin typeface="Courier New" pitchFamily="49" charset="0"/>
                <a:cs typeface="Courier New" pitchFamily="49" charset="0"/>
              </a:rPr>
              <a:t>   ASSIGN tt_cmmstr.cm_sort = CAPS(tt_cmmstr.cm_sort).</a:t>
            </a:r>
          </a:p>
          <a:p>
            <a:r>
              <a:rPr lang="en-GB" sz="1400" b="1" dirty="0" smtClean="0">
                <a:latin typeface="Courier New" pitchFamily="49" charset="0"/>
                <a:cs typeface="Courier New" pitchFamily="49" charset="0"/>
              </a:rPr>
              <a:t>          tt_cmmstr.cm_class = "Retail".</a:t>
            </a:r>
          </a:p>
          <a:p>
            <a:r>
              <a:rPr lang="en-GB" sz="1400" b="1" dirty="0" smtClean="0">
                <a:latin typeface="Courier New" pitchFamily="49" charset="0"/>
                <a:cs typeface="Courier New" pitchFamily="49" charset="0"/>
              </a:rPr>
              <a:t>END.</a:t>
            </a:r>
          </a:p>
          <a:p>
            <a:r>
              <a:rPr lang="en-GB" sz="1400" b="1" dirty="0" smtClean="0">
                <a:latin typeface="Courier New" pitchFamily="49" charset="0"/>
                <a:cs typeface="Courier New" pitchFamily="49" charset="0"/>
              </a:rPr>
              <a:t>FOR EACH tt_cmmstr:</a:t>
            </a:r>
          </a:p>
          <a:p>
            <a:r>
              <a:rPr lang="en-GB" sz="1400" b="1" dirty="0" smtClean="0">
                <a:latin typeface="Courier New" pitchFamily="49" charset="0"/>
                <a:cs typeface="Courier New" pitchFamily="49" charset="0"/>
              </a:rPr>
              <a:t>   FIND cm_mstr NO-LOCK WHERE cm_mstr.cm_domain = "10USA" </a:t>
            </a:r>
          </a:p>
          <a:p>
            <a:r>
              <a:rPr lang="en-GB" sz="1400" b="1" dirty="0" smtClean="0">
                <a:latin typeface="Courier New" pitchFamily="49" charset="0"/>
                <a:cs typeface="Courier New" pitchFamily="49" charset="0"/>
              </a:rPr>
              <a:t>      AND cm_mstr.cm_addr = tt_cmmstr.cm_addr NO-ERROR.</a:t>
            </a:r>
          </a:p>
          <a:p>
            <a:r>
              <a:rPr lang="en-GB" sz="1400" b="1" dirty="0" smtClean="0">
                <a:latin typeface="Courier New" pitchFamily="49" charset="0"/>
                <a:cs typeface="Courier New" pitchFamily="49" charset="0"/>
              </a:rPr>
              <a:t>   </a:t>
            </a:r>
            <a:r>
              <a:rPr lang="en-GB" sz="1400" b="1" dirty="0" smtClean="0">
                <a:solidFill>
                  <a:srgbClr val="0070C0"/>
                </a:solidFill>
                <a:latin typeface="Courier New" pitchFamily="49" charset="0"/>
                <a:cs typeface="Courier New" pitchFamily="49" charset="0"/>
              </a:rPr>
              <a:t>BUFFER-COMPARE tt_cmmstr TO cm_mstr SAVE RESULT IN new_value NO-ERROR.</a:t>
            </a:r>
          </a:p>
          <a:p>
            <a:r>
              <a:rPr lang="en-GB" sz="1400" b="1" dirty="0" smtClean="0">
                <a:latin typeface="Courier New" pitchFamily="49" charset="0"/>
                <a:cs typeface="Courier New" pitchFamily="49" charset="0"/>
              </a:rPr>
              <a:t>   </a:t>
            </a:r>
            <a:r>
              <a:rPr lang="en-GB" sz="1400" b="1" dirty="0" smtClean="0">
                <a:solidFill>
                  <a:srgbClr val="0070C0"/>
                </a:solidFill>
                <a:latin typeface="Courier New" pitchFamily="49" charset="0"/>
                <a:cs typeface="Courier New" pitchFamily="49" charset="0"/>
              </a:rPr>
              <a:t>IF new_value = ""</a:t>
            </a:r>
            <a:r>
              <a:rPr lang="en-GB" sz="1400" b="1" dirty="0" smtClean="0">
                <a:latin typeface="Courier New" pitchFamily="49" charset="0"/>
                <a:cs typeface="Courier New" pitchFamily="49" charset="0"/>
              </a:rPr>
              <a:t> AND cntr &lt; 10 THEN</a:t>
            </a:r>
          </a:p>
          <a:p>
            <a:r>
              <a:rPr lang="en-GB" sz="1400" b="1" dirty="0" smtClean="0">
                <a:latin typeface="Courier New" pitchFamily="49" charset="0"/>
                <a:cs typeface="Courier New" pitchFamily="49" charset="0"/>
              </a:rPr>
              <a:t>      MESSAGE "Exactly the same" VIEW-AS ALERT-BOX.</a:t>
            </a:r>
          </a:p>
          <a:p>
            <a:r>
              <a:rPr lang="en-GB" sz="1400" b="1" dirty="0" smtClean="0">
                <a:latin typeface="Courier New" pitchFamily="49" charset="0"/>
                <a:cs typeface="Courier New" pitchFamily="49" charset="0"/>
              </a:rPr>
              <a:t>   ELSE </a:t>
            </a:r>
          </a:p>
          <a:p>
            <a:r>
              <a:rPr lang="en-GB" sz="1400" b="1" dirty="0" smtClean="0">
                <a:latin typeface="Courier New" pitchFamily="49" charset="0"/>
                <a:cs typeface="Courier New" pitchFamily="49" charset="0"/>
              </a:rPr>
              <a:t>      MESSAGE "These columns failed comparison" SKIP new_value SKIP</a:t>
            </a:r>
          </a:p>
          <a:p>
            <a:r>
              <a:rPr lang="en-GB" sz="1400" b="1" dirty="0" smtClean="0">
                <a:latin typeface="Courier New" pitchFamily="49" charset="0"/>
                <a:cs typeface="Courier New" pitchFamily="49" charset="0"/>
              </a:rPr>
              <a:t>           cm_mstr.cm_class tt_cmmstr.cm_class SKIP</a:t>
            </a:r>
          </a:p>
          <a:p>
            <a:r>
              <a:rPr lang="en-GB" sz="1400" b="1" dirty="0" smtClean="0">
                <a:latin typeface="Courier New" pitchFamily="49" charset="0"/>
                <a:cs typeface="Courier New" pitchFamily="49" charset="0"/>
              </a:rPr>
              <a:t>           cm_mstr.cm_sort tt_cmmstr.cm_sort </a:t>
            </a:r>
          </a:p>
          <a:p>
            <a:r>
              <a:rPr lang="en-GB" sz="1400" b="1" dirty="0" smtClean="0">
                <a:latin typeface="Courier New" pitchFamily="49" charset="0"/>
                <a:cs typeface="Courier New" pitchFamily="49" charset="0"/>
              </a:rPr>
              <a:t>      VIEW-AS ALERT-BOX.</a:t>
            </a:r>
          </a:p>
          <a:p>
            <a:r>
              <a:rPr lang="en-US" sz="1400" b="1" dirty="0" smtClean="0">
                <a:latin typeface="Courier New" pitchFamily="49" charset="0"/>
                <a:cs typeface="Courier New" pitchFamily="49" charset="0"/>
              </a:rPr>
              <a:t>   cntr = cntr + 1.</a:t>
            </a:r>
          </a:p>
          <a:p>
            <a:r>
              <a:rPr lang="en-US" sz="1400" b="1" dirty="0" smtClean="0">
                <a:latin typeface="Courier New" pitchFamily="49" charset="0"/>
                <a:cs typeface="Courier New" pitchFamily="49" charset="0"/>
              </a:rPr>
              <a:t>   IF cntr &gt; 20 THEN LEAVE.</a:t>
            </a:r>
            <a:endParaRPr lang="en-GB"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END.</a:t>
            </a:r>
            <a:endParaRPr lang="en-US" sz="1400" b="1" dirty="0">
              <a:latin typeface="Courier New" pitchFamily="49" charset="0"/>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1040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9" name="Rectangle 3"/>
          <p:cNvSpPr>
            <a:spLocks noGrp="1" noChangeArrowheads="1"/>
          </p:cNvSpPr>
          <p:nvPr>
            <p:ph type="body" idx="1"/>
          </p:nvPr>
        </p:nvSpPr>
        <p:spPr>
          <a:xfrm>
            <a:off x="533400" y="1315348"/>
            <a:ext cx="8522840" cy="4983851"/>
          </a:xfrm>
        </p:spPr>
        <p:txBody>
          <a:bodyPr lIns="86493" tIns="43247" rIns="86493" bIns="43247">
            <a:normAutofit/>
          </a:bodyPr>
          <a:lstStyle/>
          <a:p>
            <a:pPr>
              <a:lnSpc>
                <a:spcPct val="90000"/>
              </a:lnSpc>
            </a:pPr>
            <a:r>
              <a:rPr lang="en-US" sz="2800" dirty="0">
                <a:solidFill>
                  <a:schemeClr val="tx2">
                    <a:lumMod val="90000"/>
                    <a:lumOff val="10000"/>
                  </a:schemeClr>
                </a:solidFill>
              </a:rPr>
              <a:t>Prepackaged solution, usually accepts runtime arguments, returning a value to be used in an </a:t>
            </a:r>
            <a:r>
              <a:rPr lang="en-US" sz="2800" dirty="0" smtClean="0">
                <a:solidFill>
                  <a:schemeClr val="tx2">
                    <a:lumMod val="90000"/>
                    <a:lumOff val="10000"/>
                  </a:schemeClr>
                </a:solidFill>
              </a:rPr>
              <a:t>expression</a:t>
            </a:r>
          </a:p>
          <a:p>
            <a:pPr>
              <a:lnSpc>
                <a:spcPct val="90000"/>
              </a:lnSpc>
            </a:pPr>
            <a:r>
              <a:rPr lang="en-US" dirty="0" smtClean="0">
                <a:solidFill>
                  <a:schemeClr val="tx2">
                    <a:lumMod val="90000"/>
                    <a:lumOff val="10000"/>
                  </a:schemeClr>
                </a:solidFill>
              </a:rPr>
              <a:t>Functions include</a:t>
            </a:r>
            <a:endParaRPr lang="en-US" sz="2800" dirty="0">
              <a:solidFill>
                <a:schemeClr val="tx2">
                  <a:lumMod val="90000"/>
                  <a:lumOff val="10000"/>
                </a:schemeClr>
              </a:solidFill>
            </a:endParaRPr>
          </a:p>
          <a:p>
            <a:pPr lvl="1">
              <a:lnSpc>
                <a:spcPct val="90000"/>
              </a:lnSpc>
            </a:pPr>
            <a:r>
              <a:rPr lang="en-US" sz="2000" b="1" dirty="0">
                <a:solidFill>
                  <a:schemeClr val="tx2">
                    <a:lumMod val="90000"/>
                    <a:lumOff val="10000"/>
                  </a:schemeClr>
                </a:solidFill>
              </a:rPr>
              <a:t>Arithmetic</a:t>
            </a:r>
            <a:r>
              <a:rPr lang="en-US" b="1" dirty="0">
                <a:solidFill>
                  <a:schemeClr val="tx2">
                    <a:lumMod val="90000"/>
                    <a:lumOff val="10000"/>
                  </a:schemeClr>
                </a:solidFill>
              </a:rPr>
              <a:t>:</a:t>
            </a:r>
            <a:r>
              <a:rPr lang="en-US" sz="2000" dirty="0">
                <a:solidFill>
                  <a:schemeClr val="tx2">
                    <a:lumMod val="90000"/>
                    <a:lumOff val="10000"/>
                  </a:schemeClr>
                </a:solidFill>
              </a:rPr>
              <a:t> </a:t>
            </a:r>
            <a:r>
              <a:rPr lang="en-US" sz="2000" dirty="0">
                <a:solidFill>
                  <a:schemeClr val="tx2">
                    <a:lumMod val="90000"/>
                    <a:lumOff val="10000"/>
                  </a:schemeClr>
                </a:solidFill>
                <a:latin typeface="Courier New" pitchFamily="49" charset="0"/>
                <a:cs typeface="Courier New" pitchFamily="49" charset="0"/>
              </a:rPr>
              <a:t>RANDOM, </a:t>
            </a:r>
            <a:r>
              <a:rPr lang="en-US" sz="2000" dirty="0" smtClean="0">
                <a:solidFill>
                  <a:schemeClr val="tx2">
                    <a:lumMod val="90000"/>
                    <a:lumOff val="10000"/>
                  </a:schemeClr>
                </a:solidFill>
                <a:latin typeface="Courier New" pitchFamily="49" charset="0"/>
                <a:cs typeface="Courier New" pitchFamily="49" charset="0"/>
              </a:rPr>
              <a:t>EXP, INTEGER, DECIMAL, MODULO</a:t>
            </a:r>
            <a:endParaRPr lang="en-US" sz="2000" dirty="0">
              <a:solidFill>
                <a:schemeClr val="tx2">
                  <a:lumMod val="90000"/>
                  <a:lumOff val="10000"/>
                </a:schemeClr>
              </a:solidFill>
              <a:latin typeface="Courier New" pitchFamily="49" charset="0"/>
              <a:cs typeface="Courier New" pitchFamily="49" charset="0"/>
            </a:endParaRPr>
          </a:p>
          <a:p>
            <a:pPr lvl="1">
              <a:lnSpc>
                <a:spcPct val="90000"/>
              </a:lnSpc>
            </a:pPr>
            <a:r>
              <a:rPr lang="en-US" sz="2000" b="1" dirty="0">
                <a:solidFill>
                  <a:schemeClr val="tx2">
                    <a:lumMod val="90000"/>
                    <a:lumOff val="10000"/>
                  </a:schemeClr>
                </a:solidFill>
              </a:rPr>
              <a:t>Character:</a:t>
            </a:r>
            <a:r>
              <a:rPr lang="en-US" sz="2000" dirty="0">
                <a:solidFill>
                  <a:schemeClr val="tx2">
                    <a:lumMod val="90000"/>
                    <a:lumOff val="10000"/>
                  </a:schemeClr>
                </a:solidFill>
              </a:rPr>
              <a:t> </a:t>
            </a:r>
            <a:r>
              <a:rPr lang="en-US" sz="2000" dirty="0" smtClean="0">
                <a:solidFill>
                  <a:schemeClr val="tx2">
                    <a:lumMod val="90000"/>
                    <a:lumOff val="10000"/>
                  </a:schemeClr>
                </a:solidFill>
                <a:latin typeface="Courier New" pitchFamily="49" charset="0"/>
                <a:cs typeface="Courier New" pitchFamily="49" charset="0"/>
              </a:rPr>
              <a:t>STRING, SUBSTRING, </a:t>
            </a:r>
            <a:r>
              <a:rPr lang="en-US" sz="2000" dirty="0">
                <a:solidFill>
                  <a:schemeClr val="tx2">
                    <a:lumMod val="90000"/>
                    <a:lumOff val="10000"/>
                  </a:schemeClr>
                </a:solidFill>
                <a:latin typeface="Courier New" pitchFamily="49" charset="0"/>
                <a:cs typeface="Courier New" pitchFamily="49" charset="0"/>
              </a:rPr>
              <a:t>TRIM, LENGTH</a:t>
            </a:r>
          </a:p>
          <a:p>
            <a:pPr lvl="1">
              <a:lnSpc>
                <a:spcPct val="90000"/>
              </a:lnSpc>
            </a:pPr>
            <a:r>
              <a:rPr lang="en-US" sz="2000" b="1" dirty="0">
                <a:solidFill>
                  <a:schemeClr val="tx2">
                    <a:lumMod val="90000"/>
                    <a:lumOff val="10000"/>
                  </a:schemeClr>
                </a:solidFill>
              </a:rPr>
              <a:t>Date:</a:t>
            </a:r>
            <a:r>
              <a:rPr lang="en-US" sz="2000" dirty="0">
                <a:solidFill>
                  <a:schemeClr val="tx2">
                    <a:lumMod val="90000"/>
                    <a:lumOff val="10000"/>
                  </a:schemeClr>
                </a:solidFill>
              </a:rPr>
              <a:t> </a:t>
            </a:r>
            <a:r>
              <a:rPr lang="en-US" sz="2000" dirty="0">
                <a:solidFill>
                  <a:schemeClr val="tx2">
                    <a:lumMod val="90000"/>
                    <a:lumOff val="10000"/>
                  </a:schemeClr>
                </a:solidFill>
                <a:latin typeface="Courier New" pitchFamily="49" charset="0"/>
                <a:cs typeface="Courier New" pitchFamily="49" charset="0"/>
              </a:rPr>
              <a:t>TODAY, </a:t>
            </a:r>
            <a:r>
              <a:rPr lang="en-US" sz="2000" dirty="0" smtClean="0">
                <a:solidFill>
                  <a:schemeClr val="tx2">
                    <a:lumMod val="90000"/>
                    <a:lumOff val="10000"/>
                  </a:schemeClr>
                </a:solidFill>
                <a:latin typeface="Courier New" pitchFamily="49" charset="0"/>
                <a:cs typeface="Courier New" pitchFamily="49" charset="0"/>
              </a:rPr>
              <a:t>MONTH, DAY, YEAR, ISO-DATE, TIME</a:t>
            </a:r>
            <a:endParaRPr lang="en-US" sz="2000" dirty="0">
              <a:solidFill>
                <a:schemeClr val="tx2">
                  <a:lumMod val="90000"/>
                  <a:lumOff val="10000"/>
                </a:schemeClr>
              </a:solidFill>
              <a:latin typeface="Courier New" pitchFamily="49" charset="0"/>
              <a:cs typeface="Courier New" pitchFamily="49" charset="0"/>
            </a:endParaRPr>
          </a:p>
          <a:p>
            <a:pPr lvl="1">
              <a:lnSpc>
                <a:spcPct val="90000"/>
              </a:lnSpc>
            </a:pPr>
            <a:r>
              <a:rPr lang="en-US" sz="2000" b="1" dirty="0">
                <a:solidFill>
                  <a:schemeClr val="tx2">
                    <a:lumMod val="90000"/>
                    <a:lumOff val="10000"/>
                  </a:schemeClr>
                </a:solidFill>
              </a:rPr>
              <a:t>Validation:</a:t>
            </a:r>
            <a:r>
              <a:rPr lang="en-US" sz="2000" dirty="0">
                <a:solidFill>
                  <a:schemeClr val="tx2">
                    <a:lumMod val="90000"/>
                    <a:lumOff val="10000"/>
                  </a:schemeClr>
                </a:solidFill>
              </a:rPr>
              <a:t> </a:t>
            </a:r>
            <a:r>
              <a:rPr lang="en-US" sz="2000" dirty="0">
                <a:solidFill>
                  <a:schemeClr val="tx2">
                    <a:lumMod val="90000"/>
                    <a:lumOff val="10000"/>
                  </a:schemeClr>
                </a:solidFill>
                <a:latin typeface="Courier New" pitchFamily="49" charset="0"/>
                <a:cs typeface="Courier New" pitchFamily="49" charset="0"/>
              </a:rPr>
              <a:t>AVAILABLE, CAN-FIND, LAST-OF</a:t>
            </a:r>
          </a:p>
          <a:p>
            <a:pPr lvl="1">
              <a:lnSpc>
                <a:spcPct val="90000"/>
              </a:lnSpc>
            </a:pPr>
            <a:r>
              <a:rPr lang="en-US" sz="2000" b="1" dirty="0">
                <a:solidFill>
                  <a:schemeClr val="tx2">
                    <a:lumMod val="90000"/>
                    <a:lumOff val="10000"/>
                  </a:schemeClr>
                </a:solidFill>
              </a:rPr>
              <a:t>State:</a:t>
            </a:r>
            <a:r>
              <a:rPr lang="en-US" sz="2000" dirty="0">
                <a:solidFill>
                  <a:schemeClr val="tx2">
                    <a:lumMod val="90000"/>
                    <a:lumOff val="10000"/>
                  </a:schemeClr>
                </a:solidFill>
              </a:rPr>
              <a:t> </a:t>
            </a:r>
            <a:r>
              <a:rPr lang="en-US" sz="2000" dirty="0">
                <a:solidFill>
                  <a:schemeClr val="tx2">
                    <a:lumMod val="90000"/>
                    <a:lumOff val="10000"/>
                  </a:schemeClr>
                </a:solidFill>
                <a:latin typeface="Courier New" pitchFamily="49" charset="0"/>
                <a:cs typeface="Courier New" pitchFamily="49" charset="0"/>
              </a:rPr>
              <a:t>CURRENT-CHANGED, PROPATH, </a:t>
            </a:r>
            <a:r>
              <a:rPr lang="en-US" sz="2000" dirty="0" smtClean="0">
                <a:solidFill>
                  <a:schemeClr val="tx2">
                    <a:lumMod val="90000"/>
                    <a:lumOff val="10000"/>
                  </a:schemeClr>
                </a:solidFill>
                <a:latin typeface="Courier New" pitchFamily="49" charset="0"/>
                <a:cs typeface="Courier New" pitchFamily="49" charset="0"/>
              </a:rPr>
              <a:t>CONNECTED</a:t>
            </a:r>
            <a:endParaRPr lang="en-US" sz="2000" dirty="0">
              <a:solidFill>
                <a:schemeClr val="tx2">
                  <a:lumMod val="90000"/>
                  <a:lumOff val="10000"/>
                </a:schemeClr>
              </a:solidFill>
              <a:latin typeface="Courier New" pitchFamily="49" charset="0"/>
              <a:cs typeface="Courier New" pitchFamily="49" charset="0"/>
            </a:endParaRPr>
          </a:p>
          <a:p>
            <a:pPr>
              <a:lnSpc>
                <a:spcPct val="90000"/>
              </a:lnSpc>
            </a:pPr>
            <a:r>
              <a:rPr lang="en-US" sz="2800" dirty="0">
                <a:solidFill>
                  <a:schemeClr val="tx2">
                    <a:lumMod val="90000"/>
                    <a:lumOff val="10000"/>
                  </a:schemeClr>
                </a:solidFill>
              </a:rPr>
              <a:t>Global</a:t>
            </a:r>
          </a:p>
          <a:p>
            <a:pPr marL="346075" lvl="1" indent="0">
              <a:lnSpc>
                <a:spcPct val="90000"/>
              </a:lnSpc>
              <a:buNone/>
            </a:pPr>
            <a:r>
              <a:rPr lang="en-US" sz="2600" dirty="0">
                <a:solidFill>
                  <a:schemeClr val="tx2">
                    <a:lumMod val="90000"/>
                    <a:lumOff val="10000"/>
                  </a:schemeClr>
                </a:solidFill>
              </a:rPr>
              <a:t>No need to </a:t>
            </a:r>
            <a:r>
              <a:rPr lang="en-US" sz="2600" dirty="0" smtClean="0">
                <a:solidFill>
                  <a:schemeClr val="tx2">
                    <a:lumMod val="90000"/>
                    <a:lumOff val="10000"/>
                  </a:schemeClr>
                </a:solidFill>
              </a:rPr>
              <a:t>define </a:t>
            </a:r>
            <a:r>
              <a:rPr lang="en-US" sz="2600" dirty="0">
                <a:solidFill>
                  <a:schemeClr val="tx2">
                    <a:lumMod val="90000"/>
                    <a:lumOff val="10000"/>
                  </a:schemeClr>
                </a:solidFill>
              </a:rPr>
              <a:t>the function</a:t>
            </a:r>
          </a:p>
        </p:txBody>
      </p:sp>
      <p:sp>
        <p:nvSpPr>
          <p:cNvPr id="9" name="Title 8"/>
          <p:cNvSpPr>
            <a:spLocks noGrp="1"/>
          </p:cNvSpPr>
          <p:nvPr>
            <p:ph type="title"/>
          </p:nvPr>
        </p:nvSpPr>
        <p:spPr>
          <a:xfrm>
            <a:off x="457200" y="370218"/>
            <a:ext cx="8229600" cy="716523"/>
          </a:xfrm>
        </p:spPr>
        <p:txBody>
          <a:bodyPr/>
          <a:lstStyle/>
          <a:p>
            <a:r>
              <a:rPr lang="en-US" dirty="0" smtClean="0"/>
              <a:t>4GL Functions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1060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599040" cy="4999951"/>
          </a:xfrm>
        </p:spPr>
        <p:txBody>
          <a:bodyPr/>
          <a:lstStyle/>
          <a:p>
            <a:pPr>
              <a:lnSpc>
                <a:spcPct val="90000"/>
              </a:lnSpc>
              <a:spcBef>
                <a:spcPct val="30000"/>
              </a:spcBef>
              <a:buClr>
                <a:schemeClr val="accent2"/>
              </a:buClr>
              <a:buFont typeface="Arial" pitchFamily="34" charset="0"/>
              <a:buChar char="•"/>
            </a:pPr>
            <a:r>
              <a:rPr lang="en-US" dirty="0" smtClean="0">
                <a:solidFill>
                  <a:schemeClr val="tx2">
                    <a:lumMod val="90000"/>
                    <a:lumOff val="10000"/>
                  </a:schemeClr>
                </a:solidFill>
                <a:latin typeface="+mn-lt"/>
                <a:cs typeface="Courier New" pitchFamily="49" charset="0"/>
              </a:rPr>
              <a:t>STRING</a:t>
            </a:r>
            <a:r>
              <a:rPr lang="en-US" dirty="0" smtClean="0">
                <a:solidFill>
                  <a:schemeClr val="tx2">
                    <a:lumMod val="90000"/>
                    <a:lumOff val="10000"/>
                  </a:schemeClr>
                </a:solidFill>
                <a:latin typeface="+mn-lt"/>
              </a:rPr>
              <a:t> converts a value of any data type into a character value</a:t>
            </a:r>
          </a:p>
          <a:p>
            <a:pPr lvl="1">
              <a:lnSpc>
                <a:spcPct val="90000"/>
              </a:lnSpc>
              <a:spcBef>
                <a:spcPct val="30000"/>
              </a:spcBef>
              <a:buClr>
                <a:srgbClr val="2461AA"/>
              </a:buClr>
              <a:buNone/>
            </a:pPr>
            <a:endParaRPr lang="en-US" sz="1800" dirty="0" smtClean="0">
              <a:solidFill>
                <a:schemeClr val="tx2">
                  <a:lumMod val="90000"/>
                  <a:lumOff val="10000"/>
                </a:schemeClr>
              </a:solidFill>
              <a:latin typeface="+mn-lt"/>
            </a:endParaRPr>
          </a:p>
          <a:p>
            <a:pPr lvl="1">
              <a:lnSpc>
                <a:spcPct val="90000"/>
              </a:lnSpc>
              <a:spcBef>
                <a:spcPct val="30000"/>
              </a:spcBef>
              <a:buClr>
                <a:srgbClr val="2461AA"/>
              </a:buClr>
              <a:buNone/>
            </a:pPr>
            <a:r>
              <a:rPr lang="en-US" b="1" dirty="0" smtClean="0">
                <a:solidFill>
                  <a:schemeClr val="tx1"/>
                </a:solidFill>
                <a:latin typeface="Courier New" pitchFamily="49" charset="0"/>
                <a:cs typeface="Courier New" pitchFamily="49" charset="0"/>
              </a:rPr>
              <a:t>STRING(source[,format])</a:t>
            </a:r>
          </a:p>
          <a:p>
            <a:pPr lvl="1">
              <a:lnSpc>
                <a:spcPct val="90000"/>
              </a:lnSpc>
              <a:spcBef>
                <a:spcPct val="30000"/>
              </a:spcBef>
              <a:buClr>
                <a:srgbClr val="2461AA"/>
              </a:buClr>
              <a:buNone/>
            </a:pPr>
            <a:endParaRPr lang="en-US" dirty="0" smtClean="0">
              <a:solidFill>
                <a:schemeClr val="tx2">
                  <a:lumMod val="90000"/>
                  <a:lumOff val="10000"/>
                </a:schemeClr>
              </a:solidFill>
              <a:latin typeface="+mn-lt"/>
            </a:endParaRPr>
          </a:p>
          <a:p>
            <a:pPr>
              <a:lnSpc>
                <a:spcPct val="90000"/>
              </a:lnSpc>
              <a:spcBef>
                <a:spcPct val="30000"/>
              </a:spcBef>
              <a:buClr>
                <a:schemeClr val="accent2"/>
              </a:buClr>
              <a:buFont typeface="Arial" pitchFamily="34" charset="0"/>
              <a:buChar char="•"/>
            </a:pPr>
            <a:r>
              <a:rPr lang="en-US" dirty="0" smtClean="0">
                <a:solidFill>
                  <a:schemeClr val="tx2">
                    <a:lumMod val="90000"/>
                    <a:lumOff val="10000"/>
                  </a:schemeClr>
                </a:solidFill>
                <a:latin typeface="+mn-lt"/>
                <a:cs typeface="Courier New" pitchFamily="49" charset="0"/>
              </a:rPr>
              <a:t>SUBSTRING</a:t>
            </a:r>
            <a:r>
              <a:rPr lang="en-US" dirty="0" smtClean="0">
                <a:solidFill>
                  <a:schemeClr val="tx2">
                    <a:lumMod val="90000"/>
                    <a:lumOff val="10000"/>
                  </a:schemeClr>
                </a:solidFill>
                <a:latin typeface="+mn-lt"/>
              </a:rPr>
              <a:t> extracts a portion of a character string from a field or variable</a:t>
            </a:r>
          </a:p>
          <a:p>
            <a:pPr>
              <a:lnSpc>
                <a:spcPct val="90000"/>
              </a:lnSpc>
              <a:spcBef>
                <a:spcPct val="30000"/>
              </a:spcBef>
              <a:buClr>
                <a:schemeClr val="accent2"/>
              </a:buClr>
              <a:buFont typeface="Arial" pitchFamily="34" charset="0"/>
              <a:buChar char="•"/>
            </a:pPr>
            <a:endParaRPr lang="en-US" sz="1800" dirty="0" smtClean="0">
              <a:solidFill>
                <a:schemeClr val="tx2">
                  <a:lumMod val="90000"/>
                  <a:lumOff val="10000"/>
                </a:schemeClr>
              </a:solidFill>
              <a:latin typeface="+mn-lt"/>
            </a:endParaRPr>
          </a:p>
          <a:p>
            <a:pPr>
              <a:lnSpc>
                <a:spcPct val="90000"/>
              </a:lnSpc>
              <a:spcBef>
                <a:spcPct val="30000"/>
              </a:spcBef>
              <a:buClr>
                <a:srgbClr val="890C4C"/>
              </a:buClr>
              <a:buNone/>
            </a:pPr>
            <a:r>
              <a:rPr lang="en-US" sz="1900" dirty="0" smtClean="0">
                <a:solidFill>
                  <a:schemeClr val="tx1"/>
                </a:solidFill>
                <a:latin typeface="+mn-lt"/>
              </a:rPr>
              <a:t>		</a:t>
            </a:r>
            <a:r>
              <a:rPr lang="en-US" sz="2400" b="1" dirty="0" smtClean="0">
                <a:solidFill>
                  <a:schemeClr val="tx1"/>
                </a:solidFill>
                <a:latin typeface="Courier New" pitchFamily="49" charset="0"/>
                <a:cs typeface="Courier New" pitchFamily="49" charset="0"/>
              </a:rPr>
              <a:t>SUBSTRING (source,position[,length[,type]])</a:t>
            </a:r>
            <a:endParaRPr lang="en-US" sz="2000" b="1" dirty="0" smtClean="0">
              <a:solidFill>
                <a:schemeClr val="tx1"/>
              </a:solidFill>
              <a:latin typeface="Courier New" pitchFamily="49" charset="0"/>
              <a:cs typeface="Courier New" pitchFamily="49" charset="0"/>
            </a:endParaRPr>
          </a:p>
        </p:txBody>
      </p:sp>
      <p:sp>
        <p:nvSpPr>
          <p:cNvPr id="4" name="Title 3"/>
          <p:cNvSpPr>
            <a:spLocks noGrp="1"/>
          </p:cNvSpPr>
          <p:nvPr>
            <p:ph type="title"/>
          </p:nvPr>
        </p:nvSpPr>
        <p:spPr>
          <a:xfrm>
            <a:off x="457200" y="330716"/>
            <a:ext cx="8229600" cy="708730"/>
          </a:xfrm>
        </p:spPr>
        <p:txBody>
          <a:bodyPr/>
          <a:lstStyle/>
          <a:p>
            <a:r>
              <a:rPr lang="en-US" dirty="0" smtClean="0"/>
              <a:t>STRING and SUBSTRING Functions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1080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7574"/>
            <a:ext cx="8229600" cy="5228559"/>
          </a:xfrm>
        </p:spPr>
        <p:txBody>
          <a:bodyPr/>
          <a:lstStyle/>
          <a:p>
            <a:pPr>
              <a:lnSpc>
                <a:spcPct val="90000"/>
              </a:lnSpc>
              <a:spcBef>
                <a:spcPct val="30000"/>
              </a:spcBef>
              <a:buClr>
                <a:schemeClr val="accent2"/>
              </a:buClr>
              <a:buFont typeface="Arial" pitchFamily="34" charset="0"/>
              <a:buChar char="•"/>
            </a:pPr>
            <a:r>
              <a:rPr lang="en-US" dirty="0" smtClean="0"/>
              <a:t>Removes leading and trailing white space, or other specified characters, from a character string</a:t>
            </a:r>
          </a:p>
          <a:p>
            <a:pPr>
              <a:lnSpc>
                <a:spcPct val="90000"/>
              </a:lnSpc>
              <a:spcBef>
                <a:spcPct val="30000"/>
              </a:spcBef>
              <a:buClr>
                <a:srgbClr val="890C4C"/>
              </a:buClr>
              <a:buNone/>
            </a:pPr>
            <a:r>
              <a:rPr lang="en-US" sz="1900" dirty="0" smtClean="0">
                <a:latin typeface="Courier New" pitchFamily="49" charset="0"/>
              </a:rPr>
              <a:t>	</a:t>
            </a:r>
          </a:p>
          <a:p>
            <a:pPr marL="747713" indent="0">
              <a:lnSpc>
                <a:spcPct val="90000"/>
              </a:lnSpc>
              <a:spcBef>
                <a:spcPct val="30000"/>
              </a:spcBef>
              <a:buClr>
                <a:srgbClr val="890C4C"/>
              </a:buClr>
              <a:buNone/>
            </a:pPr>
            <a:r>
              <a:rPr lang="en-US" sz="2400" b="1" dirty="0" smtClean="0">
                <a:solidFill>
                  <a:schemeClr val="tx1"/>
                </a:solidFill>
                <a:latin typeface="Courier New" pitchFamily="49" charset="0"/>
              </a:rPr>
              <a:t>TRIM(string[,trim-chars])</a:t>
            </a:r>
          </a:p>
          <a:p>
            <a:pPr>
              <a:lnSpc>
                <a:spcPct val="90000"/>
              </a:lnSpc>
              <a:spcBef>
                <a:spcPct val="30000"/>
              </a:spcBef>
              <a:buClr>
                <a:srgbClr val="890C4C"/>
              </a:buClr>
              <a:buNone/>
            </a:pPr>
            <a:endParaRPr lang="en-US" sz="2000" b="1" dirty="0" smtClean="0">
              <a:solidFill>
                <a:srgbClr val="0070C0"/>
              </a:solidFill>
              <a:latin typeface="Courier New" pitchFamily="49" charset="0"/>
            </a:endParaRPr>
          </a:p>
          <a:p>
            <a:pPr>
              <a:lnSpc>
                <a:spcPct val="90000"/>
              </a:lnSpc>
              <a:spcBef>
                <a:spcPct val="30000"/>
              </a:spcBef>
              <a:buClr>
                <a:srgbClr val="890C4C"/>
              </a:buClr>
              <a:buNone/>
            </a:pPr>
            <a:r>
              <a:rPr lang="en-US" sz="2000" b="1" dirty="0" smtClean="0">
                <a:solidFill>
                  <a:srgbClr val="0070C0"/>
                </a:solidFill>
                <a:latin typeface="Courier New" pitchFamily="49" charset="0"/>
              </a:rPr>
              <a:t>	</a:t>
            </a:r>
            <a:endParaRPr lang="en-US" sz="2000" b="1" dirty="0" smtClean="0">
              <a:solidFill>
                <a:srgbClr val="0070C0"/>
              </a:solidFill>
            </a:endParaRPr>
          </a:p>
          <a:p>
            <a:r>
              <a:rPr lang="en-US" b="1" dirty="0" smtClean="0"/>
              <a:t>RTRIM</a:t>
            </a:r>
            <a:r>
              <a:rPr lang="en-US" dirty="0" smtClean="0"/>
              <a:t> (right trim) removes only trailing spaces</a:t>
            </a:r>
          </a:p>
          <a:p>
            <a:pPr>
              <a:buNone/>
            </a:pPr>
            <a:endParaRPr lang="en-US" sz="1900" dirty="0" smtClean="0">
              <a:latin typeface="Courier New" pitchFamily="49" charset="0"/>
              <a:cs typeface="Courier New" pitchFamily="49" charset="0"/>
            </a:endParaRPr>
          </a:p>
          <a:p>
            <a:pPr lvl="1">
              <a:buNone/>
            </a:pPr>
            <a:r>
              <a:rPr lang="en-US" b="1" dirty="0" smtClean="0">
                <a:solidFill>
                  <a:srgbClr val="0070C0"/>
                </a:solidFill>
                <a:latin typeface="Courier New" pitchFamily="49" charset="0"/>
              </a:rPr>
              <a:t>	</a:t>
            </a:r>
            <a:r>
              <a:rPr lang="en-US" b="1" dirty="0" smtClean="0">
                <a:solidFill>
                  <a:schemeClr val="tx1"/>
                </a:solidFill>
                <a:latin typeface="Courier New" pitchFamily="49" charset="0"/>
              </a:rPr>
              <a:t>RTRIM(string[,trim-chars])</a:t>
            </a:r>
            <a:endParaRPr lang="en-US" sz="2000" dirty="0">
              <a:solidFill>
                <a:schemeClr val="tx1"/>
              </a:solidFill>
            </a:endParaRPr>
          </a:p>
        </p:txBody>
      </p:sp>
      <p:sp>
        <p:nvSpPr>
          <p:cNvPr id="4" name="Title 3"/>
          <p:cNvSpPr>
            <a:spLocks noGrp="1"/>
          </p:cNvSpPr>
          <p:nvPr>
            <p:ph type="title"/>
          </p:nvPr>
        </p:nvSpPr>
        <p:spPr>
          <a:xfrm>
            <a:off x="457200" y="378844"/>
            <a:ext cx="8229600" cy="708730"/>
          </a:xfrm>
        </p:spPr>
        <p:txBody>
          <a:bodyPr/>
          <a:lstStyle/>
          <a:p>
            <a:r>
              <a:rPr lang="en-US" dirty="0" smtClean="0"/>
              <a:t>TRIM Function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1090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nSpc>
                <a:spcPct val="90000"/>
              </a:lnSpc>
              <a:spcBef>
                <a:spcPct val="30000"/>
              </a:spcBef>
              <a:buClr>
                <a:schemeClr val="accent2"/>
              </a:buClr>
              <a:buNone/>
            </a:pPr>
            <a:r>
              <a:rPr lang="en-US" dirty="0" smtClean="0"/>
              <a:t>Converts an expression of any data type to an integer value, rounding that value if necessary</a:t>
            </a:r>
          </a:p>
          <a:p>
            <a:pPr>
              <a:lnSpc>
                <a:spcPct val="90000"/>
              </a:lnSpc>
              <a:spcBef>
                <a:spcPct val="30000"/>
              </a:spcBef>
              <a:buClr>
                <a:srgbClr val="890C4C"/>
              </a:buClr>
              <a:buNone/>
            </a:pPr>
            <a:endParaRPr lang="en-US" sz="1900" dirty="0" smtClean="0">
              <a:latin typeface="Courier New" pitchFamily="49" charset="0"/>
            </a:endParaRPr>
          </a:p>
          <a:p>
            <a:pPr marL="457200" indent="0">
              <a:lnSpc>
                <a:spcPct val="90000"/>
              </a:lnSpc>
              <a:spcBef>
                <a:spcPct val="30000"/>
              </a:spcBef>
              <a:buClr>
                <a:srgbClr val="890C4C"/>
              </a:buClr>
              <a:buNone/>
            </a:pPr>
            <a:r>
              <a:rPr lang="en-US" sz="2400" b="1" dirty="0" smtClean="0">
                <a:solidFill>
                  <a:schemeClr val="tx1"/>
                </a:solidFill>
                <a:latin typeface="Courier New" pitchFamily="49" charset="0"/>
              </a:rPr>
              <a:t>INTEGER(expression)</a:t>
            </a:r>
          </a:p>
          <a:p>
            <a:endParaRPr lang="en-US" dirty="0"/>
          </a:p>
        </p:txBody>
      </p:sp>
      <p:sp>
        <p:nvSpPr>
          <p:cNvPr id="4" name="Title 3"/>
          <p:cNvSpPr>
            <a:spLocks noGrp="1"/>
          </p:cNvSpPr>
          <p:nvPr>
            <p:ph type="title"/>
          </p:nvPr>
        </p:nvSpPr>
        <p:spPr>
          <a:xfrm>
            <a:off x="457200" y="342748"/>
            <a:ext cx="8229600" cy="708730"/>
          </a:xfrm>
        </p:spPr>
        <p:txBody>
          <a:bodyPr/>
          <a:lstStyle/>
          <a:p>
            <a:r>
              <a:rPr lang="en-US" dirty="0" smtClean="0"/>
              <a:t>INTEGER Function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1100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67254"/>
            <a:ext cx="8599040" cy="5493001"/>
          </a:xfrm>
        </p:spPr>
        <p:txBody>
          <a:bodyPr>
            <a:normAutofit lnSpcReduction="10000"/>
          </a:bodyPr>
          <a:lstStyle/>
          <a:p>
            <a:pPr lvl="1">
              <a:lnSpc>
                <a:spcPct val="90000"/>
              </a:lnSpc>
              <a:spcBef>
                <a:spcPct val="25000"/>
              </a:spcBef>
              <a:buClr>
                <a:srgbClr val="2461AA"/>
              </a:buClr>
              <a:buNone/>
            </a:pPr>
            <a:endParaRPr lang="en-US" sz="1700" dirty="0" smtClean="0">
              <a:solidFill>
                <a:schemeClr val="tx2">
                  <a:lumMod val="90000"/>
                  <a:lumOff val="10000"/>
                </a:schemeClr>
              </a:solidFill>
              <a:latin typeface="Courier New" pitchFamily="49" charset="0"/>
            </a:endParaRPr>
          </a:p>
          <a:p>
            <a:pPr marL="0" lvl="1" indent="0">
              <a:lnSpc>
                <a:spcPct val="90000"/>
              </a:lnSpc>
              <a:spcBef>
                <a:spcPct val="25000"/>
              </a:spcBef>
              <a:buClr>
                <a:srgbClr val="2461AA"/>
              </a:buClr>
              <a:buNone/>
            </a:pPr>
            <a:r>
              <a:rPr lang="en-US" sz="2200" b="1" dirty="0" smtClean="0">
                <a:solidFill>
                  <a:schemeClr val="tx1"/>
                </a:solidFill>
                <a:latin typeface="Courier New" pitchFamily="49" charset="0"/>
              </a:rPr>
              <a:t>CAN-FIND([FIRST|LAST] record [WHERE expression] </a:t>
            </a:r>
          </a:p>
          <a:p>
            <a:pPr lvl="1">
              <a:lnSpc>
                <a:spcPct val="90000"/>
              </a:lnSpc>
              <a:spcBef>
                <a:spcPct val="25000"/>
              </a:spcBef>
              <a:buClr>
                <a:srgbClr val="2461AA"/>
              </a:buClr>
              <a:buNone/>
            </a:pPr>
            <a:r>
              <a:rPr lang="en-US" sz="2200" b="1" dirty="0" smtClean="0">
                <a:solidFill>
                  <a:schemeClr val="tx1"/>
                </a:solidFill>
                <a:latin typeface="Courier New" pitchFamily="49" charset="0"/>
              </a:rPr>
              <a:t>			[USE-INDEX index] )</a:t>
            </a:r>
          </a:p>
          <a:p>
            <a:pPr>
              <a:spcBef>
                <a:spcPct val="50000"/>
              </a:spcBef>
              <a:buClr>
                <a:schemeClr val="accent2"/>
              </a:buClr>
              <a:buFont typeface="Arial" pitchFamily="34" charset="0"/>
              <a:buChar char="•"/>
            </a:pPr>
            <a:r>
              <a:rPr lang="en-US" sz="2600" dirty="0" smtClean="0">
                <a:solidFill>
                  <a:schemeClr val="tx2">
                    <a:lumMod val="90000"/>
                    <a:lumOff val="10000"/>
                  </a:schemeClr>
                </a:solidFill>
                <a:latin typeface="+mn-lt"/>
              </a:rPr>
              <a:t>Returns </a:t>
            </a:r>
            <a:r>
              <a:rPr lang="en-US" sz="2600" dirty="0" smtClean="0">
                <a:solidFill>
                  <a:schemeClr val="tx2">
                    <a:lumMod val="90000"/>
                    <a:lumOff val="10000"/>
                  </a:schemeClr>
                </a:solidFill>
                <a:latin typeface="+mn-lt"/>
                <a:cs typeface="Courier New" pitchFamily="49" charset="0"/>
              </a:rPr>
              <a:t>TRUE</a:t>
            </a:r>
            <a:r>
              <a:rPr lang="en-US" sz="2600" dirty="0" smtClean="0">
                <a:solidFill>
                  <a:schemeClr val="tx2">
                    <a:lumMod val="90000"/>
                    <a:lumOff val="10000"/>
                  </a:schemeClr>
                </a:solidFill>
                <a:latin typeface="+mn-lt"/>
              </a:rPr>
              <a:t> if record is found that meets the specified </a:t>
            </a:r>
            <a:r>
              <a:rPr lang="en-US" sz="2600" dirty="0" smtClean="0">
                <a:solidFill>
                  <a:schemeClr val="tx2">
                    <a:lumMod val="90000"/>
                    <a:lumOff val="10000"/>
                  </a:schemeClr>
                </a:solidFill>
                <a:latin typeface="+mn-lt"/>
                <a:cs typeface="Courier New" pitchFamily="49" charset="0"/>
              </a:rPr>
              <a:t>FIND</a:t>
            </a:r>
            <a:r>
              <a:rPr lang="en-US" sz="2600" dirty="0" smtClean="0">
                <a:solidFill>
                  <a:schemeClr val="tx2">
                    <a:lumMod val="90000"/>
                    <a:lumOff val="10000"/>
                  </a:schemeClr>
                </a:solidFill>
                <a:latin typeface="+mn-lt"/>
              </a:rPr>
              <a:t> criteria; otherwise, returns </a:t>
            </a:r>
            <a:r>
              <a:rPr lang="en-US" sz="2600" dirty="0" smtClean="0">
                <a:solidFill>
                  <a:schemeClr val="tx2">
                    <a:lumMod val="90000"/>
                    <a:lumOff val="10000"/>
                  </a:schemeClr>
                </a:solidFill>
                <a:latin typeface="+mn-lt"/>
                <a:cs typeface="Courier New" pitchFamily="49" charset="0"/>
              </a:rPr>
              <a:t>FALSE</a:t>
            </a:r>
          </a:p>
          <a:p>
            <a:pPr>
              <a:spcBef>
                <a:spcPct val="50000"/>
              </a:spcBef>
              <a:buClr>
                <a:schemeClr val="accent2"/>
              </a:buClr>
              <a:buFont typeface="Arial" pitchFamily="34" charset="0"/>
              <a:buChar char="•"/>
            </a:pPr>
            <a:r>
              <a:rPr lang="en-US" sz="2600" dirty="0" smtClean="0">
                <a:solidFill>
                  <a:schemeClr val="tx2">
                    <a:lumMod val="90000"/>
                    <a:lumOff val="10000"/>
                  </a:schemeClr>
                </a:solidFill>
                <a:latin typeface="+mn-lt"/>
              </a:rPr>
              <a:t>Determines if a record exists with less system overhead than a </a:t>
            </a:r>
            <a:r>
              <a:rPr lang="en-US" sz="2600" dirty="0" smtClean="0">
                <a:solidFill>
                  <a:schemeClr val="tx2">
                    <a:lumMod val="90000"/>
                    <a:lumOff val="10000"/>
                  </a:schemeClr>
                </a:solidFill>
                <a:latin typeface="+mn-lt"/>
                <a:cs typeface="Courier New" pitchFamily="49" charset="0"/>
              </a:rPr>
              <a:t>FIND; </a:t>
            </a:r>
            <a:r>
              <a:rPr lang="en-US" sz="2600" dirty="0" smtClean="0">
                <a:solidFill>
                  <a:schemeClr val="tx2">
                    <a:lumMod val="90000"/>
                    <a:lumOff val="10000"/>
                  </a:schemeClr>
                </a:solidFill>
                <a:latin typeface="+mn-lt"/>
              </a:rPr>
              <a:t>does </a:t>
            </a:r>
            <a:r>
              <a:rPr lang="en-US" sz="2600" dirty="0" smtClean="0">
                <a:solidFill>
                  <a:schemeClr val="tx2">
                    <a:lumMod val="90000"/>
                    <a:lumOff val="10000"/>
                  </a:schemeClr>
                </a:solidFill>
              </a:rPr>
              <a:t>not retrieve record</a:t>
            </a:r>
          </a:p>
          <a:p>
            <a:pPr marL="342900" lvl="2" indent="-342900">
              <a:spcBef>
                <a:spcPct val="50000"/>
              </a:spcBef>
              <a:buClr>
                <a:schemeClr val="accent2"/>
              </a:buClr>
              <a:buFont typeface="Arial" pitchFamily="34" charset="0"/>
              <a:buChar char="•"/>
            </a:pPr>
            <a:r>
              <a:rPr lang="en-US" sz="2600" dirty="0" smtClean="0">
                <a:solidFill>
                  <a:schemeClr val="tx2">
                    <a:lumMod val="90000"/>
                    <a:lumOff val="10000"/>
                  </a:schemeClr>
                </a:solidFill>
                <a:latin typeface="+mn-lt"/>
              </a:rPr>
              <a:t>Use when the fields are equality matches in an index</a:t>
            </a:r>
          </a:p>
          <a:p>
            <a:pPr lvl="1">
              <a:lnSpc>
                <a:spcPct val="90000"/>
              </a:lnSpc>
              <a:spcBef>
                <a:spcPct val="25000"/>
              </a:spcBef>
              <a:buClr>
                <a:srgbClr val="2461AA"/>
              </a:buClr>
              <a:buNone/>
            </a:pPr>
            <a:endParaRPr lang="en-US" sz="1700" b="1" dirty="0" smtClean="0">
              <a:solidFill>
                <a:srgbClr val="0070C0"/>
              </a:solidFill>
              <a:latin typeface="Courier New" pitchFamily="49" charset="0"/>
            </a:endParaRPr>
          </a:p>
          <a:p>
            <a:pPr>
              <a:lnSpc>
                <a:spcPct val="90000"/>
              </a:lnSpc>
              <a:spcBef>
                <a:spcPct val="25000"/>
              </a:spcBef>
              <a:buClr>
                <a:srgbClr val="2461AA"/>
              </a:buClr>
              <a:buNone/>
            </a:pPr>
            <a:r>
              <a:rPr lang="en-US" sz="1800" b="1" dirty="0" smtClean="0">
                <a:solidFill>
                  <a:schemeClr val="tx1"/>
                </a:solidFill>
                <a:latin typeface="Courier New" pitchFamily="49" charset="0"/>
              </a:rPr>
              <a:t>IF </a:t>
            </a:r>
            <a:r>
              <a:rPr lang="en-US" sz="1800" b="1" dirty="0" smtClean="0">
                <a:solidFill>
                  <a:srgbClr val="0070C0"/>
                </a:solidFill>
                <a:latin typeface="Courier New" pitchFamily="49" charset="0"/>
              </a:rPr>
              <a:t>CAN-FIND</a:t>
            </a:r>
          </a:p>
          <a:p>
            <a:pPr>
              <a:lnSpc>
                <a:spcPct val="90000"/>
              </a:lnSpc>
              <a:spcBef>
                <a:spcPct val="25000"/>
              </a:spcBef>
              <a:buClr>
                <a:srgbClr val="2461AA"/>
              </a:buClr>
              <a:buNone/>
            </a:pPr>
            <a:r>
              <a:rPr lang="en-US" sz="1800" b="1" dirty="0" smtClean="0">
                <a:solidFill>
                  <a:srgbClr val="0070C0"/>
                </a:solidFill>
                <a:latin typeface="Courier New" pitchFamily="49" charset="0"/>
              </a:rPr>
              <a:t>  (FIRST cm_mstr WHERE cm_domain = "10USA" AND cm_addr = "1")</a:t>
            </a:r>
            <a:r>
              <a:rPr lang="en-US" sz="1800" b="1" dirty="0" smtClean="0">
                <a:solidFill>
                  <a:schemeClr val="tx1"/>
                </a:solidFill>
                <a:latin typeface="Courier New" pitchFamily="49" charset="0"/>
              </a:rPr>
              <a:t> </a:t>
            </a:r>
          </a:p>
          <a:p>
            <a:pPr>
              <a:lnSpc>
                <a:spcPct val="90000"/>
              </a:lnSpc>
              <a:spcBef>
                <a:spcPct val="25000"/>
              </a:spcBef>
              <a:buClr>
                <a:srgbClr val="2461AA"/>
              </a:buClr>
              <a:buNone/>
            </a:pPr>
            <a:r>
              <a:rPr lang="en-US" sz="1800" b="1" dirty="0" smtClean="0">
                <a:solidFill>
                  <a:schemeClr val="tx1"/>
                </a:solidFill>
                <a:latin typeface="Courier New" pitchFamily="49" charset="0"/>
              </a:rPr>
              <a:t>THEN</a:t>
            </a:r>
          </a:p>
          <a:p>
            <a:pPr>
              <a:lnSpc>
                <a:spcPct val="90000"/>
              </a:lnSpc>
              <a:spcBef>
                <a:spcPct val="25000"/>
              </a:spcBef>
              <a:buClr>
                <a:srgbClr val="2461AA"/>
              </a:buClr>
              <a:buNone/>
            </a:pPr>
            <a:r>
              <a:rPr lang="en-US" sz="1800" b="1" dirty="0" smtClean="0">
                <a:solidFill>
                  <a:schemeClr val="tx1"/>
                </a:solidFill>
                <a:latin typeface="Courier New" pitchFamily="49" charset="0"/>
              </a:rPr>
              <a:t>   MESSAGE "Record exists.".</a:t>
            </a:r>
          </a:p>
          <a:p>
            <a:endParaRPr lang="en-US" dirty="0"/>
          </a:p>
        </p:txBody>
      </p:sp>
      <p:sp>
        <p:nvSpPr>
          <p:cNvPr id="4" name="Title 3"/>
          <p:cNvSpPr>
            <a:spLocks noGrp="1"/>
          </p:cNvSpPr>
          <p:nvPr>
            <p:ph type="title"/>
          </p:nvPr>
        </p:nvSpPr>
        <p:spPr>
          <a:xfrm>
            <a:off x="457200" y="258524"/>
            <a:ext cx="8229600" cy="708730"/>
          </a:xfrm>
        </p:spPr>
        <p:txBody>
          <a:bodyPr/>
          <a:lstStyle/>
          <a:p>
            <a:r>
              <a:rPr lang="en-US" dirty="0" smtClean="0"/>
              <a:t>CAN-FIND Function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1130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18684"/>
            <a:ext cx="8229600" cy="708730"/>
          </a:xfrm>
        </p:spPr>
        <p:txBody>
          <a:bodyPr/>
          <a:lstStyle/>
          <a:p>
            <a:r>
              <a:rPr lang="en-US" dirty="0" smtClean="0"/>
              <a:t>CAN-DO Function</a:t>
            </a:r>
            <a:endParaRPr lang="en-US" dirty="0"/>
          </a:p>
        </p:txBody>
      </p:sp>
      <p:sp>
        <p:nvSpPr>
          <p:cNvPr id="7" name="Content Placeholder 6"/>
          <p:cNvSpPr>
            <a:spLocks noGrp="1"/>
          </p:cNvSpPr>
          <p:nvPr>
            <p:ph idx="1"/>
          </p:nvPr>
        </p:nvSpPr>
        <p:spPr>
          <a:xfrm>
            <a:off x="457200" y="1179095"/>
            <a:ext cx="8229600" cy="5317153"/>
          </a:xfrm>
        </p:spPr>
        <p:txBody>
          <a:bodyPr/>
          <a:lstStyle/>
          <a:p>
            <a:pPr marL="60325" indent="0">
              <a:lnSpc>
                <a:spcPct val="90000"/>
              </a:lnSpc>
              <a:spcBef>
                <a:spcPct val="50000"/>
              </a:spcBef>
              <a:buClr>
                <a:schemeClr val="accent2"/>
              </a:buClr>
              <a:buNone/>
            </a:pPr>
            <a:r>
              <a:rPr lang="en-US" sz="2200" b="1" dirty="0" smtClean="0">
                <a:solidFill>
                  <a:schemeClr val="tx1"/>
                </a:solidFill>
                <a:latin typeface="Courier New" pitchFamily="49" charset="0"/>
              </a:rPr>
              <a:t>CAN-DO("&lt;comma-separated-list&gt;", expression)</a:t>
            </a:r>
            <a:endParaRPr lang="en-US" sz="2200" dirty="0" smtClean="0">
              <a:solidFill>
                <a:schemeClr val="tx1"/>
              </a:solidFill>
            </a:endParaRPr>
          </a:p>
          <a:p>
            <a:pPr>
              <a:lnSpc>
                <a:spcPct val="90000"/>
              </a:lnSpc>
              <a:spcBef>
                <a:spcPct val="50000"/>
              </a:spcBef>
              <a:buClr>
                <a:schemeClr val="accent2"/>
              </a:buClr>
              <a:buFont typeface="Arial" pitchFamily="34" charset="0"/>
              <a:buChar char="•"/>
            </a:pPr>
            <a:r>
              <a:rPr lang="en-US" sz="2600" dirty="0" smtClean="0">
                <a:solidFill>
                  <a:schemeClr val="tx2">
                    <a:lumMod val="90000"/>
                    <a:lumOff val="10000"/>
                  </a:schemeClr>
                </a:solidFill>
                <a:latin typeface="+mn-lt"/>
              </a:rPr>
              <a:t>Returns </a:t>
            </a:r>
            <a:r>
              <a:rPr lang="en-US" sz="2600" dirty="0" smtClean="0">
                <a:solidFill>
                  <a:schemeClr val="tx2">
                    <a:lumMod val="90000"/>
                    <a:lumOff val="10000"/>
                  </a:schemeClr>
                </a:solidFill>
                <a:latin typeface="+mn-lt"/>
                <a:cs typeface="Courier New" pitchFamily="49" charset="0"/>
              </a:rPr>
              <a:t>TRUE</a:t>
            </a:r>
            <a:r>
              <a:rPr lang="en-US" sz="2600" dirty="0" smtClean="0">
                <a:solidFill>
                  <a:schemeClr val="tx2">
                    <a:lumMod val="90000"/>
                    <a:lumOff val="10000"/>
                  </a:schemeClr>
                </a:solidFill>
                <a:latin typeface="+mn-lt"/>
              </a:rPr>
              <a:t> if a character value exists in a comma-delimited list; otherwise, returns </a:t>
            </a:r>
            <a:r>
              <a:rPr lang="en-US" sz="2600" dirty="0" smtClean="0">
                <a:solidFill>
                  <a:schemeClr val="tx2">
                    <a:lumMod val="90000"/>
                    <a:lumOff val="10000"/>
                  </a:schemeClr>
                </a:solidFill>
                <a:latin typeface="+mn-lt"/>
                <a:cs typeface="Courier New" pitchFamily="49" charset="0"/>
              </a:rPr>
              <a:t>FALSE</a:t>
            </a:r>
          </a:p>
          <a:p>
            <a:pPr>
              <a:lnSpc>
                <a:spcPct val="90000"/>
              </a:lnSpc>
              <a:spcBef>
                <a:spcPct val="50000"/>
              </a:spcBef>
              <a:buClr>
                <a:schemeClr val="accent2"/>
              </a:buClr>
              <a:buFont typeface="Arial" pitchFamily="34" charset="0"/>
              <a:buChar char="•"/>
            </a:pPr>
            <a:r>
              <a:rPr lang="en-US" sz="2600" dirty="0" smtClean="0">
                <a:solidFill>
                  <a:schemeClr val="tx2">
                    <a:lumMod val="90000"/>
                    <a:lumOff val="10000"/>
                  </a:schemeClr>
                </a:solidFill>
                <a:latin typeface="+mn-lt"/>
              </a:rPr>
              <a:t>Use the </a:t>
            </a:r>
            <a:r>
              <a:rPr lang="en-US" sz="2600" dirty="0" smtClean="0">
                <a:solidFill>
                  <a:schemeClr val="tx2">
                    <a:lumMod val="90000"/>
                    <a:lumOff val="10000"/>
                  </a:schemeClr>
                </a:solidFill>
                <a:latin typeface="+mn-lt"/>
                <a:cs typeface="Courier New" pitchFamily="49" charset="0"/>
              </a:rPr>
              <a:t>CAN-DO</a:t>
            </a:r>
            <a:r>
              <a:rPr lang="en-US" sz="2600" dirty="0" smtClean="0">
                <a:solidFill>
                  <a:schemeClr val="tx2">
                    <a:lumMod val="90000"/>
                    <a:lumOff val="10000"/>
                  </a:schemeClr>
                </a:solidFill>
                <a:latin typeface="+mn-lt"/>
              </a:rPr>
              <a:t> function instead of stringing many </a:t>
            </a:r>
            <a:r>
              <a:rPr lang="en-US" sz="2600" dirty="0" smtClean="0">
                <a:solidFill>
                  <a:schemeClr val="tx2">
                    <a:lumMod val="90000"/>
                    <a:lumOff val="10000"/>
                  </a:schemeClr>
                </a:solidFill>
                <a:latin typeface="+mn-lt"/>
                <a:cs typeface="Courier New" pitchFamily="49" charset="0"/>
              </a:rPr>
              <a:t>OR</a:t>
            </a:r>
            <a:r>
              <a:rPr lang="en-US" sz="2600" dirty="0" smtClean="0">
                <a:solidFill>
                  <a:schemeClr val="tx2">
                    <a:lumMod val="90000"/>
                    <a:lumOff val="10000"/>
                  </a:schemeClr>
                </a:solidFill>
                <a:latin typeface="+mn-lt"/>
              </a:rPr>
              <a:t> conditions together</a:t>
            </a:r>
          </a:p>
          <a:p>
            <a:pPr lvl="1">
              <a:lnSpc>
                <a:spcPct val="90000"/>
              </a:lnSpc>
              <a:spcBef>
                <a:spcPct val="25000"/>
              </a:spcBef>
              <a:buClr>
                <a:srgbClr val="2461AA"/>
              </a:buClr>
              <a:buNone/>
            </a:pPr>
            <a:endParaRPr lang="en-US" sz="1800" b="1" dirty="0" smtClean="0">
              <a:solidFill>
                <a:srgbClr val="0070C0"/>
              </a:solidFill>
              <a:latin typeface="Courier New" pitchFamily="49" charset="0"/>
            </a:endParaRPr>
          </a:p>
          <a:p>
            <a:pPr lvl="1">
              <a:lnSpc>
                <a:spcPct val="90000"/>
              </a:lnSpc>
              <a:spcBef>
                <a:spcPct val="25000"/>
              </a:spcBef>
              <a:buClr>
                <a:srgbClr val="2461AA"/>
              </a:buClr>
              <a:buNone/>
            </a:pPr>
            <a:r>
              <a:rPr lang="en-US" sz="1800" b="1" dirty="0" smtClean="0">
                <a:solidFill>
                  <a:schemeClr val="tx1"/>
                </a:solidFill>
                <a:latin typeface="Courier New" pitchFamily="49" charset="0"/>
              </a:rPr>
              <a:t>IF </a:t>
            </a:r>
            <a:r>
              <a:rPr lang="en-US" sz="1800" b="1" dirty="0" smtClean="0">
                <a:solidFill>
                  <a:srgbClr val="0070C0"/>
                </a:solidFill>
                <a:latin typeface="Courier New" pitchFamily="49" charset="0"/>
              </a:rPr>
              <a:t>CAN-DO("A,B,C,D",x)</a:t>
            </a:r>
            <a:r>
              <a:rPr lang="en-US" sz="1800" b="1" dirty="0" smtClean="0">
                <a:solidFill>
                  <a:schemeClr val="tx1"/>
                </a:solidFill>
                <a:latin typeface="Courier New" pitchFamily="49" charset="0"/>
              </a:rPr>
              <a:t> THEN MESSAGE "Value is in set".</a:t>
            </a:r>
          </a:p>
          <a:p>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1140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59766"/>
            <a:ext cx="8229600" cy="4999951"/>
          </a:xfrm>
        </p:spPr>
        <p:txBody>
          <a:bodyPr>
            <a:normAutofit fontScale="85000" lnSpcReduction="20000"/>
          </a:bodyPr>
          <a:lstStyle/>
          <a:p>
            <a:pPr>
              <a:lnSpc>
                <a:spcPct val="120000"/>
              </a:lnSpc>
              <a:spcBef>
                <a:spcPct val="30000"/>
              </a:spcBef>
              <a:buClr>
                <a:schemeClr val="accent2"/>
              </a:buClr>
              <a:buFont typeface="Arial" pitchFamily="34" charset="0"/>
              <a:buChar char="•"/>
            </a:pPr>
            <a:r>
              <a:rPr lang="en-US" sz="3000" dirty="0" smtClean="0"/>
              <a:t>Allows reference to a specific block other than default block</a:t>
            </a:r>
          </a:p>
          <a:p>
            <a:pPr>
              <a:lnSpc>
                <a:spcPct val="90000"/>
              </a:lnSpc>
              <a:spcBef>
                <a:spcPct val="30000"/>
              </a:spcBef>
              <a:buClr>
                <a:srgbClr val="890C4C"/>
              </a:buClr>
              <a:buNone/>
            </a:pPr>
            <a:r>
              <a:rPr lang="en-US" b="1" dirty="0" smtClean="0">
                <a:solidFill>
                  <a:srgbClr val="000000"/>
                </a:solidFill>
                <a:latin typeface="Courier New" pitchFamily="49" charset="0"/>
              </a:rPr>
              <a:t>	</a:t>
            </a:r>
            <a:r>
              <a:rPr lang="en-US" sz="2400" b="1" dirty="0" smtClean="0">
                <a:solidFill>
                  <a:srgbClr val="0070C0"/>
                </a:solidFill>
                <a:latin typeface="Courier New" pitchFamily="49" charset="0"/>
                <a:cs typeface="Courier New" pitchFamily="49" charset="0"/>
              </a:rPr>
              <a:t>blk1:</a:t>
            </a:r>
          </a:p>
          <a:p>
            <a:pPr>
              <a:lnSpc>
                <a:spcPct val="90000"/>
              </a:lnSpc>
              <a:spcBef>
                <a:spcPct val="30000"/>
              </a:spcBef>
              <a:buClr>
                <a:srgbClr val="890C4C"/>
              </a:buClr>
              <a:buNone/>
            </a:pPr>
            <a:r>
              <a:rPr lang="en-US" sz="2400" dirty="0" smtClean="0">
                <a:solidFill>
                  <a:schemeClr val="tx1"/>
                </a:solidFill>
                <a:latin typeface="Courier New" pitchFamily="49" charset="0"/>
                <a:cs typeface="Courier New" pitchFamily="49" charset="0"/>
              </a:rPr>
              <a:t>  </a:t>
            </a:r>
            <a:r>
              <a:rPr lang="en-US" sz="2400" b="1" dirty="0" smtClean="0">
                <a:solidFill>
                  <a:schemeClr val="tx1"/>
                </a:solidFill>
                <a:latin typeface="Courier New" pitchFamily="49" charset="0"/>
                <a:cs typeface="Courier New" pitchFamily="49" charset="0"/>
              </a:rPr>
              <a:t>REPEAT: </a:t>
            </a:r>
          </a:p>
          <a:p>
            <a:pPr>
              <a:lnSpc>
                <a:spcPct val="90000"/>
              </a:lnSpc>
              <a:spcBef>
                <a:spcPct val="30000"/>
              </a:spcBef>
              <a:buClr>
                <a:srgbClr val="890C4C"/>
              </a:buClr>
              <a:buNone/>
            </a:pPr>
            <a:r>
              <a:rPr lang="en-US" sz="2400" b="1" dirty="0" smtClean="0">
                <a:solidFill>
                  <a:schemeClr val="tx1"/>
                </a:solidFill>
                <a:latin typeface="Courier New" pitchFamily="49" charset="0"/>
                <a:cs typeface="Courier New" pitchFamily="49" charset="0"/>
              </a:rPr>
              <a:t>	   PROMPT-FOR pt_part.</a:t>
            </a:r>
          </a:p>
          <a:p>
            <a:pPr>
              <a:lnSpc>
                <a:spcPct val="90000"/>
              </a:lnSpc>
              <a:spcBef>
                <a:spcPct val="30000"/>
              </a:spcBef>
              <a:buClr>
                <a:srgbClr val="890C4C"/>
              </a:buClr>
              <a:buNone/>
            </a:pPr>
            <a:r>
              <a:rPr lang="en-US" sz="2400" b="1" dirty="0" smtClean="0">
                <a:solidFill>
                  <a:schemeClr val="tx1"/>
                </a:solidFill>
                <a:latin typeface="Courier New" pitchFamily="49" charset="0"/>
                <a:cs typeface="Courier New" pitchFamily="49" charset="0"/>
              </a:rPr>
              <a:t>	   FIND pt_mstr WHERE pt_domain = "10USA" </a:t>
            </a:r>
          </a:p>
          <a:p>
            <a:pPr>
              <a:lnSpc>
                <a:spcPct val="90000"/>
              </a:lnSpc>
              <a:spcBef>
                <a:spcPct val="30000"/>
              </a:spcBef>
              <a:buClr>
                <a:srgbClr val="890C4C"/>
              </a:buClr>
              <a:buNone/>
            </a:pPr>
            <a:r>
              <a:rPr lang="en-US" sz="2400" b="1" dirty="0" smtClean="0">
                <a:solidFill>
                  <a:schemeClr val="tx1"/>
                </a:solidFill>
                <a:latin typeface="Courier New" pitchFamily="49" charset="0"/>
                <a:cs typeface="Courier New" pitchFamily="49" charset="0"/>
              </a:rPr>
              <a:t>     AND pt_part = INPUT pt_part NO-LOCK NO-ERROR.</a:t>
            </a:r>
          </a:p>
          <a:p>
            <a:pPr>
              <a:lnSpc>
                <a:spcPct val="90000"/>
              </a:lnSpc>
              <a:spcBef>
                <a:spcPct val="30000"/>
              </a:spcBef>
              <a:buClr>
                <a:srgbClr val="890C4C"/>
              </a:buClr>
              <a:buNone/>
            </a:pPr>
            <a:r>
              <a:rPr lang="en-US" sz="2400" b="1" dirty="0" smtClean="0">
                <a:solidFill>
                  <a:schemeClr val="tx1"/>
                </a:solidFill>
                <a:latin typeface="Courier New" pitchFamily="49" charset="0"/>
                <a:cs typeface="Courier New" pitchFamily="49" charset="0"/>
              </a:rPr>
              <a:t>     IF NOT AVAILABLE pt_mstr THEN </a:t>
            </a:r>
          </a:p>
          <a:p>
            <a:pPr>
              <a:lnSpc>
                <a:spcPct val="90000"/>
              </a:lnSpc>
              <a:spcBef>
                <a:spcPct val="30000"/>
              </a:spcBef>
              <a:buClr>
                <a:srgbClr val="890C4C"/>
              </a:buClr>
              <a:buNone/>
            </a:pPr>
            <a:r>
              <a:rPr lang="en-US" sz="2400" b="1" dirty="0" smtClean="0">
                <a:solidFill>
                  <a:schemeClr val="tx1"/>
                </a:solidFill>
                <a:latin typeface="Courier New" pitchFamily="49" charset="0"/>
                <a:cs typeface="Courier New" pitchFamily="49" charset="0"/>
              </a:rPr>
              <a:t>        UNDO </a:t>
            </a:r>
            <a:r>
              <a:rPr lang="en-US" sz="2400" b="1" dirty="0" smtClean="0">
                <a:solidFill>
                  <a:srgbClr val="0070C0"/>
                </a:solidFill>
                <a:latin typeface="Courier New" pitchFamily="49" charset="0"/>
                <a:cs typeface="Courier New" pitchFamily="49" charset="0"/>
              </a:rPr>
              <a:t>blk1</a:t>
            </a:r>
            <a:r>
              <a:rPr lang="en-US" sz="2400" b="1" dirty="0" smtClean="0">
                <a:solidFill>
                  <a:schemeClr val="tx1"/>
                </a:solidFill>
                <a:latin typeface="Courier New" pitchFamily="49" charset="0"/>
                <a:cs typeface="Courier New" pitchFamily="49" charset="0"/>
              </a:rPr>
              <a:t>, RETRY </a:t>
            </a:r>
            <a:r>
              <a:rPr lang="en-US" sz="2400" b="1" dirty="0" smtClean="0">
                <a:solidFill>
                  <a:srgbClr val="0070C0"/>
                </a:solidFill>
                <a:latin typeface="Courier New" pitchFamily="49" charset="0"/>
                <a:cs typeface="Courier New" pitchFamily="49" charset="0"/>
              </a:rPr>
              <a:t>blk1</a:t>
            </a:r>
            <a:r>
              <a:rPr lang="en-US" sz="2400" b="1" dirty="0" smtClean="0">
                <a:solidFill>
                  <a:schemeClr val="tx1"/>
                </a:solidFill>
                <a:latin typeface="Courier New" pitchFamily="49" charset="0"/>
                <a:cs typeface="Courier New" pitchFamily="49" charset="0"/>
              </a:rPr>
              <a:t>.</a:t>
            </a:r>
          </a:p>
          <a:p>
            <a:pPr>
              <a:lnSpc>
                <a:spcPct val="90000"/>
              </a:lnSpc>
              <a:spcBef>
                <a:spcPct val="30000"/>
              </a:spcBef>
              <a:buClr>
                <a:srgbClr val="890C4C"/>
              </a:buClr>
              <a:buNone/>
            </a:pPr>
            <a:r>
              <a:rPr lang="en-US" sz="2400" b="1" dirty="0" smtClean="0">
                <a:solidFill>
                  <a:schemeClr val="tx1"/>
                </a:solidFill>
                <a:latin typeface="Courier New" pitchFamily="49" charset="0"/>
                <a:cs typeface="Courier New" pitchFamily="49" charset="0"/>
              </a:rPr>
              <a:t>     DISPLAY pt_part pt_desc1.</a:t>
            </a:r>
          </a:p>
          <a:p>
            <a:pPr>
              <a:lnSpc>
                <a:spcPct val="90000"/>
              </a:lnSpc>
              <a:spcBef>
                <a:spcPct val="30000"/>
              </a:spcBef>
              <a:buClr>
                <a:srgbClr val="890C4C"/>
              </a:buClr>
              <a:buNone/>
            </a:pPr>
            <a:r>
              <a:rPr lang="en-US" sz="2400" b="1" dirty="0" smtClean="0">
                <a:solidFill>
                  <a:schemeClr val="tx1"/>
                </a:solidFill>
                <a:latin typeface="Courier New" pitchFamily="49" charset="0"/>
                <a:cs typeface="Courier New" pitchFamily="49" charset="0"/>
              </a:rPr>
              <a:t>  END.</a:t>
            </a:r>
          </a:p>
          <a:p>
            <a:pPr>
              <a:lnSpc>
                <a:spcPct val="90000"/>
              </a:lnSpc>
              <a:spcBef>
                <a:spcPct val="30000"/>
              </a:spcBef>
              <a:buClr>
                <a:schemeClr val="accent2"/>
              </a:buClr>
              <a:buFont typeface="Arial" pitchFamily="34" charset="0"/>
              <a:buChar char="•"/>
            </a:pPr>
            <a:endParaRPr lang="en-US" dirty="0" smtClean="0"/>
          </a:p>
          <a:p>
            <a:pPr>
              <a:lnSpc>
                <a:spcPct val="120000"/>
              </a:lnSpc>
              <a:spcBef>
                <a:spcPct val="30000"/>
              </a:spcBef>
              <a:buClr>
                <a:schemeClr val="accent2"/>
              </a:buClr>
              <a:buFont typeface="Arial" pitchFamily="34" charset="0"/>
              <a:buChar char="•"/>
            </a:pPr>
            <a:r>
              <a:rPr lang="en-US" sz="3000" dirty="0" smtClean="0"/>
              <a:t>Block label precedes block header and is referenced in the UNDO, RETRY</a:t>
            </a:r>
          </a:p>
          <a:p>
            <a:pPr>
              <a:lnSpc>
                <a:spcPct val="90000"/>
              </a:lnSpc>
              <a:spcBef>
                <a:spcPct val="30000"/>
              </a:spcBef>
              <a:buClr>
                <a:srgbClr val="890C4C"/>
              </a:buClr>
              <a:buNone/>
            </a:pPr>
            <a:endParaRPr lang="en-US" sz="2200" b="1" dirty="0">
              <a:solidFill>
                <a:srgbClr val="0070C0"/>
              </a:solidFill>
            </a:endParaRPr>
          </a:p>
        </p:txBody>
      </p:sp>
      <p:sp>
        <p:nvSpPr>
          <p:cNvPr id="4" name="Title 3"/>
          <p:cNvSpPr>
            <a:spLocks noGrp="1"/>
          </p:cNvSpPr>
          <p:nvPr>
            <p:ph type="title"/>
          </p:nvPr>
        </p:nvSpPr>
        <p:spPr>
          <a:xfrm>
            <a:off x="457200" y="366812"/>
            <a:ext cx="8229600" cy="708730"/>
          </a:xfrm>
        </p:spPr>
        <p:txBody>
          <a:bodyPr/>
          <a:lstStyle/>
          <a:p>
            <a:r>
              <a:rPr lang="en-US" dirty="0" smtClean="0"/>
              <a:t>NAMED Blocks</a:t>
            </a:r>
            <a:endParaRPr lang="en-US" dirty="0"/>
          </a:p>
        </p:txBody>
      </p:sp>
      <p:sp>
        <p:nvSpPr>
          <p:cNvPr id="5" name="Right Arrow 4"/>
          <p:cNvSpPr/>
          <p:nvPr/>
        </p:nvSpPr>
        <p:spPr>
          <a:xfrm rot="10800000">
            <a:off x="2019297" y="1993346"/>
            <a:ext cx="635001" cy="406402"/>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ight Arrow 5"/>
          <p:cNvSpPr/>
          <p:nvPr/>
        </p:nvSpPr>
        <p:spPr>
          <a:xfrm rot="10800000">
            <a:off x="5968999" y="3843587"/>
            <a:ext cx="635001" cy="406402"/>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11</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5" presetClass="path" presetSubtype="0" accel="50000" decel="50000" fill="hold" grpId="1" nodeType="clickEffect">
                                  <p:stCondLst>
                                    <p:cond delay="0"/>
                                  </p:stCondLst>
                                  <p:childTnLst>
                                    <p:animMotion origin="layout" path="M 4.44444E-6 2.96296E-6 L -0.0625 2.96296E-6 " pathEditMode="relative" rAng="0" ptsTypes="AA">
                                      <p:cBhvr>
                                        <p:cTn id="14" dur="2000" fill="hold"/>
                                        <p:tgtEl>
                                          <p:spTgt spid="5"/>
                                        </p:tgtEl>
                                        <p:attrNameLst>
                                          <p:attrName>ppt_x</p:attrName>
                                          <p:attrName>ppt_y</p:attrName>
                                        </p:attrNameLst>
                                      </p:cBhvr>
                                      <p:rCtr x="-31" y="0"/>
                                    </p:animMotion>
                                  </p:childTnLst>
                                </p:cTn>
                              </p:par>
                              <p:par>
                                <p:cTn id="15" presetID="35" presetClass="path" presetSubtype="0" accel="50000" decel="50000" fill="hold" grpId="1" nodeType="withEffect">
                                  <p:stCondLst>
                                    <p:cond delay="0"/>
                                  </p:stCondLst>
                                  <p:childTnLst>
                                    <p:animMotion origin="layout" path="M 1.11022E-16 -3.7037E-7 L -0.09028 -3.7037E-7 " pathEditMode="relative" rAng="0" ptsTypes="AA">
                                      <p:cBhvr>
                                        <p:cTn id="16" dur="2000" fill="hold"/>
                                        <p:tgtEl>
                                          <p:spTgt spid="6"/>
                                        </p:tgtEl>
                                        <p:attrNameLst>
                                          <p:attrName>ppt_x</p:attrName>
                                          <p:attrName>ppt_y</p:attrName>
                                        </p:attrNameLst>
                                      </p:cBhvr>
                                      <p:rCtr x="-4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326349"/>
            <a:ext cx="5486400" cy="758825"/>
          </a:xfrm>
        </p:spPr>
        <p:txBody>
          <a:bodyPr lIns="86493" tIns="43247" rIns="86493" bIns="43247" anchor="t"/>
          <a:lstStyle/>
          <a:p>
            <a:pPr algn="l"/>
            <a:r>
              <a:rPr lang="en-US" dirty="0"/>
              <a:t>User-Defined Functions</a:t>
            </a:r>
          </a:p>
        </p:txBody>
      </p:sp>
      <p:sp>
        <p:nvSpPr>
          <p:cNvPr id="62467" name="Rectangle 3"/>
          <p:cNvSpPr>
            <a:spLocks noGrp="1" noChangeArrowheads="1"/>
          </p:cNvSpPr>
          <p:nvPr>
            <p:ph type="body" idx="1"/>
          </p:nvPr>
        </p:nvSpPr>
        <p:spPr>
          <a:xfrm>
            <a:off x="523004" y="1081331"/>
            <a:ext cx="8371613" cy="5486400"/>
          </a:xfrm>
        </p:spPr>
        <p:txBody>
          <a:bodyPr lIns="86493" tIns="43247" rIns="86493" bIns="43247">
            <a:normAutofit lnSpcReduction="10000"/>
          </a:bodyPr>
          <a:lstStyle/>
          <a:p>
            <a:pPr marL="0" indent="0">
              <a:spcBef>
                <a:spcPct val="50000"/>
              </a:spcBef>
              <a:buNone/>
            </a:pPr>
            <a:r>
              <a:rPr lang="en-US" dirty="0" smtClean="0">
                <a:solidFill>
                  <a:schemeClr val="tx2">
                    <a:lumMod val="90000"/>
                    <a:lumOff val="10000"/>
                  </a:schemeClr>
                </a:solidFill>
              </a:rPr>
              <a:t>Define </a:t>
            </a:r>
            <a:r>
              <a:rPr lang="en-US" dirty="0">
                <a:solidFill>
                  <a:schemeClr val="tx2">
                    <a:lumMod val="90000"/>
                    <a:lumOff val="10000"/>
                  </a:schemeClr>
                </a:solidFill>
              </a:rPr>
              <a:t>a logical rule or transformation once, then apply the rule or transformation an unlimited number of </a:t>
            </a:r>
            <a:r>
              <a:rPr lang="en-US" dirty="0" smtClean="0">
                <a:solidFill>
                  <a:schemeClr val="tx2">
                    <a:lumMod val="90000"/>
                    <a:lumOff val="10000"/>
                  </a:schemeClr>
                </a:solidFill>
              </a:rPr>
              <a:t>times</a:t>
            </a:r>
            <a:endParaRPr lang="en-US" dirty="0">
              <a:solidFill>
                <a:schemeClr val="tx2">
                  <a:lumMod val="90000"/>
                  <a:lumOff val="10000"/>
                </a:schemeClr>
              </a:solidFill>
            </a:endParaRPr>
          </a:p>
          <a:p>
            <a:pPr lvl="1">
              <a:spcBef>
                <a:spcPct val="50000"/>
              </a:spcBef>
              <a:buFontTx/>
              <a:buNone/>
            </a:pPr>
            <a:r>
              <a:rPr lang="en-US" sz="2000" b="1" dirty="0">
                <a:solidFill>
                  <a:schemeClr val="tx1"/>
                </a:solidFill>
                <a:latin typeface="Courier New" pitchFamily="49" charset="0"/>
              </a:rPr>
              <a:t>FUNCTION </a:t>
            </a:r>
            <a:r>
              <a:rPr lang="en-US" sz="2000" b="1" i="1" dirty="0">
                <a:solidFill>
                  <a:schemeClr val="tx1"/>
                </a:solidFill>
                <a:latin typeface="Courier New" pitchFamily="49" charset="0"/>
              </a:rPr>
              <a:t>function-name</a:t>
            </a:r>
            <a:r>
              <a:rPr lang="en-US" sz="2000" b="1" dirty="0">
                <a:solidFill>
                  <a:schemeClr val="tx1"/>
                </a:solidFill>
                <a:latin typeface="Courier New" pitchFamily="49" charset="0"/>
              </a:rPr>
              <a:t> [RETURNS] </a:t>
            </a:r>
            <a:r>
              <a:rPr lang="en-US" sz="2000" b="1" i="1" dirty="0">
                <a:solidFill>
                  <a:schemeClr val="tx1"/>
                </a:solidFill>
                <a:latin typeface="Courier New" pitchFamily="49" charset="0"/>
              </a:rPr>
              <a:t>data-type</a:t>
            </a:r>
            <a:r>
              <a:rPr lang="en-US" sz="2000" b="1" dirty="0">
                <a:solidFill>
                  <a:schemeClr val="tx1"/>
                </a:solidFill>
                <a:latin typeface="Courier New" pitchFamily="49" charset="0"/>
              </a:rPr>
              <a:t> [(</a:t>
            </a:r>
            <a:r>
              <a:rPr lang="en-US" sz="2000" b="1" i="1" dirty="0">
                <a:solidFill>
                  <a:schemeClr val="tx1"/>
                </a:solidFill>
                <a:latin typeface="Courier New" pitchFamily="49" charset="0"/>
              </a:rPr>
              <a:t>param</a:t>
            </a:r>
            <a:r>
              <a:rPr lang="en-US" sz="2000" b="1" dirty="0">
                <a:solidFill>
                  <a:schemeClr val="tx1"/>
                </a:solidFill>
                <a:latin typeface="Courier New" pitchFamily="49" charset="0"/>
              </a:rPr>
              <a:t>[,</a:t>
            </a:r>
            <a:r>
              <a:rPr lang="en-US" sz="2000" b="1" i="1" dirty="0">
                <a:solidFill>
                  <a:schemeClr val="tx1"/>
                </a:solidFill>
                <a:latin typeface="Courier New" pitchFamily="49" charset="0"/>
              </a:rPr>
              <a:t>param</a:t>
            </a:r>
            <a:r>
              <a:rPr lang="en-US" sz="2000" b="1" dirty="0">
                <a:solidFill>
                  <a:schemeClr val="tx1"/>
                </a:solidFill>
                <a:latin typeface="Courier New" pitchFamily="49" charset="0"/>
              </a:rPr>
              <a:t>]…)] {FORWARD | [MAP [TO] </a:t>
            </a:r>
            <a:r>
              <a:rPr lang="en-US" sz="2000" b="1" i="1" dirty="0">
                <a:solidFill>
                  <a:schemeClr val="tx1"/>
                </a:solidFill>
                <a:latin typeface="Courier New" pitchFamily="49" charset="0"/>
              </a:rPr>
              <a:t>actual-name</a:t>
            </a:r>
            <a:r>
              <a:rPr lang="en-US" sz="2000" b="1" dirty="0">
                <a:solidFill>
                  <a:schemeClr val="tx1"/>
                </a:solidFill>
                <a:latin typeface="Courier New" pitchFamily="49" charset="0"/>
              </a:rPr>
              <a:t>] IN </a:t>
            </a:r>
            <a:r>
              <a:rPr lang="en-US" sz="2000" b="1" i="1" dirty="0">
                <a:solidFill>
                  <a:schemeClr val="tx1"/>
                </a:solidFill>
                <a:latin typeface="Courier New" pitchFamily="49" charset="0"/>
              </a:rPr>
              <a:t>proc-handle</a:t>
            </a:r>
            <a:r>
              <a:rPr lang="en-US" sz="2000" b="1" dirty="0">
                <a:solidFill>
                  <a:schemeClr val="tx1"/>
                </a:solidFill>
                <a:latin typeface="Courier New" pitchFamily="49" charset="0"/>
              </a:rPr>
              <a:t>}</a:t>
            </a:r>
          </a:p>
          <a:p>
            <a:pPr marL="365760" lvl="1">
              <a:spcBef>
                <a:spcPts val="400"/>
              </a:spcBef>
              <a:buFont typeface="Arial" pitchFamily="34" charset="0"/>
              <a:buChar char="•"/>
            </a:pPr>
            <a:r>
              <a:rPr lang="en-US" sz="2800" dirty="0">
                <a:solidFill>
                  <a:schemeClr val="tx2">
                    <a:lumMod val="90000"/>
                    <a:lumOff val="10000"/>
                  </a:schemeClr>
                </a:solidFill>
              </a:rPr>
              <a:t>Returns a single value</a:t>
            </a:r>
          </a:p>
          <a:p>
            <a:pPr marL="365760" lvl="1">
              <a:spcBef>
                <a:spcPts val="400"/>
              </a:spcBef>
              <a:buFont typeface="Arial" pitchFamily="34" charset="0"/>
              <a:buChar char="•"/>
            </a:pPr>
            <a:r>
              <a:rPr lang="en-US" sz="2800" dirty="0">
                <a:solidFill>
                  <a:schemeClr val="tx2">
                    <a:lumMod val="90000"/>
                    <a:lumOff val="10000"/>
                  </a:schemeClr>
                </a:solidFill>
              </a:rPr>
              <a:t>Useful for complex calculations</a:t>
            </a:r>
          </a:p>
          <a:p>
            <a:pPr marL="365760" lvl="1">
              <a:spcBef>
                <a:spcPts val="400"/>
              </a:spcBef>
              <a:buFont typeface="Arial" pitchFamily="34" charset="0"/>
              <a:buChar char="•"/>
            </a:pPr>
            <a:r>
              <a:rPr lang="en-US" sz="2800" dirty="0">
                <a:solidFill>
                  <a:schemeClr val="tx2">
                    <a:lumMod val="90000"/>
                    <a:lumOff val="10000"/>
                  </a:schemeClr>
                </a:solidFill>
              </a:rPr>
              <a:t>No user interface statements </a:t>
            </a:r>
            <a:r>
              <a:rPr lang="en-US" sz="2800" dirty="0" smtClean="0">
                <a:solidFill>
                  <a:schemeClr val="tx2">
                    <a:lumMod val="90000"/>
                    <a:lumOff val="10000"/>
                  </a:schemeClr>
                </a:solidFill>
              </a:rPr>
              <a:t>allowed</a:t>
            </a:r>
            <a:endParaRPr lang="en-US" sz="2800" dirty="0">
              <a:solidFill>
                <a:schemeClr val="tx2">
                  <a:lumMod val="90000"/>
                  <a:lumOff val="10000"/>
                </a:schemeClr>
              </a:solidFill>
            </a:endParaRPr>
          </a:p>
          <a:p>
            <a:pPr marL="365760" lvl="1">
              <a:spcBef>
                <a:spcPts val="400"/>
              </a:spcBef>
              <a:buFont typeface="Arial" pitchFamily="34" charset="0"/>
              <a:buChar char="•"/>
            </a:pPr>
            <a:r>
              <a:rPr lang="en-US" sz="2800" dirty="0">
                <a:solidFill>
                  <a:schemeClr val="tx2">
                    <a:lumMod val="90000"/>
                    <a:lumOff val="10000"/>
                  </a:schemeClr>
                </a:solidFill>
              </a:rPr>
              <a:t>Local variables </a:t>
            </a:r>
            <a:r>
              <a:rPr lang="en-US" sz="2800" dirty="0" smtClean="0">
                <a:solidFill>
                  <a:schemeClr val="tx2">
                    <a:lumMod val="90000"/>
                    <a:lumOff val="10000"/>
                  </a:schemeClr>
                </a:solidFill>
              </a:rPr>
              <a:t>allowed</a:t>
            </a:r>
          </a:p>
          <a:p>
            <a:pPr>
              <a:spcBef>
                <a:spcPts val="400"/>
              </a:spcBef>
            </a:pPr>
            <a:r>
              <a:rPr lang="en-US" dirty="0" smtClean="0"/>
              <a:t>Avoid name conflicts with Progress keywords</a:t>
            </a:r>
          </a:p>
          <a:p>
            <a:pPr>
              <a:spcBef>
                <a:spcPts val="400"/>
              </a:spcBef>
            </a:pPr>
            <a:r>
              <a:rPr lang="en-US" dirty="0" smtClean="0"/>
              <a:t>Define the function before calling it</a:t>
            </a:r>
          </a:p>
          <a:p>
            <a:pPr>
              <a:spcBef>
                <a:spcPts val="400"/>
              </a:spcBef>
            </a:pPr>
            <a:r>
              <a:rPr lang="en-US" dirty="0" smtClean="0"/>
              <a:t>Can be used in DISPLAY statements</a:t>
            </a:r>
          </a:p>
          <a:p>
            <a:pPr marL="365760" lvl="1">
              <a:spcBef>
                <a:spcPct val="50000"/>
              </a:spcBef>
              <a:buFont typeface="Arial" pitchFamily="34" charset="0"/>
              <a:buChar char="•"/>
            </a:pPr>
            <a:endParaRPr lang="en-US" sz="2800" dirty="0">
              <a:solidFill>
                <a:schemeClr val="tx2">
                  <a:lumMod val="90000"/>
                  <a:lumOff val="10000"/>
                </a:schemeClr>
              </a:solidFill>
            </a:endParaRP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97</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46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46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46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246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2467">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2467">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246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199" y="326349"/>
            <a:ext cx="7261761" cy="758825"/>
          </a:xfrm>
        </p:spPr>
        <p:txBody>
          <a:bodyPr lIns="86493" tIns="43247" rIns="86493" bIns="43247" anchor="t">
            <a:normAutofit/>
          </a:bodyPr>
          <a:lstStyle/>
          <a:p>
            <a:pPr algn="l"/>
            <a:r>
              <a:rPr lang="en-US" dirty="0"/>
              <a:t>User-Defined </a:t>
            </a:r>
            <a:r>
              <a:rPr lang="en-US" dirty="0" smtClean="0"/>
              <a:t>Function Example</a:t>
            </a:r>
            <a:endParaRPr lang="en-US" dirty="0"/>
          </a:p>
        </p:txBody>
      </p:sp>
      <p:sp>
        <p:nvSpPr>
          <p:cNvPr id="62467" name="Rectangle 3"/>
          <p:cNvSpPr>
            <a:spLocks noGrp="1" noChangeArrowheads="1"/>
          </p:cNvSpPr>
          <p:nvPr>
            <p:ph type="body" idx="1"/>
          </p:nvPr>
        </p:nvSpPr>
        <p:spPr>
          <a:xfrm>
            <a:off x="523004" y="1081331"/>
            <a:ext cx="8371613" cy="4998835"/>
          </a:xfrm>
        </p:spPr>
        <p:txBody>
          <a:bodyPr lIns="86493" tIns="43247" rIns="86493" bIns="43247">
            <a:noAutofit/>
          </a:bodyPr>
          <a:lstStyle/>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pc11006.p - User-defined function example                            */</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DEFINE VARIABLE terms AS CHARACTER LABEL "Terms" NO-UNDO.</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FUNCTION validCreditTerm RETURNS LOGICAL</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(INPUT icTerm AS CHARACTER):</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 */</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Function determines if the user-specified replacement credit term     */</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exists in ct_mstr. Note: Blank credit term is also considered invalid.*/</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 */</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IF icTerm = "" THEN RETURN FALSE.</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RETURN CAN-FIND(FIRST ct_mstr</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WHERE ct_domain = global_domain </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AND   ct_code   = icTerm).</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END FUNCTION. /* ValidCreditTerm */</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REPEAT:    </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UPDATE</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terms</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WITH FRAME a.</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IF NOT validCreditTerm(INPUT terms) THEN DO:</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MESSAGE "ERROR: You must enter a valid credit term.".</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NEXT-PROMPT terms WITH FRAME a.</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UNDO, RETRY.</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   END.   </a:t>
            </a:r>
          </a:p>
          <a:p>
            <a:pPr marL="0" indent="0">
              <a:spcBef>
                <a:spcPts val="0"/>
              </a:spcBef>
              <a:buNone/>
            </a:pPr>
            <a:r>
              <a:rPr lang="en-US" sz="1400" dirty="0" smtClean="0">
                <a:solidFill>
                  <a:schemeClr val="tx2">
                    <a:lumMod val="90000"/>
                    <a:lumOff val="10000"/>
                  </a:schemeClr>
                </a:solidFill>
                <a:latin typeface="Courier New" pitchFamily="49" charset="0"/>
                <a:cs typeface="Courier New" pitchFamily="49" charset="0"/>
              </a:rPr>
              <a:t>END.</a:t>
            </a:r>
            <a:endParaRPr lang="en-US" sz="900" dirty="0">
              <a:solidFill>
                <a:schemeClr val="tx2">
                  <a:lumMod val="90000"/>
                  <a:lumOff val="10000"/>
                </a:schemeClr>
              </a:solidFill>
              <a:latin typeface="Courier New" pitchFamily="49" charset="0"/>
              <a:cs typeface="Courier New" pitchFamily="49" charset="0"/>
            </a:endParaRP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975</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3350"/>
            <a:ext cx="8229600" cy="5312783"/>
          </a:xfrm>
        </p:spPr>
        <p:txBody>
          <a:bodyPr>
            <a:normAutofit fontScale="85000" lnSpcReduction="20000"/>
          </a:bodyPr>
          <a:lstStyle/>
          <a:p>
            <a:pPr>
              <a:spcBef>
                <a:spcPct val="80000"/>
              </a:spcBef>
            </a:pPr>
            <a:r>
              <a:rPr lang="en-US" dirty="0" smtClean="0">
                <a:solidFill>
                  <a:schemeClr val="tx2">
                    <a:lumMod val="90000"/>
                    <a:lumOff val="10000"/>
                  </a:schemeClr>
                </a:solidFill>
                <a:cs typeface="Courier New" pitchFamily="49" charset="0"/>
              </a:rPr>
              <a:t>PROPATH</a:t>
            </a:r>
            <a:r>
              <a:rPr lang="en-US" dirty="0" smtClean="0">
                <a:solidFill>
                  <a:schemeClr val="tx2">
                    <a:lumMod val="90000"/>
                    <a:lumOff val="10000"/>
                  </a:schemeClr>
                </a:solidFill>
              </a:rPr>
              <a:t> is a character string that contains the list of directories that Progress searches for procedures and files</a:t>
            </a:r>
          </a:p>
          <a:p>
            <a:pPr marL="346075" lvl="1" indent="0">
              <a:spcBef>
                <a:spcPct val="80000"/>
              </a:spcBef>
              <a:buNone/>
            </a:pPr>
            <a:r>
              <a:rPr lang="en-US" sz="2600" dirty="0" smtClean="0">
                <a:solidFill>
                  <a:schemeClr val="tx2">
                    <a:lumMod val="90000"/>
                    <a:lumOff val="10000"/>
                  </a:schemeClr>
                </a:solidFill>
              </a:rPr>
              <a:t>Similar to Windows/Linux PATH variable</a:t>
            </a:r>
          </a:p>
          <a:p>
            <a:pPr>
              <a:spcBef>
                <a:spcPct val="80000"/>
              </a:spcBef>
            </a:pPr>
            <a:r>
              <a:rPr lang="en-US" dirty="0" smtClean="0">
                <a:solidFill>
                  <a:schemeClr val="tx2">
                    <a:lumMod val="90000"/>
                    <a:lumOff val="10000"/>
                  </a:schemeClr>
                </a:solidFill>
                <a:latin typeface="+mn-lt"/>
              </a:rPr>
              <a:t>Progress searches the </a:t>
            </a:r>
            <a:r>
              <a:rPr lang="en-US" dirty="0" smtClean="0">
                <a:solidFill>
                  <a:schemeClr val="tx2">
                    <a:lumMod val="90000"/>
                    <a:lumOff val="10000"/>
                  </a:schemeClr>
                </a:solidFill>
                <a:latin typeface="+mn-lt"/>
                <a:cs typeface="Courier New" pitchFamily="49" charset="0"/>
              </a:rPr>
              <a:t>PROPATH</a:t>
            </a:r>
            <a:r>
              <a:rPr lang="en-US" dirty="0" smtClean="0">
                <a:solidFill>
                  <a:schemeClr val="tx2">
                    <a:lumMod val="90000"/>
                    <a:lumOff val="10000"/>
                  </a:schemeClr>
                </a:solidFill>
                <a:latin typeface="+mn-lt"/>
              </a:rPr>
              <a:t> from left to right to find a program to run</a:t>
            </a:r>
          </a:p>
          <a:p>
            <a:pPr>
              <a:spcBef>
                <a:spcPct val="80000"/>
              </a:spcBef>
            </a:pPr>
            <a:r>
              <a:rPr lang="en-US" dirty="0" smtClean="0">
                <a:solidFill>
                  <a:schemeClr val="tx2">
                    <a:lumMod val="90000"/>
                    <a:lumOff val="10000"/>
                  </a:schemeClr>
                </a:solidFill>
                <a:latin typeface="+mn-lt"/>
              </a:rPr>
              <a:t>Changing the </a:t>
            </a:r>
            <a:r>
              <a:rPr lang="en-US" dirty="0" smtClean="0">
                <a:solidFill>
                  <a:schemeClr val="tx2">
                    <a:lumMod val="90000"/>
                    <a:lumOff val="10000"/>
                  </a:schemeClr>
                </a:solidFill>
                <a:latin typeface="+mn-lt"/>
                <a:cs typeface="Courier New" pitchFamily="49" charset="0"/>
              </a:rPr>
              <a:t>PROPATH</a:t>
            </a:r>
            <a:r>
              <a:rPr lang="en-US" dirty="0" smtClean="0">
                <a:solidFill>
                  <a:schemeClr val="tx2">
                    <a:lumMod val="90000"/>
                    <a:lumOff val="10000"/>
                  </a:schemeClr>
                </a:solidFill>
                <a:latin typeface="+mn-lt"/>
              </a:rPr>
              <a:t> when needed speeds up operating system searches</a:t>
            </a:r>
          </a:p>
          <a:p>
            <a:pPr>
              <a:spcBef>
                <a:spcPct val="80000"/>
              </a:spcBef>
            </a:pPr>
            <a:r>
              <a:rPr lang="en-US" dirty="0" smtClean="0">
                <a:solidFill>
                  <a:schemeClr val="tx2">
                    <a:lumMod val="90000"/>
                    <a:lumOff val="10000"/>
                  </a:schemeClr>
                </a:solidFill>
                <a:latin typeface="+mn-lt"/>
              </a:rPr>
              <a:t>All string functions can be used to manipulate the </a:t>
            </a:r>
            <a:r>
              <a:rPr lang="en-US" dirty="0" smtClean="0">
                <a:solidFill>
                  <a:schemeClr val="tx2">
                    <a:lumMod val="90000"/>
                    <a:lumOff val="10000"/>
                  </a:schemeClr>
                </a:solidFill>
                <a:latin typeface="+mn-lt"/>
                <a:cs typeface="Courier New" pitchFamily="49" charset="0"/>
              </a:rPr>
              <a:t>PROPATH</a:t>
            </a:r>
            <a:endParaRPr lang="en-US" sz="2200" b="1" dirty="0" smtClean="0">
              <a:solidFill>
                <a:srgbClr val="0070C0"/>
              </a:solidFill>
              <a:latin typeface="Courier New" pitchFamily="49" charset="0"/>
            </a:endParaRPr>
          </a:p>
          <a:p>
            <a:pPr lvl="3">
              <a:lnSpc>
                <a:spcPct val="80000"/>
              </a:lnSpc>
              <a:spcBef>
                <a:spcPts val="800"/>
              </a:spcBef>
              <a:buClr>
                <a:srgbClr val="2461AA"/>
              </a:buClr>
              <a:buNone/>
            </a:pPr>
            <a:r>
              <a:rPr lang="en-US" sz="2400" b="1" dirty="0" smtClean="0">
                <a:solidFill>
                  <a:schemeClr val="tx1"/>
                </a:solidFill>
                <a:latin typeface="Courier New" pitchFamily="49" charset="0"/>
              </a:rPr>
              <a:t>UPDATE x.</a:t>
            </a:r>
          </a:p>
          <a:p>
            <a:pPr lvl="3">
              <a:lnSpc>
                <a:spcPct val="80000"/>
              </a:lnSpc>
              <a:spcBef>
                <a:spcPct val="25000"/>
              </a:spcBef>
              <a:buClr>
                <a:srgbClr val="2461AA"/>
              </a:buClr>
              <a:buNone/>
            </a:pPr>
            <a:r>
              <a:rPr lang="en-US" sz="2400" b="1" dirty="0" smtClean="0">
                <a:solidFill>
                  <a:schemeClr val="tx1"/>
                </a:solidFill>
                <a:latin typeface="Courier New" pitchFamily="49" charset="0"/>
              </a:rPr>
              <a:t>IF x = "GL" THEN PROPATH = "/usr/gl".</a:t>
            </a:r>
          </a:p>
          <a:p>
            <a:pPr lvl="3">
              <a:lnSpc>
                <a:spcPct val="80000"/>
              </a:lnSpc>
              <a:spcBef>
                <a:spcPct val="25000"/>
              </a:spcBef>
              <a:buClr>
                <a:srgbClr val="2461AA"/>
              </a:buClr>
              <a:buNone/>
            </a:pPr>
            <a:r>
              <a:rPr lang="en-US" sz="2400" b="1" dirty="0" smtClean="0">
                <a:solidFill>
                  <a:schemeClr val="tx1"/>
                </a:solidFill>
                <a:latin typeface="Courier New" pitchFamily="49" charset="0"/>
              </a:rPr>
              <a:t>ELSE IF x = "AR" THEN PROPATH = "/usr/ar".</a:t>
            </a:r>
          </a:p>
          <a:p>
            <a:endParaRPr lang="en-US" dirty="0"/>
          </a:p>
        </p:txBody>
      </p:sp>
      <p:sp>
        <p:nvSpPr>
          <p:cNvPr id="4" name="Title 3"/>
          <p:cNvSpPr>
            <a:spLocks noGrp="1"/>
          </p:cNvSpPr>
          <p:nvPr>
            <p:ph type="title"/>
          </p:nvPr>
        </p:nvSpPr>
        <p:spPr>
          <a:xfrm>
            <a:off x="457200" y="294620"/>
            <a:ext cx="8229600" cy="708730"/>
          </a:xfrm>
        </p:spPr>
        <p:txBody>
          <a:bodyPr/>
          <a:lstStyle/>
          <a:p>
            <a:r>
              <a:rPr lang="en-US" dirty="0" smtClean="0"/>
              <a:t>Manipulating the PROPATH</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1150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051478"/>
            <a:ext cx="8229600" cy="5264655"/>
          </a:xfrm>
        </p:spPr>
        <p:txBody>
          <a:bodyPr>
            <a:normAutofit/>
          </a:bodyPr>
          <a:lstStyle/>
          <a:p>
            <a:pPr marL="0" indent="0">
              <a:buNone/>
            </a:pPr>
            <a:r>
              <a:rPr lang="en-GB" sz="3200" dirty="0" smtClean="0">
                <a:solidFill>
                  <a:schemeClr val="tx2">
                    <a:lumMod val="90000"/>
                    <a:lumOff val="10000"/>
                  </a:schemeClr>
                </a:solidFill>
              </a:rPr>
              <a:t>You should now be familiar with</a:t>
            </a:r>
            <a:endParaRPr lang="en-US" sz="3200" dirty="0" smtClean="0">
              <a:solidFill>
                <a:schemeClr val="tx2">
                  <a:lumMod val="90000"/>
                  <a:lumOff val="10000"/>
                </a:schemeClr>
              </a:solidFill>
            </a:endParaRPr>
          </a:p>
          <a:p>
            <a:pPr marL="365760"/>
            <a:r>
              <a:rPr lang="en-GB" dirty="0" smtClean="0"/>
              <a:t>Arrays, how to identify them, and how to retrieve information from array fields</a:t>
            </a:r>
          </a:p>
          <a:p>
            <a:pPr marL="365760"/>
            <a:r>
              <a:rPr lang="en-GB" dirty="0" smtClean="0"/>
              <a:t>Internal and external procedures</a:t>
            </a:r>
          </a:p>
          <a:p>
            <a:pPr marL="365760"/>
            <a:r>
              <a:rPr lang="en-GB" dirty="0" smtClean="0"/>
              <a:t>Shared variables and parameters</a:t>
            </a:r>
          </a:p>
          <a:p>
            <a:pPr marL="365760"/>
            <a:r>
              <a:rPr lang="en-GB" dirty="0" smtClean="0"/>
              <a:t>Temporary tables and buffers</a:t>
            </a:r>
          </a:p>
          <a:p>
            <a:pPr marL="365760"/>
            <a:r>
              <a:rPr lang="en-GB" dirty="0" smtClean="0"/>
              <a:t>Some useful Progress functions</a:t>
            </a:r>
          </a:p>
          <a:p>
            <a:pPr marL="365760"/>
            <a:r>
              <a:rPr lang="en-GB" dirty="0" smtClean="0"/>
              <a:t>User-defined functions</a:t>
            </a:r>
            <a:endParaRPr lang="en-US" dirty="0" smtClean="0"/>
          </a:p>
        </p:txBody>
      </p:sp>
      <p:sp>
        <p:nvSpPr>
          <p:cNvPr id="4" name="Title 3"/>
          <p:cNvSpPr>
            <a:spLocks noGrp="1"/>
          </p:cNvSpPr>
          <p:nvPr>
            <p:ph type="title"/>
          </p:nvPr>
        </p:nvSpPr>
        <p:spPr>
          <a:xfrm>
            <a:off x="457200" y="342748"/>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1160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7-3: REPEAT</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12</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88692"/>
            <a:ext cx="8229600" cy="716523"/>
          </a:xfrm>
        </p:spPr>
        <p:txBody>
          <a:bodyPr>
            <a:normAutofit/>
          </a:bodyPr>
          <a:lstStyle/>
          <a:p>
            <a:r>
              <a:rPr lang="en-US" dirty="0" smtClean="0"/>
              <a:t>FIND FIRST/LAST/NEXT/PREV</a:t>
            </a:r>
            <a:endParaRPr lang="en-US" dirty="0"/>
          </a:p>
        </p:txBody>
      </p:sp>
      <p:sp>
        <p:nvSpPr>
          <p:cNvPr id="8" name="Content Placeholder 2"/>
          <p:cNvSpPr txBox="1">
            <a:spLocks/>
          </p:cNvSpPr>
          <p:nvPr/>
        </p:nvSpPr>
        <p:spPr>
          <a:xfrm>
            <a:off x="457200" y="4370447"/>
            <a:ext cx="8229600" cy="1945686"/>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599" y="4370447"/>
            <a:ext cx="8446640" cy="1861462"/>
          </a:xfrm>
          <a:prstGeom prst="rect">
            <a:avLst/>
          </a:prstGeom>
        </p:spPr>
        <p:txBody>
          <a:bodyPr>
            <a:normAutofit/>
          </a:bodyPr>
          <a:lstStyle/>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Either jumps to first or last record or steps through the list one at a time</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LEAVE exits the innermost REPEAT statement</a:t>
            </a:r>
          </a:p>
          <a:p>
            <a:pPr marL="342900" indent="-342900">
              <a:spcBef>
                <a:spcPct val="20000"/>
              </a:spcBef>
              <a:buClr>
                <a:schemeClr val="accent6"/>
              </a:buClr>
              <a:buFont typeface="Arial"/>
              <a:buChar char="•"/>
            </a:pPr>
            <a:endParaRPr lang="en-US" sz="2800" dirty="0" smtClean="0">
              <a:solidFill>
                <a:schemeClr val="tx2">
                  <a:lumMod val="90000"/>
                  <a:lumOff val="10000"/>
                </a:schemeClr>
              </a:solidFill>
              <a:cs typeface="Courier New" pitchFamily="49" charset="0"/>
            </a:endParaRPr>
          </a:p>
        </p:txBody>
      </p:sp>
      <p:sp>
        <p:nvSpPr>
          <p:cNvPr id="10" name="TextBox 9"/>
          <p:cNvSpPr txBox="1"/>
          <p:nvPr/>
        </p:nvSpPr>
        <p:spPr>
          <a:xfrm>
            <a:off x="308758" y="1098774"/>
            <a:ext cx="8747481" cy="3046988"/>
          </a:xfrm>
          <a:prstGeom prst="rect">
            <a:avLst/>
          </a:prstGeom>
          <a:noFill/>
          <a:ln>
            <a:noFill/>
          </a:ln>
        </p:spPr>
        <p:txBody>
          <a:bodyPr wrap="square" rtlCol="0">
            <a:spAutoFit/>
          </a:bodyPr>
          <a:lstStyle/>
          <a:p>
            <a:r>
              <a:rPr lang="en-US" sz="1600" b="1" dirty="0" smtClean="0">
                <a:latin typeface="Courier New" pitchFamily="49" charset="0"/>
                <a:cs typeface="Courier New" pitchFamily="49" charset="0"/>
              </a:rPr>
              <a:t>/* pc07004.p – FIND FIRST, LAST, PREV or NEXT */</a:t>
            </a:r>
          </a:p>
          <a:p>
            <a:r>
              <a:rPr lang="en-US" sz="1600" b="1" dirty="0" smtClean="0">
                <a:latin typeface="Courier New" pitchFamily="49" charset="0"/>
                <a:cs typeface="Courier New" pitchFamily="49" charset="0"/>
              </a:rPr>
              <a:t>REPEAT:	</a:t>
            </a:r>
          </a:p>
          <a:p>
            <a:r>
              <a:rPr lang="en-US" sz="1600" b="1" dirty="0" smtClean="0">
                <a:latin typeface="Courier New" pitchFamily="49" charset="0"/>
                <a:cs typeface="Courier New" pitchFamily="49" charset="0"/>
              </a:rPr>
              <a:t>   PROMPT-FOR ld_loc WITH WIDTH 80.</a:t>
            </a:r>
          </a:p>
          <a:p>
            <a:r>
              <a:rPr lang="en-US" sz="1600" b="1" dirty="0" smtClean="0">
                <a:latin typeface="Courier New" pitchFamily="49" charset="0"/>
                <a:cs typeface="Courier New" pitchFamily="49" charset="0"/>
              </a:rPr>
              <a:t>   REPEAT:</a:t>
            </a:r>
          </a:p>
          <a:p>
            <a:r>
              <a:rPr lang="en-US" sz="1600" b="1" dirty="0" smtClean="0">
                <a:latin typeface="Courier New" pitchFamily="49" charset="0"/>
                <a:cs typeface="Courier New" pitchFamily="49" charset="0"/>
              </a:rPr>
              <a:t>      FIND </a:t>
            </a:r>
            <a:r>
              <a:rPr lang="en-US" sz="1600" b="1" dirty="0" smtClean="0">
                <a:solidFill>
                  <a:srgbClr val="0070C0"/>
                </a:solidFill>
                <a:latin typeface="Courier New" pitchFamily="49" charset="0"/>
                <a:cs typeface="Courier New" pitchFamily="49" charset="0"/>
              </a:rPr>
              <a:t>NEXT</a:t>
            </a:r>
            <a:r>
              <a:rPr lang="en-US" sz="1600" b="1" dirty="0" smtClean="0">
                <a:latin typeface="Courier New" pitchFamily="49" charset="0"/>
                <a:cs typeface="Courier New" pitchFamily="49" charset="0"/>
              </a:rPr>
              <a:t> ld_det NO-LOCK </a:t>
            </a:r>
          </a:p>
          <a:p>
            <a:r>
              <a:rPr lang="en-US" sz="1600" b="1" dirty="0" smtClean="0">
                <a:latin typeface="Courier New" pitchFamily="49" charset="0"/>
                <a:cs typeface="Courier New" pitchFamily="49" charset="0"/>
              </a:rPr>
              <a:t>         WHERE ld_domain = "10USA" AND ld_loc = INPUT ld_loc NO-ERROR.</a:t>
            </a:r>
          </a:p>
          <a:p>
            <a:r>
              <a:rPr lang="en-US" sz="1600" b="1" dirty="0" smtClean="0">
                <a:latin typeface="Courier New" pitchFamily="49" charset="0"/>
                <a:cs typeface="Courier New" pitchFamily="49" charset="0"/>
              </a:rPr>
              <a:t>      IF AVAILABLE ld_det THEN</a:t>
            </a:r>
          </a:p>
          <a:p>
            <a:r>
              <a:rPr lang="en-US" sz="1600" b="1" dirty="0" smtClean="0">
                <a:latin typeface="Courier New" pitchFamily="49" charset="0"/>
                <a:cs typeface="Courier New" pitchFamily="49" charset="0"/>
              </a:rPr>
              <a:t>         DISPLAY ld_loc ld_part ld_qty_oh ld_lot </a:t>
            </a:r>
          </a:p>
          <a:p>
            <a:r>
              <a:rPr lang="en-US" sz="1600" b="1" dirty="0" smtClean="0">
                <a:latin typeface="Courier New" pitchFamily="49" charset="0"/>
                <a:cs typeface="Courier New" pitchFamily="49" charset="0"/>
              </a:rPr>
              <a:t>         WITH WIDTH 80 TITLE "Location Part Inquiry". </a:t>
            </a:r>
          </a:p>
          <a:p>
            <a:r>
              <a:rPr lang="en-US" sz="1600" b="1" dirty="0" smtClean="0">
                <a:latin typeface="Courier New" pitchFamily="49" charset="0"/>
                <a:cs typeface="Courier New" pitchFamily="49" charset="0"/>
              </a:rPr>
              <a:t>      ELSE </a:t>
            </a:r>
            <a:r>
              <a:rPr lang="en-US" sz="1600" b="1" dirty="0" smtClean="0">
                <a:solidFill>
                  <a:srgbClr val="0070C0"/>
                </a:solidFill>
                <a:latin typeface="Courier New" pitchFamily="49" charset="0"/>
                <a:cs typeface="Courier New" pitchFamily="49" charset="0"/>
              </a:rPr>
              <a:t>LEAVE</a:t>
            </a:r>
            <a:r>
              <a:rPr lang="en-US" sz="1600" b="1" dirty="0" smtClean="0">
                <a:latin typeface="Courier New" pitchFamily="49" charset="0"/>
                <a:cs typeface="Courier New" pitchFamily="49" charset="0"/>
              </a:rPr>
              <a:t>.</a:t>
            </a:r>
          </a:p>
          <a:p>
            <a:r>
              <a:rPr lang="en-US" sz="1600" b="1" dirty="0" smtClean="0">
                <a:latin typeface="Courier New" pitchFamily="49" charset="0"/>
                <a:cs typeface="Courier New" pitchFamily="49" charset="0"/>
              </a:rPr>
              <a:t>   END.</a:t>
            </a:r>
          </a:p>
          <a:p>
            <a:r>
              <a:rPr lang="en-US" sz="1600" b="1" dirty="0" smtClean="0">
                <a:latin typeface="Courier New" pitchFamily="49" charset="0"/>
                <a:cs typeface="Courier New" pitchFamily="49" charset="0"/>
              </a:rPr>
              <a:t>END.</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13</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7-4: FIND FIRST/LAST/NEXT/PREV</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14</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5792"/>
            <a:ext cx="8229600" cy="716523"/>
          </a:xfrm>
        </p:spPr>
        <p:txBody>
          <a:bodyPr>
            <a:normAutofit/>
          </a:bodyPr>
          <a:lstStyle/>
          <a:p>
            <a:r>
              <a:rPr lang="en-US" dirty="0" smtClean="0"/>
              <a:t>User-Defined Variables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599" y="4523252"/>
            <a:ext cx="8446640" cy="1960033"/>
          </a:xfrm>
          <a:prstGeom prst="rect">
            <a:avLst/>
          </a:prstGeom>
        </p:spPr>
        <p:txBody>
          <a:bodyPr>
            <a:normAutofit/>
          </a:bodyPr>
          <a:lstStyle/>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Local temporary non-database fields in memory</a:t>
            </a:r>
          </a:p>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DEFINE statement used to create variables</a:t>
            </a:r>
          </a:p>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Choose type</a:t>
            </a:r>
          </a:p>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Override default characteristics if required</a:t>
            </a:r>
          </a:p>
        </p:txBody>
      </p:sp>
      <p:sp>
        <p:nvSpPr>
          <p:cNvPr id="10" name="TextBox 9"/>
          <p:cNvSpPr txBox="1"/>
          <p:nvPr/>
        </p:nvSpPr>
        <p:spPr>
          <a:xfrm>
            <a:off x="308758" y="956431"/>
            <a:ext cx="8747481" cy="3693319"/>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pc07005.p – User Defined Variables */</a:t>
            </a:r>
          </a:p>
          <a:p>
            <a:r>
              <a:rPr lang="en-US" b="1" dirty="0" smtClean="0">
                <a:solidFill>
                  <a:srgbClr val="0070C0"/>
                </a:solidFill>
                <a:latin typeface="Courier New" pitchFamily="49" charset="0"/>
                <a:cs typeface="Courier New" pitchFamily="49" charset="0"/>
              </a:rPr>
              <a:t>DEFINE VARIABLE part LIKE pt_part NO-UNDO.</a:t>
            </a:r>
          </a:p>
          <a:p>
            <a:r>
              <a:rPr lang="en-US" b="1" dirty="0" smtClean="0">
                <a:solidFill>
                  <a:srgbClr val="0070C0"/>
                </a:solidFill>
                <a:latin typeface="Courier New" pitchFamily="49" charset="0"/>
                <a:cs typeface="Courier New" pitchFamily="49" charset="0"/>
              </a:rPr>
              <a:t>DEFINE VARIABLE ext-price AS DECIMAL FORMAT "$-&gt;&gt;&gt;,&gt;&gt;9.999"</a:t>
            </a:r>
          </a:p>
          <a:p>
            <a:r>
              <a:rPr lang="en-US" b="1" dirty="0" smtClean="0">
                <a:solidFill>
                  <a:srgbClr val="0070C0"/>
                </a:solidFill>
                <a:latin typeface="Courier New" pitchFamily="49" charset="0"/>
                <a:cs typeface="Courier New" pitchFamily="49" charset="0"/>
              </a:rPr>
              <a:t>		LABEL "Ext Price" NO-UNDO</a:t>
            </a:r>
            <a:r>
              <a:rPr lang="en-US" b="1" dirty="0" smtClean="0">
                <a:latin typeface="Courier New" pitchFamily="49" charset="0"/>
                <a:cs typeface="Courier New" pitchFamily="49" charset="0"/>
              </a:rPr>
              <a:t>.</a:t>
            </a:r>
          </a:p>
          <a:p>
            <a:r>
              <a:rPr lang="en-US" b="1" dirty="0" smtClean="0">
                <a:latin typeface="Courier New" pitchFamily="49" charset="0"/>
                <a:cs typeface="Courier New" pitchFamily="49" charset="0"/>
              </a:rPr>
              <a:t>REPEAT:</a:t>
            </a:r>
          </a:p>
          <a:p>
            <a:r>
              <a:rPr lang="en-US" b="1" dirty="0" smtClean="0">
                <a:latin typeface="Courier New" pitchFamily="49" charset="0"/>
                <a:cs typeface="Courier New" pitchFamily="49" charset="0"/>
              </a:rPr>
              <a:t>   PROMPT-FOR part WITH WIDTH 80.</a:t>
            </a:r>
          </a:p>
          <a:p>
            <a:r>
              <a:rPr lang="en-US" b="1" dirty="0" smtClean="0">
                <a:latin typeface="Courier New" pitchFamily="49" charset="0"/>
                <a:cs typeface="Courier New" pitchFamily="49" charset="0"/>
              </a:rPr>
              <a:t>   FOR EACH sod_det NO-LOCK </a:t>
            </a:r>
          </a:p>
          <a:p>
            <a:r>
              <a:rPr lang="en-US" b="1" dirty="0" smtClean="0">
                <a:latin typeface="Courier New" pitchFamily="49" charset="0"/>
                <a:cs typeface="Courier New" pitchFamily="49" charset="0"/>
              </a:rPr>
              <a:t>   WHERE sod_domain = "10USA" AND sod_part = INPUT part:</a:t>
            </a:r>
          </a:p>
          <a:p>
            <a:r>
              <a:rPr lang="en-US" b="1" dirty="0" smtClean="0">
                <a:latin typeface="Courier New" pitchFamily="49" charset="0"/>
                <a:cs typeface="Courier New" pitchFamily="49" charset="0"/>
              </a:rPr>
              <a:t>		ext-price = sod_qty_ord * sod_price.</a:t>
            </a:r>
          </a:p>
          <a:p>
            <a:r>
              <a:rPr lang="en-US" b="1" dirty="0" smtClean="0">
                <a:latin typeface="Courier New" pitchFamily="49" charset="0"/>
                <a:cs typeface="Courier New" pitchFamily="49" charset="0"/>
              </a:rPr>
              <a:t>		DISPLAY sod_nbr sod_line sod_price sod_qty_ord ext-price</a:t>
            </a:r>
          </a:p>
          <a:p>
            <a:r>
              <a:rPr lang="en-US" b="1" dirty="0" smtClean="0">
                <a:latin typeface="Courier New" pitchFamily="49" charset="0"/>
                <a:cs typeface="Courier New" pitchFamily="49" charset="0"/>
              </a:rPr>
              <a:t>		WITH WIDTH 132.</a:t>
            </a:r>
          </a:p>
          <a:p>
            <a:r>
              <a:rPr lang="en-US" b="1" dirty="0" smtClean="0">
                <a:latin typeface="Courier New" pitchFamily="49" charset="0"/>
                <a:cs typeface="Courier New" pitchFamily="49" charset="0"/>
              </a:rPr>
              <a:t>   END.</a:t>
            </a:r>
          </a:p>
          <a:p>
            <a:r>
              <a:rPr lang="en-US" b="1" dirty="0" smtClean="0">
                <a:latin typeface="Courier New" pitchFamily="49" charset="0"/>
                <a:cs typeface="Courier New" pitchFamily="49" charset="0"/>
              </a:rPr>
              <a:t>END</a:t>
            </a:r>
            <a:r>
              <a:rPr lang="en-US" b="1" dirty="0" smtClean="0">
                <a:solidFill>
                  <a:srgbClr val="0070C0"/>
                </a:solidFill>
                <a:latin typeface="Courier New" pitchFamily="49" charset="0"/>
                <a:cs typeface="Courier New" pitchFamily="49" charset="0"/>
              </a:rPr>
              <a:t>. </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83830"/>
            <a:ext cx="8229600" cy="4999951"/>
          </a:xfrm>
        </p:spPr>
        <p:txBody>
          <a:bodyPr>
            <a:normAutofit/>
          </a:bodyPr>
          <a:lstStyle/>
          <a:p>
            <a:pPr>
              <a:lnSpc>
                <a:spcPct val="90000"/>
              </a:lnSpc>
              <a:spcBef>
                <a:spcPct val="80000"/>
              </a:spcBef>
              <a:buClr>
                <a:schemeClr val="accent2"/>
              </a:buClr>
              <a:buFont typeface="Arial" pitchFamily="34" charset="0"/>
              <a:buChar char="•"/>
            </a:pPr>
            <a:r>
              <a:rPr lang="en-US" dirty="0" smtClean="0">
                <a:solidFill>
                  <a:schemeClr val="tx1"/>
                </a:solidFill>
                <a:latin typeface="+mn-lt"/>
              </a:rPr>
              <a:t>Retains variable value  even if leaving the current block of code</a:t>
            </a:r>
          </a:p>
          <a:p>
            <a:pPr>
              <a:lnSpc>
                <a:spcPct val="90000"/>
              </a:lnSpc>
              <a:spcBef>
                <a:spcPts val="1200"/>
              </a:spcBef>
              <a:buClr>
                <a:schemeClr val="accent2"/>
              </a:buClr>
              <a:buFont typeface="Arial" pitchFamily="34" charset="0"/>
              <a:buChar char="•"/>
            </a:pPr>
            <a:r>
              <a:rPr lang="en-US" dirty="0" smtClean="0">
                <a:solidFill>
                  <a:schemeClr val="tx1"/>
                </a:solidFill>
                <a:latin typeface="+mn-lt"/>
              </a:rPr>
              <a:t>Use the </a:t>
            </a:r>
            <a:r>
              <a:rPr lang="en-US" dirty="0" smtClean="0">
                <a:solidFill>
                  <a:schemeClr val="tx1"/>
                </a:solidFill>
                <a:latin typeface="+mn-lt"/>
                <a:cs typeface="Courier New" pitchFamily="49" charset="0"/>
              </a:rPr>
              <a:t>NO-UNDO</a:t>
            </a:r>
            <a:r>
              <a:rPr lang="en-US" dirty="0" smtClean="0">
                <a:solidFill>
                  <a:schemeClr val="tx1"/>
                </a:solidFill>
                <a:latin typeface="+mn-lt"/>
              </a:rPr>
              <a:t> option when defining the variables when:</a:t>
            </a:r>
          </a:p>
          <a:p>
            <a:pPr lvl="1">
              <a:lnSpc>
                <a:spcPct val="90000"/>
              </a:lnSpc>
              <a:spcBef>
                <a:spcPts val="1200"/>
              </a:spcBef>
              <a:buClr>
                <a:schemeClr val="accent2"/>
              </a:buClr>
            </a:pPr>
            <a:r>
              <a:rPr lang="en-US" dirty="0" smtClean="0">
                <a:solidFill>
                  <a:schemeClr val="tx1"/>
                </a:solidFill>
              </a:rPr>
              <a:t>You are doing extensive calculations with variables</a:t>
            </a:r>
          </a:p>
          <a:p>
            <a:pPr lvl="1">
              <a:lnSpc>
                <a:spcPct val="90000"/>
              </a:lnSpc>
              <a:spcBef>
                <a:spcPts val="1200"/>
              </a:spcBef>
              <a:buClr>
                <a:schemeClr val="accent2"/>
              </a:buClr>
            </a:pPr>
            <a:r>
              <a:rPr lang="en-US" dirty="0" smtClean="0">
                <a:solidFill>
                  <a:schemeClr val="tx1"/>
                </a:solidFill>
              </a:rPr>
              <a:t>You do not need to take advantage of UNDO processing for those variables</a:t>
            </a:r>
            <a:endParaRPr lang="en-US" dirty="0" smtClean="0">
              <a:solidFill>
                <a:schemeClr val="tx1"/>
              </a:solidFill>
              <a:latin typeface="+mn-lt"/>
            </a:endParaRPr>
          </a:p>
          <a:p>
            <a:pPr>
              <a:lnSpc>
                <a:spcPct val="90000"/>
              </a:lnSpc>
              <a:spcBef>
                <a:spcPts val="1200"/>
              </a:spcBef>
              <a:buClr>
                <a:schemeClr val="accent2"/>
              </a:buClr>
              <a:buFont typeface="Arial" pitchFamily="34" charset="0"/>
              <a:buChar char="•"/>
            </a:pPr>
            <a:r>
              <a:rPr lang="en-US" dirty="0" smtClean="0">
                <a:solidFill>
                  <a:schemeClr val="tx1"/>
                </a:solidFill>
                <a:cs typeface="Courier New" pitchFamily="49" charset="0"/>
              </a:rPr>
              <a:t>NO-UNDO</a:t>
            </a:r>
            <a:r>
              <a:rPr lang="en-US" dirty="0" smtClean="0">
                <a:solidFill>
                  <a:schemeClr val="tx1"/>
                </a:solidFill>
              </a:rPr>
              <a:t> variables are more efficient; use this option whenever possible</a:t>
            </a:r>
          </a:p>
          <a:p>
            <a:pPr>
              <a:lnSpc>
                <a:spcPct val="90000"/>
              </a:lnSpc>
              <a:spcBef>
                <a:spcPct val="80000"/>
              </a:spcBef>
              <a:buClr>
                <a:schemeClr val="accent2"/>
              </a:buClr>
              <a:buFont typeface="Arial" pitchFamily="34" charset="0"/>
              <a:buChar char="•"/>
            </a:pPr>
            <a:endParaRPr lang="en-US" dirty="0" smtClean="0">
              <a:solidFill>
                <a:schemeClr val="tx1"/>
              </a:solidFill>
              <a:latin typeface="+mn-lt"/>
            </a:endParaRPr>
          </a:p>
          <a:p>
            <a:endParaRPr lang="en-US" dirty="0"/>
          </a:p>
        </p:txBody>
      </p:sp>
      <p:sp>
        <p:nvSpPr>
          <p:cNvPr id="4" name="Title 3"/>
          <p:cNvSpPr>
            <a:spLocks noGrp="1"/>
          </p:cNvSpPr>
          <p:nvPr>
            <p:ph type="title"/>
          </p:nvPr>
        </p:nvSpPr>
        <p:spPr>
          <a:xfrm>
            <a:off x="457200" y="366812"/>
            <a:ext cx="8229600" cy="708730"/>
          </a:xfrm>
        </p:spPr>
        <p:txBody>
          <a:bodyPr/>
          <a:lstStyle/>
          <a:p>
            <a:r>
              <a:rPr lang="en-US" dirty="0" smtClean="0"/>
              <a:t>NO-UNDO Statement</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16</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99606"/>
            <a:ext cx="8229600" cy="4999951"/>
          </a:xfrm>
        </p:spPr>
        <p:txBody>
          <a:bodyPr/>
          <a:lstStyle/>
          <a:p>
            <a:pPr marL="280988" indent="-280988">
              <a:lnSpc>
                <a:spcPct val="90000"/>
              </a:lnSpc>
            </a:pPr>
            <a:r>
              <a:rPr lang="en-US" dirty="0" smtClean="0"/>
              <a:t>Displays fields or variables, requests input, and puts the input data in both the screen buffer and in the specified fields or variables</a:t>
            </a:r>
          </a:p>
          <a:p>
            <a:pPr marL="280988" indent="-280988">
              <a:lnSpc>
                <a:spcPct val="90000"/>
              </a:lnSpc>
            </a:pPr>
            <a:endParaRPr lang="en-US" dirty="0" smtClean="0"/>
          </a:p>
          <a:p>
            <a:pPr marL="280988" indent="-280988">
              <a:lnSpc>
                <a:spcPct val="90000"/>
              </a:lnSpc>
            </a:pPr>
            <a:r>
              <a:rPr lang="en-US" dirty="0" smtClean="0"/>
              <a:t>Controls the TAB sequence among fields</a:t>
            </a:r>
          </a:p>
          <a:p>
            <a:pPr>
              <a:lnSpc>
                <a:spcPct val="90000"/>
              </a:lnSpc>
              <a:spcBef>
                <a:spcPct val="30000"/>
              </a:spcBef>
              <a:buClr>
                <a:srgbClr val="890C4C"/>
              </a:buClr>
              <a:buNone/>
            </a:pPr>
            <a:endParaRPr lang="en-US" sz="1800" b="1" dirty="0" smtClean="0">
              <a:latin typeface="Courier New" pitchFamily="49" charset="0"/>
            </a:endParaRPr>
          </a:p>
          <a:p>
            <a:pPr>
              <a:lnSpc>
                <a:spcPct val="90000"/>
              </a:lnSpc>
            </a:pPr>
            <a:endParaRPr lang="en-US" dirty="0" smtClean="0"/>
          </a:p>
          <a:p>
            <a:pPr>
              <a:lnSpc>
                <a:spcPct val="90000"/>
              </a:lnSpc>
              <a:spcBef>
                <a:spcPct val="30000"/>
              </a:spcBef>
              <a:buClr>
                <a:srgbClr val="890C4C"/>
              </a:buClr>
              <a:buNone/>
            </a:pPr>
            <a:endParaRPr lang="en-US" dirty="0"/>
          </a:p>
        </p:txBody>
      </p:sp>
      <p:sp>
        <p:nvSpPr>
          <p:cNvPr id="4" name="Title 3"/>
          <p:cNvSpPr>
            <a:spLocks noGrp="1"/>
          </p:cNvSpPr>
          <p:nvPr>
            <p:ph type="title"/>
          </p:nvPr>
        </p:nvSpPr>
        <p:spPr>
          <a:xfrm>
            <a:off x="457200" y="366812"/>
            <a:ext cx="8229600" cy="708730"/>
          </a:xfrm>
        </p:spPr>
        <p:txBody>
          <a:bodyPr/>
          <a:lstStyle/>
          <a:p>
            <a:r>
              <a:rPr lang="en-US" dirty="0" smtClean="0"/>
              <a:t>UPDATE</a:t>
            </a:r>
            <a:endParaRPr lang="en-US" dirty="0"/>
          </a:p>
        </p:txBody>
      </p:sp>
      <p:grpSp>
        <p:nvGrpSpPr>
          <p:cNvPr id="18" name="Group 17"/>
          <p:cNvGrpSpPr/>
          <p:nvPr/>
        </p:nvGrpSpPr>
        <p:grpSpPr>
          <a:xfrm>
            <a:off x="1531504" y="4117381"/>
            <a:ext cx="6169819" cy="1419544"/>
            <a:chOff x="3230563" y="5317523"/>
            <a:chExt cx="5227637" cy="866456"/>
          </a:xfrm>
        </p:grpSpPr>
        <p:sp>
          <p:nvSpPr>
            <p:cNvPr id="6" name="Text Box 11"/>
            <p:cNvSpPr txBox="1">
              <a:spLocks noChangeArrowheads="1"/>
            </p:cNvSpPr>
            <p:nvPr/>
          </p:nvSpPr>
          <p:spPr bwMode="auto">
            <a:xfrm>
              <a:off x="3230563" y="5717586"/>
              <a:ext cx="1303337" cy="333375"/>
            </a:xfrm>
            <a:prstGeom prst="rect">
              <a:avLst/>
            </a:prstGeom>
            <a:noFill/>
            <a:ln w="9525">
              <a:noFill/>
              <a:miter lim="800000"/>
              <a:headEnd/>
              <a:tailEnd/>
            </a:ln>
          </p:spPr>
          <p:txBody>
            <a:bodyPr wrap="none" lIns="90488" tIns="44450" rIns="90488" bIns="44450">
              <a:spAutoFit/>
            </a:bodyPr>
            <a:lstStyle/>
            <a:p>
              <a:pPr algn="l" eaLnBrk="0" hangingPunct="0"/>
              <a:r>
                <a:rPr lang="en-US" sz="1600" b="1" dirty="0">
                  <a:latin typeface="Arial" charset="0"/>
                </a:rPr>
                <a:t>UPDATE   =</a:t>
              </a:r>
            </a:p>
          </p:txBody>
        </p:sp>
        <p:sp>
          <p:nvSpPr>
            <p:cNvPr id="7" name="Rectangle 4"/>
            <p:cNvSpPr>
              <a:spLocks noChangeArrowheads="1"/>
            </p:cNvSpPr>
            <p:nvPr/>
          </p:nvSpPr>
          <p:spPr bwMode="auto">
            <a:xfrm>
              <a:off x="4648200" y="5567996"/>
              <a:ext cx="3810000" cy="520700"/>
            </a:xfrm>
            <a:prstGeom prst="rect">
              <a:avLst/>
            </a:prstGeom>
            <a:solidFill>
              <a:srgbClr val="99CCFF"/>
            </a:solidFill>
            <a:ln w="9525">
              <a:solidFill>
                <a:schemeClr val="tx1"/>
              </a:solidFill>
              <a:miter lim="800000"/>
              <a:headEnd/>
              <a:tailEnd/>
            </a:ln>
          </p:spPr>
          <p:txBody>
            <a:bodyPr lIns="90488" tIns="44450" rIns="90488" bIns="44450" anchor="ctr">
              <a:spAutoFit/>
            </a:bodyPr>
            <a:lstStyle/>
            <a:p>
              <a:endParaRPr lang="en-US" dirty="0"/>
            </a:p>
          </p:txBody>
        </p:sp>
        <p:grpSp>
          <p:nvGrpSpPr>
            <p:cNvPr id="5" name="Group 16"/>
            <p:cNvGrpSpPr/>
            <p:nvPr/>
          </p:nvGrpSpPr>
          <p:grpSpPr>
            <a:xfrm>
              <a:off x="5047616" y="5317523"/>
              <a:ext cx="3070225" cy="866456"/>
              <a:chOff x="4876800" y="5196947"/>
              <a:chExt cx="3070225" cy="866456"/>
            </a:xfrm>
          </p:grpSpPr>
          <p:sp>
            <p:nvSpPr>
              <p:cNvPr id="8" name="Line 5"/>
              <p:cNvSpPr>
                <a:spLocks noChangeShapeType="1"/>
              </p:cNvSpPr>
              <p:nvPr/>
            </p:nvSpPr>
            <p:spPr bwMode="auto">
              <a:xfrm>
                <a:off x="4876800" y="5580803"/>
                <a:ext cx="1371600" cy="0"/>
              </a:xfrm>
              <a:prstGeom prst="line">
                <a:avLst/>
              </a:prstGeom>
              <a:noFill/>
              <a:ln w="28575">
                <a:solidFill>
                  <a:schemeClr val="tx1"/>
                </a:solidFill>
                <a:round/>
                <a:headEnd/>
                <a:tailEnd type="triangle" w="med" len="med"/>
              </a:ln>
            </p:spPr>
            <p:txBody>
              <a:bodyPr wrap="none" lIns="90488" tIns="44450" rIns="90488" bIns="44450" anchor="ctr">
                <a:spAutoFit/>
              </a:bodyPr>
              <a:lstStyle/>
              <a:p>
                <a:endParaRPr lang="en-US" dirty="0"/>
              </a:p>
            </p:txBody>
          </p:sp>
          <p:sp>
            <p:nvSpPr>
              <p:cNvPr id="9" name="Line 6"/>
              <p:cNvSpPr>
                <a:spLocks noChangeShapeType="1"/>
              </p:cNvSpPr>
              <p:nvPr/>
            </p:nvSpPr>
            <p:spPr bwMode="auto">
              <a:xfrm flipH="1">
                <a:off x="6489700" y="5707803"/>
                <a:ext cx="1371600" cy="0"/>
              </a:xfrm>
              <a:prstGeom prst="line">
                <a:avLst/>
              </a:prstGeom>
              <a:noFill/>
              <a:ln w="28575">
                <a:solidFill>
                  <a:schemeClr val="tx1"/>
                </a:solidFill>
                <a:round/>
                <a:headEnd/>
                <a:tailEnd type="triangle" w="med" len="med"/>
              </a:ln>
            </p:spPr>
            <p:txBody>
              <a:bodyPr wrap="none" lIns="90488" tIns="44450" rIns="90488" bIns="44450" anchor="ctr">
                <a:spAutoFit/>
              </a:bodyPr>
              <a:lstStyle/>
              <a:p>
                <a:endParaRPr lang="en-US" dirty="0"/>
              </a:p>
            </p:txBody>
          </p:sp>
          <p:sp>
            <p:nvSpPr>
              <p:cNvPr id="10" name="Line 7"/>
              <p:cNvSpPr>
                <a:spLocks noChangeShapeType="1"/>
              </p:cNvSpPr>
              <p:nvPr/>
            </p:nvSpPr>
            <p:spPr bwMode="auto">
              <a:xfrm flipH="1">
                <a:off x="4876800" y="5720503"/>
                <a:ext cx="1371600" cy="0"/>
              </a:xfrm>
              <a:prstGeom prst="line">
                <a:avLst/>
              </a:prstGeom>
              <a:noFill/>
              <a:ln w="28575">
                <a:solidFill>
                  <a:schemeClr val="tx1"/>
                </a:solidFill>
                <a:round/>
                <a:headEnd/>
                <a:tailEnd type="triangle" w="med" len="med"/>
              </a:ln>
            </p:spPr>
            <p:txBody>
              <a:bodyPr wrap="none" lIns="90488" tIns="44450" rIns="90488" bIns="44450" anchor="ctr">
                <a:spAutoFit/>
              </a:bodyPr>
              <a:lstStyle/>
              <a:p>
                <a:endParaRPr lang="en-US" dirty="0"/>
              </a:p>
            </p:txBody>
          </p:sp>
          <p:sp>
            <p:nvSpPr>
              <p:cNvPr id="11" name="Text Box 9"/>
              <p:cNvSpPr txBox="1">
                <a:spLocks noChangeArrowheads="1"/>
              </p:cNvSpPr>
              <p:nvPr/>
            </p:nvSpPr>
            <p:spPr bwMode="auto">
              <a:xfrm>
                <a:off x="4953000" y="5730028"/>
                <a:ext cx="958850" cy="333375"/>
              </a:xfrm>
              <a:prstGeom prst="rect">
                <a:avLst/>
              </a:prstGeom>
              <a:noFill/>
              <a:ln w="9525">
                <a:noFill/>
                <a:miter lim="800000"/>
                <a:headEnd/>
                <a:tailEnd/>
              </a:ln>
            </p:spPr>
            <p:txBody>
              <a:bodyPr wrap="none" lIns="90488" tIns="44450" rIns="90488" bIns="44450">
                <a:spAutoFit/>
              </a:bodyPr>
              <a:lstStyle/>
              <a:p>
                <a:pPr algn="l" eaLnBrk="0" hangingPunct="0"/>
                <a:r>
                  <a:rPr lang="en-US" sz="1600" b="1" dirty="0">
                    <a:latin typeface="Arial" charset="0"/>
                  </a:rPr>
                  <a:t>ASSIGN</a:t>
                </a:r>
              </a:p>
            </p:txBody>
          </p:sp>
          <p:sp>
            <p:nvSpPr>
              <p:cNvPr id="12" name="Text Box 10"/>
              <p:cNvSpPr txBox="1">
                <a:spLocks noChangeArrowheads="1"/>
              </p:cNvSpPr>
              <p:nvPr/>
            </p:nvSpPr>
            <p:spPr bwMode="auto">
              <a:xfrm>
                <a:off x="6400800" y="5717328"/>
                <a:ext cx="1546225" cy="333375"/>
              </a:xfrm>
              <a:prstGeom prst="rect">
                <a:avLst/>
              </a:prstGeom>
              <a:noFill/>
              <a:ln w="9525">
                <a:noFill/>
                <a:miter lim="800000"/>
                <a:headEnd/>
                <a:tailEnd/>
              </a:ln>
            </p:spPr>
            <p:txBody>
              <a:bodyPr wrap="none" lIns="90488" tIns="44450" rIns="90488" bIns="44450">
                <a:spAutoFit/>
              </a:bodyPr>
              <a:lstStyle/>
              <a:p>
                <a:pPr algn="l" eaLnBrk="0" hangingPunct="0"/>
                <a:r>
                  <a:rPr lang="en-US" sz="1600" b="1" dirty="0">
                    <a:latin typeface="Arial" charset="0"/>
                  </a:rPr>
                  <a:t>PROMPT-FOR</a:t>
                </a:r>
              </a:p>
            </p:txBody>
          </p:sp>
          <p:grpSp>
            <p:nvGrpSpPr>
              <p:cNvPr id="13" name="Group 12"/>
              <p:cNvGrpSpPr>
                <a:grpSpLocks/>
              </p:cNvGrpSpPr>
              <p:nvPr/>
            </p:nvGrpSpPr>
            <p:grpSpPr bwMode="auto">
              <a:xfrm>
                <a:off x="6172200" y="5618903"/>
                <a:ext cx="304800" cy="304800"/>
                <a:chOff x="1008" y="3840"/>
                <a:chExt cx="192" cy="192"/>
              </a:xfrm>
            </p:grpSpPr>
            <p:sp>
              <p:nvSpPr>
                <p:cNvPr id="14" name="Line 13"/>
                <p:cNvSpPr>
                  <a:spLocks noChangeShapeType="1"/>
                </p:cNvSpPr>
                <p:nvPr/>
              </p:nvSpPr>
              <p:spPr bwMode="auto">
                <a:xfrm flipH="1">
                  <a:off x="1008" y="3840"/>
                  <a:ext cx="144" cy="192"/>
                </a:xfrm>
                <a:prstGeom prst="line">
                  <a:avLst/>
                </a:prstGeom>
                <a:noFill/>
                <a:ln w="9525">
                  <a:solidFill>
                    <a:schemeClr val="tx1"/>
                  </a:solidFill>
                  <a:round/>
                  <a:headEnd/>
                  <a:tailEnd/>
                </a:ln>
              </p:spPr>
              <p:txBody>
                <a:bodyPr wrap="none" lIns="90488" tIns="44450" rIns="90488" bIns="44450" anchor="ctr">
                  <a:spAutoFit/>
                </a:bodyPr>
                <a:lstStyle/>
                <a:p>
                  <a:endParaRPr lang="en-US" dirty="0"/>
                </a:p>
              </p:txBody>
            </p:sp>
            <p:sp>
              <p:nvSpPr>
                <p:cNvPr id="15" name="Line 14"/>
                <p:cNvSpPr>
                  <a:spLocks noChangeShapeType="1"/>
                </p:cNvSpPr>
                <p:nvPr/>
              </p:nvSpPr>
              <p:spPr bwMode="auto">
                <a:xfrm flipH="1">
                  <a:off x="1056" y="3840"/>
                  <a:ext cx="144" cy="192"/>
                </a:xfrm>
                <a:prstGeom prst="line">
                  <a:avLst/>
                </a:prstGeom>
                <a:noFill/>
                <a:ln w="9525">
                  <a:solidFill>
                    <a:schemeClr val="tx1"/>
                  </a:solidFill>
                  <a:round/>
                  <a:headEnd/>
                  <a:tailEnd/>
                </a:ln>
              </p:spPr>
              <p:txBody>
                <a:bodyPr wrap="none" lIns="90488" tIns="44450" rIns="90488" bIns="44450" anchor="ctr">
                  <a:spAutoFit/>
                </a:bodyPr>
                <a:lstStyle/>
                <a:p>
                  <a:endParaRPr lang="en-US" dirty="0"/>
                </a:p>
              </p:txBody>
            </p:sp>
          </p:grpSp>
          <p:sp>
            <p:nvSpPr>
              <p:cNvPr id="24" name="Text Box 8"/>
              <p:cNvSpPr txBox="1">
                <a:spLocks noChangeArrowheads="1"/>
              </p:cNvSpPr>
              <p:nvPr/>
            </p:nvSpPr>
            <p:spPr bwMode="auto">
              <a:xfrm>
                <a:off x="4930775" y="5196947"/>
                <a:ext cx="1058863" cy="333375"/>
              </a:xfrm>
              <a:prstGeom prst="rect">
                <a:avLst/>
              </a:prstGeom>
              <a:noFill/>
              <a:ln w="9525">
                <a:noFill/>
                <a:miter lim="800000"/>
                <a:headEnd/>
                <a:tailEnd/>
              </a:ln>
            </p:spPr>
            <p:txBody>
              <a:bodyPr wrap="none" lIns="90488" tIns="44450" rIns="90488" bIns="44450">
                <a:spAutoFit/>
              </a:bodyPr>
              <a:lstStyle/>
              <a:p>
                <a:pPr algn="l" eaLnBrk="0" hangingPunct="0"/>
                <a:r>
                  <a:rPr lang="en-US" sz="1600" b="1" dirty="0">
                    <a:latin typeface="Arial" charset="0"/>
                  </a:rPr>
                  <a:t>DISPLAY</a:t>
                </a:r>
              </a:p>
            </p:txBody>
          </p:sp>
        </p:grpSp>
      </p:grpSp>
      <p:sp>
        <p:nvSpPr>
          <p:cNvPr id="19"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17</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8450" y="360945"/>
            <a:ext cx="8229600" cy="716523"/>
          </a:xfrm>
        </p:spPr>
        <p:txBody>
          <a:bodyPr>
            <a:normAutofit/>
          </a:bodyPr>
          <a:lstStyle/>
          <a:p>
            <a:r>
              <a:rPr lang="en-US" dirty="0" smtClean="0"/>
              <a:t>PROMPT-FOR vs. UPDATE with Variables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5463306"/>
            <a:ext cx="8446640" cy="1019078"/>
          </a:xfrm>
          <a:prstGeom prst="rect">
            <a:avLst/>
          </a:prstGeom>
        </p:spPr>
        <p:txBody>
          <a:bodyPr>
            <a:noAutofit/>
          </a:bodyPr>
          <a:lstStyle/>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Can use UPDATE in place of PROMPT-FOR</a:t>
            </a:r>
          </a:p>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Writes information from screen to record buffer</a:t>
            </a:r>
          </a:p>
        </p:txBody>
      </p:sp>
      <p:sp>
        <p:nvSpPr>
          <p:cNvPr id="10" name="TextBox 9"/>
          <p:cNvSpPr txBox="1"/>
          <p:nvPr/>
        </p:nvSpPr>
        <p:spPr>
          <a:xfrm>
            <a:off x="296883" y="1086743"/>
            <a:ext cx="8759357" cy="4524315"/>
          </a:xfrm>
          <a:prstGeom prst="rect">
            <a:avLst/>
          </a:prstGeom>
          <a:noFill/>
          <a:ln>
            <a:noFill/>
          </a:ln>
        </p:spPr>
        <p:txBody>
          <a:bodyPr wrap="square" rtlCol="0">
            <a:spAutoFit/>
          </a:bodyPr>
          <a:lstStyle/>
          <a:p>
            <a:r>
              <a:rPr lang="en-US" sz="1600" b="1" dirty="0" smtClean="0">
                <a:latin typeface="Courier New" pitchFamily="49" charset="0"/>
                <a:cs typeface="Courier New" pitchFamily="49" charset="0"/>
              </a:rPr>
              <a:t>/* pc07006.p – User Defined Variables */</a:t>
            </a:r>
          </a:p>
          <a:p>
            <a:r>
              <a:rPr lang="en-US" sz="1600" b="1" dirty="0" smtClean="0">
                <a:latin typeface="Courier New" pitchFamily="49" charset="0"/>
                <a:cs typeface="Courier New" pitchFamily="49" charset="0"/>
              </a:rPr>
              <a:t>DEFINE VARIABLE part LIKE pt_part </a:t>
            </a:r>
            <a:r>
              <a:rPr lang="en-US" sz="1600" b="1" dirty="0" smtClean="0">
                <a:solidFill>
                  <a:srgbClr val="0070C0"/>
                </a:solidFill>
                <a:latin typeface="Courier New" pitchFamily="49" charset="0"/>
                <a:cs typeface="Courier New" pitchFamily="49" charset="0"/>
              </a:rPr>
              <a:t>NO-UNDO</a:t>
            </a:r>
            <a:r>
              <a:rPr lang="en-US" sz="1600" b="1" dirty="0" smtClean="0">
                <a:latin typeface="Courier New" pitchFamily="49" charset="0"/>
                <a:cs typeface="Courier New" pitchFamily="49" charset="0"/>
              </a:rPr>
              <a:t>.</a:t>
            </a:r>
          </a:p>
          <a:p>
            <a:r>
              <a:rPr lang="en-US" sz="1600" b="1" dirty="0" smtClean="0">
                <a:latin typeface="Courier New" pitchFamily="49" charset="0"/>
                <a:cs typeface="Courier New" pitchFamily="49" charset="0"/>
              </a:rPr>
              <a:t>DEFINE VARIABLE zero-ship AS LOGICAL INITIAL yes</a:t>
            </a:r>
          </a:p>
          <a:p>
            <a:r>
              <a:rPr lang="en-US" sz="1600" b="1" dirty="0" smtClean="0">
                <a:latin typeface="Courier New" pitchFamily="49" charset="0"/>
                <a:cs typeface="Courier New" pitchFamily="49" charset="0"/>
              </a:rPr>
              <a:t>				LABEL "Suppress Line with Zero Parts Shipped" </a:t>
            </a:r>
            <a:r>
              <a:rPr lang="en-US" sz="1600" b="1" dirty="0" smtClean="0">
                <a:solidFill>
                  <a:srgbClr val="0070C0"/>
                </a:solidFill>
                <a:latin typeface="Courier New" pitchFamily="49" charset="0"/>
                <a:cs typeface="Courier New" pitchFamily="49" charset="0"/>
              </a:rPr>
              <a:t>NO-UNDO</a:t>
            </a:r>
            <a:r>
              <a:rPr lang="en-US" sz="1600" b="1" dirty="0" smtClean="0">
                <a:latin typeface="Courier New" pitchFamily="49" charset="0"/>
                <a:cs typeface="Courier New" pitchFamily="49" charset="0"/>
              </a:rPr>
              <a:t>. </a:t>
            </a:r>
          </a:p>
          <a:p>
            <a:r>
              <a:rPr lang="en-US" sz="1600" b="1" dirty="0" smtClean="0">
                <a:latin typeface="Courier New" pitchFamily="49" charset="0"/>
                <a:cs typeface="Courier New" pitchFamily="49" charset="0"/>
              </a:rPr>
              <a:t>DEFINE VARIABLE ext-margin AS DECIMAL FORMAT "$-&gt;&gt;&gt;,&gt;&gt;9.999"</a:t>
            </a:r>
          </a:p>
          <a:p>
            <a:r>
              <a:rPr lang="en-US" sz="1600" b="1" dirty="0" smtClean="0">
                <a:latin typeface="Courier New" pitchFamily="49" charset="0"/>
                <a:cs typeface="Courier New" pitchFamily="49" charset="0"/>
              </a:rPr>
              <a:t>				LABEL "Ext Margin" </a:t>
            </a:r>
            <a:r>
              <a:rPr lang="en-US" sz="1600" b="1" dirty="0" smtClean="0">
                <a:solidFill>
                  <a:srgbClr val="0070C0"/>
                </a:solidFill>
                <a:latin typeface="Courier New" pitchFamily="49" charset="0"/>
                <a:cs typeface="Courier New" pitchFamily="49" charset="0"/>
              </a:rPr>
              <a:t>NO-UNDO</a:t>
            </a:r>
            <a:r>
              <a:rPr lang="en-US" sz="1600" b="1" dirty="0" smtClean="0">
                <a:latin typeface="Courier New" pitchFamily="49" charset="0"/>
                <a:cs typeface="Courier New" pitchFamily="49" charset="0"/>
              </a:rPr>
              <a:t>.</a:t>
            </a:r>
          </a:p>
          <a:p>
            <a:r>
              <a:rPr lang="en-US" sz="1600" b="1" dirty="0" smtClean="0">
                <a:latin typeface="Courier New" pitchFamily="49" charset="0"/>
                <a:cs typeface="Courier New" pitchFamily="49" charset="0"/>
              </a:rPr>
              <a:t>REPEAT:</a:t>
            </a:r>
          </a:p>
          <a:p>
            <a:r>
              <a:rPr lang="en-US" sz="1600" b="1" dirty="0" smtClean="0">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UPDATE part zero-ship WITH SIDE-LABELS WIDTH 80.</a:t>
            </a:r>
          </a:p>
          <a:p>
            <a:r>
              <a:rPr lang="en-US" sz="1600" b="1" dirty="0" smtClean="0">
                <a:latin typeface="Courier New" pitchFamily="49" charset="0"/>
                <a:cs typeface="Courier New" pitchFamily="49" charset="0"/>
              </a:rPr>
              <a:t>   FOR EACH sod_det NO-LOCK WHERE sod_domain = "10USA" </a:t>
            </a:r>
          </a:p>
          <a:p>
            <a:r>
              <a:rPr lang="en-US" sz="1600" b="1" dirty="0" smtClean="0">
                <a:latin typeface="Courier New" pitchFamily="49" charset="0"/>
                <a:cs typeface="Courier New" pitchFamily="49" charset="0"/>
              </a:rPr>
              <a:t>      AND sod_part = part OR part = "":</a:t>
            </a:r>
          </a:p>
          <a:p>
            <a:r>
              <a:rPr lang="en-US" sz="1600" b="1" dirty="0" smtClean="0">
                <a:latin typeface="Courier New" pitchFamily="49" charset="0"/>
                <a:cs typeface="Courier New" pitchFamily="49" charset="0"/>
              </a:rPr>
              <a:t>      IF </a:t>
            </a:r>
            <a:r>
              <a:rPr lang="en-US" sz="1600" b="1" dirty="0" smtClean="0">
                <a:solidFill>
                  <a:srgbClr val="0070C0"/>
                </a:solidFill>
                <a:latin typeface="Courier New" pitchFamily="49" charset="0"/>
                <a:cs typeface="Courier New" pitchFamily="49" charset="0"/>
              </a:rPr>
              <a:t>zero-ship = NO or (zero-ship = YES AND sod_qty_ship &lt;&gt; 0)</a:t>
            </a:r>
            <a:r>
              <a:rPr lang="en-US" sz="1600" b="1" dirty="0" smtClean="0">
                <a:latin typeface="Courier New" pitchFamily="49" charset="0"/>
                <a:cs typeface="Courier New" pitchFamily="49" charset="0"/>
              </a:rPr>
              <a:t> THEN DO:</a:t>
            </a:r>
          </a:p>
          <a:p>
            <a:r>
              <a:rPr lang="en-US" sz="1600" b="1" dirty="0" smtClean="0">
                <a:latin typeface="Courier New" pitchFamily="49" charset="0"/>
                <a:cs typeface="Courier New" pitchFamily="49" charset="0"/>
              </a:rPr>
              <a:t>         ext-margin = sod_qty_ord * (sod_price – sod_std_cost).</a:t>
            </a:r>
          </a:p>
          <a:p>
            <a:r>
              <a:rPr lang="en-US" sz="1600" b="1" dirty="0" smtClean="0">
                <a:latin typeface="Courier New" pitchFamily="49" charset="0"/>
                <a:cs typeface="Courier New" pitchFamily="49" charset="0"/>
              </a:rPr>
              <a:t>         DISPLAY sod_nbr sod_line sod_price sod_qty_ord ext-margin</a:t>
            </a:r>
          </a:p>
          <a:p>
            <a:r>
              <a:rPr lang="en-US" sz="1600" b="1" dirty="0" smtClean="0">
                <a:latin typeface="Courier New" pitchFamily="49" charset="0"/>
                <a:cs typeface="Courier New" pitchFamily="49" charset="0"/>
              </a:rPr>
              <a:t>		 sod_qty_ship WITH WIDTH 132 TITLE "SO Margin Inquiry".</a:t>
            </a:r>
          </a:p>
          <a:p>
            <a:r>
              <a:rPr lang="en-US" sz="1600" b="1" dirty="0" smtClean="0">
                <a:latin typeface="Courier New" pitchFamily="49" charset="0"/>
                <a:cs typeface="Courier New" pitchFamily="49" charset="0"/>
              </a:rPr>
              <a:t>      END.</a:t>
            </a:r>
          </a:p>
          <a:p>
            <a:r>
              <a:rPr lang="en-US" sz="1600" b="1" dirty="0" smtClean="0">
                <a:latin typeface="Courier New" pitchFamily="49" charset="0"/>
                <a:cs typeface="Courier New" pitchFamily="49" charset="0"/>
              </a:rPr>
              <a:t>   END.</a:t>
            </a:r>
          </a:p>
          <a:p>
            <a:r>
              <a:rPr lang="en-US" sz="1600" b="1" dirty="0" smtClean="0">
                <a:latin typeface="Courier New" pitchFamily="49" charset="0"/>
                <a:cs typeface="Courier New" pitchFamily="49" charset="0"/>
              </a:rPr>
              <a:t>END. </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18</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94282"/>
            <a:ext cx="8229600" cy="716523"/>
          </a:xfrm>
        </p:spPr>
        <p:txBody>
          <a:bodyPr/>
          <a:lstStyle/>
          <a:p>
            <a:r>
              <a:rPr lang="en-US" dirty="0" smtClean="0"/>
              <a:t>SET Statement</a:t>
            </a:r>
            <a:endParaRPr lang="en-US" dirty="0"/>
          </a:p>
        </p:txBody>
      </p:sp>
      <p:sp>
        <p:nvSpPr>
          <p:cNvPr id="8" name="Content Placeholder 2"/>
          <p:cNvSpPr txBox="1">
            <a:spLocks/>
          </p:cNvSpPr>
          <p:nvPr/>
        </p:nvSpPr>
        <p:spPr>
          <a:xfrm>
            <a:off x="457200" y="1772816"/>
            <a:ext cx="8229600" cy="4543317"/>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tx2"/>
                </a:solidFill>
              </a:rPr>
              <a:t>PP-CR</a:t>
            </a:r>
            <a:r>
              <a:rPr kumimoji="0" lang="en-US" sz="800" b="1" i="0" u="none" strike="noStrike" kern="1200" cap="none" spc="0" normalizeH="0" baseline="0" noProof="0" dirty="0" smtClean="0">
                <a:ln>
                  <a:noFill/>
                </a:ln>
                <a:solidFill>
                  <a:schemeClr val="tx2"/>
                </a:solidFill>
                <a:effectLst/>
                <a:uLnTx/>
                <a:uFillTx/>
                <a:latin typeface="+mn-lt"/>
                <a:ea typeface="+mn-ea"/>
                <a:cs typeface="+mn-cs"/>
              </a:rPr>
              <a:t>-185</a:t>
            </a:r>
            <a:endParaRPr kumimoji="0" lang="en-US" sz="800" b="1" i="0" u="none" strike="noStrike" kern="1200" cap="none" spc="0" normalizeH="0" baseline="0" noProof="0" dirty="0">
              <a:ln>
                <a:noFill/>
              </a:ln>
              <a:solidFill>
                <a:schemeClr val="tx2"/>
              </a:solidFill>
              <a:effectLst/>
              <a:uLnTx/>
              <a:uFillTx/>
              <a:latin typeface="+mn-lt"/>
              <a:ea typeface="+mn-ea"/>
              <a:cs typeface="+mn-cs"/>
            </a:endParaRPr>
          </a:p>
        </p:txBody>
      </p:sp>
      <p:sp>
        <p:nvSpPr>
          <p:cNvPr id="9" name="Content Placeholder 2"/>
          <p:cNvSpPr txBox="1">
            <a:spLocks/>
          </p:cNvSpPr>
          <p:nvPr/>
        </p:nvSpPr>
        <p:spPr>
          <a:xfrm>
            <a:off x="457200" y="1099606"/>
            <a:ext cx="8229600" cy="4999951"/>
          </a:xfrm>
          <a:prstGeom prst="rect">
            <a:avLst/>
          </a:prstGeom>
        </p:spPr>
        <p:txBody>
          <a:bodyPr/>
          <a:lstStyle/>
          <a:p>
            <a:pPr marL="280988" marR="0" lvl="0" indent="-280988" algn="l" defTabSz="457200" rtl="0" eaLnBrk="1" fontAlgn="auto" latinLnBrk="0" hangingPunct="1">
              <a:lnSpc>
                <a:spcPct val="9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2"/>
                </a:solidFill>
                <a:effectLst/>
                <a:uLnTx/>
                <a:uFillTx/>
                <a:latin typeface="Century Gothic"/>
                <a:ea typeface="+mn-ea"/>
                <a:cs typeface="Century Gothic"/>
              </a:rPr>
              <a:t>Requests input and puts the input data in both the screen buffer and in the specified fields or variables</a:t>
            </a:r>
          </a:p>
          <a:p>
            <a:pPr marL="280988" marR="0" lvl="0" indent="-280988" algn="l" defTabSz="457200" rtl="0" eaLnBrk="1" fontAlgn="auto" latinLnBrk="0" hangingPunct="1">
              <a:lnSpc>
                <a:spcPct val="9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2"/>
              </a:solidFill>
              <a:effectLst/>
              <a:uLnTx/>
              <a:uFillTx/>
              <a:latin typeface="Century Gothic"/>
              <a:ea typeface="+mn-ea"/>
              <a:cs typeface="Century Gothic"/>
            </a:endParaRPr>
          </a:p>
          <a:p>
            <a:pPr marL="280988" marR="0" lvl="0" indent="-280988" algn="l" defTabSz="457200" rtl="0" eaLnBrk="1" fontAlgn="auto" latinLnBrk="0" hangingPunct="1">
              <a:lnSpc>
                <a:spcPct val="9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2"/>
                </a:solidFill>
                <a:effectLst/>
                <a:uLnTx/>
                <a:uFillTx/>
                <a:latin typeface="Century Gothic"/>
                <a:ea typeface="+mn-ea"/>
                <a:cs typeface="Century Gothic"/>
              </a:rPr>
              <a:t>Controls the TAB sequence among fields</a:t>
            </a:r>
          </a:p>
          <a:p>
            <a:pPr marL="342900" marR="0" lvl="0" indent="-342900" algn="l" defTabSz="457200" rtl="0" eaLnBrk="1" fontAlgn="auto" latinLnBrk="0" hangingPunct="1">
              <a:lnSpc>
                <a:spcPct val="90000"/>
              </a:lnSpc>
              <a:spcBef>
                <a:spcPct val="30000"/>
              </a:spcBef>
              <a:spcAft>
                <a:spcPts val="0"/>
              </a:spcAft>
              <a:buClr>
                <a:srgbClr val="890C4C"/>
              </a:buClr>
              <a:buSzTx/>
              <a:buFont typeface="Arial"/>
              <a:buNone/>
              <a:tabLst/>
              <a:defRPr/>
            </a:pPr>
            <a:endParaRPr kumimoji="0" lang="en-US" sz="1800" b="1" i="0" u="none" strike="noStrike" kern="1200" cap="none" spc="0" normalizeH="0" baseline="0" noProof="0" dirty="0" smtClean="0">
              <a:ln>
                <a:noFill/>
              </a:ln>
              <a:solidFill>
                <a:schemeClr val="tx1">
                  <a:lumMod val="75000"/>
                  <a:lumOff val="25000"/>
                </a:schemeClr>
              </a:solidFill>
              <a:effectLst/>
              <a:uLnTx/>
              <a:uFillTx/>
              <a:latin typeface="Courier New" pitchFamily="49" charset="0"/>
              <a:ea typeface="+mn-ea"/>
              <a:cs typeface="Century Gothic"/>
            </a:endParaRPr>
          </a:p>
          <a:p>
            <a:pPr marL="342900" marR="0" lvl="0" indent="-342900" algn="l" defTabSz="457200" rtl="0" eaLnBrk="1" fontAlgn="auto" latinLnBrk="0" hangingPunct="1">
              <a:lnSpc>
                <a:spcPct val="9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90000"/>
              </a:lnSpc>
              <a:spcBef>
                <a:spcPct val="30000"/>
              </a:spcBef>
              <a:spcAft>
                <a:spcPts val="0"/>
              </a:spcAft>
              <a:buClr>
                <a:srgbClr val="890C4C"/>
              </a:buClr>
              <a:buSzTx/>
              <a:buFont typeface="Arial"/>
              <a:buNone/>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grpSp>
        <p:nvGrpSpPr>
          <p:cNvPr id="2" name="Group 10"/>
          <p:cNvGrpSpPr/>
          <p:nvPr/>
        </p:nvGrpSpPr>
        <p:grpSpPr>
          <a:xfrm>
            <a:off x="1531504" y="4527739"/>
            <a:ext cx="6169819" cy="1009189"/>
            <a:chOff x="3230563" y="5567996"/>
            <a:chExt cx="5227637" cy="615983"/>
          </a:xfrm>
        </p:grpSpPr>
        <p:sp>
          <p:nvSpPr>
            <p:cNvPr id="12" name="Text Box 11"/>
            <p:cNvSpPr txBox="1">
              <a:spLocks noChangeArrowheads="1"/>
            </p:cNvSpPr>
            <p:nvPr/>
          </p:nvSpPr>
          <p:spPr bwMode="auto">
            <a:xfrm>
              <a:off x="3230563" y="5717585"/>
              <a:ext cx="740226" cy="205080"/>
            </a:xfrm>
            <a:prstGeom prst="rect">
              <a:avLst/>
            </a:prstGeom>
            <a:noFill/>
            <a:ln w="9525">
              <a:noFill/>
              <a:miter lim="800000"/>
              <a:headEnd/>
              <a:tailEnd/>
            </a:ln>
          </p:spPr>
          <p:txBody>
            <a:bodyPr wrap="none" lIns="90488" tIns="44450" rIns="90488" bIns="44450">
              <a:spAutoFit/>
            </a:bodyPr>
            <a:lstStyle/>
            <a:p>
              <a:pPr algn="l" eaLnBrk="0" hangingPunct="0"/>
              <a:r>
                <a:rPr lang="en-US" sz="1600" b="1" dirty="0" smtClean="0">
                  <a:latin typeface="Arial" charset="0"/>
                </a:rPr>
                <a:t>SET   </a:t>
              </a:r>
              <a:r>
                <a:rPr lang="en-US" sz="1600" b="1" dirty="0">
                  <a:latin typeface="Arial" charset="0"/>
                </a:rPr>
                <a:t>=</a:t>
              </a:r>
            </a:p>
          </p:txBody>
        </p:sp>
        <p:sp>
          <p:nvSpPr>
            <p:cNvPr id="13" name="Rectangle 4"/>
            <p:cNvSpPr>
              <a:spLocks noChangeArrowheads="1"/>
            </p:cNvSpPr>
            <p:nvPr/>
          </p:nvSpPr>
          <p:spPr bwMode="auto">
            <a:xfrm>
              <a:off x="4648200" y="5567996"/>
              <a:ext cx="3810000" cy="520700"/>
            </a:xfrm>
            <a:prstGeom prst="rect">
              <a:avLst/>
            </a:prstGeom>
            <a:solidFill>
              <a:srgbClr val="99CCFF"/>
            </a:solidFill>
            <a:ln w="9525">
              <a:solidFill>
                <a:schemeClr val="tx1"/>
              </a:solidFill>
              <a:miter lim="800000"/>
              <a:headEnd/>
              <a:tailEnd/>
            </a:ln>
          </p:spPr>
          <p:txBody>
            <a:bodyPr lIns="90488" tIns="44450" rIns="90488" bIns="44450" anchor="ctr">
              <a:spAutoFit/>
            </a:bodyPr>
            <a:lstStyle/>
            <a:p>
              <a:endParaRPr lang="en-US" dirty="0"/>
            </a:p>
          </p:txBody>
        </p:sp>
        <p:grpSp>
          <p:nvGrpSpPr>
            <p:cNvPr id="4" name="Group 16"/>
            <p:cNvGrpSpPr/>
            <p:nvPr/>
          </p:nvGrpSpPr>
          <p:grpSpPr>
            <a:xfrm>
              <a:off x="5047616" y="5739479"/>
              <a:ext cx="3070225" cy="444500"/>
              <a:chOff x="4876800" y="5618903"/>
              <a:chExt cx="3070225" cy="444500"/>
            </a:xfrm>
          </p:grpSpPr>
          <p:sp>
            <p:nvSpPr>
              <p:cNvPr id="16" name="Line 6"/>
              <p:cNvSpPr>
                <a:spLocks noChangeShapeType="1"/>
              </p:cNvSpPr>
              <p:nvPr/>
            </p:nvSpPr>
            <p:spPr bwMode="auto">
              <a:xfrm flipH="1">
                <a:off x="6489700" y="5707803"/>
                <a:ext cx="1371600" cy="0"/>
              </a:xfrm>
              <a:prstGeom prst="line">
                <a:avLst/>
              </a:prstGeom>
              <a:noFill/>
              <a:ln w="28575">
                <a:solidFill>
                  <a:schemeClr val="tx1"/>
                </a:solidFill>
                <a:round/>
                <a:headEnd/>
                <a:tailEnd type="triangle" w="med" len="med"/>
              </a:ln>
            </p:spPr>
            <p:txBody>
              <a:bodyPr wrap="none" lIns="90488" tIns="44450" rIns="90488" bIns="44450" anchor="ctr">
                <a:spAutoFit/>
              </a:bodyPr>
              <a:lstStyle/>
              <a:p>
                <a:endParaRPr lang="en-US" dirty="0"/>
              </a:p>
            </p:txBody>
          </p:sp>
          <p:sp>
            <p:nvSpPr>
              <p:cNvPr id="17" name="Line 7"/>
              <p:cNvSpPr>
                <a:spLocks noChangeShapeType="1"/>
              </p:cNvSpPr>
              <p:nvPr/>
            </p:nvSpPr>
            <p:spPr bwMode="auto">
              <a:xfrm flipH="1">
                <a:off x="4876800" y="5720503"/>
                <a:ext cx="1371600" cy="0"/>
              </a:xfrm>
              <a:prstGeom prst="line">
                <a:avLst/>
              </a:prstGeom>
              <a:noFill/>
              <a:ln w="28575">
                <a:solidFill>
                  <a:schemeClr val="tx1"/>
                </a:solidFill>
                <a:round/>
                <a:headEnd/>
                <a:tailEnd type="triangle" w="med" len="med"/>
              </a:ln>
            </p:spPr>
            <p:txBody>
              <a:bodyPr wrap="none" lIns="90488" tIns="44450" rIns="90488" bIns="44450" anchor="ctr">
                <a:spAutoFit/>
              </a:bodyPr>
              <a:lstStyle/>
              <a:p>
                <a:endParaRPr lang="en-US" dirty="0"/>
              </a:p>
            </p:txBody>
          </p:sp>
          <p:sp>
            <p:nvSpPr>
              <p:cNvPr id="18" name="Text Box 9"/>
              <p:cNvSpPr txBox="1">
                <a:spLocks noChangeArrowheads="1"/>
              </p:cNvSpPr>
              <p:nvPr/>
            </p:nvSpPr>
            <p:spPr bwMode="auto">
              <a:xfrm>
                <a:off x="4953000" y="5730028"/>
                <a:ext cx="958850" cy="333375"/>
              </a:xfrm>
              <a:prstGeom prst="rect">
                <a:avLst/>
              </a:prstGeom>
              <a:noFill/>
              <a:ln w="9525">
                <a:noFill/>
                <a:miter lim="800000"/>
                <a:headEnd/>
                <a:tailEnd/>
              </a:ln>
            </p:spPr>
            <p:txBody>
              <a:bodyPr wrap="none" lIns="90488" tIns="44450" rIns="90488" bIns="44450">
                <a:spAutoFit/>
              </a:bodyPr>
              <a:lstStyle/>
              <a:p>
                <a:pPr algn="l" eaLnBrk="0" hangingPunct="0"/>
                <a:r>
                  <a:rPr lang="en-US" sz="1600" b="1" dirty="0">
                    <a:latin typeface="Arial" charset="0"/>
                  </a:rPr>
                  <a:t>ASSIGN</a:t>
                </a:r>
              </a:p>
            </p:txBody>
          </p:sp>
          <p:sp>
            <p:nvSpPr>
              <p:cNvPr id="19" name="Text Box 10"/>
              <p:cNvSpPr txBox="1">
                <a:spLocks noChangeArrowheads="1"/>
              </p:cNvSpPr>
              <p:nvPr/>
            </p:nvSpPr>
            <p:spPr bwMode="auto">
              <a:xfrm>
                <a:off x="6400800" y="5717328"/>
                <a:ext cx="1546225" cy="333375"/>
              </a:xfrm>
              <a:prstGeom prst="rect">
                <a:avLst/>
              </a:prstGeom>
              <a:noFill/>
              <a:ln w="9525">
                <a:noFill/>
                <a:miter lim="800000"/>
                <a:headEnd/>
                <a:tailEnd/>
              </a:ln>
            </p:spPr>
            <p:txBody>
              <a:bodyPr wrap="none" lIns="90488" tIns="44450" rIns="90488" bIns="44450">
                <a:spAutoFit/>
              </a:bodyPr>
              <a:lstStyle/>
              <a:p>
                <a:pPr algn="l" eaLnBrk="0" hangingPunct="0"/>
                <a:r>
                  <a:rPr lang="en-US" sz="1600" b="1" dirty="0">
                    <a:latin typeface="Arial" charset="0"/>
                  </a:rPr>
                  <a:t>PROMPT-FOR</a:t>
                </a:r>
              </a:p>
            </p:txBody>
          </p:sp>
          <p:grpSp>
            <p:nvGrpSpPr>
              <p:cNvPr id="5" name="Group 19"/>
              <p:cNvGrpSpPr>
                <a:grpSpLocks/>
              </p:cNvGrpSpPr>
              <p:nvPr/>
            </p:nvGrpSpPr>
            <p:grpSpPr bwMode="auto">
              <a:xfrm>
                <a:off x="6172200" y="5618903"/>
                <a:ext cx="304800" cy="304800"/>
                <a:chOff x="1008" y="3840"/>
                <a:chExt cx="192" cy="192"/>
              </a:xfrm>
            </p:grpSpPr>
            <p:sp>
              <p:nvSpPr>
                <p:cNvPr id="22" name="Line 13"/>
                <p:cNvSpPr>
                  <a:spLocks noChangeShapeType="1"/>
                </p:cNvSpPr>
                <p:nvPr/>
              </p:nvSpPr>
              <p:spPr bwMode="auto">
                <a:xfrm flipH="1">
                  <a:off x="1008" y="3840"/>
                  <a:ext cx="144" cy="192"/>
                </a:xfrm>
                <a:prstGeom prst="line">
                  <a:avLst/>
                </a:prstGeom>
                <a:noFill/>
                <a:ln w="9525">
                  <a:solidFill>
                    <a:schemeClr val="tx1"/>
                  </a:solidFill>
                  <a:round/>
                  <a:headEnd/>
                  <a:tailEnd/>
                </a:ln>
              </p:spPr>
              <p:txBody>
                <a:bodyPr wrap="none" lIns="90488" tIns="44450" rIns="90488" bIns="44450" anchor="ctr">
                  <a:spAutoFit/>
                </a:bodyPr>
                <a:lstStyle/>
                <a:p>
                  <a:endParaRPr lang="en-US" dirty="0"/>
                </a:p>
              </p:txBody>
            </p:sp>
            <p:sp>
              <p:nvSpPr>
                <p:cNvPr id="23" name="Line 14"/>
                <p:cNvSpPr>
                  <a:spLocks noChangeShapeType="1"/>
                </p:cNvSpPr>
                <p:nvPr/>
              </p:nvSpPr>
              <p:spPr bwMode="auto">
                <a:xfrm flipH="1">
                  <a:off x="1056" y="3840"/>
                  <a:ext cx="144" cy="192"/>
                </a:xfrm>
                <a:prstGeom prst="line">
                  <a:avLst/>
                </a:prstGeom>
                <a:noFill/>
                <a:ln w="9525">
                  <a:solidFill>
                    <a:schemeClr val="tx1"/>
                  </a:solidFill>
                  <a:round/>
                  <a:headEnd/>
                  <a:tailEnd/>
                </a:ln>
              </p:spPr>
              <p:txBody>
                <a:bodyPr wrap="none" lIns="90488" tIns="44450" rIns="90488" bIns="44450" anchor="ctr">
                  <a:spAutoFit/>
                </a:bodyPr>
                <a:lstStyle/>
                <a:p>
                  <a:endParaRPr lang="en-US" dirty="0"/>
                </a:p>
              </p:txBody>
            </p:sp>
          </p:grpSp>
        </p:grpSp>
      </p:grpSp>
      <p:sp>
        <p:nvSpPr>
          <p:cNvPr id="25" name="Text Box 11"/>
          <p:cNvSpPr txBox="1">
            <a:spLocks noChangeArrowheads="1"/>
          </p:cNvSpPr>
          <p:nvPr/>
        </p:nvSpPr>
        <p:spPr bwMode="auto">
          <a:xfrm>
            <a:off x="1531504" y="3998503"/>
            <a:ext cx="1050353" cy="335989"/>
          </a:xfrm>
          <a:prstGeom prst="rect">
            <a:avLst/>
          </a:prstGeom>
          <a:noFill/>
          <a:ln w="9525">
            <a:noFill/>
            <a:miter lim="800000"/>
            <a:headEnd/>
            <a:tailEnd/>
          </a:ln>
        </p:spPr>
        <p:txBody>
          <a:bodyPr wrap="none" lIns="90488" tIns="44450" rIns="90488" bIns="44450">
            <a:spAutoFit/>
          </a:bodyPr>
          <a:lstStyle/>
          <a:p>
            <a:pPr algn="l" eaLnBrk="0" hangingPunct="0"/>
            <a:r>
              <a:rPr lang="en-US" sz="1600" b="1" dirty="0" smtClean="0">
                <a:latin typeface="Arial" charset="0"/>
              </a:rPr>
              <a:t>DISPLAY</a:t>
            </a:r>
            <a:endParaRPr lang="en-US" sz="1600" b="1" dirty="0">
              <a:latin typeface="Arial" charset="0"/>
            </a:endParaRPr>
          </a:p>
        </p:txBody>
      </p:sp>
      <p:cxnSp>
        <p:nvCxnSpPr>
          <p:cNvPr id="28" name="Straight Arrow Connector 27"/>
          <p:cNvCxnSpPr/>
          <p:nvPr/>
        </p:nvCxnSpPr>
        <p:spPr>
          <a:xfrm rot="5400000">
            <a:off x="1621011" y="4566135"/>
            <a:ext cx="464874" cy="1588"/>
          </a:xfrm>
          <a:prstGeom prst="straightConnector1">
            <a:avLst/>
          </a:prstGeom>
          <a:noFill/>
          <a:ln w="28575">
            <a:solidFill>
              <a:schemeClr val="tx1"/>
            </a:solidFill>
            <a:round/>
            <a:headEnd/>
            <a:tailEnd type="triangle" w="med" len="med"/>
          </a:ln>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0518"/>
            <a:ext cx="8229600" cy="5309017"/>
          </a:xfrm>
        </p:spPr>
        <p:txBody>
          <a:bodyPr>
            <a:normAutofit fontScale="77500" lnSpcReduction="20000"/>
          </a:bodyPr>
          <a:lstStyle/>
          <a:p>
            <a:pPr lvl="1">
              <a:defRPr/>
            </a:pPr>
            <a:r>
              <a:rPr lang="en-US" sz="2300" dirty="0" smtClean="0">
                <a:solidFill>
                  <a:schemeClr val="bg1">
                    <a:lumMod val="75000"/>
                  </a:schemeClr>
                </a:solidFill>
              </a:rPr>
              <a:t>Lesson 1: Overview</a:t>
            </a:r>
          </a:p>
          <a:p>
            <a:pPr lvl="0">
              <a:defRPr/>
            </a:pPr>
            <a:r>
              <a:rPr lang="en-US" sz="2600" b="1" dirty="0" smtClean="0">
                <a:solidFill>
                  <a:schemeClr val="bg1">
                    <a:lumMod val="75000"/>
                  </a:schemeClr>
                </a:solidFill>
              </a:rPr>
              <a:t>Section 1: Getting Started and Creating Simple Reports</a:t>
            </a:r>
          </a:p>
          <a:p>
            <a:pPr lvl="1">
              <a:defRPr/>
            </a:pPr>
            <a:r>
              <a:rPr lang="en-US" sz="2300" dirty="0" smtClean="0">
                <a:solidFill>
                  <a:schemeClr val="bg1">
                    <a:lumMod val="75000"/>
                  </a:schemeClr>
                </a:solidFill>
              </a:rPr>
              <a:t>Lesson 2: Introduction to Progress</a:t>
            </a:r>
          </a:p>
          <a:p>
            <a:pPr lvl="1">
              <a:defRPr/>
            </a:pPr>
            <a:r>
              <a:rPr lang="en-US" sz="2300" dirty="0" smtClean="0">
                <a:solidFill>
                  <a:schemeClr val="bg1">
                    <a:lumMod val="75000"/>
                  </a:schemeClr>
                </a:solidFill>
              </a:rPr>
              <a:t>Lesson 3: Using the Progress Editor</a:t>
            </a:r>
          </a:p>
          <a:p>
            <a:pPr lvl="1">
              <a:defRPr/>
            </a:pPr>
            <a:r>
              <a:rPr lang="en-US" sz="2300" dirty="0" smtClean="0">
                <a:solidFill>
                  <a:schemeClr val="bg1">
                    <a:lumMod val="75000"/>
                  </a:schemeClr>
                </a:solidFill>
              </a:rPr>
              <a:t>Lesson 4: Creating simple Progress procedures</a:t>
            </a:r>
          </a:p>
          <a:p>
            <a:pPr lvl="1">
              <a:defRPr/>
            </a:pPr>
            <a:r>
              <a:rPr lang="en-US" sz="2300" dirty="0" smtClean="0">
                <a:solidFill>
                  <a:schemeClr val="bg1">
                    <a:lumMod val="75000"/>
                  </a:schemeClr>
                </a:solidFill>
              </a:rPr>
              <a:t>Lesson 5: Formatting, sorting, and report totals</a:t>
            </a:r>
          </a:p>
          <a:p>
            <a:pPr lvl="1">
              <a:defRPr/>
            </a:pPr>
            <a:r>
              <a:rPr lang="en-US" sz="2300" dirty="0" smtClean="0">
                <a:solidFill>
                  <a:schemeClr val="bg1">
                    <a:lumMod val="75000"/>
                  </a:schemeClr>
                </a:solidFill>
              </a:rPr>
              <a:t>Lesson 6: Selecting specific records</a:t>
            </a:r>
          </a:p>
          <a:p>
            <a:pPr lvl="0">
              <a:defRPr/>
            </a:pPr>
            <a:r>
              <a:rPr lang="en-US" sz="2600" b="1" dirty="0" smtClean="0">
                <a:solidFill>
                  <a:schemeClr val="tx2"/>
                </a:solidFill>
              </a:rPr>
              <a:t> Section 2: Writing More Complex Reports</a:t>
            </a:r>
          </a:p>
          <a:p>
            <a:pPr lvl="1">
              <a:defRPr/>
            </a:pPr>
            <a:r>
              <a:rPr lang="en-US" sz="2300" dirty="0" smtClean="0">
                <a:solidFill>
                  <a:schemeClr val="tx2"/>
                </a:solidFill>
              </a:rPr>
              <a:t>Lesson 7: Using FIND, REPEAT, and defined variables</a:t>
            </a:r>
          </a:p>
          <a:p>
            <a:pPr lvl="1">
              <a:defRPr/>
            </a:pPr>
            <a:r>
              <a:rPr lang="en-US" sz="2300" dirty="0" smtClean="0">
                <a:solidFill>
                  <a:schemeClr val="tx2"/>
                </a:solidFill>
              </a:rPr>
              <a:t>Lesson 8: Accessing multiple tables</a:t>
            </a:r>
          </a:p>
          <a:p>
            <a:pPr lvl="1">
              <a:defRPr/>
            </a:pPr>
            <a:r>
              <a:rPr lang="en-US" sz="2300" dirty="0" smtClean="0">
                <a:solidFill>
                  <a:schemeClr val="tx2"/>
                </a:solidFill>
              </a:rPr>
              <a:t>Lesson 9: Frame control</a:t>
            </a:r>
          </a:p>
          <a:p>
            <a:pPr lvl="1">
              <a:defRPr/>
            </a:pPr>
            <a:r>
              <a:rPr lang="en-US" sz="2300" dirty="0" smtClean="0">
                <a:solidFill>
                  <a:schemeClr val="tx2"/>
                </a:solidFill>
              </a:rPr>
              <a:t>Lesson 10: Using include files</a:t>
            </a:r>
          </a:p>
          <a:p>
            <a:pPr lvl="1">
              <a:defRPr/>
            </a:pPr>
            <a:r>
              <a:rPr lang="en-US" sz="2300" dirty="0" smtClean="0">
                <a:solidFill>
                  <a:schemeClr val="tx2"/>
                </a:solidFill>
              </a:rPr>
              <a:t>Lesson 11: Arrays, temp-tables, buffers, and other useful functions</a:t>
            </a:r>
          </a:p>
          <a:p>
            <a:pPr lvl="0">
              <a:defRPr/>
            </a:pPr>
            <a:r>
              <a:rPr lang="en-US" sz="2600" b="1" dirty="0" smtClean="0">
                <a:solidFill>
                  <a:schemeClr val="bg1">
                    <a:lumMod val="75000"/>
                  </a:schemeClr>
                </a:solidFill>
              </a:rPr>
              <a:t>Section 3: Advanced Topics</a:t>
            </a:r>
            <a:endParaRPr lang="en-US" sz="2600" dirty="0" smtClean="0">
              <a:solidFill>
                <a:schemeClr val="bg1">
                  <a:lumMod val="75000"/>
                </a:schemeClr>
              </a:solidFill>
            </a:endParaRPr>
          </a:p>
          <a:p>
            <a:pPr lvl="1">
              <a:defRPr/>
            </a:pPr>
            <a:r>
              <a:rPr lang="en-US" sz="2300" dirty="0" smtClean="0">
                <a:solidFill>
                  <a:schemeClr val="bg1">
                    <a:lumMod val="75000"/>
                  </a:schemeClr>
                </a:solidFill>
              </a:rPr>
              <a:t>Lesson 12: Scoping</a:t>
            </a:r>
          </a:p>
          <a:p>
            <a:pPr lvl="1">
              <a:defRPr/>
            </a:pPr>
            <a:r>
              <a:rPr lang="en-US" sz="2300" dirty="0" smtClean="0">
                <a:solidFill>
                  <a:schemeClr val="bg1">
                    <a:lumMod val="75000"/>
                  </a:schemeClr>
                </a:solidFill>
              </a:rPr>
              <a:t>Lesson 13: ProDataSets</a:t>
            </a:r>
          </a:p>
          <a:p>
            <a:pPr lvl="1">
              <a:defRPr/>
            </a:pPr>
            <a:r>
              <a:rPr lang="en-US" sz="2300" dirty="0" smtClean="0">
                <a:solidFill>
                  <a:schemeClr val="bg1">
                    <a:lumMod val="75000"/>
                  </a:schemeClr>
                </a:solidFill>
              </a:rPr>
              <a:t>Lesson 14: Triggers and events (optional)</a:t>
            </a:r>
          </a:p>
          <a:p>
            <a:pPr lvl="1">
              <a:defRPr/>
            </a:pPr>
            <a:r>
              <a:rPr lang="en-US" sz="2300" dirty="0" smtClean="0">
                <a:solidFill>
                  <a:schemeClr val="bg1">
                    <a:lumMod val="75000"/>
                  </a:schemeClr>
                </a:solidFill>
              </a:rPr>
              <a:t>Lesson 15: Queries and handles (optional)</a:t>
            </a:r>
          </a:p>
        </p:txBody>
      </p:sp>
      <p:sp>
        <p:nvSpPr>
          <p:cNvPr id="4" name="Title 3"/>
          <p:cNvSpPr>
            <a:spLocks noGrp="1"/>
          </p:cNvSpPr>
          <p:nvPr>
            <p:ph type="title"/>
          </p:nvPr>
        </p:nvSpPr>
        <p:spPr>
          <a:xfrm>
            <a:off x="457200" y="334492"/>
            <a:ext cx="8229600" cy="708730"/>
          </a:xfrm>
        </p:spPr>
        <p:txBody>
          <a:bodyPr/>
          <a:lstStyle/>
          <a:p>
            <a:r>
              <a:rPr lang="en-US" dirty="0" smtClean="0"/>
              <a:t>Agenda</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PP-CR-020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73692" y="334122"/>
            <a:ext cx="7540704" cy="716523"/>
          </a:xfrm>
        </p:spPr>
        <p:txBody>
          <a:bodyPr>
            <a:normAutofit/>
          </a:bodyPr>
          <a:lstStyle/>
          <a:p>
            <a:r>
              <a:rPr lang="en-US" dirty="0" smtClean="0"/>
              <a:t>Caution</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1316182"/>
            <a:ext cx="8446640" cy="4692220"/>
          </a:xfrm>
          <a:prstGeom prst="rect">
            <a:avLst/>
          </a:prstGeom>
        </p:spPr>
        <p:txBody>
          <a:bodyPr>
            <a:normAutofit/>
          </a:bodyPr>
          <a:lstStyle/>
          <a:p>
            <a:pPr>
              <a:spcBef>
                <a:spcPct val="20000"/>
              </a:spcBef>
              <a:buClr>
                <a:schemeClr val="accent6"/>
              </a:buClr>
            </a:pPr>
            <a:r>
              <a:rPr lang="en-US" sz="2400" dirty="0" smtClean="0">
                <a:solidFill>
                  <a:schemeClr val="tx2">
                    <a:lumMod val="90000"/>
                    <a:lumOff val="10000"/>
                  </a:schemeClr>
                </a:solidFill>
                <a:cs typeface="Courier New" pitchFamily="49" charset="0"/>
              </a:rPr>
              <a:t>Us</a:t>
            </a:r>
            <a:r>
              <a:rPr lang="en-GB" sz="2400" dirty="0" smtClean="0"/>
              <a:t>e caution with the following statements because they can corrupt the integrity of the QAD database</a:t>
            </a:r>
            <a:endParaRPr lang="en-US" sz="2400" dirty="0" smtClean="0"/>
          </a:p>
          <a:p>
            <a:r>
              <a:rPr lang="en-GB" sz="2400" dirty="0" smtClean="0"/>
              <a:t> </a:t>
            </a:r>
            <a:endParaRPr lang="en-US" sz="2400" dirty="0" smtClean="0"/>
          </a:p>
          <a:p>
            <a:pPr lvl="1" indent="-457200">
              <a:buAutoNum type="arabicPeriod"/>
            </a:pPr>
            <a:r>
              <a:rPr lang="en-GB" sz="2400" dirty="0" smtClean="0"/>
              <a:t>UPDATE &lt;database field name&gt; </a:t>
            </a:r>
          </a:p>
          <a:p>
            <a:pPr lvl="1" indent="-457200">
              <a:buFontTx/>
              <a:buAutoNum type="arabicPeriod"/>
            </a:pPr>
            <a:r>
              <a:rPr lang="en-GB" sz="2400" dirty="0" smtClean="0"/>
              <a:t>ASSIGN &lt;database field name&gt;</a:t>
            </a:r>
          </a:p>
          <a:p>
            <a:pPr lvl="1" indent="-457200">
              <a:buFontTx/>
              <a:buAutoNum type="arabicPeriod"/>
            </a:pPr>
            <a:r>
              <a:rPr lang="en-GB" sz="2400" dirty="0" smtClean="0"/>
              <a:t>&lt;database field name&gt; = expression</a:t>
            </a:r>
            <a:endParaRPr lang="en-US" sz="2400" dirty="0" smtClean="0"/>
          </a:p>
          <a:p>
            <a:pPr lvl="1" indent="-457200">
              <a:buAutoNum type="arabicPeriod"/>
            </a:pPr>
            <a:r>
              <a:rPr lang="en-GB" sz="2400" dirty="0" smtClean="0"/>
              <a:t>SET &lt;database field name&gt; 		</a:t>
            </a:r>
          </a:p>
          <a:p>
            <a:pPr lvl="1" indent="-457200">
              <a:buAutoNum type="arabicPeriod"/>
            </a:pPr>
            <a:endParaRPr lang="en-GB" sz="2400" dirty="0" smtClean="0"/>
          </a:p>
          <a:p>
            <a:pPr lvl="1" indent="-457200">
              <a:buAutoNum type="arabicPeriod"/>
            </a:pPr>
            <a:r>
              <a:rPr lang="en-GB" sz="2400" dirty="0" smtClean="0"/>
              <a:t>INSERT &lt;database table name&gt;</a:t>
            </a:r>
          </a:p>
          <a:p>
            <a:pPr lvl="1" indent="-457200">
              <a:buFont typeface="+mj-lt"/>
              <a:buAutoNum type="arabicPeriod"/>
            </a:pPr>
            <a:r>
              <a:rPr lang="en-GB" sz="2400" dirty="0" smtClean="0"/>
              <a:t>CREATE &lt;database table name&gt;</a:t>
            </a:r>
            <a:endParaRPr lang="en-US" sz="2400" dirty="0" smtClean="0"/>
          </a:p>
          <a:p>
            <a:pPr lvl="1" indent="-457200">
              <a:buAutoNum type="arabicPeriod"/>
            </a:pPr>
            <a:r>
              <a:rPr lang="en-GB" sz="2400" dirty="0" smtClean="0"/>
              <a:t>DELETE &lt;database table name&gt;</a:t>
            </a:r>
            <a:endParaRPr lang="en-US" sz="2400" dirty="0" smtClean="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6" name="Picture 2" descr="C:\Users\hme\AppData\Local\Microsoft\Windows\Temporary Internet Files\Content.IE5\0MXZ2ZLE\MM900213519[1].gif"/>
          <p:cNvPicPr>
            <a:picLocks noChangeAspect="1" noChangeArrowheads="1" noCrop="1"/>
          </p:cNvPicPr>
          <p:nvPr/>
        </p:nvPicPr>
        <p:blipFill>
          <a:blip r:embed="rId3"/>
          <a:srcRect/>
          <a:stretch>
            <a:fillRect/>
          </a:stretch>
        </p:blipFill>
        <p:spPr bwMode="auto">
          <a:xfrm>
            <a:off x="321192" y="238425"/>
            <a:ext cx="952500" cy="9620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7-5: User-Defined Variables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a:t>
            </a:r>
            <a:r>
              <a:rPr lang="en-US" sz="800" dirty="0" smtClean="0"/>
              <a:t>0</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015382"/>
            <a:ext cx="8229600" cy="4999951"/>
          </a:xfrm>
        </p:spPr>
        <p:txBody>
          <a:bodyPr>
            <a:normAutofit/>
          </a:bodyPr>
          <a:lstStyle/>
          <a:p>
            <a:pPr marL="0" indent="0">
              <a:buNone/>
            </a:pPr>
            <a:r>
              <a:rPr lang="en-GB" sz="3200" dirty="0" smtClean="0">
                <a:solidFill>
                  <a:schemeClr val="tx2">
                    <a:lumMod val="90000"/>
                    <a:lumOff val="10000"/>
                  </a:schemeClr>
                </a:solidFill>
              </a:rPr>
              <a:t>You should now be familiar with:</a:t>
            </a:r>
            <a:endParaRPr lang="en-US" sz="3200" dirty="0" smtClean="0">
              <a:solidFill>
                <a:schemeClr val="tx2">
                  <a:lumMod val="90000"/>
                  <a:lumOff val="10000"/>
                </a:schemeClr>
              </a:solidFill>
            </a:endParaRPr>
          </a:p>
          <a:p>
            <a:pPr marL="365760"/>
            <a:r>
              <a:rPr lang="en-US" dirty="0" smtClean="0">
                <a:solidFill>
                  <a:schemeClr val="tx2">
                    <a:lumMod val="75000"/>
                    <a:lumOff val="25000"/>
                  </a:schemeClr>
                </a:solidFill>
              </a:rPr>
              <a:t>FIND statement and the NO-ERROR option</a:t>
            </a:r>
          </a:p>
          <a:p>
            <a:pPr marL="365760"/>
            <a:r>
              <a:rPr lang="en-US" dirty="0" smtClean="0">
                <a:solidFill>
                  <a:schemeClr val="tx2">
                    <a:lumMod val="75000"/>
                    <a:lumOff val="25000"/>
                  </a:schemeClr>
                </a:solidFill>
              </a:rPr>
              <a:t>AVAILABLE function</a:t>
            </a:r>
            <a:endParaRPr lang="en-US" sz="1600" dirty="0" smtClean="0">
              <a:solidFill>
                <a:schemeClr val="tx2">
                  <a:lumMod val="75000"/>
                  <a:lumOff val="25000"/>
                </a:schemeClr>
              </a:solidFill>
            </a:endParaRPr>
          </a:p>
          <a:p>
            <a:pPr marL="365760"/>
            <a:r>
              <a:rPr lang="en-GB" dirty="0" smtClean="0"/>
              <a:t>REPEAT loops</a:t>
            </a:r>
          </a:p>
          <a:p>
            <a:pPr marL="365760"/>
            <a:r>
              <a:rPr lang="en-GB" dirty="0" smtClean="0"/>
              <a:t>Defining variables</a:t>
            </a:r>
          </a:p>
          <a:p>
            <a:pPr marL="365760"/>
            <a:r>
              <a:rPr lang="en-GB" dirty="0" smtClean="0"/>
              <a:t>UPDATE statement and how it differs from the PROMPT-FOR statement</a:t>
            </a:r>
          </a:p>
        </p:txBody>
      </p:sp>
      <p:sp>
        <p:nvSpPr>
          <p:cNvPr id="4" name="Title 3"/>
          <p:cNvSpPr>
            <a:spLocks noGrp="1"/>
          </p:cNvSpPr>
          <p:nvPr>
            <p:ph type="title"/>
          </p:nvPr>
        </p:nvSpPr>
        <p:spPr>
          <a:xfrm>
            <a:off x="457200" y="330716"/>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2863"/>
            <a:ext cx="8229600" cy="705411"/>
          </a:xfrm>
        </p:spPr>
        <p:txBody>
          <a:bodyPr>
            <a:normAutofit/>
          </a:bodyPr>
          <a:lstStyle/>
          <a:p>
            <a:r>
              <a:rPr lang="en-US" dirty="0" smtClean="0"/>
              <a:t>Lesson 8: Accessing Multiple Tables </a:t>
            </a:r>
            <a:endParaRPr lang="en-US" dirty="0"/>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2090"/>
            <a:ext cx="8229600" cy="716523"/>
          </a:xfrm>
        </p:spPr>
        <p:txBody>
          <a:bodyPr/>
          <a:lstStyle/>
          <a:p>
            <a:r>
              <a:rPr lang="en-US" dirty="0" smtClean="0"/>
              <a:t>Lesson 8 Goals</a:t>
            </a:r>
            <a:endParaRPr lang="en-US" dirty="0"/>
          </a:p>
        </p:txBody>
      </p:sp>
      <p:sp>
        <p:nvSpPr>
          <p:cNvPr id="3" name="Content Placeholder 2"/>
          <p:cNvSpPr>
            <a:spLocks noGrp="1"/>
          </p:cNvSpPr>
          <p:nvPr>
            <p:ph idx="1"/>
          </p:nvPr>
        </p:nvSpPr>
        <p:spPr>
          <a:xfrm>
            <a:off x="457200" y="1158933"/>
            <a:ext cx="8229600" cy="4992157"/>
          </a:xfrm>
        </p:spPr>
        <p:txBody>
          <a:bodyPr>
            <a:normAutofit/>
          </a:bodyPr>
          <a:lstStyle/>
          <a:p>
            <a:pPr marL="0" indent="0">
              <a:buNone/>
            </a:pPr>
            <a:r>
              <a:rPr lang="en-US" sz="3200" dirty="0" smtClean="0">
                <a:solidFill>
                  <a:schemeClr val="tx2">
                    <a:lumMod val="75000"/>
                    <a:lumOff val="25000"/>
                  </a:schemeClr>
                </a:solidFill>
              </a:rPr>
              <a:t>Upon completion of this lesson, you will be familiar with the following topics:</a:t>
            </a:r>
            <a:endParaRPr lang="en-US" sz="3200" dirty="0">
              <a:solidFill>
                <a:schemeClr val="tx2">
                  <a:lumMod val="75000"/>
                  <a:lumOff val="25000"/>
                </a:schemeClr>
              </a:solidFill>
            </a:endParaRPr>
          </a:p>
          <a:p>
            <a:r>
              <a:rPr lang="en-US" dirty="0" smtClean="0"/>
              <a:t>Database table relationships</a:t>
            </a:r>
          </a:p>
          <a:p>
            <a:r>
              <a:rPr lang="en-GB" dirty="0" smtClean="0"/>
              <a:t>How to determine table relationships using the QAD EA </a:t>
            </a:r>
            <a:r>
              <a:rPr lang="en-GB" i="1" dirty="0" smtClean="0"/>
              <a:t>Entity Diagrams</a:t>
            </a:r>
            <a:r>
              <a:rPr lang="en-GB" b="1" i="1" dirty="0" smtClean="0"/>
              <a:t> </a:t>
            </a:r>
            <a:r>
              <a:rPr lang="en-GB" dirty="0" smtClean="0"/>
              <a:t>manual</a:t>
            </a:r>
            <a:endParaRPr lang="en-US" sz="3600" dirty="0" smtClean="0"/>
          </a:p>
          <a:p>
            <a:r>
              <a:rPr lang="en-GB" dirty="0" smtClean="0"/>
              <a:t>Accessing two or more tables using combinations of FIND and FOR EACH statements</a:t>
            </a:r>
            <a:endParaRPr lang="en-US" dirty="0" smtClean="0"/>
          </a:p>
          <a:p>
            <a:pPr lvl="1"/>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24</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94620"/>
            <a:ext cx="8229600" cy="708730"/>
          </a:xfrm>
        </p:spPr>
        <p:txBody>
          <a:bodyPr/>
          <a:lstStyle/>
          <a:p>
            <a:r>
              <a:rPr lang="en-US" dirty="0" smtClean="0"/>
              <a:t>What is a Relational Database?</a:t>
            </a:r>
            <a:endParaRPr lang="en-US" dirty="0"/>
          </a:p>
        </p:txBody>
      </p:sp>
      <p:grpSp>
        <p:nvGrpSpPr>
          <p:cNvPr id="3" name="Group 26"/>
          <p:cNvGrpSpPr/>
          <p:nvPr/>
        </p:nvGrpSpPr>
        <p:grpSpPr>
          <a:xfrm>
            <a:off x="530425" y="1379525"/>
            <a:ext cx="8054975" cy="4814888"/>
            <a:chOff x="304800" y="1676400"/>
            <a:chExt cx="8054975" cy="4814888"/>
          </a:xfrm>
        </p:grpSpPr>
        <p:sp>
          <p:nvSpPr>
            <p:cNvPr id="6" name="AutoShape 4"/>
            <p:cNvSpPr>
              <a:spLocks noChangeArrowheads="1"/>
            </p:cNvSpPr>
            <p:nvPr/>
          </p:nvSpPr>
          <p:spPr bwMode="auto">
            <a:xfrm>
              <a:off x="609600" y="1981200"/>
              <a:ext cx="4791075" cy="3500438"/>
            </a:xfrm>
            <a:prstGeom prst="flowChartMagneticDisk">
              <a:avLst/>
            </a:prstGeom>
            <a:solidFill>
              <a:srgbClr val="C0C0C0"/>
            </a:solidFill>
            <a:ln w="12700">
              <a:solidFill>
                <a:schemeClr val="tx1"/>
              </a:solidFill>
              <a:round/>
              <a:headEnd type="none" w="sm" len="sm"/>
              <a:tailEnd type="none" w="sm" len="sm"/>
            </a:ln>
          </p:spPr>
          <p:txBody>
            <a:bodyPr lIns="90488" tIns="44450" rIns="90488" bIns="44450" anchor="ctr">
              <a:spAutoFit/>
            </a:bodyPr>
            <a:lstStyle/>
            <a:p>
              <a:endParaRPr lang="en-US" dirty="0"/>
            </a:p>
          </p:txBody>
        </p:sp>
        <p:sp>
          <p:nvSpPr>
            <p:cNvPr id="7" name="Freeform 5"/>
            <p:cNvSpPr>
              <a:spLocks/>
            </p:cNvSpPr>
            <p:nvPr/>
          </p:nvSpPr>
          <p:spPr bwMode="auto">
            <a:xfrm>
              <a:off x="304800" y="3314700"/>
              <a:ext cx="2362200" cy="1485900"/>
            </a:xfrm>
            <a:custGeom>
              <a:avLst/>
              <a:gdLst>
                <a:gd name="T0" fmla="*/ 2147483647 w 1488"/>
                <a:gd name="T1" fmla="*/ 0 h 912"/>
                <a:gd name="T2" fmla="*/ 0 w 1488"/>
                <a:gd name="T3" fmla="*/ 0 h 912"/>
                <a:gd name="T4" fmla="*/ 0 w 1488"/>
                <a:gd name="T5" fmla="*/ 2147483647 h 912"/>
                <a:gd name="T6" fmla="*/ 1330642460 w 1488"/>
                <a:gd name="T7" fmla="*/ 2147483647 h 912"/>
                <a:gd name="T8" fmla="*/ 0 60000 65536"/>
                <a:gd name="T9" fmla="*/ 0 60000 65536"/>
                <a:gd name="T10" fmla="*/ 0 60000 65536"/>
                <a:gd name="T11" fmla="*/ 0 60000 65536"/>
                <a:gd name="T12" fmla="*/ 0 w 1488"/>
                <a:gd name="T13" fmla="*/ 0 h 912"/>
                <a:gd name="T14" fmla="*/ 1488 w 1488"/>
                <a:gd name="T15" fmla="*/ 912 h 912"/>
              </a:gdLst>
              <a:ahLst/>
              <a:cxnLst>
                <a:cxn ang="T8">
                  <a:pos x="T0" y="T1"/>
                </a:cxn>
                <a:cxn ang="T9">
                  <a:pos x="T2" y="T3"/>
                </a:cxn>
                <a:cxn ang="T10">
                  <a:pos x="T4" y="T5"/>
                </a:cxn>
                <a:cxn ang="T11">
                  <a:pos x="T6" y="T7"/>
                </a:cxn>
              </a:cxnLst>
              <a:rect l="T12" t="T13" r="T14" b="T15"/>
              <a:pathLst>
                <a:path w="1488" h="912">
                  <a:moveTo>
                    <a:pt x="1488" y="0"/>
                  </a:moveTo>
                  <a:lnTo>
                    <a:pt x="0" y="0"/>
                  </a:lnTo>
                  <a:lnTo>
                    <a:pt x="0" y="912"/>
                  </a:lnTo>
                  <a:lnTo>
                    <a:pt x="528" y="912"/>
                  </a:lnTo>
                </a:path>
              </a:pathLst>
            </a:custGeom>
            <a:noFill/>
            <a:ln w="28575" cap="flat" cmpd="sng">
              <a:solidFill>
                <a:schemeClr val="tx1"/>
              </a:solidFill>
              <a:prstDash val="solid"/>
              <a:round/>
              <a:headEnd/>
              <a:tailEnd/>
            </a:ln>
          </p:spPr>
          <p:txBody>
            <a:bodyPr lIns="90488" tIns="44450" rIns="90488" bIns="44450" anchor="ctr">
              <a:spAutoFit/>
            </a:bodyPr>
            <a:lstStyle/>
            <a:p>
              <a:endParaRPr lang="en-US" dirty="0"/>
            </a:p>
          </p:txBody>
        </p:sp>
        <p:sp>
          <p:nvSpPr>
            <p:cNvPr id="8" name="AutoShape 6"/>
            <p:cNvSpPr>
              <a:spLocks noChangeArrowheads="1"/>
            </p:cNvSpPr>
            <p:nvPr/>
          </p:nvSpPr>
          <p:spPr bwMode="auto">
            <a:xfrm>
              <a:off x="3940175" y="1690688"/>
              <a:ext cx="2514600" cy="1981200"/>
            </a:xfrm>
            <a:prstGeom prst="foldedCorner">
              <a:avLst>
                <a:gd name="adj" fmla="val 12500"/>
              </a:avLst>
            </a:prstGeom>
            <a:solidFill>
              <a:srgbClr val="FFFFFF"/>
            </a:solidFill>
            <a:ln w="9525">
              <a:solidFill>
                <a:schemeClr val="tx1"/>
              </a:solidFill>
              <a:round/>
              <a:headEnd/>
              <a:tailEnd/>
            </a:ln>
          </p:spPr>
          <p:txBody>
            <a:bodyPr wrap="none" lIns="90488" tIns="44450" rIns="90488" bIns="44450" anchor="ctr">
              <a:spAutoFit/>
            </a:bodyPr>
            <a:lstStyle/>
            <a:p>
              <a:endParaRPr lang="en-US" dirty="0"/>
            </a:p>
          </p:txBody>
        </p:sp>
        <p:sp>
          <p:nvSpPr>
            <p:cNvPr id="9" name="AutoShape 7"/>
            <p:cNvSpPr>
              <a:spLocks noChangeArrowheads="1"/>
            </p:cNvSpPr>
            <p:nvPr/>
          </p:nvSpPr>
          <p:spPr bwMode="auto">
            <a:xfrm>
              <a:off x="1016000" y="3900488"/>
              <a:ext cx="2514600" cy="1981200"/>
            </a:xfrm>
            <a:prstGeom prst="foldedCorner">
              <a:avLst>
                <a:gd name="adj" fmla="val 12500"/>
              </a:avLst>
            </a:prstGeom>
            <a:solidFill>
              <a:srgbClr val="FFFFFF"/>
            </a:solidFill>
            <a:ln w="9525">
              <a:solidFill>
                <a:schemeClr val="tx1"/>
              </a:solidFill>
              <a:round/>
              <a:headEnd/>
              <a:tailEnd/>
            </a:ln>
          </p:spPr>
          <p:txBody>
            <a:bodyPr wrap="none" lIns="90488" tIns="44450" rIns="90488" bIns="44450" anchor="ctr">
              <a:spAutoFit/>
            </a:bodyPr>
            <a:lstStyle/>
            <a:p>
              <a:endParaRPr lang="en-US" dirty="0"/>
            </a:p>
          </p:txBody>
        </p:sp>
        <p:sp>
          <p:nvSpPr>
            <p:cNvPr id="10" name="Text Box 8"/>
            <p:cNvSpPr txBox="1">
              <a:spLocks noChangeArrowheads="1"/>
            </p:cNvSpPr>
            <p:nvPr/>
          </p:nvSpPr>
          <p:spPr bwMode="auto">
            <a:xfrm>
              <a:off x="990600" y="3886200"/>
              <a:ext cx="2482850" cy="1555750"/>
            </a:xfrm>
            <a:prstGeom prst="rect">
              <a:avLst/>
            </a:prstGeom>
            <a:noFill/>
            <a:ln w="9525">
              <a:noFill/>
              <a:miter lim="800000"/>
              <a:headEnd/>
              <a:tailEnd/>
            </a:ln>
          </p:spPr>
          <p:txBody>
            <a:bodyPr wrap="none" lIns="90488" tIns="44450" rIns="90488" bIns="44450">
              <a:spAutoFit/>
            </a:bodyPr>
            <a:lstStyle/>
            <a:p>
              <a:pPr algn="l" eaLnBrk="0" hangingPunct="0"/>
              <a:r>
                <a:rPr lang="en-US" sz="1600" b="1" dirty="0">
                  <a:latin typeface="Arial" charset="0"/>
                </a:rPr>
                <a:t>sod_det</a:t>
              </a:r>
            </a:p>
            <a:p>
              <a:pPr algn="l" eaLnBrk="0" hangingPunct="0"/>
              <a:r>
                <a:rPr lang="en-US" sz="1600" b="1" dirty="0">
                  <a:latin typeface="Arial" charset="0"/>
                </a:rPr>
                <a:t>sod_nbr	sod_line	sod_</a:t>
              </a:r>
            </a:p>
            <a:p>
              <a:pPr algn="l" eaLnBrk="0" hangingPunct="0"/>
              <a:r>
                <a:rPr lang="en-US" sz="1600" b="1" dirty="0">
                  <a:latin typeface="Arial" charset="0"/>
                </a:rPr>
                <a:t>1000	1	xxx</a:t>
              </a:r>
            </a:p>
            <a:p>
              <a:pPr algn="l" eaLnBrk="0" hangingPunct="0"/>
              <a:r>
                <a:rPr lang="en-US" sz="1600" b="1" dirty="0">
                  <a:latin typeface="Arial" charset="0"/>
                </a:rPr>
                <a:t>1000	2	xxx</a:t>
              </a:r>
            </a:p>
            <a:p>
              <a:pPr algn="l" eaLnBrk="0" hangingPunct="0"/>
              <a:r>
                <a:rPr lang="en-US" sz="1600" b="1" dirty="0">
                  <a:latin typeface="Arial" charset="0"/>
                </a:rPr>
                <a:t>1000	3	xxx</a:t>
              </a:r>
            </a:p>
            <a:p>
              <a:pPr algn="l" eaLnBrk="0" hangingPunct="0"/>
              <a:r>
                <a:rPr lang="en-US" sz="1600" b="1" dirty="0">
                  <a:latin typeface="Arial" charset="0"/>
                </a:rPr>
                <a:t>1002	…	</a:t>
              </a:r>
            </a:p>
          </p:txBody>
        </p:sp>
        <p:sp>
          <p:nvSpPr>
            <p:cNvPr id="11" name="Line 9"/>
            <p:cNvSpPr>
              <a:spLocks noChangeShapeType="1"/>
            </p:cNvSpPr>
            <p:nvPr/>
          </p:nvSpPr>
          <p:spPr bwMode="auto">
            <a:xfrm>
              <a:off x="1016000" y="4191000"/>
              <a:ext cx="2514600" cy="0"/>
            </a:xfrm>
            <a:prstGeom prst="line">
              <a:avLst/>
            </a:prstGeom>
            <a:noFill/>
            <a:ln w="9525">
              <a:solidFill>
                <a:schemeClr val="tx1"/>
              </a:solidFill>
              <a:round/>
              <a:headEnd/>
              <a:tailEnd/>
            </a:ln>
          </p:spPr>
          <p:txBody>
            <a:bodyPr wrap="none" lIns="90488" tIns="44450" rIns="90488" bIns="44450" anchor="ctr">
              <a:spAutoFit/>
            </a:bodyPr>
            <a:lstStyle/>
            <a:p>
              <a:endParaRPr lang="en-US" dirty="0"/>
            </a:p>
          </p:txBody>
        </p:sp>
        <p:sp>
          <p:nvSpPr>
            <p:cNvPr id="12" name="Line 10"/>
            <p:cNvSpPr>
              <a:spLocks noChangeShapeType="1"/>
            </p:cNvSpPr>
            <p:nvPr/>
          </p:nvSpPr>
          <p:spPr bwMode="auto">
            <a:xfrm>
              <a:off x="1016000" y="4433888"/>
              <a:ext cx="2514600" cy="0"/>
            </a:xfrm>
            <a:prstGeom prst="line">
              <a:avLst/>
            </a:prstGeom>
            <a:noFill/>
            <a:ln w="9525">
              <a:solidFill>
                <a:schemeClr val="tx1"/>
              </a:solidFill>
              <a:round/>
              <a:headEnd/>
              <a:tailEnd/>
            </a:ln>
          </p:spPr>
          <p:txBody>
            <a:bodyPr wrap="none" lIns="90488" tIns="44450" rIns="90488" bIns="44450" anchor="ctr">
              <a:spAutoFit/>
            </a:bodyPr>
            <a:lstStyle/>
            <a:p>
              <a:endParaRPr lang="en-US" dirty="0"/>
            </a:p>
          </p:txBody>
        </p:sp>
        <p:sp>
          <p:nvSpPr>
            <p:cNvPr id="13" name="Text Box 11"/>
            <p:cNvSpPr txBox="1">
              <a:spLocks noChangeArrowheads="1"/>
            </p:cNvSpPr>
            <p:nvPr/>
          </p:nvSpPr>
          <p:spPr bwMode="auto">
            <a:xfrm>
              <a:off x="3914775" y="1676400"/>
              <a:ext cx="2531143" cy="1567096"/>
            </a:xfrm>
            <a:prstGeom prst="rect">
              <a:avLst/>
            </a:prstGeom>
            <a:noFill/>
            <a:ln w="9525">
              <a:noFill/>
              <a:miter lim="800000"/>
              <a:headEnd/>
              <a:tailEnd/>
            </a:ln>
          </p:spPr>
          <p:txBody>
            <a:bodyPr wrap="none" lIns="90488" tIns="44450" rIns="90488" bIns="44450">
              <a:spAutoFit/>
            </a:bodyPr>
            <a:lstStyle/>
            <a:p>
              <a:pPr algn="l" eaLnBrk="0" hangingPunct="0"/>
              <a:r>
                <a:rPr lang="en-US" sz="1600" b="1" dirty="0">
                  <a:latin typeface="Arial" charset="0"/>
                </a:rPr>
                <a:t>tx_mstr</a:t>
              </a:r>
            </a:p>
            <a:p>
              <a:pPr algn="l" eaLnBrk="0" hangingPunct="0"/>
              <a:r>
                <a:rPr lang="en-US" sz="1600" b="1" dirty="0">
                  <a:latin typeface="Arial" charset="0"/>
                </a:rPr>
                <a:t>tx_sonbr	tx_type	tx_…</a:t>
              </a:r>
            </a:p>
            <a:p>
              <a:pPr algn="l" eaLnBrk="0" hangingPunct="0"/>
              <a:r>
                <a:rPr lang="en-US" sz="1600" b="1" dirty="0">
                  <a:latin typeface="Arial" charset="0"/>
                </a:rPr>
                <a:t>1000	v-100	xxx</a:t>
              </a:r>
            </a:p>
            <a:p>
              <a:pPr algn="l" eaLnBrk="0" hangingPunct="0"/>
              <a:r>
                <a:rPr lang="en-US" sz="1600" b="1" dirty="0">
                  <a:latin typeface="Arial" charset="0"/>
                </a:rPr>
                <a:t>1002	v-100	xxx</a:t>
              </a:r>
            </a:p>
            <a:p>
              <a:pPr algn="l" eaLnBrk="0" hangingPunct="0"/>
              <a:r>
                <a:rPr lang="en-US" sz="1600" b="1" dirty="0">
                  <a:latin typeface="Arial" charset="0"/>
                </a:rPr>
                <a:t>1209	v-312	xxx</a:t>
              </a:r>
            </a:p>
            <a:p>
              <a:pPr algn="l" eaLnBrk="0" hangingPunct="0"/>
              <a:r>
                <a:rPr lang="en-US" sz="1600" b="1" dirty="0">
                  <a:latin typeface="Arial" charset="0"/>
                </a:rPr>
                <a:t>1004	…	</a:t>
              </a:r>
            </a:p>
          </p:txBody>
        </p:sp>
        <p:sp>
          <p:nvSpPr>
            <p:cNvPr id="14" name="Line 12"/>
            <p:cNvSpPr>
              <a:spLocks noChangeShapeType="1"/>
            </p:cNvSpPr>
            <p:nvPr/>
          </p:nvSpPr>
          <p:spPr bwMode="auto">
            <a:xfrm>
              <a:off x="3940175" y="1981200"/>
              <a:ext cx="2514600" cy="0"/>
            </a:xfrm>
            <a:prstGeom prst="line">
              <a:avLst/>
            </a:prstGeom>
            <a:noFill/>
            <a:ln w="9525">
              <a:solidFill>
                <a:schemeClr val="tx1"/>
              </a:solidFill>
              <a:round/>
              <a:headEnd/>
              <a:tailEnd/>
            </a:ln>
          </p:spPr>
          <p:txBody>
            <a:bodyPr wrap="none" lIns="90488" tIns="44450" rIns="90488" bIns="44450" anchor="ctr">
              <a:spAutoFit/>
            </a:bodyPr>
            <a:lstStyle/>
            <a:p>
              <a:endParaRPr lang="en-US" dirty="0"/>
            </a:p>
          </p:txBody>
        </p:sp>
        <p:sp>
          <p:nvSpPr>
            <p:cNvPr id="15" name="Line 13"/>
            <p:cNvSpPr>
              <a:spLocks noChangeShapeType="1"/>
            </p:cNvSpPr>
            <p:nvPr/>
          </p:nvSpPr>
          <p:spPr bwMode="auto">
            <a:xfrm>
              <a:off x="3940175" y="2224088"/>
              <a:ext cx="2514600" cy="0"/>
            </a:xfrm>
            <a:prstGeom prst="line">
              <a:avLst/>
            </a:prstGeom>
            <a:noFill/>
            <a:ln w="9525">
              <a:solidFill>
                <a:schemeClr val="tx1"/>
              </a:solidFill>
              <a:round/>
              <a:headEnd/>
              <a:tailEnd/>
            </a:ln>
          </p:spPr>
          <p:txBody>
            <a:bodyPr wrap="none" lIns="90488" tIns="44450" rIns="90488" bIns="44450" anchor="ctr">
              <a:spAutoFit/>
            </a:bodyPr>
            <a:lstStyle/>
            <a:p>
              <a:endParaRPr lang="en-US" dirty="0"/>
            </a:p>
          </p:txBody>
        </p:sp>
        <p:sp>
          <p:nvSpPr>
            <p:cNvPr id="16" name="AutoShape 14"/>
            <p:cNvSpPr>
              <a:spLocks noChangeArrowheads="1"/>
            </p:cNvSpPr>
            <p:nvPr/>
          </p:nvSpPr>
          <p:spPr bwMode="auto">
            <a:xfrm>
              <a:off x="2692400" y="2667000"/>
              <a:ext cx="2514600" cy="1981200"/>
            </a:xfrm>
            <a:prstGeom prst="foldedCorner">
              <a:avLst>
                <a:gd name="adj" fmla="val 12500"/>
              </a:avLst>
            </a:prstGeom>
            <a:solidFill>
              <a:srgbClr val="FFFFFF"/>
            </a:solidFill>
            <a:ln w="9525">
              <a:solidFill>
                <a:schemeClr val="tx1"/>
              </a:solidFill>
              <a:round/>
              <a:headEnd/>
              <a:tailEnd/>
            </a:ln>
          </p:spPr>
          <p:txBody>
            <a:bodyPr wrap="none" lIns="90488" tIns="44450" rIns="90488" bIns="44450" anchor="ctr">
              <a:spAutoFit/>
            </a:bodyPr>
            <a:lstStyle/>
            <a:p>
              <a:endParaRPr lang="en-US" dirty="0"/>
            </a:p>
          </p:txBody>
        </p:sp>
        <p:sp>
          <p:nvSpPr>
            <p:cNvPr id="17" name="Text Box 15"/>
            <p:cNvSpPr txBox="1">
              <a:spLocks noChangeArrowheads="1"/>
            </p:cNvSpPr>
            <p:nvPr/>
          </p:nvSpPr>
          <p:spPr bwMode="auto">
            <a:xfrm>
              <a:off x="2667000" y="2652713"/>
              <a:ext cx="2562225" cy="1555750"/>
            </a:xfrm>
            <a:prstGeom prst="rect">
              <a:avLst/>
            </a:prstGeom>
            <a:noFill/>
            <a:ln w="9525">
              <a:noFill/>
              <a:miter lim="800000"/>
              <a:headEnd/>
              <a:tailEnd/>
            </a:ln>
          </p:spPr>
          <p:txBody>
            <a:bodyPr wrap="none" lIns="90488" tIns="44450" rIns="90488" bIns="44450">
              <a:spAutoFit/>
            </a:bodyPr>
            <a:lstStyle/>
            <a:p>
              <a:pPr algn="l" eaLnBrk="0" hangingPunct="0"/>
              <a:r>
                <a:rPr lang="en-US" sz="1600" b="1" dirty="0">
                  <a:latin typeface="Arial" charset="0"/>
                </a:rPr>
                <a:t>so_mstr</a:t>
              </a:r>
            </a:p>
            <a:p>
              <a:pPr algn="l" eaLnBrk="0" hangingPunct="0"/>
              <a:r>
                <a:rPr lang="en-US" sz="1600" b="1" dirty="0">
                  <a:latin typeface="Arial" charset="0"/>
                </a:rPr>
                <a:t>so_nbr	so_cust	so_…</a:t>
              </a:r>
            </a:p>
            <a:p>
              <a:pPr algn="l" eaLnBrk="0" hangingPunct="0"/>
              <a:r>
                <a:rPr lang="en-US" sz="1600" b="1" dirty="0">
                  <a:latin typeface="Arial" charset="0"/>
                </a:rPr>
                <a:t>1000	3000	xxx</a:t>
              </a:r>
            </a:p>
            <a:p>
              <a:pPr algn="l" eaLnBrk="0" hangingPunct="0"/>
              <a:r>
                <a:rPr lang="en-US" sz="1600" b="1" dirty="0">
                  <a:latin typeface="Arial" charset="0"/>
                </a:rPr>
                <a:t>1002	3288	xxx</a:t>
              </a:r>
            </a:p>
            <a:p>
              <a:pPr algn="l" eaLnBrk="0" hangingPunct="0"/>
              <a:r>
                <a:rPr lang="en-US" sz="1600" b="1" dirty="0">
                  <a:latin typeface="Arial" charset="0"/>
                </a:rPr>
                <a:t>1209	3120	xxx</a:t>
              </a:r>
            </a:p>
            <a:p>
              <a:pPr algn="l" eaLnBrk="0" hangingPunct="0"/>
              <a:r>
                <a:rPr lang="en-US" sz="1600" b="1" dirty="0">
                  <a:latin typeface="Arial" charset="0"/>
                </a:rPr>
                <a:t>1004	…	</a:t>
              </a:r>
            </a:p>
          </p:txBody>
        </p:sp>
        <p:sp>
          <p:nvSpPr>
            <p:cNvPr id="18" name="Line 16"/>
            <p:cNvSpPr>
              <a:spLocks noChangeShapeType="1"/>
            </p:cNvSpPr>
            <p:nvPr/>
          </p:nvSpPr>
          <p:spPr bwMode="auto">
            <a:xfrm>
              <a:off x="2692400" y="2957513"/>
              <a:ext cx="2514600" cy="0"/>
            </a:xfrm>
            <a:prstGeom prst="line">
              <a:avLst/>
            </a:prstGeom>
            <a:noFill/>
            <a:ln w="9525">
              <a:solidFill>
                <a:schemeClr val="tx1"/>
              </a:solidFill>
              <a:round/>
              <a:headEnd/>
              <a:tailEnd/>
            </a:ln>
          </p:spPr>
          <p:txBody>
            <a:bodyPr wrap="none" lIns="90488" tIns="44450" rIns="90488" bIns="44450" anchor="ctr">
              <a:spAutoFit/>
            </a:bodyPr>
            <a:lstStyle/>
            <a:p>
              <a:endParaRPr lang="en-US" dirty="0"/>
            </a:p>
          </p:txBody>
        </p:sp>
        <p:sp>
          <p:nvSpPr>
            <p:cNvPr id="19" name="Line 17"/>
            <p:cNvSpPr>
              <a:spLocks noChangeShapeType="1"/>
            </p:cNvSpPr>
            <p:nvPr/>
          </p:nvSpPr>
          <p:spPr bwMode="auto">
            <a:xfrm>
              <a:off x="2692400" y="3200400"/>
              <a:ext cx="2514600" cy="0"/>
            </a:xfrm>
            <a:prstGeom prst="line">
              <a:avLst/>
            </a:prstGeom>
            <a:noFill/>
            <a:ln w="9525">
              <a:solidFill>
                <a:schemeClr val="tx1"/>
              </a:solidFill>
              <a:round/>
              <a:headEnd/>
              <a:tailEnd/>
            </a:ln>
          </p:spPr>
          <p:txBody>
            <a:bodyPr wrap="none" lIns="90488" tIns="44450" rIns="90488" bIns="44450" anchor="ctr">
              <a:spAutoFit/>
            </a:bodyPr>
            <a:lstStyle/>
            <a:p>
              <a:endParaRPr lang="en-US" dirty="0"/>
            </a:p>
          </p:txBody>
        </p:sp>
        <p:sp>
          <p:nvSpPr>
            <p:cNvPr id="20" name="AutoShape 18"/>
            <p:cNvSpPr>
              <a:spLocks noChangeArrowheads="1"/>
            </p:cNvSpPr>
            <p:nvPr/>
          </p:nvSpPr>
          <p:spPr bwMode="auto">
            <a:xfrm>
              <a:off x="5845175" y="4510088"/>
              <a:ext cx="2514600" cy="1981200"/>
            </a:xfrm>
            <a:prstGeom prst="foldedCorner">
              <a:avLst>
                <a:gd name="adj" fmla="val 12500"/>
              </a:avLst>
            </a:prstGeom>
            <a:solidFill>
              <a:srgbClr val="FFFFFF"/>
            </a:solidFill>
            <a:ln w="9525">
              <a:solidFill>
                <a:schemeClr val="tx1"/>
              </a:solidFill>
              <a:round/>
              <a:headEnd/>
              <a:tailEnd/>
            </a:ln>
          </p:spPr>
          <p:txBody>
            <a:bodyPr wrap="none" lIns="90488" tIns="44450" rIns="90488" bIns="44450" anchor="ctr">
              <a:spAutoFit/>
            </a:bodyPr>
            <a:lstStyle/>
            <a:p>
              <a:endParaRPr lang="en-US" dirty="0"/>
            </a:p>
          </p:txBody>
        </p:sp>
        <p:sp>
          <p:nvSpPr>
            <p:cNvPr id="21" name="Text Box 19"/>
            <p:cNvSpPr txBox="1">
              <a:spLocks noChangeArrowheads="1"/>
            </p:cNvSpPr>
            <p:nvPr/>
          </p:nvSpPr>
          <p:spPr bwMode="auto">
            <a:xfrm>
              <a:off x="5819775" y="4495800"/>
              <a:ext cx="2506663" cy="1555750"/>
            </a:xfrm>
            <a:prstGeom prst="rect">
              <a:avLst/>
            </a:prstGeom>
            <a:noFill/>
            <a:ln w="9525">
              <a:noFill/>
              <a:miter lim="800000"/>
              <a:headEnd/>
              <a:tailEnd/>
            </a:ln>
          </p:spPr>
          <p:txBody>
            <a:bodyPr wrap="none" lIns="90488" tIns="44450" rIns="90488" bIns="44450">
              <a:spAutoFit/>
            </a:bodyPr>
            <a:lstStyle/>
            <a:p>
              <a:pPr algn="l" eaLnBrk="0" hangingPunct="0"/>
              <a:r>
                <a:rPr lang="en-US" sz="1600" b="1" dirty="0">
                  <a:latin typeface="Arial" charset="0"/>
                </a:rPr>
                <a:t>ih_hist</a:t>
              </a:r>
            </a:p>
            <a:p>
              <a:pPr algn="l" eaLnBrk="0" hangingPunct="0"/>
              <a:r>
                <a:rPr lang="en-US" sz="1600" b="1" dirty="0">
                  <a:latin typeface="Arial" charset="0"/>
                </a:rPr>
                <a:t>ih_nbr	ih_cust	ih_…</a:t>
              </a:r>
            </a:p>
            <a:p>
              <a:pPr algn="l" eaLnBrk="0" hangingPunct="0"/>
              <a:r>
                <a:rPr lang="en-US" sz="1600" b="1" dirty="0">
                  <a:latin typeface="Arial" charset="0"/>
                </a:rPr>
                <a:t>1000	3000	xxx</a:t>
              </a:r>
            </a:p>
            <a:p>
              <a:pPr algn="l" eaLnBrk="0" hangingPunct="0"/>
              <a:r>
                <a:rPr lang="en-US" sz="1600" b="1" dirty="0">
                  <a:latin typeface="Arial" charset="0"/>
                </a:rPr>
                <a:t>1209	3120	xxx</a:t>
              </a:r>
            </a:p>
            <a:p>
              <a:pPr algn="l" eaLnBrk="0" hangingPunct="0"/>
              <a:r>
                <a:rPr lang="en-US" sz="1600" b="1" dirty="0">
                  <a:latin typeface="Arial" charset="0"/>
                </a:rPr>
                <a:t>1004	3001	xxx</a:t>
              </a:r>
            </a:p>
            <a:p>
              <a:pPr algn="l" eaLnBrk="0" hangingPunct="0"/>
              <a:r>
                <a:rPr lang="en-US" sz="1600" b="1" dirty="0">
                  <a:latin typeface="Arial" charset="0"/>
                </a:rPr>
                <a:t>1120	3160	...</a:t>
              </a:r>
            </a:p>
          </p:txBody>
        </p:sp>
        <p:sp>
          <p:nvSpPr>
            <p:cNvPr id="22" name="Line 20"/>
            <p:cNvSpPr>
              <a:spLocks noChangeShapeType="1"/>
            </p:cNvSpPr>
            <p:nvPr/>
          </p:nvSpPr>
          <p:spPr bwMode="auto">
            <a:xfrm>
              <a:off x="5845175" y="4800600"/>
              <a:ext cx="2514600" cy="0"/>
            </a:xfrm>
            <a:prstGeom prst="line">
              <a:avLst/>
            </a:prstGeom>
            <a:noFill/>
            <a:ln w="9525">
              <a:solidFill>
                <a:schemeClr val="tx1"/>
              </a:solidFill>
              <a:round/>
              <a:headEnd/>
              <a:tailEnd/>
            </a:ln>
          </p:spPr>
          <p:txBody>
            <a:bodyPr wrap="none" lIns="90488" tIns="44450" rIns="90488" bIns="44450" anchor="ctr">
              <a:spAutoFit/>
            </a:bodyPr>
            <a:lstStyle/>
            <a:p>
              <a:endParaRPr lang="en-US" dirty="0"/>
            </a:p>
          </p:txBody>
        </p:sp>
        <p:sp>
          <p:nvSpPr>
            <p:cNvPr id="23" name="Line 21"/>
            <p:cNvSpPr>
              <a:spLocks noChangeShapeType="1"/>
            </p:cNvSpPr>
            <p:nvPr/>
          </p:nvSpPr>
          <p:spPr bwMode="auto">
            <a:xfrm>
              <a:off x="5845175" y="5043488"/>
              <a:ext cx="2514600" cy="0"/>
            </a:xfrm>
            <a:prstGeom prst="line">
              <a:avLst/>
            </a:prstGeom>
            <a:noFill/>
            <a:ln w="9525">
              <a:solidFill>
                <a:schemeClr val="tx1"/>
              </a:solidFill>
              <a:round/>
              <a:headEnd/>
              <a:tailEnd/>
            </a:ln>
          </p:spPr>
          <p:txBody>
            <a:bodyPr wrap="none" lIns="90488" tIns="44450" rIns="90488" bIns="44450" anchor="ctr">
              <a:spAutoFit/>
            </a:bodyPr>
            <a:lstStyle/>
            <a:p>
              <a:endParaRPr lang="en-US" dirty="0"/>
            </a:p>
          </p:txBody>
        </p:sp>
        <p:sp>
          <p:nvSpPr>
            <p:cNvPr id="24" name="Freeform 22"/>
            <p:cNvSpPr>
              <a:spLocks/>
            </p:cNvSpPr>
            <p:nvPr/>
          </p:nvSpPr>
          <p:spPr bwMode="auto">
            <a:xfrm>
              <a:off x="2362200" y="2286000"/>
              <a:ext cx="1600200" cy="990600"/>
            </a:xfrm>
            <a:custGeom>
              <a:avLst/>
              <a:gdLst>
                <a:gd name="T0" fmla="*/ 2147483647 w 1008"/>
                <a:gd name="T1" fmla="*/ 0 h 576"/>
                <a:gd name="T2" fmla="*/ 0 w 1008"/>
                <a:gd name="T3" fmla="*/ 0 h 576"/>
                <a:gd name="T4" fmla="*/ 0 w 1008"/>
                <a:gd name="T5" fmla="*/ 1703625333 h 576"/>
                <a:gd name="T6" fmla="*/ 483870081 w 1008"/>
                <a:gd name="T7" fmla="*/ 1703625333 h 576"/>
                <a:gd name="T8" fmla="*/ 0 60000 65536"/>
                <a:gd name="T9" fmla="*/ 0 60000 65536"/>
                <a:gd name="T10" fmla="*/ 0 60000 65536"/>
                <a:gd name="T11" fmla="*/ 0 60000 65536"/>
                <a:gd name="T12" fmla="*/ 0 w 1008"/>
                <a:gd name="T13" fmla="*/ 0 h 576"/>
                <a:gd name="T14" fmla="*/ 1008 w 1008"/>
                <a:gd name="T15" fmla="*/ 576 h 576"/>
              </a:gdLst>
              <a:ahLst/>
              <a:cxnLst>
                <a:cxn ang="T8">
                  <a:pos x="T0" y="T1"/>
                </a:cxn>
                <a:cxn ang="T9">
                  <a:pos x="T2" y="T3"/>
                </a:cxn>
                <a:cxn ang="T10">
                  <a:pos x="T4" y="T5"/>
                </a:cxn>
                <a:cxn ang="T11">
                  <a:pos x="T6" y="T7"/>
                </a:cxn>
              </a:cxnLst>
              <a:rect l="T12" t="T13" r="T14" b="T15"/>
              <a:pathLst>
                <a:path w="1008" h="576">
                  <a:moveTo>
                    <a:pt x="1008" y="0"/>
                  </a:moveTo>
                  <a:lnTo>
                    <a:pt x="0" y="0"/>
                  </a:lnTo>
                  <a:lnTo>
                    <a:pt x="0" y="576"/>
                  </a:lnTo>
                  <a:lnTo>
                    <a:pt x="192" y="576"/>
                  </a:lnTo>
                </a:path>
              </a:pathLst>
            </a:custGeom>
            <a:noFill/>
            <a:ln w="28575" cap="flat" cmpd="sng">
              <a:solidFill>
                <a:schemeClr val="tx1"/>
              </a:solidFill>
              <a:prstDash val="solid"/>
              <a:round/>
              <a:headEnd/>
              <a:tailEnd/>
            </a:ln>
          </p:spPr>
          <p:txBody>
            <a:bodyPr lIns="90488" tIns="44450" rIns="90488" bIns="44450" anchor="ctr">
              <a:spAutoFit/>
            </a:bodyPr>
            <a:lstStyle/>
            <a:p>
              <a:endParaRPr lang="en-US" dirty="0"/>
            </a:p>
          </p:txBody>
        </p:sp>
        <p:sp>
          <p:nvSpPr>
            <p:cNvPr id="25" name="Freeform 23"/>
            <p:cNvSpPr>
              <a:spLocks/>
            </p:cNvSpPr>
            <p:nvPr/>
          </p:nvSpPr>
          <p:spPr bwMode="auto">
            <a:xfrm>
              <a:off x="801688" y="4510088"/>
              <a:ext cx="228600" cy="533400"/>
            </a:xfrm>
            <a:custGeom>
              <a:avLst/>
              <a:gdLst>
                <a:gd name="T0" fmla="*/ 362902445 w 144"/>
                <a:gd name="T1" fmla="*/ 0 h 336"/>
                <a:gd name="T2" fmla="*/ 0 w 144"/>
                <a:gd name="T3" fmla="*/ 0 h 336"/>
                <a:gd name="T4" fmla="*/ 0 w 144"/>
                <a:gd name="T5" fmla="*/ 846772589 h 336"/>
                <a:gd name="T6" fmla="*/ 362902445 w 144"/>
                <a:gd name="T7" fmla="*/ 846772589 h 336"/>
                <a:gd name="T8" fmla="*/ 0 60000 65536"/>
                <a:gd name="T9" fmla="*/ 0 60000 65536"/>
                <a:gd name="T10" fmla="*/ 0 60000 65536"/>
                <a:gd name="T11" fmla="*/ 0 60000 65536"/>
                <a:gd name="T12" fmla="*/ 0 w 144"/>
                <a:gd name="T13" fmla="*/ 0 h 336"/>
                <a:gd name="T14" fmla="*/ 144 w 144"/>
                <a:gd name="T15" fmla="*/ 336 h 336"/>
              </a:gdLst>
              <a:ahLst/>
              <a:cxnLst>
                <a:cxn ang="T8">
                  <a:pos x="T0" y="T1"/>
                </a:cxn>
                <a:cxn ang="T9">
                  <a:pos x="T2" y="T3"/>
                </a:cxn>
                <a:cxn ang="T10">
                  <a:pos x="T4" y="T5"/>
                </a:cxn>
                <a:cxn ang="T11">
                  <a:pos x="T6" y="T7"/>
                </a:cxn>
              </a:cxnLst>
              <a:rect l="T12" t="T13" r="T14" b="T15"/>
              <a:pathLst>
                <a:path w="144" h="336">
                  <a:moveTo>
                    <a:pt x="144" y="0"/>
                  </a:moveTo>
                  <a:lnTo>
                    <a:pt x="0" y="0"/>
                  </a:lnTo>
                  <a:lnTo>
                    <a:pt x="0" y="336"/>
                  </a:lnTo>
                  <a:lnTo>
                    <a:pt x="144" y="336"/>
                  </a:lnTo>
                </a:path>
              </a:pathLst>
            </a:custGeom>
            <a:noFill/>
            <a:ln w="28575" cap="flat" cmpd="sng">
              <a:solidFill>
                <a:schemeClr val="tx1"/>
              </a:solidFill>
              <a:prstDash val="solid"/>
              <a:round/>
              <a:headEnd/>
              <a:tailEnd/>
            </a:ln>
          </p:spPr>
          <p:txBody>
            <a:bodyPr wrap="none" lIns="90488" tIns="44450" rIns="90488" bIns="44450" anchor="ctr">
              <a:spAutoFit/>
            </a:bodyPr>
            <a:lstStyle/>
            <a:p>
              <a:endParaRPr lang="en-US" dirty="0"/>
            </a:p>
          </p:txBody>
        </p:sp>
        <p:sp>
          <p:nvSpPr>
            <p:cNvPr id="26" name="Freeform 24"/>
            <p:cNvSpPr>
              <a:spLocks/>
            </p:cNvSpPr>
            <p:nvPr/>
          </p:nvSpPr>
          <p:spPr bwMode="auto">
            <a:xfrm>
              <a:off x="5105400" y="3276600"/>
              <a:ext cx="762000" cy="1905000"/>
            </a:xfrm>
            <a:custGeom>
              <a:avLst/>
              <a:gdLst>
                <a:gd name="T0" fmla="*/ 0 w 480"/>
                <a:gd name="T1" fmla="*/ 0 h 1200"/>
                <a:gd name="T2" fmla="*/ 846772682 w 480"/>
                <a:gd name="T3" fmla="*/ 0 h 1200"/>
                <a:gd name="T4" fmla="*/ 846772682 w 480"/>
                <a:gd name="T5" fmla="*/ 2147483647 h 1200"/>
                <a:gd name="T6" fmla="*/ 1209675089 w 480"/>
                <a:gd name="T7" fmla="*/ 2147483647 h 1200"/>
                <a:gd name="T8" fmla="*/ 0 60000 65536"/>
                <a:gd name="T9" fmla="*/ 0 60000 65536"/>
                <a:gd name="T10" fmla="*/ 0 60000 65536"/>
                <a:gd name="T11" fmla="*/ 0 60000 65536"/>
                <a:gd name="T12" fmla="*/ 0 w 480"/>
                <a:gd name="T13" fmla="*/ 0 h 1200"/>
                <a:gd name="T14" fmla="*/ 480 w 480"/>
                <a:gd name="T15" fmla="*/ 1200 h 1200"/>
              </a:gdLst>
              <a:ahLst/>
              <a:cxnLst>
                <a:cxn ang="T8">
                  <a:pos x="T0" y="T1"/>
                </a:cxn>
                <a:cxn ang="T9">
                  <a:pos x="T2" y="T3"/>
                </a:cxn>
                <a:cxn ang="T10">
                  <a:pos x="T4" y="T5"/>
                </a:cxn>
                <a:cxn ang="T11">
                  <a:pos x="T6" y="T7"/>
                </a:cxn>
              </a:cxnLst>
              <a:rect l="T12" t="T13" r="T14" b="T15"/>
              <a:pathLst>
                <a:path w="480" h="1200">
                  <a:moveTo>
                    <a:pt x="0" y="0"/>
                  </a:moveTo>
                  <a:lnTo>
                    <a:pt x="336" y="0"/>
                  </a:lnTo>
                  <a:lnTo>
                    <a:pt x="336" y="1200"/>
                  </a:lnTo>
                  <a:lnTo>
                    <a:pt x="480" y="1200"/>
                  </a:lnTo>
                </a:path>
              </a:pathLst>
            </a:custGeom>
            <a:noFill/>
            <a:ln w="28575" cap="flat" cmpd="sng">
              <a:solidFill>
                <a:schemeClr val="tx1"/>
              </a:solidFill>
              <a:prstDash val="solid"/>
              <a:round/>
              <a:headEnd type="none" w="med" len="med"/>
              <a:tailEnd type="triangle" w="med" len="med"/>
            </a:ln>
          </p:spPr>
          <p:txBody>
            <a:bodyPr wrap="none" lIns="90488" tIns="44450" rIns="90488" bIns="44450" anchor="ctr">
              <a:spAutoFit/>
            </a:bodyPr>
            <a:lstStyle/>
            <a:p>
              <a:endParaRPr lang="en-US" dirty="0"/>
            </a:p>
          </p:txBody>
        </p:sp>
      </p:grpSp>
      <p:sp>
        <p:nvSpPr>
          <p:cNvPr id="2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25</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70218"/>
            <a:ext cx="8229600" cy="716523"/>
          </a:xfrm>
        </p:spPr>
        <p:txBody>
          <a:bodyPr/>
          <a:lstStyle/>
          <a:p>
            <a:r>
              <a:rPr lang="en-US" dirty="0" smtClean="0"/>
              <a:t>Entity Relationship Symbols</a:t>
            </a:r>
            <a:endParaRPr lang="en-US" dirty="0"/>
          </a:p>
        </p:txBody>
      </p:sp>
      <p:pic>
        <p:nvPicPr>
          <p:cNvPr id="49154" name="Picture 2"/>
          <p:cNvPicPr>
            <a:picLocks noChangeAspect="1" noChangeArrowheads="1"/>
          </p:cNvPicPr>
          <p:nvPr/>
        </p:nvPicPr>
        <p:blipFill>
          <a:blip r:embed="rId3"/>
          <a:srcRect/>
          <a:stretch>
            <a:fillRect/>
          </a:stretch>
        </p:blipFill>
        <p:spPr bwMode="auto">
          <a:xfrm>
            <a:off x="102570" y="3497906"/>
            <a:ext cx="8849061" cy="1976461"/>
          </a:xfrm>
          <a:prstGeom prst="rect">
            <a:avLst/>
          </a:prstGeom>
          <a:noFill/>
          <a:ln w="9525">
            <a:noFill/>
            <a:miter lim="800000"/>
            <a:headEnd/>
            <a:tailEnd/>
          </a:ln>
          <a:effectLst/>
        </p:spPr>
      </p:pic>
      <p:sp>
        <p:nvSpPr>
          <p:cNvPr id="36" name="Content Placeholder 2"/>
          <p:cNvSpPr txBox="1">
            <a:spLocks/>
          </p:cNvSpPr>
          <p:nvPr/>
        </p:nvSpPr>
        <p:spPr>
          <a:xfrm>
            <a:off x="609600" y="1315348"/>
            <a:ext cx="7924800" cy="2012051"/>
          </a:xfrm>
          <a:prstGeom prst="rect">
            <a:avLst/>
          </a:prstGeom>
        </p:spPr>
        <p:txBody>
          <a:bodyPr>
            <a:normAutofit/>
          </a:bodyPr>
          <a:lstStyle/>
          <a:p>
            <a:pPr marL="342900" indent="-342900">
              <a:spcBef>
                <a:spcPct val="20000"/>
              </a:spcBef>
              <a:buClr>
                <a:schemeClr val="accent6"/>
              </a:buClr>
              <a:buFont typeface="Arial"/>
              <a:buChar char="•"/>
            </a:pPr>
            <a:r>
              <a:rPr lang="en-GB" sz="2800" i="1" dirty="0" smtClean="0"/>
              <a:t>Entity Diagrams</a:t>
            </a:r>
            <a:r>
              <a:rPr lang="en-GB" sz="2800" dirty="0" smtClean="0"/>
              <a:t> manual shows major relationships between tables in QAD EA</a:t>
            </a:r>
          </a:p>
          <a:p>
            <a:pPr marL="342900" indent="-342900">
              <a:spcBef>
                <a:spcPct val="20000"/>
              </a:spcBef>
              <a:buClr>
                <a:schemeClr val="accent6"/>
              </a:buClr>
              <a:buFont typeface="Arial"/>
              <a:buChar char="•"/>
            </a:pPr>
            <a:r>
              <a:rPr lang="en-GB" sz="2800" dirty="0" smtClean="0"/>
              <a:t>Possible relationships are shown below</a:t>
            </a:r>
            <a:endParaRPr lang="en-US" sz="2800" dirty="0" smtClean="0"/>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a:p>
            <a:pPr marL="342900" indent="-342900">
              <a:spcBef>
                <a:spcPct val="20000"/>
              </a:spcBef>
              <a:buClr>
                <a:schemeClr val="accent6"/>
              </a:buClr>
            </a:pPr>
            <a:endParaRPr lang="en-US" sz="2600" dirty="0" smtClean="0">
              <a:solidFill>
                <a:schemeClr val="tx2">
                  <a:lumMod val="90000"/>
                  <a:lumOff val="10000"/>
                </a:schemeClr>
              </a:solidFill>
              <a:cs typeface="Courier New" pitchFamily="49" charset="0"/>
            </a:endParaRPr>
          </a:p>
          <a:p>
            <a:pPr marL="1257300" lvl="2" indent="-342900">
              <a:spcBef>
                <a:spcPct val="20000"/>
              </a:spcBef>
              <a:buClr>
                <a:schemeClr val="accent6"/>
              </a:buClr>
              <a:buFont typeface="Arial"/>
              <a:buChar cha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3"/>
          <a:srcRect r="4379"/>
          <a:stretch>
            <a:fillRect/>
          </a:stretch>
        </p:blipFill>
        <p:spPr bwMode="auto">
          <a:xfrm>
            <a:off x="60163" y="1353174"/>
            <a:ext cx="8879304" cy="1545915"/>
          </a:xfrm>
          <a:prstGeom prst="rect">
            <a:avLst/>
          </a:prstGeom>
          <a:noFill/>
          <a:ln w="9525">
            <a:noFill/>
            <a:miter lim="800000"/>
            <a:headEnd/>
            <a:tailEnd/>
          </a:ln>
          <a:effectLst/>
        </p:spPr>
      </p:pic>
      <p:sp>
        <p:nvSpPr>
          <p:cNvPr id="4" name="Title 3"/>
          <p:cNvSpPr>
            <a:spLocks noGrp="1"/>
          </p:cNvSpPr>
          <p:nvPr>
            <p:ph type="title"/>
          </p:nvPr>
        </p:nvSpPr>
        <p:spPr>
          <a:xfrm>
            <a:off x="457200" y="334122"/>
            <a:ext cx="8229600" cy="716523"/>
          </a:xfrm>
        </p:spPr>
        <p:txBody>
          <a:bodyPr/>
          <a:lstStyle/>
          <a:p>
            <a:r>
              <a:rPr lang="en-US" dirty="0" smtClean="0"/>
              <a:t>Entity Diagrams Manual</a:t>
            </a:r>
            <a:endParaRPr lang="en-US" dirty="0"/>
          </a:p>
        </p:txBody>
      </p:sp>
      <p:sp>
        <p:nvSpPr>
          <p:cNvPr id="19" name="Rectangle 17"/>
          <p:cNvSpPr>
            <a:spLocks noChangeArrowheads="1"/>
          </p:cNvSpPr>
          <p:nvPr/>
        </p:nvSpPr>
        <p:spPr bwMode="auto">
          <a:xfrm>
            <a:off x="504825" y="4493925"/>
            <a:ext cx="7902805" cy="1751762"/>
          </a:xfrm>
          <a:prstGeom prst="rect">
            <a:avLst/>
          </a:prstGeom>
          <a:noFill/>
          <a:ln w="12700">
            <a:noFill/>
            <a:miter lim="800000"/>
            <a:headEnd/>
            <a:tailEnd/>
          </a:ln>
        </p:spPr>
        <p:txBody>
          <a:bodyPr wrap="none" lIns="90488" tIns="44450" rIns="90488" bIns="44450">
            <a:spAutoFit/>
          </a:bodyPr>
          <a:lstStyle/>
          <a:p>
            <a:pPr algn="l" eaLnBrk="0" hangingPunct="0"/>
            <a:r>
              <a:rPr lang="en-US" b="1" dirty="0">
                <a:latin typeface="Courier New" pitchFamily="49" charset="0"/>
                <a:cs typeface="Courier New" pitchFamily="49" charset="0"/>
              </a:rPr>
              <a:t>FOR EACH cm_mstr </a:t>
            </a:r>
            <a:r>
              <a:rPr lang="en-US" b="1" dirty="0" smtClean="0">
                <a:latin typeface="Courier New" pitchFamily="49" charset="0"/>
                <a:cs typeface="Courier New" pitchFamily="49" charset="0"/>
              </a:rPr>
              <a:t>WHERE cm-domain = "10USA" NO-LOCK:</a:t>
            </a:r>
            <a:endParaRPr lang="en-US" b="1" dirty="0">
              <a:latin typeface="Courier New" pitchFamily="49" charset="0"/>
              <a:cs typeface="Courier New" pitchFamily="49" charset="0"/>
            </a:endParaRPr>
          </a:p>
          <a:p>
            <a:pPr algn="l" eaLnBrk="0" hangingPunct="0"/>
            <a:r>
              <a:rPr lang="en-US" b="1" dirty="0">
                <a:latin typeface="Courier New" pitchFamily="49" charset="0"/>
                <a:cs typeface="Courier New" pitchFamily="49" charset="0"/>
              </a:rPr>
              <a:t>   </a:t>
            </a:r>
            <a:r>
              <a:rPr lang="en-US" b="1" dirty="0" smtClean="0">
                <a:latin typeface="Courier New" pitchFamily="49" charset="0"/>
                <a:cs typeface="Courier New" pitchFamily="49" charset="0"/>
              </a:rPr>
              <a:t>FOR </a:t>
            </a:r>
            <a:r>
              <a:rPr lang="en-US" b="1" dirty="0">
                <a:latin typeface="Courier New" pitchFamily="49" charset="0"/>
                <a:cs typeface="Courier New" pitchFamily="49" charset="0"/>
              </a:rPr>
              <a:t>EACH so_mstr </a:t>
            </a:r>
            <a:r>
              <a:rPr lang="en-US" b="1" dirty="0" smtClean="0">
                <a:latin typeface="Courier New" pitchFamily="49" charset="0"/>
                <a:cs typeface="Courier New" pitchFamily="49" charset="0"/>
              </a:rPr>
              <a:t>NO-LOCK</a:t>
            </a:r>
          </a:p>
          <a:p>
            <a:pPr algn="l" eaLnBrk="0" hangingPunct="0"/>
            <a:r>
              <a:rPr lang="en-US" b="1" dirty="0" smtClean="0">
                <a:latin typeface="Courier New" pitchFamily="49" charset="0"/>
                <a:cs typeface="Courier New" pitchFamily="49" charset="0"/>
              </a:rPr>
              <a:t>      WHERE so_domain = cm_domain AND so_cust </a:t>
            </a:r>
            <a:r>
              <a:rPr lang="en-US" b="1" dirty="0">
                <a:latin typeface="Courier New" pitchFamily="49" charset="0"/>
                <a:cs typeface="Courier New" pitchFamily="49" charset="0"/>
              </a:rPr>
              <a:t>= cm_addr:</a:t>
            </a:r>
          </a:p>
          <a:p>
            <a:pPr algn="l" eaLnBrk="0" hangingPunct="0"/>
            <a:r>
              <a:rPr lang="en-US" b="1" dirty="0">
                <a:latin typeface="Courier New" pitchFamily="49" charset="0"/>
                <a:cs typeface="Courier New" pitchFamily="49" charset="0"/>
              </a:rPr>
              <a:t>	</a:t>
            </a:r>
            <a:r>
              <a:rPr lang="en-US" b="1" dirty="0" smtClean="0">
                <a:latin typeface="Courier New" pitchFamily="49" charset="0"/>
                <a:cs typeface="Courier New" pitchFamily="49" charset="0"/>
              </a:rPr>
              <a:t>   DISPLAY </a:t>
            </a:r>
            <a:r>
              <a:rPr lang="en-US" b="1" dirty="0">
                <a:latin typeface="Courier New" pitchFamily="49" charset="0"/>
                <a:cs typeface="Courier New" pitchFamily="49" charset="0"/>
              </a:rPr>
              <a:t>cm_addr so_nbr.</a:t>
            </a:r>
          </a:p>
          <a:p>
            <a:pPr algn="l" eaLnBrk="0" hangingPunct="0"/>
            <a:r>
              <a:rPr lang="en-US" b="1" dirty="0">
                <a:latin typeface="Courier New" pitchFamily="49" charset="0"/>
                <a:cs typeface="Courier New" pitchFamily="49" charset="0"/>
              </a:rPr>
              <a:t>   </a:t>
            </a:r>
            <a:r>
              <a:rPr lang="en-US" b="1" dirty="0" smtClean="0">
                <a:latin typeface="Courier New" pitchFamily="49" charset="0"/>
                <a:cs typeface="Courier New" pitchFamily="49" charset="0"/>
              </a:rPr>
              <a:t>END</a:t>
            </a:r>
            <a:r>
              <a:rPr lang="en-US" b="1" dirty="0">
                <a:latin typeface="Courier New" pitchFamily="49" charset="0"/>
                <a:cs typeface="Courier New" pitchFamily="49" charset="0"/>
              </a:rPr>
              <a:t>.</a:t>
            </a:r>
          </a:p>
          <a:p>
            <a:pPr algn="l" eaLnBrk="0" hangingPunct="0"/>
            <a:r>
              <a:rPr lang="en-US" b="1" dirty="0">
                <a:latin typeface="Courier New" pitchFamily="49" charset="0"/>
                <a:cs typeface="Courier New" pitchFamily="49" charset="0"/>
              </a:rPr>
              <a:t>END.</a:t>
            </a: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27</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Rectangle 17"/>
          <p:cNvSpPr>
            <a:spLocks noChangeArrowheads="1"/>
          </p:cNvSpPr>
          <p:nvPr/>
        </p:nvSpPr>
        <p:spPr bwMode="auto">
          <a:xfrm>
            <a:off x="253475" y="2960075"/>
            <a:ext cx="8444620" cy="1197764"/>
          </a:xfrm>
          <a:prstGeom prst="rect">
            <a:avLst/>
          </a:prstGeom>
          <a:noFill/>
          <a:ln w="12700">
            <a:noFill/>
            <a:miter lim="800000"/>
            <a:headEnd/>
            <a:tailEnd/>
          </a:ln>
        </p:spPr>
        <p:txBody>
          <a:bodyPr wrap="none" lIns="90488" tIns="44450" rIns="90488" bIns="44450">
            <a:spAutoFit/>
          </a:bodyPr>
          <a:lstStyle/>
          <a:p>
            <a:pPr algn="l" eaLnBrk="0" hangingPunct="0"/>
            <a:r>
              <a:rPr lang="en-US" sz="2400" dirty="0" smtClean="0">
                <a:cs typeface="Courier New" pitchFamily="49" charset="0"/>
              </a:rPr>
              <a:t>Two relationships: </a:t>
            </a:r>
          </a:p>
          <a:p>
            <a:pPr marL="342900" indent="-342900" eaLnBrk="0" hangingPunct="0">
              <a:buFont typeface="+mj-lt"/>
              <a:buAutoNum type="arabicPeriod"/>
            </a:pPr>
            <a:r>
              <a:rPr lang="en-US" sz="2400" dirty="0" smtClean="0">
                <a:cs typeface="Courier New" pitchFamily="49" charset="0"/>
              </a:rPr>
              <a:t>A sales order must have one and only one customer</a:t>
            </a:r>
          </a:p>
          <a:p>
            <a:pPr marL="342900" indent="-342900" algn="l" eaLnBrk="0" hangingPunct="0">
              <a:buFont typeface="+mj-lt"/>
              <a:buAutoNum type="arabicPeriod"/>
            </a:pPr>
            <a:r>
              <a:rPr lang="en-US" sz="2400" dirty="0" smtClean="0">
                <a:cs typeface="Courier New" pitchFamily="49" charset="0"/>
              </a:rPr>
              <a:t>A customer can have zero, one, or many sales orders</a:t>
            </a:r>
          </a:p>
        </p:txBody>
      </p:sp>
      <p:sp>
        <p:nvSpPr>
          <p:cNvPr id="10" name="TextBox 9"/>
          <p:cNvSpPr txBox="1"/>
          <p:nvPr/>
        </p:nvSpPr>
        <p:spPr>
          <a:xfrm>
            <a:off x="5876309" y="1464295"/>
            <a:ext cx="666997" cy="707886"/>
          </a:xfrm>
          <a:prstGeom prst="rect">
            <a:avLst/>
          </a:prstGeom>
          <a:noFill/>
        </p:spPr>
        <p:txBody>
          <a:bodyPr wrap="square" rtlCol="0">
            <a:spAutoFit/>
          </a:bodyPr>
          <a:lstStyle/>
          <a:p>
            <a:r>
              <a:rPr lang="en-US" sz="4000" dirty="0" smtClean="0">
                <a:sym typeface="ZapfDingbats"/>
              </a:rPr>
              <a:t></a:t>
            </a:r>
            <a:endParaRPr lang="en-US" sz="4000" dirty="0"/>
          </a:p>
        </p:txBody>
      </p:sp>
      <p:sp>
        <p:nvSpPr>
          <p:cNvPr id="9" name="TextBox 8"/>
          <p:cNvSpPr txBox="1"/>
          <p:nvPr/>
        </p:nvSpPr>
        <p:spPr>
          <a:xfrm>
            <a:off x="2232554" y="1466270"/>
            <a:ext cx="724395" cy="707886"/>
          </a:xfrm>
          <a:prstGeom prst="rect">
            <a:avLst/>
          </a:prstGeom>
          <a:noFill/>
        </p:spPr>
        <p:txBody>
          <a:bodyPr wrap="square" rtlCol="0">
            <a:spAutoFit/>
          </a:bodyPr>
          <a:lstStyle/>
          <a:p>
            <a:r>
              <a:rPr lang="en-US" sz="4000" dirty="0" smtClean="0">
                <a:sym typeface="ZapfDingbats"/>
              </a:rPr>
              <a:t></a:t>
            </a:r>
            <a:endParaRPr lang="en-US" sz="40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974"/>
            <a:ext cx="8229600" cy="716523"/>
          </a:xfrm>
        </p:spPr>
        <p:txBody>
          <a:bodyPr/>
          <a:lstStyle/>
          <a:p>
            <a:r>
              <a:rPr lang="en-US" dirty="0" smtClean="0"/>
              <a:t>Entity Relationship Example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28</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7" name="Picture 3"/>
          <p:cNvPicPr>
            <a:picLocks noChangeAspect="1" noChangeArrowheads="1"/>
          </p:cNvPicPr>
          <p:nvPr/>
        </p:nvPicPr>
        <p:blipFill>
          <a:blip r:embed="rId3"/>
          <a:srcRect/>
          <a:stretch>
            <a:fillRect/>
          </a:stretch>
        </p:blipFill>
        <p:spPr bwMode="auto">
          <a:xfrm>
            <a:off x="2100263" y="1044650"/>
            <a:ext cx="4943475" cy="5314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8-1: Entity Relationships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29</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2863"/>
            <a:ext cx="8229600" cy="705411"/>
          </a:xfrm>
        </p:spPr>
        <p:txBody>
          <a:bodyPr>
            <a:normAutofit fontScale="90000"/>
          </a:bodyPr>
          <a:lstStyle/>
          <a:p>
            <a:r>
              <a:rPr lang="en-US" dirty="0" smtClean="0"/>
              <a:t>Using FIND, REPEAT, and Defined Variables</a:t>
            </a:r>
            <a:endParaRPr lang="en-US" dirty="0"/>
          </a:p>
        </p:txBody>
      </p:sp>
      <p:sp>
        <p:nvSpPr>
          <p:cNvPr id="3" name="Title 1"/>
          <p:cNvSpPr txBox="1">
            <a:spLocks/>
          </p:cNvSpPr>
          <p:nvPr/>
        </p:nvSpPr>
        <p:spPr>
          <a:xfrm>
            <a:off x="445824" y="673679"/>
            <a:ext cx="8229600" cy="705411"/>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Lesson 7</a:t>
            </a:r>
            <a:endParaRPr kumimoji="0" lang="en-US" sz="40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2090"/>
            <a:ext cx="8229600" cy="716523"/>
          </a:xfrm>
        </p:spPr>
        <p:txBody>
          <a:bodyPr>
            <a:normAutofit fontScale="90000"/>
          </a:bodyPr>
          <a:lstStyle/>
          <a:p>
            <a:r>
              <a:rPr lang="en-US" dirty="0" smtClean="0"/>
              <a:t>Using FIND/FIND to Access Multiple Tables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2" name="TextBox 11"/>
          <p:cNvSpPr txBox="1"/>
          <p:nvPr/>
        </p:nvSpPr>
        <p:spPr>
          <a:xfrm>
            <a:off x="225631" y="1316182"/>
            <a:ext cx="8657112" cy="3539430"/>
          </a:xfrm>
          <a:prstGeom prst="rect">
            <a:avLst/>
          </a:prstGeom>
          <a:noFill/>
          <a:ln>
            <a:noFill/>
          </a:ln>
        </p:spPr>
        <p:txBody>
          <a:bodyPr wrap="square" rtlCol="0">
            <a:spAutoFit/>
          </a:bodyPr>
          <a:lstStyle/>
          <a:p>
            <a:r>
              <a:rPr lang="en-US" sz="1400" b="1" dirty="0" smtClean="0">
                <a:latin typeface="Courier New" pitchFamily="49" charset="0"/>
                <a:cs typeface="Courier New" pitchFamily="49" charset="0"/>
              </a:rPr>
              <a:t>/* pc08001.p – Accessing Multiple Tables Find/Find */</a:t>
            </a:r>
          </a:p>
          <a:p>
            <a:r>
              <a:rPr lang="en-US" sz="1400" b="1" dirty="0" smtClean="0">
                <a:latin typeface="Courier New" pitchFamily="49" charset="0"/>
                <a:cs typeface="Courier New" pitchFamily="49" charset="0"/>
              </a:rPr>
              <a:t>REPEAT WITH TITLE "Item - Product Line Inquiry":	</a:t>
            </a:r>
          </a:p>
          <a:p>
            <a:r>
              <a:rPr lang="en-US" sz="1400" b="1" dirty="0" smtClean="0">
                <a:latin typeface="Courier New" pitchFamily="49" charset="0"/>
                <a:cs typeface="Courier New" pitchFamily="49" charset="0"/>
              </a:rPr>
              <a:t>   PROMPT-FOR pt_part.</a:t>
            </a:r>
          </a:p>
          <a:p>
            <a:r>
              <a:rPr lang="en-US" sz="1400" b="1" dirty="0" smtClean="0">
                <a:latin typeface="Courier New" pitchFamily="49" charset="0"/>
                <a:cs typeface="Courier New" pitchFamily="49" charset="0"/>
              </a:rPr>
              <a:t>   </a:t>
            </a:r>
            <a:r>
              <a:rPr lang="en-US" sz="1400" b="1" dirty="0" smtClean="0">
                <a:solidFill>
                  <a:srgbClr val="0070C0"/>
                </a:solidFill>
                <a:latin typeface="Courier New" pitchFamily="49" charset="0"/>
                <a:cs typeface="Courier New" pitchFamily="49" charset="0"/>
              </a:rPr>
              <a:t>FIND FIRST pt_mstr NO-LOCK </a:t>
            </a:r>
          </a:p>
          <a:p>
            <a:r>
              <a:rPr lang="en-US" sz="1400" b="1" dirty="0" smtClean="0">
                <a:solidFill>
                  <a:srgbClr val="0070C0"/>
                </a:solidFill>
                <a:latin typeface="Courier New" pitchFamily="49" charset="0"/>
                <a:cs typeface="Courier New" pitchFamily="49" charset="0"/>
              </a:rPr>
              <a:t>      WHERE pt_domain = "10USA" AND pt_part = INPUT pt_part NO-ERROR.</a:t>
            </a:r>
            <a:endParaRPr lang="en-US" sz="1400" b="1" dirty="0" smtClean="0">
              <a:latin typeface="Courier New" pitchFamily="49" charset="0"/>
              <a:cs typeface="Courier New" pitchFamily="49" charset="0"/>
            </a:endParaRPr>
          </a:p>
          <a:p>
            <a:r>
              <a:rPr lang="en-US" sz="1400" b="1" dirty="0" smtClean="0">
                <a:latin typeface="Courier New" pitchFamily="49" charset="0"/>
                <a:cs typeface="Courier New" pitchFamily="49" charset="0"/>
              </a:rPr>
              <a:t>   IF AVAILABLE pt_mstr THEN DO:</a:t>
            </a:r>
          </a:p>
          <a:p>
            <a:r>
              <a:rPr lang="en-US" sz="1400" b="1" dirty="0" smtClean="0">
                <a:latin typeface="Courier New" pitchFamily="49" charset="0"/>
                <a:cs typeface="Courier New" pitchFamily="49" charset="0"/>
              </a:rPr>
              <a:t>      DISPLAY pt_um pt_price pt_prod_line WITH WIDTH 80.</a:t>
            </a:r>
          </a:p>
          <a:p>
            <a:r>
              <a:rPr lang="en-US" sz="1400" b="1" dirty="0" smtClean="0">
                <a:latin typeface="Courier New" pitchFamily="49" charset="0"/>
                <a:cs typeface="Courier New" pitchFamily="49" charset="0"/>
              </a:rPr>
              <a:t>      </a:t>
            </a:r>
            <a:r>
              <a:rPr lang="en-US" sz="1400" b="1" dirty="0" smtClean="0">
                <a:solidFill>
                  <a:srgbClr val="0070C0"/>
                </a:solidFill>
                <a:latin typeface="Courier New" pitchFamily="49" charset="0"/>
                <a:cs typeface="Courier New" pitchFamily="49" charset="0"/>
              </a:rPr>
              <a:t>FIND FIRST pl_mstr NO-LOCK </a:t>
            </a:r>
          </a:p>
          <a:p>
            <a:r>
              <a:rPr lang="en-US" sz="1400" b="1" dirty="0" smtClean="0">
                <a:solidFill>
                  <a:srgbClr val="0070C0"/>
                </a:solidFill>
                <a:latin typeface="Courier New" pitchFamily="49" charset="0"/>
                <a:cs typeface="Courier New" pitchFamily="49" charset="0"/>
              </a:rPr>
              <a:t>         WHERE pl_domain = pt_domain AND pl_prod_line = pt_prod_line NO-ERROR.</a:t>
            </a:r>
          </a:p>
          <a:p>
            <a:r>
              <a:rPr lang="en-US" sz="1400" b="1" dirty="0" smtClean="0">
                <a:latin typeface="Courier New" pitchFamily="49" charset="0"/>
                <a:cs typeface="Courier New" pitchFamily="49" charset="0"/>
              </a:rPr>
              <a:t>      IF AVAILABLE pl_mstr THEN DISPLAY pl_desc.</a:t>
            </a:r>
          </a:p>
          <a:p>
            <a:r>
              <a:rPr lang="en-US" sz="1400" b="1" dirty="0" smtClean="0">
                <a:latin typeface="Courier New" pitchFamily="49" charset="0"/>
                <a:cs typeface="Courier New" pitchFamily="49" charset="0"/>
              </a:rPr>
              <a:t>   END.</a:t>
            </a:r>
          </a:p>
          <a:p>
            <a:r>
              <a:rPr lang="en-US" sz="1400" b="1" dirty="0" smtClean="0">
                <a:latin typeface="Courier New" pitchFamily="49" charset="0"/>
                <a:cs typeface="Courier New" pitchFamily="49" charset="0"/>
              </a:rPr>
              <a:t>   ELSE DO:</a:t>
            </a:r>
          </a:p>
          <a:p>
            <a:r>
              <a:rPr lang="en-US" sz="1400" b="1" dirty="0" smtClean="0">
                <a:latin typeface="Courier New" pitchFamily="49" charset="0"/>
                <a:cs typeface="Courier New" pitchFamily="49" charset="0"/>
              </a:rPr>
              <a:t>      MESSAGE "Item" + INPUT pt_part + " Not Found".</a:t>
            </a:r>
          </a:p>
          <a:p>
            <a:r>
              <a:rPr lang="en-US" sz="1400" b="1" dirty="0" smtClean="0">
                <a:latin typeface="Courier New" pitchFamily="49" charset="0"/>
                <a:cs typeface="Courier New" pitchFamily="49" charset="0"/>
              </a:rPr>
              <a:t>      UNDO, RETRY.</a:t>
            </a:r>
          </a:p>
          <a:p>
            <a:r>
              <a:rPr lang="en-US" sz="1400" b="1" dirty="0" smtClean="0">
                <a:latin typeface="Courier New" pitchFamily="49" charset="0"/>
                <a:cs typeface="Courier New" pitchFamily="49" charset="0"/>
              </a:rPr>
              <a:t>   END. /* ELSE DO */</a:t>
            </a:r>
          </a:p>
          <a:p>
            <a:r>
              <a:rPr lang="en-US" sz="1400" b="1" dirty="0" smtClean="0">
                <a:latin typeface="Courier New" pitchFamily="49" charset="0"/>
                <a:cs typeface="Courier New" pitchFamily="49" charset="0"/>
              </a:rPr>
              <a:t>END. /* Repeat */	</a:t>
            </a:r>
            <a:endParaRPr lang="en-US" sz="1400" dirty="0">
              <a:latin typeface="Courier New" pitchFamily="49" charset="0"/>
              <a:cs typeface="Courier New" pitchFamily="49" charset="0"/>
            </a:endParaRP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30</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8-2: FIND/FIND</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10058"/>
            <a:ext cx="8229600" cy="716523"/>
          </a:xfrm>
        </p:spPr>
        <p:txBody>
          <a:bodyPr>
            <a:normAutofit/>
          </a:bodyPr>
          <a:lstStyle/>
          <a:p>
            <a:r>
              <a:rPr lang="en-US" dirty="0" smtClean="0"/>
              <a:t>FIND, FOR EACH Statements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2" name="TextBox 11"/>
          <p:cNvSpPr txBox="1"/>
          <p:nvPr/>
        </p:nvSpPr>
        <p:spPr>
          <a:xfrm>
            <a:off x="249382" y="1864426"/>
            <a:ext cx="8657112" cy="4278094"/>
          </a:xfrm>
          <a:prstGeom prst="rect">
            <a:avLst/>
          </a:prstGeom>
          <a:noFill/>
          <a:ln>
            <a:noFill/>
          </a:ln>
        </p:spPr>
        <p:txBody>
          <a:bodyPr wrap="square" rtlCol="0">
            <a:spAutoFit/>
          </a:bodyPr>
          <a:lstStyle/>
          <a:p>
            <a:r>
              <a:rPr lang="en-US" sz="1600" b="1" dirty="0" smtClean="0">
                <a:latin typeface="Courier New" pitchFamily="49" charset="0"/>
                <a:cs typeface="Courier New" pitchFamily="49" charset="0"/>
              </a:rPr>
              <a:t>/* pc08002.p – Accessing Multiple Tables Find/For Each */</a:t>
            </a:r>
          </a:p>
          <a:p>
            <a:r>
              <a:rPr lang="en-US" sz="1600" b="1" dirty="0" smtClean="0">
                <a:latin typeface="Courier New" pitchFamily="49" charset="0"/>
                <a:cs typeface="Courier New" pitchFamily="49" charset="0"/>
              </a:rPr>
              <a:t>REPEAT:	</a:t>
            </a:r>
          </a:p>
          <a:p>
            <a:r>
              <a:rPr lang="en-US" sz="1600" b="1" dirty="0" smtClean="0">
                <a:latin typeface="Courier New" pitchFamily="49" charset="0"/>
                <a:cs typeface="Courier New" pitchFamily="49" charset="0"/>
              </a:rPr>
              <a:t>   PROMPT-FOR cm_addr WITH SIDE-LABELS WIDTH 80.</a:t>
            </a:r>
          </a:p>
          <a:p>
            <a:r>
              <a:rPr lang="en-US" sz="1600" b="1" dirty="0" smtClean="0">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FIND FIRST cm_mstr NO-LOCK </a:t>
            </a:r>
          </a:p>
          <a:p>
            <a:r>
              <a:rPr lang="en-US" sz="1600" b="1" dirty="0" smtClean="0">
                <a:solidFill>
                  <a:srgbClr val="0070C0"/>
                </a:solidFill>
                <a:latin typeface="Courier New" pitchFamily="49" charset="0"/>
                <a:cs typeface="Courier New" pitchFamily="49" charset="0"/>
              </a:rPr>
              <a:t>      WHERE cm_domain = "10USA" AND cm_addr = INPUT cm_adr NO-ERROR</a:t>
            </a:r>
            <a:r>
              <a:rPr lang="en-US" sz="1600" b="1" dirty="0" smtClean="0">
                <a:latin typeface="Courier New" pitchFamily="49" charset="0"/>
                <a:cs typeface="Courier New" pitchFamily="49" charset="0"/>
              </a:rPr>
              <a:t>.</a:t>
            </a:r>
          </a:p>
          <a:p>
            <a:r>
              <a:rPr lang="en-US" sz="1600" b="1" dirty="0" smtClean="0">
                <a:latin typeface="Courier New" pitchFamily="49" charset="0"/>
                <a:cs typeface="Courier New" pitchFamily="49" charset="0"/>
              </a:rPr>
              <a:t>   IF AVAILABLE cm_mstr THEN DO:</a:t>
            </a:r>
          </a:p>
          <a:p>
            <a:r>
              <a:rPr lang="en-US" sz="1600" b="1" dirty="0" smtClean="0">
                <a:latin typeface="Courier New" pitchFamily="49" charset="0"/>
                <a:cs typeface="Courier New" pitchFamily="49" charset="0"/>
              </a:rPr>
              <a:t>      DISPLAY cm_sort.</a:t>
            </a:r>
          </a:p>
          <a:p>
            <a:r>
              <a:rPr lang="en-US" sz="1600" b="1" dirty="0" smtClean="0">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FOR EACH ar_mstr NO-LOCK WHERE ar_domain = cm_domain </a:t>
            </a:r>
          </a:p>
          <a:p>
            <a:r>
              <a:rPr lang="en-US" sz="1600" b="1" dirty="0" smtClean="0">
                <a:solidFill>
                  <a:srgbClr val="0070C0"/>
                </a:solidFill>
                <a:latin typeface="Courier New" pitchFamily="49" charset="0"/>
                <a:cs typeface="Courier New" pitchFamily="49" charset="0"/>
              </a:rPr>
              <a:t>         AND ar_bill = cm_addr WITH WIDTH 80:</a:t>
            </a:r>
          </a:p>
          <a:p>
            <a:r>
              <a:rPr lang="en-US" sz="1600" b="1" dirty="0" smtClean="0">
                <a:solidFill>
                  <a:srgbClr val="0070C0"/>
                </a:solidFill>
                <a:latin typeface="Courier New" pitchFamily="49" charset="0"/>
                <a:cs typeface="Courier New" pitchFamily="49" charset="0"/>
              </a:rPr>
              <a:t>            </a:t>
            </a:r>
            <a:r>
              <a:rPr lang="en-US" sz="1600" b="1" dirty="0" smtClean="0">
                <a:latin typeface="Courier New" pitchFamily="49" charset="0"/>
                <a:cs typeface="Courier New" pitchFamily="49" charset="0"/>
              </a:rPr>
              <a:t>DISPLAY ar_type ar_nbr ar_amt ar_applied.</a:t>
            </a:r>
          </a:p>
          <a:p>
            <a:r>
              <a:rPr lang="en-US" sz="1600" b="1" dirty="0" smtClean="0">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END.</a:t>
            </a:r>
          </a:p>
          <a:p>
            <a:r>
              <a:rPr lang="en-US" sz="1600" b="1" dirty="0" smtClean="0">
                <a:latin typeface="Courier New" pitchFamily="49" charset="0"/>
                <a:cs typeface="Courier New" pitchFamily="49" charset="0"/>
              </a:rPr>
              <a:t>   END.</a:t>
            </a:r>
          </a:p>
          <a:p>
            <a:r>
              <a:rPr lang="en-US" sz="1600" b="1" dirty="0" smtClean="0">
                <a:latin typeface="Courier New" pitchFamily="49" charset="0"/>
                <a:cs typeface="Courier New" pitchFamily="49" charset="0"/>
              </a:rPr>
              <a:t>   ELSE DO:</a:t>
            </a:r>
          </a:p>
          <a:p>
            <a:r>
              <a:rPr lang="en-US" sz="1600" b="1" dirty="0" smtClean="0">
                <a:latin typeface="Courier New" pitchFamily="49" charset="0"/>
                <a:cs typeface="Courier New" pitchFamily="49" charset="0"/>
              </a:rPr>
              <a:t>		MESSAGE "Customer" + INPUT cm_addr + " Not Found".</a:t>
            </a:r>
          </a:p>
          <a:p>
            <a:r>
              <a:rPr lang="en-US" sz="1600" b="1" dirty="0" smtClean="0">
                <a:latin typeface="Courier New" pitchFamily="49" charset="0"/>
                <a:cs typeface="Courier New" pitchFamily="49" charset="0"/>
              </a:rPr>
              <a:t>		UNDO, RETRY.</a:t>
            </a:r>
          </a:p>
          <a:p>
            <a:r>
              <a:rPr lang="en-US" sz="1600" b="1" dirty="0" smtClean="0">
                <a:latin typeface="Courier New" pitchFamily="49" charset="0"/>
                <a:cs typeface="Courier New" pitchFamily="49" charset="0"/>
              </a:rPr>
              <a:t>   END.</a:t>
            </a:r>
          </a:p>
          <a:p>
            <a:r>
              <a:rPr lang="en-US" sz="1600" b="1" dirty="0" smtClean="0">
                <a:latin typeface="Courier New" pitchFamily="49" charset="0"/>
                <a:cs typeface="Courier New" pitchFamily="49" charset="0"/>
              </a:rPr>
              <a:t>END. /* Repeat */	</a:t>
            </a:r>
            <a:endParaRPr lang="en-US" sz="1600" dirty="0">
              <a:latin typeface="Courier New" pitchFamily="49" charset="0"/>
              <a:cs typeface="Courier New" pitchFamily="49" charset="0"/>
            </a:endParaRP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32</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extBox 6"/>
          <p:cNvSpPr txBox="1"/>
          <p:nvPr/>
        </p:nvSpPr>
        <p:spPr>
          <a:xfrm>
            <a:off x="403773" y="1149932"/>
            <a:ext cx="7611379" cy="523220"/>
          </a:xfrm>
          <a:prstGeom prst="rect">
            <a:avLst/>
          </a:prstGeom>
          <a:noFill/>
        </p:spPr>
        <p:txBody>
          <a:bodyPr wrap="none" rtlCol="0">
            <a:spAutoFit/>
          </a:bodyPr>
          <a:lstStyle/>
          <a:p>
            <a:r>
              <a:rPr lang="en-US" sz="2800" dirty="0" smtClean="0"/>
              <a:t>FIND and FOR EACH can be used together</a:t>
            </a:r>
            <a:endParaRPr lang="en-US" sz="28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normAutofit/>
          </a:bodyPr>
          <a:lstStyle/>
          <a:p>
            <a:r>
              <a:rPr lang="en-US" dirty="0" smtClean="0"/>
              <a:t>Exercise 8-3: FIND, FOR EACH</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33</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2090"/>
            <a:ext cx="8229600" cy="716523"/>
          </a:xfrm>
        </p:spPr>
        <p:txBody>
          <a:bodyPr>
            <a:normAutofit/>
          </a:bodyPr>
          <a:lstStyle/>
          <a:p>
            <a:r>
              <a:rPr lang="en-US" dirty="0" smtClean="0"/>
              <a:t>FOR EACH, FIND Statements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TextBox 9"/>
          <p:cNvSpPr txBox="1"/>
          <p:nvPr/>
        </p:nvSpPr>
        <p:spPr>
          <a:xfrm>
            <a:off x="296884" y="1315350"/>
            <a:ext cx="8759356" cy="3416320"/>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pc08003.p – Accessing Multiple Tables For Each, Find */</a:t>
            </a:r>
          </a:p>
          <a:p>
            <a:r>
              <a:rPr lang="en-US" b="1" dirty="0" smtClean="0">
                <a:latin typeface="Courier New" pitchFamily="49" charset="0"/>
                <a:cs typeface="Courier New" pitchFamily="49" charset="0"/>
              </a:rPr>
              <a:t>DEFINE VARIABLE part LIKE pt_part LABEL "Item" NO-UNDO.</a:t>
            </a:r>
          </a:p>
          <a:p>
            <a:r>
              <a:rPr lang="en-US" b="1" dirty="0" smtClean="0">
                <a:latin typeface="Courier New" pitchFamily="49" charset="0"/>
                <a:cs typeface="Courier New" pitchFamily="49" charset="0"/>
              </a:rPr>
              <a:t>REPEAT:	</a:t>
            </a:r>
          </a:p>
          <a:p>
            <a:r>
              <a:rPr lang="en-US" b="1" dirty="0" smtClean="0">
                <a:latin typeface="Courier New" pitchFamily="49" charset="0"/>
                <a:cs typeface="Courier New" pitchFamily="49" charset="0"/>
              </a:rPr>
              <a:t>   UPDATE part WITH SIDE-LABELS WIDTH 80.</a:t>
            </a:r>
          </a:p>
          <a:p>
            <a:r>
              <a:rPr lang="en-US" b="1" dirty="0" smtClean="0">
                <a:latin typeface="Courier New" pitchFamily="49" charset="0"/>
                <a:cs typeface="Courier New" pitchFamily="49" charset="0"/>
              </a:rPr>
              <a:t>   </a:t>
            </a:r>
            <a:r>
              <a:rPr lang="en-US" b="1" dirty="0" smtClean="0">
                <a:solidFill>
                  <a:srgbClr val="0070C0"/>
                </a:solidFill>
                <a:latin typeface="Courier New" pitchFamily="49" charset="0"/>
                <a:cs typeface="Courier New" pitchFamily="49" charset="0"/>
              </a:rPr>
              <a:t>FOR EACH pt_mstr NO-LOCK </a:t>
            </a:r>
            <a:r>
              <a:rPr lang="en-US" b="1" dirty="0" smtClean="0">
                <a:solidFill>
                  <a:schemeClr val="tx2"/>
                </a:solidFill>
                <a:latin typeface="Courier New" pitchFamily="49" charset="0"/>
                <a:cs typeface="Courier New" pitchFamily="49" charset="0"/>
              </a:rPr>
              <a:t>WHERE pt_domain = "10USA" </a:t>
            </a:r>
          </a:p>
          <a:p>
            <a:r>
              <a:rPr lang="en-US" b="1" dirty="0" smtClean="0">
                <a:solidFill>
                  <a:schemeClr val="tx2"/>
                </a:solidFill>
                <a:latin typeface="Courier New" pitchFamily="49" charset="0"/>
                <a:cs typeface="Courier New" pitchFamily="49" charset="0"/>
              </a:rPr>
              <a:t>      AND </a:t>
            </a:r>
            <a:r>
              <a:rPr lang="en-US" b="1" dirty="0" smtClean="0">
                <a:latin typeface="Courier New" pitchFamily="49" charset="0"/>
                <a:cs typeface="Courier New" pitchFamily="49" charset="0"/>
              </a:rPr>
              <a:t>pt_part &gt;= part WITH WIDTH 80:</a:t>
            </a:r>
          </a:p>
          <a:p>
            <a:r>
              <a:rPr lang="en-US" b="1" dirty="0" smtClean="0">
                <a:solidFill>
                  <a:srgbClr val="0070C0"/>
                </a:solidFill>
                <a:latin typeface="Courier New" pitchFamily="49" charset="0"/>
                <a:cs typeface="Courier New" pitchFamily="49" charset="0"/>
              </a:rPr>
              <a:t>      FIND FIRST pl_mstr NO-LOCK WHERE pl_domain = pt_domain</a:t>
            </a:r>
          </a:p>
          <a:p>
            <a:r>
              <a:rPr lang="en-US" b="1" dirty="0" smtClean="0">
                <a:solidFill>
                  <a:srgbClr val="0070C0"/>
                </a:solidFill>
                <a:latin typeface="Courier New" pitchFamily="49" charset="0"/>
                <a:cs typeface="Courier New" pitchFamily="49" charset="0"/>
              </a:rPr>
              <a:t>         AND pl_prod_line = pt_prod_line NO-ERROR.</a:t>
            </a:r>
          </a:p>
          <a:p>
            <a:r>
              <a:rPr lang="en-US" b="1" dirty="0" smtClean="0">
                <a:latin typeface="Courier New" pitchFamily="49" charset="0"/>
                <a:cs typeface="Courier New" pitchFamily="49" charset="0"/>
              </a:rPr>
              <a:t>      DISPLAY pt_part pt_um pt_price pt_prod_line.</a:t>
            </a:r>
          </a:p>
          <a:p>
            <a:r>
              <a:rPr lang="en-US" b="1" dirty="0" smtClean="0">
                <a:latin typeface="Courier New" pitchFamily="49" charset="0"/>
                <a:cs typeface="Courier New" pitchFamily="49" charset="0"/>
              </a:rPr>
              <a:t>      IF AVAILABLE pl_mstr THEN DISPLAY pl_desc.</a:t>
            </a:r>
          </a:p>
          <a:p>
            <a:r>
              <a:rPr lang="en-US" b="1" dirty="0" smtClean="0">
                <a:latin typeface="Courier New" pitchFamily="49" charset="0"/>
                <a:cs typeface="Courier New" pitchFamily="49" charset="0"/>
              </a:rPr>
              <a:t>   </a:t>
            </a:r>
            <a:r>
              <a:rPr lang="en-US" b="1" dirty="0" smtClean="0">
                <a:solidFill>
                  <a:srgbClr val="0070C0"/>
                </a:solidFill>
                <a:latin typeface="Courier New" pitchFamily="49" charset="0"/>
                <a:cs typeface="Courier New" pitchFamily="49" charset="0"/>
              </a:rPr>
              <a:t>END.</a:t>
            </a:r>
          </a:p>
          <a:p>
            <a:r>
              <a:rPr lang="en-US" b="1" dirty="0" smtClean="0">
                <a:latin typeface="Courier New" pitchFamily="49" charset="0"/>
                <a:cs typeface="Courier New" pitchFamily="49" charset="0"/>
              </a:rPr>
              <a:t>END. /* Repeat */</a:t>
            </a: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34</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2090"/>
            <a:ext cx="8229600" cy="716523"/>
          </a:xfrm>
        </p:spPr>
        <p:txBody>
          <a:bodyPr>
            <a:normAutofit/>
          </a:bodyPr>
          <a:lstStyle/>
          <a:p>
            <a:r>
              <a:rPr lang="en-US" dirty="0" smtClean="0"/>
              <a:t>Outer Join</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TextBox 9"/>
          <p:cNvSpPr txBox="1"/>
          <p:nvPr/>
        </p:nvSpPr>
        <p:spPr>
          <a:xfrm>
            <a:off x="457200" y="1014550"/>
            <a:ext cx="8599039" cy="2800767"/>
          </a:xfrm>
          <a:prstGeom prst="rect">
            <a:avLst/>
          </a:prstGeom>
          <a:noFill/>
          <a:ln>
            <a:noFill/>
          </a:ln>
        </p:spPr>
        <p:txBody>
          <a:bodyPr wrap="square" rtlCol="0">
            <a:spAutoFit/>
          </a:bodyPr>
          <a:lstStyle/>
          <a:p>
            <a:r>
              <a:rPr lang="en-US" sz="1600" b="1" dirty="0" smtClean="0">
                <a:latin typeface="Courier New" pitchFamily="49" charset="0"/>
                <a:cs typeface="Courier New" pitchFamily="49" charset="0"/>
              </a:rPr>
              <a:t>/* pc08004.p – Nested For Each */</a:t>
            </a:r>
            <a:endParaRPr lang="en-US" sz="1600" b="1" dirty="0" smtClean="0">
              <a:solidFill>
                <a:srgbClr val="0070C0"/>
              </a:solidFill>
              <a:latin typeface="Courier New" pitchFamily="49" charset="0"/>
              <a:cs typeface="Courier New" pitchFamily="49" charset="0"/>
            </a:endParaRPr>
          </a:p>
          <a:p>
            <a:r>
              <a:rPr lang="en-US" sz="1600" b="1" dirty="0" smtClean="0">
                <a:solidFill>
                  <a:srgbClr val="0070C0"/>
                </a:solidFill>
                <a:latin typeface="Courier New" pitchFamily="49" charset="0"/>
                <a:cs typeface="Courier New" pitchFamily="49" charset="0"/>
              </a:rPr>
              <a:t>FOR EACH in_mstr WHERE in_domain = "10USA" NO-LOCK:</a:t>
            </a:r>
            <a:r>
              <a:rPr lang="en-US" sz="1600" b="1" dirty="0" smtClean="0">
                <a:latin typeface="Courier New" pitchFamily="49" charset="0"/>
                <a:cs typeface="Courier New" pitchFamily="49" charset="0"/>
              </a:rPr>
              <a:t> </a:t>
            </a:r>
            <a:r>
              <a:rPr lang="en-US" sz="1600" b="1" dirty="0" smtClean="0">
                <a:solidFill>
                  <a:srgbClr val="00B050"/>
                </a:solidFill>
                <a:latin typeface="Courier New" pitchFamily="49" charset="0"/>
                <a:cs typeface="Courier New" pitchFamily="49" charset="0"/>
              </a:rPr>
              <a:t>/* outer loop */</a:t>
            </a:r>
          </a:p>
          <a:p>
            <a:r>
              <a:rPr lang="en-US" sz="1600" b="1" dirty="0" smtClean="0">
                <a:solidFill>
                  <a:srgbClr val="0070C0"/>
                </a:solidFill>
                <a:latin typeface="Courier New" pitchFamily="49" charset="0"/>
                <a:cs typeface="Courier New" pitchFamily="49" charset="0"/>
              </a:rPr>
              <a:t>   </a:t>
            </a:r>
            <a:r>
              <a:rPr lang="en-US" sz="1600" b="1" dirty="0" smtClean="0">
                <a:latin typeface="Courier New" pitchFamily="49" charset="0"/>
                <a:cs typeface="Courier New" pitchFamily="49" charset="0"/>
              </a:rPr>
              <a:t>DISPLAY in_part in_site WITH WIDTH 80 SIDE-LABELS.</a:t>
            </a:r>
          </a:p>
          <a:p>
            <a:r>
              <a:rPr lang="en-US" sz="1600" b="1" dirty="0" smtClean="0">
                <a:solidFill>
                  <a:srgbClr val="0070C0"/>
                </a:solidFill>
                <a:latin typeface="Courier New" pitchFamily="49" charset="0"/>
                <a:cs typeface="Courier New" pitchFamily="49" charset="0"/>
              </a:rPr>
              <a:t>   FOR EACH sct_det NO-LOCK</a:t>
            </a:r>
            <a:r>
              <a:rPr lang="en-US" sz="1600" b="1" dirty="0" smtClean="0">
                <a:latin typeface="Courier New" pitchFamily="49" charset="0"/>
                <a:cs typeface="Courier New" pitchFamily="49" charset="0"/>
              </a:rPr>
              <a:t> </a:t>
            </a:r>
          </a:p>
          <a:p>
            <a:r>
              <a:rPr lang="en-US" sz="1600" b="1" dirty="0" smtClean="0">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WHERE sct_domain = in_domain</a:t>
            </a:r>
          </a:p>
          <a:p>
            <a:r>
              <a:rPr lang="en-US" sz="1600" b="1" dirty="0" smtClean="0">
                <a:solidFill>
                  <a:srgbClr val="0070C0"/>
                </a:solidFill>
                <a:latin typeface="Courier New" pitchFamily="49" charset="0"/>
                <a:cs typeface="Courier New" pitchFamily="49" charset="0"/>
              </a:rPr>
              <a:t>      AND   sct_part   = in_part</a:t>
            </a:r>
            <a:r>
              <a:rPr lang="en-US" sz="1600" b="1" dirty="0" smtClean="0">
                <a:latin typeface="Courier New" pitchFamily="49" charset="0"/>
                <a:cs typeface="Courier New" pitchFamily="49" charset="0"/>
              </a:rPr>
              <a:t>                    </a:t>
            </a:r>
            <a:r>
              <a:rPr lang="en-US" sz="1600" b="1" dirty="0" smtClean="0">
                <a:solidFill>
                  <a:srgbClr val="00B050"/>
                </a:solidFill>
                <a:latin typeface="Courier New" pitchFamily="49" charset="0"/>
                <a:cs typeface="Courier New" pitchFamily="49" charset="0"/>
              </a:rPr>
              <a:t>/* inner loop */</a:t>
            </a:r>
          </a:p>
          <a:p>
            <a:r>
              <a:rPr lang="en-US" sz="1600" b="1" dirty="0" smtClean="0">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AND   sct_site   = in_site:</a:t>
            </a:r>
          </a:p>
          <a:p>
            <a:r>
              <a:rPr lang="en-US" sz="1600" b="1" dirty="0" smtClean="0">
                <a:solidFill>
                  <a:srgbClr val="0070C0"/>
                </a:solidFill>
                <a:latin typeface="Courier New" pitchFamily="49" charset="0"/>
                <a:cs typeface="Courier New" pitchFamily="49" charset="0"/>
              </a:rPr>
              <a:t>	  </a:t>
            </a:r>
            <a:r>
              <a:rPr lang="en-US" sz="1600" b="1" dirty="0" smtClean="0">
                <a:latin typeface="Courier New" pitchFamily="49" charset="0"/>
                <a:cs typeface="Courier New" pitchFamily="49" charset="0"/>
              </a:rPr>
              <a:t>DISPLAY sct_part sct_sim sct_cst_tot sct_cst_date</a:t>
            </a:r>
          </a:p>
          <a:p>
            <a:r>
              <a:rPr lang="en-US" sz="1600" b="1" dirty="0" smtClean="0">
                <a:latin typeface="Courier New" pitchFamily="49" charset="0"/>
                <a:cs typeface="Courier New" pitchFamily="49" charset="0"/>
              </a:rPr>
              <a:t>			WITH WIDTH 80.</a:t>
            </a:r>
          </a:p>
          <a:p>
            <a:r>
              <a:rPr lang="en-US" sz="1600" b="1" dirty="0" smtClean="0">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END.</a:t>
            </a:r>
          </a:p>
          <a:p>
            <a:r>
              <a:rPr lang="en-US" sz="1600" b="1" dirty="0" smtClean="0">
                <a:solidFill>
                  <a:srgbClr val="0070C0"/>
                </a:solidFill>
                <a:latin typeface="Courier New" pitchFamily="49" charset="0"/>
                <a:cs typeface="Courier New" pitchFamily="49" charset="0"/>
              </a:rPr>
              <a:t>END.</a:t>
            </a:r>
          </a:p>
        </p:txBody>
      </p:sp>
      <p:sp>
        <p:nvSpPr>
          <p:cNvPr id="6" name="Content Placeholder 2"/>
          <p:cNvSpPr txBox="1">
            <a:spLocks/>
          </p:cNvSpPr>
          <p:nvPr/>
        </p:nvSpPr>
        <p:spPr>
          <a:xfrm>
            <a:off x="457200" y="3882751"/>
            <a:ext cx="8446640" cy="2162263"/>
          </a:xfrm>
          <a:prstGeom prst="rect">
            <a:avLst/>
          </a:prstGeom>
        </p:spPr>
        <p:txBody>
          <a:bodyPr>
            <a:normAutofit fontScale="92500"/>
          </a:bodyPr>
          <a:lstStyle/>
          <a:p>
            <a:pPr marL="342900" indent="-342900">
              <a:spcBef>
                <a:spcPct val="20000"/>
              </a:spcBef>
              <a:buClr>
                <a:schemeClr val="accent6"/>
              </a:buClr>
              <a:buFont typeface="Arial"/>
              <a:buChar char="•"/>
            </a:pPr>
            <a:r>
              <a:rPr lang="en-US" sz="2800" dirty="0" smtClean="0"/>
              <a:t>Tables are accessed in a parent-child manner</a:t>
            </a:r>
          </a:p>
          <a:p>
            <a:pPr marL="342900" indent="-342900">
              <a:spcBef>
                <a:spcPct val="20000"/>
              </a:spcBef>
              <a:buClr>
                <a:schemeClr val="accent6"/>
              </a:buClr>
              <a:buFont typeface="Arial"/>
              <a:buChar char="•"/>
            </a:pPr>
            <a:r>
              <a:rPr lang="en-US" sz="2600" dirty="0" smtClean="0"/>
              <a:t>Displays every parent record and each child record that relates to that parent</a:t>
            </a:r>
          </a:p>
          <a:p>
            <a:pPr marL="342900" indent="-342900">
              <a:spcBef>
                <a:spcPct val="20000"/>
              </a:spcBef>
              <a:buClr>
                <a:schemeClr val="accent6"/>
              </a:buClr>
              <a:buFont typeface="Arial"/>
              <a:buChar char="•"/>
            </a:pPr>
            <a:r>
              <a:rPr lang="en-US" sz="2600" dirty="0" smtClean="0">
                <a:solidFill>
                  <a:schemeClr val="tx2">
                    <a:lumMod val="90000"/>
                    <a:lumOff val="10000"/>
                  </a:schemeClr>
                </a:solidFill>
                <a:cs typeface="Courier New" pitchFamily="49" charset="0"/>
              </a:rPr>
              <a:t>These are called nested FOR EACH statements or </a:t>
            </a:r>
            <a:r>
              <a:rPr lang="en-US" sz="2600" b="1" i="1" dirty="0" smtClean="0">
                <a:solidFill>
                  <a:schemeClr val="tx2">
                    <a:lumMod val="90000"/>
                    <a:lumOff val="10000"/>
                  </a:schemeClr>
                </a:solidFill>
                <a:cs typeface="Courier New" pitchFamily="49" charset="0"/>
              </a:rPr>
              <a:t>outer  join</a:t>
            </a:r>
          </a:p>
          <a:p>
            <a:pPr marL="800100" lvl="1"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35</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8-4: Outer Join</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2090"/>
            <a:ext cx="8229600" cy="716523"/>
          </a:xfrm>
        </p:spPr>
        <p:txBody>
          <a:bodyPr>
            <a:normAutofit/>
          </a:bodyPr>
          <a:lstStyle/>
          <a:p>
            <a:r>
              <a:rPr lang="en-US" dirty="0" smtClean="0"/>
              <a:t>Inner Join</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TextBox 9"/>
          <p:cNvSpPr txBox="1"/>
          <p:nvPr/>
        </p:nvSpPr>
        <p:spPr>
          <a:xfrm>
            <a:off x="501411" y="1074238"/>
            <a:ext cx="8446639" cy="3539430"/>
          </a:xfrm>
          <a:prstGeom prst="rect">
            <a:avLst/>
          </a:prstGeom>
          <a:noFill/>
          <a:ln>
            <a:noFill/>
          </a:ln>
        </p:spPr>
        <p:txBody>
          <a:bodyPr wrap="square" rtlCol="0">
            <a:spAutoFit/>
          </a:bodyPr>
          <a:lstStyle/>
          <a:p>
            <a:r>
              <a:rPr lang="en-US" sz="1600" b="1" dirty="0" smtClean="0">
                <a:latin typeface="Courier New" pitchFamily="49" charset="0"/>
                <a:cs typeface="Courier New" pitchFamily="49" charset="0"/>
              </a:rPr>
              <a:t>/* pc08005.p – Inner join */</a:t>
            </a:r>
          </a:p>
          <a:p>
            <a:r>
              <a:rPr lang="en-US" sz="1600" b="1" dirty="0" smtClean="0">
                <a:latin typeface="Courier New" pitchFamily="49" charset="0"/>
                <a:cs typeface="Courier New" pitchFamily="49" charset="0"/>
              </a:rPr>
              <a:t>DEFINE VARIABLE cust  LIKE so_cust NO-UNDO.</a:t>
            </a:r>
          </a:p>
          <a:p>
            <a:r>
              <a:rPr lang="en-US" sz="1600" b="1" dirty="0" smtClean="0">
                <a:latin typeface="Courier New" pitchFamily="49" charset="0"/>
                <a:cs typeface="Courier New" pitchFamily="49" charset="0"/>
              </a:rPr>
              <a:t>DEFINE VARIABLE cust1 LIKE so_cust LABEL "To" NO-UNDO.</a:t>
            </a:r>
          </a:p>
          <a:p>
            <a:r>
              <a:rPr lang="en-US" sz="1600" b="1" dirty="0" smtClean="0">
                <a:latin typeface="Courier New" pitchFamily="49" charset="0"/>
                <a:cs typeface="Courier New" pitchFamily="49" charset="0"/>
              </a:rPr>
              <a:t>DEFINE VARIABLE desc1 LIKE pt_desc1 NO-UNDO.</a:t>
            </a:r>
          </a:p>
          <a:p>
            <a:r>
              <a:rPr lang="en-US" sz="1600" b="1" dirty="0" smtClean="0">
                <a:latin typeface="Courier New" pitchFamily="49" charset="0"/>
                <a:cs typeface="Courier New" pitchFamily="49" charset="0"/>
              </a:rPr>
              <a:t>REPEAT:</a:t>
            </a:r>
          </a:p>
          <a:p>
            <a:r>
              <a:rPr lang="en-US" sz="1600" b="1" dirty="0" smtClean="0">
                <a:latin typeface="Courier New" pitchFamily="49" charset="0"/>
                <a:cs typeface="Courier New" pitchFamily="49" charset="0"/>
              </a:rPr>
              <a:t>   UPDATE cust cust1 WITH SIDE-LABELS WIDTH 80.</a:t>
            </a:r>
          </a:p>
          <a:p>
            <a:r>
              <a:rPr lang="en-US" sz="1600" b="1" dirty="0" smtClean="0">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FOR EACH so_mstr NO-LOCK WHERE so_domain = "10USA" AND </a:t>
            </a:r>
          </a:p>
          <a:p>
            <a:r>
              <a:rPr lang="en-US" sz="1600" b="1" dirty="0" smtClean="0">
                <a:solidFill>
                  <a:srgbClr val="0070C0"/>
                </a:solidFill>
                <a:latin typeface="Courier New" pitchFamily="49" charset="0"/>
                <a:cs typeface="Courier New" pitchFamily="49" charset="0"/>
              </a:rPr>
              <a:t>      so_cust &gt;= cust AND so_cust &lt;= cust1,</a:t>
            </a:r>
          </a:p>
          <a:p>
            <a:r>
              <a:rPr lang="en-US" sz="1600" b="1" dirty="0" smtClean="0">
                <a:solidFill>
                  <a:srgbClr val="0070C0"/>
                </a:solidFill>
                <a:latin typeface="Courier New" pitchFamily="49" charset="0"/>
                <a:cs typeface="Courier New" pitchFamily="49" charset="0"/>
              </a:rPr>
              <a:t>      EACH sod_det NO-LOCK </a:t>
            </a:r>
          </a:p>
          <a:p>
            <a:r>
              <a:rPr lang="en-US" sz="1600" b="1" dirty="0" smtClean="0">
                <a:solidFill>
                  <a:srgbClr val="0070C0"/>
                </a:solidFill>
                <a:latin typeface="Courier New" pitchFamily="49" charset="0"/>
                <a:cs typeface="Courier New" pitchFamily="49" charset="0"/>
              </a:rPr>
              <a:t>      WHERE sod_domain = so_domain AND sod_nbr = so_nbr </a:t>
            </a:r>
          </a:p>
          <a:p>
            <a:r>
              <a:rPr lang="en-US" sz="1600" b="1" dirty="0" smtClean="0">
                <a:solidFill>
                  <a:srgbClr val="0070C0"/>
                </a:solidFill>
                <a:latin typeface="Courier New" pitchFamily="49" charset="0"/>
                <a:cs typeface="Courier New" pitchFamily="49" charset="0"/>
              </a:rPr>
              <a:t> 	  BREAK BY so_cust BY sod_nbr</a:t>
            </a:r>
            <a:r>
              <a:rPr lang="en-US" sz="1600" b="1" dirty="0" smtClean="0">
                <a:latin typeface="Courier New" pitchFamily="49" charset="0"/>
                <a:cs typeface="Courier New" pitchFamily="49" charset="0"/>
              </a:rPr>
              <a:t> WITH WIDTH 132:</a:t>
            </a:r>
          </a:p>
          <a:p>
            <a:r>
              <a:rPr lang="en-US" sz="1600" b="1" dirty="0" smtClean="0">
                <a:latin typeface="Courier New" pitchFamily="49" charset="0"/>
                <a:cs typeface="Courier New" pitchFamily="49" charset="0"/>
              </a:rPr>
              <a:t>      DISPLAY so_cust so_nbr sod_part sod_qty_ord so_ord_date.</a:t>
            </a:r>
          </a:p>
          <a:p>
            <a:r>
              <a:rPr lang="en-US" sz="1600" b="1" dirty="0" smtClean="0">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END.</a:t>
            </a:r>
          </a:p>
          <a:p>
            <a:r>
              <a:rPr lang="en-US" sz="1600" b="1" dirty="0" smtClean="0">
                <a:latin typeface="Courier New" pitchFamily="49" charset="0"/>
                <a:cs typeface="Courier New" pitchFamily="49" charset="0"/>
              </a:rPr>
              <a:t>END.</a:t>
            </a:r>
          </a:p>
        </p:txBody>
      </p:sp>
      <p:sp>
        <p:nvSpPr>
          <p:cNvPr id="6" name="Content Placeholder 2"/>
          <p:cNvSpPr txBox="1">
            <a:spLocks/>
          </p:cNvSpPr>
          <p:nvPr/>
        </p:nvSpPr>
        <p:spPr>
          <a:xfrm>
            <a:off x="609599" y="4598793"/>
            <a:ext cx="8293769" cy="1861462"/>
          </a:xfrm>
          <a:prstGeom prst="rect">
            <a:avLst/>
          </a:prstGeom>
        </p:spPr>
        <p:txBody>
          <a:bodyPr>
            <a:normAutofit/>
          </a:bodyPr>
          <a:lstStyle/>
          <a:p>
            <a:pPr marL="342900" indent="-342900">
              <a:spcBef>
                <a:spcPct val="20000"/>
              </a:spcBef>
              <a:buClr>
                <a:schemeClr val="accent6"/>
              </a:buClr>
              <a:buFont typeface="Arial"/>
              <a:buChar char="•"/>
            </a:pPr>
            <a:r>
              <a:rPr lang="en-GB" sz="2400" dirty="0" smtClean="0"/>
              <a:t>Reads records that meet selection criteria of all WHERE clauses used</a:t>
            </a:r>
          </a:p>
          <a:p>
            <a:pPr marL="342900" indent="-342900">
              <a:spcBef>
                <a:spcPct val="20000"/>
              </a:spcBef>
              <a:buClr>
                <a:schemeClr val="accent6"/>
              </a:buClr>
              <a:buFont typeface="Arial"/>
              <a:buChar char="•"/>
            </a:pPr>
            <a:r>
              <a:rPr lang="en-GB" sz="2400" dirty="0" smtClean="0"/>
              <a:t>Comma replaces second FOR keyword to link multiple tables within inner join statement</a:t>
            </a:r>
            <a:endParaRPr lang="en-US" sz="2400" dirty="0" smtClean="0">
              <a:solidFill>
                <a:schemeClr val="tx2">
                  <a:lumMod val="90000"/>
                  <a:lumOff val="10000"/>
                </a:schemeClr>
              </a:solidFill>
              <a:cs typeface="Courier New" pitchFamily="49" charset="0"/>
            </a:endParaRPr>
          </a:p>
        </p:txBody>
      </p:sp>
      <p:sp>
        <p:nvSpPr>
          <p:cNvPr id="9" name="Oval 8"/>
          <p:cNvSpPr/>
          <p:nvPr/>
        </p:nvSpPr>
        <p:spPr>
          <a:xfrm>
            <a:off x="5612600" y="2783296"/>
            <a:ext cx="407540" cy="31750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6" presetClass="emph" presetSubtype="0" fill="hold" grpId="0" nodeType="clickEffect">
                                  <p:stCondLst>
                                    <p:cond delay="0"/>
                                  </p:stCondLst>
                                  <p:childTnLst>
                                    <p:animEffect transition="out" filter="fade">
                                      <p:cBhvr>
                                        <p:cTn id="12" dur="500" tmFilter="0, 0; .2, .5; .8, .5; 1, 0"/>
                                        <p:tgtEl>
                                          <p:spTgt spid="9"/>
                                        </p:tgtEl>
                                      </p:cBhvr>
                                    </p:animEffect>
                                    <p:animScale>
                                      <p:cBhvr>
                                        <p:cTn id="13"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8-5: Inner Join</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027414"/>
            <a:ext cx="8229600" cy="5288719"/>
          </a:xfrm>
        </p:spPr>
        <p:txBody>
          <a:bodyPr>
            <a:normAutofit/>
          </a:bodyPr>
          <a:lstStyle/>
          <a:p>
            <a:pPr>
              <a:buNone/>
            </a:pPr>
            <a:r>
              <a:rPr lang="en-GB" sz="3200" dirty="0" smtClean="0">
                <a:solidFill>
                  <a:schemeClr val="tx2">
                    <a:lumMod val="90000"/>
                    <a:lumOff val="10000"/>
                  </a:schemeClr>
                </a:solidFill>
              </a:rPr>
              <a:t>You should now be familiar with</a:t>
            </a:r>
            <a:endParaRPr lang="en-US" sz="3200" dirty="0" smtClean="0">
              <a:solidFill>
                <a:schemeClr val="tx2">
                  <a:lumMod val="90000"/>
                  <a:lumOff val="10000"/>
                </a:schemeClr>
              </a:solidFill>
            </a:endParaRPr>
          </a:p>
          <a:p>
            <a:pPr marL="365760"/>
            <a:r>
              <a:rPr lang="en-US" dirty="0" smtClean="0"/>
              <a:t>Database table relationships</a:t>
            </a:r>
          </a:p>
          <a:p>
            <a:pPr marL="365760"/>
            <a:r>
              <a:rPr lang="en-GB" dirty="0" smtClean="0"/>
              <a:t>How to determine table relationships using the </a:t>
            </a:r>
            <a:r>
              <a:rPr lang="en-GB" i="1" dirty="0" smtClean="0"/>
              <a:t>QAD EA</a:t>
            </a:r>
            <a:r>
              <a:rPr lang="en-GB" dirty="0" smtClean="0"/>
              <a:t> </a:t>
            </a:r>
            <a:r>
              <a:rPr lang="en-GB" i="1" dirty="0" smtClean="0"/>
              <a:t>Entity Diagrams</a:t>
            </a:r>
            <a:r>
              <a:rPr lang="en-GB" b="1" i="1" dirty="0" smtClean="0"/>
              <a:t> </a:t>
            </a:r>
            <a:r>
              <a:rPr lang="en-GB" dirty="0" smtClean="0"/>
              <a:t>manual</a:t>
            </a:r>
            <a:endParaRPr lang="en-US" sz="3200" dirty="0" smtClean="0"/>
          </a:p>
          <a:p>
            <a:pPr marL="365760"/>
            <a:r>
              <a:rPr lang="en-GB" dirty="0" smtClean="0"/>
              <a:t>Accessing two or more tables using combinations of FIND and FOR EACH statements</a:t>
            </a:r>
            <a:endParaRPr lang="en-US" dirty="0" smtClean="0"/>
          </a:p>
        </p:txBody>
      </p:sp>
      <p:sp>
        <p:nvSpPr>
          <p:cNvPr id="4" name="Title 3"/>
          <p:cNvSpPr>
            <a:spLocks noGrp="1"/>
          </p:cNvSpPr>
          <p:nvPr>
            <p:ph type="title"/>
          </p:nvPr>
        </p:nvSpPr>
        <p:spPr>
          <a:xfrm>
            <a:off x="457200" y="318684"/>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390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2090"/>
            <a:ext cx="8229600" cy="716523"/>
          </a:xfrm>
        </p:spPr>
        <p:txBody>
          <a:bodyPr/>
          <a:lstStyle/>
          <a:p>
            <a:r>
              <a:rPr lang="en-US" dirty="0" smtClean="0"/>
              <a:t>Lesson 7 Goals</a:t>
            </a:r>
            <a:endParaRPr lang="en-US" dirty="0"/>
          </a:p>
        </p:txBody>
      </p:sp>
      <p:sp>
        <p:nvSpPr>
          <p:cNvPr id="3" name="Content Placeholder 2"/>
          <p:cNvSpPr>
            <a:spLocks noGrp="1"/>
          </p:cNvSpPr>
          <p:nvPr>
            <p:ph idx="1"/>
          </p:nvPr>
        </p:nvSpPr>
        <p:spPr>
          <a:xfrm>
            <a:off x="457200" y="1086741"/>
            <a:ext cx="8508670" cy="4992157"/>
          </a:xfrm>
        </p:spPr>
        <p:txBody>
          <a:bodyPr>
            <a:normAutofit lnSpcReduction="10000"/>
          </a:bodyPr>
          <a:lstStyle/>
          <a:p>
            <a:pPr marL="0" indent="0">
              <a:buNone/>
            </a:pPr>
            <a:r>
              <a:rPr lang="en-US" sz="3200" dirty="0" smtClean="0">
                <a:solidFill>
                  <a:schemeClr val="tx2">
                    <a:lumMod val="75000"/>
                    <a:lumOff val="25000"/>
                  </a:schemeClr>
                </a:solidFill>
              </a:rPr>
              <a:t>Upon completion of this lesson, you will be familiar with the following topics:</a:t>
            </a:r>
            <a:endParaRPr lang="en-US" sz="3200" dirty="0">
              <a:solidFill>
                <a:schemeClr val="tx2">
                  <a:lumMod val="75000"/>
                  <a:lumOff val="25000"/>
                </a:schemeClr>
              </a:solidFill>
            </a:endParaRPr>
          </a:p>
          <a:p>
            <a:r>
              <a:rPr lang="en-US" dirty="0" smtClean="0"/>
              <a:t>Using a FIND statement to retrieve a single record </a:t>
            </a:r>
          </a:p>
          <a:p>
            <a:r>
              <a:rPr lang="en-US" dirty="0" smtClean="0"/>
              <a:t>Using the NO-ERROR and AVAILABLE options of the FIND statement</a:t>
            </a:r>
          </a:p>
          <a:p>
            <a:r>
              <a:rPr lang="en-US" dirty="0" smtClean="0"/>
              <a:t>Using the REPEAT statement</a:t>
            </a:r>
          </a:p>
          <a:p>
            <a:r>
              <a:rPr lang="en-US" dirty="0" smtClean="0"/>
              <a:t>Using the DEFINE statement create user-defined variables</a:t>
            </a:r>
          </a:p>
          <a:p>
            <a:r>
              <a:rPr lang="en-US" dirty="0" smtClean="0"/>
              <a:t>Using the UPDATE statement and how it differs from the PROMPT-FOR statement</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2863"/>
            <a:ext cx="8229600" cy="705411"/>
          </a:xfrm>
        </p:spPr>
        <p:txBody>
          <a:bodyPr>
            <a:normAutofit/>
          </a:bodyPr>
          <a:lstStyle/>
          <a:p>
            <a:r>
              <a:rPr lang="en-US" dirty="0" smtClean="0"/>
              <a:t>Lesson 9: Frame Control</a:t>
            </a:r>
            <a:endParaRPr lang="en-US"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9 Goals</a:t>
            </a:r>
            <a:endParaRPr lang="en-US" dirty="0"/>
          </a:p>
        </p:txBody>
      </p:sp>
      <p:sp>
        <p:nvSpPr>
          <p:cNvPr id="3" name="Content Placeholder 2"/>
          <p:cNvSpPr>
            <a:spLocks noGrp="1"/>
          </p:cNvSpPr>
          <p:nvPr>
            <p:ph idx="1"/>
          </p:nvPr>
        </p:nvSpPr>
        <p:spPr/>
        <p:txBody>
          <a:bodyPr>
            <a:normAutofit/>
          </a:bodyPr>
          <a:lstStyle/>
          <a:p>
            <a:pPr marL="0" indent="0">
              <a:buNone/>
            </a:pPr>
            <a:r>
              <a:rPr lang="en-US" sz="3200" dirty="0" smtClean="0">
                <a:solidFill>
                  <a:schemeClr val="tx2">
                    <a:lumMod val="75000"/>
                    <a:lumOff val="25000"/>
                  </a:schemeClr>
                </a:solidFill>
              </a:rPr>
              <a:t>Upon completion of this lesson, you will be familiar with the following topics:</a:t>
            </a:r>
            <a:endParaRPr lang="en-US" sz="3200" dirty="0">
              <a:solidFill>
                <a:schemeClr val="tx2">
                  <a:lumMod val="75000"/>
                  <a:lumOff val="25000"/>
                </a:schemeClr>
              </a:solidFill>
            </a:endParaRPr>
          </a:p>
          <a:p>
            <a:r>
              <a:rPr lang="en-GB" dirty="0" smtClean="0"/>
              <a:t>Progress default framing rules</a:t>
            </a:r>
            <a:endParaRPr lang="en-US" dirty="0" smtClean="0"/>
          </a:p>
          <a:p>
            <a:r>
              <a:rPr lang="en-GB" dirty="0" smtClean="0"/>
              <a:t>Frame names</a:t>
            </a:r>
            <a:endParaRPr lang="en-US" dirty="0" smtClean="0"/>
          </a:p>
          <a:p>
            <a:r>
              <a:rPr lang="en-GB" dirty="0" smtClean="0"/>
              <a:t>Basic frame control using the form and record phrases</a:t>
            </a:r>
            <a:endParaRPr lang="en-US" dirty="0" smtClean="0"/>
          </a:p>
          <a:p>
            <a:r>
              <a:rPr lang="en-GB" dirty="0" smtClean="0"/>
              <a:t>FORM statement </a:t>
            </a:r>
            <a:endParaRPr lang="en-US" dirty="0" smtClean="0"/>
          </a:p>
          <a:p>
            <a:r>
              <a:rPr lang="en-GB" dirty="0" smtClean="0"/>
              <a:t>How to prevent record flashing</a:t>
            </a:r>
            <a:endParaRPr lang="en-US" dirty="0" smtClean="0"/>
          </a:p>
          <a:p>
            <a:pPr lvl="1"/>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41</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26933"/>
            <a:ext cx="8229600" cy="716523"/>
          </a:xfrm>
        </p:spPr>
        <p:txBody>
          <a:bodyPr>
            <a:normAutofit/>
          </a:bodyPr>
          <a:lstStyle/>
          <a:p>
            <a:r>
              <a:rPr lang="en-US" dirty="0" smtClean="0"/>
              <a:t>Nested Blocks Example</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2" name="TextBox 11"/>
          <p:cNvSpPr txBox="1"/>
          <p:nvPr/>
        </p:nvSpPr>
        <p:spPr>
          <a:xfrm>
            <a:off x="308758" y="848456"/>
            <a:ext cx="8747482" cy="5293757"/>
          </a:xfrm>
          <a:prstGeom prst="rect">
            <a:avLst/>
          </a:prstGeom>
          <a:noFill/>
          <a:ln>
            <a:noFill/>
          </a:ln>
        </p:spPr>
        <p:txBody>
          <a:bodyPr wrap="square" rtlCol="0">
            <a:spAutoFit/>
          </a:bodyPr>
          <a:lstStyle/>
          <a:p>
            <a:r>
              <a:rPr lang="en-US" sz="1300" b="1" dirty="0" smtClean="0">
                <a:latin typeface="Courier New" pitchFamily="49" charset="0"/>
                <a:cs typeface="Courier New" pitchFamily="49" charset="0"/>
              </a:rPr>
              <a:t>/* pc09001.p DEFAULT FRAMING  Example of a procedure block  */</a:t>
            </a:r>
          </a:p>
          <a:p>
            <a:r>
              <a:rPr lang="en-US" sz="1300" b="1" dirty="0" smtClean="0">
                <a:latin typeface="Courier New" pitchFamily="49" charset="0"/>
                <a:cs typeface="Courier New" pitchFamily="49" charset="0"/>
              </a:rPr>
              <a:t>PROMPT-FOR pt_part.</a:t>
            </a:r>
          </a:p>
          <a:p>
            <a:r>
              <a:rPr lang="en-US" sz="1300" b="1" dirty="0" smtClean="0">
                <a:latin typeface="Courier New" pitchFamily="49" charset="0"/>
                <a:cs typeface="Courier New" pitchFamily="49" charset="0"/>
              </a:rPr>
              <a:t>FIND FIRST pt_mstr WHERE pt_domain = "10USA" </a:t>
            </a:r>
            <a:br>
              <a:rPr lang="en-US" sz="1300" b="1" dirty="0" smtClean="0">
                <a:latin typeface="Courier New" pitchFamily="49" charset="0"/>
                <a:cs typeface="Courier New" pitchFamily="49" charset="0"/>
              </a:rPr>
            </a:br>
            <a:r>
              <a:rPr lang="en-US" sz="1300" b="1" dirty="0" smtClean="0">
                <a:latin typeface="Courier New" pitchFamily="49" charset="0"/>
                <a:cs typeface="Courier New" pitchFamily="49" charset="0"/>
              </a:rPr>
              <a:t>   AND pt_part = INPUT pt_part NO-LOCK NO-ERROR.</a:t>
            </a:r>
          </a:p>
          <a:p>
            <a:r>
              <a:rPr lang="en-US" sz="1300" b="1" dirty="0" smtClean="0">
                <a:latin typeface="Courier New" pitchFamily="49" charset="0"/>
                <a:cs typeface="Courier New" pitchFamily="49" charset="0"/>
              </a:rPr>
              <a:t>IF AVAILABLE pt_mstr THEN</a:t>
            </a:r>
          </a:p>
          <a:p>
            <a:r>
              <a:rPr lang="en-US" sz="1300" b="1" dirty="0" smtClean="0">
                <a:latin typeface="Courier New" pitchFamily="49" charset="0"/>
                <a:cs typeface="Courier New" pitchFamily="49" charset="0"/>
              </a:rPr>
              <a:t>   DISPLAY pt_part pt_desc1 pt_um pt_price pt_group WITH WIDTH 132.</a:t>
            </a:r>
          </a:p>
          <a:p>
            <a:r>
              <a:rPr lang="en-US" sz="1300" b="1" dirty="0" smtClean="0">
                <a:latin typeface="Courier New" pitchFamily="49" charset="0"/>
                <a:cs typeface="Courier New" pitchFamily="49" charset="0"/>
              </a:rPr>
              <a:t>ELSE MESSAGE "Item " INPUT  pt_part "not found".</a:t>
            </a:r>
          </a:p>
          <a:p>
            <a:r>
              <a:rPr lang="en-US" sz="1300" b="1" dirty="0" smtClean="0">
                <a:solidFill>
                  <a:srgbClr val="0070C0"/>
                </a:solidFill>
                <a:latin typeface="Courier New" pitchFamily="49" charset="0"/>
                <a:cs typeface="Courier New" pitchFamily="49" charset="0"/>
              </a:rPr>
              <a:t>REPEAT:                                   </a:t>
            </a:r>
            <a:r>
              <a:rPr lang="en-US" sz="1300" b="1" dirty="0" smtClean="0">
                <a:latin typeface="Courier New" pitchFamily="49" charset="0"/>
                <a:cs typeface="Courier New" pitchFamily="49" charset="0"/>
              </a:rPr>
              <a:t>/* Example of Nested Blocks */</a:t>
            </a:r>
            <a:endParaRPr lang="en-US" sz="1300" b="1" dirty="0" smtClean="0">
              <a:solidFill>
                <a:srgbClr val="0070C0"/>
              </a:solidFill>
              <a:latin typeface="Courier New" pitchFamily="49" charset="0"/>
              <a:cs typeface="Courier New" pitchFamily="49" charset="0"/>
            </a:endParaRPr>
          </a:p>
          <a:p>
            <a:r>
              <a:rPr lang="en-US" sz="1300" b="1" dirty="0" smtClean="0">
                <a:latin typeface="Courier New" pitchFamily="49" charset="0"/>
                <a:cs typeface="Courier New" pitchFamily="49" charset="0"/>
              </a:rPr>
              <a:t>   PROMPT-FOR so_cust.</a:t>
            </a:r>
          </a:p>
          <a:p>
            <a:r>
              <a:rPr lang="en-US" sz="1300" b="1" dirty="0" smtClean="0">
                <a:latin typeface="Courier New" pitchFamily="49" charset="0"/>
                <a:cs typeface="Courier New" pitchFamily="49" charset="0"/>
              </a:rPr>
              <a:t>   FIND FIRST ad_mstr WHERE ad_domain = "10USA" </a:t>
            </a:r>
          </a:p>
          <a:p>
            <a:r>
              <a:rPr lang="en-US" sz="1300" b="1" dirty="0" smtClean="0">
                <a:latin typeface="Courier New" pitchFamily="49" charset="0"/>
                <a:cs typeface="Courier New" pitchFamily="49" charset="0"/>
              </a:rPr>
              <a:t>      AND ad_addr = INPUT so_cust NO-LOCK NO-ERROR.</a:t>
            </a:r>
          </a:p>
          <a:p>
            <a:r>
              <a:rPr lang="en-US" sz="1300" b="1" dirty="0" smtClean="0">
                <a:latin typeface="Courier New" pitchFamily="49" charset="0"/>
                <a:cs typeface="Courier New" pitchFamily="49" charset="0"/>
              </a:rPr>
              <a:t>   IF AVAILABLE ad_mstr THEN DO:</a:t>
            </a:r>
          </a:p>
          <a:p>
            <a:r>
              <a:rPr lang="en-US" sz="1300" b="1" dirty="0" smtClean="0">
                <a:latin typeface="Courier New" pitchFamily="49" charset="0"/>
                <a:cs typeface="Courier New" pitchFamily="49" charset="0"/>
              </a:rPr>
              <a:t>      DISPLAY ad_name.</a:t>
            </a:r>
          </a:p>
          <a:p>
            <a:r>
              <a:rPr lang="en-US" sz="1300" b="1" dirty="0" smtClean="0">
                <a:solidFill>
                  <a:srgbClr val="0070C0"/>
                </a:solidFill>
                <a:latin typeface="Courier New" pitchFamily="49" charset="0"/>
                <a:cs typeface="Courier New" pitchFamily="49" charset="0"/>
              </a:rPr>
              <a:t>      FOR EACH so_mstr WHERE so_domain = ad_domain AND so_cust = INPUT so_cust NO-LOCK:</a:t>
            </a:r>
          </a:p>
          <a:p>
            <a:r>
              <a:rPr lang="en-US" sz="1300" b="1" dirty="0" smtClean="0">
                <a:latin typeface="Courier New" pitchFamily="49" charset="0"/>
                <a:cs typeface="Courier New" pitchFamily="49" charset="0"/>
              </a:rPr>
              <a:t>            DISPLAY so_nbr  so_ord_date  so_po so_shipvia.</a:t>
            </a:r>
          </a:p>
          <a:p>
            <a:r>
              <a:rPr lang="en-US" sz="1300" b="1" dirty="0" smtClean="0">
                <a:solidFill>
                  <a:srgbClr val="0070C0"/>
                </a:solidFill>
                <a:latin typeface="Courier New" pitchFamily="49" charset="0"/>
                <a:cs typeface="Courier New" pitchFamily="49" charset="0"/>
              </a:rPr>
              <a:t>            FOR EACH sod_det WHERE sod_domain = so_domain AND sod_nbr = so_nbr NO-LOCK:</a:t>
            </a:r>
          </a:p>
          <a:p>
            <a:r>
              <a:rPr lang="en-US" sz="1300" b="1" dirty="0" smtClean="0">
                <a:latin typeface="Courier New" pitchFamily="49" charset="0"/>
                <a:cs typeface="Courier New" pitchFamily="49" charset="0"/>
              </a:rPr>
              <a:t>            FIND FIRST pt_mstr WHERE pt_domain = sod_domain </a:t>
            </a:r>
          </a:p>
          <a:p>
            <a:r>
              <a:rPr lang="en-US" sz="1300" b="1" dirty="0" smtClean="0">
                <a:latin typeface="Courier New" pitchFamily="49" charset="0"/>
                <a:cs typeface="Courier New" pitchFamily="49" charset="0"/>
              </a:rPr>
              <a:t>               AND pt_part = sod_part NO-LOCK NO-ERROR.</a:t>
            </a:r>
          </a:p>
          <a:p>
            <a:r>
              <a:rPr lang="en-US" sz="1300" b="1" dirty="0" smtClean="0">
                <a:latin typeface="Courier New" pitchFamily="49" charset="0"/>
                <a:cs typeface="Courier New" pitchFamily="49" charset="0"/>
              </a:rPr>
              <a:t>            DISPLAY sod_line sod_part  sod_desc  sod_price  sod_qty_ord WITH WIDTH 132.</a:t>
            </a:r>
          </a:p>
          <a:p>
            <a:r>
              <a:rPr lang="en-US" sz="1300" b="1" dirty="0" smtClean="0">
                <a:latin typeface="Courier New" pitchFamily="49" charset="0"/>
                <a:cs typeface="Courier New" pitchFamily="49" charset="0"/>
              </a:rPr>
              <a:t>            IF AVAILABLE pt_mstr THEN DISPLAY pt_desc1 @ sod_desc WITH WIDTH 132.</a:t>
            </a:r>
          </a:p>
          <a:p>
            <a:r>
              <a:rPr lang="en-US" sz="1300" b="1" dirty="0" smtClean="0">
                <a:solidFill>
                  <a:srgbClr val="0070C0"/>
                </a:solidFill>
                <a:latin typeface="Courier New" pitchFamily="49" charset="0"/>
                <a:cs typeface="Courier New" pitchFamily="49" charset="0"/>
              </a:rPr>
              <a:t>         END. /* FOR EACH sod_det */</a:t>
            </a:r>
          </a:p>
          <a:p>
            <a:r>
              <a:rPr lang="en-US" sz="1300" b="1" dirty="0" smtClean="0">
                <a:solidFill>
                  <a:srgbClr val="0070C0"/>
                </a:solidFill>
                <a:latin typeface="Courier New" pitchFamily="49" charset="0"/>
                <a:cs typeface="Courier New" pitchFamily="49" charset="0"/>
              </a:rPr>
              <a:t>      END. /* FOR EACH so_mstr */</a:t>
            </a:r>
          </a:p>
          <a:p>
            <a:r>
              <a:rPr lang="en-US" sz="1300" b="1" dirty="0" smtClean="0">
                <a:latin typeface="Courier New" pitchFamily="49" charset="0"/>
                <a:cs typeface="Courier New" pitchFamily="49" charset="0"/>
              </a:rPr>
              <a:t>   END. /* IF AVAILABLE ad_mstr */</a:t>
            </a:r>
          </a:p>
          <a:p>
            <a:r>
              <a:rPr lang="en-US" sz="1300" b="1" dirty="0" smtClean="0">
                <a:latin typeface="Courier New" pitchFamily="49" charset="0"/>
                <a:cs typeface="Courier New" pitchFamily="49" charset="0"/>
              </a:rPr>
              <a:t>   ELSE MESSAGE "Invalid address code".</a:t>
            </a:r>
          </a:p>
          <a:p>
            <a:r>
              <a:rPr lang="en-US" sz="1300" b="1" dirty="0" smtClean="0">
                <a:solidFill>
                  <a:srgbClr val="0070C0"/>
                </a:solidFill>
                <a:latin typeface="Courier New" pitchFamily="49" charset="0"/>
                <a:cs typeface="Courier New" pitchFamily="49" charset="0"/>
              </a:rPr>
              <a:t>END. /* REPEAT */</a:t>
            </a: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420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58186"/>
            <a:ext cx="8229600" cy="716523"/>
          </a:xfrm>
        </p:spPr>
        <p:txBody>
          <a:bodyPr/>
          <a:lstStyle/>
          <a:p>
            <a:r>
              <a:rPr lang="en-US" dirty="0" smtClean="0"/>
              <a:t>Default Framing</a:t>
            </a:r>
            <a:endParaRPr lang="en-US" dirty="0"/>
          </a:p>
        </p:txBody>
      </p:sp>
      <p:sp>
        <p:nvSpPr>
          <p:cNvPr id="36" name="Content Placeholder 2"/>
          <p:cNvSpPr txBox="1">
            <a:spLocks/>
          </p:cNvSpPr>
          <p:nvPr/>
        </p:nvSpPr>
        <p:spPr>
          <a:xfrm>
            <a:off x="609600" y="1074709"/>
            <a:ext cx="7924800" cy="5211791"/>
          </a:xfrm>
          <a:prstGeom prst="rect">
            <a:avLst/>
          </a:prstGeom>
        </p:spPr>
        <p:txBody>
          <a:bodyPr>
            <a:normAutofit/>
          </a:bodyPr>
          <a:lstStyle/>
          <a:p>
            <a:pPr marL="342900" indent="-342900">
              <a:spcBef>
                <a:spcPct val="20000"/>
              </a:spcBef>
              <a:buClr>
                <a:schemeClr val="accent6"/>
              </a:buClr>
              <a:buFont typeface="Arial"/>
              <a:buChar char="•"/>
            </a:pPr>
            <a:r>
              <a:rPr lang="en-US" sz="2800" dirty="0" smtClean="0"/>
              <a:t>Progress creates frames according to the statements or blocks in the procedure</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Whole procedure has a frame</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Each FOR EACH and REPEAT loop has its own frame</a:t>
            </a:r>
          </a:p>
          <a:p>
            <a:pPr marL="342900" indent="-342900">
              <a:spcBef>
                <a:spcPct val="20000"/>
              </a:spcBef>
              <a:buClr>
                <a:schemeClr val="accent6"/>
              </a:buClr>
              <a:buFont typeface="Arial"/>
              <a:buChar char="•"/>
            </a:pPr>
            <a:r>
              <a:rPr lang="en-US" sz="2800" dirty="0" smtClean="0"/>
              <a:t>Defaults to a single frame </a:t>
            </a:r>
            <a:br>
              <a:rPr lang="en-US" sz="2800" dirty="0" smtClean="0"/>
            </a:br>
            <a:r>
              <a:rPr lang="en-US" sz="2800" dirty="0" smtClean="0"/>
              <a:t>(one record at a time)</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If nested FOR EACH or REPEAT, the innermost block has iterating frame (multiple records)</a:t>
            </a:r>
          </a:p>
          <a:p>
            <a:pPr marL="342900" indent="-342900">
              <a:spcBef>
                <a:spcPct val="20000"/>
              </a:spcBef>
              <a:buClr>
                <a:schemeClr val="accent6"/>
              </a:buClr>
            </a:pPr>
            <a:endParaRPr lang="en-US" sz="2600" dirty="0" smtClean="0">
              <a:solidFill>
                <a:schemeClr val="tx2">
                  <a:lumMod val="90000"/>
                  <a:lumOff val="10000"/>
                </a:schemeClr>
              </a:solidFill>
              <a:cs typeface="Courier New" pitchFamily="49" charset="0"/>
            </a:endParaRPr>
          </a:p>
          <a:p>
            <a:pPr marL="1257300" lvl="2" indent="-342900">
              <a:spcBef>
                <a:spcPct val="20000"/>
              </a:spcBef>
              <a:buClr>
                <a:schemeClr val="accent6"/>
              </a:buClr>
              <a:buFont typeface="Arial"/>
              <a:buChar cha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430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9-1: Framing</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440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58186"/>
            <a:ext cx="8229600" cy="716523"/>
          </a:xfrm>
        </p:spPr>
        <p:txBody>
          <a:bodyPr>
            <a:normAutofit/>
          </a:bodyPr>
          <a:lstStyle/>
          <a:p>
            <a:r>
              <a:rPr lang="en-US" dirty="0" smtClean="0"/>
              <a:t>Basic Frame Control</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2" name="TextBox 11"/>
          <p:cNvSpPr txBox="1"/>
          <p:nvPr/>
        </p:nvSpPr>
        <p:spPr>
          <a:xfrm>
            <a:off x="609600" y="1111638"/>
            <a:ext cx="8077200" cy="2062103"/>
          </a:xfrm>
          <a:prstGeom prst="rect">
            <a:avLst/>
          </a:prstGeom>
          <a:noFill/>
          <a:ln>
            <a:noFill/>
          </a:ln>
        </p:spPr>
        <p:txBody>
          <a:bodyPr wrap="square" rtlCol="0">
            <a:spAutoFit/>
          </a:bodyPr>
          <a:lstStyle/>
          <a:p>
            <a:r>
              <a:rPr lang="en-US" sz="1600" b="1" dirty="0" smtClean="0">
                <a:latin typeface="Courier New" pitchFamily="49" charset="0"/>
                <a:cs typeface="Courier New" pitchFamily="49" charset="0"/>
              </a:rPr>
              <a:t>/* pc09002.p – </a:t>
            </a:r>
            <a:r>
              <a:rPr lang="en-GB" sz="1600" b="1" dirty="0" smtClean="0">
                <a:latin typeface="Courier New" pitchFamily="49" charset="0"/>
                <a:cs typeface="Courier New" pitchFamily="49" charset="0"/>
              </a:rPr>
              <a:t>BASIC FRAME CONTROL  */</a:t>
            </a:r>
            <a:endParaRPr lang="en-US" sz="1600" b="1" dirty="0" smtClean="0">
              <a:latin typeface="Courier New" pitchFamily="49" charset="0"/>
              <a:cs typeface="Courier New" pitchFamily="49" charset="0"/>
            </a:endParaRPr>
          </a:p>
          <a:p>
            <a:r>
              <a:rPr lang="en-GB" sz="1600" dirty="0" smtClean="0">
                <a:latin typeface="Courier New" pitchFamily="49" charset="0"/>
                <a:cs typeface="Courier New" pitchFamily="49" charset="0"/>
              </a:rPr>
              <a:t> </a:t>
            </a:r>
            <a:endParaRPr lang="en-US" sz="1600"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FOR EACH sod_det WHERE sod_domain = "10USA" NO-LOCK:</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FIND FIRST pt_mstr WHERE pt_domain = sod_domain </a:t>
            </a:r>
          </a:p>
          <a:p>
            <a:r>
              <a:rPr lang="en-GB" sz="1600" b="1" dirty="0" smtClean="0">
                <a:latin typeface="Courier New" pitchFamily="49" charset="0"/>
                <a:cs typeface="Courier New" pitchFamily="49" charset="0"/>
              </a:rPr>
              <a:t>      AND pt_part = sod_part NO-LOCK NO-ERROR.</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DISPLAY pt_part pt_desc1 </a:t>
            </a:r>
            <a:r>
              <a:rPr lang="en-GB" sz="1600" b="1" dirty="0" smtClean="0">
                <a:solidFill>
                  <a:srgbClr val="0070C0"/>
                </a:solidFill>
                <a:latin typeface="Courier New" pitchFamily="49" charset="0"/>
                <a:cs typeface="Courier New" pitchFamily="49" charset="0"/>
              </a:rPr>
              <a:t>WITH FRAME a</a:t>
            </a:r>
            <a:r>
              <a:rPr lang="en-GB" sz="1600" b="1" dirty="0" smtClean="0">
                <a:latin typeface="Courier New" pitchFamily="49" charset="0"/>
                <a:cs typeface="Courier New" pitchFamily="49" charset="0"/>
              </a:rPr>
              <a:t>.</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DISPLAY sod_nbr sod_line </a:t>
            </a:r>
            <a:r>
              <a:rPr lang="en-GB" sz="1600" b="1" dirty="0" smtClean="0">
                <a:solidFill>
                  <a:srgbClr val="0070C0"/>
                </a:solidFill>
                <a:latin typeface="Courier New" pitchFamily="49" charset="0"/>
                <a:cs typeface="Courier New" pitchFamily="49" charset="0"/>
              </a:rPr>
              <a:t>WITH FRAME b</a:t>
            </a:r>
            <a:r>
              <a:rPr lang="en-GB" sz="1600" b="1" dirty="0" smtClean="0">
                <a:latin typeface="Courier New" pitchFamily="49" charset="0"/>
                <a:cs typeface="Courier New" pitchFamily="49" charset="0"/>
              </a:rPr>
              <a:t>.</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END.</a:t>
            </a:r>
            <a:endParaRPr lang="en-US" sz="1600" b="1" dirty="0" smtClean="0">
              <a:latin typeface="Courier New" pitchFamily="49" charset="0"/>
              <a:cs typeface="Courier New" pitchFamily="49" charset="0"/>
            </a:endParaRPr>
          </a:p>
        </p:txBody>
      </p:sp>
      <p:sp>
        <p:nvSpPr>
          <p:cNvPr id="6" name="Content Placeholder 2"/>
          <p:cNvSpPr txBox="1">
            <a:spLocks/>
          </p:cNvSpPr>
          <p:nvPr/>
        </p:nvSpPr>
        <p:spPr>
          <a:xfrm>
            <a:off x="609599" y="3378285"/>
            <a:ext cx="8446640" cy="2937849"/>
          </a:xfrm>
          <a:prstGeom prst="rect">
            <a:avLst/>
          </a:prstGeom>
        </p:spPr>
        <p:txBody>
          <a:bodyPr>
            <a:normAutofit/>
          </a:bodyPr>
          <a:lstStyle/>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Name the frame </a:t>
            </a:r>
            <a:r>
              <a:rPr lang="en-GB" sz="2800" dirty="0" smtClean="0"/>
              <a:t>by assigning it a unique name</a:t>
            </a:r>
          </a:p>
          <a:p>
            <a:pPr marL="342900" indent="-342900">
              <a:spcBef>
                <a:spcPct val="20000"/>
              </a:spcBef>
              <a:buClr>
                <a:schemeClr val="accent6"/>
              </a:buClr>
              <a:buFont typeface="Arial"/>
              <a:buChar char="•"/>
            </a:pPr>
            <a:r>
              <a:rPr lang="en-GB" sz="2800" dirty="0" smtClean="0"/>
              <a:t>Use the frame phrase to override default frame characteristics</a:t>
            </a:r>
          </a:p>
          <a:p>
            <a:pPr marL="342900" indent="-342900">
              <a:spcBef>
                <a:spcPct val="20000"/>
              </a:spcBef>
              <a:buClr>
                <a:schemeClr val="accent6"/>
              </a:buClr>
              <a:buFont typeface="Arial"/>
              <a:buChar char="•"/>
            </a:pPr>
            <a:r>
              <a:rPr lang="en-GB" sz="2800" dirty="0" smtClean="0"/>
              <a:t>Use the format phrase to override default field characteristics</a:t>
            </a:r>
            <a:endParaRPr lang="en-US" sz="2800" dirty="0" smtClean="0"/>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450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9-2: Basic Frame Control</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460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2090"/>
            <a:ext cx="8229600" cy="716523"/>
          </a:xfrm>
        </p:spPr>
        <p:txBody>
          <a:bodyPr>
            <a:normAutofit/>
          </a:bodyPr>
          <a:lstStyle/>
          <a:p>
            <a:r>
              <a:rPr lang="en-US" dirty="0" smtClean="0"/>
              <a:t>Framing Properties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2" name="TextBox 11"/>
          <p:cNvSpPr txBox="1"/>
          <p:nvPr/>
        </p:nvSpPr>
        <p:spPr>
          <a:xfrm>
            <a:off x="463132" y="1032002"/>
            <a:ext cx="8425543" cy="2677656"/>
          </a:xfrm>
          <a:prstGeom prst="rect">
            <a:avLst/>
          </a:prstGeom>
          <a:noFill/>
          <a:ln>
            <a:noFill/>
          </a:ln>
        </p:spPr>
        <p:txBody>
          <a:bodyPr wrap="square" rtlCol="0">
            <a:spAutoFit/>
          </a:bodyPr>
          <a:lstStyle/>
          <a:p>
            <a:r>
              <a:rPr lang="en-GB" sz="1400" b="1" dirty="0" smtClean="0">
                <a:latin typeface="Courier New" pitchFamily="49" charset="0"/>
                <a:cs typeface="Courier New" pitchFamily="49" charset="0"/>
              </a:rPr>
              <a:t>/*  pc09003.p - FRAMING PROPERTIES  */</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DEFINE VARIABLE part LIKE pt_part LABEL "Item" NO-UNDO.</a:t>
            </a:r>
            <a:endParaRPr lang="en-US" sz="1400" b="1" dirty="0" smtClean="0">
              <a:latin typeface="Courier New" pitchFamily="49" charset="0"/>
              <a:cs typeface="Courier New" pitchFamily="49" charset="0"/>
            </a:endParaRPr>
          </a:p>
          <a:p>
            <a:r>
              <a:rPr lang="en-GB" sz="1400" b="1" dirty="0" smtClean="0">
                <a:solidFill>
                  <a:srgbClr val="0070C0"/>
                </a:solidFill>
                <a:latin typeface="Courier New" pitchFamily="49" charset="0"/>
                <a:cs typeface="Courier New" pitchFamily="49" charset="0"/>
              </a:rPr>
              <a:t>REPEAT WITH TITLE "Item/Product Line Inquiry":</a:t>
            </a:r>
            <a:endParaRPr lang="en-US" sz="1400" b="1" dirty="0" smtClean="0">
              <a:solidFill>
                <a:srgbClr val="0070C0"/>
              </a:solidFill>
              <a:latin typeface="Courier New" pitchFamily="49" charset="0"/>
              <a:cs typeface="Courier New" pitchFamily="49" charset="0"/>
            </a:endParaRPr>
          </a:p>
          <a:p>
            <a:r>
              <a:rPr lang="en-GB" sz="1400" b="1" dirty="0" smtClean="0">
                <a:latin typeface="Courier New" pitchFamily="49" charset="0"/>
                <a:cs typeface="Courier New" pitchFamily="49" charset="0"/>
              </a:rPr>
              <a:t>   UPDATE part HELP "Press F1 or RETURN to run"</a:t>
            </a:r>
            <a:r>
              <a:rPr lang="en-US" sz="1400" b="1" dirty="0" smtClean="0">
                <a:latin typeface="Courier New" pitchFamily="49" charset="0"/>
                <a:cs typeface="Courier New" pitchFamily="49" charset="0"/>
              </a:rPr>
              <a:t> </a:t>
            </a:r>
            <a:r>
              <a:rPr lang="en-GB" sz="1400" b="1" dirty="0" smtClean="0">
                <a:latin typeface="Courier New" pitchFamily="49" charset="0"/>
                <a:cs typeface="Courier New" pitchFamily="49" charset="0"/>
              </a:rPr>
              <a:t>WITH SIDE-LABELS WIDTH 80.</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   </a:t>
            </a:r>
            <a:r>
              <a:rPr lang="en-GB" sz="1400" b="1" dirty="0" smtClean="0">
                <a:solidFill>
                  <a:srgbClr val="0070C0"/>
                </a:solidFill>
                <a:latin typeface="Courier New" pitchFamily="49" charset="0"/>
                <a:cs typeface="Courier New" pitchFamily="49" charset="0"/>
              </a:rPr>
              <a:t>FOR EACH</a:t>
            </a:r>
            <a:r>
              <a:rPr lang="en-GB" sz="1400" b="1" dirty="0" smtClean="0">
                <a:latin typeface="Courier New" pitchFamily="49" charset="0"/>
                <a:cs typeface="Courier New" pitchFamily="49" charset="0"/>
              </a:rPr>
              <a:t> pt_mstr WHERE pt_domain = "10USA" AND pt_part &gt;= part NO-LOCK</a:t>
            </a:r>
          </a:p>
          <a:p>
            <a:r>
              <a:rPr lang="en-GB" sz="1400" b="1" dirty="0" smtClean="0">
                <a:latin typeface="Courier New" pitchFamily="49" charset="0"/>
                <a:cs typeface="Courier New" pitchFamily="49" charset="0"/>
              </a:rPr>
              <a:t>      </a:t>
            </a:r>
            <a:r>
              <a:rPr lang="en-GB" sz="1400" b="1" dirty="0" smtClean="0">
                <a:solidFill>
                  <a:srgbClr val="0070C0"/>
                </a:solidFill>
                <a:latin typeface="Courier New" pitchFamily="49" charset="0"/>
                <a:cs typeface="Courier New" pitchFamily="49" charset="0"/>
              </a:rPr>
              <a:t>WITH WIDTH 80 ROW 4:</a:t>
            </a:r>
            <a:endParaRPr lang="en-US" sz="1400" b="1" dirty="0" smtClean="0">
              <a:solidFill>
                <a:srgbClr val="0070C0"/>
              </a:solidFill>
              <a:latin typeface="Courier New" pitchFamily="49" charset="0"/>
              <a:cs typeface="Courier New" pitchFamily="49" charset="0"/>
            </a:endParaRPr>
          </a:p>
          <a:p>
            <a:r>
              <a:rPr lang="en-GB" sz="1400" b="1" dirty="0" smtClean="0">
                <a:latin typeface="Courier New" pitchFamily="49" charset="0"/>
                <a:cs typeface="Courier New" pitchFamily="49" charset="0"/>
              </a:rPr>
              <a:t> 	  </a:t>
            </a:r>
            <a:r>
              <a:rPr lang="en-US" sz="1400" b="1" dirty="0" smtClean="0">
                <a:latin typeface="Courier New" pitchFamily="49" charset="0"/>
                <a:cs typeface="Courier New" pitchFamily="49" charset="0"/>
              </a:rPr>
              <a:t>FIND FIRST sct_det WHERE sct_domain = pt_domain </a:t>
            </a:r>
          </a:p>
          <a:p>
            <a:r>
              <a:rPr lang="en-US" sz="1400" b="1" dirty="0" smtClean="0">
                <a:latin typeface="Courier New" pitchFamily="49" charset="0"/>
                <a:cs typeface="Courier New" pitchFamily="49" charset="0"/>
              </a:rPr>
              <a:t>         AND sct_part = pt_part NO-LOCK NO-ERROR.</a:t>
            </a:r>
          </a:p>
          <a:p>
            <a:r>
              <a:rPr lang="en-US" sz="1400" b="1" dirty="0" smtClean="0">
                <a:latin typeface="Courier New" pitchFamily="49" charset="0"/>
                <a:cs typeface="Courier New" pitchFamily="49" charset="0"/>
              </a:rPr>
              <a:t>      DISPLAY pt_part pt_um pt_price pt_prod_line WITH WIDTH 132.</a:t>
            </a:r>
          </a:p>
          <a:p>
            <a:r>
              <a:rPr lang="en-US" sz="1400" b="1" dirty="0" smtClean="0">
                <a:latin typeface="Courier New" pitchFamily="49" charset="0"/>
                <a:cs typeface="Courier New" pitchFamily="49" charset="0"/>
              </a:rPr>
              <a:t>      IF AVAILABLE sct_det THEN DISPLAY sct_cst_tot LABEL "" WITH WIDTH 132.</a:t>
            </a:r>
          </a:p>
          <a:p>
            <a:r>
              <a:rPr lang="en-GB" sz="1400" b="1" dirty="0" smtClean="0">
                <a:latin typeface="Courier New" pitchFamily="49" charset="0"/>
                <a:cs typeface="Courier New" pitchFamily="49" charset="0"/>
              </a:rPr>
              <a:t>   END. /* FOR EACH pt_mstr */</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END. /* REPEAT */</a:t>
            </a:r>
          </a:p>
        </p:txBody>
      </p:sp>
      <p:sp>
        <p:nvSpPr>
          <p:cNvPr id="6" name="Content Placeholder 2"/>
          <p:cNvSpPr txBox="1">
            <a:spLocks/>
          </p:cNvSpPr>
          <p:nvPr/>
        </p:nvSpPr>
        <p:spPr>
          <a:xfrm>
            <a:off x="609600" y="3914861"/>
            <a:ext cx="8077200" cy="2379134"/>
          </a:xfrm>
          <a:prstGeom prst="rect">
            <a:avLst/>
          </a:prstGeom>
        </p:spPr>
        <p:txBody>
          <a:bodyPr>
            <a:normAutofit fontScale="85000" lnSpcReduction="20000"/>
          </a:bodyPr>
          <a:lstStyle/>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Starts with keyword WITH</a:t>
            </a:r>
          </a:p>
          <a:p>
            <a:pPr marL="342900" indent="-342900">
              <a:spcBef>
                <a:spcPct val="20000"/>
              </a:spcBef>
              <a:buClr>
                <a:schemeClr val="accent6"/>
              </a:buClr>
              <a:buFont typeface="Arial"/>
              <a:buChar char="•"/>
            </a:pPr>
            <a:r>
              <a:rPr lang="en-GB" sz="2800" dirty="0" smtClean="0"/>
              <a:t>Frame properties from multiple DISPLAY statements within a loop are combined</a:t>
            </a:r>
          </a:p>
          <a:p>
            <a:pPr marL="342900" indent="-342900">
              <a:spcBef>
                <a:spcPct val="20000"/>
              </a:spcBef>
              <a:buClr>
                <a:schemeClr val="accent6"/>
              </a:buClr>
              <a:buFont typeface="Arial"/>
              <a:buChar char="•"/>
            </a:pPr>
            <a:r>
              <a:rPr lang="en-GB" sz="2800" dirty="0" smtClean="0"/>
              <a:t>If no frame name is specified, Progress default framing applies</a:t>
            </a:r>
          </a:p>
          <a:p>
            <a:pPr marL="342900" indent="-342900">
              <a:spcBef>
                <a:spcPct val="20000"/>
              </a:spcBef>
              <a:buClr>
                <a:schemeClr val="accent6"/>
              </a:buClr>
              <a:buFont typeface="Arial"/>
              <a:buChar char="•"/>
            </a:pPr>
            <a:r>
              <a:rPr lang="en-GB" sz="2800" dirty="0" smtClean="0">
                <a:solidFill>
                  <a:schemeClr val="tx2">
                    <a:lumMod val="90000"/>
                    <a:lumOff val="10000"/>
                  </a:schemeClr>
                </a:solidFill>
                <a:cs typeface="Courier New" pitchFamily="49" charset="0"/>
              </a:rPr>
              <a:t>HELP portion of UPDATE statement displays a message to the user at the bottom of the screen</a:t>
            </a:r>
            <a:endParaRPr lang="en-US" sz="2800" dirty="0" smtClean="0">
              <a:solidFill>
                <a:schemeClr val="tx2">
                  <a:lumMod val="90000"/>
                  <a:lumOff val="10000"/>
                </a:schemeClr>
              </a:solidFill>
              <a:cs typeface="Courier New" pitchFamily="49" charset="0"/>
            </a:endParaRPr>
          </a:p>
          <a:p>
            <a:pPr marL="342900" indent="-342900">
              <a:spcBef>
                <a:spcPct val="20000"/>
              </a:spcBef>
              <a:buClr>
                <a:schemeClr val="accent6"/>
              </a:buClr>
              <a:buFont typeface="Arial"/>
              <a:buChar char="•"/>
            </a:pPr>
            <a:endParaRPr lang="en-US" sz="2800" dirty="0" smtClean="0"/>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470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normAutofit/>
          </a:bodyPr>
          <a:lstStyle/>
          <a:p>
            <a:r>
              <a:rPr lang="en-US" dirty="0" smtClean="0"/>
              <a:t>Exercise 9-3: Framing Properties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480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026"/>
          <p:cNvSpPr>
            <a:spLocks noGrp="1" noChangeArrowheads="1"/>
          </p:cNvSpPr>
          <p:nvPr>
            <p:ph type="body" idx="1"/>
          </p:nvPr>
        </p:nvSpPr>
        <p:spPr>
          <a:xfrm>
            <a:off x="436419" y="1022684"/>
            <a:ext cx="8619821" cy="5514641"/>
          </a:xfrm>
          <a:noFill/>
          <a:ln/>
        </p:spPr>
        <p:txBody>
          <a:bodyPr lIns="90480" tIns="44446" rIns="90480" bIns="44446">
            <a:normAutofit/>
          </a:bodyPr>
          <a:lstStyle/>
          <a:p>
            <a:pPr marL="457200" lvl="1" indent="-457200">
              <a:buClr>
                <a:schemeClr val="accent2">
                  <a:lumMod val="75000"/>
                </a:schemeClr>
              </a:buClr>
              <a:buFont typeface="+mj-lt"/>
              <a:buAutoNum type="arabicPeriod"/>
            </a:pPr>
            <a:r>
              <a:rPr lang="en-US" dirty="0" smtClean="0"/>
              <a:t>Name </a:t>
            </a:r>
            <a:r>
              <a:rPr lang="en-US" dirty="0"/>
              <a:t>the default frame (FOR </a:t>
            </a:r>
            <a:r>
              <a:rPr lang="en-US" dirty="0" smtClean="0"/>
              <a:t>EACH…with FRAME a</a:t>
            </a:r>
            <a:r>
              <a:rPr lang="en-US" dirty="0"/>
              <a:t>) to reuse the frame in an enclosed block</a:t>
            </a:r>
          </a:p>
          <a:p>
            <a:pPr marL="914400" lvl="2"/>
            <a:r>
              <a:rPr lang="en-US" sz="2400" dirty="0" smtClean="0"/>
              <a:t>Takes on default characteristics</a:t>
            </a:r>
          </a:p>
          <a:p>
            <a:pPr marL="457200" lvl="1" indent="-457200">
              <a:buClr>
                <a:schemeClr val="accent2">
                  <a:lumMod val="75000"/>
                </a:schemeClr>
              </a:buClr>
              <a:buFontTx/>
              <a:buAutoNum type="arabicPeriod"/>
            </a:pPr>
            <a:r>
              <a:rPr lang="en-US" dirty="0"/>
              <a:t>Name a new frame for use by the DISPLAY component (DISPLAY … with FRAME a)</a:t>
            </a:r>
          </a:p>
          <a:p>
            <a:pPr marL="914400" lvl="2"/>
            <a:r>
              <a:rPr lang="en-US" sz="2400" dirty="0" smtClean="0"/>
              <a:t>Looses default characteristics (DOWN)</a:t>
            </a:r>
          </a:p>
          <a:p>
            <a:pPr marL="457200" lvl="1" indent="-457200">
              <a:buClr>
                <a:schemeClr val="accent2">
                  <a:lumMod val="75000"/>
                </a:schemeClr>
              </a:buClr>
              <a:buFontTx/>
              <a:buAutoNum type="arabicPeriod"/>
            </a:pPr>
            <a:r>
              <a:rPr lang="en-US" dirty="0" smtClean="0"/>
              <a:t>Use the FORM statement</a:t>
            </a:r>
          </a:p>
          <a:p>
            <a:pPr marL="914400" lvl="2" indent="-288925"/>
            <a:r>
              <a:rPr lang="en-US" sz="2400" dirty="0" smtClean="0"/>
              <a:t>Scopes named frames to the procedure</a:t>
            </a:r>
          </a:p>
          <a:p>
            <a:pPr marL="914400" lvl="2" indent="-288925"/>
            <a:r>
              <a:rPr lang="en-US" sz="2400" dirty="0" smtClean="0"/>
              <a:t>Extensive definition of appearance and processing</a:t>
            </a:r>
          </a:p>
          <a:p>
            <a:pPr marL="457200" lvl="1" indent="-457200">
              <a:buFont typeface="+mj-lt"/>
              <a:buAutoNum type="arabicPeriod"/>
            </a:pPr>
            <a:r>
              <a:rPr lang="en-US" dirty="0" smtClean="0"/>
              <a:t>Use the DEFINE FRAME statement</a:t>
            </a:r>
          </a:p>
          <a:p>
            <a:pPr marL="914400" lvl="2"/>
            <a:r>
              <a:rPr lang="en-US" sz="2400" dirty="0" smtClean="0"/>
              <a:t>Lets you scope named frames as needed</a:t>
            </a:r>
          </a:p>
          <a:p>
            <a:pPr marL="914400" lvl="2"/>
            <a:r>
              <a:rPr lang="en-US" sz="2400" dirty="0" smtClean="0"/>
              <a:t>Also allows extensive definition</a:t>
            </a:r>
            <a:endParaRPr lang="en-US" sz="2400" dirty="0"/>
          </a:p>
        </p:txBody>
      </p:sp>
      <p:sp>
        <p:nvSpPr>
          <p:cNvPr id="58371" name="Rectangle 1027"/>
          <p:cNvSpPr>
            <a:spLocks noGrp="1" noChangeArrowheads="1"/>
          </p:cNvSpPr>
          <p:nvPr>
            <p:ph type="title"/>
          </p:nvPr>
        </p:nvSpPr>
        <p:spPr>
          <a:xfrm>
            <a:off x="442913" y="322255"/>
            <a:ext cx="7870908" cy="546100"/>
          </a:xfrm>
          <a:noFill/>
          <a:ln/>
        </p:spPr>
        <p:txBody>
          <a:bodyPr lIns="90488" tIns="44450" rIns="90488" bIns="44450" anchor="t">
            <a:noAutofit/>
          </a:bodyPr>
          <a:lstStyle/>
          <a:p>
            <a:pPr algn="l"/>
            <a:r>
              <a:rPr lang="en-US" dirty="0" smtClean="0"/>
              <a:t>Four Options for Named </a:t>
            </a:r>
            <a:r>
              <a:rPr lang="en-US" dirty="0"/>
              <a:t>Frames</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490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8370">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837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8370">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8370">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8370">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8370">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8370">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8370">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837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94282"/>
            <a:ext cx="8229600" cy="716523"/>
          </a:xfrm>
        </p:spPr>
        <p:txBody>
          <a:bodyPr/>
          <a:lstStyle/>
          <a:p>
            <a:r>
              <a:rPr lang="en-US" dirty="0" smtClean="0"/>
              <a:t>Retrieving One Specific Record</a:t>
            </a:r>
            <a:endParaRPr lang="en-US" dirty="0"/>
          </a:p>
        </p:txBody>
      </p:sp>
      <p:sp>
        <p:nvSpPr>
          <p:cNvPr id="8" name="Content Placeholder 2"/>
          <p:cNvSpPr txBox="1">
            <a:spLocks/>
          </p:cNvSpPr>
          <p:nvPr/>
        </p:nvSpPr>
        <p:spPr>
          <a:xfrm>
            <a:off x="457200" y="1772816"/>
            <a:ext cx="8229600" cy="4543317"/>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3406534"/>
            <a:ext cx="8446640" cy="2535337"/>
          </a:xfrm>
          <a:prstGeom prst="rect">
            <a:avLst/>
          </a:prstGeom>
        </p:spPr>
        <p:txBody>
          <a:bodyPr>
            <a:normAutofit/>
          </a:bodyPr>
          <a:lstStyle/>
          <a:p>
            <a:pPr marL="342900" indent="-342900">
              <a:spcBef>
                <a:spcPct val="20000"/>
              </a:spcBef>
              <a:buClr>
                <a:schemeClr val="accent6"/>
              </a:buClr>
              <a:buFont typeface="Arial"/>
              <a:buChar char="•"/>
            </a:pPr>
            <a:r>
              <a:rPr lang="en-US" sz="2600" dirty="0" smtClean="0"/>
              <a:t>FOR EACH = multiple records</a:t>
            </a:r>
          </a:p>
          <a:p>
            <a:pPr marL="342900" indent="-342900">
              <a:spcBef>
                <a:spcPct val="20000"/>
              </a:spcBef>
              <a:buClr>
                <a:schemeClr val="accent6"/>
              </a:buClr>
              <a:buFont typeface="Arial"/>
              <a:buChar char="•"/>
            </a:pPr>
            <a:r>
              <a:rPr lang="en-US" sz="2600" dirty="0" smtClean="0"/>
              <a:t>FIND = one record only</a:t>
            </a:r>
          </a:p>
          <a:p>
            <a:pPr marL="342900" indent="-342900">
              <a:spcBef>
                <a:spcPct val="20000"/>
              </a:spcBef>
              <a:buClr>
                <a:schemeClr val="accent6"/>
              </a:buClr>
              <a:buFont typeface="Arial"/>
              <a:buChar char="•"/>
            </a:pPr>
            <a:r>
              <a:rPr lang="en-US" sz="2600" dirty="0" smtClean="0"/>
              <a:t>Same record phrase used in both</a:t>
            </a:r>
          </a:p>
          <a:p>
            <a:pPr marL="342900" indent="-342900">
              <a:spcBef>
                <a:spcPct val="20000"/>
              </a:spcBef>
              <a:buClr>
                <a:schemeClr val="accent6"/>
              </a:buClr>
              <a:buFont typeface="Arial"/>
              <a:buChar char="•"/>
            </a:pPr>
            <a:r>
              <a:rPr lang="en-US" sz="2600" dirty="0" smtClean="0"/>
              <a:t>No END statement with FIND</a:t>
            </a:r>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a:p>
            <a:pPr marL="342900" indent="-342900">
              <a:spcBef>
                <a:spcPct val="20000"/>
              </a:spcBef>
              <a:buClr>
                <a:schemeClr val="accent6"/>
              </a:buClr>
            </a:pPr>
            <a:endParaRPr lang="en-US" sz="2600" dirty="0" smtClean="0">
              <a:solidFill>
                <a:schemeClr val="tx2">
                  <a:lumMod val="90000"/>
                  <a:lumOff val="10000"/>
                </a:schemeClr>
              </a:solidFill>
              <a:cs typeface="Courier New" pitchFamily="49" charset="0"/>
            </a:endParaRPr>
          </a:p>
          <a:p>
            <a:pPr marL="1257300" lvl="2" indent="-342900">
              <a:spcBef>
                <a:spcPct val="20000"/>
              </a:spcBef>
              <a:buClr>
                <a:schemeClr val="accent6"/>
              </a:buClr>
              <a:buFont typeface="Arial"/>
              <a:buChar cha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10" name="TextBox 9"/>
          <p:cNvSpPr txBox="1"/>
          <p:nvPr/>
        </p:nvSpPr>
        <p:spPr>
          <a:xfrm>
            <a:off x="285008" y="1159766"/>
            <a:ext cx="8621486" cy="2246769"/>
          </a:xfrm>
          <a:prstGeom prst="rect">
            <a:avLst/>
          </a:prstGeom>
          <a:noFill/>
          <a:ln>
            <a:noFill/>
          </a:ln>
        </p:spPr>
        <p:txBody>
          <a:bodyPr wrap="square" rtlCol="0">
            <a:spAutoFit/>
          </a:bodyPr>
          <a:lstStyle/>
          <a:p>
            <a:r>
              <a:rPr lang="en-US" sz="2000" b="1" dirty="0" smtClean="0">
                <a:latin typeface="Courier New" pitchFamily="49" charset="0"/>
                <a:cs typeface="Courier New" pitchFamily="49" charset="0"/>
              </a:rPr>
              <a:t>/* pc07001.p – Retrieving One Specific Record: FIND */</a:t>
            </a:r>
          </a:p>
          <a:p>
            <a:r>
              <a:rPr lang="en-US" sz="2000" b="1" dirty="0" smtClean="0">
                <a:latin typeface="Courier New" pitchFamily="49" charset="0"/>
                <a:cs typeface="Courier New" pitchFamily="49" charset="0"/>
              </a:rPr>
              <a:t>	PROMPT-FOR pt_part.</a:t>
            </a:r>
          </a:p>
          <a:p>
            <a:r>
              <a:rPr lang="en-US" sz="2000" b="1" dirty="0" smtClean="0">
                <a:latin typeface="Courier New" pitchFamily="49" charset="0"/>
                <a:cs typeface="Courier New" pitchFamily="49" charset="0"/>
              </a:rPr>
              <a:t>	</a:t>
            </a:r>
            <a:r>
              <a:rPr lang="en-US" sz="2000" b="1" dirty="0" smtClean="0">
                <a:solidFill>
                  <a:srgbClr val="0070C0"/>
                </a:solidFill>
                <a:latin typeface="Courier New" pitchFamily="49" charset="0"/>
                <a:cs typeface="Courier New" pitchFamily="49" charset="0"/>
              </a:rPr>
              <a:t>FIND pt_mstr NO-LOCK WHERE pt_domain = "10USA" </a:t>
            </a:r>
          </a:p>
          <a:p>
            <a:r>
              <a:rPr lang="en-US" sz="2000" b="1" dirty="0" smtClean="0">
                <a:solidFill>
                  <a:srgbClr val="0070C0"/>
                </a:solidFill>
                <a:latin typeface="Courier New" pitchFamily="49" charset="0"/>
                <a:cs typeface="Courier New" pitchFamily="49" charset="0"/>
              </a:rPr>
              <a:t>   AND pt_part = INPUT pt_part.</a:t>
            </a:r>
          </a:p>
          <a:p>
            <a:r>
              <a:rPr lang="en-US" sz="2000" b="1" dirty="0" smtClean="0">
                <a:latin typeface="Courier New" pitchFamily="49" charset="0"/>
                <a:cs typeface="Courier New" pitchFamily="49" charset="0"/>
              </a:rPr>
              <a:t>	DISPLAY pt_part pt_desc1 pt_um pt_price pt_group</a:t>
            </a:r>
          </a:p>
          <a:p>
            <a:r>
              <a:rPr lang="en-US" sz="2000" b="1" dirty="0" smtClean="0">
                <a:latin typeface="Courier New" pitchFamily="49" charset="0"/>
                <a:cs typeface="Courier New" pitchFamily="49" charset="0"/>
              </a:rPr>
              <a:t>	   WITH TITLE "Item Inquiry" WIDTH 132.</a:t>
            </a:r>
          </a:p>
          <a:p>
            <a:r>
              <a:rPr lang="en-US" sz="2000" b="1" dirty="0" smtClean="0">
                <a:solidFill>
                  <a:srgbClr val="0070C0"/>
                </a:solidFill>
                <a:latin typeface="Courier New" pitchFamily="49" charset="0"/>
                <a:cs typeface="Courier New" pitchFamily="49" charset="0"/>
              </a:rPr>
              <a:t>	</a:t>
            </a:r>
            <a:endParaRPr lang="en-US" dirty="0">
              <a:solidFill>
                <a:schemeClr val="accent1">
                  <a:lumMod val="75000"/>
                </a:schemeClr>
              </a:solidFill>
              <a:latin typeface="Courier New" pitchFamily="49" charset="0"/>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58186"/>
            <a:ext cx="8229600" cy="716523"/>
          </a:xfrm>
        </p:spPr>
        <p:txBody>
          <a:bodyPr>
            <a:normAutofit/>
          </a:bodyPr>
          <a:lstStyle/>
          <a:p>
            <a:r>
              <a:rPr lang="en-US" dirty="0" smtClean="0"/>
              <a:t>FORM Statement</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2" name="TextBox 11"/>
          <p:cNvSpPr txBox="1"/>
          <p:nvPr/>
        </p:nvSpPr>
        <p:spPr>
          <a:xfrm>
            <a:off x="609599" y="1063510"/>
            <a:ext cx="8446639" cy="3539430"/>
          </a:xfrm>
          <a:prstGeom prst="rect">
            <a:avLst/>
          </a:prstGeom>
          <a:noFill/>
          <a:ln>
            <a:noFill/>
          </a:ln>
        </p:spPr>
        <p:txBody>
          <a:bodyPr wrap="square" rtlCol="0">
            <a:spAutoFit/>
          </a:bodyPr>
          <a:lstStyle/>
          <a:p>
            <a:r>
              <a:rPr lang="en-GB" sz="1600" b="1" dirty="0" smtClean="0">
                <a:latin typeface="Courier New" pitchFamily="49" charset="0"/>
                <a:cs typeface="Courier New" pitchFamily="49" charset="0"/>
              </a:rPr>
              <a:t>/*  pc09004.p - FORM STATEMENT  */</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FOR EACH so_mstr WHERE so_domain = "10USA" NO-LOCK WITH FRAME a:</a:t>
            </a:r>
          </a:p>
          <a:p>
            <a:r>
              <a:rPr lang="en-GB" sz="1600" b="1" dirty="0" smtClean="0">
                <a:latin typeface="Courier New" pitchFamily="49" charset="0"/>
                <a:cs typeface="Courier New" pitchFamily="49" charset="0"/>
              </a:rPr>
              <a:t>   FIND FIRST ad_mstr WHERE ad_domain = so_domain</a:t>
            </a:r>
          </a:p>
          <a:p>
            <a:r>
              <a:rPr lang="en-GB" sz="1600" b="1" dirty="0" smtClean="0">
                <a:latin typeface="Courier New" pitchFamily="49" charset="0"/>
                <a:cs typeface="Courier New" pitchFamily="49" charset="0"/>
              </a:rPr>
              <a:t>      AND ad_addr = so_cust NO-LOCK NO-ERROR.</a:t>
            </a:r>
            <a:endParaRPr lang="en-US" sz="1600" b="1" dirty="0" smtClean="0">
              <a:latin typeface="Courier New" pitchFamily="49" charset="0"/>
              <a:cs typeface="Courier New" pitchFamily="49" charset="0"/>
            </a:endParaRPr>
          </a:p>
          <a:p>
            <a:r>
              <a:rPr lang="en-US" sz="1600" b="1" dirty="0" smtClean="0">
                <a:latin typeface="Courier New" pitchFamily="49" charset="0"/>
                <a:cs typeface="Courier New" pitchFamily="49" charset="0"/>
              </a:rPr>
              <a:t>   </a:t>
            </a:r>
            <a:r>
              <a:rPr lang="en-GB" sz="1600" b="1" dirty="0" smtClean="0">
                <a:solidFill>
                  <a:srgbClr val="0070C0"/>
                </a:solidFill>
                <a:latin typeface="Courier New" pitchFamily="49" charset="0"/>
                <a:cs typeface="Courier New" pitchFamily="49" charset="0"/>
              </a:rPr>
              <a:t>FORM</a:t>
            </a:r>
            <a:r>
              <a:rPr lang="en-GB" sz="1600" b="1" dirty="0" smtClean="0">
                <a:latin typeface="Courier New" pitchFamily="49" charset="0"/>
                <a:cs typeface="Courier New" pitchFamily="49" charset="0"/>
              </a:rPr>
              <a:t> HEADER "Sales Order Inquiry" </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so_nbr	   COLON 15</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so_cust	   </a:t>
            </a:r>
            <a:r>
              <a:rPr lang="en-GB" sz="1600" b="1" dirty="0" smtClean="0">
                <a:solidFill>
                  <a:srgbClr val="0070C0"/>
                </a:solidFill>
                <a:latin typeface="Courier New" pitchFamily="49" charset="0"/>
                <a:cs typeface="Courier New" pitchFamily="49" charset="0"/>
              </a:rPr>
              <a:t>COLON</a:t>
            </a:r>
            <a:r>
              <a:rPr lang="en-GB" sz="1600" b="1" dirty="0" smtClean="0">
                <a:latin typeface="Courier New" pitchFamily="49" charset="0"/>
                <a:cs typeface="Courier New" pitchFamily="49" charset="0"/>
              </a:rPr>
              <a:t> 15 ad_name     NO-LABEL            </a:t>
            </a:r>
            <a:r>
              <a:rPr lang="en-GB" sz="1600" b="1" dirty="0" smtClean="0">
                <a:solidFill>
                  <a:srgbClr val="0070C0"/>
                </a:solidFill>
                <a:latin typeface="Courier New" pitchFamily="49" charset="0"/>
                <a:cs typeface="Courier New" pitchFamily="49" charset="0"/>
              </a:rPr>
              <a:t>AT 32</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so_ord_date COLON 15 so_req_date LABEL "Req Date" COLON 40</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so_cr_terms COLON 15 </a:t>
            </a:r>
          </a:p>
          <a:p>
            <a:r>
              <a:rPr lang="en-GB" sz="1600" b="1" dirty="0" smtClean="0">
                <a:solidFill>
                  <a:srgbClr val="0070C0"/>
                </a:solidFill>
                <a:latin typeface="Courier New" pitchFamily="49" charset="0"/>
                <a:cs typeface="Courier New" pitchFamily="49" charset="0"/>
              </a:rPr>
              <a:t>      SKIP(1)</a:t>
            </a:r>
            <a:endParaRPr lang="en-US" sz="1600" b="1" dirty="0" smtClean="0">
              <a:solidFill>
                <a:srgbClr val="0070C0"/>
              </a:solidFill>
              <a:latin typeface="Courier New" pitchFamily="49" charset="0"/>
              <a:cs typeface="Courier New" pitchFamily="49" charset="0"/>
            </a:endParaRPr>
          </a:p>
          <a:p>
            <a:r>
              <a:rPr lang="en-GB" sz="1600" b="1" dirty="0" smtClean="0">
                <a:latin typeface="Courier New" pitchFamily="49" charset="0"/>
                <a:cs typeface="Courier New" pitchFamily="49" charset="0"/>
              </a:rPr>
              <a:t>   </a:t>
            </a:r>
            <a:r>
              <a:rPr lang="en-GB" sz="1600" b="1" dirty="0" smtClean="0">
                <a:solidFill>
                  <a:srgbClr val="0070C0"/>
                </a:solidFill>
                <a:latin typeface="Courier New" pitchFamily="49" charset="0"/>
                <a:cs typeface="Courier New" pitchFamily="49" charset="0"/>
              </a:rPr>
              <a:t>WITH SIDE-LABELS WIDTH 132 FRAME a.</a:t>
            </a:r>
            <a:endParaRPr lang="en-US" sz="1600" b="1" dirty="0" smtClean="0">
              <a:solidFill>
                <a:srgbClr val="0070C0"/>
              </a:solidFill>
              <a:latin typeface="Courier New" pitchFamily="49" charset="0"/>
              <a:cs typeface="Courier New" pitchFamily="49" charset="0"/>
            </a:endParaRPr>
          </a:p>
          <a:p>
            <a:r>
              <a:rPr lang="en-GB" sz="1600" b="1" dirty="0" smtClean="0">
                <a:latin typeface="Courier New" pitchFamily="49" charset="0"/>
                <a:cs typeface="Courier New" pitchFamily="49" charset="0"/>
              </a:rPr>
              <a:t>   DISPLAY so_nbr so_cust so_ord_date so_req_date so_cr_terms.</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IF AVAILABLE ad_mstr THEN DISPLAY ad_name.</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END.</a:t>
            </a:r>
            <a:endParaRPr lang="en-US" sz="1600" b="1" dirty="0">
              <a:latin typeface="Courier New" pitchFamily="49" charset="0"/>
              <a:cs typeface="Courier New" pitchFamily="49" charset="0"/>
            </a:endParaRPr>
          </a:p>
        </p:txBody>
      </p:sp>
      <p:sp>
        <p:nvSpPr>
          <p:cNvPr id="6" name="Content Placeholder 2"/>
          <p:cNvSpPr txBox="1">
            <a:spLocks/>
          </p:cNvSpPr>
          <p:nvPr/>
        </p:nvSpPr>
        <p:spPr>
          <a:xfrm>
            <a:off x="609599" y="4741506"/>
            <a:ext cx="8446640" cy="1564280"/>
          </a:xfrm>
          <a:prstGeom prst="rect">
            <a:avLst/>
          </a:prstGeom>
        </p:spPr>
        <p:txBody>
          <a:bodyPr>
            <a:normAutofit/>
          </a:bodyPr>
          <a:lstStyle/>
          <a:p>
            <a:pPr marL="342900" indent="-342900">
              <a:spcBef>
                <a:spcPct val="20000"/>
              </a:spcBef>
              <a:buClr>
                <a:schemeClr val="accent6"/>
              </a:buClr>
              <a:buFont typeface="Arial"/>
              <a:buChar char="•"/>
            </a:pPr>
            <a:r>
              <a:rPr lang="en-US" sz="2600" dirty="0" smtClean="0">
                <a:solidFill>
                  <a:schemeClr val="tx2">
                    <a:lumMod val="90000"/>
                    <a:lumOff val="10000"/>
                  </a:schemeClr>
                </a:solidFill>
                <a:cs typeface="Courier New" pitchFamily="49" charset="0"/>
              </a:rPr>
              <a:t>Used to define both order and appearance</a:t>
            </a:r>
          </a:p>
          <a:p>
            <a:pPr marL="342900" indent="-342900">
              <a:spcBef>
                <a:spcPct val="20000"/>
              </a:spcBef>
              <a:buClr>
                <a:schemeClr val="accent6"/>
              </a:buClr>
              <a:buFont typeface="Arial"/>
              <a:buChar char="•"/>
            </a:pPr>
            <a:r>
              <a:rPr lang="en-GB" sz="2600" dirty="0" smtClean="0"/>
              <a:t>Can override the default order for collecting and displaying fields in frames</a:t>
            </a:r>
            <a:endParaRPr lang="en-US" sz="2600" dirty="0" smtClean="0">
              <a:solidFill>
                <a:schemeClr val="tx2">
                  <a:lumMod val="90000"/>
                  <a:lumOff val="10000"/>
                </a:schemeClr>
              </a:solidFill>
              <a:cs typeface="Courier New" pitchFamily="49" charset="0"/>
            </a:endParaRPr>
          </a:p>
          <a:p>
            <a:pPr marL="342900" indent="-342900">
              <a:spcBef>
                <a:spcPct val="20000"/>
              </a:spcBef>
              <a:buClr>
                <a:schemeClr val="accent6"/>
              </a:buClr>
              <a:buFont typeface="Arial"/>
              <a:buChar char="•"/>
            </a:pPr>
            <a:endParaRPr lang="en-US" sz="2800" dirty="0" smtClean="0"/>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500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9-4: FORM</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510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34122"/>
            <a:ext cx="8229600" cy="716523"/>
          </a:xfrm>
        </p:spPr>
        <p:txBody>
          <a:bodyPr>
            <a:normAutofit/>
          </a:bodyPr>
          <a:lstStyle/>
          <a:p>
            <a:r>
              <a:rPr lang="en-US" dirty="0" smtClean="0"/>
              <a:t>FORM Statement Placement</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2" name="TextBox 11"/>
          <p:cNvSpPr txBox="1"/>
          <p:nvPr/>
        </p:nvSpPr>
        <p:spPr>
          <a:xfrm>
            <a:off x="342401" y="1016324"/>
            <a:ext cx="8754094" cy="4031873"/>
          </a:xfrm>
          <a:prstGeom prst="rect">
            <a:avLst/>
          </a:prstGeom>
          <a:noFill/>
          <a:ln>
            <a:noFill/>
          </a:ln>
        </p:spPr>
        <p:txBody>
          <a:bodyPr wrap="square" rtlCol="0">
            <a:spAutoFit/>
          </a:bodyPr>
          <a:lstStyle/>
          <a:p>
            <a:r>
              <a:rPr lang="en-GB" sz="1600" b="1" dirty="0" smtClean="0">
                <a:latin typeface="Courier New" pitchFamily="49" charset="0"/>
                <a:cs typeface="Courier New" pitchFamily="49" charset="0"/>
              </a:rPr>
              <a:t>/*  pc09005.p - FORM STATEMENT Placement  */</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FORM</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so_nbr      COLON 15</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so_cust     COLON 15  ad_name  NO-LABEL            AT 32</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so_ord_date COLON 15  so_req_date LABEL "Req Date" COLON 40</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so_cr_terms COLON 15    </a:t>
            </a:r>
          </a:p>
          <a:p>
            <a:r>
              <a:rPr lang="en-GB" sz="1600" b="1" dirty="0" smtClean="0">
                <a:latin typeface="Courier New" pitchFamily="49" charset="0"/>
                <a:cs typeface="Courier New" pitchFamily="49" charset="0"/>
              </a:rPr>
              <a:t>   SKIP(1)</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WITH SIDE-LABELS WIDTH 80 FRAME a </a:t>
            </a:r>
            <a:r>
              <a:rPr lang="en-GB" sz="1600" b="1" dirty="0" smtClean="0">
                <a:solidFill>
                  <a:srgbClr val="0070C0"/>
                </a:solidFill>
                <a:latin typeface="Courier New" pitchFamily="49" charset="0"/>
                <a:cs typeface="Courier New" pitchFamily="49" charset="0"/>
              </a:rPr>
              <a:t>3 DOWN</a:t>
            </a:r>
            <a:r>
              <a:rPr lang="en-GB" sz="1600" b="1" dirty="0" smtClean="0">
                <a:latin typeface="Courier New" pitchFamily="49" charset="0"/>
                <a:cs typeface="Courier New" pitchFamily="49" charset="0"/>
              </a:rPr>
              <a:t> TITLE "Sales Order Inquiry". </a:t>
            </a:r>
          </a:p>
          <a:p>
            <a:r>
              <a:rPr lang="en-GB" sz="1600" b="1" dirty="0" smtClean="0">
                <a:latin typeface="Courier New" pitchFamily="49" charset="0"/>
                <a:cs typeface="Courier New" pitchFamily="49" charset="0"/>
              </a:rPr>
              <a:t>FOR EACH so_mstr WHERE so_domain = "10USA" NO-LOCK WITH FRAME a:</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DISPLAY so_nbr so_cust so_ord_date so_req_date so_cr_terms.</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FIND FIRST ad_mstr WHERE ad_domain = so_domain </a:t>
            </a:r>
          </a:p>
          <a:p>
            <a:r>
              <a:rPr lang="en-GB" sz="1600" b="1" dirty="0" smtClean="0">
                <a:latin typeface="Courier New" pitchFamily="49" charset="0"/>
                <a:cs typeface="Courier New" pitchFamily="49" charset="0"/>
              </a:rPr>
              <a:t>      AND ad_addr = so_cust NO-LOCK NO-ERROR.</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IF AVAILABLE ad_mstr THEN </a:t>
            </a:r>
          </a:p>
          <a:p>
            <a:r>
              <a:rPr lang="en-GB" sz="1600" b="1" dirty="0" smtClean="0">
                <a:latin typeface="Courier New" pitchFamily="49" charset="0"/>
                <a:cs typeface="Courier New" pitchFamily="49" charset="0"/>
              </a:rPr>
              <a:t>      DISPLAY ad_name.</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a:t>
            </a:r>
            <a:r>
              <a:rPr lang="en-GB" sz="1600" b="1" dirty="0" smtClean="0">
                <a:solidFill>
                  <a:srgbClr val="0070C0"/>
                </a:solidFill>
                <a:latin typeface="Courier New" pitchFamily="49" charset="0"/>
                <a:cs typeface="Courier New" pitchFamily="49" charset="0"/>
              </a:rPr>
              <a:t>DOWN 1</a:t>
            </a:r>
            <a:r>
              <a:rPr lang="en-GB" sz="1600" b="1" dirty="0" smtClean="0">
                <a:latin typeface="Courier New" pitchFamily="49" charset="0"/>
                <a:cs typeface="Courier New" pitchFamily="49" charset="0"/>
              </a:rPr>
              <a:t>.</a:t>
            </a:r>
          </a:p>
          <a:p>
            <a:r>
              <a:rPr lang="en-GB" sz="1600" b="1" dirty="0" smtClean="0">
                <a:latin typeface="Courier New" pitchFamily="49" charset="0"/>
                <a:cs typeface="Courier New" pitchFamily="49" charset="0"/>
              </a:rPr>
              <a:t>END.</a:t>
            </a:r>
            <a:endParaRPr lang="en-US" sz="1600" b="1" dirty="0">
              <a:latin typeface="Courier New" pitchFamily="49" charset="0"/>
              <a:cs typeface="Courier New" pitchFamily="49" charset="0"/>
            </a:endParaRPr>
          </a:p>
        </p:txBody>
      </p:sp>
      <p:sp>
        <p:nvSpPr>
          <p:cNvPr id="6" name="Content Placeholder 2"/>
          <p:cNvSpPr txBox="1">
            <a:spLocks/>
          </p:cNvSpPr>
          <p:nvPr/>
        </p:nvSpPr>
        <p:spPr>
          <a:xfrm>
            <a:off x="609599" y="4972300"/>
            <a:ext cx="8446640" cy="1535365"/>
          </a:xfrm>
          <a:prstGeom prst="rect">
            <a:avLst/>
          </a:prstGeom>
        </p:spPr>
        <p:txBody>
          <a:bodyPr>
            <a:normAutofit/>
          </a:bodyPr>
          <a:lstStyle/>
          <a:p>
            <a:pPr marL="342900" indent="-342900">
              <a:spcBef>
                <a:spcPct val="20000"/>
              </a:spcBef>
              <a:buClr>
                <a:schemeClr val="accent6"/>
              </a:buClr>
              <a:buFont typeface="Arial"/>
              <a:buChar char="•"/>
            </a:pPr>
            <a:r>
              <a:rPr lang="en-US" sz="2600" dirty="0" smtClean="0">
                <a:solidFill>
                  <a:schemeClr val="tx2">
                    <a:lumMod val="90000"/>
                    <a:lumOff val="10000"/>
                  </a:schemeClr>
                </a:solidFill>
                <a:cs typeface="Courier New" pitchFamily="49" charset="0"/>
              </a:rPr>
              <a:t>Clearer to see; </a:t>
            </a:r>
            <a:r>
              <a:rPr lang="en-US" sz="2600" b="1" dirty="0" smtClean="0">
                <a:solidFill>
                  <a:schemeClr val="tx2">
                    <a:lumMod val="90000"/>
                    <a:lumOff val="10000"/>
                  </a:schemeClr>
                </a:solidFill>
                <a:cs typeface="Courier New" pitchFamily="49" charset="0"/>
              </a:rPr>
              <a:t>this is QAD standard</a:t>
            </a:r>
          </a:p>
          <a:p>
            <a:pPr marL="342900" indent="-342900">
              <a:spcBef>
                <a:spcPct val="20000"/>
              </a:spcBef>
              <a:buClr>
                <a:schemeClr val="accent6"/>
              </a:buClr>
              <a:buFont typeface="Arial"/>
              <a:buChar char="•"/>
            </a:pPr>
            <a:r>
              <a:rPr lang="en-GB" sz="2600" dirty="0" smtClean="0"/>
              <a:t>DOWN statement used to move to different line</a:t>
            </a:r>
          </a:p>
          <a:p>
            <a:pPr marL="342900" indent="-342900">
              <a:spcBef>
                <a:spcPct val="20000"/>
              </a:spcBef>
              <a:buClr>
                <a:schemeClr val="accent6"/>
              </a:buClr>
              <a:buFont typeface="Arial"/>
              <a:buChar char="•"/>
            </a:pPr>
            <a:r>
              <a:rPr lang="en-GB" sz="2600" dirty="0" smtClean="0">
                <a:solidFill>
                  <a:schemeClr val="tx2">
                    <a:lumMod val="90000"/>
                    <a:lumOff val="10000"/>
                  </a:schemeClr>
                </a:solidFill>
                <a:cs typeface="Courier New" pitchFamily="49" charset="0"/>
              </a:rPr>
              <a:t>3 DOWN in frame phrase for 3 records per page</a:t>
            </a:r>
            <a:endParaRPr lang="en-US" sz="2600" dirty="0" smtClean="0">
              <a:solidFill>
                <a:schemeClr val="tx2">
                  <a:lumMod val="90000"/>
                  <a:lumOff val="10000"/>
                </a:schemeClr>
              </a:solidFill>
              <a:cs typeface="Courier New" pitchFamily="49" charset="0"/>
            </a:endParaRPr>
          </a:p>
          <a:p>
            <a:pPr marL="342900" indent="-342900">
              <a:spcBef>
                <a:spcPct val="20000"/>
              </a:spcBef>
              <a:buClr>
                <a:schemeClr val="accent6"/>
              </a:buClr>
              <a:buFont typeface="Arial"/>
              <a:buChar char="•"/>
            </a:pPr>
            <a:endParaRPr lang="en-US" sz="2800" dirty="0" smtClean="0"/>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520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9-5</a:t>
            </a:r>
            <a:r>
              <a:rPr lang="en-US" smtClean="0"/>
              <a:t>: FORM </a:t>
            </a:r>
            <a:r>
              <a:rPr lang="en-US" dirty="0" smtClean="0"/>
              <a:t>Placement</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530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10058"/>
            <a:ext cx="8229600" cy="716523"/>
          </a:xfrm>
        </p:spPr>
        <p:txBody>
          <a:bodyPr>
            <a:normAutofit/>
          </a:bodyPr>
          <a:lstStyle/>
          <a:p>
            <a:r>
              <a:rPr lang="en-US" dirty="0" smtClean="0"/>
              <a:t>Record Flashing</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2" name="TextBox 11"/>
          <p:cNvSpPr txBox="1"/>
          <p:nvPr/>
        </p:nvSpPr>
        <p:spPr>
          <a:xfrm>
            <a:off x="609600" y="980856"/>
            <a:ext cx="8077200" cy="3539430"/>
          </a:xfrm>
          <a:prstGeom prst="rect">
            <a:avLst/>
          </a:prstGeom>
          <a:noFill/>
          <a:ln>
            <a:noFill/>
          </a:ln>
        </p:spPr>
        <p:txBody>
          <a:bodyPr wrap="square" rtlCol="0">
            <a:spAutoFit/>
          </a:bodyPr>
          <a:lstStyle/>
          <a:p>
            <a:r>
              <a:rPr lang="en-GB" sz="1400" b="1" dirty="0" smtClean="0">
                <a:latin typeface="Courier New" pitchFamily="49" charset="0"/>
                <a:cs typeface="Courier New" pitchFamily="49" charset="0"/>
              </a:rPr>
              <a:t>/*  pc09006.p  Record Flashing  */</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REPEAT:</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   PROMPT-FOR so_cust WITH FRAME A.</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   FIND FIRST cm_mstr NO-LOCK WHERE cm_domain = "10USA" </a:t>
            </a:r>
          </a:p>
          <a:p>
            <a:r>
              <a:rPr lang="en-GB" sz="1400" b="1" dirty="0" smtClean="0">
                <a:latin typeface="Courier New" pitchFamily="49" charset="0"/>
                <a:cs typeface="Courier New" pitchFamily="49" charset="0"/>
              </a:rPr>
              <a:t>      AND cm_addr = INPUT so_cust NO-ERROR.</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   IF AVAILABLE  cm_mstr  THEN DO:</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      FOR EACH so_mstr NO-LOCK WHERE so_domain = cm_domain </a:t>
            </a:r>
          </a:p>
          <a:p>
            <a:r>
              <a:rPr lang="en-GB" sz="1400" b="1" dirty="0" smtClean="0">
                <a:latin typeface="Courier New" pitchFamily="49" charset="0"/>
                <a:cs typeface="Courier New" pitchFamily="49" charset="0"/>
              </a:rPr>
              <a:t>         AND so_cust = INPUT so_cust WITH FRAME A:</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            DISPLAY so_cust so_nbr so_ord_date so_po WITH FRAME A.</a:t>
            </a:r>
            <a:endParaRPr lang="en-US" sz="1400" b="1" dirty="0" smtClean="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GB" sz="1400" b="1" dirty="0" smtClean="0">
                <a:latin typeface="Courier New" pitchFamily="49" charset="0"/>
                <a:cs typeface="Courier New" pitchFamily="49" charset="0"/>
              </a:rPr>
              <a:t>END.</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   END.</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   ELSE DO:</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      MESSAGE "Invalid Customer - Please Reenter".</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      UNDO, RETRY.</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   END.</a:t>
            </a:r>
            <a:endParaRPr lang="en-US" sz="1400" b="1" dirty="0" smtClean="0">
              <a:latin typeface="Courier New" pitchFamily="49" charset="0"/>
              <a:cs typeface="Courier New" pitchFamily="49" charset="0"/>
            </a:endParaRPr>
          </a:p>
          <a:p>
            <a:r>
              <a:rPr lang="en-GB" sz="1400" b="1" dirty="0" smtClean="0">
                <a:latin typeface="Courier New" pitchFamily="49" charset="0"/>
                <a:cs typeface="Courier New" pitchFamily="49" charset="0"/>
              </a:rPr>
              <a:t>END.</a:t>
            </a:r>
            <a:endParaRPr lang="en-US" sz="1400" b="1" dirty="0">
              <a:latin typeface="Courier New" pitchFamily="49" charset="0"/>
              <a:cs typeface="Courier New" pitchFamily="49" charset="0"/>
            </a:endParaRPr>
          </a:p>
        </p:txBody>
      </p:sp>
      <p:sp>
        <p:nvSpPr>
          <p:cNvPr id="6" name="Content Placeholder 2"/>
          <p:cNvSpPr txBox="1">
            <a:spLocks/>
          </p:cNvSpPr>
          <p:nvPr/>
        </p:nvSpPr>
        <p:spPr>
          <a:xfrm>
            <a:off x="609599" y="4519725"/>
            <a:ext cx="8446640" cy="1891409"/>
          </a:xfrm>
          <a:prstGeom prst="rect">
            <a:avLst/>
          </a:prstGeom>
        </p:spPr>
        <p:txBody>
          <a:bodyPr>
            <a:normAutofit/>
          </a:bodyPr>
          <a:lstStyle/>
          <a:p>
            <a:pPr marL="342900" indent="-342900">
              <a:spcBef>
                <a:spcPct val="20000"/>
              </a:spcBef>
              <a:buClr>
                <a:schemeClr val="accent6"/>
              </a:buClr>
              <a:buFont typeface="Arial"/>
              <a:buChar char="•"/>
            </a:pPr>
            <a:r>
              <a:rPr lang="en-US" sz="2600" dirty="0" smtClean="0">
                <a:solidFill>
                  <a:schemeClr val="tx2">
                    <a:lumMod val="90000"/>
                    <a:lumOff val="10000"/>
                  </a:schemeClr>
                </a:solidFill>
                <a:cs typeface="Courier New" pitchFamily="49" charset="0"/>
              </a:rPr>
              <a:t>Caused by errors in programming</a:t>
            </a:r>
          </a:p>
          <a:p>
            <a:pPr marL="342900" indent="-342900">
              <a:spcBef>
                <a:spcPct val="20000"/>
              </a:spcBef>
              <a:buClr>
                <a:schemeClr val="accent6"/>
              </a:buClr>
              <a:buFont typeface="Arial"/>
              <a:buChar char="•"/>
            </a:pPr>
            <a:r>
              <a:rPr lang="en-US" sz="2600" dirty="0" smtClean="0">
                <a:solidFill>
                  <a:schemeClr val="tx2">
                    <a:lumMod val="90000"/>
                    <a:lumOff val="10000"/>
                  </a:schemeClr>
                </a:solidFill>
                <a:cs typeface="Courier New" pitchFamily="49" charset="0"/>
              </a:rPr>
              <a:t>Multiple records display (flash) on same line without pause</a:t>
            </a:r>
          </a:p>
          <a:p>
            <a:pPr marL="342900" indent="-342900">
              <a:spcBef>
                <a:spcPct val="20000"/>
              </a:spcBef>
              <a:buClr>
                <a:schemeClr val="accent6"/>
              </a:buClr>
              <a:buFont typeface="Arial"/>
              <a:buChar char="•"/>
            </a:pPr>
            <a:r>
              <a:rPr lang="en-US" sz="2600" dirty="0" smtClean="0">
                <a:solidFill>
                  <a:schemeClr val="tx2">
                    <a:lumMod val="90000"/>
                    <a:lumOff val="10000"/>
                  </a:schemeClr>
                </a:solidFill>
                <a:cs typeface="Courier New" pitchFamily="49" charset="0"/>
              </a:rPr>
              <a:t>Solved with the DOWN WITH FRAME statement</a:t>
            </a:r>
          </a:p>
          <a:p>
            <a:pPr marL="342900" indent="-342900">
              <a:spcBef>
                <a:spcPct val="20000"/>
              </a:spcBef>
              <a:buClr>
                <a:schemeClr val="accent6"/>
              </a:buClr>
              <a:buFont typeface="Arial"/>
              <a:buChar char="•"/>
            </a:pPr>
            <a:endParaRPr lang="en-US" sz="2800" dirty="0" smtClean="0"/>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540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normAutofit/>
          </a:bodyPr>
          <a:lstStyle/>
          <a:p>
            <a:r>
              <a:rPr lang="en-US" dirty="0" smtClean="0"/>
              <a:t>Exercise 9-6: Record Flashing</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550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195862"/>
            <a:ext cx="8229600" cy="4999951"/>
          </a:xfrm>
        </p:spPr>
        <p:txBody>
          <a:bodyPr>
            <a:normAutofit/>
          </a:bodyPr>
          <a:lstStyle/>
          <a:p>
            <a:pPr>
              <a:buNone/>
            </a:pPr>
            <a:r>
              <a:rPr lang="en-GB" sz="3200" dirty="0" smtClean="0">
                <a:solidFill>
                  <a:schemeClr val="tx2">
                    <a:lumMod val="90000"/>
                    <a:lumOff val="10000"/>
                  </a:schemeClr>
                </a:solidFill>
              </a:rPr>
              <a:t>You should now be familiar with</a:t>
            </a:r>
            <a:endParaRPr lang="en-US" dirty="0" smtClean="0">
              <a:solidFill>
                <a:schemeClr val="tx2">
                  <a:lumMod val="90000"/>
                  <a:lumOff val="10000"/>
                </a:schemeClr>
              </a:solidFill>
            </a:endParaRPr>
          </a:p>
          <a:p>
            <a:pPr marL="365760"/>
            <a:r>
              <a:rPr lang="en-GB" dirty="0" smtClean="0"/>
              <a:t>Progress default framing rules</a:t>
            </a:r>
            <a:endParaRPr lang="en-US" dirty="0" smtClean="0"/>
          </a:p>
          <a:p>
            <a:pPr marL="365760"/>
            <a:r>
              <a:rPr lang="en-GB" dirty="0" smtClean="0"/>
              <a:t>Frame names</a:t>
            </a:r>
            <a:endParaRPr lang="en-US" dirty="0" smtClean="0"/>
          </a:p>
          <a:p>
            <a:pPr marL="365760"/>
            <a:r>
              <a:rPr lang="en-GB" dirty="0" smtClean="0"/>
              <a:t>Basic frame control using the form and record phrases</a:t>
            </a:r>
            <a:endParaRPr lang="en-US" dirty="0" smtClean="0"/>
          </a:p>
          <a:p>
            <a:pPr marL="365760"/>
            <a:r>
              <a:rPr lang="en-GB" dirty="0" smtClean="0"/>
              <a:t>FORM statement </a:t>
            </a:r>
            <a:endParaRPr lang="en-US" dirty="0" smtClean="0"/>
          </a:p>
          <a:p>
            <a:pPr marL="365760"/>
            <a:r>
              <a:rPr lang="en-GB" dirty="0" smtClean="0"/>
              <a:t>Preventing record flashing</a:t>
            </a:r>
            <a:endParaRPr lang="en-US" dirty="0" smtClean="0"/>
          </a:p>
        </p:txBody>
      </p:sp>
      <p:sp>
        <p:nvSpPr>
          <p:cNvPr id="4" name="Title 3"/>
          <p:cNvSpPr>
            <a:spLocks noGrp="1"/>
          </p:cNvSpPr>
          <p:nvPr>
            <p:ph type="title"/>
          </p:nvPr>
        </p:nvSpPr>
        <p:spPr>
          <a:xfrm>
            <a:off x="457200" y="414940"/>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560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2863"/>
            <a:ext cx="8229600" cy="705411"/>
          </a:xfrm>
        </p:spPr>
        <p:txBody>
          <a:bodyPr>
            <a:normAutofit/>
          </a:bodyPr>
          <a:lstStyle/>
          <a:p>
            <a:r>
              <a:rPr lang="en-US" dirty="0" smtClean="0"/>
              <a:t>Lesson 10: Using Include Files</a:t>
            </a:r>
            <a:endParaRPr lang="en-US" dirty="0"/>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4282"/>
            <a:ext cx="8229600" cy="716523"/>
          </a:xfrm>
        </p:spPr>
        <p:txBody>
          <a:bodyPr/>
          <a:lstStyle/>
          <a:p>
            <a:r>
              <a:rPr lang="en-US" dirty="0" smtClean="0"/>
              <a:t>Lesson 10 Goals</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solidFill>
                  <a:schemeClr val="tx2">
                    <a:lumMod val="75000"/>
                    <a:lumOff val="25000"/>
                  </a:schemeClr>
                </a:solidFill>
              </a:rPr>
              <a:t>Upon completion of this lesson, you will be familiar with u</a:t>
            </a:r>
            <a:r>
              <a:rPr lang="en-GB" dirty="0" smtClean="0"/>
              <a:t>sing standard QAD EA include files</a:t>
            </a:r>
            <a:endParaRPr lang="en-US" dirty="0" smtClean="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580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58186"/>
            <a:ext cx="8229600" cy="716523"/>
          </a:xfrm>
        </p:spPr>
        <p:txBody>
          <a:bodyPr>
            <a:normAutofit/>
          </a:bodyPr>
          <a:lstStyle/>
          <a:p>
            <a:r>
              <a:rPr lang="en-US" dirty="0" smtClean="0"/>
              <a:t>Include Files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609599" y="1074709"/>
            <a:ext cx="8446640" cy="5241425"/>
          </a:xfrm>
          <a:prstGeom prst="rect">
            <a:avLst/>
          </a:prstGeom>
        </p:spPr>
        <p:txBody>
          <a:bodyPr>
            <a:normAutofit/>
          </a:bodyPr>
          <a:lstStyle/>
          <a:p>
            <a:pPr marL="342900" indent="-342900">
              <a:spcBef>
                <a:spcPct val="20000"/>
              </a:spcBef>
              <a:buClr>
                <a:schemeClr val="accent6"/>
              </a:buClr>
              <a:buFont typeface="Arial"/>
              <a:buChar char="•"/>
            </a:pPr>
            <a:r>
              <a:rPr lang="en-US" sz="2800" dirty="0" smtClean="0"/>
              <a:t>Placeholders for actual code</a:t>
            </a:r>
            <a:r>
              <a:rPr lang="en-US" sz="2800" dirty="0" smtClean="0">
                <a:solidFill>
                  <a:schemeClr val="tx2">
                    <a:lumMod val="90000"/>
                    <a:lumOff val="10000"/>
                  </a:schemeClr>
                </a:solidFill>
                <a:cs typeface="Courier New" pitchFamily="49" charset="0"/>
              </a:rPr>
              <a:t> located in a separate file</a:t>
            </a:r>
          </a:p>
          <a:p>
            <a:pPr marL="342900" indent="-342900">
              <a:spcBef>
                <a:spcPct val="20000"/>
              </a:spcBef>
              <a:buClr>
                <a:schemeClr val="accent6"/>
              </a:buClr>
              <a:buFont typeface="Arial"/>
              <a:buChar char="•"/>
            </a:pPr>
            <a:r>
              <a:rPr lang="en-GB" sz="2800" dirty="0" smtClean="0">
                <a:solidFill>
                  <a:schemeClr val="tx2">
                    <a:lumMod val="90000"/>
                    <a:lumOff val="10000"/>
                  </a:schemeClr>
                </a:solidFill>
              </a:rPr>
              <a:t>File name ends with the extension .i</a:t>
            </a:r>
            <a:endParaRPr lang="en-US" sz="2800" dirty="0" smtClean="0">
              <a:solidFill>
                <a:schemeClr val="tx2">
                  <a:lumMod val="90000"/>
                  <a:lumOff val="10000"/>
                </a:schemeClr>
              </a:solidFill>
              <a:cs typeface="Courier New" pitchFamily="49" charset="0"/>
            </a:endParaRP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Referenced in main procedure </a:t>
            </a:r>
            <a:r>
              <a:rPr lang="en-GB" sz="2800" dirty="0" smtClean="0">
                <a:solidFill>
                  <a:schemeClr val="tx2">
                    <a:lumMod val="90000"/>
                    <a:lumOff val="10000"/>
                  </a:schemeClr>
                </a:solidFill>
              </a:rPr>
              <a:t>by placing the file name within braces ( { } )</a:t>
            </a:r>
          </a:p>
          <a:p>
            <a:pPr marL="342900" indent="-342900">
              <a:spcBef>
                <a:spcPct val="20000"/>
              </a:spcBef>
              <a:buClr>
                <a:schemeClr val="accent6"/>
              </a:buClr>
            </a:pPr>
            <a:r>
              <a:rPr lang="en-GB" sz="2800" b="1" dirty="0" smtClean="0">
                <a:solidFill>
                  <a:schemeClr val="tx2">
                    <a:lumMod val="90000"/>
                    <a:lumOff val="10000"/>
                  </a:schemeClr>
                </a:solidFill>
                <a:latin typeface="Courier New" pitchFamily="49" charset="0"/>
                <a:cs typeface="Courier New" pitchFamily="49" charset="0"/>
              </a:rPr>
              <a:t>	</a:t>
            </a:r>
            <a:r>
              <a:rPr lang="en-US" sz="2000" b="1" dirty="0" smtClean="0">
                <a:solidFill>
                  <a:srgbClr val="4F4F4F"/>
                </a:solidFill>
                <a:latin typeface="Courier New" pitchFamily="49" charset="0"/>
                <a:cs typeface="Courier New" pitchFamily="49" charset="0"/>
              </a:rPr>
              <a:t>{include-file [argument | &amp;arg-name="arg-value"]…}</a:t>
            </a:r>
            <a:endParaRPr lang="en-GB" sz="2000" b="1" dirty="0" smtClean="0">
              <a:solidFill>
                <a:srgbClr val="4F4F4F"/>
              </a:solidFill>
              <a:latin typeface="Courier New" pitchFamily="49" charset="0"/>
              <a:cs typeface="Courier New" pitchFamily="49" charset="0"/>
            </a:endParaRPr>
          </a:p>
          <a:p>
            <a:pPr marL="342900" indent="-342900">
              <a:spcBef>
                <a:spcPct val="20000"/>
              </a:spcBef>
              <a:buClr>
                <a:schemeClr val="accent6"/>
              </a:buClr>
              <a:buFont typeface="Arial"/>
              <a:buChar char="•"/>
            </a:pPr>
            <a:r>
              <a:rPr lang="en-US" sz="2800" dirty="0" smtClean="0"/>
              <a:t>Progress replaces the reference with the contents of the include file at compile time</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Reusable by many procedures, avoiding duplication</a:t>
            </a:r>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a:p>
            <a:pPr marL="342900" indent="-342900">
              <a:spcBef>
                <a:spcPct val="20000"/>
              </a:spcBef>
              <a:buClr>
                <a:schemeClr val="accent6"/>
              </a:buClr>
              <a:buFont typeface="Arial"/>
              <a:buChar char="•"/>
            </a:pPr>
            <a:endParaRPr lang="en-US" sz="2800" dirty="0" smtClean="0"/>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590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7-1: FIND</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70218"/>
            <a:ext cx="8229600" cy="716523"/>
          </a:xfrm>
        </p:spPr>
        <p:txBody>
          <a:bodyPr>
            <a:normAutofit/>
          </a:bodyPr>
          <a:lstStyle/>
          <a:p>
            <a:r>
              <a:rPr lang="en-US" dirty="0" smtClean="0"/>
              <a:t>Include Files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609599" y="1110805"/>
            <a:ext cx="8446640" cy="5000785"/>
          </a:xfrm>
          <a:prstGeom prst="rect">
            <a:avLst/>
          </a:prstGeom>
        </p:spPr>
        <p:txBody>
          <a:bodyPr>
            <a:normAutofit/>
          </a:bodyPr>
          <a:lstStyle/>
          <a:p>
            <a:pPr marL="342900" indent="-342900">
              <a:spcBef>
                <a:spcPct val="20000"/>
              </a:spcBef>
              <a:buClr>
                <a:schemeClr val="accent6"/>
              </a:buClr>
              <a:buFont typeface="Arial"/>
              <a:buChar char="•"/>
            </a:pPr>
            <a:r>
              <a:rPr lang="en-US" sz="2800" dirty="0" smtClean="0"/>
              <a:t>Progress compiles the main procedure and include files together, so they share the same variables and frames</a:t>
            </a:r>
          </a:p>
          <a:p>
            <a:pPr marL="342900" indent="-342900">
              <a:spcBef>
                <a:spcPct val="20000"/>
              </a:spcBef>
              <a:buClr>
                <a:schemeClr val="accent6"/>
              </a:buClr>
              <a:buFont typeface="Arial"/>
              <a:buChar char="•"/>
            </a:pPr>
            <a:r>
              <a:rPr lang="en-US" sz="2800" dirty="0" smtClean="0"/>
              <a:t>Progress searches the PROPATH to find include files at compile time</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Beginning 2011 EE, you must prefix  include file name with full path: us/&lt;2-letter code&gt;</a:t>
            </a:r>
            <a:endParaRPr lang="en-GB" sz="2800" dirty="0" smtClean="0">
              <a:solidFill>
                <a:schemeClr val="tx2">
                  <a:lumMod val="90000"/>
                  <a:lumOff val="10000"/>
                </a:schemeClr>
              </a:solidFill>
              <a:cs typeface="Courier New" pitchFamily="49" charset="0"/>
            </a:endParaRPr>
          </a:p>
          <a:p>
            <a:pPr marL="342900" indent="-342900">
              <a:spcBef>
                <a:spcPct val="20000"/>
              </a:spcBef>
              <a:buClr>
                <a:schemeClr val="accent6"/>
              </a:buClr>
            </a:pPr>
            <a:r>
              <a:rPr lang="en-GB" sz="2800" dirty="0" smtClean="0">
                <a:solidFill>
                  <a:schemeClr val="tx2">
                    <a:lumMod val="90000"/>
                    <a:lumOff val="10000"/>
                  </a:schemeClr>
                </a:solidFill>
                <a:cs typeface="Courier New" pitchFamily="49" charset="0"/>
              </a:rPr>
              <a:t> 	</a:t>
            </a:r>
            <a:r>
              <a:rPr lang="en-GB" sz="2400" b="1" dirty="0" smtClean="0">
                <a:solidFill>
                  <a:schemeClr val="tx2">
                    <a:lumMod val="90000"/>
                    <a:lumOff val="10000"/>
                  </a:schemeClr>
                </a:solidFill>
                <a:cs typeface="Courier New" pitchFamily="49" charset="0"/>
              </a:rPr>
              <a:t>2011EE and Later</a:t>
            </a:r>
            <a:r>
              <a:rPr lang="en-GB" sz="2400" dirty="0" smtClean="0">
                <a:solidFill>
                  <a:schemeClr val="tx2">
                    <a:lumMod val="90000"/>
                    <a:lumOff val="10000"/>
                  </a:schemeClr>
                </a:solidFill>
                <a:cs typeface="Courier New" pitchFamily="49" charset="0"/>
              </a:rPr>
              <a:t>		       </a:t>
            </a:r>
            <a:r>
              <a:rPr lang="en-GB" sz="2400" b="1" dirty="0" smtClean="0">
                <a:solidFill>
                  <a:schemeClr val="tx2">
                    <a:lumMod val="90000"/>
                    <a:lumOff val="10000"/>
                  </a:schemeClr>
                </a:solidFill>
                <a:cs typeface="Courier New" pitchFamily="49" charset="0"/>
              </a:rPr>
              <a:t>Prior to 2011EE</a:t>
            </a:r>
          </a:p>
          <a:p>
            <a:pPr marL="342900" indent="-342900">
              <a:spcBef>
                <a:spcPct val="20000"/>
              </a:spcBef>
              <a:buClr>
                <a:schemeClr val="accent6"/>
              </a:buClr>
            </a:pPr>
            <a:r>
              <a:rPr lang="en-GB" sz="2800" dirty="0" smtClean="0">
                <a:solidFill>
                  <a:schemeClr val="tx2">
                    <a:lumMod val="90000"/>
                    <a:lumOff val="10000"/>
                  </a:schemeClr>
                </a:solidFill>
                <a:cs typeface="Courier New" pitchFamily="49" charset="0"/>
              </a:rPr>
              <a:t>		</a:t>
            </a:r>
            <a:r>
              <a:rPr lang="en-GB" sz="2000" dirty="0" smtClean="0">
                <a:solidFill>
                  <a:schemeClr val="tx2">
                    <a:lumMod val="90000"/>
                    <a:lumOff val="10000"/>
                  </a:schemeClr>
                </a:solidFill>
                <a:cs typeface="Courier New" pitchFamily="49" charset="0"/>
              </a:rPr>
              <a:t>{us/mf/mfdtitle.i} 					{mfdtitle.i} </a:t>
            </a:r>
            <a:br>
              <a:rPr lang="en-GB" sz="2000" dirty="0" smtClean="0">
                <a:solidFill>
                  <a:schemeClr val="tx2">
                    <a:lumMod val="90000"/>
                    <a:lumOff val="10000"/>
                  </a:schemeClr>
                </a:solidFill>
                <a:cs typeface="Courier New" pitchFamily="49" charset="0"/>
              </a:rPr>
            </a:br>
            <a:r>
              <a:rPr lang="en-GB" sz="2000" dirty="0" smtClean="0">
                <a:solidFill>
                  <a:schemeClr val="tx2">
                    <a:lumMod val="90000"/>
                    <a:lumOff val="10000"/>
                  </a:schemeClr>
                </a:solidFill>
                <a:cs typeface="Courier New" pitchFamily="49" charset="0"/>
              </a:rPr>
              <a:t>	{us/bbi/pxmsg.i}					{pxmsg.i}</a:t>
            </a:r>
          </a:p>
          <a:p>
            <a:pPr marL="342900" indent="-342900">
              <a:spcBef>
                <a:spcPct val="20000"/>
              </a:spcBef>
              <a:buClr>
                <a:schemeClr val="accent6"/>
              </a:buClr>
            </a:pPr>
            <a:r>
              <a:rPr lang="en-GB" sz="2000" dirty="0" smtClean="0">
                <a:solidFill>
                  <a:schemeClr val="tx2">
                    <a:lumMod val="90000"/>
                    <a:lumOff val="10000"/>
                  </a:schemeClr>
                </a:solidFill>
                <a:cs typeface="Courier New" pitchFamily="49" charset="0"/>
              </a:rPr>
              <a:t>		{us/gp/gpselout.i}		 			{gpselout.i}</a:t>
            </a:r>
            <a:endParaRPr lang="en-US" sz="2000" dirty="0" smtClean="0">
              <a:solidFill>
                <a:schemeClr val="tx2">
                  <a:lumMod val="90000"/>
                  <a:lumOff val="10000"/>
                </a:schemeClr>
              </a:solidFill>
              <a:cs typeface="Courier New" pitchFamily="49" charset="0"/>
            </a:endParaRPr>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a:p>
            <a:pPr marL="342900" indent="-342900">
              <a:spcBef>
                <a:spcPct val="20000"/>
              </a:spcBef>
              <a:buClr>
                <a:schemeClr val="accent6"/>
              </a:buClr>
              <a:buFont typeface="Arial"/>
              <a:buChar char="•"/>
            </a:pPr>
            <a:endParaRPr lang="en-US" sz="2800" dirty="0" smtClean="0"/>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60</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98026"/>
            <a:ext cx="8229600" cy="716523"/>
          </a:xfrm>
        </p:spPr>
        <p:txBody>
          <a:bodyPr>
            <a:normAutofit/>
          </a:bodyPr>
          <a:lstStyle/>
          <a:p>
            <a:r>
              <a:rPr lang="en-US" dirty="0" smtClean="0"/>
              <a:t>Common Include Files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609599" y="1315349"/>
            <a:ext cx="8446640" cy="5000785"/>
          </a:xfrm>
          <a:prstGeom prst="rect">
            <a:avLst/>
          </a:prstGeom>
        </p:spPr>
        <p:txBody>
          <a:bodyPr>
            <a:normAutofit/>
          </a:bodyPr>
          <a:lstStyle/>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a:p>
            <a:pPr marL="342900" indent="-342900">
              <a:spcBef>
                <a:spcPct val="20000"/>
              </a:spcBef>
              <a:buClr>
                <a:schemeClr val="accent6"/>
              </a:buClr>
              <a:buFont typeface="Arial"/>
              <a:buChar char="•"/>
            </a:pPr>
            <a:endParaRPr lang="en-US" sz="2800" dirty="0" smtClean="0"/>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p:txBody>
      </p:sp>
      <p:sp>
        <p:nvSpPr>
          <p:cNvPr id="7" name="Content Placeholder 2"/>
          <p:cNvSpPr txBox="1">
            <a:spLocks/>
          </p:cNvSpPr>
          <p:nvPr/>
        </p:nvSpPr>
        <p:spPr>
          <a:xfrm>
            <a:off x="457199" y="1014549"/>
            <a:ext cx="8599039" cy="5292957"/>
          </a:xfrm>
          <a:prstGeom prst="rect">
            <a:avLst/>
          </a:prstGeom>
        </p:spPr>
        <p:txBody>
          <a:bodyPr>
            <a:normAutofit fontScale="92500" lnSpcReduction="10000"/>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lang="en-US" sz="2800" dirty="0" smtClean="0"/>
              <a:t>mfdtitle.i			Screen Title, Revision, and Date</a:t>
            </a:r>
          </a:p>
          <a:p>
            <a:pPr marL="342900" indent="-342900">
              <a:spcBef>
                <a:spcPct val="20000"/>
              </a:spcBef>
              <a:buClr>
                <a:schemeClr val="accent6"/>
              </a:buClr>
              <a:buFont typeface="Arial"/>
              <a:buChar char="•"/>
            </a:pPr>
            <a:r>
              <a:rPr lang="en-US" sz="2800" dirty="0" smtClean="0"/>
              <a:t>gpselout.i		Select Output Destination</a:t>
            </a:r>
          </a:p>
          <a:p>
            <a:pPr marL="342900" lvl="0" indent="-342900">
              <a:spcBef>
                <a:spcPct val="20000"/>
              </a:spcBef>
              <a:buClr>
                <a:schemeClr val="accent6"/>
              </a:buClr>
              <a:buFont typeface="Arial"/>
              <a:buChar char="•"/>
              <a:defRPr/>
            </a:pPr>
            <a:r>
              <a:rPr lang="en-US" sz="2800" dirty="0" smtClean="0"/>
              <a:t>mfrpchk.i			Report End</a:t>
            </a:r>
          </a:p>
          <a:p>
            <a:pPr marL="342900" lvl="0" indent="-342900">
              <a:spcBef>
                <a:spcPct val="20000"/>
              </a:spcBef>
              <a:buClr>
                <a:schemeClr val="accent6"/>
              </a:buClr>
              <a:buFont typeface="Arial"/>
              <a:buChar char="•"/>
              <a:defRPr/>
            </a:pPr>
            <a:r>
              <a:rPr lang="en-US" sz="2800" dirty="0" smtClean="0"/>
              <a:t>mfreset.i			Printer Reset</a:t>
            </a:r>
          </a:p>
          <a:p>
            <a:pPr marL="342900" lvl="0" indent="-342900">
              <a:spcBef>
                <a:spcPct val="20000"/>
              </a:spcBef>
              <a:buClr>
                <a:schemeClr val="accent6"/>
              </a:buClr>
              <a:buFont typeface="Arial"/>
              <a:buChar char="•"/>
              <a:defRPr/>
            </a:pPr>
            <a:r>
              <a:rPr lang="en-US" sz="2800" dirty="0" smtClean="0"/>
              <a:t>mfquoter.i		Prime Data for Batch Mode</a:t>
            </a:r>
          </a:p>
          <a:p>
            <a:pPr marL="342900" lvl="0" indent="-342900">
              <a:spcBef>
                <a:spcPct val="20000"/>
              </a:spcBef>
              <a:buClr>
                <a:schemeClr val="accent6"/>
              </a:buClr>
              <a:buFont typeface="Arial"/>
              <a:buChar char="•"/>
              <a:defRPr/>
            </a:pPr>
            <a:r>
              <a:rPr lang="en-US" sz="2800" dirty="0" smtClean="0"/>
              <a:t>mfphead.i		Report Header</a:t>
            </a:r>
          </a:p>
          <a:p>
            <a:pPr marL="342900" lvl="0" indent="-342900">
              <a:spcBef>
                <a:spcPct val="20000"/>
              </a:spcBef>
              <a:buClr>
                <a:schemeClr val="accent6"/>
              </a:buClr>
              <a:buFont typeface="Arial"/>
              <a:buChar char="•"/>
              <a:defRPr/>
            </a:pPr>
            <a:r>
              <a:rPr lang="en-US" sz="2800" dirty="0" smtClean="0"/>
              <a:t>mfrtrail.i			Report Trailer</a:t>
            </a:r>
          </a:p>
          <a:p>
            <a:pPr marL="365760" lvl="0" indent="-342900">
              <a:spcBef>
                <a:spcPct val="20000"/>
              </a:spcBef>
              <a:buClr>
                <a:schemeClr val="accent6"/>
              </a:buClr>
              <a:buFont typeface="Arial"/>
              <a:buChar char="•"/>
              <a:defRPr/>
            </a:pPr>
            <a:r>
              <a:rPr lang="en-US" sz="2800" dirty="0" smtClean="0"/>
              <a:t>mfdeclre.i		Global Variables</a:t>
            </a:r>
          </a:p>
          <a:p>
            <a:pPr marL="365760" lvl="0" indent="-342900">
              <a:spcBef>
                <a:spcPct val="20000"/>
              </a:spcBef>
              <a:buClr>
                <a:schemeClr val="accent6"/>
              </a:buClr>
              <a:buFont typeface="Arial"/>
              <a:buChar char="•"/>
              <a:defRPr/>
            </a:pPr>
            <a:r>
              <a:rPr lang="en-US" sz="2800" dirty="0" smtClean="0"/>
              <a:t>gprun.i			Subroutine Execution</a:t>
            </a:r>
          </a:p>
          <a:p>
            <a:pPr marL="365760" lvl="0" indent="-342900">
              <a:spcBef>
                <a:spcPct val="20000"/>
              </a:spcBef>
              <a:buClr>
                <a:schemeClr val="accent6"/>
              </a:buClr>
              <a:buFont typeface="Arial"/>
              <a:buChar char="•"/>
              <a:defRPr/>
            </a:pPr>
            <a:r>
              <a:rPr lang="en-US" sz="2800" dirty="0" smtClean="0"/>
              <a:t>mfnp.i				Next/Previous Function</a:t>
            </a:r>
          </a:p>
          <a:p>
            <a:pPr marL="365760" lvl="0" indent="-342900">
              <a:spcBef>
                <a:spcPct val="20000"/>
              </a:spcBef>
              <a:buClr>
                <a:schemeClr val="accent6"/>
              </a:buClr>
              <a:buFont typeface="Arial"/>
              <a:buChar char="•"/>
              <a:defRPr/>
            </a:pPr>
            <a:r>
              <a:rPr lang="en-US" sz="2800" dirty="0" smtClean="0"/>
              <a:t>pxrun.i			All Purpose Run Interface</a:t>
            </a:r>
          </a:p>
          <a:p>
            <a:pPr marL="365760" lvl="0" indent="-342900">
              <a:spcBef>
                <a:spcPct val="20000"/>
              </a:spcBef>
              <a:buClr>
                <a:schemeClr val="accent6"/>
              </a:buClr>
              <a:buFont typeface="Arial"/>
              <a:buChar char="•"/>
              <a:defRPr/>
            </a:pPr>
            <a:r>
              <a:rPr lang="en-US" sz="2800" dirty="0" smtClean="0"/>
              <a:t>pxmsg.i			All Purpose Message Interface</a:t>
            </a:r>
          </a:p>
          <a:p>
            <a:pPr marL="342900" lvl="0" indent="-342900">
              <a:spcBef>
                <a:spcPct val="20000"/>
              </a:spcBef>
              <a:buClr>
                <a:schemeClr val="accent6"/>
              </a:buClr>
              <a:buFont typeface="Arial"/>
              <a:buChar char="•"/>
              <a:defRPr/>
            </a:pPr>
            <a:endParaRPr lang="en-US" sz="2800" dirty="0" smtClean="0"/>
          </a:p>
          <a:p>
            <a:pPr marL="342900" marR="0" lvl="0" indent="-342900" algn="l" defTabSz="457200" rtl="0" eaLnBrk="1" fontAlgn="auto" latinLnBrk="0" hangingPunct="1">
              <a:lnSpc>
                <a:spcPct val="100000"/>
              </a:lnSpc>
              <a:spcBef>
                <a:spcPct val="20000"/>
              </a:spcBef>
              <a:spcAft>
                <a:spcPts val="0"/>
              </a:spcAft>
              <a:buClr>
                <a:schemeClr val="accent6"/>
              </a:buClr>
              <a:buSzTx/>
              <a:tabLst/>
              <a:defRPr/>
            </a:pPr>
            <a:endParaRPr lang="en-US" sz="2800" dirty="0" smtClean="0"/>
          </a:p>
        </p:txBody>
      </p:sp>
      <p:sp>
        <p:nvSpPr>
          <p:cNvPr id="9"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62</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42913" y="348661"/>
            <a:ext cx="8075445" cy="641350"/>
          </a:xfrm>
        </p:spPr>
        <p:txBody>
          <a:bodyPr/>
          <a:lstStyle/>
          <a:p>
            <a:r>
              <a:rPr lang="en-US" dirty="0" smtClean="0"/>
              <a:t>mfdtitle.i –  Screen Title</a:t>
            </a:r>
            <a:endParaRPr lang="en-US" sz="2800" dirty="0"/>
          </a:p>
        </p:txBody>
      </p:sp>
      <p:sp>
        <p:nvSpPr>
          <p:cNvPr id="36867" name="Rectangle 3"/>
          <p:cNvSpPr>
            <a:spLocks noGrp="1" noChangeArrowheads="1"/>
          </p:cNvSpPr>
          <p:nvPr>
            <p:ph type="body" idx="1"/>
          </p:nvPr>
        </p:nvSpPr>
        <p:spPr>
          <a:xfrm>
            <a:off x="514772" y="1148316"/>
            <a:ext cx="8213591" cy="5311940"/>
          </a:xfrm>
        </p:spPr>
        <p:txBody>
          <a:bodyPr>
            <a:normAutofit fontScale="77500" lnSpcReduction="20000"/>
          </a:bodyPr>
          <a:lstStyle/>
          <a:p>
            <a:r>
              <a:rPr lang="en-US" dirty="0" smtClean="0">
                <a:solidFill>
                  <a:schemeClr val="tx2">
                    <a:lumMod val="90000"/>
                    <a:lumOff val="10000"/>
                  </a:schemeClr>
                </a:solidFill>
              </a:rPr>
              <a:t>Formats and displays </a:t>
            </a:r>
            <a:r>
              <a:rPr lang="en-US" dirty="0">
                <a:solidFill>
                  <a:schemeClr val="tx2">
                    <a:lumMod val="90000"/>
                    <a:lumOff val="10000"/>
                  </a:schemeClr>
                </a:solidFill>
              </a:rPr>
              <a:t>title line </a:t>
            </a:r>
            <a:r>
              <a:rPr lang="en-US" dirty="0" smtClean="0">
                <a:solidFill>
                  <a:schemeClr val="tx2">
                    <a:lumMod val="90000"/>
                    <a:lumOff val="10000"/>
                  </a:schemeClr>
                </a:solidFill>
              </a:rPr>
              <a:t>at </a:t>
            </a:r>
            <a:r>
              <a:rPr lang="en-US" dirty="0">
                <a:solidFill>
                  <a:schemeClr val="tx2">
                    <a:lumMod val="90000"/>
                    <a:lumOff val="10000"/>
                  </a:schemeClr>
                </a:solidFill>
              </a:rPr>
              <a:t>top </a:t>
            </a:r>
            <a:r>
              <a:rPr lang="en-US" dirty="0" smtClean="0">
                <a:solidFill>
                  <a:schemeClr val="tx2">
                    <a:lumMod val="90000"/>
                    <a:lumOff val="10000"/>
                  </a:schemeClr>
                </a:solidFill>
              </a:rPr>
              <a:t>of character screens</a:t>
            </a:r>
          </a:p>
          <a:p>
            <a:pPr>
              <a:lnSpc>
                <a:spcPct val="120000"/>
              </a:lnSpc>
              <a:spcBef>
                <a:spcPts val="1200"/>
              </a:spcBef>
            </a:pPr>
            <a:r>
              <a:rPr lang="en-US" dirty="0" smtClean="0">
                <a:solidFill>
                  <a:schemeClr val="tx2">
                    <a:lumMod val="90000"/>
                    <a:lumOff val="10000"/>
                  </a:schemeClr>
                </a:solidFill>
              </a:rPr>
              <a:t>Content of title depends on the setting of Header Display Mode in Security Control and can include</a:t>
            </a:r>
            <a:endParaRPr lang="en-US" dirty="0">
              <a:solidFill>
                <a:schemeClr val="tx2">
                  <a:lumMod val="90000"/>
                  <a:lumOff val="10000"/>
                </a:schemeClr>
              </a:solidFill>
            </a:endParaRPr>
          </a:p>
          <a:p>
            <a:pPr lvl="1" algn="just">
              <a:buFont typeface="Century Gothic" pitchFamily="34" charset="0"/>
              <a:buChar char="-"/>
            </a:pPr>
            <a:r>
              <a:rPr lang="en-US" dirty="0">
                <a:solidFill>
                  <a:schemeClr val="tx2">
                    <a:lumMod val="90000"/>
                    <a:lumOff val="10000"/>
                  </a:schemeClr>
                </a:solidFill>
              </a:rPr>
              <a:t>Program name</a:t>
            </a:r>
          </a:p>
          <a:p>
            <a:pPr lvl="1" algn="just">
              <a:buFont typeface="Century Gothic" pitchFamily="34" charset="0"/>
              <a:buChar char="-"/>
            </a:pPr>
            <a:r>
              <a:rPr lang="en-US" dirty="0" smtClean="0">
                <a:solidFill>
                  <a:schemeClr val="tx2">
                    <a:lumMod val="90000"/>
                    <a:lumOff val="10000"/>
                  </a:schemeClr>
                </a:solidFill>
              </a:rPr>
              <a:t>Program revision </a:t>
            </a:r>
            <a:r>
              <a:rPr lang="en-US" dirty="0">
                <a:solidFill>
                  <a:schemeClr val="tx2">
                    <a:lumMod val="90000"/>
                    <a:lumOff val="10000"/>
                  </a:schemeClr>
                </a:solidFill>
              </a:rPr>
              <a:t>level</a:t>
            </a:r>
          </a:p>
          <a:p>
            <a:pPr lvl="1" algn="just">
              <a:buFont typeface="Century Gothic" pitchFamily="34" charset="0"/>
              <a:buChar char="-"/>
            </a:pPr>
            <a:r>
              <a:rPr lang="en-US" dirty="0">
                <a:solidFill>
                  <a:schemeClr val="tx2">
                    <a:lumMod val="90000"/>
                    <a:lumOff val="10000"/>
                  </a:schemeClr>
                </a:solidFill>
              </a:rPr>
              <a:t>Menu </a:t>
            </a:r>
            <a:r>
              <a:rPr lang="en-US" dirty="0" smtClean="0">
                <a:solidFill>
                  <a:schemeClr val="tx2">
                    <a:lumMod val="90000"/>
                    <a:lumOff val="10000"/>
                  </a:schemeClr>
                </a:solidFill>
              </a:rPr>
              <a:t>number </a:t>
            </a:r>
            <a:endParaRPr lang="en-US" dirty="0">
              <a:solidFill>
                <a:schemeClr val="tx2">
                  <a:lumMod val="90000"/>
                  <a:lumOff val="10000"/>
                </a:schemeClr>
              </a:solidFill>
            </a:endParaRPr>
          </a:p>
          <a:p>
            <a:pPr lvl="1" algn="just">
              <a:buFont typeface="Century Gothic" pitchFamily="34" charset="0"/>
              <a:buChar char="-"/>
            </a:pPr>
            <a:r>
              <a:rPr lang="en-US" dirty="0" smtClean="0">
                <a:solidFill>
                  <a:schemeClr val="tx2">
                    <a:lumMod val="90000"/>
                    <a:lumOff val="10000"/>
                  </a:schemeClr>
                </a:solidFill>
              </a:rPr>
              <a:t>Date/Time</a:t>
            </a:r>
          </a:p>
          <a:p>
            <a:pPr lvl="1" algn="just"/>
            <a:r>
              <a:rPr lang="en-US" dirty="0" smtClean="0">
                <a:solidFill>
                  <a:schemeClr val="tx2">
                    <a:lumMod val="90000"/>
                    <a:lumOff val="10000"/>
                  </a:schemeClr>
                </a:solidFill>
              </a:rPr>
              <a:t>Domain name and domain currency (or the string All Domains when a program is not domain-specific)</a:t>
            </a:r>
          </a:p>
          <a:p>
            <a:pPr lvl="1" algn="just"/>
            <a:r>
              <a:rPr lang="en-US" dirty="0" smtClean="0">
                <a:solidFill>
                  <a:schemeClr val="tx2">
                    <a:lumMod val="90000"/>
                    <a:lumOff val="10000"/>
                  </a:schemeClr>
                </a:solidFill>
              </a:rPr>
              <a:t>Database name</a:t>
            </a:r>
          </a:p>
          <a:p>
            <a:pPr lvl="1" algn="just"/>
            <a:r>
              <a:rPr lang="en-US" dirty="0" smtClean="0">
                <a:solidFill>
                  <a:schemeClr val="tx2">
                    <a:lumMod val="90000"/>
                    <a:lumOff val="10000"/>
                  </a:schemeClr>
                </a:solidFill>
              </a:rPr>
              <a:t>Login user ID</a:t>
            </a:r>
            <a:endParaRPr lang="en-US" dirty="0">
              <a:solidFill>
                <a:schemeClr val="tx2">
                  <a:lumMod val="90000"/>
                  <a:lumOff val="10000"/>
                </a:schemeClr>
              </a:solidFill>
            </a:endParaRPr>
          </a:p>
          <a:p>
            <a:pPr>
              <a:lnSpc>
                <a:spcPct val="120000"/>
              </a:lnSpc>
              <a:spcBef>
                <a:spcPts val="1200"/>
              </a:spcBef>
            </a:pPr>
            <a:r>
              <a:rPr lang="en-US" dirty="0">
                <a:solidFill>
                  <a:schemeClr val="tx2">
                    <a:lumMod val="90000"/>
                    <a:lumOff val="10000"/>
                  </a:schemeClr>
                </a:solidFill>
              </a:rPr>
              <a:t>Must be included in every main program</a:t>
            </a:r>
          </a:p>
          <a:p>
            <a:pPr>
              <a:lnSpc>
                <a:spcPct val="120000"/>
              </a:lnSpc>
              <a:spcBef>
                <a:spcPts val="1200"/>
              </a:spcBef>
            </a:pPr>
            <a:r>
              <a:rPr lang="en-US" dirty="0" smtClean="0">
                <a:solidFill>
                  <a:schemeClr val="tx2">
                    <a:lumMod val="90000"/>
                    <a:lumOff val="10000"/>
                  </a:schemeClr>
                </a:solidFill>
              </a:rPr>
              <a:t>In SE, revision </a:t>
            </a:r>
            <a:r>
              <a:rPr lang="en-US" dirty="0">
                <a:solidFill>
                  <a:schemeClr val="tx2">
                    <a:lumMod val="90000"/>
                    <a:lumOff val="10000"/>
                  </a:schemeClr>
                </a:solidFill>
              </a:rPr>
              <a:t>level is passed as </a:t>
            </a:r>
            <a:r>
              <a:rPr lang="en-US" dirty="0" smtClean="0">
                <a:solidFill>
                  <a:schemeClr val="tx2">
                    <a:lumMod val="90000"/>
                    <a:lumOff val="10000"/>
                  </a:schemeClr>
                </a:solidFill>
              </a:rPr>
              <a:t>a parameter</a:t>
            </a:r>
          </a:p>
          <a:p>
            <a:pPr>
              <a:lnSpc>
                <a:spcPct val="120000"/>
              </a:lnSpc>
              <a:spcBef>
                <a:spcPts val="1200"/>
              </a:spcBef>
            </a:pPr>
            <a:r>
              <a:rPr lang="en-US" dirty="0" smtClean="0">
                <a:solidFill>
                  <a:schemeClr val="tx2">
                    <a:lumMod val="90000"/>
                    <a:lumOff val="10000"/>
                  </a:schemeClr>
                </a:solidFill>
              </a:rPr>
              <a:t>Calls mfdeclre.i to set up global variables</a:t>
            </a:r>
          </a:p>
          <a:p>
            <a:pPr>
              <a:spcBef>
                <a:spcPct val="60000"/>
              </a:spcBef>
            </a:pPr>
            <a:endParaRPr lang="en-US" b="1" dirty="0">
              <a:solidFill>
                <a:schemeClr val="tx2">
                  <a:lumMod val="90000"/>
                  <a:lumOff val="10000"/>
                </a:schemeClr>
              </a:solidFill>
            </a:endParaRP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63</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86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86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867">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6867">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867">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6867">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6867">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86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1243013" y="1496294"/>
            <a:ext cx="6656387" cy="4381500"/>
          </a:xfrm>
          <a:prstGeom prst="rect">
            <a:avLst/>
          </a:prstGeom>
          <a:noFill/>
          <a:ln w="9525">
            <a:noFill/>
            <a:miter lim="800000"/>
            <a:headEnd/>
            <a:tailEnd/>
          </a:ln>
        </p:spPr>
      </p:pic>
      <p:sp>
        <p:nvSpPr>
          <p:cNvPr id="38914" name="Rectangle 2"/>
          <p:cNvSpPr>
            <a:spLocks noGrp="1" noChangeArrowheads="1"/>
          </p:cNvSpPr>
          <p:nvPr>
            <p:ph type="title"/>
          </p:nvPr>
        </p:nvSpPr>
        <p:spPr>
          <a:xfrm>
            <a:off x="490538" y="353620"/>
            <a:ext cx="8653462" cy="641350"/>
          </a:xfrm>
        </p:spPr>
        <p:txBody>
          <a:bodyPr/>
          <a:lstStyle/>
          <a:p>
            <a:r>
              <a:rPr lang="en-US" dirty="0" smtClean="0"/>
              <a:t>mfdtitle.i – Example Use</a:t>
            </a:r>
            <a:endParaRPr lang="en-US" dirty="0"/>
          </a:p>
        </p:txBody>
      </p:sp>
      <p:sp>
        <p:nvSpPr>
          <p:cNvPr id="38933" name="Oval 21"/>
          <p:cNvSpPr>
            <a:spLocks noChangeArrowheads="1"/>
          </p:cNvSpPr>
          <p:nvPr/>
        </p:nvSpPr>
        <p:spPr bwMode="auto">
          <a:xfrm>
            <a:off x="1285700" y="4126438"/>
            <a:ext cx="2030413" cy="336550"/>
          </a:xfrm>
          <a:prstGeom prst="ellipse">
            <a:avLst/>
          </a:prstGeom>
          <a:noFill/>
          <a:ln w="38100">
            <a:solidFill>
              <a:srgbClr val="FF0000"/>
            </a:solidFill>
            <a:round/>
            <a:headEnd/>
            <a:tailEnd/>
          </a:ln>
          <a:effectLst/>
        </p:spPr>
        <p:txBody>
          <a:bodyPr wrap="none" anchor="ctr"/>
          <a:lstStyle/>
          <a:p>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64</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8933"/>
                                        </p:tgtEl>
                                      </p:cBhvr>
                                    </p:animEffect>
                                    <p:animScale>
                                      <p:cBhvr>
                                        <p:cTn id="7" dur="250" autoRev="1" fill="hold"/>
                                        <p:tgtEl>
                                          <p:spTgt spid="3893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3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1309688" y="1285875"/>
            <a:ext cx="6523037" cy="4286250"/>
          </a:xfrm>
          <a:prstGeom prst="rect">
            <a:avLst/>
          </a:prstGeom>
          <a:noFill/>
          <a:ln w="9525">
            <a:noFill/>
            <a:miter lim="800000"/>
            <a:headEnd/>
            <a:tailEnd/>
          </a:ln>
        </p:spPr>
      </p:pic>
      <p:sp>
        <p:nvSpPr>
          <p:cNvPr id="40962" name="Rectangle 2"/>
          <p:cNvSpPr>
            <a:spLocks noGrp="1" noChangeArrowheads="1"/>
          </p:cNvSpPr>
          <p:nvPr>
            <p:ph type="title"/>
          </p:nvPr>
        </p:nvSpPr>
        <p:spPr>
          <a:xfrm>
            <a:off x="530225" y="297106"/>
            <a:ext cx="8613775" cy="641350"/>
          </a:xfrm>
        </p:spPr>
        <p:txBody>
          <a:bodyPr/>
          <a:lstStyle/>
          <a:p>
            <a:r>
              <a:rPr lang="en-US" dirty="0"/>
              <a:t>mfdtitle.i </a:t>
            </a:r>
            <a:r>
              <a:rPr lang="en-US" dirty="0" smtClean="0"/>
              <a:t>– Results</a:t>
            </a:r>
            <a:endParaRPr lang="en-US" dirty="0"/>
          </a:p>
        </p:txBody>
      </p:sp>
      <p:sp>
        <p:nvSpPr>
          <p:cNvPr id="40976" name="Rectangle 16"/>
          <p:cNvSpPr>
            <a:spLocks noChangeArrowheads="1"/>
          </p:cNvSpPr>
          <p:nvPr/>
        </p:nvSpPr>
        <p:spPr bwMode="auto">
          <a:xfrm>
            <a:off x="990599" y="1465563"/>
            <a:ext cx="7340601" cy="400050"/>
          </a:xfrm>
          <a:prstGeom prst="rect">
            <a:avLst/>
          </a:prstGeom>
          <a:noFill/>
          <a:ln w="57150">
            <a:solidFill>
              <a:srgbClr val="FF0000"/>
            </a:solidFill>
            <a:miter lim="800000"/>
            <a:headEnd/>
            <a:tailEnd/>
          </a:ln>
          <a:effectLst/>
        </p:spPr>
        <p:txBody>
          <a:bodyPr wrap="none" anchor="ctr"/>
          <a:lstStyle/>
          <a:p>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65</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0976"/>
                                        </p:tgtEl>
                                      </p:cBhvr>
                                    </p:animEffect>
                                    <p:animScale>
                                      <p:cBhvr>
                                        <p:cTn id="7" dur="250" autoRev="1" fill="hold"/>
                                        <p:tgtEl>
                                          <p:spTgt spid="4097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77838" y="297106"/>
            <a:ext cx="8666162" cy="641350"/>
          </a:xfrm>
        </p:spPr>
        <p:txBody>
          <a:bodyPr>
            <a:normAutofit/>
          </a:bodyPr>
          <a:lstStyle/>
          <a:p>
            <a:r>
              <a:rPr lang="en-US" dirty="0"/>
              <a:t>mfdtitle.i </a:t>
            </a:r>
            <a:r>
              <a:rPr lang="en-US" dirty="0" smtClean="0"/>
              <a:t>– Source Information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66</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4098" name="Picture 2"/>
          <p:cNvPicPr>
            <a:picLocks noChangeAspect="1" noChangeArrowheads="1"/>
          </p:cNvPicPr>
          <p:nvPr/>
        </p:nvPicPr>
        <p:blipFill>
          <a:blip r:embed="rId3"/>
          <a:srcRect/>
          <a:stretch>
            <a:fillRect/>
          </a:stretch>
        </p:blipFill>
        <p:spPr bwMode="auto">
          <a:xfrm>
            <a:off x="1309688" y="1630259"/>
            <a:ext cx="6523037" cy="428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a:xfrm>
            <a:off x="442913" y="307802"/>
            <a:ext cx="7675562" cy="641350"/>
          </a:xfrm>
        </p:spPr>
        <p:txBody>
          <a:bodyPr/>
          <a:lstStyle/>
          <a:p>
            <a:r>
              <a:rPr lang="en-US" dirty="0" smtClean="0"/>
              <a:t>gpselout.i</a:t>
            </a:r>
            <a:r>
              <a:rPr lang="en-US" dirty="0"/>
              <a:t> </a:t>
            </a:r>
            <a:r>
              <a:rPr lang="en-US" dirty="0" smtClean="0"/>
              <a:t>– Printer Selection</a:t>
            </a:r>
            <a:endParaRPr lang="en-US" sz="2600" dirty="0"/>
          </a:p>
        </p:txBody>
      </p:sp>
      <p:sp>
        <p:nvSpPr>
          <p:cNvPr id="207875" name="Rectangle 3"/>
          <p:cNvSpPr>
            <a:spLocks noGrp="1" noChangeArrowheads="1"/>
          </p:cNvSpPr>
          <p:nvPr>
            <p:ph type="body" idx="1"/>
          </p:nvPr>
        </p:nvSpPr>
        <p:spPr>
          <a:xfrm>
            <a:off x="635000" y="1295400"/>
            <a:ext cx="8184147" cy="5003800"/>
          </a:xfrm>
        </p:spPr>
        <p:txBody>
          <a:bodyPr>
            <a:noAutofit/>
          </a:bodyPr>
          <a:lstStyle/>
          <a:p>
            <a:pPr>
              <a:lnSpc>
                <a:spcPct val="90000"/>
              </a:lnSpc>
              <a:spcBef>
                <a:spcPct val="50000"/>
              </a:spcBef>
            </a:pPr>
            <a:r>
              <a:rPr lang="en-US" dirty="0" smtClean="0">
                <a:solidFill>
                  <a:schemeClr val="tx2">
                    <a:lumMod val="90000"/>
                    <a:lumOff val="10000"/>
                  </a:schemeClr>
                </a:solidFill>
              </a:rPr>
              <a:t>Enable selection of output destination and batch ID</a:t>
            </a:r>
          </a:p>
          <a:p>
            <a:pPr lvl="1">
              <a:lnSpc>
                <a:spcPct val="90000"/>
              </a:lnSpc>
              <a:spcBef>
                <a:spcPct val="50000"/>
              </a:spcBef>
            </a:pPr>
            <a:r>
              <a:rPr lang="en-US" dirty="0" smtClean="0">
                <a:solidFill>
                  <a:schemeClr val="tx2">
                    <a:lumMod val="90000"/>
                    <a:lumOff val="10000"/>
                  </a:schemeClr>
                </a:solidFill>
              </a:rPr>
              <a:t>Lets user select output device and batch ID</a:t>
            </a:r>
          </a:p>
          <a:p>
            <a:pPr lvl="1">
              <a:lnSpc>
                <a:spcPct val="90000"/>
              </a:lnSpc>
              <a:spcBef>
                <a:spcPct val="50000"/>
              </a:spcBef>
            </a:pPr>
            <a:r>
              <a:rPr lang="en-US" dirty="0" smtClean="0">
                <a:solidFill>
                  <a:schemeClr val="tx2">
                    <a:lumMod val="90000"/>
                    <a:lumOff val="10000"/>
                  </a:schemeClr>
                </a:solidFill>
              </a:rPr>
              <a:t>Validates output device and batch ID</a:t>
            </a:r>
          </a:p>
          <a:p>
            <a:pPr>
              <a:lnSpc>
                <a:spcPct val="90000"/>
              </a:lnSpc>
              <a:spcBef>
                <a:spcPct val="50000"/>
              </a:spcBef>
            </a:pPr>
            <a:r>
              <a:rPr lang="en-US" dirty="0" smtClean="0">
                <a:solidFill>
                  <a:schemeClr val="tx2">
                    <a:lumMod val="90000"/>
                    <a:lumOff val="10000"/>
                  </a:schemeClr>
                </a:solidFill>
              </a:rPr>
              <a:t>Must be used with mfreset.i</a:t>
            </a:r>
          </a:p>
          <a:p>
            <a:pPr>
              <a:lnSpc>
                <a:spcPct val="90000"/>
              </a:lnSpc>
              <a:spcBef>
                <a:spcPct val="80000"/>
              </a:spcBef>
            </a:pPr>
            <a:r>
              <a:rPr lang="en-US" dirty="0" smtClean="0">
                <a:solidFill>
                  <a:schemeClr val="tx2">
                    <a:lumMod val="90000"/>
                    <a:lumOff val="10000"/>
                  </a:schemeClr>
                </a:solidFill>
              </a:rPr>
              <a:t>Redirects output to selected destination</a:t>
            </a:r>
          </a:p>
          <a:p>
            <a:pPr lvl="1">
              <a:lnSpc>
                <a:spcPct val="90000"/>
              </a:lnSpc>
              <a:spcBef>
                <a:spcPct val="50000"/>
              </a:spcBef>
            </a:pPr>
            <a:r>
              <a:rPr lang="en-US" dirty="0" smtClean="0">
                <a:solidFill>
                  <a:schemeClr val="tx2">
                    <a:lumMod val="90000"/>
                    <a:lumOff val="10000"/>
                  </a:schemeClr>
                </a:solidFill>
              </a:rPr>
              <a:t>Configures destination if it is configurable </a:t>
            </a:r>
          </a:p>
          <a:p>
            <a:pPr lvl="1">
              <a:lnSpc>
                <a:spcPct val="90000"/>
              </a:lnSpc>
              <a:spcBef>
                <a:spcPct val="50000"/>
              </a:spcBef>
            </a:pPr>
            <a:r>
              <a:rPr lang="en-US" dirty="0" smtClean="0">
                <a:solidFill>
                  <a:schemeClr val="tx2">
                    <a:lumMod val="90000"/>
                    <a:lumOff val="10000"/>
                  </a:schemeClr>
                </a:solidFill>
              </a:rPr>
              <a:t>Sets a stream to output to that destination </a:t>
            </a:r>
          </a:p>
          <a:p>
            <a:pPr>
              <a:lnSpc>
                <a:spcPct val="90000"/>
              </a:lnSpc>
              <a:spcBef>
                <a:spcPct val="80000"/>
              </a:spcBef>
            </a:pPr>
            <a:endParaRPr lang="en-US" b="1" dirty="0">
              <a:solidFill>
                <a:schemeClr val="tx2">
                  <a:lumMod val="90000"/>
                  <a:lumOff val="10000"/>
                </a:schemeClr>
              </a:solidFill>
            </a:endParaRP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67</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787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787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787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787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787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7875">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787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442913" y="345234"/>
            <a:ext cx="7943098" cy="641350"/>
          </a:xfrm>
        </p:spPr>
        <p:txBody>
          <a:bodyPr>
            <a:normAutofit/>
          </a:bodyPr>
          <a:lstStyle/>
          <a:p>
            <a:r>
              <a:rPr lang="en-US" dirty="0" smtClean="0"/>
              <a:t>gpselout.i – Example</a:t>
            </a:r>
            <a:endParaRPr lang="en-US" dirty="0"/>
          </a:p>
        </p:txBody>
      </p:sp>
      <p:sp>
        <p:nvSpPr>
          <p:cNvPr id="211971" name="Rectangle 3"/>
          <p:cNvSpPr>
            <a:spLocks noGrp="1" noChangeArrowheads="1"/>
          </p:cNvSpPr>
          <p:nvPr>
            <p:ph type="body" idx="1"/>
          </p:nvPr>
        </p:nvSpPr>
        <p:spPr>
          <a:xfrm>
            <a:off x="871538" y="1365250"/>
            <a:ext cx="7886096" cy="5095005"/>
          </a:xfrm>
        </p:spPr>
        <p:txBody>
          <a:bodyPr>
            <a:normAutofit/>
          </a:bodyPr>
          <a:lstStyle/>
          <a:p>
            <a:pPr marL="0" indent="0">
              <a:lnSpc>
                <a:spcPct val="90000"/>
              </a:lnSpc>
              <a:spcBef>
                <a:spcPct val="0"/>
              </a:spcBef>
              <a:buFontTx/>
              <a:buNone/>
            </a:pPr>
            <a:r>
              <a:rPr lang="en-US" sz="1600" b="1" dirty="0" smtClean="0">
                <a:solidFill>
                  <a:srgbClr val="4F4F4F"/>
                </a:solidFill>
                <a:latin typeface="Courier New" pitchFamily="49" charset="0"/>
                <a:cs typeface="Courier New" pitchFamily="49" charset="0"/>
              </a:rPr>
              <a:t>/* CALL GENERIC OUTPUT DESTINATION SELECTION INCLUDE.*/</a:t>
            </a:r>
          </a:p>
          <a:p>
            <a:pPr marL="0" indent="0">
              <a:lnSpc>
                <a:spcPct val="90000"/>
              </a:lnSpc>
              <a:spcBef>
                <a:spcPct val="0"/>
              </a:spcBef>
              <a:buFontTx/>
              <a:buNone/>
            </a:pPr>
            <a:endParaRPr lang="en-US" sz="1600" dirty="0" smtClean="0">
              <a:solidFill>
                <a:srgbClr val="4F4F4F"/>
              </a:solidFill>
            </a:endParaRP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{us/gp/gpselout.i</a:t>
            </a: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            &amp;printType = "printer" </a:t>
            </a: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            &amp;printWidth = 132</a:t>
            </a: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            &amp;pagedFlag = "page"</a:t>
            </a: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            &amp;stream = "stream repout"</a:t>
            </a: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            &amp;appendToFile = " "</a:t>
            </a: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            &amp;streamedOutputToTerminal = " "</a:t>
            </a: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            &amp;withBatchOption = "yes"</a:t>
            </a: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            &amp;displayStatementType = 1</a:t>
            </a: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            &amp;withCancelMessage = "yes"</a:t>
            </a: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            &amp;pageBottomMargin = 6</a:t>
            </a: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            &amp;withEmail = "yes"</a:t>
            </a: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            &amp;withWinprint = "yes"</a:t>
            </a:r>
          </a:p>
          <a:p>
            <a:pPr marL="0" indent="0">
              <a:lnSpc>
                <a:spcPct val="90000"/>
              </a:lnSpc>
              <a:spcBef>
                <a:spcPct val="0"/>
              </a:spcBef>
              <a:buFontTx/>
              <a:buNone/>
            </a:pPr>
            <a:r>
              <a:rPr lang="en-US" sz="1800" b="1" dirty="0" smtClean="0">
                <a:solidFill>
                  <a:srgbClr val="4F4F4F"/>
                </a:solidFill>
                <a:latin typeface="Courier New" pitchFamily="49" charset="0"/>
                <a:cs typeface="Courier New" pitchFamily="49" charset="0"/>
              </a:rPr>
              <a:t>            &amp;defineVariables = "yes"} </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68</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7" name="Rectangle 3"/>
          <p:cNvSpPr>
            <a:spLocks noGrp="1" noChangeArrowheads="1"/>
          </p:cNvSpPr>
          <p:nvPr>
            <p:ph type="title"/>
          </p:nvPr>
        </p:nvSpPr>
        <p:spPr>
          <a:xfrm>
            <a:off x="490538" y="273042"/>
            <a:ext cx="8653462" cy="641350"/>
          </a:xfrm>
        </p:spPr>
        <p:txBody>
          <a:bodyPr/>
          <a:lstStyle/>
          <a:p>
            <a:r>
              <a:rPr lang="en-US" dirty="0" smtClean="0"/>
              <a:t>gpselout.i – Example Use</a:t>
            </a:r>
            <a:endParaRPr lang="en-US" sz="2600"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69</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2050" name="Picture 2"/>
          <p:cNvPicPr>
            <a:picLocks noChangeAspect="1" noChangeArrowheads="1"/>
          </p:cNvPicPr>
          <p:nvPr/>
        </p:nvPicPr>
        <p:blipFill>
          <a:blip r:embed="rId3"/>
          <a:srcRect/>
          <a:stretch>
            <a:fillRect/>
          </a:stretch>
        </p:blipFill>
        <p:spPr bwMode="auto">
          <a:xfrm>
            <a:off x="1257300" y="1581149"/>
            <a:ext cx="6627813" cy="4514850"/>
          </a:xfrm>
          <a:prstGeom prst="rect">
            <a:avLst/>
          </a:prstGeom>
          <a:noFill/>
          <a:ln w="9525">
            <a:noFill/>
            <a:miter lim="800000"/>
            <a:headEnd/>
            <a:tailEnd/>
          </a:ln>
        </p:spPr>
      </p:pic>
      <p:sp>
        <p:nvSpPr>
          <p:cNvPr id="216068" name="Oval 4"/>
          <p:cNvSpPr>
            <a:spLocks noChangeArrowheads="1"/>
          </p:cNvSpPr>
          <p:nvPr/>
        </p:nvSpPr>
        <p:spPr bwMode="auto">
          <a:xfrm>
            <a:off x="834913" y="2233562"/>
            <a:ext cx="5313361" cy="2674937"/>
          </a:xfrm>
          <a:prstGeom prst="ellipse">
            <a:avLst/>
          </a:prstGeom>
          <a:noFill/>
          <a:ln w="38100">
            <a:solidFill>
              <a:srgbClr val="FF0000"/>
            </a:solidFill>
            <a:round/>
            <a:headEnd/>
            <a:tailEnd/>
          </a:ln>
          <a:effectLst/>
        </p:spPr>
        <p:txBody>
          <a:bodyPr wrap="none" anchor="ct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16068"/>
                                        </p:tgtEl>
                                      </p:cBhvr>
                                    </p:animEffect>
                                    <p:animScale>
                                      <p:cBhvr>
                                        <p:cTn id="7" dur="250" autoRev="1" fill="hold"/>
                                        <p:tgtEl>
                                          <p:spTgt spid="21606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42912" y="362948"/>
            <a:ext cx="8292013" cy="641350"/>
          </a:xfrm>
        </p:spPr>
        <p:txBody>
          <a:bodyPr/>
          <a:lstStyle/>
          <a:p>
            <a:pPr algn="l"/>
            <a:r>
              <a:rPr lang="en-US" dirty="0"/>
              <a:t>mfrpchk.i </a:t>
            </a:r>
            <a:r>
              <a:rPr lang="en-US" dirty="0" smtClean="0"/>
              <a:t> –  Report </a:t>
            </a:r>
            <a:r>
              <a:rPr lang="en-US" dirty="0"/>
              <a:t>End</a:t>
            </a:r>
          </a:p>
        </p:txBody>
      </p:sp>
      <p:sp>
        <p:nvSpPr>
          <p:cNvPr id="83971" name="Rectangle 3"/>
          <p:cNvSpPr>
            <a:spLocks noGrp="1" noChangeArrowheads="1"/>
          </p:cNvSpPr>
          <p:nvPr>
            <p:ph type="body" idx="1"/>
          </p:nvPr>
        </p:nvSpPr>
        <p:spPr>
          <a:xfrm>
            <a:off x="442913" y="1070809"/>
            <a:ext cx="8466137" cy="3014756"/>
          </a:xfrm>
        </p:spPr>
        <p:txBody>
          <a:bodyPr>
            <a:normAutofit/>
          </a:bodyPr>
          <a:lstStyle/>
          <a:p>
            <a:pPr marL="0" indent="0">
              <a:buNone/>
            </a:pPr>
            <a:r>
              <a:rPr lang="en-US" dirty="0" smtClean="0">
                <a:solidFill>
                  <a:schemeClr val="tx2">
                    <a:lumMod val="90000"/>
                    <a:lumOff val="10000"/>
                  </a:schemeClr>
                </a:solidFill>
              </a:rPr>
              <a:t>Lets users terminate a report </a:t>
            </a:r>
            <a:r>
              <a:rPr lang="en-US" dirty="0">
                <a:solidFill>
                  <a:schemeClr val="tx2">
                    <a:lumMod val="90000"/>
                    <a:lumOff val="10000"/>
                  </a:schemeClr>
                </a:solidFill>
              </a:rPr>
              <a:t>before reaching </a:t>
            </a:r>
            <a:r>
              <a:rPr lang="en-US" dirty="0" smtClean="0">
                <a:solidFill>
                  <a:schemeClr val="tx2">
                    <a:lumMod val="90000"/>
                    <a:lumOff val="10000"/>
                  </a:schemeClr>
                </a:solidFill>
              </a:rPr>
              <a:t>end </a:t>
            </a:r>
            <a:r>
              <a:rPr lang="en-US" dirty="0">
                <a:solidFill>
                  <a:schemeClr val="tx2">
                    <a:lumMod val="90000"/>
                    <a:lumOff val="10000"/>
                  </a:schemeClr>
                </a:solidFill>
              </a:rPr>
              <a:t>of </a:t>
            </a:r>
            <a:r>
              <a:rPr lang="en-US" dirty="0" smtClean="0">
                <a:solidFill>
                  <a:schemeClr val="tx2">
                    <a:lumMod val="90000"/>
                    <a:lumOff val="10000"/>
                  </a:schemeClr>
                </a:solidFill>
              </a:rPr>
              <a:t>data </a:t>
            </a:r>
          </a:p>
          <a:p>
            <a:r>
              <a:rPr lang="en-US" sz="2600" dirty="0" smtClean="0">
                <a:solidFill>
                  <a:schemeClr val="tx2">
                    <a:lumMod val="90000"/>
                    <a:lumOff val="10000"/>
                  </a:schemeClr>
                </a:solidFill>
              </a:rPr>
              <a:t>Report terminates when </a:t>
            </a:r>
            <a:r>
              <a:rPr lang="en-US" sz="2600" dirty="0">
                <a:solidFill>
                  <a:schemeClr val="tx2">
                    <a:lumMod val="90000"/>
                    <a:lumOff val="10000"/>
                  </a:schemeClr>
                </a:solidFill>
              </a:rPr>
              <a:t>the value of global </a:t>
            </a:r>
            <a:r>
              <a:rPr lang="en-US" sz="2600" dirty="0" smtClean="0">
                <a:solidFill>
                  <a:schemeClr val="tx2">
                    <a:lumMod val="90000"/>
                    <a:lumOff val="10000"/>
                  </a:schemeClr>
                </a:solidFill>
              </a:rPr>
              <a:t>variable </a:t>
            </a:r>
            <a:r>
              <a:rPr lang="en-US" sz="2600" dirty="0">
                <a:solidFill>
                  <a:schemeClr val="tx2">
                    <a:lumMod val="90000"/>
                    <a:lumOff val="10000"/>
                  </a:schemeClr>
                </a:solidFill>
              </a:rPr>
              <a:t>maxpage is </a:t>
            </a:r>
            <a:r>
              <a:rPr lang="en-US" sz="2600" dirty="0" smtClean="0">
                <a:solidFill>
                  <a:schemeClr val="tx2">
                    <a:lumMod val="90000"/>
                    <a:lumOff val="10000"/>
                  </a:schemeClr>
                </a:solidFill>
              </a:rPr>
              <a:t>exceeded </a:t>
            </a:r>
            <a:br>
              <a:rPr lang="en-US" sz="2600" dirty="0" smtClean="0">
                <a:solidFill>
                  <a:schemeClr val="tx2">
                    <a:lumMod val="90000"/>
                    <a:lumOff val="10000"/>
                  </a:schemeClr>
                </a:solidFill>
              </a:rPr>
            </a:br>
            <a:r>
              <a:rPr lang="en-US" sz="2600" dirty="0" smtClean="0">
                <a:solidFill>
                  <a:schemeClr val="tx2">
                    <a:lumMod val="90000"/>
                    <a:lumOff val="10000"/>
                  </a:schemeClr>
                </a:solidFill>
              </a:rPr>
              <a:t>(set </a:t>
            </a:r>
            <a:r>
              <a:rPr lang="en-US" sz="2600" dirty="0">
                <a:solidFill>
                  <a:schemeClr val="tx2">
                    <a:lumMod val="90000"/>
                    <a:lumOff val="10000"/>
                  </a:schemeClr>
                </a:solidFill>
              </a:rPr>
              <a:t>in </a:t>
            </a:r>
            <a:r>
              <a:rPr lang="en-US" sz="2600" dirty="0" smtClean="0">
                <a:solidFill>
                  <a:schemeClr val="tx2">
                    <a:lumMod val="90000"/>
                    <a:lumOff val="10000"/>
                  </a:schemeClr>
                </a:solidFill>
              </a:rPr>
              <a:t>Printer Maintenance)</a:t>
            </a:r>
          </a:p>
          <a:p>
            <a:r>
              <a:rPr lang="en-US" sz="2600" dirty="0" smtClean="0">
                <a:solidFill>
                  <a:schemeClr val="tx2">
                    <a:lumMod val="90000"/>
                    <a:lumOff val="10000"/>
                  </a:schemeClr>
                </a:solidFill>
              </a:rPr>
              <a:t>All </a:t>
            </a:r>
            <a:r>
              <a:rPr lang="en-US" sz="2600" dirty="0">
                <a:solidFill>
                  <a:schemeClr val="tx2">
                    <a:lumMod val="90000"/>
                    <a:lumOff val="10000"/>
                  </a:schemeClr>
                </a:solidFill>
              </a:rPr>
              <a:t>parameters </a:t>
            </a:r>
            <a:r>
              <a:rPr lang="en-US" sz="2600" dirty="0" smtClean="0">
                <a:solidFill>
                  <a:schemeClr val="tx2">
                    <a:lumMod val="90000"/>
                    <a:lumOff val="10000"/>
                  </a:schemeClr>
                </a:solidFill>
              </a:rPr>
              <a:t>passed </a:t>
            </a:r>
            <a:r>
              <a:rPr lang="en-US" sz="2600" dirty="0">
                <a:solidFill>
                  <a:schemeClr val="tx2">
                    <a:lumMod val="90000"/>
                    <a:lumOff val="10000"/>
                  </a:schemeClr>
                </a:solidFill>
              </a:rPr>
              <a:t>are optional</a:t>
            </a:r>
          </a:p>
        </p:txBody>
      </p:sp>
      <p:grpSp>
        <p:nvGrpSpPr>
          <p:cNvPr id="2" name="Group 12"/>
          <p:cNvGrpSpPr>
            <a:grpSpLocks/>
          </p:cNvGrpSpPr>
          <p:nvPr/>
        </p:nvGrpSpPr>
        <p:grpSpPr bwMode="auto">
          <a:xfrm>
            <a:off x="685799" y="3946358"/>
            <a:ext cx="8049125" cy="2174467"/>
            <a:chOff x="912" y="2688"/>
            <a:chExt cx="3977" cy="1229"/>
          </a:xfrm>
        </p:grpSpPr>
        <p:sp>
          <p:nvSpPr>
            <p:cNvPr id="83972" name="Rectangle 4"/>
            <p:cNvSpPr>
              <a:spLocks noChangeArrowheads="1"/>
            </p:cNvSpPr>
            <p:nvPr/>
          </p:nvSpPr>
          <p:spPr bwMode="auto">
            <a:xfrm>
              <a:off x="912" y="3024"/>
              <a:ext cx="3977" cy="893"/>
            </a:xfrm>
            <a:prstGeom prst="rect">
              <a:avLst/>
            </a:prstGeom>
            <a:solidFill>
              <a:schemeClr val="bg1"/>
            </a:solidFill>
            <a:ln w="12700">
              <a:solidFill>
                <a:schemeClr val="tx1"/>
              </a:solidFill>
              <a:miter lim="800000"/>
              <a:headEnd/>
              <a:tailEnd/>
            </a:ln>
            <a:effectLst/>
          </p:spPr>
          <p:txBody>
            <a:bodyPr wrap="none" anchor="ctr"/>
            <a:lstStyle/>
            <a:p>
              <a:r>
                <a:rPr lang="en-US" sz="2000" dirty="0"/>
                <a:t>{&amp;label}   </a:t>
              </a:r>
              <a:r>
                <a:rPr lang="en-US" sz="2000" dirty="0" smtClean="0"/>
                <a:t>  Optional </a:t>
              </a:r>
              <a:r>
                <a:rPr lang="en-US" sz="2000" dirty="0"/>
                <a:t>label of block to </a:t>
              </a:r>
              <a:r>
                <a:rPr lang="en-US" sz="2000" dirty="0" smtClean="0"/>
                <a:t>exit</a:t>
              </a:r>
              <a:endParaRPr lang="en-US" sz="2000" dirty="0"/>
            </a:p>
            <a:p>
              <a:r>
                <a:rPr lang="en-US" sz="2000" dirty="0"/>
                <a:t>{&amp;warn}   </a:t>
              </a:r>
              <a:r>
                <a:rPr lang="en-US" sz="2000" dirty="0" smtClean="0"/>
                <a:t>  False </a:t>
              </a:r>
              <a:r>
                <a:rPr lang="en-US" sz="2000" dirty="0"/>
                <a:t>if report terminated message not to be printed.</a:t>
              </a:r>
            </a:p>
            <a:p>
              <a:r>
                <a:rPr lang="en-US" sz="2000" dirty="0"/>
                <a:t>                </a:t>
              </a:r>
              <a:r>
                <a:rPr lang="en-US" sz="2000" dirty="0" smtClean="0"/>
                <a:t>   </a:t>
              </a:r>
              <a:r>
                <a:rPr lang="en-US" sz="2000" dirty="0"/>
                <a:t>Default is to print </a:t>
              </a:r>
              <a:r>
                <a:rPr lang="en-US" sz="2000" dirty="0" smtClean="0"/>
                <a:t>warning</a:t>
              </a:r>
              <a:endParaRPr lang="en-US" sz="2000" dirty="0"/>
            </a:p>
            <a:p>
              <a:r>
                <a:rPr lang="en-US" sz="2000" dirty="0"/>
                <a:t>{&amp;stream} </a:t>
              </a:r>
              <a:r>
                <a:rPr lang="en-US" sz="2000" dirty="0" smtClean="0"/>
                <a:t> Optional </a:t>
              </a:r>
              <a:r>
                <a:rPr lang="en-US" sz="2000" dirty="0"/>
                <a:t>name of output stream, </a:t>
              </a:r>
              <a:r>
                <a:rPr lang="en-US" sz="2000" dirty="0" smtClean="0"/>
                <a:t>for example </a:t>
              </a:r>
              <a:r>
                <a:rPr lang="en-US" sz="2000" dirty="0"/>
                <a:t>"(prt</a:t>
              </a:r>
              <a:r>
                <a:rPr lang="en-US" sz="2000" dirty="0" smtClean="0"/>
                <a:t>)"</a:t>
              </a:r>
              <a:endParaRPr kumimoji="0" lang="en-US" sz="2000" dirty="0"/>
            </a:p>
          </p:txBody>
        </p:sp>
        <p:sp>
          <p:nvSpPr>
            <p:cNvPr id="83974" name="Rectangle 6"/>
            <p:cNvSpPr>
              <a:spLocks noChangeArrowheads="1"/>
            </p:cNvSpPr>
            <p:nvPr/>
          </p:nvSpPr>
          <p:spPr bwMode="auto">
            <a:xfrm>
              <a:off x="912" y="2688"/>
              <a:ext cx="3977" cy="332"/>
            </a:xfrm>
            <a:prstGeom prst="rect">
              <a:avLst/>
            </a:prstGeom>
            <a:solidFill>
              <a:schemeClr val="accent2">
                <a:lumMod val="75000"/>
              </a:schemeClr>
            </a:solidFill>
            <a:ln w="12700">
              <a:solidFill>
                <a:schemeClr val="tx1"/>
              </a:solidFill>
              <a:miter lim="800000"/>
              <a:headEnd/>
              <a:tailEnd/>
            </a:ln>
            <a:effectLst/>
          </p:spPr>
          <p:txBody>
            <a:bodyPr wrap="none" anchor="ctr"/>
            <a:lstStyle/>
            <a:p>
              <a:pPr algn="ctr"/>
              <a:r>
                <a:rPr lang="en-US" dirty="0" smtClean="0">
                  <a:solidFill>
                    <a:schemeClr val="bg1"/>
                  </a:solidFill>
                </a:rPr>
                <a:t>us/mf/mfrpchk.i</a:t>
              </a:r>
              <a:endParaRPr lang="en-US" dirty="0">
                <a:solidFill>
                  <a:schemeClr val="bg1"/>
                </a:solidFill>
              </a:endParaRPr>
            </a:p>
          </p:txBody>
        </p:sp>
      </p:grpSp>
      <p:sp>
        <p:nvSpPr>
          <p:cNvPr id="8"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7</a:t>
            </a:r>
            <a:r>
              <a:rPr lang="en-US" sz="800" noProof="0" dirty="0" smtClean="0"/>
              <a:t>0</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nSpc>
                <a:spcPct val="90000"/>
              </a:lnSpc>
              <a:spcBef>
                <a:spcPct val="50000"/>
              </a:spcBef>
              <a:buClr>
                <a:schemeClr val="accent2"/>
              </a:buClr>
              <a:buFont typeface="Arial" pitchFamily="34" charset="0"/>
              <a:buChar char="•"/>
            </a:pPr>
            <a:r>
              <a:rPr lang="en-US" dirty="0" smtClean="0"/>
              <a:t>Tells Progress not to display error messages for errors it encounters</a:t>
            </a:r>
          </a:p>
          <a:p>
            <a:pPr>
              <a:lnSpc>
                <a:spcPct val="90000"/>
              </a:lnSpc>
              <a:spcBef>
                <a:spcPct val="50000"/>
              </a:spcBef>
              <a:buClr>
                <a:schemeClr val="accent2"/>
              </a:buClr>
              <a:buFont typeface="Arial" pitchFamily="34" charset="0"/>
              <a:buChar char="•"/>
            </a:pPr>
            <a:r>
              <a:rPr lang="en-US" dirty="0" smtClean="0"/>
              <a:t>Possible errors are:</a:t>
            </a:r>
          </a:p>
          <a:p>
            <a:pPr lvl="1">
              <a:lnSpc>
                <a:spcPct val="90000"/>
              </a:lnSpc>
              <a:spcBef>
                <a:spcPct val="50000"/>
              </a:spcBef>
              <a:buClr>
                <a:schemeClr val="accent2"/>
              </a:buClr>
              <a:buFont typeface="Century Gothic" pitchFamily="34" charset="0"/>
              <a:buChar char="-"/>
            </a:pPr>
            <a:r>
              <a:rPr lang="en-US" sz="2200" dirty="0" smtClean="0"/>
              <a:t>Not finding a record that satisfies the record phrase</a:t>
            </a:r>
          </a:p>
          <a:p>
            <a:pPr lvl="1">
              <a:lnSpc>
                <a:spcPct val="90000"/>
              </a:lnSpc>
              <a:spcBef>
                <a:spcPct val="50000"/>
              </a:spcBef>
              <a:buClr>
                <a:schemeClr val="accent2"/>
              </a:buClr>
              <a:buFont typeface="Century Gothic" pitchFamily="34" charset="0"/>
              <a:buChar char="-"/>
            </a:pPr>
            <a:r>
              <a:rPr lang="en-US" sz="2200" dirty="0" smtClean="0"/>
              <a:t>Finding more than one record for a unique find</a:t>
            </a:r>
          </a:p>
          <a:p>
            <a:pPr lvl="1">
              <a:lnSpc>
                <a:spcPct val="90000"/>
              </a:lnSpc>
              <a:spcBef>
                <a:spcPct val="50000"/>
              </a:spcBef>
              <a:buClr>
                <a:schemeClr val="accent2"/>
              </a:buClr>
              <a:buFont typeface="Century Gothic" pitchFamily="34" charset="0"/>
              <a:buChar char="-"/>
            </a:pPr>
            <a:r>
              <a:rPr lang="en-US" sz="2200" dirty="0" smtClean="0"/>
              <a:t>Finding a record that is locked with </a:t>
            </a:r>
            <a:r>
              <a:rPr lang="en-US" sz="2200" dirty="0" smtClean="0">
                <a:latin typeface="+mn-lt"/>
              </a:rPr>
              <a:t>the </a:t>
            </a:r>
            <a:r>
              <a:rPr lang="en-US" sz="2200" b="1" dirty="0" smtClean="0">
                <a:latin typeface="+mn-lt"/>
                <a:cs typeface="Courier New" pitchFamily="49" charset="0"/>
              </a:rPr>
              <a:t>NO-WAIT</a:t>
            </a:r>
            <a:r>
              <a:rPr lang="en-US" sz="2200" dirty="0" smtClean="0">
                <a:latin typeface="+mn-lt"/>
              </a:rPr>
              <a:t> option on the </a:t>
            </a:r>
            <a:r>
              <a:rPr lang="en-US" sz="2200" b="1" dirty="0" smtClean="0">
                <a:latin typeface="+mn-lt"/>
                <a:cs typeface="Courier New" pitchFamily="49" charset="0"/>
              </a:rPr>
              <a:t>FIND</a:t>
            </a:r>
          </a:p>
          <a:p>
            <a:pPr marL="0" indent="0">
              <a:lnSpc>
                <a:spcPct val="90000"/>
              </a:lnSpc>
              <a:spcBef>
                <a:spcPct val="50000"/>
              </a:spcBef>
              <a:buClr>
                <a:schemeClr val="accent2"/>
              </a:buClr>
              <a:buNone/>
            </a:pPr>
            <a:r>
              <a:rPr lang="en-US" sz="1500" dirty="0" smtClean="0">
                <a:solidFill>
                  <a:schemeClr val="tx1"/>
                </a:solidFill>
                <a:latin typeface="Courier New" pitchFamily="49" charset="0"/>
              </a:rPr>
              <a:t>	</a:t>
            </a:r>
            <a:r>
              <a:rPr lang="en-US" sz="2000" b="1" dirty="0" smtClean="0">
                <a:solidFill>
                  <a:schemeClr val="tx1"/>
                </a:solidFill>
                <a:latin typeface="Courier New" pitchFamily="49" charset="0"/>
              </a:rPr>
              <a:t>PROMPT-FOR pt_part.</a:t>
            </a:r>
          </a:p>
          <a:p>
            <a:pPr marL="0" indent="0">
              <a:lnSpc>
                <a:spcPct val="90000"/>
              </a:lnSpc>
              <a:spcBef>
                <a:spcPct val="30000"/>
              </a:spcBef>
              <a:buClr>
                <a:schemeClr val="accent2"/>
              </a:buClr>
              <a:buNone/>
            </a:pPr>
            <a:r>
              <a:rPr lang="en-US" sz="2000" b="1" dirty="0" smtClean="0">
                <a:solidFill>
                  <a:schemeClr val="tx1"/>
                </a:solidFill>
                <a:latin typeface="Courier New" pitchFamily="49" charset="0"/>
              </a:rPr>
              <a:t>	FIND pt_mstr WHERE pt_domain = "10USA" </a:t>
            </a:r>
            <a:br>
              <a:rPr lang="en-US" sz="2000" b="1" dirty="0" smtClean="0">
                <a:solidFill>
                  <a:schemeClr val="tx1"/>
                </a:solidFill>
                <a:latin typeface="Courier New" pitchFamily="49" charset="0"/>
              </a:rPr>
            </a:br>
            <a:r>
              <a:rPr lang="en-US" sz="2000" b="1" dirty="0" smtClean="0">
                <a:solidFill>
                  <a:schemeClr val="tx1"/>
                </a:solidFill>
                <a:latin typeface="Courier New" pitchFamily="49" charset="0"/>
              </a:rPr>
              <a:t>	AND pt_part = INPUT pt_part NO-LOCK NO-ERROR.</a:t>
            </a:r>
          </a:p>
          <a:p>
            <a:endParaRPr lang="en-US" dirty="0"/>
          </a:p>
        </p:txBody>
      </p:sp>
      <p:sp>
        <p:nvSpPr>
          <p:cNvPr id="4" name="Title 3"/>
          <p:cNvSpPr>
            <a:spLocks noGrp="1"/>
          </p:cNvSpPr>
          <p:nvPr>
            <p:ph type="title"/>
          </p:nvPr>
        </p:nvSpPr>
        <p:spPr>
          <a:xfrm>
            <a:off x="457200" y="330716"/>
            <a:ext cx="8229600" cy="708730"/>
          </a:xfrm>
        </p:spPr>
        <p:txBody>
          <a:bodyPr/>
          <a:lstStyle/>
          <a:p>
            <a:r>
              <a:rPr lang="en-US" dirty="0" smtClean="0"/>
              <a:t>NO-ERROR Option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428624" y="326852"/>
            <a:ext cx="8258175" cy="641350"/>
          </a:xfrm>
        </p:spPr>
        <p:txBody>
          <a:bodyPr/>
          <a:lstStyle/>
          <a:p>
            <a:r>
              <a:rPr lang="en-US" dirty="0" smtClean="0"/>
              <a:t>mfreset.i – Printer </a:t>
            </a:r>
            <a:r>
              <a:rPr lang="en-US" dirty="0"/>
              <a:t>Reset</a:t>
            </a:r>
          </a:p>
        </p:txBody>
      </p:sp>
      <p:sp>
        <p:nvSpPr>
          <p:cNvPr id="86019" name="Rectangle 3"/>
          <p:cNvSpPr>
            <a:spLocks noGrp="1" noChangeArrowheads="1"/>
          </p:cNvSpPr>
          <p:nvPr>
            <p:ph type="body" idx="1"/>
          </p:nvPr>
        </p:nvSpPr>
        <p:spPr>
          <a:xfrm>
            <a:off x="490238" y="1285875"/>
            <a:ext cx="7772400" cy="1965325"/>
          </a:xfrm>
        </p:spPr>
        <p:txBody>
          <a:bodyPr/>
          <a:lstStyle/>
          <a:p>
            <a:r>
              <a:rPr lang="en-US" dirty="0" smtClean="0">
                <a:solidFill>
                  <a:schemeClr val="tx2">
                    <a:lumMod val="90000"/>
                    <a:lumOff val="10000"/>
                  </a:schemeClr>
                </a:solidFill>
              </a:rPr>
              <a:t>To reset printer </a:t>
            </a:r>
            <a:r>
              <a:rPr lang="en-US" dirty="0">
                <a:solidFill>
                  <a:schemeClr val="tx2">
                    <a:lumMod val="90000"/>
                    <a:lumOff val="10000"/>
                  </a:schemeClr>
                </a:solidFill>
              </a:rPr>
              <a:t>and close </a:t>
            </a:r>
            <a:r>
              <a:rPr lang="en-US" dirty="0" smtClean="0">
                <a:solidFill>
                  <a:schemeClr val="tx2">
                    <a:lumMod val="90000"/>
                    <a:lumOff val="10000"/>
                  </a:schemeClr>
                </a:solidFill>
              </a:rPr>
              <a:t>output stream</a:t>
            </a:r>
            <a:endParaRPr lang="en-US" dirty="0">
              <a:solidFill>
                <a:schemeClr val="tx2">
                  <a:lumMod val="90000"/>
                  <a:lumOff val="10000"/>
                </a:schemeClr>
              </a:solidFill>
            </a:endParaRPr>
          </a:p>
          <a:p>
            <a:r>
              <a:rPr lang="en-US" dirty="0" smtClean="0">
                <a:solidFill>
                  <a:schemeClr val="tx2">
                    <a:lumMod val="90000"/>
                    <a:lumOff val="10000"/>
                  </a:schemeClr>
                </a:solidFill>
              </a:rPr>
              <a:t>One </a:t>
            </a:r>
            <a:r>
              <a:rPr lang="en-US" dirty="0">
                <a:solidFill>
                  <a:schemeClr val="tx2">
                    <a:lumMod val="90000"/>
                    <a:lumOff val="10000"/>
                  </a:schemeClr>
                </a:solidFill>
              </a:rPr>
              <a:t>optional </a:t>
            </a:r>
            <a:r>
              <a:rPr lang="en-US" dirty="0" smtClean="0">
                <a:solidFill>
                  <a:schemeClr val="tx2">
                    <a:lumMod val="90000"/>
                    <a:lumOff val="10000"/>
                  </a:schemeClr>
                </a:solidFill>
              </a:rPr>
              <a:t>parameter: </a:t>
            </a:r>
            <a:r>
              <a:rPr lang="en-US" dirty="0">
                <a:solidFill>
                  <a:schemeClr val="tx2">
                    <a:lumMod val="90000"/>
                    <a:lumOff val="10000"/>
                  </a:schemeClr>
                </a:solidFill>
              </a:rPr>
              <a:t>stream </a:t>
            </a:r>
            <a:r>
              <a:rPr lang="en-US" dirty="0"/>
              <a:t>name</a:t>
            </a:r>
            <a:endParaRPr lang="en-US" b="1" dirty="0"/>
          </a:p>
        </p:txBody>
      </p:sp>
      <p:grpSp>
        <p:nvGrpSpPr>
          <p:cNvPr id="2" name="Group 14"/>
          <p:cNvGrpSpPr>
            <a:grpSpLocks/>
          </p:cNvGrpSpPr>
          <p:nvPr/>
        </p:nvGrpSpPr>
        <p:grpSpPr bwMode="auto">
          <a:xfrm>
            <a:off x="1035050" y="3508375"/>
            <a:ext cx="7092950" cy="1739900"/>
            <a:chOff x="644" y="2154"/>
            <a:chExt cx="4468" cy="1096"/>
          </a:xfrm>
        </p:grpSpPr>
        <p:sp>
          <p:nvSpPr>
            <p:cNvPr id="86020" name="Rectangle 4"/>
            <p:cNvSpPr>
              <a:spLocks noChangeArrowheads="1"/>
            </p:cNvSpPr>
            <p:nvPr/>
          </p:nvSpPr>
          <p:spPr bwMode="auto">
            <a:xfrm>
              <a:off x="644" y="2434"/>
              <a:ext cx="4468" cy="816"/>
            </a:xfrm>
            <a:prstGeom prst="rect">
              <a:avLst/>
            </a:prstGeom>
            <a:solidFill>
              <a:schemeClr val="bg1"/>
            </a:solidFill>
            <a:ln w="12700">
              <a:solidFill>
                <a:schemeClr val="tx1"/>
              </a:solidFill>
              <a:miter lim="800000"/>
              <a:headEnd/>
              <a:tailEnd/>
            </a:ln>
            <a:effectLst/>
          </p:spPr>
          <p:txBody>
            <a:bodyPr wrap="none" anchor="ctr"/>
            <a:lstStyle/>
            <a:p>
              <a:pPr algn="ctr"/>
              <a:r>
                <a:rPr lang="en-US" sz="2000" dirty="0" smtClean="0"/>
                <a:t>{us/bbi/mfreset.i "stream outstream"}</a:t>
              </a:r>
            </a:p>
          </p:txBody>
        </p:sp>
        <p:sp>
          <p:nvSpPr>
            <p:cNvPr id="86021" name="Rectangle 5"/>
            <p:cNvSpPr>
              <a:spLocks noChangeArrowheads="1"/>
            </p:cNvSpPr>
            <p:nvPr/>
          </p:nvSpPr>
          <p:spPr bwMode="auto">
            <a:xfrm>
              <a:off x="644" y="2154"/>
              <a:ext cx="4468" cy="280"/>
            </a:xfrm>
            <a:prstGeom prst="rect">
              <a:avLst/>
            </a:prstGeom>
            <a:solidFill>
              <a:schemeClr val="folHlink"/>
            </a:solidFill>
            <a:ln w="12700">
              <a:solidFill>
                <a:schemeClr val="tx1"/>
              </a:solidFill>
              <a:miter lim="800000"/>
              <a:headEnd/>
              <a:tailEnd/>
            </a:ln>
            <a:effectLst/>
          </p:spPr>
          <p:txBody>
            <a:bodyPr wrap="none" anchor="ctr"/>
            <a:lstStyle/>
            <a:p>
              <a:pPr algn="ctr"/>
              <a:r>
                <a:rPr lang="en-US" sz="2000" dirty="0">
                  <a:solidFill>
                    <a:schemeClr val="bg1"/>
                  </a:solidFill>
                </a:rPr>
                <a:t>mfreset.i</a:t>
              </a:r>
              <a:endParaRPr kumimoji="0" lang="en-US" sz="2000" dirty="0">
                <a:solidFill>
                  <a:schemeClr val="bg1"/>
                </a:solidFill>
              </a:endParaRPr>
            </a:p>
          </p:txBody>
        </p:sp>
      </p:grpSp>
      <p:sp>
        <p:nvSpPr>
          <p:cNvPr id="8"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710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0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p:nvPr/>
        </p:nvGrpSpPr>
        <p:grpSpPr>
          <a:xfrm>
            <a:off x="1660358" y="2529444"/>
            <a:ext cx="6340642" cy="3714235"/>
            <a:chOff x="2700338" y="2962275"/>
            <a:chExt cx="4386262" cy="3175000"/>
          </a:xfrm>
        </p:grpSpPr>
        <p:sp>
          <p:nvSpPr>
            <p:cNvPr id="88066" name="Rectangle 2"/>
            <p:cNvSpPr>
              <a:spLocks noChangeArrowheads="1"/>
            </p:cNvSpPr>
            <p:nvPr/>
          </p:nvSpPr>
          <p:spPr bwMode="auto">
            <a:xfrm>
              <a:off x="2700338" y="2962275"/>
              <a:ext cx="4386262" cy="596900"/>
            </a:xfrm>
            <a:prstGeom prst="rect">
              <a:avLst/>
            </a:prstGeom>
            <a:solidFill>
              <a:srgbClr val="C1CEFF"/>
            </a:solidFill>
            <a:ln w="12700">
              <a:solidFill>
                <a:schemeClr val="tx1"/>
              </a:solidFill>
              <a:miter lim="800000"/>
              <a:headEnd/>
              <a:tailEnd/>
            </a:ln>
            <a:effectLst/>
          </p:spPr>
          <p:txBody>
            <a:bodyPr wrap="none" anchor="ctr"/>
            <a:lstStyle/>
            <a:p>
              <a:pPr algn="ctr"/>
              <a:r>
                <a:rPr lang="en-US" sz="2000" dirty="0" smtClean="0"/>
                <a:t>Example from ppptrp.p</a:t>
              </a:r>
              <a:endParaRPr lang="en-US" sz="2000" dirty="0"/>
            </a:p>
          </p:txBody>
        </p:sp>
        <p:sp>
          <p:nvSpPr>
            <p:cNvPr id="88067" name="Rectangle 3"/>
            <p:cNvSpPr>
              <a:spLocks noChangeArrowheads="1"/>
            </p:cNvSpPr>
            <p:nvPr/>
          </p:nvSpPr>
          <p:spPr bwMode="auto">
            <a:xfrm>
              <a:off x="2700338" y="3559175"/>
              <a:ext cx="4386262" cy="2578100"/>
            </a:xfrm>
            <a:prstGeom prst="rect">
              <a:avLst/>
            </a:prstGeom>
            <a:solidFill>
              <a:schemeClr val="bg1"/>
            </a:solidFill>
            <a:ln w="12700">
              <a:solidFill>
                <a:schemeClr val="tx1"/>
              </a:solidFill>
              <a:miter lim="800000"/>
              <a:headEnd/>
              <a:tailEnd/>
            </a:ln>
            <a:effectLst/>
          </p:spPr>
          <p:txBody>
            <a:bodyPr wrap="none"/>
            <a:lstStyle/>
            <a:p>
              <a:pPr>
                <a:tabLst>
                  <a:tab pos="1033463" algn="l"/>
                </a:tabLst>
              </a:pPr>
              <a:r>
                <a:rPr lang="en-US" sz="1600" b="1" dirty="0">
                  <a:solidFill>
                    <a:srgbClr val="0070C0"/>
                  </a:solidFill>
                  <a:latin typeface="Courier New" pitchFamily="49" charset="0"/>
                  <a:cs typeface="Courier New" pitchFamily="49" charset="0"/>
                </a:rPr>
                <a:t>form</a:t>
              </a:r>
            </a:p>
            <a:p>
              <a:pPr lvl="1">
                <a:tabLst>
                  <a:tab pos="1033463" algn="l"/>
                </a:tabLst>
              </a:pPr>
              <a:r>
                <a:rPr lang="en-US" sz="1600" b="1" dirty="0">
                  <a:solidFill>
                    <a:srgbClr val="0070C0"/>
                  </a:solidFill>
                  <a:latin typeface="Courier New" pitchFamily="49" charset="0"/>
                  <a:cs typeface="Courier New" pitchFamily="49" charset="0"/>
                </a:rPr>
                <a:t>line	colon 15</a:t>
              </a:r>
            </a:p>
            <a:p>
              <a:pPr lvl="1">
                <a:tabLst>
                  <a:tab pos="1033463" algn="l"/>
                </a:tabLst>
              </a:pPr>
              <a:r>
                <a:rPr lang="en-US" sz="1600" b="1" dirty="0">
                  <a:solidFill>
                    <a:srgbClr val="0070C0"/>
                  </a:solidFill>
                  <a:latin typeface="Courier New" pitchFamily="49" charset="0"/>
                  <a:cs typeface="Courier New" pitchFamily="49" charset="0"/>
                </a:rPr>
                <a:t>line1	label {t001.i} colon 49 skip</a:t>
              </a:r>
            </a:p>
            <a:p>
              <a:pPr lvl="1">
                <a:tabLst>
                  <a:tab pos="1033463" algn="l"/>
                </a:tabLst>
              </a:pPr>
              <a:r>
                <a:rPr lang="en-US" sz="1600" b="1" dirty="0">
                  <a:solidFill>
                    <a:srgbClr val="0070C0"/>
                  </a:solidFill>
                  <a:latin typeface="Courier New" pitchFamily="49" charset="0"/>
                  <a:cs typeface="Courier New" pitchFamily="49" charset="0"/>
                </a:rPr>
                <a:t>part	colon 15</a:t>
              </a:r>
            </a:p>
            <a:p>
              <a:pPr lvl="1">
                <a:tabLst>
                  <a:tab pos="1033463" algn="l"/>
                </a:tabLst>
              </a:pPr>
              <a:r>
                <a:rPr lang="en-US" sz="1600" b="1" dirty="0">
                  <a:solidFill>
                    <a:srgbClr val="0070C0"/>
                  </a:solidFill>
                  <a:latin typeface="Courier New" pitchFamily="49" charset="0"/>
                  <a:cs typeface="Courier New" pitchFamily="49" charset="0"/>
                </a:rPr>
                <a:t>part1	label {t001.i} colon 49 </a:t>
              </a:r>
              <a:r>
                <a:rPr lang="en-US" sz="1600" b="1" dirty="0" smtClean="0">
                  <a:solidFill>
                    <a:srgbClr val="0070C0"/>
                  </a:solidFill>
                  <a:latin typeface="Courier New" pitchFamily="49" charset="0"/>
                  <a:cs typeface="Courier New" pitchFamily="49" charset="0"/>
                </a:rPr>
                <a:t>skip</a:t>
              </a:r>
            </a:p>
            <a:p>
              <a:pPr lvl="1">
                <a:tabLst>
                  <a:tab pos="1033463" algn="l"/>
                </a:tabLst>
              </a:pPr>
              <a:r>
                <a:rPr lang="en-US" sz="1600" b="1" dirty="0" smtClean="0">
                  <a:solidFill>
                    <a:srgbClr val="0070C0"/>
                  </a:solidFill>
                  <a:latin typeface="Courier New" pitchFamily="49" charset="0"/>
                  <a:cs typeface="Courier New" pitchFamily="49" charset="0"/>
                </a:rPr>
                <a:t>...</a:t>
              </a:r>
              <a:endParaRPr lang="en-US" sz="1600" b="1" dirty="0">
                <a:solidFill>
                  <a:srgbClr val="0070C0"/>
                </a:solidFill>
                <a:latin typeface="Courier New" pitchFamily="49" charset="0"/>
                <a:cs typeface="Courier New" pitchFamily="49" charset="0"/>
              </a:endParaRPr>
            </a:p>
            <a:p>
              <a:pPr>
                <a:tabLst>
                  <a:tab pos="1033463" algn="l"/>
                </a:tabLst>
              </a:pPr>
              <a:endParaRPr lang="en-US" sz="1600" b="1" dirty="0">
                <a:solidFill>
                  <a:srgbClr val="0070C0"/>
                </a:solidFill>
                <a:latin typeface="Courier New" pitchFamily="49" charset="0"/>
                <a:cs typeface="Courier New" pitchFamily="49" charset="0"/>
              </a:endParaRPr>
            </a:p>
            <a:p>
              <a:pPr>
                <a:tabLst>
                  <a:tab pos="1033463" algn="l"/>
                </a:tabLst>
              </a:pPr>
              <a:r>
                <a:rPr lang="en-US" sz="1600" b="1" dirty="0">
                  <a:solidFill>
                    <a:srgbClr val="0070C0"/>
                  </a:solidFill>
                  <a:latin typeface="Courier New" pitchFamily="49" charset="0"/>
                  <a:cs typeface="Courier New" pitchFamily="49" charset="0"/>
                </a:rPr>
                <a:t>  update line line1 part part1</a:t>
              </a:r>
            </a:p>
            <a:p>
              <a:pPr>
                <a:tabLst>
                  <a:tab pos="1033463" algn="l"/>
                </a:tabLst>
              </a:pPr>
              <a:r>
                <a:rPr lang="en-US" sz="1600" b="1" dirty="0">
                  <a:solidFill>
                    <a:srgbClr val="0070C0"/>
                  </a:solidFill>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{us/mf/mfquoter.i </a:t>
              </a:r>
              <a:r>
                <a:rPr lang="en-US" sz="1600" b="1" dirty="0">
                  <a:solidFill>
                    <a:srgbClr val="0070C0"/>
                  </a:solidFill>
                  <a:latin typeface="Courier New" pitchFamily="49" charset="0"/>
                  <a:cs typeface="Courier New" pitchFamily="49" charset="0"/>
                </a:rPr>
                <a:t>line    }</a:t>
              </a:r>
            </a:p>
            <a:p>
              <a:pPr>
                <a:tabLst>
                  <a:tab pos="1033463" algn="l"/>
                </a:tabLst>
              </a:pPr>
              <a:r>
                <a:rPr lang="en-US" sz="1600" b="1" dirty="0">
                  <a:solidFill>
                    <a:srgbClr val="0070C0"/>
                  </a:solidFill>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{us/mf/mfquoter.i </a:t>
              </a:r>
              <a:r>
                <a:rPr lang="en-US" sz="1600" b="1" dirty="0">
                  <a:solidFill>
                    <a:srgbClr val="0070C0"/>
                  </a:solidFill>
                  <a:latin typeface="Courier New" pitchFamily="49" charset="0"/>
                  <a:cs typeface="Courier New" pitchFamily="49" charset="0"/>
                </a:rPr>
                <a:t>line1  }</a:t>
              </a:r>
            </a:p>
            <a:p>
              <a:pPr>
                <a:tabLst>
                  <a:tab pos="1033463" algn="l"/>
                </a:tabLst>
              </a:pPr>
              <a:r>
                <a:rPr lang="en-US" sz="1600" b="1" dirty="0">
                  <a:solidFill>
                    <a:srgbClr val="0070C0"/>
                  </a:solidFill>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{us/mf/mfquoter.i </a:t>
              </a:r>
              <a:r>
                <a:rPr lang="en-US" sz="1600" b="1" dirty="0">
                  <a:solidFill>
                    <a:srgbClr val="0070C0"/>
                  </a:solidFill>
                  <a:latin typeface="Courier New" pitchFamily="49" charset="0"/>
                  <a:cs typeface="Courier New" pitchFamily="49" charset="0"/>
                </a:rPr>
                <a:t>part   }</a:t>
              </a:r>
            </a:p>
            <a:p>
              <a:pPr>
                <a:tabLst>
                  <a:tab pos="1033463" algn="l"/>
                </a:tabLst>
              </a:pPr>
              <a:r>
                <a:rPr lang="en-US" sz="1600" b="1" dirty="0">
                  <a:solidFill>
                    <a:srgbClr val="0070C0"/>
                  </a:solidFill>
                  <a:latin typeface="Courier New" pitchFamily="49" charset="0"/>
                  <a:cs typeface="Courier New" pitchFamily="49" charset="0"/>
                </a:rPr>
                <a:t>  ...</a:t>
              </a:r>
              <a:endParaRPr kumimoji="0" lang="en-US" sz="1600" dirty="0">
                <a:solidFill>
                  <a:srgbClr val="0070C0"/>
                </a:solidFill>
                <a:latin typeface="Courier New" pitchFamily="49" charset="0"/>
                <a:cs typeface="Courier New" pitchFamily="49" charset="0"/>
              </a:endParaRPr>
            </a:p>
          </p:txBody>
        </p:sp>
      </p:grpSp>
      <p:sp>
        <p:nvSpPr>
          <p:cNvPr id="88073" name="Rectangle 9"/>
          <p:cNvSpPr>
            <a:spLocks noGrp="1" noChangeArrowheads="1"/>
          </p:cNvSpPr>
          <p:nvPr>
            <p:ph type="title"/>
          </p:nvPr>
        </p:nvSpPr>
        <p:spPr>
          <a:xfrm>
            <a:off x="457200" y="298945"/>
            <a:ext cx="7994650" cy="641350"/>
          </a:xfrm>
        </p:spPr>
        <p:txBody>
          <a:bodyPr>
            <a:normAutofit/>
          </a:bodyPr>
          <a:lstStyle/>
          <a:p>
            <a:pPr algn="l"/>
            <a:r>
              <a:rPr lang="en-US" dirty="0" smtClean="0"/>
              <a:t>mfquoter.i  –  Report </a:t>
            </a:r>
            <a:r>
              <a:rPr lang="en-US" dirty="0"/>
              <a:t>Batch Processing</a:t>
            </a:r>
          </a:p>
        </p:txBody>
      </p:sp>
      <p:sp>
        <p:nvSpPr>
          <p:cNvPr id="8" name="Rectangle 3"/>
          <p:cNvSpPr txBox="1">
            <a:spLocks noChangeArrowheads="1"/>
          </p:cNvSpPr>
          <p:nvPr/>
        </p:nvSpPr>
        <p:spPr>
          <a:xfrm>
            <a:off x="457200" y="1088601"/>
            <a:ext cx="8451850" cy="3200400"/>
          </a:xfrm>
          <a:prstGeom prst="rect">
            <a:avLst/>
          </a:prstGeom>
        </p:spPr>
        <p:txBody>
          <a:bodyPr vert="horz" lIns="91440" tIns="45720" rIns="91440" bIns="45720" rtlCol="0">
            <a:normAutofit/>
          </a:bodyPr>
          <a:lstStyle/>
          <a:p>
            <a:pPr lvl="0">
              <a:spcBef>
                <a:spcPct val="20000"/>
              </a:spcBef>
              <a:buClr>
                <a:schemeClr val="accent6"/>
              </a:buClr>
            </a:pPr>
            <a:r>
              <a:rPr lang="en-US" sz="2800" dirty="0" smtClean="0"/>
              <a:t>To insert double quotes around the selection criteria for reports</a:t>
            </a:r>
          </a:p>
          <a:p>
            <a:pPr marL="0" lvl="1">
              <a:spcBef>
                <a:spcPct val="20000"/>
              </a:spcBef>
              <a:buClr>
                <a:schemeClr val="accent6"/>
              </a:buClr>
            </a:pPr>
            <a:r>
              <a:rPr lang="en-US" sz="2400" dirty="0" smtClean="0"/>
              <a:t>Allows reports to run in batch mode</a:t>
            </a:r>
            <a:endParaRPr kumimoji="0" lang="en-US" sz="2400" b="0" i="0" u="none" strike="noStrike" kern="1200" cap="none" spc="0" normalizeH="0" baseline="0" noProof="0" dirty="0">
              <a:ln>
                <a:noFill/>
              </a:ln>
              <a:solidFill>
                <a:schemeClr val="tx2">
                  <a:lumMod val="90000"/>
                  <a:lumOff val="10000"/>
                </a:schemeClr>
              </a:solidFill>
              <a:effectLst/>
              <a:uLnTx/>
              <a:uFillTx/>
              <a:latin typeface="Century Gothic"/>
              <a:ea typeface="+mn-ea"/>
              <a:cs typeface="Century Gothic"/>
            </a:endParaRPr>
          </a:p>
        </p:txBody>
      </p:sp>
      <p:sp>
        <p:nvSpPr>
          <p:cNvPr id="9"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720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442913" y="314820"/>
            <a:ext cx="5970587" cy="641350"/>
          </a:xfrm>
        </p:spPr>
        <p:txBody>
          <a:bodyPr/>
          <a:lstStyle/>
          <a:p>
            <a:pPr algn="l"/>
            <a:r>
              <a:rPr lang="en-US" dirty="0"/>
              <a:t>mfphead.i and mfphead2.i</a:t>
            </a:r>
          </a:p>
        </p:txBody>
      </p:sp>
      <p:sp>
        <p:nvSpPr>
          <p:cNvPr id="90115" name="Rectangle 3"/>
          <p:cNvSpPr>
            <a:spLocks noGrp="1" noChangeArrowheads="1"/>
          </p:cNvSpPr>
          <p:nvPr>
            <p:ph type="body" idx="1"/>
          </p:nvPr>
        </p:nvSpPr>
        <p:spPr>
          <a:xfrm>
            <a:off x="442913" y="1052427"/>
            <a:ext cx="8494712" cy="5167904"/>
          </a:xfrm>
        </p:spPr>
        <p:txBody>
          <a:bodyPr>
            <a:normAutofit/>
          </a:bodyPr>
          <a:lstStyle/>
          <a:p>
            <a:pPr marL="0" indent="0">
              <a:buNone/>
            </a:pPr>
            <a:r>
              <a:rPr lang="en-US" dirty="0" smtClean="0">
                <a:solidFill>
                  <a:schemeClr val="tx2">
                    <a:lumMod val="90000"/>
                    <a:lumOff val="10000"/>
                  </a:schemeClr>
                </a:solidFill>
              </a:rPr>
              <a:t>Print </a:t>
            </a:r>
            <a:r>
              <a:rPr lang="en-US" dirty="0">
                <a:solidFill>
                  <a:schemeClr val="tx2">
                    <a:lumMod val="90000"/>
                    <a:lumOff val="10000"/>
                  </a:schemeClr>
                </a:solidFill>
              </a:rPr>
              <a:t>report </a:t>
            </a:r>
            <a:r>
              <a:rPr lang="en-US" dirty="0" smtClean="0">
                <a:solidFill>
                  <a:schemeClr val="tx2">
                    <a:lumMod val="90000"/>
                    <a:lumOff val="10000"/>
                  </a:schemeClr>
                </a:solidFill>
              </a:rPr>
              <a:t>headings for 132 and 80 column reports, including</a:t>
            </a:r>
          </a:p>
          <a:p>
            <a:r>
              <a:rPr lang="en-US" sz="2400" dirty="0" smtClean="0">
                <a:solidFill>
                  <a:schemeClr val="tx2">
                    <a:lumMod val="90000"/>
                    <a:lumOff val="10000"/>
                  </a:schemeClr>
                </a:solidFill>
              </a:rPr>
              <a:t>Name </a:t>
            </a:r>
            <a:r>
              <a:rPr lang="en-US" sz="2400" dirty="0">
                <a:solidFill>
                  <a:schemeClr val="tx2">
                    <a:lumMod val="90000"/>
                    <a:lumOff val="10000"/>
                  </a:schemeClr>
                </a:solidFill>
              </a:rPr>
              <a:t>of the procedure that generates the </a:t>
            </a:r>
            <a:r>
              <a:rPr lang="en-US" sz="2400" dirty="0" smtClean="0">
                <a:solidFill>
                  <a:schemeClr val="tx2">
                    <a:lumMod val="90000"/>
                    <a:lumOff val="10000"/>
                  </a:schemeClr>
                </a:solidFill>
              </a:rPr>
              <a:t>report</a:t>
            </a:r>
          </a:p>
          <a:p>
            <a:r>
              <a:rPr lang="en-US" sz="2400" dirty="0" smtClean="0">
                <a:solidFill>
                  <a:schemeClr val="tx2">
                    <a:lumMod val="90000"/>
                    <a:lumOff val="10000"/>
                  </a:schemeClr>
                </a:solidFill>
              </a:rPr>
              <a:t>Revision </a:t>
            </a:r>
            <a:r>
              <a:rPr lang="en-US" sz="2400" dirty="0">
                <a:solidFill>
                  <a:schemeClr val="tx2">
                    <a:lumMod val="90000"/>
                    <a:lumOff val="10000"/>
                  </a:schemeClr>
                </a:solidFill>
              </a:rPr>
              <a:t>level of the </a:t>
            </a:r>
            <a:r>
              <a:rPr lang="en-US" sz="2400" dirty="0" smtClean="0">
                <a:solidFill>
                  <a:schemeClr val="tx2">
                    <a:lumMod val="90000"/>
                    <a:lumOff val="10000"/>
                  </a:schemeClr>
                </a:solidFill>
              </a:rPr>
              <a:t>procedure</a:t>
            </a:r>
          </a:p>
          <a:p>
            <a:r>
              <a:rPr lang="en-US" sz="2400" dirty="0" smtClean="0">
                <a:solidFill>
                  <a:schemeClr val="tx2">
                    <a:lumMod val="90000"/>
                    <a:lumOff val="10000"/>
                  </a:schemeClr>
                </a:solidFill>
              </a:rPr>
              <a:t>Menu </a:t>
            </a:r>
            <a:r>
              <a:rPr lang="en-US" sz="2400" dirty="0">
                <a:solidFill>
                  <a:schemeClr val="tx2">
                    <a:lumMod val="90000"/>
                    <a:lumOff val="10000"/>
                  </a:schemeClr>
                </a:solidFill>
              </a:rPr>
              <a:t>option, </a:t>
            </a:r>
            <a:r>
              <a:rPr lang="en-US" sz="2400" dirty="0" smtClean="0">
                <a:solidFill>
                  <a:schemeClr val="tx2">
                    <a:lumMod val="90000"/>
                    <a:lumOff val="10000"/>
                  </a:schemeClr>
                </a:solidFill>
              </a:rPr>
              <a:t>date and time, </a:t>
            </a:r>
            <a:r>
              <a:rPr lang="en-US" sz="2400" dirty="0">
                <a:solidFill>
                  <a:schemeClr val="tx2">
                    <a:lumMod val="90000"/>
                    <a:lumOff val="10000"/>
                  </a:schemeClr>
                </a:solidFill>
              </a:rPr>
              <a:t>page number, </a:t>
            </a:r>
            <a:r>
              <a:rPr lang="en-US" sz="2400" dirty="0" smtClean="0">
                <a:solidFill>
                  <a:schemeClr val="tx2">
                    <a:lumMod val="90000"/>
                    <a:lumOff val="10000"/>
                  </a:schemeClr>
                </a:solidFill>
              </a:rPr>
              <a:t>and report title</a:t>
            </a:r>
            <a:endParaRPr lang="en-US" sz="2400" dirty="0">
              <a:solidFill>
                <a:schemeClr val="tx2">
                  <a:lumMod val="90000"/>
                  <a:lumOff val="10000"/>
                </a:schemeClr>
              </a:solidFill>
            </a:endParaRPr>
          </a:p>
          <a:p>
            <a:pPr>
              <a:spcBef>
                <a:spcPct val="80000"/>
              </a:spcBef>
              <a:buNone/>
            </a:pPr>
            <a:r>
              <a:rPr lang="en-US" dirty="0" smtClean="0">
                <a:solidFill>
                  <a:schemeClr val="tx2">
                    <a:lumMod val="90000"/>
                    <a:lumOff val="10000"/>
                  </a:schemeClr>
                </a:solidFill>
              </a:rPr>
              <a:t>	</a:t>
            </a:r>
            <a:r>
              <a:rPr lang="en-US" b="1" dirty="0" smtClean="0">
                <a:solidFill>
                  <a:schemeClr val="tx2">
                    <a:lumMod val="90000"/>
                    <a:lumOff val="10000"/>
                  </a:schemeClr>
                </a:solidFill>
              </a:rPr>
              <a:t>	{us/bbi/mfphead.i "stream rport" "(</a:t>
            </a:r>
            <a:r>
              <a:rPr lang="en-US" b="1" dirty="0">
                <a:solidFill>
                  <a:schemeClr val="tx2">
                    <a:lumMod val="90000"/>
                    <a:lumOff val="10000"/>
                  </a:schemeClr>
                </a:solidFill>
              </a:rPr>
              <a:t>rport</a:t>
            </a:r>
            <a:r>
              <a:rPr lang="en-US" b="1" dirty="0" smtClean="0">
                <a:solidFill>
                  <a:schemeClr val="tx2">
                    <a:lumMod val="90000"/>
                    <a:lumOff val="10000"/>
                  </a:schemeClr>
                </a:solidFill>
              </a:rPr>
              <a:t>)"}</a:t>
            </a:r>
            <a:endParaRPr lang="en-US" b="1" dirty="0">
              <a:solidFill>
                <a:schemeClr val="tx2">
                  <a:lumMod val="90000"/>
                  <a:lumOff val="10000"/>
                </a:schemeClr>
              </a:solidFill>
            </a:endParaRPr>
          </a:p>
          <a:p>
            <a:pPr lvl="2">
              <a:buNone/>
            </a:pPr>
            <a:r>
              <a:rPr lang="en-US" dirty="0">
                <a:solidFill>
                  <a:schemeClr val="tx2">
                    <a:lumMod val="90000"/>
                    <a:lumOff val="10000"/>
                  </a:schemeClr>
                </a:solidFill>
              </a:rPr>
              <a:t>{1} "STREAM stream-name" </a:t>
            </a:r>
          </a:p>
          <a:p>
            <a:pPr lvl="2">
              <a:buNone/>
            </a:pPr>
            <a:r>
              <a:rPr lang="en-US" i="1" dirty="0">
                <a:solidFill>
                  <a:schemeClr val="tx2">
                    <a:lumMod val="90000"/>
                    <a:lumOff val="10000"/>
                  </a:schemeClr>
                </a:solidFill>
              </a:rPr>
              <a:t>optional - but if used must include STREAM keyword</a:t>
            </a:r>
          </a:p>
          <a:p>
            <a:pPr lvl="2">
              <a:buNone/>
            </a:pPr>
            <a:r>
              <a:rPr lang="en-US" dirty="0">
                <a:solidFill>
                  <a:schemeClr val="tx2">
                    <a:lumMod val="90000"/>
                    <a:lumOff val="10000"/>
                  </a:schemeClr>
                </a:solidFill>
              </a:rPr>
              <a:t>{2} "(stream-name)"      	</a:t>
            </a:r>
          </a:p>
          <a:p>
            <a:pPr lvl="2">
              <a:buNone/>
            </a:pPr>
            <a:r>
              <a:rPr lang="en-US" i="1" dirty="0">
                <a:solidFill>
                  <a:schemeClr val="tx2">
                    <a:lumMod val="90000"/>
                    <a:lumOff val="10000"/>
                  </a:schemeClr>
                </a:solidFill>
              </a:rPr>
              <a:t>optional - needed if {1} is used (omit keyword)</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730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115">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0115">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0115">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0115">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011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5" name="Rectangle 5"/>
          <p:cNvSpPr>
            <a:spLocks noGrp="1" noChangeArrowheads="1"/>
          </p:cNvSpPr>
          <p:nvPr>
            <p:ph type="title"/>
          </p:nvPr>
        </p:nvSpPr>
        <p:spPr>
          <a:xfrm>
            <a:off x="428625" y="307802"/>
            <a:ext cx="4572000" cy="641350"/>
          </a:xfrm>
        </p:spPr>
        <p:txBody>
          <a:bodyPr/>
          <a:lstStyle/>
          <a:p>
            <a:pPr algn="l"/>
            <a:r>
              <a:rPr lang="en-US" dirty="0"/>
              <a:t>Report Header</a:t>
            </a:r>
          </a:p>
        </p:txBody>
      </p:sp>
      <p:sp>
        <p:nvSpPr>
          <p:cNvPr id="92166" name="Rectangle 6"/>
          <p:cNvSpPr>
            <a:spLocks noGrp="1" noChangeArrowheads="1"/>
          </p:cNvSpPr>
          <p:nvPr>
            <p:ph type="body" idx="1"/>
          </p:nvPr>
        </p:nvSpPr>
        <p:spPr>
          <a:xfrm>
            <a:off x="428625" y="3852725"/>
            <a:ext cx="8404225" cy="2084903"/>
          </a:xfrm>
        </p:spPr>
        <p:txBody>
          <a:bodyPr/>
          <a:lstStyle/>
          <a:p>
            <a:pPr>
              <a:spcBef>
                <a:spcPct val="50000"/>
              </a:spcBef>
              <a:buNone/>
            </a:pPr>
            <a:r>
              <a:rPr lang="en-US" dirty="0">
                <a:solidFill>
                  <a:schemeClr val="tx2">
                    <a:lumMod val="90000"/>
                    <a:lumOff val="10000"/>
                  </a:schemeClr>
                </a:solidFill>
              </a:rPr>
              <a:t>Each report </a:t>
            </a:r>
            <a:r>
              <a:rPr lang="en-US" dirty="0" smtClean="0">
                <a:solidFill>
                  <a:schemeClr val="tx2">
                    <a:lumMod val="90000"/>
                    <a:lumOff val="10000"/>
                  </a:schemeClr>
                </a:solidFill>
              </a:rPr>
              <a:t>printout </a:t>
            </a:r>
            <a:r>
              <a:rPr lang="en-US" dirty="0">
                <a:solidFill>
                  <a:schemeClr val="tx2">
                    <a:lumMod val="90000"/>
                    <a:lumOff val="10000"/>
                  </a:schemeClr>
                </a:solidFill>
              </a:rPr>
              <a:t>has a </a:t>
            </a:r>
            <a:r>
              <a:rPr lang="en-US" dirty="0" smtClean="0">
                <a:solidFill>
                  <a:schemeClr val="tx2">
                    <a:lumMod val="90000"/>
                    <a:lumOff val="10000"/>
                  </a:schemeClr>
                </a:solidFill>
              </a:rPr>
              <a:t>header</a:t>
            </a:r>
          </a:p>
          <a:p>
            <a:pPr>
              <a:spcBef>
                <a:spcPct val="50000"/>
              </a:spcBef>
            </a:pPr>
            <a:r>
              <a:rPr lang="en-US" dirty="0" smtClean="0">
                <a:solidFill>
                  <a:schemeClr val="tx2">
                    <a:lumMod val="90000"/>
                    <a:lumOff val="10000"/>
                  </a:schemeClr>
                </a:solidFill>
              </a:rPr>
              <a:t>mfphead.i    132 </a:t>
            </a:r>
            <a:r>
              <a:rPr lang="en-US" dirty="0">
                <a:solidFill>
                  <a:schemeClr val="tx2">
                    <a:lumMod val="90000"/>
                    <a:lumOff val="10000"/>
                  </a:schemeClr>
                </a:solidFill>
              </a:rPr>
              <a:t>column report </a:t>
            </a:r>
            <a:r>
              <a:rPr lang="en-US" dirty="0" smtClean="0">
                <a:solidFill>
                  <a:schemeClr val="tx2">
                    <a:lumMod val="90000"/>
                    <a:lumOff val="10000"/>
                  </a:schemeClr>
                </a:solidFill>
              </a:rPr>
              <a:t>output</a:t>
            </a:r>
          </a:p>
          <a:p>
            <a:pPr>
              <a:spcBef>
                <a:spcPct val="50000"/>
              </a:spcBef>
            </a:pPr>
            <a:r>
              <a:rPr lang="en-US" dirty="0" smtClean="0">
                <a:solidFill>
                  <a:schemeClr val="tx2">
                    <a:lumMod val="90000"/>
                    <a:lumOff val="10000"/>
                  </a:schemeClr>
                </a:solidFill>
              </a:rPr>
              <a:t>mfphead2.i   80 </a:t>
            </a:r>
            <a:r>
              <a:rPr lang="en-US" dirty="0">
                <a:solidFill>
                  <a:schemeClr val="tx2">
                    <a:lumMod val="90000"/>
                    <a:lumOff val="10000"/>
                  </a:schemeClr>
                </a:solidFill>
              </a:rPr>
              <a:t>column report output</a:t>
            </a: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740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7" name="Picture 3"/>
          <p:cNvPicPr>
            <a:picLocks noChangeAspect="1" noChangeArrowheads="1"/>
          </p:cNvPicPr>
          <p:nvPr/>
        </p:nvPicPr>
        <p:blipFill>
          <a:blip r:embed="rId3"/>
          <a:srcRect/>
          <a:stretch>
            <a:fillRect/>
          </a:stretch>
        </p:blipFill>
        <p:spPr bwMode="auto">
          <a:xfrm>
            <a:off x="636917" y="1319075"/>
            <a:ext cx="7770813" cy="25336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ChangeArrowheads="1"/>
          </p:cNvSpPr>
          <p:nvPr/>
        </p:nvSpPr>
        <p:spPr bwMode="auto">
          <a:xfrm>
            <a:off x="442913" y="360190"/>
            <a:ext cx="8267950" cy="582211"/>
          </a:xfrm>
          <a:prstGeom prst="rect">
            <a:avLst/>
          </a:prstGeom>
          <a:noFill/>
          <a:ln w="12700">
            <a:noFill/>
            <a:miter lim="800000"/>
            <a:headEnd/>
            <a:tailEnd/>
          </a:ln>
          <a:effectLst/>
        </p:spPr>
        <p:txBody>
          <a:bodyPr wrap="square" lIns="90488" tIns="44450" rIns="90488" bIns="44450">
            <a:spAutoFit/>
          </a:bodyPr>
          <a:lstStyle/>
          <a:p>
            <a:r>
              <a:rPr lang="en-US" sz="3200" b="1" dirty="0">
                <a:solidFill>
                  <a:srgbClr val="4F4F4F"/>
                </a:solidFill>
                <a:latin typeface="+mj-lt"/>
              </a:rPr>
              <a:t>mfphead.i – </a:t>
            </a:r>
            <a:r>
              <a:rPr lang="en-US" sz="3200" b="1" dirty="0" smtClean="0">
                <a:solidFill>
                  <a:srgbClr val="4F4F4F"/>
                </a:solidFill>
                <a:latin typeface="+mj-lt"/>
              </a:rPr>
              <a:t>Example Use</a:t>
            </a:r>
            <a:endParaRPr lang="en-US" sz="3200" b="1" dirty="0">
              <a:solidFill>
                <a:srgbClr val="4F4F4F"/>
              </a:solidFill>
              <a:latin typeface="+mj-lt"/>
            </a:endParaRP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750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3074" name="Picture 2"/>
          <p:cNvPicPr>
            <a:picLocks noChangeAspect="1" noChangeArrowheads="1"/>
          </p:cNvPicPr>
          <p:nvPr/>
        </p:nvPicPr>
        <p:blipFill>
          <a:blip r:embed="rId3"/>
          <a:srcRect/>
          <a:stretch>
            <a:fillRect/>
          </a:stretch>
        </p:blipFill>
        <p:spPr bwMode="auto">
          <a:xfrm>
            <a:off x="1233488" y="1302138"/>
            <a:ext cx="6675437" cy="4562475"/>
          </a:xfrm>
          <a:prstGeom prst="rect">
            <a:avLst/>
          </a:prstGeom>
          <a:noFill/>
          <a:ln w="9525">
            <a:noFill/>
            <a:miter lim="800000"/>
            <a:headEnd/>
            <a:tailEnd/>
          </a:ln>
        </p:spPr>
      </p:pic>
      <p:sp>
        <p:nvSpPr>
          <p:cNvPr id="94212" name="Oval 4"/>
          <p:cNvSpPr>
            <a:spLocks noChangeArrowheads="1"/>
          </p:cNvSpPr>
          <p:nvPr/>
        </p:nvSpPr>
        <p:spPr bwMode="auto">
          <a:xfrm>
            <a:off x="1286038" y="3842256"/>
            <a:ext cx="2605087" cy="705644"/>
          </a:xfrm>
          <a:prstGeom prst="ellipse">
            <a:avLst/>
          </a:prstGeom>
          <a:noFill/>
          <a:ln w="38100">
            <a:solidFill>
              <a:srgbClr val="FF0000"/>
            </a:solidFill>
            <a:round/>
            <a:headEnd/>
            <a:tailEnd/>
          </a:ln>
          <a:effectLst/>
        </p:spPr>
        <p:txBody>
          <a:bodyPr wrap="none" anchor="ctr"/>
          <a:lstStyle/>
          <a:p>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94212"/>
                                        </p:tgtEl>
                                      </p:cBhvr>
                                    </p:animEffect>
                                    <p:animScale>
                                      <p:cBhvr>
                                        <p:cTn id="7" dur="250" autoRev="1" fill="hold"/>
                                        <p:tgtEl>
                                          <p:spTgt spid="942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747713" y="1876425"/>
            <a:ext cx="7646987" cy="3105150"/>
          </a:xfrm>
          <a:prstGeom prst="rect">
            <a:avLst/>
          </a:prstGeom>
          <a:noFill/>
          <a:ln w="9525">
            <a:noFill/>
            <a:miter lim="800000"/>
            <a:headEnd/>
            <a:tailEnd/>
          </a:ln>
        </p:spPr>
      </p:pic>
      <p:sp>
        <p:nvSpPr>
          <p:cNvPr id="96258" name="Rectangle 2"/>
          <p:cNvSpPr>
            <a:spLocks noChangeArrowheads="1"/>
          </p:cNvSpPr>
          <p:nvPr/>
        </p:nvSpPr>
        <p:spPr bwMode="auto">
          <a:xfrm>
            <a:off x="457200" y="360190"/>
            <a:ext cx="8599040" cy="582211"/>
          </a:xfrm>
          <a:prstGeom prst="rect">
            <a:avLst/>
          </a:prstGeom>
          <a:noFill/>
          <a:ln w="12700">
            <a:noFill/>
            <a:miter lim="800000"/>
            <a:headEnd/>
            <a:tailEnd/>
          </a:ln>
          <a:effectLst/>
        </p:spPr>
        <p:txBody>
          <a:bodyPr wrap="square" lIns="90488" tIns="44450" rIns="90488" bIns="44450">
            <a:spAutoFit/>
          </a:bodyPr>
          <a:lstStyle/>
          <a:p>
            <a:r>
              <a:rPr lang="en-US" sz="3200" b="1" dirty="0">
                <a:solidFill>
                  <a:srgbClr val="4F4F4F"/>
                </a:solidFill>
                <a:latin typeface="+mj-lt"/>
              </a:rPr>
              <a:t>mfphead.i – </a:t>
            </a:r>
            <a:r>
              <a:rPr lang="en-US" sz="3200" b="1" dirty="0" smtClean="0">
                <a:solidFill>
                  <a:srgbClr val="4F4F4F"/>
                </a:solidFill>
                <a:latin typeface="+mj-lt"/>
              </a:rPr>
              <a:t>Source Information</a:t>
            </a:r>
            <a:endParaRPr lang="en-US" sz="3200" b="1" dirty="0">
              <a:solidFill>
                <a:srgbClr val="4F4F4F"/>
              </a:solidFill>
              <a:latin typeface="+mj-lt"/>
            </a:endParaRPr>
          </a:p>
        </p:txBody>
      </p:sp>
      <p:sp>
        <p:nvSpPr>
          <p:cNvPr id="96272" name="Oval 16"/>
          <p:cNvSpPr>
            <a:spLocks noChangeArrowheads="1"/>
          </p:cNvSpPr>
          <p:nvPr/>
        </p:nvSpPr>
        <p:spPr bwMode="auto">
          <a:xfrm>
            <a:off x="1519609" y="2470068"/>
            <a:ext cx="1995487" cy="298450"/>
          </a:xfrm>
          <a:prstGeom prst="ellipse">
            <a:avLst/>
          </a:prstGeom>
          <a:noFill/>
          <a:ln w="38100">
            <a:solidFill>
              <a:srgbClr val="FF0000"/>
            </a:solidFill>
            <a:round/>
            <a:headEnd/>
            <a:tailEnd/>
          </a:ln>
          <a:effectLst/>
        </p:spPr>
        <p:txBody>
          <a:bodyPr wrap="none" anchor="ctr"/>
          <a:lstStyle/>
          <a:p>
            <a:endParaRPr lang="en-US" dirty="0"/>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760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96272"/>
                                        </p:tgtEl>
                                      </p:cBhvr>
                                    </p:animEffect>
                                    <p:animScale>
                                      <p:cBhvr>
                                        <p:cTn id="7" dur="250" autoRev="1" fill="hold"/>
                                        <p:tgtEl>
                                          <p:spTgt spid="9627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7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1309688" y="1285875"/>
            <a:ext cx="6523037" cy="4286250"/>
          </a:xfrm>
          <a:prstGeom prst="rect">
            <a:avLst/>
          </a:prstGeom>
          <a:noFill/>
          <a:ln w="9525">
            <a:noFill/>
            <a:miter lim="800000"/>
            <a:headEnd/>
            <a:tailEnd/>
          </a:ln>
        </p:spPr>
      </p:pic>
      <p:sp>
        <p:nvSpPr>
          <p:cNvPr id="98306" name="Rectangle 2"/>
          <p:cNvSpPr>
            <a:spLocks noChangeArrowheads="1"/>
          </p:cNvSpPr>
          <p:nvPr/>
        </p:nvSpPr>
        <p:spPr bwMode="auto">
          <a:xfrm>
            <a:off x="442913" y="372222"/>
            <a:ext cx="8159666" cy="582211"/>
          </a:xfrm>
          <a:prstGeom prst="rect">
            <a:avLst/>
          </a:prstGeom>
          <a:noFill/>
          <a:ln w="12700">
            <a:noFill/>
            <a:miter lim="800000"/>
            <a:headEnd/>
            <a:tailEnd/>
          </a:ln>
          <a:effectLst/>
        </p:spPr>
        <p:txBody>
          <a:bodyPr wrap="square" lIns="90488" tIns="44450" rIns="90488" bIns="44450">
            <a:spAutoFit/>
          </a:bodyPr>
          <a:lstStyle/>
          <a:p>
            <a:r>
              <a:rPr lang="en-US" sz="3200" b="1" dirty="0">
                <a:solidFill>
                  <a:srgbClr val="4F4F4F"/>
                </a:solidFill>
                <a:latin typeface="+mj-lt"/>
              </a:rPr>
              <a:t>mfphead.i – </a:t>
            </a:r>
            <a:r>
              <a:rPr lang="en-US" sz="3200" b="1" dirty="0" smtClean="0">
                <a:solidFill>
                  <a:srgbClr val="4F4F4F"/>
                </a:solidFill>
                <a:latin typeface="+mj-lt"/>
              </a:rPr>
              <a:t>Source Information</a:t>
            </a:r>
            <a:endParaRPr lang="en-US" sz="3200" b="1" dirty="0">
              <a:solidFill>
                <a:srgbClr val="4F4F4F"/>
              </a:solidFill>
              <a:latin typeface="+mj-lt"/>
            </a:endParaRPr>
          </a:p>
        </p:txBody>
      </p:sp>
      <p:sp>
        <p:nvSpPr>
          <p:cNvPr id="98307" name="Rectangle 3"/>
          <p:cNvSpPr>
            <a:spLocks noChangeArrowheads="1"/>
          </p:cNvSpPr>
          <p:nvPr/>
        </p:nvSpPr>
        <p:spPr bwMode="auto">
          <a:xfrm>
            <a:off x="685801" y="528638"/>
            <a:ext cx="2622550" cy="366712"/>
          </a:xfrm>
          <a:prstGeom prst="rect">
            <a:avLst/>
          </a:prstGeom>
          <a:noFill/>
          <a:ln w="12700">
            <a:noFill/>
            <a:miter lim="800000"/>
            <a:headEnd/>
            <a:tailEnd/>
          </a:ln>
          <a:effectLst/>
        </p:spPr>
        <p:txBody>
          <a:bodyPr wrap="none" anchor="ctr"/>
          <a:lstStyle/>
          <a:p>
            <a:endParaRPr lang="en-US" dirty="0"/>
          </a:p>
        </p:txBody>
      </p:sp>
      <p:sp>
        <p:nvSpPr>
          <p:cNvPr id="98318" name="Oval 14"/>
          <p:cNvSpPr>
            <a:spLocks noChangeArrowheads="1"/>
          </p:cNvSpPr>
          <p:nvPr/>
        </p:nvSpPr>
        <p:spPr bwMode="auto">
          <a:xfrm>
            <a:off x="2018575" y="2613250"/>
            <a:ext cx="3101975" cy="519351"/>
          </a:xfrm>
          <a:prstGeom prst="ellipse">
            <a:avLst/>
          </a:prstGeom>
          <a:noFill/>
          <a:ln w="38100">
            <a:solidFill>
              <a:srgbClr val="FF0000"/>
            </a:solidFill>
            <a:round/>
            <a:headEnd/>
            <a:tailEnd/>
          </a:ln>
          <a:effectLst/>
        </p:spPr>
        <p:txBody>
          <a:bodyPr wrap="square" anchor="ctr">
            <a:spAutoFit/>
          </a:bodyPr>
          <a:lstStyle/>
          <a:p>
            <a:endParaRPr lang="en-US" dirty="0"/>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770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98318"/>
                                        </p:tgtEl>
                                      </p:cBhvr>
                                    </p:animEffect>
                                    <p:animScale>
                                      <p:cBhvr>
                                        <p:cTn id="7" dur="250" autoRev="1" fill="hold"/>
                                        <p:tgtEl>
                                          <p:spTgt spid="983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442913" y="314820"/>
            <a:ext cx="5445125" cy="641350"/>
          </a:xfrm>
        </p:spPr>
        <p:txBody>
          <a:bodyPr/>
          <a:lstStyle/>
          <a:p>
            <a:pPr algn="l"/>
            <a:r>
              <a:rPr lang="en-US" dirty="0"/>
              <a:t>mfrtrail.i – Report Trailer</a:t>
            </a:r>
          </a:p>
        </p:txBody>
      </p:sp>
      <p:sp>
        <p:nvSpPr>
          <p:cNvPr id="100355" name="Rectangle 3"/>
          <p:cNvSpPr>
            <a:spLocks noGrp="1" noChangeArrowheads="1"/>
          </p:cNvSpPr>
          <p:nvPr>
            <p:ph type="body" idx="1"/>
          </p:nvPr>
        </p:nvSpPr>
        <p:spPr>
          <a:xfrm>
            <a:off x="513185" y="1271588"/>
            <a:ext cx="8077200" cy="4786312"/>
          </a:xfrm>
        </p:spPr>
        <p:txBody>
          <a:bodyPr/>
          <a:lstStyle/>
          <a:p>
            <a:pPr>
              <a:spcBef>
                <a:spcPct val="50000"/>
              </a:spcBef>
            </a:pPr>
            <a:r>
              <a:rPr lang="en-US" dirty="0">
                <a:solidFill>
                  <a:schemeClr val="tx2">
                    <a:lumMod val="90000"/>
                    <a:lumOff val="10000"/>
                  </a:schemeClr>
                </a:solidFill>
              </a:rPr>
              <a:t>Prints the report trailer </a:t>
            </a:r>
          </a:p>
          <a:p>
            <a:pPr>
              <a:spcBef>
                <a:spcPct val="50000"/>
              </a:spcBef>
            </a:pPr>
            <a:r>
              <a:rPr lang="en-US" dirty="0" smtClean="0">
                <a:solidFill>
                  <a:schemeClr val="tx2">
                    <a:lumMod val="90000"/>
                    <a:lumOff val="10000"/>
                  </a:schemeClr>
                </a:solidFill>
              </a:rPr>
              <a:t>Reset </a:t>
            </a:r>
            <a:r>
              <a:rPr lang="en-US" dirty="0">
                <a:solidFill>
                  <a:schemeClr val="tx2">
                    <a:lumMod val="90000"/>
                    <a:lumOff val="10000"/>
                  </a:schemeClr>
                </a:solidFill>
              </a:rPr>
              <a:t>routine mfreset.i is run when either mfrtrail.i or mftrl080.i is executed</a:t>
            </a:r>
          </a:p>
          <a:p>
            <a:pPr>
              <a:spcBef>
                <a:spcPct val="50000"/>
              </a:spcBef>
            </a:pPr>
            <a:r>
              <a:rPr lang="en-US" dirty="0" smtClean="0">
                <a:solidFill>
                  <a:schemeClr val="tx2">
                    <a:lumMod val="90000"/>
                    <a:lumOff val="10000"/>
                  </a:schemeClr>
                </a:solidFill>
              </a:rPr>
              <a:t>Use </a:t>
            </a:r>
            <a:r>
              <a:rPr lang="en-US" dirty="0">
                <a:solidFill>
                  <a:schemeClr val="tx2">
                    <a:lumMod val="90000"/>
                    <a:lumOff val="10000"/>
                  </a:schemeClr>
                </a:solidFill>
              </a:rPr>
              <a:t>mfrtrail.i </a:t>
            </a:r>
            <a:r>
              <a:rPr lang="en-US" dirty="0" smtClean="0">
                <a:solidFill>
                  <a:schemeClr val="tx2">
                    <a:lumMod val="90000"/>
                    <a:lumOff val="10000"/>
                  </a:schemeClr>
                </a:solidFill>
              </a:rPr>
              <a:t>or </a:t>
            </a:r>
            <a:r>
              <a:rPr lang="en-US" dirty="0">
                <a:solidFill>
                  <a:schemeClr val="tx2">
                    <a:lumMod val="90000"/>
                    <a:lumOff val="10000"/>
                  </a:schemeClr>
                </a:solidFill>
              </a:rPr>
              <a:t>mftrl080.i </a:t>
            </a:r>
            <a:r>
              <a:rPr lang="en-US" dirty="0" smtClean="0">
                <a:solidFill>
                  <a:schemeClr val="tx2">
                    <a:lumMod val="90000"/>
                    <a:lumOff val="10000"/>
                  </a:schemeClr>
                </a:solidFill>
              </a:rPr>
              <a:t>for consistency </a:t>
            </a:r>
            <a:r>
              <a:rPr lang="en-US" dirty="0">
                <a:solidFill>
                  <a:schemeClr val="tx2">
                    <a:lumMod val="90000"/>
                    <a:lumOff val="10000"/>
                  </a:schemeClr>
                </a:solidFill>
              </a:rPr>
              <a:t>with </a:t>
            </a:r>
            <a:r>
              <a:rPr lang="en-US" dirty="0" smtClean="0">
                <a:solidFill>
                  <a:schemeClr val="tx2">
                    <a:lumMod val="90000"/>
                    <a:lumOff val="10000"/>
                  </a:schemeClr>
                </a:solidFill>
              </a:rPr>
              <a:t>standard QAD EA reports</a:t>
            </a:r>
            <a:endParaRPr lang="en-US" dirty="0">
              <a:solidFill>
                <a:schemeClr val="tx2">
                  <a:lumMod val="90000"/>
                  <a:lumOff val="10000"/>
                </a:schemeClr>
              </a:solidFill>
            </a:endParaRPr>
          </a:p>
          <a:p>
            <a:pPr>
              <a:spcBef>
                <a:spcPct val="50000"/>
              </a:spcBef>
              <a:buNone/>
            </a:pPr>
            <a:r>
              <a:rPr lang="en-US" dirty="0" smtClean="0">
                <a:solidFill>
                  <a:schemeClr val="tx2">
                    <a:lumMod val="90000"/>
                    <a:lumOff val="10000"/>
                  </a:schemeClr>
                </a:solidFill>
              </a:rPr>
              <a:t>			</a:t>
            </a:r>
            <a:r>
              <a:rPr lang="en-US" b="1" dirty="0" smtClean="0">
                <a:solidFill>
                  <a:schemeClr val="tx2">
                    <a:lumMod val="90000"/>
                    <a:lumOff val="10000"/>
                  </a:schemeClr>
                </a:solidFill>
              </a:rPr>
              <a:t>{us/mf/mfrtrail.i </a:t>
            </a:r>
            <a:r>
              <a:rPr lang="en-US" b="1" dirty="0">
                <a:solidFill>
                  <a:schemeClr val="tx2">
                    <a:lumMod val="90000"/>
                    <a:lumOff val="10000"/>
                  </a:schemeClr>
                </a:solidFill>
              </a:rPr>
              <a:t>"stream rport"}</a:t>
            </a:r>
          </a:p>
          <a:p>
            <a:pPr lvl="1">
              <a:spcBef>
                <a:spcPct val="50000"/>
              </a:spcBef>
              <a:buNone/>
            </a:pPr>
            <a:r>
              <a:rPr lang="en-US" dirty="0" smtClean="0">
                <a:solidFill>
                  <a:schemeClr val="tx2">
                    <a:lumMod val="90000"/>
                    <a:lumOff val="10000"/>
                  </a:schemeClr>
                </a:solidFill>
              </a:rPr>
              <a:t>	</a:t>
            </a:r>
            <a:r>
              <a:rPr lang="en-US" i="1" dirty="0" smtClean="0">
                <a:solidFill>
                  <a:schemeClr val="tx2">
                    <a:lumMod val="90000"/>
                    <a:lumOff val="10000"/>
                  </a:schemeClr>
                </a:solidFill>
              </a:rPr>
              <a:t>	{</a:t>
            </a:r>
            <a:r>
              <a:rPr lang="en-US" i="1" dirty="0">
                <a:solidFill>
                  <a:schemeClr val="tx2">
                    <a:lumMod val="90000"/>
                    <a:lumOff val="10000"/>
                  </a:schemeClr>
                </a:solidFill>
              </a:rPr>
              <a:t>1} "stream name" (optional)</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780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3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35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35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03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p:cNvGrpSpPr>
            <a:grpSpLocks/>
          </p:cNvGrpSpPr>
          <p:nvPr/>
        </p:nvGrpSpPr>
        <p:grpSpPr bwMode="auto">
          <a:xfrm>
            <a:off x="428624" y="2963070"/>
            <a:ext cx="6221557" cy="1697038"/>
            <a:chOff x="312" y="2684"/>
            <a:chExt cx="2568" cy="1069"/>
          </a:xfrm>
        </p:grpSpPr>
        <p:sp>
          <p:nvSpPr>
            <p:cNvPr id="102403" name="Rectangle 3"/>
            <p:cNvSpPr>
              <a:spLocks noChangeArrowheads="1"/>
            </p:cNvSpPr>
            <p:nvPr/>
          </p:nvSpPr>
          <p:spPr bwMode="auto">
            <a:xfrm>
              <a:off x="312" y="2822"/>
              <a:ext cx="2568" cy="931"/>
            </a:xfrm>
            <a:prstGeom prst="rect">
              <a:avLst/>
            </a:prstGeom>
            <a:solidFill>
              <a:schemeClr val="bg1"/>
            </a:solidFill>
            <a:ln w="12700">
              <a:solidFill>
                <a:schemeClr val="tx1"/>
              </a:solidFill>
              <a:miter lim="800000"/>
              <a:headEnd/>
              <a:tailEnd/>
            </a:ln>
            <a:effectLst/>
          </p:spPr>
          <p:txBody>
            <a:bodyPr anchor="ctr">
              <a:spAutoFit/>
            </a:bodyPr>
            <a:lstStyle/>
            <a:p>
              <a:r>
                <a:rPr lang="en-US" sz="1800" b="1" dirty="0"/>
                <a:t>displays 132 column report criteria</a:t>
              </a:r>
            </a:p>
            <a:p>
              <a:endParaRPr lang="en-US" sz="1800" b="1" dirty="0"/>
            </a:p>
            <a:p>
              <a:r>
                <a:rPr lang="en-US" sz="1800" b="1" dirty="0" smtClean="0">
                  <a:solidFill>
                    <a:srgbClr val="0070C0"/>
                  </a:solidFill>
                  <a:latin typeface="Courier New" pitchFamily="49" charset="0"/>
                  <a:cs typeface="Courier New" pitchFamily="49" charset="0"/>
                </a:rPr>
                <a:t>{us/bbi/mfreset.i </a:t>
              </a:r>
              <a:r>
                <a:rPr lang="en-US" sz="1800" b="1" dirty="0">
                  <a:solidFill>
                    <a:srgbClr val="0070C0"/>
                  </a:solidFill>
                  <a:latin typeface="Courier New" pitchFamily="49" charset="0"/>
                  <a:cs typeface="Courier New" pitchFamily="49" charset="0"/>
                </a:rPr>
                <a:t>{1}}</a:t>
              </a:r>
            </a:p>
            <a:p>
              <a:r>
                <a:rPr lang="en-US" sz="1800" b="1" dirty="0" smtClean="0">
                  <a:solidFill>
                    <a:srgbClr val="0070C0"/>
                  </a:solidFill>
                  <a:latin typeface="Courier New" pitchFamily="49" charset="0"/>
                  <a:cs typeface="Courier New" pitchFamily="49" charset="0"/>
                </a:rPr>
                <a:t>{us/bbi/pxmsg.i &amp;MSGNUM = 9 &amp;ERRORLEVEL = 1</a:t>
              </a:r>
              <a:r>
                <a:rPr lang="en-US" sz="1800" b="1" dirty="0">
                  <a:solidFill>
                    <a:srgbClr val="0070C0"/>
                  </a:solidFill>
                  <a:latin typeface="Courier New" pitchFamily="49" charset="0"/>
                  <a:cs typeface="Courier New" pitchFamily="49" charset="0"/>
                </a:rPr>
                <a:t>}</a:t>
              </a:r>
              <a:endParaRPr kumimoji="0" lang="en-US" sz="1800" dirty="0">
                <a:solidFill>
                  <a:srgbClr val="0070C0"/>
                </a:solidFill>
                <a:latin typeface="Courier New" pitchFamily="49" charset="0"/>
                <a:cs typeface="Courier New" pitchFamily="49" charset="0"/>
              </a:endParaRPr>
            </a:p>
          </p:txBody>
        </p:sp>
        <p:sp>
          <p:nvSpPr>
            <p:cNvPr id="102406" name="Rectangle 6"/>
            <p:cNvSpPr>
              <a:spLocks noChangeArrowheads="1"/>
            </p:cNvSpPr>
            <p:nvPr/>
          </p:nvSpPr>
          <p:spPr bwMode="auto">
            <a:xfrm>
              <a:off x="312" y="2684"/>
              <a:ext cx="2568" cy="232"/>
            </a:xfrm>
            <a:prstGeom prst="rect">
              <a:avLst/>
            </a:prstGeom>
            <a:solidFill>
              <a:schemeClr val="folHlink"/>
            </a:solidFill>
            <a:ln w="12700">
              <a:solidFill>
                <a:schemeClr val="tx1"/>
              </a:solidFill>
              <a:miter lim="800000"/>
              <a:headEnd/>
              <a:tailEnd/>
            </a:ln>
            <a:effectLst/>
          </p:spPr>
          <p:txBody>
            <a:bodyPr wrap="none" anchor="ctr"/>
            <a:lstStyle/>
            <a:p>
              <a:pPr algn="ctr"/>
              <a:r>
                <a:rPr lang="en-US" b="1" dirty="0">
                  <a:solidFill>
                    <a:schemeClr val="bg1"/>
                  </a:solidFill>
                </a:rPr>
                <a:t>mfrtrail.i</a:t>
              </a:r>
              <a:endParaRPr kumimoji="0" lang="en-US" dirty="0">
                <a:solidFill>
                  <a:schemeClr val="bg1"/>
                </a:solidFill>
              </a:endParaRPr>
            </a:p>
          </p:txBody>
        </p:sp>
      </p:grpSp>
      <p:grpSp>
        <p:nvGrpSpPr>
          <p:cNvPr id="3" name="Group 20"/>
          <p:cNvGrpSpPr>
            <a:grpSpLocks/>
          </p:cNvGrpSpPr>
          <p:nvPr/>
        </p:nvGrpSpPr>
        <p:grpSpPr bwMode="auto">
          <a:xfrm>
            <a:off x="1686287" y="4565108"/>
            <a:ext cx="7336951" cy="1705066"/>
            <a:chOff x="2922" y="2862"/>
            <a:chExt cx="2432" cy="1184"/>
          </a:xfrm>
        </p:grpSpPr>
        <p:sp>
          <p:nvSpPr>
            <p:cNvPr id="102402" name="Rectangle 2"/>
            <p:cNvSpPr>
              <a:spLocks noChangeArrowheads="1"/>
            </p:cNvSpPr>
            <p:nvPr/>
          </p:nvSpPr>
          <p:spPr bwMode="auto">
            <a:xfrm>
              <a:off x="2922" y="3094"/>
              <a:ext cx="2432" cy="952"/>
            </a:xfrm>
            <a:prstGeom prst="rect">
              <a:avLst/>
            </a:prstGeom>
            <a:solidFill>
              <a:schemeClr val="bg1"/>
            </a:solidFill>
            <a:ln w="12700">
              <a:solidFill>
                <a:schemeClr val="tx1"/>
              </a:solidFill>
              <a:miter lim="800000"/>
              <a:headEnd/>
              <a:tailEnd/>
            </a:ln>
            <a:effectLst/>
          </p:spPr>
          <p:txBody>
            <a:bodyPr wrap="none" anchor="ctr"/>
            <a:lstStyle/>
            <a:p>
              <a:pPr>
                <a:lnSpc>
                  <a:spcPct val="90000"/>
                </a:lnSpc>
                <a:spcBef>
                  <a:spcPct val="30000"/>
                </a:spcBef>
              </a:pPr>
              <a:endParaRPr lang="en-US" sz="1800" b="1" dirty="0" smtClean="0"/>
            </a:p>
            <a:p>
              <a:pPr>
                <a:lnSpc>
                  <a:spcPct val="90000"/>
                </a:lnSpc>
                <a:spcBef>
                  <a:spcPct val="30000"/>
                </a:spcBef>
              </a:pPr>
              <a:r>
                <a:rPr lang="en-US" sz="1800" b="1" dirty="0" smtClean="0"/>
                <a:t>displays </a:t>
              </a:r>
              <a:r>
                <a:rPr lang="en-US" sz="1800" b="1" dirty="0"/>
                <a:t>80 column report criteria</a:t>
              </a:r>
            </a:p>
            <a:p>
              <a:pPr>
                <a:lnSpc>
                  <a:spcPct val="90000"/>
                </a:lnSpc>
                <a:spcBef>
                  <a:spcPct val="30000"/>
                </a:spcBef>
              </a:pPr>
              <a:endParaRPr lang="en-US" sz="1800" b="1" dirty="0"/>
            </a:p>
            <a:p>
              <a:r>
                <a:rPr lang="en-US" sz="1800" b="1" dirty="0" smtClean="0">
                  <a:solidFill>
                    <a:srgbClr val="0070C0"/>
                  </a:solidFill>
                  <a:latin typeface="Courier New" pitchFamily="49" charset="0"/>
                  <a:cs typeface="Courier New" pitchFamily="49" charset="0"/>
                </a:rPr>
                <a:t>{us/bbi/mfreset.i </a:t>
              </a:r>
              <a:r>
                <a:rPr lang="en-US" sz="1800" b="1" dirty="0">
                  <a:solidFill>
                    <a:srgbClr val="0070C0"/>
                  </a:solidFill>
                  <a:latin typeface="Courier New" pitchFamily="49" charset="0"/>
                  <a:cs typeface="Courier New" pitchFamily="49" charset="0"/>
                </a:rPr>
                <a:t>{1}}</a:t>
              </a:r>
            </a:p>
            <a:p>
              <a:r>
                <a:rPr lang="en-US" b="1" dirty="0" smtClean="0">
                  <a:solidFill>
                    <a:srgbClr val="0070C0"/>
                  </a:solidFill>
                  <a:latin typeface="Courier New" pitchFamily="49" charset="0"/>
                  <a:cs typeface="Courier New" pitchFamily="49" charset="0"/>
                </a:rPr>
                <a:t>{us/bbi/pxmsg.i &amp;MSGNUM = 9 &amp;ERRORLEVEL = 1}</a:t>
              </a:r>
              <a:endParaRPr lang="en-US" sz="1800" b="1" dirty="0">
                <a:solidFill>
                  <a:srgbClr val="0070C0"/>
                </a:solidFill>
                <a:latin typeface="Courier New" pitchFamily="49" charset="0"/>
                <a:cs typeface="Courier New" pitchFamily="49" charset="0"/>
              </a:endParaRPr>
            </a:p>
            <a:p>
              <a:endParaRPr kumimoji="0" lang="en-US" sz="1800" dirty="0"/>
            </a:p>
          </p:txBody>
        </p:sp>
        <p:sp>
          <p:nvSpPr>
            <p:cNvPr id="102409" name="Rectangle 9"/>
            <p:cNvSpPr>
              <a:spLocks noChangeArrowheads="1"/>
            </p:cNvSpPr>
            <p:nvPr/>
          </p:nvSpPr>
          <p:spPr bwMode="auto">
            <a:xfrm>
              <a:off x="2922" y="2862"/>
              <a:ext cx="2432" cy="232"/>
            </a:xfrm>
            <a:prstGeom prst="rect">
              <a:avLst/>
            </a:prstGeom>
            <a:solidFill>
              <a:schemeClr val="hlink"/>
            </a:solidFill>
            <a:ln w="12700">
              <a:solidFill>
                <a:schemeClr val="tx1"/>
              </a:solidFill>
              <a:miter lim="800000"/>
              <a:headEnd/>
              <a:tailEnd/>
            </a:ln>
            <a:effectLst/>
          </p:spPr>
          <p:txBody>
            <a:bodyPr wrap="none" anchor="ctr"/>
            <a:lstStyle/>
            <a:p>
              <a:pPr algn="ctr"/>
              <a:r>
                <a:rPr lang="en-US" b="1" dirty="0">
                  <a:solidFill>
                    <a:schemeClr val="bg1"/>
                  </a:solidFill>
                </a:rPr>
                <a:t>mftrl080.i</a:t>
              </a:r>
            </a:p>
          </p:txBody>
        </p:sp>
      </p:grpSp>
      <p:sp>
        <p:nvSpPr>
          <p:cNvPr id="102413" name="Rectangle 13"/>
          <p:cNvSpPr>
            <a:spLocks noChangeArrowheads="1"/>
          </p:cNvSpPr>
          <p:nvPr/>
        </p:nvSpPr>
        <p:spPr bwMode="auto">
          <a:xfrm>
            <a:off x="638175" y="1055100"/>
            <a:ext cx="7861300" cy="1752600"/>
          </a:xfrm>
          <a:prstGeom prst="rect">
            <a:avLst/>
          </a:prstGeom>
          <a:noFill/>
          <a:ln w="3175">
            <a:solidFill>
              <a:srgbClr val="000000"/>
            </a:solidFill>
            <a:prstDash val="solid"/>
            <a:miter lim="800000"/>
            <a:headEnd/>
            <a:tailEnd/>
          </a:ln>
          <a:effectLst/>
        </p:spPr>
        <p:txBody>
          <a:bodyPr wrap="none" anchor="ctr"/>
          <a:lstStyle/>
          <a:p>
            <a:r>
              <a:rPr lang="en-US" sz="1600" b="1" dirty="0">
                <a:latin typeface="Courier New" pitchFamily="49" charset="0"/>
              </a:rPr>
              <a:t>REPORT CRITERIA:              Report submitted by: </a:t>
            </a:r>
            <a:r>
              <a:rPr lang="en-US" sz="1600" b="1" dirty="0" smtClean="0">
                <a:latin typeface="Courier New" pitchFamily="49" charset="0"/>
              </a:rPr>
              <a:t>mfg</a:t>
            </a:r>
            <a:endParaRPr lang="en-US" sz="1600" b="1" dirty="0">
              <a:latin typeface="Courier New" pitchFamily="49" charset="0"/>
            </a:endParaRPr>
          </a:p>
          <a:p>
            <a:endParaRPr lang="en-US" sz="1600" b="1" dirty="0">
              <a:latin typeface="Courier New" pitchFamily="49" charset="0"/>
            </a:endParaRPr>
          </a:p>
          <a:p>
            <a:r>
              <a:rPr lang="en-US" sz="1600" b="1" dirty="0">
                <a:latin typeface="Courier New" pitchFamily="49" charset="0"/>
              </a:rPr>
              <a:t>    Address: 1000          To: 2000</a:t>
            </a:r>
          </a:p>
          <a:p>
            <a:r>
              <a:rPr lang="en-US" sz="1600" b="1" dirty="0">
                <a:latin typeface="Courier New" pitchFamily="49" charset="0"/>
              </a:rPr>
              <a:t>  Sort Name:               To:</a:t>
            </a:r>
          </a:p>
          <a:p>
            <a:r>
              <a:rPr lang="en-US" sz="1600" b="1" dirty="0">
                <a:latin typeface="Courier New" pitchFamily="49" charset="0"/>
              </a:rPr>
              <a:t>       Post:               To:               Output: </a:t>
            </a:r>
            <a:r>
              <a:rPr lang="en-US" sz="1600" b="1" dirty="0" smtClean="0">
                <a:latin typeface="Courier New" pitchFamily="49" charset="0"/>
              </a:rPr>
              <a:t>myrep</a:t>
            </a:r>
            <a:endParaRPr lang="en-US" sz="1600" b="1" dirty="0">
              <a:latin typeface="Courier New" pitchFamily="49" charset="0"/>
            </a:endParaRPr>
          </a:p>
          <a:p>
            <a:r>
              <a:rPr lang="en-US" sz="1600" b="1" dirty="0">
                <a:latin typeface="Courier New" pitchFamily="49" charset="0"/>
              </a:rPr>
              <a:t>                                           Batch ID:</a:t>
            </a:r>
          </a:p>
        </p:txBody>
      </p:sp>
      <p:sp>
        <p:nvSpPr>
          <p:cNvPr id="102422" name="Rectangle 22"/>
          <p:cNvSpPr>
            <a:spLocks noGrp="1" noChangeArrowheads="1"/>
          </p:cNvSpPr>
          <p:nvPr>
            <p:ph type="title"/>
          </p:nvPr>
        </p:nvSpPr>
        <p:spPr>
          <a:xfrm>
            <a:off x="428625" y="295770"/>
            <a:ext cx="7247522" cy="641350"/>
          </a:xfrm>
        </p:spPr>
        <p:txBody>
          <a:bodyPr>
            <a:normAutofit/>
          </a:bodyPr>
          <a:lstStyle/>
          <a:p>
            <a:pPr algn="l"/>
            <a:r>
              <a:rPr lang="en-US" dirty="0"/>
              <a:t>Report </a:t>
            </a:r>
            <a:r>
              <a:rPr lang="en-US" dirty="0" smtClean="0"/>
              <a:t>Trailer Examples</a:t>
            </a:r>
            <a:endParaRPr lang="en-US" dirty="0"/>
          </a:p>
        </p:txBody>
      </p:sp>
      <p:sp>
        <p:nvSpPr>
          <p:cNvPr id="11"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790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1233488" y="1492148"/>
            <a:ext cx="6675437" cy="4562475"/>
          </a:xfrm>
          <a:prstGeom prst="rect">
            <a:avLst/>
          </a:prstGeom>
          <a:noFill/>
          <a:ln w="9525">
            <a:noFill/>
            <a:miter lim="800000"/>
            <a:headEnd/>
            <a:tailEnd/>
          </a:ln>
        </p:spPr>
      </p:pic>
      <p:sp>
        <p:nvSpPr>
          <p:cNvPr id="104450" name="Rectangle 2"/>
          <p:cNvSpPr>
            <a:spLocks noGrp="1" noChangeArrowheads="1"/>
          </p:cNvSpPr>
          <p:nvPr>
            <p:ph type="title"/>
          </p:nvPr>
        </p:nvSpPr>
        <p:spPr>
          <a:xfrm>
            <a:off x="344488" y="273042"/>
            <a:ext cx="8799512" cy="641350"/>
          </a:xfrm>
        </p:spPr>
        <p:txBody>
          <a:bodyPr/>
          <a:lstStyle/>
          <a:p>
            <a:pPr algn="l"/>
            <a:r>
              <a:rPr lang="en-US" dirty="0"/>
              <a:t>mfrtrail.i </a:t>
            </a:r>
            <a:r>
              <a:rPr lang="en-US" dirty="0" smtClean="0"/>
              <a:t>and </a:t>
            </a:r>
            <a:r>
              <a:rPr lang="en-US" dirty="0"/>
              <a:t>mftrl080.i – </a:t>
            </a:r>
            <a:r>
              <a:rPr lang="en-US" dirty="0" smtClean="0"/>
              <a:t>Example Use</a:t>
            </a:r>
            <a:endParaRPr lang="en-US" dirty="0"/>
          </a:p>
        </p:txBody>
      </p:sp>
      <p:sp>
        <p:nvSpPr>
          <p:cNvPr id="104452" name="Oval 4"/>
          <p:cNvSpPr>
            <a:spLocks noChangeArrowheads="1"/>
          </p:cNvSpPr>
          <p:nvPr/>
        </p:nvSpPr>
        <p:spPr bwMode="auto">
          <a:xfrm>
            <a:off x="1163779" y="4904507"/>
            <a:ext cx="2457321" cy="533612"/>
          </a:xfrm>
          <a:prstGeom prst="ellipse">
            <a:avLst/>
          </a:prstGeom>
          <a:noFill/>
          <a:ln w="38100">
            <a:solidFill>
              <a:srgbClr val="FF0000"/>
            </a:solidFill>
            <a:round/>
            <a:headEnd/>
            <a:tailEnd/>
          </a:ln>
          <a:effectLst/>
        </p:spPr>
        <p:txBody>
          <a:bodyPr wrap="none" anchor="ctr"/>
          <a:lstStyle/>
          <a:p>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800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04452"/>
                                        </p:tgtEl>
                                      </p:cBhvr>
                                    </p:animEffect>
                                    <p:animScale>
                                      <p:cBhvr>
                                        <p:cTn id="7" dur="250" autoRev="1" fill="hold"/>
                                        <p:tgtEl>
                                          <p:spTgt spid="10445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1782"/>
            <a:ext cx="8229600" cy="716523"/>
          </a:xfrm>
        </p:spPr>
        <p:txBody>
          <a:bodyPr>
            <a:normAutofit/>
          </a:bodyPr>
          <a:lstStyle/>
          <a:p>
            <a:r>
              <a:rPr lang="en-US" dirty="0" smtClean="0"/>
              <a:t>AVAILABLE Function</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3978241"/>
            <a:ext cx="8446640" cy="2468518"/>
          </a:xfrm>
          <a:prstGeom prst="rect">
            <a:avLst/>
          </a:prstGeom>
        </p:spPr>
        <p:txBody>
          <a:bodyPr>
            <a:normAutofit/>
          </a:bodyPr>
          <a:lstStyle/>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IF AVAILABLE checks if expression is true</a:t>
            </a:r>
          </a:p>
          <a:p>
            <a:pPr marL="800100" lvl="1" indent="-342900">
              <a:spcBef>
                <a:spcPct val="20000"/>
              </a:spcBef>
              <a:buClr>
                <a:schemeClr val="accent6"/>
              </a:buClr>
              <a:buFont typeface="Century Gothic" pitchFamily="34" charset="0"/>
              <a:buChar char="-"/>
            </a:pPr>
            <a:r>
              <a:rPr lang="en-US" sz="2000" dirty="0" smtClean="0"/>
              <a:t>Returns </a:t>
            </a:r>
            <a:r>
              <a:rPr lang="en-US" sz="2000" dirty="0" smtClean="0">
                <a:cs typeface="Courier New" pitchFamily="49" charset="0"/>
              </a:rPr>
              <a:t>TRUE</a:t>
            </a:r>
            <a:r>
              <a:rPr lang="en-US" sz="2000" dirty="0" smtClean="0"/>
              <a:t> if the named record buffer contains a record</a:t>
            </a:r>
          </a:p>
          <a:p>
            <a:pPr marL="800100" lvl="1" indent="-342900">
              <a:spcBef>
                <a:spcPct val="20000"/>
              </a:spcBef>
              <a:buClr>
                <a:schemeClr val="accent6"/>
              </a:buClr>
              <a:buFont typeface="Century Gothic" pitchFamily="34" charset="0"/>
              <a:buChar char="-"/>
            </a:pPr>
            <a:r>
              <a:rPr lang="en-US" sz="2000" dirty="0" smtClean="0">
                <a:cs typeface="Courier New" pitchFamily="49" charset="0"/>
              </a:rPr>
              <a:t>Returns FALSE</a:t>
            </a:r>
            <a:r>
              <a:rPr lang="en-US" sz="2000" dirty="0" smtClean="0"/>
              <a:t> if the record buffer is empty</a:t>
            </a:r>
          </a:p>
          <a:p>
            <a:pPr marL="342900" indent="-342900">
              <a:spcBef>
                <a:spcPct val="20000"/>
              </a:spcBef>
              <a:buClr>
                <a:schemeClr val="accent6"/>
              </a:buClr>
              <a:buFont typeface="Arial"/>
              <a:buChar char="•"/>
            </a:pPr>
            <a:r>
              <a:rPr lang="en-US" sz="2400" dirty="0" smtClean="0"/>
              <a:t>Manage availability with </a:t>
            </a:r>
            <a:r>
              <a:rPr lang="en-US" sz="2400" dirty="0" smtClean="0">
                <a:cs typeface="Courier New" pitchFamily="49" charset="0"/>
              </a:rPr>
              <a:t>FIND</a:t>
            </a:r>
            <a:r>
              <a:rPr lang="en-US" sz="2400" dirty="0" smtClean="0"/>
              <a:t>  to avoid error condition</a:t>
            </a:r>
          </a:p>
          <a:p>
            <a:pPr marL="342900" indent="-342900">
              <a:spcBef>
                <a:spcPct val="20000"/>
              </a:spcBef>
              <a:buClr>
                <a:schemeClr val="accent6"/>
              </a:buClr>
            </a:pPr>
            <a:r>
              <a:rPr lang="en-US" sz="2200" b="1" dirty="0" smtClean="0">
                <a:solidFill>
                  <a:srgbClr val="0070C0"/>
                </a:solidFill>
                <a:latin typeface="Courier New" pitchFamily="49" charset="0"/>
                <a:cs typeface="Courier New" pitchFamily="49" charset="0"/>
              </a:rPr>
              <a:t>		</a:t>
            </a:r>
            <a:r>
              <a:rPr lang="en-US" sz="2000" b="1" dirty="0" smtClean="0">
                <a:latin typeface="Courier New" pitchFamily="49" charset="0"/>
                <a:cs typeface="Courier New" pitchFamily="49" charset="0"/>
              </a:rPr>
              <a:t>IF NOT AVAILABLE pt_mstr THEN …</a:t>
            </a:r>
            <a:endParaRPr lang="en-US" sz="2000" dirty="0" smtClean="0">
              <a:latin typeface="Courier New" pitchFamily="49" charset="0"/>
              <a:cs typeface="Courier New" pitchFamily="49" charset="0"/>
            </a:endParaRPr>
          </a:p>
          <a:p>
            <a:pPr marL="342900" indent="-342900">
              <a:spcBef>
                <a:spcPct val="20000"/>
              </a:spcBef>
              <a:buClr>
                <a:schemeClr val="accent6"/>
              </a:buClr>
              <a:buFont typeface="Arial"/>
              <a:buChar char="•"/>
            </a:pPr>
            <a:endParaRPr lang="en-US" sz="2800" dirty="0" smtClean="0">
              <a:solidFill>
                <a:schemeClr val="tx2">
                  <a:lumMod val="90000"/>
                  <a:lumOff val="10000"/>
                </a:schemeClr>
              </a:solidFill>
              <a:cs typeface="Courier New" pitchFamily="49" charset="0"/>
            </a:endParaRPr>
          </a:p>
        </p:txBody>
      </p:sp>
      <p:sp>
        <p:nvSpPr>
          <p:cNvPr id="12" name="TextBox 11"/>
          <p:cNvSpPr txBox="1"/>
          <p:nvPr/>
        </p:nvSpPr>
        <p:spPr>
          <a:xfrm>
            <a:off x="609599" y="909764"/>
            <a:ext cx="8273143" cy="3139321"/>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pc07002.p – Retrieving One Specific Record */</a:t>
            </a:r>
          </a:p>
          <a:p>
            <a:r>
              <a:rPr lang="en-US" b="1" dirty="0" smtClean="0">
                <a:latin typeface="Courier New" pitchFamily="49" charset="0"/>
                <a:cs typeface="Courier New" pitchFamily="49" charset="0"/>
              </a:rPr>
              <a:t>PROMPT-FOR pt_part.</a:t>
            </a:r>
          </a:p>
          <a:p>
            <a:r>
              <a:rPr lang="en-US" b="1" dirty="0" smtClean="0">
                <a:latin typeface="Courier New" pitchFamily="49" charset="0"/>
                <a:cs typeface="Courier New" pitchFamily="49" charset="0"/>
              </a:rPr>
              <a:t>FIND pt_mstr NO-LOCK </a:t>
            </a:r>
          </a:p>
          <a:p>
            <a:r>
              <a:rPr lang="en-US" b="1" dirty="0" smtClean="0">
                <a:latin typeface="Courier New" pitchFamily="49" charset="0"/>
                <a:cs typeface="Courier New" pitchFamily="49" charset="0"/>
              </a:rPr>
              <a:t>   WHERE pt_domain = "10USA" </a:t>
            </a:r>
          </a:p>
          <a:p>
            <a:r>
              <a:rPr lang="en-US" b="1" dirty="0" smtClean="0">
                <a:latin typeface="Courier New" pitchFamily="49" charset="0"/>
                <a:cs typeface="Courier New" pitchFamily="49" charset="0"/>
              </a:rPr>
              <a:t>   AND pt_part = INPUT pt_part NO-ERROR.</a:t>
            </a:r>
          </a:p>
          <a:p>
            <a:r>
              <a:rPr lang="en-US" b="1" dirty="0" smtClean="0">
                <a:solidFill>
                  <a:srgbClr val="0070C0"/>
                </a:solidFill>
                <a:latin typeface="Courier New" pitchFamily="49" charset="0"/>
                <a:cs typeface="Courier New" pitchFamily="49" charset="0"/>
              </a:rPr>
              <a:t>IF AVAILABLE pt_mstr THEN</a:t>
            </a:r>
          </a:p>
          <a:p>
            <a:r>
              <a:rPr lang="en-US" b="1" dirty="0" smtClean="0">
                <a:latin typeface="Courier New" pitchFamily="49" charset="0"/>
                <a:cs typeface="Courier New" pitchFamily="49" charset="0"/>
              </a:rPr>
              <a:t>	DISPLAY pt_part pt_desc1 pt_um pt_price pt_group</a:t>
            </a:r>
          </a:p>
          <a:p>
            <a:r>
              <a:rPr lang="en-US" b="1" dirty="0" smtClean="0">
                <a:latin typeface="Courier New" pitchFamily="49" charset="0"/>
                <a:cs typeface="Courier New" pitchFamily="49" charset="0"/>
              </a:rPr>
              <a:t>	   WITH TITLE "Item Inquiry" WIDTH 132. </a:t>
            </a:r>
          </a:p>
          <a:p>
            <a:r>
              <a:rPr lang="en-US" b="1" dirty="0" smtClean="0">
                <a:latin typeface="Courier New" pitchFamily="49" charset="0"/>
                <a:cs typeface="Courier New" pitchFamily="49" charset="0"/>
              </a:rPr>
              <a:t>ELSE DO: </a:t>
            </a:r>
          </a:p>
          <a:p>
            <a:r>
              <a:rPr lang="en-US" b="1" dirty="0" smtClean="0">
                <a:latin typeface="Courier New" pitchFamily="49" charset="0"/>
                <a:cs typeface="Courier New" pitchFamily="49" charset="0"/>
              </a:rPr>
              <a:t>	MESSAGE "Item" + INPUT pt_part + " Not Found".</a:t>
            </a:r>
          </a:p>
          <a:p>
            <a:r>
              <a:rPr lang="en-US" b="1" dirty="0" smtClean="0">
                <a:latin typeface="Courier New" pitchFamily="49" charset="0"/>
                <a:cs typeface="Courier New" pitchFamily="49" charset="0"/>
              </a:rPr>
              <a:t>End.</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0" indent="0">
              <a:buNone/>
            </a:pPr>
            <a:r>
              <a:rPr lang="en-GB" dirty="0" smtClean="0">
                <a:solidFill>
                  <a:schemeClr val="tx2">
                    <a:lumMod val="90000"/>
                    <a:lumOff val="10000"/>
                  </a:schemeClr>
                </a:solidFill>
              </a:rPr>
              <a:t>You should now be familiar with u</a:t>
            </a:r>
            <a:r>
              <a:rPr lang="en-GB" dirty="0" smtClean="0"/>
              <a:t>sing Standard QAD EA include files</a:t>
            </a:r>
            <a:endParaRPr lang="en-US" dirty="0" smtClean="0"/>
          </a:p>
        </p:txBody>
      </p:sp>
      <p:sp>
        <p:nvSpPr>
          <p:cNvPr id="4" name="Title 3"/>
          <p:cNvSpPr>
            <a:spLocks noGrp="1"/>
          </p:cNvSpPr>
          <p:nvPr>
            <p:ph type="title"/>
          </p:nvPr>
        </p:nvSpPr>
        <p:spPr>
          <a:xfrm>
            <a:off x="457200" y="402908"/>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810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30300"/>
            <a:ext cx="8229600" cy="1155700"/>
          </a:xfrm>
        </p:spPr>
        <p:txBody>
          <a:bodyPr>
            <a:normAutofit/>
          </a:bodyPr>
          <a:lstStyle/>
          <a:p>
            <a:r>
              <a:rPr lang="en-US" dirty="0" smtClean="0"/>
              <a:t>Lesson 11: Arrays, Temp-Tables, Buffers, and Other Useful Functions</a:t>
            </a:r>
            <a:endParaRPr lang="en-US"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6154"/>
            <a:ext cx="8229600" cy="716523"/>
          </a:xfrm>
        </p:spPr>
        <p:txBody>
          <a:bodyPr/>
          <a:lstStyle/>
          <a:p>
            <a:r>
              <a:rPr lang="en-US" dirty="0" smtClean="0"/>
              <a:t>Lesson 11 Goals</a:t>
            </a:r>
            <a:endParaRPr lang="en-US" dirty="0"/>
          </a:p>
        </p:txBody>
      </p:sp>
      <p:sp>
        <p:nvSpPr>
          <p:cNvPr id="3" name="Content Placeholder 2"/>
          <p:cNvSpPr>
            <a:spLocks noGrp="1"/>
          </p:cNvSpPr>
          <p:nvPr>
            <p:ph idx="1"/>
          </p:nvPr>
        </p:nvSpPr>
        <p:spPr>
          <a:xfrm>
            <a:off x="457199" y="1134869"/>
            <a:ext cx="8434137" cy="4992157"/>
          </a:xfrm>
        </p:spPr>
        <p:txBody>
          <a:bodyPr>
            <a:normAutofit lnSpcReduction="10000"/>
          </a:bodyPr>
          <a:lstStyle/>
          <a:p>
            <a:pPr marL="0" indent="0">
              <a:buNone/>
            </a:pPr>
            <a:r>
              <a:rPr lang="en-US" sz="3200" dirty="0" smtClean="0">
                <a:solidFill>
                  <a:schemeClr val="tx2">
                    <a:lumMod val="75000"/>
                    <a:lumOff val="25000"/>
                  </a:schemeClr>
                </a:solidFill>
              </a:rPr>
              <a:t>Upon completion of this lesson, you will be familiar with the following topics:</a:t>
            </a:r>
            <a:endParaRPr lang="en-US" sz="3200" dirty="0">
              <a:solidFill>
                <a:schemeClr val="tx2">
                  <a:lumMod val="75000"/>
                  <a:lumOff val="25000"/>
                </a:schemeClr>
              </a:solidFill>
            </a:endParaRPr>
          </a:p>
          <a:p>
            <a:r>
              <a:rPr lang="en-GB" dirty="0" smtClean="0"/>
              <a:t>Arrays, how to identify them, and how to retrieve information from array fields</a:t>
            </a:r>
          </a:p>
          <a:p>
            <a:r>
              <a:rPr lang="en-US" dirty="0" smtClean="0"/>
              <a:t>Internal  and external procedures</a:t>
            </a:r>
          </a:p>
          <a:p>
            <a:r>
              <a:rPr lang="en-GB" dirty="0" smtClean="0"/>
              <a:t>Shared variables and parameters</a:t>
            </a:r>
          </a:p>
          <a:p>
            <a:r>
              <a:rPr lang="en-GB" dirty="0" smtClean="0"/>
              <a:t>Temporary tables and buffers</a:t>
            </a:r>
          </a:p>
          <a:p>
            <a:r>
              <a:rPr lang="en-GB" dirty="0" smtClean="0"/>
              <a:t>Some useful Progress functions such as STRING, SUBSTRING, and TRIM</a:t>
            </a:r>
          </a:p>
          <a:p>
            <a:r>
              <a:rPr lang="en-GB" dirty="0" smtClean="0"/>
              <a:t>Creating </a:t>
            </a:r>
            <a:r>
              <a:rPr lang="en-US" dirty="0" smtClean="0"/>
              <a:t>user-defined functions</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830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2090"/>
            <a:ext cx="8229600" cy="716523"/>
          </a:xfrm>
        </p:spPr>
        <p:txBody>
          <a:bodyPr>
            <a:normAutofit/>
          </a:bodyPr>
          <a:lstStyle/>
          <a:p>
            <a:r>
              <a:rPr lang="en-US" dirty="0" smtClean="0"/>
              <a:t>Array Processing</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2" name="TextBox 11"/>
          <p:cNvSpPr txBox="1"/>
          <p:nvPr/>
        </p:nvSpPr>
        <p:spPr>
          <a:xfrm>
            <a:off x="609600" y="1038614"/>
            <a:ext cx="8286206" cy="3539430"/>
          </a:xfrm>
          <a:prstGeom prst="rect">
            <a:avLst/>
          </a:prstGeom>
          <a:noFill/>
          <a:ln>
            <a:noFill/>
          </a:ln>
        </p:spPr>
        <p:txBody>
          <a:bodyPr wrap="square" rtlCol="0">
            <a:spAutoFit/>
          </a:bodyPr>
          <a:lstStyle/>
          <a:p>
            <a:r>
              <a:rPr lang="en-GB" sz="1400" b="1" dirty="0" smtClean="0">
                <a:solidFill>
                  <a:srgbClr val="4F4F4F"/>
                </a:solidFill>
                <a:latin typeface="Courier New" pitchFamily="49" charset="0"/>
                <a:cs typeface="Courier New" pitchFamily="49" charset="0"/>
              </a:rPr>
              <a:t>/*  pc11001.p – Array Processing */</a:t>
            </a:r>
            <a:endParaRPr lang="en-US" sz="1400" b="1" dirty="0" smtClean="0">
              <a:solidFill>
                <a:srgbClr val="4F4F4F"/>
              </a:solidFill>
              <a:latin typeface="Courier New" pitchFamily="49" charset="0"/>
              <a:cs typeface="Courier New" pitchFamily="49" charset="0"/>
            </a:endParaRPr>
          </a:p>
          <a:p>
            <a:r>
              <a:rPr lang="en-GB" sz="1400" b="1" dirty="0" smtClean="0">
                <a:solidFill>
                  <a:srgbClr val="0070C0"/>
                </a:solidFill>
                <a:latin typeface="Courier New" pitchFamily="49" charset="0"/>
                <a:cs typeface="Courier New" pitchFamily="49" charset="0"/>
              </a:rPr>
              <a:t>DEFINE VARIABLE i AS INTEGER NO-UNDO</a:t>
            </a:r>
            <a:r>
              <a:rPr lang="en-GB" sz="1400" b="1" dirty="0" smtClean="0">
                <a:solidFill>
                  <a:srgbClr val="4F4F4F"/>
                </a:solidFill>
                <a:latin typeface="Courier New" pitchFamily="49" charset="0"/>
                <a:cs typeface="Courier New" pitchFamily="49" charset="0"/>
              </a:rPr>
              <a:t>.</a:t>
            </a:r>
            <a:endParaRPr lang="en-US" sz="1400" b="1" dirty="0" smtClean="0">
              <a:solidFill>
                <a:srgbClr val="4F4F4F"/>
              </a:solidFill>
              <a:latin typeface="Courier New" pitchFamily="49" charset="0"/>
              <a:cs typeface="Courier New" pitchFamily="49" charset="0"/>
            </a:endParaRPr>
          </a:p>
          <a:p>
            <a:r>
              <a:rPr lang="en-GB" sz="1400" b="1" dirty="0" smtClean="0">
                <a:solidFill>
                  <a:srgbClr val="4F4F4F"/>
                </a:solidFill>
                <a:latin typeface="Courier New" pitchFamily="49" charset="0"/>
                <a:cs typeface="Courier New" pitchFamily="49" charset="0"/>
              </a:rPr>
              <a:t>DEFINE VARIABLE type AS CHARACTER FORMAT "x(8)" LABEL "Type".</a:t>
            </a:r>
            <a:endParaRPr lang="en-US" sz="1400" b="1" dirty="0" smtClean="0">
              <a:solidFill>
                <a:srgbClr val="4F4F4F"/>
              </a:solidFill>
              <a:latin typeface="Courier New" pitchFamily="49" charset="0"/>
              <a:cs typeface="Courier New" pitchFamily="49" charset="0"/>
            </a:endParaRPr>
          </a:p>
          <a:p>
            <a:r>
              <a:rPr lang="en-GB" sz="1400" b="1" dirty="0" smtClean="0">
                <a:solidFill>
                  <a:srgbClr val="4F4F4F"/>
                </a:solidFill>
                <a:latin typeface="Courier New" pitchFamily="49" charset="0"/>
                <a:cs typeface="Courier New" pitchFamily="49" charset="0"/>
              </a:rPr>
              <a:t>FOR EACH pc_mstr WHERE pc_domain = "10USA" </a:t>
            </a:r>
          </a:p>
          <a:p>
            <a:r>
              <a:rPr lang="en-GB" sz="1400" b="1" dirty="0" smtClean="0">
                <a:solidFill>
                  <a:srgbClr val="4F4F4F"/>
                </a:solidFill>
                <a:latin typeface="Courier New" pitchFamily="49" charset="0"/>
                <a:cs typeface="Courier New" pitchFamily="49" charset="0"/>
              </a:rPr>
              <a:t>   AND pc_start &lt;= today AND pc_expire &gt;= today NO-LOCK BY pc_list:</a:t>
            </a:r>
            <a:endParaRPr lang="en-US" sz="1400" b="1" dirty="0" smtClean="0">
              <a:solidFill>
                <a:srgbClr val="4F4F4F"/>
              </a:solidFill>
              <a:latin typeface="Courier New" pitchFamily="49" charset="0"/>
              <a:cs typeface="Courier New" pitchFamily="49" charset="0"/>
            </a:endParaRPr>
          </a:p>
          <a:p>
            <a:r>
              <a:rPr lang="en-GB" sz="1400" b="1" dirty="0" smtClean="0">
                <a:solidFill>
                  <a:srgbClr val="4F4F4F"/>
                </a:solidFill>
                <a:latin typeface="Courier New" pitchFamily="49" charset="0"/>
                <a:cs typeface="Courier New" pitchFamily="49" charset="0"/>
              </a:rPr>
              <a:t>   IF pc_amt_type      = "p" THEN type = "Price".</a:t>
            </a:r>
            <a:endParaRPr lang="en-US" sz="1400" b="1" dirty="0" smtClean="0">
              <a:solidFill>
                <a:srgbClr val="4F4F4F"/>
              </a:solidFill>
              <a:latin typeface="Courier New" pitchFamily="49" charset="0"/>
              <a:cs typeface="Courier New" pitchFamily="49" charset="0"/>
            </a:endParaRPr>
          </a:p>
          <a:p>
            <a:r>
              <a:rPr lang="en-GB" sz="1400" b="1" dirty="0" smtClean="0">
                <a:solidFill>
                  <a:srgbClr val="4F4F4F"/>
                </a:solidFill>
                <a:latin typeface="Courier New" pitchFamily="49" charset="0"/>
                <a:cs typeface="Courier New" pitchFamily="49" charset="0"/>
              </a:rPr>
              <a:t>   ELSE IF pc_amt_type = "m" THEN type = "Markup".</a:t>
            </a:r>
            <a:endParaRPr lang="en-US" sz="1400" b="1" dirty="0" smtClean="0">
              <a:solidFill>
                <a:srgbClr val="4F4F4F"/>
              </a:solidFill>
              <a:latin typeface="Courier New" pitchFamily="49" charset="0"/>
              <a:cs typeface="Courier New" pitchFamily="49" charset="0"/>
            </a:endParaRPr>
          </a:p>
          <a:p>
            <a:r>
              <a:rPr lang="en-GB" sz="1400" b="1" dirty="0" smtClean="0">
                <a:solidFill>
                  <a:srgbClr val="4F4F4F"/>
                </a:solidFill>
                <a:latin typeface="Courier New" pitchFamily="49" charset="0"/>
                <a:cs typeface="Courier New" pitchFamily="49" charset="0"/>
              </a:rPr>
              <a:t>   ELSE IF pc_amt_type = "d" THEN type = "Discount".</a:t>
            </a:r>
            <a:endParaRPr lang="en-US" sz="1400" b="1" dirty="0" smtClean="0">
              <a:solidFill>
                <a:srgbClr val="4F4F4F"/>
              </a:solidFill>
              <a:latin typeface="Courier New" pitchFamily="49" charset="0"/>
              <a:cs typeface="Courier New" pitchFamily="49" charset="0"/>
            </a:endParaRPr>
          </a:p>
          <a:p>
            <a:r>
              <a:rPr lang="en-GB" sz="1400" b="1" dirty="0" smtClean="0">
                <a:solidFill>
                  <a:srgbClr val="4F4F4F"/>
                </a:solidFill>
                <a:latin typeface="Courier New" pitchFamily="49" charset="0"/>
                <a:cs typeface="Courier New" pitchFamily="49" charset="0"/>
              </a:rPr>
              <a:t>   ELSE type = "".</a:t>
            </a:r>
            <a:endParaRPr lang="en-US" sz="1400" b="1" dirty="0" smtClean="0">
              <a:solidFill>
                <a:srgbClr val="4F4F4F"/>
              </a:solidFill>
              <a:latin typeface="Courier New" pitchFamily="49" charset="0"/>
              <a:cs typeface="Courier New" pitchFamily="49" charset="0"/>
            </a:endParaRPr>
          </a:p>
          <a:p>
            <a:r>
              <a:rPr lang="en-GB" sz="1400" b="1" dirty="0" smtClean="0">
                <a:solidFill>
                  <a:srgbClr val="4F4F4F"/>
                </a:solidFill>
                <a:latin typeface="Courier New" pitchFamily="49" charset="0"/>
                <a:cs typeface="Courier New" pitchFamily="49" charset="0"/>
              </a:rPr>
              <a:t>   DISPLAY pc_list type pc_prod_line COLUMN-LABEL "Product!Line" pc_part.</a:t>
            </a:r>
            <a:endParaRPr lang="en-US" sz="1400" b="1" dirty="0" smtClean="0">
              <a:solidFill>
                <a:srgbClr val="4F4F4F"/>
              </a:solidFill>
              <a:latin typeface="Courier New" pitchFamily="49" charset="0"/>
              <a:cs typeface="Courier New" pitchFamily="49" charset="0"/>
            </a:endParaRPr>
          </a:p>
          <a:p>
            <a:r>
              <a:rPr lang="en-GB" sz="1400" b="1" dirty="0" smtClean="0">
                <a:solidFill>
                  <a:srgbClr val="4F4F4F"/>
                </a:solidFill>
                <a:latin typeface="Courier New" pitchFamily="49" charset="0"/>
                <a:cs typeface="Courier New" pitchFamily="49" charset="0"/>
              </a:rPr>
              <a:t>  </a:t>
            </a:r>
            <a:r>
              <a:rPr lang="en-GB" sz="1400" b="1" dirty="0" smtClean="0">
                <a:solidFill>
                  <a:srgbClr val="0070C0"/>
                </a:solidFill>
                <a:latin typeface="Courier New" pitchFamily="49" charset="0"/>
                <a:cs typeface="Courier New" pitchFamily="49" charset="0"/>
              </a:rPr>
              <a:t>DO i = 1 TO 15:</a:t>
            </a:r>
            <a:endParaRPr lang="en-US" sz="1400" b="1" dirty="0" smtClean="0">
              <a:solidFill>
                <a:srgbClr val="0070C0"/>
              </a:solidFill>
              <a:latin typeface="Courier New" pitchFamily="49" charset="0"/>
              <a:cs typeface="Courier New" pitchFamily="49" charset="0"/>
            </a:endParaRPr>
          </a:p>
          <a:p>
            <a:r>
              <a:rPr lang="en-GB" sz="1400" b="1" dirty="0" smtClean="0">
                <a:solidFill>
                  <a:srgbClr val="4F4F4F"/>
                </a:solidFill>
                <a:latin typeface="Courier New" pitchFamily="49" charset="0"/>
                <a:cs typeface="Courier New" pitchFamily="49" charset="0"/>
              </a:rPr>
              <a:t>     IF </a:t>
            </a:r>
            <a:r>
              <a:rPr lang="en-GB" sz="1400" b="1" dirty="0" smtClean="0">
                <a:solidFill>
                  <a:srgbClr val="0070C0"/>
                </a:solidFill>
                <a:latin typeface="Courier New" pitchFamily="49" charset="0"/>
                <a:cs typeface="Courier New" pitchFamily="49" charset="0"/>
              </a:rPr>
              <a:t>pc_min_qty[i]</a:t>
            </a:r>
            <a:r>
              <a:rPr lang="en-GB" sz="1400" b="1" dirty="0" smtClean="0">
                <a:solidFill>
                  <a:srgbClr val="4F4F4F"/>
                </a:solidFill>
                <a:latin typeface="Courier New" pitchFamily="49" charset="0"/>
                <a:cs typeface="Courier New" pitchFamily="49" charset="0"/>
              </a:rPr>
              <a:t> = 0 AND </a:t>
            </a:r>
            <a:r>
              <a:rPr lang="en-GB" sz="1400" b="1" dirty="0" smtClean="0">
                <a:solidFill>
                  <a:srgbClr val="0070C0"/>
                </a:solidFill>
                <a:latin typeface="Courier New" pitchFamily="49" charset="0"/>
                <a:cs typeface="Courier New" pitchFamily="49" charset="0"/>
              </a:rPr>
              <a:t>pc_amt[i]</a:t>
            </a:r>
            <a:r>
              <a:rPr lang="en-GB" sz="1400" b="1" dirty="0" smtClean="0">
                <a:solidFill>
                  <a:srgbClr val="4F4F4F"/>
                </a:solidFill>
                <a:latin typeface="Courier New" pitchFamily="49" charset="0"/>
                <a:cs typeface="Courier New" pitchFamily="49" charset="0"/>
              </a:rPr>
              <a:t> = 0 THEN NEXT.</a:t>
            </a:r>
            <a:endParaRPr lang="en-US" sz="1400" b="1" dirty="0" smtClean="0">
              <a:solidFill>
                <a:srgbClr val="4F4F4F"/>
              </a:solidFill>
              <a:latin typeface="Courier New" pitchFamily="49" charset="0"/>
              <a:cs typeface="Courier New" pitchFamily="49" charset="0"/>
            </a:endParaRPr>
          </a:p>
          <a:p>
            <a:r>
              <a:rPr lang="en-GB" sz="1400" b="1" dirty="0" smtClean="0">
                <a:solidFill>
                  <a:srgbClr val="4F4F4F"/>
                </a:solidFill>
                <a:latin typeface="Courier New" pitchFamily="49" charset="0"/>
                <a:cs typeface="Courier New" pitchFamily="49" charset="0"/>
              </a:rPr>
              <a:t>     DISPLAY </a:t>
            </a:r>
            <a:r>
              <a:rPr lang="en-GB" sz="1400" b="1" dirty="0" smtClean="0">
                <a:solidFill>
                  <a:srgbClr val="0070C0"/>
                </a:solidFill>
                <a:latin typeface="Courier New" pitchFamily="49" charset="0"/>
                <a:cs typeface="Courier New" pitchFamily="49" charset="0"/>
              </a:rPr>
              <a:t>pc_min_qty[i] pc_amt[i]</a:t>
            </a:r>
            <a:r>
              <a:rPr lang="en-GB" sz="1400" b="1" dirty="0" smtClean="0">
                <a:solidFill>
                  <a:srgbClr val="4F4F4F"/>
                </a:solidFill>
                <a:latin typeface="Courier New" pitchFamily="49" charset="0"/>
                <a:cs typeface="Courier New" pitchFamily="49" charset="0"/>
              </a:rPr>
              <a:t>.</a:t>
            </a:r>
            <a:endParaRPr lang="en-US" sz="1400" b="1" dirty="0" smtClean="0">
              <a:solidFill>
                <a:srgbClr val="4F4F4F"/>
              </a:solidFill>
              <a:latin typeface="Courier New" pitchFamily="49" charset="0"/>
              <a:cs typeface="Courier New" pitchFamily="49" charset="0"/>
            </a:endParaRPr>
          </a:p>
          <a:p>
            <a:r>
              <a:rPr lang="en-GB" sz="1400" b="1" dirty="0" smtClean="0">
                <a:solidFill>
                  <a:srgbClr val="4F4F4F"/>
                </a:solidFill>
                <a:latin typeface="Courier New" pitchFamily="49" charset="0"/>
                <a:cs typeface="Courier New" pitchFamily="49" charset="0"/>
              </a:rPr>
              <a:t>     DOWN 1.</a:t>
            </a:r>
            <a:endParaRPr lang="en-US" sz="1400" b="1" dirty="0" smtClean="0">
              <a:solidFill>
                <a:srgbClr val="4F4F4F"/>
              </a:solidFill>
              <a:latin typeface="Courier New" pitchFamily="49" charset="0"/>
              <a:cs typeface="Courier New" pitchFamily="49" charset="0"/>
            </a:endParaRPr>
          </a:p>
          <a:p>
            <a:r>
              <a:rPr lang="en-GB" sz="1400" b="1" dirty="0" smtClean="0">
                <a:solidFill>
                  <a:srgbClr val="4F4F4F"/>
                </a:solidFill>
                <a:latin typeface="Courier New" pitchFamily="49" charset="0"/>
                <a:cs typeface="Courier New" pitchFamily="49" charset="0"/>
              </a:rPr>
              <a:t>  </a:t>
            </a:r>
            <a:r>
              <a:rPr lang="en-GB" sz="1400" b="1" dirty="0" smtClean="0">
                <a:solidFill>
                  <a:srgbClr val="0070C0"/>
                </a:solidFill>
                <a:latin typeface="Courier New" pitchFamily="49" charset="0"/>
                <a:cs typeface="Courier New" pitchFamily="49" charset="0"/>
              </a:rPr>
              <a:t>END.</a:t>
            </a:r>
            <a:endParaRPr lang="en-US" sz="1400" b="1" dirty="0" smtClean="0">
              <a:solidFill>
                <a:srgbClr val="0070C0"/>
              </a:solidFill>
              <a:latin typeface="Courier New" pitchFamily="49" charset="0"/>
              <a:cs typeface="Courier New" pitchFamily="49" charset="0"/>
            </a:endParaRPr>
          </a:p>
          <a:p>
            <a:r>
              <a:rPr lang="en-GB" sz="1400" b="1" dirty="0" smtClean="0">
                <a:solidFill>
                  <a:srgbClr val="4F4F4F"/>
                </a:solidFill>
                <a:latin typeface="Courier New" pitchFamily="49" charset="0"/>
                <a:cs typeface="Courier New" pitchFamily="49" charset="0"/>
              </a:rPr>
              <a:t>END.</a:t>
            </a:r>
            <a:endParaRPr lang="en-US" sz="1400" b="1" dirty="0">
              <a:solidFill>
                <a:srgbClr val="4F4F4F"/>
              </a:solidFill>
              <a:latin typeface="Courier New" pitchFamily="49" charset="0"/>
              <a:cs typeface="Courier New" pitchFamily="49" charset="0"/>
            </a:endParaRPr>
          </a:p>
        </p:txBody>
      </p:sp>
      <p:sp>
        <p:nvSpPr>
          <p:cNvPr id="6" name="Content Placeholder 2"/>
          <p:cNvSpPr txBox="1">
            <a:spLocks/>
          </p:cNvSpPr>
          <p:nvPr/>
        </p:nvSpPr>
        <p:spPr>
          <a:xfrm>
            <a:off x="609599" y="4434369"/>
            <a:ext cx="8446640" cy="2048694"/>
          </a:xfrm>
          <a:prstGeom prst="rect">
            <a:avLst/>
          </a:prstGeom>
        </p:spPr>
        <p:txBody>
          <a:bodyPr>
            <a:normAutofit/>
          </a:bodyPr>
          <a:lstStyle/>
          <a:p>
            <a:pPr marL="342900" indent="-342900">
              <a:spcBef>
                <a:spcPct val="20000"/>
              </a:spcBef>
              <a:buClr>
                <a:schemeClr val="accent6"/>
              </a:buClr>
              <a:buFont typeface="Arial"/>
              <a:buChar char="•"/>
            </a:pPr>
            <a:r>
              <a:rPr lang="en-GB" sz="2200" dirty="0" smtClean="0"/>
              <a:t>An </a:t>
            </a:r>
            <a:r>
              <a:rPr lang="en-GB" sz="2200" i="1" dirty="0" smtClean="0"/>
              <a:t>array</a:t>
            </a:r>
            <a:r>
              <a:rPr lang="en-GB" sz="2200" dirty="0" smtClean="0"/>
              <a:t> is a field that occurs more than once for each record</a:t>
            </a:r>
          </a:p>
          <a:p>
            <a:pPr marL="800100" lvl="1" indent="-454025">
              <a:spcBef>
                <a:spcPct val="20000"/>
              </a:spcBef>
              <a:buClr>
                <a:schemeClr val="accent6"/>
              </a:buClr>
            </a:pPr>
            <a:r>
              <a:rPr lang="en-GB" sz="2200" i="1" dirty="0" smtClean="0"/>
              <a:t>Extent</a:t>
            </a:r>
            <a:r>
              <a:rPr lang="en-GB" sz="2200" dirty="0" smtClean="0"/>
              <a:t> is the number of times that the field occurs</a:t>
            </a:r>
            <a:endParaRPr lang="en-US" sz="2200" dirty="0" smtClean="0">
              <a:solidFill>
                <a:schemeClr val="tx2">
                  <a:lumMod val="90000"/>
                  <a:lumOff val="10000"/>
                </a:schemeClr>
              </a:solidFill>
              <a:cs typeface="Courier New" pitchFamily="49" charset="0"/>
            </a:endParaRPr>
          </a:p>
          <a:p>
            <a:pPr marL="342900" indent="-342900">
              <a:spcBef>
                <a:spcPct val="20000"/>
              </a:spcBef>
              <a:buClr>
                <a:schemeClr val="accent6"/>
              </a:buClr>
              <a:buFont typeface="Arial"/>
              <a:buChar char="•"/>
            </a:pPr>
            <a:r>
              <a:rPr lang="en-GB" sz="2200" dirty="0" smtClean="0"/>
              <a:t>Number of </a:t>
            </a:r>
            <a:r>
              <a:rPr lang="en-GB" sz="2200" i="1" dirty="0" smtClean="0"/>
              <a:t>extents</a:t>
            </a:r>
            <a:r>
              <a:rPr lang="en-GB" sz="2200" dirty="0" smtClean="0"/>
              <a:t> is shown in square brackets  [ ]  </a:t>
            </a:r>
          </a:p>
          <a:p>
            <a:pPr marL="342900" indent="-342900">
              <a:spcBef>
                <a:spcPct val="20000"/>
              </a:spcBef>
              <a:buClr>
                <a:schemeClr val="accent6"/>
              </a:buClr>
              <a:buFont typeface="Arial"/>
              <a:buChar char="•"/>
            </a:pPr>
            <a:r>
              <a:rPr lang="en-US" sz="2200" dirty="0" smtClean="0">
                <a:solidFill>
                  <a:schemeClr val="tx2">
                    <a:lumMod val="90000"/>
                    <a:lumOff val="10000"/>
                  </a:schemeClr>
                </a:solidFill>
                <a:cs typeface="Courier New" pitchFamily="49" charset="0"/>
              </a:rPr>
              <a:t>Error occurs if you exceed the number of extents specified</a:t>
            </a:r>
            <a:endParaRPr lang="en-US" sz="2200" dirty="0" smtClean="0"/>
          </a:p>
          <a:p>
            <a:pPr marL="342900" indent="-342900">
              <a:spcBef>
                <a:spcPct val="20000"/>
              </a:spcBef>
              <a:buClr>
                <a:schemeClr val="accent6"/>
              </a:buClr>
              <a:buFont typeface="Arial"/>
              <a:buChar char="•"/>
            </a:pPr>
            <a:endParaRPr lang="en-US" sz="2200" dirty="0" smtClean="0">
              <a:solidFill>
                <a:schemeClr val="tx2">
                  <a:lumMod val="90000"/>
                  <a:lumOff val="10000"/>
                </a:schemeClr>
              </a:solidFill>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840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11-1: Arrays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850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ChangeArrowheads="1"/>
          </p:cNvSpPr>
          <p:nvPr/>
        </p:nvSpPr>
        <p:spPr bwMode="auto">
          <a:xfrm>
            <a:off x="1333500" y="163513"/>
            <a:ext cx="7810500" cy="217487"/>
          </a:xfrm>
          <a:prstGeom prst="rect">
            <a:avLst/>
          </a:prstGeom>
          <a:noFill/>
          <a:ln w="9525">
            <a:noFill/>
            <a:miter lim="800000"/>
            <a:headEnd/>
            <a:tailEnd/>
          </a:ln>
          <a:effectLst/>
        </p:spPr>
        <p:txBody>
          <a:bodyPr wrap="none" anchor="ctr"/>
          <a:lstStyle/>
          <a:p>
            <a:endParaRPr lang="en-US" dirty="0"/>
          </a:p>
        </p:txBody>
      </p:sp>
      <p:sp>
        <p:nvSpPr>
          <p:cNvPr id="227332" name="Rectangle 4"/>
          <p:cNvSpPr>
            <a:spLocks noGrp="1" noChangeArrowheads="1"/>
          </p:cNvSpPr>
          <p:nvPr>
            <p:ph type="body" idx="1"/>
          </p:nvPr>
        </p:nvSpPr>
        <p:spPr>
          <a:xfrm>
            <a:off x="533400" y="1050645"/>
            <a:ext cx="8401594" cy="5361041"/>
          </a:xfrm>
        </p:spPr>
        <p:txBody>
          <a:bodyPr lIns="86493" tIns="43247" rIns="86493" bIns="43247">
            <a:normAutofit/>
          </a:bodyPr>
          <a:lstStyle/>
          <a:p>
            <a:pPr>
              <a:lnSpc>
                <a:spcPct val="90000"/>
              </a:lnSpc>
              <a:spcBef>
                <a:spcPts val="1000"/>
              </a:spcBef>
            </a:pPr>
            <a:r>
              <a:rPr lang="en-US" sz="2600" dirty="0" smtClean="0"/>
              <a:t>Can </a:t>
            </a:r>
            <a:r>
              <a:rPr lang="en-US" sz="2600" dirty="0"/>
              <a:t>contain all other types of blocks</a:t>
            </a:r>
          </a:p>
          <a:p>
            <a:pPr>
              <a:lnSpc>
                <a:spcPct val="90000"/>
              </a:lnSpc>
              <a:spcBef>
                <a:spcPts val="1000"/>
              </a:spcBef>
            </a:pPr>
            <a:r>
              <a:rPr lang="en-US" sz="2600" dirty="0"/>
              <a:t>Can execute by name using the RUN statement</a:t>
            </a:r>
          </a:p>
          <a:p>
            <a:pPr>
              <a:lnSpc>
                <a:spcPct val="90000"/>
              </a:lnSpc>
              <a:spcBef>
                <a:spcPts val="1000"/>
              </a:spcBef>
            </a:pPr>
            <a:r>
              <a:rPr lang="en-US" sz="2600" dirty="0"/>
              <a:t>Can accept </a:t>
            </a:r>
            <a:r>
              <a:rPr lang="en-US" sz="2600" dirty="0" smtClean="0"/>
              <a:t>runtime </a:t>
            </a:r>
            <a:r>
              <a:rPr lang="en-US" sz="2600" dirty="0"/>
              <a:t>parameters for input or output</a:t>
            </a:r>
          </a:p>
          <a:p>
            <a:pPr>
              <a:lnSpc>
                <a:spcPct val="90000"/>
              </a:lnSpc>
              <a:spcBef>
                <a:spcPts val="1000"/>
              </a:spcBef>
            </a:pPr>
            <a:r>
              <a:rPr lang="en-US" sz="2600" dirty="0"/>
              <a:t>Can define their own data and UI environment, with restrictions depending on </a:t>
            </a:r>
            <a:r>
              <a:rPr lang="en-US" sz="2600" dirty="0" smtClean="0"/>
              <a:t>the </a:t>
            </a:r>
            <a:r>
              <a:rPr lang="en-US" sz="2600" dirty="0"/>
              <a:t>type of procedure</a:t>
            </a:r>
          </a:p>
          <a:p>
            <a:pPr>
              <a:lnSpc>
                <a:spcPct val="90000"/>
              </a:lnSpc>
              <a:spcBef>
                <a:spcPts val="1000"/>
              </a:spcBef>
            </a:pPr>
            <a:r>
              <a:rPr lang="en-US" sz="2600" dirty="0"/>
              <a:t>Can share data and widgets defined in the context of another procedure, with restrictions depending on the type of procedure</a:t>
            </a:r>
          </a:p>
          <a:p>
            <a:pPr>
              <a:lnSpc>
                <a:spcPct val="90000"/>
              </a:lnSpc>
              <a:spcBef>
                <a:spcPts val="1000"/>
              </a:spcBef>
            </a:pPr>
            <a:r>
              <a:rPr lang="en-US" sz="2600" dirty="0"/>
              <a:t>Can execute recursively</a:t>
            </a:r>
          </a:p>
        </p:txBody>
      </p:sp>
      <p:sp>
        <p:nvSpPr>
          <p:cNvPr id="10" name="Title 9"/>
          <p:cNvSpPr>
            <a:spLocks noGrp="1"/>
          </p:cNvSpPr>
          <p:nvPr>
            <p:ph type="title"/>
          </p:nvPr>
        </p:nvSpPr>
        <p:spPr>
          <a:xfrm>
            <a:off x="457200" y="334122"/>
            <a:ext cx="8229600" cy="716523"/>
          </a:xfrm>
        </p:spPr>
        <p:txBody>
          <a:bodyPr>
            <a:normAutofit fontScale="90000"/>
          </a:bodyPr>
          <a:lstStyle/>
          <a:p>
            <a:r>
              <a:rPr lang="en-US" dirty="0" smtClean="0"/>
              <a:t>Progress Internal and External Procedures</a:t>
            </a:r>
            <a:endParaRPr lang="en-US"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880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733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733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733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733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733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733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20" name="Rectangle 4"/>
          <p:cNvSpPr>
            <a:spLocks noGrp="1" noChangeArrowheads="1"/>
          </p:cNvSpPr>
          <p:nvPr>
            <p:ph type="body" idx="1"/>
          </p:nvPr>
        </p:nvSpPr>
        <p:spPr>
          <a:xfrm>
            <a:off x="498765" y="1038613"/>
            <a:ext cx="8229600" cy="3596887"/>
          </a:xfrm>
        </p:spPr>
        <p:txBody>
          <a:bodyPr lIns="86493" tIns="43247" rIns="86493" bIns="43247">
            <a:normAutofit lnSpcReduction="10000"/>
          </a:bodyPr>
          <a:lstStyle/>
          <a:p>
            <a:r>
              <a:rPr lang="en-US" dirty="0" smtClean="0"/>
              <a:t>Fundamental procedure in Progress 4GL</a:t>
            </a:r>
            <a:endParaRPr lang="en-US" dirty="0"/>
          </a:p>
          <a:p>
            <a:r>
              <a:rPr lang="en-US" dirty="0"/>
              <a:t>Created, stored, and compiled separately as an operating system file</a:t>
            </a:r>
          </a:p>
          <a:p>
            <a:r>
              <a:rPr lang="en-US" dirty="0"/>
              <a:t>Can be called from any other procedure using the RUN </a:t>
            </a:r>
            <a:r>
              <a:rPr lang="en-US" dirty="0" smtClean="0"/>
              <a:t>statement</a:t>
            </a:r>
          </a:p>
          <a:p>
            <a:pPr lvl="1">
              <a:buNone/>
            </a:pPr>
            <a:r>
              <a:rPr lang="en-US" b="1" dirty="0" smtClean="0"/>
              <a:t>Note</a:t>
            </a:r>
            <a:r>
              <a:rPr lang="en-US" dirty="0" smtClean="0"/>
              <a:t>: QAD uses gprun.i instead of RUN</a:t>
            </a:r>
            <a:endParaRPr lang="en-US" dirty="0"/>
          </a:p>
          <a:p>
            <a:r>
              <a:rPr lang="en-US" dirty="0"/>
              <a:t>Can be run persistently (added to current and future procedure scope and context)</a:t>
            </a:r>
          </a:p>
          <a:p>
            <a:endParaRPr lang="en-US" dirty="0"/>
          </a:p>
        </p:txBody>
      </p:sp>
      <p:grpSp>
        <p:nvGrpSpPr>
          <p:cNvPr id="2" name="Group 16"/>
          <p:cNvGrpSpPr/>
          <p:nvPr/>
        </p:nvGrpSpPr>
        <p:grpSpPr>
          <a:xfrm>
            <a:off x="1298575" y="4566225"/>
            <a:ext cx="7007225" cy="1841500"/>
            <a:chOff x="1298575" y="4635500"/>
            <a:chExt cx="7007225" cy="1841500"/>
          </a:xfrm>
        </p:grpSpPr>
        <p:sp>
          <p:nvSpPr>
            <p:cNvPr id="239629" name="Text Box 13"/>
            <p:cNvSpPr txBox="1">
              <a:spLocks noChangeArrowheads="1"/>
            </p:cNvSpPr>
            <p:nvPr/>
          </p:nvSpPr>
          <p:spPr bwMode="auto">
            <a:xfrm>
              <a:off x="1298575" y="4635500"/>
              <a:ext cx="4953280" cy="1628651"/>
            </a:xfrm>
            <a:prstGeom prst="rect">
              <a:avLst/>
            </a:prstGeom>
            <a:noFill/>
            <a:ln w="9525">
              <a:noFill/>
              <a:miter lim="800000"/>
              <a:headEnd/>
              <a:tailEnd/>
            </a:ln>
            <a:effectLst/>
          </p:spPr>
          <p:txBody>
            <a:bodyPr wrap="none" lIns="90488" tIns="44450" rIns="90488" bIns="44450">
              <a:spAutoFit/>
            </a:bodyPr>
            <a:lstStyle/>
            <a:p>
              <a:r>
                <a:rPr kumimoji="0" lang="en-US" sz="2000" b="1" dirty="0">
                  <a:solidFill>
                    <a:srgbClr val="FF0000"/>
                  </a:solidFill>
                </a:rPr>
                <a:t>Call stack</a:t>
              </a:r>
              <a:r>
                <a:rPr kumimoji="0" lang="en-US" sz="2000" b="1" dirty="0"/>
                <a:t>: If the colored procedure is</a:t>
              </a:r>
            </a:p>
            <a:p>
              <a:r>
                <a:rPr kumimoji="0" lang="en-US" sz="2000" b="1" dirty="0"/>
                <a:t>run persistently, </a:t>
              </a:r>
              <a:r>
                <a:rPr kumimoji="0" lang="en-US" sz="2000" b="1" dirty="0" smtClean="0"/>
                <a:t>its </a:t>
              </a:r>
              <a:r>
                <a:rPr kumimoji="0" lang="en-US" sz="2000" b="1" dirty="0"/>
                <a:t>functions, variables,</a:t>
              </a:r>
            </a:p>
            <a:p>
              <a:r>
                <a:rPr kumimoji="0" lang="en-US" sz="2000" b="1" dirty="0"/>
                <a:t>internal procedures, </a:t>
              </a:r>
              <a:r>
                <a:rPr lang="en-US" sz="2000" b="1" dirty="0" smtClean="0"/>
                <a:t>and so forth</a:t>
              </a:r>
              <a:r>
                <a:rPr kumimoji="0" lang="en-US" sz="2000" b="1" dirty="0" smtClean="0"/>
                <a:t> are</a:t>
              </a:r>
            </a:p>
            <a:p>
              <a:r>
                <a:rPr kumimoji="0" lang="en-US" sz="2000" b="1" dirty="0" smtClean="0"/>
                <a:t>available to programs </a:t>
              </a:r>
              <a:r>
                <a:rPr kumimoji="0" lang="en-US" sz="2000" b="1" dirty="0"/>
                <a:t>added to the </a:t>
              </a:r>
              <a:endParaRPr kumimoji="0" lang="en-US" sz="2000" b="1" dirty="0" smtClean="0"/>
            </a:p>
            <a:p>
              <a:r>
                <a:rPr kumimoji="0" lang="en-US" sz="2000" b="1" dirty="0" smtClean="0"/>
                <a:t>stack </a:t>
              </a:r>
              <a:r>
                <a:rPr kumimoji="0" lang="en-US" sz="2000" b="1" dirty="0"/>
                <a:t>later in the </a:t>
              </a:r>
              <a:r>
                <a:rPr kumimoji="0" lang="en-US" sz="2000" b="1" dirty="0" smtClean="0"/>
                <a:t>same session</a:t>
              </a:r>
              <a:endParaRPr kumimoji="0" lang="en-US" sz="2000" b="1" dirty="0"/>
            </a:p>
          </p:txBody>
        </p:sp>
        <p:grpSp>
          <p:nvGrpSpPr>
            <p:cNvPr id="3" name="Group 18"/>
            <p:cNvGrpSpPr>
              <a:grpSpLocks/>
            </p:cNvGrpSpPr>
            <p:nvPr/>
          </p:nvGrpSpPr>
          <p:grpSpPr bwMode="auto">
            <a:xfrm>
              <a:off x="5181600" y="4800600"/>
              <a:ext cx="3124200" cy="1676400"/>
              <a:chOff x="1440" y="3024"/>
              <a:chExt cx="4032" cy="1056"/>
            </a:xfrm>
          </p:grpSpPr>
          <p:sp>
            <p:nvSpPr>
              <p:cNvPr id="239618" name="Rectangle 2"/>
              <p:cNvSpPr>
                <a:spLocks noChangeArrowheads="1"/>
              </p:cNvSpPr>
              <p:nvPr/>
            </p:nvSpPr>
            <p:spPr bwMode="auto">
              <a:xfrm>
                <a:off x="3168" y="3216"/>
                <a:ext cx="2304" cy="864"/>
              </a:xfrm>
              <a:prstGeom prst="rect">
                <a:avLst/>
              </a:prstGeom>
              <a:solidFill>
                <a:srgbClr val="FFFFFF"/>
              </a:solidFill>
              <a:ln w="9525">
                <a:solidFill>
                  <a:schemeClr val="tx1"/>
                </a:solidFill>
                <a:miter lim="800000"/>
                <a:headEnd/>
                <a:tailEnd/>
              </a:ln>
              <a:effectLst/>
            </p:spPr>
            <p:txBody>
              <a:bodyPr wrap="none" lIns="90488" tIns="44450" rIns="90488" bIns="44450" anchor="ctr">
                <a:spAutoFit/>
              </a:bodyPr>
              <a:lstStyle/>
              <a:p>
                <a:endParaRPr lang="en-US" dirty="0"/>
              </a:p>
            </p:txBody>
          </p:sp>
          <p:sp>
            <p:nvSpPr>
              <p:cNvPr id="239621" name="Oval 5"/>
              <p:cNvSpPr>
                <a:spLocks noChangeArrowheads="1"/>
              </p:cNvSpPr>
              <p:nvPr/>
            </p:nvSpPr>
            <p:spPr bwMode="auto">
              <a:xfrm>
                <a:off x="3264" y="3024"/>
                <a:ext cx="2112" cy="96"/>
              </a:xfrm>
              <a:prstGeom prst="ellipse">
                <a:avLst/>
              </a:prstGeom>
              <a:solidFill>
                <a:srgbClr val="FFFFFF"/>
              </a:solidFill>
              <a:ln w="9525">
                <a:solidFill>
                  <a:schemeClr val="tx1"/>
                </a:solidFill>
                <a:round/>
                <a:headEnd/>
                <a:tailEnd/>
              </a:ln>
              <a:effectLst/>
            </p:spPr>
            <p:txBody>
              <a:bodyPr wrap="none" lIns="90488" tIns="44450" rIns="90488" bIns="44450" anchor="ctr">
                <a:spAutoFit/>
              </a:bodyPr>
              <a:lstStyle/>
              <a:p>
                <a:endParaRPr lang="en-US" dirty="0"/>
              </a:p>
            </p:txBody>
          </p:sp>
          <p:sp>
            <p:nvSpPr>
              <p:cNvPr id="239622" name="Oval 6"/>
              <p:cNvSpPr>
                <a:spLocks noChangeArrowheads="1"/>
              </p:cNvSpPr>
              <p:nvPr/>
            </p:nvSpPr>
            <p:spPr bwMode="auto">
              <a:xfrm>
                <a:off x="3264" y="3120"/>
                <a:ext cx="2112" cy="96"/>
              </a:xfrm>
              <a:prstGeom prst="ellipse">
                <a:avLst/>
              </a:prstGeom>
              <a:solidFill>
                <a:srgbClr val="FFFFFF"/>
              </a:solidFill>
              <a:ln w="9525">
                <a:solidFill>
                  <a:schemeClr val="tx1"/>
                </a:solidFill>
                <a:round/>
                <a:headEnd/>
                <a:tailEnd/>
              </a:ln>
              <a:effectLst/>
            </p:spPr>
            <p:txBody>
              <a:bodyPr wrap="none" lIns="90488" tIns="44450" rIns="90488" bIns="44450" anchor="ctr">
                <a:spAutoFit/>
              </a:bodyPr>
              <a:lstStyle/>
              <a:p>
                <a:endParaRPr lang="en-US" dirty="0"/>
              </a:p>
            </p:txBody>
          </p:sp>
          <p:sp>
            <p:nvSpPr>
              <p:cNvPr id="239623" name="Oval 7"/>
              <p:cNvSpPr>
                <a:spLocks noChangeArrowheads="1"/>
              </p:cNvSpPr>
              <p:nvPr/>
            </p:nvSpPr>
            <p:spPr bwMode="auto">
              <a:xfrm>
                <a:off x="3264" y="3216"/>
                <a:ext cx="2112" cy="96"/>
              </a:xfrm>
              <a:prstGeom prst="ellipse">
                <a:avLst/>
              </a:prstGeom>
              <a:solidFill>
                <a:srgbClr val="FF0000"/>
              </a:solidFill>
              <a:ln w="9525">
                <a:solidFill>
                  <a:schemeClr val="tx1"/>
                </a:solidFill>
                <a:round/>
                <a:headEnd/>
                <a:tailEnd/>
              </a:ln>
              <a:effectLst/>
            </p:spPr>
            <p:txBody>
              <a:bodyPr wrap="none" lIns="90488" tIns="44450" rIns="90488" bIns="44450" anchor="ctr">
                <a:spAutoFit/>
              </a:bodyPr>
              <a:lstStyle/>
              <a:p>
                <a:endParaRPr lang="en-US" dirty="0"/>
              </a:p>
            </p:txBody>
          </p:sp>
          <p:sp>
            <p:nvSpPr>
              <p:cNvPr id="239624" name="Oval 8"/>
              <p:cNvSpPr>
                <a:spLocks noChangeArrowheads="1"/>
              </p:cNvSpPr>
              <p:nvPr/>
            </p:nvSpPr>
            <p:spPr bwMode="auto">
              <a:xfrm>
                <a:off x="3264" y="3312"/>
                <a:ext cx="2112" cy="96"/>
              </a:xfrm>
              <a:prstGeom prst="ellipse">
                <a:avLst/>
              </a:prstGeom>
              <a:solidFill>
                <a:srgbClr val="FFFFFF"/>
              </a:solidFill>
              <a:ln w="9525">
                <a:solidFill>
                  <a:schemeClr val="tx1"/>
                </a:solidFill>
                <a:round/>
                <a:headEnd/>
                <a:tailEnd/>
              </a:ln>
              <a:effectLst/>
            </p:spPr>
            <p:txBody>
              <a:bodyPr wrap="none" lIns="90488" tIns="44450" rIns="90488" bIns="44450" anchor="ctr">
                <a:spAutoFit/>
              </a:bodyPr>
              <a:lstStyle/>
              <a:p>
                <a:endParaRPr lang="en-US" dirty="0"/>
              </a:p>
            </p:txBody>
          </p:sp>
          <p:sp>
            <p:nvSpPr>
              <p:cNvPr id="239625" name="Oval 9"/>
              <p:cNvSpPr>
                <a:spLocks noChangeArrowheads="1"/>
              </p:cNvSpPr>
              <p:nvPr/>
            </p:nvSpPr>
            <p:spPr bwMode="auto">
              <a:xfrm>
                <a:off x="3264" y="3408"/>
                <a:ext cx="2112" cy="96"/>
              </a:xfrm>
              <a:prstGeom prst="ellipse">
                <a:avLst/>
              </a:prstGeom>
              <a:solidFill>
                <a:srgbClr val="FFFFFF"/>
              </a:solidFill>
              <a:ln w="9525">
                <a:solidFill>
                  <a:schemeClr val="tx1"/>
                </a:solidFill>
                <a:round/>
                <a:headEnd/>
                <a:tailEnd/>
              </a:ln>
              <a:effectLst/>
            </p:spPr>
            <p:txBody>
              <a:bodyPr wrap="none" lIns="90488" tIns="44450" rIns="90488" bIns="44450" anchor="ctr">
                <a:spAutoFit/>
              </a:bodyPr>
              <a:lstStyle/>
              <a:p>
                <a:endParaRPr lang="en-US" dirty="0"/>
              </a:p>
            </p:txBody>
          </p:sp>
          <p:sp>
            <p:nvSpPr>
              <p:cNvPr id="239626" name="Oval 10"/>
              <p:cNvSpPr>
                <a:spLocks noChangeArrowheads="1"/>
              </p:cNvSpPr>
              <p:nvPr/>
            </p:nvSpPr>
            <p:spPr bwMode="auto">
              <a:xfrm>
                <a:off x="3264" y="3504"/>
                <a:ext cx="2112" cy="96"/>
              </a:xfrm>
              <a:prstGeom prst="ellipse">
                <a:avLst/>
              </a:prstGeom>
              <a:solidFill>
                <a:srgbClr val="FFFFFF"/>
              </a:solidFill>
              <a:ln w="9525">
                <a:solidFill>
                  <a:schemeClr val="tx1"/>
                </a:solidFill>
                <a:round/>
                <a:headEnd/>
                <a:tailEnd/>
              </a:ln>
              <a:effectLst/>
            </p:spPr>
            <p:txBody>
              <a:bodyPr wrap="none" lIns="90488" tIns="44450" rIns="90488" bIns="44450" anchor="ctr">
                <a:spAutoFit/>
              </a:bodyPr>
              <a:lstStyle/>
              <a:p>
                <a:endParaRPr lang="en-US" dirty="0"/>
              </a:p>
            </p:txBody>
          </p:sp>
          <p:sp>
            <p:nvSpPr>
              <p:cNvPr id="239627" name="Oval 11"/>
              <p:cNvSpPr>
                <a:spLocks noChangeArrowheads="1"/>
              </p:cNvSpPr>
              <p:nvPr/>
            </p:nvSpPr>
            <p:spPr bwMode="auto">
              <a:xfrm>
                <a:off x="3264" y="3600"/>
                <a:ext cx="2112" cy="96"/>
              </a:xfrm>
              <a:prstGeom prst="ellipse">
                <a:avLst/>
              </a:prstGeom>
              <a:solidFill>
                <a:srgbClr val="FFFFFF"/>
              </a:solidFill>
              <a:ln w="9525">
                <a:solidFill>
                  <a:schemeClr val="tx1"/>
                </a:solidFill>
                <a:round/>
                <a:headEnd/>
                <a:tailEnd/>
              </a:ln>
              <a:effectLst/>
            </p:spPr>
            <p:txBody>
              <a:bodyPr wrap="none" lIns="90488" tIns="44450" rIns="90488" bIns="44450" anchor="ctr">
                <a:spAutoFit/>
              </a:bodyPr>
              <a:lstStyle/>
              <a:p>
                <a:endParaRPr lang="en-US" dirty="0"/>
              </a:p>
            </p:txBody>
          </p:sp>
          <p:sp>
            <p:nvSpPr>
              <p:cNvPr id="239628" name="Line 12"/>
              <p:cNvSpPr>
                <a:spLocks noChangeShapeType="1"/>
              </p:cNvSpPr>
              <p:nvPr/>
            </p:nvSpPr>
            <p:spPr bwMode="auto">
              <a:xfrm>
                <a:off x="4320" y="3744"/>
                <a:ext cx="0" cy="288"/>
              </a:xfrm>
              <a:prstGeom prst="line">
                <a:avLst/>
              </a:prstGeom>
              <a:noFill/>
              <a:ln w="9525">
                <a:solidFill>
                  <a:schemeClr val="tx1"/>
                </a:solidFill>
                <a:round/>
                <a:headEnd/>
                <a:tailEnd type="triangle" w="med" len="med"/>
              </a:ln>
              <a:effectLst/>
            </p:spPr>
            <p:txBody>
              <a:bodyPr wrap="none" lIns="90488" tIns="44450" rIns="90488" bIns="44450" anchor="ctr">
                <a:spAutoFit/>
              </a:bodyPr>
              <a:lstStyle/>
              <a:p>
                <a:endParaRPr lang="en-US" dirty="0"/>
              </a:p>
            </p:txBody>
          </p:sp>
          <p:sp>
            <p:nvSpPr>
              <p:cNvPr id="239630" name="Line 14"/>
              <p:cNvSpPr>
                <a:spLocks noChangeShapeType="1"/>
              </p:cNvSpPr>
              <p:nvPr/>
            </p:nvSpPr>
            <p:spPr bwMode="auto">
              <a:xfrm>
                <a:off x="1440" y="3744"/>
                <a:ext cx="1392" cy="0"/>
              </a:xfrm>
              <a:prstGeom prst="line">
                <a:avLst/>
              </a:prstGeom>
              <a:noFill/>
              <a:ln w="9525">
                <a:solidFill>
                  <a:schemeClr val="tx1"/>
                </a:solidFill>
                <a:round/>
                <a:headEnd/>
                <a:tailEnd type="triangle" w="med" len="med"/>
              </a:ln>
              <a:effectLst/>
            </p:spPr>
            <p:txBody>
              <a:bodyPr wrap="none" lIns="90488" tIns="44450" rIns="90488" bIns="44450" anchor="ctr">
                <a:spAutoFit/>
              </a:bodyPr>
              <a:lstStyle/>
              <a:p>
                <a:endParaRPr lang="en-US" dirty="0"/>
              </a:p>
            </p:txBody>
          </p:sp>
        </p:grpSp>
      </p:grpSp>
      <p:sp>
        <p:nvSpPr>
          <p:cNvPr id="21" name="Title 20"/>
          <p:cNvSpPr>
            <a:spLocks noGrp="1"/>
          </p:cNvSpPr>
          <p:nvPr>
            <p:ph type="title"/>
          </p:nvPr>
        </p:nvSpPr>
        <p:spPr>
          <a:xfrm>
            <a:off x="457200" y="322090"/>
            <a:ext cx="8229600" cy="716523"/>
          </a:xfrm>
        </p:spPr>
        <p:txBody>
          <a:bodyPr/>
          <a:lstStyle/>
          <a:p>
            <a:r>
              <a:rPr lang="en-US" dirty="0" smtClean="0"/>
              <a:t>External Procedures</a:t>
            </a:r>
            <a:endParaRPr lang="en-US" dirty="0"/>
          </a:p>
        </p:txBody>
      </p:sp>
      <p:sp>
        <p:nvSpPr>
          <p:cNvPr id="18"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890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962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962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962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9620">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type="body" idx="1"/>
          </p:nvPr>
        </p:nvSpPr>
        <p:spPr>
          <a:xfrm>
            <a:off x="457200" y="1062678"/>
            <a:ext cx="7996238" cy="5338122"/>
          </a:xfrm>
          <a:noFill/>
          <a:ln/>
        </p:spPr>
        <p:txBody>
          <a:bodyPr lIns="90480" tIns="44446" rIns="90480" bIns="44446"/>
          <a:lstStyle/>
          <a:p>
            <a:pPr>
              <a:lnSpc>
                <a:spcPct val="90000"/>
              </a:lnSpc>
            </a:pPr>
            <a:r>
              <a:rPr lang="en-US" dirty="0"/>
              <a:t>Calls a procedure </a:t>
            </a:r>
            <a:r>
              <a:rPr lang="en-US" dirty="0" smtClean="0"/>
              <a:t>that can </a:t>
            </a:r>
            <a:r>
              <a:rPr lang="en-US" dirty="0"/>
              <a:t>be local or remote, external or internal</a:t>
            </a:r>
          </a:p>
          <a:p>
            <a:pPr lvl="1">
              <a:lnSpc>
                <a:spcPct val="150000"/>
              </a:lnSpc>
              <a:buNone/>
            </a:pPr>
            <a:r>
              <a:rPr lang="en-US" sz="2200" b="1" dirty="0" smtClean="0">
                <a:solidFill>
                  <a:schemeClr val="tx1"/>
                </a:solidFill>
                <a:latin typeface="Courier New" pitchFamily="49" charset="0"/>
                <a:cs typeface="Courier New" pitchFamily="49" charset="0"/>
              </a:rPr>
              <a:t>RUN </a:t>
            </a:r>
            <a:r>
              <a:rPr lang="en-US" sz="2200" b="1" dirty="0">
                <a:solidFill>
                  <a:schemeClr val="tx1"/>
                </a:solidFill>
                <a:latin typeface="Courier New" pitchFamily="49" charset="0"/>
                <a:cs typeface="Courier New" pitchFamily="49" charset="0"/>
              </a:rPr>
              <a:t>[</a:t>
            </a:r>
            <a:r>
              <a:rPr lang="en-US" sz="2200" b="1" i="1" dirty="0">
                <a:solidFill>
                  <a:schemeClr val="tx1"/>
                </a:solidFill>
                <a:latin typeface="Courier New" pitchFamily="49" charset="0"/>
                <a:cs typeface="Courier New" pitchFamily="49" charset="0"/>
              </a:rPr>
              <a:t>proc-name|</a:t>
            </a:r>
            <a:r>
              <a:rPr lang="en-US" sz="2200" b="1" dirty="0">
                <a:solidFill>
                  <a:schemeClr val="tx1"/>
                </a:solidFill>
                <a:latin typeface="Courier New" pitchFamily="49" charset="0"/>
                <a:cs typeface="Courier New" pitchFamily="49" charset="0"/>
              </a:rPr>
              <a:t>VALUE(</a:t>
            </a:r>
            <a:r>
              <a:rPr lang="en-US" sz="2200" b="1" i="1" dirty="0">
                <a:solidFill>
                  <a:schemeClr val="tx1"/>
                </a:solidFill>
                <a:latin typeface="Courier New" pitchFamily="49" charset="0"/>
                <a:cs typeface="Courier New" pitchFamily="49" charset="0"/>
              </a:rPr>
              <a:t>extern-expression</a:t>
            </a:r>
            <a:r>
              <a:rPr lang="en-US" sz="2200" b="1" dirty="0">
                <a:solidFill>
                  <a:schemeClr val="tx1"/>
                </a:solidFill>
                <a:latin typeface="Courier New" pitchFamily="49" charset="0"/>
                <a:cs typeface="Courier New" pitchFamily="49" charset="0"/>
              </a:rPr>
              <a:t>)].</a:t>
            </a:r>
          </a:p>
          <a:p>
            <a:pPr>
              <a:lnSpc>
                <a:spcPct val="90000"/>
              </a:lnSpc>
              <a:spcBef>
                <a:spcPts val="1200"/>
              </a:spcBef>
            </a:pPr>
            <a:r>
              <a:rPr lang="en-US" dirty="0" smtClean="0"/>
              <a:t>Progress </a:t>
            </a:r>
            <a:r>
              <a:rPr lang="en-US" dirty="0"/>
              <a:t>tries to run </a:t>
            </a:r>
            <a:r>
              <a:rPr lang="en-US" dirty="0" smtClean="0"/>
              <a:t>internal </a:t>
            </a:r>
            <a:r>
              <a:rPr lang="en-US" dirty="0"/>
              <a:t>procedure first</a:t>
            </a:r>
          </a:p>
          <a:p>
            <a:pPr marL="346075" lvl="1" indent="0">
              <a:lnSpc>
                <a:spcPct val="90000"/>
              </a:lnSpc>
              <a:buNone/>
            </a:pPr>
            <a:r>
              <a:rPr lang="en-US" sz="2000" dirty="0"/>
              <a:t>I</a:t>
            </a:r>
            <a:r>
              <a:rPr lang="en-US" sz="2000" dirty="0" smtClean="0"/>
              <a:t>f </a:t>
            </a:r>
            <a:r>
              <a:rPr lang="en-US" sz="2000" i="1" dirty="0"/>
              <a:t>proc-name</a:t>
            </a:r>
            <a:r>
              <a:rPr lang="en-US" sz="2000" dirty="0"/>
              <a:t> is defined as an internal procedure within the current procedure, </a:t>
            </a:r>
            <a:r>
              <a:rPr lang="en-US" sz="2000" dirty="0" smtClean="0"/>
              <a:t>Progress </a:t>
            </a:r>
            <a:r>
              <a:rPr lang="en-US" sz="2000" dirty="0"/>
              <a:t>first tries to execute the internal procedure</a:t>
            </a:r>
          </a:p>
          <a:p>
            <a:pPr>
              <a:lnSpc>
                <a:spcPct val="90000"/>
              </a:lnSpc>
              <a:spcBef>
                <a:spcPts val="1200"/>
              </a:spcBef>
            </a:pPr>
            <a:r>
              <a:rPr lang="en-US" dirty="0"/>
              <a:t>If an internal procedure is not defined, </a:t>
            </a:r>
            <a:r>
              <a:rPr lang="en-US" dirty="0" smtClean="0"/>
              <a:t>Progress </a:t>
            </a:r>
            <a:r>
              <a:rPr lang="en-US" dirty="0"/>
              <a:t>tries to run an external procedure</a:t>
            </a:r>
          </a:p>
          <a:p>
            <a:pPr marL="346075" lvl="1" indent="0">
              <a:lnSpc>
                <a:spcPct val="90000"/>
              </a:lnSpc>
              <a:buNone/>
            </a:pPr>
            <a:r>
              <a:rPr lang="en-US" sz="2000" dirty="0"/>
              <a:t>S</a:t>
            </a:r>
            <a:r>
              <a:rPr lang="en-US" sz="2000" dirty="0" smtClean="0"/>
              <a:t>earches </a:t>
            </a:r>
            <a:r>
              <a:rPr lang="en-US" sz="2000" dirty="0"/>
              <a:t>the directories listed in the </a:t>
            </a:r>
            <a:r>
              <a:rPr lang="en-US" sz="2000" dirty="0" smtClean="0"/>
              <a:t>PROPATH</a:t>
            </a:r>
            <a:endParaRPr lang="en-US" sz="2000" dirty="0"/>
          </a:p>
        </p:txBody>
      </p:sp>
      <p:sp>
        <p:nvSpPr>
          <p:cNvPr id="9" name="Title 8"/>
          <p:cNvSpPr>
            <a:spLocks noGrp="1"/>
          </p:cNvSpPr>
          <p:nvPr>
            <p:ph type="title"/>
          </p:nvPr>
        </p:nvSpPr>
        <p:spPr>
          <a:xfrm>
            <a:off x="457200" y="346154"/>
            <a:ext cx="8229600" cy="716523"/>
          </a:xfrm>
        </p:spPr>
        <p:txBody>
          <a:bodyPr/>
          <a:lstStyle/>
          <a:p>
            <a:r>
              <a:rPr lang="en-US" dirty="0" smtClean="0"/>
              <a:t>RUN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9</a:t>
            </a:r>
            <a:r>
              <a:rPr lang="en-US" sz="800" dirty="0" smtClean="0"/>
              <a:t>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142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1427">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142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14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2090"/>
            <a:ext cx="8229600" cy="716523"/>
          </a:xfrm>
        </p:spPr>
        <p:txBody>
          <a:bodyPr>
            <a:normAutofit/>
          </a:bodyPr>
          <a:lstStyle/>
          <a:p>
            <a:r>
              <a:rPr lang="en-US" dirty="0" smtClean="0"/>
              <a:t>Shared Variables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609599" y="1038614"/>
            <a:ext cx="8446640" cy="5421642"/>
          </a:xfrm>
          <a:prstGeom prst="rect">
            <a:avLst/>
          </a:prstGeom>
        </p:spPr>
        <p:txBody>
          <a:bodyPr>
            <a:normAutofit/>
          </a:bodyPr>
          <a:lstStyle/>
          <a:p>
            <a:pPr marL="342900" indent="-342900">
              <a:spcBef>
                <a:spcPct val="20000"/>
              </a:spcBef>
              <a:buClr>
                <a:schemeClr val="accent6"/>
              </a:buClr>
              <a:buFont typeface="Arial"/>
              <a:buChar char="•"/>
            </a:pPr>
            <a:r>
              <a:rPr lang="en-US" sz="2800" dirty="0" smtClean="0"/>
              <a:t>Variables can be shared between procedures</a:t>
            </a:r>
          </a:p>
          <a:p>
            <a:pPr marL="342900" indent="-342900">
              <a:spcBef>
                <a:spcPct val="20000"/>
              </a:spcBef>
              <a:buClr>
                <a:schemeClr val="accent6"/>
              </a:buClr>
              <a:buFont typeface="Arial"/>
              <a:buChar char="•"/>
            </a:pPr>
            <a:r>
              <a:rPr lang="en-US" sz="2800" dirty="0" smtClean="0"/>
              <a:t>Must </a:t>
            </a:r>
            <a:r>
              <a:rPr lang="en-GB" sz="2800" dirty="0" smtClean="0"/>
              <a:t>be defined identically in all procedures in which they are used</a:t>
            </a:r>
          </a:p>
          <a:p>
            <a:pPr marL="800100" lvl="1" indent="-342900">
              <a:spcBef>
                <a:spcPct val="20000"/>
              </a:spcBef>
              <a:buClr>
                <a:schemeClr val="accent6"/>
              </a:buClr>
              <a:buFont typeface="Century Gothic" pitchFamily="34" charset="0"/>
              <a:buChar char="-"/>
            </a:pPr>
            <a:r>
              <a:rPr lang="en-GB" sz="2400" dirty="0" smtClean="0"/>
              <a:t>First call (highest level procedure) should be defined as "NEW SHARED VARIABLE"</a:t>
            </a:r>
          </a:p>
          <a:p>
            <a:pPr marL="800100" lvl="1" indent="-342900">
              <a:spcBef>
                <a:spcPct val="20000"/>
              </a:spcBef>
              <a:buClr>
                <a:schemeClr val="accent6"/>
              </a:buClr>
              <a:buFont typeface="Century Gothic" pitchFamily="34" charset="0"/>
              <a:buChar char="-"/>
            </a:pPr>
            <a:r>
              <a:rPr lang="en-GB" sz="2400" dirty="0" smtClean="0"/>
              <a:t>Subsequent definitions are just  "SHARED VARIABLE"</a:t>
            </a:r>
          </a:p>
          <a:p>
            <a:pPr marL="342900" indent="-342900">
              <a:spcBef>
                <a:spcPct val="20000"/>
              </a:spcBef>
              <a:buClr>
                <a:schemeClr val="accent6"/>
              </a:buClr>
              <a:buFont typeface="Arial"/>
              <a:buChar char="•"/>
            </a:pPr>
            <a:r>
              <a:rPr lang="en-GB" sz="2800" dirty="0" smtClean="0"/>
              <a:t>Used extensively in QAD operational programs but are being phased out and replaced with parameters</a:t>
            </a:r>
            <a:endParaRPr lang="en-US" sz="2800" dirty="0" smtClean="0"/>
          </a:p>
          <a:p>
            <a:endParaRPr lang="en-US" sz="2800" dirty="0" smtClean="0"/>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860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2090"/>
            <a:ext cx="8229600" cy="716523"/>
          </a:xfrm>
        </p:spPr>
        <p:txBody>
          <a:bodyPr>
            <a:normAutofit/>
          </a:bodyPr>
          <a:lstStyle/>
          <a:p>
            <a:r>
              <a:rPr lang="en-US" dirty="0" smtClean="0"/>
              <a:t>Shared Variable Example</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546268" y="1038614"/>
            <a:ext cx="8355595" cy="5421642"/>
          </a:xfrm>
          <a:prstGeom prst="rect">
            <a:avLst/>
          </a:prstGeom>
        </p:spPr>
        <p:txBody>
          <a:bodyPr>
            <a:normAutofit/>
          </a:bodyPr>
          <a:lstStyle/>
          <a:p>
            <a:r>
              <a:rPr lang="en-US" sz="1600" b="1" dirty="0" smtClean="0">
                <a:latin typeface="Courier New" pitchFamily="49" charset="0"/>
                <a:cs typeface="Courier New" pitchFamily="49" charset="0"/>
              </a:rPr>
              <a:t>/* pc11001a.p - Shared Variables and Running a Subprocedure */</a:t>
            </a:r>
          </a:p>
          <a:p>
            <a:r>
              <a:rPr lang="en-US" sz="1600" b="1" dirty="0" smtClean="0">
                <a:latin typeface="Courier New" pitchFamily="49" charset="0"/>
                <a:cs typeface="Courier New" pitchFamily="49" charset="0"/>
              </a:rPr>
              <a:t> </a:t>
            </a:r>
          </a:p>
          <a:p>
            <a:r>
              <a:rPr lang="en-US" sz="1600" b="1" dirty="0" smtClean="0">
                <a:latin typeface="Courier New" pitchFamily="49" charset="0"/>
                <a:cs typeface="Courier New" pitchFamily="49" charset="0"/>
              </a:rPr>
              <a:t>DEFINE NEW SHARED VARIABLE forename AS CHARACTER FORMAT "x(20)". </a:t>
            </a:r>
          </a:p>
          <a:p>
            <a:r>
              <a:rPr lang="en-US" sz="1600" b="1" dirty="0" smtClean="0">
                <a:latin typeface="Courier New" pitchFamily="49" charset="0"/>
                <a:cs typeface="Courier New" pitchFamily="49" charset="0"/>
              </a:rPr>
              <a:t>DEFINE NEW SHARED VARIABLE surname  AS CHARACTER FORMAT "x(20)". </a:t>
            </a:r>
          </a:p>
          <a:p>
            <a:r>
              <a:rPr lang="en-US" sz="1600" b="1" dirty="0" smtClean="0">
                <a:latin typeface="Courier New" pitchFamily="49" charset="0"/>
                <a:cs typeface="Courier New" pitchFamily="49" charset="0"/>
              </a:rPr>
              <a:t>DEFINE NEW SHARED VARIABLE xname    AS CHARACTER FORMAT "x(40)".</a:t>
            </a:r>
          </a:p>
          <a:p>
            <a:r>
              <a:rPr lang="en-US" sz="1600" b="1" dirty="0" smtClean="0">
                <a:latin typeface="Courier New" pitchFamily="49" charset="0"/>
                <a:cs typeface="Courier New" pitchFamily="49" charset="0"/>
              </a:rPr>
              <a:t> </a:t>
            </a:r>
          </a:p>
          <a:p>
            <a:r>
              <a:rPr lang="en-US" sz="1600" b="1" dirty="0" smtClean="0">
                <a:latin typeface="Courier New" pitchFamily="49" charset="0"/>
                <a:cs typeface="Courier New" pitchFamily="49" charset="0"/>
              </a:rPr>
              <a:t>UPDATE     skip(1)</a:t>
            </a:r>
          </a:p>
          <a:p>
            <a:r>
              <a:rPr lang="en-US" sz="1600" b="1" dirty="0" smtClean="0">
                <a:latin typeface="Courier New" pitchFamily="49" charset="0"/>
                <a:cs typeface="Courier New" pitchFamily="49" charset="0"/>
              </a:rPr>
              <a:t>           forename label "Forename" skip</a:t>
            </a:r>
          </a:p>
          <a:p>
            <a:r>
              <a:rPr lang="en-US" sz="1600" b="1" dirty="0" smtClean="0">
                <a:latin typeface="Courier New" pitchFamily="49" charset="0"/>
                <a:cs typeface="Courier New" pitchFamily="49" charset="0"/>
              </a:rPr>
              <a:t>           surname label "Surname" skip(1)</a:t>
            </a:r>
          </a:p>
          <a:p>
            <a:r>
              <a:rPr lang="en-US" sz="1600" b="1" dirty="0" smtClean="0">
                <a:latin typeface="Courier New" pitchFamily="49" charset="0"/>
                <a:cs typeface="Courier New" pitchFamily="49" charset="0"/>
              </a:rPr>
              <a:t>           WITH FRAME nm SIDE-LABELS.</a:t>
            </a:r>
          </a:p>
          <a:p>
            <a:r>
              <a:rPr lang="en-US" sz="1600" b="1" dirty="0" smtClean="0">
                <a:latin typeface="Courier New" pitchFamily="49" charset="0"/>
                <a:cs typeface="Courier New" pitchFamily="49" charset="0"/>
              </a:rPr>
              <a:t>           </a:t>
            </a:r>
          </a:p>
          <a:p>
            <a:r>
              <a:rPr lang="en-US" sz="1600" b="1" dirty="0" smtClean="0">
                <a:latin typeface="Courier New" pitchFamily="49" charset="0"/>
                <a:cs typeface="Courier New" pitchFamily="49" charset="0"/>
              </a:rPr>
              <a:t>RUN pc11001b.p.</a:t>
            </a:r>
          </a:p>
          <a:p>
            <a:r>
              <a:rPr lang="en-US" sz="1600" b="1" dirty="0" smtClean="0">
                <a:latin typeface="Courier New" pitchFamily="49" charset="0"/>
                <a:cs typeface="Courier New" pitchFamily="49" charset="0"/>
              </a:rPr>
              <a:t>           </a:t>
            </a:r>
          </a:p>
          <a:p>
            <a:r>
              <a:rPr lang="en-US" sz="1600" b="1" dirty="0" smtClean="0">
                <a:latin typeface="Courier New" pitchFamily="49" charset="0"/>
                <a:cs typeface="Courier New" pitchFamily="49" charset="0"/>
              </a:rPr>
              <a:t>DISPLAY xname LABEL "Name" WITH FRAME nf SIDE-LABELS</a:t>
            </a:r>
            <a:r>
              <a:rPr lang="en-US" sz="1600" dirty="0" smtClean="0">
                <a:latin typeface="Courier New" pitchFamily="49" charset="0"/>
                <a:cs typeface="Courier New" pitchFamily="49" charset="0"/>
              </a:rPr>
              <a:t>.</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905</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7-2: AVAILABLE</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-090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11-2: Shared Variables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870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3"/>
          <p:cNvSpPr>
            <a:spLocks noGrp="1" noChangeArrowheads="1"/>
          </p:cNvSpPr>
          <p:nvPr>
            <p:ph type="body" idx="1"/>
          </p:nvPr>
        </p:nvSpPr>
        <p:spPr>
          <a:xfrm>
            <a:off x="484904" y="1074710"/>
            <a:ext cx="8467725" cy="5237190"/>
          </a:xfrm>
          <a:noFill/>
          <a:ln/>
        </p:spPr>
        <p:txBody>
          <a:bodyPr lIns="90480" tIns="44446" rIns="90480" bIns="44446">
            <a:normAutofit/>
          </a:bodyPr>
          <a:lstStyle/>
          <a:p>
            <a:pPr>
              <a:lnSpc>
                <a:spcPct val="90000"/>
              </a:lnSpc>
              <a:spcBef>
                <a:spcPts val="800"/>
              </a:spcBef>
            </a:pPr>
            <a:r>
              <a:rPr lang="en-US" sz="2800" dirty="0"/>
              <a:t>Creates context upon execution and retains context until the end of the Progress session</a:t>
            </a:r>
          </a:p>
          <a:p>
            <a:pPr>
              <a:lnSpc>
                <a:spcPct val="90000"/>
              </a:lnSpc>
              <a:spcBef>
                <a:spcPts val="800"/>
              </a:spcBef>
            </a:pPr>
            <a:r>
              <a:rPr lang="en-US" sz="2800" dirty="0"/>
              <a:t>Triggers and internal procedures are available to your application</a:t>
            </a:r>
          </a:p>
          <a:p>
            <a:pPr>
              <a:lnSpc>
                <a:spcPct val="90000"/>
              </a:lnSpc>
              <a:spcBef>
                <a:spcPts val="800"/>
              </a:spcBef>
            </a:pPr>
            <a:r>
              <a:rPr lang="en-US" sz="2800" dirty="0"/>
              <a:t>Can create multiple instances of a persistent procedure by executing the RUN statement more than once</a:t>
            </a:r>
          </a:p>
          <a:p>
            <a:pPr>
              <a:lnSpc>
                <a:spcPct val="90000"/>
              </a:lnSpc>
              <a:spcBef>
                <a:spcPts val="800"/>
              </a:spcBef>
            </a:pPr>
            <a:r>
              <a:rPr lang="en-US" sz="2800" dirty="0"/>
              <a:t>PERSISTENT attribute on RUN statement</a:t>
            </a:r>
          </a:p>
          <a:p>
            <a:pPr>
              <a:lnSpc>
                <a:spcPct val="90000"/>
              </a:lnSpc>
              <a:spcBef>
                <a:spcPts val="800"/>
              </a:spcBef>
            </a:pPr>
            <a:r>
              <a:rPr lang="en-US" sz="2800" dirty="0"/>
              <a:t>Basic method for encapsulation in </a:t>
            </a:r>
            <a:r>
              <a:rPr lang="en-US" sz="2800" dirty="0" smtClean="0"/>
              <a:t>Progress</a:t>
            </a:r>
          </a:p>
          <a:p>
            <a:pPr>
              <a:lnSpc>
                <a:spcPct val="90000"/>
              </a:lnSpc>
              <a:spcBef>
                <a:spcPts val="800"/>
              </a:spcBef>
            </a:pPr>
            <a:r>
              <a:rPr lang="en-US" sz="2800" dirty="0" smtClean="0"/>
              <a:t>Remember to clea</a:t>
            </a:r>
            <a:r>
              <a:rPr lang="en-US" dirty="0" smtClean="0"/>
              <a:t>n up handles at the end of process</a:t>
            </a:r>
            <a:endParaRPr lang="en-US" sz="2800" dirty="0"/>
          </a:p>
          <a:p>
            <a:pPr>
              <a:lnSpc>
                <a:spcPct val="90000"/>
              </a:lnSpc>
            </a:pPr>
            <a:endParaRPr lang="en-US" sz="2800" dirty="0"/>
          </a:p>
        </p:txBody>
      </p:sp>
      <p:sp>
        <p:nvSpPr>
          <p:cNvPr id="9" name="Title 8"/>
          <p:cNvSpPr>
            <a:spLocks noGrp="1"/>
          </p:cNvSpPr>
          <p:nvPr>
            <p:ph type="title"/>
          </p:nvPr>
        </p:nvSpPr>
        <p:spPr>
          <a:xfrm>
            <a:off x="457200" y="358186"/>
            <a:ext cx="8229600" cy="716523"/>
          </a:xfrm>
        </p:spPr>
        <p:txBody>
          <a:bodyPr/>
          <a:lstStyle/>
          <a:p>
            <a:r>
              <a:rPr lang="en-US" dirty="0" smtClean="0"/>
              <a:t>Persistence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91</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7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576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576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576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28624" y="334122"/>
            <a:ext cx="7952505" cy="641350"/>
          </a:xfrm>
        </p:spPr>
        <p:txBody>
          <a:bodyPr/>
          <a:lstStyle/>
          <a:p>
            <a:pPr algn="l"/>
            <a:r>
              <a:rPr lang="en-US" dirty="0"/>
              <a:t>Internal </a:t>
            </a:r>
            <a:r>
              <a:rPr lang="en-US" dirty="0" smtClean="0"/>
              <a:t>Procedures</a:t>
            </a:r>
            <a:endParaRPr lang="en-US" sz="2600" dirty="0"/>
          </a:p>
        </p:txBody>
      </p:sp>
      <p:sp>
        <p:nvSpPr>
          <p:cNvPr id="36867" name="Rectangle 3"/>
          <p:cNvSpPr>
            <a:spLocks noGrp="1" noChangeArrowheads="1"/>
          </p:cNvSpPr>
          <p:nvPr>
            <p:ph type="body" idx="1"/>
          </p:nvPr>
        </p:nvSpPr>
        <p:spPr>
          <a:xfrm>
            <a:off x="445218" y="975473"/>
            <a:ext cx="7935912" cy="5450728"/>
          </a:xfrm>
        </p:spPr>
        <p:txBody>
          <a:bodyPr>
            <a:normAutofit/>
          </a:bodyPr>
          <a:lstStyle/>
          <a:p>
            <a:pPr>
              <a:spcBef>
                <a:spcPct val="50000"/>
              </a:spcBef>
            </a:pPr>
            <a:r>
              <a:rPr lang="en-US" dirty="0" smtClean="0"/>
              <a:t>Progress </a:t>
            </a:r>
            <a:r>
              <a:rPr lang="en-US" dirty="0"/>
              <a:t>allows storage of </a:t>
            </a:r>
            <a:r>
              <a:rPr lang="en-US" dirty="0" smtClean="0"/>
              <a:t>subprocedures </a:t>
            </a:r>
            <a:r>
              <a:rPr lang="en-US" dirty="0"/>
              <a:t>with the main procedure </a:t>
            </a:r>
            <a:endParaRPr lang="en-US" dirty="0" smtClean="0"/>
          </a:p>
          <a:p>
            <a:pPr>
              <a:spcBef>
                <a:spcPct val="50000"/>
              </a:spcBef>
            </a:pPr>
            <a:r>
              <a:rPr lang="en-US" dirty="0" smtClean="0"/>
              <a:t>These subprocedures </a:t>
            </a:r>
            <a:r>
              <a:rPr lang="en-US" dirty="0"/>
              <a:t>are called internal </a:t>
            </a:r>
            <a:r>
              <a:rPr lang="en-US" dirty="0" smtClean="0"/>
              <a:t>procedures</a:t>
            </a:r>
            <a:endParaRPr lang="en-US" dirty="0"/>
          </a:p>
          <a:p>
            <a:pPr>
              <a:spcBef>
                <a:spcPct val="50000"/>
              </a:spcBef>
              <a:buNone/>
            </a:pPr>
            <a:r>
              <a:rPr lang="en-US" sz="1800" dirty="0" smtClean="0">
                <a:latin typeface="Courier New" pitchFamily="49" charset="0"/>
              </a:rPr>
              <a:t>				</a:t>
            </a:r>
            <a:r>
              <a:rPr lang="en-US" sz="2200" b="1" dirty="0" smtClean="0">
                <a:solidFill>
                  <a:schemeClr val="tx1"/>
                </a:solidFill>
                <a:latin typeface="Courier New" pitchFamily="49" charset="0"/>
              </a:rPr>
              <a:t>PROCEDURE</a:t>
            </a:r>
            <a:r>
              <a:rPr lang="en-US" sz="2200" dirty="0" smtClean="0">
                <a:solidFill>
                  <a:srgbClr val="0070C0"/>
                </a:solidFill>
                <a:latin typeface="Courier New" pitchFamily="49" charset="0"/>
              </a:rPr>
              <a:t> </a:t>
            </a:r>
            <a:r>
              <a:rPr lang="en-US" sz="2200" b="1" i="1" dirty="0">
                <a:solidFill>
                  <a:srgbClr val="0070C0"/>
                </a:solidFill>
                <a:latin typeface="Courier New" pitchFamily="49" charset="0"/>
              </a:rPr>
              <a:t>PROCEDURE-NAME</a:t>
            </a:r>
            <a:r>
              <a:rPr lang="en-US" sz="2200" i="1" dirty="0">
                <a:solidFill>
                  <a:srgbClr val="0070C0"/>
                </a:solidFill>
                <a:latin typeface="Courier New" pitchFamily="49" charset="0"/>
              </a:rPr>
              <a:t>:</a:t>
            </a:r>
          </a:p>
          <a:p>
            <a:pPr>
              <a:spcBef>
                <a:spcPct val="50000"/>
              </a:spcBef>
              <a:buFontTx/>
              <a:buNone/>
            </a:pPr>
            <a:r>
              <a:rPr lang="en-US" sz="2200" i="1" dirty="0">
                <a:solidFill>
                  <a:srgbClr val="0070C0"/>
                </a:solidFill>
                <a:latin typeface="Courier New" pitchFamily="49" charset="0"/>
              </a:rPr>
              <a:t>              </a:t>
            </a:r>
            <a:r>
              <a:rPr lang="en-US" sz="2200" b="1" i="1" dirty="0" smtClean="0">
                <a:solidFill>
                  <a:srgbClr val="0070C0"/>
                </a:solidFill>
                <a:latin typeface="Courier New" pitchFamily="49" charset="0"/>
              </a:rPr>
              <a:t>STATEMENTS</a:t>
            </a:r>
            <a:endParaRPr lang="en-US" sz="2200" i="1" dirty="0">
              <a:solidFill>
                <a:srgbClr val="0070C0"/>
              </a:solidFill>
              <a:latin typeface="Courier New" pitchFamily="49" charset="0"/>
            </a:endParaRPr>
          </a:p>
          <a:p>
            <a:pPr>
              <a:spcBef>
                <a:spcPct val="50000"/>
              </a:spcBef>
              <a:buFontTx/>
              <a:buNone/>
            </a:pPr>
            <a:r>
              <a:rPr lang="en-US" sz="2200" i="1" dirty="0">
                <a:solidFill>
                  <a:srgbClr val="0070C0"/>
                </a:solidFill>
                <a:latin typeface="Courier New" pitchFamily="49" charset="0"/>
              </a:rPr>
              <a:t>        </a:t>
            </a:r>
            <a:r>
              <a:rPr lang="en-US" sz="2200" i="1" dirty="0" smtClean="0">
                <a:solidFill>
                  <a:srgbClr val="0070C0"/>
                </a:solidFill>
                <a:latin typeface="Courier New" pitchFamily="49" charset="0"/>
              </a:rPr>
              <a:t> </a:t>
            </a:r>
            <a:r>
              <a:rPr lang="en-US" sz="2200" b="1" dirty="0" smtClean="0">
                <a:solidFill>
                  <a:schemeClr val="tx1"/>
                </a:solidFill>
                <a:latin typeface="Courier New" pitchFamily="49" charset="0"/>
              </a:rPr>
              <a:t>END </a:t>
            </a:r>
            <a:r>
              <a:rPr lang="en-US" sz="2200" b="1" dirty="0">
                <a:solidFill>
                  <a:schemeClr val="tx1"/>
                </a:solidFill>
                <a:latin typeface="Courier New" pitchFamily="49" charset="0"/>
              </a:rPr>
              <a:t>[PROCEDURE].</a:t>
            </a:r>
          </a:p>
          <a:p>
            <a:pPr>
              <a:spcBef>
                <a:spcPct val="50000"/>
              </a:spcBef>
            </a:pPr>
            <a:r>
              <a:rPr lang="en-US" dirty="0" smtClean="0"/>
              <a:t>QAD standard is to locate internal procedures </a:t>
            </a:r>
            <a:r>
              <a:rPr lang="en-US" dirty="0"/>
              <a:t>at the bottom of </a:t>
            </a:r>
            <a:r>
              <a:rPr lang="en-US" dirty="0" smtClean="0"/>
              <a:t>the file after </a:t>
            </a:r>
            <a:r>
              <a:rPr lang="en-US" dirty="0"/>
              <a:t>the main procedure</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92</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86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8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type="body" idx="1"/>
          </p:nvPr>
        </p:nvSpPr>
        <p:spPr>
          <a:xfrm>
            <a:off x="466725" y="1106905"/>
            <a:ext cx="8153400" cy="5270083"/>
          </a:xfrm>
        </p:spPr>
        <p:txBody>
          <a:bodyPr>
            <a:normAutofit/>
          </a:bodyPr>
          <a:lstStyle/>
          <a:p>
            <a:pPr>
              <a:spcBef>
                <a:spcPct val="80000"/>
              </a:spcBef>
            </a:pPr>
            <a:r>
              <a:rPr lang="en-US" dirty="0"/>
              <a:t>Internal procedures do not require a file extension (.p)</a:t>
            </a:r>
          </a:p>
          <a:p>
            <a:pPr>
              <a:spcBef>
                <a:spcPts val="1600"/>
              </a:spcBef>
            </a:pPr>
            <a:r>
              <a:rPr lang="en-US" dirty="0"/>
              <a:t>Access them </a:t>
            </a:r>
            <a:r>
              <a:rPr lang="en-US" dirty="0" smtClean="0"/>
              <a:t>with the RUN statement</a:t>
            </a:r>
          </a:p>
          <a:p>
            <a:pPr lvl="1">
              <a:spcBef>
                <a:spcPts val="1600"/>
              </a:spcBef>
              <a:buNone/>
            </a:pPr>
            <a:r>
              <a:rPr lang="en-US" b="1" dirty="0" smtClean="0"/>
              <a:t>Note</a:t>
            </a:r>
            <a:r>
              <a:rPr lang="en-US" dirty="0" smtClean="0"/>
              <a:t>: Cannot use gprun.i </a:t>
            </a:r>
          </a:p>
          <a:p>
            <a:pPr>
              <a:spcBef>
                <a:spcPts val="1600"/>
              </a:spcBef>
            </a:pPr>
            <a:r>
              <a:rPr lang="en-US" dirty="0" smtClean="0"/>
              <a:t>The </a:t>
            </a:r>
            <a:r>
              <a:rPr lang="en-US" dirty="0"/>
              <a:t>main procedure cannot use the resources defined in an internal or external </a:t>
            </a:r>
            <a:r>
              <a:rPr lang="en-US" dirty="0" smtClean="0"/>
              <a:t>subprocedure </a:t>
            </a:r>
            <a:endParaRPr lang="en-US" dirty="0"/>
          </a:p>
          <a:p>
            <a:pPr>
              <a:spcBef>
                <a:spcPts val="1600"/>
              </a:spcBef>
            </a:pPr>
            <a:r>
              <a:rPr lang="en-US" dirty="0"/>
              <a:t>An internal procedure can use </a:t>
            </a:r>
            <a:r>
              <a:rPr lang="en-US" dirty="0" smtClean="0"/>
              <a:t>values passed as parameters from the </a:t>
            </a:r>
            <a:r>
              <a:rPr lang="en-US" dirty="0"/>
              <a:t>main </a:t>
            </a:r>
            <a:r>
              <a:rPr lang="en-US" dirty="0" smtClean="0"/>
              <a:t>procedure or defined locally</a:t>
            </a:r>
            <a:endParaRPr lang="en-US" sz="2800" dirty="0"/>
          </a:p>
        </p:txBody>
      </p:sp>
      <p:sp>
        <p:nvSpPr>
          <p:cNvPr id="38923" name="Rectangle 11"/>
          <p:cNvSpPr>
            <a:spLocks noGrp="1" noChangeArrowheads="1"/>
          </p:cNvSpPr>
          <p:nvPr>
            <p:ph type="title"/>
          </p:nvPr>
        </p:nvSpPr>
        <p:spPr>
          <a:xfrm>
            <a:off x="428625" y="310058"/>
            <a:ext cx="8191500" cy="641350"/>
          </a:xfrm>
          <a:noFill/>
          <a:ln/>
        </p:spPr>
        <p:txBody>
          <a:bodyPr>
            <a:normAutofit/>
          </a:bodyPr>
          <a:lstStyle/>
          <a:p>
            <a:pPr algn="l"/>
            <a:r>
              <a:rPr lang="en-US" dirty="0"/>
              <a:t>Internal </a:t>
            </a:r>
            <a:r>
              <a:rPr lang="en-US" dirty="0" smtClean="0"/>
              <a:t>Procedures Continued</a:t>
            </a:r>
            <a:endParaRPr lang="en-US" sz="2600"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93</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9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9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9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94282"/>
            <a:ext cx="8229600" cy="716523"/>
          </a:xfrm>
        </p:spPr>
        <p:txBody>
          <a:bodyPr/>
          <a:lstStyle/>
          <a:p>
            <a:r>
              <a:rPr lang="en-US" dirty="0" smtClean="0"/>
              <a:t>Internal Procedure Example </a:t>
            </a:r>
            <a:endParaRPr lang="en-US" dirty="0"/>
          </a:p>
        </p:txBody>
      </p:sp>
      <p:sp>
        <p:nvSpPr>
          <p:cNvPr id="8" name="Content Placeholder 2"/>
          <p:cNvSpPr txBox="1">
            <a:spLocks/>
          </p:cNvSpPr>
          <p:nvPr/>
        </p:nvSpPr>
        <p:spPr>
          <a:xfrm>
            <a:off x="457200" y="1772816"/>
            <a:ext cx="8229600" cy="4543317"/>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b="1" dirty="0" smtClean="0">
                <a:solidFill>
                  <a:schemeClr val="tx2"/>
                </a:solidFill>
              </a:rPr>
              <a:t>PP-CR</a:t>
            </a:r>
            <a:r>
              <a:rPr kumimoji="0" lang="en-US" sz="800" b="1" i="0" u="none" strike="noStrike" kern="1200" cap="none" spc="0" normalizeH="0" baseline="0" noProof="0" dirty="0" smtClean="0">
                <a:ln>
                  <a:noFill/>
                </a:ln>
                <a:solidFill>
                  <a:schemeClr val="tx2"/>
                </a:solidFill>
                <a:effectLst/>
                <a:uLnTx/>
                <a:uFillTx/>
                <a:latin typeface="+mn-lt"/>
                <a:ea typeface="+mn-ea"/>
                <a:cs typeface="+mn-cs"/>
              </a:rPr>
              <a:t>-935</a:t>
            </a:r>
            <a:endParaRPr kumimoji="0" lang="en-US" sz="800" b="1" i="0" u="none" strike="noStrike" kern="1200" cap="none" spc="0" normalizeH="0" baseline="0" noProof="0" dirty="0">
              <a:ln>
                <a:noFill/>
              </a:ln>
              <a:solidFill>
                <a:schemeClr val="tx2"/>
              </a:solidFill>
              <a:effectLst/>
              <a:uLnTx/>
              <a:uFillTx/>
              <a:latin typeface="+mn-lt"/>
              <a:ea typeface="+mn-ea"/>
              <a:cs typeface="+mn-cs"/>
            </a:endParaRPr>
          </a:p>
        </p:txBody>
      </p:sp>
      <p:sp>
        <p:nvSpPr>
          <p:cNvPr id="9" name="Content Placeholder 2"/>
          <p:cNvSpPr txBox="1">
            <a:spLocks/>
          </p:cNvSpPr>
          <p:nvPr/>
        </p:nvSpPr>
        <p:spPr>
          <a:xfrm>
            <a:off x="457200" y="1099606"/>
            <a:ext cx="8229600" cy="5216527"/>
          </a:xfrm>
          <a:prstGeom prst="rect">
            <a:avLst/>
          </a:prstGeom>
        </p:spPr>
        <p:txBody>
          <a:bodyPr/>
          <a:lstStyle/>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pc11001c.p - Internal Procedure Example */</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DEFINE VARIABLE forename AS CHARACTER FORMAT "x(20)" NO-UNDO.</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DEFINE VARIABLE surname  AS CHARACTER FORMAT "x(20)" NO-UNDO.</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DEFINE VARIABLE xname    AS CHARACTER FORMAT "x(40)" NO-UNDO.</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UPDATE     skip(1)</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forename label "Forename" skip</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surname label "Surname" skip(1)</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WITH FRAME nm SIDE-LABELS.          </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RUN get-title</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(INPUT forename,</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INPUT surname,</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INPUT-OUTPUT xname).</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DISPLAY xname LABEL "Name" WITH FRAME nf SIDE-LABELS.</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PROCEDURE get-title:</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DEFINE INPUT        PARAMETER first-name AS CHARACTER FORMAT "x(20)" NO-UNDO. </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DEFINE INPUT        PARAMETER last-name  AS CHARACTER FORMAT "x(20)" NO-UNDO. </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DEFINE INPUT-OUTPUT PARAMETER job-title  AS CHARACTER FORMAT "x(40)" NO-UNDO.</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DEFINE VARIABLE tname    AS CHARACTER NO-UNDO. </a:t>
            </a:r>
          </a:p>
          <a:p>
            <a:pPr marL="342900" lvl="0" indent="-342900">
              <a:lnSpc>
                <a:spcPct val="90000"/>
              </a:lnSpc>
              <a:spcBef>
                <a:spcPct val="30000"/>
              </a:spcBef>
              <a:buClr>
                <a:srgbClr val="890C4C"/>
              </a:buClr>
              <a:defRPr/>
            </a:pPr>
            <a:endParaRPr lang="en-US" sz="1200" b="1" dirty="0" smtClean="0">
              <a:solidFill>
                <a:schemeClr val="tx1">
                  <a:lumMod val="75000"/>
                  <a:lumOff val="25000"/>
                </a:schemeClr>
              </a:solidFill>
              <a:latin typeface="Courier New" pitchFamily="49" charset="0"/>
              <a:cs typeface="Century Gothic"/>
            </a:endParaRP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UPDATE skip(1)</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tname label "Title" skip(1)</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WITH FRAME nt SIDE-LABELS.         </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   job-title = TRIM(tname) + " " + TRIM(first-name) + " " + TRIM(last-name).      </a:t>
            </a:r>
          </a:p>
          <a:p>
            <a:pPr marL="342900" lvl="0" indent="-342900">
              <a:lnSpc>
                <a:spcPct val="90000"/>
              </a:lnSpc>
              <a:spcBef>
                <a:spcPct val="30000"/>
              </a:spcBef>
              <a:buClr>
                <a:srgbClr val="890C4C"/>
              </a:buClr>
              <a:defRPr/>
            </a:pPr>
            <a:r>
              <a:rPr lang="en-US" sz="1200" b="1" dirty="0" smtClean="0">
                <a:solidFill>
                  <a:schemeClr val="tx1">
                    <a:lumMod val="75000"/>
                    <a:lumOff val="25000"/>
                  </a:schemeClr>
                </a:solidFill>
                <a:latin typeface="Courier New" pitchFamily="49" charset="0"/>
                <a:cs typeface="Century Gothic"/>
              </a:rPr>
              <a:t>END PROCEDURE.   /* get-title */</a:t>
            </a:r>
          </a:p>
          <a:p>
            <a:pPr marL="342900" marR="0" lvl="0" indent="-342900" algn="l" defTabSz="457200" rtl="0" eaLnBrk="1" fontAlgn="auto" latinLnBrk="0" hangingPunct="1">
              <a:lnSpc>
                <a:spcPct val="90000"/>
              </a:lnSpc>
              <a:spcBef>
                <a:spcPct val="30000"/>
              </a:spcBef>
              <a:spcAft>
                <a:spcPts val="0"/>
              </a:spcAft>
              <a:buClr>
                <a:srgbClr val="890C4C"/>
              </a:buClr>
              <a:buSzTx/>
              <a:buFont typeface="Arial"/>
              <a:buNone/>
              <a:tabLst/>
              <a:defRPr/>
            </a:pPr>
            <a:endParaRPr kumimoji="0" lang="en-US" sz="1800" b="1" i="0" u="none" strike="noStrike" kern="1200" cap="none" spc="0" normalizeH="0" baseline="0" noProof="0" dirty="0" smtClean="0">
              <a:ln>
                <a:noFill/>
              </a:ln>
              <a:solidFill>
                <a:schemeClr val="tx1">
                  <a:lumMod val="75000"/>
                  <a:lumOff val="25000"/>
                </a:schemeClr>
              </a:solidFill>
              <a:effectLst/>
              <a:uLnTx/>
              <a:uFillTx/>
              <a:latin typeface="Courier New" pitchFamily="49" charset="0"/>
              <a:ea typeface="+mn-ea"/>
              <a:cs typeface="Century Gothic"/>
            </a:endParaRPr>
          </a:p>
          <a:p>
            <a:pPr marL="342900" marR="0" lvl="0" indent="-342900" algn="l" defTabSz="457200" rtl="0" eaLnBrk="1" fontAlgn="auto" latinLnBrk="0" hangingPunct="1">
              <a:lnSpc>
                <a:spcPct val="9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90000"/>
              </a:lnSpc>
              <a:spcBef>
                <a:spcPct val="30000"/>
              </a:spcBef>
              <a:spcAft>
                <a:spcPts val="0"/>
              </a:spcAft>
              <a:buClr>
                <a:srgbClr val="890C4C"/>
              </a:buClr>
              <a:buSzTx/>
              <a:buFont typeface="Arial"/>
              <a:buNone/>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nSpc>
                <a:spcPct val="70000"/>
              </a:lnSpc>
              <a:spcBef>
                <a:spcPct val="50000"/>
              </a:spcBef>
              <a:buNone/>
            </a:pPr>
            <a:r>
              <a:rPr lang="en-US" sz="3200" dirty="0" smtClean="0"/>
              <a:t>You cannot:</a:t>
            </a:r>
          </a:p>
          <a:p>
            <a:pPr>
              <a:lnSpc>
                <a:spcPct val="70000"/>
              </a:lnSpc>
              <a:spcBef>
                <a:spcPct val="50000"/>
              </a:spcBef>
              <a:buFont typeface="Arial" pitchFamily="34" charset="0"/>
              <a:buChar char="•"/>
            </a:pPr>
            <a:r>
              <a:rPr lang="en-US" dirty="0" smtClean="0"/>
              <a:t>Define any shared object definitions</a:t>
            </a:r>
          </a:p>
          <a:p>
            <a:pPr>
              <a:lnSpc>
                <a:spcPct val="70000"/>
              </a:lnSpc>
              <a:spcBef>
                <a:spcPct val="50000"/>
              </a:spcBef>
              <a:buFont typeface="Arial" pitchFamily="34" charset="0"/>
              <a:buChar char="•"/>
            </a:pPr>
            <a:r>
              <a:rPr lang="en-US" dirty="0" smtClean="0"/>
              <a:t>Define streams</a:t>
            </a:r>
          </a:p>
          <a:p>
            <a:pPr>
              <a:lnSpc>
                <a:spcPct val="70000"/>
              </a:lnSpc>
              <a:spcBef>
                <a:spcPct val="50000"/>
              </a:spcBef>
              <a:buFont typeface="Arial" pitchFamily="34" charset="0"/>
              <a:buChar char="•"/>
            </a:pPr>
            <a:r>
              <a:rPr lang="en-US" dirty="0" smtClean="0"/>
              <a:t>Define temp-tables</a:t>
            </a:r>
          </a:p>
          <a:p>
            <a:pPr>
              <a:lnSpc>
                <a:spcPct val="70000"/>
              </a:lnSpc>
              <a:spcBef>
                <a:spcPct val="50000"/>
              </a:spcBef>
              <a:buFont typeface="Arial" pitchFamily="34" charset="0"/>
              <a:buChar char="•"/>
            </a:pPr>
            <a:r>
              <a:rPr lang="en-US" dirty="0" smtClean="0"/>
              <a:t>Export locally defined frames or buffers</a:t>
            </a:r>
          </a:p>
          <a:p>
            <a:endParaRPr lang="en-US" sz="2400" dirty="0"/>
          </a:p>
        </p:txBody>
      </p:sp>
      <p:sp>
        <p:nvSpPr>
          <p:cNvPr id="4" name="Title 3"/>
          <p:cNvSpPr>
            <a:spLocks noGrp="1"/>
          </p:cNvSpPr>
          <p:nvPr>
            <p:ph type="title"/>
          </p:nvPr>
        </p:nvSpPr>
        <p:spPr>
          <a:xfrm>
            <a:off x="457200" y="390876"/>
            <a:ext cx="8229600" cy="708730"/>
          </a:xfrm>
        </p:spPr>
        <p:txBody>
          <a:bodyPr/>
          <a:lstStyle/>
          <a:p>
            <a:r>
              <a:rPr lang="en-US" dirty="0" smtClean="0"/>
              <a:t>Internal Procedure Limitations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94</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27414"/>
            <a:ext cx="8229600" cy="5288719"/>
          </a:xfrm>
        </p:spPr>
        <p:txBody>
          <a:bodyPr>
            <a:normAutofit/>
          </a:bodyPr>
          <a:lstStyle/>
          <a:p>
            <a:pPr>
              <a:lnSpc>
                <a:spcPct val="90000"/>
              </a:lnSpc>
              <a:spcBef>
                <a:spcPct val="30000"/>
              </a:spcBef>
            </a:pPr>
            <a:r>
              <a:rPr lang="en-US" dirty="0" smtClean="0"/>
              <a:t>Define a runtime parameter in a </a:t>
            </a:r>
            <a:br>
              <a:rPr lang="en-US" dirty="0" smtClean="0"/>
            </a:br>
            <a:r>
              <a:rPr lang="en-US" dirty="0" smtClean="0"/>
              <a:t>subprocedure</a:t>
            </a:r>
          </a:p>
          <a:p>
            <a:pPr lvl="1">
              <a:lnSpc>
                <a:spcPct val="80000"/>
              </a:lnSpc>
              <a:spcBef>
                <a:spcPts val="1200"/>
              </a:spcBef>
              <a:buClr>
                <a:srgbClr val="2461AA"/>
              </a:buClr>
              <a:buNone/>
            </a:pPr>
            <a:r>
              <a:rPr lang="en-US" sz="2000" b="1" dirty="0" smtClean="0">
                <a:solidFill>
                  <a:schemeClr val="tx1"/>
                </a:solidFill>
                <a:latin typeface="Courier New" pitchFamily="49" charset="0"/>
              </a:rPr>
              <a:t>DEFINE {INPUT | OUTPUT | INPUT-OUTPUT} PARAMETER </a:t>
            </a:r>
            <a:r>
              <a:rPr lang="en-US" sz="2000" b="1" i="1" dirty="0" smtClean="0">
                <a:solidFill>
                  <a:schemeClr val="tx1"/>
                </a:solidFill>
                <a:latin typeface="Courier New" pitchFamily="49" charset="0"/>
              </a:rPr>
              <a:t>parameter</a:t>
            </a:r>
            <a:r>
              <a:rPr lang="en-US" sz="2000" b="1" dirty="0" smtClean="0">
                <a:solidFill>
                  <a:schemeClr val="tx1"/>
                </a:solidFill>
                <a:latin typeface="Courier New" pitchFamily="49" charset="0"/>
              </a:rPr>
              <a:t> {AS </a:t>
            </a:r>
            <a:r>
              <a:rPr lang="en-US" sz="2000" b="1" i="1" dirty="0" smtClean="0">
                <a:solidFill>
                  <a:schemeClr val="tx1"/>
                </a:solidFill>
                <a:latin typeface="Courier New" pitchFamily="49" charset="0"/>
              </a:rPr>
              <a:t>datatype</a:t>
            </a:r>
            <a:r>
              <a:rPr lang="en-US" sz="2000" b="1" dirty="0" smtClean="0">
                <a:solidFill>
                  <a:schemeClr val="tx1"/>
                </a:solidFill>
                <a:latin typeface="Courier New" pitchFamily="49" charset="0"/>
              </a:rPr>
              <a:t>}</a:t>
            </a:r>
          </a:p>
          <a:p>
            <a:pPr lvl="1">
              <a:lnSpc>
                <a:spcPct val="80000"/>
              </a:lnSpc>
              <a:spcBef>
                <a:spcPct val="25000"/>
              </a:spcBef>
              <a:buClr>
                <a:srgbClr val="2461AA"/>
              </a:buClr>
              <a:buNone/>
            </a:pPr>
            <a:endParaRPr lang="en-US" sz="2000" dirty="0" smtClean="0"/>
          </a:p>
          <a:p>
            <a:pPr>
              <a:lnSpc>
                <a:spcPct val="80000"/>
              </a:lnSpc>
              <a:spcBef>
                <a:spcPct val="50000"/>
              </a:spcBef>
            </a:pPr>
            <a:r>
              <a:rPr lang="en-US" dirty="0" smtClean="0"/>
              <a:t>Parameter is a variable in a called procedure </a:t>
            </a:r>
          </a:p>
          <a:p>
            <a:pPr>
              <a:lnSpc>
                <a:spcPct val="80000"/>
              </a:lnSpc>
              <a:spcBef>
                <a:spcPct val="50000"/>
              </a:spcBef>
            </a:pPr>
            <a:r>
              <a:rPr lang="en-US" dirty="0" smtClean="0"/>
              <a:t>Accepts </a:t>
            </a:r>
          </a:p>
          <a:p>
            <a:pPr lvl="1">
              <a:lnSpc>
                <a:spcPct val="80000"/>
              </a:lnSpc>
              <a:spcBef>
                <a:spcPct val="50000"/>
              </a:spcBef>
            </a:pPr>
            <a:r>
              <a:rPr lang="en-US" dirty="0" smtClean="0"/>
              <a:t>An input value from calling procedure</a:t>
            </a:r>
          </a:p>
          <a:p>
            <a:pPr lvl="1">
              <a:lnSpc>
                <a:spcPct val="80000"/>
              </a:lnSpc>
              <a:spcBef>
                <a:spcPct val="50000"/>
              </a:spcBef>
            </a:pPr>
            <a:r>
              <a:rPr lang="en-US" dirty="0" smtClean="0"/>
              <a:t>Outputs a value to a calling procedure</a:t>
            </a:r>
          </a:p>
          <a:p>
            <a:pPr lvl="1">
              <a:lnSpc>
                <a:spcPct val="80000"/>
              </a:lnSpc>
              <a:spcBef>
                <a:spcPct val="50000"/>
              </a:spcBef>
            </a:pPr>
            <a:r>
              <a:rPr lang="en-US" dirty="0" smtClean="0"/>
              <a:t>Or both (input-output)</a:t>
            </a:r>
          </a:p>
          <a:p>
            <a:pPr>
              <a:buNone/>
            </a:pPr>
            <a:endParaRPr lang="en-US" dirty="0"/>
          </a:p>
        </p:txBody>
      </p:sp>
      <p:sp>
        <p:nvSpPr>
          <p:cNvPr id="4" name="Title 3"/>
          <p:cNvSpPr>
            <a:spLocks noGrp="1"/>
          </p:cNvSpPr>
          <p:nvPr>
            <p:ph type="title"/>
          </p:nvPr>
        </p:nvSpPr>
        <p:spPr>
          <a:xfrm>
            <a:off x="457200" y="318684"/>
            <a:ext cx="8229600" cy="708730"/>
          </a:xfrm>
        </p:spPr>
        <p:txBody>
          <a:bodyPr/>
          <a:lstStyle/>
          <a:p>
            <a:r>
              <a:rPr lang="en-US" dirty="0" smtClean="0"/>
              <a:t>Parameters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95</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82588"/>
            <a:ext cx="8229600" cy="708730"/>
          </a:xfrm>
        </p:spPr>
        <p:txBody>
          <a:bodyPr/>
          <a:lstStyle/>
          <a:p>
            <a:r>
              <a:rPr lang="en-US" dirty="0" smtClean="0"/>
              <a:t>Passing Parameters</a:t>
            </a:r>
            <a:endParaRPr lang="en-US" dirty="0"/>
          </a:p>
        </p:txBody>
      </p:sp>
      <p:sp>
        <p:nvSpPr>
          <p:cNvPr id="18" name="Content Placeholder 2"/>
          <p:cNvSpPr>
            <a:spLocks noGrp="1"/>
          </p:cNvSpPr>
          <p:nvPr>
            <p:ph idx="1"/>
          </p:nvPr>
        </p:nvSpPr>
        <p:spPr>
          <a:xfrm>
            <a:off x="457200" y="3644900"/>
            <a:ext cx="8229600" cy="2671233"/>
          </a:xfrm>
        </p:spPr>
        <p:txBody>
          <a:bodyPr>
            <a:normAutofit fontScale="92500" lnSpcReduction="10000"/>
          </a:bodyPr>
          <a:lstStyle/>
          <a:p>
            <a:pPr marL="0" indent="0">
              <a:lnSpc>
                <a:spcPct val="90000"/>
              </a:lnSpc>
              <a:spcBef>
                <a:spcPct val="50000"/>
              </a:spcBef>
              <a:buNone/>
            </a:pPr>
            <a:r>
              <a:rPr lang="en-US" dirty="0" smtClean="0"/>
              <a:t>Must specify variables in the </a:t>
            </a:r>
            <a:r>
              <a:rPr lang="en-US" b="1" dirty="0" smtClean="0">
                <a:latin typeface="Century Gothic" pitchFamily="34" charset="0"/>
                <a:cs typeface="Courier New" pitchFamily="49" charset="0"/>
              </a:rPr>
              <a:t>RUN</a:t>
            </a:r>
            <a:r>
              <a:rPr lang="en-US" dirty="0" smtClean="0"/>
              <a:t> statement in same order they are defined with the </a:t>
            </a:r>
            <a:r>
              <a:rPr lang="en-US" b="1" dirty="0" smtClean="0">
                <a:latin typeface="Century Gothic" pitchFamily="34" charset="0"/>
                <a:cs typeface="Courier New" pitchFamily="49" charset="0"/>
              </a:rPr>
              <a:t>DEFINE</a:t>
            </a:r>
            <a:r>
              <a:rPr lang="en-US" dirty="0" smtClean="0">
                <a:latin typeface="Century Gothic" pitchFamily="34" charset="0"/>
                <a:cs typeface="Courier New" pitchFamily="49" charset="0"/>
              </a:rPr>
              <a:t> </a:t>
            </a:r>
            <a:r>
              <a:rPr lang="en-US" dirty="0" smtClean="0"/>
              <a:t>statements</a:t>
            </a:r>
          </a:p>
          <a:p>
            <a:pPr>
              <a:lnSpc>
                <a:spcPct val="90000"/>
              </a:lnSpc>
              <a:spcBef>
                <a:spcPct val="50000"/>
              </a:spcBef>
            </a:pPr>
            <a:r>
              <a:rPr lang="en-US" dirty="0" smtClean="0"/>
              <a:t>Data types must agree </a:t>
            </a:r>
          </a:p>
          <a:p>
            <a:pPr>
              <a:lnSpc>
                <a:spcPct val="90000"/>
              </a:lnSpc>
              <a:spcBef>
                <a:spcPct val="50000"/>
              </a:spcBef>
            </a:pPr>
            <a:r>
              <a:rPr lang="en-US" dirty="0" smtClean="0"/>
              <a:t>Cannot pass an array as a parameter</a:t>
            </a:r>
          </a:p>
          <a:p>
            <a:pPr>
              <a:lnSpc>
                <a:spcPct val="90000"/>
              </a:lnSpc>
              <a:spcBef>
                <a:spcPct val="50000"/>
              </a:spcBef>
            </a:pPr>
            <a:r>
              <a:rPr lang="en-US" dirty="0" smtClean="0"/>
              <a:t>Can use NO-UNDO</a:t>
            </a:r>
          </a:p>
          <a:p>
            <a:pPr>
              <a:buNone/>
            </a:pPr>
            <a:endParaRPr lang="en-US" dirty="0"/>
          </a:p>
        </p:txBody>
      </p:sp>
      <p:sp>
        <p:nvSpPr>
          <p:cNvPr id="19"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960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
        <p:nvSpPr>
          <p:cNvPr id="21" name="Rectangle 20"/>
          <p:cNvSpPr/>
          <p:nvPr/>
        </p:nvSpPr>
        <p:spPr>
          <a:xfrm>
            <a:off x="4536374" y="2551475"/>
            <a:ext cx="479012" cy="267466"/>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ectangle 21"/>
          <p:cNvSpPr/>
          <p:nvPr/>
        </p:nvSpPr>
        <p:spPr>
          <a:xfrm>
            <a:off x="6090061" y="1411184"/>
            <a:ext cx="261257" cy="267466"/>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Rectangle 25"/>
          <p:cNvSpPr/>
          <p:nvPr/>
        </p:nvSpPr>
        <p:spPr>
          <a:xfrm>
            <a:off x="4536374" y="2284009"/>
            <a:ext cx="479012" cy="267466"/>
          </a:xfrm>
          <a:prstGeom prst="rect">
            <a:avLst/>
          </a:prstGeom>
          <a:solidFill>
            <a:schemeClr val="accent3">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Rectangle 26"/>
          <p:cNvSpPr/>
          <p:nvPr/>
        </p:nvSpPr>
        <p:spPr>
          <a:xfrm>
            <a:off x="5015386" y="1448518"/>
            <a:ext cx="261257" cy="267466"/>
          </a:xfrm>
          <a:prstGeom prst="rect">
            <a:avLst/>
          </a:prstGeom>
          <a:solidFill>
            <a:schemeClr val="accent3">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Rectangle 27"/>
          <p:cNvSpPr/>
          <p:nvPr/>
        </p:nvSpPr>
        <p:spPr>
          <a:xfrm>
            <a:off x="4536374" y="2016543"/>
            <a:ext cx="443387" cy="267466"/>
          </a:xfrm>
          <a:prstGeom prst="rect">
            <a:avLst/>
          </a:prstGeom>
          <a:solidFill>
            <a:schemeClr val="accent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Rectangle 28"/>
          <p:cNvSpPr/>
          <p:nvPr/>
        </p:nvSpPr>
        <p:spPr>
          <a:xfrm>
            <a:off x="3849654" y="1444568"/>
            <a:ext cx="261257" cy="267466"/>
          </a:xfrm>
          <a:prstGeom prst="rect">
            <a:avLst/>
          </a:prstGeom>
          <a:solidFill>
            <a:schemeClr val="accent2">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TextBox 16"/>
          <p:cNvSpPr txBox="1"/>
          <p:nvPr/>
        </p:nvSpPr>
        <p:spPr>
          <a:xfrm>
            <a:off x="507440" y="1112652"/>
            <a:ext cx="8286206" cy="2421176"/>
          </a:xfrm>
          <a:prstGeom prst="rect">
            <a:avLst/>
          </a:prstGeom>
          <a:noFill/>
          <a:ln>
            <a:noFill/>
          </a:ln>
        </p:spPr>
        <p:txBody>
          <a:bodyPr wrap="square" rtlCol="0">
            <a:spAutoFit/>
          </a:bodyPr>
          <a:lstStyle/>
          <a:p>
            <a:r>
              <a:rPr lang="en-GB" sz="1600" b="1" dirty="0" smtClean="0">
                <a:latin typeface="Courier New" pitchFamily="49" charset="0"/>
                <a:cs typeface="Courier New" pitchFamily="49" charset="0"/>
              </a:rPr>
              <a:t>/*  pc11002.p – Passing Parameters */</a:t>
            </a:r>
            <a:endParaRPr lang="en-US" sz="1600" b="1" dirty="0" smtClean="0">
              <a:latin typeface="Courier New" pitchFamily="49" charset="0"/>
              <a:cs typeface="Courier New" pitchFamily="49" charset="0"/>
            </a:endParaRPr>
          </a:p>
          <a:p>
            <a:pPr>
              <a:spcBef>
                <a:spcPts val="400"/>
              </a:spcBef>
            </a:pPr>
            <a:r>
              <a:rPr lang="en-US" sz="1600" b="1" dirty="0" smtClean="0">
                <a:solidFill>
                  <a:srgbClr val="0070C0"/>
                </a:solidFill>
                <a:latin typeface="Courier New" pitchFamily="49" charset="0"/>
                <a:cs typeface="Courier New" pitchFamily="49" charset="0"/>
              </a:rPr>
              <a:t>RUN nextproc (INPUT-OUTPUT x, OUTPUT y, INPUT z).</a:t>
            </a:r>
          </a:p>
          <a:p>
            <a:pPr>
              <a:spcBef>
                <a:spcPts val="400"/>
              </a:spcBef>
            </a:pPr>
            <a:r>
              <a:rPr lang="en-US" sz="1600" b="1" dirty="0" smtClean="0">
                <a:latin typeface="Courier New" pitchFamily="49" charset="0"/>
                <a:cs typeface="Courier New" pitchFamily="49" charset="0"/>
              </a:rPr>
              <a:t>PROCEDURE nextproc:</a:t>
            </a:r>
          </a:p>
          <a:p>
            <a:pPr>
              <a:spcBef>
                <a:spcPts val="400"/>
              </a:spcBef>
            </a:pPr>
            <a:r>
              <a:rPr lang="en-US" sz="1600" b="1" dirty="0" smtClean="0">
                <a:solidFill>
                  <a:srgbClr val="0070C0"/>
                </a:solidFill>
                <a:latin typeface="Courier New" pitchFamily="49" charset="0"/>
                <a:cs typeface="Courier New" pitchFamily="49" charset="0"/>
              </a:rPr>
              <a:t>   DEFINE INPUT-OUTPUT PARAMETER aaa AS INTEGER   NO-UNDO.</a:t>
            </a:r>
          </a:p>
          <a:p>
            <a:pPr>
              <a:spcBef>
                <a:spcPts val="400"/>
              </a:spcBef>
            </a:pPr>
            <a:r>
              <a:rPr lang="en-US" sz="1600" b="1" dirty="0" smtClean="0">
                <a:solidFill>
                  <a:srgbClr val="0070C0"/>
                </a:solidFill>
                <a:latin typeface="Courier New" pitchFamily="49" charset="0"/>
                <a:cs typeface="Courier New" pitchFamily="49" charset="0"/>
              </a:rPr>
              <a:t>   DEFINE       OUTPUT PARAMETER bbb AS DECIMAL   NO-UNDO.</a:t>
            </a:r>
          </a:p>
          <a:p>
            <a:pPr>
              <a:spcBef>
                <a:spcPts val="400"/>
              </a:spcBef>
            </a:pPr>
            <a:r>
              <a:rPr lang="en-US" sz="1600" b="1" dirty="0" smtClean="0">
                <a:solidFill>
                  <a:srgbClr val="0070C0"/>
                </a:solidFill>
                <a:latin typeface="Courier New" pitchFamily="49" charset="0"/>
                <a:cs typeface="Courier New" pitchFamily="49" charset="0"/>
              </a:rPr>
              <a:t>   DEFINE       INPUT  PARAMETER ccc AS CHARACTER NO-UNDO.</a:t>
            </a:r>
          </a:p>
          <a:p>
            <a:pPr>
              <a:spcBef>
                <a:spcPts val="400"/>
              </a:spcBef>
            </a:pPr>
            <a:r>
              <a:rPr lang="en-US" sz="1600" b="1" dirty="0" smtClean="0">
                <a:latin typeface="Courier New" pitchFamily="49" charset="0"/>
                <a:cs typeface="Courier New" pitchFamily="49" charset="0"/>
              </a:rPr>
              <a:t>...</a:t>
            </a:r>
          </a:p>
          <a:p>
            <a:pPr>
              <a:spcBef>
                <a:spcPts val="400"/>
              </a:spcBef>
            </a:pPr>
            <a:r>
              <a:rPr lang="en-US" sz="1600" b="1" dirty="0" smtClean="0">
                <a:latin typeface="Courier New" pitchFamily="49" charset="0"/>
                <a:cs typeface="Courier New" pitchFamily="49" charset="0"/>
              </a:rPr>
              <a:t>END PROCEDURE /*nextproc*/.</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a:xfrm>
            <a:off x="457200" y="280825"/>
            <a:ext cx="6610350" cy="717550"/>
          </a:xfrm>
        </p:spPr>
        <p:txBody>
          <a:bodyPr wrap="square" lIns="86493" tIns="43247" rIns="86493" bIns="43247" anchor="t">
            <a:normAutofit/>
          </a:bodyPr>
          <a:lstStyle/>
          <a:p>
            <a:r>
              <a:rPr lang="en-US" dirty="0" smtClean="0"/>
              <a:t>TEMP-TABLE</a:t>
            </a:r>
            <a:endParaRPr lang="en-US" dirty="0"/>
          </a:p>
        </p:txBody>
      </p:sp>
      <p:sp>
        <p:nvSpPr>
          <p:cNvPr id="229379" name="Rectangle 3"/>
          <p:cNvSpPr>
            <a:spLocks noGrp="1" noChangeArrowheads="1"/>
          </p:cNvSpPr>
          <p:nvPr>
            <p:ph type="body" idx="1"/>
          </p:nvPr>
        </p:nvSpPr>
        <p:spPr>
          <a:xfrm>
            <a:off x="484910" y="3513221"/>
            <a:ext cx="8037513" cy="2877759"/>
          </a:xfrm>
        </p:spPr>
        <p:txBody>
          <a:bodyPr lIns="86493" tIns="43247" rIns="86493" bIns="43247">
            <a:normAutofit lnSpcReduction="10000"/>
          </a:bodyPr>
          <a:lstStyle/>
          <a:p>
            <a:pPr>
              <a:lnSpc>
                <a:spcPct val="90000"/>
              </a:lnSpc>
            </a:pPr>
            <a:r>
              <a:rPr lang="en-US" sz="2600" dirty="0">
                <a:solidFill>
                  <a:schemeClr val="tx2">
                    <a:lumMod val="90000"/>
                    <a:lumOff val="10000"/>
                  </a:schemeClr>
                </a:solidFill>
              </a:rPr>
              <a:t>Defines a temporary </a:t>
            </a:r>
            <a:r>
              <a:rPr lang="en-US" sz="2600" dirty="0" smtClean="0">
                <a:solidFill>
                  <a:schemeClr val="tx2">
                    <a:lumMod val="90000"/>
                    <a:lumOff val="10000"/>
                  </a:schemeClr>
                </a:solidFill>
              </a:rPr>
              <a:t>table stored in memory</a:t>
            </a:r>
            <a:endParaRPr lang="en-US" sz="2600" dirty="0">
              <a:solidFill>
                <a:schemeClr val="tx2">
                  <a:lumMod val="90000"/>
                  <a:lumOff val="10000"/>
                </a:schemeClr>
              </a:solidFill>
            </a:endParaRPr>
          </a:p>
          <a:p>
            <a:pPr>
              <a:lnSpc>
                <a:spcPct val="90000"/>
              </a:lnSpc>
            </a:pPr>
            <a:r>
              <a:rPr lang="en-US" sz="2600" dirty="0" smtClean="0">
                <a:solidFill>
                  <a:schemeClr val="tx2">
                    <a:lumMod val="90000"/>
                    <a:lumOff val="10000"/>
                  </a:schemeClr>
                </a:solidFill>
              </a:rPr>
              <a:t>Allows use </a:t>
            </a:r>
            <a:r>
              <a:rPr lang="en-US" sz="2600" dirty="0">
                <a:solidFill>
                  <a:schemeClr val="tx2">
                    <a:lumMod val="90000"/>
                    <a:lumOff val="10000"/>
                  </a:schemeClr>
                </a:solidFill>
              </a:rPr>
              <a:t>of </a:t>
            </a:r>
            <a:r>
              <a:rPr lang="en-US" sz="2600" dirty="0" smtClean="0">
                <a:solidFill>
                  <a:schemeClr val="tx2">
                    <a:lumMod val="90000"/>
                    <a:lumOff val="10000"/>
                  </a:schemeClr>
                </a:solidFill>
              </a:rPr>
              <a:t>indexes	</a:t>
            </a:r>
            <a:endParaRPr lang="en-US" sz="2600" dirty="0">
              <a:solidFill>
                <a:schemeClr val="tx2">
                  <a:lumMod val="90000"/>
                  <a:lumOff val="10000"/>
                </a:schemeClr>
              </a:solidFill>
            </a:endParaRPr>
          </a:p>
          <a:p>
            <a:pPr>
              <a:lnSpc>
                <a:spcPct val="90000"/>
              </a:lnSpc>
            </a:pPr>
            <a:r>
              <a:rPr lang="en-US" sz="2600" dirty="0">
                <a:solidFill>
                  <a:schemeClr val="tx2">
                    <a:lumMod val="90000"/>
                    <a:lumOff val="10000"/>
                  </a:schemeClr>
                </a:solidFill>
              </a:rPr>
              <a:t>L</a:t>
            </a:r>
            <a:r>
              <a:rPr lang="en-US" sz="2600" dirty="0" smtClean="0">
                <a:solidFill>
                  <a:schemeClr val="tx2">
                    <a:lumMod val="90000"/>
                    <a:lumOff val="10000"/>
                  </a:schemeClr>
                </a:solidFill>
              </a:rPr>
              <a:t>asts </a:t>
            </a:r>
            <a:r>
              <a:rPr lang="en-US" sz="2600" dirty="0">
                <a:solidFill>
                  <a:schemeClr val="tx2">
                    <a:lumMod val="90000"/>
                    <a:lumOff val="10000"/>
                  </a:schemeClr>
                </a:solidFill>
              </a:rPr>
              <a:t>only for the duration of the procedure (or session if defined globally) that defines </a:t>
            </a:r>
            <a:r>
              <a:rPr lang="en-US" sz="2600" dirty="0" smtClean="0">
                <a:solidFill>
                  <a:schemeClr val="tx2">
                    <a:lumMod val="90000"/>
                    <a:lumOff val="10000"/>
                  </a:schemeClr>
                </a:solidFill>
              </a:rPr>
              <a:t>them</a:t>
            </a:r>
          </a:p>
          <a:p>
            <a:pPr>
              <a:lnSpc>
                <a:spcPct val="90000"/>
              </a:lnSpc>
            </a:pPr>
            <a:r>
              <a:rPr lang="en-US" sz="2600" dirty="0" smtClean="0">
                <a:solidFill>
                  <a:schemeClr val="tx2">
                    <a:lumMod val="90000"/>
                    <a:lumOff val="10000"/>
                  </a:schemeClr>
                </a:solidFill>
              </a:rPr>
              <a:t>Only </a:t>
            </a:r>
            <a:r>
              <a:rPr lang="en-US" sz="2600" dirty="0">
                <a:solidFill>
                  <a:schemeClr val="tx2">
                    <a:lumMod val="90000"/>
                    <a:lumOff val="10000"/>
                  </a:schemeClr>
                </a:solidFill>
              </a:rPr>
              <a:t>one user at a time can access </a:t>
            </a:r>
            <a:r>
              <a:rPr lang="en-US" sz="2600" dirty="0" smtClean="0">
                <a:solidFill>
                  <a:schemeClr val="tx2">
                    <a:lumMod val="90000"/>
                    <a:lumOff val="10000"/>
                  </a:schemeClr>
                </a:solidFill>
              </a:rPr>
              <a:t>it</a:t>
            </a:r>
          </a:p>
          <a:p>
            <a:pPr>
              <a:lnSpc>
                <a:spcPct val="90000"/>
              </a:lnSpc>
            </a:pPr>
            <a:r>
              <a:rPr lang="en-US" sz="2600" dirty="0" smtClean="0">
                <a:solidFill>
                  <a:schemeClr val="tx2">
                    <a:lumMod val="90000"/>
                    <a:lumOff val="10000"/>
                  </a:schemeClr>
                </a:solidFill>
              </a:rPr>
              <a:t>Cannot define a temp-table within an internal procedure or user-defined function</a:t>
            </a:r>
            <a:endParaRPr lang="en-US" sz="2600" dirty="0">
              <a:solidFill>
                <a:schemeClr val="tx2">
                  <a:lumMod val="90000"/>
                  <a:lumOff val="10000"/>
                </a:schemeClr>
              </a:solidFill>
            </a:endParaRPr>
          </a:p>
        </p:txBody>
      </p:sp>
      <p:sp>
        <p:nvSpPr>
          <p:cNvPr id="6" name="TextBox 5"/>
          <p:cNvSpPr txBox="1"/>
          <p:nvPr/>
        </p:nvSpPr>
        <p:spPr>
          <a:xfrm>
            <a:off x="609600" y="1027414"/>
            <a:ext cx="8286206" cy="2308324"/>
          </a:xfrm>
          <a:prstGeom prst="rect">
            <a:avLst/>
          </a:prstGeom>
          <a:noFill/>
          <a:ln>
            <a:noFill/>
          </a:ln>
        </p:spPr>
        <p:txBody>
          <a:bodyPr wrap="square" rtlCol="0">
            <a:spAutoFit/>
          </a:bodyPr>
          <a:lstStyle/>
          <a:p>
            <a:r>
              <a:rPr lang="en-GB" sz="1600" b="1" dirty="0" smtClean="0">
                <a:latin typeface="Courier New" pitchFamily="49" charset="0"/>
                <a:cs typeface="Courier New" pitchFamily="49" charset="0"/>
              </a:rPr>
              <a:t>/*  pc11003.p – Temp-Tables */</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DEFINE TEMP-TABLE tt1 LIKE pt_mstr.</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DEFINE TEMP-TABLE tt2 </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FIELD site LIKE si_site</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FIELD part LIKE pt_part</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FIELD qty AS INTEGER LABEL "Inventory Qty" FORMAT "&gt;&gt;&gt;,&gt;9"</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	FIELD inv-value AS DECIMAL </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INDEX site-part-index IS PRIMARY UNIQUE site part</a:t>
            </a:r>
            <a:endParaRPr lang="en-US" sz="1600" b="1" dirty="0" smtClean="0">
              <a:latin typeface="Courier New" pitchFamily="49" charset="0"/>
              <a:cs typeface="Courier New" pitchFamily="49" charset="0"/>
            </a:endParaRPr>
          </a:p>
          <a:p>
            <a:r>
              <a:rPr lang="en-GB" sz="1600" b="1" dirty="0" smtClean="0">
                <a:latin typeface="Courier New" pitchFamily="49" charset="0"/>
                <a:cs typeface="Courier New" pitchFamily="49" charset="0"/>
              </a:rPr>
              <a:t>INDEX part-qty-index part ASCENDING qty DESCENDING.</a:t>
            </a:r>
            <a:endParaRPr lang="en-US" sz="1600" b="1" dirty="0">
              <a:latin typeface="Courier New" pitchFamily="49" charset="0"/>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noProof="0" dirty="0" smtClean="0"/>
              <a:t>99</a:t>
            </a:r>
            <a:r>
              <a:rPr lang="en-US" sz="800" dirty="0" smtClean="0"/>
              <a:t>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37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937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937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937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a:xfrm>
            <a:off x="457200" y="374896"/>
            <a:ext cx="8305800" cy="758825"/>
          </a:xfrm>
        </p:spPr>
        <p:txBody>
          <a:bodyPr wrap="square" lIns="86493" tIns="43247" rIns="86493" bIns="43247" anchor="t">
            <a:normAutofit/>
          </a:bodyPr>
          <a:lstStyle/>
          <a:p>
            <a:r>
              <a:rPr lang="en-US" dirty="0" smtClean="0"/>
              <a:t>EMPTY TEMP-TABLE</a:t>
            </a:r>
            <a:endParaRPr lang="en-US" dirty="0"/>
          </a:p>
        </p:txBody>
      </p:sp>
      <p:sp>
        <p:nvSpPr>
          <p:cNvPr id="232451" name="Rectangle 3"/>
          <p:cNvSpPr>
            <a:spLocks noGrp="1" noChangeArrowheads="1"/>
          </p:cNvSpPr>
          <p:nvPr>
            <p:ph type="body" idx="1"/>
          </p:nvPr>
        </p:nvSpPr>
        <p:spPr>
          <a:xfrm>
            <a:off x="519540" y="1447800"/>
            <a:ext cx="8243460" cy="4114800"/>
          </a:xfrm>
        </p:spPr>
        <p:txBody>
          <a:bodyPr lIns="86493" tIns="43247" rIns="86493" bIns="43247">
            <a:normAutofit/>
          </a:bodyPr>
          <a:lstStyle/>
          <a:p>
            <a:pPr>
              <a:buNone/>
            </a:pPr>
            <a:r>
              <a:rPr lang="en-US" sz="2400" dirty="0" smtClean="0">
                <a:solidFill>
                  <a:schemeClr val="tx2"/>
                </a:solidFill>
              </a:rPr>
              <a:t>Empties </a:t>
            </a:r>
            <a:r>
              <a:rPr lang="en-US" sz="2400" dirty="0">
                <a:solidFill>
                  <a:schemeClr val="tx2"/>
                </a:solidFill>
              </a:rPr>
              <a:t>a TEMP-TABLE in order to reuse </a:t>
            </a:r>
            <a:r>
              <a:rPr lang="en-US" sz="2400" dirty="0" smtClean="0">
                <a:solidFill>
                  <a:schemeClr val="tx2"/>
                </a:solidFill>
              </a:rPr>
              <a:t>it</a:t>
            </a:r>
          </a:p>
          <a:p>
            <a:endParaRPr lang="en-US" sz="2400" dirty="0" smtClean="0"/>
          </a:p>
          <a:p>
            <a:pPr marL="234950" indent="0">
              <a:buNone/>
            </a:pPr>
            <a:r>
              <a:rPr lang="en-US" sz="2400" b="1" dirty="0" smtClean="0">
                <a:solidFill>
                  <a:schemeClr val="tx1"/>
                </a:solidFill>
                <a:latin typeface="Courier New" pitchFamily="49" charset="0"/>
              </a:rPr>
              <a:t>EMPTY TEMP-TABLE &lt;</a:t>
            </a:r>
            <a:r>
              <a:rPr lang="en-US" sz="2400" b="1" i="1" dirty="0" smtClean="0">
                <a:solidFill>
                  <a:schemeClr val="tx1"/>
                </a:solidFill>
                <a:latin typeface="Courier New" pitchFamily="49" charset="0"/>
              </a:rPr>
              <a:t>table-name</a:t>
            </a:r>
            <a:r>
              <a:rPr lang="en-US" sz="2400" b="1" dirty="0" smtClean="0">
                <a:solidFill>
                  <a:schemeClr val="tx1"/>
                </a:solidFill>
                <a:latin typeface="Courier New" pitchFamily="49" charset="0"/>
              </a:rPr>
              <a:t>&gt; [NO-ERROR]</a:t>
            </a:r>
          </a:p>
          <a:p>
            <a:pPr>
              <a:buNone/>
            </a:pPr>
            <a:endParaRPr lang="en-US" sz="2400" dirty="0" smtClean="0"/>
          </a:p>
          <a:p>
            <a:pPr>
              <a:buNone/>
            </a:pPr>
            <a:r>
              <a:rPr lang="en-US" sz="2400" dirty="0" smtClean="0">
                <a:solidFill>
                  <a:schemeClr val="tx2"/>
                </a:solidFill>
              </a:rPr>
              <a:t>Replaces need for 3 lines of code</a:t>
            </a:r>
          </a:p>
          <a:p>
            <a:pPr>
              <a:buNone/>
            </a:pPr>
            <a:endParaRPr lang="en-US" sz="2400" dirty="0" smtClean="0"/>
          </a:p>
          <a:p>
            <a:pPr marL="234950" indent="0">
              <a:buNone/>
            </a:pPr>
            <a:r>
              <a:rPr lang="en-US" sz="2400" b="1" dirty="0" smtClean="0">
                <a:solidFill>
                  <a:schemeClr val="tx1"/>
                </a:solidFill>
                <a:latin typeface="Courier New" pitchFamily="49" charset="0"/>
              </a:rPr>
              <a:t>FOR EACH &lt;</a:t>
            </a:r>
            <a:r>
              <a:rPr lang="en-US" sz="2400" b="1" i="1" dirty="0" smtClean="0">
                <a:solidFill>
                  <a:schemeClr val="tx1"/>
                </a:solidFill>
                <a:latin typeface="Courier New" pitchFamily="49" charset="0"/>
              </a:rPr>
              <a:t>table-name</a:t>
            </a:r>
            <a:r>
              <a:rPr lang="en-US" sz="2400" b="1" dirty="0" smtClean="0">
                <a:solidFill>
                  <a:schemeClr val="tx1"/>
                </a:solidFill>
                <a:latin typeface="Courier New" pitchFamily="49" charset="0"/>
              </a:rPr>
              <a:t>&gt;:</a:t>
            </a:r>
          </a:p>
          <a:p>
            <a:pPr marL="234950" indent="0">
              <a:buNone/>
            </a:pPr>
            <a:r>
              <a:rPr lang="en-US" sz="2400" b="1" dirty="0" smtClean="0">
                <a:solidFill>
                  <a:schemeClr val="tx1"/>
                </a:solidFill>
                <a:latin typeface="Courier New" pitchFamily="49" charset="0"/>
              </a:rPr>
              <a:t>   DELETE &lt;</a:t>
            </a:r>
            <a:r>
              <a:rPr lang="en-US" sz="2400" b="1" i="1" dirty="0" smtClean="0">
                <a:solidFill>
                  <a:schemeClr val="tx1"/>
                </a:solidFill>
                <a:latin typeface="Courier New" pitchFamily="49" charset="0"/>
              </a:rPr>
              <a:t>table-name</a:t>
            </a:r>
            <a:r>
              <a:rPr lang="en-US" sz="2400" b="1" dirty="0" smtClean="0">
                <a:solidFill>
                  <a:schemeClr val="tx1"/>
                </a:solidFill>
                <a:latin typeface="Courier New" pitchFamily="49" charset="0"/>
              </a:rPr>
              <a:t>&gt;.</a:t>
            </a:r>
          </a:p>
          <a:p>
            <a:pPr marL="234950" indent="0">
              <a:buNone/>
            </a:pPr>
            <a:r>
              <a:rPr lang="en-US" sz="2400" b="1" dirty="0" smtClean="0">
                <a:solidFill>
                  <a:schemeClr val="tx1"/>
                </a:solidFill>
                <a:latin typeface="Courier New" pitchFamily="49" charset="0"/>
              </a:rPr>
              <a:t>END.</a:t>
            </a:r>
          </a:p>
          <a:p>
            <a:pPr marL="234950" indent="0">
              <a:buNone/>
            </a:pPr>
            <a:endParaRPr lang="en-US" sz="2400" b="1" dirty="0" smtClean="0">
              <a:solidFill>
                <a:schemeClr val="tx1"/>
              </a:solidFill>
            </a:endParaRPr>
          </a:p>
          <a:p>
            <a:pPr marL="234950" indent="0">
              <a:buNone/>
            </a:pPr>
            <a:endParaRPr lang="en-US" sz="2400" b="1" dirty="0">
              <a:solidFill>
                <a:schemeClr val="tx1"/>
              </a:solidFill>
            </a:endParaRP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PP-CR</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1000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21497</TotalTime>
  <Words>11961</Words>
  <Application>Microsoft Office PowerPoint</Application>
  <PresentationFormat>On-screen Show (4:3)</PresentationFormat>
  <Paragraphs>1776</Paragraphs>
  <Slides>113</Slides>
  <Notes>107</Notes>
  <HiddenSlides>0</HiddenSlides>
  <MMClips>0</MMClips>
  <ScaleCrop>false</ScaleCrop>
  <HeadingPairs>
    <vt:vector size="4" baseType="variant">
      <vt:variant>
        <vt:lpstr>Theme</vt:lpstr>
      </vt:variant>
      <vt:variant>
        <vt:i4>1</vt:i4>
      </vt:variant>
      <vt:variant>
        <vt:lpstr>Slide Titles</vt:lpstr>
      </vt:variant>
      <vt:variant>
        <vt:i4>113</vt:i4>
      </vt:variant>
    </vt:vector>
  </HeadingPairs>
  <TitlesOfParts>
    <vt:vector size="114" baseType="lpstr">
      <vt:lpstr>QAD 2010 Template</vt:lpstr>
      <vt:lpstr>Introduction to Progress Programming</vt:lpstr>
      <vt:lpstr>Agenda</vt:lpstr>
      <vt:lpstr>Using FIND, REPEAT, and Defined Variables</vt:lpstr>
      <vt:lpstr>Lesson 7 Goals</vt:lpstr>
      <vt:lpstr>Retrieving One Specific Record</vt:lpstr>
      <vt:lpstr>Exercise 7-1: FIND</vt:lpstr>
      <vt:lpstr>NO-ERROR Option</vt:lpstr>
      <vt:lpstr>AVAILABLE Function</vt:lpstr>
      <vt:lpstr>Exercise 7-2: AVAILABLE</vt:lpstr>
      <vt:lpstr>Repeating Procedures</vt:lpstr>
      <vt:lpstr>NAMED Blocks</vt:lpstr>
      <vt:lpstr>Exercise 7-3: REPEAT</vt:lpstr>
      <vt:lpstr>FIND FIRST/LAST/NEXT/PREV</vt:lpstr>
      <vt:lpstr>Exercise 7-4: FIND FIRST/LAST/NEXT/PREV</vt:lpstr>
      <vt:lpstr>User-Defined Variables</vt:lpstr>
      <vt:lpstr>NO-UNDO Statement</vt:lpstr>
      <vt:lpstr>UPDATE</vt:lpstr>
      <vt:lpstr>PROMPT-FOR vs. UPDATE with Variables</vt:lpstr>
      <vt:lpstr>SET Statement</vt:lpstr>
      <vt:lpstr>Caution</vt:lpstr>
      <vt:lpstr>Exercise 7-5: User-Defined Variables</vt:lpstr>
      <vt:lpstr>Review</vt:lpstr>
      <vt:lpstr>Lesson 8: Accessing Multiple Tables </vt:lpstr>
      <vt:lpstr>Lesson 8 Goals</vt:lpstr>
      <vt:lpstr>What is a Relational Database?</vt:lpstr>
      <vt:lpstr>Entity Relationship Symbols</vt:lpstr>
      <vt:lpstr>Entity Diagrams Manual</vt:lpstr>
      <vt:lpstr>Entity Relationship Example</vt:lpstr>
      <vt:lpstr>Exercise 8-1: Entity Relationships</vt:lpstr>
      <vt:lpstr>Using FIND/FIND to Access Multiple Tables</vt:lpstr>
      <vt:lpstr>Exercise 8-2: FIND/FIND</vt:lpstr>
      <vt:lpstr>FIND, FOR EACH Statements</vt:lpstr>
      <vt:lpstr>Exercise 8-3: FIND, FOR EACH</vt:lpstr>
      <vt:lpstr>FOR EACH, FIND Statements</vt:lpstr>
      <vt:lpstr>Outer Join</vt:lpstr>
      <vt:lpstr>Exercise 8-4: Outer Join</vt:lpstr>
      <vt:lpstr>Inner Join</vt:lpstr>
      <vt:lpstr>Exercise 8-5: Inner Join</vt:lpstr>
      <vt:lpstr>Review</vt:lpstr>
      <vt:lpstr>Lesson 9: Frame Control</vt:lpstr>
      <vt:lpstr>Lesson 9 Goals</vt:lpstr>
      <vt:lpstr>Nested Blocks Example</vt:lpstr>
      <vt:lpstr>Default Framing</vt:lpstr>
      <vt:lpstr>Exercise 9-1: Framing</vt:lpstr>
      <vt:lpstr>Basic Frame Control</vt:lpstr>
      <vt:lpstr>Exercise 9-2: Basic Frame Control</vt:lpstr>
      <vt:lpstr>Framing Properties</vt:lpstr>
      <vt:lpstr>Exercise 9-3: Framing Properties</vt:lpstr>
      <vt:lpstr>Four Options for Named Frames</vt:lpstr>
      <vt:lpstr>FORM Statement</vt:lpstr>
      <vt:lpstr>Exercise 9-4: FORM</vt:lpstr>
      <vt:lpstr>FORM Statement Placement</vt:lpstr>
      <vt:lpstr>Exercise 9-5: FORM Placement</vt:lpstr>
      <vt:lpstr>Record Flashing</vt:lpstr>
      <vt:lpstr>Exercise 9-6: Record Flashing</vt:lpstr>
      <vt:lpstr>Review</vt:lpstr>
      <vt:lpstr>Lesson 10: Using Include Files</vt:lpstr>
      <vt:lpstr>Lesson 10 Goals</vt:lpstr>
      <vt:lpstr>Include Files</vt:lpstr>
      <vt:lpstr>Include Files</vt:lpstr>
      <vt:lpstr>Common Include Files</vt:lpstr>
      <vt:lpstr>mfdtitle.i –  Screen Title</vt:lpstr>
      <vt:lpstr>mfdtitle.i – Example Use</vt:lpstr>
      <vt:lpstr>mfdtitle.i – Results</vt:lpstr>
      <vt:lpstr>mfdtitle.i – Source Information</vt:lpstr>
      <vt:lpstr>gpselout.i – Printer Selection</vt:lpstr>
      <vt:lpstr>gpselout.i – Example</vt:lpstr>
      <vt:lpstr>gpselout.i – Example Use</vt:lpstr>
      <vt:lpstr>mfrpchk.i  –  Report End</vt:lpstr>
      <vt:lpstr>mfreset.i – Printer Reset</vt:lpstr>
      <vt:lpstr>mfquoter.i  –  Report Batch Processing</vt:lpstr>
      <vt:lpstr>mfphead.i and mfphead2.i</vt:lpstr>
      <vt:lpstr>Report Header</vt:lpstr>
      <vt:lpstr>Slide 74</vt:lpstr>
      <vt:lpstr>Slide 75</vt:lpstr>
      <vt:lpstr>Slide 76</vt:lpstr>
      <vt:lpstr>mfrtrail.i – Report Trailer</vt:lpstr>
      <vt:lpstr>Report Trailer Examples</vt:lpstr>
      <vt:lpstr>mfrtrail.i and mftrl080.i – Example Use</vt:lpstr>
      <vt:lpstr>Review</vt:lpstr>
      <vt:lpstr>Lesson 11: Arrays, Temp-Tables, Buffers, and Other Useful Functions</vt:lpstr>
      <vt:lpstr>Lesson 11 Goals</vt:lpstr>
      <vt:lpstr>Array Processing</vt:lpstr>
      <vt:lpstr>Exercise 11-1: Arrays</vt:lpstr>
      <vt:lpstr>Progress Internal and External Procedures</vt:lpstr>
      <vt:lpstr>External Procedures</vt:lpstr>
      <vt:lpstr>RUN</vt:lpstr>
      <vt:lpstr>Shared Variables</vt:lpstr>
      <vt:lpstr>Shared Variable Example</vt:lpstr>
      <vt:lpstr>Exercise 11-2: Shared Variables</vt:lpstr>
      <vt:lpstr>Persistence</vt:lpstr>
      <vt:lpstr>Internal Procedures</vt:lpstr>
      <vt:lpstr>Internal Procedures Continued</vt:lpstr>
      <vt:lpstr>Internal Procedure Example </vt:lpstr>
      <vt:lpstr>Internal Procedure Limitations</vt:lpstr>
      <vt:lpstr>Parameters</vt:lpstr>
      <vt:lpstr>Passing Parameters</vt:lpstr>
      <vt:lpstr>TEMP-TABLE</vt:lpstr>
      <vt:lpstr>EMPTY TEMP-TABLE</vt:lpstr>
      <vt:lpstr>Exercise 11-3: TEMP-TABLE</vt:lpstr>
      <vt:lpstr>Buffers</vt:lpstr>
      <vt:lpstr>BUFFER-COPY and BUFFER-COMPARE</vt:lpstr>
      <vt:lpstr>BUFFER-COPY and BUFFER-COMPARE</vt:lpstr>
      <vt:lpstr>4GL Functions</vt:lpstr>
      <vt:lpstr>STRING and SUBSTRING Functions</vt:lpstr>
      <vt:lpstr>TRIM Function</vt:lpstr>
      <vt:lpstr>INTEGER Function</vt:lpstr>
      <vt:lpstr>CAN-FIND Function</vt:lpstr>
      <vt:lpstr>CAN-DO Function</vt:lpstr>
      <vt:lpstr>User-Defined Functions</vt:lpstr>
      <vt:lpstr>User-Defined Function Example</vt:lpstr>
      <vt:lpstr>Manipulating the PROPATH</vt:lpstr>
      <vt:lpstr>Review</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2369</cp:revision>
  <dcterms:created xsi:type="dcterms:W3CDTF">2010-10-05T00:44:07Z</dcterms:created>
  <dcterms:modified xsi:type="dcterms:W3CDTF">2014-03-18T21:09:26Z</dcterms:modified>
</cp:coreProperties>
</file>