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notesSlides/notesSlide102.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s/slide119.xml" ContentType="application/vnd.openxmlformats-officedocument.presentationml.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108.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notesSlides/notesSlide99.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notesSlides/notesSlide104.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95.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notesSlides/notesSlide100.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slides/slide118.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23"/>
  </p:notesMasterIdLst>
  <p:handoutMasterIdLst>
    <p:handoutMasterId r:id="rId124"/>
  </p:handoutMasterIdLst>
  <p:sldIdLst>
    <p:sldId id="389" r:id="rId2"/>
    <p:sldId id="397" r:id="rId3"/>
    <p:sldId id="391" r:id="rId4"/>
    <p:sldId id="267" r:id="rId5"/>
    <p:sldId id="268" r:id="rId6"/>
    <p:sldId id="394" r:id="rId7"/>
    <p:sldId id="270" r:id="rId8"/>
    <p:sldId id="271" r:id="rId9"/>
    <p:sldId id="272" r:id="rId10"/>
    <p:sldId id="274" r:id="rId11"/>
    <p:sldId id="275" r:id="rId12"/>
    <p:sldId id="280" r:id="rId13"/>
    <p:sldId id="278" r:id="rId14"/>
    <p:sldId id="279" r:id="rId15"/>
    <p:sldId id="282" r:id="rId16"/>
    <p:sldId id="285" r:id="rId17"/>
    <p:sldId id="286" r:id="rId18"/>
    <p:sldId id="284" r:id="rId19"/>
    <p:sldId id="287" r:id="rId20"/>
    <p:sldId id="283" r:id="rId21"/>
    <p:sldId id="288" r:id="rId22"/>
    <p:sldId id="289" r:id="rId23"/>
    <p:sldId id="400" r:id="rId24"/>
    <p:sldId id="290" r:id="rId25"/>
    <p:sldId id="291" r:id="rId26"/>
    <p:sldId id="292" r:id="rId27"/>
    <p:sldId id="398" r:id="rId28"/>
    <p:sldId id="258" r:id="rId29"/>
    <p:sldId id="392" r:id="rId30"/>
    <p:sldId id="294" r:id="rId31"/>
    <p:sldId id="295" r:id="rId32"/>
    <p:sldId id="296" r:id="rId33"/>
    <p:sldId id="297" r:id="rId34"/>
    <p:sldId id="298" r:id="rId35"/>
    <p:sldId id="299" r:id="rId36"/>
    <p:sldId id="301" r:id="rId37"/>
    <p:sldId id="302" r:id="rId38"/>
    <p:sldId id="303" r:id="rId39"/>
    <p:sldId id="304" r:id="rId40"/>
    <p:sldId id="305" r:id="rId41"/>
    <p:sldId id="306" r:id="rId42"/>
    <p:sldId id="307" r:id="rId43"/>
    <p:sldId id="308" r:id="rId44"/>
    <p:sldId id="309" r:id="rId45"/>
    <p:sldId id="310" r:id="rId46"/>
    <p:sldId id="311" r:id="rId47"/>
    <p:sldId id="312" r:id="rId48"/>
    <p:sldId id="313" r:id="rId49"/>
    <p:sldId id="393" r:id="rId50"/>
    <p:sldId id="315" r:id="rId51"/>
    <p:sldId id="316" r:id="rId52"/>
    <p:sldId id="317" r:id="rId53"/>
    <p:sldId id="318" r:id="rId54"/>
    <p:sldId id="319" r:id="rId55"/>
    <p:sldId id="320" r:id="rId56"/>
    <p:sldId id="321" r:id="rId57"/>
    <p:sldId id="322" r:id="rId58"/>
    <p:sldId id="323" r:id="rId59"/>
    <p:sldId id="324" r:id="rId60"/>
    <p:sldId id="325" r:id="rId61"/>
    <p:sldId id="326" r:id="rId62"/>
    <p:sldId id="327" r:id="rId63"/>
    <p:sldId id="399" r:id="rId64"/>
    <p:sldId id="329" r:id="rId65"/>
    <p:sldId id="330" r:id="rId66"/>
    <p:sldId id="331" r:id="rId67"/>
    <p:sldId id="332" r:id="rId68"/>
    <p:sldId id="333" r:id="rId69"/>
    <p:sldId id="334" r:id="rId70"/>
    <p:sldId id="335" r:id="rId71"/>
    <p:sldId id="336" r:id="rId72"/>
    <p:sldId id="337" r:id="rId73"/>
    <p:sldId id="338" r:id="rId74"/>
    <p:sldId id="339" r:id="rId75"/>
    <p:sldId id="340" r:id="rId76"/>
    <p:sldId id="341" r:id="rId77"/>
    <p:sldId id="343" r:id="rId78"/>
    <p:sldId id="344" r:id="rId79"/>
    <p:sldId id="345" r:id="rId80"/>
    <p:sldId id="346" r:id="rId81"/>
    <p:sldId id="347" r:id="rId82"/>
    <p:sldId id="348" r:id="rId83"/>
    <p:sldId id="349" r:id="rId84"/>
    <p:sldId id="350" r:id="rId85"/>
    <p:sldId id="351" r:id="rId86"/>
    <p:sldId id="352" r:id="rId87"/>
    <p:sldId id="353" r:id="rId88"/>
    <p:sldId id="354" r:id="rId89"/>
    <p:sldId id="355" r:id="rId90"/>
    <p:sldId id="356" r:id="rId91"/>
    <p:sldId id="360" r:id="rId92"/>
    <p:sldId id="361" r:id="rId93"/>
    <p:sldId id="362" r:id="rId94"/>
    <p:sldId id="363" r:id="rId95"/>
    <p:sldId id="364" r:id="rId96"/>
    <p:sldId id="365" r:id="rId97"/>
    <p:sldId id="366" r:id="rId98"/>
    <p:sldId id="367" r:id="rId99"/>
    <p:sldId id="368" r:id="rId100"/>
    <p:sldId id="369" r:id="rId101"/>
    <p:sldId id="370" r:id="rId102"/>
    <p:sldId id="371" r:id="rId103"/>
    <p:sldId id="372" r:id="rId104"/>
    <p:sldId id="373" r:id="rId105"/>
    <p:sldId id="374" r:id="rId106"/>
    <p:sldId id="375" r:id="rId107"/>
    <p:sldId id="376" r:id="rId108"/>
    <p:sldId id="377" r:id="rId109"/>
    <p:sldId id="378" r:id="rId110"/>
    <p:sldId id="379" r:id="rId111"/>
    <p:sldId id="380" r:id="rId112"/>
    <p:sldId id="402" r:id="rId113"/>
    <p:sldId id="381" r:id="rId114"/>
    <p:sldId id="403" r:id="rId115"/>
    <p:sldId id="404" r:id="rId116"/>
    <p:sldId id="383" r:id="rId117"/>
    <p:sldId id="396" r:id="rId118"/>
    <p:sldId id="384" r:id="rId119"/>
    <p:sldId id="385" r:id="rId120"/>
    <p:sldId id="405" r:id="rId121"/>
    <p:sldId id="387" r:id="rId122"/>
  </p:sldIdLst>
  <p:sldSz cx="9144000" cy="6858000" type="screen4x3"/>
  <p:notesSz cx="68580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EFB0"/>
    <a:srgbClr val="4F4F4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577" autoAdjust="0"/>
    <p:restoredTop sz="27700" autoAdjust="0"/>
  </p:normalViewPr>
  <p:slideViewPr>
    <p:cSldViewPr snapToGrid="0" snapToObjects="1">
      <p:cViewPr>
        <p:scale>
          <a:sx n="80" d="100"/>
          <a:sy n="80" d="100"/>
        </p:scale>
        <p:origin x="-1452" y="264"/>
      </p:cViewPr>
      <p:guideLst>
        <p:guide orient="horz" pos="827"/>
        <p:guide pos="361"/>
      </p:guideLst>
    </p:cSldViewPr>
  </p:slideViewPr>
  <p:outlineViewPr>
    <p:cViewPr>
      <p:scale>
        <a:sx n="33" d="100"/>
        <a:sy n="33" d="100"/>
      </p:scale>
      <p:origin x="0" y="13962"/>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notesMaster" Target="notesMasters/notesMaster1.xml"/><Relationship Id="rId128" Type="http://schemas.openxmlformats.org/officeDocument/2006/relationships/tableStyles" Target="tableStyle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2885" tIns="46442" rIns="92885" bIns="46442"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64820"/>
          </a:xfrm>
          <a:prstGeom prst="rect">
            <a:avLst/>
          </a:prstGeom>
        </p:spPr>
        <p:txBody>
          <a:bodyPr vert="horz" lIns="92885" tIns="46442" rIns="92885" bIns="46442" rtlCol="0"/>
          <a:lstStyle>
            <a:lvl1pPr algn="r">
              <a:defRPr sz="1200"/>
            </a:lvl1pPr>
          </a:lstStyle>
          <a:p>
            <a:fld id="{C48665D8-C10E-9C46-8783-A12B3CD6100C}" type="datetimeFigureOut">
              <a:rPr lang="en-US" smtClean="0"/>
              <a:pPr/>
              <a:t>1/29/2014</a:t>
            </a:fld>
            <a:endParaRPr lang="en-US" dirty="0"/>
          </a:p>
        </p:txBody>
      </p:sp>
      <p:sp>
        <p:nvSpPr>
          <p:cNvPr id="4" name="Footer Placeholder 3"/>
          <p:cNvSpPr>
            <a:spLocks noGrp="1"/>
          </p:cNvSpPr>
          <p:nvPr>
            <p:ph type="ftr" sz="quarter" idx="2"/>
          </p:nvPr>
        </p:nvSpPr>
        <p:spPr>
          <a:xfrm>
            <a:off x="0" y="8829967"/>
            <a:ext cx="2971800" cy="464820"/>
          </a:xfrm>
          <a:prstGeom prst="rect">
            <a:avLst/>
          </a:prstGeom>
        </p:spPr>
        <p:txBody>
          <a:bodyPr vert="horz" lIns="92885" tIns="46442" rIns="92885" bIns="46442"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829967"/>
            <a:ext cx="2971800" cy="464820"/>
          </a:xfrm>
          <a:prstGeom prst="rect">
            <a:avLst/>
          </a:prstGeom>
        </p:spPr>
        <p:txBody>
          <a:bodyPr vert="horz" lIns="92885" tIns="46442" rIns="92885" bIns="46442" rtlCol="0" anchor="b"/>
          <a:lstStyle>
            <a:lvl1pPr algn="r">
              <a:defRPr sz="1200"/>
            </a:lvl1pPr>
          </a:lstStyle>
          <a:p>
            <a:fld id="{D0FA14F0-1295-094D-9000-E461C7564EC6}" type="slidenum">
              <a:rPr lang="en-US" smtClean="0"/>
              <a:pPr/>
              <a:t>‹#›</a:t>
            </a:fld>
            <a:endParaRPr lang="en-US" dirty="0"/>
          </a:p>
        </p:txBody>
      </p:sp>
    </p:spTree>
    <p:extLst>
      <p:ext uri="{BB962C8B-B14F-4D97-AF65-F5344CB8AC3E}">
        <p14:creationId xmlns="" xmlns:p14="http://schemas.microsoft.com/office/powerpoint/2010/main" val="13909497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2885" tIns="46442" rIns="92885" bIns="46442" rtlCol="0"/>
          <a:lstStyle>
            <a:lvl1pPr algn="l">
              <a:defRPr sz="1200"/>
            </a:lvl1pPr>
          </a:lstStyle>
          <a:p>
            <a:endParaRPr lang="en-US" dirty="0"/>
          </a:p>
        </p:txBody>
      </p:sp>
      <p:sp>
        <p:nvSpPr>
          <p:cNvPr id="3" name="Date Placeholder 2"/>
          <p:cNvSpPr>
            <a:spLocks noGrp="1"/>
          </p:cNvSpPr>
          <p:nvPr>
            <p:ph type="dt" idx="1"/>
          </p:nvPr>
        </p:nvSpPr>
        <p:spPr>
          <a:xfrm>
            <a:off x="3884613" y="0"/>
            <a:ext cx="2971800" cy="464820"/>
          </a:xfrm>
          <a:prstGeom prst="rect">
            <a:avLst/>
          </a:prstGeom>
        </p:spPr>
        <p:txBody>
          <a:bodyPr vert="horz" lIns="92885" tIns="46442" rIns="92885" bIns="46442" rtlCol="0"/>
          <a:lstStyle>
            <a:lvl1pPr algn="r">
              <a:defRPr sz="1200"/>
            </a:lvl1pPr>
          </a:lstStyle>
          <a:p>
            <a:fld id="{EA4BC101-12CB-45ED-A75F-B426B780A662}" type="datetimeFigureOut">
              <a:rPr lang="en-US" smtClean="0"/>
              <a:pPr/>
              <a:t>1/29/2014</a:t>
            </a:fld>
            <a:endParaRPr lang="en-US" dirty="0"/>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2885" tIns="46442" rIns="92885" bIns="46442" rtlCol="0" anchor="ctr"/>
          <a:lstStyle/>
          <a:p>
            <a:endParaRPr lang="en-US" dirty="0"/>
          </a:p>
        </p:txBody>
      </p:sp>
      <p:sp>
        <p:nvSpPr>
          <p:cNvPr id="5" name="Notes Placeholder 4"/>
          <p:cNvSpPr>
            <a:spLocks noGrp="1"/>
          </p:cNvSpPr>
          <p:nvPr>
            <p:ph type="body" sz="quarter" idx="3"/>
          </p:nvPr>
        </p:nvSpPr>
        <p:spPr>
          <a:xfrm>
            <a:off x="685800" y="4415790"/>
            <a:ext cx="5486400" cy="4183380"/>
          </a:xfrm>
          <a:prstGeom prst="rect">
            <a:avLst/>
          </a:prstGeom>
        </p:spPr>
        <p:txBody>
          <a:bodyPr vert="horz" lIns="92885" tIns="46442" rIns="92885" bIns="46442"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71800" cy="464820"/>
          </a:xfrm>
          <a:prstGeom prst="rect">
            <a:avLst/>
          </a:prstGeom>
        </p:spPr>
        <p:txBody>
          <a:bodyPr vert="horz" lIns="92885" tIns="46442" rIns="92885" bIns="46442"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829967"/>
            <a:ext cx="2971800" cy="464820"/>
          </a:xfrm>
          <a:prstGeom prst="rect">
            <a:avLst/>
          </a:prstGeom>
        </p:spPr>
        <p:txBody>
          <a:bodyPr vert="horz" lIns="92885" tIns="46442" rIns="92885" bIns="46442" rtlCol="0" anchor="b"/>
          <a:lstStyle>
            <a:lvl1pPr algn="r">
              <a:defRPr sz="1200"/>
            </a:lvl1pPr>
          </a:lstStyle>
          <a:p>
            <a:fld id="{955F40EC-4A45-4BA0-88E8-AEAD7F90807E}" type="slidenum">
              <a:rPr lang="en-US" smtClean="0"/>
              <a:pPr/>
              <a:t>‹#›</a:t>
            </a:fld>
            <a:endParaRPr lang="en-US" dirty="0"/>
          </a:p>
        </p:txBody>
      </p:sp>
    </p:spTree>
    <p:extLst>
      <p:ext uri="{BB962C8B-B14F-4D97-AF65-F5344CB8AC3E}">
        <p14:creationId xmlns="" xmlns:p14="http://schemas.microsoft.com/office/powerpoint/2010/main" val="192603248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1"/>
            <a:endParaRPr lang="en-US" sz="2200" dirty="0" smtClean="0">
              <a:solidFill>
                <a:schemeClr val="tx2">
                  <a:lumMod val="90000"/>
                  <a:lumOff val="10000"/>
                </a:schemeClr>
              </a:solidFill>
            </a:endParaRP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mn-lt"/>
                <a:ea typeface="+mn-ea"/>
                <a:cs typeface="+mn-cs"/>
              </a:rPr>
              <a:t>Exercise 2-2: Enter Data Dictionary</a:t>
            </a:r>
          </a:p>
          <a:p>
            <a:endParaRPr lang="en-US" sz="1200" kern="1200" baseline="0" dirty="0" smtClean="0">
              <a:solidFill>
                <a:schemeClr val="tx1"/>
              </a:solidFill>
              <a:latin typeface="+mn-lt"/>
              <a:ea typeface="+mn-ea"/>
              <a:cs typeface="+mn-cs"/>
            </a:endParaRPr>
          </a:p>
          <a:p>
            <a:pPr marL="228600" indent="-228600">
              <a:buAutoNum type="arabicPeriod"/>
            </a:pPr>
            <a:r>
              <a:rPr lang="en-US" sz="1200" kern="1200" baseline="0" dirty="0" smtClean="0">
                <a:solidFill>
                  <a:schemeClr val="tx1"/>
                </a:solidFill>
                <a:latin typeface="+mn-lt"/>
                <a:ea typeface="+mn-ea"/>
                <a:cs typeface="+mn-cs"/>
              </a:rPr>
              <a:t>From the Progress Editor, do one of the following:</a:t>
            </a:r>
          </a:p>
          <a:p>
            <a:pPr marL="228600" indent="-228600">
              <a:buNone/>
            </a:pPr>
            <a:r>
              <a:rPr lang="en-US" sz="1200" kern="1200" baseline="0" dirty="0" smtClean="0">
                <a:solidFill>
                  <a:schemeClr val="tx1"/>
                </a:solidFill>
                <a:latin typeface="+mn-lt"/>
                <a:ea typeface="+mn-ea"/>
                <a:cs typeface="+mn-cs"/>
              </a:rPr>
              <a:t>     </a:t>
            </a:r>
          </a:p>
          <a:p>
            <a:pPr marL="228600" indent="-228600">
              <a:buNone/>
            </a:pPr>
            <a:r>
              <a:rPr lang="en-US" sz="1200" kern="1200" baseline="0" dirty="0" smtClean="0">
                <a:solidFill>
                  <a:schemeClr val="tx1"/>
                </a:solidFill>
                <a:latin typeface="+mn-lt"/>
                <a:ea typeface="+mn-ea"/>
                <a:cs typeface="+mn-cs"/>
              </a:rPr>
              <a:t>     a. Select the Tools menu option, then Data Dictionary.</a:t>
            </a:r>
          </a:p>
          <a:p>
            <a:pPr marL="228600" indent="-228600">
              <a:buNone/>
            </a:pPr>
            <a:endParaRPr lang="en-US" sz="1200" kern="1200" baseline="0" dirty="0" smtClean="0">
              <a:solidFill>
                <a:schemeClr val="tx1"/>
              </a:solidFill>
              <a:latin typeface="+mn-lt"/>
              <a:ea typeface="+mn-ea"/>
              <a:cs typeface="+mn-cs"/>
            </a:endParaRPr>
          </a:p>
          <a:p>
            <a:pPr marL="228600" indent="-228600">
              <a:buNone/>
            </a:pPr>
            <a:r>
              <a:rPr lang="en-US" sz="1200" kern="1200" baseline="0" dirty="0" smtClean="0">
                <a:solidFill>
                  <a:schemeClr val="tx1"/>
                </a:solidFill>
                <a:latin typeface="+mn-lt"/>
                <a:ea typeface="+mn-ea"/>
                <a:cs typeface="+mn-cs"/>
              </a:rPr>
              <a:t>     Or</a:t>
            </a:r>
          </a:p>
          <a:p>
            <a:pPr marL="228600" indent="-228600">
              <a:buNone/>
            </a:pPr>
            <a:endParaRPr lang="en-US" sz="1200" kern="1200" baseline="0" dirty="0" smtClean="0">
              <a:solidFill>
                <a:schemeClr val="tx1"/>
              </a:solidFill>
              <a:latin typeface="+mn-lt"/>
              <a:ea typeface="+mn-ea"/>
              <a:cs typeface="+mn-cs"/>
            </a:endParaRPr>
          </a:p>
          <a:p>
            <a:pPr marL="228600" indent="-228600">
              <a:buNone/>
            </a:pPr>
            <a:r>
              <a:rPr lang="en-US" sz="1200" kern="1200" baseline="0" dirty="0" smtClean="0">
                <a:solidFill>
                  <a:schemeClr val="tx1"/>
                </a:solidFill>
                <a:latin typeface="+mn-lt"/>
                <a:ea typeface="+mn-ea"/>
                <a:cs typeface="+mn-cs"/>
              </a:rPr>
              <a:t>    b. Type </a:t>
            </a:r>
            <a:r>
              <a:rPr lang="en-US" sz="1200" kern="1200" baseline="0" dirty="0" err="1" smtClean="0">
                <a:solidFill>
                  <a:schemeClr val="tx1"/>
                </a:solidFill>
                <a:latin typeface="+mn-lt"/>
                <a:ea typeface="+mn-ea"/>
                <a:cs typeface="+mn-cs"/>
              </a:rPr>
              <a:t>dict</a:t>
            </a:r>
            <a:r>
              <a:rPr lang="en-US" sz="1200" kern="1200" baseline="0" dirty="0" smtClean="0">
                <a:solidFill>
                  <a:schemeClr val="tx1"/>
                </a:solidFill>
                <a:latin typeface="+mn-lt"/>
                <a:ea typeface="+mn-ea"/>
                <a:cs typeface="+mn-cs"/>
              </a:rPr>
              <a:t> in the Progress Editor screen and then press F2 (GUI) or F1 (character).</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2. A listing of connected databases and the tables in the currently highlighted database displays.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3. Select the table in the list that you want to view.</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4. Select the Database menu option and then select Reports.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5. Select Detailed Table from the submenu.</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6. Select Terminal for Report Options.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7. When the output displays, scroll through the information to see what is included: field names, formats, initial values, indexes, and so forth.</a:t>
            </a:r>
          </a:p>
          <a:p>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10</a:t>
            </a:fld>
            <a:endParaRPr 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In Progress, the record buffer is not the same as the screen buffer. A buffer is a place in temporary memory where data is held.</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116</a:t>
            </a:fld>
            <a:endParaRPr 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This slide shows the detailed direction of data movement for various Progress statements. For example, the FIND statement moves the data from the database into the record buffer where it can be further manipulated.</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117</a:t>
            </a:fld>
            <a:endParaRPr 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In general, you want users to be able to enter selection criteria when they generate a report or inquiry. The PROMPT-FOR command requests the user to enter a value to use in the procedure. NO-VALIDATE, when used within the frame phrase, turns off the validation of database fields.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In the above sample procedure, notice that the frame phrase option TITLE can display both text and data fields. The plus sign (+) is used to combine both text and data into one title or message line.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USING statement in the record phrase specifies the name of an indexed field. Progress translates the USING option into the equivalent WHERE option.</a:t>
            </a:r>
          </a:p>
          <a:p>
            <a:endParaRPr lang="en-US" sz="1200" kern="1200" baseline="0" dirty="0" smtClean="0">
              <a:solidFill>
                <a:schemeClr val="tx1"/>
              </a:solidFill>
              <a:latin typeface="+mn-lt"/>
              <a:ea typeface="+mn-ea"/>
              <a:cs typeface="+mn-cs"/>
            </a:endParaRPr>
          </a:p>
          <a:p>
            <a:r>
              <a:rPr lang="en-US" sz="1200" b="1" i="1" kern="1200" baseline="0" dirty="0" smtClean="0">
                <a:solidFill>
                  <a:schemeClr val="tx1"/>
                </a:solidFill>
                <a:latin typeface="+mn-lt"/>
                <a:ea typeface="+mn-ea"/>
                <a:cs typeface="+mn-cs"/>
              </a:rPr>
              <a:t>Note</a:t>
            </a:r>
            <a:r>
              <a:rPr lang="en-US" sz="1200" kern="1200" baseline="0" dirty="0" smtClean="0">
                <a:solidFill>
                  <a:schemeClr val="tx1"/>
                </a:solidFill>
                <a:latin typeface="+mn-lt"/>
                <a:ea typeface="+mn-ea"/>
                <a:cs typeface="+mn-cs"/>
              </a:rPr>
              <a:t> The USING statement is not commonly utilized in the operational area of QAD EA because it is not very efficient. USING only accepts a single input criteria, such as </a:t>
            </a:r>
            <a:r>
              <a:rPr lang="en-US" sz="1200" kern="1200" baseline="0" dirty="0" err="1" smtClean="0">
                <a:solidFill>
                  <a:schemeClr val="tx1"/>
                </a:solidFill>
                <a:latin typeface="+mn-lt"/>
                <a:ea typeface="+mn-ea"/>
                <a:cs typeface="+mn-cs"/>
              </a:rPr>
              <a:t>pt_prod_line</a:t>
            </a:r>
            <a:r>
              <a:rPr lang="en-US" sz="1200" kern="1200" baseline="0" dirty="0" smtClean="0">
                <a:solidFill>
                  <a:schemeClr val="tx1"/>
                </a:solidFill>
                <a:latin typeface="+mn-lt"/>
                <a:ea typeface="+mn-ea"/>
                <a:cs typeface="+mn-cs"/>
              </a:rPr>
              <a:t>, so the data returned cannot be further qualified with the session’s working domain. For tables with many records, this can create a significant performance issue.</a:t>
            </a:r>
          </a:p>
          <a:p>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118</a:t>
            </a:fld>
            <a:endParaRPr 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PROMPT-FOR does not update the record buffer, only the screen buffer. Remember, in Progress, these two buffers are not the same.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Field values entered after a PROMPT-FOR must be referenced as INPUT variables. That is, the field name is preceded by the word INPUT.</a:t>
            </a:r>
          </a:p>
          <a:p>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119</a:t>
            </a:fld>
            <a:endParaRPr 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mn-lt"/>
                <a:ea typeface="+mn-ea"/>
                <a:cs typeface="+mn-cs"/>
              </a:rPr>
              <a:t>Exercise 6-6: PROMPT-FOR</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1. Modify the procedure pc06006.p:</a:t>
            </a:r>
          </a:p>
          <a:p>
            <a:endParaRPr lang="en-US" sz="1200" kern="1200" baseline="0" dirty="0" smtClean="0">
              <a:solidFill>
                <a:schemeClr val="tx1"/>
              </a:solidFill>
              <a:latin typeface="+mn-lt"/>
              <a:ea typeface="+mn-ea"/>
              <a:cs typeface="+mn-cs"/>
            </a:endParaRPr>
          </a:p>
          <a:p>
            <a:pPr marL="182880"/>
            <a:r>
              <a:rPr lang="en-US" sz="1200" kern="1200" baseline="0" dirty="0" smtClean="0">
                <a:solidFill>
                  <a:schemeClr val="tx1"/>
                </a:solidFill>
                <a:latin typeface="+mn-lt"/>
                <a:ea typeface="+mn-ea"/>
                <a:cs typeface="+mn-cs"/>
              </a:rPr>
              <a:t>From:	USING </a:t>
            </a:r>
            <a:r>
              <a:rPr lang="en-US" sz="1200" kern="1200" baseline="0" dirty="0" err="1" smtClean="0">
                <a:solidFill>
                  <a:schemeClr val="tx1"/>
                </a:solidFill>
                <a:latin typeface="+mn-lt"/>
                <a:ea typeface="+mn-ea"/>
                <a:cs typeface="+mn-cs"/>
              </a:rPr>
              <a:t>pt_prod_line</a:t>
            </a:r>
            <a:r>
              <a:rPr lang="en-US" sz="1200" kern="1200" baseline="0" dirty="0" smtClean="0">
                <a:solidFill>
                  <a:schemeClr val="tx1"/>
                </a:solidFill>
                <a:latin typeface="+mn-lt"/>
                <a:ea typeface="+mn-ea"/>
                <a:cs typeface="+mn-cs"/>
              </a:rPr>
              <a:t/>
            </a:r>
            <a:br>
              <a:rPr lang="en-US" sz="1200" kern="1200" baseline="0" dirty="0" smtClean="0">
                <a:solidFill>
                  <a:schemeClr val="tx1"/>
                </a:solidFill>
                <a:latin typeface="+mn-lt"/>
                <a:ea typeface="+mn-ea"/>
                <a:cs typeface="+mn-cs"/>
              </a:rPr>
            </a:br>
            <a:r>
              <a:rPr lang="en-US" sz="1200" kern="1200" baseline="0" dirty="0" smtClean="0">
                <a:solidFill>
                  <a:schemeClr val="tx1"/>
                </a:solidFill>
                <a:latin typeface="+mn-lt"/>
                <a:ea typeface="+mn-ea"/>
                <a:cs typeface="+mn-cs"/>
              </a:rPr>
              <a:t>To:	WHERE </a:t>
            </a:r>
            <a:r>
              <a:rPr lang="en-US" sz="1200" kern="1200" baseline="0" dirty="0" err="1" smtClean="0">
                <a:solidFill>
                  <a:schemeClr val="tx1"/>
                </a:solidFill>
                <a:latin typeface="+mn-lt"/>
                <a:ea typeface="+mn-ea"/>
                <a:cs typeface="+mn-cs"/>
              </a:rPr>
              <a:t>pt_prod_line</a:t>
            </a:r>
            <a:r>
              <a:rPr lang="en-US" sz="1200" kern="1200" baseline="0" dirty="0" smtClean="0">
                <a:solidFill>
                  <a:schemeClr val="tx1"/>
                </a:solidFill>
                <a:latin typeface="+mn-lt"/>
                <a:ea typeface="+mn-ea"/>
                <a:cs typeface="+mn-cs"/>
              </a:rPr>
              <a:t> = INPUT </a:t>
            </a:r>
            <a:r>
              <a:rPr lang="en-US" sz="1200" kern="1200" baseline="0" dirty="0" err="1" smtClean="0">
                <a:solidFill>
                  <a:schemeClr val="tx1"/>
                </a:solidFill>
                <a:latin typeface="+mn-lt"/>
                <a:ea typeface="+mn-ea"/>
                <a:cs typeface="+mn-cs"/>
              </a:rPr>
              <a:t>pt_prod_line</a:t>
            </a:r>
            <a:endParaRPr lang="en-US" sz="1200" kern="1200" baseline="0" dirty="0" smtClean="0">
              <a:solidFill>
                <a:schemeClr val="tx1"/>
              </a:solidFill>
              <a:latin typeface="+mn-lt"/>
              <a:ea typeface="+mn-ea"/>
              <a:cs typeface="+mn-cs"/>
            </a:endParaRP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2. Modify this procedure to use item number input to create the same inquiry.</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3. Write a procedure to input a location, then report all the items and quantities on hand in that location.</a:t>
            </a:r>
          </a:p>
          <a:p>
            <a:endParaRPr lang="en-US" sz="1200" b="1" i="1" kern="1200" baseline="0" dirty="0" smtClean="0">
              <a:solidFill>
                <a:schemeClr val="tx1"/>
              </a:solidFill>
              <a:latin typeface="+mn-lt"/>
              <a:ea typeface="+mn-ea"/>
              <a:cs typeface="+mn-cs"/>
            </a:endParaRPr>
          </a:p>
          <a:p>
            <a:pPr marL="182880"/>
            <a:r>
              <a:rPr lang="en-US" sz="1200" b="1" i="1" kern="1200" baseline="0" dirty="0" smtClean="0">
                <a:solidFill>
                  <a:schemeClr val="tx1"/>
                </a:solidFill>
                <a:latin typeface="+mn-lt"/>
                <a:ea typeface="+mn-ea"/>
                <a:cs typeface="+mn-cs"/>
              </a:rPr>
              <a:t>Hint. </a:t>
            </a:r>
            <a:r>
              <a:rPr lang="en-US" sz="1200" b="0" i="0" kern="1200" baseline="0" dirty="0" smtClean="0">
                <a:solidFill>
                  <a:schemeClr val="tx1"/>
                </a:solidFill>
                <a:latin typeface="+mn-lt"/>
                <a:ea typeface="+mn-ea"/>
                <a:cs typeface="+mn-cs"/>
              </a:rPr>
              <a:t>Use </a:t>
            </a:r>
            <a:r>
              <a:rPr lang="en-US" sz="1200" b="0" i="0" kern="1200" baseline="0" dirty="0" err="1" smtClean="0">
                <a:solidFill>
                  <a:schemeClr val="tx1"/>
                </a:solidFill>
                <a:latin typeface="+mn-lt"/>
                <a:ea typeface="+mn-ea"/>
                <a:cs typeface="+mn-cs"/>
              </a:rPr>
              <a:t>ld_det</a:t>
            </a:r>
            <a:r>
              <a:rPr lang="en-US" sz="1200" b="0" i="0" kern="1200" baseline="0" dirty="0" smtClean="0">
                <a:solidFill>
                  <a:schemeClr val="tx1"/>
                </a:solidFill>
                <a:latin typeface="+mn-lt"/>
                <a:ea typeface="+mn-ea"/>
                <a:cs typeface="+mn-cs"/>
              </a:rPr>
              <a:t> and remember to set  </a:t>
            </a:r>
            <a:r>
              <a:rPr lang="en-US" sz="1200" b="0" i="0" kern="1200" baseline="0" dirty="0" err="1" smtClean="0">
                <a:solidFill>
                  <a:schemeClr val="tx1"/>
                </a:solidFill>
                <a:latin typeface="+mn-lt"/>
                <a:ea typeface="+mn-ea"/>
                <a:cs typeface="+mn-cs"/>
              </a:rPr>
              <a:t>ld_domain</a:t>
            </a:r>
            <a:r>
              <a:rPr lang="en-US" sz="1200" b="0" i="0" kern="1200" baseline="0" dirty="0" smtClean="0">
                <a:solidFill>
                  <a:schemeClr val="tx1"/>
                </a:solidFill>
                <a:latin typeface="+mn-lt"/>
                <a:ea typeface="+mn-ea"/>
                <a:cs typeface="+mn-cs"/>
              </a:rPr>
              <a:t> = "10USA" in the WHERE clause.</a:t>
            </a:r>
          </a:p>
          <a:p>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120</a:t>
            </a:fld>
            <a:endParaRPr 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In this lesson, you learned to modify the FOR EACH statement to retrieve selected records from a table. You should know how to request data from a user, how to use that data in a procedure, and how to use IF...THEN...ELSE conditional processing.</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WHERE record phrase option is used within the FOR EACH statement to specify a conditional expression for record selection.</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Progress functions such as BEGINS and MATCHES are used with string data types to simplify the process of creating a conditional expression.</a:t>
            </a:r>
          </a:p>
          <a:p>
            <a:endParaRPr lang="en-US" sz="1200" kern="1200" baseline="0" smtClean="0">
              <a:solidFill>
                <a:schemeClr val="tx1"/>
              </a:solidFill>
              <a:latin typeface="+mn-lt"/>
              <a:ea typeface="+mn-ea"/>
              <a:cs typeface="+mn-cs"/>
            </a:endParaRPr>
          </a:p>
          <a:p>
            <a:r>
              <a:rPr lang="en-US" sz="1200" kern="1200" baseline="0" smtClean="0">
                <a:solidFill>
                  <a:schemeClr val="tx1"/>
                </a:solidFill>
                <a:latin typeface="+mn-lt"/>
                <a:ea typeface="+mn-ea"/>
                <a:cs typeface="+mn-cs"/>
              </a:rPr>
              <a:t>IF</a:t>
            </a:r>
            <a:r>
              <a:rPr lang="en-US" sz="1200" kern="1200" baseline="0" dirty="0" smtClean="0">
                <a:solidFill>
                  <a:schemeClr val="tx1"/>
                </a:solidFill>
                <a:latin typeface="+mn-lt"/>
                <a:ea typeface="+mn-ea"/>
                <a:cs typeface="+mn-cs"/>
              </a:rPr>
              <a:t>...THEN...ELSE conditional processing can be used in addition to the WHERE option and the CASE statement can be used for complex conditions.</a:t>
            </a:r>
          </a:p>
          <a:p>
            <a:pPr lvl="0"/>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The following naming conventions are standard for operational tables in the QAD EA database.</a:t>
            </a:r>
          </a:p>
          <a:p>
            <a:pPr>
              <a:buFont typeface="Arial" pitchFamily="34" charset="0"/>
              <a:buChar char="•"/>
            </a:pPr>
            <a:r>
              <a:rPr lang="en-US" sz="1200" kern="1200" baseline="0" dirty="0" smtClean="0">
                <a:solidFill>
                  <a:schemeClr val="tx1"/>
                </a:solidFill>
                <a:latin typeface="+mn-lt"/>
                <a:ea typeface="+mn-ea"/>
                <a:cs typeface="+mn-cs"/>
              </a:rPr>
              <a:t>Underscores are used in table and field names, never hyphens.</a:t>
            </a:r>
          </a:p>
          <a:p>
            <a:pPr>
              <a:buFont typeface="Arial" pitchFamily="34" charset="0"/>
              <a:buNone/>
            </a:pPr>
            <a:endParaRPr lang="en-US" sz="1200" kern="1200" baseline="0" dirty="0" smtClean="0">
              <a:solidFill>
                <a:schemeClr val="tx1"/>
              </a:solidFill>
              <a:latin typeface="+mn-lt"/>
              <a:ea typeface="+mn-ea"/>
              <a:cs typeface="+mn-cs"/>
            </a:endParaRPr>
          </a:p>
          <a:p>
            <a:pPr>
              <a:buFont typeface="Arial" pitchFamily="34" charset="0"/>
              <a:buChar char="•"/>
            </a:pPr>
            <a:r>
              <a:rPr lang="en-US" sz="1200" kern="1200" baseline="0" dirty="0" smtClean="0">
                <a:solidFill>
                  <a:schemeClr val="tx1"/>
                </a:solidFill>
                <a:latin typeface="+mn-lt"/>
                <a:ea typeface="+mn-ea"/>
                <a:cs typeface="+mn-cs"/>
              </a:rPr>
              <a:t>Master tables are named with a prefix (xx) followed by _</a:t>
            </a:r>
            <a:r>
              <a:rPr lang="en-US" sz="1200" kern="1200" baseline="0" dirty="0" err="1" smtClean="0">
                <a:solidFill>
                  <a:schemeClr val="tx1"/>
                </a:solidFill>
                <a:latin typeface="+mn-lt"/>
                <a:ea typeface="+mn-ea"/>
                <a:cs typeface="+mn-cs"/>
              </a:rPr>
              <a:t>mstr</a:t>
            </a:r>
            <a:r>
              <a:rPr lang="en-US" sz="1200" kern="1200" baseline="0" dirty="0" smtClean="0">
                <a:solidFill>
                  <a:schemeClr val="tx1"/>
                </a:solidFill>
                <a:latin typeface="+mn-lt"/>
                <a:ea typeface="+mn-ea"/>
                <a:cs typeface="+mn-cs"/>
              </a:rPr>
              <a:t>.</a:t>
            </a:r>
          </a:p>
          <a:p>
            <a:pPr>
              <a:buFont typeface="Arial" pitchFamily="34" charset="0"/>
              <a:buNone/>
            </a:pPr>
            <a:endParaRPr lang="en-US" sz="1200" kern="1200" baseline="0" dirty="0" smtClean="0">
              <a:solidFill>
                <a:schemeClr val="tx1"/>
              </a:solidFill>
              <a:latin typeface="+mn-lt"/>
              <a:ea typeface="+mn-ea"/>
              <a:cs typeface="+mn-cs"/>
            </a:endParaRPr>
          </a:p>
          <a:p>
            <a:pPr>
              <a:buFont typeface="Arial" pitchFamily="34" charset="0"/>
              <a:buChar char="•"/>
            </a:pPr>
            <a:r>
              <a:rPr lang="en-US" sz="1200" kern="1200" baseline="0" dirty="0" smtClean="0">
                <a:solidFill>
                  <a:schemeClr val="tx1"/>
                </a:solidFill>
                <a:latin typeface="+mn-lt"/>
                <a:ea typeface="+mn-ea"/>
                <a:cs typeface="+mn-cs"/>
              </a:rPr>
              <a:t>The detail table associated with a master table is named </a:t>
            </a:r>
            <a:r>
              <a:rPr lang="en-US" sz="1200" kern="1200" baseline="0" dirty="0" err="1" smtClean="0">
                <a:solidFill>
                  <a:schemeClr val="tx1"/>
                </a:solidFill>
                <a:latin typeface="+mn-lt"/>
                <a:ea typeface="+mn-ea"/>
                <a:cs typeface="+mn-cs"/>
              </a:rPr>
              <a:t>xxd_det</a:t>
            </a:r>
            <a:r>
              <a:rPr lang="en-US" sz="1200" kern="1200" baseline="0" dirty="0" smtClean="0">
                <a:solidFill>
                  <a:schemeClr val="tx1"/>
                </a:solidFill>
                <a:latin typeface="+mn-lt"/>
                <a:ea typeface="+mn-ea"/>
                <a:cs typeface="+mn-cs"/>
              </a:rPr>
              <a:t>. Master tables generally contain static data that does not change from transaction to transaction; detail tables contain data that can change from transaction to transaction.</a:t>
            </a:r>
          </a:p>
          <a:p>
            <a:pPr>
              <a:buFont typeface="Arial" pitchFamily="34" charset="0"/>
              <a:buNone/>
            </a:pPr>
            <a:endParaRPr lang="en-US" sz="1200" kern="1200" baseline="0" dirty="0" smtClean="0">
              <a:solidFill>
                <a:schemeClr val="tx1"/>
              </a:solidFill>
              <a:latin typeface="+mn-lt"/>
              <a:ea typeface="+mn-ea"/>
              <a:cs typeface="+mn-cs"/>
            </a:endParaRPr>
          </a:p>
          <a:p>
            <a:pPr>
              <a:buFont typeface="Arial" pitchFamily="34" charset="0"/>
              <a:buChar char="•"/>
            </a:pPr>
            <a:r>
              <a:rPr lang="en-US" sz="1200" kern="1200" baseline="0" dirty="0" smtClean="0">
                <a:solidFill>
                  <a:schemeClr val="tx1"/>
                </a:solidFill>
                <a:latin typeface="+mn-lt"/>
                <a:ea typeface="+mn-ea"/>
                <a:cs typeface="+mn-cs"/>
              </a:rPr>
              <a:t>Control tables are named </a:t>
            </a:r>
            <a:r>
              <a:rPr lang="en-US" sz="1200" kern="1200" baseline="0" dirty="0" err="1" smtClean="0">
                <a:solidFill>
                  <a:schemeClr val="tx1"/>
                </a:solidFill>
                <a:latin typeface="+mn-lt"/>
                <a:ea typeface="+mn-ea"/>
                <a:cs typeface="+mn-cs"/>
              </a:rPr>
              <a:t>xxc_ctrl</a:t>
            </a:r>
            <a:r>
              <a:rPr lang="en-US" sz="1200" kern="1200" baseline="0" dirty="0" smtClean="0">
                <a:solidFill>
                  <a:schemeClr val="tx1"/>
                </a:solidFill>
                <a:latin typeface="+mn-lt"/>
                <a:ea typeface="+mn-ea"/>
                <a:cs typeface="+mn-cs"/>
              </a:rPr>
              <a:t>. These tables contain settings that regulate how information is processed such as default values (base currency = USD), rules, parameters, or priorities that affect the entire system or specific modules. Security is often defined for control tables.</a:t>
            </a:r>
          </a:p>
          <a:p>
            <a:pPr>
              <a:buFont typeface="Arial" pitchFamily="34" charset="0"/>
              <a:buNone/>
            </a:pPr>
            <a:endParaRPr lang="en-US" sz="1200" kern="1200" baseline="0" dirty="0" smtClean="0">
              <a:solidFill>
                <a:schemeClr val="tx1"/>
              </a:solidFill>
              <a:latin typeface="+mn-lt"/>
              <a:ea typeface="+mn-ea"/>
              <a:cs typeface="+mn-cs"/>
            </a:endParaRPr>
          </a:p>
          <a:p>
            <a:pPr>
              <a:buFont typeface="Arial" pitchFamily="34" charset="0"/>
              <a:buChar char="•"/>
            </a:pPr>
            <a:r>
              <a:rPr lang="en-US" sz="1200" kern="1200" baseline="0" dirty="0" smtClean="0">
                <a:solidFill>
                  <a:schemeClr val="tx1"/>
                </a:solidFill>
                <a:latin typeface="+mn-lt"/>
                <a:ea typeface="+mn-ea"/>
                <a:cs typeface="+mn-cs"/>
              </a:rPr>
              <a:t>History tables are named </a:t>
            </a:r>
            <a:r>
              <a:rPr lang="en-US" sz="1200" kern="1200" baseline="0" dirty="0" err="1" smtClean="0">
                <a:solidFill>
                  <a:schemeClr val="tx1"/>
                </a:solidFill>
                <a:latin typeface="+mn-lt"/>
                <a:ea typeface="+mn-ea"/>
                <a:cs typeface="+mn-cs"/>
              </a:rPr>
              <a:t>xxh_hist</a:t>
            </a:r>
            <a:r>
              <a:rPr lang="en-US" sz="1200" kern="1200" baseline="0" dirty="0" smtClean="0">
                <a:solidFill>
                  <a:schemeClr val="tx1"/>
                </a:solidFill>
                <a:latin typeface="+mn-lt"/>
                <a:ea typeface="+mn-ea"/>
                <a:cs typeface="+mn-cs"/>
              </a:rPr>
              <a:t>. They contain historical and audit information. The </a:t>
            </a:r>
            <a:r>
              <a:rPr lang="en-US" sz="1200" kern="1200" baseline="0" dirty="0" err="1" smtClean="0">
                <a:solidFill>
                  <a:schemeClr val="tx1"/>
                </a:solidFill>
                <a:latin typeface="+mn-lt"/>
                <a:ea typeface="+mn-ea"/>
                <a:cs typeface="+mn-cs"/>
              </a:rPr>
              <a:t>ih_hist</a:t>
            </a:r>
            <a:r>
              <a:rPr lang="en-US" sz="1200" kern="1200" baseline="0" dirty="0" smtClean="0">
                <a:solidFill>
                  <a:schemeClr val="tx1"/>
                </a:solidFill>
                <a:latin typeface="+mn-lt"/>
                <a:ea typeface="+mn-ea"/>
                <a:cs typeface="+mn-cs"/>
              </a:rPr>
              <a:t>, </a:t>
            </a:r>
            <a:r>
              <a:rPr lang="en-US" sz="1200" kern="1200" baseline="0" dirty="0" err="1" smtClean="0">
                <a:solidFill>
                  <a:schemeClr val="tx1"/>
                </a:solidFill>
                <a:latin typeface="+mn-lt"/>
                <a:ea typeface="+mn-ea"/>
                <a:cs typeface="+mn-cs"/>
              </a:rPr>
              <a:t>ibh_hist</a:t>
            </a:r>
            <a:r>
              <a:rPr lang="en-US" sz="1200" kern="1200" baseline="0" dirty="0" smtClean="0">
                <a:solidFill>
                  <a:schemeClr val="tx1"/>
                </a:solidFill>
                <a:latin typeface="+mn-lt"/>
                <a:ea typeface="+mn-ea"/>
                <a:cs typeface="+mn-cs"/>
              </a:rPr>
              <a:t>, and </a:t>
            </a:r>
            <a:r>
              <a:rPr lang="en-US" sz="1200" kern="1200" baseline="0" dirty="0" err="1" smtClean="0">
                <a:solidFill>
                  <a:schemeClr val="tx1"/>
                </a:solidFill>
                <a:latin typeface="+mn-lt"/>
                <a:ea typeface="+mn-ea"/>
                <a:cs typeface="+mn-cs"/>
              </a:rPr>
              <a:t>idh_hist</a:t>
            </a:r>
            <a:r>
              <a:rPr lang="en-US" sz="1200" kern="1200" baseline="0" dirty="0" smtClean="0">
                <a:solidFill>
                  <a:schemeClr val="tx1"/>
                </a:solidFill>
                <a:latin typeface="+mn-lt"/>
                <a:ea typeface="+mn-ea"/>
                <a:cs typeface="+mn-cs"/>
              </a:rPr>
              <a:t> tables contain invoice history.</a:t>
            </a:r>
          </a:p>
          <a:p>
            <a:pPr>
              <a:buFont typeface="Arial" pitchFamily="34" charset="0"/>
              <a:buChar char="•"/>
            </a:pPr>
            <a:endParaRPr lang="en-US" sz="1200" kern="1200" baseline="0" dirty="0" smtClean="0">
              <a:solidFill>
                <a:schemeClr val="tx1"/>
              </a:solidFill>
              <a:latin typeface="+mn-lt"/>
              <a:ea typeface="+mn-ea"/>
              <a:cs typeface="+mn-cs"/>
            </a:endParaRPr>
          </a:p>
          <a:p>
            <a:pPr>
              <a:buFont typeface="Arial" pitchFamily="34" charset="0"/>
              <a:buChar char="•"/>
            </a:pPr>
            <a:r>
              <a:rPr lang="en-US" sz="1200" kern="1200" baseline="0" dirty="0" smtClean="0">
                <a:solidFill>
                  <a:schemeClr val="tx1"/>
                </a:solidFill>
                <a:latin typeface="+mn-lt"/>
                <a:ea typeface="+mn-ea"/>
                <a:cs typeface="+mn-cs"/>
              </a:rPr>
              <a:t>Internal software work files are named </a:t>
            </a:r>
            <a:r>
              <a:rPr lang="en-US" sz="1200" kern="1200" baseline="0" dirty="0" err="1" smtClean="0">
                <a:solidFill>
                  <a:schemeClr val="tx1"/>
                </a:solidFill>
                <a:latin typeface="+mn-lt"/>
                <a:ea typeface="+mn-ea"/>
                <a:cs typeface="+mn-cs"/>
              </a:rPr>
              <a:t>xxx_wkfl</a:t>
            </a:r>
            <a:r>
              <a:rPr lang="en-US" sz="1200" kern="1200" baseline="0" dirty="0" smtClean="0">
                <a:solidFill>
                  <a:schemeClr val="tx1"/>
                </a:solidFill>
                <a:latin typeface="+mn-lt"/>
                <a:ea typeface="+mn-ea"/>
                <a:cs typeface="+mn-cs"/>
              </a:rPr>
              <a:t>. The </a:t>
            </a:r>
            <a:r>
              <a:rPr lang="en-US" sz="1200" kern="1200" baseline="0" dirty="0" err="1" smtClean="0">
                <a:solidFill>
                  <a:schemeClr val="tx1"/>
                </a:solidFill>
                <a:latin typeface="+mn-lt"/>
                <a:ea typeface="+mn-ea"/>
                <a:cs typeface="+mn-cs"/>
              </a:rPr>
              <a:t>usrw_wkfl</a:t>
            </a:r>
            <a:r>
              <a:rPr lang="en-US" sz="1200" kern="1200" baseline="0" dirty="0" smtClean="0">
                <a:solidFill>
                  <a:schemeClr val="tx1"/>
                </a:solidFill>
                <a:latin typeface="+mn-lt"/>
                <a:ea typeface="+mn-ea"/>
                <a:cs typeface="+mn-cs"/>
              </a:rPr>
              <a:t> is intended for customizations.</a:t>
            </a:r>
          </a:p>
          <a:p>
            <a:endParaRPr lang="en-US" sz="1200" kern="1200" baseline="0" dirty="0" smtClean="0">
              <a:solidFill>
                <a:schemeClr val="tx1"/>
              </a:solidFill>
              <a:latin typeface="+mn-lt"/>
              <a:ea typeface="+mn-ea"/>
              <a:cs typeface="+mn-cs"/>
            </a:endParaRPr>
          </a:p>
          <a:p>
            <a:r>
              <a:rPr lang="en-US" sz="1200" b="1" i="1" kern="1200" baseline="0" dirty="0" smtClean="0">
                <a:solidFill>
                  <a:schemeClr val="tx1"/>
                </a:solidFill>
                <a:latin typeface="+mn-lt"/>
                <a:ea typeface="+mn-ea"/>
                <a:cs typeface="+mn-cs"/>
              </a:rPr>
              <a:t>Important</a:t>
            </a:r>
            <a:r>
              <a:rPr lang="en-US" sz="1200" kern="1200" baseline="0" dirty="0" smtClean="0">
                <a:solidFill>
                  <a:schemeClr val="tx1"/>
                </a:solidFill>
                <a:latin typeface="+mn-lt"/>
                <a:ea typeface="+mn-ea"/>
                <a:cs typeface="+mn-cs"/>
              </a:rPr>
              <a:t>  The </a:t>
            </a:r>
            <a:r>
              <a:rPr lang="en-US" sz="1200" kern="1200" baseline="0" dirty="0" err="1" smtClean="0">
                <a:solidFill>
                  <a:schemeClr val="tx1"/>
                </a:solidFill>
                <a:latin typeface="+mn-lt"/>
                <a:ea typeface="+mn-ea"/>
                <a:cs typeface="+mn-cs"/>
              </a:rPr>
              <a:t>qad_wkfl</a:t>
            </a:r>
            <a:r>
              <a:rPr lang="en-US" sz="1200" kern="1200" baseline="0" dirty="0" smtClean="0">
                <a:solidFill>
                  <a:schemeClr val="tx1"/>
                </a:solidFill>
                <a:latin typeface="+mn-lt"/>
                <a:ea typeface="+mn-ea"/>
                <a:cs typeface="+mn-cs"/>
              </a:rPr>
              <a:t> is used by the QAD research and development staff and should never be used for customizations.</a:t>
            </a:r>
          </a:p>
          <a:p>
            <a:endParaRPr lang="en-US" sz="1200" kern="1200" baseline="0" dirty="0" smtClean="0">
              <a:solidFill>
                <a:schemeClr val="tx1"/>
              </a:solidFill>
              <a:latin typeface="+mn-lt"/>
              <a:ea typeface="+mn-ea"/>
              <a:cs typeface="+mn-cs"/>
            </a:endParaRPr>
          </a:p>
          <a:p>
            <a:r>
              <a:rPr lang="en-US" sz="1200" b="1" i="1" kern="1200" baseline="0" dirty="0" smtClean="0">
                <a:solidFill>
                  <a:schemeClr val="tx1"/>
                </a:solidFill>
                <a:latin typeface="+mn-lt"/>
                <a:ea typeface="+mn-ea"/>
                <a:cs typeface="+mn-cs"/>
              </a:rPr>
              <a:t>Note</a:t>
            </a:r>
            <a:r>
              <a:rPr lang="en-US" sz="1200" kern="1200" baseline="0" dirty="0" smtClean="0">
                <a:solidFill>
                  <a:schemeClr val="tx1"/>
                </a:solidFill>
                <a:latin typeface="+mn-lt"/>
                <a:ea typeface="+mn-ea"/>
                <a:cs typeface="+mn-cs"/>
              </a:rPr>
              <a:t>  In QAD EE, the database tables that support component-based programs follow a different naming convention, as do the tables for the Warehouse Management System.</a:t>
            </a:r>
          </a:p>
          <a:p>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r>
              <a:rPr lang="en-US" sz="1200" kern="1200" baseline="0" dirty="0" smtClean="0">
                <a:solidFill>
                  <a:schemeClr val="tx1"/>
                </a:solidFill>
                <a:latin typeface="+mn-lt"/>
                <a:ea typeface="+mn-ea"/>
                <a:cs typeface="+mn-cs"/>
              </a:rPr>
              <a:t>Several field naming conventions have been followed in the QAD EA database.</a:t>
            </a:r>
          </a:p>
          <a:p>
            <a:endParaRPr lang="en-US" sz="1200" kern="1200" baseline="0" dirty="0" smtClean="0">
              <a:solidFill>
                <a:schemeClr val="tx1"/>
              </a:solidFill>
              <a:latin typeface="+mn-lt"/>
              <a:ea typeface="+mn-ea"/>
              <a:cs typeface="+mn-cs"/>
            </a:endParaRPr>
          </a:p>
          <a:p>
            <a:pPr>
              <a:buFont typeface="Arial" pitchFamily="34" charset="0"/>
              <a:buChar char="•"/>
            </a:pPr>
            <a:r>
              <a:rPr lang="en-US" sz="1200" kern="1200" baseline="0" dirty="0" smtClean="0">
                <a:solidFill>
                  <a:schemeClr val="tx1"/>
                </a:solidFill>
                <a:latin typeface="+mn-lt"/>
                <a:ea typeface="+mn-ea"/>
                <a:cs typeface="+mn-cs"/>
              </a:rPr>
              <a:t>Underscores are used in table and field names, never hyphens.</a:t>
            </a:r>
          </a:p>
          <a:p>
            <a:pPr>
              <a:buFont typeface="Arial" pitchFamily="34" charset="0"/>
              <a:buChar char="•"/>
            </a:pPr>
            <a:endParaRPr lang="en-US" sz="1200" kern="1200" baseline="0" dirty="0" smtClean="0">
              <a:solidFill>
                <a:schemeClr val="tx1"/>
              </a:solidFill>
              <a:latin typeface="+mn-lt"/>
              <a:ea typeface="+mn-ea"/>
              <a:cs typeface="+mn-cs"/>
            </a:endParaRPr>
          </a:p>
          <a:p>
            <a:pPr>
              <a:buFont typeface="Arial" pitchFamily="34" charset="0"/>
              <a:buChar char="•"/>
            </a:pPr>
            <a:r>
              <a:rPr lang="en-US" sz="1200" kern="1200" baseline="0" dirty="0" smtClean="0">
                <a:solidFill>
                  <a:schemeClr val="tx1"/>
                </a:solidFill>
                <a:latin typeface="+mn-lt"/>
                <a:ea typeface="+mn-ea"/>
                <a:cs typeface="+mn-cs"/>
              </a:rPr>
              <a:t>Field names have the same prefix as the associated table name. All fields in the </a:t>
            </a:r>
            <a:r>
              <a:rPr lang="en-US" sz="1200" kern="1200" baseline="0" dirty="0" err="1" smtClean="0">
                <a:solidFill>
                  <a:schemeClr val="tx1"/>
                </a:solidFill>
                <a:latin typeface="+mn-lt"/>
                <a:ea typeface="+mn-ea"/>
                <a:cs typeface="+mn-cs"/>
              </a:rPr>
              <a:t>xx_mstr</a:t>
            </a:r>
            <a:r>
              <a:rPr lang="en-US" sz="1200" kern="1200" baseline="0" dirty="0" smtClean="0">
                <a:solidFill>
                  <a:schemeClr val="tx1"/>
                </a:solidFill>
                <a:latin typeface="+mn-lt"/>
                <a:ea typeface="+mn-ea"/>
                <a:cs typeface="+mn-cs"/>
              </a:rPr>
              <a:t> table begin with xx_; for example, the </a:t>
            </a:r>
            <a:r>
              <a:rPr lang="en-US" sz="1200" kern="1200" baseline="0" dirty="0" err="1" smtClean="0">
                <a:solidFill>
                  <a:schemeClr val="tx1"/>
                </a:solidFill>
                <a:latin typeface="+mn-lt"/>
                <a:ea typeface="+mn-ea"/>
                <a:cs typeface="+mn-cs"/>
              </a:rPr>
              <a:t>pt_part</a:t>
            </a:r>
            <a:r>
              <a:rPr lang="en-US" sz="1200" kern="1200" baseline="0" dirty="0" smtClean="0">
                <a:solidFill>
                  <a:schemeClr val="tx1"/>
                </a:solidFill>
                <a:latin typeface="+mn-lt"/>
                <a:ea typeface="+mn-ea"/>
                <a:cs typeface="+mn-cs"/>
              </a:rPr>
              <a:t> field in the </a:t>
            </a:r>
            <a:r>
              <a:rPr lang="en-US" sz="1200" kern="1200" baseline="0" dirty="0" err="1" smtClean="0">
                <a:solidFill>
                  <a:schemeClr val="tx1"/>
                </a:solidFill>
                <a:latin typeface="+mn-lt"/>
                <a:ea typeface="+mn-ea"/>
                <a:cs typeface="+mn-cs"/>
              </a:rPr>
              <a:t>pt_mstr</a:t>
            </a:r>
            <a:r>
              <a:rPr lang="en-US" sz="1200" kern="1200" baseline="0" dirty="0" smtClean="0">
                <a:solidFill>
                  <a:schemeClr val="tx1"/>
                </a:solidFill>
                <a:latin typeface="+mn-lt"/>
                <a:ea typeface="+mn-ea"/>
                <a:cs typeface="+mn-cs"/>
              </a:rPr>
              <a:t>.</a:t>
            </a:r>
          </a:p>
          <a:p>
            <a:pPr>
              <a:buFont typeface="Arial" pitchFamily="34" charset="0"/>
              <a:buChar char="•"/>
            </a:pPr>
            <a:endParaRPr lang="en-US" sz="1200" kern="1200" baseline="0" dirty="0" smtClean="0">
              <a:solidFill>
                <a:schemeClr val="tx1"/>
              </a:solidFill>
              <a:latin typeface="+mn-lt"/>
              <a:ea typeface="+mn-ea"/>
              <a:cs typeface="+mn-cs"/>
            </a:endParaRPr>
          </a:p>
          <a:p>
            <a:pPr>
              <a:buFont typeface="Arial" pitchFamily="34" charset="0"/>
              <a:buChar char="•"/>
            </a:pPr>
            <a:r>
              <a:rPr lang="en-US" sz="1200" kern="1200" baseline="0" dirty="0" smtClean="0">
                <a:solidFill>
                  <a:schemeClr val="tx1"/>
                </a:solidFill>
                <a:latin typeface="+mn-lt"/>
                <a:ea typeface="+mn-ea"/>
                <a:cs typeface="+mn-cs"/>
              </a:rPr>
              <a:t>Each table includes two types of extra fields (xx represents the associated table prefix):</a:t>
            </a:r>
          </a:p>
          <a:p>
            <a:endParaRPr lang="en-US" sz="1200" kern="1200" baseline="0" dirty="0" smtClean="0">
              <a:solidFill>
                <a:schemeClr val="tx1"/>
              </a:solidFill>
              <a:latin typeface="+mn-lt"/>
              <a:ea typeface="+mn-ea"/>
              <a:cs typeface="+mn-cs"/>
            </a:endParaRPr>
          </a:p>
          <a:p>
            <a:pPr lvl="1">
              <a:buFont typeface="Arial" pitchFamily="34" charset="0"/>
              <a:buChar char="•"/>
            </a:pPr>
            <a:r>
              <a:rPr lang="en-US" sz="1200" kern="1200" baseline="0" dirty="0" smtClean="0">
                <a:solidFill>
                  <a:schemeClr val="tx1"/>
                </a:solidFill>
                <a:latin typeface="+mn-lt"/>
                <a:ea typeface="+mn-ea"/>
                <a:cs typeface="+mn-cs"/>
              </a:rPr>
              <a:t>Double-underscore fields named xx__. Double-underscore fields of each data type exist in the tables, such as pt__chr01, pt__dec01, pt__log01. These fields are reserved for QAD use, and should not be used when developing custom codes.</a:t>
            </a:r>
          </a:p>
          <a:p>
            <a:pPr lvl="1">
              <a:buFont typeface="Arial" pitchFamily="34" charset="0"/>
              <a:buChar char="•"/>
            </a:pPr>
            <a:endParaRPr lang="en-US" sz="1200" kern="1200" baseline="0" dirty="0" smtClean="0">
              <a:solidFill>
                <a:schemeClr val="tx1"/>
              </a:solidFill>
              <a:latin typeface="+mn-lt"/>
              <a:ea typeface="+mn-ea"/>
              <a:cs typeface="+mn-cs"/>
            </a:endParaRPr>
          </a:p>
          <a:p>
            <a:pPr lvl="1">
              <a:buFont typeface="Arial" pitchFamily="34" charset="0"/>
              <a:buChar char="•"/>
            </a:pPr>
            <a:r>
              <a:rPr lang="en-US" sz="1200" kern="1200" baseline="0" dirty="0" smtClean="0">
                <a:solidFill>
                  <a:schemeClr val="tx1"/>
                </a:solidFill>
                <a:latin typeface="+mn-lt"/>
                <a:ea typeface="+mn-ea"/>
                <a:cs typeface="+mn-cs"/>
              </a:rPr>
              <a:t>User fields xx_user1 and xx_user2 are available for the development of custom programs, should the developer need to store extra data in the database.</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This slide illustrates various examples of field and table names in the database.</a:t>
            </a:r>
          </a:p>
        </p:txBody>
      </p:sp>
      <p:sp>
        <p:nvSpPr>
          <p:cNvPr id="4" name="Slide Number Placeholder 3"/>
          <p:cNvSpPr>
            <a:spLocks noGrp="1"/>
          </p:cNvSpPr>
          <p:nvPr>
            <p:ph type="sldNum" sz="quarter" idx="10"/>
          </p:nvPr>
        </p:nvSpPr>
        <p:spPr/>
        <p:txBody>
          <a:bodyPr/>
          <a:lstStyle/>
          <a:p>
            <a:fld id="{955F40EC-4A45-4BA0-88E8-AEAD7F90807E}" type="slidenum">
              <a:rPr lang="en-US" smtClean="0"/>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mn-lt"/>
                <a:ea typeface="+mn-ea"/>
                <a:cs typeface="+mn-cs"/>
              </a:rPr>
              <a:t>Exercise 2-3: Naming Conventions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Using the Progress Data Dictionary, accessed as described in the previous exercise, or the QAD EA  manual, complete the following exercises.</a:t>
            </a:r>
          </a:p>
          <a:p>
            <a:endParaRPr lang="en-US" sz="1200" kern="1200" baseline="0" dirty="0" smtClean="0">
              <a:solidFill>
                <a:schemeClr val="tx1"/>
              </a:solidFill>
              <a:latin typeface="+mn-lt"/>
              <a:ea typeface="+mn-ea"/>
              <a:cs typeface="+mn-cs"/>
            </a:endParaRPr>
          </a:p>
          <a:p>
            <a:pPr marL="228600" indent="-228600">
              <a:buAutoNum type="arabicPeriod"/>
            </a:pPr>
            <a:r>
              <a:rPr lang="en-US" sz="1200" kern="1200" baseline="0" dirty="0" smtClean="0">
                <a:solidFill>
                  <a:schemeClr val="tx1"/>
                </a:solidFill>
                <a:latin typeface="+mn-lt"/>
                <a:ea typeface="+mn-ea"/>
                <a:cs typeface="+mn-cs"/>
              </a:rPr>
              <a:t>What is the database name of the following tables?</a:t>
            </a:r>
          </a:p>
          <a:p>
            <a:pPr marL="228600" indent="-228600">
              <a:buNone/>
            </a:pPr>
            <a:endParaRPr lang="en-US" sz="1200" kern="1200" baseline="0" dirty="0" smtClean="0">
              <a:solidFill>
                <a:schemeClr val="tx1"/>
              </a:solidFill>
              <a:latin typeface="+mn-lt"/>
              <a:ea typeface="+mn-ea"/>
              <a:cs typeface="+mn-cs"/>
            </a:endParaRPr>
          </a:p>
          <a:p>
            <a:pPr marL="0" lvl="2">
              <a:buFont typeface="Arial" pitchFamily="34" charset="0"/>
              <a:buChar char="•"/>
            </a:pPr>
            <a:r>
              <a:rPr lang="en-US" sz="1200" kern="1200" baseline="0" dirty="0" smtClean="0">
                <a:solidFill>
                  <a:schemeClr val="tx1"/>
                </a:solidFill>
                <a:latin typeface="+mn-lt"/>
                <a:ea typeface="+mn-ea"/>
                <a:cs typeface="+mn-cs"/>
              </a:rPr>
              <a:t> Customer Master</a:t>
            </a:r>
          </a:p>
          <a:p>
            <a:pPr marL="0" lvl="2">
              <a:buFont typeface="Arial" pitchFamily="34" charset="0"/>
              <a:buChar char="•"/>
            </a:pPr>
            <a:r>
              <a:rPr lang="en-US" sz="1200" kern="1200" baseline="0" dirty="0" smtClean="0">
                <a:solidFill>
                  <a:schemeClr val="tx1"/>
                </a:solidFill>
                <a:latin typeface="+mn-lt"/>
                <a:ea typeface="+mn-ea"/>
                <a:cs typeface="+mn-cs"/>
              </a:rPr>
              <a:t> Sales Order Master</a:t>
            </a:r>
          </a:p>
          <a:p>
            <a:pPr marL="0" lvl="2">
              <a:buFont typeface="Arial" pitchFamily="34" charset="0"/>
              <a:buChar char="•"/>
            </a:pPr>
            <a:r>
              <a:rPr lang="en-US" sz="1200" kern="1200" baseline="0" dirty="0" smtClean="0">
                <a:solidFill>
                  <a:schemeClr val="tx1"/>
                </a:solidFill>
                <a:latin typeface="+mn-lt"/>
                <a:ea typeface="+mn-ea"/>
                <a:cs typeface="+mn-cs"/>
              </a:rPr>
              <a:t> Sales Order Control</a:t>
            </a:r>
          </a:p>
          <a:p>
            <a:pPr marL="0" lvl="2">
              <a:buFont typeface="Arial" pitchFamily="34" charset="0"/>
              <a:buChar char="•"/>
            </a:pPr>
            <a:r>
              <a:rPr lang="en-US" sz="1200" kern="1200" baseline="0" dirty="0" smtClean="0">
                <a:solidFill>
                  <a:schemeClr val="tx1"/>
                </a:solidFill>
                <a:latin typeface="+mn-lt"/>
                <a:ea typeface="+mn-ea"/>
                <a:cs typeface="+mn-cs"/>
              </a:rPr>
              <a:t> Inventory Transaction History</a:t>
            </a:r>
          </a:p>
          <a:p>
            <a:pPr marL="0" lvl="2">
              <a:buFont typeface="Arial" pitchFamily="34" charset="0"/>
              <a:buChar char="•"/>
            </a:pPr>
            <a:r>
              <a:rPr lang="en-US" sz="1200" kern="1200" baseline="0" dirty="0" smtClean="0">
                <a:solidFill>
                  <a:schemeClr val="tx1"/>
                </a:solidFill>
                <a:latin typeface="+mn-lt"/>
                <a:ea typeface="+mn-ea"/>
                <a:cs typeface="+mn-cs"/>
              </a:rPr>
              <a:t> Item Master</a:t>
            </a:r>
          </a:p>
          <a:p>
            <a:pPr marL="0" lvl="2">
              <a:buFont typeface="Arial" pitchFamily="34" charset="0"/>
              <a:buNone/>
            </a:pPr>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2. What is the database name of the following fields in the Item Master table?</a:t>
            </a:r>
          </a:p>
          <a:p>
            <a:endParaRPr lang="en-US" sz="1200" kern="1200" baseline="0" dirty="0" smtClean="0">
              <a:solidFill>
                <a:schemeClr val="tx1"/>
              </a:solidFill>
              <a:latin typeface="+mn-lt"/>
              <a:ea typeface="+mn-ea"/>
              <a:cs typeface="+mn-cs"/>
            </a:endParaRPr>
          </a:p>
          <a:p>
            <a:pPr marL="0" lvl="2">
              <a:buFont typeface="Arial" pitchFamily="34" charset="0"/>
              <a:buChar char="•"/>
            </a:pPr>
            <a:r>
              <a:rPr lang="en-US" sz="1200" kern="1200" baseline="0" dirty="0" smtClean="0">
                <a:solidFill>
                  <a:schemeClr val="tx1"/>
                </a:solidFill>
                <a:latin typeface="+mn-lt"/>
                <a:ea typeface="+mn-ea"/>
                <a:cs typeface="+mn-cs"/>
              </a:rPr>
              <a:t> Item Number</a:t>
            </a:r>
          </a:p>
          <a:p>
            <a:pPr marL="0" lvl="2">
              <a:buFont typeface="Arial" pitchFamily="34" charset="0"/>
              <a:buChar char="•"/>
            </a:pPr>
            <a:r>
              <a:rPr lang="en-US" sz="1200" kern="1200" baseline="0" dirty="0" smtClean="0">
                <a:solidFill>
                  <a:schemeClr val="tx1"/>
                </a:solidFill>
                <a:latin typeface="+mn-lt"/>
                <a:ea typeface="+mn-ea"/>
                <a:cs typeface="+mn-cs"/>
              </a:rPr>
              <a:t> Description</a:t>
            </a:r>
          </a:p>
          <a:p>
            <a:pPr marL="0" lvl="2">
              <a:buFont typeface="Arial" pitchFamily="34" charset="0"/>
              <a:buChar char="•"/>
            </a:pPr>
            <a:r>
              <a:rPr lang="en-US" sz="1200" kern="1200" baseline="0" dirty="0" smtClean="0">
                <a:solidFill>
                  <a:schemeClr val="tx1"/>
                </a:solidFill>
                <a:latin typeface="+mn-lt"/>
                <a:ea typeface="+mn-ea"/>
                <a:cs typeface="+mn-cs"/>
              </a:rPr>
              <a:t> Revision</a:t>
            </a:r>
          </a:p>
          <a:p>
            <a:pPr marL="0" lvl="2">
              <a:buFont typeface="Arial" pitchFamily="34" charset="0"/>
              <a:buChar char="•"/>
            </a:pPr>
            <a:r>
              <a:rPr lang="en-US" sz="1200" kern="1200" baseline="0" dirty="0" smtClean="0">
                <a:solidFill>
                  <a:schemeClr val="tx1"/>
                </a:solidFill>
                <a:latin typeface="+mn-lt"/>
                <a:ea typeface="+mn-ea"/>
                <a:cs typeface="+mn-cs"/>
              </a:rPr>
              <a:t> Routing Code</a:t>
            </a:r>
          </a:p>
          <a:p>
            <a:pPr marL="0" lvl="2">
              <a:buFont typeface="Arial" pitchFamily="34" charset="0"/>
              <a:buChar char="•"/>
            </a:pPr>
            <a:r>
              <a:rPr lang="en-US" sz="1200" kern="1200" baseline="0" dirty="0" smtClean="0">
                <a:solidFill>
                  <a:schemeClr val="tx1"/>
                </a:solidFill>
                <a:latin typeface="+mn-lt"/>
                <a:ea typeface="+mn-ea"/>
                <a:cs typeface="+mn-cs"/>
              </a:rPr>
              <a:t> Group</a:t>
            </a:r>
          </a:p>
          <a:p>
            <a:pPr marL="232212" indent="-232212">
              <a:buNone/>
            </a:pP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The Data Dictionary defines the structure of each field in the database. The Frame Manager uses the field labels and format information defined in the Data Dictionary to lay out screen displays.</a:t>
            </a:r>
          </a:p>
          <a:p>
            <a:endParaRPr lang="en-US" sz="1200" kern="1200" baseline="0" dirty="0" smtClean="0">
              <a:solidFill>
                <a:schemeClr val="tx1"/>
              </a:solidFill>
              <a:latin typeface="+mn-lt"/>
              <a:ea typeface="+mn-ea"/>
              <a:cs typeface="+mn-cs"/>
            </a:endParaRPr>
          </a:p>
          <a:p>
            <a:r>
              <a:rPr lang="en-US" sz="1200" b="1" i="1" kern="1200" baseline="0" dirty="0" smtClean="0">
                <a:solidFill>
                  <a:schemeClr val="tx1"/>
                </a:solidFill>
                <a:latin typeface="+mn-lt"/>
                <a:ea typeface="+mn-ea"/>
                <a:cs typeface="+mn-cs"/>
              </a:rPr>
              <a:t>Important</a:t>
            </a:r>
            <a:r>
              <a:rPr lang="en-US" sz="1200" b="1" kern="1200" baseline="0" dirty="0" smtClean="0">
                <a:solidFill>
                  <a:schemeClr val="tx1"/>
                </a:solidFill>
                <a:latin typeface="+mn-lt"/>
                <a:ea typeface="+mn-ea"/>
                <a:cs typeface="+mn-cs"/>
              </a:rPr>
              <a:t> </a:t>
            </a:r>
            <a:r>
              <a:rPr lang="en-US" sz="1200" kern="1200" baseline="0" dirty="0" smtClean="0">
                <a:solidFill>
                  <a:schemeClr val="tx1"/>
                </a:solidFill>
                <a:latin typeface="+mn-lt"/>
                <a:ea typeface="+mn-ea"/>
                <a:cs typeface="+mn-cs"/>
              </a:rPr>
              <a:t> The Database Manager uses the </a:t>
            </a:r>
            <a:r>
              <a:rPr lang="en-US" sz="1200" kern="1200" baseline="0" dirty="0" err="1" smtClean="0">
                <a:solidFill>
                  <a:schemeClr val="tx1"/>
                </a:solidFill>
                <a:latin typeface="+mn-lt"/>
                <a:ea typeface="+mn-ea"/>
                <a:cs typeface="+mn-cs"/>
              </a:rPr>
              <a:t>valexp</a:t>
            </a:r>
            <a:r>
              <a:rPr lang="en-US" sz="1200" kern="1200" baseline="0" dirty="0" smtClean="0">
                <a:solidFill>
                  <a:schemeClr val="tx1"/>
                </a:solidFill>
                <a:latin typeface="+mn-lt"/>
                <a:ea typeface="+mn-ea"/>
                <a:cs typeface="+mn-cs"/>
              </a:rPr>
              <a:t> information to validate data as it is entered in the user interface. The </a:t>
            </a:r>
            <a:r>
              <a:rPr lang="en-US" sz="1200" kern="1200" baseline="0" dirty="0" err="1" smtClean="0">
                <a:solidFill>
                  <a:schemeClr val="tx1"/>
                </a:solidFill>
                <a:latin typeface="+mn-lt"/>
                <a:ea typeface="+mn-ea"/>
                <a:cs typeface="+mn-cs"/>
              </a:rPr>
              <a:t>valexp</a:t>
            </a:r>
            <a:r>
              <a:rPr lang="en-US" sz="1200" kern="1200" baseline="0" dirty="0" smtClean="0">
                <a:solidFill>
                  <a:schemeClr val="tx1"/>
                </a:solidFill>
                <a:latin typeface="+mn-lt"/>
                <a:ea typeface="+mn-ea"/>
                <a:cs typeface="+mn-cs"/>
              </a:rPr>
              <a:t> has limitations and is not used by QAD. Instead, validation is managed in the code, not the schema.</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Screen formatting definitions include:</a:t>
            </a:r>
          </a:p>
          <a:p>
            <a:endParaRPr lang="en-US" sz="1200" i="1" kern="1200" baseline="0" dirty="0" smtClean="0">
              <a:solidFill>
                <a:schemeClr val="tx1"/>
              </a:solidFill>
              <a:latin typeface="+mn-lt"/>
              <a:ea typeface="+mn-ea"/>
              <a:cs typeface="+mn-cs"/>
            </a:endParaRPr>
          </a:p>
          <a:p>
            <a:r>
              <a:rPr lang="en-US" sz="1200" i="1" kern="1200" baseline="0" dirty="0" smtClean="0">
                <a:solidFill>
                  <a:schemeClr val="tx1"/>
                </a:solidFill>
                <a:latin typeface="+mn-lt"/>
                <a:ea typeface="+mn-ea"/>
                <a:cs typeface="+mn-cs"/>
              </a:rPr>
              <a:t>Field Name. </a:t>
            </a:r>
            <a:r>
              <a:rPr lang="en-US" sz="1200" kern="1200" baseline="0" dirty="0" smtClean="0">
                <a:solidFill>
                  <a:schemeClr val="tx1"/>
                </a:solidFill>
                <a:latin typeface="+mn-lt"/>
                <a:ea typeface="+mn-ea"/>
                <a:cs typeface="+mn-cs"/>
              </a:rPr>
              <a:t>Names can be up to 32 characters long and can consist of alphabetic characters, digits, and the characters $, &amp;, #, %, –, and _. Field names must begin with A–Z or a–z and cannot be a Progress keyword.</a:t>
            </a:r>
          </a:p>
          <a:p>
            <a:endParaRPr lang="en-US" sz="1200" i="1" kern="1200" baseline="0" dirty="0" smtClean="0">
              <a:solidFill>
                <a:schemeClr val="tx1"/>
              </a:solidFill>
              <a:latin typeface="+mn-lt"/>
              <a:ea typeface="+mn-ea"/>
              <a:cs typeface="+mn-cs"/>
            </a:endParaRPr>
          </a:p>
          <a:p>
            <a:r>
              <a:rPr lang="en-US" sz="1200" i="1" kern="1200" baseline="0" dirty="0" smtClean="0">
                <a:solidFill>
                  <a:schemeClr val="tx1"/>
                </a:solidFill>
                <a:latin typeface="+mn-lt"/>
                <a:ea typeface="+mn-ea"/>
                <a:cs typeface="+mn-cs"/>
              </a:rPr>
              <a:t>Format. </a:t>
            </a:r>
            <a:r>
              <a:rPr lang="en-US" sz="1200" kern="1200" baseline="0" dirty="0" smtClean="0">
                <a:solidFill>
                  <a:schemeClr val="tx1"/>
                </a:solidFill>
                <a:latin typeface="+mn-lt"/>
                <a:ea typeface="+mn-ea"/>
                <a:cs typeface="+mn-cs"/>
              </a:rPr>
              <a:t>Describes the size and display characteristics of the field. Formats for decimal fields can include minus sign (–), period (.), or currency sign ($). Leading zeros are suppressed by using the greater than (&gt;) sign. Trailing zeros are suppressed by using the less than (&lt;) sign.</a:t>
            </a:r>
          </a:p>
          <a:p>
            <a:r>
              <a:rPr lang="en-US" sz="1200" kern="1200" baseline="0" dirty="0" smtClean="0">
                <a:solidFill>
                  <a:schemeClr val="tx1"/>
                </a:solidFill>
                <a:latin typeface="+mn-lt"/>
                <a:ea typeface="+mn-ea"/>
                <a:cs typeface="+mn-cs"/>
              </a:rPr>
              <a:t>Format controls how the field displays on the screen; not the actual size of the data stored in the database.</a:t>
            </a:r>
          </a:p>
          <a:p>
            <a:endParaRPr lang="en-US" sz="1200" i="1" kern="1200" baseline="0" dirty="0" smtClean="0">
              <a:solidFill>
                <a:schemeClr val="tx1"/>
              </a:solidFill>
              <a:latin typeface="+mn-lt"/>
              <a:ea typeface="+mn-ea"/>
              <a:cs typeface="+mn-cs"/>
            </a:endParaRPr>
          </a:p>
          <a:p>
            <a:r>
              <a:rPr lang="en-US" sz="1200" i="1" kern="1200" baseline="0" dirty="0" smtClean="0">
                <a:solidFill>
                  <a:schemeClr val="tx1"/>
                </a:solidFill>
                <a:latin typeface="+mn-lt"/>
                <a:ea typeface="+mn-ea"/>
                <a:cs typeface="+mn-cs"/>
              </a:rPr>
              <a:t>Label. </a:t>
            </a:r>
            <a:r>
              <a:rPr lang="en-US" sz="1200" kern="1200" baseline="0" dirty="0" smtClean="0">
                <a:solidFill>
                  <a:schemeClr val="tx1"/>
                </a:solidFill>
                <a:latin typeface="+mn-lt"/>
                <a:ea typeface="+mn-ea"/>
                <a:cs typeface="+mn-cs"/>
              </a:rPr>
              <a:t>Determines the default label used when the field is displayed.</a:t>
            </a:r>
          </a:p>
          <a:p>
            <a:endParaRPr lang="en-US" sz="1200" i="1" kern="1200" baseline="0" dirty="0" smtClean="0">
              <a:solidFill>
                <a:schemeClr val="tx1"/>
              </a:solidFill>
              <a:latin typeface="+mn-lt"/>
              <a:ea typeface="+mn-ea"/>
              <a:cs typeface="+mn-cs"/>
            </a:endParaRPr>
          </a:p>
          <a:p>
            <a:r>
              <a:rPr lang="en-US" sz="1200" i="1" kern="1200" baseline="0" dirty="0" smtClean="0">
                <a:solidFill>
                  <a:schemeClr val="tx1"/>
                </a:solidFill>
                <a:latin typeface="+mn-lt"/>
                <a:ea typeface="+mn-ea"/>
                <a:cs typeface="+mn-cs"/>
              </a:rPr>
              <a:t>Column-label. </a:t>
            </a:r>
            <a:r>
              <a:rPr lang="en-US" sz="1200" kern="1200" baseline="0" dirty="0" smtClean="0">
                <a:solidFill>
                  <a:schemeClr val="tx1"/>
                </a:solidFill>
                <a:latin typeface="+mn-lt"/>
                <a:ea typeface="+mn-ea"/>
                <a:cs typeface="+mn-cs"/>
              </a:rPr>
              <a:t>The default label used when the field is displayed in columnar format. Most QAD EA reports and inquiries are in columnar format.</a:t>
            </a:r>
          </a:p>
          <a:p>
            <a:endParaRPr lang="en-US" sz="1200" i="1" kern="1200" baseline="0" dirty="0" smtClean="0">
              <a:solidFill>
                <a:schemeClr val="tx1"/>
              </a:solidFill>
              <a:latin typeface="+mn-lt"/>
              <a:ea typeface="+mn-ea"/>
              <a:cs typeface="+mn-cs"/>
            </a:endParaRPr>
          </a:p>
          <a:p>
            <a:r>
              <a:rPr lang="en-US" sz="1200" i="1" kern="1200" baseline="0" dirty="0" smtClean="0">
                <a:solidFill>
                  <a:schemeClr val="tx1"/>
                </a:solidFill>
                <a:latin typeface="+mn-lt"/>
                <a:ea typeface="+mn-ea"/>
                <a:cs typeface="+mn-cs"/>
              </a:rPr>
              <a:t>Order. </a:t>
            </a:r>
            <a:r>
              <a:rPr lang="en-US" sz="1200" kern="1200" baseline="0" dirty="0" smtClean="0">
                <a:solidFill>
                  <a:schemeClr val="tx1"/>
                </a:solidFill>
                <a:latin typeface="+mn-lt"/>
                <a:ea typeface="+mn-ea"/>
                <a:cs typeface="+mn-cs"/>
              </a:rPr>
              <a:t>Determines the default order in which Progress display the fields. This is also the order in which the fields are exported during a database dump/load.</a:t>
            </a:r>
          </a:p>
          <a:p>
            <a:endParaRPr lang="en-US" sz="1200" i="1" kern="1200" baseline="0" dirty="0" smtClean="0">
              <a:solidFill>
                <a:schemeClr val="tx1"/>
              </a:solidFill>
              <a:latin typeface="+mn-lt"/>
              <a:ea typeface="+mn-ea"/>
              <a:cs typeface="+mn-cs"/>
            </a:endParaRPr>
          </a:p>
          <a:p>
            <a:r>
              <a:rPr lang="en-US" sz="1200" i="1" kern="1200" baseline="0" dirty="0" smtClean="0">
                <a:solidFill>
                  <a:schemeClr val="tx1"/>
                </a:solidFill>
                <a:latin typeface="+mn-lt"/>
                <a:ea typeface="+mn-ea"/>
                <a:cs typeface="+mn-cs"/>
              </a:rPr>
              <a:t>Description.  </a:t>
            </a:r>
            <a:r>
              <a:rPr lang="en-US" sz="1200" kern="1200" baseline="0" dirty="0" smtClean="0">
                <a:solidFill>
                  <a:schemeClr val="tx1"/>
                </a:solidFill>
                <a:latin typeface="+mn-lt"/>
                <a:ea typeface="+mn-ea"/>
                <a:cs typeface="+mn-cs"/>
              </a:rPr>
              <a:t>Provides a more detailed explanation of the information that the field holds.</a:t>
            </a:r>
          </a:p>
          <a:p>
            <a:endParaRPr lang="en-US" sz="1200" i="1" kern="1200" baseline="0" dirty="0" smtClean="0">
              <a:solidFill>
                <a:schemeClr val="tx1"/>
              </a:solidFill>
              <a:latin typeface="+mn-lt"/>
              <a:ea typeface="+mn-ea"/>
              <a:cs typeface="+mn-cs"/>
            </a:endParaRPr>
          </a:p>
          <a:p>
            <a:r>
              <a:rPr lang="en-US" sz="1200" i="1" kern="1200" baseline="0" dirty="0" smtClean="0">
                <a:solidFill>
                  <a:schemeClr val="tx1"/>
                </a:solidFill>
                <a:latin typeface="+mn-lt"/>
                <a:ea typeface="+mn-ea"/>
                <a:cs typeface="+mn-cs"/>
              </a:rPr>
              <a:t>Help.  </a:t>
            </a:r>
            <a:r>
              <a:rPr lang="en-US" sz="1200" kern="1200" baseline="0" dirty="0" smtClean="0">
                <a:solidFill>
                  <a:schemeClr val="tx1"/>
                </a:solidFill>
                <a:latin typeface="+mn-lt"/>
                <a:ea typeface="+mn-ea"/>
                <a:cs typeface="+mn-cs"/>
              </a:rPr>
              <a:t>Text describing the field to be displayed to users. QAD does not use this text. Field and program help in QAD applications comes from records loaded into a help database and retrieved using a standard program.</a:t>
            </a:r>
          </a:p>
          <a:p>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Validation information includes:</a:t>
            </a:r>
          </a:p>
          <a:p>
            <a:endParaRPr lang="en-US" sz="1200" i="1" kern="1200" baseline="0" dirty="0" smtClean="0">
              <a:solidFill>
                <a:schemeClr val="tx1"/>
              </a:solidFill>
              <a:latin typeface="+mn-lt"/>
              <a:ea typeface="+mn-ea"/>
              <a:cs typeface="+mn-cs"/>
            </a:endParaRPr>
          </a:p>
          <a:p>
            <a:r>
              <a:rPr lang="en-US" sz="1200" i="1" kern="1200" baseline="0" dirty="0" smtClean="0">
                <a:solidFill>
                  <a:schemeClr val="tx1"/>
                </a:solidFill>
                <a:latin typeface="+mn-lt"/>
                <a:ea typeface="+mn-ea"/>
                <a:cs typeface="+mn-cs"/>
              </a:rPr>
              <a:t>Data Type. </a:t>
            </a:r>
            <a:r>
              <a:rPr lang="en-US" sz="1200" kern="1200" baseline="0" dirty="0" smtClean="0">
                <a:solidFill>
                  <a:schemeClr val="tx1"/>
                </a:solidFill>
                <a:latin typeface="+mn-lt"/>
                <a:ea typeface="+mn-ea"/>
                <a:cs typeface="+mn-cs"/>
              </a:rPr>
              <a:t>Verifies the type of data entered. Common data types are character, date, decimal, integer, and logical.</a:t>
            </a:r>
          </a:p>
          <a:p>
            <a:endParaRPr lang="en-US" sz="1200" i="1" kern="1200" baseline="0" dirty="0" smtClean="0">
              <a:solidFill>
                <a:schemeClr val="tx1"/>
              </a:solidFill>
              <a:latin typeface="+mn-lt"/>
              <a:ea typeface="+mn-ea"/>
              <a:cs typeface="+mn-cs"/>
            </a:endParaRPr>
          </a:p>
          <a:p>
            <a:r>
              <a:rPr lang="en-US" sz="1200" i="1" kern="1200" baseline="0" dirty="0" smtClean="0">
                <a:solidFill>
                  <a:schemeClr val="tx1"/>
                </a:solidFill>
                <a:latin typeface="+mn-lt"/>
                <a:ea typeface="+mn-ea"/>
                <a:cs typeface="+mn-cs"/>
              </a:rPr>
              <a:t>Initial Value. </a:t>
            </a:r>
            <a:r>
              <a:rPr lang="en-US" sz="1200" kern="1200" baseline="0" dirty="0" smtClean="0">
                <a:solidFill>
                  <a:schemeClr val="tx1"/>
                </a:solidFill>
                <a:latin typeface="+mn-lt"/>
                <a:ea typeface="+mn-ea"/>
                <a:cs typeface="+mn-cs"/>
              </a:rPr>
              <a:t>The default initial value for the field. This is the only field definition that can be changed without requiring that programs be recompiled for changes to take effect.</a:t>
            </a:r>
          </a:p>
          <a:p>
            <a:endParaRPr lang="en-US" sz="1200" i="1" kern="1200" baseline="0" dirty="0" smtClean="0">
              <a:solidFill>
                <a:schemeClr val="tx1"/>
              </a:solidFill>
              <a:latin typeface="+mn-lt"/>
              <a:ea typeface="+mn-ea"/>
              <a:cs typeface="+mn-cs"/>
            </a:endParaRPr>
          </a:p>
          <a:p>
            <a:r>
              <a:rPr lang="en-US" sz="1200" i="1" kern="1200" baseline="0" dirty="0" smtClean="0">
                <a:solidFill>
                  <a:schemeClr val="tx1"/>
                </a:solidFill>
                <a:latin typeface="+mn-lt"/>
                <a:ea typeface="+mn-ea"/>
                <a:cs typeface="+mn-cs"/>
              </a:rPr>
              <a:t>Decimals. </a:t>
            </a:r>
            <a:r>
              <a:rPr lang="en-US" sz="1200" kern="1200" baseline="0" dirty="0" smtClean="0">
                <a:solidFill>
                  <a:schemeClr val="tx1"/>
                </a:solidFill>
                <a:latin typeface="+mn-lt"/>
                <a:ea typeface="+mn-ea"/>
                <a:cs typeface="+mn-cs"/>
              </a:rPr>
              <a:t>Maximum number of decimals stored in the field. The number of decimals stored can differ from the number defined in the format. Most decimal fields in QAD EA store up to 10 decimals.</a:t>
            </a:r>
          </a:p>
          <a:p>
            <a:endParaRPr lang="en-US" sz="1200" i="1" kern="1200" baseline="0" dirty="0" smtClean="0">
              <a:solidFill>
                <a:schemeClr val="tx1"/>
              </a:solidFill>
              <a:latin typeface="+mn-lt"/>
              <a:ea typeface="+mn-ea"/>
              <a:cs typeface="+mn-cs"/>
            </a:endParaRPr>
          </a:p>
          <a:p>
            <a:r>
              <a:rPr lang="en-US" sz="1200" i="1" kern="1200" baseline="0" dirty="0" smtClean="0">
                <a:solidFill>
                  <a:schemeClr val="tx1"/>
                </a:solidFill>
                <a:latin typeface="+mn-lt"/>
                <a:ea typeface="+mn-ea"/>
                <a:cs typeface="+mn-cs"/>
              </a:rPr>
              <a:t>Mandatory. </a:t>
            </a:r>
            <a:r>
              <a:rPr lang="en-US" sz="1200" kern="1200" baseline="0" dirty="0" smtClean="0">
                <a:solidFill>
                  <a:schemeClr val="tx1"/>
                </a:solidFill>
                <a:latin typeface="+mn-lt"/>
                <a:ea typeface="+mn-ea"/>
                <a:cs typeface="+mn-cs"/>
              </a:rPr>
              <a:t>Indicates if input in the field is required.</a:t>
            </a:r>
          </a:p>
          <a:p>
            <a:endParaRPr lang="en-US" sz="1200" i="1" kern="1200" baseline="0" dirty="0" smtClean="0">
              <a:solidFill>
                <a:schemeClr val="tx1"/>
              </a:solidFill>
              <a:latin typeface="+mn-lt"/>
              <a:ea typeface="+mn-ea"/>
              <a:cs typeface="+mn-cs"/>
            </a:endParaRPr>
          </a:p>
          <a:p>
            <a:r>
              <a:rPr lang="en-US" sz="1200" i="1" kern="1200" baseline="0" dirty="0" smtClean="0">
                <a:solidFill>
                  <a:schemeClr val="tx1"/>
                </a:solidFill>
                <a:latin typeface="+mn-lt"/>
                <a:ea typeface="+mn-ea"/>
                <a:cs typeface="+mn-cs"/>
              </a:rPr>
              <a:t>Extent. </a:t>
            </a:r>
            <a:r>
              <a:rPr lang="en-US" sz="1200" kern="1200" baseline="0" dirty="0" smtClean="0">
                <a:solidFill>
                  <a:schemeClr val="tx1"/>
                </a:solidFill>
                <a:latin typeface="+mn-lt"/>
                <a:ea typeface="+mn-ea"/>
                <a:cs typeface="+mn-cs"/>
              </a:rPr>
              <a:t>For array fields, specifies the number of elements in the array. An array contains a collection of elements, each selected by one or more indexes that can be computed at run time. See “Array Processing” on page 178.</a:t>
            </a:r>
          </a:p>
          <a:p>
            <a:endParaRPr lang="en-US" sz="1200" i="1" kern="1200" baseline="0" dirty="0" smtClean="0">
              <a:solidFill>
                <a:schemeClr val="tx1"/>
              </a:solidFill>
              <a:latin typeface="+mn-lt"/>
              <a:ea typeface="+mn-ea"/>
              <a:cs typeface="+mn-cs"/>
            </a:endParaRPr>
          </a:p>
          <a:p>
            <a:r>
              <a:rPr lang="en-US" sz="1200" i="1" kern="1200" baseline="0" dirty="0" err="1" smtClean="0">
                <a:solidFill>
                  <a:schemeClr val="tx1"/>
                </a:solidFill>
                <a:latin typeface="+mn-lt"/>
                <a:ea typeface="+mn-ea"/>
                <a:cs typeface="+mn-cs"/>
              </a:rPr>
              <a:t>Valexp</a:t>
            </a:r>
            <a:r>
              <a:rPr lang="en-US" sz="1200" i="1" kern="1200" baseline="0" dirty="0" smtClean="0">
                <a:solidFill>
                  <a:schemeClr val="tx1"/>
                </a:solidFill>
                <a:latin typeface="+mn-lt"/>
                <a:ea typeface="+mn-ea"/>
                <a:cs typeface="+mn-cs"/>
              </a:rPr>
              <a:t>. </a:t>
            </a:r>
            <a:r>
              <a:rPr lang="en-US" sz="1200" kern="1200" baseline="0" dirty="0" smtClean="0">
                <a:solidFill>
                  <a:schemeClr val="tx1"/>
                </a:solidFill>
                <a:latin typeface="+mn-lt"/>
                <a:ea typeface="+mn-ea"/>
                <a:cs typeface="+mn-cs"/>
              </a:rPr>
              <a:t>Contains any validation information for the field. Data entered for this field is tested against this validation expression and is accepted if it passes. The validation expression must evaluate to True/False. In QAD EA, generalized codes and field security validation are defined for some operational tables using this format, but its application is very limited.</a:t>
            </a:r>
          </a:p>
          <a:p>
            <a:endParaRPr lang="en-US" sz="1200" i="1" kern="1200" baseline="0" dirty="0" smtClean="0">
              <a:solidFill>
                <a:schemeClr val="tx1"/>
              </a:solidFill>
              <a:latin typeface="+mn-lt"/>
              <a:ea typeface="+mn-ea"/>
              <a:cs typeface="+mn-cs"/>
            </a:endParaRPr>
          </a:p>
          <a:p>
            <a:r>
              <a:rPr lang="en-US" sz="1200" i="1" kern="1200" baseline="0" dirty="0" err="1" smtClean="0">
                <a:solidFill>
                  <a:schemeClr val="tx1"/>
                </a:solidFill>
                <a:latin typeface="+mn-lt"/>
                <a:ea typeface="+mn-ea"/>
                <a:cs typeface="+mn-cs"/>
              </a:rPr>
              <a:t>Valmsg</a:t>
            </a:r>
            <a:r>
              <a:rPr lang="en-US" sz="1200" i="1" kern="1200" baseline="0" dirty="0" smtClean="0">
                <a:solidFill>
                  <a:schemeClr val="tx1"/>
                </a:solidFill>
                <a:latin typeface="+mn-lt"/>
                <a:ea typeface="+mn-ea"/>
                <a:cs typeface="+mn-cs"/>
              </a:rPr>
              <a:t>. </a:t>
            </a:r>
            <a:r>
              <a:rPr lang="en-US" sz="1200" kern="1200" baseline="0" dirty="0" smtClean="0">
                <a:solidFill>
                  <a:schemeClr val="tx1"/>
                </a:solidFill>
                <a:latin typeface="+mn-lt"/>
                <a:ea typeface="+mn-ea"/>
                <a:cs typeface="+mn-cs"/>
              </a:rPr>
              <a:t>The message displayed when invalid data is entered.</a:t>
            </a:r>
          </a:p>
          <a:p>
            <a:endParaRPr lang="en-US" sz="1200" kern="1200" baseline="0" dirty="0" smtClean="0">
              <a:solidFill>
                <a:schemeClr val="tx1"/>
              </a:solidFill>
              <a:latin typeface="+mn-lt"/>
              <a:ea typeface="+mn-ea"/>
              <a:cs typeface="+mn-cs"/>
            </a:endParaRPr>
          </a:p>
          <a:p>
            <a:r>
              <a:rPr lang="en-US" sz="1200" b="1" i="1" kern="1200" baseline="0" dirty="0" smtClean="0">
                <a:solidFill>
                  <a:schemeClr val="tx1"/>
                </a:solidFill>
                <a:latin typeface="+mn-lt"/>
                <a:ea typeface="+mn-ea"/>
                <a:cs typeface="+mn-cs"/>
              </a:rPr>
              <a:t>Note</a:t>
            </a:r>
            <a:r>
              <a:rPr lang="en-US" sz="1200" i="1" kern="1200" baseline="0" dirty="0" smtClean="0">
                <a:solidFill>
                  <a:schemeClr val="tx1"/>
                </a:solidFill>
                <a:latin typeface="+mn-lt"/>
                <a:ea typeface="+mn-ea"/>
                <a:cs typeface="+mn-cs"/>
              </a:rPr>
              <a:t> </a:t>
            </a:r>
            <a:r>
              <a:rPr lang="en-US" sz="1200" kern="1200" baseline="0" dirty="0" smtClean="0">
                <a:solidFill>
                  <a:schemeClr val="tx1"/>
                </a:solidFill>
                <a:latin typeface="+mn-lt"/>
                <a:ea typeface="+mn-ea"/>
                <a:cs typeface="+mn-cs"/>
              </a:rPr>
              <a:t> </a:t>
            </a:r>
            <a:r>
              <a:rPr lang="en-US" sz="1200" kern="1200" baseline="0" dirty="0" err="1" smtClean="0">
                <a:solidFill>
                  <a:schemeClr val="tx1"/>
                </a:solidFill>
                <a:latin typeface="+mn-lt"/>
                <a:ea typeface="+mn-ea"/>
                <a:cs typeface="+mn-cs"/>
              </a:rPr>
              <a:t>Valexp</a:t>
            </a:r>
            <a:r>
              <a:rPr lang="en-US" sz="1200" kern="1200" baseline="0" dirty="0" smtClean="0">
                <a:solidFill>
                  <a:schemeClr val="tx1"/>
                </a:solidFill>
                <a:latin typeface="+mn-lt"/>
                <a:ea typeface="+mn-ea"/>
                <a:cs typeface="+mn-cs"/>
              </a:rPr>
              <a:t> and </a:t>
            </a:r>
            <a:r>
              <a:rPr lang="en-US" sz="1200" kern="1200" baseline="0" dirty="0" err="1" smtClean="0">
                <a:solidFill>
                  <a:schemeClr val="tx1"/>
                </a:solidFill>
                <a:latin typeface="+mn-lt"/>
                <a:ea typeface="+mn-ea"/>
                <a:cs typeface="+mn-cs"/>
              </a:rPr>
              <a:t>valmsg</a:t>
            </a:r>
            <a:r>
              <a:rPr lang="en-US" sz="1200" kern="1200" baseline="0" dirty="0" smtClean="0">
                <a:solidFill>
                  <a:schemeClr val="tx1"/>
                </a:solidFill>
                <a:latin typeface="+mn-lt"/>
                <a:ea typeface="+mn-ea"/>
                <a:cs typeface="+mn-cs"/>
              </a:rPr>
              <a:t> are not used in QAD coding.</a:t>
            </a:r>
          </a:p>
          <a:p>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17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As mentioned in the previous slide, Progress supports the six main data types listed here: character, integer, decimal, date, logical, and handle.</a:t>
            </a:r>
          </a:p>
          <a:p>
            <a:r>
              <a:rPr lang="en-US" sz="1200" kern="1200" baseline="0" dirty="0" smtClean="0">
                <a:solidFill>
                  <a:schemeClr val="tx1"/>
                </a:solidFill>
                <a:latin typeface="+mn-lt"/>
                <a:ea typeface="+mn-ea"/>
                <a:cs typeface="+mn-cs"/>
              </a:rPr>
              <a:t>Progress </a:t>
            </a:r>
            <a:r>
              <a:rPr lang="en-US" sz="1200" kern="1200" baseline="0" dirty="0" err="1" smtClean="0">
                <a:solidFill>
                  <a:schemeClr val="tx1"/>
                </a:solidFill>
                <a:latin typeface="+mn-lt"/>
                <a:ea typeface="+mn-ea"/>
                <a:cs typeface="+mn-cs"/>
              </a:rPr>
              <a:t>OpenEdge</a:t>
            </a:r>
            <a:r>
              <a:rPr lang="en-US" sz="1200" kern="1200" baseline="0" dirty="0" smtClean="0">
                <a:solidFill>
                  <a:schemeClr val="tx1"/>
                </a:solidFill>
                <a:latin typeface="+mn-lt"/>
                <a:ea typeface="+mn-ea"/>
                <a:cs typeface="+mn-cs"/>
              </a:rPr>
              <a:t> 10 introduced a few new, more advanced types for 64-bit management, managing large amounts of data, and more sophisticated date and time tracking. You can learn more about them in the Progress documentation.</a:t>
            </a:r>
          </a:p>
          <a:p>
            <a:endParaRPr lang="en-US" sz="1200" i="1" kern="1200" baseline="0" dirty="0" smtClean="0">
              <a:solidFill>
                <a:schemeClr val="tx1"/>
              </a:solidFill>
              <a:latin typeface="+mn-lt"/>
              <a:ea typeface="+mn-ea"/>
              <a:cs typeface="+mn-cs"/>
            </a:endParaRPr>
          </a:p>
          <a:p>
            <a:r>
              <a:rPr lang="en-US" sz="1200" i="1" kern="1200" baseline="0" dirty="0" smtClean="0">
                <a:solidFill>
                  <a:schemeClr val="tx1"/>
                </a:solidFill>
                <a:latin typeface="+mn-lt"/>
                <a:ea typeface="+mn-ea"/>
                <a:cs typeface="+mn-cs"/>
              </a:rPr>
              <a:t>INT64. </a:t>
            </a:r>
            <a:r>
              <a:rPr lang="en-US" sz="1200" kern="1200" baseline="0" dirty="0" smtClean="0">
                <a:solidFill>
                  <a:schemeClr val="tx1"/>
                </a:solidFill>
                <a:latin typeface="+mn-lt"/>
                <a:ea typeface="+mn-ea"/>
                <a:cs typeface="+mn-cs"/>
              </a:rPr>
              <a:t>A64-bit integer data type, similar to the standard integer (32-bit).</a:t>
            </a:r>
          </a:p>
          <a:p>
            <a:endParaRPr lang="en-US" sz="1200" i="1" kern="1200" baseline="0" dirty="0" smtClean="0">
              <a:solidFill>
                <a:schemeClr val="tx1"/>
              </a:solidFill>
              <a:latin typeface="+mn-lt"/>
              <a:ea typeface="+mn-ea"/>
              <a:cs typeface="+mn-cs"/>
            </a:endParaRPr>
          </a:p>
          <a:p>
            <a:r>
              <a:rPr lang="en-US" sz="1200" i="1" kern="1200" baseline="0" dirty="0" smtClean="0">
                <a:solidFill>
                  <a:schemeClr val="tx1"/>
                </a:solidFill>
                <a:latin typeface="+mn-lt"/>
                <a:ea typeface="+mn-ea"/>
                <a:cs typeface="+mn-cs"/>
              </a:rPr>
              <a:t>BLOB. </a:t>
            </a:r>
            <a:r>
              <a:rPr lang="en-US" sz="1200" kern="1200" baseline="0" dirty="0" smtClean="0">
                <a:solidFill>
                  <a:schemeClr val="tx1"/>
                </a:solidFill>
                <a:latin typeface="+mn-lt"/>
                <a:ea typeface="+mn-ea"/>
                <a:cs typeface="+mn-cs"/>
              </a:rPr>
              <a:t>A binary large object (BLOB) supports storage of large binary data (up to 1 GB) that is typically managed by external programs such as PDFs and word processing files.</a:t>
            </a:r>
          </a:p>
          <a:p>
            <a:endParaRPr lang="en-US" sz="1200" i="1" kern="1200" baseline="0" dirty="0" smtClean="0">
              <a:solidFill>
                <a:schemeClr val="tx1"/>
              </a:solidFill>
              <a:latin typeface="+mn-lt"/>
              <a:ea typeface="+mn-ea"/>
              <a:cs typeface="+mn-cs"/>
            </a:endParaRPr>
          </a:p>
          <a:p>
            <a:r>
              <a:rPr lang="en-US" sz="1200" i="1" kern="1200" baseline="0" dirty="0" smtClean="0">
                <a:solidFill>
                  <a:schemeClr val="tx1"/>
                </a:solidFill>
                <a:latin typeface="+mn-lt"/>
                <a:ea typeface="+mn-ea"/>
                <a:cs typeface="+mn-cs"/>
              </a:rPr>
              <a:t>CLOB. </a:t>
            </a:r>
            <a:r>
              <a:rPr lang="en-US" sz="1200" kern="1200" baseline="0" dirty="0" smtClean="0">
                <a:solidFill>
                  <a:schemeClr val="tx1"/>
                </a:solidFill>
                <a:latin typeface="+mn-lt"/>
                <a:ea typeface="+mn-ea"/>
                <a:cs typeface="+mn-cs"/>
              </a:rPr>
              <a:t>A character large object (CLOB) is distinguished from a BLOB in that it contains only character data (up to 1 GB) and has a code page associated with it. CLOBs are manipulated by copying them to a LONGCHAR variable.</a:t>
            </a:r>
          </a:p>
          <a:p>
            <a:endParaRPr lang="en-US" sz="1200" i="1" kern="1200" baseline="0" dirty="0" smtClean="0">
              <a:solidFill>
                <a:schemeClr val="tx1"/>
              </a:solidFill>
              <a:latin typeface="+mn-lt"/>
              <a:ea typeface="+mn-ea"/>
              <a:cs typeface="+mn-cs"/>
            </a:endParaRPr>
          </a:p>
          <a:p>
            <a:r>
              <a:rPr lang="en-US" sz="1200" i="1" kern="1200" baseline="0" dirty="0" smtClean="0">
                <a:solidFill>
                  <a:schemeClr val="tx1"/>
                </a:solidFill>
                <a:latin typeface="+mn-lt"/>
                <a:ea typeface="+mn-ea"/>
                <a:cs typeface="+mn-cs"/>
              </a:rPr>
              <a:t>LONGCHAR. </a:t>
            </a:r>
            <a:r>
              <a:rPr lang="en-US" sz="1200" kern="1200" baseline="0" dirty="0" smtClean="0">
                <a:solidFill>
                  <a:schemeClr val="tx1"/>
                </a:solidFill>
                <a:latin typeface="+mn-lt"/>
                <a:ea typeface="+mn-ea"/>
                <a:cs typeface="+mn-cs"/>
              </a:rPr>
              <a:t>The LONGCHAR data type is used for managing character data that is not limited in size to 32K, but rather is limited in size by system resources.</a:t>
            </a:r>
          </a:p>
          <a:p>
            <a:endParaRPr lang="en-US" sz="1200" i="1" kern="1200" baseline="0" dirty="0" smtClean="0">
              <a:solidFill>
                <a:schemeClr val="tx1"/>
              </a:solidFill>
              <a:latin typeface="+mn-lt"/>
              <a:ea typeface="+mn-ea"/>
              <a:cs typeface="+mn-cs"/>
            </a:endParaRPr>
          </a:p>
          <a:p>
            <a:r>
              <a:rPr lang="en-US" sz="1200" i="1" kern="1200" baseline="0" dirty="0" smtClean="0">
                <a:solidFill>
                  <a:schemeClr val="tx1"/>
                </a:solidFill>
                <a:latin typeface="+mn-lt"/>
                <a:ea typeface="+mn-ea"/>
                <a:cs typeface="+mn-cs"/>
              </a:rPr>
              <a:t>DATETIME. </a:t>
            </a:r>
            <a:r>
              <a:rPr lang="en-US" sz="1200" kern="1200" baseline="0" dirty="0" smtClean="0">
                <a:solidFill>
                  <a:schemeClr val="tx1"/>
                </a:solidFill>
                <a:latin typeface="+mn-lt"/>
                <a:ea typeface="+mn-ea"/>
                <a:cs typeface="+mn-cs"/>
              </a:rPr>
              <a:t>The DATETIME data type consists of two parts, date and time. The unit of time is milliseconds from midnight.</a:t>
            </a:r>
          </a:p>
          <a:p>
            <a:endParaRPr lang="en-US" sz="1200" i="1" kern="1200" baseline="0" dirty="0" smtClean="0">
              <a:solidFill>
                <a:schemeClr val="tx1"/>
              </a:solidFill>
              <a:latin typeface="+mn-lt"/>
              <a:ea typeface="+mn-ea"/>
              <a:cs typeface="+mn-cs"/>
            </a:endParaRPr>
          </a:p>
          <a:p>
            <a:r>
              <a:rPr lang="en-US" sz="1200" i="1" kern="1200" baseline="0" dirty="0" smtClean="0">
                <a:solidFill>
                  <a:schemeClr val="tx1"/>
                </a:solidFill>
                <a:latin typeface="+mn-lt"/>
                <a:ea typeface="+mn-ea"/>
                <a:cs typeface="+mn-cs"/>
              </a:rPr>
              <a:t>DATETIME-TZ. </a:t>
            </a:r>
            <a:r>
              <a:rPr lang="en-US" sz="1200" kern="1200" baseline="0" dirty="0" smtClean="0">
                <a:solidFill>
                  <a:schemeClr val="tx1"/>
                </a:solidFill>
                <a:latin typeface="+mn-lt"/>
                <a:ea typeface="+mn-ea"/>
                <a:cs typeface="+mn-cs"/>
              </a:rPr>
              <a:t>The DATETIME-TZ data type consists of three parts: date and time (as for DATETIME), and an integer representing the time zone offset from Coordinated Universal Time (UTC) in minutes.</a:t>
            </a:r>
          </a:p>
          <a:p>
            <a:endParaRPr lang="en-US" sz="1200"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mn-lt"/>
                <a:ea typeface="+mn-ea"/>
                <a:cs typeface="+mn-cs"/>
              </a:rPr>
              <a:t>Exercise 2-4: Field Definitions</a:t>
            </a:r>
          </a:p>
          <a:p>
            <a:endParaRPr lang="en-US" sz="1200" b="1"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Use the field definitions from the Progress data dictionary, or the QAD EA  manual, to determine the following information about the fields in the Item Master (</a:t>
            </a:r>
            <a:r>
              <a:rPr lang="en-US" sz="1200" kern="1200" baseline="0" dirty="0" err="1" smtClean="0">
                <a:solidFill>
                  <a:schemeClr val="tx1"/>
                </a:solidFill>
                <a:latin typeface="+mn-lt"/>
                <a:ea typeface="+mn-ea"/>
                <a:cs typeface="+mn-cs"/>
              </a:rPr>
              <a:t>pt_mstr</a:t>
            </a:r>
            <a:r>
              <a:rPr lang="en-US" sz="1200" kern="1200" baseline="0" dirty="0" smtClean="0">
                <a:solidFill>
                  <a:schemeClr val="tx1"/>
                </a:solidFill>
                <a:latin typeface="+mn-lt"/>
                <a:ea typeface="+mn-ea"/>
                <a:cs typeface="+mn-cs"/>
              </a:rPr>
              <a: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1. How big can an item number be?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2. Can an item number only contain numbers? </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3. How many decimals are allowed in the price?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4. Is there any restriction on the value for the item’s product line?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5. What values can the Inspection Required field have?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6. What is the initial value of Issue Policy?</a:t>
            </a:r>
          </a:p>
          <a:p>
            <a:pPr marL="232212" indent="-232212">
              <a:buNone/>
            </a:pP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b="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20</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An index is like a labeled tab on a file folder. When you want to look up something in your files, you first select the right filing cabinet (table) and then use the index tabs to select the correct file folder (record). This is much faster than removing the folders one at time and scanning the contents to see if you have the folder you want.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Progress looks up information in the same way, accessing specific records by looking at the indexes rather than looking at every record individually.</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Each record is defined with a primary index (for example, item number). A unique index indicates that only one file folder or record has that index. The item number is defined as a unique index. This prevents a duplicate item from being added to the database.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Records can be indexed in ascending or descending order. By default, records appear on reports and inquiries in the same order they appear in the primary index.</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Progress lets you use alternate indexes (for example, numbers instead of letters). These provide alternate ways to access your data and help you get to it faster.</a:t>
            </a:r>
          </a:p>
          <a:p>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21</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mn-lt"/>
                <a:ea typeface="+mn-ea"/>
                <a:cs typeface="+mn-cs"/>
              </a:rPr>
              <a:t>Exercise 2-5: Indexes</a:t>
            </a:r>
          </a:p>
          <a:p>
            <a:endParaRPr lang="en-US" sz="1200" b="1"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1. In what order are Sales Order Master records displayed by default?</a:t>
            </a:r>
          </a:p>
          <a:p>
            <a:endParaRPr lang="en-US" sz="1200" kern="1200" baseline="0" dirty="0" smtClean="0">
              <a:solidFill>
                <a:schemeClr val="tx1"/>
              </a:solidFill>
              <a:latin typeface="+mn-lt"/>
              <a:ea typeface="+mn-ea"/>
              <a:cs typeface="+mn-cs"/>
            </a:endParaRPr>
          </a:p>
          <a:p>
            <a:pPr marL="182880"/>
            <a:r>
              <a:rPr lang="en-US" sz="1200" b="1" i="1" kern="1200" baseline="0" dirty="0" smtClean="0">
                <a:solidFill>
                  <a:schemeClr val="tx1"/>
                </a:solidFill>
                <a:latin typeface="+mn-lt"/>
                <a:ea typeface="+mn-ea"/>
                <a:cs typeface="+mn-cs"/>
              </a:rPr>
              <a:t>Hint. </a:t>
            </a:r>
            <a:r>
              <a:rPr lang="en-US" sz="1200" b="1" i="1" kern="1200" baseline="0" dirty="0" smtClean="0">
                <a:solidFill>
                  <a:schemeClr val="tx1"/>
                </a:solidFill>
                <a:latin typeface="+mn-lt"/>
                <a:ea typeface="+mn-ea"/>
                <a:cs typeface="+mn-cs"/>
              </a:rPr>
              <a:t> </a:t>
            </a:r>
            <a:r>
              <a:rPr lang="en-US" sz="1200" b="0" i="0" kern="1200" baseline="0" dirty="0" smtClean="0">
                <a:solidFill>
                  <a:schemeClr val="tx1"/>
                </a:solidFill>
                <a:latin typeface="+mn-lt"/>
                <a:ea typeface="+mn-ea"/>
                <a:cs typeface="+mn-cs"/>
              </a:rPr>
              <a:t>What </a:t>
            </a:r>
            <a:r>
              <a:rPr lang="en-US" sz="1200" b="0" i="0" kern="1200" baseline="0" dirty="0" smtClean="0">
                <a:solidFill>
                  <a:schemeClr val="tx1"/>
                </a:solidFill>
                <a:latin typeface="+mn-lt"/>
                <a:ea typeface="+mn-ea"/>
                <a:cs typeface="+mn-cs"/>
              </a:rPr>
              <a:t>would sales orders logically be ordered by?</a:t>
            </a:r>
          </a:p>
          <a:p>
            <a:endParaRPr lang="en-US" sz="1200" b="1" i="1"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2. In what order are the Item Master records displayed by default?</a:t>
            </a:r>
          </a:p>
          <a:p>
            <a:pPr marL="232212" indent="-232212">
              <a:buNone/>
            </a:pPr>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22</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A QAD database consists of files in an operating system directory. All of the files that are part of one database have the same prefix. A complete database is a set of three individual databases: </a:t>
            </a:r>
            <a:r>
              <a:rPr lang="en-US" sz="1200" kern="1200" baseline="0" dirty="0" err="1" smtClean="0">
                <a:solidFill>
                  <a:schemeClr val="tx1"/>
                </a:solidFill>
                <a:latin typeface="+mn-lt"/>
                <a:ea typeface="+mn-ea"/>
                <a:cs typeface="+mn-cs"/>
              </a:rPr>
              <a:t>qadadm</a:t>
            </a:r>
            <a:r>
              <a:rPr lang="en-US" sz="1200" kern="1200" baseline="0" dirty="0" smtClean="0">
                <a:solidFill>
                  <a:schemeClr val="tx1"/>
                </a:solidFill>
                <a:latin typeface="+mn-lt"/>
                <a:ea typeface="+mn-ea"/>
                <a:cs typeface="+mn-cs"/>
              </a:rPr>
              <a:t> (administrative data), </a:t>
            </a:r>
            <a:r>
              <a:rPr lang="en-US" sz="1200" kern="1200" baseline="0" dirty="0" err="1" smtClean="0">
                <a:solidFill>
                  <a:schemeClr val="tx1"/>
                </a:solidFill>
                <a:latin typeface="+mn-lt"/>
                <a:ea typeface="+mn-ea"/>
                <a:cs typeface="+mn-cs"/>
              </a:rPr>
              <a:t>qaddb</a:t>
            </a:r>
            <a:r>
              <a:rPr lang="en-US" sz="1200" kern="1200" baseline="0" dirty="0" smtClean="0">
                <a:solidFill>
                  <a:schemeClr val="tx1"/>
                </a:solidFill>
                <a:latin typeface="+mn-lt"/>
                <a:ea typeface="+mn-ea"/>
                <a:cs typeface="+mn-cs"/>
              </a:rPr>
              <a:t> (core application data), </a:t>
            </a:r>
            <a:r>
              <a:rPr lang="en-US" sz="1200" kern="1200" baseline="0" dirty="0" err="1" smtClean="0">
                <a:solidFill>
                  <a:schemeClr val="tx1"/>
                </a:solidFill>
                <a:latin typeface="+mn-lt"/>
                <a:ea typeface="+mn-ea"/>
                <a:cs typeface="+mn-cs"/>
              </a:rPr>
              <a:t>qadhlp</a:t>
            </a:r>
            <a:r>
              <a:rPr lang="en-US" sz="1200" kern="1200" baseline="0" dirty="0" smtClean="0">
                <a:solidFill>
                  <a:schemeClr val="tx1"/>
                </a:solidFill>
                <a:latin typeface="+mn-lt"/>
                <a:ea typeface="+mn-ea"/>
                <a:cs typeface="+mn-cs"/>
              </a:rPr>
              <a:t> (help records).</a:t>
            </a:r>
          </a:p>
          <a:p>
            <a:pPr eaLnBrk="1" hangingPunct="1"/>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23</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endParaRPr lang="en-US" dirty="0" smtClean="0"/>
          </a:p>
          <a:p>
            <a:pPr eaLnBrk="1" hangingPunct="1"/>
            <a:r>
              <a:rPr lang="en-US" dirty="0" smtClean="0"/>
              <a:t>File Type	Used for...</a:t>
            </a:r>
          </a:p>
          <a:p>
            <a:pPr eaLnBrk="1" hangingPunct="1"/>
            <a:r>
              <a:rPr lang="en-US" dirty="0" smtClean="0"/>
              <a:t>.d	Data file loaded into one or more tables in the database</a:t>
            </a:r>
          </a:p>
          <a:p>
            <a:pPr eaLnBrk="1" hangingPunct="1"/>
            <a:r>
              <a:rPr lang="en-US" dirty="0" smtClean="0"/>
              <a:t>.db	Single volume database file or road map to multi-volume database files and information</a:t>
            </a:r>
          </a:p>
          <a:p>
            <a:pPr eaLnBrk="1" hangingPunct="1"/>
            <a:r>
              <a:rPr lang="en-US" dirty="0" smtClean="0"/>
              <a:t>.d#	Database extent number (dbname.d5)</a:t>
            </a:r>
          </a:p>
          <a:p>
            <a:pPr eaLnBrk="1" hangingPunct="1"/>
            <a:r>
              <a:rPr lang="en-US" dirty="0" smtClean="0"/>
              <a:t>.bi/.b#	The Before Image file or extent number file; maintains snapshot to support rollback of non-committed transaction</a:t>
            </a:r>
          </a:p>
          <a:p>
            <a:pPr eaLnBrk="1" hangingPunct="1"/>
            <a:r>
              <a:rPr lang="en-US" dirty="0" smtClean="0"/>
              <a:t>.</a:t>
            </a:r>
            <a:r>
              <a:rPr lang="en-US" dirty="0" err="1" smtClean="0"/>
              <a:t>ai</a:t>
            </a:r>
            <a:r>
              <a:rPr lang="en-US" dirty="0" smtClean="0"/>
              <a:t>/.a#	The After Image file or extent number file for transaction rollback</a:t>
            </a:r>
          </a:p>
          <a:p>
            <a:pPr eaLnBrk="1" hangingPunct="1"/>
            <a:r>
              <a:rPr lang="en-US" dirty="0" smtClean="0"/>
              <a:t>.</a:t>
            </a:r>
            <a:r>
              <a:rPr lang="en-US" dirty="0" err="1" smtClean="0"/>
              <a:t>lg</a:t>
            </a:r>
            <a:r>
              <a:rPr lang="en-US" dirty="0" smtClean="0"/>
              <a:t>	Reporting log of database activity</a:t>
            </a:r>
          </a:p>
          <a:p>
            <a:pPr eaLnBrk="1" hangingPunct="1"/>
            <a:r>
              <a:rPr lang="en-US" dirty="0" smtClean="0"/>
              <a:t>.</a:t>
            </a:r>
            <a:r>
              <a:rPr lang="en-US" dirty="0" err="1" smtClean="0"/>
              <a:t>lk</a:t>
            </a:r>
            <a:r>
              <a:rPr lang="en-US" dirty="0" smtClean="0"/>
              <a:t>	The existence of this file indicates the database is being used in update mode</a:t>
            </a:r>
          </a:p>
          <a:p>
            <a:pPr eaLnBrk="1" hangingPunct="1"/>
            <a:r>
              <a:rPr lang="en-US" dirty="0" smtClean="0"/>
              <a:t>.</a:t>
            </a:r>
            <a:r>
              <a:rPr lang="en-US" dirty="0" err="1" smtClean="0"/>
              <a:t>lic</a:t>
            </a:r>
            <a:r>
              <a:rPr lang="en-US" dirty="0" smtClean="0"/>
              <a:t>	Keeps track of number of user logins</a:t>
            </a:r>
          </a:p>
          <a:p>
            <a:pPr eaLnBrk="1" hangingPunct="1"/>
            <a:r>
              <a:rPr lang="en-US" dirty="0" smtClean="0"/>
              <a:t>.</a:t>
            </a:r>
            <a:r>
              <a:rPr lang="en-US" dirty="0" err="1" smtClean="0"/>
              <a:t>st</a:t>
            </a:r>
            <a:r>
              <a:rPr lang="en-US" dirty="0" smtClean="0"/>
              <a:t>	A map for creating a database</a:t>
            </a:r>
          </a:p>
          <a:p>
            <a:pPr eaLnBrk="1" hangingPunct="1"/>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24</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28848"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The structure description file (.</a:t>
            </a:r>
            <a:r>
              <a:rPr lang="en-US" sz="1200" kern="1200" baseline="0" dirty="0" err="1" smtClean="0">
                <a:solidFill>
                  <a:schemeClr val="tx1"/>
                </a:solidFill>
                <a:latin typeface="+mn-lt"/>
                <a:ea typeface="+mn-ea"/>
                <a:cs typeface="+mn-cs"/>
              </a:rPr>
              <a:t>st</a:t>
            </a:r>
            <a:r>
              <a:rPr lang="en-US" sz="1200" kern="1200" baseline="0" dirty="0" smtClean="0">
                <a:solidFill>
                  <a:schemeClr val="tx1"/>
                </a:solidFill>
                <a:latin typeface="+mn-lt"/>
                <a:ea typeface="+mn-ea"/>
                <a:cs typeface="+mn-cs"/>
              </a:rPr>
              <a:t>) is the instructional road map for putting the physical files onto the disks during database creation.</a:t>
            </a:r>
          </a:p>
          <a:p>
            <a:pPr defTabSz="928848">
              <a:defRPr/>
            </a:pPr>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25</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smtClean="0"/>
              <a:t>This slide illustrates the layout of files in a QAD EA installation beginning with QAD EA 2011. The structure differs in two ways from earlier installations:</a:t>
            </a:r>
          </a:p>
          <a:p>
            <a:pPr eaLnBrk="1" hangingPunct="1"/>
            <a:endParaRPr lang="en-US" dirty="0" smtClean="0"/>
          </a:p>
          <a:p>
            <a:pPr eaLnBrk="1" hangingPunct="1">
              <a:buFont typeface="Arial" pitchFamily="34" charset="0"/>
              <a:buChar char="•"/>
            </a:pPr>
            <a:r>
              <a:rPr lang="en-US" dirty="0" smtClean="0"/>
              <a:t> Language-specific source directories are no longer used; all compiled code is under the us directory.</a:t>
            </a:r>
          </a:p>
          <a:p>
            <a:pPr eaLnBrk="1" hangingPunct="1">
              <a:buFont typeface="Arial" pitchFamily="34" charset="0"/>
              <a:buChar char="•"/>
            </a:pPr>
            <a:r>
              <a:rPr lang="en-US" dirty="0" smtClean="0"/>
              <a:t> Compiled code is now located in two-letter module code subdirectories, just like the source and encrypted code.</a:t>
            </a:r>
          </a:p>
          <a:p>
            <a:pPr eaLnBrk="1" hangingPunct="1"/>
            <a:endParaRPr lang="en-US" dirty="0" smtClean="0"/>
          </a:p>
          <a:p>
            <a:pPr eaLnBrk="1" hangingPunct="1"/>
            <a:r>
              <a:rPr lang="en-US" dirty="0" smtClean="0"/>
              <a:t>Directory	Description</a:t>
            </a:r>
          </a:p>
          <a:p>
            <a:pPr eaLnBrk="1" hangingPunct="1"/>
            <a:r>
              <a:rPr lang="en-US" dirty="0" smtClean="0"/>
              <a:t>db	This directory contains files related to building the product database, which actually consists of a set of databases. In addition to general data files, language-specific data files are supplied in two-letter language code directories.</a:t>
            </a:r>
          </a:p>
          <a:p>
            <a:pPr eaLnBrk="1" hangingPunct="1"/>
            <a:r>
              <a:rPr lang="en-US" dirty="0" err="1" smtClean="0"/>
              <a:t>src</a:t>
            </a:r>
            <a:r>
              <a:rPr lang="en-US" dirty="0" smtClean="0"/>
              <a:t>/us	This directory contains unencrypted source code in two-letter subdirectories corresponding to two-letter product module codes. For example, the ad directory has code related to addresses and </a:t>
            </a:r>
            <a:r>
              <a:rPr lang="en-US" dirty="0" err="1" smtClean="0"/>
              <a:t>ap</a:t>
            </a:r>
            <a:r>
              <a:rPr lang="en-US" dirty="0" smtClean="0"/>
              <a:t> has code related to Accounts Payable. All customers receive unencrypted source for reports and inquiries; full source code must be specifically licensed.</a:t>
            </a:r>
          </a:p>
          <a:p>
            <a:pPr eaLnBrk="1" hangingPunct="1"/>
            <a:r>
              <a:rPr lang="en-US" dirty="0" err="1" smtClean="0"/>
              <a:t>xrc</a:t>
            </a:r>
            <a:r>
              <a:rPr lang="en-US" dirty="0" smtClean="0"/>
              <a:t>/us	This directory contains encrypted source code mirroring the same structure as the </a:t>
            </a:r>
            <a:r>
              <a:rPr lang="en-US" dirty="0" err="1" smtClean="0"/>
              <a:t>src</a:t>
            </a:r>
            <a:r>
              <a:rPr lang="en-US" dirty="0" smtClean="0"/>
              <a:t> directory.</a:t>
            </a:r>
          </a:p>
          <a:p>
            <a:pPr eaLnBrk="1" hangingPunct="1"/>
            <a:r>
              <a:rPr lang="en-US" dirty="0" smtClean="0"/>
              <a:t>triggers	This directory contains trigger programs (.t) that execute based on database events (such as read, write, or delete).</a:t>
            </a:r>
          </a:p>
          <a:p>
            <a:pPr eaLnBrk="1" hangingPunct="1"/>
            <a:r>
              <a:rPr lang="en-US" dirty="0" err="1" smtClean="0"/>
              <a:t>bbi</a:t>
            </a:r>
            <a:r>
              <a:rPr lang="en-US" dirty="0" smtClean="0"/>
              <a:t>	This directory contains include files used in browses and other programs that are compiled when needed.</a:t>
            </a:r>
          </a:p>
          <a:p>
            <a:pPr eaLnBrk="1" hangingPunct="1"/>
            <a:r>
              <a:rPr lang="en-US" dirty="0" smtClean="0"/>
              <a:t>us	This directory contains all of the compiled code in the identical two-letter directories as </a:t>
            </a:r>
            <a:r>
              <a:rPr lang="en-US" dirty="0" err="1" smtClean="0"/>
              <a:t>src</a:t>
            </a:r>
            <a:r>
              <a:rPr lang="en-US" dirty="0" smtClean="0"/>
              <a:t> and </a:t>
            </a:r>
            <a:r>
              <a:rPr lang="en-US" dirty="0" err="1" smtClean="0"/>
              <a:t>xrc</a:t>
            </a:r>
            <a:r>
              <a:rPr lang="en-US" dirty="0" smtClean="0"/>
              <a:t>.</a:t>
            </a:r>
          </a:p>
          <a:p>
            <a:pPr eaLnBrk="1" hangingPunct="1"/>
            <a:endParaRPr lang="en-US" dirty="0" smtClean="0"/>
          </a:p>
          <a:p>
            <a:pPr eaLnBrk="1" hangingPunct="1"/>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26</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smtClean="0"/>
              <a:t>This slide illustrates the layout of files in a QAD EA installation prior to QAD EA 2011.</a:t>
            </a:r>
          </a:p>
          <a:p>
            <a:pPr eaLnBrk="1" hangingPunct="1"/>
            <a:endParaRPr lang="en-US" dirty="0" smtClean="0"/>
          </a:p>
          <a:p>
            <a:pPr eaLnBrk="1" hangingPunct="1"/>
            <a:r>
              <a:rPr lang="en-US" b="1" i="1" dirty="0" smtClean="0"/>
              <a:t>Important</a:t>
            </a:r>
            <a:r>
              <a:rPr lang="en-US" dirty="0" smtClean="0"/>
              <a:t>  This code has an important implication when referencing other files in a program. With the new directory structure all references to include files and </a:t>
            </a:r>
            <a:r>
              <a:rPr lang="en-US" dirty="0" err="1" smtClean="0"/>
              <a:t>subprocedures</a:t>
            </a:r>
            <a:r>
              <a:rPr lang="en-US" dirty="0" smtClean="0"/>
              <a:t> must be prefixed with us/&lt;2_letter_subdirectory&gt;/</a:t>
            </a:r>
          </a:p>
          <a:p>
            <a:pPr eaLnBrk="1" hangingPunct="1"/>
            <a:endParaRPr lang="en-US" dirty="0" smtClean="0"/>
          </a:p>
          <a:p>
            <a:pPr eaLnBrk="1" hangingPunct="1"/>
            <a:r>
              <a:rPr lang="en-US" dirty="0" smtClean="0"/>
              <a:t>The include files listed here are found in the </a:t>
            </a:r>
            <a:r>
              <a:rPr lang="en-US" dirty="0" err="1" smtClean="0"/>
              <a:t>bbi</a:t>
            </a:r>
            <a:r>
              <a:rPr lang="en-US" dirty="0" smtClean="0"/>
              <a:t> subdirectory, not in a directory that matches the first two letters of the include file name.</a:t>
            </a:r>
          </a:p>
          <a:p>
            <a:pPr eaLnBrk="1" hangingPunct="1"/>
            <a:endParaRPr lang="en-US" dirty="0" smtClean="0"/>
          </a:p>
          <a:p>
            <a:pPr eaLnBrk="1" hangingPunct="1"/>
            <a:r>
              <a:rPr lang="en-US" dirty="0" err="1" smtClean="0"/>
              <a:t>attribut.i</a:t>
            </a:r>
            <a:r>
              <a:rPr lang="en-US" dirty="0" smtClean="0"/>
              <a:t>	</a:t>
            </a:r>
            <a:r>
              <a:rPr lang="en-US" dirty="0" err="1" smtClean="0"/>
              <a:t>gpappend.i</a:t>
            </a:r>
            <a:r>
              <a:rPr lang="en-US" dirty="0" smtClean="0"/>
              <a:t>	</a:t>
            </a:r>
            <a:r>
              <a:rPr lang="en-US" dirty="0" err="1" smtClean="0"/>
              <a:t>gplabel.i</a:t>
            </a:r>
            <a:r>
              <a:rPr lang="en-US" dirty="0" smtClean="0"/>
              <a:t>	</a:t>
            </a:r>
            <a:r>
              <a:rPr lang="en-US" dirty="0" err="1" smtClean="0"/>
              <a:t>lookup.i</a:t>
            </a:r>
            <a:r>
              <a:rPr lang="en-US" dirty="0" smtClean="0"/>
              <a:t>	</a:t>
            </a:r>
            <a:r>
              <a:rPr lang="en-US" dirty="0" err="1" smtClean="0"/>
              <a:t>pxmsglib.i</a:t>
            </a:r>
            <a:endParaRPr lang="en-US" dirty="0" smtClean="0"/>
          </a:p>
          <a:p>
            <a:pPr eaLnBrk="1" hangingPunct="1"/>
            <a:r>
              <a:rPr lang="en-US" dirty="0" err="1" smtClean="0"/>
              <a:t>base.i</a:t>
            </a:r>
            <a:r>
              <a:rPr lang="en-US" dirty="0" smtClean="0"/>
              <a:t>	</a:t>
            </a:r>
            <a:r>
              <a:rPr lang="en-US" dirty="0" err="1" smtClean="0"/>
              <a:t>gpbrwtt.i</a:t>
            </a:r>
            <a:r>
              <a:rPr lang="en-US" dirty="0" smtClean="0"/>
              <a:t>	</a:t>
            </a:r>
            <a:r>
              <a:rPr lang="en-US" dirty="0" err="1" smtClean="0"/>
              <a:t>gplblfmt.i</a:t>
            </a:r>
            <a:r>
              <a:rPr lang="en-US" dirty="0" smtClean="0"/>
              <a:t>	</a:t>
            </a:r>
            <a:r>
              <a:rPr lang="en-US" dirty="0" err="1" smtClean="0"/>
              <a:t>menu.i</a:t>
            </a:r>
            <a:r>
              <a:rPr lang="en-US" dirty="0" smtClean="0"/>
              <a:t>	</a:t>
            </a:r>
            <a:r>
              <a:rPr lang="en-US" dirty="0" err="1" smtClean="0"/>
              <a:t>query.i</a:t>
            </a:r>
            <a:endParaRPr lang="en-US" dirty="0" smtClean="0"/>
          </a:p>
          <a:p>
            <a:pPr eaLnBrk="1" hangingPunct="1"/>
            <a:r>
              <a:rPr lang="en-US" dirty="0" err="1" smtClean="0"/>
              <a:t>bprint.i</a:t>
            </a:r>
            <a:r>
              <a:rPr lang="en-US" dirty="0" smtClean="0"/>
              <a:t>	</a:t>
            </a:r>
            <a:r>
              <a:rPr lang="en-US" dirty="0" err="1" smtClean="0"/>
              <a:t>gpdefvar.i</a:t>
            </a:r>
            <a:r>
              <a:rPr lang="en-US" dirty="0" smtClean="0"/>
              <a:t>	</a:t>
            </a:r>
            <a:r>
              <a:rPr lang="en-US" dirty="0" err="1" smtClean="0"/>
              <a:t>gpmkrcta.i</a:t>
            </a:r>
            <a:r>
              <a:rPr lang="en-US" dirty="0" smtClean="0"/>
              <a:t>	mf1.i	</a:t>
            </a:r>
            <a:r>
              <a:rPr lang="en-US" dirty="0" err="1" smtClean="0"/>
              <a:t>stack.i</a:t>
            </a:r>
            <a:endParaRPr lang="en-US" dirty="0" smtClean="0"/>
          </a:p>
          <a:p>
            <a:pPr eaLnBrk="1" hangingPunct="1"/>
            <a:r>
              <a:rPr lang="en-US" dirty="0" err="1" smtClean="0"/>
              <a:t>browse.i</a:t>
            </a:r>
            <a:r>
              <a:rPr lang="en-US" dirty="0" smtClean="0"/>
              <a:t>	</a:t>
            </a:r>
            <a:r>
              <a:rPr lang="en-US" dirty="0" err="1" smtClean="0"/>
              <a:t>gpfield.i</a:t>
            </a:r>
            <a:r>
              <a:rPr lang="en-US" dirty="0" smtClean="0"/>
              <a:t>	</a:t>
            </a:r>
            <a:r>
              <a:rPr lang="en-US" dirty="0" err="1" smtClean="0"/>
              <a:t>gpmkrect.i</a:t>
            </a:r>
            <a:r>
              <a:rPr lang="en-US" dirty="0" smtClean="0"/>
              <a:t>	</a:t>
            </a:r>
            <a:r>
              <a:rPr lang="en-US" dirty="0" err="1" smtClean="0"/>
              <a:t>mfdecgui.i</a:t>
            </a:r>
            <a:r>
              <a:rPr lang="en-US" dirty="0" smtClean="0"/>
              <a:t>	</a:t>
            </a:r>
            <a:r>
              <a:rPr lang="en-US" dirty="0" err="1" smtClean="0"/>
              <a:t>uibsetup.i</a:t>
            </a:r>
            <a:endParaRPr lang="en-US" dirty="0" smtClean="0"/>
          </a:p>
          <a:p>
            <a:pPr eaLnBrk="1" hangingPunct="1"/>
            <a:r>
              <a:rPr lang="en-US" dirty="0" err="1" smtClean="0"/>
              <a:t>brprhd.i</a:t>
            </a:r>
            <a:r>
              <a:rPr lang="en-US" dirty="0" smtClean="0"/>
              <a:t>	</a:t>
            </a:r>
            <a:r>
              <a:rPr lang="en-US" dirty="0" err="1" smtClean="0"/>
              <a:t>gpfieldv.i</a:t>
            </a:r>
            <a:r>
              <a:rPr lang="en-US" dirty="0" smtClean="0"/>
              <a:t>	</a:t>
            </a:r>
            <a:r>
              <a:rPr lang="en-US" dirty="0" err="1" smtClean="0"/>
              <a:t>gpmnsave.i</a:t>
            </a:r>
            <a:r>
              <a:rPr lang="en-US" dirty="0" smtClean="0"/>
              <a:t>	</a:t>
            </a:r>
            <a:r>
              <a:rPr lang="en-US" dirty="0" err="1" smtClean="0"/>
              <a:t>mfdeclre.i</a:t>
            </a:r>
            <a:r>
              <a:rPr lang="en-US" dirty="0" smtClean="0"/>
              <a:t>	</a:t>
            </a:r>
            <a:r>
              <a:rPr lang="en-US" dirty="0" err="1" smtClean="0"/>
              <a:t>wbadmweb.i</a:t>
            </a:r>
            <a:endParaRPr lang="en-US" dirty="0" smtClean="0"/>
          </a:p>
          <a:p>
            <a:pPr eaLnBrk="1" hangingPunct="1"/>
            <a:r>
              <a:rPr lang="en-US" dirty="0" err="1" smtClean="0"/>
              <a:t>buttnbar.i</a:t>
            </a:r>
            <a:r>
              <a:rPr lang="en-US" dirty="0" smtClean="0"/>
              <a:t>	</a:t>
            </a:r>
            <a:r>
              <a:rPr lang="en-US" dirty="0" err="1" smtClean="0"/>
              <a:t>gpfildel.i</a:t>
            </a:r>
            <a:r>
              <a:rPr lang="en-US" dirty="0" smtClean="0"/>
              <a:t>	</a:t>
            </a:r>
            <a:r>
              <a:rPr lang="en-US" dirty="0" err="1" smtClean="0"/>
              <a:t>gpmsgdf.i</a:t>
            </a:r>
            <a:r>
              <a:rPr lang="en-US" dirty="0" smtClean="0"/>
              <a:t>	</a:t>
            </a:r>
            <a:r>
              <a:rPr lang="en-US" dirty="0" err="1" smtClean="0"/>
              <a:t>mfdecweb.i</a:t>
            </a:r>
            <a:r>
              <a:rPr lang="en-US" dirty="0" smtClean="0"/>
              <a:t>	wbbr01.i</a:t>
            </a:r>
          </a:p>
          <a:p>
            <a:pPr eaLnBrk="1" hangingPunct="1"/>
            <a:r>
              <a:rPr lang="en-US" dirty="0" err="1" smtClean="0"/>
              <a:t>containr.i</a:t>
            </a:r>
            <a:r>
              <a:rPr lang="en-US" dirty="0" smtClean="0"/>
              <a:t>	</a:t>
            </a:r>
            <a:r>
              <a:rPr lang="en-US" dirty="0" err="1" smtClean="0"/>
              <a:t>gpfile.i</a:t>
            </a:r>
            <a:r>
              <a:rPr lang="en-US" dirty="0" smtClean="0"/>
              <a:t>	gpmsgob1.i	</a:t>
            </a:r>
            <a:r>
              <a:rPr lang="en-US" dirty="0" err="1" smtClean="0"/>
              <a:t>mfmsg.i</a:t>
            </a:r>
            <a:r>
              <a:rPr lang="en-US" dirty="0" smtClean="0"/>
              <a:t>	wbgp02.i</a:t>
            </a:r>
          </a:p>
          <a:p>
            <a:pPr eaLnBrk="1" hangingPunct="1"/>
            <a:r>
              <a:rPr lang="en-US" dirty="0" smtClean="0"/>
              <a:t>contents.bbi	</a:t>
            </a:r>
            <a:r>
              <a:rPr lang="en-US" dirty="0" err="1" smtClean="0"/>
              <a:t>gpfilev.i</a:t>
            </a:r>
            <a:r>
              <a:rPr lang="en-US" dirty="0" smtClean="0"/>
              <a:t>	gpmsgob2.i	mfphead2.i	wbgp03.i</a:t>
            </a:r>
          </a:p>
          <a:p>
            <a:pPr eaLnBrk="1" hangingPunct="1"/>
            <a:r>
              <a:rPr lang="en-US" dirty="0" err="1" smtClean="0"/>
              <a:t>cxcustom.i</a:t>
            </a:r>
            <a:r>
              <a:rPr lang="en-US" dirty="0" smtClean="0"/>
              <a:t>	</a:t>
            </a:r>
            <a:r>
              <a:rPr lang="en-US" dirty="0" err="1" smtClean="0"/>
              <a:t>gpfilfld.i</a:t>
            </a:r>
            <a:r>
              <a:rPr lang="en-US" dirty="0" smtClean="0"/>
              <a:t>	</a:t>
            </a:r>
            <a:r>
              <a:rPr lang="en-US" dirty="0" err="1" smtClean="0"/>
              <a:t>gpreturn.i</a:t>
            </a:r>
            <a:r>
              <a:rPr lang="en-US" dirty="0" smtClean="0"/>
              <a:t>	</a:t>
            </a:r>
            <a:r>
              <a:rPr lang="en-US" dirty="0" err="1" smtClean="0"/>
              <a:t>mfphead.i</a:t>
            </a:r>
            <a:r>
              <a:rPr lang="en-US" dirty="0" smtClean="0"/>
              <a:t>	wbgp05.i</a:t>
            </a:r>
          </a:p>
          <a:p>
            <a:pPr eaLnBrk="1" hangingPunct="1"/>
            <a:r>
              <a:rPr lang="en-US" dirty="0" err="1" smtClean="0"/>
              <a:t>dataf.i</a:t>
            </a:r>
            <a:r>
              <a:rPr lang="en-US" dirty="0" smtClean="0"/>
              <a:t>	</a:t>
            </a:r>
            <a:r>
              <a:rPr lang="en-US" dirty="0" err="1" smtClean="0"/>
              <a:t>gpinvoke.i</a:t>
            </a:r>
            <a:r>
              <a:rPr lang="en-US" dirty="0" smtClean="0"/>
              <a:t>	</a:t>
            </a:r>
            <a:r>
              <a:rPr lang="en-US" dirty="0" err="1" smtClean="0"/>
              <a:t>gprptdef.i</a:t>
            </a:r>
            <a:r>
              <a:rPr lang="en-US" dirty="0" smtClean="0"/>
              <a:t>	</a:t>
            </a:r>
            <a:r>
              <a:rPr lang="en-US" dirty="0" err="1" smtClean="0"/>
              <a:t>mfquoteo.i</a:t>
            </a:r>
            <a:r>
              <a:rPr lang="en-US" dirty="0" smtClean="0"/>
              <a:t>	wbgpms01.i</a:t>
            </a:r>
          </a:p>
          <a:p>
            <a:pPr eaLnBrk="1" hangingPunct="1"/>
            <a:r>
              <a:rPr lang="en-US" dirty="0" err="1" smtClean="0"/>
              <a:t>dataio.i</a:t>
            </a:r>
            <a:r>
              <a:rPr lang="en-US" dirty="0" smtClean="0"/>
              <a:t>	</a:t>
            </a:r>
            <a:r>
              <a:rPr lang="en-US" dirty="0" err="1" smtClean="0"/>
              <a:t>gpiswrap.i</a:t>
            </a:r>
            <a:r>
              <a:rPr lang="en-US" dirty="0" smtClean="0"/>
              <a:t>	gprun1.i	</a:t>
            </a:r>
            <a:r>
              <a:rPr lang="en-US" dirty="0" err="1" smtClean="0"/>
              <a:t>mfreset.i</a:t>
            </a:r>
            <a:r>
              <a:rPr lang="en-US" dirty="0" smtClean="0"/>
              <a:t>	wbpp01.i</a:t>
            </a:r>
          </a:p>
          <a:p>
            <a:pPr eaLnBrk="1" hangingPunct="1"/>
            <a:r>
              <a:rPr lang="en-US" dirty="0" err="1" smtClean="0"/>
              <a:t>dfattrib.i</a:t>
            </a:r>
            <a:r>
              <a:rPr lang="en-US" dirty="0" smtClean="0"/>
              <a:t>		</a:t>
            </a:r>
            <a:r>
              <a:rPr lang="en-US" dirty="0" err="1" smtClean="0"/>
              <a:t>gprun.i</a:t>
            </a:r>
            <a:r>
              <a:rPr lang="en-US" dirty="0" smtClean="0"/>
              <a:t>	</a:t>
            </a:r>
            <a:r>
              <a:rPr lang="en-US" dirty="0" err="1" smtClean="0"/>
              <a:t>mgdomain.i</a:t>
            </a:r>
            <a:r>
              <a:rPr lang="en-US" dirty="0" smtClean="0"/>
              <a:t>	</a:t>
            </a:r>
            <a:r>
              <a:rPr lang="en-US" dirty="0" err="1" smtClean="0"/>
              <a:t>whdeclre.i</a:t>
            </a:r>
            <a:endParaRPr lang="en-US" dirty="0" smtClean="0"/>
          </a:p>
          <a:p>
            <a:pPr eaLnBrk="1" hangingPunct="1"/>
            <a:r>
              <a:rPr lang="en-US" dirty="0" smtClean="0"/>
              <a:t>encrypt.bbi		</a:t>
            </a:r>
            <a:r>
              <a:rPr lang="en-US" dirty="0" err="1" smtClean="0"/>
              <a:t>gpstrip.i</a:t>
            </a:r>
            <a:r>
              <a:rPr lang="en-US" dirty="0" smtClean="0"/>
              <a:t>	</a:t>
            </a:r>
            <a:r>
              <a:rPr lang="en-US" dirty="0" err="1" smtClean="0"/>
              <a:t>pxgblmgr.i</a:t>
            </a:r>
            <a:r>
              <a:rPr lang="en-US" dirty="0" smtClean="0"/>
              <a:t>	</a:t>
            </a:r>
            <a:r>
              <a:rPr lang="en-US" dirty="0" err="1" smtClean="0"/>
              <a:t>window.i</a:t>
            </a:r>
            <a:endParaRPr lang="en-US" dirty="0" smtClean="0"/>
          </a:p>
          <a:p>
            <a:pPr eaLnBrk="1" hangingPunct="1"/>
            <a:r>
              <a:rPr lang="en-US" dirty="0" err="1" smtClean="0"/>
              <a:t>eudeclre.i</a:t>
            </a:r>
            <a:r>
              <a:rPr lang="en-US" dirty="0" smtClean="0"/>
              <a:t>		</a:t>
            </a:r>
            <a:r>
              <a:rPr lang="en-US" dirty="0" err="1" smtClean="0"/>
              <a:t>initobj.i</a:t>
            </a:r>
            <a:r>
              <a:rPr lang="en-US" dirty="0" smtClean="0"/>
              <a:t>	</a:t>
            </a:r>
            <a:r>
              <a:rPr lang="en-US" dirty="0" err="1" smtClean="0"/>
              <a:t>pxmsg.i</a:t>
            </a:r>
            <a:r>
              <a:rPr lang="en-US" dirty="0" smtClean="0"/>
              <a:t>	</a:t>
            </a:r>
            <a:r>
              <a:rPr lang="en-US" dirty="0" err="1" smtClean="0"/>
              <a:t>wocapl.i</a:t>
            </a:r>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27</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28848"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One of the major Progress components is the Progress Editor. You use this editor to write and modify your Progress procedures.</a:t>
            </a:r>
          </a:p>
        </p:txBody>
      </p:sp>
      <p:sp>
        <p:nvSpPr>
          <p:cNvPr id="4" name="Slide Number Placeholder 3"/>
          <p:cNvSpPr>
            <a:spLocks noGrp="1"/>
          </p:cNvSpPr>
          <p:nvPr>
            <p:ph type="sldNum" sz="quarter" idx="10"/>
          </p:nvPr>
        </p:nvSpPr>
        <p:spPr/>
        <p:txBody>
          <a:bodyPr/>
          <a:lstStyle/>
          <a:p>
            <a:fld id="{955F40EC-4A45-4BA0-88E8-AEAD7F90807E}" type="slidenum">
              <a:rPr lang="en-US" smtClean="0"/>
              <a:pPr/>
              <a:t>30</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In this lesson, you are introduced to Progress and the application database. Progress forms the core of your software application. It controls the way in which information is stored and retrieved, and provides the tools you need to create your own reports and inquiries.</a:t>
            </a:r>
          </a:p>
        </p:txBody>
      </p:sp>
      <p:sp>
        <p:nvSpPr>
          <p:cNvPr id="4" name="Slide Number Placeholder 3"/>
          <p:cNvSpPr>
            <a:spLocks noGrp="1"/>
          </p:cNvSpPr>
          <p:nvPr>
            <p:ph type="sldNum" sz="quarter" idx="10"/>
          </p:nvPr>
        </p:nvSpPr>
        <p:spPr/>
        <p:txBody>
          <a:bodyPr/>
          <a:lstStyle/>
          <a:p>
            <a:fld id="{955F40EC-4A45-4BA0-88E8-AEAD7F90807E}" type="slidenum">
              <a:rPr lang="en-US" smtClean="0"/>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The Progress character editor is a full-screen editor without many of the features of a standard Windows editor such as Notepad. This means that you cannot use the arrow keys or the mouse to position yourself on the screen. The entry area automatically scrolls as you enter more lines. This is the editor you would use if Progress is on a Linux/UNIX platform.</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Progress GUI editor is a full-screen editor with the same features as a standard Windows editor such as Notepad. This is the editor you will use in class.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Press Enter or Return to advance to the next line.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Keyboards vary and how each of the keys is mapped in Progress varies from terminal to terminal.</a:t>
            </a:r>
          </a:p>
          <a:p>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31</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various types of files used in Progress programming are distinguished by different file endings. Each type is covered in more detail later in the course. For now, you will create and use Progress procedure (.p) files.</a:t>
            </a:r>
          </a:p>
          <a:p>
            <a:endParaRPr lang="en-US" dirty="0" smtClean="0"/>
          </a:p>
          <a:p>
            <a:r>
              <a:rPr lang="en-US" dirty="0" smtClean="0"/>
              <a:t>File Type	Description</a:t>
            </a:r>
          </a:p>
          <a:p>
            <a:r>
              <a:rPr lang="en-US" dirty="0" smtClean="0"/>
              <a:t>.p	</a:t>
            </a:r>
            <a:r>
              <a:rPr lang="en-US" dirty="0" err="1" smtClean="0"/>
              <a:t>Uncompiled</a:t>
            </a:r>
            <a:r>
              <a:rPr lang="en-US" dirty="0" smtClean="0"/>
              <a:t> source code</a:t>
            </a:r>
          </a:p>
          <a:p>
            <a:r>
              <a:rPr lang="en-US" dirty="0" smtClean="0"/>
              <a:t>.</a:t>
            </a:r>
            <a:r>
              <a:rPr lang="en-US" dirty="0" err="1" smtClean="0"/>
              <a:t>i</a:t>
            </a:r>
            <a:r>
              <a:rPr lang="en-US" dirty="0" smtClean="0"/>
              <a:t>	Include files, which are incomplete code segments used in multiple other files</a:t>
            </a:r>
          </a:p>
          <a:p>
            <a:r>
              <a:rPr lang="en-US" dirty="0" smtClean="0"/>
              <a:t>.r	Compiled code</a:t>
            </a:r>
          </a:p>
          <a:p>
            <a:r>
              <a:rPr lang="en-US" dirty="0" smtClean="0"/>
              <a:t>.</a:t>
            </a:r>
            <a:r>
              <a:rPr lang="en-US" dirty="0" err="1" smtClean="0"/>
              <a:t>prn</a:t>
            </a:r>
            <a:r>
              <a:rPr lang="en-US" dirty="0" smtClean="0"/>
              <a:t>	Report output file, text format</a:t>
            </a:r>
          </a:p>
          <a:p>
            <a:r>
              <a:rPr lang="en-US" dirty="0" smtClean="0"/>
              <a:t>.v	Field testing and validation (not used by QAD); validation files are a type of include file</a:t>
            </a:r>
          </a:p>
          <a:p>
            <a:r>
              <a:rPr lang="en-US" dirty="0" smtClean="0"/>
              <a:t>.t	</a:t>
            </a:r>
            <a:r>
              <a:rPr lang="en-US" dirty="0" err="1" smtClean="0"/>
              <a:t>Uncompiled</a:t>
            </a:r>
            <a:r>
              <a:rPr lang="en-US" dirty="0" smtClean="0"/>
              <a:t> source code files associated with database tables through the data dictionary and invoked when a table event occurs such as create, write, or delete </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32</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The Editing menu is displayed along the top of the screen. Each option has a pull-down menu that you can access using the relevant accelerator key. To save a file or program in Progress:</a:t>
            </a:r>
          </a:p>
          <a:p>
            <a:endParaRPr lang="en-US" sz="1200" kern="1200" baseline="0" dirty="0" smtClean="0">
              <a:solidFill>
                <a:schemeClr val="tx1"/>
              </a:solidFill>
              <a:latin typeface="+mn-lt"/>
              <a:ea typeface="+mn-ea"/>
              <a:cs typeface="+mn-cs"/>
            </a:endParaRPr>
          </a:p>
          <a:p>
            <a:pPr>
              <a:buFont typeface="Arial" pitchFamily="34" charset="0"/>
              <a:buChar char="•"/>
            </a:pPr>
            <a:r>
              <a:rPr lang="en-US" sz="1200" kern="1200" baseline="0" dirty="0" smtClean="0">
                <a:solidFill>
                  <a:schemeClr val="tx1"/>
                </a:solidFill>
                <a:latin typeface="+mn-lt"/>
                <a:ea typeface="+mn-ea"/>
                <a:cs typeface="+mn-cs"/>
              </a:rPr>
              <a:t> Select </a:t>
            </a:r>
            <a:r>
              <a:rPr lang="en-US" sz="1200" kern="1200" baseline="0" dirty="0" err="1" smtClean="0">
                <a:solidFill>
                  <a:schemeClr val="tx1"/>
                </a:solidFill>
                <a:latin typeface="+mn-lt"/>
                <a:ea typeface="+mn-ea"/>
                <a:cs typeface="+mn-cs"/>
              </a:rPr>
              <a:t>File|Save</a:t>
            </a:r>
            <a:r>
              <a:rPr lang="en-US" sz="1200" kern="1200" baseline="0" dirty="0" smtClean="0">
                <a:solidFill>
                  <a:schemeClr val="tx1"/>
                </a:solidFill>
                <a:latin typeface="+mn-lt"/>
                <a:ea typeface="+mn-ea"/>
                <a:cs typeface="+mn-cs"/>
              </a:rPr>
              <a:t> to save using the current file name.</a:t>
            </a:r>
          </a:p>
          <a:p>
            <a:pPr>
              <a:buFont typeface="Arial" pitchFamily="34" charset="0"/>
              <a:buChar char="•"/>
            </a:pPr>
            <a:r>
              <a:rPr lang="en-US" sz="1200" kern="1200" baseline="0" dirty="0" smtClean="0">
                <a:solidFill>
                  <a:schemeClr val="tx1"/>
                </a:solidFill>
                <a:latin typeface="+mn-lt"/>
                <a:ea typeface="+mn-ea"/>
                <a:cs typeface="+mn-cs"/>
              </a:rPr>
              <a:t> Select </a:t>
            </a:r>
            <a:r>
              <a:rPr lang="en-US" sz="1200" kern="1200" baseline="0" dirty="0" err="1" smtClean="0">
                <a:solidFill>
                  <a:schemeClr val="tx1"/>
                </a:solidFill>
                <a:latin typeface="+mn-lt"/>
                <a:ea typeface="+mn-ea"/>
                <a:cs typeface="+mn-cs"/>
              </a:rPr>
              <a:t>File|Save</a:t>
            </a:r>
            <a:r>
              <a:rPr lang="en-US" sz="1200" kern="1200" baseline="0" dirty="0" smtClean="0">
                <a:solidFill>
                  <a:schemeClr val="tx1"/>
                </a:solidFill>
                <a:latin typeface="+mn-lt"/>
                <a:ea typeface="+mn-ea"/>
                <a:cs typeface="+mn-cs"/>
              </a:rPr>
              <a:t> as to save the file with a different name.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A Save dialog box appears as shown above. Enter the file name at the prompt. Remember to include the .p extension and press Return.</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33</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To Retrieve a file or program in Progress, select </a:t>
            </a:r>
            <a:r>
              <a:rPr lang="en-US" sz="1200" kern="1200" baseline="0" dirty="0" err="1" smtClean="0">
                <a:solidFill>
                  <a:schemeClr val="tx1"/>
                </a:solidFill>
                <a:latin typeface="+mn-lt"/>
                <a:ea typeface="+mn-ea"/>
                <a:cs typeface="+mn-cs"/>
              </a:rPr>
              <a:t>File|Open</a:t>
            </a:r>
            <a:r>
              <a:rPr lang="en-US" sz="1200" kern="1200" baseline="0" dirty="0" smtClean="0">
                <a:solidFill>
                  <a:schemeClr val="tx1"/>
                </a:solidFill>
                <a:latin typeface="+mn-lt"/>
                <a:ea typeface="+mn-ea"/>
                <a:cs typeface="+mn-cs"/>
              </a:rPr>
              <a:t>. The Open dialog box appears as shown above. Type in the file name at the prompt, remembering to include the .p extension, and press Return or select the file from the list.</a:t>
            </a:r>
          </a:p>
          <a:p>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34</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mn-lt"/>
                <a:ea typeface="+mn-ea"/>
                <a:cs typeface="+mn-cs"/>
              </a:rPr>
              <a:t>Exercise 3-1: Using the Editor</a:t>
            </a:r>
          </a:p>
          <a:p>
            <a:endParaRPr lang="en-US" sz="1200" kern="1200" baseline="0" dirty="0" smtClean="0">
              <a:solidFill>
                <a:schemeClr val="tx1"/>
              </a:solidFill>
              <a:latin typeface="+mn-lt"/>
              <a:ea typeface="+mn-ea"/>
              <a:cs typeface="+mn-cs"/>
            </a:endParaRPr>
          </a:p>
          <a:p>
            <a:pPr marL="228600" indent="-228600">
              <a:buAutoNum type="arabicPeriod"/>
            </a:pPr>
            <a:r>
              <a:rPr lang="en-US" sz="1200" kern="1200" baseline="0" dirty="0" smtClean="0">
                <a:solidFill>
                  <a:schemeClr val="tx1"/>
                </a:solidFill>
                <a:latin typeface="+mn-lt"/>
                <a:ea typeface="+mn-ea"/>
                <a:cs typeface="+mn-cs"/>
              </a:rPr>
              <a:t>Use the Editor to type the following procedure.</a:t>
            </a:r>
          </a:p>
          <a:p>
            <a:pPr marL="228600" indent="-228600">
              <a:buNone/>
            </a:pPr>
            <a:endParaRPr lang="en-US" sz="1200" kern="1200" baseline="0" dirty="0" smtClean="0">
              <a:solidFill>
                <a:schemeClr val="tx1"/>
              </a:solidFill>
              <a:latin typeface="+mn-lt"/>
              <a:ea typeface="+mn-ea"/>
              <a:cs typeface="+mn-cs"/>
            </a:endParaRPr>
          </a:p>
          <a:p>
            <a:pPr lvl="2"/>
            <a:r>
              <a:rPr lang="en-US" sz="1200" kern="1200" baseline="0" dirty="0" smtClean="0">
                <a:solidFill>
                  <a:schemeClr val="tx1"/>
                </a:solidFill>
                <a:latin typeface="+mn-lt"/>
                <a:ea typeface="+mn-ea"/>
                <a:cs typeface="+mn-cs"/>
              </a:rPr>
              <a:t>FOR EACH </a:t>
            </a:r>
            <a:r>
              <a:rPr lang="en-US" sz="1200" kern="1200" baseline="0" dirty="0" err="1" smtClean="0">
                <a:solidFill>
                  <a:schemeClr val="tx1"/>
                </a:solidFill>
                <a:latin typeface="+mn-lt"/>
                <a:ea typeface="+mn-ea"/>
                <a:cs typeface="+mn-cs"/>
              </a:rPr>
              <a:t>pt_mstr</a:t>
            </a:r>
            <a:r>
              <a:rPr lang="en-US" sz="1200" kern="1200" baseline="0" dirty="0" smtClean="0">
                <a:solidFill>
                  <a:schemeClr val="tx1"/>
                </a:solidFill>
                <a:latin typeface="+mn-lt"/>
                <a:ea typeface="+mn-ea"/>
                <a:cs typeface="+mn-cs"/>
              </a:rPr>
              <a:t> WHERE </a:t>
            </a:r>
            <a:r>
              <a:rPr lang="en-US" sz="1200" kern="1200" baseline="0" dirty="0" err="1" smtClean="0">
                <a:solidFill>
                  <a:schemeClr val="tx1"/>
                </a:solidFill>
                <a:latin typeface="+mn-lt"/>
                <a:ea typeface="+mn-ea"/>
                <a:cs typeface="+mn-cs"/>
              </a:rPr>
              <a:t>pt_domain</a:t>
            </a:r>
            <a:r>
              <a:rPr lang="en-US" sz="1200" kern="1200" baseline="0" dirty="0" smtClean="0">
                <a:solidFill>
                  <a:schemeClr val="tx1"/>
                </a:solidFill>
                <a:latin typeface="+mn-lt"/>
                <a:ea typeface="+mn-ea"/>
                <a:cs typeface="+mn-cs"/>
              </a:rPr>
              <a:t> = "10USA" NO-LOCK:</a:t>
            </a:r>
          </a:p>
          <a:p>
            <a:pPr lvl="2"/>
            <a:r>
              <a:rPr lang="en-US" sz="1200" kern="1200" baseline="0" dirty="0" smtClean="0">
                <a:solidFill>
                  <a:schemeClr val="tx1"/>
                </a:solidFill>
                <a:latin typeface="+mn-lt"/>
                <a:ea typeface="+mn-ea"/>
                <a:cs typeface="+mn-cs"/>
              </a:rPr>
              <a:t>   DISPLAY </a:t>
            </a:r>
            <a:r>
              <a:rPr lang="en-US" sz="1200" kern="1200" baseline="0" dirty="0" err="1" smtClean="0">
                <a:solidFill>
                  <a:schemeClr val="tx1"/>
                </a:solidFill>
                <a:latin typeface="+mn-lt"/>
                <a:ea typeface="+mn-ea"/>
                <a:cs typeface="+mn-cs"/>
              </a:rPr>
              <a:t>pt_prt</a:t>
            </a:r>
            <a:r>
              <a:rPr lang="en-US" sz="1200" kern="1200" baseline="0" dirty="0" smtClean="0">
                <a:solidFill>
                  <a:schemeClr val="tx1"/>
                </a:solidFill>
                <a:latin typeface="+mn-lt"/>
                <a:ea typeface="+mn-ea"/>
                <a:cs typeface="+mn-cs"/>
              </a:rPr>
              <a:t> ppt_desc1.</a:t>
            </a:r>
          </a:p>
          <a:p>
            <a:pPr lvl="2"/>
            <a:r>
              <a:rPr lang="en-US" sz="1200" kern="1200" baseline="0" dirty="0" smtClean="0">
                <a:solidFill>
                  <a:schemeClr val="tx1"/>
                </a:solidFill>
                <a:latin typeface="+mn-lt"/>
                <a:ea typeface="+mn-ea"/>
                <a:cs typeface="+mn-cs"/>
              </a:rPr>
              <a:t>END.</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2. Save this procedure.</a:t>
            </a:r>
          </a:p>
          <a:p>
            <a:endParaRPr lang="en-US" sz="1200" kern="1200" baseline="0" dirty="0" smtClean="0">
              <a:solidFill>
                <a:schemeClr val="tx1"/>
              </a:solidFill>
              <a:latin typeface="+mn-lt"/>
              <a:ea typeface="+mn-ea"/>
              <a:cs typeface="+mn-cs"/>
            </a:endParaRPr>
          </a:p>
          <a:p>
            <a:r>
              <a:rPr lang="en-US" sz="1050" b="1" i="1" kern="1200" baseline="0" dirty="0" smtClean="0">
                <a:solidFill>
                  <a:schemeClr val="tx1"/>
                </a:solidFill>
                <a:latin typeface="+mn-lt"/>
                <a:ea typeface="+mn-ea"/>
                <a:cs typeface="+mn-cs"/>
              </a:rPr>
              <a:t>Hint</a:t>
            </a:r>
            <a:r>
              <a:rPr lang="en-US" sz="1200" b="1" i="1" kern="1200" baseline="0" dirty="0" smtClean="0">
                <a:solidFill>
                  <a:schemeClr val="tx1"/>
                </a:solidFill>
                <a:latin typeface="+mn-lt"/>
                <a:ea typeface="+mn-ea"/>
                <a:cs typeface="+mn-cs"/>
              </a:rPr>
              <a:t>. </a:t>
            </a:r>
            <a:r>
              <a:rPr lang="en-US" sz="1200" b="0" i="0" kern="1200" baseline="0" dirty="0" smtClean="0">
                <a:solidFill>
                  <a:schemeClr val="tx1"/>
                </a:solidFill>
                <a:latin typeface="+mn-lt"/>
                <a:ea typeface="+mn-ea"/>
                <a:cs typeface="+mn-cs"/>
              </a:rPr>
              <a:t>Use </a:t>
            </a:r>
            <a:r>
              <a:rPr lang="en-US" sz="1200" b="0" i="0" kern="1200" baseline="0" dirty="0" smtClean="0">
                <a:solidFill>
                  <a:schemeClr val="tx1"/>
                </a:solidFill>
                <a:latin typeface="+mn-lt"/>
                <a:ea typeface="+mn-ea"/>
                <a:cs typeface="+mn-cs"/>
              </a:rPr>
              <a:t>the File menu and select Save. Use your first name as the program file name, and make sure the file extension is .</a:t>
            </a:r>
            <a:r>
              <a:rPr lang="en-US" sz="1050" b="0" i="0" kern="1200" baseline="0" dirty="0" smtClean="0">
                <a:solidFill>
                  <a:schemeClr val="tx1"/>
                </a:solidFill>
                <a:latin typeface="+mn-lt"/>
                <a:ea typeface="+mn-ea"/>
                <a:cs typeface="+mn-cs"/>
              </a:rPr>
              <a:t>p</a:t>
            </a:r>
            <a:r>
              <a:rPr lang="en-US" sz="1200" b="0" i="0" kern="1200" baseline="0" dirty="0" smtClean="0">
                <a:solidFill>
                  <a:schemeClr val="tx1"/>
                </a:solidFill>
                <a:latin typeface="+mn-lt"/>
                <a:ea typeface="+mn-ea"/>
                <a:cs typeface="+mn-cs"/>
              </a:rPr>
              <a:t>, the normal extension for a Progress procedure.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3. Clear the Screen by selecting the File menu option and then Close.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4. Retrieve the same program. Use the File menu and then Open.</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5. Modify the procedure as follows:</a:t>
            </a:r>
          </a:p>
          <a:p>
            <a:endParaRPr lang="en-US" sz="1200" kern="1200" baseline="0" dirty="0" smtClean="0">
              <a:solidFill>
                <a:schemeClr val="tx1"/>
              </a:solidFill>
              <a:latin typeface="+mn-lt"/>
              <a:ea typeface="+mn-ea"/>
              <a:cs typeface="+mn-cs"/>
            </a:endParaRPr>
          </a:p>
          <a:p>
            <a:r>
              <a:rPr lang="en-US" sz="1600" kern="1200" baseline="0" dirty="0" smtClean="0">
                <a:solidFill>
                  <a:schemeClr val="tx1"/>
                </a:solidFill>
                <a:latin typeface="+mn-lt"/>
                <a:ea typeface="+mn-ea"/>
                <a:cs typeface="+mn-cs"/>
              </a:rPr>
              <a:t>    From:	</a:t>
            </a:r>
            <a:r>
              <a:rPr lang="en-US" sz="1200" kern="1200" baseline="0" dirty="0" err="1" smtClean="0">
                <a:solidFill>
                  <a:schemeClr val="tx1"/>
                </a:solidFill>
                <a:latin typeface="+mn-lt"/>
                <a:ea typeface="+mn-ea"/>
                <a:cs typeface="+mn-cs"/>
              </a:rPr>
              <a:t>pt_prt</a:t>
            </a:r>
            <a:r>
              <a:rPr lang="en-US" sz="1200" kern="1200" baseline="0" dirty="0" smtClean="0">
                <a:solidFill>
                  <a:schemeClr val="tx1"/>
                </a:solidFill>
                <a:latin typeface="+mn-lt"/>
                <a:ea typeface="+mn-ea"/>
                <a:cs typeface="+mn-cs"/>
              </a:rPr>
              <a:t/>
            </a:r>
            <a:br>
              <a:rPr lang="en-US" sz="1200" kern="1200" baseline="0" dirty="0" smtClean="0">
                <a:solidFill>
                  <a:schemeClr val="tx1"/>
                </a:solidFill>
                <a:latin typeface="+mn-lt"/>
                <a:ea typeface="+mn-ea"/>
                <a:cs typeface="+mn-cs"/>
              </a:rPr>
            </a:br>
            <a:r>
              <a:rPr lang="en-US" sz="1200" kern="1200" baseline="0" dirty="0" smtClean="0">
                <a:solidFill>
                  <a:schemeClr val="tx1"/>
                </a:solidFill>
                <a:latin typeface="+mn-lt"/>
                <a:ea typeface="+mn-ea"/>
                <a:cs typeface="+mn-cs"/>
              </a:rPr>
              <a:t>    </a:t>
            </a:r>
            <a:r>
              <a:rPr lang="en-US" sz="1600" kern="1200" baseline="0" dirty="0" smtClean="0">
                <a:solidFill>
                  <a:schemeClr val="tx1"/>
                </a:solidFill>
                <a:latin typeface="+mn-lt"/>
                <a:ea typeface="+mn-ea"/>
                <a:cs typeface="+mn-cs"/>
              </a:rPr>
              <a:t>To:	</a:t>
            </a:r>
            <a:r>
              <a:rPr lang="en-US" sz="1200" kern="1200" baseline="0" dirty="0" err="1" smtClean="0">
                <a:solidFill>
                  <a:schemeClr val="tx1"/>
                </a:solidFill>
                <a:latin typeface="+mn-lt"/>
                <a:ea typeface="+mn-ea"/>
                <a:cs typeface="+mn-cs"/>
              </a:rPr>
              <a:t>pt_part</a:t>
            </a:r>
            <a:endParaRPr lang="en-US" sz="1200" kern="1200" baseline="0" dirty="0" smtClean="0">
              <a:solidFill>
                <a:schemeClr val="tx1"/>
              </a:solidFill>
              <a:latin typeface="+mn-lt"/>
              <a:ea typeface="+mn-ea"/>
              <a:cs typeface="+mn-cs"/>
            </a:endParaRP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6. Clear the screen. </a:t>
            </a:r>
            <a:r>
              <a:rPr lang="en-US" sz="1200" b="1" kern="1200" baseline="0" dirty="0" smtClean="0">
                <a:solidFill>
                  <a:schemeClr val="tx1"/>
                </a:solidFill>
                <a:latin typeface="+mn-lt"/>
                <a:ea typeface="+mn-ea"/>
                <a:cs typeface="+mn-cs"/>
              </a:rPr>
              <a:t>Do not save the program. Select No from the Save option dialog.</a:t>
            </a:r>
          </a:p>
          <a:p>
            <a:endParaRPr lang="en-US" sz="1050" b="1" i="1" kern="1200" baseline="0" dirty="0" smtClean="0">
              <a:solidFill>
                <a:schemeClr val="tx1"/>
              </a:solidFill>
              <a:latin typeface="+mn-lt"/>
              <a:ea typeface="+mn-ea"/>
              <a:cs typeface="+mn-cs"/>
            </a:endParaRPr>
          </a:p>
          <a:p>
            <a:r>
              <a:rPr lang="en-US" sz="1050" b="1" i="1" kern="1200" baseline="0" dirty="0" smtClean="0">
                <a:solidFill>
                  <a:schemeClr val="tx1"/>
                </a:solidFill>
                <a:latin typeface="+mn-lt"/>
                <a:ea typeface="+mn-ea"/>
                <a:cs typeface="+mn-cs"/>
              </a:rPr>
              <a:t>Hint</a:t>
            </a:r>
            <a:r>
              <a:rPr lang="en-US" sz="1200" b="1" i="1" kern="1200" baseline="0" dirty="0" smtClean="0">
                <a:solidFill>
                  <a:schemeClr val="tx1"/>
                </a:solidFill>
                <a:latin typeface="+mn-lt"/>
                <a:ea typeface="+mn-ea"/>
                <a:cs typeface="+mn-cs"/>
              </a:rPr>
              <a:t>. </a:t>
            </a:r>
            <a:r>
              <a:rPr lang="en-US" sz="1200" b="1" i="1" kern="1200" baseline="0" dirty="0" smtClean="0">
                <a:solidFill>
                  <a:schemeClr val="tx1"/>
                </a:solidFill>
                <a:latin typeface="+mn-lt"/>
                <a:ea typeface="+mn-ea"/>
                <a:cs typeface="+mn-cs"/>
              </a:rPr>
              <a:t> </a:t>
            </a:r>
            <a:r>
              <a:rPr lang="en-US" sz="1200" b="0" i="0" kern="1200" baseline="0" dirty="0" smtClean="0">
                <a:solidFill>
                  <a:schemeClr val="tx1"/>
                </a:solidFill>
                <a:latin typeface="+mn-lt"/>
                <a:ea typeface="+mn-ea"/>
                <a:cs typeface="+mn-cs"/>
              </a:rPr>
              <a:t>Attempt </a:t>
            </a:r>
            <a:r>
              <a:rPr lang="en-US" sz="1200" b="0" i="0" kern="1200" baseline="0" dirty="0" smtClean="0">
                <a:solidFill>
                  <a:schemeClr val="tx1"/>
                </a:solidFill>
                <a:latin typeface="+mn-lt"/>
                <a:ea typeface="+mn-ea"/>
                <a:cs typeface="+mn-cs"/>
              </a:rPr>
              <a:t>to clear the screen by selecting the File menu option and then Close.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7.  Retrieve same program again. Was the modification saved?</a:t>
            </a:r>
          </a:p>
          <a:p>
            <a:endParaRPr lang="en-US" sz="1050" b="1" i="1" kern="1200" baseline="0" dirty="0" smtClean="0">
              <a:solidFill>
                <a:schemeClr val="tx1"/>
              </a:solidFill>
              <a:latin typeface="+mn-lt"/>
              <a:ea typeface="+mn-ea"/>
              <a:cs typeface="+mn-cs"/>
            </a:endParaRPr>
          </a:p>
          <a:p>
            <a:r>
              <a:rPr lang="en-US" sz="1050" b="1" i="1" kern="1200" baseline="0" dirty="0" smtClean="0">
                <a:solidFill>
                  <a:schemeClr val="tx1"/>
                </a:solidFill>
                <a:latin typeface="+mn-lt"/>
                <a:ea typeface="+mn-ea"/>
                <a:cs typeface="+mn-cs"/>
              </a:rPr>
              <a:t>Hint</a:t>
            </a:r>
            <a:r>
              <a:rPr lang="en-US" sz="1200" b="1" i="1" kern="1200" baseline="0" dirty="0" smtClean="0">
                <a:solidFill>
                  <a:schemeClr val="tx1"/>
                </a:solidFill>
                <a:latin typeface="+mn-lt"/>
                <a:ea typeface="+mn-ea"/>
                <a:cs typeface="+mn-cs"/>
              </a:rPr>
              <a:t>. </a:t>
            </a:r>
            <a:r>
              <a:rPr lang="en-US" sz="1200" b="1" i="1" kern="1200" baseline="0" dirty="0" smtClean="0">
                <a:solidFill>
                  <a:schemeClr val="tx1"/>
                </a:solidFill>
                <a:latin typeface="+mn-lt"/>
                <a:ea typeface="+mn-ea"/>
                <a:cs typeface="+mn-cs"/>
              </a:rPr>
              <a:t> </a:t>
            </a:r>
            <a:r>
              <a:rPr lang="en-US" sz="1200" b="0" i="0" kern="1200" baseline="0" dirty="0" smtClean="0">
                <a:solidFill>
                  <a:schemeClr val="tx1"/>
                </a:solidFill>
                <a:latin typeface="+mn-lt"/>
                <a:ea typeface="+mn-ea"/>
                <a:cs typeface="+mn-cs"/>
              </a:rPr>
              <a:t>Retrieve </a:t>
            </a:r>
            <a:r>
              <a:rPr lang="en-US" sz="1200" b="0" i="0" kern="1200" baseline="0" dirty="0" smtClean="0">
                <a:solidFill>
                  <a:schemeClr val="tx1"/>
                </a:solidFill>
                <a:latin typeface="+mn-lt"/>
                <a:ea typeface="+mn-ea"/>
                <a:cs typeface="+mn-cs"/>
              </a:rPr>
              <a:t>the same program back onto the screen. Ensure that the last modification was not saved.</a:t>
            </a:r>
          </a:p>
          <a:p>
            <a:pPr marL="232212" indent="-232212"/>
            <a:endParaRPr lang="en-US" b="0"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35</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When a program is compiled, Progress checks for errors in the code. If it finds an error, an error message and error number are displayed. You can view errors that occurred in the Progress session by selecting </a:t>
            </a:r>
            <a:r>
              <a:rPr lang="en-US" sz="1200" kern="1200" baseline="0" dirty="0" err="1" smtClean="0">
                <a:solidFill>
                  <a:schemeClr val="tx1"/>
                </a:solidFill>
                <a:latin typeface="+mn-lt"/>
                <a:ea typeface="+mn-ea"/>
                <a:cs typeface="+mn-cs"/>
              </a:rPr>
              <a:t>Help|Recent</a:t>
            </a:r>
            <a:r>
              <a:rPr lang="en-US" sz="1200" kern="1200" baseline="0" dirty="0" smtClean="0">
                <a:solidFill>
                  <a:schemeClr val="tx1"/>
                </a:solidFill>
                <a:latin typeface="+mn-lt"/>
                <a:ea typeface="+mn-ea"/>
                <a:cs typeface="+mn-cs"/>
              </a:rPr>
              <a:t> Messages. You can also view Progress errors by accessing </a:t>
            </a:r>
            <a:r>
              <a:rPr lang="en-US" sz="1200" kern="1200" baseline="0" dirty="0" err="1" smtClean="0">
                <a:solidFill>
                  <a:schemeClr val="tx1"/>
                </a:solidFill>
                <a:latin typeface="+mn-lt"/>
                <a:ea typeface="+mn-ea"/>
                <a:cs typeface="+mn-cs"/>
              </a:rPr>
              <a:t>Help|Messages</a:t>
            </a:r>
            <a:r>
              <a:rPr lang="en-US" sz="1200" kern="1200" baseline="0" dirty="0" smtClean="0">
                <a:solidFill>
                  <a:schemeClr val="tx1"/>
                </a:solidFill>
                <a:latin typeface="+mn-lt"/>
                <a:ea typeface="+mn-ea"/>
                <a:cs typeface="+mn-cs"/>
              </a:rPr>
              <a:t> and identifying the message number.</a:t>
            </a:r>
          </a:p>
          <a:p>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36</a:t>
            </a:fld>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mn-lt"/>
                <a:ea typeface="+mn-ea"/>
                <a:cs typeface="+mn-cs"/>
              </a:rPr>
              <a:t>Exercise 3-2: Error Messages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1. Retrieve the program created in the previous exercise.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   </a:t>
            </a:r>
            <a:r>
              <a:rPr lang="en-US" sz="1200" kern="1200" baseline="0" dirty="0" err="1" smtClean="0">
                <a:solidFill>
                  <a:schemeClr val="tx1"/>
                </a:solidFill>
                <a:latin typeface="+mn-lt"/>
                <a:ea typeface="+mn-ea"/>
                <a:cs typeface="+mn-cs"/>
              </a:rPr>
              <a:t>File|Open</a:t>
            </a:r>
            <a:endParaRPr lang="en-US" sz="1200" kern="1200" baseline="0" dirty="0" smtClean="0">
              <a:solidFill>
                <a:schemeClr val="tx1"/>
              </a:solidFill>
              <a:latin typeface="+mn-lt"/>
              <a:ea typeface="+mn-ea"/>
              <a:cs typeface="+mn-cs"/>
            </a:endParaRP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2. Run the program by choosing </a:t>
            </a:r>
            <a:r>
              <a:rPr lang="en-US" sz="1200" kern="1200" baseline="0" dirty="0" err="1" smtClean="0">
                <a:solidFill>
                  <a:schemeClr val="tx1"/>
                </a:solidFill>
                <a:latin typeface="+mn-lt"/>
                <a:ea typeface="+mn-ea"/>
                <a:cs typeface="+mn-cs"/>
              </a:rPr>
              <a:t>Compile|Run</a:t>
            </a:r>
            <a:r>
              <a:rPr lang="en-US" sz="1200" kern="1200" baseline="0" dirty="0" smtClean="0">
                <a:solidFill>
                  <a:schemeClr val="tx1"/>
                </a:solidFill>
                <a:latin typeface="+mn-lt"/>
                <a:ea typeface="+mn-ea"/>
                <a:cs typeface="+mn-cs"/>
              </a:rPr>
              <a:t> (F2 in GUI, F1 in character). This should produce an error.</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3. Modify the procedure as shown here and run.</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   From: 	ppt_desc1.</a:t>
            </a:r>
            <a:br>
              <a:rPr lang="en-US" sz="1200" kern="1200" baseline="0" dirty="0" smtClean="0">
                <a:solidFill>
                  <a:schemeClr val="tx1"/>
                </a:solidFill>
                <a:latin typeface="+mn-lt"/>
                <a:ea typeface="+mn-ea"/>
                <a:cs typeface="+mn-cs"/>
              </a:rPr>
            </a:br>
            <a:r>
              <a:rPr lang="en-US" sz="1200" kern="1200" baseline="0" dirty="0" smtClean="0">
                <a:solidFill>
                  <a:schemeClr val="tx1"/>
                </a:solidFill>
                <a:latin typeface="+mn-lt"/>
                <a:ea typeface="+mn-ea"/>
                <a:cs typeface="+mn-cs"/>
              </a:rPr>
              <a:t>   To:	pt_desc1.</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4. Review the messages by selecting </a:t>
            </a:r>
            <a:r>
              <a:rPr lang="en-US" sz="1200" kern="1200" baseline="0" dirty="0" err="1" smtClean="0">
                <a:solidFill>
                  <a:schemeClr val="tx1"/>
                </a:solidFill>
                <a:latin typeface="+mn-lt"/>
                <a:ea typeface="+mn-ea"/>
                <a:cs typeface="+mn-cs"/>
              </a:rPr>
              <a:t>Help|Recent</a:t>
            </a:r>
            <a:r>
              <a:rPr lang="en-US" sz="1200" kern="1200" baseline="0" dirty="0" smtClean="0">
                <a:solidFill>
                  <a:schemeClr val="tx1"/>
                </a:solidFill>
                <a:latin typeface="+mn-lt"/>
                <a:ea typeface="+mn-ea"/>
                <a:cs typeface="+mn-cs"/>
              </a:rPr>
              <a:t> Messages.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5. While in the Progress Help, explore the Messages option and the information it provides.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6. Correct any error in your program and rerun it.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7. Save your program under its current name by using </a:t>
            </a:r>
            <a:r>
              <a:rPr lang="en-US" sz="1200" kern="1200" baseline="0" dirty="0" err="1" smtClean="0">
                <a:solidFill>
                  <a:schemeClr val="tx1"/>
                </a:solidFill>
                <a:latin typeface="+mn-lt"/>
                <a:ea typeface="+mn-ea"/>
                <a:cs typeface="+mn-cs"/>
              </a:rPr>
              <a:t>File|Save</a:t>
            </a:r>
            <a:r>
              <a:rPr lang="en-US" sz="1200" kern="1200" baseline="0" dirty="0" smtClean="0">
                <a:solidFill>
                  <a:schemeClr val="tx1"/>
                </a:solidFill>
                <a:latin typeface="+mn-lt"/>
                <a:ea typeface="+mn-ea"/>
                <a:cs typeface="+mn-cs"/>
              </a:rPr>
              <a:t>.</a:t>
            </a:r>
          </a:p>
        </p:txBody>
      </p:sp>
      <p:sp>
        <p:nvSpPr>
          <p:cNvPr id="4" name="Slide Number Placeholder 3"/>
          <p:cNvSpPr>
            <a:spLocks noGrp="1"/>
          </p:cNvSpPr>
          <p:nvPr>
            <p:ph type="sldNum" sz="quarter" idx="10"/>
          </p:nvPr>
        </p:nvSpPr>
        <p:spPr/>
        <p:txBody>
          <a:bodyPr/>
          <a:lstStyle/>
          <a:p>
            <a:fld id="{955F40EC-4A45-4BA0-88E8-AEAD7F90807E}" type="slidenum">
              <a:rPr lang="en-US" smtClean="0"/>
              <a:pPr/>
              <a:t>37</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200" b="1" kern="1200" baseline="0" dirty="0" smtClean="0">
                <a:solidFill>
                  <a:schemeClr val="tx1"/>
                </a:solidFill>
                <a:latin typeface="+mn-lt"/>
                <a:ea typeface="+mn-ea"/>
                <a:cs typeface="+mn-cs"/>
              </a:rPr>
              <a:t>Manipulating Text in the GUI Editor</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If you are using the GUI Editor, you can use standard Windows editing commands for manipulating text:</a:t>
            </a:r>
          </a:p>
          <a:p>
            <a:endParaRPr lang="en-US" sz="1200" kern="1200" baseline="0" dirty="0" smtClean="0">
              <a:solidFill>
                <a:schemeClr val="tx1"/>
              </a:solidFill>
              <a:latin typeface="+mn-lt"/>
              <a:ea typeface="+mn-ea"/>
              <a:cs typeface="+mn-cs"/>
            </a:endParaRPr>
          </a:p>
          <a:p>
            <a:pPr>
              <a:buFont typeface="Arial" pitchFamily="34" charset="0"/>
              <a:buChar char="•"/>
            </a:pPr>
            <a:r>
              <a:rPr lang="en-US" sz="1200" kern="1200" baseline="0" dirty="0" smtClean="0">
                <a:solidFill>
                  <a:schemeClr val="tx1"/>
                </a:solidFill>
                <a:latin typeface="+mn-lt"/>
                <a:ea typeface="+mn-ea"/>
                <a:cs typeface="+mn-cs"/>
              </a:rPr>
              <a:t> To copy, highlight the text with the mouse and press </a:t>
            </a:r>
            <a:r>
              <a:rPr lang="en-US" sz="1200" kern="1200" baseline="0" dirty="0" err="1" smtClean="0">
                <a:solidFill>
                  <a:schemeClr val="tx1"/>
                </a:solidFill>
                <a:latin typeface="+mn-lt"/>
                <a:ea typeface="+mn-ea"/>
                <a:cs typeface="+mn-cs"/>
              </a:rPr>
              <a:t>Ctrl+C</a:t>
            </a:r>
            <a:r>
              <a:rPr lang="en-US" sz="1200" kern="1200" baseline="0" dirty="0" smtClean="0">
                <a:solidFill>
                  <a:schemeClr val="tx1"/>
                </a:solidFill>
                <a:latin typeface="+mn-lt"/>
                <a:ea typeface="+mn-ea"/>
                <a:cs typeface="+mn-cs"/>
              </a:rPr>
              <a:t>.</a:t>
            </a:r>
          </a:p>
          <a:p>
            <a:pPr>
              <a:buFont typeface="Arial" pitchFamily="34" charset="0"/>
              <a:buChar char="•"/>
            </a:pPr>
            <a:r>
              <a:rPr lang="en-US" sz="1200" kern="1200" baseline="0" dirty="0" smtClean="0">
                <a:solidFill>
                  <a:schemeClr val="tx1"/>
                </a:solidFill>
                <a:latin typeface="+mn-lt"/>
                <a:ea typeface="+mn-ea"/>
                <a:cs typeface="+mn-cs"/>
              </a:rPr>
              <a:t> To paste, highlight the text with the mouse and press </a:t>
            </a:r>
            <a:r>
              <a:rPr lang="en-US" sz="1200" kern="1200" baseline="0" dirty="0" err="1" smtClean="0">
                <a:solidFill>
                  <a:schemeClr val="tx1"/>
                </a:solidFill>
                <a:latin typeface="+mn-lt"/>
                <a:ea typeface="+mn-ea"/>
                <a:cs typeface="+mn-cs"/>
              </a:rPr>
              <a:t>Ctrl+V</a:t>
            </a:r>
            <a:r>
              <a:rPr lang="en-US" sz="1200" kern="1200" baseline="0" dirty="0" smtClean="0">
                <a:solidFill>
                  <a:schemeClr val="tx1"/>
                </a:solidFill>
                <a:latin typeface="+mn-lt"/>
                <a:ea typeface="+mn-ea"/>
                <a:cs typeface="+mn-cs"/>
              </a:rPr>
              <a:t>.</a:t>
            </a:r>
          </a:p>
          <a:p>
            <a:pPr>
              <a:buFont typeface="Arial" pitchFamily="34" charset="0"/>
              <a:buChar char="•"/>
            </a:pPr>
            <a:r>
              <a:rPr lang="en-US" sz="1200" kern="1200" baseline="0" dirty="0" smtClean="0">
                <a:solidFill>
                  <a:schemeClr val="tx1"/>
                </a:solidFill>
                <a:latin typeface="+mn-lt"/>
                <a:ea typeface="+mn-ea"/>
                <a:cs typeface="+mn-cs"/>
              </a:rPr>
              <a:t> To delete, highlight the text with the mouse and press </a:t>
            </a:r>
            <a:r>
              <a:rPr lang="en-US" sz="1200" kern="1200" baseline="0" dirty="0" err="1" smtClean="0">
                <a:solidFill>
                  <a:schemeClr val="tx1"/>
                </a:solidFill>
                <a:latin typeface="+mn-lt"/>
                <a:ea typeface="+mn-ea"/>
                <a:cs typeface="+mn-cs"/>
              </a:rPr>
              <a:t>Ctrl+X</a:t>
            </a:r>
            <a:r>
              <a:rPr lang="en-US" sz="1200" kern="1200" baseline="0" dirty="0" smtClean="0">
                <a:solidFill>
                  <a:schemeClr val="tx1"/>
                </a:solidFill>
                <a:latin typeface="+mn-lt"/>
                <a:ea typeface="+mn-ea"/>
                <a:cs typeface="+mn-cs"/>
              </a:rPr>
              <a:t>.</a:t>
            </a:r>
          </a:p>
          <a:p>
            <a:endParaRPr lang="en-US" sz="1200" b="1" kern="1200" baseline="0" dirty="0" smtClean="0">
              <a:solidFill>
                <a:schemeClr val="tx1"/>
              </a:solidFill>
              <a:latin typeface="+mn-lt"/>
              <a:ea typeface="+mn-ea"/>
              <a:cs typeface="+mn-cs"/>
            </a:endParaRPr>
          </a:p>
          <a:p>
            <a:r>
              <a:rPr lang="en-US" sz="1200" b="1" kern="1200" baseline="0" dirty="0" smtClean="0">
                <a:solidFill>
                  <a:schemeClr val="tx1"/>
                </a:solidFill>
                <a:latin typeface="+mn-lt"/>
                <a:ea typeface="+mn-ea"/>
                <a:cs typeface="+mn-cs"/>
              </a:rPr>
              <a:t>Manipulating Text in the Character Editor</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If you are using the character-based Editor, use the following guidelines for text operations.</a:t>
            </a:r>
          </a:p>
          <a:p>
            <a:endParaRPr lang="en-US" sz="1200" kern="1200" baseline="0" dirty="0" smtClean="0">
              <a:solidFill>
                <a:schemeClr val="tx1"/>
              </a:solidFill>
              <a:latin typeface="+mn-lt"/>
              <a:ea typeface="+mn-ea"/>
              <a:cs typeface="+mn-cs"/>
            </a:endParaRPr>
          </a:p>
          <a:p>
            <a:r>
              <a:rPr lang="en-US" sz="1200" b="1" i="1" kern="1200" baseline="0" dirty="0" smtClean="0">
                <a:solidFill>
                  <a:schemeClr val="tx1"/>
                </a:solidFill>
                <a:latin typeface="+mn-lt"/>
                <a:ea typeface="+mn-ea"/>
                <a:cs typeface="+mn-cs"/>
              </a:rPr>
              <a:t>Note</a:t>
            </a:r>
            <a:r>
              <a:rPr lang="en-US" sz="1200" kern="1200" baseline="0" dirty="0" smtClean="0">
                <a:solidFill>
                  <a:schemeClr val="tx1"/>
                </a:solidFill>
                <a:latin typeface="+mn-lt"/>
                <a:ea typeface="+mn-ea"/>
                <a:cs typeface="+mn-cs"/>
              </a:rPr>
              <a:t> Terminal key mapping may affect the way keys work on your particular computer.</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Copy</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1. Go to the beginning of the block of text that you want to copy and press </a:t>
            </a:r>
            <a:r>
              <a:rPr lang="en-US" sz="1200" kern="1200" baseline="0" dirty="0" err="1" smtClean="0">
                <a:solidFill>
                  <a:schemeClr val="tx1"/>
                </a:solidFill>
                <a:latin typeface="+mn-lt"/>
                <a:ea typeface="+mn-ea"/>
                <a:cs typeface="+mn-cs"/>
              </a:rPr>
              <a:t>Ctrl+V</a:t>
            </a:r>
            <a:r>
              <a:rPr lang="en-US" sz="1200" kern="1200" baseline="0" dirty="0" smtClean="0">
                <a:solidFill>
                  <a:schemeClr val="tx1"/>
                </a:solidFill>
                <a:latin typeface="+mn-lt"/>
                <a:ea typeface="+mn-ea"/>
                <a:cs typeface="+mn-cs"/>
              </a:rPr>
              <a:t>. This indicates that the text to copy starts here.</a:t>
            </a:r>
          </a:p>
          <a:p>
            <a:r>
              <a:rPr lang="en-US" sz="1200" kern="1200" baseline="0" dirty="0" smtClean="0">
                <a:solidFill>
                  <a:schemeClr val="tx1"/>
                </a:solidFill>
                <a:latin typeface="+mn-lt"/>
                <a:ea typeface="+mn-ea"/>
                <a:cs typeface="+mn-cs"/>
              </a:rPr>
              <a:t>2. Go to the end of the block of text and press ESC+C to copy the block. The text is not highlighted but it is copied.</a:t>
            </a:r>
          </a:p>
          <a:p>
            <a:r>
              <a:rPr lang="en-US" sz="1200" kern="1200" baseline="0" dirty="0" smtClean="0">
                <a:solidFill>
                  <a:schemeClr val="tx1"/>
                </a:solidFill>
                <a:latin typeface="+mn-lt"/>
                <a:ea typeface="+mn-ea"/>
                <a:cs typeface="+mn-cs"/>
              </a:rPr>
              <a:t>3. Go to where you want to paste the text and press F12. The block of text is inserted after that position.</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Copy Portion as a New File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1. To copy a portion of code and save it as a new file, first select the block of code you want to copy, as described in Copy.</a:t>
            </a:r>
          </a:p>
          <a:p>
            <a:r>
              <a:rPr lang="en-US" sz="1200" kern="1200" baseline="0" dirty="0" smtClean="0">
                <a:solidFill>
                  <a:schemeClr val="tx1"/>
                </a:solidFill>
                <a:latin typeface="+mn-lt"/>
                <a:ea typeface="+mn-ea"/>
                <a:cs typeface="+mn-cs"/>
              </a:rPr>
              <a:t>2. Open a new file by selecting </a:t>
            </a:r>
            <a:r>
              <a:rPr lang="en-US" sz="1200" kern="1200" baseline="0" dirty="0" err="1" smtClean="0">
                <a:solidFill>
                  <a:schemeClr val="tx1"/>
                </a:solidFill>
                <a:latin typeface="+mn-lt"/>
                <a:ea typeface="+mn-ea"/>
                <a:cs typeface="+mn-cs"/>
              </a:rPr>
              <a:t>File|New</a:t>
            </a:r>
            <a:r>
              <a:rPr lang="en-US" sz="1200" kern="1200" baseline="0" dirty="0" smtClean="0">
                <a:solidFill>
                  <a:schemeClr val="tx1"/>
                </a:solidFill>
                <a:latin typeface="+mn-lt"/>
                <a:ea typeface="+mn-ea"/>
                <a:cs typeface="+mn-cs"/>
              </a:rPr>
              <a:t>.</a:t>
            </a:r>
          </a:p>
          <a:p>
            <a:r>
              <a:rPr lang="en-US" sz="1200" kern="1200" baseline="0" dirty="0" smtClean="0">
                <a:solidFill>
                  <a:schemeClr val="tx1"/>
                </a:solidFill>
                <a:latin typeface="+mn-lt"/>
                <a:ea typeface="+mn-ea"/>
                <a:cs typeface="+mn-cs"/>
              </a:rPr>
              <a:t>3. Select </a:t>
            </a:r>
            <a:r>
              <a:rPr lang="en-US" sz="1200" kern="1200" baseline="0" dirty="0" err="1" smtClean="0">
                <a:solidFill>
                  <a:schemeClr val="tx1"/>
                </a:solidFill>
                <a:latin typeface="+mn-lt"/>
                <a:ea typeface="+mn-ea"/>
                <a:cs typeface="+mn-cs"/>
              </a:rPr>
              <a:t>Edit|Paste</a:t>
            </a:r>
            <a:r>
              <a:rPr lang="en-US" sz="1200" kern="1200" baseline="0" dirty="0" smtClean="0">
                <a:solidFill>
                  <a:schemeClr val="tx1"/>
                </a:solidFill>
                <a:latin typeface="+mn-lt"/>
                <a:ea typeface="+mn-ea"/>
                <a:cs typeface="+mn-cs"/>
              </a:rPr>
              <a:t> to retrieve the block from memory.</a:t>
            </a:r>
          </a:p>
          <a:p>
            <a:r>
              <a:rPr lang="en-US" sz="1200" kern="1200" baseline="0" dirty="0" smtClean="0">
                <a:solidFill>
                  <a:schemeClr val="tx1"/>
                </a:solidFill>
                <a:latin typeface="+mn-lt"/>
                <a:ea typeface="+mn-ea"/>
                <a:cs typeface="+mn-cs"/>
              </a:rPr>
              <a:t>4. Save the copied code into a new file name by selecting </a:t>
            </a:r>
            <a:r>
              <a:rPr lang="en-US" sz="1200" kern="1200" baseline="0" dirty="0" err="1" smtClean="0">
                <a:solidFill>
                  <a:schemeClr val="tx1"/>
                </a:solidFill>
                <a:latin typeface="+mn-lt"/>
                <a:ea typeface="+mn-ea"/>
                <a:cs typeface="+mn-cs"/>
              </a:rPr>
              <a:t>File|Save</a:t>
            </a:r>
            <a:r>
              <a:rPr lang="en-US" sz="1200" kern="1200" baseline="0" dirty="0" smtClean="0">
                <a:solidFill>
                  <a:schemeClr val="tx1"/>
                </a:solidFill>
                <a:latin typeface="+mn-lt"/>
                <a:ea typeface="+mn-ea"/>
                <a:cs typeface="+mn-cs"/>
              </a:rPr>
              <a:t> As.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Delete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1. To delete a portion of code, go to the beginning of the block of text you want to delete and press </a:t>
            </a:r>
            <a:r>
              <a:rPr lang="en-US" sz="1200" kern="1200" baseline="0" dirty="0" err="1" smtClean="0">
                <a:solidFill>
                  <a:schemeClr val="tx1"/>
                </a:solidFill>
                <a:latin typeface="+mn-lt"/>
                <a:ea typeface="+mn-ea"/>
                <a:cs typeface="+mn-cs"/>
              </a:rPr>
              <a:t>Ctrl+V</a:t>
            </a:r>
            <a:r>
              <a:rPr lang="en-US" sz="1200" kern="1200" baseline="0" dirty="0" smtClean="0">
                <a:solidFill>
                  <a:schemeClr val="tx1"/>
                </a:solidFill>
                <a:latin typeface="+mn-lt"/>
                <a:ea typeface="+mn-ea"/>
                <a:cs typeface="+mn-cs"/>
              </a:rPr>
              <a:t>.</a:t>
            </a:r>
          </a:p>
          <a:p>
            <a:r>
              <a:rPr lang="en-US" sz="1200" kern="1200" baseline="0" dirty="0" smtClean="0">
                <a:solidFill>
                  <a:schemeClr val="tx1"/>
                </a:solidFill>
                <a:latin typeface="+mn-lt"/>
                <a:ea typeface="+mn-ea"/>
                <a:cs typeface="+mn-cs"/>
              </a:rPr>
              <a:t>2. To delete the block of code, move your cursor to the end of the block and press F10.</a:t>
            </a:r>
          </a:p>
          <a:p>
            <a:r>
              <a:rPr lang="en-US" sz="1200" kern="1200" baseline="0" dirty="0" smtClean="0">
                <a:solidFill>
                  <a:schemeClr val="tx1"/>
                </a:solidFill>
                <a:latin typeface="+mn-lt"/>
                <a:ea typeface="+mn-ea"/>
                <a:cs typeface="+mn-cs"/>
              </a:rPr>
              <a:t>3. To delete a whole line of code, press </a:t>
            </a:r>
            <a:r>
              <a:rPr lang="en-US" sz="1200" kern="1200" baseline="0" dirty="0" err="1" smtClean="0">
                <a:solidFill>
                  <a:schemeClr val="tx1"/>
                </a:solidFill>
                <a:latin typeface="+mn-lt"/>
                <a:ea typeface="+mn-ea"/>
                <a:cs typeface="+mn-cs"/>
              </a:rPr>
              <a:t>Ctrl+D</a:t>
            </a:r>
            <a:r>
              <a:rPr lang="en-US" sz="1200" kern="1200" baseline="0" dirty="0" smtClean="0">
                <a:solidFill>
                  <a:schemeClr val="tx1"/>
                </a:solidFill>
                <a:latin typeface="+mn-lt"/>
                <a:ea typeface="+mn-ea"/>
                <a:cs typeface="+mn-cs"/>
              </a:rPr>
              <a:t> anywhere in that line.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Move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1. Go to the beginning of the block of text that you want to move and press </a:t>
            </a:r>
            <a:r>
              <a:rPr lang="en-US" sz="1200" kern="1200" baseline="0" dirty="0" err="1" smtClean="0">
                <a:solidFill>
                  <a:schemeClr val="tx1"/>
                </a:solidFill>
                <a:latin typeface="+mn-lt"/>
                <a:ea typeface="+mn-ea"/>
                <a:cs typeface="+mn-cs"/>
              </a:rPr>
              <a:t>Ctrl+V</a:t>
            </a:r>
            <a:r>
              <a:rPr lang="en-US" sz="1200" kern="1200" baseline="0" dirty="0" smtClean="0">
                <a:solidFill>
                  <a:schemeClr val="tx1"/>
                </a:solidFill>
                <a:latin typeface="+mn-lt"/>
                <a:ea typeface="+mn-ea"/>
                <a:cs typeface="+mn-cs"/>
              </a:rPr>
              <a:t>. This indicates that the text to be moved starts here.</a:t>
            </a:r>
          </a:p>
          <a:p>
            <a:r>
              <a:rPr lang="en-US" sz="1200" kern="1200" baseline="0" dirty="0" smtClean="0">
                <a:solidFill>
                  <a:schemeClr val="tx1"/>
                </a:solidFill>
                <a:latin typeface="+mn-lt"/>
                <a:ea typeface="+mn-ea"/>
                <a:cs typeface="+mn-cs"/>
              </a:rPr>
              <a:t>2. Go to the end of the block of text and press F10 to cut the block.</a:t>
            </a:r>
          </a:p>
          <a:p>
            <a:r>
              <a:rPr lang="en-US" sz="1200" kern="1200" baseline="0" dirty="0" smtClean="0">
                <a:solidFill>
                  <a:schemeClr val="tx1"/>
                </a:solidFill>
                <a:latin typeface="+mn-lt"/>
                <a:ea typeface="+mn-ea"/>
                <a:cs typeface="+mn-cs"/>
              </a:rPr>
              <a:t>3. Go to where you want to paste the text and press F12. The block of text is inserted after that position.</a:t>
            </a:r>
          </a:p>
          <a:p>
            <a:endParaRPr lang="en-US" b="0"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38</a:t>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The Progress Editor creates buffers when you use the New or Open option. A buffer is a temporary area where data is stored while you view and modify it.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To view a list of the open programs for your current session, choose </a:t>
            </a:r>
            <a:r>
              <a:rPr lang="en-US" sz="1200" kern="1200" baseline="0" dirty="0" err="1" smtClean="0">
                <a:solidFill>
                  <a:schemeClr val="tx1"/>
                </a:solidFill>
                <a:latin typeface="+mn-lt"/>
                <a:ea typeface="+mn-ea"/>
                <a:cs typeface="+mn-cs"/>
              </a:rPr>
              <a:t>Buffer|List</a:t>
            </a:r>
            <a:r>
              <a:rPr lang="en-US" sz="1200" kern="1200" baseline="0" dirty="0" smtClean="0">
                <a:solidFill>
                  <a:schemeClr val="tx1"/>
                </a:solidFill>
                <a:latin typeface="+mn-lt"/>
                <a:ea typeface="+mn-ea"/>
                <a:cs typeface="+mn-cs"/>
              </a:rPr>
              <a:t>. The open buffers are listed in the Buffer List dialog box in the order that you opened them.</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To display information about the current buffer, choose </a:t>
            </a:r>
            <a:r>
              <a:rPr lang="en-US" sz="1200" kern="1200" baseline="0" dirty="0" err="1" smtClean="0">
                <a:solidFill>
                  <a:schemeClr val="tx1"/>
                </a:solidFill>
                <a:latin typeface="+mn-lt"/>
                <a:ea typeface="+mn-ea"/>
                <a:cs typeface="+mn-cs"/>
              </a:rPr>
              <a:t>Buffer|Information</a:t>
            </a:r>
            <a:r>
              <a:rPr lang="en-US" sz="1200" kern="1200" baseline="0" dirty="0" smtClean="0">
                <a:solidFill>
                  <a:schemeClr val="tx1"/>
                </a:solidFill>
                <a:latin typeface="+mn-lt"/>
                <a:ea typeface="+mn-ea"/>
                <a:cs typeface="+mn-cs"/>
              </a:rPr>
              <a:t>. The Buffer Information dialog box shows the file name; read and write access for the file; the number of lines, columns, and bytes; and the modified status of the buffer.</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39</a:t>
            </a:fld>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The Search pull-down menu offers several text search options. Find, Find Next, and Find Previous lets you find text strings. Replace lets you search for text and replace it or skip it. </a:t>
            </a:r>
            <a:r>
              <a:rPr lang="en-US" sz="1200" kern="1200" baseline="0" dirty="0" err="1" smtClean="0">
                <a:solidFill>
                  <a:schemeClr val="tx1"/>
                </a:solidFill>
                <a:latin typeface="+mn-lt"/>
                <a:ea typeface="+mn-ea"/>
                <a:cs typeface="+mn-cs"/>
              </a:rPr>
              <a:t>Goto</a:t>
            </a:r>
            <a:r>
              <a:rPr lang="en-US" sz="1200" kern="1200" baseline="0" dirty="0" smtClean="0">
                <a:solidFill>
                  <a:schemeClr val="tx1"/>
                </a:solidFill>
                <a:latin typeface="+mn-lt"/>
                <a:ea typeface="+mn-ea"/>
                <a:cs typeface="+mn-cs"/>
              </a:rPr>
              <a:t> Line places the cursor on a specified line number.</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Selecting </a:t>
            </a:r>
            <a:r>
              <a:rPr lang="en-US" sz="1200" b="1" kern="1200" baseline="0" dirty="0" smtClean="0">
                <a:solidFill>
                  <a:schemeClr val="tx1"/>
                </a:solidFill>
                <a:latin typeface="+mn-lt"/>
                <a:ea typeface="+mn-ea"/>
                <a:cs typeface="+mn-cs"/>
              </a:rPr>
              <a:t>Replace All replaces all occurrences of the text above and below the current position in the text.</a:t>
            </a:r>
          </a:p>
          <a:p>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40</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When you execute a procedure, Progress compiles the procedure lines; that is, it checks for typing errors or invalid syntax. If you have made errors, Progress displays an error message, and puts the cursor on the line containing the error. You should correct the error and rerun the procedure.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When Progress encounters an error, you can review a more detailed explanation of that error in </a:t>
            </a:r>
            <a:r>
              <a:rPr lang="en-US" sz="1200" kern="1200" baseline="0" dirty="0" err="1" smtClean="0">
                <a:solidFill>
                  <a:schemeClr val="tx1"/>
                </a:solidFill>
                <a:latin typeface="+mn-lt"/>
                <a:ea typeface="+mn-ea"/>
                <a:cs typeface="+mn-cs"/>
              </a:rPr>
              <a:t>Help|Recent</a:t>
            </a:r>
            <a:r>
              <a:rPr lang="en-US" sz="1200" kern="1200" baseline="0" dirty="0" smtClean="0">
                <a:solidFill>
                  <a:schemeClr val="tx1"/>
                </a:solidFill>
                <a:latin typeface="+mn-lt"/>
                <a:ea typeface="+mn-ea"/>
                <a:cs typeface="+mn-cs"/>
              </a:rPr>
              <a:t> Messages.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You can check the code syntax before you run the code by selecting </a:t>
            </a:r>
            <a:r>
              <a:rPr lang="en-US" sz="1200" kern="1200" baseline="0" dirty="0" err="1" smtClean="0">
                <a:solidFill>
                  <a:schemeClr val="tx1"/>
                </a:solidFill>
                <a:latin typeface="+mn-lt"/>
                <a:ea typeface="+mn-ea"/>
                <a:cs typeface="+mn-cs"/>
              </a:rPr>
              <a:t>Compile|Check</a:t>
            </a:r>
            <a:r>
              <a:rPr lang="en-US" sz="1200" kern="1200" baseline="0" dirty="0" smtClean="0">
                <a:solidFill>
                  <a:schemeClr val="tx1"/>
                </a:solidFill>
                <a:latin typeface="+mn-lt"/>
                <a:ea typeface="+mn-ea"/>
                <a:cs typeface="+mn-cs"/>
              </a:rPr>
              <a:t> Syntax.</a:t>
            </a:r>
          </a:p>
          <a:p>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41</a:t>
            </a:fld>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To compile a procedure that you have saved, you use the COMPILE statement, which has a number of options. For example, you can specify where the compiled code is saved and whether a cross-reference file is generated to help you debug your application.</a:t>
            </a:r>
          </a:p>
        </p:txBody>
      </p:sp>
      <p:sp>
        <p:nvSpPr>
          <p:cNvPr id="4" name="Slide Number Placeholder 3"/>
          <p:cNvSpPr>
            <a:spLocks noGrp="1"/>
          </p:cNvSpPr>
          <p:nvPr>
            <p:ph type="sldNum" sz="quarter" idx="10"/>
          </p:nvPr>
        </p:nvSpPr>
        <p:spPr/>
        <p:txBody>
          <a:bodyPr/>
          <a:lstStyle/>
          <a:p>
            <a:fld id="{955F40EC-4A45-4BA0-88E8-AEAD7F90807E}" type="slidenum">
              <a:rPr lang="en-US" smtClean="0"/>
              <a:pPr/>
              <a:t>42</a:t>
            </a:fld>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The following illustrates sample output of the XREF option. The output includes two search strings, highlighted in bold text, that illustrate the index usage. The first SEARCH of the </a:t>
            </a:r>
            <a:r>
              <a:rPr lang="en-US" sz="1200" kern="1200" baseline="0" dirty="0" err="1" smtClean="0">
                <a:solidFill>
                  <a:schemeClr val="tx1"/>
                </a:solidFill>
                <a:latin typeface="+mn-lt"/>
                <a:ea typeface="+mn-ea"/>
                <a:cs typeface="+mn-cs"/>
              </a:rPr>
              <a:t>pt_mstr</a:t>
            </a:r>
            <a:r>
              <a:rPr lang="en-US" sz="1200" kern="1200" baseline="0" dirty="0" smtClean="0">
                <a:solidFill>
                  <a:schemeClr val="tx1"/>
                </a:solidFill>
                <a:latin typeface="+mn-lt"/>
                <a:ea typeface="+mn-ea"/>
                <a:cs typeface="+mn-cs"/>
              </a:rPr>
              <a:t> table uses WHOLE-INDEX, meaning that every record in the </a:t>
            </a:r>
            <a:r>
              <a:rPr lang="en-US" sz="1200" kern="1200" baseline="0" dirty="0" err="1" smtClean="0">
                <a:solidFill>
                  <a:schemeClr val="tx1"/>
                </a:solidFill>
                <a:latin typeface="+mn-lt"/>
                <a:ea typeface="+mn-ea"/>
                <a:cs typeface="+mn-cs"/>
              </a:rPr>
              <a:t>pt_mstr</a:t>
            </a:r>
            <a:r>
              <a:rPr lang="en-US" sz="1200" kern="1200" baseline="0" dirty="0" smtClean="0">
                <a:solidFill>
                  <a:schemeClr val="tx1"/>
                </a:solidFill>
                <a:latin typeface="+mn-lt"/>
                <a:ea typeface="+mn-ea"/>
                <a:cs typeface="+mn-cs"/>
              </a:rPr>
              <a:t> table will be read. This indicates a poorly formatted WHERE clause leading to a potential performance problem. The second SEARCH line for the </a:t>
            </a:r>
            <a:r>
              <a:rPr lang="en-US" sz="1200" kern="1200" baseline="0" dirty="0" err="1" smtClean="0">
                <a:solidFill>
                  <a:schemeClr val="tx1"/>
                </a:solidFill>
                <a:latin typeface="+mn-lt"/>
                <a:ea typeface="+mn-ea"/>
                <a:cs typeface="+mn-cs"/>
              </a:rPr>
              <a:t>pl_mstr</a:t>
            </a:r>
            <a:r>
              <a:rPr lang="en-US" sz="1200" kern="1200" baseline="0" dirty="0" smtClean="0">
                <a:solidFill>
                  <a:schemeClr val="tx1"/>
                </a:solidFill>
                <a:latin typeface="+mn-lt"/>
                <a:ea typeface="+mn-ea"/>
                <a:cs typeface="+mn-cs"/>
              </a:rPr>
              <a:t> table shows that the </a:t>
            </a:r>
            <a:r>
              <a:rPr lang="en-US" sz="1200" kern="1200" baseline="0" dirty="0" err="1" smtClean="0">
                <a:solidFill>
                  <a:schemeClr val="tx1"/>
                </a:solidFill>
                <a:latin typeface="+mn-lt"/>
                <a:ea typeface="+mn-ea"/>
                <a:cs typeface="+mn-cs"/>
              </a:rPr>
              <a:t>pl_prod_line</a:t>
            </a:r>
            <a:r>
              <a:rPr lang="en-US" sz="1200" kern="1200" baseline="0" dirty="0" smtClean="0">
                <a:solidFill>
                  <a:schemeClr val="tx1"/>
                </a:solidFill>
                <a:latin typeface="+mn-lt"/>
                <a:ea typeface="+mn-ea"/>
                <a:cs typeface="+mn-cs"/>
              </a:rPr>
              <a:t> index is being used.</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1 COMPILE c:\_OE10\code\xref.p</a:t>
            </a:r>
          </a:p>
          <a:p>
            <a:r>
              <a:rPr lang="en-US" sz="1200" kern="1200" baseline="0" dirty="0" smtClean="0">
                <a:solidFill>
                  <a:schemeClr val="tx1"/>
                </a:solidFill>
                <a:latin typeface="+mn-lt"/>
                <a:ea typeface="+mn-ea"/>
                <a:cs typeface="+mn-cs"/>
              </a:rPr>
              <a:t>1 CPINTERNAL ISO8859-1</a:t>
            </a:r>
          </a:p>
          <a:p>
            <a:r>
              <a:rPr lang="en-US" sz="1200" kern="1200" baseline="0" dirty="0" smtClean="0">
                <a:solidFill>
                  <a:schemeClr val="tx1"/>
                </a:solidFill>
                <a:latin typeface="+mn-lt"/>
                <a:ea typeface="+mn-ea"/>
                <a:cs typeface="+mn-cs"/>
              </a:rPr>
              <a:t>1 CPSTREAM ISO8859-1</a:t>
            </a:r>
          </a:p>
          <a:p>
            <a:r>
              <a:rPr lang="en-US" sz="1200" kern="1200" baseline="0" dirty="0" smtClean="0">
                <a:solidFill>
                  <a:schemeClr val="tx1"/>
                </a:solidFill>
                <a:latin typeface="+mn-lt"/>
                <a:ea typeface="+mn-ea"/>
                <a:cs typeface="+mn-cs"/>
              </a:rPr>
              <a:t>1 STRING "</a:t>
            </a:r>
            <a:r>
              <a:rPr lang="en-US" sz="1200" kern="1200" baseline="0" dirty="0" err="1" smtClean="0">
                <a:solidFill>
                  <a:schemeClr val="tx1"/>
                </a:solidFill>
                <a:latin typeface="+mn-lt"/>
                <a:ea typeface="+mn-ea"/>
                <a:cs typeface="+mn-cs"/>
              </a:rPr>
              <a:t>pt_mstr</a:t>
            </a:r>
            <a:r>
              <a:rPr lang="en-US" sz="1200" kern="1200" baseline="0" dirty="0" smtClean="0">
                <a:solidFill>
                  <a:schemeClr val="tx1"/>
                </a:solidFill>
                <a:latin typeface="+mn-lt"/>
                <a:ea typeface="+mn-ea"/>
                <a:cs typeface="+mn-cs"/>
              </a:rPr>
              <a:t>" 7 NONE UNTRANSLATABLE</a:t>
            </a:r>
          </a:p>
          <a:p>
            <a:r>
              <a:rPr lang="en-US" sz="1200" b="1" kern="1200" baseline="0" dirty="0" smtClean="0">
                <a:solidFill>
                  <a:schemeClr val="tx1"/>
                </a:solidFill>
                <a:latin typeface="+mn-lt"/>
                <a:ea typeface="+mn-ea"/>
                <a:cs typeface="+mn-cs"/>
              </a:rPr>
              <a:t>1 SEARCH train1.pt_mstr </a:t>
            </a:r>
            <a:r>
              <a:rPr lang="en-US" sz="1200" b="1" kern="1200" baseline="0" dirty="0" err="1" smtClean="0">
                <a:solidFill>
                  <a:schemeClr val="tx1"/>
                </a:solidFill>
                <a:latin typeface="+mn-lt"/>
                <a:ea typeface="+mn-ea"/>
                <a:cs typeface="+mn-cs"/>
              </a:rPr>
              <a:t>pt_part</a:t>
            </a:r>
            <a:r>
              <a:rPr lang="en-US" sz="1200" b="1" kern="1200" baseline="0" dirty="0" smtClean="0">
                <a:solidFill>
                  <a:schemeClr val="tx1"/>
                </a:solidFill>
                <a:latin typeface="+mn-lt"/>
                <a:ea typeface="+mn-ea"/>
                <a:cs typeface="+mn-cs"/>
              </a:rPr>
              <a:t> WHOLE-INDEX</a:t>
            </a:r>
          </a:p>
          <a:p>
            <a:r>
              <a:rPr lang="en-US" sz="1200" kern="1200" baseline="0" dirty="0" smtClean="0">
                <a:solidFill>
                  <a:schemeClr val="tx1"/>
                </a:solidFill>
                <a:latin typeface="+mn-lt"/>
                <a:ea typeface="+mn-ea"/>
                <a:cs typeface="+mn-cs"/>
              </a:rPr>
              <a:t>4 STRING "</a:t>
            </a:r>
            <a:r>
              <a:rPr lang="en-US" sz="1200" kern="1200" baseline="0" dirty="0" err="1" smtClean="0">
                <a:solidFill>
                  <a:schemeClr val="tx1"/>
                </a:solidFill>
                <a:latin typeface="+mn-lt"/>
                <a:ea typeface="+mn-ea"/>
                <a:cs typeface="+mn-cs"/>
              </a:rPr>
              <a:t>pl_mstr</a:t>
            </a:r>
            <a:r>
              <a:rPr lang="en-US" sz="1200" kern="1200" baseline="0" dirty="0" smtClean="0">
                <a:solidFill>
                  <a:schemeClr val="tx1"/>
                </a:solidFill>
                <a:latin typeface="+mn-lt"/>
                <a:ea typeface="+mn-ea"/>
                <a:cs typeface="+mn-cs"/>
              </a:rPr>
              <a:t>" 7 NONE UNTRANSLATABLE</a:t>
            </a:r>
          </a:p>
          <a:p>
            <a:r>
              <a:rPr lang="en-US" sz="1200" kern="1200" baseline="0" dirty="0" smtClean="0">
                <a:solidFill>
                  <a:schemeClr val="tx1"/>
                </a:solidFill>
                <a:latin typeface="+mn-lt"/>
                <a:ea typeface="+mn-ea"/>
                <a:cs typeface="+mn-cs"/>
              </a:rPr>
              <a:t>4 ACCESS train1.pl_mstr </a:t>
            </a:r>
            <a:r>
              <a:rPr lang="en-US" sz="1200" kern="1200" baseline="0" dirty="0" err="1" smtClean="0">
                <a:solidFill>
                  <a:schemeClr val="tx1"/>
                </a:solidFill>
                <a:latin typeface="+mn-lt"/>
                <a:ea typeface="+mn-ea"/>
                <a:cs typeface="+mn-cs"/>
              </a:rPr>
              <a:t>pl_domain</a:t>
            </a:r>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4 ACCESS train1.pt_mstr </a:t>
            </a:r>
            <a:r>
              <a:rPr lang="en-US" sz="1200" kern="1200" baseline="0" dirty="0" err="1" smtClean="0">
                <a:solidFill>
                  <a:schemeClr val="tx1"/>
                </a:solidFill>
                <a:latin typeface="+mn-lt"/>
                <a:ea typeface="+mn-ea"/>
                <a:cs typeface="+mn-cs"/>
              </a:rPr>
              <a:t>pt_domain</a:t>
            </a:r>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4 ACCESS train1.pl_mstr </a:t>
            </a:r>
            <a:r>
              <a:rPr lang="en-US" sz="1200" kern="1200" baseline="0" dirty="0" err="1" smtClean="0">
                <a:solidFill>
                  <a:schemeClr val="tx1"/>
                </a:solidFill>
                <a:latin typeface="+mn-lt"/>
                <a:ea typeface="+mn-ea"/>
                <a:cs typeface="+mn-cs"/>
              </a:rPr>
              <a:t>pl_prod_line</a:t>
            </a:r>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4 ACCESS train1.pt_mstr </a:t>
            </a:r>
            <a:r>
              <a:rPr lang="en-US" sz="1200" kern="1200" baseline="0" dirty="0" err="1" smtClean="0">
                <a:solidFill>
                  <a:schemeClr val="tx1"/>
                </a:solidFill>
                <a:latin typeface="+mn-lt"/>
                <a:ea typeface="+mn-ea"/>
                <a:cs typeface="+mn-cs"/>
              </a:rPr>
              <a:t>pt_prod_line</a:t>
            </a:r>
            <a:endParaRPr lang="en-US" sz="1200" kern="1200" baseline="0" dirty="0" smtClean="0">
              <a:solidFill>
                <a:schemeClr val="tx1"/>
              </a:solidFill>
              <a:latin typeface="+mn-lt"/>
              <a:ea typeface="+mn-ea"/>
              <a:cs typeface="+mn-cs"/>
            </a:endParaRPr>
          </a:p>
          <a:p>
            <a:r>
              <a:rPr lang="en-US" sz="1200" b="1" kern="1200" baseline="0" dirty="0" smtClean="0">
                <a:solidFill>
                  <a:schemeClr val="tx1"/>
                </a:solidFill>
                <a:latin typeface="+mn-lt"/>
                <a:ea typeface="+mn-ea"/>
                <a:cs typeface="+mn-cs"/>
              </a:rPr>
              <a:t>4 SEARCH train1.pl_mstr </a:t>
            </a:r>
            <a:r>
              <a:rPr lang="en-US" sz="1200" b="1" kern="1200" baseline="0" dirty="0" err="1" smtClean="0">
                <a:solidFill>
                  <a:schemeClr val="tx1"/>
                </a:solidFill>
                <a:latin typeface="+mn-lt"/>
                <a:ea typeface="+mn-ea"/>
                <a:cs typeface="+mn-cs"/>
              </a:rPr>
              <a:t>pl_prod_line</a:t>
            </a:r>
            <a:endParaRPr lang="en-US" sz="1200" b="1"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5 ACCESS train1.pt_mstr </a:t>
            </a:r>
            <a:r>
              <a:rPr lang="en-US" sz="1200" kern="1200" baseline="0" dirty="0" err="1" smtClean="0">
                <a:solidFill>
                  <a:schemeClr val="tx1"/>
                </a:solidFill>
                <a:latin typeface="+mn-lt"/>
                <a:ea typeface="+mn-ea"/>
                <a:cs typeface="+mn-cs"/>
              </a:rPr>
              <a:t>pt_part</a:t>
            </a:r>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5 ACCESS train1.pt_mstr pt_desc1</a:t>
            </a:r>
          </a:p>
          <a:p>
            <a:r>
              <a:rPr lang="en-US" sz="1200" kern="1200" baseline="0" dirty="0" smtClean="0">
                <a:solidFill>
                  <a:schemeClr val="tx1"/>
                </a:solidFill>
                <a:latin typeface="+mn-lt"/>
                <a:ea typeface="+mn-ea"/>
                <a:cs typeface="+mn-cs"/>
              </a:rPr>
              <a:t>5 ACCESS train1.pl_mstr </a:t>
            </a:r>
            <a:r>
              <a:rPr lang="en-US" sz="1200" kern="1200" baseline="0" dirty="0" err="1" smtClean="0">
                <a:solidFill>
                  <a:schemeClr val="tx1"/>
                </a:solidFill>
                <a:latin typeface="+mn-lt"/>
                <a:ea typeface="+mn-ea"/>
                <a:cs typeface="+mn-cs"/>
              </a:rPr>
              <a:t>pl_prod_line</a:t>
            </a:r>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5 ACCESS train1.pt_mstr </a:t>
            </a:r>
            <a:r>
              <a:rPr lang="en-US" sz="1200" kern="1200" baseline="0" dirty="0" err="1" smtClean="0">
                <a:solidFill>
                  <a:schemeClr val="tx1"/>
                </a:solidFill>
                <a:latin typeface="+mn-lt"/>
                <a:ea typeface="+mn-ea"/>
                <a:cs typeface="+mn-cs"/>
              </a:rPr>
              <a:t>pt_um</a:t>
            </a:r>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5 ACCESS train1.pt_mstr </a:t>
            </a:r>
            <a:r>
              <a:rPr lang="en-US" sz="1200" kern="1200" baseline="0" dirty="0" err="1" smtClean="0">
                <a:solidFill>
                  <a:schemeClr val="tx1"/>
                </a:solidFill>
                <a:latin typeface="+mn-lt"/>
                <a:ea typeface="+mn-ea"/>
                <a:cs typeface="+mn-cs"/>
              </a:rPr>
              <a:t>pt_price</a:t>
            </a:r>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5 STRING "x(18)" 5 NONE TRANSLATABLE  FORMAT</a:t>
            </a:r>
          </a:p>
          <a:p>
            <a:r>
              <a:rPr lang="en-US" sz="1200" kern="1200" baseline="0" dirty="0" smtClean="0">
                <a:solidFill>
                  <a:schemeClr val="tx1"/>
                </a:solidFill>
                <a:latin typeface="+mn-lt"/>
                <a:ea typeface="+mn-ea"/>
                <a:cs typeface="+mn-cs"/>
              </a:rPr>
              <a:t>5 STRING "x(24)" 5 NONE TRANSLATABLE  FORMAT</a:t>
            </a:r>
          </a:p>
          <a:p>
            <a:r>
              <a:rPr lang="en-US" sz="1200" kern="1200" baseline="0" dirty="0" smtClean="0">
                <a:solidFill>
                  <a:schemeClr val="tx1"/>
                </a:solidFill>
                <a:latin typeface="+mn-lt"/>
                <a:ea typeface="+mn-ea"/>
                <a:cs typeface="+mn-cs"/>
              </a:rPr>
              <a:t>5 STRING "x(4)" 4 NONE TRANSLATABLE  FORMAT</a:t>
            </a:r>
          </a:p>
          <a:p>
            <a:r>
              <a:rPr lang="en-US" sz="1200" kern="1200" baseline="0" dirty="0" smtClean="0">
                <a:solidFill>
                  <a:schemeClr val="tx1"/>
                </a:solidFill>
                <a:latin typeface="+mn-lt"/>
                <a:ea typeface="+mn-ea"/>
                <a:cs typeface="+mn-cs"/>
              </a:rPr>
              <a:t>12 STRING "Item Number" 11 LEFT TRANSLATABLE</a:t>
            </a:r>
          </a:p>
          <a:p>
            <a:r>
              <a:rPr lang="en-US" sz="1200" kern="1200" baseline="0" dirty="0" smtClean="0">
                <a:solidFill>
                  <a:schemeClr val="tx1"/>
                </a:solidFill>
                <a:latin typeface="+mn-lt"/>
                <a:ea typeface="+mn-ea"/>
                <a:cs typeface="+mn-cs"/>
              </a:rPr>
              <a:t>12 STRING "Description" 11 LEFT TRANSLATABLE</a:t>
            </a:r>
          </a:p>
          <a:p>
            <a:r>
              <a:rPr lang="en-US" sz="1200" kern="1200" baseline="0" dirty="0" smtClean="0">
                <a:solidFill>
                  <a:schemeClr val="tx1"/>
                </a:solidFill>
                <a:latin typeface="+mn-lt"/>
                <a:ea typeface="+mn-ea"/>
                <a:cs typeface="+mn-cs"/>
              </a:rPr>
              <a:t>12 STRING "Line" 4 LEFT TRANSLATABLE</a:t>
            </a:r>
          </a:p>
          <a:p>
            <a:r>
              <a:rPr lang="en-US" sz="1200" kern="1200" baseline="0" dirty="0" smtClean="0">
                <a:solidFill>
                  <a:schemeClr val="tx1"/>
                </a:solidFill>
                <a:latin typeface="+mn-lt"/>
                <a:ea typeface="+mn-ea"/>
                <a:cs typeface="+mn-cs"/>
              </a:rPr>
              <a:t>12 STRING "</a:t>
            </a:r>
            <a:r>
              <a:rPr lang="en-US" sz="1200" kern="1200" baseline="0" dirty="0" err="1" smtClean="0">
                <a:solidFill>
                  <a:schemeClr val="tx1"/>
                </a:solidFill>
                <a:latin typeface="+mn-lt"/>
                <a:ea typeface="+mn-ea"/>
                <a:cs typeface="+mn-cs"/>
              </a:rPr>
              <a:t>pt_part</a:t>
            </a:r>
            <a:r>
              <a:rPr lang="en-US" sz="1200" kern="1200" baseline="0" dirty="0" smtClean="0">
                <a:solidFill>
                  <a:schemeClr val="tx1"/>
                </a:solidFill>
                <a:latin typeface="+mn-lt"/>
                <a:ea typeface="+mn-ea"/>
                <a:cs typeface="+mn-cs"/>
              </a:rPr>
              <a:t>" 7 NONE UNTRANSLATABLE</a:t>
            </a:r>
          </a:p>
          <a:p>
            <a:r>
              <a:rPr lang="en-US" sz="1200" kern="1200" baseline="0" dirty="0" smtClean="0">
                <a:solidFill>
                  <a:schemeClr val="tx1"/>
                </a:solidFill>
                <a:latin typeface="+mn-lt"/>
                <a:ea typeface="+mn-ea"/>
                <a:cs typeface="+mn-cs"/>
              </a:rPr>
              <a:t>12 STRING "pt_desc1" 8 NONE UNTRANSLATABLE</a:t>
            </a:r>
          </a:p>
          <a:p>
            <a:r>
              <a:rPr lang="en-US" sz="1200" kern="1200" baseline="0" dirty="0" smtClean="0">
                <a:solidFill>
                  <a:schemeClr val="tx1"/>
                </a:solidFill>
                <a:latin typeface="+mn-lt"/>
                <a:ea typeface="+mn-ea"/>
                <a:cs typeface="+mn-cs"/>
              </a:rPr>
              <a:t>12 STRING "</a:t>
            </a:r>
            <a:r>
              <a:rPr lang="en-US" sz="1200" kern="1200" baseline="0" dirty="0" err="1" smtClean="0">
                <a:solidFill>
                  <a:schemeClr val="tx1"/>
                </a:solidFill>
                <a:latin typeface="+mn-lt"/>
                <a:ea typeface="+mn-ea"/>
                <a:cs typeface="+mn-cs"/>
              </a:rPr>
              <a:t>pl_prod_line</a:t>
            </a:r>
            <a:r>
              <a:rPr lang="en-US" sz="1200" kern="1200" baseline="0" dirty="0" smtClean="0">
                <a:solidFill>
                  <a:schemeClr val="tx1"/>
                </a:solidFill>
                <a:latin typeface="+mn-lt"/>
                <a:ea typeface="+mn-ea"/>
                <a:cs typeface="+mn-cs"/>
              </a:rPr>
              <a:t>" 12 NONE UNTRANSLATABLE</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43</a:t>
            </a:fld>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This option produces a listing of the compilation that includes the following information:</a:t>
            </a:r>
          </a:p>
          <a:p>
            <a:endParaRPr lang="en-US" sz="1200" kern="1200" baseline="0" dirty="0" smtClean="0">
              <a:solidFill>
                <a:schemeClr val="tx1"/>
              </a:solidFill>
              <a:latin typeface="+mn-lt"/>
              <a:ea typeface="+mn-ea"/>
              <a:cs typeface="+mn-cs"/>
            </a:endParaRPr>
          </a:p>
          <a:p>
            <a:pPr>
              <a:buFont typeface="Arial" pitchFamily="34" charset="0"/>
              <a:buChar char="•"/>
            </a:pPr>
            <a:r>
              <a:rPr lang="en-US" sz="1200" kern="1200" baseline="0" dirty="0" smtClean="0">
                <a:solidFill>
                  <a:schemeClr val="tx1"/>
                </a:solidFill>
                <a:latin typeface="+mn-lt"/>
                <a:ea typeface="+mn-ea"/>
                <a:cs typeface="+mn-cs"/>
              </a:rPr>
              <a:t> The number of the block where each statement belongs</a:t>
            </a:r>
          </a:p>
          <a:p>
            <a:pPr>
              <a:buFont typeface="Arial" pitchFamily="34" charset="0"/>
              <a:buChar char="•"/>
            </a:pPr>
            <a:r>
              <a:rPr lang="en-US" sz="1200" kern="1200" baseline="0" dirty="0" smtClean="0">
                <a:solidFill>
                  <a:schemeClr val="tx1"/>
                </a:solidFill>
                <a:latin typeface="+mn-lt"/>
                <a:ea typeface="+mn-ea"/>
                <a:cs typeface="+mn-cs"/>
              </a:rPr>
              <a:t> The name of the source file you are compiling</a:t>
            </a:r>
          </a:p>
          <a:p>
            <a:pPr>
              <a:buFont typeface="Arial" pitchFamily="34" charset="0"/>
              <a:buChar char="•"/>
            </a:pPr>
            <a:r>
              <a:rPr lang="en-US" sz="1200" kern="1200" baseline="0" dirty="0" smtClean="0">
                <a:solidFill>
                  <a:schemeClr val="tx1"/>
                </a:solidFill>
                <a:latin typeface="+mn-lt"/>
                <a:ea typeface="+mn-ea"/>
                <a:cs typeface="+mn-cs"/>
              </a:rPr>
              <a:t> The date and time at the start of the compilation</a:t>
            </a:r>
          </a:p>
          <a:p>
            <a:pPr>
              <a:buFont typeface="Arial" pitchFamily="34" charset="0"/>
              <a:buChar char="•"/>
            </a:pPr>
            <a:r>
              <a:rPr lang="en-US" sz="1200" kern="1200" baseline="0" dirty="0" smtClean="0">
                <a:solidFill>
                  <a:schemeClr val="tx1"/>
                </a:solidFill>
                <a:latin typeface="+mn-lt"/>
                <a:ea typeface="+mn-ea"/>
                <a:cs typeface="+mn-cs"/>
              </a:rPr>
              <a:t> The line number of each line in the source file</a:t>
            </a:r>
          </a:p>
          <a:p>
            <a:pPr>
              <a:buFont typeface="Arial" pitchFamily="34" charset="0"/>
              <a:buChar char="•"/>
            </a:pPr>
            <a:r>
              <a:rPr lang="en-US" sz="1200" kern="1200" baseline="0" dirty="0" smtClean="0">
                <a:solidFill>
                  <a:schemeClr val="tx1"/>
                </a:solidFill>
                <a:latin typeface="+mn-lt"/>
                <a:ea typeface="+mn-ea"/>
                <a:cs typeface="+mn-cs"/>
              </a:rPr>
              <a:t> The complete text of all include files and the name of any </a:t>
            </a:r>
            <a:r>
              <a:rPr lang="en-US" sz="1200" kern="1200" baseline="0" dirty="0" err="1" smtClean="0">
                <a:solidFill>
                  <a:schemeClr val="tx1"/>
                </a:solidFill>
                <a:latin typeface="+mn-lt"/>
                <a:ea typeface="+mn-ea"/>
                <a:cs typeface="+mn-cs"/>
              </a:rPr>
              <a:t>subprocedures</a:t>
            </a:r>
            <a:endParaRPr lang="en-US" sz="1200" kern="1200" baseline="0" dirty="0" smtClean="0">
              <a:solidFill>
                <a:schemeClr val="tx1"/>
              </a:solidFill>
              <a:latin typeface="+mn-lt"/>
              <a:ea typeface="+mn-ea"/>
              <a:cs typeface="+mn-cs"/>
            </a:endParaRPr>
          </a:p>
          <a:p>
            <a:pPr>
              <a:buFont typeface="Arial" pitchFamily="34" charset="0"/>
              <a:buChar char="•"/>
            </a:pPr>
            <a:r>
              <a:rPr lang="en-US" sz="1200" kern="1200" baseline="0" dirty="0" smtClean="0">
                <a:solidFill>
                  <a:schemeClr val="tx1"/>
                </a:solidFill>
                <a:latin typeface="+mn-lt"/>
                <a:ea typeface="+mn-ea"/>
                <a:cs typeface="+mn-cs"/>
              </a:rPr>
              <a:t> The buffer and frame scopes to procedures, internal procedures, and trigger blocks</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45</a:t>
            </a:fld>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When the Progress editor is closed, the QAD EA menu screen is displayed. You can exit in two ways.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Option 1:</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1. Select </a:t>
            </a:r>
            <a:r>
              <a:rPr lang="en-US" sz="1200" kern="1200" baseline="0" dirty="0" err="1" smtClean="0">
                <a:solidFill>
                  <a:schemeClr val="tx1"/>
                </a:solidFill>
                <a:latin typeface="+mn-lt"/>
                <a:ea typeface="+mn-ea"/>
                <a:cs typeface="+mn-cs"/>
              </a:rPr>
              <a:t>File|New</a:t>
            </a:r>
            <a:r>
              <a:rPr lang="en-US" sz="1200" kern="1200" baseline="0" dirty="0" smtClean="0">
                <a:solidFill>
                  <a:schemeClr val="tx1"/>
                </a:solidFill>
                <a:latin typeface="+mn-lt"/>
                <a:ea typeface="+mn-ea"/>
                <a:cs typeface="+mn-cs"/>
              </a:rPr>
              <a:t> to get a clear editor buffer.</a:t>
            </a:r>
          </a:p>
          <a:p>
            <a:r>
              <a:rPr lang="en-US" sz="1200" kern="1200" baseline="0" dirty="0" smtClean="0">
                <a:solidFill>
                  <a:schemeClr val="tx1"/>
                </a:solidFill>
                <a:latin typeface="+mn-lt"/>
                <a:ea typeface="+mn-ea"/>
                <a:cs typeface="+mn-cs"/>
              </a:rPr>
              <a:t>2. Type quit.</a:t>
            </a:r>
          </a:p>
          <a:p>
            <a:r>
              <a:rPr lang="en-US" sz="1200" kern="1200" baseline="0" dirty="0" smtClean="0">
                <a:solidFill>
                  <a:schemeClr val="tx1"/>
                </a:solidFill>
                <a:latin typeface="+mn-lt"/>
                <a:ea typeface="+mn-ea"/>
                <a:cs typeface="+mn-cs"/>
              </a:rPr>
              <a:t>3. Press F2 (GUI) or F1 (character).</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Option 2:</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Select </a:t>
            </a:r>
            <a:r>
              <a:rPr lang="en-US" sz="1200" kern="1200" baseline="0" dirty="0" err="1" smtClean="0">
                <a:solidFill>
                  <a:schemeClr val="tx1"/>
                </a:solidFill>
                <a:latin typeface="+mn-lt"/>
                <a:ea typeface="+mn-ea"/>
                <a:cs typeface="+mn-cs"/>
              </a:rPr>
              <a:t>File|Exit</a:t>
            </a:r>
            <a:r>
              <a:rPr lang="en-US" sz="1200" kern="1200" baseline="0" dirty="0" smtClean="0">
                <a:solidFill>
                  <a:schemeClr val="tx1"/>
                </a:solidFill>
                <a:latin typeface="+mn-lt"/>
                <a:ea typeface="+mn-ea"/>
                <a:cs typeface="+mn-cs"/>
              </a:rPr>
              <a:t> from the menu.</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46</a:t>
            </a:fld>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mn-lt"/>
                <a:ea typeface="+mn-ea"/>
                <a:cs typeface="+mn-cs"/>
              </a:rPr>
              <a:t>Exercise 3-3: Leaving</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1. Make sure that all of your programs are saved, then quit the Progress session using one of the two methods.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2. Start a new Progress Editor session.</a:t>
            </a:r>
          </a:p>
          <a:p>
            <a:pPr marL="232212" indent="-232212"/>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47</a:t>
            </a:fld>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In this lesson, you learned how to get in and out of the Progress Editor and how to use the Progress pull-down menus.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You will perform both of these actions throughout the rest of the lessons, so make sure you feel comfortable doing them.</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28848"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In this lesson, you will learn how to create simple Progress procedures to access and display information from the database.</a:t>
            </a:r>
          </a:p>
          <a:p>
            <a:pPr defTabSz="928848">
              <a:defRPr/>
            </a:pP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50</a:t>
            </a:fld>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51</a:t>
            </a:fld>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This is a simple program displaying the database name. An expression is a constant, field name, variable name, calculated value, or any combination of these.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In QAD EA, the most common use for the DISPLAY statement is to display/print database fields or calculated values. Data types for expressions can be character, date, decimal, integer, logical, or handle. See “Data Types” on page 23 for data types and default formats.</a:t>
            </a:r>
          </a:p>
        </p:txBody>
      </p:sp>
      <p:sp>
        <p:nvSpPr>
          <p:cNvPr id="4" name="Slide Number Placeholder 3"/>
          <p:cNvSpPr>
            <a:spLocks noGrp="1"/>
          </p:cNvSpPr>
          <p:nvPr>
            <p:ph type="sldNum" sz="quarter" idx="10"/>
          </p:nvPr>
        </p:nvSpPr>
        <p:spPr/>
        <p:txBody>
          <a:bodyPr/>
          <a:lstStyle/>
          <a:p>
            <a:fld id="{955F40EC-4A45-4BA0-88E8-AEAD7F90807E}" type="slidenum">
              <a:rPr lang="en-US" smtClean="0"/>
              <a:pPr/>
              <a:t>53</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Progress consists of the following components:</a:t>
            </a:r>
          </a:p>
          <a:p>
            <a:endParaRPr lang="en-US" dirty="0" smtClean="0"/>
          </a:p>
          <a:p>
            <a:pPr>
              <a:buFont typeface="Arial" pitchFamily="34" charset="0"/>
              <a:buChar char="•"/>
            </a:pPr>
            <a:r>
              <a:rPr lang="en-US" dirty="0" smtClean="0"/>
              <a:t>The Database Manager manages all interactions with information in the database to ensure the security and integrity of your data.</a:t>
            </a:r>
          </a:p>
          <a:p>
            <a:pPr>
              <a:buFont typeface="Arial" pitchFamily="34" charset="0"/>
              <a:buNone/>
            </a:pPr>
            <a:endParaRPr lang="en-US" dirty="0" smtClean="0"/>
          </a:p>
          <a:p>
            <a:pPr>
              <a:buFont typeface="Arial" pitchFamily="34" charset="0"/>
              <a:buChar char="•"/>
            </a:pPr>
            <a:r>
              <a:rPr lang="en-US" dirty="0" smtClean="0"/>
              <a:t>The Data Dictionary describes the information stored in your database. This includes what data is in the database, the structure of the data, and how it will be accessed.</a:t>
            </a:r>
          </a:p>
          <a:p>
            <a:pPr>
              <a:buFont typeface="Arial" pitchFamily="34" charset="0"/>
              <a:buChar char="•"/>
            </a:pPr>
            <a:endParaRPr lang="en-US" dirty="0" smtClean="0"/>
          </a:p>
          <a:p>
            <a:pPr>
              <a:buFont typeface="Arial" pitchFamily="34" charset="0"/>
              <a:buChar char="•"/>
            </a:pPr>
            <a:r>
              <a:rPr lang="en-US" dirty="0" smtClean="0"/>
              <a:t>The Progress language is what you use to write procedures that retrieve and display information from your database. Progress is a 4GL or fourth-generation language, which represents a class of programming languages closer to human languages than typical high-level programming languages. Progress is also described as an ABL, advanced business language.</a:t>
            </a:r>
          </a:p>
          <a:p>
            <a:pPr>
              <a:buFont typeface="Arial" pitchFamily="34" charset="0"/>
              <a:buChar char="•"/>
            </a:pPr>
            <a:endParaRPr lang="en-US" dirty="0" smtClean="0"/>
          </a:p>
          <a:p>
            <a:pPr>
              <a:buFont typeface="Arial" pitchFamily="34" charset="0"/>
              <a:buChar char="•"/>
            </a:pPr>
            <a:r>
              <a:rPr lang="en-US" dirty="0" smtClean="0"/>
              <a:t>The Frame Manager controls the way your information is displayed. It provides default output formats for displaying information.</a:t>
            </a:r>
          </a:p>
          <a:p>
            <a:pPr>
              <a:buFont typeface="Arial" pitchFamily="34" charset="0"/>
              <a:buChar char="•"/>
            </a:pPr>
            <a:endParaRPr lang="en-US" dirty="0" smtClean="0"/>
          </a:p>
          <a:p>
            <a:pPr>
              <a:buFont typeface="Arial" pitchFamily="34" charset="0"/>
              <a:buChar char="•"/>
            </a:pPr>
            <a:r>
              <a:rPr lang="en-US" dirty="0" smtClean="0"/>
              <a:t>The Editor is what you use to write and edit Progress language procedures.</a:t>
            </a:r>
          </a:p>
          <a:p>
            <a:endParaRPr lang="en-US" dirty="0" smtClean="0"/>
          </a:p>
          <a:p>
            <a:r>
              <a:rPr lang="en-US" dirty="0" smtClean="0"/>
              <a:t>Each component is discussed in more detail.</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Grp="1" noChangeArrowheads="1"/>
          </p:cNvSpPr>
          <p:nvPr>
            <p:ph type="dt" idx="1"/>
          </p:nvPr>
        </p:nvSpPr>
        <p:spPr>
          <a:ln/>
        </p:spPr>
        <p:txBody>
          <a:bodyPr/>
          <a:lstStyle/>
          <a:p>
            <a:fld id="{E7142B1B-591A-4806-8585-C0EEDF55B857}" type="datetime1">
              <a:rPr lang="en-US"/>
              <a:pPr/>
              <a:t>1/29/2014</a:t>
            </a:fld>
            <a:endParaRPr lang="en-US" dirty="0"/>
          </a:p>
        </p:txBody>
      </p:sp>
      <p:sp>
        <p:nvSpPr>
          <p:cNvPr id="7" name="Rectangle 13"/>
          <p:cNvSpPr>
            <a:spLocks noGrp="1" noChangeArrowheads="1"/>
          </p:cNvSpPr>
          <p:nvPr>
            <p:ph type="sldNum" sz="quarter" idx="5"/>
          </p:nvPr>
        </p:nvSpPr>
        <p:spPr>
          <a:ln/>
        </p:spPr>
        <p:txBody>
          <a:bodyPr/>
          <a:lstStyle/>
          <a:p>
            <a:fld id="{70B75F16-A75C-41E0-8640-406994E150E4}" type="slidenum">
              <a:rPr lang="en-US"/>
              <a:pPr/>
              <a:t>54</a:t>
            </a:fld>
            <a:endParaRPr lang="en-US" dirty="0"/>
          </a:p>
        </p:txBody>
      </p:sp>
      <p:sp>
        <p:nvSpPr>
          <p:cNvPr id="67586" name="Rectangle 2050"/>
          <p:cNvSpPr>
            <a:spLocks noGrp="1" noRot="1" noChangeAspect="1" noChangeArrowheads="1" noTextEdit="1"/>
          </p:cNvSpPr>
          <p:nvPr>
            <p:ph type="sldImg"/>
          </p:nvPr>
        </p:nvSpPr>
        <p:spPr>
          <a:ln/>
        </p:spPr>
      </p:sp>
      <p:sp>
        <p:nvSpPr>
          <p:cNvPr id="67587" name="Rectangle 2051"/>
          <p:cNvSpPr>
            <a:spLocks noGrp="1" noChangeArrowheads="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Comment lines in Progress programs begin with /* and end with */. Comments can span several lines.</a:t>
            </a:r>
          </a:p>
          <a:p>
            <a:endParaRPr lang="en-US" dirty="0"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mn-lt"/>
                <a:ea typeface="+mn-ea"/>
                <a:cs typeface="+mn-cs"/>
              </a:rPr>
              <a:t>Exercise 4-1: Display</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Type each of the following strings in the Progress Editor and then choose </a:t>
            </a:r>
            <a:r>
              <a:rPr lang="en-US" sz="1200" kern="1200" baseline="0" dirty="0" err="1" smtClean="0">
                <a:solidFill>
                  <a:schemeClr val="tx1"/>
                </a:solidFill>
                <a:latin typeface="+mn-lt"/>
                <a:ea typeface="+mn-ea"/>
                <a:cs typeface="+mn-cs"/>
              </a:rPr>
              <a:t>Compile|Run</a:t>
            </a:r>
            <a:r>
              <a:rPr lang="en-US" sz="1200" kern="1200" baseline="0" dirty="0" smtClean="0">
                <a:solidFill>
                  <a:schemeClr val="tx1"/>
                </a:solidFill>
                <a:latin typeface="+mn-lt"/>
                <a:ea typeface="+mn-ea"/>
                <a:cs typeface="+mn-cs"/>
              </a:rPr>
              <a:t> to see the result.</a:t>
            </a:r>
          </a:p>
          <a:p>
            <a:endParaRPr lang="en-US" sz="1200" kern="1200" baseline="0" dirty="0" smtClean="0">
              <a:solidFill>
                <a:schemeClr val="tx1"/>
              </a:solidFill>
              <a:latin typeface="+mn-lt"/>
              <a:ea typeface="+mn-ea"/>
              <a:cs typeface="+mn-cs"/>
            </a:endParaRPr>
          </a:p>
          <a:p>
            <a:pPr marL="228600" indent="-228600">
              <a:buAutoNum type="arabicPeriod"/>
            </a:pPr>
            <a:r>
              <a:rPr lang="en-US" sz="1200" kern="1200" baseline="0" dirty="0" smtClean="0">
                <a:solidFill>
                  <a:schemeClr val="tx1"/>
                </a:solidFill>
                <a:latin typeface="+mn-lt"/>
                <a:ea typeface="+mn-ea"/>
                <a:cs typeface="+mn-cs"/>
              </a:rPr>
              <a:t>DISPLAY Progress.</a:t>
            </a:r>
          </a:p>
          <a:p>
            <a:pPr marL="228600" indent="-228600">
              <a:buNone/>
            </a:pPr>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2. DISPLAY TODAY.</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3. DISPLAY "Simple Arithmetic:" 5 + 4 / 2.</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Note the period at the end of each statement. The case of the statement does not affect the results.</a:t>
            </a:r>
          </a:p>
          <a:p>
            <a:pPr marL="232212" indent="-232212"/>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55</a:t>
            </a:fld>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200" kern="1200" baseline="0" dirty="0" smtClean="0">
                <a:solidFill>
                  <a:schemeClr val="tx1"/>
                </a:solidFill>
                <a:latin typeface="+mn-lt"/>
                <a:ea typeface="+mn-ea"/>
                <a:cs typeface="+mn-cs"/>
              </a:rPr>
              <a:t>This program displays several fields for every record in the Item Master. Records are retrieved in the order of the primary index </a:t>
            </a:r>
            <a:r>
              <a:rPr lang="en-US" sz="1200" kern="1200" baseline="0" dirty="0" err="1" smtClean="0">
                <a:solidFill>
                  <a:schemeClr val="tx1"/>
                </a:solidFill>
                <a:latin typeface="+mn-lt"/>
                <a:ea typeface="+mn-ea"/>
                <a:cs typeface="+mn-cs"/>
              </a:rPr>
              <a:t>pt_part</a:t>
            </a:r>
            <a:r>
              <a:rPr lang="en-US" sz="1200" kern="1200" baseline="0" dirty="0" smtClean="0">
                <a:solidFill>
                  <a:schemeClr val="tx1"/>
                </a:solidFill>
                <a:latin typeface="+mn-lt"/>
                <a:ea typeface="+mn-ea"/>
                <a:cs typeface="+mn-cs"/>
              </a:rPr>
              <a:t>.</a:t>
            </a:r>
          </a:p>
          <a:p>
            <a:endParaRPr lang="en-US" sz="1200" kern="1200" baseline="0" dirty="0" smtClean="0">
              <a:solidFill>
                <a:schemeClr val="tx1"/>
              </a:solidFill>
              <a:latin typeface="+mn-lt"/>
              <a:ea typeface="+mn-ea"/>
              <a:cs typeface="+mn-cs"/>
            </a:endParaRPr>
          </a:p>
          <a:p>
            <a:pPr>
              <a:buFont typeface="Arial" pitchFamily="34" charset="0"/>
              <a:buChar char="•"/>
            </a:pPr>
            <a:r>
              <a:rPr lang="en-US" sz="1200" kern="1200" baseline="0" dirty="0" smtClean="0">
                <a:solidFill>
                  <a:schemeClr val="tx1"/>
                </a:solidFill>
                <a:latin typeface="+mn-lt"/>
                <a:ea typeface="+mn-ea"/>
                <a:cs typeface="+mn-cs"/>
              </a:rPr>
              <a:t> The FOR EACH statement is a block structure that iterates through the records in a database table and reads one record at a time.</a:t>
            </a:r>
          </a:p>
          <a:p>
            <a:pPr>
              <a:buFont typeface="Arial" pitchFamily="34" charset="0"/>
              <a:buChar char="•"/>
            </a:pPr>
            <a:r>
              <a:rPr lang="en-US" sz="1200" kern="1200" baseline="0" dirty="0" smtClean="0">
                <a:solidFill>
                  <a:schemeClr val="tx1"/>
                </a:solidFill>
                <a:latin typeface="+mn-lt"/>
                <a:ea typeface="+mn-ea"/>
                <a:cs typeface="+mn-cs"/>
              </a:rPr>
              <a:t> The DISPLAY statements inside the FOR EACH block are executed once for each record in </a:t>
            </a:r>
            <a:r>
              <a:rPr lang="en-US" sz="1200" kern="1200" baseline="0" dirty="0" err="1" smtClean="0">
                <a:solidFill>
                  <a:schemeClr val="tx1"/>
                </a:solidFill>
                <a:latin typeface="+mn-lt"/>
                <a:ea typeface="+mn-ea"/>
                <a:cs typeface="+mn-cs"/>
              </a:rPr>
              <a:t>pt_mstr</a:t>
            </a:r>
            <a:r>
              <a:rPr lang="en-US" sz="1200" kern="1200" baseline="0" dirty="0" smtClean="0">
                <a:solidFill>
                  <a:schemeClr val="tx1"/>
                </a:solidFill>
                <a:latin typeface="+mn-lt"/>
                <a:ea typeface="+mn-ea"/>
                <a:cs typeface="+mn-cs"/>
              </a:rPr>
              <a:t>.</a:t>
            </a:r>
          </a:p>
          <a:p>
            <a:pPr>
              <a:buFont typeface="Arial" pitchFamily="34" charset="0"/>
              <a:buChar char="•"/>
            </a:pPr>
            <a:r>
              <a:rPr lang="en-US" sz="1200" kern="1200" baseline="0" dirty="0" smtClean="0">
                <a:solidFill>
                  <a:schemeClr val="tx1"/>
                </a:solidFill>
                <a:latin typeface="+mn-lt"/>
                <a:ea typeface="+mn-ea"/>
                <a:cs typeface="+mn-cs"/>
              </a:rPr>
              <a:t> Progress places a box around the display and controls the paging. The fields are displayed from left to right across the screen/page in the order they are listed in the DISPLAY statement. Progress wraps fields that do not fit on the first line around to the next line.</a:t>
            </a:r>
          </a:p>
          <a:p>
            <a:pPr>
              <a:buFont typeface="Arial" pitchFamily="34" charset="0"/>
              <a:buChar char="•"/>
            </a:pPr>
            <a:r>
              <a:rPr lang="en-US" sz="1200" kern="1200" baseline="0" dirty="0" smtClean="0">
                <a:solidFill>
                  <a:schemeClr val="tx1"/>
                </a:solidFill>
                <a:latin typeface="+mn-lt"/>
                <a:ea typeface="+mn-ea"/>
                <a:cs typeface="+mn-cs"/>
              </a:rPr>
              <a:t> Field labels and other display characteristics are taken from the Data Dictionary field definitions when each field is displayed.</a:t>
            </a:r>
          </a:p>
          <a:p>
            <a:pPr>
              <a:buFont typeface="Arial" pitchFamily="34" charset="0"/>
              <a:buChar char="•"/>
            </a:pPr>
            <a:r>
              <a:rPr lang="en-US" sz="1200" kern="1200" baseline="0" dirty="0" smtClean="0">
                <a:solidFill>
                  <a:schemeClr val="tx1"/>
                </a:solidFill>
                <a:latin typeface="+mn-lt"/>
                <a:ea typeface="+mn-ea"/>
                <a:cs typeface="+mn-cs"/>
              </a:rPr>
              <a:t> All statements end with a period (.), except for DO, FOR EACH, and REPEAT block statements, which end with a colon (:).</a:t>
            </a:r>
          </a:p>
          <a:p>
            <a:pPr>
              <a:buFont typeface="Arial" pitchFamily="34" charset="0"/>
              <a:buChar char="•"/>
            </a:pPr>
            <a:r>
              <a:rPr lang="en-US" sz="1200" kern="1200" baseline="0" dirty="0" smtClean="0">
                <a:solidFill>
                  <a:schemeClr val="tx1"/>
                </a:solidFill>
                <a:latin typeface="+mn-lt"/>
                <a:ea typeface="+mn-ea"/>
                <a:cs typeface="+mn-cs"/>
              </a:rPr>
              <a:t> One or more statements can appear within a DO, FOR EACH, or REPEAT block. They are executed on each iteration of the block.</a:t>
            </a:r>
          </a:p>
          <a:p>
            <a:pPr>
              <a:buFont typeface="Arial" pitchFamily="34" charset="0"/>
              <a:buChar char="•"/>
            </a:pPr>
            <a:r>
              <a:rPr lang="en-US" sz="1200" kern="1200" baseline="0" dirty="0" smtClean="0">
                <a:solidFill>
                  <a:schemeClr val="tx1"/>
                </a:solidFill>
                <a:latin typeface="+mn-lt"/>
                <a:ea typeface="+mn-ea"/>
                <a:cs typeface="+mn-cs"/>
              </a:rPr>
              <a:t> An END statement is required following a DO, FOR EACH, or REPEAT statement. The END statement indicates the end of all statements that are to be processed within that block.</a:t>
            </a:r>
          </a:p>
          <a:p>
            <a:endParaRPr lang="en-US" sz="1200" kern="1200" baseline="0" dirty="0" smtClean="0">
              <a:solidFill>
                <a:schemeClr val="tx1"/>
              </a:solidFill>
              <a:latin typeface="+mn-lt"/>
              <a:ea typeface="+mn-ea"/>
              <a:cs typeface="+mn-cs"/>
            </a:endParaRPr>
          </a:p>
          <a:p>
            <a:r>
              <a:rPr lang="en-US" sz="1200" b="1" i="1" kern="1200" baseline="0" dirty="0" smtClean="0">
                <a:solidFill>
                  <a:schemeClr val="tx1"/>
                </a:solidFill>
                <a:latin typeface="+mn-lt"/>
                <a:ea typeface="+mn-ea"/>
                <a:cs typeface="+mn-cs"/>
              </a:rPr>
              <a:t>Note</a:t>
            </a:r>
            <a:r>
              <a:rPr lang="en-US" sz="1200" kern="1200" baseline="0" dirty="0" smtClean="0">
                <a:solidFill>
                  <a:schemeClr val="tx1"/>
                </a:solidFill>
                <a:latin typeface="+mn-lt"/>
                <a:ea typeface="+mn-ea"/>
                <a:cs typeface="+mn-cs"/>
              </a:rPr>
              <a:t>  When multiple records are retrieved, you can use F4 (character) or Esc (GUI) to terminate the display before the program completes.</a:t>
            </a:r>
          </a:p>
          <a:p>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56</a:t>
            </a:fld>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mn-lt"/>
                <a:ea typeface="+mn-ea"/>
                <a:cs typeface="+mn-cs"/>
              </a:rPr>
              <a:t>Exercise 4-2: Retrieve and Display</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Retrieve pc04002.p, modify it as follows, and then choose </a:t>
            </a:r>
            <a:r>
              <a:rPr lang="en-US" sz="1200" kern="1200" baseline="0" dirty="0" err="1" smtClean="0">
                <a:solidFill>
                  <a:schemeClr val="tx1"/>
                </a:solidFill>
                <a:latin typeface="+mn-lt"/>
                <a:ea typeface="+mn-ea"/>
                <a:cs typeface="+mn-cs"/>
              </a:rPr>
              <a:t>Compile|Run</a:t>
            </a:r>
            <a:r>
              <a:rPr lang="en-US" sz="1200" kern="1200" baseline="0" dirty="0" smtClean="0">
                <a:solidFill>
                  <a:schemeClr val="tx1"/>
                </a:solidFill>
                <a:latin typeface="+mn-lt"/>
                <a:ea typeface="+mn-ea"/>
                <a:cs typeface="+mn-cs"/>
              </a:rPr>
              <a:t> to see the effect.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1. First change:</a:t>
            </a:r>
          </a:p>
          <a:p>
            <a:pPr marL="182880"/>
            <a:r>
              <a:rPr lang="en-US" sz="1200" kern="1200" baseline="0" dirty="0" smtClean="0">
                <a:solidFill>
                  <a:schemeClr val="tx1"/>
                </a:solidFill>
                <a:latin typeface="+mn-lt"/>
                <a:ea typeface="+mn-ea"/>
                <a:cs typeface="+mn-cs"/>
              </a:rPr>
              <a:t>From:	DISPLAY pt_desc2 </a:t>
            </a:r>
            <a:r>
              <a:rPr lang="en-US" sz="1200" kern="1200" baseline="0" dirty="0" err="1" smtClean="0">
                <a:solidFill>
                  <a:schemeClr val="tx1"/>
                </a:solidFill>
                <a:latin typeface="+mn-lt"/>
                <a:ea typeface="+mn-ea"/>
                <a:cs typeface="+mn-cs"/>
              </a:rPr>
              <a:t>pt_price</a:t>
            </a:r>
            <a:r>
              <a:rPr lang="en-US" sz="1200" kern="1200" baseline="0" dirty="0" smtClean="0">
                <a:solidFill>
                  <a:schemeClr val="tx1"/>
                </a:solidFill>
                <a:latin typeface="+mn-lt"/>
                <a:ea typeface="+mn-ea"/>
                <a:cs typeface="+mn-cs"/>
              </a:rPr>
              <a:t> WITH WIDTH 132.</a:t>
            </a:r>
            <a:br>
              <a:rPr lang="en-US" sz="1200" kern="1200" baseline="0" dirty="0" smtClean="0">
                <a:solidFill>
                  <a:schemeClr val="tx1"/>
                </a:solidFill>
                <a:latin typeface="+mn-lt"/>
                <a:ea typeface="+mn-ea"/>
                <a:cs typeface="+mn-cs"/>
              </a:rPr>
            </a:br>
            <a:r>
              <a:rPr lang="en-US" sz="1200" kern="1200" baseline="0" dirty="0" smtClean="0">
                <a:solidFill>
                  <a:schemeClr val="tx1"/>
                </a:solidFill>
                <a:latin typeface="+mn-lt"/>
                <a:ea typeface="+mn-ea"/>
                <a:cs typeface="+mn-cs"/>
              </a:rPr>
              <a:t>To:	DISPLAY pt_desc2 WITH WIDTH 132.</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2. Second change:</a:t>
            </a:r>
          </a:p>
          <a:p>
            <a:pPr marL="182880"/>
            <a:r>
              <a:rPr lang="en-US" sz="1200" kern="1200" baseline="0" dirty="0" smtClean="0">
                <a:solidFill>
                  <a:schemeClr val="tx1"/>
                </a:solidFill>
                <a:latin typeface="+mn-lt"/>
                <a:ea typeface="+mn-ea"/>
                <a:cs typeface="+mn-cs"/>
              </a:rPr>
              <a:t>From:	DISPLAY </a:t>
            </a:r>
            <a:r>
              <a:rPr lang="en-US" sz="1200" kern="1200" baseline="0" dirty="0" err="1" smtClean="0">
                <a:solidFill>
                  <a:schemeClr val="tx1"/>
                </a:solidFill>
                <a:latin typeface="+mn-lt"/>
                <a:ea typeface="+mn-ea"/>
                <a:cs typeface="+mn-cs"/>
              </a:rPr>
              <a:t>pt_part</a:t>
            </a:r>
            <a:r>
              <a:rPr lang="en-US" sz="1200" kern="1200" baseline="0" dirty="0" smtClean="0">
                <a:solidFill>
                  <a:schemeClr val="tx1"/>
                </a:solidFill>
                <a:latin typeface="+mn-lt"/>
                <a:ea typeface="+mn-ea"/>
                <a:cs typeface="+mn-cs"/>
              </a:rPr>
              <a:t> </a:t>
            </a:r>
            <a:r>
              <a:rPr lang="en-US" sz="1200" kern="1200" baseline="0" dirty="0" err="1" smtClean="0">
                <a:solidFill>
                  <a:schemeClr val="tx1"/>
                </a:solidFill>
                <a:latin typeface="+mn-lt"/>
                <a:ea typeface="+mn-ea"/>
                <a:cs typeface="+mn-cs"/>
              </a:rPr>
              <a:t>pt_prod_line</a:t>
            </a:r>
            <a:r>
              <a:rPr lang="en-US" sz="1200" kern="1200" baseline="0" dirty="0" smtClean="0">
                <a:solidFill>
                  <a:schemeClr val="tx1"/>
                </a:solidFill>
                <a:latin typeface="+mn-lt"/>
                <a:ea typeface="+mn-ea"/>
                <a:cs typeface="+mn-cs"/>
              </a:rPr>
              <a:t> pt_desc1 WITH WIDTH 132.</a:t>
            </a:r>
          </a:p>
          <a:p>
            <a:pPr marL="182880"/>
            <a:r>
              <a:rPr lang="en-US" sz="1200" kern="1200" baseline="0" dirty="0" smtClean="0">
                <a:solidFill>
                  <a:schemeClr val="tx1"/>
                </a:solidFill>
                <a:latin typeface="+mn-lt"/>
                <a:ea typeface="+mn-ea"/>
                <a:cs typeface="+mn-cs"/>
              </a:rPr>
              <a:t>	DISPLAY pt_desc2 WITH WIDTH 132.</a:t>
            </a:r>
            <a:br>
              <a:rPr lang="en-US" sz="1200" kern="1200" baseline="0" dirty="0" smtClean="0">
                <a:solidFill>
                  <a:schemeClr val="tx1"/>
                </a:solidFill>
                <a:latin typeface="+mn-lt"/>
                <a:ea typeface="+mn-ea"/>
                <a:cs typeface="+mn-cs"/>
              </a:rPr>
            </a:br>
            <a:r>
              <a:rPr lang="en-US" sz="1200" kern="1200" baseline="0" dirty="0" smtClean="0">
                <a:solidFill>
                  <a:schemeClr val="tx1"/>
                </a:solidFill>
                <a:latin typeface="+mn-lt"/>
                <a:ea typeface="+mn-ea"/>
                <a:cs typeface="+mn-cs"/>
              </a:rPr>
              <a:t>To:	DISPLAY </a:t>
            </a:r>
            <a:r>
              <a:rPr lang="en-US" sz="1200" kern="1200" baseline="0" dirty="0" err="1" smtClean="0">
                <a:solidFill>
                  <a:schemeClr val="tx1"/>
                </a:solidFill>
                <a:latin typeface="+mn-lt"/>
                <a:ea typeface="+mn-ea"/>
                <a:cs typeface="+mn-cs"/>
              </a:rPr>
              <a:t>pt_part</a:t>
            </a:r>
            <a:r>
              <a:rPr lang="en-US" sz="1200" kern="1200" baseline="0" dirty="0" smtClean="0">
                <a:solidFill>
                  <a:schemeClr val="tx1"/>
                </a:solidFill>
                <a:latin typeface="+mn-lt"/>
                <a:ea typeface="+mn-ea"/>
                <a:cs typeface="+mn-cs"/>
              </a:rPr>
              <a:t> </a:t>
            </a:r>
            <a:r>
              <a:rPr lang="en-US" sz="1200" kern="1200" baseline="0" dirty="0" err="1" smtClean="0">
                <a:solidFill>
                  <a:schemeClr val="tx1"/>
                </a:solidFill>
                <a:latin typeface="+mn-lt"/>
                <a:ea typeface="+mn-ea"/>
                <a:cs typeface="+mn-cs"/>
              </a:rPr>
              <a:t>pt_prod_line</a:t>
            </a:r>
            <a:r>
              <a:rPr lang="en-US" sz="1200" kern="1200" baseline="0" dirty="0" smtClean="0">
                <a:solidFill>
                  <a:schemeClr val="tx1"/>
                </a:solidFill>
                <a:latin typeface="+mn-lt"/>
                <a:ea typeface="+mn-ea"/>
                <a:cs typeface="+mn-cs"/>
              </a:rPr>
              <a:t> pt_desc1 pt_desc2 WITH WIDTH 132.</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3. Third change:</a:t>
            </a:r>
          </a:p>
          <a:p>
            <a:pPr marL="182880"/>
            <a:r>
              <a:rPr lang="en-US" sz="1200" kern="1200" baseline="0" dirty="0" smtClean="0">
                <a:solidFill>
                  <a:schemeClr val="tx1"/>
                </a:solidFill>
                <a:latin typeface="+mn-lt"/>
                <a:ea typeface="+mn-ea"/>
                <a:cs typeface="+mn-cs"/>
              </a:rPr>
              <a:t>From:	DISPLAY </a:t>
            </a:r>
            <a:r>
              <a:rPr lang="en-US" sz="1200" kern="1200" baseline="0" dirty="0" err="1" smtClean="0">
                <a:solidFill>
                  <a:schemeClr val="tx1"/>
                </a:solidFill>
                <a:latin typeface="+mn-lt"/>
                <a:ea typeface="+mn-ea"/>
                <a:cs typeface="+mn-cs"/>
              </a:rPr>
              <a:t>pt_part</a:t>
            </a:r>
            <a:r>
              <a:rPr lang="en-US" sz="1200" kern="1200" baseline="0" dirty="0" smtClean="0">
                <a:solidFill>
                  <a:schemeClr val="tx1"/>
                </a:solidFill>
                <a:latin typeface="+mn-lt"/>
                <a:ea typeface="+mn-ea"/>
                <a:cs typeface="+mn-cs"/>
              </a:rPr>
              <a:t> </a:t>
            </a:r>
            <a:r>
              <a:rPr lang="en-US" sz="1200" kern="1200" baseline="0" dirty="0" err="1" smtClean="0">
                <a:solidFill>
                  <a:schemeClr val="tx1"/>
                </a:solidFill>
                <a:latin typeface="+mn-lt"/>
                <a:ea typeface="+mn-ea"/>
                <a:cs typeface="+mn-cs"/>
              </a:rPr>
              <a:t>pt_prod_line</a:t>
            </a:r>
            <a:r>
              <a:rPr lang="en-US" sz="1200" kern="1200" baseline="0" dirty="0" smtClean="0">
                <a:solidFill>
                  <a:schemeClr val="tx1"/>
                </a:solidFill>
                <a:latin typeface="+mn-lt"/>
                <a:ea typeface="+mn-ea"/>
                <a:cs typeface="+mn-cs"/>
              </a:rPr>
              <a:t> pt_desc1 pt_desc2 WITH WIDTH 132.</a:t>
            </a:r>
            <a:br>
              <a:rPr lang="en-US" sz="1200" kern="1200" baseline="0" dirty="0" smtClean="0">
                <a:solidFill>
                  <a:schemeClr val="tx1"/>
                </a:solidFill>
                <a:latin typeface="+mn-lt"/>
                <a:ea typeface="+mn-ea"/>
                <a:cs typeface="+mn-cs"/>
              </a:rPr>
            </a:br>
            <a:r>
              <a:rPr lang="en-US" sz="1200" kern="1200" baseline="0" dirty="0" smtClean="0">
                <a:solidFill>
                  <a:schemeClr val="tx1"/>
                </a:solidFill>
                <a:latin typeface="+mn-lt"/>
                <a:ea typeface="+mn-ea"/>
                <a:cs typeface="+mn-cs"/>
              </a:rPr>
              <a:t>To:	DISPLAY </a:t>
            </a:r>
            <a:r>
              <a:rPr lang="en-US" sz="1200" kern="1200" baseline="0" dirty="0" err="1" smtClean="0">
                <a:solidFill>
                  <a:schemeClr val="tx1"/>
                </a:solidFill>
                <a:latin typeface="+mn-lt"/>
                <a:ea typeface="+mn-ea"/>
                <a:cs typeface="+mn-cs"/>
              </a:rPr>
              <a:t>pt_part</a:t>
            </a:r>
            <a:r>
              <a:rPr lang="en-US" sz="1200" kern="1200" baseline="0" dirty="0" smtClean="0">
                <a:solidFill>
                  <a:schemeClr val="tx1"/>
                </a:solidFill>
                <a:latin typeface="+mn-lt"/>
                <a:ea typeface="+mn-ea"/>
                <a:cs typeface="+mn-cs"/>
              </a:rPr>
              <a:t> pt_desc1 </a:t>
            </a:r>
            <a:r>
              <a:rPr lang="en-US" sz="1200" kern="1200" baseline="0" dirty="0" err="1" smtClean="0">
                <a:solidFill>
                  <a:schemeClr val="tx1"/>
                </a:solidFill>
                <a:latin typeface="+mn-lt"/>
                <a:ea typeface="+mn-ea"/>
                <a:cs typeface="+mn-cs"/>
              </a:rPr>
              <a:t>pt_price</a:t>
            </a:r>
            <a:r>
              <a:rPr lang="en-US" sz="1200" kern="1200" baseline="0" dirty="0" smtClean="0">
                <a:solidFill>
                  <a:schemeClr val="tx1"/>
                </a:solidFill>
                <a:latin typeface="+mn-lt"/>
                <a:ea typeface="+mn-ea"/>
                <a:cs typeface="+mn-cs"/>
              </a:rPr>
              <a:t> + (</a:t>
            </a:r>
            <a:r>
              <a:rPr lang="en-US" sz="1200" kern="1200" baseline="0" dirty="0" err="1" smtClean="0">
                <a:solidFill>
                  <a:schemeClr val="tx1"/>
                </a:solidFill>
                <a:latin typeface="+mn-lt"/>
                <a:ea typeface="+mn-ea"/>
                <a:cs typeface="+mn-cs"/>
              </a:rPr>
              <a:t>pt_price</a:t>
            </a:r>
            <a:r>
              <a:rPr lang="en-US" sz="1200" kern="1200" baseline="0" dirty="0" smtClean="0">
                <a:solidFill>
                  <a:schemeClr val="tx1"/>
                </a:solidFill>
                <a:latin typeface="+mn-lt"/>
                <a:ea typeface="+mn-ea"/>
                <a:cs typeface="+mn-cs"/>
              </a:rPr>
              <a:t> *.10) </a:t>
            </a:r>
            <a:r>
              <a:rPr lang="en-US" sz="1200" kern="1200" baseline="0" dirty="0" err="1" smtClean="0">
                <a:solidFill>
                  <a:schemeClr val="tx1"/>
                </a:solidFill>
                <a:latin typeface="+mn-lt"/>
                <a:ea typeface="+mn-ea"/>
                <a:cs typeface="+mn-cs"/>
              </a:rPr>
              <a:t>pt_group</a:t>
            </a:r>
            <a:r>
              <a:rPr lang="en-US" sz="1200" kern="1200" baseline="0" dirty="0" smtClean="0">
                <a:solidFill>
                  <a:schemeClr val="tx1"/>
                </a:solidFill>
                <a:latin typeface="+mn-lt"/>
                <a:ea typeface="+mn-ea"/>
                <a:cs typeface="+mn-cs"/>
              </a:rPr>
              <a:t> </a:t>
            </a:r>
            <a:br>
              <a:rPr lang="en-US" sz="1200" kern="1200" baseline="0" dirty="0" smtClean="0">
                <a:solidFill>
                  <a:schemeClr val="tx1"/>
                </a:solidFill>
                <a:latin typeface="+mn-lt"/>
                <a:ea typeface="+mn-ea"/>
                <a:cs typeface="+mn-cs"/>
              </a:rPr>
            </a:br>
            <a:r>
              <a:rPr lang="en-US" sz="1200" kern="1200" baseline="0" dirty="0" smtClean="0">
                <a:solidFill>
                  <a:schemeClr val="tx1"/>
                </a:solidFill>
                <a:latin typeface="+mn-lt"/>
                <a:ea typeface="+mn-ea"/>
                <a:cs typeface="+mn-cs"/>
              </a:rPr>
              <a:t>           WITH WIDTH 132.</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Note the period at the end of each statement.</a:t>
            </a:r>
          </a:p>
          <a:p>
            <a:pPr marL="232212" indent="-232212"/>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57</a:t>
            </a:fld>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The NO-LOCK option in the record phrase tells Progress not to lock records even if another user has the record locked. By specifying NO-LOCK, you ensure that the procedure does not unintentionally update the database. Progress does not permit a procedure to update the database when NO-LOCK was specified. You also avoid unnecessary record contention in a multi-user environment.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Progress does not require that NO-LOCK be specified; your code will compile and pass a syntax check without it. However, QAD code is always written with EXCLUSIVE-LOCK or NO‑LOCK to avoid issues that otherwise occur in an Oracle environment. You must remember to explicitly specify EXCLUSIVE-LOCK or NO-LOCK.</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If you do not specify NO-LOCK, you may not be able to access a record that is locked by another user. Your procedure will wait until the other user finishes with that record. A record read with NO-LOCK can be changed by another user. Other users can read, change, or delete a record you have read with NO-LOCK.</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58</a:t>
            </a:fld>
            <a:endParaRPr 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QAD does not use the MESSAGE statement for displaying messages. Instead, an include file (</a:t>
            </a:r>
            <a:r>
              <a:rPr lang="en-US" sz="1200" kern="1200" baseline="0" dirty="0" err="1" smtClean="0">
                <a:solidFill>
                  <a:schemeClr val="tx1"/>
                </a:solidFill>
                <a:latin typeface="+mn-lt"/>
                <a:ea typeface="+mn-ea"/>
                <a:cs typeface="+mn-cs"/>
              </a:rPr>
              <a:t>pxmsg.i</a:t>
            </a:r>
            <a:r>
              <a:rPr lang="en-US" sz="1200" kern="1200" baseline="0" dirty="0" smtClean="0">
                <a:solidFill>
                  <a:schemeClr val="tx1"/>
                </a:solidFill>
                <a:latin typeface="+mn-lt"/>
                <a:ea typeface="+mn-ea"/>
                <a:cs typeface="+mn-cs"/>
              </a:rPr>
              <a:t>) is used in conjunction with message text stored in the </a:t>
            </a:r>
            <a:r>
              <a:rPr lang="en-US" sz="1200" kern="1200" baseline="0" dirty="0" err="1" smtClean="0">
                <a:solidFill>
                  <a:schemeClr val="tx1"/>
                </a:solidFill>
                <a:latin typeface="+mn-lt"/>
                <a:ea typeface="+mn-ea"/>
                <a:cs typeface="+mn-cs"/>
              </a:rPr>
              <a:t>msg_mstr</a:t>
            </a:r>
            <a:r>
              <a:rPr lang="en-US" sz="1200" kern="1200" baseline="0" dirty="0" smtClean="0">
                <a:solidFill>
                  <a:schemeClr val="tx1"/>
                </a:solidFill>
                <a:latin typeface="+mn-lt"/>
                <a:ea typeface="+mn-ea"/>
                <a:cs typeface="+mn-cs"/>
              </a:rPr>
              <a:t> table. This approach supports the reuse of messages, consistency, and translation requirements.</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59</a:t>
            </a:fld>
            <a:endParaRPr 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PAUSE 10 halts processing for 10 seconds.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If a condition in the code caused a “press spacebar to continue” message that you did not want, you can use the PAUSE 0 statement to prevent that message from happening.</a:t>
            </a:r>
          </a:p>
          <a:p>
            <a:endParaRPr lang="en-US" sz="1200" kern="1200" baseline="0" dirty="0" smtClean="0">
              <a:solidFill>
                <a:schemeClr val="tx1"/>
              </a:solidFill>
              <a:latin typeface="+mn-lt"/>
              <a:ea typeface="+mn-ea"/>
              <a:cs typeface="+mn-cs"/>
            </a:endParaRPr>
          </a:p>
          <a:p>
            <a:r>
              <a:rPr lang="en-US" sz="1200" b="1" i="1" kern="1200" baseline="0" dirty="0" smtClean="0">
                <a:solidFill>
                  <a:schemeClr val="tx1"/>
                </a:solidFill>
                <a:latin typeface="+mn-lt"/>
                <a:ea typeface="+mn-ea"/>
                <a:cs typeface="+mn-cs"/>
              </a:rPr>
              <a:t>Note</a:t>
            </a:r>
            <a:r>
              <a:rPr lang="en-US" sz="1200" kern="1200" baseline="0" dirty="0" smtClean="0">
                <a:solidFill>
                  <a:schemeClr val="tx1"/>
                </a:solidFill>
                <a:latin typeface="+mn-lt"/>
                <a:ea typeface="+mn-ea"/>
                <a:cs typeface="+mn-cs"/>
              </a:rPr>
              <a:t>  Using the PAUSE statement in programs that run under the QAD .NET UI can cause display problems. Instead, you can use a special include file </a:t>
            </a:r>
            <a:r>
              <a:rPr lang="en-US" sz="1200" kern="1200" baseline="0" dirty="0" err="1" smtClean="0">
                <a:solidFill>
                  <a:schemeClr val="tx1"/>
                </a:solidFill>
                <a:latin typeface="+mn-lt"/>
                <a:ea typeface="+mn-ea"/>
                <a:cs typeface="+mn-cs"/>
              </a:rPr>
              <a:t>gpwait.i</a:t>
            </a:r>
            <a:r>
              <a:rPr lang="en-US" sz="1200" kern="1200" baseline="0" dirty="0" smtClean="0">
                <a:solidFill>
                  <a:schemeClr val="tx1"/>
                </a:solidFill>
                <a:latin typeface="+mn-lt"/>
                <a:ea typeface="+mn-ea"/>
                <a:cs typeface="+mn-cs"/>
              </a:rPr>
              <a:t> to manage the delay.</a:t>
            </a:r>
          </a:p>
          <a:p>
            <a:endParaRPr lang="en-US" sz="1200"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61</a:t>
            </a:fld>
            <a:endParaRPr 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mn-lt"/>
                <a:ea typeface="+mn-ea"/>
                <a:cs typeface="+mn-cs"/>
              </a:rPr>
              <a:t>Exercise 4-3: Display Customer Data</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Write a procedure that displays the following:</a:t>
            </a:r>
          </a:p>
          <a:p>
            <a:endParaRPr lang="en-US" sz="1200" kern="1200" baseline="0" dirty="0" smtClean="0">
              <a:solidFill>
                <a:schemeClr val="tx1"/>
              </a:solidFill>
              <a:latin typeface="+mn-lt"/>
              <a:ea typeface="+mn-ea"/>
              <a:cs typeface="+mn-cs"/>
            </a:endParaRPr>
          </a:p>
          <a:p>
            <a:pPr>
              <a:buFont typeface="Arial" pitchFamily="34" charset="0"/>
              <a:buChar char="•"/>
            </a:pPr>
            <a:r>
              <a:rPr lang="en-US" sz="1200" kern="1200" baseline="0" dirty="0" smtClean="0">
                <a:solidFill>
                  <a:schemeClr val="tx1"/>
                </a:solidFill>
                <a:latin typeface="+mn-lt"/>
                <a:ea typeface="+mn-ea"/>
                <a:cs typeface="+mn-cs"/>
              </a:rPr>
              <a:t> Customer number (address)</a:t>
            </a:r>
          </a:p>
          <a:p>
            <a:pPr>
              <a:buFont typeface="Arial" pitchFamily="34" charset="0"/>
              <a:buChar char="•"/>
            </a:pPr>
            <a:r>
              <a:rPr lang="en-US" sz="1200" kern="1200" baseline="0" dirty="0" smtClean="0">
                <a:solidFill>
                  <a:schemeClr val="tx1"/>
                </a:solidFill>
                <a:latin typeface="+mn-lt"/>
                <a:ea typeface="+mn-ea"/>
                <a:cs typeface="+mn-cs"/>
              </a:rPr>
              <a:t> Customer sort name</a:t>
            </a:r>
          </a:p>
          <a:p>
            <a:pPr>
              <a:buFont typeface="Arial" pitchFamily="34" charset="0"/>
              <a:buChar char="•"/>
            </a:pPr>
            <a:r>
              <a:rPr lang="en-US" sz="1200" kern="1200" baseline="0" dirty="0" smtClean="0">
                <a:solidFill>
                  <a:schemeClr val="tx1"/>
                </a:solidFill>
                <a:latin typeface="+mn-lt"/>
                <a:ea typeface="+mn-ea"/>
                <a:cs typeface="+mn-cs"/>
              </a:rPr>
              <a:t> Current balance</a:t>
            </a:r>
          </a:p>
          <a:p>
            <a:pPr>
              <a:buFont typeface="Arial" pitchFamily="34" charset="0"/>
              <a:buChar char="•"/>
            </a:pPr>
            <a:r>
              <a:rPr lang="en-US" sz="1200" kern="1200" baseline="0" dirty="0" smtClean="0">
                <a:solidFill>
                  <a:schemeClr val="tx1"/>
                </a:solidFill>
                <a:latin typeface="+mn-lt"/>
                <a:ea typeface="+mn-ea"/>
                <a:cs typeface="+mn-cs"/>
              </a:rPr>
              <a:t> Region</a:t>
            </a:r>
          </a:p>
          <a:p>
            <a:pPr>
              <a:buFont typeface="Arial" pitchFamily="34" charset="0"/>
              <a:buChar char="•"/>
            </a:pPr>
            <a:r>
              <a:rPr lang="en-US" sz="1200" kern="1200" baseline="0" dirty="0" smtClean="0">
                <a:solidFill>
                  <a:schemeClr val="tx1"/>
                </a:solidFill>
                <a:latin typeface="+mn-lt"/>
                <a:ea typeface="+mn-ea"/>
                <a:cs typeface="+mn-cs"/>
              </a:rPr>
              <a:t> Last sale date</a:t>
            </a:r>
          </a:p>
          <a:p>
            <a:endParaRPr lang="en-US" sz="1200" b="1" i="1" kern="1200" baseline="0" dirty="0" smtClean="0">
              <a:solidFill>
                <a:schemeClr val="tx1"/>
              </a:solidFill>
              <a:latin typeface="+mn-lt"/>
              <a:ea typeface="+mn-ea"/>
              <a:cs typeface="+mn-cs"/>
            </a:endParaRPr>
          </a:p>
          <a:p>
            <a:r>
              <a:rPr lang="en-US" sz="1200" b="1" i="1" kern="1200" baseline="0" dirty="0" smtClean="0">
                <a:solidFill>
                  <a:schemeClr val="tx1"/>
                </a:solidFill>
                <a:latin typeface="+mn-lt"/>
                <a:ea typeface="+mn-ea"/>
                <a:cs typeface="+mn-cs"/>
              </a:rPr>
              <a:t>Hint.  </a:t>
            </a:r>
            <a:r>
              <a:rPr lang="en-US" sz="1200" b="0" i="0" kern="1200" baseline="0" dirty="0" smtClean="0">
                <a:solidFill>
                  <a:schemeClr val="tx1"/>
                </a:solidFill>
                <a:latin typeface="+mn-lt"/>
                <a:ea typeface="+mn-ea"/>
                <a:cs typeface="+mn-cs"/>
              </a:rPr>
              <a:t>Use table </a:t>
            </a:r>
            <a:r>
              <a:rPr lang="en-US" sz="1200" b="0" i="0" kern="1200" baseline="0" dirty="0" err="1" smtClean="0">
                <a:solidFill>
                  <a:schemeClr val="tx1"/>
                </a:solidFill>
                <a:latin typeface="+mn-lt"/>
                <a:ea typeface="+mn-ea"/>
                <a:cs typeface="+mn-cs"/>
              </a:rPr>
              <a:t>cm_mstr</a:t>
            </a:r>
            <a:r>
              <a:rPr lang="en-US" sz="1200" b="0" i="0" kern="1200" baseline="0" dirty="0" smtClean="0">
                <a:solidFill>
                  <a:schemeClr val="tx1"/>
                </a:solidFill>
                <a:latin typeface="+mn-lt"/>
                <a:ea typeface="+mn-ea"/>
                <a:cs typeface="+mn-cs"/>
              </a:rPr>
              <a:t> and set </a:t>
            </a:r>
            <a:r>
              <a:rPr lang="en-US" sz="1200" b="0" i="0" kern="1200" baseline="0" dirty="0" err="1" smtClean="0">
                <a:solidFill>
                  <a:schemeClr val="tx1"/>
                </a:solidFill>
                <a:latin typeface="+mn-lt"/>
                <a:ea typeface="+mn-ea"/>
                <a:cs typeface="+mn-cs"/>
              </a:rPr>
              <a:t>cm_domain</a:t>
            </a:r>
            <a:r>
              <a:rPr lang="en-US" sz="1200" b="0" i="0" kern="1200" baseline="0" dirty="0" smtClean="0">
                <a:solidFill>
                  <a:schemeClr val="tx1"/>
                </a:solidFill>
                <a:latin typeface="+mn-lt"/>
                <a:ea typeface="+mn-ea"/>
                <a:cs typeface="+mn-cs"/>
              </a:rPr>
              <a:t> to 10USA.</a:t>
            </a:r>
          </a:p>
          <a:p>
            <a:pPr marL="232212" indent="-232212"/>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62</a:t>
            </a:fld>
            <a:endParaRPr 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By default, a procedure’s output is directed to the terminal. The OUTPUT TO PRINTER statement redirects output to the default system printer. Output remains redirected until Progress encounters an OUTPUT CLOSE statement or the procedure ends.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You can redirect output to a printer other than the default system printer by entering the name or ID of the device or file (for example, term1, lpt2, yourfile.txt).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default number of lines per page is 56. To suppress page breaks, specify PAGE-SIZE 0.</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When output is directed to a printer, the output is automatically paged. To make output to a text file paged, add the PAGED keyword after the text file name in the OUTPUT TO statement (for example, OUTPUT TO myfile.txt PAGED).</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default when redirecting output to a file is that the file is overridden each time. To keep the current contents and add more lines to the bottom, use the APPEND keyword with OUTPUT TO (for example, OUTPUT TO myfile.txt APPEND).</a:t>
            </a:r>
          </a:p>
          <a:p>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64</a:t>
            </a:fld>
            <a:endParaRPr 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mn-lt"/>
                <a:ea typeface="+mn-ea"/>
                <a:cs typeface="+mn-cs"/>
              </a:rPr>
              <a:t>Exercise 4-4: Output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1. Modify procedure </a:t>
            </a:r>
            <a:r>
              <a:rPr lang="en-US" sz="1050" kern="1200" baseline="0" dirty="0" smtClean="0">
                <a:solidFill>
                  <a:schemeClr val="tx1"/>
                </a:solidFill>
                <a:latin typeface="+mn-lt"/>
                <a:ea typeface="+mn-ea"/>
                <a:cs typeface="+mn-cs"/>
              </a:rPr>
              <a:t>pc04004.p</a:t>
            </a:r>
            <a:r>
              <a:rPr lang="en-US" sz="1200" kern="1200" baseline="0" dirty="0" smtClean="0">
                <a:solidFill>
                  <a:schemeClr val="tx1"/>
                </a:solidFill>
                <a:latin typeface="+mn-lt"/>
                <a:ea typeface="+mn-ea"/>
                <a:cs typeface="+mn-cs"/>
              </a:rPr>
              <a:t>:</a:t>
            </a:r>
          </a:p>
          <a:p>
            <a:endParaRPr lang="en-US" sz="1600" kern="1200" baseline="0" dirty="0" smtClean="0">
              <a:solidFill>
                <a:schemeClr val="tx1"/>
              </a:solidFill>
              <a:latin typeface="+mn-lt"/>
              <a:ea typeface="+mn-ea"/>
              <a:cs typeface="+mn-cs"/>
            </a:endParaRPr>
          </a:p>
          <a:p>
            <a:r>
              <a:rPr lang="en-US" sz="1600" kern="1200" baseline="0" dirty="0" smtClean="0">
                <a:solidFill>
                  <a:schemeClr val="tx1"/>
                </a:solidFill>
                <a:latin typeface="+mn-lt"/>
                <a:ea typeface="+mn-ea"/>
                <a:cs typeface="+mn-cs"/>
              </a:rPr>
              <a:t>    From:	</a:t>
            </a:r>
            <a:r>
              <a:rPr lang="en-US" sz="1200" kern="1200" baseline="0" dirty="0" smtClean="0">
                <a:solidFill>
                  <a:schemeClr val="tx1"/>
                </a:solidFill>
                <a:latin typeface="+mn-lt"/>
                <a:ea typeface="+mn-ea"/>
                <a:cs typeface="+mn-cs"/>
              </a:rPr>
              <a:t>OUTPUT TO PRINTER.</a:t>
            </a:r>
            <a:br>
              <a:rPr lang="en-US" sz="1200" kern="1200" baseline="0" dirty="0" smtClean="0">
                <a:solidFill>
                  <a:schemeClr val="tx1"/>
                </a:solidFill>
                <a:latin typeface="+mn-lt"/>
                <a:ea typeface="+mn-ea"/>
                <a:cs typeface="+mn-cs"/>
              </a:rPr>
            </a:br>
            <a:r>
              <a:rPr lang="en-US" sz="1200" kern="1200" baseline="0" dirty="0" smtClean="0">
                <a:solidFill>
                  <a:schemeClr val="tx1"/>
                </a:solidFill>
                <a:latin typeface="+mn-lt"/>
                <a:ea typeface="+mn-ea"/>
                <a:cs typeface="+mn-cs"/>
              </a:rPr>
              <a:t>    </a:t>
            </a:r>
            <a:r>
              <a:rPr lang="en-US" sz="1600" kern="1200" baseline="0" dirty="0" smtClean="0">
                <a:solidFill>
                  <a:schemeClr val="tx1"/>
                </a:solidFill>
                <a:latin typeface="+mn-lt"/>
                <a:ea typeface="+mn-ea"/>
                <a:cs typeface="+mn-cs"/>
              </a:rPr>
              <a:t>To:	</a:t>
            </a:r>
            <a:r>
              <a:rPr lang="en-US" sz="1200" kern="1200" baseline="0" dirty="0" smtClean="0">
                <a:solidFill>
                  <a:schemeClr val="tx1"/>
                </a:solidFill>
                <a:latin typeface="+mn-lt"/>
                <a:ea typeface="+mn-ea"/>
                <a:cs typeface="+mn-cs"/>
              </a:rPr>
              <a:t>OUTPUT TO myfile.txt.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2. Retrieve the data file that you directed the print output to.</a:t>
            </a:r>
          </a:p>
          <a:p>
            <a:pPr marL="182880" lvl="2"/>
            <a:endParaRPr lang="en-US" sz="1200" kern="1200" baseline="0" dirty="0" smtClean="0">
              <a:solidFill>
                <a:schemeClr val="tx1"/>
              </a:solidFill>
              <a:latin typeface="+mn-lt"/>
              <a:ea typeface="+mn-ea"/>
              <a:cs typeface="+mn-cs"/>
            </a:endParaRPr>
          </a:p>
          <a:p>
            <a:pPr marL="182880" lvl="2"/>
            <a:r>
              <a:rPr lang="en-US" sz="1200" kern="1200" baseline="0" dirty="0" smtClean="0">
                <a:solidFill>
                  <a:schemeClr val="tx1"/>
                </a:solidFill>
                <a:latin typeface="+mn-lt"/>
                <a:ea typeface="+mn-ea"/>
                <a:cs typeface="+mn-cs"/>
              </a:rPr>
              <a:t>a. Select Open from the File pull-down menu.</a:t>
            </a:r>
          </a:p>
          <a:p>
            <a:pPr marL="182880" lvl="2"/>
            <a:r>
              <a:rPr lang="en-US" sz="1200" kern="1200" baseline="0" dirty="0" smtClean="0">
                <a:solidFill>
                  <a:schemeClr val="tx1"/>
                </a:solidFill>
                <a:latin typeface="+mn-lt"/>
                <a:ea typeface="+mn-ea"/>
                <a:cs typeface="+mn-cs"/>
              </a:rPr>
              <a:t>b. Enter the file name </a:t>
            </a:r>
            <a:r>
              <a:rPr lang="en-US" sz="1050" kern="1200" baseline="0" dirty="0" smtClean="0">
                <a:solidFill>
                  <a:schemeClr val="tx1"/>
                </a:solidFill>
                <a:latin typeface="+mn-lt"/>
                <a:ea typeface="+mn-ea"/>
                <a:cs typeface="+mn-cs"/>
              </a:rPr>
              <a:t>myfile.txt</a:t>
            </a:r>
            <a:r>
              <a:rPr lang="en-US" sz="1200" kern="1200" baseline="0" dirty="0" smtClean="0">
                <a:solidFill>
                  <a:schemeClr val="tx1"/>
                </a:solidFill>
                <a:latin typeface="+mn-lt"/>
                <a:ea typeface="+mn-ea"/>
                <a:cs typeface="+mn-cs"/>
              </a:rPr>
              <a: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3. Review the file.</a:t>
            </a:r>
          </a:p>
          <a:p>
            <a:pPr marL="232212" indent="-232212"/>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65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The PUT statement sends the value of one or more expressions to an output destination other than the terminal.</a:t>
            </a:r>
          </a:p>
        </p:txBody>
      </p:sp>
      <p:sp>
        <p:nvSpPr>
          <p:cNvPr id="4" name="Slide Number Placeholder 3"/>
          <p:cNvSpPr>
            <a:spLocks noGrp="1"/>
          </p:cNvSpPr>
          <p:nvPr>
            <p:ph type="sldNum" sz="quarter" idx="10"/>
          </p:nvPr>
        </p:nvSpPr>
        <p:spPr/>
        <p:txBody>
          <a:bodyPr/>
          <a:lstStyle/>
          <a:p>
            <a:fld id="{955F40EC-4A45-4BA0-88E8-AEAD7F90807E}" type="slidenum">
              <a:rPr lang="en-US" smtClean="0"/>
              <a:pPr/>
              <a:t>66</a:t>
            </a:fld>
            <a:endParaRPr 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STREAM-IO specifies that all output from the compiled procedure or class is formatted for output to a file or printer. This means that all font specifications are ignored and all frames are treated as text, producing platform-independent output appropriate for printing.</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67</a:t>
            </a:fld>
            <a:endParaRPr 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The EXPORT statement converts data to a standard character format and displays it to the current output destination (except when the current output destination is the screen) or to a named output stream. You can use data exported to a file in standard format as input to other procedures.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When exporting a database table, the data appears as a comma-separated list for reach record (or whatever is specified using the DELIMITER phrase). The contents are listed in the sequence designated by the Order attribute on each field in the Data Dictionary.</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68</a:t>
            </a:fld>
            <a:endParaRPr 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The INPUT FROM statement specifies the new input source for a stream. In this example, the data exported in the previous example is input from the file </a:t>
            </a:r>
            <a:r>
              <a:rPr lang="en-US" sz="1200" kern="1200" baseline="0" dirty="0" err="1" smtClean="0">
                <a:solidFill>
                  <a:schemeClr val="tx1"/>
                </a:solidFill>
                <a:latin typeface="+mn-lt"/>
                <a:ea typeface="+mn-ea"/>
                <a:cs typeface="+mn-cs"/>
              </a:rPr>
              <a:t>custfile.d</a:t>
            </a:r>
            <a:r>
              <a:rPr lang="en-US" sz="1200" kern="1200" baseline="0" dirty="0" smtClean="0">
                <a:solidFill>
                  <a:schemeClr val="tx1"/>
                </a:solidFill>
                <a:latin typeface="+mn-lt"/>
                <a:ea typeface="+mn-ea"/>
                <a:cs typeface="+mn-cs"/>
              </a:rPr>
              <a:t>.</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69</a:t>
            </a:fld>
            <a:endParaRPr 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The IMPORT statement reads a line from an input file that might have been created by EXPORT as shown in the example on the previous slide.</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70</a:t>
            </a:fld>
            <a:endParaRPr 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In this lesson, you learned how to write basic Progress procedures. The simplest procedure consisted of the DISPLAY statement with an expression, which can be a constant, field name, variable name, or any combination of these.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You should be familiar with the expressions and five Progress commands: DISPLAY, FOR EACH, END, MESSAGE, and OUTPUT.</a:t>
            </a:r>
          </a:p>
          <a:p>
            <a:endParaRPr lang="en-US" sz="1200" kern="1200" baseline="0" dirty="0" smtClean="0">
              <a:solidFill>
                <a:schemeClr val="tx1"/>
              </a:solidFill>
              <a:latin typeface="+mn-lt"/>
              <a:ea typeface="+mn-ea"/>
              <a:cs typeface="+mn-cs"/>
            </a:endParaRPr>
          </a:p>
          <a:p>
            <a:pPr>
              <a:buFont typeface="Arial" pitchFamily="34" charset="0"/>
              <a:buChar char="•"/>
            </a:pPr>
            <a:r>
              <a:rPr lang="en-US" sz="1200" kern="1200" baseline="0" dirty="0" smtClean="0">
                <a:solidFill>
                  <a:schemeClr val="tx1"/>
                </a:solidFill>
                <a:latin typeface="+mn-lt"/>
                <a:ea typeface="+mn-ea"/>
                <a:cs typeface="+mn-cs"/>
              </a:rPr>
              <a:t> The DISPLAY statement is used to display an expression.</a:t>
            </a:r>
          </a:p>
          <a:p>
            <a:pPr>
              <a:buFont typeface="Arial" pitchFamily="34" charset="0"/>
              <a:buChar char="•"/>
            </a:pPr>
            <a:r>
              <a:rPr lang="en-US" sz="1200" kern="1200" baseline="0" dirty="0" smtClean="0">
                <a:solidFill>
                  <a:schemeClr val="tx1"/>
                </a:solidFill>
                <a:latin typeface="+mn-lt"/>
                <a:ea typeface="+mn-ea"/>
                <a:cs typeface="+mn-cs"/>
              </a:rPr>
              <a:t> The FOR EACH statement is used to retrieve records from a file and the END statement must be used at the end of a FOR EACH block. The NO-LOCK option on the FOR EACH statement should be used in the record phrase to avoid record locking.</a:t>
            </a:r>
          </a:p>
          <a:p>
            <a:pPr>
              <a:buFont typeface="Arial" pitchFamily="34" charset="0"/>
              <a:buChar char="•"/>
            </a:pPr>
            <a:r>
              <a:rPr lang="en-US" sz="1200" kern="1200" baseline="0" dirty="0" smtClean="0">
                <a:solidFill>
                  <a:schemeClr val="tx1"/>
                </a:solidFill>
                <a:latin typeface="+mn-lt"/>
                <a:ea typeface="+mn-ea"/>
                <a:cs typeface="+mn-cs"/>
              </a:rPr>
              <a:t> The MESSAGE statement is used to display to the message lines as the bottom of the screen.</a:t>
            </a:r>
          </a:p>
          <a:p>
            <a:pPr>
              <a:buFont typeface="Arial" pitchFamily="34" charset="0"/>
              <a:buChar char="•"/>
            </a:pPr>
            <a:r>
              <a:rPr lang="en-US" sz="1200" kern="1200" baseline="0" dirty="0" smtClean="0">
                <a:solidFill>
                  <a:schemeClr val="tx1"/>
                </a:solidFill>
                <a:latin typeface="+mn-lt"/>
                <a:ea typeface="+mn-ea"/>
                <a:cs typeface="+mn-cs"/>
              </a:rPr>
              <a:t> The PAUSE statement halts processing for specified number of seconds.</a:t>
            </a:r>
          </a:p>
          <a:p>
            <a:pPr>
              <a:buFont typeface="Arial" pitchFamily="34" charset="0"/>
              <a:buChar char="•"/>
            </a:pPr>
            <a:r>
              <a:rPr lang="en-US" sz="1200" kern="1200" baseline="0" dirty="0" smtClean="0">
                <a:solidFill>
                  <a:schemeClr val="tx1"/>
                </a:solidFill>
                <a:latin typeface="+mn-lt"/>
                <a:ea typeface="+mn-ea"/>
                <a:cs typeface="+mn-cs"/>
              </a:rPr>
              <a:t> The OUTPUT statement is used to direct reports to the default system printer and manage output to multiple streams.</a:t>
            </a:r>
          </a:p>
          <a:p>
            <a:pPr>
              <a:buFont typeface="Arial" pitchFamily="34" charset="0"/>
              <a:buChar char="•"/>
            </a:pPr>
            <a:r>
              <a:rPr lang="en-US" sz="1200" kern="1200" baseline="0" dirty="0" smtClean="0">
                <a:solidFill>
                  <a:schemeClr val="tx1"/>
                </a:solidFill>
                <a:latin typeface="+mn-lt"/>
                <a:ea typeface="+mn-ea"/>
                <a:cs typeface="+mn-cs"/>
              </a:rPr>
              <a:t> The PUT statement allows you to write unformatted data to a screen or file.</a:t>
            </a:r>
          </a:p>
          <a:p>
            <a:pPr>
              <a:buFont typeface="Arial" pitchFamily="34" charset="0"/>
              <a:buChar char="•"/>
            </a:pPr>
            <a:r>
              <a:rPr lang="en-US" sz="1200" kern="1200" baseline="0" dirty="0" smtClean="0">
                <a:solidFill>
                  <a:schemeClr val="tx1"/>
                </a:solidFill>
                <a:latin typeface="+mn-lt"/>
                <a:ea typeface="+mn-ea"/>
                <a:cs typeface="+mn-cs"/>
              </a:rPr>
              <a:t> The EXPORT statement exports data to a file.</a:t>
            </a:r>
          </a:p>
          <a:p>
            <a:pPr>
              <a:buFont typeface="Arial" pitchFamily="34" charset="0"/>
              <a:buChar char="•"/>
            </a:pPr>
            <a:r>
              <a:rPr lang="en-US" sz="1200" kern="1200" baseline="0" dirty="0" smtClean="0">
                <a:solidFill>
                  <a:schemeClr val="tx1"/>
                </a:solidFill>
                <a:latin typeface="+mn-lt"/>
                <a:ea typeface="+mn-ea"/>
                <a:cs typeface="+mn-cs"/>
              </a:rPr>
              <a:t> The IMPORT statement imports data from a file.</a:t>
            </a:r>
          </a:p>
          <a:p>
            <a:endParaRPr lang="en-US" sz="1200"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28848">
              <a:defRPr/>
            </a:pP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74</a:t>
            </a:fld>
            <a:endParaRPr 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You can override the default display characteristics defined for each expression with the FORMAT phrase. The default display characteristics are defined in the Data Dictionary.</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LABEL option of the FORMAT phrase defines the heading used on the field. It overrides the Data Dictionary label definition for this procedure only. Correspondingly, you can use NO‑LABEL to suppress the display of the label defined in the Data Dictionary.</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You can also use the FORMAT phrase to control the size of the data displayed. This is frequently used to truncate the field for display purposes. Note the following:</a:t>
            </a:r>
          </a:p>
          <a:p>
            <a:endParaRPr lang="en-US" sz="1200" kern="1200" baseline="0" dirty="0" smtClean="0">
              <a:solidFill>
                <a:schemeClr val="tx1"/>
              </a:solidFill>
              <a:latin typeface="+mn-lt"/>
              <a:ea typeface="+mn-ea"/>
              <a:cs typeface="+mn-cs"/>
            </a:endParaRPr>
          </a:p>
          <a:p>
            <a:pPr>
              <a:buFont typeface="Arial" pitchFamily="34" charset="0"/>
              <a:buChar char="•"/>
            </a:pPr>
            <a:r>
              <a:rPr lang="en-US" sz="1200" kern="1200" baseline="0" dirty="0" smtClean="0">
                <a:solidFill>
                  <a:schemeClr val="tx1"/>
                </a:solidFill>
                <a:latin typeface="+mn-lt"/>
                <a:ea typeface="+mn-ea"/>
                <a:cs typeface="+mn-cs"/>
              </a:rPr>
              <a:t> FORMAT controls only how the data is displayed, not the actual size of the stored data. For example, a format of x(4) does not restrict the user from storing more than four characters in a field. It only limits the display of that field to the first four characters.</a:t>
            </a:r>
          </a:p>
          <a:p>
            <a:pPr>
              <a:buFont typeface="Arial" pitchFamily="34" charset="0"/>
              <a:buChar char="•"/>
            </a:pPr>
            <a:endParaRPr lang="en-US" sz="1200" kern="1200" baseline="0" dirty="0" smtClean="0">
              <a:solidFill>
                <a:schemeClr val="tx1"/>
              </a:solidFill>
              <a:latin typeface="+mn-lt"/>
              <a:ea typeface="+mn-ea"/>
              <a:cs typeface="+mn-cs"/>
            </a:endParaRPr>
          </a:p>
          <a:p>
            <a:pPr>
              <a:buFont typeface="Arial" pitchFamily="34" charset="0"/>
              <a:buChar char="•"/>
            </a:pPr>
            <a:r>
              <a:rPr lang="en-US" sz="1200" kern="1200" baseline="0" dirty="0" smtClean="0">
                <a:solidFill>
                  <a:schemeClr val="tx1"/>
                </a:solidFill>
                <a:latin typeface="+mn-lt"/>
                <a:ea typeface="+mn-ea"/>
                <a:cs typeface="+mn-cs"/>
              </a:rPr>
              <a:t> The size of the data does not control the display. Defining a field to contain 24 characters does not automatically guarantee that all 24 characters will always be displayed. The content displayed is governed by the FORMAT statement, in the Data Dictionary, or as specified in the program using the field.</a:t>
            </a:r>
          </a:p>
          <a:p>
            <a:pPr>
              <a:buFont typeface="Arial" pitchFamily="34" charset="0"/>
              <a:buChar char="•"/>
            </a:pPr>
            <a:endParaRPr lang="en-US" sz="1200" kern="1200" baseline="0" dirty="0" smtClean="0">
              <a:solidFill>
                <a:schemeClr val="tx1"/>
              </a:solidFill>
              <a:latin typeface="+mn-lt"/>
              <a:ea typeface="+mn-ea"/>
              <a:cs typeface="+mn-cs"/>
            </a:endParaRPr>
          </a:p>
          <a:p>
            <a:pPr>
              <a:buFont typeface="Arial" pitchFamily="34" charset="0"/>
              <a:buChar char="•"/>
            </a:pPr>
            <a:r>
              <a:rPr lang="en-US" sz="1200" kern="1200" baseline="0" dirty="0" smtClean="0">
                <a:solidFill>
                  <a:schemeClr val="tx1"/>
                </a:solidFill>
                <a:latin typeface="+mn-lt"/>
                <a:ea typeface="+mn-ea"/>
                <a:cs typeface="+mn-cs"/>
              </a:rPr>
              <a:t> LABEL (or COLUMN-LABEL) controls the width of the column and its title, but does not influence the size of the data displayed in the column. The column details are controlled by the FORMAT statement. A column can have a heading that is four characters and the actual data is 24 characters, but if the FORMAT is x(8) only eight characters of data are displayed.</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75</a:t>
            </a:fld>
            <a:endParaRPr 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mn-lt"/>
                <a:ea typeface="+mn-ea"/>
                <a:cs typeface="+mn-cs"/>
              </a:rPr>
              <a:t>Exercise 5-1: Field Format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1. Open pc05001.p and run it without making any changes. Note the unit of measure for part 01011 says EACH.</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2. Make the following change and run again:</a:t>
            </a:r>
          </a:p>
          <a:p>
            <a:endParaRPr lang="en-US" sz="1200" kern="1200" baseline="0" dirty="0" smtClean="0">
              <a:solidFill>
                <a:schemeClr val="tx1"/>
              </a:solidFill>
              <a:latin typeface="+mn-lt"/>
              <a:ea typeface="+mn-ea"/>
              <a:cs typeface="+mn-cs"/>
            </a:endParaRPr>
          </a:p>
          <a:p>
            <a:pPr marL="182880"/>
            <a:r>
              <a:rPr lang="en-US" sz="1200" kern="1200" baseline="0" dirty="0" smtClean="0">
                <a:solidFill>
                  <a:schemeClr val="tx1"/>
                </a:solidFill>
                <a:latin typeface="+mn-lt"/>
                <a:ea typeface="+mn-ea"/>
                <a:cs typeface="+mn-cs"/>
              </a:rPr>
              <a:t>From:  </a:t>
            </a:r>
            <a:r>
              <a:rPr lang="en-US" sz="1200" kern="1200" baseline="0" dirty="0" err="1" smtClean="0">
                <a:solidFill>
                  <a:schemeClr val="tx1"/>
                </a:solidFill>
                <a:latin typeface="+mn-lt"/>
                <a:ea typeface="+mn-ea"/>
                <a:cs typeface="+mn-cs"/>
              </a:rPr>
              <a:t>pt_um</a:t>
            </a:r>
            <a:r>
              <a:rPr lang="en-US" sz="1200" kern="1200" baseline="0" dirty="0" smtClean="0">
                <a:solidFill>
                  <a:schemeClr val="tx1"/>
                </a:solidFill>
                <a:latin typeface="+mn-lt"/>
                <a:ea typeface="+mn-ea"/>
                <a:cs typeface="+mn-cs"/>
              </a:rPr>
              <a:t>   FORMAT "x(4)"   LABEL "Unit"</a:t>
            </a:r>
          </a:p>
          <a:p>
            <a:pPr marL="182880"/>
            <a:r>
              <a:rPr lang="en-US" sz="1200" kern="1200" baseline="0" dirty="0" smtClean="0">
                <a:solidFill>
                  <a:schemeClr val="tx1"/>
                </a:solidFill>
                <a:latin typeface="+mn-lt"/>
                <a:ea typeface="+mn-ea"/>
                <a:cs typeface="+mn-cs"/>
              </a:rPr>
              <a:t>To:       </a:t>
            </a:r>
            <a:r>
              <a:rPr lang="en-US" sz="1200" kern="1200" baseline="0" dirty="0" err="1" smtClean="0">
                <a:solidFill>
                  <a:schemeClr val="tx1"/>
                </a:solidFill>
                <a:latin typeface="+mn-lt"/>
                <a:ea typeface="+mn-ea"/>
                <a:cs typeface="+mn-cs"/>
              </a:rPr>
              <a:t>pt_um</a:t>
            </a:r>
            <a:r>
              <a:rPr lang="en-US" sz="1200" kern="1200" baseline="0" dirty="0" smtClean="0">
                <a:solidFill>
                  <a:schemeClr val="tx1"/>
                </a:solidFill>
                <a:latin typeface="+mn-lt"/>
                <a:ea typeface="+mn-ea"/>
                <a:cs typeface="+mn-cs"/>
              </a:rPr>
              <a:t>   LABEL "Unit"</a:t>
            </a:r>
          </a:p>
          <a:p>
            <a:endParaRPr lang="en-US" sz="1200" kern="1200" baseline="0" dirty="0" smtClean="0">
              <a:solidFill>
                <a:schemeClr val="tx1"/>
              </a:solidFill>
              <a:latin typeface="+mn-lt"/>
              <a:ea typeface="+mn-ea"/>
              <a:cs typeface="+mn-cs"/>
            </a:endParaRPr>
          </a:p>
          <a:p>
            <a:pPr marL="182880"/>
            <a:r>
              <a:rPr lang="en-US" sz="1200" kern="1200" baseline="0" dirty="0" smtClean="0">
                <a:solidFill>
                  <a:schemeClr val="tx1"/>
                </a:solidFill>
                <a:latin typeface="+mn-lt"/>
                <a:ea typeface="+mn-ea"/>
                <a:cs typeface="+mn-cs"/>
              </a:rPr>
              <a:t>Why is the Unit column four characters wide but part 01011 only shows EA instead of EACH?</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3. Now make this change and run to see the effect:</a:t>
            </a:r>
          </a:p>
          <a:p>
            <a:endParaRPr lang="en-US" sz="1200" kern="1200" baseline="0" dirty="0" smtClean="0">
              <a:solidFill>
                <a:schemeClr val="tx1"/>
              </a:solidFill>
              <a:latin typeface="+mn-lt"/>
              <a:ea typeface="+mn-ea"/>
              <a:cs typeface="+mn-cs"/>
            </a:endParaRPr>
          </a:p>
          <a:p>
            <a:pPr marL="182880"/>
            <a:r>
              <a:rPr lang="en-US" sz="1200" kern="1200" baseline="0" dirty="0" smtClean="0">
                <a:solidFill>
                  <a:schemeClr val="tx1"/>
                </a:solidFill>
                <a:latin typeface="+mn-lt"/>
                <a:ea typeface="+mn-ea"/>
                <a:cs typeface="+mn-cs"/>
              </a:rPr>
              <a:t>From:  </a:t>
            </a:r>
            <a:r>
              <a:rPr lang="en-US" sz="1200" kern="1200" baseline="0" dirty="0" err="1" smtClean="0">
                <a:solidFill>
                  <a:schemeClr val="tx1"/>
                </a:solidFill>
                <a:latin typeface="+mn-lt"/>
                <a:ea typeface="+mn-ea"/>
                <a:cs typeface="+mn-cs"/>
              </a:rPr>
              <a:t>pt_um</a:t>
            </a:r>
            <a:r>
              <a:rPr lang="en-US" sz="1200" kern="1200" baseline="0" dirty="0" smtClean="0">
                <a:solidFill>
                  <a:schemeClr val="tx1"/>
                </a:solidFill>
                <a:latin typeface="+mn-lt"/>
                <a:ea typeface="+mn-ea"/>
                <a:cs typeface="+mn-cs"/>
              </a:rPr>
              <a:t>                     LABEL "Unit"</a:t>
            </a:r>
          </a:p>
          <a:p>
            <a:pPr marL="182880"/>
            <a:r>
              <a:rPr lang="en-US" sz="1200" kern="1200" baseline="0" dirty="0" smtClean="0">
                <a:solidFill>
                  <a:schemeClr val="tx1"/>
                </a:solidFill>
                <a:latin typeface="+mn-lt"/>
                <a:ea typeface="+mn-ea"/>
                <a:cs typeface="+mn-cs"/>
              </a:rPr>
              <a:t>To:       </a:t>
            </a:r>
            <a:r>
              <a:rPr lang="en-US" sz="1200" kern="1200" baseline="0" dirty="0" err="1" smtClean="0">
                <a:solidFill>
                  <a:schemeClr val="tx1"/>
                </a:solidFill>
                <a:latin typeface="+mn-lt"/>
                <a:ea typeface="+mn-ea"/>
                <a:cs typeface="+mn-cs"/>
              </a:rPr>
              <a:t>pt_um</a:t>
            </a:r>
            <a:r>
              <a:rPr lang="en-US" sz="1200" kern="1200" baseline="0" dirty="0" smtClean="0">
                <a:solidFill>
                  <a:schemeClr val="tx1"/>
                </a:solidFill>
                <a:latin typeface="+mn-lt"/>
                <a:ea typeface="+mn-ea"/>
                <a:cs typeface="+mn-cs"/>
              </a:rPr>
              <a:t>                     NO-LABEL</a:t>
            </a:r>
          </a:p>
          <a:p>
            <a:endParaRPr lang="en-US" sz="1200" kern="1200" baseline="0" dirty="0" smtClean="0">
              <a:solidFill>
                <a:schemeClr val="tx1"/>
              </a:solidFill>
              <a:latin typeface="+mn-lt"/>
              <a:ea typeface="+mn-ea"/>
              <a:cs typeface="+mn-cs"/>
            </a:endParaRPr>
          </a:p>
          <a:p>
            <a:pPr marL="182880"/>
            <a:r>
              <a:rPr lang="en-US" sz="1200" kern="1200" baseline="0" dirty="0" smtClean="0">
                <a:solidFill>
                  <a:schemeClr val="tx1"/>
                </a:solidFill>
                <a:latin typeface="+mn-lt"/>
                <a:ea typeface="+mn-ea"/>
                <a:cs typeface="+mn-cs"/>
              </a:rPr>
              <a:t>Why does the unit of measure column still show only two characters?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4. And finally, make this change and notice the effect:</a:t>
            </a:r>
          </a:p>
          <a:p>
            <a:endParaRPr lang="en-US" sz="1200" kern="1200" baseline="0" dirty="0" smtClean="0">
              <a:solidFill>
                <a:schemeClr val="tx1"/>
              </a:solidFill>
              <a:latin typeface="+mn-lt"/>
              <a:ea typeface="+mn-ea"/>
              <a:cs typeface="+mn-cs"/>
            </a:endParaRPr>
          </a:p>
          <a:p>
            <a:pPr marL="182880"/>
            <a:r>
              <a:rPr lang="en-US" sz="1200" kern="1200" baseline="0" dirty="0" smtClean="0">
                <a:solidFill>
                  <a:schemeClr val="tx1"/>
                </a:solidFill>
                <a:latin typeface="+mn-lt"/>
                <a:ea typeface="+mn-ea"/>
                <a:cs typeface="+mn-cs"/>
              </a:rPr>
              <a:t>From:  pt_desc1 pt_desc2           NO-LABEL</a:t>
            </a:r>
          </a:p>
          <a:p>
            <a:pPr marL="182880"/>
            <a:r>
              <a:rPr lang="en-US" sz="1200" kern="1200" baseline="0" dirty="0" smtClean="0">
                <a:solidFill>
                  <a:schemeClr val="tx1"/>
                </a:solidFill>
                <a:latin typeface="+mn-lt"/>
                <a:ea typeface="+mn-ea"/>
                <a:cs typeface="+mn-cs"/>
              </a:rPr>
              <a:t>To:      pt_desc1 + pt_desc2</a:t>
            </a:r>
          </a:p>
          <a:p>
            <a:endParaRPr lang="en-US" sz="1200" kern="1200" baseline="0" dirty="0" smtClean="0">
              <a:solidFill>
                <a:schemeClr val="tx1"/>
              </a:solidFill>
              <a:latin typeface="+mn-lt"/>
              <a:ea typeface="+mn-ea"/>
              <a:cs typeface="+mn-cs"/>
            </a:endParaRPr>
          </a:p>
          <a:p>
            <a:pPr marL="182880"/>
            <a:r>
              <a:rPr lang="en-US" sz="1200" kern="1200" baseline="0" dirty="0" smtClean="0">
                <a:solidFill>
                  <a:schemeClr val="tx1"/>
                </a:solidFill>
                <a:latin typeface="+mn-lt"/>
                <a:ea typeface="+mn-ea"/>
                <a:cs typeface="+mn-cs"/>
              </a:rPr>
              <a:t>What happened to the Description column? Why?</a:t>
            </a:r>
          </a:p>
          <a:p>
            <a:pPr marL="232212" indent="-232212"/>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76</a:t>
            </a:fld>
            <a:endParaRPr 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Progress allows you to specify the index to use when reading records from a table with the FOR EACH statement. However, in general, you should avoid this practice since Progress is better at determining the best index to use.</a:t>
            </a:r>
          </a:p>
          <a:p>
            <a:endParaRPr lang="en-US" sz="1200" kern="1200" baseline="0" dirty="0" smtClean="0">
              <a:solidFill>
                <a:schemeClr val="tx1"/>
              </a:solidFill>
              <a:latin typeface="+mn-lt"/>
              <a:ea typeface="+mn-ea"/>
              <a:cs typeface="+mn-cs"/>
            </a:endParaRPr>
          </a:p>
          <a:p>
            <a:r>
              <a:rPr lang="en-US" sz="1200" b="1" i="1" kern="1200" baseline="0" dirty="0" smtClean="0">
                <a:solidFill>
                  <a:schemeClr val="tx1"/>
                </a:solidFill>
                <a:latin typeface="+mn-lt"/>
                <a:ea typeface="+mn-ea"/>
                <a:cs typeface="+mn-cs"/>
              </a:rPr>
              <a:t>Important</a:t>
            </a:r>
            <a:r>
              <a:rPr lang="en-US" sz="1200" kern="1200" baseline="0" dirty="0" smtClean="0">
                <a:solidFill>
                  <a:schemeClr val="tx1"/>
                </a:solidFill>
                <a:latin typeface="+mn-lt"/>
                <a:ea typeface="+mn-ea"/>
                <a:cs typeface="+mn-cs"/>
              </a:rPr>
              <a:t>  Significant performance degradation can result from specifying the wrong index.</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For specifying the sort order, use the BY phrase.</a:t>
            </a:r>
          </a:p>
          <a:p>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77</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1" kern="1200" baseline="0" dirty="0" smtClean="0">
                <a:solidFill>
                  <a:schemeClr val="tx1"/>
                </a:solidFill>
                <a:latin typeface="+mn-lt"/>
                <a:ea typeface="+mn-ea"/>
                <a:cs typeface="+mn-cs"/>
              </a:rPr>
              <a:t>Database. </a:t>
            </a:r>
            <a:r>
              <a:rPr lang="en-US" sz="1200" kern="1200" baseline="0" dirty="0" smtClean="0">
                <a:solidFill>
                  <a:schemeClr val="tx1"/>
                </a:solidFill>
                <a:latin typeface="+mn-lt"/>
                <a:ea typeface="+mn-ea"/>
                <a:cs typeface="+mn-cs"/>
              </a:rPr>
              <a:t>A database is a place to store information, like a file cabinet. The cabinet contains files on multiple subjects such as employees or projects. The cabinet contains file folders of information on those subjects.</a:t>
            </a:r>
          </a:p>
          <a:p>
            <a:endParaRPr lang="en-US" sz="1200" kern="1200" baseline="0" dirty="0" smtClean="0">
              <a:solidFill>
                <a:schemeClr val="tx1"/>
              </a:solidFill>
              <a:latin typeface="+mn-lt"/>
              <a:ea typeface="+mn-ea"/>
              <a:cs typeface="+mn-cs"/>
            </a:endParaRPr>
          </a:p>
          <a:p>
            <a:r>
              <a:rPr lang="en-US" sz="1200" i="1" kern="1200" baseline="0" dirty="0" smtClean="0">
                <a:solidFill>
                  <a:schemeClr val="tx1"/>
                </a:solidFill>
                <a:latin typeface="+mn-lt"/>
                <a:ea typeface="+mn-ea"/>
                <a:cs typeface="+mn-cs"/>
              </a:rPr>
              <a:t>Table. </a:t>
            </a:r>
            <a:r>
              <a:rPr lang="en-US" sz="1200" kern="1200" baseline="0" dirty="0" smtClean="0">
                <a:solidFill>
                  <a:schemeClr val="tx1"/>
                </a:solidFill>
                <a:latin typeface="+mn-lt"/>
                <a:ea typeface="+mn-ea"/>
                <a:cs typeface="+mn-cs"/>
              </a:rPr>
              <a:t>A table is a group of related information, similar to a file drawer full of similar files, such as employee files. A file contains many file folders and a table contains many records. Each table in a database is unique.</a:t>
            </a:r>
          </a:p>
          <a:p>
            <a:endParaRPr lang="en-US" sz="1200" kern="1200" baseline="0" dirty="0" smtClean="0">
              <a:solidFill>
                <a:schemeClr val="tx1"/>
              </a:solidFill>
              <a:latin typeface="+mn-lt"/>
              <a:ea typeface="+mn-ea"/>
              <a:cs typeface="+mn-cs"/>
            </a:endParaRPr>
          </a:p>
          <a:p>
            <a:r>
              <a:rPr lang="en-US" sz="1200" i="1" kern="1200" baseline="0" dirty="0" smtClean="0">
                <a:solidFill>
                  <a:schemeClr val="tx1"/>
                </a:solidFill>
                <a:latin typeface="+mn-lt"/>
                <a:ea typeface="+mn-ea"/>
                <a:cs typeface="+mn-cs"/>
              </a:rPr>
              <a:t>Record. </a:t>
            </a:r>
            <a:r>
              <a:rPr lang="en-US" sz="1200" kern="1200" baseline="0" dirty="0" smtClean="0">
                <a:solidFill>
                  <a:schemeClr val="tx1"/>
                </a:solidFill>
                <a:latin typeface="+mn-lt"/>
                <a:ea typeface="+mn-ea"/>
                <a:cs typeface="+mn-cs"/>
              </a:rPr>
              <a:t>A record is a complete set of information in one specific folder such as for John Doe. A record is one of the file folders in the file drawer. Records contain many pieces of information about each unique entity.</a:t>
            </a:r>
          </a:p>
          <a:p>
            <a:endParaRPr lang="en-US" sz="1200" kern="1200" baseline="0" dirty="0" smtClean="0">
              <a:solidFill>
                <a:schemeClr val="tx1"/>
              </a:solidFill>
              <a:latin typeface="+mn-lt"/>
              <a:ea typeface="+mn-ea"/>
              <a:cs typeface="+mn-cs"/>
            </a:endParaRPr>
          </a:p>
          <a:p>
            <a:r>
              <a:rPr lang="en-US" sz="1200" i="1" kern="1200" baseline="0" dirty="0" smtClean="0">
                <a:solidFill>
                  <a:schemeClr val="tx1"/>
                </a:solidFill>
                <a:latin typeface="+mn-lt"/>
                <a:ea typeface="+mn-ea"/>
                <a:cs typeface="+mn-cs"/>
              </a:rPr>
              <a:t>Field. </a:t>
            </a:r>
            <a:r>
              <a:rPr lang="en-US" sz="1200" kern="1200" baseline="0" dirty="0" smtClean="0">
                <a:solidFill>
                  <a:schemeClr val="tx1"/>
                </a:solidFill>
                <a:latin typeface="+mn-lt"/>
                <a:ea typeface="+mn-ea"/>
                <a:cs typeface="+mn-cs"/>
              </a:rPr>
              <a:t>Each piece of information within a folder or record is called a field. Fields contain the actual data values. Multiple fields make up a record within a table. The employee name is a field, as are the employee address and the employee title.</a:t>
            </a:r>
          </a:p>
          <a:p>
            <a:endParaRPr lang="en-US" sz="1200" kern="1200" baseline="0" dirty="0" smtClean="0">
              <a:solidFill>
                <a:schemeClr val="tx1"/>
              </a:solidFill>
              <a:latin typeface="+mn-lt"/>
              <a:ea typeface="+mn-ea"/>
              <a:cs typeface="+mn-cs"/>
            </a:endParaRPr>
          </a:p>
          <a:p>
            <a:r>
              <a:rPr lang="en-US" sz="1200" i="1" kern="1200" baseline="0" dirty="0" smtClean="0">
                <a:solidFill>
                  <a:schemeClr val="tx1"/>
                </a:solidFill>
                <a:latin typeface="+mn-lt"/>
                <a:ea typeface="+mn-ea"/>
                <a:cs typeface="+mn-cs"/>
              </a:rPr>
              <a:t>Index. </a:t>
            </a:r>
            <a:r>
              <a:rPr lang="en-US" sz="1200" kern="1200" baseline="0" dirty="0" smtClean="0">
                <a:solidFill>
                  <a:schemeClr val="tx1"/>
                </a:solidFill>
                <a:latin typeface="+mn-lt"/>
                <a:ea typeface="+mn-ea"/>
                <a:cs typeface="+mn-cs"/>
              </a:rPr>
              <a:t>An index is a device used to locate a specific record, similar to the way you use a labeled tab on a file folder. To find the record for John Doe, you scan all of the file folder tabs. You usually keep your file folders in alphabetical order in the drawer, so that you only have to look through a few folders to locate the one John Doe. Progress uses an index in the same way, to quickly locate the records you want. You can also use indexes to retrieve records in a certain order, such as in item number order.</a:t>
            </a:r>
          </a:p>
          <a:p>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mn-lt"/>
                <a:ea typeface="+mn-ea"/>
                <a:cs typeface="+mn-cs"/>
              </a:rPr>
              <a:t>Exercise 5-2: Sorting Records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1. Write a procedure to report location detail records (</a:t>
            </a:r>
            <a:r>
              <a:rPr lang="en-US" sz="1200" kern="1200" baseline="0" dirty="0" err="1" smtClean="0">
                <a:solidFill>
                  <a:schemeClr val="tx1"/>
                </a:solidFill>
                <a:latin typeface="+mn-lt"/>
                <a:ea typeface="+mn-ea"/>
                <a:cs typeface="+mn-cs"/>
              </a:rPr>
              <a:t>ld_det</a:t>
            </a:r>
            <a:r>
              <a:rPr lang="en-US" sz="1200" kern="1200" baseline="0" dirty="0" smtClean="0">
                <a:solidFill>
                  <a:schemeClr val="tx1"/>
                </a:solidFill>
                <a:latin typeface="+mn-lt"/>
                <a:ea typeface="+mn-ea"/>
                <a:cs typeface="+mn-cs"/>
              </a:rPr>
              <a:t>) sorted by item number, then site, and then location.</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2. Write a procedure to report inventory transactions (</a:t>
            </a:r>
            <a:r>
              <a:rPr lang="en-US" sz="1200" kern="1200" baseline="0" dirty="0" err="1" smtClean="0">
                <a:solidFill>
                  <a:schemeClr val="tx1"/>
                </a:solidFill>
                <a:latin typeface="+mn-lt"/>
                <a:ea typeface="+mn-ea"/>
                <a:cs typeface="+mn-cs"/>
              </a:rPr>
              <a:t>tr_hist</a:t>
            </a:r>
            <a:r>
              <a:rPr lang="en-US" sz="1200" kern="1200" baseline="0" dirty="0" smtClean="0">
                <a:solidFill>
                  <a:schemeClr val="tx1"/>
                </a:solidFill>
                <a:latin typeface="+mn-lt"/>
                <a:ea typeface="+mn-ea"/>
                <a:cs typeface="+mn-cs"/>
              </a:rPr>
              <a:t>) sorted by transaction type.</a:t>
            </a:r>
          </a:p>
          <a:p>
            <a:endParaRPr lang="en-US" sz="1200" b="1" i="1" kern="1200" baseline="0" dirty="0" smtClean="0">
              <a:solidFill>
                <a:schemeClr val="tx1"/>
              </a:solidFill>
              <a:latin typeface="+mn-lt"/>
              <a:ea typeface="+mn-ea"/>
              <a:cs typeface="+mn-cs"/>
            </a:endParaRPr>
          </a:p>
          <a:p>
            <a:r>
              <a:rPr lang="en-US" sz="1200" b="1" i="1" kern="1200" baseline="0" dirty="0" smtClean="0">
                <a:solidFill>
                  <a:schemeClr val="tx1"/>
                </a:solidFill>
                <a:latin typeface="+mn-lt"/>
                <a:ea typeface="+mn-ea"/>
                <a:cs typeface="+mn-cs"/>
              </a:rPr>
              <a:t>Hint.  </a:t>
            </a:r>
            <a:r>
              <a:rPr lang="en-US" sz="1200" b="0" i="0" kern="1200" baseline="0" dirty="0" smtClean="0">
                <a:solidFill>
                  <a:schemeClr val="tx1"/>
                </a:solidFill>
                <a:latin typeface="+mn-lt"/>
                <a:ea typeface="+mn-ea"/>
                <a:cs typeface="+mn-cs"/>
              </a:rPr>
              <a:t>In the procedure, use </a:t>
            </a:r>
            <a:r>
              <a:rPr lang="en-US" sz="1200" b="0" i="0" kern="1200" baseline="0" dirty="0" err="1" smtClean="0">
                <a:solidFill>
                  <a:schemeClr val="tx1"/>
                </a:solidFill>
                <a:latin typeface="+mn-lt"/>
                <a:ea typeface="+mn-ea"/>
                <a:cs typeface="+mn-cs"/>
              </a:rPr>
              <a:t>ld_domain</a:t>
            </a:r>
            <a:r>
              <a:rPr lang="en-US" sz="1200" b="0" i="0" kern="1200" baseline="0" dirty="0" smtClean="0">
                <a:solidFill>
                  <a:schemeClr val="tx1"/>
                </a:solidFill>
                <a:latin typeface="+mn-lt"/>
                <a:ea typeface="+mn-ea"/>
                <a:cs typeface="+mn-cs"/>
              </a:rPr>
              <a:t> = "10USA" and </a:t>
            </a:r>
            <a:r>
              <a:rPr lang="en-US" sz="1200" b="0" i="0" kern="1200" baseline="0" dirty="0" err="1" smtClean="0">
                <a:solidFill>
                  <a:schemeClr val="tx1"/>
                </a:solidFill>
                <a:latin typeface="+mn-lt"/>
                <a:ea typeface="+mn-ea"/>
                <a:cs typeface="+mn-cs"/>
              </a:rPr>
              <a:t>tr_domain</a:t>
            </a:r>
            <a:r>
              <a:rPr lang="en-US" sz="1200" b="0" i="0" kern="1200" baseline="0" dirty="0" smtClean="0">
                <a:solidFill>
                  <a:schemeClr val="tx1"/>
                </a:solidFill>
                <a:latin typeface="+mn-lt"/>
                <a:ea typeface="+mn-ea"/>
                <a:cs typeface="+mn-cs"/>
              </a:rPr>
              <a:t> = "10USA" </a:t>
            </a:r>
          </a:p>
          <a:p>
            <a:pPr marL="232212" indent="-232212"/>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78</a:t>
            </a:fld>
            <a:endParaRPr 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 </a:t>
            </a:r>
            <a:r>
              <a:rPr lang="en-US" sz="1200" kern="1200" baseline="0" dirty="0" smtClean="0">
                <a:solidFill>
                  <a:schemeClr val="tx1"/>
                </a:solidFill>
                <a:latin typeface="+mn-lt"/>
                <a:ea typeface="+mn-ea"/>
                <a:cs typeface="+mn-cs"/>
              </a:rPr>
              <a:t>The FOR EACH statement retrieves records ordered by the primary index unless you specify other sorting criteria. You can sort on any field or expression. The sort is ASCENDING unless you specify DESCENDING as part of the BY option. Nested sorts can be done using multiple BY options. Records are sorted first by the field specified in the first BY, then sorted by the field specified in the second BY, and so on.</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Fields with character data type sort in character sequence even when they contain numeric values. For example, when the numbers 1, 2, and 11 are stored in a character type field, they are displayed 1, 11, 2 when sorted since the fields are sorted character by character. To avoid this problem, assign the numbers preceded with a 0 (zero). They would look like 01, 02, 11.</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When BY is used, Progress chooses the best index to assist with the sorting.</a:t>
            </a:r>
          </a:p>
          <a:p>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79</a:t>
            </a:fld>
            <a:endParaRPr 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mn-lt"/>
                <a:ea typeface="+mn-ea"/>
                <a:cs typeface="+mn-cs"/>
              </a:rPr>
              <a:t>Exercise 5-3: Sort using BY</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1. Retrieve pc05003.p and modify:</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   From:	BY </a:t>
            </a:r>
            <a:r>
              <a:rPr lang="en-US" sz="1200" kern="1200" baseline="0" dirty="0" err="1" smtClean="0">
                <a:solidFill>
                  <a:schemeClr val="tx1"/>
                </a:solidFill>
                <a:latin typeface="+mn-lt"/>
                <a:ea typeface="+mn-ea"/>
                <a:cs typeface="+mn-cs"/>
              </a:rPr>
              <a:t>sod_price</a:t>
            </a:r>
            <a:r>
              <a:rPr lang="en-US" sz="1200" kern="1200" baseline="0" dirty="0" smtClean="0">
                <a:solidFill>
                  <a:schemeClr val="tx1"/>
                </a:solidFill>
                <a:latin typeface="+mn-lt"/>
                <a:ea typeface="+mn-ea"/>
                <a:cs typeface="+mn-cs"/>
              </a:rPr>
              <a:t> BY </a:t>
            </a:r>
            <a:r>
              <a:rPr lang="en-US" sz="1200" kern="1200" baseline="0" dirty="0" err="1" smtClean="0">
                <a:solidFill>
                  <a:schemeClr val="tx1"/>
                </a:solidFill>
                <a:latin typeface="+mn-lt"/>
                <a:ea typeface="+mn-ea"/>
                <a:cs typeface="+mn-cs"/>
              </a:rPr>
              <a:t>sod_line</a:t>
            </a:r>
            <a:r>
              <a:rPr lang="en-US" sz="1200" kern="1200" baseline="0" dirty="0" smtClean="0">
                <a:solidFill>
                  <a:schemeClr val="tx1"/>
                </a:solidFill>
                <a:latin typeface="+mn-lt"/>
                <a:ea typeface="+mn-ea"/>
                <a:cs typeface="+mn-cs"/>
              </a:rPr>
              <a:t/>
            </a:r>
            <a:br>
              <a:rPr lang="en-US" sz="1200" kern="1200" baseline="0" dirty="0" smtClean="0">
                <a:solidFill>
                  <a:schemeClr val="tx1"/>
                </a:solidFill>
                <a:latin typeface="+mn-lt"/>
                <a:ea typeface="+mn-ea"/>
                <a:cs typeface="+mn-cs"/>
              </a:rPr>
            </a:br>
            <a:r>
              <a:rPr lang="en-US" sz="1200" kern="1200" baseline="0" dirty="0" smtClean="0">
                <a:solidFill>
                  <a:schemeClr val="tx1"/>
                </a:solidFill>
                <a:latin typeface="+mn-lt"/>
                <a:ea typeface="+mn-ea"/>
                <a:cs typeface="+mn-cs"/>
              </a:rPr>
              <a:t>   To:	BY </a:t>
            </a:r>
            <a:r>
              <a:rPr lang="en-US" sz="1200" kern="1200" baseline="0" dirty="0" err="1" smtClean="0">
                <a:solidFill>
                  <a:schemeClr val="tx1"/>
                </a:solidFill>
                <a:latin typeface="+mn-lt"/>
                <a:ea typeface="+mn-ea"/>
                <a:cs typeface="+mn-cs"/>
              </a:rPr>
              <a:t>sod_price</a:t>
            </a:r>
            <a:r>
              <a:rPr lang="en-US" sz="1200" kern="1200" baseline="0" dirty="0" smtClean="0">
                <a:solidFill>
                  <a:schemeClr val="tx1"/>
                </a:solidFill>
                <a:latin typeface="+mn-lt"/>
                <a:ea typeface="+mn-ea"/>
                <a:cs typeface="+mn-cs"/>
              </a:rPr>
              <a:t> * </a:t>
            </a:r>
            <a:r>
              <a:rPr lang="en-US" sz="1200" kern="1200" baseline="0" dirty="0" err="1" smtClean="0">
                <a:solidFill>
                  <a:schemeClr val="tx1"/>
                </a:solidFill>
                <a:latin typeface="+mn-lt"/>
                <a:ea typeface="+mn-ea"/>
                <a:cs typeface="+mn-cs"/>
              </a:rPr>
              <a:t>sod_qty_ord</a:t>
            </a:r>
            <a:r>
              <a:rPr lang="en-US" sz="1200" kern="1200" baseline="0" dirty="0" smtClean="0">
                <a:solidFill>
                  <a:schemeClr val="tx1"/>
                </a:solidFill>
                <a:latin typeface="+mn-lt"/>
                <a:ea typeface="+mn-ea"/>
                <a:cs typeface="+mn-cs"/>
              </a:rPr>
              <a:t> </a:t>
            </a:r>
            <a:br>
              <a:rPr lang="en-US" sz="1200" kern="1200" baseline="0" dirty="0" smtClean="0">
                <a:solidFill>
                  <a:schemeClr val="tx1"/>
                </a:solidFill>
                <a:latin typeface="+mn-lt"/>
                <a:ea typeface="+mn-ea"/>
                <a:cs typeface="+mn-cs"/>
              </a:rPr>
            </a:br>
            <a:r>
              <a:rPr lang="en-US" sz="1200" kern="1200" baseline="0" dirty="0" smtClean="0">
                <a:solidFill>
                  <a:schemeClr val="tx1"/>
                </a:solidFill>
                <a:latin typeface="+mn-lt"/>
                <a:ea typeface="+mn-ea"/>
                <a:cs typeface="+mn-cs"/>
              </a:rPr>
              <a:t>	DESCENDING BY </a:t>
            </a:r>
            <a:r>
              <a:rPr lang="en-US" sz="1200" kern="1200" baseline="0" dirty="0" err="1" smtClean="0">
                <a:solidFill>
                  <a:schemeClr val="tx1"/>
                </a:solidFill>
                <a:latin typeface="+mn-lt"/>
                <a:ea typeface="+mn-ea"/>
                <a:cs typeface="+mn-cs"/>
              </a:rPr>
              <a:t>sod_part</a:t>
            </a:r>
            <a:endParaRPr lang="en-US" sz="1200" kern="1200" baseline="0" dirty="0" smtClean="0">
              <a:solidFill>
                <a:schemeClr val="tx1"/>
              </a:solidFill>
              <a:latin typeface="+mn-lt"/>
              <a:ea typeface="+mn-ea"/>
              <a:cs typeface="+mn-cs"/>
            </a:endParaRP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2. Write a procedure to sort the Sales Order Master table by customer.</a:t>
            </a:r>
          </a:p>
          <a:p>
            <a:endParaRPr lang="en-US" sz="1200" b="1" i="1" kern="1200" baseline="0" dirty="0" smtClean="0">
              <a:solidFill>
                <a:schemeClr val="tx1"/>
              </a:solidFill>
              <a:latin typeface="+mn-lt"/>
              <a:ea typeface="+mn-ea"/>
              <a:cs typeface="+mn-cs"/>
            </a:endParaRPr>
          </a:p>
          <a:p>
            <a:r>
              <a:rPr lang="en-US" sz="1200" b="1" i="1" kern="1200" baseline="0" dirty="0" smtClean="0">
                <a:solidFill>
                  <a:schemeClr val="tx1"/>
                </a:solidFill>
                <a:latin typeface="+mn-lt"/>
                <a:ea typeface="+mn-ea"/>
                <a:cs typeface="+mn-cs"/>
              </a:rPr>
              <a:t>    Hint. </a:t>
            </a:r>
            <a:r>
              <a:rPr lang="en-US" sz="1200" b="0" i="0" kern="1200" baseline="0" dirty="0" smtClean="0">
                <a:solidFill>
                  <a:schemeClr val="tx1"/>
                </a:solidFill>
                <a:latin typeface="+mn-lt"/>
                <a:ea typeface="+mn-ea"/>
                <a:cs typeface="+mn-cs"/>
              </a:rPr>
              <a:t>Use </a:t>
            </a:r>
            <a:r>
              <a:rPr lang="en-US" sz="1200" b="0" i="0" kern="1200" baseline="0" dirty="0" err="1" smtClean="0">
                <a:solidFill>
                  <a:schemeClr val="tx1"/>
                </a:solidFill>
                <a:latin typeface="+mn-lt"/>
                <a:ea typeface="+mn-ea"/>
                <a:cs typeface="+mn-cs"/>
              </a:rPr>
              <a:t>so_cust</a:t>
            </a:r>
            <a:r>
              <a:rPr lang="en-US" sz="1200" b="0" i="0" kern="1200" baseline="0" dirty="0" smtClean="0">
                <a:solidFill>
                  <a:schemeClr val="tx1"/>
                </a:solidFill>
                <a:latin typeface="+mn-lt"/>
                <a:ea typeface="+mn-ea"/>
                <a:cs typeface="+mn-cs"/>
              </a:rPr>
              <a:t> and </a:t>
            </a:r>
            <a:r>
              <a:rPr lang="en-US" sz="1200" b="0" i="0" kern="1200" baseline="0" dirty="0" err="1" smtClean="0">
                <a:solidFill>
                  <a:schemeClr val="tx1"/>
                </a:solidFill>
                <a:latin typeface="+mn-lt"/>
                <a:ea typeface="+mn-ea"/>
                <a:cs typeface="+mn-cs"/>
              </a:rPr>
              <a:t>sod_doman</a:t>
            </a:r>
            <a:r>
              <a:rPr lang="en-US" sz="1200" b="0" i="0" kern="1200" baseline="0" dirty="0" smtClean="0">
                <a:solidFill>
                  <a:schemeClr val="tx1"/>
                </a:solidFill>
                <a:latin typeface="+mn-lt"/>
                <a:ea typeface="+mn-ea"/>
                <a:cs typeface="+mn-cs"/>
              </a:rPr>
              <a:t> = "10USA".</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    Display the sold-to customer code, sales order number, order date, and due date.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3. Modify the above procedure to sort the sales orders by order date and then by the due date.</a:t>
            </a:r>
          </a:p>
          <a:p>
            <a:endParaRPr lang="en-US" sz="1200" b="1" i="1" kern="1200" baseline="0" dirty="0" smtClean="0">
              <a:solidFill>
                <a:schemeClr val="tx1"/>
              </a:solidFill>
              <a:latin typeface="+mn-lt"/>
              <a:ea typeface="+mn-ea"/>
              <a:cs typeface="+mn-cs"/>
            </a:endParaRPr>
          </a:p>
          <a:p>
            <a:r>
              <a:rPr lang="en-US" sz="1200" b="1" i="1" kern="1200" baseline="0" dirty="0" smtClean="0">
                <a:solidFill>
                  <a:schemeClr val="tx1"/>
                </a:solidFill>
                <a:latin typeface="+mn-lt"/>
                <a:ea typeface="+mn-ea"/>
                <a:cs typeface="+mn-cs"/>
              </a:rPr>
              <a:t>   Hint. </a:t>
            </a:r>
            <a:r>
              <a:rPr lang="en-US" sz="1200" b="0" i="0" kern="1200" baseline="0" dirty="0" smtClean="0">
                <a:solidFill>
                  <a:schemeClr val="tx1"/>
                </a:solidFill>
                <a:latin typeface="+mn-lt"/>
                <a:ea typeface="+mn-ea"/>
                <a:cs typeface="+mn-cs"/>
              </a:rPr>
              <a:t>Use </a:t>
            </a:r>
            <a:r>
              <a:rPr lang="en-US" sz="1200" b="0" i="0" kern="1200" baseline="0" dirty="0" err="1" smtClean="0">
                <a:solidFill>
                  <a:schemeClr val="tx1"/>
                </a:solidFill>
                <a:latin typeface="+mn-lt"/>
                <a:ea typeface="+mn-ea"/>
                <a:cs typeface="+mn-cs"/>
              </a:rPr>
              <a:t>so_ord_date</a:t>
            </a:r>
            <a:r>
              <a:rPr lang="en-US" sz="1200" b="0" i="0" kern="1200" baseline="0" dirty="0" smtClean="0">
                <a:solidFill>
                  <a:schemeClr val="tx1"/>
                </a:solidFill>
                <a:latin typeface="+mn-lt"/>
                <a:ea typeface="+mn-ea"/>
                <a:cs typeface="+mn-cs"/>
              </a:rPr>
              <a:t> and </a:t>
            </a:r>
            <a:r>
              <a:rPr lang="en-US" sz="1200" b="0" i="0" kern="1200" baseline="0" dirty="0" err="1" smtClean="0">
                <a:solidFill>
                  <a:schemeClr val="tx1"/>
                </a:solidFill>
                <a:latin typeface="+mn-lt"/>
                <a:ea typeface="+mn-ea"/>
                <a:cs typeface="+mn-cs"/>
              </a:rPr>
              <a:t>so_due_date</a:t>
            </a:r>
            <a:r>
              <a:rPr lang="en-US" sz="1200" b="0" i="0" kern="1200" baseline="0" dirty="0" smtClean="0">
                <a:solidFill>
                  <a:schemeClr val="tx1"/>
                </a:solidFill>
                <a:latin typeface="+mn-lt"/>
                <a:ea typeface="+mn-ea"/>
                <a:cs typeface="+mn-cs"/>
              </a:rPr>
              <a:t>.</a:t>
            </a:r>
          </a:p>
          <a:p>
            <a:pPr marL="232212" indent="-232212"/>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80</a:t>
            </a:fld>
            <a:endParaRPr 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Most reports are incomplete without totals. The example above totals the dollar value of all pending sales orders. The report has far more value with this total than without it. Totals are produced by using an aggregate phrase after an expression in a DISPLAY statement.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Placing the option TOTAL after an expression or variable name displays a running total at the bottom of the report. The aggregate phrase must be placed within parentheses () and must directly follow the field to be totaled. Totals can be calculated for any number of fields.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An aggregate phrase identifies one or more aggregate values to calculate for a field. This example shows the TOTAL option. More than one aggregate value can be calculated for any given expression. These include:</a:t>
            </a:r>
          </a:p>
          <a:p>
            <a:endParaRPr lang="en-US" sz="1200" kern="1200" baseline="0" dirty="0" smtClean="0">
              <a:solidFill>
                <a:schemeClr val="tx1"/>
              </a:solidFill>
              <a:latin typeface="+mn-lt"/>
              <a:ea typeface="+mn-ea"/>
              <a:cs typeface="+mn-cs"/>
            </a:endParaRPr>
          </a:p>
          <a:p>
            <a:pPr>
              <a:buFont typeface="Arial" pitchFamily="34" charset="0"/>
              <a:buChar char="•"/>
            </a:pPr>
            <a:r>
              <a:rPr lang="en-US" sz="1200" kern="1200" baseline="0" dirty="0" smtClean="0">
                <a:solidFill>
                  <a:schemeClr val="tx1"/>
                </a:solidFill>
                <a:latin typeface="+mn-lt"/>
                <a:ea typeface="+mn-ea"/>
                <a:cs typeface="+mn-cs"/>
              </a:rPr>
              <a:t> AVERAGE calculates the average of all of the values of an expression.</a:t>
            </a:r>
          </a:p>
          <a:p>
            <a:pPr>
              <a:buFont typeface="Arial" pitchFamily="34" charset="0"/>
              <a:buChar char="•"/>
            </a:pPr>
            <a:r>
              <a:rPr lang="en-US" sz="1200" kern="1200" baseline="0" dirty="0" smtClean="0">
                <a:solidFill>
                  <a:schemeClr val="tx1"/>
                </a:solidFill>
                <a:latin typeface="+mn-lt"/>
                <a:ea typeface="+mn-ea"/>
                <a:cs typeface="+mn-cs"/>
              </a:rPr>
              <a:t> COUNT counts the number of times the expression occurred.</a:t>
            </a:r>
          </a:p>
          <a:p>
            <a:pPr>
              <a:buFont typeface="Arial" pitchFamily="34" charset="0"/>
              <a:buChar char="•"/>
            </a:pPr>
            <a:r>
              <a:rPr lang="en-US" sz="1200" kern="1200" baseline="0" dirty="0" smtClean="0">
                <a:solidFill>
                  <a:schemeClr val="tx1"/>
                </a:solidFill>
                <a:latin typeface="+mn-lt"/>
                <a:ea typeface="+mn-ea"/>
                <a:cs typeface="+mn-cs"/>
              </a:rPr>
              <a:t> MAXIMUM calculates the maximum of all of the values of the expression.</a:t>
            </a:r>
          </a:p>
          <a:p>
            <a:pPr>
              <a:buFont typeface="Arial" pitchFamily="34" charset="0"/>
              <a:buChar char="•"/>
            </a:pPr>
            <a:r>
              <a:rPr lang="en-US" sz="1200" kern="1200" baseline="0" dirty="0" smtClean="0">
                <a:solidFill>
                  <a:schemeClr val="tx1"/>
                </a:solidFill>
                <a:latin typeface="+mn-lt"/>
                <a:ea typeface="+mn-ea"/>
                <a:cs typeface="+mn-cs"/>
              </a:rPr>
              <a:t> MINIMUM calculates minimum of all values for the expression.</a:t>
            </a:r>
          </a:p>
          <a:p>
            <a:pPr>
              <a:buFont typeface="Arial" pitchFamily="34" charset="0"/>
              <a:buChar char="•"/>
            </a:pPr>
            <a:r>
              <a:rPr lang="en-US" sz="1200" kern="1200" baseline="0" dirty="0" smtClean="0">
                <a:solidFill>
                  <a:schemeClr val="tx1"/>
                </a:solidFill>
                <a:latin typeface="+mn-lt"/>
                <a:ea typeface="+mn-ea"/>
                <a:cs typeface="+mn-cs"/>
              </a:rPr>
              <a:t> TOTAL calculates the total of all of the values of the expression.</a:t>
            </a:r>
          </a:p>
          <a:p>
            <a:endParaRPr lang="en-US" sz="1200"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81</a:t>
            </a:fld>
            <a:endParaRPr 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mn-lt"/>
                <a:ea typeface="+mn-ea"/>
                <a:cs typeface="+mn-cs"/>
              </a:rPr>
              <a:t>Exercise 5-4: Report Totals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1. Write a procedure to report sales order detail records (</a:t>
            </a:r>
            <a:r>
              <a:rPr lang="en-US" sz="1200" kern="1200" baseline="0" dirty="0" err="1" smtClean="0">
                <a:solidFill>
                  <a:schemeClr val="tx1"/>
                </a:solidFill>
                <a:latin typeface="+mn-lt"/>
                <a:ea typeface="+mn-ea"/>
                <a:cs typeface="+mn-cs"/>
              </a:rPr>
              <a:t>sod_det</a:t>
            </a:r>
            <a:r>
              <a:rPr lang="en-US" sz="1200" kern="1200" baseline="0" dirty="0" smtClean="0">
                <a:solidFill>
                  <a:schemeClr val="tx1"/>
                </a:solidFill>
                <a:latin typeface="+mn-lt"/>
                <a:ea typeface="+mn-ea"/>
                <a:cs typeface="+mn-cs"/>
              </a:rPr>
              <a:t>) by item number (</a:t>
            </a:r>
            <a:r>
              <a:rPr lang="en-US" sz="1200" kern="1200" baseline="0" dirty="0" err="1" smtClean="0">
                <a:solidFill>
                  <a:schemeClr val="tx1"/>
                </a:solidFill>
                <a:latin typeface="+mn-lt"/>
                <a:ea typeface="+mn-ea"/>
                <a:cs typeface="+mn-cs"/>
              </a:rPr>
              <a:t>sod_part</a:t>
            </a:r>
            <a:r>
              <a:rPr lang="en-US" sz="1200" kern="1200" baseline="0" dirty="0" smtClean="0">
                <a:solidFill>
                  <a:schemeClr val="tx1"/>
                </a:solidFill>
                <a:latin typeface="+mn-lt"/>
                <a:ea typeface="+mn-ea"/>
                <a:cs typeface="+mn-cs"/>
              </a:rPr>
              <a:t>), and give a total of the quantity shipped (</a:t>
            </a:r>
            <a:r>
              <a:rPr lang="en-US" sz="1200" kern="1200" baseline="0" dirty="0" err="1" smtClean="0">
                <a:solidFill>
                  <a:schemeClr val="tx1"/>
                </a:solidFill>
                <a:latin typeface="+mn-lt"/>
                <a:ea typeface="+mn-ea"/>
                <a:cs typeface="+mn-cs"/>
              </a:rPr>
              <a:t>sod_qty_ship</a:t>
            </a:r>
            <a:r>
              <a:rPr lang="en-US" sz="1200" kern="1200" baseline="0" dirty="0" smtClean="0">
                <a:solidFill>
                  <a:schemeClr val="tx1"/>
                </a:solidFill>
                <a:latin typeface="+mn-lt"/>
                <a:ea typeface="+mn-ea"/>
                <a:cs typeface="+mn-cs"/>
              </a:rPr>
              <a:t>).</a:t>
            </a:r>
          </a:p>
          <a:p>
            <a:endParaRPr lang="en-US" sz="1050" b="1" i="1" kern="1200" baseline="0" dirty="0" smtClean="0">
              <a:solidFill>
                <a:schemeClr val="tx1"/>
              </a:solidFill>
              <a:latin typeface="+mn-lt"/>
              <a:ea typeface="+mn-ea"/>
              <a:cs typeface="+mn-cs"/>
            </a:endParaRPr>
          </a:p>
          <a:p>
            <a:r>
              <a:rPr lang="en-US" sz="1050" b="1" i="1" kern="1200" baseline="0" dirty="0" smtClean="0">
                <a:solidFill>
                  <a:schemeClr val="tx1"/>
                </a:solidFill>
                <a:latin typeface="+mn-lt"/>
                <a:ea typeface="+mn-ea"/>
                <a:cs typeface="+mn-cs"/>
              </a:rPr>
              <a:t>    Hint</a:t>
            </a:r>
            <a:r>
              <a:rPr lang="en-US" sz="1200" b="1" i="1" kern="1200" baseline="0" dirty="0" smtClean="0">
                <a:solidFill>
                  <a:schemeClr val="tx1"/>
                </a:solidFill>
                <a:latin typeface="+mn-lt"/>
                <a:ea typeface="+mn-ea"/>
                <a:cs typeface="+mn-cs"/>
              </a:rPr>
              <a:t>. </a:t>
            </a:r>
            <a:r>
              <a:rPr lang="en-US" sz="1200" b="0" i="0" kern="1200" baseline="0" dirty="0" smtClean="0">
                <a:solidFill>
                  <a:schemeClr val="tx1"/>
                </a:solidFill>
                <a:latin typeface="+mn-lt"/>
                <a:ea typeface="+mn-ea"/>
                <a:cs typeface="+mn-cs"/>
              </a:rPr>
              <a:t>Use </a:t>
            </a:r>
            <a:r>
              <a:rPr lang="en-US" sz="1200" b="0" i="0" kern="1200" baseline="0" dirty="0" err="1" smtClean="0">
                <a:solidFill>
                  <a:schemeClr val="tx1"/>
                </a:solidFill>
                <a:latin typeface="+mn-lt"/>
                <a:ea typeface="+mn-ea"/>
                <a:cs typeface="+mn-cs"/>
              </a:rPr>
              <a:t>sod_domain</a:t>
            </a:r>
            <a:r>
              <a:rPr lang="en-US" sz="1200" b="0" i="0" kern="1200" baseline="0" dirty="0" smtClean="0">
                <a:solidFill>
                  <a:schemeClr val="tx1"/>
                </a:solidFill>
                <a:latin typeface="+mn-lt"/>
                <a:ea typeface="+mn-ea"/>
                <a:cs typeface="+mn-cs"/>
              </a:rPr>
              <a:t> = "10USA" in the WHERE clause.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2. Display the following:</a:t>
            </a:r>
          </a:p>
          <a:p>
            <a:endParaRPr lang="en-US" sz="1200" kern="1200" baseline="0" dirty="0" smtClean="0">
              <a:solidFill>
                <a:schemeClr val="tx1"/>
              </a:solidFill>
              <a:latin typeface="+mn-lt"/>
              <a:ea typeface="+mn-ea"/>
              <a:cs typeface="+mn-cs"/>
            </a:endParaRPr>
          </a:p>
          <a:p>
            <a:pPr marL="182880" lvl="2">
              <a:buFont typeface="Arial" pitchFamily="34" charset="0"/>
              <a:buChar char="•"/>
            </a:pPr>
            <a:r>
              <a:rPr lang="en-US" sz="1200" kern="1200" baseline="0" dirty="0" smtClean="0">
                <a:solidFill>
                  <a:schemeClr val="tx1"/>
                </a:solidFill>
                <a:latin typeface="+mn-lt"/>
                <a:ea typeface="+mn-ea"/>
                <a:cs typeface="+mn-cs"/>
              </a:rPr>
              <a:t> sales order line</a:t>
            </a:r>
          </a:p>
          <a:p>
            <a:pPr marL="182880" lvl="2">
              <a:buFont typeface="Arial" pitchFamily="34" charset="0"/>
              <a:buChar char="•"/>
            </a:pPr>
            <a:r>
              <a:rPr lang="en-US" sz="1200" kern="1200" baseline="0" dirty="0" smtClean="0">
                <a:solidFill>
                  <a:schemeClr val="tx1"/>
                </a:solidFill>
                <a:latin typeface="+mn-lt"/>
                <a:ea typeface="+mn-ea"/>
                <a:cs typeface="+mn-cs"/>
              </a:rPr>
              <a:t> item number</a:t>
            </a:r>
          </a:p>
          <a:p>
            <a:pPr marL="182880" lvl="2">
              <a:buFont typeface="Arial" pitchFamily="34" charset="0"/>
              <a:buChar char="•"/>
            </a:pPr>
            <a:r>
              <a:rPr lang="en-US" sz="1200" kern="1200" baseline="0" dirty="0" smtClean="0">
                <a:solidFill>
                  <a:schemeClr val="tx1"/>
                </a:solidFill>
                <a:latin typeface="+mn-lt"/>
                <a:ea typeface="+mn-ea"/>
                <a:cs typeface="+mn-cs"/>
              </a:rPr>
              <a:t> quantity ordered</a:t>
            </a:r>
          </a:p>
          <a:p>
            <a:pPr marL="182880" lvl="2">
              <a:buFont typeface="Arial" pitchFamily="34" charset="0"/>
              <a:buChar char="•"/>
            </a:pPr>
            <a:r>
              <a:rPr lang="en-US" sz="1200" kern="1200" baseline="0" dirty="0" smtClean="0">
                <a:solidFill>
                  <a:schemeClr val="tx1"/>
                </a:solidFill>
                <a:latin typeface="+mn-lt"/>
                <a:ea typeface="+mn-ea"/>
                <a:cs typeface="+mn-cs"/>
              </a:rPr>
              <a:t> quantity shipped</a:t>
            </a:r>
          </a:p>
          <a:p>
            <a:pPr marL="232212" indent="-232212"/>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82</a:t>
            </a:fld>
            <a:endParaRPr 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Often, calculating statistics for the total report is not enough. You need to see subtotals and other calculations for a group of items. This example calculates total backlog value subtotaled by order.</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BREAK option is used with the FOR EACH statement to indicate that you want to do something when the value of a certain field changes. Using the TOTAL aggregate phrase option with a BY break group creates report totals and subtotals by the break group. This also permits the use of the options SUB-AVERAGE, SUB-MAXIMUM, SUB-COUNT, and so on. You can only use the BY &lt;break-group&gt; combination in an aggregate phrase within a DISPLAY statement when the BREAK BY option is specified in the FOR EACH statement.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Example:</a:t>
            </a:r>
          </a:p>
          <a:p>
            <a:endParaRPr lang="en-US" sz="1200" kern="1200" baseline="0" dirty="0" smtClean="0">
              <a:solidFill>
                <a:schemeClr val="tx1"/>
              </a:solidFill>
              <a:latin typeface="+mn-lt"/>
              <a:ea typeface="+mn-ea"/>
              <a:cs typeface="+mn-cs"/>
            </a:endParaRPr>
          </a:p>
          <a:p>
            <a:pPr marL="0"/>
            <a:r>
              <a:rPr lang="en-US" sz="1200" kern="1200" baseline="0" dirty="0" smtClean="0">
                <a:solidFill>
                  <a:schemeClr val="tx1"/>
                </a:solidFill>
                <a:latin typeface="+mn-lt"/>
                <a:ea typeface="+mn-ea"/>
                <a:cs typeface="+mn-cs"/>
              </a:rPr>
              <a:t>      FOR EACH </a:t>
            </a:r>
            <a:r>
              <a:rPr lang="en-US" sz="1200" i="1" kern="1200" baseline="0" dirty="0" smtClean="0">
                <a:solidFill>
                  <a:schemeClr val="tx1"/>
                </a:solidFill>
                <a:latin typeface="+mn-lt"/>
                <a:ea typeface="+mn-ea"/>
                <a:cs typeface="+mn-cs"/>
              </a:rPr>
              <a:t>table WHERE expression BREAK BY field:</a:t>
            </a:r>
          </a:p>
          <a:p>
            <a:pPr marL="0" lvl="2"/>
            <a:r>
              <a:rPr lang="en-US" sz="1200" kern="1200" baseline="0" dirty="0" smtClean="0">
                <a:solidFill>
                  <a:schemeClr val="tx1"/>
                </a:solidFill>
                <a:latin typeface="+mn-lt"/>
                <a:ea typeface="+mn-ea"/>
                <a:cs typeface="+mn-cs"/>
              </a:rPr>
              <a:t>             IF FIRST-OF(</a:t>
            </a:r>
            <a:r>
              <a:rPr lang="en-US" sz="1200" i="1" kern="1200" baseline="0" dirty="0" smtClean="0">
                <a:solidFill>
                  <a:schemeClr val="tx1"/>
                </a:solidFill>
                <a:latin typeface="+mn-lt"/>
                <a:ea typeface="+mn-ea"/>
                <a:cs typeface="+mn-cs"/>
              </a:rPr>
              <a:t>field) THEN…</a:t>
            </a:r>
          </a:p>
          <a:p>
            <a:pPr marL="0" lvl="2"/>
            <a:r>
              <a:rPr lang="en-US" sz="1200" kern="1200" baseline="0" dirty="0" smtClean="0">
                <a:solidFill>
                  <a:schemeClr val="tx1"/>
                </a:solidFill>
                <a:latin typeface="+mn-lt"/>
                <a:ea typeface="+mn-ea"/>
                <a:cs typeface="+mn-cs"/>
              </a:rPr>
              <a:t>             IF LAST-OF(</a:t>
            </a:r>
            <a:r>
              <a:rPr lang="en-US" sz="1200" i="1" kern="1200" baseline="0" dirty="0" smtClean="0">
                <a:solidFill>
                  <a:schemeClr val="tx1"/>
                </a:solidFill>
                <a:latin typeface="+mn-lt"/>
                <a:ea typeface="+mn-ea"/>
                <a:cs typeface="+mn-cs"/>
              </a:rPr>
              <a:t>field) THEN…</a:t>
            </a:r>
          </a:p>
          <a:p>
            <a:pPr marL="0" lvl="2"/>
            <a:r>
              <a:rPr lang="en-US" sz="1200" i="1" kern="1200" baseline="0" dirty="0" smtClean="0">
                <a:solidFill>
                  <a:schemeClr val="tx1"/>
                </a:solidFill>
                <a:latin typeface="+mn-lt"/>
                <a:ea typeface="+mn-ea"/>
                <a:cs typeface="+mn-cs"/>
              </a:rPr>
              <a:t>      </a:t>
            </a:r>
            <a:r>
              <a:rPr lang="en-US" sz="1200" kern="1200" baseline="0" dirty="0" smtClean="0">
                <a:solidFill>
                  <a:schemeClr val="tx1"/>
                </a:solidFill>
                <a:latin typeface="+mn-lt"/>
                <a:ea typeface="+mn-ea"/>
                <a:cs typeface="+mn-cs"/>
              </a:rPr>
              <a:t>END.</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83</a:t>
            </a:fld>
            <a:endParaRPr 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mn-lt"/>
                <a:ea typeface="+mn-ea"/>
                <a:cs typeface="+mn-cs"/>
              </a:rPr>
              <a:t>Exercise 5-5: Sort Breaks and Subtotals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1. Modify the procedure </a:t>
            </a:r>
            <a:r>
              <a:rPr lang="en-US" sz="1050" kern="1200" baseline="0" dirty="0" smtClean="0">
                <a:solidFill>
                  <a:schemeClr val="tx1"/>
                </a:solidFill>
                <a:latin typeface="+mn-lt"/>
                <a:ea typeface="+mn-ea"/>
                <a:cs typeface="+mn-cs"/>
              </a:rPr>
              <a:t>pc05005.p</a:t>
            </a:r>
            <a:r>
              <a:rPr lang="en-US" sz="1200" kern="1200" baseline="0" dirty="0" smtClean="0">
                <a:solidFill>
                  <a:schemeClr val="tx1"/>
                </a:solidFill>
                <a:latin typeface="+mn-lt"/>
                <a:ea typeface="+mn-ea"/>
                <a:cs typeface="+mn-cs"/>
              </a:rPr>
              <a:t> to subtotal the quantity ordered for each sales order.</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2. Write a procedure to report location detail records (</a:t>
            </a:r>
            <a:r>
              <a:rPr lang="en-US" sz="1200" kern="1200" baseline="0" dirty="0" err="1" smtClean="0">
                <a:solidFill>
                  <a:schemeClr val="tx1"/>
                </a:solidFill>
                <a:latin typeface="+mn-lt"/>
                <a:ea typeface="+mn-ea"/>
                <a:cs typeface="+mn-cs"/>
              </a:rPr>
              <a:t>ld_det</a:t>
            </a:r>
            <a:r>
              <a:rPr lang="en-US" sz="1200" kern="1200" baseline="0" dirty="0" smtClean="0">
                <a:solidFill>
                  <a:schemeClr val="tx1"/>
                </a:solidFill>
                <a:latin typeface="+mn-lt"/>
                <a:ea typeface="+mn-ea"/>
                <a:cs typeface="+mn-cs"/>
              </a:rPr>
              <a:t>) by site and location.</a:t>
            </a:r>
          </a:p>
          <a:p>
            <a:pPr marL="182880" lvl="2"/>
            <a:endParaRPr lang="en-US" sz="1200" kern="1200" baseline="0" dirty="0" smtClean="0">
              <a:solidFill>
                <a:schemeClr val="tx1"/>
              </a:solidFill>
              <a:latin typeface="+mn-lt"/>
              <a:ea typeface="+mn-ea"/>
              <a:cs typeface="+mn-cs"/>
            </a:endParaRPr>
          </a:p>
          <a:p>
            <a:pPr marL="182880" lvl="2">
              <a:buFont typeface="Arial" pitchFamily="34" charset="0"/>
              <a:buChar char="•"/>
            </a:pPr>
            <a:r>
              <a:rPr lang="en-US" sz="1200" kern="1200" baseline="0" dirty="0" smtClean="0">
                <a:solidFill>
                  <a:schemeClr val="tx1"/>
                </a:solidFill>
                <a:latin typeface="+mn-lt"/>
                <a:ea typeface="+mn-ea"/>
                <a:cs typeface="+mn-cs"/>
              </a:rPr>
              <a:t> Display item number, site, location, quantity on hand, and quantity allocated</a:t>
            </a:r>
          </a:p>
          <a:p>
            <a:pPr marL="182880" lvl="2">
              <a:buFont typeface="Arial" pitchFamily="34" charset="0"/>
              <a:buChar char="•"/>
            </a:pPr>
            <a:r>
              <a:rPr lang="en-US" sz="1200" kern="1200" baseline="0" dirty="0" smtClean="0">
                <a:solidFill>
                  <a:schemeClr val="tx1"/>
                </a:solidFill>
                <a:latin typeface="+mn-lt"/>
                <a:ea typeface="+mn-ea"/>
                <a:cs typeface="+mn-cs"/>
              </a:rPr>
              <a:t> Display subtotal of quantity on hand for each location</a:t>
            </a:r>
          </a:p>
          <a:p>
            <a:pPr marL="182880" lvl="2"/>
            <a:r>
              <a:rPr lang="en-US" sz="1200" kern="1200" baseline="0" dirty="0" smtClean="0">
                <a:solidFill>
                  <a:schemeClr val="tx1"/>
                </a:solidFill>
                <a:latin typeface="+mn-lt"/>
                <a:ea typeface="+mn-ea"/>
                <a:cs typeface="+mn-cs"/>
              </a:rPr>
              <a:t/>
            </a:r>
            <a:br>
              <a:rPr lang="en-US" sz="1200" kern="1200" baseline="0" dirty="0" smtClean="0">
                <a:solidFill>
                  <a:schemeClr val="tx1"/>
                </a:solidFill>
                <a:latin typeface="+mn-lt"/>
                <a:ea typeface="+mn-ea"/>
                <a:cs typeface="+mn-cs"/>
              </a:rPr>
            </a:br>
            <a:r>
              <a:rPr lang="en-US" sz="1050" b="1" i="1" kern="1200" baseline="0" dirty="0" smtClean="0">
                <a:solidFill>
                  <a:schemeClr val="tx1"/>
                </a:solidFill>
                <a:latin typeface="+mn-lt"/>
                <a:ea typeface="+mn-ea"/>
                <a:cs typeface="+mn-cs"/>
              </a:rPr>
              <a:t>Hint</a:t>
            </a:r>
            <a:r>
              <a:rPr lang="en-US" sz="1200" b="1" i="1" kern="1200" baseline="0" dirty="0" smtClean="0">
                <a:solidFill>
                  <a:schemeClr val="tx1"/>
                </a:solidFill>
                <a:latin typeface="+mn-lt"/>
                <a:ea typeface="+mn-ea"/>
                <a:cs typeface="+mn-cs"/>
              </a:rPr>
              <a:t>. </a:t>
            </a:r>
            <a:r>
              <a:rPr lang="en-US" sz="1200" b="0" i="0" kern="1200" baseline="0" dirty="0" smtClean="0">
                <a:solidFill>
                  <a:schemeClr val="tx1"/>
                </a:solidFill>
                <a:latin typeface="+mn-lt"/>
                <a:ea typeface="+mn-ea"/>
                <a:cs typeface="+mn-cs"/>
              </a:rPr>
              <a:t>Use </a:t>
            </a:r>
            <a:r>
              <a:rPr lang="en-US" sz="1200" b="0" i="0" kern="1200" baseline="0" dirty="0" err="1" smtClean="0">
                <a:solidFill>
                  <a:schemeClr val="tx1"/>
                </a:solidFill>
                <a:latin typeface="+mn-lt"/>
                <a:ea typeface="+mn-ea"/>
                <a:cs typeface="+mn-cs"/>
              </a:rPr>
              <a:t>ld_domain</a:t>
            </a:r>
            <a:r>
              <a:rPr lang="en-US" sz="1200" b="0" i="0" kern="1200" baseline="0" dirty="0" smtClean="0">
                <a:solidFill>
                  <a:schemeClr val="tx1"/>
                </a:solidFill>
                <a:latin typeface="+mn-lt"/>
                <a:ea typeface="+mn-ea"/>
                <a:cs typeface="+mn-cs"/>
              </a:rPr>
              <a:t> = "10USA" in the WHERE clause.</a:t>
            </a:r>
          </a:p>
          <a:p>
            <a:pPr marL="232212" indent="-232212"/>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84</a:t>
            </a:fld>
            <a:endParaRPr 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When producing a report with multiple break groups by using the BREAK BY option on a FOR EACH statement, you may want to have special processing at the beginning or end of a break group. The FIRST, FIRST-OF, LAST, and LAST-OF functions are used to test records and their relationship to a break group.</a:t>
            </a:r>
          </a:p>
          <a:p>
            <a:endParaRPr lang="en-US" sz="1200" kern="1200" baseline="0" dirty="0" smtClean="0">
              <a:solidFill>
                <a:schemeClr val="tx1"/>
              </a:solidFill>
              <a:latin typeface="+mn-lt"/>
              <a:ea typeface="+mn-ea"/>
              <a:cs typeface="+mn-cs"/>
            </a:endParaRPr>
          </a:p>
          <a:p>
            <a:r>
              <a:rPr lang="en-US" sz="1200" b="1" i="1" kern="1200" baseline="0" dirty="0" smtClean="0">
                <a:solidFill>
                  <a:schemeClr val="tx1"/>
                </a:solidFill>
                <a:latin typeface="+mn-lt"/>
                <a:ea typeface="+mn-ea"/>
                <a:cs typeface="+mn-cs"/>
              </a:rPr>
              <a:t>Note</a:t>
            </a:r>
            <a:r>
              <a:rPr lang="en-US" sz="1200" kern="1200" baseline="0" dirty="0" smtClean="0">
                <a:solidFill>
                  <a:schemeClr val="tx1"/>
                </a:solidFill>
                <a:latin typeface="+mn-lt"/>
                <a:ea typeface="+mn-ea"/>
                <a:cs typeface="+mn-cs"/>
              </a:rPr>
              <a:t> . You can only use FIRST, FIRST-OF, LAST, and LAST-OF when break groups have been specified.</a:t>
            </a:r>
          </a:p>
          <a:p>
            <a:endParaRPr lang="en-US" sz="1200" kern="1200" baseline="0" dirty="0" smtClean="0">
              <a:solidFill>
                <a:schemeClr val="tx1"/>
              </a:solidFill>
              <a:latin typeface="+mn-lt"/>
              <a:ea typeface="+mn-ea"/>
              <a:cs typeface="+mn-cs"/>
            </a:endParaRPr>
          </a:p>
          <a:p>
            <a:pPr>
              <a:buFont typeface="Arial" pitchFamily="34" charset="0"/>
              <a:buChar char="•"/>
            </a:pPr>
            <a:r>
              <a:rPr lang="en-US" sz="1200" kern="1200" baseline="0" dirty="0" smtClean="0">
                <a:solidFill>
                  <a:schemeClr val="tx1"/>
                </a:solidFill>
                <a:latin typeface="+mn-lt"/>
                <a:ea typeface="+mn-ea"/>
                <a:cs typeface="+mn-cs"/>
              </a:rPr>
              <a:t> FIRST is true for the first iteration of a FOR EACH ... BREAK block.</a:t>
            </a:r>
          </a:p>
          <a:p>
            <a:pPr>
              <a:buFont typeface="Arial" pitchFamily="34" charset="0"/>
              <a:buChar char="•"/>
            </a:pPr>
            <a:r>
              <a:rPr lang="en-US" sz="1200" kern="1200" baseline="0" dirty="0" smtClean="0">
                <a:solidFill>
                  <a:schemeClr val="tx1"/>
                </a:solidFill>
                <a:latin typeface="+mn-lt"/>
                <a:ea typeface="+mn-ea"/>
                <a:cs typeface="+mn-cs"/>
              </a:rPr>
              <a:t> FIRST-OF is true for the first iteration of a new break group.</a:t>
            </a:r>
          </a:p>
          <a:p>
            <a:pPr>
              <a:buFont typeface="Arial" pitchFamily="34" charset="0"/>
              <a:buChar char="•"/>
            </a:pPr>
            <a:r>
              <a:rPr lang="en-US" sz="1200" kern="1200" baseline="0" dirty="0" smtClean="0">
                <a:solidFill>
                  <a:schemeClr val="tx1"/>
                </a:solidFill>
                <a:latin typeface="+mn-lt"/>
                <a:ea typeface="+mn-ea"/>
                <a:cs typeface="+mn-cs"/>
              </a:rPr>
              <a:t> LAST is true for the first iteration of a FOR EACH ... BREAK block.</a:t>
            </a:r>
          </a:p>
          <a:p>
            <a:pPr>
              <a:buFont typeface="Arial" pitchFamily="34" charset="0"/>
              <a:buChar char="•"/>
            </a:pPr>
            <a:r>
              <a:rPr lang="en-US" sz="1200" kern="1200" baseline="0" dirty="0" smtClean="0">
                <a:solidFill>
                  <a:schemeClr val="tx1"/>
                </a:solidFill>
                <a:latin typeface="+mn-lt"/>
                <a:ea typeface="+mn-ea"/>
                <a:cs typeface="+mn-cs"/>
              </a:rPr>
              <a:t> LAST-OF is true for the last iteration of a break group.</a:t>
            </a:r>
          </a:p>
          <a:p>
            <a:pPr>
              <a:buFont typeface="Arial" pitchFamily="34" charset="0"/>
              <a:buChar char="•"/>
            </a:pPr>
            <a:r>
              <a:rPr lang="en-US" sz="1200" kern="1200" baseline="0" dirty="0" smtClean="0">
                <a:solidFill>
                  <a:schemeClr val="tx1"/>
                </a:solidFill>
                <a:latin typeface="+mn-lt"/>
                <a:ea typeface="+mn-ea"/>
                <a:cs typeface="+mn-cs"/>
              </a:rPr>
              <a:t> Use FIRST and/or FIRST-OF to create special headings at the beginning of a break group.</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If you have variables for storing totals, use LAST-OF and/or LAST to determine when to display these variables.</a:t>
            </a:r>
          </a:p>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85</a:t>
            </a:fld>
            <a:endParaRPr 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mn-lt"/>
                <a:ea typeface="+mn-ea"/>
                <a:cs typeface="+mn-cs"/>
              </a:rPr>
              <a:t>Exercise 5-6: Sort Break</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1. Write a procedure to display the customer number on the first line of a list of sales orders, then SKIP a line after the last order of that customer.</a:t>
            </a:r>
          </a:p>
          <a:p>
            <a:endParaRPr lang="en-US" sz="1200" b="1" i="1" kern="1200" baseline="0" dirty="0" smtClean="0">
              <a:solidFill>
                <a:schemeClr val="tx1"/>
              </a:solidFill>
              <a:latin typeface="+mn-lt"/>
              <a:ea typeface="+mn-ea"/>
              <a:cs typeface="+mn-cs"/>
            </a:endParaRPr>
          </a:p>
          <a:p>
            <a:pPr marL="182880"/>
            <a:r>
              <a:rPr lang="en-US" sz="1200" b="1" i="1" kern="1200" baseline="0" dirty="0" smtClean="0">
                <a:solidFill>
                  <a:schemeClr val="tx1"/>
                </a:solidFill>
                <a:latin typeface="+mn-lt"/>
                <a:ea typeface="+mn-ea"/>
                <a:cs typeface="+mn-cs"/>
              </a:rPr>
              <a:t>Hint. </a:t>
            </a:r>
            <a:r>
              <a:rPr lang="en-US" sz="1200" b="0" i="0" kern="1200" baseline="0" dirty="0" smtClean="0">
                <a:solidFill>
                  <a:schemeClr val="tx1"/>
                </a:solidFill>
                <a:latin typeface="+mn-lt"/>
                <a:ea typeface="+mn-ea"/>
                <a:cs typeface="+mn-cs"/>
              </a:rPr>
              <a:t>Use domain "10USA" in the WHERE clauses.</a:t>
            </a:r>
          </a:p>
          <a:p>
            <a:endParaRPr lang="en-US" sz="1200" b="1" kern="1200" baseline="0" dirty="0" smtClean="0">
              <a:solidFill>
                <a:schemeClr val="tx1"/>
              </a:solidFill>
              <a:latin typeface="+mn-lt"/>
              <a:ea typeface="+mn-ea"/>
              <a:cs typeface="+mn-cs"/>
            </a:endParaRPr>
          </a:p>
          <a:p>
            <a:r>
              <a:rPr lang="en-US" sz="1200" b="1" kern="1200" baseline="0" dirty="0" smtClean="0">
                <a:solidFill>
                  <a:schemeClr val="tx1"/>
                </a:solidFill>
                <a:latin typeface="+mn-lt"/>
                <a:ea typeface="+mn-ea"/>
                <a:cs typeface="+mn-cs"/>
              </a:rPr>
              <a:t>Optional Exercise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2. Write a procedure to display the different transaction types that have been written to the </a:t>
            </a:r>
            <a:r>
              <a:rPr lang="en-US" sz="1200" kern="1200" baseline="0" dirty="0" err="1" smtClean="0">
                <a:solidFill>
                  <a:schemeClr val="tx1"/>
                </a:solidFill>
                <a:latin typeface="+mn-lt"/>
                <a:ea typeface="+mn-ea"/>
                <a:cs typeface="+mn-cs"/>
              </a:rPr>
              <a:t>tr_hist</a:t>
            </a:r>
            <a:r>
              <a:rPr lang="en-US" sz="1200" kern="1200" baseline="0" dirty="0" smtClean="0">
                <a:solidFill>
                  <a:schemeClr val="tx1"/>
                </a:solidFill>
                <a:latin typeface="+mn-lt"/>
                <a:ea typeface="+mn-ea"/>
                <a:cs typeface="+mn-cs"/>
              </a:rPr>
              <a:t> table.</a:t>
            </a:r>
          </a:p>
          <a:p>
            <a:pPr marL="232212" indent="-232212"/>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86</a:t>
            </a:fld>
            <a:endParaRPr 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The ACCUM function is discussed on the next page.</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The Data Dictionary is the tool you use to define and manage all the tables and fields in your application database. You can also use it to view information that is already defined.</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Access to the Progress Editor can be restricted through security. How security is set up varies depending on your version of QAD EA.</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88</a:t>
            </a:fld>
            <a:endParaRPr 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Progress automatically creates a new frame when it is needed to display data. A FOR EACH and REPEAT block creates a frame by default. You can override the default characteristics for the box or frame created by Progress in your procedure using the frame phrase. The frame phrase determines the overall layout and characteristics of a frame.</a:t>
            </a:r>
          </a:p>
          <a:p>
            <a:endParaRPr lang="en-US" sz="1200" kern="1200" baseline="0" dirty="0" smtClean="0">
              <a:solidFill>
                <a:schemeClr val="tx1"/>
              </a:solidFill>
              <a:latin typeface="+mn-lt"/>
              <a:ea typeface="+mn-ea"/>
              <a:cs typeface="+mn-cs"/>
            </a:endParaRPr>
          </a:p>
          <a:p>
            <a:r>
              <a:rPr lang="en-US" sz="1200" b="1" i="1" kern="1200" baseline="0" dirty="0" smtClean="0">
                <a:solidFill>
                  <a:schemeClr val="tx1"/>
                </a:solidFill>
                <a:latin typeface="+mn-lt"/>
                <a:ea typeface="+mn-ea"/>
                <a:cs typeface="+mn-cs"/>
              </a:rPr>
              <a:t>Note</a:t>
            </a:r>
            <a:r>
              <a:rPr lang="en-US" sz="1200" kern="1200" baseline="0" dirty="0" smtClean="0">
                <a:solidFill>
                  <a:schemeClr val="tx1"/>
                </a:solidFill>
                <a:latin typeface="+mn-lt"/>
                <a:ea typeface="+mn-ea"/>
                <a:cs typeface="+mn-cs"/>
              </a:rPr>
              <a:t>  It is preferable to use the following features within a FORM statement defining the frame outside the FOR EACH block. See “Sample Inquiry” on page 8 for an example.</a:t>
            </a:r>
          </a:p>
          <a:p>
            <a:endParaRPr lang="en-US" sz="1200" kern="1200" baseline="0" dirty="0" smtClean="0">
              <a:solidFill>
                <a:schemeClr val="tx1"/>
              </a:solidFill>
              <a:latin typeface="+mn-lt"/>
              <a:ea typeface="+mn-ea"/>
              <a:cs typeface="+mn-cs"/>
            </a:endParaRPr>
          </a:p>
          <a:p>
            <a:pPr>
              <a:buFont typeface="Arial" pitchFamily="34" charset="0"/>
              <a:buChar char="•"/>
            </a:pPr>
            <a:r>
              <a:rPr lang="en-US" sz="1200" kern="1200" baseline="0" dirty="0" smtClean="0">
                <a:solidFill>
                  <a:schemeClr val="tx1"/>
                </a:solidFill>
                <a:latin typeface="+mn-lt"/>
                <a:ea typeface="+mn-ea"/>
                <a:cs typeface="+mn-cs"/>
              </a:rPr>
              <a:t> TITLE “string” causes the “string” to be printed within the top line of the frame box.</a:t>
            </a:r>
          </a:p>
          <a:p>
            <a:pPr>
              <a:buFont typeface="Arial" pitchFamily="34" charset="0"/>
              <a:buChar char="•"/>
            </a:pPr>
            <a:r>
              <a:rPr lang="en-US" sz="1200" kern="1200" baseline="0" dirty="0" smtClean="0">
                <a:solidFill>
                  <a:schemeClr val="tx1"/>
                </a:solidFill>
                <a:latin typeface="+mn-lt"/>
                <a:ea typeface="+mn-ea"/>
                <a:cs typeface="+mn-cs"/>
              </a:rPr>
              <a:t> CENTERED tells Progress to center the display box on the screen.</a:t>
            </a:r>
          </a:p>
          <a:p>
            <a:pPr>
              <a:buFont typeface="Arial" pitchFamily="34" charset="0"/>
              <a:buChar char="•"/>
            </a:pPr>
            <a:r>
              <a:rPr lang="en-US" sz="1200" kern="1200" baseline="0" dirty="0" smtClean="0">
                <a:solidFill>
                  <a:schemeClr val="tx1"/>
                </a:solidFill>
                <a:latin typeface="+mn-lt"/>
                <a:ea typeface="+mn-ea"/>
                <a:cs typeface="+mn-cs"/>
              </a:rPr>
              <a:t> Progress does not limit you to a column format. In many cases, a column format is not sufficient, for example, when you have too many columns to fit across the screen. SIDE-LABELS causes the label to print to the left of each field instead of above. 2 COLUMNS specifies to print two fields per line.</a:t>
            </a:r>
          </a:p>
          <a:p>
            <a:pPr>
              <a:buFont typeface="Arial" pitchFamily="34" charset="0"/>
              <a:buChar char="•"/>
            </a:pPr>
            <a:r>
              <a:rPr lang="en-US" sz="1200" kern="1200" baseline="0" dirty="0" smtClean="0">
                <a:solidFill>
                  <a:schemeClr val="tx1"/>
                </a:solidFill>
                <a:latin typeface="+mn-lt"/>
                <a:ea typeface="+mn-ea"/>
                <a:cs typeface="+mn-cs"/>
              </a:rPr>
              <a:t> A SKIP can be inserted after a field (or expression) and will advance to the next line before displaying the following field (or expression). This is like a line break in a word processor. SKIP(2) requests that two blank lines be left between each displayed line.</a:t>
            </a:r>
          </a:p>
          <a:p>
            <a:pPr>
              <a:buFont typeface="Arial" pitchFamily="34" charset="0"/>
              <a:buChar char="•"/>
            </a:pPr>
            <a:r>
              <a:rPr lang="en-US" sz="1200" kern="1200" baseline="0" dirty="0" smtClean="0">
                <a:solidFill>
                  <a:schemeClr val="tx1"/>
                </a:solidFill>
                <a:latin typeface="+mn-lt"/>
                <a:ea typeface="+mn-ea"/>
                <a:cs typeface="+mn-cs"/>
              </a:rPr>
              <a:t> # DOWN specifies the number (#) of item records that are to appear on each page of the display. A frame is called a down frame because it can display multiple rows of data as it moves down the page.</a:t>
            </a:r>
          </a:p>
          <a:p>
            <a:r>
              <a:rPr lang="en-US" dirty="0" smtClean="0"/>
              <a:t> </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89</a:t>
            </a:fld>
            <a:endParaRPr 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mn-lt"/>
                <a:ea typeface="+mn-ea"/>
                <a:cs typeface="+mn-cs"/>
              </a:rPr>
              <a:t>Exercise 5-7: Formatting Frame</a:t>
            </a:r>
          </a:p>
          <a:p>
            <a:endParaRPr lang="en-US" sz="1200" kern="1200" baseline="0" dirty="0" smtClean="0">
              <a:solidFill>
                <a:schemeClr val="tx1"/>
              </a:solidFill>
              <a:latin typeface="+mn-lt"/>
              <a:ea typeface="+mn-ea"/>
              <a:cs typeface="+mn-cs"/>
            </a:endParaRPr>
          </a:p>
          <a:p>
            <a:pPr marL="228600" indent="-228600">
              <a:buAutoNum type="arabicPeriod"/>
            </a:pPr>
            <a:r>
              <a:rPr lang="en-US" sz="1200" kern="1200" baseline="0" dirty="0" smtClean="0">
                <a:solidFill>
                  <a:schemeClr val="tx1"/>
                </a:solidFill>
                <a:latin typeface="+mn-lt"/>
                <a:ea typeface="+mn-ea"/>
                <a:cs typeface="+mn-cs"/>
              </a:rPr>
              <a:t>Experiment with the following frame phrase options within procedure pc05008.p:</a:t>
            </a:r>
          </a:p>
          <a:p>
            <a:pPr marL="228600" indent="-228600">
              <a:buNone/>
            </a:pPr>
            <a:endParaRPr lang="en-US" sz="1200" kern="1200" baseline="0" dirty="0" smtClean="0">
              <a:solidFill>
                <a:schemeClr val="tx1"/>
              </a:solidFill>
              <a:latin typeface="+mn-lt"/>
              <a:ea typeface="+mn-ea"/>
              <a:cs typeface="+mn-cs"/>
            </a:endParaRPr>
          </a:p>
          <a:p>
            <a:pPr marL="182880" lvl="2">
              <a:buFont typeface="Arial" pitchFamily="34" charset="0"/>
              <a:buChar char="•"/>
            </a:pPr>
            <a:r>
              <a:rPr lang="en-US" sz="1200" kern="1200" baseline="0" dirty="0" smtClean="0">
                <a:solidFill>
                  <a:schemeClr val="tx1"/>
                </a:solidFill>
                <a:latin typeface="+mn-lt"/>
                <a:ea typeface="+mn-ea"/>
                <a:cs typeface="+mn-cs"/>
              </a:rPr>
              <a:t> CENTERED</a:t>
            </a:r>
          </a:p>
          <a:p>
            <a:pPr marL="182880" lvl="2">
              <a:buFont typeface="Arial" pitchFamily="34" charset="0"/>
              <a:buChar char="•"/>
            </a:pPr>
            <a:r>
              <a:rPr lang="en-US" sz="1200" kern="1200" baseline="0" dirty="0" smtClean="0">
                <a:solidFill>
                  <a:schemeClr val="tx1"/>
                </a:solidFill>
                <a:latin typeface="+mn-lt"/>
                <a:ea typeface="+mn-ea"/>
                <a:cs typeface="+mn-cs"/>
              </a:rPr>
              <a:t> NO-UNDERLINE</a:t>
            </a:r>
          </a:p>
          <a:p>
            <a:pPr marL="182880" lvl="2">
              <a:buFont typeface="Arial" pitchFamily="34" charset="0"/>
              <a:buChar char="•"/>
            </a:pPr>
            <a:r>
              <a:rPr lang="en-US" sz="1200" kern="1200" baseline="0" dirty="0" smtClean="0">
                <a:solidFill>
                  <a:schemeClr val="tx1"/>
                </a:solidFill>
                <a:latin typeface="+mn-lt"/>
                <a:ea typeface="+mn-ea"/>
                <a:cs typeface="+mn-cs"/>
              </a:rPr>
              <a:t> NO-BOX</a:t>
            </a:r>
          </a:p>
          <a:p>
            <a:pPr marL="182880" lvl="2">
              <a:buFont typeface="Arial" pitchFamily="34" charset="0"/>
              <a:buChar char="•"/>
            </a:pPr>
            <a:r>
              <a:rPr lang="en-US" sz="1200" kern="1200" baseline="0" dirty="0" smtClean="0">
                <a:solidFill>
                  <a:schemeClr val="tx1"/>
                </a:solidFill>
                <a:latin typeface="+mn-lt"/>
                <a:ea typeface="+mn-ea"/>
                <a:cs typeface="+mn-cs"/>
              </a:rPr>
              <a:t> WIDTH 80</a:t>
            </a:r>
          </a:p>
          <a:p>
            <a:pPr marL="182880" lvl="2">
              <a:buFont typeface="Arial" pitchFamily="34" charset="0"/>
              <a:buChar char="•"/>
            </a:pPr>
            <a:r>
              <a:rPr lang="en-US" sz="1200" kern="1200" baseline="0" dirty="0" smtClean="0">
                <a:solidFill>
                  <a:schemeClr val="tx1"/>
                </a:solidFill>
                <a:latin typeface="+mn-lt"/>
                <a:ea typeface="+mn-ea"/>
                <a:cs typeface="+mn-cs"/>
              </a:rPr>
              <a:t> 2 COLUMNS</a:t>
            </a:r>
          </a:p>
          <a:p>
            <a:pPr marL="182880" lvl="2">
              <a:buFont typeface="Arial" pitchFamily="34" charset="0"/>
              <a:buChar char="•"/>
            </a:pPr>
            <a:r>
              <a:rPr lang="en-US" sz="1200" kern="1200" baseline="0" dirty="0" smtClean="0">
                <a:solidFill>
                  <a:schemeClr val="tx1"/>
                </a:solidFill>
                <a:latin typeface="+mn-lt"/>
                <a:ea typeface="+mn-ea"/>
                <a:cs typeface="+mn-cs"/>
              </a:rPr>
              <a:t> THREE-D</a:t>
            </a:r>
          </a:p>
          <a:p>
            <a:pPr lvl="2"/>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2. Add COLUMN 15 SIDE-LABELS to the frame phrase. Experiment with the AT and COLON format phrase options.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3. Format extended price to display a pound sign or dollar sign. Format "$-&gt;&gt;&gt;,&gt;99.99&lt;"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4. Modify this procedure:</a:t>
            </a:r>
          </a:p>
          <a:p>
            <a:endParaRPr lang="en-US" sz="1200" kern="1200" baseline="0" dirty="0" smtClean="0">
              <a:solidFill>
                <a:schemeClr val="tx1"/>
              </a:solidFill>
              <a:latin typeface="+mn-lt"/>
              <a:ea typeface="+mn-ea"/>
              <a:cs typeface="+mn-cs"/>
            </a:endParaRPr>
          </a:p>
          <a:p>
            <a:r>
              <a:rPr lang="en-US" sz="1600" kern="1200" baseline="0" dirty="0" smtClean="0">
                <a:solidFill>
                  <a:schemeClr val="tx1"/>
                </a:solidFill>
                <a:latin typeface="+mn-lt"/>
                <a:ea typeface="+mn-ea"/>
                <a:cs typeface="+mn-cs"/>
              </a:rPr>
              <a:t>    From:   </a:t>
            </a:r>
            <a:r>
              <a:rPr lang="en-US" sz="1200" kern="1200" baseline="0" dirty="0" smtClean="0">
                <a:solidFill>
                  <a:schemeClr val="tx1"/>
                </a:solidFill>
                <a:latin typeface="+mn-lt"/>
                <a:ea typeface="+mn-ea"/>
                <a:cs typeface="+mn-cs"/>
              </a:rPr>
              <a:t>FOR EACH </a:t>
            </a:r>
            <a:r>
              <a:rPr lang="en-US" sz="1200" kern="1200" baseline="0" dirty="0" err="1" smtClean="0">
                <a:solidFill>
                  <a:schemeClr val="tx1"/>
                </a:solidFill>
                <a:latin typeface="+mn-lt"/>
                <a:ea typeface="+mn-ea"/>
                <a:cs typeface="+mn-cs"/>
              </a:rPr>
              <a:t>sod_det</a:t>
            </a:r>
            <a:r>
              <a:rPr lang="en-US" sz="1200" kern="1200" baseline="0" dirty="0" smtClean="0">
                <a:solidFill>
                  <a:schemeClr val="tx1"/>
                </a:solidFill>
                <a:latin typeface="+mn-lt"/>
                <a:ea typeface="+mn-ea"/>
                <a:cs typeface="+mn-cs"/>
              </a:rPr>
              <a:t> WHERE</a:t>
            </a:r>
            <a:r>
              <a:rPr lang="en-US" sz="1100" kern="1200" baseline="0" dirty="0" smtClean="0">
                <a:solidFill>
                  <a:schemeClr val="tx1"/>
                </a:solidFill>
                <a:latin typeface="+mn-lt"/>
                <a:ea typeface="+mn-ea"/>
                <a:cs typeface="+mn-cs"/>
              </a:rPr>
              <a:t> </a:t>
            </a:r>
            <a:r>
              <a:rPr lang="en-US" sz="1200" kern="1200" baseline="0" dirty="0" err="1" smtClean="0">
                <a:solidFill>
                  <a:schemeClr val="tx1"/>
                </a:solidFill>
                <a:latin typeface="+mn-lt"/>
                <a:ea typeface="+mn-ea"/>
                <a:cs typeface="+mn-cs"/>
              </a:rPr>
              <a:t>sod_domain</a:t>
            </a:r>
            <a:r>
              <a:rPr lang="en-US" sz="1200" kern="1200" baseline="0" dirty="0" smtClean="0">
                <a:solidFill>
                  <a:schemeClr val="tx1"/>
                </a:solidFill>
                <a:latin typeface="+mn-lt"/>
                <a:ea typeface="+mn-ea"/>
                <a:cs typeface="+mn-cs"/>
              </a:rPr>
              <a:t> = "10USA"</a:t>
            </a:r>
            <a:r>
              <a:rPr lang="en-US" sz="1100" kern="1200" baseline="0" dirty="0" smtClean="0">
                <a:solidFill>
                  <a:schemeClr val="tx1"/>
                </a:solidFill>
                <a:latin typeface="+mn-lt"/>
                <a:ea typeface="+mn-ea"/>
                <a:cs typeface="+mn-cs"/>
              </a:rPr>
              <a:t> </a:t>
            </a:r>
            <a:r>
              <a:rPr lang="en-US" sz="1200" kern="1200" baseline="0" dirty="0" smtClean="0">
                <a:solidFill>
                  <a:schemeClr val="tx1"/>
                </a:solidFill>
                <a:latin typeface="+mn-lt"/>
                <a:ea typeface="+mn-ea"/>
                <a:cs typeface="+mn-cs"/>
              </a:rPr>
              <a:t>NO-LOCK</a:t>
            </a:r>
            <a:br>
              <a:rPr lang="en-US" sz="1200" kern="1200" baseline="0" dirty="0" smtClean="0">
                <a:solidFill>
                  <a:schemeClr val="tx1"/>
                </a:solidFill>
                <a:latin typeface="+mn-lt"/>
                <a:ea typeface="+mn-ea"/>
                <a:cs typeface="+mn-cs"/>
              </a:rPr>
            </a:br>
            <a:r>
              <a:rPr lang="en-US" sz="1200" kern="1200" baseline="0" dirty="0" smtClean="0">
                <a:solidFill>
                  <a:schemeClr val="tx1"/>
                </a:solidFill>
                <a:latin typeface="+mn-lt"/>
                <a:ea typeface="+mn-ea"/>
                <a:cs typeface="+mn-cs"/>
              </a:rPr>
              <a:t>    </a:t>
            </a:r>
            <a:r>
              <a:rPr lang="en-US" sz="1600" kern="1200" baseline="0" dirty="0" smtClean="0">
                <a:solidFill>
                  <a:schemeClr val="tx1"/>
                </a:solidFill>
                <a:latin typeface="+mn-lt"/>
                <a:ea typeface="+mn-ea"/>
                <a:cs typeface="+mn-cs"/>
              </a:rPr>
              <a:t>To:        </a:t>
            </a:r>
            <a:r>
              <a:rPr lang="en-US" sz="1200" kern="1200" baseline="0" dirty="0" smtClean="0">
                <a:solidFill>
                  <a:schemeClr val="tx1"/>
                </a:solidFill>
                <a:latin typeface="+mn-lt"/>
                <a:ea typeface="+mn-ea"/>
                <a:cs typeface="+mn-cs"/>
              </a:rPr>
              <a:t>FOR EACH </a:t>
            </a:r>
            <a:r>
              <a:rPr lang="en-US" sz="1200" kern="1200" baseline="0" dirty="0" err="1" smtClean="0">
                <a:solidFill>
                  <a:schemeClr val="tx1"/>
                </a:solidFill>
                <a:latin typeface="+mn-lt"/>
                <a:ea typeface="+mn-ea"/>
                <a:cs typeface="+mn-cs"/>
              </a:rPr>
              <a:t>sod_det</a:t>
            </a:r>
            <a:r>
              <a:rPr lang="en-US" sz="1200" kern="1200" baseline="0" dirty="0" smtClean="0">
                <a:solidFill>
                  <a:schemeClr val="tx1"/>
                </a:solidFill>
                <a:latin typeface="+mn-lt"/>
                <a:ea typeface="+mn-ea"/>
                <a:cs typeface="+mn-cs"/>
              </a:rPr>
              <a:t> WHERE </a:t>
            </a:r>
            <a:r>
              <a:rPr lang="en-US" sz="1200" kern="1200" baseline="0" dirty="0" err="1" smtClean="0">
                <a:solidFill>
                  <a:schemeClr val="tx1"/>
                </a:solidFill>
                <a:latin typeface="+mn-lt"/>
                <a:ea typeface="+mn-ea"/>
                <a:cs typeface="+mn-cs"/>
              </a:rPr>
              <a:t>sod_domain</a:t>
            </a:r>
            <a:r>
              <a:rPr lang="en-US" sz="1200" kern="1200" baseline="0" dirty="0" smtClean="0">
                <a:solidFill>
                  <a:schemeClr val="tx1"/>
                </a:solidFill>
                <a:latin typeface="+mn-lt"/>
                <a:ea typeface="+mn-ea"/>
                <a:cs typeface="+mn-cs"/>
              </a:rPr>
              <a:t> = "10USA" NO-LOCK WITH 3 DOWN:</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5. Create a procedure to produce the following display.</a:t>
            </a:r>
          </a:p>
          <a:p>
            <a:endParaRPr lang="en-US" sz="1050" b="1" i="1" kern="1200" baseline="0" dirty="0" smtClean="0">
              <a:solidFill>
                <a:schemeClr val="tx1"/>
              </a:solidFill>
              <a:latin typeface="+mn-lt"/>
              <a:ea typeface="+mn-ea"/>
              <a:cs typeface="+mn-cs"/>
            </a:endParaRPr>
          </a:p>
          <a:p>
            <a:pPr marL="182880"/>
            <a:r>
              <a:rPr lang="en-US" sz="1050" b="1" i="1" kern="1200" baseline="0" dirty="0" smtClean="0">
                <a:solidFill>
                  <a:schemeClr val="tx1"/>
                </a:solidFill>
                <a:latin typeface="+mn-lt"/>
                <a:ea typeface="+mn-ea"/>
                <a:cs typeface="+mn-cs"/>
              </a:rPr>
              <a:t>Hint</a:t>
            </a:r>
            <a:r>
              <a:rPr lang="en-US" sz="1200" b="1" i="1" kern="1200" baseline="0" dirty="0" smtClean="0">
                <a:solidFill>
                  <a:schemeClr val="tx1"/>
                </a:solidFill>
                <a:latin typeface="+mn-lt"/>
                <a:ea typeface="+mn-ea"/>
                <a:cs typeface="+mn-cs"/>
              </a:rPr>
              <a:t>. </a:t>
            </a:r>
            <a:r>
              <a:rPr lang="en-US" sz="1200" b="0" i="0" kern="1200" baseline="0" dirty="0" smtClean="0">
                <a:solidFill>
                  <a:schemeClr val="tx1"/>
                </a:solidFill>
                <a:latin typeface="+mn-lt"/>
                <a:ea typeface="+mn-ea"/>
                <a:cs typeface="+mn-cs"/>
              </a:rPr>
              <a:t>Use the AT or COLON format phrase options to position information on the screen. Use </a:t>
            </a:r>
            <a:r>
              <a:rPr lang="en-US" sz="1200" b="0" i="0" kern="1200" baseline="0" dirty="0" err="1" smtClean="0">
                <a:solidFill>
                  <a:schemeClr val="tx1"/>
                </a:solidFill>
                <a:latin typeface="+mn-lt"/>
                <a:ea typeface="+mn-ea"/>
                <a:cs typeface="+mn-cs"/>
              </a:rPr>
              <a:t>pt_domain</a:t>
            </a:r>
            <a:r>
              <a:rPr lang="en-US" sz="1200" b="0" i="0" kern="1200" baseline="0" dirty="0" smtClean="0">
                <a:solidFill>
                  <a:schemeClr val="tx1"/>
                </a:solidFill>
                <a:latin typeface="+mn-lt"/>
                <a:ea typeface="+mn-ea"/>
                <a:cs typeface="+mn-cs"/>
              </a:rPr>
              <a:t> = "10USA" in the WHERE clause.</a:t>
            </a:r>
          </a:p>
          <a:p>
            <a:endParaRPr lang="pt-BR" sz="1200" kern="1200" baseline="0" dirty="0" smtClean="0">
              <a:solidFill>
                <a:schemeClr val="tx1"/>
              </a:solidFill>
              <a:latin typeface="+mn-lt"/>
              <a:ea typeface="+mn-ea"/>
              <a:cs typeface="+mn-cs"/>
            </a:endParaRPr>
          </a:p>
          <a:p>
            <a:pPr marL="182880"/>
            <a:r>
              <a:rPr lang="pt-BR" sz="1200" kern="1200" baseline="0" dirty="0" smtClean="0">
                <a:solidFill>
                  <a:schemeClr val="tx1"/>
                </a:solidFill>
                <a:latin typeface="+mn-lt"/>
                <a:ea typeface="+mn-ea"/>
                <a:cs typeface="+mn-cs"/>
              </a:rPr>
              <a:t>I T E M S   C A T A L O G</a:t>
            </a:r>
          </a:p>
          <a:p>
            <a:pPr marL="182880"/>
            <a:r>
              <a:rPr lang="en-US" sz="1200" kern="1200" baseline="0" dirty="0" smtClean="0">
                <a:solidFill>
                  <a:schemeClr val="tx1"/>
                </a:solidFill>
                <a:latin typeface="+mn-lt"/>
                <a:ea typeface="+mn-ea"/>
                <a:cs typeface="+mn-cs"/>
              </a:rPr>
              <a:t>Item Number		:  	XXXXXXXXXXXXXXXXXXX	   	Price:   $99.99</a:t>
            </a:r>
            <a:br>
              <a:rPr lang="en-US" sz="1200" kern="1200" baseline="0" dirty="0" smtClean="0">
                <a:solidFill>
                  <a:schemeClr val="tx1"/>
                </a:solidFill>
                <a:latin typeface="+mn-lt"/>
                <a:ea typeface="+mn-ea"/>
                <a:cs typeface="+mn-cs"/>
              </a:rPr>
            </a:br>
            <a:r>
              <a:rPr lang="en-US" sz="1200" kern="1200" baseline="0" dirty="0" smtClean="0">
                <a:solidFill>
                  <a:schemeClr val="tx1"/>
                </a:solidFill>
                <a:latin typeface="+mn-lt"/>
                <a:ea typeface="+mn-ea"/>
                <a:cs typeface="+mn-cs"/>
              </a:rPr>
              <a:t>Description		:	XXXXXXXXXXXXXXXXXXXXXXXX</a:t>
            </a:r>
            <a:br>
              <a:rPr lang="en-US" sz="1200" kern="1200" baseline="0" dirty="0" smtClean="0">
                <a:solidFill>
                  <a:schemeClr val="tx1"/>
                </a:solidFill>
                <a:latin typeface="+mn-lt"/>
                <a:ea typeface="+mn-ea"/>
                <a:cs typeface="+mn-cs"/>
              </a:rPr>
            </a:br>
            <a:r>
              <a:rPr lang="en-US" sz="1200" kern="1200" baseline="0" dirty="0" smtClean="0">
                <a:solidFill>
                  <a:schemeClr val="tx1"/>
                </a:solidFill>
                <a:latin typeface="+mn-lt"/>
                <a:ea typeface="+mn-ea"/>
                <a:cs typeface="+mn-cs"/>
              </a:rPr>
              <a:t>		:	XXXXXXXXXXXXXXXXXXXXXXXX</a:t>
            </a:r>
          </a:p>
          <a:p>
            <a:pPr marL="182880"/>
            <a:r>
              <a:rPr lang="en-US" sz="1200" kern="1200" baseline="0" dirty="0" smtClean="0">
                <a:solidFill>
                  <a:schemeClr val="tx1"/>
                </a:solidFill>
                <a:latin typeface="+mn-lt"/>
                <a:ea typeface="+mn-ea"/>
                <a:cs typeface="+mn-cs"/>
              </a:rPr>
              <a:t>Item Number		:  	XXXXXXXXXXXXXXXXXXX	    	Price:   $99.99</a:t>
            </a:r>
            <a:br>
              <a:rPr lang="en-US" sz="1200" kern="1200" baseline="0" dirty="0" smtClean="0">
                <a:solidFill>
                  <a:schemeClr val="tx1"/>
                </a:solidFill>
                <a:latin typeface="+mn-lt"/>
                <a:ea typeface="+mn-ea"/>
                <a:cs typeface="+mn-cs"/>
              </a:rPr>
            </a:br>
            <a:r>
              <a:rPr lang="en-US" sz="1200" kern="1200" baseline="0" dirty="0" smtClean="0">
                <a:solidFill>
                  <a:schemeClr val="tx1"/>
                </a:solidFill>
                <a:latin typeface="+mn-lt"/>
                <a:ea typeface="+mn-ea"/>
                <a:cs typeface="+mn-cs"/>
              </a:rPr>
              <a:t>Description		:	XXXXXXXXXXXXXXXXXXXXXXXX</a:t>
            </a:r>
            <a:br>
              <a:rPr lang="en-US" sz="1200" kern="1200" baseline="0" dirty="0" smtClean="0">
                <a:solidFill>
                  <a:schemeClr val="tx1"/>
                </a:solidFill>
                <a:latin typeface="+mn-lt"/>
                <a:ea typeface="+mn-ea"/>
                <a:cs typeface="+mn-cs"/>
              </a:rPr>
            </a:br>
            <a:r>
              <a:rPr lang="en-US" sz="1200" kern="1200" baseline="0" dirty="0" smtClean="0">
                <a:solidFill>
                  <a:schemeClr val="tx1"/>
                </a:solidFill>
                <a:latin typeface="+mn-lt"/>
                <a:ea typeface="+mn-ea"/>
                <a:cs typeface="+mn-cs"/>
              </a:rPr>
              <a:t>		:	XXXXXXXXXXXXXXXXXXXXXXXX</a:t>
            </a:r>
          </a:p>
          <a:p>
            <a:pPr marL="182880"/>
            <a:r>
              <a:rPr lang="en-US" sz="1200" kern="1200" baseline="0" dirty="0" smtClean="0">
                <a:solidFill>
                  <a:schemeClr val="tx1"/>
                </a:solidFill>
                <a:latin typeface="+mn-lt"/>
                <a:ea typeface="+mn-ea"/>
                <a:cs typeface="+mn-cs"/>
              </a:rPr>
              <a:t>Item Number		:  	XXXXXXXXXXXXXXXXXXX	    	Price:   $99.99</a:t>
            </a:r>
            <a:br>
              <a:rPr lang="en-US" sz="1200" kern="1200" baseline="0" dirty="0" smtClean="0">
                <a:solidFill>
                  <a:schemeClr val="tx1"/>
                </a:solidFill>
                <a:latin typeface="+mn-lt"/>
                <a:ea typeface="+mn-ea"/>
                <a:cs typeface="+mn-cs"/>
              </a:rPr>
            </a:br>
            <a:r>
              <a:rPr lang="en-US" sz="1200" kern="1200" baseline="0" dirty="0" smtClean="0">
                <a:solidFill>
                  <a:schemeClr val="tx1"/>
                </a:solidFill>
                <a:latin typeface="+mn-lt"/>
                <a:ea typeface="+mn-ea"/>
                <a:cs typeface="+mn-cs"/>
              </a:rPr>
              <a:t>Description		:	XXXXXXXXXXXXXXXXXXXXXXXX</a:t>
            </a:r>
            <a:br>
              <a:rPr lang="en-US" sz="1200" kern="1200" baseline="0" dirty="0" smtClean="0">
                <a:solidFill>
                  <a:schemeClr val="tx1"/>
                </a:solidFill>
                <a:latin typeface="+mn-lt"/>
                <a:ea typeface="+mn-ea"/>
                <a:cs typeface="+mn-cs"/>
              </a:rPr>
            </a:br>
            <a:r>
              <a:rPr lang="en-US" sz="1200" kern="1200" baseline="0" dirty="0" smtClean="0">
                <a:solidFill>
                  <a:schemeClr val="tx1"/>
                </a:solidFill>
                <a:latin typeface="+mn-lt"/>
                <a:ea typeface="+mn-ea"/>
                <a:cs typeface="+mn-cs"/>
              </a:rPr>
              <a:t>		:	XXXXXXXXXXXXXXXXXXXXXXXX</a:t>
            </a:r>
          </a:p>
          <a:p>
            <a:endParaRPr lang="en-US" sz="1200"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90</a:t>
            </a:fld>
            <a:endParaRPr 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In this lesson, you have learned how to use the FOR EACH and DISPLAY statements. You have learned how to use different options to control how and where fields are displayed. You then learned different techniques for sorting records.</a:t>
            </a:r>
          </a:p>
          <a:p>
            <a:endParaRPr lang="en-US" sz="1200" kern="1200" baseline="0" dirty="0" smtClean="0">
              <a:solidFill>
                <a:schemeClr val="tx1"/>
              </a:solidFill>
              <a:latin typeface="+mn-lt"/>
              <a:ea typeface="+mn-ea"/>
              <a:cs typeface="+mn-cs"/>
            </a:endParaRPr>
          </a:p>
          <a:p>
            <a:pPr marL="182880">
              <a:buFont typeface="Arial" pitchFamily="34" charset="0"/>
              <a:buChar char="•"/>
            </a:pPr>
            <a:r>
              <a:rPr lang="en-US" sz="1200" kern="1200" baseline="0" dirty="0" smtClean="0">
                <a:solidFill>
                  <a:schemeClr val="tx1"/>
                </a:solidFill>
                <a:latin typeface="+mn-lt"/>
                <a:ea typeface="+mn-ea"/>
                <a:cs typeface="+mn-cs"/>
              </a:rPr>
              <a:t> Use the format phrase within the DISPLAY statement to modify the way in which individual expressions were displayed.</a:t>
            </a:r>
          </a:p>
          <a:p>
            <a:pPr marL="182880">
              <a:buFont typeface="Arial" pitchFamily="34" charset="0"/>
              <a:buChar char="•"/>
            </a:pPr>
            <a:r>
              <a:rPr lang="en-US" sz="1200" kern="1200" baseline="0" dirty="0" smtClean="0">
                <a:solidFill>
                  <a:schemeClr val="tx1"/>
                </a:solidFill>
                <a:latin typeface="+mn-lt"/>
                <a:ea typeface="+mn-ea"/>
                <a:cs typeface="+mn-cs"/>
              </a:rPr>
              <a:t> Use the frame phrase at the end of the DISPLAY or FOR EACH statement to modify overall frame characteristics.</a:t>
            </a:r>
          </a:p>
          <a:p>
            <a:pPr marL="182880">
              <a:buFont typeface="Arial" pitchFamily="34" charset="0"/>
              <a:buChar char="•"/>
            </a:pPr>
            <a:r>
              <a:rPr lang="en-US" sz="1200" kern="1200" baseline="0" dirty="0" smtClean="0">
                <a:solidFill>
                  <a:schemeClr val="tx1"/>
                </a:solidFill>
                <a:latin typeface="+mn-lt"/>
                <a:ea typeface="+mn-ea"/>
                <a:cs typeface="+mn-cs"/>
              </a:rPr>
              <a:t> Use the BY option in the FOR EACH statement to sort records based on the value of any field or expression.</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Various statistics, such as a report total, that can be calculated using aggregate phrase options. You must put the aggregate phrase after the field/expression in a DISPLAY statement. Subtotals are produced by adding the BREAK BY option to the FOR EACH statement and the aggregate phrase in the DISPLAY statement.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BREAK BY option with the FOR EACH statement permits the use of the functions FIRST, FIRST-OF, LAST, and LAST-OF.</a:t>
            </a:r>
          </a:p>
          <a:p>
            <a:endParaRPr lang="en-US" sz="1200" kern="1200" dirty="0" smtClean="0">
              <a:solidFill>
                <a:schemeClr val="tx1"/>
              </a:solidFill>
              <a:latin typeface="+mn-lt"/>
              <a:ea typeface="+mn-ea"/>
              <a:cs typeface="+mn-cs"/>
            </a:endParaRPr>
          </a:p>
          <a:p>
            <a:pPr lvl="0"/>
            <a:endParaRPr 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28848"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In the previous lessons, the FOR EACH and DISPLAY statements were used to display all records within a file. This lesson covers the selection of specific records for use in the procedure.</a:t>
            </a:r>
          </a:p>
        </p:txBody>
      </p:sp>
      <p:sp>
        <p:nvSpPr>
          <p:cNvPr id="4" name="Slide Number Placeholder 3"/>
          <p:cNvSpPr>
            <a:spLocks noGrp="1"/>
          </p:cNvSpPr>
          <p:nvPr>
            <p:ph type="sldNum" sz="quarter" idx="10"/>
          </p:nvPr>
        </p:nvSpPr>
        <p:spPr/>
        <p:txBody>
          <a:bodyPr/>
          <a:lstStyle/>
          <a:p>
            <a:fld id="{955F40EC-4A45-4BA0-88E8-AEAD7F90807E}" type="slidenum">
              <a:rPr lang="en-US" smtClean="0"/>
              <a:pPr/>
              <a:t>93</a:t>
            </a:fld>
            <a:endParaRPr 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By using the WHERE clause within a record phrase, you can select records that satisfy a given condition when using the FOR EACH statement. The WHERE keyword is always followed by a LOGICAL expression that is always true or false.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definition of a LOGICAL expression is any constant, field name, variable name, or any combination of these, separated by an operator. For example, in this expression:</a:t>
            </a:r>
          </a:p>
          <a:p>
            <a:endParaRPr lang="en-US" sz="1200" kern="1200" baseline="0" dirty="0" smtClean="0">
              <a:solidFill>
                <a:schemeClr val="tx1"/>
              </a:solidFill>
              <a:latin typeface="+mn-lt"/>
              <a:ea typeface="+mn-ea"/>
              <a:cs typeface="+mn-cs"/>
            </a:endParaRPr>
          </a:p>
          <a:p>
            <a:pPr marL="182880"/>
            <a:r>
              <a:rPr lang="en-US" sz="1200" kern="1200" baseline="0" dirty="0" err="1" smtClean="0">
                <a:solidFill>
                  <a:schemeClr val="tx1"/>
                </a:solidFill>
                <a:latin typeface="+mn-lt"/>
                <a:ea typeface="+mn-ea"/>
                <a:cs typeface="+mn-cs"/>
              </a:rPr>
              <a:t>pt_price</a:t>
            </a:r>
            <a:r>
              <a:rPr lang="en-US" sz="1200" kern="1200" baseline="0" dirty="0" smtClean="0">
                <a:solidFill>
                  <a:schemeClr val="tx1"/>
                </a:solidFill>
                <a:latin typeface="+mn-lt"/>
                <a:ea typeface="+mn-ea"/>
                <a:cs typeface="+mn-cs"/>
              </a:rPr>
              <a:t> = 0</a:t>
            </a:r>
          </a:p>
          <a:p>
            <a:pPr marL="365760" lvl="2">
              <a:buFont typeface="Arial" pitchFamily="34" charset="0"/>
              <a:buChar char="•"/>
            </a:pPr>
            <a:r>
              <a:rPr lang="en-US" sz="1200" kern="1200" baseline="0" dirty="0" smtClean="0">
                <a:solidFill>
                  <a:schemeClr val="tx1"/>
                </a:solidFill>
                <a:latin typeface="+mn-lt"/>
                <a:ea typeface="+mn-ea"/>
                <a:cs typeface="+mn-cs"/>
              </a:rPr>
              <a:t> </a:t>
            </a:r>
            <a:r>
              <a:rPr lang="en-US" sz="1200" kern="1200" baseline="0" dirty="0" err="1" smtClean="0">
                <a:solidFill>
                  <a:schemeClr val="tx1"/>
                </a:solidFill>
                <a:latin typeface="+mn-lt"/>
                <a:ea typeface="+mn-ea"/>
                <a:cs typeface="+mn-cs"/>
              </a:rPr>
              <a:t>pt_price</a:t>
            </a:r>
            <a:r>
              <a:rPr lang="en-US" sz="1200" kern="1200" baseline="0" dirty="0" smtClean="0">
                <a:solidFill>
                  <a:schemeClr val="tx1"/>
                </a:solidFill>
                <a:latin typeface="+mn-lt"/>
                <a:ea typeface="+mn-ea"/>
                <a:cs typeface="+mn-cs"/>
              </a:rPr>
              <a:t> is the field name</a:t>
            </a:r>
          </a:p>
          <a:p>
            <a:pPr marL="365760" lvl="2">
              <a:buFont typeface="Arial" pitchFamily="34" charset="0"/>
              <a:buChar char="•"/>
            </a:pPr>
            <a:r>
              <a:rPr lang="en-US" sz="1200" kern="1200" baseline="0" dirty="0" smtClean="0">
                <a:solidFill>
                  <a:schemeClr val="tx1"/>
                </a:solidFill>
                <a:latin typeface="+mn-lt"/>
                <a:ea typeface="+mn-ea"/>
                <a:cs typeface="+mn-cs"/>
              </a:rPr>
              <a:t> = is the operator</a:t>
            </a:r>
          </a:p>
          <a:p>
            <a:pPr marL="365760" lvl="2">
              <a:buFont typeface="Arial" pitchFamily="34" charset="0"/>
              <a:buChar char="•"/>
            </a:pPr>
            <a:r>
              <a:rPr lang="en-US" sz="1200" kern="1200" baseline="0" dirty="0" smtClean="0">
                <a:solidFill>
                  <a:schemeClr val="tx1"/>
                </a:solidFill>
                <a:latin typeface="+mn-lt"/>
                <a:ea typeface="+mn-ea"/>
                <a:cs typeface="+mn-cs"/>
              </a:rPr>
              <a:t> 0 is a constant</a:t>
            </a:r>
          </a:p>
          <a:p>
            <a:pPr marL="0" lvl="2">
              <a:buFont typeface="Arial" pitchFamily="34" charset="0"/>
              <a:buNone/>
            </a:pPr>
            <a:endParaRPr lang="en-US" sz="1200" kern="1200" baseline="0" dirty="0" smtClean="0">
              <a:solidFill>
                <a:schemeClr val="tx1"/>
              </a:solidFill>
              <a:latin typeface="+mn-lt"/>
              <a:ea typeface="+mn-ea"/>
              <a:cs typeface="+mn-cs"/>
            </a:endParaRPr>
          </a:p>
          <a:p>
            <a:r>
              <a:rPr lang="en-US" sz="1200" b="1" i="1" kern="1200" baseline="0" dirty="0" smtClean="0">
                <a:solidFill>
                  <a:schemeClr val="tx1"/>
                </a:solidFill>
                <a:latin typeface="+mn-lt"/>
                <a:ea typeface="+mn-ea"/>
                <a:cs typeface="+mn-cs"/>
              </a:rPr>
              <a:t>Note</a:t>
            </a:r>
            <a:r>
              <a:rPr lang="en-US" sz="1200" kern="1200" baseline="0" dirty="0" smtClean="0">
                <a:solidFill>
                  <a:schemeClr val="tx1"/>
                </a:solidFill>
                <a:latin typeface="+mn-lt"/>
                <a:ea typeface="+mn-ea"/>
                <a:cs typeface="+mn-cs"/>
              </a:rPr>
              <a:t> The QAD standard is to not use alphabetic operators such as LT and LE.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Character comparisons in Progress are not case sensitive. Expressions can contain any combination of one or more Progress operators. Here are some useful ones: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Addition	+	Less than		LT or &lt;	</a:t>
            </a:r>
            <a:endParaRPr lang="en-US" sz="6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Subtraction	–	Less than or equal to	LE or &lt;=	</a:t>
            </a:r>
            <a:endParaRPr lang="en-US" sz="6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Multiplication	*	Greater than		GT or &gt;	</a:t>
            </a:r>
            <a:endParaRPr lang="en-US" sz="6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Division	 /	Greater than or equal to	GE or &gt;=	</a:t>
            </a:r>
            <a:endParaRPr lang="en-US" sz="6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		Equal to		EQ or =	</a:t>
            </a:r>
            <a:endParaRPr lang="en-US" sz="6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		Not equal to		NE or &lt;&gt;	</a:t>
            </a:r>
            <a:endParaRPr lang="en-US" sz="600" kern="1200" baseline="0" dirty="0" smtClean="0">
              <a:solidFill>
                <a:schemeClr val="tx1"/>
              </a:solidFill>
              <a:latin typeface="+mn-lt"/>
              <a:ea typeface="+mn-ea"/>
              <a:cs typeface="+mn-cs"/>
            </a:endParaRPr>
          </a:p>
          <a:p>
            <a:endParaRPr lang="en-US" sz="700" kern="1200" baseline="0" dirty="0" smtClean="0">
              <a:solidFill>
                <a:schemeClr val="tx1"/>
              </a:solidFill>
              <a:latin typeface="+mn-lt"/>
              <a:ea typeface="+mn-ea"/>
              <a:cs typeface="+mn-cs"/>
            </a:endParaRPr>
          </a:p>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94</a:t>
            </a:fld>
            <a:endParaRPr 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1" kern="1200" baseline="0" dirty="0" smtClean="0">
                <a:solidFill>
                  <a:schemeClr val="tx1"/>
                </a:solidFill>
                <a:latin typeface="+mn-lt"/>
                <a:ea typeface="+mn-ea"/>
                <a:cs typeface="+mn-cs"/>
              </a:rPr>
              <a:t>Equality Match. </a:t>
            </a:r>
            <a:r>
              <a:rPr lang="en-US" sz="1200" kern="1200" baseline="0" dirty="0" smtClean="0">
                <a:solidFill>
                  <a:schemeClr val="tx1"/>
                </a:solidFill>
                <a:latin typeface="+mn-lt"/>
                <a:ea typeface="+mn-ea"/>
                <a:cs typeface="+mn-cs"/>
              </a:rPr>
              <a:t>WHERE field is exactly the same as a value or expression.</a:t>
            </a:r>
          </a:p>
          <a:p>
            <a:endParaRPr lang="en-US" sz="1200" i="1" kern="1200" baseline="0" dirty="0" smtClean="0">
              <a:solidFill>
                <a:schemeClr val="tx1"/>
              </a:solidFill>
              <a:latin typeface="+mn-lt"/>
              <a:ea typeface="+mn-ea"/>
              <a:cs typeface="+mn-cs"/>
            </a:endParaRPr>
          </a:p>
          <a:p>
            <a:r>
              <a:rPr lang="en-US" sz="1200" i="1" kern="1200" baseline="0" dirty="0" smtClean="0">
                <a:solidFill>
                  <a:schemeClr val="tx1"/>
                </a:solidFill>
                <a:latin typeface="+mn-lt"/>
                <a:ea typeface="+mn-ea"/>
                <a:cs typeface="+mn-cs"/>
              </a:rPr>
              <a:t>Range Match. </a:t>
            </a:r>
            <a:r>
              <a:rPr lang="en-US" sz="1200" kern="1200" baseline="0" dirty="0" smtClean="0">
                <a:solidFill>
                  <a:schemeClr val="tx1"/>
                </a:solidFill>
                <a:latin typeface="+mn-lt"/>
                <a:ea typeface="+mn-ea"/>
                <a:cs typeface="+mn-cs"/>
              </a:rPr>
              <a:t>WHERE field is greater than, less than, greater than or equal to, less than or equal to a value.</a:t>
            </a:r>
          </a:p>
          <a:p>
            <a:endParaRPr lang="en-US" sz="1200" i="1" kern="1200" baseline="0" dirty="0" smtClean="0">
              <a:solidFill>
                <a:schemeClr val="tx1"/>
              </a:solidFill>
              <a:latin typeface="+mn-lt"/>
              <a:ea typeface="+mn-ea"/>
              <a:cs typeface="+mn-cs"/>
            </a:endParaRPr>
          </a:p>
          <a:p>
            <a:r>
              <a:rPr lang="en-US" sz="1200" i="1" kern="1200" baseline="0" dirty="0" smtClean="0">
                <a:solidFill>
                  <a:schemeClr val="tx1"/>
                </a:solidFill>
                <a:latin typeface="+mn-lt"/>
                <a:ea typeface="+mn-ea"/>
                <a:cs typeface="+mn-cs"/>
              </a:rPr>
              <a:t>Sort Match. </a:t>
            </a:r>
            <a:r>
              <a:rPr lang="en-US" sz="1200" kern="1200" baseline="0" dirty="0" smtClean="0">
                <a:solidFill>
                  <a:schemeClr val="tx1"/>
                </a:solidFill>
                <a:latin typeface="+mn-lt"/>
                <a:ea typeface="+mn-ea"/>
                <a:cs typeface="+mn-cs"/>
              </a:rPr>
              <a:t>Select based on X criteria, but sort based on field Y using the BY word. This means that Progress cannot find an index to use based on the fields in the WHERE clause, but one can be found based on the sort criteria.</a:t>
            </a:r>
          </a:p>
          <a:p>
            <a:pPr eaLnBrk="1" hangingPunct="1"/>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95</a:t>
            </a:fld>
            <a:endParaRPr 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mn-lt"/>
                <a:ea typeface="+mn-ea"/>
                <a:cs typeface="+mn-cs"/>
              </a:rPr>
              <a:t>Exercise 6-1: Retrieving Specific Records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1. Modify procedure pc06001.p:</a:t>
            </a:r>
          </a:p>
          <a:p>
            <a:endParaRPr lang="en-US" sz="1200" kern="1200" baseline="0" dirty="0" smtClean="0">
              <a:solidFill>
                <a:schemeClr val="tx1"/>
              </a:solidFill>
              <a:latin typeface="+mn-lt"/>
              <a:ea typeface="+mn-ea"/>
              <a:cs typeface="+mn-cs"/>
            </a:endParaRPr>
          </a:p>
          <a:p>
            <a:pPr marL="182880"/>
            <a:r>
              <a:rPr lang="en-US" sz="1200" kern="1200" baseline="0" dirty="0" smtClean="0">
                <a:solidFill>
                  <a:schemeClr val="tx1"/>
                </a:solidFill>
                <a:latin typeface="+mn-lt"/>
                <a:ea typeface="+mn-ea"/>
                <a:cs typeface="+mn-cs"/>
              </a:rPr>
              <a:t>From:	</a:t>
            </a:r>
            <a:r>
              <a:rPr lang="en-US" sz="1200" kern="1200" baseline="0" dirty="0" err="1" smtClean="0">
                <a:solidFill>
                  <a:schemeClr val="tx1"/>
                </a:solidFill>
                <a:latin typeface="+mn-lt"/>
                <a:ea typeface="+mn-ea"/>
                <a:cs typeface="+mn-cs"/>
              </a:rPr>
              <a:t>pt_price</a:t>
            </a:r>
            <a:r>
              <a:rPr lang="en-US" sz="1200" kern="1200" baseline="0" dirty="0" smtClean="0">
                <a:solidFill>
                  <a:schemeClr val="tx1"/>
                </a:solidFill>
                <a:latin typeface="+mn-lt"/>
                <a:ea typeface="+mn-ea"/>
                <a:cs typeface="+mn-cs"/>
              </a:rPr>
              <a:t> = 0</a:t>
            </a:r>
            <a:br>
              <a:rPr lang="en-US" sz="1200" kern="1200" baseline="0" dirty="0" smtClean="0">
                <a:solidFill>
                  <a:schemeClr val="tx1"/>
                </a:solidFill>
                <a:latin typeface="+mn-lt"/>
                <a:ea typeface="+mn-ea"/>
                <a:cs typeface="+mn-cs"/>
              </a:rPr>
            </a:br>
            <a:r>
              <a:rPr lang="en-US" sz="1200" kern="1200" baseline="0" dirty="0" smtClean="0">
                <a:solidFill>
                  <a:schemeClr val="tx1"/>
                </a:solidFill>
                <a:latin typeface="+mn-lt"/>
                <a:ea typeface="+mn-ea"/>
                <a:cs typeface="+mn-cs"/>
              </a:rPr>
              <a:t>To:	</a:t>
            </a:r>
            <a:r>
              <a:rPr lang="en-US" sz="1200" kern="1200" baseline="0" dirty="0" err="1" smtClean="0">
                <a:solidFill>
                  <a:schemeClr val="tx1"/>
                </a:solidFill>
                <a:latin typeface="+mn-lt"/>
                <a:ea typeface="+mn-ea"/>
                <a:cs typeface="+mn-cs"/>
              </a:rPr>
              <a:t>pt_price</a:t>
            </a:r>
            <a:r>
              <a:rPr lang="en-US" sz="1200" kern="1200" baseline="0" dirty="0" smtClean="0">
                <a:solidFill>
                  <a:schemeClr val="tx1"/>
                </a:solidFill>
                <a:latin typeface="+mn-lt"/>
                <a:ea typeface="+mn-ea"/>
                <a:cs typeface="+mn-cs"/>
              </a:rPr>
              <a:t> &lt;&gt; 0</a:t>
            </a:r>
          </a:p>
          <a:p>
            <a:endParaRPr lang="en-US" sz="1200" kern="1200" baseline="0" dirty="0" smtClean="0">
              <a:solidFill>
                <a:schemeClr val="tx1"/>
              </a:solidFill>
              <a:latin typeface="+mn-lt"/>
              <a:ea typeface="+mn-ea"/>
              <a:cs typeface="+mn-cs"/>
            </a:endParaRPr>
          </a:p>
          <a:p>
            <a:pPr marL="182880"/>
            <a:r>
              <a:rPr lang="en-US" sz="1200" kern="1200" baseline="0" dirty="0" smtClean="0">
                <a:solidFill>
                  <a:schemeClr val="tx1"/>
                </a:solidFill>
                <a:latin typeface="+mn-lt"/>
                <a:ea typeface="+mn-ea"/>
                <a:cs typeface="+mn-cs"/>
              </a:rPr>
              <a:t>From:	</a:t>
            </a:r>
            <a:r>
              <a:rPr lang="en-US" sz="1200" kern="1200" baseline="0" dirty="0" err="1" smtClean="0">
                <a:solidFill>
                  <a:schemeClr val="tx1"/>
                </a:solidFill>
                <a:latin typeface="+mn-lt"/>
                <a:ea typeface="+mn-ea"/>
                <a:cs typeface="+mn-cs"/>
              </a:rPr>
              <a:t>pt_price</a:t>
            </a:r>
            <a:r>
              <a:rPr lang="en-US" sz="1200" kern="1200" baseline="0" dirty="0" smtClean="0">
                <a:solidFill>
                  <a:schemeClr val="tx1"/>
                </a:solidFill>
                <a:latin typeface="+mn-lt"/>
                <a:ea typeface="+mn-ea"/>
                <a:cs typeface="+mn-cs"/>
              </a:rPr>
              <a:t> &lt;&gt; 0 AND </a:t>
            </a:r>
            <a:r>
              <a:rPr lang="en-US" sz="1200" kern="1200" baseline="0" dirty="0" err="1" smtClean="0">
                <a:solidFill>
                  <a:schemeClr val="tx1"/>
                </a:solidFill>
                <a:latin typeface="+mn-lt"/>
                <a:ea typeface="+mn-ea"/>
                <a:cs typeface="+mn-cs"/>
              </a:rPr>
              <a:t>pt_pm_code</a:t>
            </a:r>
            <a:r>
              <a:rPr lang="en-US" sz="1200" kern="1200" baseline="0" dirty="0" smtClean="0">
                <a:solidFill>
                  <a:schemeClr val="tx1"/>
                </a:solidFill>
                <a:latin typeface="+mn-lt"/>
                <a:ea typeface="+mn-ea"/>
                <a:cs typeface="+mn-cs"/>
              </a:rPr>
              <a:t> = "P"</a:t>
            </a:r>
            <a:br>
              <a:rPr lang="en-US" sz="1200" kern="1200" baseline="0" dirty="0" smtClean="0">
                <a:solidFill>
                  <a:schemeClr val="tx1"/>
                </a:solidFill>
                <a:latin typeface="+mn-lt"/>
                <a:ea typeface="+mn-ea"/>
                <a:cs typeface="+mn-cs"/>
              </a:rPr>
            </a:br>
            <a:r>
              <a:rPr lang="en-US" sz="1200" kern="1200" baseline="0" dirty="0" smtClean="0">
                <a:solidFill>
                  <a:schemeClr val="tx1"/>
                </a:solidFill>
                <a:latin typeface="+mn-lt"/>
                <a:ea typeface="+mn-ea"/>
                <a:cs typeface="+mn-cs"/>
              </a:rPr>
              <a:t>To:	</a:t>
            </a:r>
            <a:r>
              <a:rPr lang="en-US" sz="1200" kern="1200" baseline="0" dirty="0" err="1" smtClean="0">
                <a:solidFill>
                  <a:schemeClr val="tx1"/>
                </a:solidFill>
                <a:latin typeface="+mn-lt"/>
                <a:ea typeface="+mn-ea"/>
                <a:cs typeface="+mn-cs"/>
              </a:rPr>
              <a:t>pt_price</a:t>
            </a:r>
            <a:r>
              <a:rPr lang="en-US" sz="1200" kern="1200" baseline="0" dirty="0" smtClean="0">
                <a:solidFill>
                  <a:schemeClr val="tx1"/>
                </a:solidFill>
                <a:latin typeface="+mn-lt"/>
                <a:ea typeface="+mn-ea"/>
                <a:cs typeface="+mn-cs"/>
              </a:rPr>
              <a:t> = 0 AND </a:t>
            </a:r>
            <a:r>
              <a:rPr lang="en-US" sz="1200" kern="1200" baseline="0" dirty="0" err="1" smtClean="0">
                <a:solidFill>
                  <a:schemeClr val="tx1"/>
                </a:solidFill>
                <a:latin typeface="+mn-lt"/>
                <a:ea typeface="+mn-ea"/>
                <a:cs typeface="+mn-cs"/>
              </a:rPr>
              <a:t>pt_pm_code</a:t>
            </a:r>
            <a:r>
              <a:rPr lang="en-US" sz="1200" kern="1200" baseline="0" dirty="0" smtClean="0">
                <a:solidFill>
                  <a:schemeClr val="tx1"/>
                </a:solidFill>
                <a:latin typeface="+mn-lt"/>
                <a:ea typeface="+mn-ea"/>
                <a:cs typeface="+mn-cs"/>
              </a:rPr>
              <a:t> = "M"</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2. Modify this procedure to display only items in the product line 10.</a:t>
            </a:r>
          </a:p>
          <a:p>
            <a:endParaRPr lang="en-US" sz="1200" b="1" i="1" kern="1200" baseline="0" dirty="0" smtClean="0">
              <a:solidFill>
                <a:schemeClr val="tx1"/>
              </a:solidFill>
              <a:latin typeface="+mn-lt"/>
              <a:ea typeface="+mn-ea"/>
              <a:cs typeface="+mn-cs"/>
            </a:endParaRPr>
          </a:p>
          <a:p>
            <a:pPr marL="182880"/>
            <a:r>
              <a:rPr lang="en-US" sz="1200" b="1" i="1" kern="1200" baseline="0" dirty="0" smtClean="0">
                <a:solidFill>
                  <a:schemeClr val="tx1"/>
                </a:solidFill>
                <a:latin typeface="+mn-lt"/>
                <a:ea typeface="+mn-ea"/>
                <a:cs typeface="+mn-cs"/>
              </a:rPr>
              <a:t>Hint.  </a:t>
            </a:r>
            <a:r>
              <a:rPr lang="en-US" sz="1200" b="0" i="0" kern="1200" baseline="0" dirty="0" smtClean="0">
                <a:solidFill>
                  <a:schemeClr val="tx1"/>
                </a:solidFill>
                <a:latin typeface="+mn-lt"/>
                <a:ea typeface="+mn-ea"/>
                <a:cs typeface="+mn-cs"/>
              </a:rPr>
              <a:t>Character constants must be enclosed within quotation marks.</a:t>
            </a:r>
          </a:p>
          <a:p>
            <a:pPr marL="232212" indent="-232212"/>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96</a:t>
            </a:fld>
            <a:endParaRPr 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Functions are used to evaluate fields, constants, and other expressions. Often logical expressions do not provide enough flexibility. You may want to specify only those records beginning with or containing a certain string of characters. This cannot be done easily with operators such as EQ or GT, but it can be accomplished by using functions within an expression.</a:t>
            </a:r>
          </a:p>
          <a:p>
            <a:endParaRPr lang="en-US" sz="1200" kern="1200" baseline="0" dirty="0" smtClean="0">
              <a:solidFill>
                <a:schemeClr val="tx1"/>
              </a:solidFill>
              <a:latin typeface="+mn-lt"/>
              <a:ea typeface="+mn-ea"/>
              <a:cs typeface="+mn-cs"/>
            </a:endParaRPr>
          </a:p>
          <a:p>
            <a:pPr marL="182880">
              <a:buFont typeface="Arial" pitchFamily="34" charset="0"/>
              <a:buChar char="•"/>
            </a:pPr>
            <a:r>
              <a:rPr lang="en-US" sz="1200" kern="1200" baseline="0" dirty="0" smtClean="0">
                <a:solidFill>
                  <a:schemeClr val="tx1"/>
                </a:solidFill>
                <a:latin typeface="+mn-lt"/>
                <a:ea typeface="+mn-ea"/>
                <a:cs typeface="+mn-cs"/>
              </a:rPr>
              <a:t> BEGINS tests a character field to see if it starts with the given character string. Progress uses an index when it uses the BEGINS function on an indexed field.</a:t>
            </a:r>
          </a:p>
          <a:p>
            <a:pPr marL="182880"/>
            <a:endParaRPr lang="en-US" sz="1200" kern="1200" baseline="0" dirty="0" smtClean="0">
              <a:solidFill>
                <a:schemeClr val="tx1"/>
              </a:solidFill>
              <a:latin typeface="+mn-lt"/>
              <a:ea typeface="+mn-ea"/>
              <a:cs typeface="+mn-cs"/>
            </a:endParaRPr>
          </a:p>
          <a:p>
            <a:pPr marL="274320"/>
            <a:r>
              <a:rPr lang="en-US" sz="1200" i="1" kern="1200" baseline="0" dirty="0" smtClean="0">
                <a:solidFill>
                  <a:schemeClr val="tx1"/>
                </a:solidFill>
                <a:latin typeface="+mn-lt"/>
                <a:ea typeface="+mn-ea"/>
                <a:cs typeface="+mn-cs"/>
              </a:rPr>
              <a:t>Example</a:t>
            </a:r>
            <a:r>
              <a:rPr lang="en-US" sz="1200" kern="1200" baseline="0" dirty="0" smtClean="0">
                <a:solidFill>
                  <a:schemeClr val="tx1"/>
                </a:solidFill>
                <a:latin typeface="+mn-lt"/>
                <a:ea typeface="+mn-ea"/>
                <a:cs typeface="+mn-cs"/>
              </a:rPr>
              <a:t> BEGINS “John” will find “Johnson” and “John Smith.” The query will not find “J Johnson &amp; CO.”</a:t>
            </a:r>
          </a:p>
          <a:p>
            <a:pPr marL="182880"/>
            <a:endParaRPr lang="en-US" sz="1200" kern="1200" baseline="0" dirty="0" smtClean="0">
              <a:solidFill>
                <a:schemeClr val="tx1"/>
              </a:solidFill>
              <a:latin typeface="+mn-lt"/>
              <a:ea typeface="+mn-ea"/>
              <a:cs typeface="+mn-cs"/>
            </a:endParaRPr>
          </a:p>
          <a:p>
            <a:pPr marL="182880">
              <a:buFont typeface="Arial" pitchFamily="34" charset="0"/>
              <a:buChar char="•"/>
            </a:pPr>
            <a:r>
              <a:rPr lang="en-US" sz="1200" kern="1200" baseline="0" dirty="0" smtClean="0">
                <a:solidFill>
                  <a:schemeClr val="tx1"/>
                </a:solidFill>
                <a:latin typeface="+mn-lt"/>
                <a:ea typeface="+mn-ea"/>
                <a:cs typeface="+mn-cs"/>
              </a:rPr>
              <a:t> MATCHES searches for records containing fields that exactly match specified strings.</a:t>
            </a:r>
          </a:p>
          <a:p>
            <a:pPr marL="182880"/>
            <a:endParaRPr lang="en-US" sz="1200" kern="1200" baseline="0" dirty="0" smtClean="0">
              <a:solidFill>
                <a:schemeClr val="tx1"/>
              </a:solidFill>
              <a:latin typeface="+mn-lt"/>
              <a:ea typeface="+mn-ea"/>
              <a:cs typeface="+mn-cs"/>
            </a:endParaRPr>
          </a:p>
          <a:p>
            <a:pPr marL="0"/>
            <a:r>
              <a:rPr lang="en-US" sz="1200" b="1" i="1" kern="1200" baseline="0" dirty="0" smtClean="0">
                <a:solidFill>
                  <a:schemeClr val="tx1"/>
                </a:solidFill>
                <a:latin typeface="+mn-lt"/>
                <a:ea typeface="+mn-ea"/>
                <a:cs typeface="+mn-cs"/>
              </a:rPr>
              <a:t>Warning</a:t>
            </a:r>
            <a:r>
              <a:rPr lang="en-US" sz="1200" kern="1200" baseline="0" dirty="0" smtClean="0">
                <a:solidFill>
                  <a:schemeClr val="tx1"/>
                </a:solidFill>
                <a:latin typeface="+mn-lt"/>
                <a:ea typeface="+mn-ea"/>
                <a:cs typeface="+mn-cs"/>
              </a:rPr>
              <a:t>  Progress does not use an index with the MATCHES function, even when used on an indexed field. It always scans the entire table. On large tables, this can be a significant performance issue.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You can use wildcards with the MATCHES command. An asterisk (*), when used as a wildcard, stands for any set of characters, in the same way it is used in the DOS and UNIX operating systems. In this example, if </a:t>
            </a:r>
            <a:r>
              <a:rPr lang="en-US" sz="1200" kern="1200" baseline="0" dirty="0" err="1" smtClean="0">
                <a:solidFill>
                  <a:schemeClr val="tx1"/>
                </a:solidFill>
                <a:latin typeface="+mn-lt"/>
                <a:ea typeface="+mn-ea"/>
                <a:cs typeface="+mn-cs"/>
              </a:rPr>
              <a:t>pt_part</a:t>
            </a:r>
            <a:r>
              <a:rPr lang="en-US" sz="1200" kern="1200" baseline="0" dirty="0" smtClean="0">
                <a:solidFill>
                  <a:schemeClr val="tx1"/>
                </a:solidFill>
                <a:latin typeface="+mn-lt"/>
                <a:ea typeface="+mn-ea"/>
                <a:cs typeface="+mn-cs"/>
              </a:rPr>
              <a:t> MATCHES “*01*” replaces </a:t>
            </a:r>
            <a:r>
              <a:rPr lang="en-US" sz="1200" kern="1200" baseline="0" dirty="0" err="1" smtClean="0">
                <a:solidFill>
                  <a:schemeClr val="tx1"/>
                </a:solidFill>
                <a:latin typeface="+mn-lt"/>
                <a:ea typeface="+mn-ea"/>
                <a:cs typeface="+mn-cs"/>
              </a:rPr>
              <a:t>pt_part</a:t>
            </a:r>
            <a:r>
              <a:rPr lang="en-US" sz="1200" kern="1200" baseline="0" dirty="0" smtClean="0">
                <a:solidFill>
                  <a:schemeClr val="tx1"/>
                </a:solidFill>
                <a:latin typeface="+mn-lt"/>
                <a:ea typeface="+mn-ea"/>
                <a:cs typeface="+mn-cs"/>
              </a:rPr>
              <a:t> BEGINS “01”, any item number with the number 01 anywhere in it would be chosen. This would include 50010, 01010, and 02001. It would not include 02102, since the string 01 must be matched.</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asterisk (*) is used for multiple characters, and the period (.) is used for a single character. If you need to refer to a special character within a string, it should be preceded by a tilde (~).</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Example: MATCHES "*~"*: will find strings with a double-quote (") character.</a:t>
            </a:r>
          </a:p>
          <a:p>
            <a:endParaRPr lang="en-US" sz="1200"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97</a:t>
            </a:fld>
            <a:endParaRPr 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mn-lt"/>
                <a:ea typeface="+mn-ea"/>
                <a:cs typeface="+mn-cs"/>
              </a:rPr>
              <a:t>Exercise 6-2: BEGINS and MATCHES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1. Modify the procedure pc06002.p and run:</a:t>
            </a:r>
          </a:p>
          <a:p>
            <a:endParaRPr lang="en-US" sz="1200" kern="1200" baseline="0" dirty="0" smtClean="0">
              <a:solidFill>
                <a:schemeClr val="tx1"/>
              </a:solidFill>
              <a:latin typeface="+mn-lt"/>
              <a:ea typeface="+mn-ea"/>
              <a:cs typeface="+mn-cs"/>
            </a:endParaRPr>
          </a:p>
          <a:p>
            <a:pPr marL="182880"/>
            <a:r>
              <a:rPr lang="en-US" sz="1200" kern="1200" baseline="0" dirty="0" smtClean="0">
                <a:solidFill>
                  <a:schemeClr val="tx1"/>
                </a:solidFill>
                <a:latin typeface="+mn-lt"/>
                <a:ea typeface="+mn-ea"/>
                <a:cs typeface="+mn-cs"/>
              </a:rPr>
              <a:t>From:	BEGINS "01"</a:t>
            </a:r>
            <a:br>
              <a:rPr lang="en-US" sz="1200" kern="1200" baseline="0" dirty="0" smtClean="0">
                <a:solidFill>
                  <a:schemeClr val="tx1"/>
                </a:solidFill>
                <a:latin typeface="+mn-lt"/>
                <a:ea typeface="+mn-ea"/>
                <a:cs typeface="+mn-cs"/>
              </a:rPr>
            </a:br>
            <a:r>
              <a:rPr lang="en-US" sz="1200" kern="1200" baseline="0" dirty="0" smtClean="0">
                <a:solidFill>
                  <a:schemeClr val="tx1"/>
                </a:solidFill>
                <a:latin typeface="+mn-lt"/>
                <a:ea typeface="+mn-ea"/>
                <a:cs typeface="+mn-cs"/>
              </a:rPr>
              <a:t>To:	BEGINS "0"</a:t>
            </a:r>
          </a:p>
          <a:p>
            <a:pPr marL="182880"/>
            <a:endParaRPr lang="en-US" sz="1200" kern="1200" baseline="0" dirty="0" smtClean="0">
              <a:solidFill>
                <a:schemeClr val="tx1"/>
              </a:solidFill>
              <a:latin typeface="+mn-lt"/>
              <a:ea typeface="+mn-ea"/>
              <a:cs typeface="+mn-cs"/>
            </a:endParaRPr>
          </a:p>
          <a:p>
            <a:pPr marL="182880"/>
            <a:r>
              <a:rPr lang="en-US" sz="1200" kern="1200" baseline="0" dirty="0" smtClean="0">
                <a:solidFill>
                  <a:schemeClr val="tx1"/>
                </a:solidFill>
                <a:latin typeface="+mn-lt"/>
                <a:ea typeface="+mn-ea"/>
                <a:cs typeface="+mn-cs"/>
              </a:rPr>
              <a:t>From:	BEGINS "0"</a:t>
            </a:r>
            <a:br>
              <a:rPr lang="en-US" sz="1200" kern="1200" baseline="0" dirty="0" smtClean="0">
                <a:solidFill>
                  <a:schemeClr val="tx1"/>
                </a:solidFill>
                <a:latin typeface="+mn-lt"/>
                <a:ea typeface="+mn-ea"/>
                <a:cs typeface="+mn-cs"/>
              </a:rPr>
            </a:br>
            <a:r>
              <a:rPr lang="en-US" sz="1200" kern="1200" baseline="0" dirty="0" smtClean="0">
                <a:solidFill>
                  <a:schemeClr val="tx1"/>
                </a:solidFill>
                <a:latin typeface="+mn-lt"/>
                <a:ea typeface="+mn-ea"/>
                <a:cs typeface="+mn-cs"/>
              </a:rPr>
              <a:t>To:	MATCHES "*01*"</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2. Often companies have the same or similar item description with very different item numbers. A useful application of the MATCHES function is to display all of the items with a certain word in their description.</a:t>
            </a:r>
          </a:p>
          <a:p>
            <a:endParaRPr lang="en-US" sz="1200" kern="1200" baseline="0" dirty="0" smtClean="0">
              <a:solidFill>
                <a:schemeClr val="tx1"/>
              </a:solidFill>
              <a:latin typeface="+mn-lt"/>
              <a:ea typeface="+mn-ea"/>
              <a:cs typeface="+mn-cs"/>
            </a:endParaRPr>
          </a:p>
          <a:p>
            <a:pPr marL="182880"/>
            <a:r>
              <a:rPr lang="en-US" sz="1200" kern="1200" baseline="0" dirty="0" smtClean="0">
                <a:solidFill>
                  <a:schemeClr val="tx1"/>
                </a:solidFill>
                <a:latin typeface="+mn-lt"/>
                <a:ea typeface="+mn-ea"/>
                <a:cs typeface="+mn-cs"/>
              </a:rPr>
              <a:t>Modify the procedure to display all items with the word “PACK” in their description.</a:t>
            </a:r>
          </a:p>
          <a:p>
            <a:pPr marL="232212" indent="-232212"/>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98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pt-BR" sz="1200" b="1" kern="1200" baseline="0" dirty="0" err="1" smtClean="0">
                <a:solidFill>
                  <a:schemeClr val="tx1"/>
                </a:solidFill>
                <a:latin typeface="+mn-lt"/>
                <a:ea typeface="+mn-ea"/>
                <a:cs typeface="+mn-cs"/>
              </a:rPr>
              <a:t>Exercise</a:t>
            </a:r>
            <a:r>
              <a:rPr lang="pt-BR" sz="1200" b="1" kern="1200" baseline="0" dirty="0" smtClean="0">
                <a:solidFill>
                  <a:schemeClr val="tx1"/>
                </a:solidFill>
                <a:latin typeface="+mn-lt"/>
                <a:ea typeface="+mn-ea"/>
                <a:cs typeface="+mn-cs"/>
              </a:rPr>
              <a:t> 2-1: </a:t>
            </a:r>
            <a:r>
              <a:rPr lang="pt-BR" sz="1200" b="1" kern="1200" baseline="0" dirty="0" err="1" smtClean="0">
                <a:solidFill>
                  <a:schemeClr val="tx1"/>
                </a:solidFill>
                <a:latin typeface="+mn-lt"/>
                <a:ea typeface="+mn-ea"/>
                <a:cs typeface="+mn-cs"/>
              </a:rPr>
              <a:t>Enter</a:t>
            </a:r>
            <a:r>
              <a:rPr lang="pt-BR" sz="1200" b="1" kern="1200" baseline="0" dirty="0" smtClean="0">
                <a:solidFill>
                  <a:schemeClr val="tx1"/>
                </a:solidFill>
                <a:latin typeface="+mn-lt"/>
                <a:ea typeface="+mn-ea"/>
                <a:cs typeface="+mn-cs"/>
              </a:rPr>
              <a:t> </a:t>
            </a:r>
            <a:r>
              <a:rPr lang="pt-BR" sz="1200" b="1" kern="1200" baseline="0" dirty="0" err="1" smtClean="0">
                <a:solidFill>
                  <a:schemeClr val="tx1"/>
                </a:solidFill>
                <a:latin typeface="+mn-lt"/>
                <a:ea typeface="+mn-ea"/>
                <a:cs typeface="+mn-cs"/>
              </a:rPr>
              <a:t>Progress</a:t>
            </a:r>
            <a:r>
              <a:rPr lang="pt-BR" sz="1200" b="1" kern="1200" baseline="0" dirty="0" smtClean="0">
                <a:solidFill>
                  <a:schemeClr val="tx1"/>
                </a:solidFill>
                <a:latin typeface="+mn-lt"/>
                <a:ea typeface="+mn-ea"/>
                <a:cs typeface="+mn-cs"/>
              </a:rPr>
              <a:t> Editor</a:t>
            </a:r>
          </a:p>
          <a:p>
            <a:endParaRPr lang="en-US" sz="1200" kern="1200" baseline="0" dirty="0" smtClean="0">
              <a:solidFill>
                <a:schemeClr val="tx1"/>
              </a:solidFill>
              <a:latin typeface="+mn-lt"/>
              <a:ea typeface="+mn-ea"/>
              <a:cs typeface="+mn-cs"/>
            </a:endParaRPr>
          </a:p>
          <a:p>
            <a:r>
              <a:rPr lang="en-US" sz="1200" b="1" i="1" kern="1200" baseline="0" dirty="0" smtClean="0">
                <a:solidFill>
                  <a:schemeClr val="tx1"/>
                </a:solidFill>
                <a:latin typeface="+mn-lt"/>
                <a:ea typeface="+mn-ea"/>
                <a:cs typeface="+mn-cs"/>
              </a:rPr>
              <a:t>Note</a:t>
            </a:r>
            <a:r>
              <a:rPr lang="en-US" sz="1200" kern="1200" baseline="0" dirty="0" smtClean="0">
                <a:solidFill>
                  <a:schemeClr val="tx1"/>
                </a:solidFill>
                <a:latin typeface="+mn-lt"/>
                <a:ea typeface="+mn-ea"/>
                <a:cs typeface="+mn-cs"/>
              </a:rPr>
              <a:t>  In this class, you access the Editor by double-clicking the Progress OE10 Training icon on the desktop of the training environment.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To enter the Progress Editor in a QAD Enterprise Edition database: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1. From menu search, type </a:t>
            </a:r>
            <a:r>
              <a:rPr lang="en-US" sz="1200" kern="1200" baseline="0" dirty="0" err="1" smtClean="0">
                <a:solidFill>
                  <a:schemeClr val="tx1"/>
                </a:solidFill>
                <a:latin typeface="+mn-lt"/>
                <a:ea typeface="+mn-ea"/>
                <a:cs typeface="+mn-cs"/>
              </a:rPr>
              <a:t>mgeditor.p</a:t>
            </a:r>
            <a:r>
              <a:rPr lang="en-US" sz="1200" kern="1200" baseline="0" dirty="0" smtClean="0">
                <a:solidFill>
                  <a:schemeClr val="tx1"/>
                </a:solidFill>
                <a:latin typeface="+mn-lt"/>
                <a:ea typeface="+mn-ea"/>
                <a:cs typeface="+mn-cs"/>
              </a:rPr>
              <a: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2. The Progress Editor displays.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To enter the Progress Editor in a QAD Standard Edition database: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1. From the QAD EA main menu option line, press End as you would to exit.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2. The system prompts you to confirm exit. Instead of typing N or Y, type P when you are prompted.</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Y quits the application.</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N returns to the menu option line.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3. Press Enter or Return key.</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You can select records based on multiple conditions separated by AND or </a:t>
            </a:r>
            <a:r>
              <a:rPr lang="en-US" sz="1200" kern="1200" baseline="0" dirty="0" err="1" smtClean="0">
                <a:solidFill>
                  <a:schemeClr val="tx1"/>
                </a:solidFill>
                <a:latin typeface="+mn-lt"/>
                <a:ea typeface="+mn-ea"/>
                <a:cs typeface="+mn-cs"/>
              </a:rPr>
              <a:t>OR</a:t>
            </a:r>
            <a:r>
              <a:rPr lang="en-US" sz="1200" kern="1200" baseline="0" dirty="0" smtClean="0">
                <a:solidFill>
                  <a:schemeClr val="tx1"/>
                </a:solidFill>
                <a:latin typeface="+mn-lt"/>
                <a:ea typeface="+mn-ea"/>
                <a:cs typeface="+mn-cs"/>
              </a:rPr>
              <a:t>.</a:t>
            </a:r>
          </a:p>
          <a:p>
            <a:endParaRPr lang="en-US" sz="1200" kern="1200" baseline="0" dirty="0" smtClean="0">
              <a:solidFill>
                <a:schemeClr val="tx1"/>
              </a:solidFill>
              <a:latin typeface="+mn-lt"/>
              <a:ea typeface="+mn-ea"/>
              <a:cs typeface="+mn-cs"/>
            </a:endParaRPr>
          </a:p>
          <a:p>
            <a:pPr marL="182880">
              <a:buFont typeface="Arial" pitchFamily="34" charset="0"/>
              <a:buChar char="•"/>
            </a:pPr>
            <a:r>
              <a:rPr lang="en-US" sz="1200" kern="1200" baseline="0" dirty="0" smtClean="0">
                <a:solidFill>
                  <a:schemeClr val="tx1"/>
                </a:solidFill>
                <a:latin typeface="+mn-lt"/>
                <a:ea typeface="+mn-ea"/>
                <a:cs typeface="+mn-cs"/>
              </a:rPr>
              <a:t> The operator AND requires the expressions on both sides to be TRUE for a record to be selected.</a:t>
            </a:r>
          </a:p>
          <a:p>
            <a:pPr marL="182880">
              <a:buFont typeface="Arial" pitchFamily="34" charset="0"/>
              <a:buChar char="•"/>
            </a:pPr>
            <a:r>
              <a:rPr lang="en-US" sz="1200" kern="1200" baseline="0" dirty="0" smtClean="0">
                <a:solidFill>
                  <a:schemeClr val="tx1"/>
                </a:solidFill>
                <a:latin typeface="+mn-lt"/>
                <a:ea typeface="+mn-ea"/>
                <a:cs typeface="+mn-cs"/>
              </a:rPr>
              <a:t> The operator OR requires that at least one of the expressions be TRUE in order for the record to be selected.</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Expressions inside parentheses are evaluated first.</a:t>
            </a:r>
          </a:p>
          <a:p>
            <a:r>
              <a:rPr lang="en-US" sz="1200" kern="1200" dirty="0" smtClean="0">
                <a:solidFill>
                  <a:schemeClr val="tx1"/>
                </a:solidFill>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99</a:t>
            </a:fld>
            <a:endParaRPr 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mn-lt"/>
                <a:ea typeface="+mn-ea"/>
                <a:cs typeface="+mn-cs"/>
              </a:rPr>
              <a:t>Exercise 6-3: Conditional Expressions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Evaluate the following statements as True or False. Use the following values for the respective field names:</a:t>
            </a:r>
          </a:p>
          <a:p>
            <a:endParaRPr lang="en-US" sz="1200" kern="1200" baseline="0" dirty="0" smtClean="0">
              <a:solidFill>
                <a:schemeClr val="tx1"/>
              </a:solidFill>
              <a:latin typeface="+mn-lt"/>
              <a:ea typeface="+mn-ea"/>
              <a:cs typeface="+mn-cs"/>
            </a:endParaRPr>
          </a:p>
          <a:p>
            <a:pPr marL="182880"/>
            <a:r>
              <a:rPr lang="en-US" sz="1200" kern="1200" baseline="0" dirty="0" err="1" smtClean="0">
                <a:solidFill>
                  <a:schemeClr val="tx1"/>
                </a:solidFill>
                <a:latin typeface="+mn-lt"/>
                <a:ea typeface="+mn-ea"/>
                <a:cs typeface="+mn-cs"/>
              </a:rPr>
              <a:t>pt_run</a:t>
            </a:r>
            <a:r>
              <a:rPr lang="en-US" sz="1200" kern="1200" baseline="0" dirty="0" smtClean="0">
                <a:solidFill>
                  <a:schemeClr val="tx1"/>
                </a:solidFill>
                <a:latin typeface="+mn-lt"/>
                <a:ea typeface="+mn-ea"/>
                <a:cs typeface="+mn-cs"/>
              </a:rPr>
              <a:t> = 2	</a:t>
            </a:r>
            <a:r>
              <a:rPr lang="en-US" sz="1200" kern="1200" baseline="0" dirty="0" err="1" smtClean="0">
                <a:solidFill>
                  <a:schemeClr val="tx1"/>
                </a:solidFill>
                <a:latin typeface="+mn-lt"/>
                <a:ea typeface="+mn-ea"/>
                <a:cs typeface="+mn-cs"/>
              </a:rPr>
              <a:t>pt_setup</a:t>
            </a:r>
            <a:r>
              <a:rPr lang="en-US" sz="1200" kern="1200" baseline="0" dirty="0" smtClean="0">
                <a:solidFill>
                  <a:schemeClr val="tx1"/>
                </a:solidFill>
                <a:latin typeface="+mn-lt"/>
                <a:ea typeface="+mn-ea"/>
                <a:cs typeface="+mn-cs"/>
              </a:rPr>
              <a:t> = 1	pt	</a:t>
            </a:r>
            <a:r>
              <a:rPr lang="en-US" sz="1200" kern="1200" baseline="0" dirty="0" err="1" smtClean="0">
                <a:solidFill>
                  <a:schemeClr val="tx1"/>
                </a:solidFill>
                <a:latin typeface="+mn-lt"/>
                <a:ea typeface="+mn-ea"/>
                <a:cs typeface="+mn-cs"/>
              </a:rPr>
              <a:t>sfty_time</a:t>
            </a:r>
            <a:r>
              <a:rPr lang="en-US" sz="1200" kern="1200" baseline="0" dirty="0" smtClean="0">
                <a:solidFill>
                  <a:schemeClr val="tx1"/>
                </a:solidFill>
                <a:latin typeface="+mn-lt"/>
                <a:ea typeface="+mn-ea"/>
                <a:cs typeface="+mn-cs"/>
              </a:rPr>
              <a:t> = 3	</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1. </a:t>
            </a:r>
            <a:r>
              <a:rPr lang="en-US" sz="1200" kern="1200" baseline="0" dirty="0" err="1" smtClean="0">
                <a:solidFill>
                  <a:schemeClr val="tx1"/>
                </a:solidFill>
                <a:latin typeface="+mn-lt"/>
                <a:ea typeface="+mn-ea"/>
                <a:cs typeface="+mn-cs"/>
              </a:rPr>
              <a:t>pt_run</a:t>
            </a:r>
            <a:r>
              <a:rPr lang="en-US" sz="1200" kern="1200" baseline="0" dirty="0" smtClean="0">
                <a:solidFill>
                  <a:schemeClr val="tx1"/>
                </a:solidFill>
                <a:latin typeface="+mn-lt"/>
                <a:ea typeface="+mn-ea"/>
                <a:cs typeface="+mn-cs"/>
              </a:rPr>
              <a:t> &gt; 0 AND (</a:t>
            </a:r>
            <a:r>
              <a:rPr lang="en-US" sz="1200" kern="1200" baseline="0" dirty="0" err="1" smtClean="0">
                <a:solidFill>
                  <a:schemeClr val="tx1"/>
                </a:solidFill>
                <a:latin typeface="+mn-lt"/>
                <a:ea typeface="+mn-ea"/>
                <a:cs typeface="+mn-cs"/>
              </a:rPr>
              <a:t>pt_run</a:t>
            </a:r>
            <a:r>
              <a:rPr lang="en-US" sz="1200" kern="1200" baseline="0" dirty="0" smtClean="0">
                <a:solidFill>
                  <a:schemeClr val="tx1"/>
                </a:solidFill>
                <a:latin typeface="+mn-lt"/>
                <a:ea typeface="+mn-ea"/>
                <a:cs typeface="+mn-cs"/>
              </a:rPr>
              <a:t> &gt; </a:t>
            </a:r>
            <a:r>
              <a:rPr lang="en-US" sz="1200" kern="1200" baseline="0" dirty="0" err="1" smtClean="0">
                <a:solidFill>
                  <a:schemeClr val="tx1"/>
                </a:solidFill>
                <a:latin typeface="+mn-lt"/>
                <a:ea typeface="+mn-ea"/>
                <a:cs typeface="+mn-cs"/>
              </a:rPr>
              <a:t>pt_setup</a:t>
            </a:r>
            <a:r>
              <a:rPr lang="en-US" sz="1200" kern="1200" baseline="0" dirty="0" smtClean="0">
                <a:solidFill>
                  <a:schemeClr val="tx1"/>
                </a:solidFill>
                <a:latin typeface="+mn-lt"/>
                <a:ea typeface="+mn-ea"/>
                <a:cs typeface="+mn-cs"/>
              </a:rPr>
              <a:t> AND </a:t>
            </a:r>
            <a:r>
              <a:rPr lang="en-US" sz="1200" kern="1200" baseline="0" dirty="0" err="1" smtClean="0">
                <a:solidFill>
                  <a:schemeClr val="tx1"/>
                </a:solidFill>
                <a:latin typeface="+mn-lt"/>
                <a:ea typeface="+mn-ea"/>
                <a:cs typeface="+mn-cs"/>
              </a:rPr>
              <a:t>pt_run</a:t>
            </a:r>
            <a:r>
              <a:rPr lang="en-US" sz="1200" kern="1200" baseline="0" dirty="0" smtClean="0">
                <a:solidFill>
                  <a:schemeClr val="tx1"/>
                </a:solidFill>
                <a:latin typeface="+mn-lt"/>
                <a:ea typeface="+mn-ea"/>
                <a:cs typeface="+mn-cs"/>
              </a:rPr>
              <a:t> &gt; </a:t>
            </a:r>
            <a:r>
              <a:rPr lang="en-US" sz="1200" kern="1200" baseline="0" dirty="0" err="1" smtClean="0">
                <a:solidFill>
                  <a:schemeClr val="tx1"/>
                </a:solidFill>
                <a:latin typeface="+mn-lt"/>
                <a:ea typeface="+mn-ea"/>
                <a:cs typeface="+mn-cs"/>
              </a:rPr>
              <a:t>pt_sfty_time</a:t>
            </a:r>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2. </a:t>
            </a:r>
            <a:r>
              <a:rPr lang="en-US" sz="1200" kern="1200" baseline="0" dirty="0" err="1" smtClean="0">
                <a:solidFill>
                  <a:schemeClr val="tx1"/>
                </a:solidFill>
                <a:latin typeface="+mn-lt"/>
                <a:ea typeface="+mn-ea"/>
                <a:cs typeface="+mn-cs"/>
              </a:rPr>
              <a:t>pt_run</a:t>
            </a:r>
            <a:r>
              <a:rPr lang="en-US" sz="1200" kern="1200" baseline="0" dirty="0" smtClean="0">
                <a:solidFill>
                  <a:schemeClr val="tx1"/>
                </a:solidFill>
                <a:latin typeface="+mn-lt"/>
                <a:ea typeface="+mn-ea"/>
                <a:cs typeface="+mn-cs"/>
              </a:rPr>
              <a:t> &gt; 0 AND (</a:t>
            </a:r>
            <a:r>
              <a:rPr lang="en-US" sz="1200" kern="1200" baseline="0" dirty="0" err="1" smtClean="0">
                <a:solidFill>
                  <a:schemeClr val="tx1"/>
                </a:solidFill>
                <a:latin typeface="+mn-lt"/>
                <a:ea typeface="+mn-ea"/>
                <a:cs typeface="+mn-cs"/>
              </a:rPr>
              <a:t>pt_run</a:t>
            </a:r>
            <a:r>
              <a:rPr lang="en-US" sz="1200" kern="1200" baseline="0" dirty="0" smtClean="0">
                <a:solidFill>
                  <a:schemeClr val="tx1"/>
                </a:solidFill>
                <a:latin typeface="+mn-lt"/>
                <a:ea typeface="+mn-ea"/>
                <a:cs typeface="+mn-cs"/>
              </a:rPr>
              <a:t> &gt; </a:t>
            </a:r>
            <a:r>
              <a:rPr lang="en-US" sz="1200" kern="1200" baseline="0" dirty="0" err="1" smtClean="0">
                <a:solidFill>
                  <a:schemeClr val="tx1"/>
                </a:solidFill>
                <a:latin typeface="+mn-lt"/>
                <a:ea typeface="+mn-ea"/>
                <a:cs typeface="+mn-cs"/>
              </a:rPr>
              <a:t>pt_setup</a:t>
            </a:r>
            <a:r>
              <a:rPr lang="en-US" sz="1200" kern="1200" baseline="0" dirty="0" smtClean="0">
                <a:solidFill>
                  <a:schemeClr val="tx1"/>
                </a:solidFill>
                <a:latin typeface="+mn-lt"/>
                <a:ea typeface="+mn-ea"/>
                <a:cs typeface="+mn-cs"/>
              </a:rPr>
              <a:t> OR </a:t>
            </a:r>
            <a:r>
              <a:rPr lang="en-US" sz="1200" kern="1200" baseline="0" dirty="0" err="1" smtClean="0">
                <a:solidFill>
                  <a:schemeClr val="tx1"/>
                </a:solidFill>
                <a:latin typeface="+mn-lt"/>
                <a:ea typeface="+mn-ea"/>
                <a:cs typeface="+mn-cs"/>
              </a:rPr>
              <a:t>pt_run</a:t>
            </a:r>
            <a:r>
              <a:rPr lang="en-US" sz="1200" kern="1200" baseline="0" dirty="0" smtClean="0">
                <a:solidFill>
                  <a:schemeClr val="tx1"/>
                </a:solidFill>
                <a:latin typeface="+mn-lt"/>
                <a:ea typeface="+mn-ea"/>
                <a:cs typeface="+mn-cs"/>
              </a:rPr>
              <a:t> &gt; </a:t>
            </a:r>
            <a:r>
              <a:rPr lang="en-US" sz="1200" kern="1200" baseline="0" dirty="0" err="1" smtClean="0">
                <a:solidFill>
                  <a:schemeClr val="tx1"/>
                </a:solidFill>
                <a:latin typeface="+mn-lt"/>
                <a:ea typeface="+mn-ea"/>
                <a:cs typeface="+mn-cs"/>
              </a:rPr>
              <a:t>pt_sfty_time</a:t>
            </a:r>
            <a:r>
              <a:rPr lang="en-US" sz="1200" kern="1200" baseline="0" dirty="0" smtClean="0">
                <a:solidFill>
                  <a:schemeClr val="tx1"/>
                </a:solidFill>
                <a:latin typeface="+mn-lt"/>
                <a:ea typeface="+mn-ea"/>
                <a:cs typeface="+mn-cs"/>
              </a:rPr>
              <a:t>)</a:t>
            </a:r>
          </a:p>
          <a:p>
            <a:r>
              <a:rPr lang="en-US" sz="1200" kern="1200" baseline="0" dirty="0" smtClean="0">
                <a:solidFill>
                  <a:schemeClr val="tx1"/>
                </a:solidFill>
                <a:latin typeface="+mn-lt"/>
                <a:ea typeface="+mn-ea"/>
                <a:cs typeface="+mn-cs"/>
              </a:rPr>
              <a:t>3. </a:t>
            </a:r>
            <a:r>
              <a:rPr lang="en-US" sz="1200" kern="1200" baseline="0" dirty="0" err="1" smtClean="0">
                <a:solidFill>
                  <a:schemeClr val="tx1"/>
                </a:solidFill>
                <a:latin typeface="+mn-lt"/>
                <a:ea typeface="+mn-ea"/>
                <a:cs typeface="+mn-cs"/>
              </a:rPr>
              <a:t>pt_run</a:t>
            </a:r>
            <a:r>
              <a:rPr lang="en-US" sz="1200" kern="1200" baseline="0" dirty="0" smtClean="0">
                <a:solidFill>
                  <a:schemeClr val="tx1"/>
                </a:solidFill>
                <a:latin typeface="+mn-lt"/>
                <a:ea typeface="+mn-ea"/>
                <a:cs typeface="+mn-cs"/>
              </a:rPr>
              <a:t> LE 0 OR </a:t>
            </a:r>
            <a:r>
              <a:rPr lang="en-US" sz="1200" kern="1200" baseline="0" dirty="0" err="1" smtClean="0">
                <a:solidFill>
                  <a:schemeClr val="tx1"/>
                </a:solidFill>
                <a:latin typeface="+mn-lt"/>
                <a:ea typeface="+mn-ea"/>
                <a:cs typeface="+mn-cs"/>
              </a:rPr>
              <a:t>pt_setup</a:t>
            </a:r>
            <a:r>
              <a:rPr lang="en-US" sz="1200" kern="1200" baseline="0" dirty="0" smtClean="0">
                <a:solidFill>
                  <a:schemeClr val="tx1"/>
                </a:solidFill>
                <a:latin typeface="+mn-lt"/>
                <a:ea typeface="+mn-ea"/>
                <a:cs typeface="+mn-cs"/>
              </a:rPr>
              <a:t> &lt; </a:t>
            </a:r>
            <a:r>
              <a:rPr lang="en-US" sz="1200" kern="1200" baseline="0" dirty="0" err="1" smtClean="0">
                <a:solidFill>
                  <a:schemeClr val="tx1"/>
                </a:solidFill>
                <a:latin typeface="+mn-lt"/>
                <a:ea typeface="+mn-ea"/>
                <a:cs typeface="+mn-cs"/>
              </a:rPr>
              <a:t>pt_sfty_time</a:t>
            </a:r>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4. (</a:t>
            </a:r>
            <a:r>
              <a:rPr lang="en-US" sz="1200" kern="1200" baseline="0" dirty="0" err="1" smtClean="0">
                <a:solidFill>
                  <a:schemeClr val="tx1"/>
                </a:solidFill>
                <a:latin typeface="+mn-lt"/>
                <a:ea typeface="+mn-ea"/>
                <a:cs typeface="+mn-cs"/>
              </a:rPr>
              <a:t>pt_run</a:t>
            </a:r>
            <a:r>
              <a:rPr lang="en-US" sz="1200" kern="1200" baseline="0" dirty="0" smtClean="0">
                <a:solidFill>
                  <a:schemeClr val="tx1"/>
                </a:solidFill>
                <a:latin typeface="+mn-lt"/>
                <a:ea typeface="+mn-ea"/>
                <a:cs typeface="+mn-cs"/>
              </a:rPr>
              <a:t> &gt; 0 AND </a:t>
            </a:r>
            <a:r>
              <a:rPr lang="en-US" sz="1200" kern="1200" baseline="0" dirty="0" err="1" smtClean="0">
                <a:solidFill>
                  <a:schemeClr val="tx1"/>
                </a:solidFill>
                <a:latin typeface="+mn-lt"/>
                <a:ea typeface="+mn-ea"/>
                <a:cs typeface="+mn-cs"/>
              </a:rPr>
              <a:t>pt_run</a:t>
            </a:r>
            <a:r>
              <a:rPr lang="en-US" sz="1200" kern="1200" baseline="0" dirty="0" smtClean="0">
                <a:solidFill>
                  <a:schemeClr val="tx1"/>
                </a:solidFill>
                <a:latin typeface="+mn-lt"/>
                <a:ea typeface="+mn-ea"/>
                <a:cs typeface="+mn-cs"/>
              </a:rPr>
              <a:t> &gt; </a:t>
            </a:r>
            <a:r>
              <a:rPr lang="en-US" sz="1200" kern="1200" baseline="0" dirty="0" err="1" smtClean="0">
                <a:solidFill>
                  <a:schemeClr val="tx1"/>
                </a:solidFill>
                <a:latin typeface="+mn-lt"/>
                <a:ea typeface="+mn-ea"/>
                <a:cs typeface="+mn-cs"/>
              </a:rPr>
              <a:t>pt_setup</a:t>
            </a:r>
            <a:r>
              <a:rPr lang="en-US" sz="1200" kern="1200" baseline="0" dirty="0" smtClean="0">
                <a:solidFill>
                  <a:schemeClr val="tx1"/>
                </a:solidFill>
                <a:latin typeface="+mn-lt"/>
                <a:ea typeface="+mn-ea"/>
                <a:cs typeface="+mn-cs"/>
              </a:rPr>
              <a:t>) OR </a:t>
            </a:r>
            <a:r>
              <a:rPr lang="en-US" sz="1200" kern="1200" baseline="0" dirty="0" err="1" smtClean="0">
                <a:solidFill>
                  <a:schemeClr val="tx1"/>
                </a:solidFill>
                <a:latin typeface="+mn-lt"/>
                <a:ea typeface="+mn-ea"/>
                <a:cs typeface="+mn-cs"/>
              </a:rPr>
              <a:t>pt_run</a:t>
            </a:r>
            <a:r>
              <a:rPr lang="en-US" sz="1200" kern="1200" baseline="0" dirty="0" smtClean="0">
                <a:solidFill>
                  <a:schemeClr val="tx1"/>
                </a:solidFill>
                <a:latin typeface="+mn-lt"/>
                <a:ea typeface="+mn-ea"/>
                <a:cs typeface="+mn-cs"/>
              </a:rPr>
              <a:t> &gt; </a:t>
            </a:r>
            <a:r>
              <a:rPr lang="en-US" sz="1200" kern="1200" baseline="0" dirty="0" err="1" smtClean="0">
                <a:solidFill>
                  <a:schemeClr val="tx1"/>
                </a:solidFill>
                <a:latin typeface="+mn-lt"/>
                <a:ea typeface="+mn-ea"/>
                <a:cs typeface="+mn-cs"/>
              </a:rPr>
              <a:t>pt_sfty_time</a:t>
            </a:r>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5. ((</a:t>
            </a:r>
            <a:r>
              <a:rPr lang="en-US" sz="1200" kern="1200" baseline="0" dirty="0" err="1" smtClean="0">
                <a:solidFill>
                  <a:schemeClr val="tx1"/>
                </a:solidFill>
                <a:latin typeface="+mn-lt"/>
                <a:ea typeface="+mn-ea"/>
                <a:cs typeface="+mn-cs"/>
              </a:rPr>
              <a:t>pt_run</a:t>
            </a:r>
            <a:r>
              <a:rPr lang="en-US" sz="1200" kern="1200" baseline="0" dirty="0" smtClean="0">
                <a:solidFill>
                  <a:schemeClr val="tx1"/>
                </a:solidFill>
                <a:latin typeface="+mn-lt"/>
                <a:ea typeface="+mn-ea"/>
                <a:cs typeface="+mn-cs"/>
              </a:rPr>
              <a:t> &gt; 0 and </a:t>
            </a:r>
            <a:r>
              <a:rPr lang="en-US" sz="1200" kern="1200" baseline="0" dirty="0" err="1" smtClean="0">
                <a:solidFill>
                  <a:schemeClr val="tx1"/>
                </a:solidFill>
                <a:latin typeface="+mn-lt"/>
                <a:ea typeface="+mn-ea"/>
                <a:cs typeface="+mn-cs"/>
              </a:rPr>
              <a:t>pt_run</a:t>
            </a:r>
            <a:r>
              <a:rPr lang="en-US" sz="1200" kern="1200" baseline="0" dirty="0" smtClean="0">
                <a:solidFill>
                  <a:schemeClr val="tx1"/>
                </a:solidFill>
                <a:latin typeface="+mn-lt"/>
                <a:ea typeface="+mn-ea"/>
                <a:cs typeface="+mn-cs"/>
              </a:rPr>
              <a:t> &lt; </a:t>
            </a:r>
            <a:r>
              <a:rPr lang="en-US" sz="1200" kern="1200" baseline="0" dirty="0" err="1" smtClean="0">
                <a:solidFill>
                  <a:schemeClr val="tx1"/>
                </a:solidFill>
                <a:latin typeface="+mn-lt"/>
                <a:ea typeface="+mn-ea"/>
                <a:cs typeface="+mn-cs"/>
              </a:rPr>
              <a:t>pt_setup</a:t>
            </a:r>
            <a:r>
              <a:rPr lang="en-US" sz="1200" kern="1200" baseline="0" dirty="0" smtClean="0">
                <a:solidFill>
                  <a:schemeClr val="tx1"/>
                </a:solidFill>
                <a:latin typeface="+mn-lt"/>
                <a:ea typeface="+mn-ea"/>
                <a:cs typeface="+mn-cs"/>
              </a:rPr>
              <a:t>) AND (</a:t>
            </a:r>
            <a:r>
              <a:rPr lang="en-US" sz="1200" kern="1200" baseline="0" dirty="0" err="1" smtClean="0">
                <a:solidFill>
                  <a:schemeClr val="tx1"/>
                </a:solidFill>
                <a:latin typeface="+mn-lt"/>
                <a:ea typeface="+mn-ea"/>
                <a:cs typeface="+mn-cs"/>
              </a:rPr>
              <a:t>pt_setup</a:t>
            </a:r>
            <a:r>
              <a:rPr lang="en-US" sz="1200" kern="1200" baseline="0" dirty="0" smtClean="0">
                <a:solidFill>
                  <a:schemeClr val="tx1"/>
                </a:solidFill>
                <a:latin typeface="+mn-lt"/>
                <a:ea typeface="+mn-ea"/>
                <a:cs typeface="+mn-cs"/>
              </a:rPr>
              <a:t> &lt; </a:t>
            </a:r>
            <a:r>
              <a:rPr lang="en-US" sz="1200" kern="1200" baseline="0" dirty="0" err="1" smtClean="0">
                <a:solidFill>
                  <a:schemeClr val="tx1"/>
                </a:solidFill>
                <a:latin typeface="+mn-lt"/>
                <a:ea typeface="+mn-ea"/>
                <a:cs typeface="+mn-cs"/>
              </a:rPr>
              <a:t>pt_sfty_time</a:t>
            </a:r>
            <a:r>
              <a:rPr lang="en-US" sz="1200" kern="1200" baseline="0" dirty="0" smtClean="0">
                <a:solidFill>
                  <a:schemeClr val="tx1"/>
                </a:solidFill>
                <a:latin typeface="+mn-lt"/>
                <a:ea typeface="+mn-ea"/>
                <a:cs typeface="+mn-cs"/>
              </a:rPr>
              <a:t>)) AND </a:t>
            </a:r>
            <a:r>
              <a:rPr lang="en-US" sz="1200" kern="1200" baseline="0" dirty="0" err="1" smtClean="0">
                <a:solidFill>
                  <a:schemeClr val="tx1"/>
                </a:solidFill>
                <a:latin typeface="+mn-lt"/>
                <a:ea typeface="+mn-ea"/>
                <a:cs typeface="+mn-cs"/>
              </a:rPr>
              <a:t>pt_run</a:t>
            </a:r>
            <a:r>
              <a:rPr lang="en-US" sz="1200" kern="1200" baseline="0" dirty="0" smtClean="0">
                <a:solidFill>
                  <a:schemeClr val="tx1"/>
                </a:solidFill>
                <a:latin typeface="+mn-lt"/>
                <a:ea typeface="+mn-ea"/>
                <a:cs typeface="+mn-cs"/>
              </a:rPr>
              <a:t> &gt; </a:t>
            </a:r>
            <a:r>
              <a:rPr lang="en-US" sz="1200" kern="1200" baseline="0" dirty="0" err="1" smtClean="0">
                <a:solidFill>
                  <a:schemeClr val="tx1"/>
                </a:solidFill>
                <a:latin typeface="+mn-lt"/>
                <a:ea typeface="+mn-ea"/>
                <a:cs typeface="+mn-cs"/>
              </a:rPr>
              <a:t>pt_sfty_time</a:t>
            </a:r>
            <a:endParaRPr lang="en-US" sz="1200" kern="1200" baseline="0" dirty="0" smtClean="0">
              <a:solidFill>
                <a:schemeClr val="tx1"/>
              </a:solidFill>
              <a:latin typeface="+mn-lt"/>
              <a:ea typeface="+mn-ea"/>
              <a:cs typeface="+mn-cs"/>
            </a:endParaRPr>
          </a:p>
          <a:p>
            <a:pPr marL="232212" indent="-232212"/>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100</a:t>
            </a:fld>
            <a:endParaRPr 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Progress selects the best index to use based on the fields specified in a properly formed WHERE clause and [BREAK] BY options. In most cases, the primary index for the given table is used. Refer to the Progress documentation under the FOR statement for more details.</a:t>
            </a:r>
          </a:p>
          <a:p>
            <a:endParaRPr lang="en-US" sz="1200" kern="1200" baseline="0" dirty="0" smtClean="0">
              <a:solidFill>
                <a:schemeClr val="tx1"/>
              </a:solidFill>
              <a:latin typeface="+mn-lt"/>
              <a:ea typeface="+mn-ea"/>
              <a:cs typeface="+mn-cs"/>
            </a:endParaRPr>
          </a:p>
          <a:p>
            <a:r>
              <a:rPr lang="en-US" sz="1200" b="1" i="1" kern="1200" baseline="0" dirty="0" smtClean="0">
                <a:solidFill>
                  <a:schemeClr val="tx1"/>
                </a:solidFill>
                <a:latin typeface="+mn-lt"/>
                <a:ea typeface="+mn-ea"/>
                <a:cs typeface="+mn-cs"/>
              </a:rPr>
              <a:t>Important</a:t>
            </a:r>
            <a:r>
              <a:rPr lang="en-US" sz="1200" kern="1200" baseline="0" dirty="0" smtClean="0">
                <a:solidFill>
                  <a:schemeClr val="tx1"/>
                </a:solidFill>
                <a:latin typeface="+mn-lt"/>
                <a:ea typeface="+mn-ea"/>
                <a:cs typeface="+mn-cs"/>
              </a:rPr>
              <a:t>  Progress is very good at choosing the best index. While it is possible to override the Progress default with the USE-INDEX clause, this option is discouraged and you should only use it on the rare occasion when an exception is needed.</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Table index names are listed in the </a:t>
            </a:r>
            <a:r>
              <a:rPr lang="en-US" sz="1200" i="1" kern="1200" baseline="0" dirty="0" smtClean="0">
                <a:solidFill>
                  <a:schemeClr val="tx1"/>
                </a:solidFill>
                <a:latin typeface="+mn-lt"/>
                <a:ea typeface="+mn-ea"/>
                <a:cs typeface="+mn-cs"/>
              </a:rPr>
              <a:t>Data Definitions manual</a:t>
            </a:r>
            <a:r>
              <a:rPr lang="en-US" sz="1200" kern="1200" baseline="0" dirty="0" smtClean="0">
                <a:solidFill>
                  <a:schemeClr val="tx1"/>
                </a:solidFill>
                <a:latin typeface="+mn-lt"/>
                <a:ea typeface="+mn-ea"/>
                <a:cs typeface="+mn-cs"/>
              </a:rPr>
              <a:t> at the end of each table listing.</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101</a:t>
            </a:fld>
            <a:endParaRPr 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This is the order in which Progress selects an index for any lookup if the index is not mandated with the USE-INDEX option.</a:t>
            </a:r>
          </a:p>
          <a:p>
            <a:endParaRPr lang="en-US" sz="1200" kern="1200" baseline="0" dirty="0" smtClean="0">
              <a:solidFill>
                <a:schemeClr val="tx1"/>
              </a:solidFill>
              <a:latin typeface="+mn-lt"/>
              <a:ea typeface="+mn-ea"/>
              <a:cs typeface="+mn-cs"/>
            </a:endParaRPr>
          </a:p>
          <a:p>
            <a:r>
              <a:rPr lang="en-US" sz="1200" b="1" i="1" kern="1200" baseline="0" dirty="0" smtClean="0">
                <a:solidFill>
                  <a:schemeClr val="tx1"/>
                </a:solidFill>
                <a:latin typeface="+mn-lt"/>
                <a:ea typeface="+mn-ea"/>
                <a:cs typeface="+mn-cs"/>
              </a:rPr>
              <a:t>Important</a:t>
            </a:r>
            <a:r>
              <a:rPr lang="en-US" sz="1200" kern="1200" baseline="0" dirty="0" smtClean="0">
                <a:solidFill>
                  <a:schemeClr val="tx1"/>
                </a:solidFill>
                <a:latin typeface="+mn-lt"/>
                <a:ea typeface="+mn-ea"/>
                <a:cs typeface="+mn-cs"/>
              </a:rPr>
              <a:t>  Progress is very good at choosing the best index. USE-INDEX is discouraged and you should only use it on the rare occasion when you need to override the Progress default.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1. If one index is unique and all of its components are involved in active equality matches and the other index is not unique, or if not all of its components are involved in active equality matches, ABL chooses the former of the two.</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2. Select the index with more active equality matches.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3. Select the index with more active range matches.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4. Select the index with more active sort matches.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5. Select the first index alphabetically by index name.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6. Select the index that is the primary index.</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102</a:t>
            </a:fld>
            <a:endParaRPr 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A WHOLE-INDEX search reported for a table occurs when an entire index is used to search the table. That is, the bracket used by the query to search the table spans the entire index. This can occur when no selection criteria are specified to limit the range of index keys searched (that is, to bracket a subset of the index) or when no appropriate index is available to optimize the selection criteria.</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108</a:t>
            </a:fld>
            <a:endParaRPr 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mn-lt"/>
                <a:ea typeface="+mn-ea"/>
                <a:cs typeface="+mn-cs"/>
              </a:rPr>
              <a:t>Exercise 6-4: Using Indexes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Modify the procedure pc06003.p to sort the output by item number.</a:t>
            </a:r>
          </a:p>
          <a:p>
            <a:pPr marL="232212" indent="-232212"/>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110</a:t>
            </a:fld>
            <a:endParaRPr 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The IF...THEN...ELSE structure lets you test a condition or expression and perform a different set of statements based on the result of a test.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If the value of the expression following the key word IF is true, Progress processes the statements following the key word THEN. Otherwise, Progress processes the statements following the key word ELSE.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ELSE portion of the statement is optional.</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No keyword indicates the end of the IF statement. By default, only the statement immediately after the IF or ELSE is processed.</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111</a:t>
            </a:fld>
            <a:endParaRPr 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mn-lt"/>
                <a:ea typeface="+mn-ea"/>
                <a:cs typeface="+mn-cs"/>
              </a:rPr>
              <a:t>Exercise 6-5: IF...THEN...ELSE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Procedure pc06004.p highlights items that do not belong to a group.</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1. Modify this procedure to highlight those items with a price = 0.</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2. Modify the procedure by deleting the ELSE statement.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3. Add a title for this inquiry.</a:t>
            </a:r>
          </a:p>
          <a:p>
            <a:pPr marL="232212" indent="-232212"/>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112</a:t>
            </a:fld>
            <a:endParaRPr 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If more than one statement needs to be processed due to this conditional branching, encase it in a DO… END so that a block of statements can follow THEN or ELSE.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A THEN DO: or ELSE DO: starts a block that contains more than one Progress statement. The block starts even if there is another IF statement before the END.</a:t>
            </a:r>
          </a:p>
          <a:p>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113</a:t>
            </a:fld>
            <a:endParaRPr 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The CASE statement has better performance than IF...THEN...ELSE when testing more than two conditions.</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114</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userDrawn="1"/>
        </p:nvPicPr>
        <p:blipFill>
          <a:blip r:embed="rId2"/>
          <a:srcRect/>
          <a:stretch>
            <a:fillRect/>
          </a:stretch>
        </p:blipFill>
        <p:spPr bwMode="auto">
          <a:xfrm>
            <a:off x="0" y="3228076"/>
            <a:ext cx="9142413" cy="3657600"/>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a:t>
            </a:fld>
            <a:endParaRPr lang="en-US" dirty="0"/>
          </a:p>
        </p:txBody>
      </p:sp>
      <p:sp>
        <p:nvSpPr>
          <p:cNvPr id="8" name="Text Placeholder 13"/>
          <p:cNvSpPr>
            <a:spLocks noGrp="1"/>
          </p:cNvSpPr>
          <p:nvPr>
            <p:ph type="body" sz="quarter" idx="10" hasCustomPrompt="1"/>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7" name="Title Placeholder 1"/>
          <p:cNvSpPr>
            <a:spLocks noGrp="1"/>
          </p:cNvSpPr>
          <p:nvPr>
            <p:ph type="title"/>
          </p:nvPr>
        </p:nvSpPr>
        <p:spPr>
          <a:xfrm>
            <a:off x="455243" y="2618222"/>
            <a:ext cx="8229600" cy="810186"/>
          </a:xfrm>
          <a:prstGeom prst="rect">
            <a:avLst/>
          </a:prstGeom>
        </p:spPr>
        <p:txBody>
          <a:bodyPr vert="horz" lIns="91440" tIns="45720" rIns="91440" bIns="45720" rtlCol="0" anchor="ctr">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hasCustomPrompt="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2414623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295FD85-0E9A-9A4B-AEA4-CF6493BFD0E6}" type="slidenum">
              <a:rPr lang="en-US" smtClean="0"/>
              <a:pPr/>
              <a:t>‹#›</a:t>
            </a:fld>
            <a:endParaRPr lang="en-US" dirty="0"/>
          </a:p>
        </p:txBody>
      </p:sp>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hasCustomPrompt="1"/>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hasCustomPrompt="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dirty="0"/>
          </a:p>
        </p:txBody>
      </p:sp>
      <p:sp>
        <p:nvSpPr>
          <p:cNvPr id="8" name="Content Placeholder 3"/>
          <p:cNvSpPr>
            <a:spLocks noGrp="1"/>
          </p:cNvSpPr>
          <p:nvPr>
            <p:ph sz="half" idx="16" hasCustomPrompt="1"/>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9" name="Content Placeholder 3"/>
          <p:cNvSpPr>
            <a:spLocks noGrp="1"/>
          </p:cNvSpPr>
          <p:nvPr>
            <p:ph sz="half" idx="17" hasCustomPrompt="1"/>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7" name="Content Placeholder 3"/>
          <p:cNvSpPr>
            <a:spLocks noGrp="1"/>
          </p:cNvSpPr>
          <p:nvPr>
            <p:ph sz="half" idx="15" hasCustomPrompt="1"/>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3742002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a:t>
            </a:fld>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3" name="Slide Number Placeholder 2"/>
          <p:cNvSpPr>
            <a:spLocks noGrp="1"/>
          </p:cNvSpPr>
          <p:nvPr>
            <p:ph type="sldNum" sz="quarter" idx="10"/>
          </p:nvPr>
        </p:nvSpPr>
        <p:spPr/>
        <p:txBody>
          <a:bodyPr/>
          <a:lstStyle/>
          <a:p>
            <a:fld id="{D295FD85-0E9A-9A4B-AEA4-CF6493BFD0E6}" type="slidenum">
              <a:rPr lang="en-US" smtClean="0"/>
              <a:pPr/>
              <a:t>‹#›</a:t>
            </a:fld>
            <a:endParaRPr lang="en-US" dirty="0"/>
          </a:p>
        </p:txBody>
      </p:sp>
      <p:sp>
        <p:nvSpPr>
          <p:cNvPr id="4"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
        <p:nvSpPr>
          <p:cNvPr id="5" name="Picture Placeholder 2"/>
          <p:cNvSpPr>
            <a:spLocks noGrp="1"/>
          </p:cNvSpPr>
          <p:nvPr>
            <p:ph type="pic" idx="1"/>
          </p:nvPr>
        </p:nvSpPr>
        <p:spPr>
          <a:xfrm>
            <a:off x="457200" y="1417637"/>
            <a:ext cx="8229600" cy="4864629"/>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Tree>
    <p:extLst>
      <p:ext uri="{BB962C8B-B14F-4D97-AF65-F5344CB8AC3E}">
        <p14:creationId xmlns="" xmlns:p14="http://schemas.microsoft.com/office/powerpoint/2010/main"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12"/>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598826"/>
            <a:ext cx="8229600" cy="71652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315349"/>
            <a:ext cx="8229600" cy="4992157"/>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922640" y="6460255"/>
            <a:ext cx="2133600" cy="365125"/>
          </a:xfrm>
          <a:prstGeom prst="rect">
            <a:avLst/>
          </a:prstGeom>
        </p:spPr>
        <p:txBody>
          <a:bodyPr vert="horz" lIns="91440" tIns="45720" rIns="91440" bIns="45720" rtlCol="0" anchor="ctr"/>
          <a:lstStyle>
            <a:lvl1pPr algn="r">
              <a:defRPr sz="2000" b="0">
                <a:solidFill>
                  <a:schemeClr val="bg1"/>
                </a:solidFill>
                <a:latin typeface="Century Gothic"/>
                <a:cs typeface="Century Gothic"/>
              </a:defRPr>
            </a:lvl1pPr>
          </a:lstStyle>
          <a:p>
            <a:fld id="{D295FD85-0E9A-9A4B-AEA4-CF6493BFD0E6}" type="slidenum">
              <a:rPr lang="en-US" smtClean="0"/>
              <a:pPr/>
              <a:t>‹#›</a:t>
            </a:fld>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9" r:id="rId7"/>
    <p:sldLayoutId id="2147483655" r:id="rId8"/>
    <p:sldLayoutId id="2147483660" r:id="rId9"/>
    <p:sldLayoutId id="2147483661" r:id="rId10"/>
  </p:sldLayoutIdLst>
  <p:timing>
    <p:tnLst>
      <p:par>
        <p:cTn id="1" dur="indefinite" restart="never" nodeType="tmRoot"/>
      </p:par>
    </p:tnLst>
  </p:timing>
  <p:hf hdr="0" ft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6.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6.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6.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6.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6.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6.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2.xml"/><Relationship Id="rId1" Type="http://schemas.openxmlformats.org/officeDocument/2006/relationships/slideLayout" Target="../slideLayouts/slideLayout6.xml"/><Relationship Id="rId4" Type="http://schemas.openxmlformats.org/officeDocument/2006/relationships/image" Target="../media/image9.png"/></Relationships>
</file>

<file path=ppt/slides/_rels/slide3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6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0.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Introduction to Progress Programming</a:t>
            </a:r>
            <a:endParaRPr lang="en-US" dirty="0"/>
          </a:p>
        </p:txBody>
      </p:sp>
      <p:sp>
        <p:nvSpPr>
          <p:cNvPr id="7" name="Text Placeholder 6"/>
          <p:cNvSpPr>
            <a:spLocks noGrp="1"/>
          </p:cNvSpPr>
          <p:nvPr>
            <p:ph type="body" sz="quarter" idx="10"/>
          </p:nvPr>
        </p:nvSpPr>
        <p:spPr>
          <a:xfrm>
            <a:off x="457200" y="1349398"/>
            <a:ext cx="8229600" cy="349250"/>
          </a:xfrm>
        </p:spPr>
        <p:txBody>
          <a:bodyPr/>
          <a:lstStyle/>
          <a:p>
            <a:r>
              <a:rPr lang="en-US" sz="2400" dirty="0" smtClean="0"/>
              <a:t>Section1: Getting Started and Creating Simple Reports</a:t>
            </a:r>
          </a:p>
          <a:p>
            <a:endParaRPr lang="en-US" dirty="0"/>
          </a:p>
        </p:txBody>
      </p:sp>
      <p:sp>
        <p:nvSpPr>
          <p:cNvPr id="4" name="TextBox 4"/>
          <p:cNvSpPr txBox="1"/>
          <p:nvPr/>
        </p:nvSpPr>
        <p:spPr>
          <a:xfrm>
            <a:off x="457200" y="2651760"/>
            <a:ext cx="1133644" cy="338554"/>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dirty="0" smtClean="0"/>
              <a:t>April 2014</a:t>
            </a:r>
            <a:endParaRPr lang="en-US" sz="1600" dirty="0"/>
          </a:p>
        </p:txBody>
      </p:sp>
      <p:sp>
        <p:nvSpPr>
          <p:cNvPr id="5" name="TextBox 5"/>
          <p:cNvSpPr txBox="1"/>
          <p:nvPr/>
        </p:nvSpPr>
        <p:spPr>
          <a:xfrm>
            <a:off x="457200" y="3182112"/>
            <a:ext cx="2511631" cy="27699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200" dirty="0" smtClean="0"/>
              <a:t>Maintained by biw@qad.com</a:t>
            </a:r>
            <a:endParaRPr lang="en-US" sz="1200" dirty="0"/>
          </a:p>
        </p:txBody>
      </p:sp>
    </p:spTree>
    <p:extLst>
      <p:ext uri="{BB962C8B-B14F-4D97-AF65-F5344CB8AC3E}">
        <p14:creationId xmlns:p14="http://schemas.microsoft.com/office/powerpoint/2010/main" xmlns="" val="39563372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551176"/>
            <a:ext cx="8229600" cy="716523"/>
          </a:xfrm>
        </p:spPr>
        <p:txBody>
          <a:bodyPr/>
          <a:lstStyle/>
          <a:p>
            <a:r>
              <a:rPr lang="en-US" dirty="0" smtClean="0"/>
              <a:t>Exercise 2-2: Enter Data Dictionary</a:t>
            </a:r>
            <a:endParaRPr lang="en-US" dirty="0"/>
          </a:p>
        </p:txBody>
      </p:sp>
      <p:sp>
        <p:nvSpPr>
          <p:cNvPr id="5"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6"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9"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GS-090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551176"/>
            <a:ext cx="8229600" cy="716523"/>
          </a:xfrm>
        </p:spPr>
        <p:txBody>
          <a:bodyPr/>
          <a:lstStyle/>
          <a:p>
            <a:r>
              <a:rPr lang="en-US" dirty="0" smtClean="0"/>
              <a:t>Exercise 6-3: Conditional Expressions</a:t>
            </a:r>
            <a:endParaRPr lang="en-US" dirty="0"/>
          </a:p>
        </p:txBody>
      </p:sp>
      <p:sp>
        <p:nvSpPr>
          <p:cNvPr id="5"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6"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10"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GS-1020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199" y="298570"/>
            <a:ext cx="8599039" cy="716523"/>
          </a:xfrm>
        </p:spPr>
        <p:txBody>
          <a:bodyPr>
            <a:normAutofit/>
          </a:bodyPr>
          <a:lstStyle/>
          <a:p>
            <a:r>
              <a:rPr lang="en-US" dirty="0" smtClean="0"/>
              <a:t>Retrieving Records with an Index</a:t>
            </a:r>
            <a:endParaRPr lang="en-US" dirty="0"/>
          </a:p>
        </p:txBody>
      </p:sp>
      <p:sp>
        <p:nvSpPr>
          <p:cNvPr id="8" name="Content Placeholder 2"/>
          <p:cNvSpPr txBox="1">
            <a:spLocks/>
          </p:cNvSpPr>
          <p:nvPr/>
        </p:nvSpPr>
        <p:spPr>
          <a:xfrm>
            <a:off x="457200" y="1316182"/>
            <a:ext cx="8229600" cy="4999951"/>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9" name="Content Placeholder 2"/>
          <p:cNvSpPr txBox="1">
            <a:spLocks/>
          </p:cNvSpPr>
          <p:nvPr/>
        </p:nvSpPr>
        <p:spPr>
          <a:xfrm>
            <a:off x="609600" y="3114702"/>
            <a:ext cx="8304139" cy="3060466"/>
          </a:xfrm>
          <a:prstGeom prst="rect">
            <a:avLst/>
          </a:prstGeom>
        </p:spPr>
        <p:txBody>
          <a:bodyPr>
            <a:normAutofit/>
          </a:bodyPr>
          <a:lstStyle/>
          <a:p>
            <a:pPr marL="342900" indent="-342900">
              <a:spcBef>
                <a:spcPct val="20000"/>
              </a:spcBef>
              <a:buClr>
                <a:schemeClr val="accent6"/>
              </a:buClr>
              <a:buFont typeface="Arial"/>
              <a:buChar char="•"/>
            </a:pPr>
            <a:r>
              <a:rPr lang="en-US" sz="2400" dirty="0" smtClean="0"/>
              <a:t>USE-INDEX overrides the default index Progress chooses</a:t>
            </a:r>
          </a:p>
          <a:p>
            <a:pPr marL="342900" indent="-342900">
              <a:spcBef>
                <a:spcPct val="20000"/>
              </a:spcBef>
              <a:buClr>
                <a:schemeClr val="accent6"/>
              </a:buClr>
              <a:buFont typeface="Arial"/>
              <a:buChar char="•"/>
            </a:pPr>
            <a:r>
              <a:rPr lang="en-US" sz="2400" dirty="0" smtClean="0"/>
              <a:t>QAD </a:t>
            </a:r>
            <a:r>
              <a:rPr lang="en-US" sz="2400" i="1" dirty="0" smtClean="0"/>
              <a:t>Data Definitions  </a:t>
            </a:r>
            <a:r>
              <a:rPr lang="en-US" sz="2400" dirty="0" smtClean="0"/>
              <a:t>or the Data Dictionary show indexes for each table</a:t>
            </a:r>
          </a:p>
          <a:p>
            <a:pPr marL="342900" indent="-342900">
              <a:spcBef>
                <a:spcPct val="20000"/>
              </a:spcBef>
              <a:buClr>
                <a:schemeClr val="accent6"/>
              </a:buClr>
              <a:buFont typeface="Arial"/>
              <a:buChar char="•"/>
            </a:pPr>
            <a:r>
              <a:rPr lang="en-US" sz="2400" b="1" dirty="0" smtClean="0"/>
              <a:t>Avoid USE-INDEX: </a:t>
            </a:r>
            <a:r>
              <a:rPr lang="en-US" sz="2400" dirty="0" smtClean="0"/>
              <a:t>Progress is very good at selecting the optimal index</a:t>
            </a:r>
            <a:endParaRPr lang="en-US" sz="2400" b="1" dirty="0" smtClean="0"/>
          </a:p>
        </p:txBody>
      </p:sp>
      <p:sp>
        <p:nvSpPr>
          <p:cNvPr id="10" name="TextBox 9"/>
          <p:cNvSpPr txBox="1"/>
          <p:nvPr/>
        </p:nvSpPr>
        <p:spPr>
          <a:xfrm>
            <a:off x="467100" y="1028742"/>
            <a:ext cx="8446639" cy="2031325"/>
          </a:xfrm>
          <a:prstGeom prst="rect">
            <a:avLst/>
          </a:prstGeom>
          <a:noFill/>
          <a:ln>
            <a:noFill/>
          </a:ln>
        </p:spPr>
        <p:txBody>
          <a:bodyPr wrap="square" rtlCol="0">
            <a:spAutoFit/>
          </a:bodyPr>
          <a:lstStyle/>
          <a:p>
            <a:r>
              <a:rPr lang="en-US" b="1" dirty="0" smtClean="0">
                <a:latin typeface="Courier New" pitchFamily="49" charset="0"/>
                <a:cs typeface="Courier New" pitchFamily="49" charset="0"/>
              </a:rPr>
              <a:t>/* pc06003.p – Retrieving specific records using an index */</a:t>
            </a:r>
          </a:p>
          <a:p>
            <a:r>
              <a:rPr lang="en-US" b="1" dirty="0" smtClean="0">
                <a:latin typeface="Courier New" pitchFamily="49" charset="0"/>
                <a:cs typeface="Courier New" pitchFamily="49" charset="0"/>
              </a:rPr>
              <a:t>   FOR EACH tr_hist NO-LOCK WHERE tr_domain = "10USA" </a:t>
            </a:r>
          </a:p>
          <a:p>
            <a:r>
              <a:rPr lang="en-US" b="1" dirty="0" smtClean="0">
                <a:latin typeface="Courier New" pitchFamily="49" charset="0"/>
                <a:cs typeface="Courier New" pitchFamily="49" charset="0"/>
              </a:rPr>
              <a:t>   AND tr_type = "ISS-SO" </a:t>
            </a:r>
          </a:p>
          <a:p>
            <a:r>
              <a:rPr lang="en-US" b="1" dirty="0" smtClean="0">
                <a:latin typeface="Courier New" pitchFamily="49" charset="0"/>
                <a:cs typeface="Courier New" pitchFamily="49" charset="0"/>
              </a:rPr>
              <a:t>	   </a:t>
            </a:r>
            <a:r>
              <a:rPr lang="en-US" b="1" dirty="0" smtClean="0">
                <a:solidFill>
                  <a:srgbClr val="0070C0"/>
                </a:solidFill>
                <a:latin typeface="Courier New" pitchFamily="49" charset="0"/>
                <a:cs typeface="Courier New" pitchFamily="49" charset="0"/>
              </a:rPr>
              <a:t>USE-INDEX tr_type</a:t>
            </a:r>
            <a:r>
              <a:rPr lang="en-US" b="1" dirty="0" smtClean="0">
                <a:latin typeface="Courier New" pitchFamily="49" charset="0"/>
                <a:cs typeface="Courier New" pitchFamily="49" charset="0"/>
              </a:rPr>
              <a:t>:</a:t>
            </a:r>
          </a:p>
          <a:p>
            <a:r>
              <a:rPr lang="en-US" b="1" dirty="0" smtClean="0">
                <a:latin typeface="Courier New" pitchFamily="49" charset="0"/>
                <a:cs typeface="Courier New" pitchFamily="49" charset="0"/>
              </a:rPr>
              <a:t>	   DISPLAY tr_part tr_effdate tr_qty_chg tr_so_job</a:t>
            </a:r>
          </a:p>
          <a:p>
            <a:r>
              <a:rPr lang="en-US" b="1" dirty="0" smtClean="0">
                <a:latin typeface="Courier New" pitchFamily="49" charset="0"/>
                <a:cs typeface="Courier New" pitchFamily="49" charset="0"/>
              </a:rPr>
              <a:t>      tr_type WITH WIDTH 132.</a:t>
            </a:r>
          </a:p>
          <a:p>
            <a:r>
              <a:rPr lang="en-US" b="1" dirty="0" smtClean="0">
                <a:latin typeface="Courier New" pitchFamily="49" charset="0"/>
                <a:cs typeface="Courier New" pitchFamily="49" charset="0"/>
              </a:rPr>
              <a:t>	END.</a:t>
            </a:r>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GS-1030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88630"/>
            <a:ext cx="8229600" cy="5327503"/>
          </a:xfrm>
        </p:spPr>
        <p:txBody>
          <a:bodyPr>
            <a:normAutofit/>
          </a:bodyPr>
          <a:lstStyle/>
          <a:p>
            <a:pPr marL="514350" indent="-514350">
              <a:lnSpc>
                <a:spcPct val="90000"/>
              </a:lnSpc>
              <a:spcBef>
                <a:spcPct val="50000"/>
              </a:spcBef>
              <a:buClr>
                <a:schemeClr val="accent2"/>
              </a:buClr>
              <a:buFont typeface="+mj-lt"/>
              <a:buAutoNum type="arabicPeriod"/>
            </a:pPr>
            <a:r>
              <a:rPr lang="en-US" dirty="0" smtClean="0">
                <a:solidFill>
                  <a:schemeClr val="tx1"/>
                </a:solidFill>
              </a:rPr>
              <a:t>Unique index with all of its components used in active equality matches</a:t>
            </a:r>
          </a:p>
          <a:p>
            <a:pPr marL="514350" indent="-514350">
              <a:lnSpc>
                <a:spcPct val="90000"/>
              </a:lnSpc>
              <a:spcBef>
                <a:spcPct val="50000"/>
              </a:spcBef>
              <a:buClr>
                <a:schemeClr val="accent2"/>
              </a:buClr>
              <a:buFont typeface="+mj-lt"/>
              <a:buAutoNum type="arabicPeriod"/>
            </a:pPr>
            <a:r>
              <a:rPr lang="en-US" dirty="0" smtClean="0">
                <a:solidFill>
                  <a:schemeClr val="tx1"/>
                </a:solidFill>
              </a:rPr>
              <a:t>Index with the most active</a:t>
            </a:r>
            <a:r>
              <a:rPr lang="en-US" dirty="0" smtClean="0">
                <a:solidFill>
                  <a:srgbClr val="FF0000"/>
                </a:solidFill>
              </a:rPr>
              <a:t>*</a:t>
            </a:r>
            <a:r>
              <a:rPr lang="en-US" dirty="0" smtClean="0"/>
              <a:t> </a:t>
            </a:r>
            <a:r>
              <a:rPr lang="en-US" dirty="0" smtClean="0">
                <a:solidFill>
                  <a:schemeClr val="tx1"/>
                </a:solidFill>
              </a:rPr>
              <a:t>equality matches </a:t>
            </a:r>
          </a:p>
          <a:p>
            <a:pPr marL="514350" indent="-514350">
              <a:lnSpc>
                <a:spcPct val="90000"/>
              </a:lnSpc>
              <a:spcBef>
                <a:spcPct val="50000"/>
              </a:spcBef>
              <a:buClr>
                <a:schemeClr val="accent2"/>
              </a:buClr>
              <a:buFont typeface="+mj-lt"/>
              <a:buAutoNum type="arabicPeriod"/>
            </a:pPr>
            <a:r>
              <a:rPr lang="en-US" dirty="0" smtClean="0">
                <a:solidFill>
                  <a:schemeClr val="tx1"/>
                </a:solidFill>
              </a:rPr>
              <a:t>Index with the most active</a:t>
            </a:r>
            <a:r>
              <a:rPr lang="en-US" dirty="0" smtClean="0">
                <a:solidFill>
                  <a:srgbClr val="FF0000"/>
                </a:solidFill>
              </a:rPr>
              <a:t>*</a:t>
            </a:r>
            <a:r>
              <a:rPr lang="en-US" dirty="0" smtClean="0"/>
              <a:t> </a:t>
            </a:r>
            <a:r>
              <a:rPr lang="en-US" dirty="0" smtClean="0">
                <a:solidFill>
                  <a:schemeClr val="tx1"/>
                </a:solidFill>
              </a:rPr>
              <a:t>range matches</a:t>
            </a:r>
          </a:p>
          <a:p>
            <a:pPr marL="514350" indent="-514350">
              <a:lnSpc>
                <a:spcPct val="90000"/>
              </a:lnSpc>
              <a:spcBef>
                <a:spcPct val="50000"/>
              </a:spcBef>
              <a:buClr>
                <a:schemeClr val="accent2"/>
              </a:buClr>
              <a:buFont typeface="+mj-lt"/>
              <a:buAutoNum type="arabicPeriod"/>
            </a:pPr>
            <a:r>
              <a:rPr lang="en-US" dirty="0" smtClean="0">
                <a:solidFill>
                  <a:schemeClr val="tx1"/>
                </a:solidFill>
              </a:rPr>
              <a:t>Index with the most sort matches</a:t>
            </a:r>
          </a:p>
          <a:p>
            <a:pPr marL="514350" indent="-514350">
              <a:lnSpc>
                <a:spcPct val="90000"/>
              </a:lnSpc>
              <a:spcBef>
                <a:spcPct val="50000"/>
              </a:spcBef>
              <a:buClr>
                <a:schemeClr val="accent2"/>
              </a:buClr>
              <a:buFont typeface="+mj-lt"/>
              <a:buAutoNum type="arabicPeriod"/>
            </a:pPr>
            <a:r>
              <a:rPr lang="en-US" dirty="0" smtClean="0">
                <a:solidFill>
                  <a:schemeClr val="tx1"/>
                </a:solidFill>
              </a:rPr>
              <a:t>Index that comes first alphabetically</a:t>
            </a:r>
          </a:p>
          <a:p>
            <a:pPr marL="514350" indent="-514350">
              <a:lnSpc>
                <a:spcPct val="90000"/>
              </a:lnSpc>
              <a:spcBef>
                <a:spcPct val="50000"/>
              </a:spcBef>
              <a:buClr>
                <a:schemeClr val="accent2"/>
              </a:buClr>
              <a:buFont typeface="+mj-lt"/>
              <a:buAutoNum type="arabicPeriod"/>
            </a:pPr>
            <a:r>
              <a:rPr lang="en-US" dirty="0" smtClean="0">
                <a:solidFill>
                  <a:schemeClr val="tx1"/>
                </a:solidFill>
              </a:rPr>
              <a:t>Primary index</a:t>
            </a:r>
          </a:p>
          <a:p>
            <a:pPr>
              <a:lnSpc>
                <a:spcPct val="90000"/>
              </a:lnSpc>
              <a:spcBef>
                <a:spcPct val="30000"/>
              </a:spcBef>
              <a:buClr>
                <a:srgbClr val="890C4C"/>
              </a:buClr>
              <a:buNone/>
            </a:pPr>
            <a:r>
              <a:rPr lang="en-US" sz="2400" dirty="0" smtClean="0">
                <a:solidFill>
                  <a:srgbClr val="FF0000"/>
                </a:solidFill>
              </a:rPr>
              <a:t>* </a:t>
            </a:r>
            <a:r>
              <a:rPr lang="en-US" sz="2100" dirty="0" smtClean="0">
                <a:solidFill>
                  <a:schemeClr val="tx1"/>
                </a:solidFill>
              </a:rPr>
              <a:t>	</a:t>
            </a:r>
            <a:r>
              <a:rPr lang="en-US" sz="2100" b="1" dirty="0" smtClean="0">
                <a:solidFill>
                  <a:srgbClr val="FF0000"/>
                </a:solidFill>
              </a:rPr>
              <a:t>Active</a:t>
            </a:r>
            <a:r>
              <a:rPr lang="en-US" sz="2100" dirty="0" smtClean="0">
                <a:solidFill>
                  <a:schemeClr val="tx1"/>
                </a:solidFill>
              </a:rPr>
              <a:t> matches are standalone or leading index components, and if joined, are joined by </a:t>
            </a:r>
            <a:r>
              <a:rPr lang="en-US" sz="2100" dirty="0" smtClean="0">
                <a:solidFill>
                  <a:schemeClr val="tx1"/>
                </a:solidFill>
                <a:latin typeface="Courier New" pitchFamily="49" charset="0"/>
                <a:cs typeface="Courier New" pitchFamily="49" charset="0"/>
              </a:rPr>
              <a:t>AND</a:t>
            </a:r>
          </a:p>
          <a:p>
            <a:endParaRPr lang="en-US" dirty="0"/>
          </a:p>
        </p:txBody>
      </p:sp>
      <p:sp>
        <p:nvSpPr>
          <p:cNvPr id="4" name="Title 3"/>
          <p:cNvSpPr>
            <a:spLocks noGrp="1"/>
          </p:cNvSpPr>
          <p:nvPr>
            <p:ph type="title"/>
          </p:nvPr>
        </p:nvSpPr>
        <p:spPr>
          <a:xfrm>
            <a:off x="457200" y="279900"/>
            <a:ext cx="8229600" cy="708730"/>
          </a:xfrm>
        </p:spPr>
        <p:txBody>
          <a:bodyPr/>
          <a:lstStyle/>
          <a:p>
            <a:r>
              <a:rPr lang="en-US" dirty="0" smtClean="0"/>
              <a:t>Choosing a Single Index</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GS-1040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nSpc>
                <a:spcPct val="90000"/>
              </a:lnSpc>
              <a:spcBef>
                <a:spcPct val="30000"/>
              </a:spcBef>
              <a:buClr>
                <a:srgbClr val="890C4C"/>
              </a:buClr>
              <a:buNone/>
            </a:pPr>
            <a:r>
              <a:rPr lang="en-US" sz="2000" b="1" dirty="0" smtClean="0">
                <a:solidFill>
                  <a:schemeClr val="tx1"/>
                </a:solidFill>
                <a:latin typeface="Courier New" pitchFamily="49" charset="0"/>
              </a:rPr>
              <a:t>FOR EACH pt_mstr NO-LOCK WHERE pt_domain = "10USA"  </a:t>
            </a:r>
          </a:p>
          <a:p>
            <a:pPr>
              <a:lnSpc>
                <a:spcPct val="90000"/>
              </a:lnSpc>
              <a:spcBef>
                <a:spcPct val="30000"/>
              </a:spcBef>
              <a:buClr>
                <a:srgbClr val="890C4C"/>
              </a:buClr>
              <a:buNone/>
            </a:pPr>
            <a:r>
              <a:rPr lang="en-US" sz="2000" b="1" dirty="0" smtClean="0">
                <a:solidFill>
                  <a:schemeClr val="tx1"/>
                </a:solidFill>
                <a:latin typeface="Courier New" pitchFamily="49" charset="0"/>
              </a:rPr>
              <a:t>   AND pt_group = "G1"   </a:t>
            </a:r>
          </a:p>
          <a:p>
            <a:pPr>
              <a:lnSpc>
                <a:spcPct val="90000"/>
              </a:lnSpc>
              <a:spcBef>
                <a:spcPct val="30000"/>
              </a:spcBef>
              <a:buClr>
                <a:srgbClr val="890C4C"/>
              </a:buClr>
              <a:buNone/>
            </a:pPr>
            <a:r>
              <a:rPr lang="en-US" sz="2000" b="1" dirty="0" smtClean="0">
                <a:solidFill>
                  <a:schemeClr val="tx1"/>
                </a:solidFill>
                <a:latin typeface="Courier New" pitchFamily="49" charset="0"/>
              </a:rPr>
              <a:t>   AND pt_status = "":</a:t>
            </a:r>
          </a:p>
          <a:p>
            <a:pPr>
              <a:lnSpc>
                <a:spcPct val="90000"/>
              </a:lnSpc>
              <a:spcBef>
                <a:spcPct val="30000"/>
              </a:spcBef>
              <a:buClr>
                <a:srgbClr val="890C4C"/>
              </a:buClr>
              <a:buNone/>
            </a:pPr>
            <a:r>
              <a:rPr lang="en-US" sz="2000" b="1" dirty="0" smtClean="0">
                <a:solidFill>
                  <a:schemeClr val="tx1"/>
                </a:solidFill>
                <a:latin typeface="Courier New" pitchFamily="49" charset="0"/>
              </a:rPr>
              <a:t>   DISPLAY pt_group pt_status pt_price.</a:t>
            </a:r>
          </a:p>
          <a:p>
            <a:pPr>
              <a:lnSpc>
                <a:spcPct val="90000"/>
              </a:lnSpc>
              <a:spcBef>
                <a:spcPct val="30000"/>
              </a:spcBef>
              <a:buClr>
                <a:srgbClr val="890C4C"/>
              </a:buClr>
              <a:buNone/>
            </a:pPr>
            <a:r>
              <a:rPr lang="en-US" sz="2000" b="1" dirty="0" smtClean="0">
                <a:solidFill>
                  <a:schemeClr val="tx1"/>
                </a:solidFill>
                <a:latin typeface="Courier New" pitchFamily="49" charset="0"/>
              </a:rPr>
              <a:t>END.</a:t>
            </a:r>
          </a:p>
          <a:p>
            <a:pPr>
              <a:lnSpc>
                <a:spcPct val="90000"/>
              </a:lnSpc>
              <a:spcBef>
                <a:spcPct val="30000"/>
              </a:spcBef>
              <a:buClr>
                <a:srgbClr val="890C4C"/>
              </a:buClr>
              <a:buNone/>
            </a:pPr>
            <a:endParaRPr lang="en-US" sz="2000" b="1" dirty="0" smtClean="0">
              <a:solidFill>
                <a:schemeClr val="tx1"/>
              </a:solidFill>
              <a:latin typeface="Courier New" pitchFamily="49" charset="0"/>
            </a:endParaRPr>
          </a:p>
          <a:p>
            <a:pPr>
              <a:lnSpc>
                <a:spcPct val="90000"/>
              </a:lnSpc>
              <a:spcBef>
                <a:spcPct val="30000"/>
              </a:spcBef>
              <a:buClr>
                <a:srgbClr val="890C4C"/>
              </a:buClr>
              <a:buNone/>
            </a:pPr>
            <a:endParaRPr lang="en-US" sz="2000" dirty="0" smtClean="0">
              <a:solidFill>
                <a:srgbClr val="000000"/>
              </a:solidFill>
              <a:latin typeface="Courier New" pitchFamily="49" charset="0"/>
            </a:endParaRPr>
          </a:p>
          <a:p>
            <a:pPr>
              <a:lnSpc>
                <a:spcPct val="90000"/>
              </a:lnSpc>
              <a:spcBef>
                <a:spcPct val="30000"/>
              </a:spcBef>
              <a:buClr>
                <a:srgbClr val="890C4C"/>
              </a:buClr>
              <a:buNone/>
            </a:pPr>
            <a:r>
              <a:rPr lang="en-US" sz="3200" dirty="0" smtClean="0">
                <a:solidFill>
                  <a:schemeClr val="tx1"/>
                </a:solidFill>
              </a:rPr>
              <a:t>Uses </a:t>
            </a:r>
            <a:r>
              <a:rPr lang="en-US" sz="3200" dirty="0" smtClean="0">
                <a:solidFill>
                  <a:schemeClr val="tx1"/>
                </a:solidFill>
                <a:latin typeface="+mn-lt"/>
                <a:cs typeface="Courier New" pitchFamily="49" charset="0"/>
              </a:rPr>
              <a:t>index</a:t>
            </a:r>
            <a:r>
              <a:rPr lang="en-US" sz="3200" dirty="0" smtClean="0">
                <a:solidFill>
                  <a:schemeClr val="tx1"/>
                </a:solidFill>
                <a:latin typeface="Courier New" pitchFamily="49" charset="0"/>
                <a:cs typeface="Courier New" pitchFamily="49" charset="0"/>
              </a:rPr>
              <a:t> pt_group</a:t>
            </a:r>
            <a:r>
              <a:rPr lang="en-US" dirty="0" smtClean="0">
                <a:solidFill>
                  <a:schemeClr val="tx1"/>
                </a:solidFill>
              </a:rPr>
              <a:t>  </a:t>
            </a:r>
          </a:p>
          <a:p>
            <a:pPr marL="365760">
              <a:lnSpc>
                <a:spcPct val="90000"/>
              </a:lnSpc>
              <a:spcBef>
                <a:spcPct val="30000"/>
              </a:spcBef>
              <a:buClr>
                <a:srgbClr val="F79646"/>
              </a:buClr>
            </a:pPr>
            <a:r>
              <a:rPr lang="en-US" dirty="0" smtClean="0">
                <a:solidFill>
                  <a:schemeClr val="tx1"/>
                </a:solidFill>
              </a:rPr>
              <a:t>Equality matches on all components</a:t>
            </a:r>
          </a:p>
          <a:p>
            <a:pPr marL="365760">
              <a:lnSpc>
                <a:spcPct val="90000"/>
              </a:lnSpc>
              <a:spcBef>
                <a:spcPct val="30000"/>
              </a:spcBef>
              <a:buClr>
                <a:srgbClr val="F79646"/>
              </a:buClr>
            </a:pPr>
            <a:r>
              <a:rPr lang="en-US" dirty="0" smtClean="0">
                <a:solidFill>
                  <a:schemeClr val="tx1"/>
                </a:solidFill>
              </a:rPr>
              <a:t>Used on </a:t>
            </a:r>
            <a:r>
              <a:rPr lang="en-US" i="1" dirty="0" smtClean="0">
                <a:solidFill>
                  <a:schemeClr val="tx1"/>
                </a:solidFill>
              </a:rPr>
              <a:t>domain </a:t>
            </a:r>
            <a:r>
              <a:rPr lang="en-US" dirty="0" smtClean="0">
                <a:solidFill>
                  <a:schemeClr val="tx1"/>
                </a:solidFill>
              </a:rPr>
              <a:t>and</a:t>
            </a:r>
            <a:r>
              <a:rPr lang="en-US" i="1" dirty="0" smtClean="0">
                <a:solidFill>
                  <a:schemeClr val="tx1"/>
                </a:solidFill>
              </a:rPr>
              <a:t> group </a:t>
            </a:r>
            <a:r>
              <a:rPr lang="en-US" dirty="0" smtClean="0">
                <a:solidFill>
                  <a:schemeClr val="tx1"/>
                </a:solidFill>
              </a:rPr>
              <a:t>fields</a:t>
            </a:r>
          </a:p>
          <a:p>
            <a:endParaRPr lang="en-US" dirty="0"/>
          </a:p>
        </p:txBody>
      </p:sp>
      <p:sp>
        <p:nvSpPr>
          <p:cNvPr id="4" name="Title 3"/>
          <p:cNvSpPr>
            <a:spLocks noGrp="1"/>
          </p:cNvSpPr>
          <p:nvPr>
            <p:ph type="title"/>
          </p:nvPr>
        </p:nvSpPr>
        <p:spPr>
          <a:xfrm>
            <a:off x="457200" y="266252"/>
            <a:ext cx="8229600" cy="708730"/>
          </a:xfrm>
        </p:spPr>
        <p:txBody>
          <a:bodyPr/>
          <a:lstStyle/>
          <a:p>
            <a:r>
              <a:rPr lang="en-US" dirty="0" smtClean="0"/>
              <a:t>Unique Index Equality Matches</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GS-1050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82176"/>
            <a:ext cx="8229600" cy="5300207"/>
          </a:xfrm>
        </p:spPr>
        <p:txBody>
          <a:bodyPr>
            <a:normAutofit/>
          </a:bodyPr>
          <a:lstStyle/>
          <a:p>
            <a:pPr>
              <a:lnSpc>
                <a:spcPct val="90000"/>
              </a:lnSpc>
              <a:spcBef>
                <a:spcPct val="30000"/>
              </a:spcBef>
              <a:buClr>
                <a:srgbClr val="890C4C"/>
              </a:buClr>
              <a:buNone/>
            </a:pPr>
            <a:r>
              <a:rPr lang="en-US" sz="2000" b="1" dirty="0" smtClean="0">
                <a:solidFill>
                  <a:schemeClr val="tx1"/>
                </a:solidFill>
                <a:latin typeface="Courier New" pitchFamily="49" charset="0"/>
              </a:rPr>
              <a:t>FOR EACH pt_mstr NO-LOCK WHERE pt_domain = "10USA" </a:t>
            </a:r>
          </a:p>
          <a:p>
            <a:pPr>
              <a:lnSpc>
                <a:spcPct val="90000"/>
              </a:lnSpc>
              <a:spcBef>
                <a:spcPct val="30000"/>
              </a:spcBef>
              <a:buClr>
                <a:srgbClr val="890C4C"/>
              </a:buClr>
              <a:buNone/>
            </a:pPr>
            <a:r>
              <a:rPr lang="en-US" sz="2000" b="1" dirty="0" smtClean="0">
                <a:solidFill>
                  <a:schemeClr val="tx1"/>
                </a:solidFill>
                <a:latin typeface="Courier New" pitchFamily="49" charset="0"/>
              </a:rPr>
              <a:t>   AND pt_group = "G1"</a:t>
            </a:r>
          </a:p>
          <a:p>
            <a:pPr>
              <a:lnSpc>
                <a:spcPct val="90000"/>
              </a:lnSpc>
              <a:spcBef>
                <a:spcPct val="30000"/>
              </a:spcBef>
              <a:buClr>
                <a:srgbClr val="890C4C"/>
              </a:buClr>
              <a:buNone/>
            </a:pPr>
            <a:r>
              <a:rPr lang="en-US" sz="2000" b="1" dirty="0" smtClean="0">
                <a:solidFill>
                  <a:schemeClr val="tx1"/>
                </a:solidFill>
                <a:latin typeface="Courier New" pitchFamily="49" charset="0"/>
              </a:rPr>
              <a:t>   AND pt_part &gt;= "100" AND pt_price &gt; 1.00:</a:t>
            </a:r>
          </a:p>
          <a:p>
            <a:pPr>
              <a:lnSpc>
                <a:spcPct val="90000"/>
              </a:lnSpc>
              <a:spcBef>
                <a:spcPct val="30000"/>
              </a:spcBef>
              <a:buClr>
                <a:srgbClr val="890C4C"/>
              </a:buClr>
              <a:buNone/>
            </a:pPr>
            <a:r>
              <a:rPr lang="en-US" sz="2000" b="1" dirty="0" smtClean="0">
                <a:solidFill>
                  <a:schemeClr val="tx1"/>
                </a:solidFill>
                <a:latin typeface="Courier New" pitchFamily="49" charset="0"/>
              </a:rPr>
              <a:t>   DISPLAY pt_group pt_status pt_price.</a:t>
            </a:r>
          </a:p>
          <a:p>
            <a:pPr>
              <a:lnSpc>
                <a:spcPct val="90000"/>
              </a:lnSpc>
              <a:spcBef>
                <a:spcPct val="30000"/>
              </a:spcBef>
              <a:buClr>
                <a:srgbClr val="890C4C"/>
              </a:buClr>
              <a:buNone/>
            </a:pPr>
            <a:r>
              <a:rPr lang="en-US" sz="2000" b="1" dirty="0" smtClean="0">
                <a:solidFill>
                  <a:schemeClr val="tx1"/>
                </a:solidFill>
                <a:latin typeface="Courier New" pitchFamily="49" charset="0"/>
              </a:rPr>
              <a:t>END.</a:t>
            </a:r>
          </a:p>
          <a:p>
            <a:pPr>
              <a:lnSpc>
                <a:spcPct val="90000"/>
              </a:lnSpc>
              <a:spcBef>
                <a:spcPct val="30000"/>
              </a:spcBef>
              <a:buClr>
                <a:srgbClr val="890C4C"/>
              </a:buClr>
              <a:buNone/>
            </a:pPr>
            <a:endParaRPr lang="en-US" sz="2000" b="1" dirty="0" smtClean="0">
              <a:solidFill>
                <a:schemeClr val="tx1"/>
              </a:solidFill>
              <a:latin typeface="Courier New" pitchFamily="49" charset="0"/>
            </a:endParaRPr>
          </a:p>
          <a:p>
            <a:pPr>
              <a:lnSpc>
                <a:spcPct val="90000"/>
              </a:lnSpc>
              <a:spcBef>
                <a:spcPct val="30000"/>
              </a:spcBef>
              <a:buClr>
                <a:srgbClr val="890C4C"/>
              </a:buClr>
              <a:buNone/>
            </a:pPr>
            <a:r>
              <a:rPr lang="en-US" dirty="0" smtClean="0">
                <a:solidFill>
                  <a:schemeClr val="tx1"/>
                </a:solidFill>
                <a:latin typeface="Century Gothic" pitchFamily="34" charset="0"/>
              </a:rPr>
              <a:t>Uses </a:t>
            </a:r>
            <a:r>
              <a:rPr lang="en-US" sz="3200" dirty="0" smtClean="0">
                <a:solidFill>
                  <a:schemeClr val="tx1"/>
                </a:solidFill>
                <a:latin typeface="+mn-lt"/>
                <a:cs typeface="Courier New" pitchFamily="49" charset="0"/>
              </a:rPr>
              <a:t>index</a:t>
            </a:r>
            <a:r>
              <a:rPr lang="en-US" dirty="0" smtClean="0">
                <a:solidFill>
                  <a:schemeClr val="tx1"/>
                </a:solidFill>
                <a:latin typeface="Courier New" pitchFamily="49" charset="0"/>
                <a:cs typeface="Courier New" pitchFamily="49" charset="0"/>
              </a:rPr>
              <a:t> pt_group</a:t>
            </a:r>
          </a:p>
          <a:p>
            <a:pPr marL="365760" lvl="1" indent="-342900">
              <a:lnSpc>
                <a:spcPct val="90000"/>
              </a:lnSpc>
              <a:spcBef>
                <a:spcPct val="30000"/>
              </a:spcBef>
              <a:buClr>
                <a:srgbClr val="F79646"/>
              </a:buClr>
              <a:buFont typeface="Arial"/>
              <a:buChar char="•"/>
            </a:pPr>
            <a:r>
              <a:rPr lang="en-US" sz="2800" dirty="0" smtClean="0">
                <a:solidFill>
                  <a:schemeClr val="tx1"/>
                </a:solidFill>
                <a:latin typeface="Courier New" pitchFamily="49" charset="0"/>
                <a:cs typeface="Courier New" pitchFamily="49" charset="0"/>
              </a:rPr>
              <a:t>pt_group </a:t>
            </a:r>
            <a:r>
              <a:rPr lang="en-US" sz="2800" dirty="0" smtClean="0">
                <a:solidFill>
                  <a:schemeClr val="tx1"/>
                </a:solidFill>
              </a:rPr>
              <a:t>has an active equality match</a:t>
            </a:r>
          </a:p>
          <a:p>
            <a:pPr marL="365760" lvl="1" indent="-342900">
              <a:lnSpc>
                <a:spcPct val="90000"/>
              </a:lnSpc>
              <a:spcBef>
                <a:spcPct val="30000"/>
              </a:spcBef>
              <a:buClr>
                <a:srgbClr val="F79646"/>
              </a:buClr>
              <a:buFont typeface="Arial"/>
              <a:buChar char="•"/>
            </a:pPr>
            <a:r>
              <a:rPr lang="en-US" sz="2800" dirty="0" smtClean="0">
                <a:solidFill>
                  <a:schemeClr val="tx1"/>
                </a:solidFill>
                <a:latin typeface="Courier New" pitchFamily="49" charset="0"/>
                <a:cs typeface="Courier New" pitchFamily="49" charset="0"/>
              </a:rPr>
              <a:t>pt_part</a:t>
            </a:r>
            <a:r>
              <a:rPr lang="en-US" sz="2800" dirty="0" smtClean="0">
                <a:solidFill>
                  <a:schemeClr val="tx1"/>
                </a:solidFill>
              </a:rPr>
              <a:t> has an active range match</a:t>
            </a:r>
          </a:p>
          <a:p>
            <a:pPr>
              <a:buNone/>
            </a:pPr>
            <a:endParaRPr lang="en-US" dirty="0"/>
          </a:p>
        </p:txBody>
      </p:sp>
      <p:sp>
        <p:nvSpPr>
          <p:cNvPr id="4" name="Title 3"/>
          <p:cNvSpPr>
            <a:spLocks noGrp="1"/>
          </p:cNvSpPr>
          <p:nvPr>
            <p:ph type="title"/>
          </p:nvPr>
        </p:nvSpPr>
        <p:spPr>
          <a:xfrm>
            <a:off x="457200" y="307196"/>
            <a:ext cx="8229600" cy="708730"/>
          </a:xfrm>
        </p:spPr>
        <p:txBody>
          <a:bodyPr/>
          <a:lstStyle/>
          <a:p>
            <a:r>
              <a:rPr lang="en-US" dirty="0" smtClean="0"/>
              <a:t>Most Active Equality Matches</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GS-1060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nSpc>
                <a:spcPct val="90000"/>
              </a:lnSpc>
              <a:spcBef>
                <a:spcPct val="30000"/>
              </a:spcBef>
              <a:buClr>
                <a:srgbClr val="890C4C"/>
              </a:buClr>
              <a:buNone/>
            </a:pPr>
            <a:r>
              <a:rPr lang="en-US" sz="2000" b="1" dirty="0" smtClean="0">
                <a:solidFill>
                  <a:schemeClr val="tx1"/>
                </a:solidFill>
                <a:latin typeface="Courier New" pitchFamily="49" charset="0"/>
              </a:rPr>
              <a:t>FOR EACH pt_mstr NO-LOCK WHERE pt_domain = "10USA"</a:t>
            </a:r>
          </a:p>
          <a:p>
            <a:pPr>
              <a:lnSpc>
                <a:spcPct val="90000"/>
              </a:lnSpc>
              <a:spcBef>
                <a:spcPct val="30000"/>
              </a:spcBef>
              <a:buClr>
                <a:srgbClr val="890C4C"/>
              </a:buClr>
              <a:buNone/>
            </a:pPr>
            <a:r>
              <a:rPr lang="en-US" sz="2000" b="1" dirty="0" smtClean="0">
                <a:solidFill>
                  <a:schemeClr val="tx1"/>
                </a:solidFill>
                <a:latin typeface="Courier New" pitchFamily="49" charset="0"/>
              </a:rPr>
              <a:t>   AND pt_desc1 &gt;= "a" </a:t>
            </a:r>
          </a:p>
          <a:p>
            <a:pPr>
              <a:lnSpc>
                <a:spcPct val="90000"/>
              </a:lnSpc>
              <a:spcBef>
                <a:spcPct val="30000"/>
              </a:spcBef>
              <a:buClr>
                <a:srgbClr val="890C4C"/>
              </a:buClr>
              <a:buNone/>
            </a:pPr>
            <a:r>
              <a:rPr lang="en-US" sz="2000" b="1" dirty="0" smtClean="0">
                <a:solidFill>
                  <a:schemeClr val="tx1"/>
                </a:solidFill>
                <a:latin typeface="Courier New" pitchFamily="49" charset="0"/>
              </a:rPr>
              <a:t>	  AND pt_group MATCHES "G*":</a:t>
            </a:r>
          </a:p>
          <a:p>
            <a:pPr>
              <a:lnSpc>
                <a:spcPct val="90000"/>
              </a:lnSpc>
              <a:spcBef>
                <a:spcPct val="30000"/>
              </a:spcBef>
              <a:buClr>
                <a:srgbClr val="890C4C"/>
              </a:buClr>
              <a:buNone/>
            </a:pPr>
            <a:r>
              <a:rPr lang="en-US" sz="2000" b="1" dirty="0" smtClean="0">
                <a:solidFill>
                  <a:schemeClr val="tx1"/>
                </a:solidFill>
                <a:latin typeface="Courier New" pitchFamily="49" charset="0"/>
              </a:rPr>
              <a:t>    DISPLAY pt_part pt_group pt_price.</a:t>
            </a:r>
          </a:p>
          <a:p>
            <a:pPr>
              <a:lnSpc>
                <a:spcPct val="90000"/>
              </a:lnSpc>
              <a:spcBef>
                <a:spcPct val="30000"/>
              </a:spcBef>
              <a:buClr>
                <a:srgbClr val="890C4C"/>
              </a:buClr>
              <a:buNone/>
            </a:pPr>
            <a:r>
              <a:rPr lang="en-US" sz="2000" b="1" dirty="0" smtClean="0">
                <a:solidFill>
                  <a:schemeClr val="tx1"/>
                </a:solidFill>
                <a:latin typeface="Courier New" pitchFamily="49" charset="0"/>
              </a:rPr>
              <a:t>END.</a:t>
            </a:r>
          </a:p>
          <a:p>
            <a:pPr>
              <a:lnSpc>
                <a:spcPct val="90000"/>
              </a:lnSpc>
              <a:spcBef>
                <a:spcPct val="30000"/>
              </a:spcBef>
              <a:buClr>
                <a:srgbClr val="890C4C"/>
              </a:buClr>
              <a:buNone/>
            </a:pPr>
            <a:endParaRPr lang="en-US" sz="1800" dirty="0" smtClean="0">
              <a:latin typeface="Courier New" pitchFamily="49" charset="0"/>
            </a:endParaRPr>
          </a:p>
          <a:p>
            <a:pPr>
              <a:lnSpc>
                <a:spcPct val="90000"/>
              </a:lnSpc>
              <a:spcBef>
                <a:spcPct val="50000"/>
              </a:spcBef>
              <a:buClr>
                <a:srgbClr val="890C4C"/>
              </a:buClr>
              <a:buNone/>
            </a:pPr>
            <a:r>
              <a:rPr lang="en-US" sz="3200" dirty="0" smtClean="0">
                <a:solidFill>
                  <a:schemeClr val="tx1"/>
                </a:solidFill>
              </a:rPr>
              <a:t>Uses </a:t>
            </a:r>
            <a:r>
              <a:rPr lang="en-US" sz="3200" dirty="0" smtClean="0">
                <a:solidFill>
                  <a:schemeClr val="tx1"/>
                </a:solidFill>
                <a:latin typeface="+mn-lt"/>
                <a:cs typeface="Courier New" pitchFamily="49" charset="0"/>
              </a:rPr>
              <a:t>index</a:t>
            </a:r>
            <a:r>
              <a:rPr lang="en-US" sz="3200" dirty="0" smtClean="0">
                <a:solidFill>
                  <a:schemeClr val="tx1"/>
                </a:solidFill>
                <a:latin typeface="Courier New" pitchFamily="49" charset="0"/>
                <a:cs typeface="Courier New" pitchFamily="49" charset="0"/>
              </a:rPr>
              <a:t> pt_desc</a:t>
            </a:r>
          </a:p>
          <a:p>
            <a:pPr>
              <a:lnSpc>
                <a:spcPct val="90000"/>
              </a:lnSpc>
              <a:spcBef>
                <a:spcPct val="50000"/>
              </a:spcBef>
              <a:buClr>
                <a:srgbClr val="F79646"/>
              </a:buClr>
            </a:pPr>
            <a:r>
              <a:rPr lang="en-US" dirty="0" smtClean="0">
                <a:solidFill>
                  <a:schemeClr val="tx1"/>
                </a:solidFill>
              </a:rPr>
              <a:t>The </a:t>
            </a:r>
            <a:r>
              <a:rPr lang="en-US" dirty="0" smtClean="0">
                <a:solidFill>
                  <a:schemeClr val="tx1"/>
                </a:solidFill>
                <a:latin typeface="Courier New" pitchFamily="49" charset="0"/>
                <a:cs typeface="Courier New" pitchFamily="49" charset="0"/>
              </a:rPr>
              <a:t>MATCHES</a:t>
            </a:r>
            <a:r>
              <a:rPr lang="en-US" dirty="0" smtClean="0">
                <a:solidFill>
                  <a:schemeClr val="tx1"/>
                </a:solidFill>
              </a:rPr>
              <a:t> operator never brackets an index</a:t>
            </a:r>
          </a:p>
          <a:p>
            <a:pPr>
              <a:lnSpc>
                <a:spcPct val="90000"/>
              </a:lnSpc>
              <a:spcBef>
                <a:spcPct val="50000"/>
              </a:spcBef>
              <a:buClr>
                <a:srgbClr val="F79646"/>
              </a:buClr>
            </a:pPr>
            <a:r>
              <a:rPr lang="en-US" dirty="0" smtClean="0">
                <a:solidFill>
                  <a:schemeClr val="tx1"/>
                </a:solidFill>
              </a:rPr>
              <a:t>The fields  </a:t>
            </a:r>
            <a:r>
              <a:rPr lang="en-US" dirty="0" smtClean="0">
                <a:solidFill>
                  <a:schemeClr val="tx1"/>
                </a:solidFill>
                <a:latin typeface="Courier New" pitchFamily="49" charset="0"/>
                <a:cs typeface="Courier New" pitchFamily="49" charset="0"/>
              </a:rPr>
              <a:t>pt_domain </a:t>
            </a:r>
            <a:r>
              <a:rPr lang="en-US" dirty="0" smtClean="0">
                <a:solidFill>
                  <a:schemeClr val="tx1"/>
                </a:solidFill>
              </a:rPr>
              <a:t>and</a:t>
            </a:r>
            <a:r>
              <a:rPr lang="en-US" dirty="0" smtClean="0">
                <a:solidFill>
                  <a:schemeClr val="tx1"/>
                </a:solidFill>
                <a:latin typeface="Courier New" pitchFamily="49" charset="0"/>
                <a:cs typeface="Courier New" pitchFamily="49" charset="0"/>
              </a:rPr>
              <a:t> pt_desc1</a:t>
            </a:r>
            <a:r>
              <a:rPr lang="en-US" dirty="0" smtClean="0">
                <a:solidFill>
                  <a:schemeClr val="tx1"/>
                </a:solidFill>
              </a:rPr>
              <a:t> are the only active range matches</a:t>
            </a:r>
          </a:p>
          <a:p>
            <a:endParaRPr lang="en-US" dirty="0"/>
          </a:p>
        </p:txBody>
      </p:sp>
      <p:sp>
        <p:nvSpPr>
          <p:cNvPr id="4" name="Title 3"/>
          <p:cNvSpPr>
            <a:spLocks noGrp="1"/>
          </p:cNvSpPr>
          <p:nvPr>
            <p:ph type="title"/>
          </p:nvPr>
        </p:nvSpPr>
        <p:spPr>
          <a:xfrm>
            <a:off x="457200" y="338038"/>
            <a:ext cx="8229600" cy="708730"/>
          </a:xfrm>
        </p:spPr>
        <p:txBody>
          <a:bodyPr/>
          <a:lstStyle/>
          <a:p>
            <a:r>
              <a:rPr lang="en-US" dirty="0" smtClean="0"/>
              <a:t>Most Active Range Matches</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GS-1070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nSpc>
                <a:spcPct val="90000"/>
              </a:lnSpc>
              <a:spcBef>
                <a:spcPct val="30000"/>
              </a:spcBef>
              <a:buClr>
                <a:srgbClr val="890C4C"/>
              </a:buClr>
              <a:buNone/>
            </a:pPr>
            <a:r>
              <a:rPr lang="en-US" sz="2000" b="1" dirty="0" smtClean="0">
                <a:solidFill>
                  <a:schemeClr val="tx1"/>
                </a:solidFill>
                <a:latin typeface="Courier New" pitchFamily="49" charset="0"/>
              </a:rPr>
              <a:t>FOR EACH pt_mstr NO-LOCK WHERE pt_domain = "10USA"</a:t>
            </a:r>
          </a:p>
          <a:p>
            <a:pPr>
              <a:lnSpc>
                <a:spcPct val="90000"/>
              </a:lnSpc>
              <a:spcBef>
                <a:spcPct val="30000"/>
              </a:spcBef>
              <a:buClr>
                <a:srgbClr val="890C4C"/>
              </a:buClr>
              <a:buNone/>
            </a:pPr>
            <a:r>
              <a:rPr lang="en-US" sz="2000" b="1" dirty="0" smtClean="0">
                <a:solidFill>
                  <a:schemeClr val="tx1"/>
                </a:solidFill>
                <a:latin typeface="Courier New" pitchFamily="49" charset="0"/>
              </a:rPr>
              <a:t>   AND pt_qoh &gt; 100 BY pt_part:</a:t>
            </a:r>
          </a:p>
          <a:p>
            <a:pPr>
              <a:lnSpc>
                <a:spcPct val="90000"/>
              </a:lnSpc>
              <a:spcBef>
                <a:spcPct val="30000"/>
              </a:spcBef>
              <a:buClr>
                <a:srgbClr val="890C4C"/>
              </a:buClr>
              <a:buNone/>
            </a:pPr>
            <a:r>
              <a:rPr lang="en-US" sz="2000" b="1" dirty="0" smtClean="0">
                <a:solidFill>
                  <a:schemeClr val="tx1"/>
                </a:solidFill>
                <a:latin typeface="Courier New" pitchFamily="49" charset="0"/>
              </a:rPr>
              <a:t>	DISPLAY pt_desc1 pt_part pt_group pt_qoh.</a:t>
            </a:r>
          </a:p>
          <a:p>
            <a:pPr>
              <a:lnSpc>
                <a:spcPct val="90000"/>
              </a:lnSpc>
              <a:spcBef>
                <a:spcPct val="30000"/>
              </a:spcBef>
              <a:buClr>
                <a:srgbClr val="890C4C"/>
              </a:buClr>
              <a:buNone/>
            </a:pPr>
            <a:r>
              <a:rPr lang="en-US" sz="2000" b="1" dirty="0" smtClean="0">
                <a:solidFill>
                  <a:schemeClr val="tx1"/>
                </a:solidFill>
                <a:latin typeface="Courier New" pitchFamily="49" charset="0"/>
              </a:rPr>
              <a:t>END.</a:t>
            </a:r>
          </a:p>
          <a:p>
            <a:pPr>
              <a:lnSpc>
                <a:spcPct val="90000"/>
              </a:lnSpc>
              <a:spcBef>
                <a:spcPct val="30000"/>
              </a:spcBef>
              <a:buClr>
                <a:srgbClr val="890C4C"/>
              </a:buClr>
              <a:buFont typeface="Webdings" pitchFamily="18" charset="2"/>
              <a:buChar char="5"/>
            </a:pPr>
            <a:endParaRPr lang="en-US" sz="1700" dirty="0" smtClean="0">
              <a:latin typeface="Courier New" pitchFamily="49" charset="0"/>
            </a:endParaRPr>
          </a:p>
          <a:p>
            <a:pPr>
              <a:lnSpc>
                <a:spcPct val="90000"/>
              </a:lnSpc>
              <a:spcBef>
                <a:spcPct val="30000"/>
              </a:spcBef>
              <a:buClr>
                <a:srgbClr val="890C4C"/>
              </a:buClr>
              <a:buNone/>
            </a:pPr>
            <a:r>
              <a:rPr lang="en-US" sz="3200" dirty="0" smtClean="0">
                <a:solidFill>
                  <a:schemeClr val="tx1"/>
                </a:solidFill>
                <a:latin typeface="+mn-lt"/>
              </a:rPr>
              <a:t>Uses </a:t>
            </a:r>
            <a:r>
              <a:rPr lang="en-US" sz="3200" dirty="0" smtClean="0">
                <a:solidFill>
                  <a:schemeClr val="tx1"/>
                </a:solidFill>
                <a:latin typeface="+mn-lt"/>
                <a:cs typeface="Courier New" pitchFamily="49" charset="0"/>
              </a:rPr>
              <a:t>index </a:t>
            </a:r>
            <a:r>
              <a:rPr lang="en-US" sz="3200" dirty="0" smtClean="0">
                <a:solidFill>
                  <a:schemeClr val="tx1"/>
                </a:solidFill>
                <a:latin typeface="Courier New" pitchFamily="49" charset="0"/>
                <a:cs typeface="Courier New" pitchFamily="49" charset="0"/>
              </a:rPr>
              <a:t>pt_part</a:t>
            </a:r>
          </a:p>
          <a:p>
            <a:pPr>
              <a:lnSpc>
                <a:spcPct val="90000"/>
              </a:lnSpc>
              <a:spcBef>
                <a:spcPct val="50000"/>
              </a:spcBef>
              <a:buClr>
                <a:srgbClr val="F79646"/>
              </a:buClr>
            </a:pPr>
            <a:r>
              <a:rPr lang="en-US" dirty="0" smtClean="0">
                <a:solidFill>
                  <a:schemeClr val="tx1"/>
                </a:solidFill>
              </a:rPr>
              <a:t>The fields </a:t>
            </a:r>
            <a:r>
              <a:rPr lang="en-US" dirty="0" smtClean="0">
                <a:solidFill>
                  <a:schemeClr val="tx1"/>
                </a:solidFill>
                <a:latin typeface="Courier New" pitchFamily="49" charset="0"/>
                <a:cs typeface="Courier New" pitchFamily="49" charset="0"/>
              </a:rPr>
              <a:t>pt_domain </a:t>
            </a:r>
            <a:r>
              <a:rPr lang="en-US" dirty="0" smtClean="0">
                <a:solidFill>
                  <a:schemeClr val="tx1"/>
                </a:solidFill>
              </a:rPr>
              <a:t>and</a:t>
            </a:r>
            <a:r>
              <a:rPr lang="en-US" dirty="0" smtClean="0">
                <a:solidFill>
                  <a:schemeClr val="tx1"/>
                </a:solidFill>
                <a:latin typeface="Courier New" pitchFamily="49" charset="0"/>
                <a:cs typeface="Courier New" pitchFamily="49" charset="0"/>
              </a:rPr>
              <a:t> pt_part</a:t>
            </a:r>
            <a:r>
              <a:rPr lang="en-US" dirty="0" smtClean="0">
                <a:solidFill>
                  <a:schemeClr val="tx1"/>
                </a:solidFill>
              </a:rPr>
              <a:t> are the sort index</a:t>
            </a:r>
          </a:p>
          <a:p>
            <a:pPr>
              <a:lnSpc>
                <a:spcPct val="90000"/>
              </a:lnSpc>
              <a:spcBef>
                <a:spcPct val="50000"/>
              </a:spcBef>
              <a:buClr>
                <a:srgbClr val="F79646"/>
              </a:buClr>
            </a:pPr>
            <a:r>
              <a:rPr lang="en-US" dirty="0" smtClean="0">
                <a:solidFill>
                  <a:schemeClr val="tx1"/>
                </a:solidFill>
                <a:latin typeface="Courier New" pitchFamily="49" charset="0"/>
                <a:cs typeface="Courier New" pitchFamily="49" charset="0"/>
              </a:rPr>
              <a:t>pt_qoh</a:t>
            </a:r>
            <a:r>
              <a:rPr lang="en-US" dirty="0" smtClean="0">
                <a:solidFill>
                  <a:schemeClr val="tx1"/>
                </a:solidFill>
              </a:rPr>
              <a:t> is not indexed</a:t>
            </a:r>
          </a:p>
          <a:p>
            <a:pPr>
              <a:lnSpc>
                <a:spcPct val="90000"/>
              </a:lnSpc>
              <a:spcBef>
                <a:spcPts val="1680"/>
              </a:spcBef>
              <a:buClr>
                <a:srgbClr val="F79646"/>
              </a:buClr>
            </a:pPr>
            <a:r>
              <a:rPr lang="en-US" dirty="0" smtClean="0">
                <a:solidFill>
                  <a:schemeClr val="tx1"/>
                </a:solidFill>
              </a:rPr>
              <a:t>Note: All sort matches are active</a:t>
            </a:r>
          </a:p>
          <a:p>
            <a:endParaRPr lang="en-US" dirty="0"/>
          </a:p>
        </p:txBody>
      </p:sp>
      <p:sp>
        <p:nvSpPr>
          <p:cNvPr id="4" name="Title 3"/>
          <p:cNvSpPr>
            <a:spLocks noGrp="1"/>
          </p:cNvSpPr>
          <p:nvPr>
            <p:ph type="title"/>
          </p:nvPr>
        </p:nvSpPr>
        <p:spPr>
          <a:xfrm>
            <a:off x="457200" y="367107"/>
            <a:ext cx="8229600" cy="708730"/>
          </a:xfrm>
        </p:spPr>
        <p:txBody>
          <a:bodyPr/>
          <a:lstStyle/>
          <a:p>
            <a:r>
              <a:rPr lang="en-US" dirty="0" smtClean="0"/>
              <a:t>Most Active Sort Matches</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GS-1080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nSpc>
                <a:spcPct val="90000"/>
              </a:lnSpc>
              <a:spcBef>
                <a:spcPct val="30000"/>
              </a:spcBef>
              <a:buClr>
                <a:srgbClr val="890C4C"/>
              </a:buClr>
              <a:buNone/>
            </a:pPr>
            <a:r>
              <a:rPr lang="en-US" sz="2000" b="1" dirty="0" smtClean="0">
                <a:solidFill>
                  <a:schemeClr val="tx1"/>
                </a:solidFill>
                <a:latin typeface="Courier New" pitchFamily="49" charset="0"/>
              </a:rPr>
              <a:t>FOR EACH pt_mstr NO-LOCK WHERE pt_domain = "10USA" </a:t>
            </a:r>
          </a:p>
          <a:p>
            <a:pPr>
              <a:lnSpc>
                <a:spcPct val="90000"/>
              </a:lnSpc>
              <a:spcBef>
                <a:spcPct val="30000"/>
              </a:spcBef>
              <a:buClr>
                <a:srgbClr val="890C4C"/>
              </a:buClr>
              <a:buNone/>
            </a:pPr>
            <a:r>
              <a:rPr lang="en-US" sz="2000" b="1" dirty="0" smtClean="0">
                <a:solidFill>
                  <a:schemeClr val="tx1"/>
                </a:solidFill>
                <a:latin typeface="Courier New" pitchFamily="49" charset="0"/>
              </a:rPr>
              <a:t>   AND pt_desc1 BEGINS "a":</a:t>
            </a:r>
          </a:p>
          <a:p>
            <a:pPr>
              <a:lnSpc>
                <a:spcPct val="90000"/>
              </a:lnSpc>
              <a:spcBef>
                <a:spcPct val="30000"/>
              </a:spcBef>
              <a:buClr>
                <a:srgbClr val="890C4C"/>
              </a:buClr>
              <a:buNone/>
            </a:pPr>
            <a:r>
              <a:rPr lang="en-US" sz="2000" b="1" dirty="0" smtClean="0">
                <a:solidFill>
                  <a:schemeClr val="tx1"/>
                </a:solidFill>
                <a:latin typeface="Courier New" pitchFamily="49" charset="0"/>
              </a:rPr>
              <a:t>	DISPLAY pt_part pt_desc1.</a:t>
            </a:r>
          </a:p>
          <a:p>
            <a:pPr>
              <a:lnSpc>
                <a:spcPct val="90000"/>
              </a:lnSpc>
              <a:spcBef>
                <a:spcPct val="30000"/>
              </a:spcBef>
              <a:buClr>
                <a:srgbClr val="890C4C"/>
              </a:buClr>
              <a:buNone/>
            </a:pPr>
            <a:r>
              <a:rPr lang="en-US" sz="2000" b="1" dirty="0" smtClean="0">
                <a:solidFill>
                  <a:schemeClr val="tx1"/>
                </a:solidFill>
                <a:latin typeface="Courier New" pitchFamily="49" charset="0"/>
              </a:rPr>
              <a:t>END.</a:t>
            </a:r>
          </a:p>
          <a:p>
            <a:pPr>
              <a:lnSpc>
                <a:spcPct val="90000"/>
              </a:lnSpc>
              <a:spcBef>
                <a:spcPct val="30000"/>
              </a:spcBef>
              <a:buClr>
                <a:srgbClr val="890C4C"/>
              </a:buClr>
              <a:buNone/>
            </a:pPr>
            <a:endParaRPr lang="en-US" sz="2400" dirty="0" smtClean="0">
              <a:solidFill>
                <a:schemeClr val="tx1"/>
              </a:solidFill>
            </a:endParaRPr>
          </a:p>
          <a:p>
            <a:pPr>
              <a:lnSpc>
                <a:spcPct val="90000"/>
              </a:lnSpc>
              <a:spcBef>
                <a:spcPct val="30000"/>
              </a:spcBef>
              <a:buClr>
                <a:srgbClr val="890C4C"/>
              </a:buClr>
              <a:buNone/>
            </a:pPr>
            <a:r>
              <a:rPr lang="en-US" sz="3200" dirty="0" smtClean="0">
                <a:solidFill>
                  <a:schemeClr val="tx1"/>
                </a:solidFill>
              </a:rPr>
              <a:t>Uses index </a:t>
            </a:r>
            <a:r>
              <a:rPr lang="en-US" sz="3200" dirty="0" smtClean="0">
                <a:solidFill>
                  <a:schemeClr val="tx1"/>
                </a:solidFill>
                <a:latin typeface="Courier New" pitchFamily="49" charset="0"/>
                <a:cs typeface="Courier New" pitchFamily="49" charset="0"/>
              </a:rPr>
              <a:t>pt_desc</a:t>
            </a:r>
          </a:p>
          <a:p>
            <a:pPr>
              <a:lnSpc>
                <a:spcPct val="90000"/>
              </a:lnSpc>
              <a:spcBef>
                <a:spcPct val="50000"/>
              </a:spcBef>
              <a:buClr>
                <a:srgbClr val="F79646"/>
              </a:buClr>
            </a:pPr>
            <a:r>
              <a:rPr lang="en-US" dirty="0" smtClean="0">
                <a:solidFill>
                  <a:schemeClr val="tx1"/>
                </a:solidFill>
              </a:rPr>
              <a:t>A tie: The two indexes have the same number of active range matches </a:t>
            </a:r>
          </a:p>
          <a:p>
            <a:pPr>
              <a:lnSpc>
                <a:spcPct val="90000"/>
              </a:lnSpc>
              <a:spcBef>
                <a:spcPct val="50000"/>
              </a:spcBef>
              <a:buClr>
                <a:srgbClr val="F79646"/>
              </a:buClr>
            </a:pPr>
            <a:r>
              <a:rPr lang="en-US" dirty="0" smtClean="0">
                <a:solidFill>
                  <a:schemeClr val="tx1"/>
                </a:solidFill>
              </a:rPr>
              <a:t>Use the alphabet to pick the index; </a:t>
            </a:r>
            <a:r>
              <a:rPr lang="en-US" dirty="0" smtClean="0">
                <a:solidFill>
                  <a:schemeClr val="tx1"/>
                </a:solidFill>
                <a:latin typeface="Courier New" pitchFamily="49" charset="0"/>
                <a:cs typeface="Courier New" pitchFamily="49" charset="0"/>
              </a:rPr>
              <a:t>pt_desc</a:t>
            </a:r>
            <a:r>
              <a:rPr lang="en-US" dirty="0" smtClean="0">
                <a:solidFill>
                  <a:schemeClr val="tx1"/>
                </a:solidFill>
              </a:rPr>
              <a:t> comes before </a:t>
            </a:r>
            <a:r>
              <a:rPr lang="en-US" dirty="0" smtClean="0">
                <a:solidFill>
                  <a:schemeClr val="tx1"/>
                </a:solidFill>
                <a:latin typeface="Courier New" pitchFamily="49" charset="0"/>
                <a:cs typeface="Courier New" pitchFamily="49" charset="0"/>
              </a:rPr>
              <a:t>pt_part</a:t>
            </a:r>
            <a:r>
              <a:rPr lang="en-US" dirty="0" smtClean="0">
                <a:solidFill>
                  <a:schemeClr val="tx1"/>
                </a:solidFill>
              </a:rPr>
              <a:t> alphabetically</a:t>
            </a:r>
          </a:p>
          <a:p>
            <a:pPr lvl="1">
              <a:lnSpc>
                <a:spcPct val="90000"/>
              </a:lnSpc>
              <a:spcBef>
                <a:spcPct val="25000"/>
              </a:spcBef>
              <a:buClr>
                <a:srgbClr val="2461AA"/>
              </a:buClr>
              <a:buNone/>
            </a:pPr>
            <a:endParaRPr lang="en-US" dirty="0" smtClean="0">
              <a:solidFill>
                <a:schemeClr val="tx1"/>
              </a:solidFill>
            </a:endParaRPr>
          </a:p>
          <a:p>
            <a:endParaRPr lang="en-US" dirty="0">
              <a:solidFill>
                <a:schemeClr val="tx1"/>
              </a:solidFill>
            </a:endParaRPr>
          </a:p>
        </p:txBody>
      </p:sp>
      <p:sp>
        <p:nvSpPr>
          <p:cNvPr id="4" name="Title 3"/>
          <p:cNvSpPr>
            <a:spLocks noGrp="1"/>
          </p:cNvSpPr>
          <p:nvPr>
            <p:ph type="title"/>
          </p:nvPr>
        </p:nvSpPr>
        <p:spPr>
          <a:xfrm>
            <a:off x="457200" y="334492"/>
            <a:ext cx="8229600" cy="708730"/>
          </a:xfrm>
        </p:spPr>
        <p:txBody>
          <a:bodyPr/>
          <a:lstStyle/>
          <a:p>
            <a:r>
              <a:rPr lang="en-US" dirty="0" smtClean="0"/>
              <a:t>Alphabetic Index Selection</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GS-1090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16182"/>
            <a:ext cx="8449294" cy="4999951"/>
          </a:xfrm>
        </p:spPr>
        <p:txBody>
          <a:bodyPr>
            <a:normAutofit/>
          </a:bodyPr>
          <a:lstStyle/>
          <a:p>
            <a:pPr>
              <a:lnSpc>
                <a:spcPct val="90000"/>
              </a:lnSpc>
              <a:spcBef>
                <a:spcPct val="30000"/>
              </a:spcBef>
              <a:buClr>
                <a:srgbClr val="890C4C"/>
              </a:buClr>
              <a:buNone/>
            </a:pPr>
            <a:r>
              <a:rPr lang="en-US" sz="2200" b="1" dirty="0" smtClean="0">
                <a:solidFill>
                  <a:schemeClr val="tx1"/>
                </a:solidFill>
                <a:latin typeface="Courier New" pitchFamily="49" charset="0"/>
              </a:rPr>
              <a:t>FOR EACH pt_mstr NO-LOCK WHERE pt_price &gt; 100.00</a:t>
            </a:r>
          </a:p>
          <a:p>
            <a:pPr>
              <a:lnSpc>
                <a:spcPct val="90000"/>
              </a:lnSpc>
              <a:spcBef>
                <a:spcPct val="30000"/>
              </a:spcBef>
              <a:buClr>
                <a:srgbClr val="890C4C"/>
              </a:buClr>
              <a:buNone/>
            </a:pPr>
            <a:r>
              <a:rPr lang="en-US" sz="2200" b="1" dirty="0" smtClean="0">
                <a:solidFill>
                  <a:schemeClr val="tx1"/>
                </a:solidFill>
                <a:latin typeface="Courier New" pitchFamily="49" charset="0"/>
              </a:rPr>
              <a:t>      AND pt_qoh &gt; 100:</a:t>
            </a:r>
          </a:p>
          <a:p>
            <a:pPr>
              <a:lnSpc>
                <a:spcPct val="90000"/>
              </a:lnSpc>
              <a:spcBef>
                <a:spcPct val="30000"/>
              </a:spcBef>
              <a:buClr>
                <a:srgbClr val="890C4C"/>
              </a:buClr>
              <a:buNone/>
            </a:pPr>
            <a:r>
              <a:rPr lang="en-US" sz="2200" b="1" dirty="0" smtClean="0">
                <a:solidFill>
                  <a:schemeClr val="tx1"/>
                </a:solidFill>
                <a:latin typeface="Courier New" pitchFamily="49" charset="0"/>
              </a:rPr>
              <a:t>   DISPLAY pt_part pt_price pt_qoh.</a:t>
            </a:r>
          </a:p>
          <a:p>
            <a:pPr>
              <a:lnSpc>
                <a:spcPct val="90000"/>
              </a:lnSpc>
              <a:spcBef>
                <a:spcPct val="30000"/>
              </a:spcBef>
              <a:buClr>
                <a:srgbClr val="890C4C"/>
              </a:buClr>
              <a:buNone/>
            </a:pPr>
            <a:r>
              <a:rPr lang="en-US" sz="2200" b="1" dirty="0" smtClean="0">
                <a:solidFill>
                  <a:schemeClr val="tx1"/>
                </a:solidFill>
                <a:latin typeface="Courier New" pitchFamily="49" charset="0"/>
              </a:rPr>
              <a:t>END.</a:t>
            </a:r>
          </a:p>
          <a:p>
            <a:pPr>
              <a:lnSpc>
                <a:spcPct val="90000"/>
              </a:lnSpc>
              <a:spcBef>
                <a:spcPct val="30000"/>
              </a:spcBef>
              <a:buClr>
                <a:srgbClr val="890C4C"/>
              </a:buClr>
              <a:buNone/>
            </a:pPr>
            <a:endParaRPr lang="en-US" sz="1800" dirty="0" smtClean="0">
              <a:solidFill>
                <a:schemeClr val="tx1"/>
              </a:solidFill>
              <a:latin typeface="Courier New" pitchFamily="49" charset="0"/>
            </a:endParaRPr>
          </a:p>
          <a:p>
            <a:pPr>
              <a:lnSpc>
                <a:spcPct val="90000"/>
              </a:lnSpc>
              <a:spcBef>
                <a:spcPct val="30000"/>
              </a:spcBef>
              <a:buClr>
                <a:srgbClr val="890C4C"/>
              </a:buClr>
              <a:buNone/>
            </a:pPr>
            <a:r>
              <a:rPr lang="en-US" sz="3200" dirty="0" smtClean="0">
                <a:solidFill>
                  <a:schemeClr val="tx1"/>
                </a:solidFill>
              </a:rPr>
              <a:t>Uses primary index </a:t>
            </a:r>
            <a:r>
              <a:rPr lang="en-US" sz="3200" dirty="0" smtClean="0">
                <a:solidFill>
                  <a:schemeClr val="tx1"/>
                </a:solidFill>
                <a:latin typeface="Courier New" pitchFamily="49" charset="0"/>
                <a:cs typeface="Courier New" pitchFamily="49" charset="0"/>
              </a:rPr>
              <a:t>pt_part</a:t>
            </a:r>
          </a:p>
          <a:p>
            <a:pPr>
              <a:lnSpc>
                <a:spcPct val="90000"/>
              </a:lnSpc>
              <a:spcBef>
                <a:spcPct val="50000"/>
              </a:spcBef>
              <a:buClr>
                <a:srgbClr val="F79646"/>
              </a:buClr>
            </a:pPr>
            <a:r>
              <a:rPr lang="en-US" sz="3000" dirty="0" smtClean="0">
                <a:solidFill>
                  <a:schemeClr val="tx1"/>
                </a:solidFill>
              </a:rPr>
              <a:t>Neither search field indexed</a:t>
            </a:r>
          </a:p>
          <a:p>
            <a:pPr>
              <a:lnSpc>
                <a:spcPct val="90000"/>
              </a:lnSpc>
              <a:spcBef>
                <a:spcPct val="50000"/>
              </a:spcBef>
              <a:buClr>
                <a:srgbClr val="F79646"/>
              </a:buClr>
            </a:pPr>
            <a:r>
              <a:rPr lang="en-US" sz="3000" dirty="0" smtClean="0">
                <a:solidFill>
                  <a:schemeClr val="tx1"/>
                </a:solidFill>
              </a:rPr>
              <a:t>Selects using primary index</a:t>
            </a:r>
          </a:p>
          <a:p>
            <a:pPr>
              <a:lnSpc>
                <a:spcPct val="90000"/>
              </a:lnSpc>
              <a:spcBef>
                <a:spcPct val="50000"/>
              </a:spcBef>
              <a:buClr>
                <a:srgbClr val="F79646"/>
              </a:buClr>
            </a:pPr>
            <a:r>
              <a:rPr lang="en-US" sz="3000" dirty="0" smtClean="0">
                <a:solidFill>
                  <a:schemeClr val="tx1"/>
                </a:solidFill>
              </a:rPr>
              <a:t>Will use </a:t>
            </a:r>
            <a:r>
              <a:rPr lang="en-US" sz="3000" dirty="0" smtClean="0">
                <a:solidFill>
                  <a:schemeClr val="tx1"/>
                </a:solidFill>
                <a:latin typeface="Courier New" pitchFamily="49" charset="0"/>
                <a:cs typeface="Courier New" pitchFamily="49" charset="0"/>
              </a:rPr>
              <a:t>WHOLE-INDEX</a:t>
            </a:r>
          </a:p>
          <a:p>
            <a:endParaRPr lang="en-US" dirty="0">
              <a:solidFill>
                <a:schemeClr val="tx1"/>
              </a:solidFill>
            </a:endParaRPr>
          </a:p>
        </p:txBody>
      </p:sp>
      <p:sp>
        <p:nvSpPr>
          <p:cNvPr id="4" name="Title 3"/>
          <p:cNvSpPr>
            <a:spLocks noGrp="1"/>
          </p:cNvSpPr>
          <p:nvPr>
            <p:ph type="title"/>
          </p:nvPr>
        </p:nvSpPr>
        <p:spPr>
          <a:xfrm>
            <a:off x="457200" y="348140"/>
            <a:ext cx="8229600" cy="708730"/>
          </a:xfrm>
        </p:spPr>
        <p:txBody>
          <a:bodyPr/>
          <a:lstStyle/>
          <a:p>
            <a:r>
              <a:rPr lang="en-US" dirty="0" smtClean="0"/>
              <a:t>Primary Index</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GS-1100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07061"/>
            <a:ext cx="8229600" cy="5368447"/>
          </a:xfrm>
        </p:spPr>
        <p:txBody>
          <a:bodyPr/>
          <a:lstStyle/>
          <a:p>
            <a:pPr>
              <a:lnSpc>
                <a:spcPct val="90000"/>
              </a:lnSpc>
              <a:buFont typeface="Arial" pitchFamily="34" charset="0"/>
              <a:buChar char="•"/>
            </a:pPr>
            <a:r>
              <a:rPr lang="en-US" sz="2400" dirty="0" smtClean="0">
                <a:solidFill>
                  <a:srgbClr val="4F4F4F"/>
                </a:solidFill>
                <a:latin typeface="+mn-lt"/>
              </a:rPr>
              <a:t>Implement fewer indexes on tables that are frequently updated and have limited access, and vice versa</a:t>
            </a:r>
          </a:p>
          <a:p>
            <a:pPr>
              <a:lnSpc>
                <a:spcPct val="90000"/>
              </a:lnSpc>
              <a:buFont typeface="Arial" pitchFamily="34" charset="0"/>
              <a:buChar char="•"/>
            </a:pPr>
            <a:r>
              <a:rPr lang="en-US" sz="2400" dirty="0" smtClean="0">
                <a:solidFill>
                  <a:srgbClr val="4F4F4F"/>
                </a:solidFill>
                <a:latin typeface="+mn-lt"/>
              </a:rPr>
              <a:t>Avoid</a:t>
            </a:r>
          </a:p>
          <a:p>
            <a:pPr lvl="1">
              <a:lnSpc>
                <a:spcPct val="90000"/>
              </a:lnSpc>
              <a:buFont typeface="Century Gothic" pitchFamily="34" charset="0"/>
              <a:buChar char="-"/>
            </a:pPr>
            <a:r>
              <a:rPr lang="en-US" dirty="0" smtClean="0">
                <a:solidFill>
                  <a:srgbClr val="4F4F4F"/>
                </a:solidFill>
                <a:latin typeface="+mn-lt"/>
              </a:rPr>
              <a:t>Joining range matches with </a:t>
            </a:r>
            <a:r>
              <a:rPr lang="en-US" dirty="0" smtClean="0">
                <a:solidFill>
                  <a:srgbClr val="4F4F4F"/>
                </a:solidFill>
                <a:latin typeface="+mn-lt"/>
                <a:cs typeface="Courier New" pitchFamily="49" charset="0"/>
              </a:rPr>
              <a:t>AND</a:t>
            </a:r>
          </a:p>
          <a:p>
            <a:pPr lvl="1">
              <a:lnSpc>
                <a:spcPct val="90000"/>
              </a:lnSpc>
              <a:buFont typeface="Century Gothic" pitchFamily="34" charset="0"/>
              <a:buChar char="-"/>
            </a:pPr>
            <a:r>
              <a:rPr lang="en-US" dirty="0" smtClean="0">
                <a:solidFill>
                  <a:srgbClr val="4F4F4F"/>
                </a:solidFill>
                <a:latin typeface="+mn-lt"/>
              </a:rPr>
              <a:t>Non-indexed </a:t>
            </a:r>
            <a:r>
              <a:rPr lang="en-US" dirty="0" smtClean="0">
                <a:solidFill>
                  <a:srgbClr val="4F4F4F"/>
                </a:solidFill>
                <a:latin typeface="+mn-lt"/>
                <a:cs typeface="Courier New" pitchFamily="49" charset="0"/>
              </a:rPr>
              <a:t>OR</a:t>
            </a:r>
            <a:r>
              <a:rPr lang="en-US" dirty="0" smtClean="0">
                <a:solidFill>
                  <a:srgbClr val="4F4F4F"/>
                </a:solidFill>
                <a:latin typeface="+mn-lt"/>
              </a:rPr>
              <a:t>s</a:t>
            </a:r>
          </a:p>
          <a:p>
            <a:pPr lvl="1">
              <a:lnSpc>
                <a:spcPct val="90000"/>
              </a:lnSpc>
              <a:buFont typeface="Century Gothic" pitchFamily="34" charset="0"/>
              <a:buChar char="-"/>
            </a:pPr>
            <a:r>
              <a:rPr lang="en-US" dirty="0" smtClean="0">
                <a:solidFill>
                  <a:srgbClr val="4F4F4F"/>
                </a:solidFill>
                <a:latin typeface="+mn-lt"/>
              </a:rPr>
              <a:t>Non-indexed criterion</a:t>
            </a:r>
          </a:p>
          <a:p>
            <a:pPr>
              <a:lnSpc>
                <a:spcPct val="90000"/>
              </a:lnSpc>
              <a:buFont typeface="Arial" pitchFamily="34" charset="0"/>
              <a:buChar char="•"/>
            </a:pPr>
            <a:r>
              <a:rPr lang="en-US" sz="2400" dirty="0" smtClean="0">
                <a:solidFill>
                  <a:srgbClr val="4F4F4F"/>
                </a:solidFill>
                <a:latin typeface="+mn-lt"/>
              </a:rPr>
              <a:t>As the number of records satisfying a query increases relative to the total number of records, the usefulness of index access decreases</a:t>
            </a:r>
          </a:p>
          <a:p>
            <a:pPr lvl="1">
              <a:lnSpc>
                <a:spcPct val="90000"/>
              </a:lnSpc>
              <a:buFont typeface="Century Gothic" pitchFamily="34" charset="0"/>
              <a:buChar char="-"/>
            </a:pPr>
            <a:endParaRPr lang="en-US" dirty="0" smtClean="0">
              <a:solidFill>
                <a:srgbClr val="4F4F4F"/>
              </a:solidFill>
              <a:latin typeface="+mn-lt"/>
            </a:endParaRPr>
          </a:p>
          <a:p>
            <a:endParaRPr lang="en-US" dirty="0"/>
          </a:p>
        </p:txBody>
      </p:sp>
      <p:sp>
        <p:nvSpPr>
          <p:cNvPr id="4" name="Title 3"/>
          <p:cNvSpPr>
            <a:spLocks noGrp="1"/>
          </p:cNvSpPr>
          <p:nvPr>
            <p:ph type="title"/>
          </p:nvPr>
        </p:nvSpPr>
        <p:spPr>
          <a:xfrm>
            <a:off x="457200" y="274581"/>
            <a:ext cx="8229600" cy="708730"/>
          </a:xfrm>
        </p:spPr>
        <p:txBody>
          <a:bodyPr/>
          <a:lstStyle/>
          <a:p>
            <a:r>
              <a:rPr lang="en-US" dirty="0" smtClean="0"/>
              <a:t>Some Indexing Guidelines</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GS-1110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25110"/>
            <a:ext cx="8229600" cy="4999951"/>
          </a:xfrm>
        </p:spPr>
        <p:txBody>
          <a:bodyPr/>
          <a:lstStyle/>
          <a:p>
            <a:r>
              <a:rPr lang="en-US" dirty="0" smtClean="0">
                <a:solidFill>
                  <a:schemeClr val="tx2">
                    <a:lumMod val="90000"/>
                    <a:lumOff val="10000"/>
                  </a:schemeClr>
                </a:solidFill>
              </a:rPr>
              <a:t>Underscore used in table names</a:t>
            </a:r>
          </a:p>
          <a:p>
            <a:r>
              <a:rPr lang="en-US" dirty="0" smtClean="0">
                <a:solidFill>
                  <a:schemeClr val="tx2">
                    <a:lumMod val="90000"/>
                    <a:lumOff val="10000"/>
                  </a:schemeClr>
                </a:solidFill>
              </a:rPr>
              <a:t>Master records:  xx_</a:t>
            </a:r>
            <a:r>
              <a:rPr lang="en-US" b="1" dirty="0" smtClean="0">
                <a:solidFill>
                  <a:schemeClr val="tx2">
                    <a:lumMod val="90000"/>
                    <a:lumOff val="10000"/>
                  </a:schemeClr>
                </a:solidFill>
              </a:rPr>
              <a:t>mstr</a:t>
            </a:r>
          </a:p>
          <a:p>
            <a:pPr marL="401638" lvl="2" indent="0">
              <a:buNone/>
            </a:pPr>
            <a:r>
              <a:rPr lang="en-US" dirty="0" smtClean="0">
                <a:solidFill>
                  <a:schemeClr val="tx2">
                    <a:lumMod val="90000"/>
                    <a:lumOff val="10000"/>
                  </a:schemeClr>
                </a:solidFill>
              </a:rPr>
              <a:t>Does not change from transaction to transaction</a:t>
            </a:r>
          </a:p>
          <a:p>
            <a:r>
              <a:rPr lang="en-US" dirty="0" smtClean="0">
                <a:solidFill>
                  <a:schemeClr val="tx2">
                    <a:lumMod val="90000"/>
                    <a:lumOff val="10000"/>
                  </a:schemeClr>
                </a:solidFill>
              </a:rPr>
              <a:t>Detail records:  xx</a:t>
            </a:r>
            <a:r>
              <a:rPr lang="en-US" b="1" dirty="0" smtClean="0">
                <a:solidFill>
                  <a:schemeClr val="tx2">
                    <a:lumMod val="90000"/>
                    <a:lumOff val="10000"/>
                  </a:schemeClr>
                </a:solidFill>
              </a:rPr>
              <a:t>d_det</a:t>
            </a:r>
          </a:p>
          <a:p>
            <a:r>
              <a:rPr lang="en-US" dirty="0" smtClean="0">
                <a:solidFill>
                  <a:schemeClr val="tx2">
                    <a:lumMod val="90000"/>
                    <a:lumOff val="10000"/>
                  </a:schemeClr>
                </a:solidFill>
              </a:rPr>
              <a:t>Control records:  xx</a:t>
            </a:r>
            <a:r>
              <a:rPr lang="en-US" b="1" dirty="0" smtClean="0">
                <a:solidFill>
                  <a:schemeClr val="tx2">
                    <a:lumMod val="90000"/>
                    <a:lumOff val="10000"/>
                  </a:schemeClr>
                </a:solidFill>
              </a:rPr>
              <a:t>c_ctrl</a:t>
            </a:r>
          </a:p>
          <a:p>
            <a:pPr marL="401638" lvl="2" indent="0">
              <a:buNone/>
            </a:pPr>
            <a:r>
              <a:rPr lang="en-US" dirty="0" smtClean="0">
                <a:solidFill>
                  <a:schemeClr val="tx2">
                    <a:lumMod val="90000"/>
                    <a:lumOff val="10000"/>
                  </a:schemeClr>
                </a:solidFill>
              </a:rPr>
              <a:t>Hold default system values</a:t>
            </a:r>
          </a:p>
          <a:p>
            <a:r>
              <a:rPr lang="en-US" dirty="0" smtClean="0">
                <a:solidFill>
                  <a:schemeClr val="tx2">
                    <a:lumMod val="90000"/>
                    <a:lumOff val="10000"/>
                  </a:schemeClr>
                </a:solidFill>
              </a:rPr>
              <a:t>History records:  xx</a:t>
            </a:r>
            <a:r>
              <a:rPr lang="en-US" b="1" dirty="0" smtClean="0">
                <a:solidFill>
                  <a:schemeClr val="tx2">
                    <a:lumMod val="90000"/>
                    <a:lumOff val="10000"/>
                  </a:schemeClr>
                </a:solidFill>
              </a:rPr>
              <a:t>h_hist</a:t>
            </a:r>
          </a:p>
          <a:p>
            <a:pPr marL="346075" lvl="2" indent="0">
              <a:buNone/>
            </a:pPr>
            <a:r>
              <a:rPr lang="en-US" dirty="0" smtClean="0">
                <a:solidFill>
                  <a:schemeClr val="tx2">
                    <a:lumMod val="90000"/>
                    <a:lumOff val="10000"/>
                  </a:schemeClr>
                </a:solidFill>
              </a:rPr>
              <a:t>Contain historical and audit information</a:t>
            </a:r>
          </a:p>
          <a:p>
            <a:r>
              <a:rPr lang="en-US" dirty="0" smtClean="0">
                <a:solidFill>
                  <a:schemeClr val="tx2">
                    <a:lumMod val="90000"/>
                    <a:lumOff val="10000"/>
                  </a:schemeClr>
                </a:solidFill>
              </a:rPr>
              <a:t>Work file: xxx</a:t>
            </a:r>
            <a:r>
              <a:rPr lang="en-US" b="1" dirty="0" smtClean="0">
                <a:solidFill>
                  <a:schemeClr val="tx2">
                    <a:lumMod val="90000"/>
                    <a:lumOff val="10000"/>
                  </a:schemeClr>
                </a:solidFill>
              </a:rPr>
              <a:t>_wkfl</a:t>
            </a:r>
          </a:p>
          <a:p>
            <a:pPr marL="401638" lvl="2" indent="0">
              <a:buNone/>
            </a:pPr>
            <a:r>
              <a:rPr lang="en-US" dirty="0" smtClean="0">
                <a:solidFill>
                  <a:schemeClr val="tx2">
                    <a:lumMod val="90000"/>
                    <a:lumOff val="10000"/>
                  </a:schemeClr>
                </a:solidFill>
              </a:rPr>
              <a:t>usrw_wkfl file is intended for customizations; qad_wkfl is reserved for QAD's use</a:t>
            </a:r>
          </a:p>
        </p:txBody>
      </p:sp>
      <p:sp>
        <p:nvSpPr>
          <p:cNvPr id="4" name="Title 3"/>
          <p:cNvSpPr>
            <a:spLocks noGrp="1"/>
          </p:cNvSpPr>
          <p:nvPr>
            <p:ph type="title"/>
          </p:nvPr>
        </p:nvSpPr>
        <p:spPr>
          <a:xfrm>
            <a:off x="457200" y="307196"/>
            <a:ext cx="8229600" cy="708730"/>
          </a:xfrm>
        </p:spPr>
        <p:txBody>
          <a:bodyPr/>
          <a:lstStyle/>
          <a:p>
            <a:r>
              <a:rPr lang="en-US" dirty="0" smtClean="0"/>
              <a:t>Table Naming Conventions</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GS-100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551176"/>
            <a:ext cx="8229600" cy="716523"/>
          </a:xfrm>
        </p:spPr>
        <p:txBody>
          <a:bodyPr/>
          <a:lstStyle/>
          <a:p>
            <a:r>
              <a:rPr lang="en-US" dirty="0" smtClean="0"/>
              <a:t>Exercise 6-4: Using Indexes</a:t>
            </a:r>
            <a:endParaRPr lang="en-US" dirty="0"/>
          </a:p>
        </p:txBody>
      </p:sp>
      <p:sp>
        <p:nvSpPr>
          <p:cNvPr id="5"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6"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10"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GS-1120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98570"/>
            <a:ext cx="8229600" cy="716523"/>
          </a:xfrm>
        </p:spPr>
        <p:txBody>
          <a:bodyPr>
            <a:normAutofit/>
          </a:bodyPr>
          <a:lstStyle/>
          <a:p>
            <a:r>
              <a:rPr lang="en-US" dirty="0" smtClean="0"/>
              <a:t>IF … THEN … ELSE Conditional Test </a:t>
            </a:r>
            <a:endParaRPr lang="en-US" dirty="0"/>
          </a:p>
        </p:txBody>
      </p:sp>
      <p:sp>
        <p:nvSpPr>
          <p:cNvPr id="8" name="Content Placeholder 2"/>
          <p:cNvSpPr txBox="1">
            <a:spLocks/>
          </p:cNvSpPr>
          <p:nvPr/>
        </p:nvSpPr>
        <p:spPr>
          <a:xfrm>
            <a:off x="457200" y="1316182"/>
            <a:ext cx="8229600" cy="4999951"/>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9" name="Content Placeholder 2"/>
          <p:cNvSpPr txBox="1">
            <a:spLocks/>
          </p:cNvSpPr>
          <p:nvPr/>
        </p:nvSpPr>
        <p:spPr>
          <a:xfrm>
            <a:off x="609599" y="3703522"/>
            <a:ext cx="8446640" cy="2612611"/>
          </a:xfrm>
          <a:prstGeom prst="rect">
            <a:avLst/>
          </a:prstGeom>
        </p:spPr>
        <p:txBody>
          <a:bodyPr>
            <a:normAutofit fontScale="92500"/>
          </a:bodyPr>
          <a:lstStyle/>
          <a:p>
            <a:pPr marL="342900" indent="-342900">
              <a:spcBef>
                <a:spcPct val="20000"/>
              </a:spcBef>
              <a:buClr>
                <a:schemeClr val="accent6"/>
              </a:buClr>
              <a:buFont typeface="Arial"/>
              <a:buChar char="•"/>
            </a:pPr>
            <a:r>
              <a:rPr lang="en-US" sz="2800" dirty="0" smtClean="0">
                <a:solidFill>
                  <a:schemeClr val="tx2">
                    <a:lumMod val="90000"/>
                    <a:lumOff val="10000"/>
                  </a:schemeClr>
                </a:solidFill>
                <a:cs typeface="Courier New" pitchFamily="49" charset="0"/>
              </a:rPr>
              <a:t>Test a condition or expression and perform different statements based on results</a:t>
            </a:r>
          </a:p>
          <a:p>
            <a:pPr marL="342900" indent="-342900">
              <a:spcBef>
                <a:spcPct val="20000"/>
              </a:spcBef>
              <a:buClr>
                <a:schemeClr val="accent6"/>
              </a:buClr>
              <a:buFont typeface="Arial"/>
              <a:buChar char="•"/>
            </a:pPr>
            <a:r>
              <a:rPr lang="en-US" sz="2800" dirty="0" smtClean="0">
                <a:solidFill>
                  <a:schemeClr val="tx2">
                    <a:lumMod val="90000"/>
                    <a:lumOff val="10000"/>
                  </a:schemeClr>
                </a:solidFill>
                <a:cs typeface="Courier New" pitchFamily="49" charset="0"/>
              </a:rPr>
              <a:t>ELSE portion is optional</a:t>
            </a:r>
          </a:p>
          <a:p>
            <a:pPr marL="342900" indent="-342900">
              <a:spcBef>
                <a:spcPct val="20000"/>
              </a:spcBef>
              <a:buClr>
                <a:schemeClr val="accent6"/>
              </a:buClr>
              <a:buFont typeface="Arial"/>
              <a:buChar char="•"/>
            </a:pPr>
            <a:r>
              <a:rPr lang="en-US" sz="2800" dirty="0" smtClean="0">
                <a:solidFill>
                  <a:schemeClr val="tx2">
                    <a:lumMod val="90000"/>
                    <a:lumOff val="10000"/>
                  </a:schemeClr>
                </a:solidFill>
                <a:cs typeface="Courier New" pitchFamily="49" charset="0"/>
              </a:rPr>
              <a:t>You can nest IF statements</a:t>
            </a:r>
          </a:p>
          <a:p>
            <a:pPr marL="342900" indent="-342900">
              <a:spcBef>
                <a:spcPct val="20000"/>
              </a:spcBef>
              <a:buClr>
                <a:schemeClr val="accent6"/>
              </a:buClr>
              <a:buFont typeface="Arial"/>
              <a:buChar char="•"/>
            </a:pPr>
            <a:r>
              <a:rPr lang="en-US" sz="2800" dirty="0" smtClean="0">
                <a:solidFill>
                  <a:schemeClr val="tx2">
                    <a:lumMod val="90000"/>
                    <a:lumOff val="10000"/>
                  </a:schemeClr>
                </a:solidFill>
                <a:cs typeface="Courier New" pitchFamily="49" charset="0"/>
              </a:rPr>
              <a:t>Use CASE statement to test multiple conditions</a:t>
            </a:r>
          </a:p>
        </p:txBody>
      </p:sp>
      <p:sp>
        <p:nvSpPr>
          <p:cNvPr id="10" name="TextBox 9"/>
          <p:cNvSpPr txBox="1"/>
          <p:nvPr/>
        </p:nvSpPr>
        <p:spPr>
          <a:xfrm>
            <a:off x="360225" y="1042390"/>
            <a:ext cx="8446639" cy="2585323"/>
          </a:xfrm>
          <a:prstGeom prst="rect">
            <a:avLst/>
          </a:prstGeom>
          <a:noFill/>
          <a:ln>
            <a:noFill/>
          </a:ln>
        </p:spPr>
        <p:txBody>
          <a:bodyPr wrap="square" rtlCol="0">
            <a:spAutoFit/>
          </a:bodyPr>
          <a:lstStyle/>
          <a:p>
            <a:r>
              <a:rPr lang="en-US" b="1" dirty="0" smtClean="0">
                <a:latin typeface="Courier New" pitchFamily="49" charset="0"/>
                <a:cs typeface="Courier New" pitchFamily="49" charset="0"/>
              </a:rPr>
              <a:t>/* pc06004.p – Conditional Processing: IF … THEN … ELSE */</a:t>
            </a:r>
          </a:p>
          <a:p>
            <a:r>
              <a:rPr lang="en-US" b="1" dirty="0" smtClean="0">
                <a:latin typeface="Courier New" pitchFamily="49" charset="0"/>
                <a:cs typeface="Courier New" pitchFamily="49" charset="0"/>
              </a:rPr>
              <a:t>   FOR EACH pt_mstr WHERE pt_domain = "10USA" NO-LOCK:</a:t>
            </a:r>
          </a:p>
          <a:p>
            <a:r>
              <a:rPr lang="en-US" b="1" dirty="0" smtClean="0">
                <a:latin typeface="Courier New" pitchFamily="49" charset="0"/>
                <a:cs typeface="Courier New" pitchFamily="49" charset="0"/>
              </a:rPr>
              <a:t>      </a:t>
            </a:r>
            <a:r>
              <a:rPr lang="en-US" b="1" dirty="0" smtClean="0">
                <a:solidFill>
                  <a:srgbClr val="0070C0"/>
                </a:solidFill>
                <a:latin typeface="Courier New" pitchFamily="49" charset="0"/>
                <a:cs typeface="Courier New" pitchFamily="49" charset="0"/>
              </a:rPr>
              <a:t>IF pt_group = "Electron" THEN</a:t>
            </a:r>
          </a:p>
          <a:p>
            <a:r>
              <a:rPr lang="en-US" b="1" dirty="0" smtClean="0">
                <a:latin typeface="Courier New" pitchFamily="49" charset="0"/>
                <a:cs typeface="Courier New" pitchFamily="49" charset="0"/>
              </a:rPr>
              <a:t>	  	   DISPLAY pt_part pt_desc1 pt_prod_line pt_group</a:t>
            </a:r>
          </a:p>
          <a:p>
            <a:r>
              <a:rPr lang="en-US" b="1" dirty="0" smtClean="0">
                <a:latin typeface="Courier New" pitchFamily="49" charset="0"/>
                <a:cs typeface="Courier New" pitchFamily="49" charset="0"/>
              </a:rPr>
              <a:t>		   WITH WIDTH 132.</a:t>
            </a:r>
          </a:p>
          <a:p>
            <a:r>
              <a:rPr lang="en-US" b="1" dirty="0" smtClean="0">
                <a:latin typeface="Courier New" pitchFamily="49" charset="0"/>
                <a:cs typeface="Courier New" pitchFamily="49" charset="0"/>
              </a:rPr>
              <a:t>      </a:t>
            </a:r>
            <a:r>
              <a:rPr lang="en-US" b="1" dirty="0" smtClean="0">
                <a:solidFill>
                  <a:srgbClr val="0070C0"/>
                </a:solidFill>
                <a:latin typeface="Courier New" pitchFamily="49" charset="0"/>
                <a:cs typeface="Courier New" pitchFamily="49" charset="0"/>
              </a:rPr>
              <a:t>ELSE</a:t>
            </a:r>
          </a:p>
          <a:p>
            <a:r>
              <a:rPr lang="en-US" b="1" dirty="0" smtClean="0">
                <a:latin typeface="Courier New" pitchFamily="49" charset="0"/>
                <a:cs typeface="Courier New" pitchFamily="49" charset="0"/>
              </a:rPr>
              <a:t>          DISPLAY pt_part pt_desc1 pt_prod_line "***" </a:t>
            </a:r>
          </a:p>
          <a:p>
            <a:r>
              <a:rPr lang="en-US" b="1" dirty="0" smtClean="0">
                <a:latin typeface="Courier New" pitchFamily="49" charset="0"/>
                <a:cs typeface="Courier New" pitchFamily="49" charset="0"/>
              </a:rPr>
              <a:t>          WITH WIDTH 132.</a:t>
            </a:r>
          </a:p>
          <a:p>
            <a:r>
              <a:rPr lang="en-US" b="1" dirty="0" smtClean="0">
                <a:latin typeface="Courier New" pitchFamily="49" charset="0"/>
                <a:cs typeface="Courier New" pitchFamily="49" charset="0"/>
              </a:rPr>
              <a:t>   END.</a:t>
            </a:r>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GS-1130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551176"/>
            <a:ext cx="8229600" cy="716523"/>
          </a:xfrm>
        </p:spPr>
        <p:txBody>
          <a:bodyPr/>
          <a:lstStyle/>
          <a:p>
            <a:r>
              <a:rPr lang="en-US" dirty="0" smtClean="0"/>
              <a:t>Exercise 6-5: IF … THEN … ELSE</a:t>
            </a:r>
            <a:endParaRPr lang="en-US" dirty="0"/>
          </a:p>
        </p:txBody>
      </p:sp>
      <p:sp>
        <p:nvSpPr>
          <p:cNvPr id="5"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6"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10"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GS-1150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84922"/>
            <a:ext cx="8229600" cy="716523"/>
          </a:xfrm>
        </p:spPr>
        <p:txBody>
          <a:bodyPr>
            <a:normAutofit/>
          </a:bodyPr>
          <a:lstStyle/>
          <a:p>
            <a:r>
              <a:rPr lang="en-US" dirty="0" smtClean="0"/>
              <a:t>Grouping Statements in a Block</a:t>
            </a:r>
            <a:endParaRPr lang="en-US" dirty="0"/>
          </a:p>
        </p:txBody>
      </p:sp>
      <p:sp>
        <p:nvSpPr>
          <p:cNvPr id="8" name="Content Placeholder 2"/>
          <p:cNvSpPr txBox="1">
            <a:spLocks/>
          </p:cNvSpPr>
          <p:nvPr/>
        </p:nvSpPr>
        <p:spPr>
          <a:xfrm>
            <a:off x="457200" y="1316182"/>
            <a:ext cx="8229600" cy="4999951"/>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9" name="Content Placeholder 2"/>
          <p:cNvSpPr txBox="1">
            <a:spLocks/>
          </p:cNvSpPr>
          <p:nvPr/>
        </p:nvSpPr>
        <p:spPr>
          <a:xfrm>
            <a:off x="455224" y="4267311"/>
            <a:ext cx="8446640" cy="2014730"/>
          </a:xfrm>
          <a:prstGeom prst="rect">
            <a:avLst/>
          </a:prstGeom>
        </p:spPr>
        <p:txBody>
          <a:bodyPr>
            <a:noAutofit/>
          </a:bodyPr>
          <a:lstStyle/>
          <a:p>
            <a:pPr marL="342900" indent="-342900">
              <a:spcBef>
                <a:spcPct val="20000"/>
              </a:spcBef>
              <a:buClr>
                <a:schemeClr val="accent6"/>
              </a:buClr>
              <a:buFont typeface="Arial"/>
              <a:buChar char="•"/>
            </a:pPr>
            <a:r>
              <a:rPr lang="en-US" sz="2400" dirty="0" smtClean="0">
                <a:solidFill>
                  <a:schemeClr val="tx2">
                    <a:lumMod val="90000"/>
                    <a:lumOff val="10000"/>
                  </a:schemeClr>
                </a:solidFill>
                <a:cs typeface="Courier New" pitchFamily="49" charset="0"/>
              </a:rPr>
              <a:t>Group of statements that logically belong together</a:t>
            </a:r>
          </a:p>
          <a:p>
            <a:pPr marL="342900" indent="-342900">
              <a:spcBef>
                <a:spcPct val="20000"/>
              </a:spcBef>
              <a:buClr>
                <a:schemeClr val="accent6"/>
              </a:buClr>
              <a:buFont typeface="Arial"/>
              <a:buChar char="•"/>
            </a:pPr>
            <a:r>
              <a:rPr lang="en-US" sz="2400" dirty="0" smtClean="0">
                <a:solidFill>
                  <a:schemeClr val="tx2">
                    <a:lumMod val="90000"/>
                    <a:lumOff val="10000"/>
                  </a:schemeClr>
                </a:solidFill>
                <a:cs typeface="Courier New" pitchFamily="49" charset="0"/>
              </a:rPr>
              <a:t>Block is delimited by a header starting with a colon (:) and ending with END.</a:t>
            </a:r>
            <a:r>
              <a:rPr lang="en-US" sz="2800" dirty="0" smtClean="0">
                <a:solidFill>
                  <a:schemeClr val="tx2">
                    <a:lumMod val="90000"/>
                    <a:lumOff val="10000"/>
                  </a:schemeClr>
                </a:solidFill>
                <a:cs typeface="Courier New" pitchFamily="49" charset="0"/>
              </a:rPr>
              <a:t>	</a:t>
            </a:r>
          </a:p>
          <a:p>
            <a:pPr marL="1257300" lvl="2" indent="-342900">
              <a:spcBef>
                <a:spcPct val="20000"/>
              </a:spcBef>
              <a:buClr>
                <a:schemeClr val="accent6"/>
              </a:buClr>
            </a:pPr>
            <a:r>
              <a:rPr lang="en-US" sz="2400" dirty="0" smtClean="0">
                <a:solidFill>
                  <a:schemeClr val="tx2">
                    <a:lumMod val="90000"/>
                    <a:lumOff val="10000"/>
                  </a:schemeClr>
                </a:solidFill>
                <a:cs typeface="Courier New" pitchFamily="49" charset="0"/>
              </a:rPr>
              <a:t>Example:  DO:  … END.</a:t>
            </a:r>
          </a:p>
        </p:txBody>
      </p:sp>
      <p:sp>
        <p:nvSpPr>
          <p:cNvPr id="10" name="TextBox 9"/>
          <p:cNvSpPr txBox="1"/>
          <p:nvPr/>
        </p:nvSpPr>
        <p:spPr>
          <a:xfrm>
            <a:off x="296876" y="987798"/>
            <a:ext cx="8699988" cy="3046988"/>
          </a:xfrm>
          <a:prstGeom prst="rect">
            <a:avLst/>
          </a:prstGeom>
          <a:noFill/>
          <a:ln>
            <a:noFill/>
          </a:ln>
        </p:spPr>
        <p:txBody>
          <a:bodyPr wrap="square" rtlCol="0">
            <a:spAutoFit/>
          </a:bodyPr>
          <a:lstStyle/>
          <a:p>
            <a:r>
              <a:rPr lang="en-US" sz="1600" b="1" dirty="0" smtClean="0">
                <a:latin typeface="Courier New" pitchFamily="49" charset="0"/>
                <a:cs typeface="Courier New" pitchFamily="49" charset="0"/>
              </a:rPr>
              <a:t>/* pc06005.p – IF … THEN DO: … ELSE DO: */</a:t>
            </a:r>
          </a:p>
          <a:p>
            <a:r>
              <a:rPr lang="en-US" sz="1600" b="1" dirty="0" smtClean="0">
                <a:latin typeface="Courier New" pitchFamily="49" charset="0"/>
                <a:cs typeface="Courier New" pitchFamily="49" charset="0"/>
              </a:rPr>
              <a:t>FOR EACH pt_mstr WHERE pt_domain = "10USA" NO-LOCK:</a:t>
            </a:r>
          </a:p>
          <a:p>
            <a:r>
              <a:rPr lang="en-US" sz="1600" b="1" dirty="0" smtClean="0">
                <a:latin typeface="Courier New" pitchFamily="49" charset="0"/>
                <a:cs typeface="Courier New" pitchFamily="49" charset="0"/>
              </a:rPr>
              <a:t>   </a:t>
            </a:r>
            <a:r>
              <a:rPr lang="en-US" sz="1600" b="1" dirty="0" smtClean="0">
                <a:solidFill>
                  <a:srgbClr val="0070C0"/>
                </a:solidFill>
                <a:latin typeface="Courier New" pitchFamily="49" charset="0"/>
                <a:cs typeface="Courier New" pitchFamily="49" charset="0"/>
              </a:rPr>
              <a:t>IF pt_group = "Electron" THEN</a:t>
            </a:r>
          </a:p>
          <a:p>
            <a:r>
              <a:rPr lang="en-US" sz="1600" b="1" dirty="0" smtClean="0">
                <a:solidFill>
                  <a:srgbClr val="0070C0"/>
                </a:solidFill>
                <a:latin typeface="Courier New" pitchFamily="49" charset="0"/>
                <a:cs typeface="Courier New" pitchFamily="49" charset="0"/>
              </a:rPr>
              <a:t>      </a:t>
            </a:r>
            <a:r>
              <a:rPr lang="en-US" sz="1600" b="1" dirty="0" smtClean="0">
                <a:latin typeface="Courier New" pitchFamily="49" charset="0"/>
                <a:cs typeface="Courier New" pitchFamily="49" charset="0"/>
              </a:rPr>
              <a:t>DISPLAY pt_part pt_desc1 pt_prod_line pt_group WITH WIDTH 80.</a:t>
            </a:r>
          </a:p>
          <a:p>
            <a:r>
              <a:rPr lang="en-US" sz="1600" b="1" dirty="0" smtClean="0">
                <a:latin typeface="Courier New" pitchFamily="49" charset="0"/>
                <a:cs typeface="Courier New" pitchFamily="49" charset="0"/>
              </a:rPr>
              <a:t>   </a:t>
            </a:r>
            <a:r>
              <a:rPr lang="en-US" sz="1600" b="1" dirty="0" smtClean="0">
                <a:solidFill>
                  <a:srgbClr val="0070C0"/>
                </a:solidFill>
                <a:latin typeface="Courier New" pitchFamily="49" charset="0"/>
                <a:cs typeface="Courier New" pitchFamily="49" charset="0"/>
              </a:rPr>
              <a:t>ELSE IF pt_group = "Medical" THEN</a:t>
            </a:r>
          </a:p>
          <a:p>
            <a:r>
              <a:rPr lang="en-US" sz="1600" b="1" dirty="0" smtClean="0">
                <a:solidFill>
                  <a:srgbClr val="0070C0"/>
                </a:solidFill>
                <a:latin typeface="Courier New" pitchFamily="49" charset="0"/>
                <a:cs typeface="Courier New" pitchFamily="49" charset="0"/>
              </a:rPr>
              <a:t>      </a:t>
            </a:r>
            <a:r>
              <a:rPr lang="en-US" sz="1600" b="1" dirty="0" smtClean="0">
                <a:latin typeface="Courier New" pitchFamily="49" charset="0"/>
                <a:cs typeface="Courier New" pitchFamily="49" charset="0"/>
              </a:rPr>
              <a:t>DISPLAY pt_part pt_desc1 pt_prod_line pt_group WITH WIDTH 80.</a:t>
            </a:r>
          </a:p>
          <a:p>
            <a:r>
              <a:rPr lang="en-US" sz="1600" b="1" dirty="0" smtClean="0">
                <a:solidFill>
                  <a:srgbClr val="0070C0"/>
                </a:solidFill>
                <a:latin typeface="Courier New" pitchFamily="49" charset="0"/>
                <a:cs typeface="Courier New" pitchFamily="49" charset="0"/>
              </a:rPr>
              <a:t>   ELSE DO</a:t>
            </a:r>
            <a:r>
              <a:rPr lang="en-US" sz="1600" b="1" dirty="0" smtClean="0">
                <a:latin typeface="Courier New" pitchFamily="49" charset="0"/>
                <a:cs typeface="Courier New" pitchFamily="49" charset="0"/>
              </a:rPr>
              <a:t>:</a:t>
            </a:r>
          </a:p>
          <a:p>
            <a:r>
              <a:rPr lang="en-US" sz="1600" b="1" dirty="0" smtClean="0">
                <a:latin typeface="Courier New" pitchFamily="49" charset="0"/>
                <a:cs typeface="Courier New" pitchFamily="49" charset="0"/>
              </a:rPr>
              <a:t>      MESSAGE "Item " + pt_part " not in ELECTRON group". </a:t>
            </a:r>
          </a:p>
          <a:p>
            <a:r>
              <a:rPr lang="en-US" sz="1600" b="1" dirty="0" smtClean="0">
                <a:latin typeface="Courier New" pitchFamily="49" charset="0"/>
                <a:cs typeface="Courier New" pitchFamily="49" charset="0"/>
              </a:rPr>
              <a:t>      DISPLAY pt_part pt_desc1 pt_prod_line pt_group "***" </a:t>
            </a:r>
            <a:br>
              <a:rPr lang="en-US" sz="1600" b="1" dirty="0" smtClean="0">
                <a:latin typeface="Courier New" pitchFamily="49" charset="0"/>
                <a:cs typeface="Courier New" pitchFamily="49" charset="0"/>
              </a:rPr>
            </a:br>
            <a:r>
              <a:rPr lang="en-US" sz="1600" b="1" dirty="0" smtClean="0">
                <a:latin typeface="Courier New" pitchFamily="49" charset="0"/>
                <a:cs typeface="Courier New" pitchFamily="49" charset="0"/>
              </a:rPr>
              <a:t>      WITH WIDTH 80.</a:t>
            </a:r>
          </a:p>
          <a:p>
            <a:r>
              <a:rPr lang="en-US" sz="1600" b="1" dirty="0" smtClean="0">
                <a:latin typeface="Courier New" pitchFamily="49" charset="0"/>
                <a:cs typeface="Courier New" pitchFamily="49" charset="0"/>
              </a:rPr>
              <a:t>   </a:t>
            </a:r>
            <a:r>
              <a:rPr lang="en-US" sz="1600" b="1" dirty="0" smtClean="0">
                <a:solidFill>
                  <a:srgbClr val="0070C0"/>
                </a:solidFill>
                <a:latin typeface="Courier New" pitchFamily="49" charset="0"/>
                <a:cs typeface="Courier New" pitchFamily="49" charset="0"/>
              </a:rPr>
              <a:t>END.</a:t>
            </a:r>
          </a:p>
          <a:p>
            <a:r>
              <a:rPr lang="en-US" sz="1600" b="1" dirty="0" smtClean="0">
                <a:latin typeface="Courier New" pitchFamily="49" charset="0"/>
                <a:cs typeface="Courier New" pitchFamily="49" charset="0"/>
              </a:rPr>
              <a:t>END.</a:t>
            </a:r>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GS-1140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54185" y="961818"/>
            <a:ext cx="8229600" cy="5354316"/>
          </a:xfrm>
        </p:spPr>
        <p:txBody>
          <a:bodyPr/>
          <a:lstStyle/>
          <a:p>
            <a:pPr>
              <a:lnSpc>
                <a:spcPct val="90000"/>
              </a:lnSpc>
              <a:spcBef>
                <a:spcPct val="30000"/>
              </a:spcBef>
              <a:buClr>
                <a:schemeClr val="accent2"/>
              </a:buClr>
              <a:buFont typeface="Arial" pitchFamily="34" charset="0"/>
              <a:buChar char="•"/>
            </a:pPr>
            <a:r>
              <a:rPr lang="en-US" dirty="0" smtClean="0">
                <a:solidFill>
                  <a:schemeClr val="tx2">
                    <a:lumMod val="90000"/>
                    <a:lumOff val="10000"/>
                  </a:schemeClr>
                </a:solidFill>
              </a:rPr>
              <a:t>Provides a multi-way decision based on the value of a single expression</a:t>
            </a:r>
          </a:p>
          <a:p>
            <a:pPr>
              <a:lnSpc>
                <a:spcPct val="90000"/>
              </a:lnSpc>
              <a:spcBef>
                <a:spcPct val="30000"/>
              </a:spcBef>
              <a:buClr>
                <a:schemeClr val="accent2"/>
              </a:buClr>
              <a:buFont typeface="Arial" pitchFamily="34" charset="0"/>
              <a:buChar char="•"/>
            </a:pPr>
            <a:r>
              <a:rPr lang="en-US" dirty="0" smtClean="0">
                <a:solidFill>
                  <a:schemeClr val="tx2">
                    <a:lumMod val="90000"/>
                    <a:lumOff val="10000"/>
                  </a:schemeClr>
                </a:solidFill>
              </a:rPr>
              <a:t>Put the most likely matches first</a:t>
            </a:r>
          </a:p>
          <a:p>
            <a:pPr marL="341313" lvl="1" indent="0">
              <a:lnSpc>
                <a:spcPct val="90000"/>
              </a:lnSpc>
              <a:spcBef>
                <a:spcPct val="25000"/>
              </a:spcBef>
              <a:buClr>
                <a:schemeClr val="accent2"/>
              </a:buClr>
              <a:buNone/>
            </a:pPr>
            <a:r>
              <a:rPr lang="en-US" dirty="0" smtClean="0">
                <a:solidFill>
                  <a:schemeClr val="tx2">
                    <a:lumMod val="90000"/>
                    <a:lumOff val="10000"/>
                  </a:schemeClr>
                </a:solidFill>
              </a:rPr>
              <a:t>On the first branch where the </a:t>
            </a:r>
            <a:r>
              <a:rPr lang="en-US" i="1" dirty="0" smtClean="0">
                <a:solidFill>
                  <a:schemeClr val="tx2">
                    <a:lumMod val="90000"/>
                    <a:lumOff val="10000"/>
                  </a:schemeClr>
                </a:solidFill>
              </a:rPr>
              <a:t>value</a:t>
            </a:r>
            <a:r>
              <a:rPr lang="en-US" dirty="0" smtClean="0">
                <a:solidFill>
                  <a:schemeClr val="tx2">
                    <a:lumMod val="90000"/>
                    <a:lumOff val="10000"/>
                  </a:schemeClr>
                </a:solidFill>
              </a:rPr>
              <a:t> matches the </a:t>
            </a:r>
            <a:r>
              <a:rPr lang="en-US" i="1" dirty="0" smtClean="0">
                <a:solidFill>
                  <a:schemeClr val="tx2">
                    <a:lumMod val="90000"/>
                    <a:lumOff val="10000"/>
                  </a:schemeClr>
                </a:solidFill>
              </a:rPr>
              <a:t>expression</a:t>
            </a:r>
            <a:r>
              <a:rPr lang="en-US" dirty="0" smtClean="0">
                <a:solidFill>
                  <a:schemeClr val="tx2">
                    <a:lumMod val="90000"/>
                    <a:lumOff val="10000"/>
                  </a:schemeClr>
                </a:solidFill>
              </a:rPr>
              <a:t>, the associated </a:t>
            </a:r>
            <a:r>
              <a:rPr lang="en-US" i="1" dirty="0" smtClean="0">
                <a:solidFill>
                  <a:schemeClr val="tx2">
                    <a:lumMod val="90000"/>
                    <a:lumOff val="10000"/>
                  </a:schemeClr>
                </a:solidFill>
              </a:rPr>
              <a:t>statement</a:t>
            </a:r>
            <a:r>
              <a:rPr lang="en-US" dirty="0" smtClean="0">
                <a:solidFill>
                  <a:schemeClr val="tx2">
                    <a:lumMod val="90000"/>
                    <a:lumOff val="10000"/>
                  </a:schemeClr>
                </a:solidFill>
              </a:rPr>
              <a:t> is executed</a:t>
            </a:r>
          </a:p>
          <a:p>
            <a:pPr marL="341313" lvl="1" indent="0">
              <a:lnSpc>
                <a:spcPct val="90000"/>
              </a:lnSpc>
              <a:spcBef>
                <a:spcPct val="25000"/>
              </a:spcBef>
              <a:buClr>
                <a:schemeClr val="accent2"/>
              </a:buClr>
              <a:buNone/>
            </a:pPr>
            <a:endParaRPr lang="en-US" dirty="0" smtClean="0">
              <a:solidFill>
                <a:schemeClr val="tx2">
                  <a:lumMod val="90000"/>
                  <a:lumOff val="10000"/>
                </a:schemeClr>
              </a:solidFill>
            </a:endParaRPr>
          </a:p>
          <a:p>
            <a:pPr lvl="1">
              <a:lnSpc>
                <a:spcPct val="90000"/>
              </a:lnSpc>
              <a:spcBef>
                <a:spcPct val="50000"/>
              </a:spcBef>
              <a:buClr>
                <a:schemeClr val="tx1"/>
              </a:buClr>
              <a:buNone/>
            </a:pPr>
            <a:r>
              <a:rPr lang="en-US" b="1" dirty="0" smtClean="0">
                <a:solidFill>
                  <a:schemeClr val="tx1"/>
                </a:solidFill>
                <a:latin typeface="Courier New" pitchFamily="49" charset="0"/>
                <a:cs typeface="Courier New" pitchFamily="49" charset="0"/>
              </a:rPr>
              <a:t>CASE </a:t>
            </a:r>
            <a:r>
              <a:rPr lang="en-US" b="1" i="1" dirty="0" smtClean="0">
                <a:solidFill>
                  <a:schemeClr val="tx1"/>
                </a:solidFill>
                <a:latin typeface="Courier New" pitchFamily="49" charset="0"/>
                <a:cs typeface="Courier New" pitchFamily="49" charset="0"/>
              </a:rPr>
              <a:t>expression</a:t>
            </a:r>
            <a:r>
              <a:rPr lang="en-US" b="1" dirty="0" smtClean="0">
                <a:solidFill>
                  <a:schemeClr val="tx1"/>
                </a:solidFill>
                <a:latin typeface="Courier New" pitchFamily="49" charset="0"/>
                <a:cs typeface="Courier New" pitchFamily="49" charset="0"/>
              </a:rPr>
              <a:t>:</a:t>
            </a:r>
          </a:p>
          <a:p>
            <a:pPr lvl="2">
              <a:lnSpc>
                <a:spcPct val="90000"/>
              </a:lnSpc>
              <a:buClr>
                <a:schemeClr val="tx1"/>
              </a:buClr>
            </a:pPr>
            <a:r>
              <a:rPr lang="en-US" sz="2400" b="1" dirty="0" smtClean="0">
                <a:solidFill>
                  <a:schemeClr val="tx1"/>
                </a:solidFill>
                <a:latin typeface="Courier New" pitchFamily="49" charset="0"/>
                <a:cs typeface="Courier New" pitchFamily="49" charset="0"/>
              </a:rPr>
              <a:t>{WHEN </a:t>
            </a:r>
            <a:r>
              <a:rPr lang="en-US" sz="2400" b="1" i="1" dirty="0" smtClean="0">
                <a:solidFill>
                  <a:schemeClr val="tx1"/>
                </a:solidFill>
                <a:latin typeface="Courier New" pitchFamily="49" charset="0"/>
                <a:cs typeface="Courier New" pitchFamily="49" charset="0"/>
              </a:rPr>
              <a:t>value</a:t>
            </a:r>
            <a:r>
              <a:rPr lang="en-US" sz="2400" b="1" dirty="0" smtClean="0">
                <a:solidFill>
                  <a:schemeClr val="tx1"/>
                </a:solidFill>
                <a:latin typeface="Courier New" pitchFamily="49" charset="0"/>
                <a:cs typeface="Courier New" pitchFamily="49" charset="0"/>
              </a:rPr>
              <a:t> [OR WHEN </a:t>
            </a:r>
            <a:r>
              <a:rPr lang="en-US" sz="2400" b="1" i="1" dirty="0" smtClean="0">
                <a:solidFill>
                  <a:schemeClr val="tx1"/>
                </a:solidFill>
                <a:latin typeface="Courier New" pitchFamily="49" charset="0"/>
                <a:cs typeface="Courier New" pitchFamily="49" charset="0"/>
              </a:rPr>
              <a:t>value</a:t>
            </a:r>
            <a:r>
              <a:rPr lang="en-US" sz="2400" b="1" dirty="0" smtClean="0">
                <a:solidFill>
                  <a:schemeClr val="tx1"/>
                </a:solidFill>
                <a:latin typeface="Courier New" pitchFamily="49" charset="0"/>
                <a:cs typeface="Courier New" pitchFamily="49" charset="0"/>
              </a:rPr>
              <a:t>]… THEN {</a:t>
            </a:r>
            <a:r>
              <a:rPr lang="en-US" sz="2400" b="1" i="1" dirty="0" smtClean="0">
                <a:solidFill>
                  <a:schemeClr val="tx1"/>
                </a:solidFill>
                <a:latin typeface="Courier New" pitchFamily="49" charset="0"/>
                <a:cs typeface="Courier New" pitchFamily="49" charset="0"/>
              </a:rPr>
              <a:t>statement</a:t>
            </a:r>
            <a:r>
              <a:rPr lang="en-US" sz="2400" b="1" dirty="0" smtClean="0">
                <a:solidFill>
                  <a:schemeClr val="tx1"/>
                </a:solidFill>
                <a:latin typeface="Courier New" pitchFamily="49" charset="0"/>
                <a:cs typeface="Courier New" pitchFamily="49" charset="0"/>
              </a:rPr>
              <a:t>}}</a:t>
            </a:r>
          </a:p>
          <a:p>
            <a:pPr lvl="2">
              <a:lnSpc>
                <a:spcPct val="90000"/>
              </a:lnSpc>
              <a:buClr>
                <a:schemeClr val="tx1"/>
              </a:buClr>
            </a:pPr>
            <a:r>
              <a:rPr lang="en-US" sz="2400" b="1" dirty="0" smtClean="0">
                <a:solidFill>
                  <a:schemeClr val="tx1"/>
                </a:solidFill>
                <a:latin typeface="Courier New" pitchFamily="49" charset="0"/>
                <a:cs typeface="Courier New" pitchFamily="49" charset="0"/>
              </a:rPr>
              <a:t>[OTHERWISE {</a:t>
            </a:r>
            <a:r>
              <a:rPr lang="en-US" sz="2400" b="1" i="1" dirty="0" smtClean="0">
                <a:solidFill>
                  <a:schemeClr val="tx1"/>
                </a:solidFill>
                <a:latin typeface="Courier New" pitchFamily="49" charset="0"/>
                <a:cs typeface="Courier New" pitchFamily="49" charset="0"/>
              </a:rPr>
              <a:t>statement</a:t>
            </a:r>
            <a:r>
              <a:rPr lang="en-US" sz="2400" b="1" dirty="0" smtClean="0">
                <a:solidFill>
                  <a:schemeClr val="tx1"/>
                </a:solidFill>
                <a:latin typeface="Courier New" pitchFamily="49" charset="0"/>
                <a:cs typeface="Courier New" pitchFamily="49" charset="0"/>
              </a:rPr>
              <a:t>}]</a:t>
            </a:r>
          </a:p>
          <a:p>
            <a:pPr lvl="1">
              <a:lnSpc>
                <a:spcPct val="90000"/>
              </a:lnSpc>
              <a:spcBef>
                <a:spcPct val="25000"/>
              </a:spcBef>
              <a:buClr>
                <a:schemeClr val="tx1"/>
              </a:buClr>
              <a:buNone/>
            </a:pPr>
            <a:r>
              <a:rPr lang="en-US" b="1" dirty="0" smtClean="0">
                <a:solidFill>
                  <a:schemeClr val="tx1"/>
                </a:solidFill>
                <a:latin typeface="Courier New" pitchFamily="49" charset="0"/>
                <a:cs typeface="Courier New" pitchFamily="49" charset="0"/>
              </a:rPr>
              <a:t>END [CASE].</a:t>
            </a:r>
          </a:p>
          <a:p>
            <a:endParaRPr lang="en-US" dirty="0"/>
          </a:p>
        </p:txBody>
      </p:sp>
      <p:sp>
        <p:nvSpPr>
          <p:cNvPr id="4" name="Title 3"/>
          <p:cNvSpPr>
            <a:spLocks noGrp="1"/>
          </p:cNvSpPr>
          <p:nvPr>
            <p:ph type="title"/>
          </p:nvPr>
        </p:nvSpPr>
        <p:spPr>
          <a:xfrm>
            <a:off x="457200" y="253087"/>
            <a:ext cx="8229600" cy="708730"/>
          </a:xfrm>
        </p:spPr>
        <p:txBody>
          <a:bodyPr/>
          <a:lstStyle/>
          <a:p>
            <a:r>
              <a:rPr lang="en-US" dirty="0" smtClean="0"/>
              <a:t>CASE Statement</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PP-GS</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a:t>
            </a:r>
            <a:r>
              <a:rPr lang="en-US" sz="800" dirty="0" smtClean="0"/>
              <a:t>1142</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54180" y="1095960"/>
            <a:ext cx="8229600" cy="832187"/>
          </a:xfrm>
        </p:spPr>
        <p:txBody>
          <a:bodyPr>
            <a:normAutofit fontScale="70000" lnSpcReduction="20000"/>
          </a:bodyPr>
          <a:lstStyle/>
          <a:p>
            <a:pPr marL="0" indent="0">
              <a:lnSpc>
                <a:spcPct val="120000"/>
              </a:lnSpc>
              <a:spcBef>
                <a:spcPct val="30000"/>
              </a:spcBef>
              <a:buClr>
                <a:schemeClr val="accent2"/>
              </a:buClr>
              <a:buNone/>
            </a:pPr>
            <a:r>
              <a:rPr lang="en-US" sz="3400" dirty="0" smtClean="0">
                <a:solidFill>
                  <a:schemeClr val="tx2">
                    <a:lumMod val="90000"/>
                    <a:lumOff val="10000"/>
                  </a:schemeClr>
                </a:solidFill>
              </a:rPr>
              <a:t>The following example shows pc06005.p rewritten to use CASE instead of IF…THEN…ELSE</a:t>
            </a:r>
          </a:p>
          <a:p>
            <a:endParaRPr lang="en-US" dirty="0"/>
          </a:p>
        </p:txBody>
      </p:sp>
      <p:sp>
        <p:nvSpPr>
          <p:cNvPr id="4" name="Title 3"/>
          <p:cNvSpPr>
            <a:spLocks noGrp="1"/>
          </p:cNvSpPr>
          <p:nvPr>
            <p:ph type="title"/>
          </p:nvPr>
        </p:nvSpPr>
        <p:spPr>
          <a:xfrm>
            <a:off x="457200" y="318684"/>
            <a:ext cx="8229600" cy="708730"/>
          </a:xfrm>
        </p:spPr>
        <p:txBody>
          <a:bodyPr/>
          <a:lstStyle/>
          <a:p>
            <a:r>
              <a:rPr lang="en-US" dirty="0" smtClean="0"/>
              <a:t>CASE Statement Example</a:t>
            </a:r>
            <a:endParaRPr lang="en-US" dirty="0"/>
          </a:p>
        </p:txBody>
      </p:sp>
      <p:sp>
        <p:nvSpPr>
          <p:cNvPr id="5" name="TextBox 4"/>
          <p:cNvSpPr txBox="1"/>
          <p:nvPr/>
        </p:nvSpPr>
        <p:spPr>
          <a:xfrm>
            <a:off x="609599" y="2277402"/>
            <a:ext cx="8344395" cy="3323987"/>
          </a:xfrm>
          <a:prstGeom prst="rect">
            <a:avLst/>
          </a:prstGeom>
          <a:noFill/>
          <a:ln>
            <a:noFill/>
          </a:ln>
        </p:spPr>
        <p:txBody>
          <a:bodyPr wrap="square" rtlCol="0">
            <a:spAutoFit/>
          </a:bodyPr>
          <a:lstStyle/>
          <a:p>
            <a:r>
              <a:rPr lang="en-US" sz="1500" b="1" dirty="0" smtClean="0">
                <a:latin typeface="Courier New" pitchFamily="49" charset="0"/>
                <a:cs typeface="Courier New" pitchFamily="49" charset="0"/>
              </a:rPr>
              <a:t>/* pc06005c.p – </a:t>
            </a:r>
            <a:r>
              <a:rPr lang="en-GB" sz="1500" b="1" dirty="0" smtClean="0">
                <a:latin typeface="Courier New" pitchFamily="49" charset="0"/>
                <a:cs typeface="Courier New" pitchFamily="49" charset="0"/>
              </a:rPr>
              <a:t>Shows Case Statement instead of IF THEN ELSE</a:t>
            </a:r>
            <a:r>
              <a:rPr lang="en-US" sz="1500" b="1" dirty="0" smtClean="0">
                <a:latin typeface="Courier New" pitchFamily="49" charset="0"/>
                <a:cs typeface="Courier New" pitchFamily="49" charset="0"/>
              </a:rPr>
              <a:t>: */</a:t>
            </a:r>
          </a:p>
          <a:p>
            <a:r>
              <a:rPr lang="en-US" sz="1500" b="1" dirty="0" smtClean="0">
                <a:latin typeface="Courier New" pitchFamily="49" charset="0"/>
                <a:cs typeface="Courier New" pitchFamily="49" charset="0"/>
              </a:rPr>
              <a:t>FOR EACH pt_mstr WHERE pt-domain = "10USA" NO-LOCK:</a:t>
            </a:r>
          </a:p>
          <a:p>
            <a:r>
              <a:rPr lang="en-US" sz="1500" b="1" dirty="0" smtClean="0">
                <a:latin typeface="Courier New" pitchFamily="49" charset="0"/>
                <a:cs typeface="Courier New" pitchFamily="49" charset="0"/>
              </a:rPr>
              <a:t>   </a:t>
            </a:r>
            <a:r>
              <a:rPr lang="en-US" sz="1500" b="1" dirty="0" smtClean="0">
                <a:solidFill>
                  <a:srgbClr val="0070C0"/>
                </a:solidFill>
                <a:latin typeface="Courier New" pitchFamily="49" charset="0"/>
                <a:cs typeface="Courier New" pitchFamily="49" charset="0"/>
              </a:rPr>
              <a:t>CASE pt_group:</a:t>
            </a:r>
          </a:p>
          <a:p>
            <a:r>
              <a:rPr lang="en-US" sz="1500" b="1" dirty="0" smtClean="0">
                <a:solidFill>
                  <a:srgbClr val="0070C0"/>
                </a:solidFill>
                <a:latin typeface="Courier New" pitchFamily="49" charset="0"/>
                <a:cs typeface="Courier New" pitchFamily="49" charset="0"/>
              </a:rPr>
              <a:t>      WHEN "Electron" THEN</a:t>
            </a:r>
          </a:p>
          <a:p>
            <a:r>
              <a:rPr lang="en-US" sz="1500" b="1" dirty="0" smtClean="0">
                <a:solidFill>
                  <a:srgbClr val="0070C0"/>
                </a:solidFill>
                <a:latin typeface="Courier New" pitchFamily="49" charset="0"/>
                <a:cs typeface="Courier New" pitchFamily="49" charset="0"/>
              </a:rPr>
              <a:t>         </a:t>
            </a:r>
            <a:r>
              <a:rPr lang="en-US" sz="1500" b="1" dirty="0" smtClean="0">
                <a:latin typeface="Courier New" pitchFamily="49" charset="0"/>
                <a:cs typeface="Courier New" pitchFamily="49" charset="0"/>
              </a:rPr>
              <a:t>DISPLAY pt_part pt_desc1 pt_prod_line pt_group WITH WIDTH 80.</a:t>
            </a:r>
          </a:p>
          <a:p>
            <a:r>
              <a:rPr lang="en-US" sz="1500" b="1" dirty="0" smtClean="0">
                <a:latin typeface="Courier New" pitchFamily="49" charset="0"/>
                <a:cs typeface="Courier New" pitchFamily="49" charset="0"/>
              </a:rPr>
              <a:t>      </a:t>
            </a:r>
            <a:r>
              <a:rPr lang="en-US" sz="1500" b="1" dirty="0" smtClean="0">
                <a:solidFill>
                  <a:srgbClr val="0070C0"/>
                </a:solidFill>
                <a:latin typeface="Courier New" pitchFamily="49" charset="0"/>
                <a:cs typeface="Courier New" pitchFamily="49" charset="0"/>
              </a:rPr>
              <a:t>WHEN "Medical" THEN</a:t>
            </a:r>
          </a:p>
          <a:p>
            <a:r>
              <a:rPr lang="en-US" sz="1500" b="1" dirty="0" smtClean="0">
                <a:solidFill>
                  <a:srgbClr val="0070C0"/>
                </a:solidFill>
                <a:latin typeface="Courier New" pitchFamily="49" charset="0"/>
                <a:cs typeface="Courier New" pitchFamily="49" charset="0"/>
              </a:rPr>
              <a:t>         </a:t>
            </a:r>
            <a:r>
              <a:rPr lang="en-US" sz="1500" b="1" dirty="0" smtClean="0">
                <a:latin typeface="Courier New" pitchFamily="49" charset="0"/>
                <a:cs typeface="Courier New" pitchFamily="49" charset="0"/>
              </a:rPr>
              <a:t>DISPLAY pt_part pt_desc1 pt_prod_line pt_group WITH WIDTH 80.</a:t>
            </a:r>
          </a:p>
          <a:p>
            <a:r>
              <a:rPr lang="en-US" sz="1500" b="1" dirty="0" smtClean="0">
                <a:solidFill>
                  <a:srgbClr val="0070C0"/>
                </a:solidFill>
                <a:latin typeface="Courier New" pitchFamily="49" charset="0"/>
                <a:cs typeface="Courier New" pitchFamily="49" charset="0"/>
              </a:rPr>
              <a:t>      OTHERWISE DO</a:t>
            </a:r>
            <a:r>
              <a:rPr lang="en-US" sz="1500" b="1" dirty="0" smtClean="0">
                <a:latin typeface="Courier New" pitchFamily="49" charset="0"/>
                <a:cs typeface="Courier New" pitchFamily="49" charset="0"/>
              </a:rPr>
              <a:t>:</a:t>
            </a:r>
          </a:p>
          <a:p>
            <a:r>
              <a:rPr lang="en-US" sz="1500" b="1" dirty="0" smtClean="0">
                <a:latin typeface="Courier New" pitchFamily="49" charset="0"/>
                <a:cs typeface="Courier New" pitchFamily="49" charset="0"/>
              </a:rPr>
              <a:t>         MESSAGE "Item " + pt_part " not in ELECTRON group". </a:t>
            </a:r>
          </a:p>
          <a:p>
            <a:r>
              <a:rPr lang="en-US" sz="1500" b="1" dirty="0" smtClean="0">
                <a:latin typeface="Courier New" pitchFamily="49" charset="0"/>
                <a:cs typeface="Courier New" pitchFamily="49" charset="0"/>
              </a:rPr>
              <a:t>         DISPLAY pt_part pt_desc1 pt_prod_line pt_group "***" </a:t>
            </a:r>
          </a:p>
          <a:p>
            <a:r>
              <a:rPr lang="en-US" sz="1500" b="1" dirty="0" smtClean="0">
                <a:latin typeface="Courier New" pitchFamily="49" charset="0"/>
                <a:cs typeface="Courier New" pitchFamily="49" charset="0"/>
              </a:rPr>
              <a:t>         WITH WIDTH 80.</a:t>
            </a:r>
          </a:p>
          <a:p>
            <a:r>
              <a:rPr lang="en-US" sz="1500" b="1" dirty="0" smtClean="0">
                <a:latin typeface="Courier New" pitchFamily="49" charset="0"/>
                <a:cs typeface="Courier New" pitchFamily="49" charset="0"/>
              </a:rPr>
              <a:t>      </a:t>
            </a:r>
            <a:r>
              <a:rPr lang="en-US" sz="1500" b="1" dirty="0" smtClean="0">
                <a:solidFill>
                  <a:srgbClr val="0070C0"/>
                </a:solidFill>
                <a:latin typeface="Courier New" pitchFamily="49" charset="0"/>
                <a:cs typeface="Courier New" pitchFamily="49" charset="0"/>
              </a:rPr>
              <a:t>END.</a:t>
            </a:r>
          </a:p>
          <a:p>
            <a:r>
              <a:rPr lang="en-US" sz="1500" b="1" dirty="0" smtClean="0">
                <a:solidFill>
                  <a:srgbClr val="0070C0"/>
                </a:solidFill>
                <a:latin typeface="Courier New" pitchFamily="49" charset="0"/>
                <a:cs typeface="Courier New" pitchFamily="49" charset="0"/>
              </a:rPr>
              <a:t>   END CASE.</a:t>
            </a:r>
          </a:p>
          <a:p>
            <a:r>
              <a:rPr lang="en-US" sz="1500" b="1" dirty="0" smtClean="0">
                <a:latin typeface="Courier New" pitchFamily="49" charset="0"/>
                <a:cs typeface="Courier New" pitchFamily="49" charset="0"/>
              </a:rPr>
              <a:t>END.</a:t>
            </a:r>
            <a:endParaRPr lang="en-US" sz="1500" b="1" dirty="0">
              <a:latin typeface="Courier New" pitchFamily="49" charset="0"/>
              <a:cs typeface="Courier New" pitchFamily="49" charset="0"/>
            </a:endParaRPr>
          </a:p>
        </p:txBody>
      </p:sp>
      <p:sp>
        <p:nvSpPr>
          <p:cNvPr id="6"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PP-GS-1144</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server"/>
          <p:cNvSpPr>
            <a:spLocks noEditPoints="1" noChangeArrowheads="1"/>
          </p:cNvSpPr>
          <p:nvPr/>
        </p:nvSpPr>
        <p:spPr bwMode="auto">
          <a:xfrm>
            <a:off x="2752997" y="1339804"/>
            <a:ext cx="1809750" cy="1809750"/>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761 w 21600"/>
              <a:gd name="T17" fmla="*/ 22454 h 21600"/>
              <a:gd name="T18" fmla="*/ 21069 w 21600"/>
              <a:gd name="T19" fmla="*/ 28282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0" y="0"/>
                </a:moveTo>
                <a:lnTo>
                  <a:pt x="21600" y="0"/>
                </a:lnTo>
                <a:lnTo>
                  <a:pt x="21600" y="21600"/>
                </a:lnTo>
                <a:lnTo>
                  <a:pt x="0" y="21600"/>
                </a:lnTo>
                <a:lnTo>
                  <a:pt x="0" y="0"/>
                </a:lnTo>
                <a:close/>
              </a:path>
              <a:path w="21600" h="21600" extrusionOk="0">
                <a:moveTo>
                  <a:pt x="1662" y="1709"/>
                </a:moveTo>
                <a:lnTo>
                  <a:pt x="9046" y="1709"/>
                </a:lnTo>
                <a:lnTo>
                  <a:pt x="9046" y="2331"/>
                </a:lnTo>
                <a:lnTo>
                  <a:pt x="1662" y="2331"/>
                </a:lnTo>
                <a:lnTo>
                  <a:pt x="1662" y="1709"/>
                </a:lnTo>
                <a:moveTo>
                  <a:pt x="0" y="4351"/>
                </a:moveTo>
                <a:lnTo>
                  <a:pt x="10892" y="4351"/>
                </a:lnTo>
                <a:lnTo>
                  <a:pt x="10892" y="14141"/>
                </a:lnTo>
                <a:lnTo>
                  <a:pt x="21600" y="14141"/>
                </a:lnTo>
                <a:moveTo>
                  <a:pt x="11631" y="1243"/>
                </a:moveTo>
                <a:lnTo>
                  <a:pt x="20492" y="1243"/>
                </a:lnTo>
                <a:lnTo>
                  <a:pt x="20492" y="1554"/>
                </a:lnTo>
                <a:lnTo>
                  <a:pt x="11631" y="1554"/>
                </a:lnTo>
                <a:lnTo>
                  <a:pt x="11631" y="1243"/>
                </a:lnTo>
                <a:moveTo>
                  <a:pt x="11631" y="3263"/>
                </a:moveTo>
                <a:lnTo>
                  <a:pt x="20492" y="3263"/>
                </a:lnTo>
                <a:lnTo>
                  <a:pt x="20492" y="3574"/>
                </a:lnTo>
                <a:lnTo>
                  <a:pt x="11631" y="3574"/>
                </a:lnTo>
                <a:lnTo>
                  <a:pt x="11631" y="3263"/>
                </a:lnTo>
                <a:moveTo>
                  <a:pt x="11631" y="6060"/>
                </a:moveTo>
                <a:lnTo>
                  <a:pt x="20492" y="6060"/>
                </a:lnTo>
                <a:lnTo>
                  <a:pt x="20492" y="6371"/>
                </a:lnTo>
                <a:lnTo>
                  <a:pt x="11631" y="6371"/>
                </a:lnTo>
                <a:lnTo>
                  <a:pt x="11631" y="6060"/>
                </a:lnTo>
                <a:moveTo>
                  <a:pt x="11631" y="8081"/>
                </a:moveTo>
                <a:lnTo>
                  <a:pt x="20308" y="8081"/>
                </a:lnTo>
                <a:lnTo>
                  <a:pt x="20308" y="8391"/>
                </a:lnTo>
                <a:lnTo>
                  <a:pt x="11631" y="8391"/>
                </a:lnTo>
                <a:lnTo>
                  <a:pt x="11631" y="8081"/>
                </a:lnTo>
                <a:moveTo>
                  <a:pt x="11631" y="4196"/>
                </a:moveTo>
                <a:lnTo>
                  <a:pt x="12369" y="4196"/>
                </a:lnTo>
                <a:lnTo>
                  <a:pt x="12369" y="4817"/>
                </a:lnTo>
                <a:lnTo>
                  <a:pt x="11631" y="4817"/>
                </a:lnTo>
                <a:lnTo>
                  <a:pt x="11631" y="4196"/>
                </a:lnTo>
                <a:moveTo>
                  <a:pt x="14400" y="4196"/>
                </a:moveTo>
                <a:lnTo>
                  <a:pt x="15138" y="4196"/>
                </a:lnTo>
                <a:lnTo>
                  <a:pt x="15138" y="4817"/>
                </a:lnTo>
                <a:lnTo>
                  <a:pt x="14400" y="4817"/>
                </a:lnTo>
                <a:lnTo>
                  <a:pt x="14400" y="4196"/>
                </a:lnTo>
                <a:moveTo>
                  <a:pt x="16985" y="4196"/>
                </a:moveTo>
                <a:lnTo>
                  <a:pt x="17723" y="4196"/>
                </a:lnTo>
                <a:lnTo>
                  <a:pt x="17723" y="4817"/>
                </a:lnTo>
                <a:lnTo>
                  <a:pt x="16985" y="4817"/>
                </a:lnTo>
                <a:lnTo>
                  <a:pt x="16985" y="4196"/>
                </a:lnTo>
                <a:moveTo>
                  <a:pt x="19754" y="4196"/>
                </a:moveTo>
                <a:lnTo>
                  <a:pt x="20492" y="4196"/>
                </a:lnTo>
                <a:lnTo>
                  <a:pt x="20492" y="4817"/>
                </a:lnTo>
                <a:lnTo>
                  <a:pt x="19754" y="4817"/>
                </a:lnTo>
                <a:lnTo>
                  <a:pt x="19754" y="4196"/>
                </a:lnTo>
                <a:moveTo>
                  <a:pt x="11631" y="9635"/>
                </a:moveTo>
                <a:lnTo>
                  <a:pt x="12369" y="9635"/>
                </a:lnTo>
                <a:lnTo>
                  <a:pt x="12369" y="10256"/>
                </a:lnTo>
                <a:lnTo>
                  <a:pt x="11631" y="10256"/>
                </a:lnTo>
                <a:lnTo>
                  <a:pt x="11631" y="9635"/>
                </a:lnTo>
                <a:moveTo>
                  <a:pt x="14400" y="9635"/>
                </a:moveTo>
                <a:lnTo>
                  <a:pt x="15138" y="9635"/>
                </a:lnTo>
                <a:lnTo>
                  <a:pt x="15138" y="10256"/>
                </a:lnTo>
                <a:lnTo>
                  <a:pt x="14400" y="10256"/>
                </a:lnTo>
                <a:lnTo>
                  <a:pt x="14400" y="9635"/>
                </a:lnTo>
                <a:moveTo>
                  <a:pt x="16985" y="9635"/>
                </a:moveTo>
                <a:lnTo>
                  <a:pt x="17723" y="9635"/>
                </a:lnTo>
                <a:lnTo>
                  <a:pt x="17723" y="10256"/>
                </a:lnTo>
                <a:lnTo>
                  <a:pt x="16985" y="10256"/>
                </a:lnTo>
                <a:lnTo>
                  <a:pt x="16985" y="9635"/>
                </a:lnTo>
                <a:moveTo>
                  <a:pt x="19754" y="9635"/>
                </a:moveTo>
                <a:lnTo>
                  <a:pt x="20492" y="9635"/>
                </a:lnTo>
                <a:lnTo>
                  <a:pt x="20492" y="10256"/>
                </a:lnTo>
                <a:lnTo>
                  <a:pt x="19754" y="10256"/>
                </a:lnTo>
                <a:lnTo>
                  <a:pt x="19754" y="9635"/>
                </a:lnTo>
                <a:moveTo>
                  <a:pt x="10892" y="14141"/>
                </a:moveTo>
                <a:lnTo>
                  <a:pt x="10892" y="15384"/>
                </a:lnTo>
                <a:lnTo>
                  <a:pt x="10892" y="20046"/>
                </a:lnTo>
                <a:lnTo>
                  <a:pt x="10892" y="21600"/>
                </a:lnTo>
                <a:lnTo>
                  <a:pt x="10892" y="14141"/>
                </a:lnTo>
                <a:moveTo>
                  <a:pt x="10892" y="4351"/>
                </a:moveTo>
                <a:lnTo>
                  <a:pt x="10892" y="3574"/>
                </a:lnTo>
                <a:lnTo>
                  <a:pt x="10892" y="932"/>
                </a:lnTo>
                <a:lnTo>
                  <a:pt x="10892" y="0"/>
                </a:lnTo>
                <a:lnTo>
                  <a:pt x="10892" y="4351"/>
                </a:lnTo>
              </a:path>
            </a:pathLst>
          </a:custGeom>
          <a:solidFill>
            <a:srgbClr val="FFFFCC"/>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 name="Content Placeholder 2"/>
          <p:cNvSpPr>
            <a:spLocks noGrp="1"/>
          </p:cNvSpPr>
          <p:nvPr>
            <p:ph idx="1"/>
          </p:nvPr>
        </p:nvSpPr>
        <p:spPr>
          <a:xfrm>
            <a:off x="457200" y="1316182"/>
            <a:ext cx="8599040" cy="4999951"/>
          </a:xfrm>
        </p:spPr>
        <p:txBody>
          <a:bodyPr>
            <a:normAutofit fontScale="92500" lnSpcReduction="10000"/>
          </a:bodyPr>
          <a:lstStyle/>
          <a:p>
            <a:endParaRPr lang="en-US" dirty="0" smtClean="0"/>
          </a:p>
          <a:p>
            <a:endParaRPr lang="en-US" dirty="0" smtClean="0"/>
          </a:p>
          <a:p>
            <a:endParaRPr lang="en-US" dirty="0" smtClean="0"/>
          </a:p>
          <a:p>
            <a:pPr>
              <a:lnSpc>
                <a:spcPct val="90000"/>
              </a:lnSpc>
              <a:spcBef>
                <a:spcPct val="25000"/>
              </a:spcBef>
              <a:buClr>
                <a:srgbClr val="F79646"/>
              </a:buClr>
            </a:pPr>
            <a:endParaRPr lang="en-US" dirty="0" smtClean="0"/>
          </a:p>
          <a:p>
            <a:pPr>
              <a:lnSpc>
                <a:spcPct val="90000"/>
              </a:lnSpc>
              <a:spcBef>
                <a:spcPct val="25000"/>
              </a:spcBef>
              <a:buClr>
                <a:srgbClr val="F79646"/>
              </a:buClr>
            </a:pPr>
            <a:endParaRPr lang="en-US" dirty="0" smtClean="0"/>
          </a:p>
          <a:p>
            <a:pPr>
              <a:lnSpc>
                <a:spcPct val="90000"/>
              </a:lnSpc>
              <a:spcBef>
                <a:spcPct val="25000"/>
              </a:spcBef>
              <a:buClr>
                <a:srgbClr val="F79646"/>
              </a:buClr>
            </a:pPr>
            <a:r>
              <a:rPr lang="en-US" dirty="0" smtClean="0">
                <a:solidFill>
                  <a:schemeClr val="tx2">
                    <a:lumMod val="90000"/>
                    <a:lumOff val="10000"/>
                  </a:schemeClr>
                </a:solidFill>
                <a:cs typeface="Courier New" pitchFamily="49" charset="0"/>
              </a:rPr>
              <a:t>A buffer is temporary memory where data is held</a:t>
            </a:r>
          </a:p>
          <a:p>
            <a:pPr>
              <a:lnSpc>
                <a:spcPct val="90000"/>
              </a:lnSpc>
              <a:spcBef>
                <a:spcPct val="25000"/>
              </a:spcBef>
              <a:buClr>
                <a:srgbClr val="F79646"/>
              </a:buClr>
            </a:pPr>
            <a:r>
              <a:rPr lang="en-US" dirty="0" smtClean="0">
                <a:solidFill>
                  <a:schemeClr val="tx2">
                    <a:lumMod val="90000"/>
                    <a:lumOff val="10000"/>
                  </a:schemeClr>
                </a:solidFill>
              </a:rPr>
              <a:t>All data modifications are first moved to the record buffer (working area)</a:t>
            </a:r>
          </a:p>
          <a:p>
            <a:pPr>
              <a:lnSpc>
                <a:spcPct val="90000"/>
              </a:lnSpc>
              <a:spcBef>
                <a:spcPct val="25000"/>
              </a:spcBef>
              <a:buClr>
                <a:srgbClr val="F79646"/>
              </a:buClr>
            </a:pPr>
            <a:r>
              <a:rPr lang="en-US" dirty="0" smtClean="0">
                <a:solidFill>
                  <a:schemeClr val="tx2">
                    <a:lumMod val="90000"/>
                    <a:lumOff val="10000"/>
                  </a:schemeClr>
                </a:solidFill>
              </a:rPr>
              <a:t>The screen buffer lets users see the record</a:t>
            </a:r>
          </a:p>
          <a:p>
            <a:pPr>
              <a:lnSpc>
                <a:spcPct val="90000"/>
              </a:lnSpc>
              <a:spcBef>
                <a:spcPct val="25000"/>
              </a:spcBef>
              <a:buClr>
                <a:srgbClr val="F79646"/>
              </a:buClr>
            </a:pPr>
            <a:r>
              <a:rPr lang="en-US" dirty="0" smtClean="0">
                <a:solidFill>
                  <a:schemeClr val="tx2">
                    <a:lumMod val="90000"/>
                    <a:lumOff val="10000"/>
                  </a:schemeClr>
                </a:solidFill>
              </a:rPr>
              <a:t>User input lets users change the record</a:t>
            </a:r>
          </a:p>
          <a:p>
            <a:pPr>
              <a:lnSpc>
                <a:spcPct val="90000"/>
              </a:lnSpc>
              <a:spcBef>
                <a:spcPct val="25000"/>
              </a:spcBef>
              <a:buClr>
                <a:srgbClr val="F79646"/>
              </a:buClr>
            </a:pPr>
            <a:r>
              <a:rPr lang="en-US" dirty="0" smtClean="0">
                <a:solidFill>
                  <a:schemeClr val="tx2">
                    <a:lumMod val="90000"/>
                    <a:lumOff val="10000"/>
                  </a:schemeClr>
                </a:solidFill>
              </a:rPr>
              <a:t>Changes must be moved back to the record buffer</a:t>
            </a:r>
          </a:p>
        </p:txBody>
      </p:sp>
      <p:sp>
        <p:nvSpPr>
          <p:cNvPr id="4" name="Title 3"/>
          <p:cNvSpPr>
            <a:spLocks noGrp="1"/>
          </p:cNvSpPr>
          <p:nvPr>
            <p:ph type="title"/>
          </p:nvPr>
        </p:nvSpPr>
        <p:spPr>
          <a:xfrm>
            <a:off x="457200" y="238956"/>
            <a:ext cx="8229600" cy="708730"/>
          </a:xfrm>
        </p:spPr>
        <p:txBody>
          <a:bodyPr/>
          <a:lstStyle/>
          <a:p>
            <a:r>
              <a:rPr lang="en-US" dirty="0" smtClean="0"/>
              <a:t>Data Buffers</a:t>
            </a:r>
            <a:endParaRPr lang="en-US" dirty="0"/>
          </a:p>
        </p:txBody>
      </p:sp>
      <p:sp>
        <p:nvSpPr>
          <p:cNvPr id="6" name="Line 7"/>
          <p:cNvSpPr>
            <a:spLocks noChangeShapeType="1"/>
          </p:cNvSpPr>
          <p:nvPr/>
        </p:nvSpPr>
        <p:spPr bwMode="auto">
          <a:xfrm flipV="1">
            <a:off x="4775198" y="2058348"/>
            <a:ext cx="701948" cy="45719"/>
          </a:xfrm>
          <a:prstGeom prst="line">
            <a:avLst/>
          </a:prstGeom>
          <a:noFill/>
          <a:ln w="28575">
            <a:solidFill>
              <a:schemeClr val="tx1"/>
            </a:solidFill>
            <a:round/>
            <a:headEnd/>
            <a:tailEnd type="triangle" w="med" len="med"/>
          </a:ln>
        </p:spPr>
        <p:txBody>
          <a:bodyPr wrap="square" lIns="90488" tIns="44450" rIns="90488" bIns="44450" anchor="ctr">
            <a:spAutoFit/>
          </a:bodyPr>
          <a:lstStyle/>
          <a:p>
            <a:endParaRPr lang="en-US" dirty="0"/>
          </a:p>
        </p:txBody>
      </p:sp>
      <p:sp>
        <p:nvSpPr>
          <p:cNvPr id="11" name="Line 13"/>
          <p:cNvSpPr>
            <a:spLocks noChangeShapeType="1"/>
          </p:cNvSpPr>
          <p:nvPr/>
        </p:nvSpPr>
        <p:spPr bwMode="auto">
          <a:xfrm rot="10800000" flipV="1">
            <a:off x="4775198" y="2198017"/>
            <a:ext cx="701947" cy="45719"/>
          </a:xfrm>
          <a:prstGeom prst="line">
            <a:avLst/>
          </a:prstGeom>
          <a:noFill/>
          <a:ln w="28575">
            <a:solidFill>
              <a:schemeClr val="tx1"/>
            </a:solidFill>
            <a:round/>
            <a:headEnd/>
            <a:tailEnd type="triangle" w="med" len="med"/>
          </a:ln>
        </p:spPr>
        <p:txBody>
          <a:bodyPr wrap="square" lIns="90488" tIns="44450" rIns="90488" bIns="44450" anchor="ctr">
            <a:spAutoFit/>
          </a:bodyPr>
          <a:lstStyle/>
          <a:p>
            <a:endParaRPr lang="en-US" dirty="0"/>
          </a:p>
        </p:txBody>
      </p:sp>
      <p:sp>
        <p:nvSpPr>
          <p:cNvPr id="12" name="Text Box 14"/>
          <p:cNvSpPr txBox="1">
            <a:spLocks noChangeArrowheads="1"/>
          </p:cNvSpPr>
          <p:nvPr/>
        </p:nvSpPr>
        <p:spPr bwMode="auto">
          <a:xfrm>
            <a:off x="7489355" y="1862028"/>
            <a:ext cx="1197445" cy="335989"/>
          </a:xfrm>
          <a:prstGeom prst="rect">
            <a:avLst/>
          </a:prstGeom>
          <a:noFill/>
          <a:ln w="9525">
            <a:noFill/>
            <a:miter lim="800000"/>
            <a:headEnd/>
            <a:tailEnd/>
          </a:ln>
        </p:spPr>
        <p:txBody>
          <a:bodyPr wrap="none" lIns="90488" tIns="44450" rIns="90488" bIns="44450">
            <a:spAutoFit/>
          </a:bodyPr>
          <a:lstStyle/>
          <a:p>
            <a:pPr algn="l" eaLnBrk="0" hangingPunct="0"/>
            <a:r>
              <a:rPr lang="en-US" sz="1600" b="1" dirty="0">
                <a:latin typeface="Arial" charset="0"/>
              </a:rPr>
              <a:t>User </a:t>
            </a:r>
            <a:r>
              <a:rPr lang="en-US" sz="1600" b="1" dirty="0" smtClean="0">
                <a:latin typeface="Arial" charset="0"/>
              </a:rPr>
              <a:t>input</a:t>
            </a:r>
            <a:endParaRPr lang="en-US" sz="1600" b="1" dirty="0">
              <a:latin typeface="Arial" charset="0"/>
            </a:endParaRPr>
          </a:p>
        </p:txBody>
      </p:sp>
      <p:sp>
        <p:nvSpPr>
          <p:cNvPr id="13" name="Line 4"/>
          <p:cNvSpPr>
            <a:spLocks noChangeShapeType="1"/>
          </p:cNvSpPr>
          <p:nvPr/>
        </p:nvSpPr>
        <p:spPr bwMode="auto">
          <a:xfrm flipV="1">
            <a:off x="1981199" y="2152298"/>
            <a:ext cx="609600" cy="45719"/>
          </a:xfrm>
          <a:prstGeom prst="line">
            <a:avLst/>
          </a:prstGeom>
          <a:noFill/>
          <a:ln w="28575">
            <a:solidFill>
              <a:schemeClr val="tx1"/>
            </a:solidFill>
            <a:round/>
            <a:headEnd/>
            <a:tailEnd type="triangle" w="med" len="med"/>
          </a:ln>
        </p:spPr>
        <p:txBody>
          <a:bodyPr wrap="square" lIns="90488" tIns="44450" rIns="90488" bIns="44450" anchor="ctr">
            <a:spAutoFit/>
          </a:bodyPr>
          <a:lstStyle/>
          <a:p>
            <a:endParaRPr lang="en-US" dirty="0"/>
          </a:p>
        </p:txBody>
      </p:sp>
      <p:sp>
        <p:nvSpPr>
          <p:cNvPr id="14" name="AutoShape 5"/>
          <p:cNvSpPr>
            <a:spLocks noChangeArrowheads="1"/>
          </p:cNvSpPr>
          <p:nvPr/>
        </p:nvSpPr>
        <p:spPr bwMode="auto">
          <a:xfrm>
            <a:off x="685800" y="1776413"/>
            <a:ext cx="1143000" cy="838200"/>
          </a:xfrm>
          <a:prstGeom prst="can">
            <a:avLst>
              <a:gd name="adj" fmla="val 25000"/>
            </a:avLst>
          </a:prstGeom>
          <a:solidFill>
            <a:srgbClr val="534898"/>
          </a:solidFill>
          <a:ln w="9525">
            <a:solidFill>
              <a:schemeClr val="tx1"/>
            </a:solidFill>
            <a:round/>
            <a:headEnd/>
            <a:tailEnd/>
          </a:ln>
        </p:spPr>
        <p:txBody>
          <a:bodyPr lIns="90488" tIns="44450" rIns="90488" bIns="44450" anchor="ctr">
            <a:spAutoFit/>
          </a:bodyPr>
          <a:lstStyle/>
          <a:p>
            <a:endParaRPr lang="en-US" dirty="0"/>
          </a:p>
        </p:txBody>
      </p:sp>
      <p:sp>
        <p:nvSpPr>
          <p:cNvPr id="15" name="AutoShape 6"/>
          <p:cNvSpPr>
            <a:spLocks noChangeArrowheads="1"/>
          </p:cNvSpPr>
          <p:nvPr/>
        </p:nvSpPr>
        <p:spPr bwMode="auto">
          <a:xfrm>
            <a:off x="2752997" y="1862028"/>
            <a:ext cx="1007649" cy="940599"/>
          </a:xfrm>
          <a:prstGeom prst="foldedCorner">
            <a:avLst>
              <a:gd name="adj" fmla="val 12500"/>
            </a:avLst>
          </a:prstGeom>
          <a:noFill/>
          <a:ln w="9525">
            <a:noFill/>
            <a:round/>
            <a:headEnd/>
            <a:tailEnd/>
          </a:ln>
        </p:spPr>
        <p:txBody>
          <a:bodyPr wrap="none" lIns="90488" tIns="44450" rIns="90488" bIns="44450" anchor="ctr">
            <a:spAutoFit/>
          </a:bodyPr>
          <a:lstStyle/>
          <a:p>
            <a:pPr algn="ctr" eaLnBrk="0" hangingPunct="0"/>
            <a:r>
              <a:rPr lang="en-US" sz="1600" b="1" dirty="0">
                <a:latin typeface="Arial" charset="0"/>
              </a:rPr>
              <a:t> Record </a:t>
            </a:r>
          </a:p>
          <a:p>
            <a:pPr algn="ctr" eaLnBrk="0" hangingPunct="0"/>
            <a:r>
              <a:rPr lang="en-US" sz="1600" b="1" dirty="0">
                <a:latin typeface="Arial" charset="0"/>
              </a:rPr>
              <a:t>Buffer</a:t>
            </a:r>
          </a:p>
          <a:p>
            <a:pPr eaLnBrk="0" hangingPunct="0"/>
            <a:endParaRPr lang="en-US" sz="1600" b="1" dirty="0">
              <a:latin typeface="Arial" charset="0"/>
            </a:endParaRPr>
          </a:p>
        </p:txBody>
      </p:sp>
      <p:sp>
        <p:nvSpPr>
          <p:cNvPr id="16" name="Text Box 8"/>
          <p:cNvSpPr txBox="1">
            <a:spLocks noChangeArrowheads="1"/>
          </p:cNvSpPr>
          <p:nvPr/>
        </p:nvSpPr>
        <p:spPr bwMode="auto">
          <a:xfrm>
            <a:off x="685800" y="2028825"/>
            <a:ext cx="1082675" cy="333375"/>
          </a:xfrm>
          <a:prstGeom prst="rect">
            <a:avLst/>
          </a:prstGeom>
          <a:noFill/>
          <a:ln w="9525">
            <a:noFill/>
            <a:miter lim="800000"/>
            <a:headEnd/>
            <a:tailEnd/>
          </a:ln>
        </p:spPr>
        <p:txBody>
          <a:bodyPr wrap="none" lIns="90488" tIns="44450" rIns="90488" bIns="44450">
            <a:spAutoFit/>
          </a:bodyPr>
          <a:lstStyle/>
          <a:p>
            <a:pPr algn="l" eaLnBrk="0" hangingPunct="0"/>
            <a:r>
              <a:rPr lang="en-US" sz="1600" b="1" dirty="0">
                <a:solidFill>
                  <a:schemeClr val="bg1"/>
                </a:solidFill>
                <a:latin typeface="Arial" charset="0"/>
              </a:rPr>
              <a:t>Database</a:t>
            </a:r>
          </a:p>
        </p:txBody>
      </p:sp>
      <p:pic>
        <p:nvPicPr>
          <p:cNvPr id="2051" name="Picture 3" descr="C:\Program Files (x86)\Microsoft Office\MEDIA\CAGCAT10\j0195384.wmf"/>
          <p:cNvPicPr>
            <a:picLocks noChangeAspect="1" noChangeArrowheads="1"/>
          </p:cNvPicPr>
          <p:nvPr/>
        </p:nvPicPr>
        <p:blipFill>
          <a:blip r:embed="rId3"/>
          <a:srcRect/>
          <a:stretch>
            <a:fillRect/>
          </a:stretch>
        </p:blipFill>
        <p:spPr bwMode="auto">
          <a:xfrm>
            <a:off x="5693473" y="1316182"/>
            <a:ext cx="1795882" cy="1833372"/>
          </a:xfrm>
          <a:prstGeom prst="rect">
            <a:avLst/>
          </a:prstGeom>
          <a:noFill/>
        </p:spPr>
      </p:pic>
      <p:sp>
        <p:nvSpPr>
          <p:cNvPr id="18" name="Text Box 14"/>
          <p:cNvSpPr txBox="1">
            <a:spLocks noChangeArrowheads="1"/>
          </p:cNvSpPr>
          <p:nvPr/>
        </p:nvSpPr>
        <p:spPr bwMode="auto">
          <a:xfrm>
            <a:off x="5680044" y="812198"/>
            <a:ext cx="1527663" cy="335989"/>
          </a:xfrm>
          <a:prstGeom prst="rect">
            <a:avLst/>
          </a:prstGeom>
          <a:noFill/>
          <a:ln w="9525">
            <a:noFill/>
            <a:miter lim="800000"/>
            <a:headEnd/>
            <a:tailEnd/>
          </a:ln>
        </p:spPr>
        <p:txBody>
          <a:bodyPr wrap="none" lIns="90488" tIns="44450" rIns="90488" bIns="44450">
            <a:spAutoFit/>
          </a:bodyPr>
          <a:lstStyle/>
          <a:p>
            <a:pPr algn="l" eaLnBrk="0" hangingPunct="0"/>
            <a:r>
              <a:rPr lang="en-US" sz="1600" b="1" dirty="0" smtClean="0">
                <a:latin typeface="Arial" charset="0"/>
              </a:rPr>
              <a:t>Screen Buffer</a:t>
            </a:r>
            <a:endParaRPr lang="en-US" sz="1600" b="1" dirty="0">
              <a:latin typeface="Arial" charset="0"/>
            </a:endParaRPr>
          </a:p>
        </p:txBody>
      </p:sp>
      <p:sp>
        <p:nvSpPr>
          <p:cNvPr id="22" name="Line Callout 1 21"/>
          <p:cNvSpPr/>
          <p:nvPr/>
        </p:nvSpPr>
        <p:spPr>
          <a:xfrm>
            <a:off x="5680044" y="812198"/>
            <a:ext cx="1527663" cy="335989"/>
          </a:xfrm>
          <a:prstGeom prst="borderCallout1">
            <a:avLst>
              <a:gd name="adj1" fmla="val 117027"/>
              <a:gd name="adj2" fmla="val 53760"/>
              <a:gd name="adj3" fmla="val 172978"/>
              <a:gd name="adj4" fmla="val 39508"/>
            </a:avLst>
          </a:prstGeom>
          <a:noFill/>
          <a:ln>
            <a:solidFill>
              <a:schemeClr val="tx2"/>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3" name="Line Callout 1 22"/>
          <p:cNvSpPr/>
          <p:nvPr/>
        </p:nvSpPr>
        <p:spPr>
          <a:xfrm>
            <a:off x="7489355" y="1862028"/>
            <a:ext cx="1197445" cy="335989"/>
          </a:xfrm>
          <a:prstGeom prst="borderCallout1">
            <a:avLst>
              <a:gd name="adj1" fmla="val 117027"/>
              <a:gd name="adj2" fmla="val 53760"/>
              <a:gd name="adj3" fmla="val 150299"/>
              <a:gd name="adj4" fmla="val 266"/>
            </a:avLst>
          </a:prstGeom>
          <a:noFill/>
          <a:ln>
            <a:solidFill>
              <a:schemeClr val="tx2"/>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6" name="Line 13"/>
          <p:cNvSpPr>
            <a:spLocks noChangeShapeType="1"/>
          </p:cNvSpPr>
          <p:nvPr/>
        </p:nvSpPr>
        <p:spPr bwMode="auto">
          <a:xfrm rot="10800000" flipV="1">
            <a:off x="1981200" y="2316481"/>
            <a:ext cx="609600" cy="45719"/>
          </a:xfrm>
          <a:prstGeom prst="line">
            <a:avLst/>
          </a:prstGeom>
          <a:noFill/>
          <a:ln w="28575">
            <a:solidFill>
              <a:schemeClr val="tx1"/>
            </a:solidFill>
            <a:prstDash val="dash"/>
            <a:round/>
            <a:headEnd/>
            <a:tailEnd type="triangle" w="med" len="med"/>
          </a:ln>
        </p:spPr>
        <p:txBody>
          <a:bodyPr wrap="square" lIns="90488" tIns="44450" rIns="90488" bIns="44450" anchor="ctr">
            <a:spAutoFit/>
          </a:bodyPr>
          <a:lstStyle/>
          <a:p>
            <a:endParaRPr lang="en-US" dirty="0"/>
          </a:p>
        </p:txBody>
      </p:sp>
      <p:sp>
        <p:nvSpPr>
          <p:cNvPr id="19"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GS-1160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42629"/>
            <a:ext cx="8229600" cy="708730"/>
          </a:xfrm>
        </p:spPr>
        <p:txBody>
          <a:bodyPr/>
          <a:lstStyle/>
          <a:p>
            <a:r>
              <a:rPr lang="en-US" dirty="0" smtClean="0"/>
              <a:t>Data Movement</a:t>
            </a:r>
            <a:endParaRPr lang="en-US" dirty="0"/>
          </a:p>
        </p:txBody>
      </p:sp>
      <p:grpSp>
        <p:nvGrpSpPr>
          <p:cNvPr id="3" name="Group 50"/>
          <p:cNvGrpSpPr/>
          <p:nvPr/>
        </p:nvGrpSpPr>
        <p:grpSpPr>
          <a:xfrm>
            <a:off x="914400" y="1016118"/>
            <a:ext cx="7621376" cy="5327205"/>
            <a:chOff x="914400" y="1368712"/>
            <a:chExt cx="7621376" cy="5327205"/>
          </a:xfrm>
        </p:grpSpPr>
        <p:sp>
          <p:nvSpPr>
            <p:cNvPr id="7" name="Rectangle 6"/>
            <p:cNvSpPr>
              <a:spLocks noChangeArrowheads="1"/>
            </p:cNvSpPr>
            <p:nvPr/>
          </p:nvSpPr>
          <p:spPr bwMode="auto">
            <a:xfrm>
              <a:off x="4679408" y="6438701"/>
              <a:ext cx="3856368" cy="257216"/>
            </a:xfrm>
            <a:prstGeom prst="rect">
              <a:avLst/>
            </a:prstGeom>
            <a:noFill/>
            <a:ln w="9525">
              <a:noFill/>
              <a:miter lim="800000"/>
              <a:headEnd/>
              <a:tailEnd/>
            </a:ln>
          </p:spPr>
          <p:txBody>
            <a:bodyPr wrap="none" lIns="87086" tIns="43544" rIns="87086" bIns="43544">
              <a:spAutoFit/>
            </a:bodyPr>
            <a:lstStyle/>
            <a:p>
              <a:pPr algn="l" defTabSz="865188" eaLnBrk="0" hangingPunct="0"/>
              <a:r>
                <a:rPr lang="en-US" sz="1100" dirty="0">
                  <a:latin typeface="Times New Roman" pitchFamily="18" charset="0"/>
                </a:rPr>
                <a:t>Copyright </a:t>
              </a:r>
              <a:r>
                <a:rPr lang="en-US" sz="1100" dirty="0" smtClean="0">
                  <a:latin typeface="Times New Roman" pitchFamily="18" charset="0"/>
                </a:rPr>
                <a:t>Progress </a:t>
              </a:r>
              <a:r>
                <a:rPr lang="en-US" sz="1100" dirty="0">
                  <a:latin typeface="Times New Roman" pitchFamily="18" charset="0"/>
                </a:rPr>
                <a:t>Software </a:t>
              </a:r>
              <a:r>
                <a:rPr lang="en-US" sz="1100" dirty="0" smtClean="0">
                  <a:latin typeface="Times New Roman" pitchFamily="18" charset="0"/>
                </a:rPr>
                <a:t>Corporation. Used with permission.</a:t>
              </a:r>
              <a:endParaRPr lang="en-US" sz="1100" dirty="0">
                <a:latin typeface="Times New Roman" pitchFamily="18" charset="0"/>
              </a:endParaRPr>
            </a:p>
          </p:txBody>
        </p:sp>
        <p:sp>
          <p:nvSpPr>
            <p:cNvPr id="8" name="Rectangle 3"/>
            <p:cNvSpPr>
              <a:spLocks noChangeArrowheads="1"/>
            </p:cNvSpPr>
            <p:nvPr/>
          </p:nvSpPr>
          <p:spPr bwMode="auto">
            <a:xfrm>
              <a:off x="914400" y="4876800"/>
              <a:ext cx="7239000" cy="228600"/>
            </a:xfrm>
            <a:prstGeom prst="rect">
              <a:avLst/>
            </a:prstGeom>
            <a:solidFill>
              <a:srgbClr val="CCCCFF"/>
            </a:solidFill>
            <a:ln w="9525">
              <a:solidFill>
                <a:schemeClr val="tx1"/>
              </a:solidFill>
              <a:miter lim="800000"/>
              <a:headEnd/>
              <a:tailEnd/>
            </a:ln>
          </p:spPr>
          <p:txBody>
            <a:bodyPr lIns="90488" tIns="44450" rIns="90488" bIns="44450" anchor="ctr">
              <a:spAutoFit/>
            </a:bodyPr>
            <a:lstStyle/>
            <a:p>
              <a:endParaRPr lang="en-US" dirty="0"/>
            </a:p>
          </p:txBody>
        </p:sp>
        <p:sp>
          <p:nvSpPr>
            <p:cNvPr id="9" name="Rectangle 4"/>
            <p:cNvSpPr>
              <a:spLocks noChangeArrowheads="1"/>
            </p:cNvSpPr>
            <p:nvPr/>
          </p:nvSpPr>
          <p:spPr bwMode="auto">
            <a:xfrm>
              <a:off x="914400" y="6019800"/>
              <a:ext cx="7239000" cy="228600"/>
            </a:xfrm>
            <a:prstGeom prst="rect">
              <a:avLst/>
            </a:prstGeom>
            <a:solidFill>
              <a:srgbClr val="CCCCFF"/>
            </a:solidFill>
            <a:ln w="9525">
              <a:solidFill>
                <a:schemeClr val="tx1"/>
              </a:solidFill>
              <a:miter lim="800000"/>
              <a:headEnd/>
              <a:tailEnd/>
            </a:ln>
          </p:spPr>
          <p:txBody>
            <a:bodyPr lIns="90488" tIns="44450" rIns="90488" bIns="44450" anchor="ctr">
              <a:spAutoFit/>
            </a:bodyPr>
            <a:lstStyle/>
            <a:p>
              <a:endParaRPr lang="en-US" dirty="0"/>
            </a:p>
          </p:txBody>
        </p:sp>
        <p:sp>
          <p:nvSpPr>
            <p:cNvPr id="10" name="Rectangle 5"/>
            <p:cNvSpPr>
              <a:spLocks noChangeArrowheads="1"/>
            </p:cNvSpPr>
            <p:nvPr/>
          </p:nvSpPr>
          <p:spPr bwMode="auto">
            <a:xfrm>
              <a:off x="914400" y="2540000"/>
              <a:ext cx="7239000" cy="1155700"/>
            </a:xfrm>
            <a:prstGeom prst="rect">
              <a:avLst/>
            </a:prstGeom>
            <a:solidFill>
              <a:srgbClr val="CCCCFF"/>
            </a:solidFill>
            <a:ln w="9525">
              <a:solidFill>
                <a:schemeClr val="tx1"/>
              </a:solidFill>
              <a:miter lim="800000"/>
              <a:headEnd/>
              <a:tailEnd/>
            </a:ln>
          </p:spPr>
          <p:txBody>
            <a:bodyPr lIns="90488" tIns="44450" rIns="90488" bIns="44450" anchor="ctr">
              <a:spAutoFit/>
            </a:bodyPr>
            <a:lstStyle/>
            <a:p>
              <a:endParaRPr lang="en-US" dirty="0"/>
            </a:p>
          </p:txBody>
        </p:sp>
        <p:sp>
          <p:nvSpPr>
            <p:cNvPr id="11" name="Line 8"/>
            <p:cNvSpPr>
              <a:spLocks noChangeShapeType="1"/>
            </p:cNvSpPr>
            <p:nvPr/>
          </p:nvSpPr>
          <p:spPr bwMode="auto">
            <a:xfrm>
              <a:off x="914400" y="1865313"/>
              <a:ext cx="7239000" cy="0"/>
            </a:xfrm>
            <a:prstGeom prst="line">
              <a:avLst/>
            </a:prstGeom>
            <a:noFill/>
            <a:ln w="12700">
              <a:solidFill>
                <a:schemeClr val="tx1"/>
              </a:solidFill>
              <a:round/>
              <a:headEnd type="none" w="sm" len="sm"/>
              <a:tailEnd type="none" w="sm" len="sm"/>
            </a:ln>
          </p:spPr>
          <p:txBody>
            <a:bodyPr wrap="none" lIns="90488" tIns="44450" rIns="90488" bIns="44450" anchor="ctr">
              <a:spAutoFit/>
            </a:bodyPr>
            <a:lstStyle/>
            <a:p>
              <a:endParaRPr lang="en-US" dirty="0"/>
            </a:p>
          </p:txBody>
        </p:sp>
        <p:sp>
          <p:nvSpPr>
            <p:cNvPr id="12" name="Line 9"/>
            <p:cNvSpPr>
              <a:spLocks noChangeShapeType="1"/>
            </p:cNvSpPr>
            <p:nvPr/>
          </p:nvSpPr>
          <p:spPr bwMode="auto">
            <a:xfrm flipH="1">
              <a:off x="4456113" y="5448300"/>
              <a:ext cx="1295400" cy="0"/>
            </a:xfrm>
            <a:prstGeom prst="line">
              <a:avLst/>
            </a:prstGeom>
            <a:noFill/>
            <a:ln w="38100">
              <a:solidFill>
                <a:schemeClr val="tx1"/>
              </a:solidFill>
              <a:round/>
              <a:headEnd type="oval" w="sm" len="sm"/>
              <a:tailEnd type="arrow" w="sm" len="sm"/>
            </a:ln>
          </p:spPr>
          <p:txBody>
            <a:bodyPr wrap="none" lIns="90488" tIns="44450" rIns="90488" bIns="44450" anchor="ctr">
              <a:spAutoFit/>
            </a:bodyPr>
            <a:lstStyle/>
            <a:p>
              <a:endParaRPr lang="en-US" dirty="0"/>
            </a:p>
          </p:txBody>
        </p:sp>
        <p:sp>
          <p:nvSpPr>
            <p:cNvPr id="13" name="Line 10"/>
            <p:cNvSpPr>
              <a:spLocks noChangeShapeType="1"/>
            </p:cNvSpPr>
            <p:nvPr/>
          </p:nvSpPr>
          <p:spPr bwMode="auto">
            <a:xfrm flipH="1">
              <a:off x="6005513" y="4976813"/>
              <a:ext cx="1295400" cy="0"/>
            </a:xfrm>
            <a:prstGeom prst="line">
              <a:avLst/>
            </a:prstGeom>
            <a:noFill/>
            <a:ln w="38100">
              <a:solidFill>
                <a:schemeClr val="tx1"/>
              </a:solidFill>
              <a:round/>
              <a:headEnd type="oval" w="sm" len="sm"/>
              <a:tailEnd type="arrow" w="sm" len="sm"/>
            </a:ln>
          </p:spPr>
          <p:txBody>
            <a:bodyPr wrap="none" lIns="90488" tIns="44450" rIns="90488" bIns="44450" anchor="ctr">
              <a:spAutoFit/>
            </a:bodyPr>
            <a:lstStyle/>
            <a:p>
              <a:endParaRPr lang="en-US" dirty="0"/>
            </a:p>
          </p:txBody>
        </p:sp>
        <p:sp>
          <p:nvSpPr>
            <p:cNvPr id="14" name="Line 11"/>
            <p:cNvSpPr>
              <a:spLocks noChangeShapeType="1"/>
            </p:cNvSpPr>
            <p:nvPr/>
          </p:nvSpPr>
          <p:spPr bwMode="auto">
            <a:xfrm flipH="1">
              <a:off x="6005513" y="5230813"/>
              <a:ext cx="1295400" cy="0"/>
            </a:xfrm>
            <a:prstGeom prst="line">
              <a:avLst/>
            </a:prstGeom>
            <a:noFill/>
            <a:ln w="38100">
              <a:solidFill>
                <a:schemeClr val="tx1"/>
              </a:solidFill>
              <a:round/>
              <a:headEnd type="oval" w="sm" len="sm"/>
              <a:tailEnd type="arrow" w="sm" len="sm"/>
            </a:ln>
          </p:spPr>
          <p:txBody>
            <a:bodyPr wrap="none" lIns="90488" tIns="44450" rIns="90488" bIns="44450" anchor="ctr">
              <a:spAutoFit/>
            </a:bodyPr>
            <a:lstStyle/>
            <a:p>
              <a:endParaRPr lang="en-US" dirty="0"/>
            </a:p>
          </p:txBody>
        </p:sp>
        <p:sp>
          <p:nvSpPr>
            <p:cNvPr id="15" name="Line 12"/>
            <p:cNvSpPr>
              <a:spLocks noChangeShapeType="1"/>
            </p:cNvSpPr>
            <p:nvPr/>
          </p:nvSpPr>
          <p:spPr bwMode="auto">
            <a:xfrm flipH="1">
              <a:off x="2830513" y="5903913"/>
              <a:ext cx="1295400" cy="0"/>
            </a:xfrm>
            <a:prstGeom prst="line">
              <a:avLst/>
            </a:prstGeom>
            <a:noFill/>
            <a:ln w="38100">
              <a:solidFill>
                <a:schemeClr val="tx1"/>
              </a:solidFill>
              <a:round/>
              <a:headEnd type="oval" w="sm" len="sm"/>
              <a:tailEnd type="arrow" w="sm" len="sm"/>
            </a:ln>
          </p:spPr>
          <p:txBody>
            <a:bodyPr wrap="none" lIns="90488" tIns="44450" rIns="90488" bIns="44450" anchor="ctr">
              <a:spAutoFit/>
            </a:bodyPr>
            <a:lstStyle/>
            <a:p>
              <a:endParaRPr lang="en-US" dirty="0"/>
            </a:p>
          </p:txBody>
        </p:sp>
        <p:sp>
          <p:nvSpPr>
            <p:cNvPr id="16" name="Line 13"/>
            <p:cNvSpPr>
              <a:spLocks noChangeShapeType="1"/>
            </p:cNvSpPr>
            <p:nvPr/>
          </p:nvSpPr>
          <p:spPr bwMode="auto">
            <a:xfrm>
              <a:off x="2830513" y="2667000"/>
              <a:ext cx="1295400" cy="0"/>
            </a:xfrm>
            <a:prstGeom prst="line">
              <a:avLst/>
            </a:prstGeom>
            <a:noFill/>
            <a:ln w="38100">
              <a:solidFill>
                <a:schemeClr val="tx1"/>
              </a:solidFill>
              <a:round/>
              <a:headEnd type="oval" w="sm" len="sm"/>
              <a:tailEnd type="arrow" w="sm" len="sm"/>
            </a:ln>
          </p:spPr>
          <p:txBody>
            <a:bodyPr wrap="none" lIns="90488" tIns="44450" rIns="90488" bIns="44450" anchor="ctr">
              <a:spAutoFit/>
            </a:bodyPr>
            <a:lstStyle/>
            <a:p>
              <a:endParaRPr lang="en-US" dirty="0"/>
            </a:p>
          </p:txBody>
        </p:sp>
        <p:sp>
          <p:nvSpPr>
            <p:cNvPr id="17" name="Line 14"/>
            <p:cNvSpPr>
              <a:spLocks noChangeShapeType="1"/>
            </p:cNvSpPr>
            <p:nvPr/>
          </p:nvSpPr>
          <p:spPr bwMode="auto">
            <a:xfrm>
              <a:off x="914400" y="2084388"/>
              <a:ext cx="7239000" cy="0"/>
            </a:xfrm>
            <a:prstGeom prst="line">
              <a:avLst/>
            </a:prstGeom>
            <a:noFill/>
            <a:ln w="12700">
              <a:solidFill>
                <a:schemeClr val="tx1"/>
              </a:solidFill>
              <a:round/>
              <a:headEnd type="none" w="sm" len="sm"/>
              <a:tailEnd type="none" w="sm" len="sm"/>
            </a:ln>
          </p:spPr>
          <p:txBody>
            <a:bodyPr wrap="none" lIns="90488" tIns="44450" rIns="90488" bIns="44450" anchor="ctr">
              <a:spAutoFit/>
            </a:bodyPr>
            <a:lstStyle/>
            <a:p>
              <a:endParaRPr lang="en-US" dirty="0"/>
            </a:p>
          </p:txBody>
        </p:sp>
        <p:sp>
          <p:nvSpPr>
            <p:cNvPr id="18" name="Line 15"/>
            <p:cNvSpPr>
              <a:spLocks noChangeShapeType="1"/>
            </p:cNvSpPr>
            <p:nvPr/>
          </p:nvSpPr>
          <p:spPr bwMode="auto">
            <a:xfrm>
              <a:off x="914400" y="2324100"/>
              <a:ext cx="7239000" cy="0"/>
            </a:xfrm>
            <a:prstGeom prst="line">
              <a:avLst/>
            </a:prstGeom>
            <a:noFill/>
            <a:ln w="12700">
              <a:solidFill>
                <a:schemeClr val="tx1"/>
              </a:solidFill>
              <a:round/>
              <a:headEnd type="none" w="sm" len="sm"/>
              <a:tailEnd type="none" w="sm" len="sm"/>
            </a:ln>
          </p:spPr>
          <p:txBody>
            <a:bodyPr wrap="none" lIns="90488" tIns="44450" rIns="90488" bIns="44450" anchor="ctr">
              <a:spAutoFit/>
            </a:bodyPr>
            <a:lstStyle/>
            <a:p>
              <a:endParaRPr lang="en-US" dirty="0"/>
            </a:p>
          </p:txBody>
        </p:sp>
        <p:sp>
          <p:nvSpPr>
            <p:cNvPr id="19" name="Line 16"/>
            <p:cNvSpPr>
              <a:spLocks noChangeShapeType="1"/>
            </p:cNvSpPr>
            <p:nvPr/>
          </p:nvSpPr>
          <p:spPr bwMode="auto">
            <a:xfrm>
              <a:off x="914400" y="2541588"/>
              <a:ext cx="7239000" cy="0"/>
            </a:xfrm>
            <a:prstGeom prst="line">
              <a:avLst/>
            </a:prstGeom>
            <a:noFill/>
            <a:ln w="12700">
              <a:solidFill>
                <a:schemeClr val="tx1"/>
              </a:solidFill>
              <a:round/>
              <a:headEnd type="none" w="sm" len="sm"/>
              <a:tailEnd type="none" w="sm" len="sm"/>
            </a:ln>
          </p:spPr>
          <p:txBody>
            <a:bodyPr wrap="none" lIns="90488" tIns="44450" rIns="90488" bIns="44450" anchor="ctr">
              <a:spAutoFit/>
            </a:bodyPr>
            <a:lstStyle/>
            <a:p>
              <a:endParaRPr lang="en-US" dirty="0"/>
            </a:p>
          </p:txBody>
        </p:sp>
        <p:sp>
          <p:nvSpPr>
            <p:cNvPr id="20" name="Line 17"/>
            <p:cNvSpPr>
              <a:spLocks noChangeShapeType="1"/>
            </p:cNvSpPr>
            <p:nvPr/>
          </p:nvSpPr>
          <p:spPr bwMode="auto">
            <a:xfrm>
              <a:off x="914400" y="2779713"/>
              <a:ext cx="7239000" cy="0"/>
            </a:xfrm>
            <a:prstGeom prst="line">
              <a:avLst/>
            </a:prstGeom>
            <a:noFill/>
            <a:ln w="12700">
              <a:solidFill>
                <a:schemeClr val="tx1"/>
              </a:solidFill>
              <a:round/>
              <a:headEnd type="none" w="sm" len="sm"/>
              <a:tailEnd type="none" w="sm" len="sm"/>
            </a:ln>
          </p:spPr>
          <p:txBody>
            <a:bodyPr wrap="none" lIns="90488" tIns="44450" rIns="90488" bIns="44450" anchor="ctr">
              <a:spAutoFit/>
            </a:bodyPr>
            <a:lstStyle/>
            <a:p>
              <a:endParaRPr lang="en-US" dirty="0"/>
            </a:p>
          </p:txBody>
        </p:sp>
        <p:sp>
          <p:nvSpPr>
            <p:cNvPr id="21" name="Line 18"/>
            <p:cNvSpPr>
              <a:spLocks noChangeShapeType="1"/>
            </p:cNvSpPr>
            <p:nvPr/>
          </p:nvSpPr>
          <p:spPr bwMode="auto">
            <a:xfrm>
              <a:off x="914400" y="3248025"/>
              <a:ext cx="7239000" cy="0"/>
            </a:xfrm>
            <a:prstGeom prst="line">
              <a:avLst/>
            </a:prstGeom>
            <a:noFill/>
            <a:ln w="12700">
              <a:solidFill>
                <a:schemeClr val="tx1"/>
              </a:solidFill>
              <a:round/>
              <a:headEnd type="none" w="sm" len="sm"/>
              <a:tailEnd type="none" w="sm" len="sm"/>
            </a:ln>
          </p:spPr>
          <p:txBody>
            <a:bodyPr wrap="none" lIns="90488" tIns="44450" rIns="90488" bIns="44450" anchor="ctr">
              <a:spAutoFit/>
            </a:bodyPr>
            <a:lstStyle/>
            <a:p>
              <a:endParaRPr lang="en-US" dirty="0"/>
            </a:p>
          </p:txBody>
        </p:sp>
        <p:sp>
          <p:nvSpPr>
            <p:cNvPr id="22" name="Line 19"/>
            <p:cNvSpPr>
              <a:spLocks noChangeShapeType="1"/>
            </p:cNvSpPr>
            <p:nvPr/>
          </p:nvSpPr>
          <p:spPr bwMode="auto">
            <a:xfrm>
              <a:off x="925513" y="3697288"/>
              <a:ext cx="7239000" cy="0"/>
            </a:xfrm>
            <a:prstGeom prst="line">
              <a:avLst/>
            </a:prstGeom>
            <a:noFill/>
            <a:ln w="12700">
              <a:solidFill>
                <a:schemeClr val="tx1"/>
              </a:solidFill>
              <a:round/>
              <a:headEnd type="none" w="sm" len="sm"/>
              <a:tailEnd type="none" w="sm" len="sm"/>
            </a:ln>
          </p:spPr>
          <p:txBody>
            <a:bodyPr wrap="none" lIns="90488" tIns="44450" rIns="90488" bIns="44450" anchor="ctr">
              <a:spAutoFit/>
            </a:bodyPr>
            <a:lstStyle/>
            <a:p>
              <a:endParaRPr lang="en-US" dirty="0"/>
            </a:p>
          </p:txBody>
        </p:sp>
        <p:sp>
          <p:nvSpPr>
            <p:cNvPr id="23" name="Line 20"/>
            <p:cNvSpPr>
              <a:spLocks noChangeShapeType="1"/>
            </p:cNvSpPr>
            <p:nvPr/>
          </p:nvSpPr>
          <p:spPr bwMode="auto">
            <a:xfrm>
              <a:off x="914400" y="5562600"/>
              <a:ext cx="7239000" cy="0"/>
            </a:xfrm>
            <a:prstGeom prst="line">
              <a:avLst/>
            </a:prstGeom>
            <a:noFill/>
            <a:ln w="12700">
              <a:solidFill>
                <a:schemeClr val="tx1"/>
              </a:solidFill>
              <a:round/>
              <a:headEnd type="none" w="sm" len="sm"/>
              <a:tailEnd type="none" w="sm" len="sm"/>
            </a:ln>
          </p:spPr>
          <p:txBody>
            <a:bodyPr wrap="none" lIns="90488" tIns="44450" rIns="90488" bIns="44450" anchor="ctr">
              <a:spAutoFit/>
            </a:bodyPr>
            <a:lstStyle/>
            <a:p>
              <a:endParaRPr lang="en-US" dirty="0"/>
            </a:p>
          </p:txBody>
        </p:sp>
        <p:sp>
          <p:nvSpPr>
            <p:cNvPr id="24" name="Line 21"/>
            <p:cNvSpPr>
              <a:spLocks noChangeShapeType="1"/>
            </p:cNvSpPr>
            <p:nvPr/>
          </p:nvSpPr>
          <p:spPr bwMode="auto">
            <a:xfrm>
              <a:off x="914400" y="4168775"/>
              <a:ext cx="7239000" cy="0"/>
            </a:xfrm>
            <a:prstGeom prst="line">
              <a:avLst/>
            </a:prstGeom>
            <a:noFill/>
            <a:ln w="12700">
              <a:solidFill>
                <a:schemeClr val="tx1"/>
              </a:solidFill>
              <a:round/>
              <a:headEnd type="none" w="sm" len="sm"/>
              <a:tailEnd type="none" w="sm" len="sm"/>
            </a:ln>
          </p:spPr>
          <p:txBody>
            <a:bodyPr wrap="none" lIns="90488" tIns="44450" rIns="90488" bIns="44450" anchor="ctr">
              <a:spAutoFit/>
            </a:bodyPr>
            <a:lstStyle/>
            <a:p>
              <a:endParaRPr lang="en-US" dirty="0"/>
            </a:p>
          </p:txBody>
        </p:sp>
        <p:sp>
          <p:nvSpPr>
            <p:cNvPr id="25" name="Line 22"/>
            <p:cNvSpPr>
              <a:spLocks noChangeShapeType="1"/>
            </p:cNvSpPr>
            <p:nvPr/>
          </p:nvSpPr>
          <p:spPr bwMode="auto">
            <a:xfrm>
              <a:off x="914400" y="4627563"/>
              <a:ext cx="7239000" cy="0"/>
            </a:xfrm>
            <a:prstGeom prst="line">
              <a:avLst/>
            </a:prstGeom>
            <a:noFill/>
            <a:ln w="12700">
              <a:solidFill>
                <a:schemeClr val="tx1"/>
              </a:solidFill>
              <a:round/>
              <a:headEnd type="none" w="sm" len="sm"/>
              <a:tailEnd type="none" w="sm" len="sm"/>
            </a:ln>
          </p:spPr>
          <p:txBody>
            <a:bodyPr wrap="none" lIns="90488" tIns="44450" rIns="90488" bIns="44450" anchor="ctr">
              <a:spAutoFit/>
            </a:bodyPr>
            <a:lstStyle/>
            <a:p>
              <a:endParaRPr lang="en-US" dirty="0"/>
            </a:p>
          </p:txBody>
        </p:sp>
        <p:sp>
          <p:nvSpPr>
            <p:cNvPr id="26" name="Line 23"/>
            <p:cNvSpPr>
              <a:spLocks noChangeShapeType="1"/>
            </p:cNvSpPr>
            <p:nvPr/>
          </p:nvSpPr>
          <p:spPr bwMode="auto">
            <a:xfrm>
              <a:off x="914400" y="4876800"/>
              <a:ext cx="7239000" cy="0"/>
            </a:xfrm>
            <a:prstGeom prst="line">
              <a:avLst/>
            </a:prstGeom>
            <a:noFill/>
            <a:ln w="12700">
              <a:solidFill>
                <a:schemeClr val="tx1"/>
              </a:solidFill>
              <a:round/>
              <a:headEnd type="none" w="sm" len="sm"/>
              <a:tailEnd type="none" w="sm" len="sm"/>
            </a:ln>
          </p:spPr>
          <p:txBody>
            <a:bodyPr wrap="none" lIns="90488" tIns="44450" rIns="90488" bIns="44450" anchor="ctr">
              <a:spAutoFit/>
            </a:bodyPr>
            <a:lstStyle/>
            <a:p>
              <a:endParaRPr lang="en-US" dirty="0"/>
            </a:p>
          </p:txBody>
        </p:sp>
        <p:sp>
          <p:nvSpPr>
            <p:cNvPr id="27" name="Line 24"/>
            <p:cNvSpPr>
              <a:spLocks noChangeShapeType="1"/>
            </p:cNvSpPr>
            <p:nvPr/>
          </p:nvSpPr>
          <p:spPr bwMode="auto">
            <a:xfrm>
              <a:off x="914400" y="5105400"/>
              <a:ext cx="7239000" cy="0"/>
            </a:xfrm>
            <a:prstGeom prst="line">
              <a:avLst/>
            </a:prstGeom>
            <a:noFill/>
            <a:ln w="12700">
              <a:solidFill>
                <a:schemeClr val="tx1"/>
              </a:solidFill>
              <a:round/>
              <a:headEnd type="none" w="sm" len="sm"/>
              <a:tailEnd type="none" w="sm" len="sm"/>
            </a:ln>
          </p:spPr>
          <p:txBody>
            <a:bodyPr wrap="none" lIns="90488" tIns="44450" rIns="90488" bIns="44450" anchor="ctr">
              <a:spAutoFit/>
            </a:bodyPr>
            <a:lstStyle/>
            <a:p>
              <a:endParaRPr lang="en-US" dirty="0"/>
            </a:p>
          </p:txBody>
        </p:sp>
        <p:sp>
          <p:nvSpPr>
            <p:cNvPr id="28" name="Line 25"/>
            <p:cNvSpPr>
              <a:spLocks noChangeShapeType="1"/>
            </p:cNvSpPr>
            <p:nvPr/>
          </p:nvSpPr>
          <p:spPr bwMode="auto">
            <a:xfrm>
              <a:off x="914400" y="5334000"/>
              <a:ext cx="7239000" cy="0"/>
            </a:xfrm>
            <a:prstGeom prst="line">
              <a:avLst/>
            </a:prstGeom>
            <a:noFill/>
            <a:ln w="12700">
              <a:solidFill>
                <a:schemeClr val="tx1"/>
              </a:solidFill>
              <a:round/>
              <a:headEnd type="none" w="sm" len="sm"/>
              <a:tailEnd type="none" w="sm" len="sm"/>
            </a:ln>
          </p:spPr>
          <p:txBody>
            <a:bodyPr wrap="none" lIns="90488" tIns="44450" rIns="90488" bIns="44450" anchor="ctr">
              <a:spAutoFit/>
            </a:bodyPr>
            <a:lstStyle/>
            <a:p>
              <a:endParaRPr lang="en-US" dirty="0"/>
            </a:p>
          </p:txBody>
        </p:sp>
        <p:sp>
          <p:nvSpPr>
            <p:cNvPr id="29" name="Line 26"/>
            <p:cNvSpPr>
              <a:spLocks noChangeShapeType="1"/>
            </p:cNvSpPr>
            <p:nvPr/>
          </p:nvSpPr>
          <p:spPr bwMode="auto">
            <a:xfrm>
              <a:off x="914400" y="5816600"/>
              <a:ext cx="7239000" cy="0"/>
            </a:xfrm>
            <a:prstGeom prst="line">
              <a:avLst/>
            </a:prstGeom>
            <a:noFill/>
            <a:ln w="12700">
              <a:solidFill>
                <a:schemeClr val="tx1"/>
              </a:solidFill>
              <a:round/>
              <a:headEnd type="none" w="sm" len="sm"/>
              <a:tailEnd type="none" w="sm" len="sm"/>
            </a:ln>
          </p:spPr>
          <p:txBody>
            <a:bodyPr wrap="none" lIns="90488" tIns="44450" rIns="90488" bIns="44450" anchor="ctr">
              <a:spAutoFit/>
            </a:bodyPr>
            <a:lstStyle/>
            <a:p>
              <a:endParaRPr lang="en-US" dirty="0"/>
            </a:p>
          </p:txBody>
        </p:sp>
        <p:sp>
          <p:nvSpPr>
            <p:cNvPr id="30" name="Line 27"/>
            <p:cNvSpPr>
              <a:spLocks noChangeShapeType="1"/>
            </p:cNvSpPr>
            <p:nvPr/>
          </p:nvSpPr>
          <p:spPr bwMode="auto">
            <a:xfrm>
              <a:off x="914400" y="6248400"/>
              <a:ext cx="7239000" cy="0"/>
            </a:xfrm>
            <a:prstGeom prst="line">
              <a:avLst/>
            </a:prstGeom>
            <a:noFill/>
            <a:ln w="12700">
              <a:solidFill>
                <a:schemeClr val="tx1"/>
              </a:solidFill>
              <a:round/>
              <a:headEnd type="none" w="sm" len="sm"/>
              <a:tailEnd type="none" w="sm" len="sm"/>
            </a:ln>
          </p:spPr>
          <p:txBody>
            <a:bodyPr wrap="none" lIns="90488" tIns="44450" rIns="90488" bIns="44450" anchor="ctr">
              <a:spAutoFit/>
            </a:bodyPr>
            <a:lstStyle/>
            <a:p>
              <a:endParaRPr lang="en-US" dirty="0"/>
            </a:p>
          </p:txBody>
        </p:sp>
        <p:sp>
          <p:nvSpPr>
            <p:cNvPr id="31" name="Line 28"/>
            <p:cNvSpPr>
              <a:spLocks noChangeShapeType="1"/>
            </p:cNvSpPr>
            <p:nvPr/>
          </p:nvSpPr>
          <p:spPr bwMode="auto">
            <a:xfrm>
              <a:off x="914400" y="6019800"/>
              <a:ext cx="7239000" cy="0"/>
            </a:xfrm>
            <a:prstGeom prst="line">
              <a:avLst/>
            </a:prstGeom>
            <a:noFill/>
            <a:ln w="12700">
              <a:solidFill>
                <a:schemeClr val="tx1"/>
              </a:solidFill>
              <a:round/>
              <a:headEnd type="none" w="sm" len="sm"/>
              <a:tailEnd type="none" w="sm" len="sm"/>
            </a:ln>
          </p:spPr>
          <p:txBody>
            <a:bodyPr wrap="none" lIns="90488" tIns="44450" rIns="90488" bIns="44450" anchor="ctr">
              <a:spAutoFit/>
            </a:bodyPr>
            <a:lstStyle/>
            <a:p>
              <a:endParaRPr lang="en-US" dirty="0"/>
            </a:p>
          </p:txBody>
        </p:sp>
        <p:sp>
          <p:nvSpPr>
            <p:cNvPr id="32" name="Line 29"/>
            <p:cNvSpPr>
              <a:spLocks noChangeShapeType="1"/>
            </p:cNvSpPr>
            <p:nvPr/>
          </p:nvSpPr>
          <p:spPr bwMode="auto">
            <a:xfrm>
              <a:off x="4470400" y="4725988"/>
              <a:ext cx="1295400" cy="0"/>
            </a:xfrm>
            <a:prstGeom prst="line">
              <a:avLst/>
            </a:prstGeom>
            <a:noFill/>
            <a:ln w="38100">
              <a:solidFill>
                <a:schemeClr val="tx1"/>
              </a:solidFill>
              <a:round/>
              <a:headEnd type="oval" w="sm" len="sm"/>
              <a:tailEnd type="arrow" w="sm" len="sm"/>
            </a:ln>
          </p:spPr>
          <p:txBody>
            <a:bodyPr wrap="none" lIns="90488" tIns="44450" rIns="90488" bIns="44450" anchor="ctr">
              <a:spAutoFit/>
            </a:bodyPr>
            <a:lstStyle/>
            <a:p>
              <a:endParaRPr lang="en-US" dirty="0"/>
            </a:p>
          </p:txBody>
        </p:sp>
        <p:sp>
          <p:nvSpPr>
            <p:cNvPr id="33" name="Line 30"/>
            <p:cNvSpPr>
              <a:spLocks noChangeShapeType="1"/>
            </p:cNvSpPr>
            <p:nvPr/>
          </p:nvSpPr>
          <p:spPr bwMode="auto">
            <a:xfrm>
              <a:off x="2830513" y="1981200"/>
              <a:ext cx="1295400" cy="0"/>
            </a:xfrm>
            <a:prstGeom prst="line">
              <a:avLst/>
            </a:prstGeom>
            <a:noFill/>
            <a:ln w="38100">
              <a:solidFill>
                <a:schemeClr val="tx1"/>
              </a:solidFill>
              <a:round/>
              <a:headEnd type="oval" w="sm" len="sm"/>
              <a:tailEnd type="arrow" w="sm" len="sm"/>
            </a:ln>
          </p:spPr>
          <p:txBody>
            <a:bodyPr wrap="none" lIns="90488" tIns="44450" rIns="90488" bIns="44450" anchor="ctr">
              <a:spAutoFit/>
            </a:bodyPr>
            <a:lstStyle/>
            <a:p>
              <a:endParaRPr lang="en-US" dirty="0"/>
            </a:p>
          </p:txBody>
        </p:sp>
        <p:sp>
          <p:nvSpPr>
            <p:cNvPr id="34" name="Line 31"/>
            <p:cNvSpPr>
              <a:spLocks noChangeShapeType="1"/>
            </p:cNvSpPr>
            <p:nvPr/>
          </p:nvSpPr>
          <p:spPr bwMode="auto">
            <a:xfrm>
              <a:off x="2830513" y="2209800"/>
              <a:ext cx="1295400" cy="0"/>
            </a:xfrm>
            <a:prstGeom prst="line">
              <a:avLst/>
            </a:prstGeom>
            <a:noFill/>
            <a:ln w="38100">
              <a:solidFill>
                <a:schemeClr val="tx1"/>
              </a:solidFill>
              <a:round/>
              <a:headEnd type="oval" w="sm" len="sm"/>
              <a:tailEnd type="arrow" w="sm" len="sm"/>
            </a:ln>
          </p:spPr>
          <p:txBody>
            <a:bodyPr wrap="none" lIns="90488" tIns="44450" rIns="90488" bIns="44450" anchor="ctr">
              <a:spAutoFit/>
            </a:bodyPr>
            <a:lstStyle/>
            <a:p>
              <a:endParaRPr lang="en-US" dirty="0"/>
            </a:p>
          </p:txBody>
        </p:sp>
        <p:sp>
          <p:nvSpPr>
            <p:cNvPr id="35" name="Line 32"/>
            <p:cNvSpPr>
              <a:spLocks noChangeShapeType="1"/>
            </p:cNvSpPr>
            <p:nvPr/>
          </p:nvSpPr>
          <p:spPr bwMode="auto">
            <a:xfrm>
              <a:off x="2830513" y="2438400"/>
              <a:ext cx="1295400" cy="0"/>
            </a:xfrm>
            <a:prstGeom prst="line">
              <a:avLst/>
            </a:prstGeom>
            <a:noFill/>
            <a:ln w="38100">
              <a:solidFill>
                <a:schemeClr val="tx1"/>
              </a:solidFill>
              <a:round/>
              <a:headEnd type="oval" w="sm" len="sm"/>
              <a:tailEnd type="arrow" w="sm" len="sm"/>
            </a:ln>
          </p:spPr>
          <p:txBody>
            <a:bodyPr wrap="none" lIns="90488" tIns="44450" rIns="90488" bIns="44450" anchor="ctr">
              <a:spAutoFit/>
            </a:bodyPr>
            <a:lstStyle/>
            <a:p>
              <a:endParaRPr lang="en-US" dirty="0"/>
            </a:p>
          </p:txBody>
        </p:sp>
        <p:sp>
          <p:nvSpPr>
            <p:cNvPr id="36" name="Line 33"/>
            <p:cNvSpPr>
              <a:spLocks noChangeShapeType="1"/>
            </p:cNvSpPr>
            <p:nvPr/>
          </p:nvSpPr>
          <p:spPr bwMode="auto">
            <a:xfrm>
              <a:off x="2830513" y="3352800"/>
              <a:ext cx="1295400" cy="0"/>
            </a:xfrm>
            <a:prstGeom prst="line">
              <a:avLst/>
            </a:prstGeom>
            <a:noFill/>
            <a:ln w="38100">
              <a:solidFill>
                <a:schemeClr val="tx1"/>
              </a:solidFill>
              <a:round/>
              <a:headEnd type="oval" w="sm" len="sm"/>
              <a:tailEnd type="arrow" w="sm" len="sm"/>
            </a:ln>
          </p:spPr>
          <p:txBody>
            <a:bodyPr wrap="none" lIns="90488" tIns="44450" rIns="90488" bIns="44450" anchor="ctr">
              <a:spAutoFit/>
            </a:bodyPr>
            <a:lstStyle/>
            <a:p>
              <a:endParaRPr lang="en-US" dirty="0"/>
            </a:p>
          </p:txBody>
        </p:sp>
        <p:sp>
          <p:nvSpPr>
            <p:cNvPr id="37" name="Line 34"/>
            <p:cNvSpPr>
              <a:spLocks noChangeShapeType="1"/>
            </p:cNvSpPr>
            <p:nvPr/>
          </p:nvSpPr>
          <p:spPr bwMode="auto">
            <a:xfrm>
              <a:off x="4456113" y="3352800"/>
              <a:ext cx="1295400" cy="0"/>
            </a:xfrm>
            <a:prstGeom prst="line">
              <a:avLst/>
            </a:prstGeom>
            <a:noFill/>
            <a:ln w="38100">
              <a:solidFill>
                <a:schemeClr val="tx1"/>
              </a:solidFill>
              <a:round/>
              <a:headEnd type="oval" w="sm" len="sm"/>
              <a:tailEnd type="arrow" w="sm" len="sm"/>
            </a:ln>
          </p:spPr>
          <p:txBody>
            <a:bodyPr wrap="none" lIns="90488" tIns="44450" rIns="90488" bIns="44450" anchor="ctr">
              <a:spAutoFit/>
            </a:bodyPr>
            <a:lstStyle/>
            <a:p>
              <a:endParaRPr lang="en-US" dirty="0"/>
            </a:p>
          </p:txBody>
        </p:sp>
        <p:sp>
          <p:nvSpPr>
            <p:cNvPr id="38" name="Line 35"/>
            <p:cNvSpPr>
              <a:spLocks noChangeShapeType="1"/>
            </p:cNvSpPr>
            <p:nvPr/>
          </p:nvSpPr>
          <p:spPr bwMode="auto">
            <a:xfrm>
              <a:off x="2830513" y="2895600"/>
              <a:ext cx="1295400" cy="0"/>
            </a:xfrm>
            <a:prstGeom prst="line">
              <a:avLst/>
            </a:prstGeom>
            <a:noFill/>
            <a:ln w="38100">
              <a:solidFill>
                <a:schemeClr val="tx1"/>
              </a:solidFill>
              <a:round/>
              <a:headEnd type="oval" w="sm" len="sm"/>
              <a:tailEnd type="arrow" w="sm" len="sm"/>
            </a:ln>
          </p:spPr>
          <p:txBody>
            <a:bodyPr wrap="none" lIns="90488" tIns="44450" rIns="90488" bIns="44450" anchor="ctr">
              <a:spAutoFit/>
            </a:bodyPr>
            <a:lstStyle/>
            <a:p>
              <a:endParaRPr lang="en-US" dirty="0"/>
            </a:p>
          </p:txBody>
        </p:sp>
        <p:sp>
          <p:nvSpPr>
            <p:cNvPr id="39" name="Line 36"/>
            <p:cNvSpPr>
              <a:spLocks noChangeShapeType="1"/>
            </p:cNvSpPr>
            <p:nvPr/>
          </p:nvSpPr>
          <p:spPr bwMode="auto">
            <a:xfrm flipH="1">
              <a:off x="6005513" y="5462588"/>
              <a:ext cx="1295400" cy="0"/>
            </a:xfrm>
            <a:prstGeom prst="line">
              <a:avLst/>
            </a:prstGeom>
            <a:noFill/>
            <a:ln w="38100">
              <a:solidFill>
                <a:schemeClr val="tx1"/>
              </a:solidFill>
              <a:round/>
              <a:headEnd type="oval" w="sm" len="sm"/>
              <a:tailEnd type="arrow" w="sm" len="sm"/>
            </a:ln>
          </p:spPr>
          <p:txBody>
            <a:bodyPr wrap="none" lIns="90488" tIns="44450" rIns="90488" bIns="44450" anchor="ctr">
              <a:spAutoFit/>
            </a:bodyPr>
            <a:lstStyle/>
            <a:p>
              <a:endParaRPr lang="en-US" dirty="0"/>
            </a:p>
          </p:txBody>
        </p:sp>
        <p:sp>
          <p:nvSpPr>
            <p:cNvPr id="40" name="Line 37"/>
            <p:cNvSpPr>
              <a:spLocks noChangeShapeType="1"/>
            </p:cNvSpPr>
            <p:nvPr/>
          </p:nvSpPr>
          <p:spPr bwMode="auto">
            <a:xfrm flipH="1">
              <a:off x="4456113" y="5700713"/>
              <a:ext cx="1295400" cy="0"/>
            </a:xfrm>
            <a:prstGeom prst="line">
              <a:avLst/>
            </a:prstGeom>
            <a:noFill/>
            <a:ln w="38100">
              <a:solidFill>
                <a:schemeClr val="tx1"/>
              </a:solidFill>
              <a:round/>
              <a:headEnd type="oval" w="sm" len="sm"/>
              <a:tailEnd type="arrow" w="sm" len="sm"/>
            </a:ln>
          </p:spPr>
          <p:txBody>
            <a:bodyPr wrap="none" lIns="90488" tIns="44450" rIns="90488" bIns="44450" anchor="ctr">
              <a:spAutoFit/>
            </a:bodyPr>
            <a:lstStyle/>
            <a:p>
              <a:endParaRPr lang="en-US" dirty="0"/>
            </a:p>
          </p:txBody>
        </p:sp>
        <p:sp>
          <p:nvSpPr>
            <p:cNvPr id="41" name="Line 38"/>
            <p:cNvSpPr>
              <a:spLocks noChangeShapeType="1"/>
            </p:cNvSpPr>
            <p:nvPr/>
          </p:nvSpPr>
          <p:spPr bwMode="auto">
            <a:xfrm flipH="1">
              <a:off x="6005513" y="3962400"/>
              <a:ext cx="1295400" cy="0"/>
            </a:xfrm>
            <a:prstGeom prst="line">
              <a:avLst/>
            </a:prstGeom>
            <a:noFill/>
            <a:ln w="38100">
              <a:solidFill>
                <a:schemeClr val="tx1"/>
              </a:solidFill>
              <a:round/>
              <a:headEnd type="oval" w="sm" len="sm"/>
              <a:tailEnd type="arrow" w="sm" len="sm"/>
            </a:ln>
          </p:spPr>
          <p:txBody>
            <a:bodyPr wrap="none" lIns="90488" tIns="44450" rIns="90488" bIns="44450" anchor="ctr">
              <a:spAutoFit/>
            </a:bodyPr>
            <a:lstStyle/>
            <a:p>
              <a:endParaRPr lang="en-US" dirty="0"/>
            </a:p>
          </p:txBody>
        </p:sp>
        <p:sp>
          <p:nvSpPr>
            <p:cNvPr id="42" name="Line 39"/>
            <p:cNvSpPr>
              <a:spLocks noChangeShapeType="1"/>
            </p:cNvSpPr>
            <p:nvPr/>
          </p:nvSpPr>
          <p:spPr bwMode="auto">
            <a:xfrm flipH="1">
              <a:off x="4456113" y="3962400"/>
              <a:ext cx="1295400" cy="0"/>
            </a:xfrm>
            <a:prstGeom prst="line">
              <a:avLst/>
            </a:prstGeom>
            <a:noFill/>
            <a:ln w="38100">
              <a:solidFill>
                <a:schemeClr val="tx1"/>
              </a:solidFill>
              <a:round/>
              <a:headEnd type="oval" w="sm" len="sm"/>
              <a:tailEnd type="arrow" w="sm" len="sm"/>
            </a:ln>
          </p:spPr>
          <p:txBody>
            <a:bodyPr wrap="none" lIns="90488" tIns="44450" rIns="90488" bIns="44450" anchor="ctr">
              <a:spAutoFit/>
            </a:bodyPr>
            <a:lstStyle/>
            <a:p>
              <a:endParaRPr lang="en-US" dirty="0"/>
            </a:p>
          </p:txBody>
        </p:sp>
        <p:sp>
          <p:nvSpPr>
            <p:cNvPr id="43" name="Line 40"/>
            <p:cNvSpPr>
              <a:spLocks noChangeShapeType="1"/>
            </p:cNvSpPr>
            <p:nvPr/>
          </p:nvSpPr>
          <p:spPr bwMode="auto">
            <a:xfrm>
              <a:off x="2830513" y="3810000"/>
              <a:ext cx="1295400" cy="0"/>
            </a:xfrm>
            <a:prstGeom prst="line">
              <a:avLst/>
            </a:prstGeom>
            <a:noFill/>
            <a:ln w="38100">
              <a:solidFill>
                <a:schemeClr val="tx1"/>
              </a:solidFill>
              <a:round/>
              <a:headEnd type="oval" w="sm" len="sm"/>
              <a:tailEnd type="arrow" w="sm" len="sm"/>
            </a:ln>
          </p:spPr>
          <p:txBody>
            <a:bodyPr wrap="none" lIns="90488" tIns="44450" rIns="90488" bIns="44450" anchor="ctr">
              <a:spAutoFit/>
            </a:bodyPr>
            <a:lstStyle/>
            <a:p>
              <a:endParaRPr lang="en-US" dirty="0"/>
            </a:p>
          </p:txBody>
        </p:sp>
        <p:sp>
          <p:nvSpPr>
            <p:cNvPr id="44" name="Line 41"/>
            <p:cNvSpPr>
              <a:spLocks noChangeShapeType="1"/>
            </p:cNvSpPr>
            <p:nvPr/>
          </p:nvSpPr>
          <p:spPr bwMode="auto">
            <a:xfrm>
              <a:off x="4456113" y="3810000"/>
              <a:ext cx="1295400" cy="0"/>
            </a:xfrm>
            <a:prstGeom prst="line">
              <a:avLst/>
            </a:prstGeom>
            <a:noFill/>
            <a:ln w="38100">
              <a:solidFill>
                <a:schemeClr val="tx1"/>
              </a:solidFill>
              <a:round/>
              <a:headEnd type="oval" w="sm" len="sm"/>
              <a:tailEnd type="arrow" w="sm" len="sm"/>
            </a:ln>
          </p:spPr>
          <p:txBody>
            <a:bodyPr wrap="none" lIns="90488" tIns="44450" rIns="90488" bIns="44450" anchor="ctr">
              <a:spAutoFit/>
            </a:bodyPr>
            <a:lstStyle/>
            <a:p>
              <a:endParaRPr lang="en-US" dirty="0"/>
            </a:p>
          </p:txBody>
        </p:sp>
        <p:sp>
          <p:nvSpPr>
            <p:cNvPr id="45" name="Line 42"/>
            <p:cNvSpPr>
              <a:spLocks noChangeShapeType="1"/>
            </p:cNvSpPr>
            <p:nvPr/>
          </p:nvSpPr>
          <p:spPr bwMode="auto">
            <a:xfrm flipH="1">
              <a:off x="6005513" y="4470400"/>
              <a:ext cx="1295400" cy="0"/>
            </a:xfrm>
            <a:prstGeom prst="line">
              <a:avLst/>
            </a:prstGeom>
            <a:noFill/>
            <a:ln w="38100">
              <a:solidFill>
                <a:schemeClr val="tx1"/>
              </a:solidFill>
              <a:round/>
              <a:headEnd type="oval" w="sm" len="sm"/>
              <a:tailEnd type="arrow" w="sm" len="sm"/>
            </a:ln>
          </p:spPr>
          <p:txBody>
            <a:bodyPr wrap="none" lIns="90488" tIns="44450" rIns="90488" bIns="44450" anchor="ctr">
              <a:spAutoFit/>
            </a:bodyPr>
            <a:lstStyle/>
            <a:p>
              <a:endParaRPr lang="en-US" dirty="0"/>
            </a:p>
          </p:txBody>
        </p:sp>
        <p:sp>
          <p:nvSpPr>
            <p:cNvPr id="46" name="Line 43"/>
            <p:cNvSpPr>
              <a:spLocks noChangeShapeType="1"/>
            </p:cNvSpPr>
            <p:nvPr/>
          </p:nvSpPr>
          <p:spPr bwMode="auto">
            <a:xfrm flipH="1">
              <a:off x="4456113" y="4470400"/>
              <a:ext cx="1295400" cy="0"/>
            </a:xfrm>
            <a:prstGeom prst="line">
              <a:avLst/>
            </a:prstGeom>
            <a:noFill/>
            <a:ln w="38100">
              <a:solidFill>
                <a:schemeClr val="tx1"/>
              </a:solidFill>
              <a:round/>
              <a:headEnd type="oval" w="sm" len="sm"/>
              <a:tailEnd type="arrow" w="sm" len="sm"/>
            </a:ln>
          </p:spPr>
          <p:txBody>
            <a:bodyPr wrap="none" lIns="90488" tIns="44450" rIns="90488" bIns="44450" anchor="ctr">
              <a:spAutoFit/>
            </a:bodyPr>
            <a:lstStyle/>
            <a:p>
              <a:endParaRPr lang="en-US" dirty="0"/>
            </a:p>
          </p:txBody>
        </p:sp>
        <p:sp>
          <p:nvSpPr>
            <p:cNvPr id="47" name="Line 44"/>
            <p:cNvSpPr>
              <a:spLocks noChangeShapeType="1"/>
            </p:cNvSpPr>
            <p:nvPr/>
          </p:nvSpPr>
          <p:spPr bwMode="auto">
            <a:xfrm>
              <a:off x="4456113" y="4267200"/>
              <a:ext cx="1295400" cy="0"/>
            </a:xfrm>
            <a:prstGeom prst="line">
              <a:avLst/>
            </a:prstGeom>
            <a:noFill/>
            <a:ln w="38100">
              <a:solidFill>
                <a:schemeClr val="tx1"/>
              </a:solidFill>
              <a:round/>
              <a:headEnd type="oval" w="sm" len="sm"/>
              <a:tailEnd type="arrow" w="sm" len="sm"/>
            </a:ln>
          </p:spPr>
          <p:txBody>
            <a:bodyPr wrap="none" lIns="90488" tIns="44450" rIns="90488" bIns="44450" anchor="ctr">
              <a:spAutoFit/>
            </a:bodyPr>
            <a:lstStyle/>
            <a:p>
              <a:endParaRPr lang="en-US" dirty="0"/>
            </a:p>
          </p:txBody>
        </p:sp>
        <p:sp>
          <p:nvSpPr>
            <p:cNvPr id="48" name="Line 45"/>
            <p:cNvSpPr>
              <a:spLocks noChangeShapeType="1"/>
            </p:cNvSpPr>
            <p:nvPr/>
          </p:nvSpPr>
          <p:spPr bwMode="auto">
            <a:xfrm flipH="1">
              <a:off x="2830513" y="6135688"/>
              <a:ext cx="1295400" cy="0"/>
            </a:xfrm>
            <a:prstGeom prst="line">
              <a:avLst/>
            </a:prstGeom>
            <a:noFill/>
            <a:ln w="38100">
              <a:solidFill>
                <a:schemeClr val="tx1"/>
              </a:solidFill>
              <a:round/>
              <a:headEnd type="oval" w="sm" len="sm"/>
              <a:tailEnd type="arrow" w="sm" len="sm"/>
            </a:ln>
          </p:spPr>
          <p:txBody>
            <a:bodyPr wrap="none" lIns="90488" tIns="44450" rIns="90488" bIns="44450" anchor="ctr">
              <a:spAutoFit/>
            </a:bodyPr>
            <a:lstStyle/>
            <a:p>
              <a:endParaRPr lang="en-US" dirty="0"/>
            </a:p>
          </p:txBody>
        </p:sp>
        <p:sp>
          <p:nvSpPr>
            <p:cNvPr id="49" name="Rectangle 46"/>
            <p:cNvSpPr>
              <a:spLocks noChangeArrowheads="1"/>
            </p:cNvSpPr>
            <p:nvPr/>
          </p:nvSpPr>
          <p:spPr bwMode="auto">
            <a:xfrm>
              <a:off x="914400" y="6324600"/>
              <a:ext cx="228600" cy="228600"/>
            </a:xfrm>
            <a:prstGeom prst="rect">
              <a:avLst/>
            </a:prstGeom>
            <a:solidFill>
              <a:srgbClr val="CCCCFF"/>
            </a:solidFill>
            <a:ln w="9525">
              <a:solidFill>
                <a:schemeClr val="tx1"/>
              </a:solidFill>
              <a:miter lim="800000"/>
              <a:headEnd/>
              <a:tailEnd/>
            </a:ln>
          </p:spPr>
          <p:txBody>
            <a:bodyPr lIns="90488" tIns="44450" rIns="90488" bIns="44450" anchor="ctr">
              <a:spAutoFit/>
            </a:bodyPr>
            <a:lstStyle/>
            <a:p>
              <a:endParaRPr lang="en-US" dirty="0"/>
            </a:p>
          </p:txBody>
        </p:sp>
        <p:sp>
          <p:nvSpPr>
            <p:cNvPr id="50" name="Text Box 7"/>
            <p:cNvSpPr txBox="1">
              <a:spLocks noChangeArrowheads="1"/>
            </p:cNvSpPr>
            <p:nvPr/>
          </p:nvSpPr>
          <p:spPr bwMode="auto">
            <a:xfrm>
              <a:off x="990600" y="1368712"/>
              <a:ext cx="7543800" cy="5217318"/>
            </a:xfrm>
            <a:prstGeom prst="rect">
              <a:avLst/>
            </a:prstGeom>
            <a:noFill/>
            <a:ln w="12700">
              <a:noFill/>
              <a:miter lim="800000"/>
              <a:headEnd type="none" w="sm" len="sm"/>
              <a:tailEnd type="none" w="sm" len="sm"/>
            </a:ln>
          </p:spPr>
          <p:txBody>
            <a:bodyPr lIns="90480" tIns="44446" rIns="90480" bIns="44446">
              <a:spAutoFit/>
            </a:bodyPr>
            <a:lstStyle/>
            <a:p>
              <a:pPr algn="l" eaLnBrk="0" hangingPunct="0">
                <a:spcBef>
                  <a:spcPct val="50000"/>
                </a:spcBef>
                <a:tabLst>
                  <a:tab pos="2062163" algn="ctr"/>
                  <a:tab pos="3430588" algn="ctr"/>
                  <a:tab pos="4802188" algn="ctr"/>
                  <a:tab pos="6172200" algn="ctr"/>
                </a:tabLst>
              </a:pPr>
              <a:r>
                <a:rPr lang="en-US" sz="1400" dirty="0">
                  <a:latin typeface="Arial" charset="0"/>
                </a:rPr>
                <a:t>	Database	Record	Screen</a:t>
              </a:r>
              <a:br>
                <a:rPr lang="en-US" sz="1400" dirty="0">
                  <a:latin typeface="Arial" charset="0"/>
                </a:rPr>
              </a:br>
              <a:r>
                <a:rPr lang="en-US" sz="1400" dirty="0">
                  <a:latin typeface="Arial" charset="0"/>
                </a:rPr>
                <a:t>Statement	Record	Buffer	Buffer	User</a:t>
              </a:r>
            </a:p>
            <a:p>
              <a:pPr algn="l" eaLnBrk="0" hangingPunct="0">
                <a:spcAft>
                  <a:spcPct val="10000"/>
                </a:spcAft>
                <a:tabLst>
                  <a:tab pos="2062163" algn="ctr"/>
                  <a:tab pos="3430588" algn="ctr"/>
                  <a:tab pos="4802188" algn="ctr"/>
                  <a:tab pos="6172200" algn="ctr"/>
                </a:tabLst>
              </a:pPr>
              <a:r>
                <a:rPr lang="en-US" sz="1400" dirty="0">
                  <a:latin typeface="Arial" charset="0"/>
                </a:rPr>
                <a:t>CREATE</a:t>
              </a:r>
            </a:p>
            <a:p>
              <a:pPr algn="l" eaLnBrk="0" hangingPunct="0">
                <a:spcAft>
                  <a:spcPct val="10000"/>
                </a:spcAft>
                <a:tabLst>
                  <a:tab pos="2062163" algn="ctr"/>
                  <a:tab pos="3430588" algn="ctr"/>
                  <a:tab pos="4802188" algn="ctr"/>
                  <a:tab pos="6172200" algn="ctr"/>
                </a:tabLst>
              </a:pPr>
              <a:r>
                <a:rPr lang="en-US" sz="1400" dirty="0">
                  <a:latin typeface="Arial" charset="0"/>
                </a:rPr>
                <a:t>FIND</a:t>
              </a:r>
            </a:p>
            <a:p>
              <a:pPr algn="l" eaLnBrk="0" hangingPunct="0">
                <a:spcAft>
                  <a:spcPct val="10000"/>
                </a:spcAft>
                <a:tabLst>
                  <a:tab pos="2062163" algn="ctr"/>
                  <a:tab pos="3430588" algn="ctr"/>
                  <a:tab pos="4802188" algn="ctr"/>
                  <a:tab pos="6172200" algn="ctr"/>
                </a:tabLst>
              </a:pPr>
              <a:r>
                <a:rPr lang="en-US" sz="1400" dirty="0">
                  <a:latin typeface="Arial" charset="0"/>
                </a:rPr>
                <a:t>FOR EACH</a:t>
              </a:r>
              <a:r>
                <a:rPr lang="en-US" sz="1400" dirty="0">
                  <a:solidFill>
                    <a:schemeClr val="accent1"/>
                  </a:solidFill>
                  <a:latin typeface="Arial" charset="0"/>
                </a:rPr>
                <a:t>*</a:t>
              </a:r>
              <a:endParaRPr lang="en-US" sz="1400" dirty="0">
                <a:latin typeface="Arial" charset="0"/>
              </a:endParaRPr>
            </a:p>
            <a:p>
              <a:pPr algn="l" eaLnBrk="0" hangingPunct="0">
                <a:spcAft>
                  <a:spcPct val="10000"/>
                </a:spcAft>
                <a:tabLst>
                  <a:tab pos="2062163" algn="ctr"/>
                  <a:tab pos="3430588" algn="ctr"/>
                  <a:tab pos="4802188" algn="ctr"/>
                  <a:tab pos="6172200" algn="ctr"/>
                </a:tabLst>
              </a:pPr>
              <a:r>
                <a:rPr lang="en-US" sz="1400" dirty="0">
                  <a:latin typeface="Arial" charset="0"/>
                </a:rPr>
                <a:t>GET</a:t>
              </a:r>
            </a:p>
            <a:p>
              <a:pPr algn="l" eaLnBrk="0" hangingPunct="0">
                <a:spcAft>
                  <a:spcPct val="10000"/>
                </a:spcAft>
                <a:tabLst>
                  <a:tab pos="2062163" algn="ctr"/>
                  <a:tab pos="3430588" algn="ctr"/>
                  <a:tab pos="4802188" algn="ctr"/>
                  <a:tab pos="6172200" algn="ctr"/>
                </a:tabLst>
              </a:pPr>
              <a:r>
                <a:rPr lang="en-US" sz="1400" dirty="0">
                  <a:latin typeface="Arial" charset="0"/>
                </a:rPr>
                <a:t>REPOSITION</a:t>
              </a:r>
            </a:p>
            <a:p>
              <a:pPr algn="l" eaLnBrk="0" hangingPunct="0">
                <a:spcAft>
                  <a:spcPct val="10000"/>
                </a:spcAft>
                <a:tabLst>
                  <a:tab pos="2062163" algn="ctr"/>
                  <a:tab pos="3430588" algn="ctr"/>
                  <a:tab pos="4802188" algn="ctr"/>
                  <a:tab pos="6172200" algn="ctr"/>
                </a:tabLst>
              </a:pPr>
              <a:r>
                <a:rPr lang="en-US" sz="1400" dirty="0">
                  <a:latin typeface="Arial" charset="0"/>
                </a:rPr>
                <a:t>(with BROWSE)</a:t>
              </a:r>
            </a:p>
            <a:p>
              <a:pPr algn="l" eaLnBrk="0" hangingPunct="0">
                <a:spcAft>
                  <a:spcPct val="10000"/>
                </a:spcAft>
                <a:tabLst>
                  <a:tab pos="2062163" algn="ctr"/>
                  <a:tab pos="3430588" algn="ctr"/>
                  <a:tab pos="4802188" algn="ctr"/>
                  <a:tab pos="6172200" algn="ctr"/>
                </a:tabLst>
              </a:pPr>
              <a:r>
                <a:rPr lang="en-US" sz="1400" dirty="0">
                  <a:latin typeface="Arial" charset="0"/>
                </a:rPr>
                <a:t>OPEN QUERY</a:t>
              </a:r>
              <a:br>
                <a:rPr lang="en-US" sz="1400" dirty="0">
                  <a:latin typeface="Arial" charset="0"/>
                </a:rPr>
              </a:br>
              <a:r>
                <a:rPr lang="en-US" sz="1400" dirty="0">
                  <a:latin typeface="Arial" charset="0"/>
                </a:rPr>
                <a:t>(with BROWSE)</a:t>
              </a:r>
            </a:p>
            <a:p>
              <a:pPr algn="l" eaLnBrk="0" hangingPunct="0">
                <a:spcAft>
                  <a:spcPct val="10000"/>
                </a:spcAft>
                <a:tabLst>
                  <a:tab pos="2062163" algn="ctr"/>
                  <a:tab pos="3430588" algn="ctr"/>
                  <a:tab pos="4802188" algn="ctr"/>
                  <a:tab pos="6172200" algn="ctr"/>
                </a:tabLst>
              </a:pPr>
              <a:r>
                <a:rPr lang="en-US" sz="1400" dirty="0">
                  <a:latin typeface="Arial" charset="0"/>
                </a:rPr>
                <a:t>INSERT</a:t>
              </a:r>
            </a:p>
            <a:p>
              <a:pPr algn="l" eaLnBrk="0" hangingPunct="0">
                <a:spcAft>
                  <a:spcPct val="10000"/>
                </a:spcAft>
                <a:tabLst>
                  <a:tab pos="2062163" algn="ctr"/>
                  <a:tab pos="3430588" algn="ctr"/>
                  <a:tab pos="4802188" algn="ctr"/>
                  <a:tab pos="6172200" algn="ctr"/>
                </a:tabLst>
              </a:pPr>
              <a:endParaRPr lang="en-US" sz="1400" dirty="0">
                <a:latin typeface="Arial" charset="0"/>
              </a:endParaRPr>
            </a:p>
            <a:p>
              <a:pPr algn="l" eaLnBrk="0" hangingPunct="0">
                <a:spcAft>
                  <a:spcPct val="10000"/>
                </a:spcAft>
                <a:tabLst>
                  <a:tab pos="2062163" algn="ctr"/>
                  <a:tab pos="3430588" algn="ctr"/>
                  <a:tab pos="4802188" algn="ctr"/>
                  <a:tab pos="6172200" algn="ctr"/>
                </a:tabLst>
              </a:pPr>
              <a:r>
                <a:rPr lang="en-US" sz="1400" dirty="0">
                  <a:latin typeface="Arial" charset="0"/>
                </a:rPr>
                <a:t>UPDATE</a:t>
              </a:r>
            </a:p>
            <a:p>
              <a:pPr algn="l" eaLnBrk="0" hangingPunct="0">
                <a:spcAft>
                  <a:spcPct val="10000"/>
                </a:spcAft>
                <a:tabLst>
                  <a:tab pos="2062163" algn="ctr"/>
                  <a:tab pos="3430588" algn="ctr"/>
                  <a:tab pos="4802188" algn="ctr"/>
                  <a:tab pos="6172200" algn="ctr"/>
                </a:tabLst>
              </a:pPr>
              <a:endParaRPr lang="en-US" sz="1400" dirty="0">
                <a:latin typeface="Arial" charset="0"/>
              </a:endParaRPr>
            </a:p>
            <a:p>
              <a:pPr algn="l" eaLnBrk="0" hangingPunct="0">
                <a:spcAft>
                  <a:spcPct val="10000"/>
                </a:spcAft>
                <a:tabLst>
                  <a:tab pos="2062163" algn="ctr"/>
                  <a:tab pos="3430588" algn="ctr"/>
                  <a:tab pos="4802188" algn="ctr"/>
                  <a:tab pos="6172200" algn="ctr"/>
                </a:tabLst>
              </a:pPr>
              <a:r>
                <a:rPr lang="en-US" sz="1400" dirty="0">
                  <a:latin typeface="Arial" charset="0"/>
                </a:rPr>
                <a:t>DISPLAY</a:t>
              </a:r>
            </a:p>
            <a:p>
              <a:pPr algn="l" eaLnBrk="0" hangingPunct="0">
                <a:spcAft>
                  <a:spcPct val="10000"/>
                </a:spcAft>
                <a:tabLst>
                  <a:tab pos="2062163" algn="ctr"/>
                  <a:tab pos="3430588" algn="ctr"/>
                  <a:tab pos="4802188" algn="ctr"/>
                  <a:tab pos="6172200" algn="ctr"/>
                </a:tabLst>
              </a:pPr>
              <a:r>
                <a:rPr lang="en-US" sz="1400" dirty="0">
                  <a:latin typeface="Arial" charset="0"/>
                </a:rPr>
                <a:t>ENABLE</a:t>
              </a:r>
            </a:p>
            <a:p>
              <a:pPr algn="l" eaLnBrk="0" hangingPunct="0">
                <a:spcAft>
                  <a:spcPct val="10000"/>
                </a:spcAft>
                <a:tabLst>
                  <a:tab pos="2062163" algn="ctr"/>
                  <a:tab pos="3430588" algn="ctr"/>
                  <a:tab pos="4802188" algn="ctr"/>
                  <a:tab pos="6172200" algn="ctr"/>
                </a:tabLst>
              </a:pPr>
              <a:r>
                <a:rPr lang="en-US" sz="1400" dirty="0">
                  <a:latin typeface="Arial" charset="0"/>
                </a:rPr>
                <a:t>PROMPT-FOR</a:t>
              </a:r>
            </a:p>
            <a:p>
              <a:pPr algn="l" eaLnBrk="0" hangingPunct="0">
                <a:spcAft>
                  <a:spcPct val="10000"/>
                </a:spcAft>
                <a:tabLst>
                  <a:tab pos="2062163" algn="ctr"/>
                  <a:tab pos="3430588" algn="ctr"/>
                  <a:tab pos="4802188" algn="ctr"/>
                  <a:tab pos="6172200" algn="ctr"/>
                </a:tabLst>
              </a:pPr>
              <a:r>
                <a:rPr lang="en-US" sz="1400" dirty="0">
                  <a:latin typeface="Arial" charset="0"/>
                </a:rPr>
                <a:t>SET</a:t>
              </a:r>
            </a:p>
            <a:p>
              <a:pPr algn="l" eaLnBrk="0" hangingPunct="0">
                <a:spcAft>
                  <a:spcPct val="10000"/>
                </a:spcAft>
                <a:tabLst>
                  <a:tab pos="2062163" algn="ctr"/>
                  <a:tab pos="3430588" algn="ctr"/>
                  <a:tab pos="4802188" algn="ctr"/>
                  <a:tab pos="6172200" algn="ctr"/>
                </a:tabLst>
              </a:pPr>
              <a:r>
                <a:rPr lang="en-US" sz="1400" dirty="0">
                  <a:latin typeface="Arial" charset="0"/>
                </a:rPr>
                <a:t>ASSIGN</a:t>
              </a:r>
            </a:p>
            <a:p>
              <a:pPr algn="l" eaLnBrk="0" hangingPunct="0">
                <a:spcAft>
                  <a:spcPct val="10000"/>
                </a:spcAft>
                <a:tabLst>
                  <a:tab pos="2062163" algn="ctr"/>
                  <a:tab pos="3430588" algn="ctr"/>
                  <a:tab pos="4802188" algn="ctr"/>
                  <a:tab pos="6172200" algn="ctr"/>
                </a:tabLst>
              </a:pPr>
              <a:r>
                <a:rPr lang="en-US" sz="1400" dirty="0">
                  <a:latin typeface="Arial" charset="0"/>
                </a:rPr>
                <a:t>DELETE</a:t>
              </a:r>
            </a:p>
            <a:p>
              <a:pPr algn="l" eaLnBrk="0" hangingPunct="0">
                <a:spcAft>
                  <a:spcPct val="10000"/>
                </a:spcAft>
                <a:tabLst>
                  <a:tab pos="2062163" algn="ctr"/>
                  <a:tab pos="3430588" algn="ctr"/>
                  <a:tab pos="4802188" algn="ctr"/>
                  <a:tab pos="6172200" algn="ctr"/>
                </a:tabLst>
              </a:pPr>
              <a:r>
                <a:rPr lang="en-US" sz="1400" dirty="0">
                  <a:latin typeface="Arial" charset="0"/>
                </a:rPr>
                <a:t>RELEASE</a:t>
              </a:r>
            </a:p>
            <a:p>
              <a:pPr algn="l" eaLnBrk="0" hangingPunct="0">
                <a:spcAft>
                  <a:spcPct val="10000"/>
                </a:spcAft>
                <a:tabLst>
                  <a:tab pos="2062163" algn="ctr"/>
                  <a:tab pos="3430588" algn="ctr"/>
                  <a:tab pos="4802188" algn="ctr"/>
                  <a:tab pos="6172200" algn="ctr"/>
                </a:tabLst>
              </a:pPr>
              <a:r>
                <a:rPr lang="en-US" sz="1400" dirty="0">
                  <a:solidFill>
                    <a:srgbClr val="A50021"/>
                  </a:solidFill>
                  <a:latin typeface="Arial" charset="0"/>
                </a:rPr>
                <a:t>  event-driven extensions         * multiple records</a:t>
              </a:r>
            </a:p>
          </p:txBody>
        </p:sp>
      </p:grpSp>
      <p:sp>
        <p:nvSpPr>
          <p:cNvPr id="51"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GS-1165</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325866"/>
            <a:ext cx="8229600" cy="716523"/>
          </a:xfrm>
        </p:spPr>
        <p:txBody>
          <a:bodyPr>
            <a:normAutofit/>
          </a:bodyPr>
          <a:lstStyle/>
          <a:p>
            <a:r>
              <a:rPr lang="en-US" dirty="0" smtClean="0"/>
              <a:t>PROMPT-FOR Statement</a:t>
            </a:r>
            <a:endParaRPr lang="en-US" dirty="0"/>
          </a:p>
        </p:txBody>
      </p:sp>
      <p:sp>
        <p:nvSpPr>
          <p:cNvPr id="8" name="Content Placeholder 2"/>
          <p:cNvSpPr txBox="1">
            <a:spLocks/>
          </p:cNvSpPr>
          <p:nvPr/>
        </p:nvSpPr>
        <p:spPr>
          <a:xfrm>
            <a:off x="457200" y="1316182"/>
            <a:ext cx="8229600" cy="4999951"/>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9" name="Content Placeholder 2"/>
          <p:cNvSpPr txBox="1">
            <a:spLocks/>
          </p:cNvSpPr>
          <p:nvPr/>
        </p:nvSpPr>
        <p:spPr>
          <a:xfrm>
            <a:off x="457200" y="3365862"/>
            <a:ext cx="8446640" cy="2666803"/>
          </a:xfrm>
          <a:prstGeom prst="rect">
            <a:avLst/>
          </a:prstGeom>
        </p:spPr>
        <p:txBody>
          <a:bodyPr>
            <a:normAutofit/>
          </a:bodyPr>
          <a:lstStyle/>
          <a:p>
            <a:pPr marL="342900" indent="-342900">
              <a:spcBef>
                <a:spcPct val="20000"/>
              </a:spcBef>
              <a:buClr>
                <a:schemeClr val="accent6"/>
              </a:buClr>
              <a:buFont typeface="Arial"/>
              <a:buChar char="•"/>
            </a:pPr>
            <a:r>
              <a:rPr lang="en-US" sz="2600" dirty="0" smtClean="0"/>
              <a:t>The PROMPT-FOR command requests user to enter a value to be used in the procedure</a:t>
            </a:r>
          </a:p>
          <a:p>
            <a:pPr marL="342900" indent="-342900">
              <a:spcBef>
                <a:spcPct val="20000"/>
              </a:spcBef>
              <a:buClr>
                <a:schemeClr val="accent6"/>
              </a:buClr>
              <a:buFont typeface="Arial"/>
              <a:buChar char="•"/>
            </a:pPr>
            <a:r>
              <a:rPr lang="en-US" sz="2600" dirty="0" smtClean="0">
                <a:solidFill>
                  <a:schemeClr val="tx2">
                    <a:lumMod val="90000"/>
                    <a:lumOff val="10000"/>
                  </a:schemeClr>
                </a:solidFill>
                <a:cs typeface="Courier New" pitchFamily="49" charset="0"/>
              </a:rPr>
              <a:t>Concatenate text and data with the plus sign (+)</a:t>
            </a:r>
          </a:p>
          <a:p>
            <a:pPr marL="342900" indent="-342900">
              <a:spcBef>
                <a:spcPct val="20000"/>
              </a:spcBef>
              <a:buClr>
                <a:schemeClr val="accent6"/>
              </a:buClr>
              <a:buFont typeface="Arial"/>
              <a:buChar char="•"/>
            </a:pPr>
            <a:r>
              <a:rPr lang="en-US" sz="2600" dirty="0" smtClean="0">
                <a:solidFill>
                  <a:schemeClr val="tx2">
                    <a:lumMod val="90000"/>
                    <a:lumOff val="10000"/>
                  </a:schemeClr>
                </a:solidFill>
                <a:cs typeface="Courier New" pitchFamily="49" charset="0"/>
              </a:rPr>
              <a:t>USING function retrieves entered data from the user and makes it available in the record buffer</a:t>
            </a:r>
          </a:p>
        </p:txBody>
      </p:sp>
      <p:sp>
        <p:nvSpPr>
          <p:cNvPr id="10" name="TextBox 9"/>
          <p:cNvSpPr txBox="1"/>
          <p:nvPr/>
        </p:nvSpPr>
        <p:spPr>
          <a:xfrm>
            <a:off x="609600" y="1083334"/>
            <a:ext cx="8446639" cy="2031325"/>
          </a:xfrm>
          <a:prstGeom prst="rect">
            <a:avLst/>
          </a:prstGeom>
          <a:noFill/>
          <a:ln>
            <a:noFill/>
          </a:ln>
        </p:spPr>
        <p:txBody>
          <a:bodyPr wrap="square" rtlCol="0">
            <a:spAutoFit/>
          </a:bodyPr>
          <a:lstStyle/>
          <a:p>
            <a:r>
              <a:rPr lang="en-US" b="1" dirty="0" smtClean="0">
                <a:latin typeface="Courier New" pitchFamily="49" charset="0"/>
                <a:cs typeface="Courier New" pitchFamily="49" charset="0"/>
              </a:rPr>
              <a:t>/* pc06006.p – Requesting information from a user */</a:t>
            </a:r>
          </a:p>
          <a:p>
            <a:r>
              <a:rPr lang="en-US" b="1" dirty="0" smtClean="0">
                <a:solidFill>
                  <a:srgbClr val="0070C0"/>
                </a:solidFill>
                <a:latin typeface="Courier New" pitchFamily="49" charset="0"/>
                <a:cs typeface="Courier New" pitchFamily="49" charset="0"/>
              </a:rPr>
              <a:t>PROMPT-FOR pt_prod_line WITH NO-VALIDATE</a:t>
            </a:r>
            <a:r>
              <a:rPr lang="en-US" b="1" dirty="0" smtClean="0">
                <a:latin typeface="Courier New" pitchFamily="49" charset="0"/>
                <a:cs typeface="Courier New" pitchFamily="49" charset="0"/>
              </a:rPr>
              <a:t>.</a:t>
            </a:r>
          </a:p>
          <a:p>
            <a:r>
              <a:rPr lang="en-US" b="1" dirty="0" smtClean="0">
                <a:latin typeface="Courier New" pitchFamily="49" charset="0"/>
                <a:cs typeface="Courier New" pitchFamily="49" charset="0"/>
              </a:rPr>
              <a:t>FOR EACH pt_mstr NO-LOCK </a:t>
            </a:r>
            <a:r>
              <a:rPr lang="en-US" b="1" dirty="0" smtClean="0">
                <a:solidFill>
                  <a:srgbClr val="0070C0"/>
                </a:solidFill>
                <a:latin typeface="Courier New" pitchFamily="49" charset="0"/>
                <a:cs typeface="Courier New" pitchFamily="49" charset="0"/>
              </a:rPr>
              <a:t>USING pt_prod_line</a:t>
            </a:r>
            <a:r>
              <a:rPr lang="en-US" b="1" dirty="0" smtClean="0">
                <a:latin typeface="Courier New" pitchFamily="49" charset="0"/>
                <a:cs typeface="Courier New" pitchFamily="49" charset="0"/>
              </a:rPr>
              <a:t>:</a:t>
            </a:r>
          </a:p>
          <a:p>
            <a:r>
              <a:rPr lang="en-US" b="1" dirty="0" smtClean="0">
                <a:latin typeface="Courier New" pitchFamily="49" charset="0"/>
                <a:cs typeface="Courier New" pitchFamily="49" charset="0"/>
              </a:rPr>
              <a:t>   DISPLAY pt_part pt_desc1 + " " + pt_desc2 FORMAT "x(40)"</a:t>
            </a:r>
          </a:p>
          <a:p>
            <a:r>
              <a:rPr lang="en-US" b="1" dirty="0" smtClean="0">
                <a:latin typeface="Courier New" pitchFamily="49" charset="0"/>
                <a:cs typeface="Courier New" pitchFamily="49" charset="0"/>
              </a:rPr>
              <a:t>      LABEL "Description" pt_price WITH TITLE </a:t>
            </a:r>
          </a:p>
          <a:p>
            <a:r>
              <a:rPr lang="en-US" b="1" dirty="0" smtClean="0">
                <a:latin typeface="Courier New" pitchFamily="49" charset="0"/>
                <a:cs typeface="Courier New" pitchFamily="49" charset="0"/>
              </a:rPr>
              <a:t>      "Prod Line:" + pt_prod_line + " " WIDTH 132.</a:t>
            </a:r>
          </a:p>
          <a:p>
            <a:r>
              <a:rPr lang="en-US" b="1" dirty="0" smtClean="0">
                <a:latin typeface="Courier New" pitchFamily="49" charset="0"/>
                <a:cs typeface="Courier New" pitchFamily="49" charset="0"/>
              </a:rPr>
              <a:t>END.</a:t>
            </a:r>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GS-1170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325866"/>
            <a:ext cx="8229600" cy="716523"/>
          </a:xfrm>
        </p:spPr>
        <p:txBody>
          <a:bodyPr>
            <a:normAutofit/>
          </a:bodyPr>
          <a:lstStyle/>
          <a:p>
            <a:r>
              <a:rPr lang="en-US" dirty="0" smtClean="0"/>
              <a:t>PROMPT-FOR Alternate</a:t>
            </a:r>
            <a:endParaRPr lang="en-US" dirty="0"/>
          </a:p>
        </p:txBody>
      </p:sp>
      <p:sp>
        <p:nvSpPr>
          <p:cNvPr id="8" name="Content Placeholder 2"/>
          <p:cNvSpPr txBox="1">
            <a:spLocks/>
          </p:cNvSpPr>
          <p:nvPr/>
        </p:nvSpPr>
        <p:spPr>
          <a:xfrm>
            <a:off x="457200" y="1316182"/>
            <a:ext cx="8229600" cy="4999951"/>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9" name="Content Placeholder 2"/>
          <p:cNvSpPr txBox="1">
            <a:spLocks/>
          </p:cNvSpPr>
          <p:nvPr/>
        </p:nvSpPr>
        <p:spPr>
          <a:xfrm>
            <a:off x="609599" y="3610750"/>
            <a:ext cx="8077201" cy="2445657"/>
          </a:xfrm>
          <a:prstGeom prst="rect">
            <a:avLst/>
          </a:prstGeom>
        </p:spPr>
        <p:txBody>
          <a:bodyPr>
            <a:normAutofit/>
          </a:bodyPr>
          <a:lstStyle/>
          <a:p>
            <a:pPr marL="463550" indent="-463550">
              <a:spcBef>
                <a:spcPct val="20000"/>
              </a:spcBef>
              <a:buClr>
                <a:schemeClr val="accent6"/>
              </a:buClr>
              <a:buFont typeface="Arial" pitchFamily="34" charset="0"/>
              <a:buChar char="•"/>
            </a:pPr>
            <a:r>
              <a:rPr lang="en-US" sz="2600" dirty="0" smtClean="0">
                <a:solidFill>
                  <a:schemeClr val="tx2">
                    <a:lumMod val="90000"/>
                    <a:lumOff val="10000"/>
                  </a:schemeClr>
                </a:solidFill>
                <a:cs typeface="Courier New" pitchFamily="49" charset="0"/>
              </a:rPr>
              <a:t>PROMPT-FOR does not update the record buffer; only screen buffer</a:t>
            </a:r>
          </a:p>
          <a:p>
            <a:pPr marL="463550" indent="-463550">
              <a:spcBef>
                <a:spcPct val="20000"/>
              </a:spcBef>
              <a:buClr>
                <a:schemeClr val="accent6"/>
              </a:buClr>
              <a:buFont typeface="Arial" pitchFamily="34" charset="0"/>
              <a:buChar char="•"/>
            </a:pPr>
            <a:r>
              <a:rPr lang="en-US" sz="2600" dirty="0" smtClean="0">
                <a:solidFill>
                  <a:schemeClr val="tx2">
                    <a:lumMod val="90000"/>
                    <a:lumOff val="10000"/>
                  </a:schemeClr>
                </a:solidFill>
                <a:cs typeface="Courier New" pitchFamily="49" charset="0"/>
              </a:rPr>
              <a:t>Use INPUT before field name</a:t>
            </a:r>
          </a:p>
          <a:p>
            <a:pPr marL="342900" indent="-342900">
              <a:spcBef>
                <a:spcPct val="20000"/>
              </a:spcBef>
              <a:buClr>
                <a:schemeClr val="accent6"/>
              </a:buClr>
            </a:pPr>
            <a:endParaRPr lang="en-US" sz="2400" dirty="0" smtClean="0">
              <a:solidFill>
                <a:schemeClr val="tx2">
                  <a:lumMod val="90000"/>
                  <a:lumOff val="10000"/>
                </a:schemeClr>
              </a:solidFill>
              <a:cs typeface="Courier New" pitchFamily="49" charset="0"/>
            </a:endParaRPr>
          </a:p>
        </p:txBody>
      </p:sp>
      <p:sp>
        <p:nvSpPr>
          <p:cNvPr id="10" name="TextBox 9"/>
          <p:cNvSpPr txBox="1"/>
          <p:nvPr/>
        </p:nvSpPr>
        <p:spPr>
          <a:xfrm>
            <a:off x="59375" y="1110630"/>
            <a:ext cx="9056239" cy="1815882"/>
          </a:xfrm>
          <a:prstGeom prst="rect">
            <a:avLst/>
          </a:prstGeom>
          <a:noFill/>
          <a:ln>
            <a:noFill/>
          </a:ln>
        </p:spPr>
        <p:txBody>
          <a:bodyPr wrap="square" rtlCol="0">
            <a:spAutoFit/>
          </a:bodyPr>
          <a:lstStyle/>
          <a:p>
            <a:r>
              <a:rPr lang="en-US" sz="1600" b="1" dirty="0" smtClean="0">
                <a:latin typeface="Courier New" pitchFamily="49" charset="0"/>
                <a:cs typeface="Courier New" pitchFamily="49" charset="0"/>
              </a:rPr>
              <a:t>/* pc06007.p – Requesting information from a user */</a:t>
            </a:r>
          </a:p>
          <a:p>
            <a:r>
              <a:rPr lang="en-US" sz="1600" b="1" dirty="0" smtClean="0">
                <a:latin typeface="Courier New" pitchFamily="49" charset="0"/>
                <a:cs typeface="Courier New" pitchFamily="49" charset="0"/>
              </a:rPr>
              <a:t>	PROMPT-FOR pt_prod_line WITH NO-VALIDATE.</a:t>
            </a:r>
          </a:p>
          <a:p>
            <a:r>
              <a:rPr lang="en-US" sz="1600" b="1" dirty="0" smtClean="0">
                <a:latin typeface="Courier New" pitchFamily="49" charset="0"/>
                <a:cs typeface="Courier New" pitchFamily="49" charset="0"/>
              </a:rPr>
              <a:t>	FOR EACH pt_mstr NO-LOCK </a:t>
            </a:r>
          </a:p>
          <a:p>
            <a:r>
              <a:rPr lang="en-US" sz="1600" b="1" dirty="0" smtClean="0">
                <a:latin typeface="Courier New" pitchFamily="49" charset="0"/>
                <a:cs typeface="Courier New" pitchFamily="49" charset="0"/>
              </a:rPr>
              <a:t>	   </a:t>
            </a:r>
            <a:r>
              <a:rPr lang="en-US" sz="1600" b="1" dirty="0" smtClean="0">
                <a:solidFill>
                  <a:srgbClr val="0070C0"/>
                </a:solidFill>
                <a:latin typeface="Courier New" pitchFamily="49" charset="0"/>
                <a:cs typeface="Courier New" pitchFamily="49" charset="0"/>
              </a:rPr>
              <a:t>WHERE pt_domain = "10USA" AND pt_prod_line = INPUT pt_prod_line</a:t>
            </a:r>
            <a:r>
              <a:rPr lang="en-US" sz="1600" b="1" dirty="0" smtClean="0">
                <a:latin typeface="Courier New" pitchFamily="49" charset="0"/>
                <a:cs typeface="Courier New" pitchFamily="49" charset="0"/>
              </a:rPr>
              <a:t>:</a:t>
            </a:r>
          </a:p>
          <a:p>
            <a:r>
              <a:rPr lang="en-US" sz="1600" b="1" dirty="0" smtClean="0">
                <a:latin typeface="Courier New" pitchFamily="49" charset="0"/>
                <a:cs typeface="Courier New" pitchFamily="49" charset="0"/>
              </a:rPr>
              <a:t>	   DISPLAY pt_part pt_desc1 pt_prod_line pt_price</a:t>
            </a:r>
          </a:p>
          <a:p>
            <a:r>
              <a:rPr lang="en-US" sz="1600" b="1" dirty="0" smtClean="0">
                <a:latin typeface="Courier New" pitchFamily="49" charset="0"/>
                <a:cs typeface="Courier New" pitchFamily="49" charset="0"/>
              </a:rPr>
              <a:t>   	   WITH TITLE "Prod Line:" + pt_prod_line + "" WIDTH 132.</a:t>
            </a:r>
          </a:p>
          <a:p>
            <a:r>
              <a:rPr lang="en-US" sz="1600" b="1" dirty="0" smtClean="0">
                <a:latin typeface="Courier New" pitchFamily="49" charset="0"/>
                <a:cs typeface="Courier New" pitchFamily="49" charset="0"/>
              </a:rPr>
              <a:t>	END.</a:t>
            </a:r>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GS-1180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43222"/>
            <a:ext cx="8229600" cy="5272911"/>
          </a:xfrm>
        </p:spPr>
        <p:txBody>
          <a:bodyPr/>
          <a:lstStyle/>
          <a:p>
            <a:r>
              <a:rPr lang="en-US" dirty="0" smtClean="0">
                <a:solidFill>
                  <a:schemeClr val="tx2">
                    <a:lumMod val="90000"/>
                    <a:lumOff val="10000"/>
                  </a:schemeClr>
                </a:solidFill>
              </a:rPr>
              <a:t>Underscore used in field names</a:t>
            </a:r>
          </a:p>
          <a:p>
            <a:r>
              <a:rPr lang="en-US" dirty="0" smtClean="0">
                <a:solidFill>
                  <a:schemeClr val="tx2">
                    <a:lumMod val="90000"/>
                    <a:lumOff val="10000"/>
                  </a:schemeClr>
                </a:solidFill>
              </a:rPr>
              <a:t>Field names have the same prefix as table</a:t>
            </a:r>
          </a:p>
          <a:p>
            <a:pPr marL="346075" lvl="1" indent="0">
              <a:buNone/>
            </a:pPr>
            <a:r>
              <a:rPr lang="en-US" dirty="0" smtClean="0">
                <a:solidFill>
                  <a:schemeClr val="tx2">
                    <a:lumMod val="90000"/>
                    <a:lumOff val="10000"/>
                  </a:schemeClr>
                </a:solidFill>
              </a:rPr>
              <a:t>For example, so_mstr has a field called so_nbr</a:t>
            </a:r>
          </a:p>
          <a:p>
            <a:r>
              <a:rPr lang="en-US" dirty="0" smtClean="0">
                <a:solidFill>
                  <a:schemeClr val="tx2">
                    <a:lumMod val="90000"/>
                    <a:lumOff val="10000"/>
                  </a:schemeClr>
                </a:solidFill>
              </a:rPr>
              <a:t>Two types of extra fields</a:t>
            </a:r>
          </a:p>
          <a:p>
            <a:pPr lvl="1"/>
            <a:r>
              <a:rPr lang="en-US" dirty="0" smtClean="0">
                <a:solidFill>
                  <a:schemeClr val="tx2">
                    <a:lumMod val="90000"/>
                    <a:lumOff val="10000"/>
                  </a:schemeClr>
                </a:solidFill>
              </a:rPr>
              <a:t>xx__			Double underscore</a:t>
            </a:r>
          </a:p>
          <a:p>
            <a:pPr lvl="1"/>
            <a:r>
              <a:rPr lang="en-US" dirty="0" smtClean="0">
                <a:solidFill>
                  <a:schemeClr val="tx2">
                    <a:lumMod val="90000"/>
                    <a:lumOff val="10000"/>
                  </a:schemeClr>
                </a:solidFill>
              </a:rPr>
              <a:t>xx_user		Only two of these</a:t>
            </a:r>
          </a:p>
        </p:txBody>
      </p:sp>
      <p:sp>
        <p:nvSpPr>
          <p:cNvPr id="4" name="Title 3"/>
          <p:cNvSpPr>
            <a:spLocks noGrp="1"/>
          </p:cNvSpPr>
          <p:nvPr>
            <p:ph type="title"/>
          </p:nvPr>
        </p:nvSpPr>
        <p:spPr>
          <a:xfrm>
            <a:off x="457200" y="275117"/>
            <a:ext cx="8229600" cy="708730"/>
          </a:xfrm>
        </p:spPr>
        <p:txBody>
          <a:bodyPr/>
          <a:lstStyle/>
          <a:p>
            <a:r>
              <a:rPr lang="en-US" dirty="0" smtClean="0"/>
              <a:t>Field Naming Conventions</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GS-110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551176"/>
            <a:ext cx="8229600" cy="716523"/>
          </a:xfrm>
        </p:spPr>
        <p:txBody>
          <a:bodyPr>
            <a:normAutofit/>
          </a:bodyPr>
          <a:lstStyle/>
          <a:p>
            <a:r>
              <a:rPr lang="en-US" dirty="0" smtClean="0"/>
              <a:t>Exercise 6-6: PROMPT-FOR</a:t>
            </a:r>
            <a:endParaRPr lang="en-US" dirty="0"/>
          </a:p>
        </p:txBody>
      </p:sp>
      <p:sp>
        <p:nvSpPr>
          <p:cNvPr id="8" name="Content Placeholder 2"/>
          <p:cNvSpPr txBox="1">
            <a:spLocks/>
          </p:cNvSpPr>
          <p:nvPr/>
        </p:nvSpPr>
        <p:spPr>
          <a:xfrm>
            <a:off x="457200" y="1316182"/>
            <a:ext cx="8229600" cy="4999951"/>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9" name="Content Placeholder 2"/>
          <p:cNvSpPr txBox="1">
            <a:spLocks/>
          </p:cNvSpPr>
          <p:nvPr/>
        </p:nvSpPr>
        <p:spPr>
          <a:xfrm>
            <a:off x="609599" y="3610750"/>
            <a:ext cx="8077201" cy="2445657"/>
          </a:xfrm>
          <a:prstGeom prst="rect">
            <a:avLst/>
          </a:prstGeom>
        </p:spPr>
        <p:txBody>
          <a:bodyPr>
            <a:normAutofit/>
          </a:bodyPr>
          <a:lstStyle/>
          <a:p>
            <a:pPr marL="463550" indent="-463550">
              <a:spcBef>
                <a:spcPct val="20000"/>
              </a:spcBef>
              <a:buClr>
                <a:schemeClr val="accent6"/>
              </a:buClr>
            </a:pPr>
            <a:endParaRPr lang="en-US" sz="2600" dirty="0" smtClean="0">
              <a:solidFill>
                <a:schemeClr val="tx2">
                  <a:lumMod val="90000"/>
                  <a:lumOff val="10000"/>
                </a:schemeClr>
              </a:solidFill>
              <a:cs typeface="Courier New" pitchFamily="49" charset="0"/>
            </a:endParaRPr>
          </a:p>
          <a:p>
            <a:pPr marL="342900" indent="-342900">
              <a:spcBef>
                <a:spcPct val="20000"/>
              </a:spcBef>
              <a:buClr>
                <a:schemeClr val="accent6"/>
              </a:buClr>
            </a:pPr>
            <a:endParaRPr lang="en-US" sz="2400" dirty="0" smtClean="0">
              <a:solidFill>
                <a:schemeClr val="tx2">
                  <a:lumMod val="90000"/>
                  <a:lumOff val="10000"/>
                </a:schemeClr>
              </a:solidFill>
              <a:cs typeface="Courier New" pitchFamily="49" charset="0"/>
            </a:endParaRPr>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GS-1180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
        <p:nvSpPr>
          <p:cNvPr id="12" name="Content Placeholder 2"/>
          <p:cNvSpPr txBox="1">
            <a:spLocks/>
          </p:cNvSpPr>
          <p:nvPr/>
        </p:nvSpPr>
        <p:spPr>
          <a:xfrm>
            <a:off x="457200" y="3365862"/>
            <a:ext cx="8446640" cy="2666803"/>
          </a:xfrm>
          <a:prstGeom prst="rect">
            <a:avLst/>
          </a:prstGeom>
        </p:spPr>
        <p:txBody>
          <a:bodyPr>
            <a:normAutofit/>
          </a:bodyPr>
          <a:lstStyle/>
          <a:p>
            <a:pPr marL="342900" indent="-342900">
              <a:spcBef>
                <a:spcPct val="20000"/>
              </a:spcBef>
              <a:buClr>
                <a:schemeClr val="accent6"/>
              </a:buClr>
            </a:pPr>
            <a:endParaRPr lang="en-US" sz="26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nodePh="1">
                                  <p:stCondLst>
                                    <p:cond delay="0"/>
                                  </p:stCondLst>
                                  <p:endCondLst>
                                    <p:cond evt="begin" delay="0">
                                      <p:tn val="5"/>
                                    </p:cond>
                                  </p:end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nodePh="1">
                                  <p:stCondLst>
                                    <p:cond delay="0"/>
                                  </p:stCondLst>
                                  <p:endCondLst>
                                    <p:cond evt="begin" delay="0">
                                      <p:tn val="9"/>
                                    </p:cond>
                                  </p:endCondLst>
                                  <p:childTnLst>
                                    <p:set>
                                      <p:cBhvr>
                                        <p:cTn id="10"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1015926"/>
            <a:ext cx="8229600" cy="5300207"/>
          </a:xfrm>
        </p:spPr>
        <p:txBody>
          <a:bodyPr>
            <a:normAutofit lnSpcReduction="10000"/>
          </a:bodyPr>
          <a:lstStyle/>
          <a:p>
            <a:pPr marL="0" indent="0">
              <a:buNone/>
            </a:pPr>
            <a:r>
              <a:rPr lang="en-GB" sz="3200" dirty="0" smtClean="0">
                <a:solidFill>
                  <a:schemeClr val="tx2">
                    <a:lumMod val="90000"/>
                    <a:lumOff val="10000"/>
                  </a:schemeClr>
                </a:solidFill>
              </a:rPr>
              <a:t>You should now be familiar with:</a:t>
            </a:r>
            <a:endParaRPr lang="en-US" sz="3200" dirty="0" smtClean="0">
              <a:solidFill>
                <a:schemeClr val="tx2">
                  <a:lumMod val="90000"/>
                  <a:lumOff val="10000"/>
                </a:schemeClr>
              </a:solidFill>
            </a:endParaRPr>
          </a:p>
          <a:p>
            <a:pPr marL="365760"/>
            <a:r>
              <a:rPr lang="en-US" dirty="0" smtClean="0">
                <a:solidFill>
                  <a:schemeClr val="tx2">
                    <a:lumMod val="75000"/>
                    <a:lumOff val="25000"/>
                  </a:schemeClr>
                </a:solidFill>
              </a:rPr>
              <a:t>Selecting specific records using the record phrase in the FOR EACH statement</a:t>
            </a:r>
            <a:endParaRPr lang="en-US" sz="1600" dirty="0" smtClean="0">
              <a:solidFill>
                <a:schemeClr val="tx2">
                  <a:lumMod val="75000"/>
                  <a:lumOff val="25000"/>
                </a:schemeClr>
              </a:solidFill>
            </a:endParaRPr>
          </a:p>
          <a:p>
            <a:pPr marL="365760"/>
            <a:r>
              <a:rPr lang="en-US" dirty="0" smtClean="0">
                <a:solidFill>
                  <a:schemeClr val="tx2">
                    <a:lumMod val="75000"/>
                    <a:lumOff val="25000"/>
                  </a:schemeClr>
                </a:solidFill>
              </a:rPr>
              <a:t>BEGINS and MATCHES Progress functions</a:t>
            </a:r>
            <a:endParaRPr lang="en-US" sz="1600" dirty="0" smtClean="0">
              <a:solidFill>
                <a:schemeClr val="tx2">
                  <a:lumMod val="75000"/>
                  <a:lumOff val="25000"/>
                </a:schemeClr>
              </a:solidFill>
            </a:endParaRPr>
          </a:p>
          <a:p>
            <a:pPr marL="365760"/>
            <a:r>
              <a:rPr lang="en-US" dirty="0" smtClean="0">
                <a:solidFill>
                  <a:schemeClr val="tx2">
                    <a:lumMod val="75000"/>
                    <a:lumOff val="25000"/>
                  </a:schemeClr>
                </a:solidFill>
              </a:rPr>
              <a:t>Conditional expressions using Progress operators</a:t>
            </a:r>
            <a:endParaRPr lang="en-US" sz="1600" dirty="0" smtClean="0">
              <a:solidFill>
                <a:schemeClr val="tx2">
                  <a:lumMod val="75000"/>
                  <a:lumOff val="25000"/>
                </a:schemeClr>
              </a:solidFill>
            </a:endParaRPr>
          </a:p>
          <a:p>
            <a:pPr marL="365760"/>
            <a:r>
              <a:rPr lang="en-US" dirty="0" smtClean="0">
                <a:solidFill>
                  <a:schemeClr val="tx2">
                    <a:lumMod val="75000"/>
                    <a:lumOff val="25000"/>
                  </a:schemeClr>
                </a:solidFill>
              </a:rPr>
              <a:t>Index specification and record selection</a:t>
            </a:r>
            <a:endParaRPr lang="en-US" sz="1600" dirty="0" smtClean="0">
              <a:solidFill>
                <a:schemeClr val="tx2">
                  <a:lumMod val="75000"/>
                  <a:lumOff val="25000"/>
                </a:schemeClr>
              </a:solidFill>
            </a:endParaRPr>
          </a:p>
          <a:p>
            <a:pPr marL="365760"/>
            <a:r>
              <a:rPr lang="en-US" dirty="0" smtClean="0">
                <a:solidFill>
                  <a:schemeClr val="tx2">
                    <a:lumMod val="75000"/>
                    <a:lumOff val="25000"/>
                  </a:schemeClr>
                </a:solidFill>
              </a:rPr>
              <a:t>Conditional processing using IF ... THEN ... ELSE and CASE statements</a:t>
            </a:r>
            <a:endParaRPr lang="en-US" sz="1600" dirty="0" smtClean="0">
              <a:solidFill>
                <a:schemeClr val="tx2">
                  <a:lumMod val="75000"/>
                  <a:lumOff val="25000"/>
                </a:schemeClr>
              </a:solidFill>
            </a:endParaRPr>
          </a:p>
          <a:p>
            <a:pPr marL="365760"/>
            <a:r>
              <a:rPr lang="en-US" dirty="0" smtClean="0">
                <a:solidFill>
                  <a:schemeClr val="tx2">
                    <a:lumMod val="75000"/>
                    <a:lumOff val="25000"/>
                  </a:schemeClr>
                </a:solidFill>
              </a:rPr>
              <a:t>Requesting user input with the PROMPT-FOR statement</a:t>
            </a:r>
            <a:endParaRPr lang="en-US" sz="1600" dirty="0">
              <a:solidFill>
                <a:schemeClr val="tx2">
                  <a:lumMod val="75000"/>
                  <a:lumOff val="25000"/>
                </a:schemeClr>
              </a:solidFill>
            </a:endParaRPr>
          </a:p>
        </p:txBody>
      </p:sp>
      <p:sp>
        <p:nvSpPr>
          <p:cNvPr id="4" name="Title 3"/>
          <p:cNvSpPr>
            <a:spLocks noGrp="1"/>
          </p:cNvSpPr>
          <p:nvPr>
            <p:ph type="title"/>
          </p:nvPr>
        </p:nvSpPr>
        <p:spPr>
          <a:xfrm>
            <a:off x="457200" y="307196"/>
            <a:ext cx="8229600" cy="708730"/>
          </a:xfrm>
        </p:spPr>
        <p:txBody>
          <a:bodyPr/>
          <a:lstStyle/>
          <a:p>
            <a:r>
              <a:rPr lang="en-GB" dirty="0" smtClean="0"/>
              <a:t>Review</a:t>
            </a:r>
            <a:endParaRPr lang="en-GB" dirty="0"/>
          </a:p>
        </p:txBody>
      </p:sp>
      <p:sp>
        <p:nvSpPr>
          <p:cNvPr id="6"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GS-1200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02278"/>
            <a:ext cx="8229600" cy="5313855"/>
          </a:xfrm>
        </p:spPr>
        <p:txBody>
          <a:bodyPr>
            <a:normAutofit/>
          </a:bodyPr>
          <a:lstStyle/>
          <a:p>
            <a:pPr defTabSz="493713">
              <a:tabLst>
                <a:tab pos="2624138" algn="l"/>
              </a:tabLst>
            </a:pPr>
            <a:r>
              <a:rPr lang="en-US" dirty="0" smtClean="0">
                <a:solidFill>
                  <a:srgbClr val="000000"/>
                </a:solidFill>
              </a:rPr>
              <a:t>cm_mstr	Customer Master</a:t>
            </a:r>
          </a:p>
          <a:p>
            <a:pPr lvl="2" indent="-796925" defTabSz="493713">
              <a:buNone/>
              <a:tabLst>
                <a:tab pos="2624138" algn="l"/>
              </a:tabLst>
            </a:pPr>
            <a:r>
              <a:rPr lang="en-US" dirty="0" smtClean="0">
                <a:solidFill>
                  <a:srgbClr val="000000"/>
                </a:solidFill>
              </a:rPr>
              <a:t>cm_addr	Customer Code</a:t>
            </a:r>
          </a:p>
          <a:p>
            <a:pPr defTabSz="493713">
              <a:tabLst>
                <a:tab pos="2624138" algn="l"/>
              </a:tabLst>
            </a:pPr>
            <a:r>
              <a:rPr lang="en-US" dirty="0" smtClean="0">
                <a:solidFill>
                  <a:srgbClr val="000000"/>
                </a:solidFill>
              </a:rPr>
              <a:t>so_mstr	Sales Order Master</a:t>
            </a:r>
          </a:p>
          <a:p>
            <a:pPr lvl="2" indent="-796925" defTabSz="493713">
              <a:buNone/>
              <a:tabLst>
                <a:tab pos="2624138" algn="l"/>
              </a:tabLst>
            </a:pPr>
            <a:r>
              <a:rPr lang="en-US" dirty="0" smtClean="0">
                <a:solidFill>
                  <a:srgbClr val="000000"/>
                </a:solidFill>
              </a:rPr>
              <a:t>so_nbr	Sales Order Number</a:t>
            </a:r>
          </a:p>
          <a:p>
            <a:pPr defTabSz="493713">
              <a:tabLst>
                <a:tab pos="2624138" algn="l"/>
              </a:tabLst>
            </a:pPr>
            <a:r>
              <a:rPr lang="en-US" dirty="0" smtClean="0">
                <a:solidFill>
                  <a:srgbClr val="000000"/>
                </a:solidFill>
              </a:rPr>
              <a:t>sod_det	Sale Order Detail</a:t>
            </a:r>
          </a:p>
          <a:p>
            <a:pPr lvl="2" indent="-796925" defTabSz="493713">
              <a:buNone/>
              <a:tabLst>
                <a:tab pos="2624138" algn="l"/>
              </a:tabLst>
            </a:pPr>
            <a:r>
              <a:rPr lang="en-US" dirty="0" smtClean="0">
                <a:solidFill>
                  <a:srgbClr val="000000"/>
                </a:solidFill>
              </a:rPr>
              <a:t>sod_part	Sales Order Item</a:t>
            </a:r>
          </a:p>
          <a:p>
            <a:pPr defTabSz="493713">
              <a:tabLst>
                <a:tab pos="2624138" algn="l"/>
              </a:tabLst>
            </a:pPr>
            <a:r>
              <a:rPr lang="en-US" dirty="0" smtClean="0">
                <a:solidFill>
                  <a:srgbClr val="000000"/>
                </a:solidFill>
              </a:rPr>
              <a:t>tr_hist	Transaction History</a:t>
            </a:r>
          </a:p>
          <a:p>
            <a:pPr lvl="2" indent="-796925" defTabSz="493713">
              <a:buNone/>
              <a:tabLst>
                <a:tab pos="2624138" algn="l"/>
              </a:tabLst>
            </a:pPr>
            <a:r>
              <a:rPr lang="en-US" dirty="0" smtClean="0">
                <a:solidFill>
                  <a:srgbClr val="000000"/>
                </a:solidFill>
              </a:rPr>
              <a:t>tr_part	Item Number in Transaction</a:t>
            </a:r>
          </a:p>
          <a:p>
            <a:pPr defTabSz="493713">
              <a:tabLst>
                <a:tab pos="2624138" algn="l"/>
              </a:tabLst>
            </a:pPr>
            <a:r>
              <a:rPr lang="en-US" dirty="0" smtClean="0">
                <a:solidFill>
                  <a:srgbClr val="000000"/>
                </a:solidFill>
              </a:rPr>
              <a:t>po_ctrl	Purchase Order Control</a:t>
            </a:r>
          </a:p>
          <a:p>
            <a:pPr defTabSz="493713">
              <a:tabLst>
                <a:tab pos="2624138" algn="l"/>
              </a:tabLst>
            </a:pPr>
            <a:r>
              <a:rPr lang="en-US" dirty="0" smtClean="0">
                <a:solidFill>
                  <a:srgbClr val="000000"/>
                </a:solidFill>
              </a:rPr>
              <a:t>qad_wkfl	QAD Work File</a:t>
            </a:r>
            <a:endParaRPr lang="en-US" dirty="0"/>
          </a:p>
        </p:txBody>
      </p:sp>
      <p:sp>
        <p:nvSpPr>
          <p:cNvPr id="4" name="Title 3"/>
          <p:cNvSpPr>
            <a:spLocks noGrp="1"/>
          </p:cNvSpPr>
          <p:nvPr>
            <p:ph type="title"/>
          </p:nvPr>
        </p:nvSpPr>
        <p:spPr>
          <a:xfrm>
            <a:off x="457200" y="293548"/>
            <a:ext cx="8229600" cy="708730"/>
          </a:xfrm>
        </p:spPr>
        <p:txBody>
          <a:bodyPr>
            <a:normAutofit/>
          </a:bodyPr>
          <a:lstStyle/>
          <a:p>
            <a:r>
              <a:rPr lang="en-US" dirty="0" smtClean="0"/>
              <a:t>Example Table/Field Names</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GS-120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551176"/>
            <a:ext cx="8229600" cy="716523"/>
          </a:xfrm>
        </p:spPr>
        <p:txBody>
          <a:bodyPr/>
          <a:lstStyle/>
          <a:p>
            <a:r>
              <a:rPr lang="en-US" dirty="0" smtClean="0"/>
              <a:t>Exercise 2-3: Naming Conventions</a:t>
            </a:r>
            <a:endParaRPr lang="en-US" dirty="0"/>
          </a:p>
        </p:txBody>
      </p:sp>
      <p:sp>
        <p:nvSpPr>
          <p:cNvPr id="5"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6"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10"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GS-130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40564"/>
            <a:ext cx="8229600" cy="716523"/>
          </a:xfrm>
        </p:spPr>
        <p:txBody>
          <a:bodyPr/>
          <a:lstStyle/>
          <a:p>
            <a:r>
              <a:rPr lang="en-US" dirty="0" smtClean="0"/>
              <a:t>Field Definition</a:t>
            </a:r>
            <a:endParaRPr lang="en-US" dirty="0"/>
          </a:p>
        </p:txBody>
      </p:sp>
      <p:sp>
        <p:nvSpPr>
          <p:cNvPr id="8" name="Content Placeholder 2"/>
          <p:cNvSpPr txBox="1">
            <a:spLocks/>
          </p:cNvSpPr>
          <p:nvPr/>
        </p:nvSpPr>
        <p:spPr>
          <a:xfrm>
            <a:off x="457200" y="1316182"/>
            <a:ext cx="8229600" cy="4999951"/>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9" name="Content Placeholder 2"/>
          <p:cNvSpPr txBox="1">
            <a:spLocks/>
          </p:cNvSpPr>
          <p:nvPr/>
        </p:nvSpPr>
        <p:spPr>
          <a:xfrm>
            <a:off x="609600" y="957087"/>
            <a:ext cx="8446640" cy="5153184"/>
          </a:xfrm>
          <a:prstGeom prst="rect">
            <a:avLst/>
          </a:prstGeom>
        </p:spPr>
        <p:txBody>
          <a:bodyPr>
            <a:normAutofit/>
          </a:bodyPr>
          <a:lstStyle/>
          <a:p>
            <a:pPr marL="342900" lvl="0" indent="-342900">
              <a:spcBef>
                <a:spcPct val="20000"/>
              </a:spcBef>
              <a:buClr>
                <a:schemeClr val="accent6"/>
              </a:buClr>
              <a:buFont typeface="Arial"/>
              <a:buChar char="•"/>
            </a:pPr>
            <a:r>
              <a:rPr lang="en-US" sz="2800" dirty="0" smtClean="0"/>
              <a:t>Defines the structure of each field in the database</a:t>
            </a:r>
            <a:endParaRPr lang="en-US" sz="2800" dirty="0" smtClean="0">
              <a:solidFill>
                <a:srgbClr val="000000"/>
              </a:solidFill>
              <a:latin typeface="Century Gothic"/>
            </a:endParaRPr>
          </a:p>
          <a:p>
            <a:pPr marL="342900" lvl="0" indent="-342900">
              <a:spcBef>
                <a:spcPct val="20000"/>
              </a:spcBef>
              <a:buClr>
                <a:schemeClr val="accent6"/>
              </a:buClr>
              <a:buFont typeface="Arial"/>
              <a:buChar char="•"/>
            </a:pPr>
            <a:r>
              <a:rPr lang="en-US" sz="2800" dirty="0" smtClean="0"/>
              <a:t>Frame Manager uses</a:t>
            </a:r>
            <a:br>
              <a:rPr lang="en-US" sz="2800" dirty="0" smtClean="0"/>
            </a:br>
            <a:r>
              <a:rPr lang="en-US" sz="2800" dirty="0" smtClean="0"/>
              <a:t>the field labels and </a:t>
            </a:r>
            <a:br>
              <a:rPr lang="en-US" sz="2800" dirty="0" smtClean="0"/>
            </a:br>
            <a:r>
              <a:rPr lang="en-US" sz="2800" dirty="0" smtClean="0"/>
              <a:t>format information to </a:t>
            </a:r>
            <a:br>
              <a:rPr lang="en-US" sz="2800" dirty="0" smtClean="0"/>
            </a:br>
            <a:r>
              <a:rPr lang="en-US" sz="2800" dirty="0" smtClean="0"/>
              <a:t>lay out screen display</a:t>
            </a: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GS-150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pic>
        <p:nvPicPr>
          <p:cNvPr id="3074" name="Picture 2"/>
          <p:cNvPicPr>
            <a:picLocks noChangeAspect="1" noChangeArrowheads="1"/>
          </p:cNvPicPr>
          <p:nvPr/>
        </p:nvPicPr>
        <p:blipFill>
          <a:blip r:embed="rId3"/>
          <a:srcRect/>
          <a:stretch>
            <a:fillRect/>
          </a:stretch>
        </p:blipFill>
        <p:spPr bwMode="auto">
          <a:xfrm>
            <a:off x="4890531" y="2280062"/>
            <a:ext cx="4165709" cy="369274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64718"/>
            <a:ext cx="8229600" cy="716523"/>
          </a:xfrm>
        </p:spPr>
        <p:txBody>
          <a:bodyPr/>
          <a:lstStyle/>
          <a:p>
            <a:r>
              <a:rPr lang="en-US" dirty="0" smtClean="0"/>
              <a:t>Field Definition: Formatting</a:t>
            </a:r>
            <a:endParaRPr lang="en-US" dirty="0"/>
          </a:p>
        </p:txBody>
      </p:sp>
      <p:sp>
        <p:nvSpPr>
          <p:cNvPr id="8" name="Content Placeholder 2"/>
          <p:cNvSpPr txBox="1">
            <a:spLocks/>
          </p:cNvSpPr>
          <p:nvPr/>
        </p:nvSpPr>
        <p:spPr>
          <a:xfrm>
            <a:off x="457200" y="1316182"/>
            <a:ext cx="8229600" cy="4999951"/>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9" name="Content Placeholder 2"/>
          <p:cNvSpPr txBox="1">
            <a:spLocks/>
          </p:cNvSpPr>
          <p:nvPr/>
        </p:nvSpPr>
        <p:spPr>
          <a:xfrm>
            <a:off x="609600" y="1028741"/>
            <a:ext cx="8446640" cy="5439793"/>
          </a:xfrm>
          <a:prstGeom prst="rect">
            <a:avLst/>
          </a:prstGeom>
        </p:spPr>
        <p:txBody>
          <a:bodyPr>
            <a:normAutofit/>
          </a:bodyPr>
          <a:lstStyle/>
          <a:p>
            <a:pPr marL="342900" lvl="0" indent="-342900">
              <a:spcBef>
                <a:spcPct val="20000"/>
              </a:spcBef>
              <a:buClr>
                <a:schemeClr val="accent6"/>
              </a:buClr>
              <a:buFont typeface="Arial"/>
              <a:buChar char="•"/>
            </a:pPr>
            <a:r>
              <a:rPr lang="en-US" sz="2800" dirty="0" smtClean="0">
                <a:solidFill>
                  <a:schemeClr val="tx2">
                    <a:lumMod val="90000"/>
                    <a:lumOff val="10000"/>
                  </a:schemeClr>
                </a:solidFill>
              </a:rPr>
              <a:t>Field Name</a:t>
            </a:r>
          </a:p>
          <a:p>
            <a:pPr marL="342900" lvl="0" indent="-342900">
              <a:spcBef>
                <a:spcPct val="20000"/>
              </a:spcBef>
              <a:buClr>
                <a:schemeClr val="accent6"/>
              </a:buClr>
              <a:buFont typeface="Arial"/>
              <a:buChar char="•"/>
            </a:pPr>
            <a:r>
              <a:rPr lang="en-US" sz="2800" dirty="0" smtClean="0">
                <a:solidFill>
                  <a:schemeClr val="tx2">
                    <a:lumMod val="90000"/>
                    <a:lumOff val="10000"/>
                  </a:schemeClr>
                </a:solidFill>
              </a:rPr>
              <a:t>Format</a:t>
            </a:r>
          </a:p>
          <a:p>
            <a:pPr marL="342900" lvl="0" indent="-342900">
              <a:spcBef>
                <a:spcPct val="20000"/>
              </a:spcBef>
              <a:buClr>
                <a:schemeClr val="accent6"/>
              </a:buClr>
              <a:buFont typeface="Arial"/>
              <a:buChar char="•"/>
            </a:pPr>
            <a:r>
              <a:rPr kumimoji="0" lang="en-US" sz="2800" b="0" i="0" u="none" strike="noStrike" kern="1200" cap="none" spc="0" normalizeH="0" baseline="0" noProof="0" dirty="0" smtClean="0">
                <a:ln>
                  <a:noFill/>
                </a:ln>
                <a:solidFill>
                  <a:schemeClr val="tx2">
                    <a:lumMod val="90000"/>
                    <a:lumOff val="10000"/>
                  </a:schemeClr>
                </a:solidFill>
                <a:effectLst/>
                <a:uLnTx/>
                <a:uFillTx/>
                <a:latin typeface="Century Gothic"/>
                <a:ea typeface="+mn-ea"/>
                <a:cs typeface="Century Gothic"/>
              </a:rPr>
              <a:t>Label</a:t>
            </a:r>
          </a:p>
          <a:p>
            <a:pPr marL="342900" lvl="0" indent="-342900">
              <a:spcBef>
                <a:spcPct val="20000"/>
              </a:spcBef>
              <a:buClr>
                <a:schemeClr val="accent6"/>
              </a:buClr>
              <a:buFont typeface="Arial"/>
              <a:buChar char="•"/>
            </a:pPr>
            <a:r>
              <a:rPr lang="en-US" sz="2800" dirty="0" smtClean="0">
                <a:solidFill>
                  <a:schemeClr val="tx2">
                    <a:lumMod val="90000"/>
                    <a:lumOff val="10000"/>
                  </a:schemeClr>
                </a:solidFill>
                <a:latin typeface="Century Gothic"/>
                <a:cs typeface="Century Gothic"/>
              </a:rPr>
              <a:t>Column-label</a:t>
            </a:r>
          </a:p>
          <a:p>
            <a:pPr marL="342900" lvl="0" indent="-342900">
              <a:spcBef>
                <a:spcPct val="20000"/>
              </a:spcBef>
              <a:buClr>
                <a:schemeClr val="accent6"/>
              </a:buClr>
              <a:buFont typeface="Arial"/>
              <a:buChar char="•"/>
            </a:pPr>
            <a:r>
              <a:rPr kumimoji="0" lang="en-US" sz="2800" b="0" i="0" u="none" strike="noStrike" kern="1200" cap="none" spc="0" normalizeH="0" baseline="0" noProof="0" dirty="0" smtClean="0">
                <a:ln>
                  <a:noFill/>
                </a:ln>
                <a:solidFill>
                  <a:schemeClr val="tx2">
                    <a:lumMod val="90000"/>
                    <a:lumOff val="10000"/>
                  </a:schemeClr>
                </a:solidFill>
                <a:effectLst/>
                <a:uLnTx/>
                <a:uFillTx/>
                <a:latin typeface="Century Gothic"/>
                <a:ea typeface="+mn-ea"/>
                <a:cs typeface="Century Gothic"/>
              </a:rPr>
              <a:t>Order</a:t>
            </a:r>
          </a:p>
          <a:p>
            <a:pPr marL="342900" lvl="0" indent="-342900">
              <a:spcBef>
                <a:spcPct val="20000"/>
              </a:spcBef>
              <a:buClr>
                <a:schemeClr val="accent6"/>
              </a:buClr>
              <a:buFont typeface="Arial"/>
              <a:buChar char="•"/>
            </a:pPr>
            <a:r>
              <a:rPr lang="en-US" sz="2800" dirty="0" smtClean="0">
                <a:solidFill>
                  <a:schemeClr val="tx2">
                    <a:lumMod val="90000"/>
                    <a:lumOff val="10000"/>
                  </a:schemeClr>
                </a:solidFill>
                <a:latin typeface="Century Gothic"/>
                <a:cs typeface="Century Gothic"/>
              </a:rPr>
              <a:t>Description</a:t>
            </a:r>
          </a:p>
          <a:p>
            <a:pPr marL="342900" lvl="0" indent="-342900">
              <a:spcBef>
                <a:spcPct val="20000"/>
              </a:spcBef>
              <a:buClr>
                <a:schemeClr val="accent6"/>
              </a:buClr>
              <a:buFont typeface="Arial"/>
              <a:buChar char="•"/>
            </a:pPr>
            <a:r>
              <a:rPr kumimoji="0" lang="en-US" sz="2800" b="0" i="0" u="none" strike="noStrike" kern="1200" cap="none" spc="0" normalizeH="0" baseline="0" noProof="0" dirty="0" smtClean="0">
                <a:ln>
                  <a:noFill/>
                </a:ln>
                <a:solidFill>
                  <a:schemeClr val="tx2">
                    <a:lumMod val="90000"/>
                    <a:lumOff val="10000"/>
                  </a:schemeClr>
                </a:solidFill>
                <a:effectLst/>
                <a:uLnTx/>
                <a:uFillTx/>
                <a:latin typeface="Century Gothic"/>
                <a:ea typeface="+mn-ea"/>
                <a:cs typeface="Century Gothic"/>
              </a:rPr>
              <a:t>Help</a:t>
            </a:r>
            <a:endParaRPr kumimoji="0" lang="en-US" sz="2800" b="0" i="0" u="none" strike="noStrike" kern="1200" cap="none" spc="0" normalizeH="0" baseline="0" noProof="0" dirty="0">
              <a:ln>
                <a:noFill/>
              </a:ln>
              <a:solidFill>
                <a:schemeClr val="tx2">
                  <a:lumMod val="90000"/>
                  <a:lumOff val="10000"/>
                </a:schemeClr>
              </a:solidFill>
              <a:effectLst/>
              <a:uLnTx/>
              <a:uFillTx/>
              <a:latin typeface="Century Gothic"/>
              <a:ea typeface="+mn-ea"/>
              <a:cs typeface="Century Gothic"/>
            </a:endParaRPr>
          </a:p>
        </p:txBody>
      </p:sp>
      <p:sp>
        <p:nvSpPr>
          <p:cNvPr id="6"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GS-160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40564"/>
            <a:ext cx="8229600" cy="716523"/>
          </a:xfrm>
        </p:spPr>
        <p:txBody>
          <a:bodyPr/>
          <a:lstStyle/>
          <a:p>
            <a:r>
              <a:rPr lang="en-US" dirty="0" smtClean="0"/>
              <a:t>Field Definition: Validation</a:t>
            </a:r>
            <a:endParaRPr lang="en-US" dirty="0"/>
          </a:p>
        </p:txBody>
      </p:sp>
      <p:sp>
        <p:nvSpPr>
          <p:cNvPr id="8" name="Content Placeholder 2"/>
          <p:cNvSpPr txBox="1">
            <a:spLocks/>
          </p:cNvSpPr>
          <p:nvPr/>
        </p:nvSpPr>
        <p:spPr>
          <a:xfrm>
            <a:off x="457200" y="1316182"/>
            <a:ext cx="8229600" cy="4999951"/>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9" name="Content Placeholder 2"/>
          <p:cNvSpPr txBox="1">
            <a:spLocks/>
          </p:cNvSpPr>
          <p:nvPr/>
        </p:nvSpPr>
        <p:spPr>
          <a:xfrm>
            <a:off x="484905" y="1162949"/>
            <a:ext cx="8446640" cy="5153184"/>
          </a:xfrm>
          <a:prstGeom prst="rect">
            <a:avLst/>
          </a:prstGeom>
        </p:spPr>
        <p:txBody>
          <a:bodyPr>
            <a:normAutofit/>
          </a:bodyPr>
          <a:lstStyle/>
          <a:p>
            <a:pPr marL="342900" lvl="0" indent="-342900">
              <a:spcBef>
                <a:spcPct val="20000"/>
              </a:spcBef>
              <a:buClr>
                <a:schemeClr val="accent6"/>
              </a:buClr>
              <a:buFont typeface="Arial"/>
              <a:buChar char="•"/>
            </a:pPr>
            <a:r>
              <a:rPr lang="en-US" sz="2800" dirty="0" smtClean="0"/>
              <a:t>Data Type</a:t>
            </a:r>
          </a:p>
          <a:p>
            <a:pPr marL="342900" lvl="0" indent="-342900">
              <a:spcBef>
                <a:spcPct val="20000"/>
              </a:spcBef>
              <a:buClr>
                <a:schemeClr val="accent6"/>
              </a:buClr>
              <a:buFont typeface="Arial"/>
              <a:buChar char="•"/>
            </a:pPr>
            <a:r>
              <a:rPr kumimoji="0" lang="en-US" sz="2800" b="0" i="0" u="none" strike="noStrike" kern="1200" cap="none" spc="0" normalizeH="0" baseline="0" noProof="0" dirty="0" smtClean="0">
                <a:ln>
                  <a:noFill/>
                </a:ln>
                <a:solidFill>
                  <a:schemeClr val="tx2">
                    <a:lumMod val="90000"/>
                    <a:lumOff val="10000"/>
                  </a:schemeClr>
                </a:solidFill>
                <a:effectLst/>
                <a:uLnTx/>
                <a:uFillTx/>
                <a:latin typeface="Century Gothic"/>
                <a:ea typeface="+mn-ea"/>
                <a:cs typeface="Century Gothic"/>
              </a:rPr>
              <a:t>Initial Value</a:t>
            </a:r>
          </a:p>
          <a:p>
            <a:pPr marL="342900" lvl="0" indent="-342900">
              <a:spcBef>
                <a:spcPct val="20000"/>
              </a:spcBef>
              <a:buClr>
                <a:schemeClr val="accent6"/>
              </a:buClr>
              <a:buFont typeface="Arial"/>
              <a:buChar char="•"/>
            </a:pPr>
            <a:r>
              <a:rPr lang="en-US" sz="2800" dirty="0" smtClean="0">
                <a:solidFill>
                  <a:schemeClr val="tx2">
                    <a:lumMod val="90000"/>
                    <a:lumOff val="10000"/>
                  </a:schemeClr>
                </a:solidFill>
                <a:latin typeface="Century Gothic"/>
                <a:cs typeface="Century Gothic"/>
              </a:rPr>
              <a:t>Decimals</a:t>
            </a:r>
          </a:p>
          <a:p>
            <a:pPr marL="342900" lvl="0" indent="-342900">
              <a:spcBef>
                <a:spcPct val="20000"/>
              </a:spcBef>
              <a:buClr>
                <a:schemeClr val="accent6"/>
              </a:buClr>
              <a:buFont typeface="Arial"/>
              <a:buChar char="•"/>
            </a:pPr>
            <a:r>
              <a:rPr kumimoji="0" lang="en-US" sz="2800" b="0" i="0" u="none" strike="noStrike" kern="1200" cap="none" spc="0" normalizeH="0" baseline="0" noProof="0" dirty="0" smtClean="0">
                <a:ln>
                  <a:noFill/>
                </a:ln>
                <a:solidFill>
                  <a:schemeClr val="tx2">
                    <a:lumMod val="90000"/>
                    <a:lumOff val="10000"/>
                  </a:schemeClr>
                </a:solidFill>
                <a:effectLst/>
                <a:uLnTx/>
                <a:uFillTx/>
                <a:latin typeface="Century Gothic"/>
                <a:ea typeface="+mn-ea"/>
                <a:cs typeface="Century Gothic"/>
              </a:rPr>
              <a:t>Mandatory</a:t>
            </a:r>
          </a:p>
          <a:p>
            <a:pPr marL="342900" lvl="0" indent="-342900">
              <a:spcBef>
                <a:spcPct val="20000"/>
              </a:spcBef>
              <a:buClr>
                <a:schemeClr val="accent6"/>
              </a:buClr>
              <a:buFont typeface="Arial"/>
              <a:buChar char="•"/>
            </a:pPr>
            <a:r>
              <a:rPr lang="en-US" sz="2800" dirty="0" smtClean="0">
                <a:solidFill>
                  <a:schemeClr val="tx2">
                    <a:lumMod val="90000"/>
                    <a:lumOff val="10000"/>
                  </a:schemeClr>
                </a:solidFill>
                <a:latin typeface="Century Gothic"/>
                <a:cs typeface="Century Gothic"/>
              </a:rPr>
              <a:t>Extent</a:t>
            </a:r>
          </a:p>
          <a:p>
            <a:pPr marL="342900" lvl="0" indent="-342900">
              <a:spcBef>
                <a:spcPct val="20000"/>
              </a:spcBef>
              <a:buClr>
                <a:schemeClr val="accent6"/>
              </a:buClr>
              <a:buFont typeface="Arial"/>
              <a:buChar char="•"/>
            </a:pPr>
            <a:r>
              <a:rPr kumimoji="0" lang="en-US" sz="2800" b="0" i="0" u="none" strike="noStrike" kern="1200" cap="none" spc="0" normalizeH="0" baseline="0" noProof="0" dirty="0" smtClean="0">
                <a:ln>
                  <a:noFill/>
                </a:ln>
                <a:solidFill>
                  <a:schemeClr val="tx2">
                    <a:lumMod val="90000"/>
                    <a:lumOff val="10000"/>
                  </a:schemeClr>
                </a:solidFill>
                <a:effectLst/>
                <a:uLnTx/>
                <a:uFillTx/>
                <a:latin typeface="Century Gothic"/>
                <a:ea typeface="+mn-ea"/>
                <a:cs typeface="Century Gothic"/>
              </a:rPr>
              <a:t>Valexp</a:t>
            </a:r>
          </a:p>
          <a:p>
            <a:pPr marL="342900" lvl="0" indent="-342900">
              <a:spcBef>
                <a:spcPct val="20000"/>
              </a:spcBef>
              <a:buClr>
                <a:schemeClr val="accent6"/>
              </a:buClr>
              <a:buFont typeface="Arial"/>
              <a:buChar char="•"/>
            </a:pPr>
            <a:r>
              <a:rPr lang="en-US" sz="2800" dirty="0" smtClean="0">
                <a:solidFill>
                  <a:schemeClr val="tx2">
                    <a:lumMod val="90000"/>
                    <a:lumOff val="10000"/>
                  </a:schemeClr>
                </a:solidFill>
                <a:latin typeface="Century Gothic"/>
                <a:cs typeface="Century Gothic"/>
              </a:rPr>
              <a:t>Valmsg</a:t>
            </a:r>
            <a:endParaRPr kumimoji="0" lang="en-US" sz="2800" b="0" i="0" u="none" strike="noStrike" kern="1200" cap="none" spc="0" normalizeH="0" baseline="0" noProof="0" dirty="0">
              <a:ln>
                <a:noFill/>
              </a:ln>
              <a:solidFill>
                <a:schemeClr val="tx2">
                  <a:lumMod val="90000"/>
                  <a:lumOff val="10000"/>
                </a:schemeClr>
              </a:solidFill>
              <a:effectLst/>
              <a:uLnTx/>
              <a:uFillTx/>
              <a:latin typeface="Century Gothic"/>
              <a:ea typeface="+mn-ea"/>
              <a:cs typeface="Century Gothic"/>
            </a:endParaRPr>
          </a:p>
        </p:txBody>
      </p:sp>
      <p:sp>
        <p:nvSpPr>
          <p:cNvPr id="6"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GS-170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nvPr>
        </p:nvGraphicFramePr>
        <p:xfrm>
          <a:off x="296883" y="1165910"/>
          <a:ext cx="8562109" cy="4891297"/>
        </p:xfrm>
        <a:graphic>
          <a:graphicData uri="http://schemas.openxmlformats.org/drawingml/2006/table">
            <a:tbl>
              <a:tblPr firstRow="1" bandRow="1">
                <a:tableStyleId>{5C22544A-7EE6-4342-B048-85BDC9FD1C3A}</a:tableStyleId>
              </a:tblPr>
              <a:tblGrid>
                <a:gridCol w="1439373"/>
                <a:gridCol w="1890336"/>
                <a:gridCol w="5232400"/>
              </a:tblGrid>
              <a:tr h="444629">
                <a:tc>
                  <a:txBody>
                    <a:bodyPr/>
                    <a:lstStyle/>
                    <a:p>
                      <a:r>
                        <a:rPr lang="en-US" dirty="0" smtClean="0"/>
                        <a:t>Data Type</a:t>
                      </a:r>
                      <a:endParaRPr lang="en-US" dirty="0"/>
                    </a:p>
                  </a:txBody>
                  <a:tcPr/>
                </a:tc>
                <a:tc>
                  <a:txBody>
                    <a:bodyPr/>
                    <a:lstStyle/>
                    <a:p>
                      <a:r>
                        <a:rPr lang="en-US" dirty="0" smtClean="0"/>
                        <a:t>Display</a:t>
                      </a:r>
                      <a:r>
                        <a:rPr lang="en-US" baseline="0" dirty="0" smtClean="0"/>
                        <a:t> F</a:t>
                      </a:r>
                      <a:r>
                        <a:rPr lang="en-US" dirty="0" smtClean="0"/>
                        <a:t>ormat</a:t>
                      </a:r>
                      <a:endParaRPr lang="en-US" dirty="0"/>
                    </a:p>
                  </a:txBody>
                  <a:tcPr/>
                </a:tc>
                <a:tc>
                  <a:txBody>
                    <a:bodyPr/>
                    <a:lstStyle/>
                    <a:p>
                      <a:r>
                        <a:rPr lang="en-US" dirty="0" smtClean="0"/>
                        <a:t>Description</a:t>
                      </a:r>
                      <a:endParaRPr lang="en-US" dirty="0"/>
                    </a:p>
                  </a:txBody>
                  <a:tcPr/>
                </a:tc>
              </a:tr>
              <a:tr h="767442">
                <a:tc>
                  <a:txBody>
                    <a:bodyPr/>
                    <a:lstStyle/>
                    <a:p>
                      <a:r>
                        <a:rPr lang="en-US" sz="1600" dirty="0" smtClean="0"/>
                        <a:t>Character</a:t>
                      </a:r>
                      <a:endParaRPr lang="en-US" sz="1600" dirty="0"/>
                    </a:p>
                  </a:txBody>
                  <a:tcPr/>
                </a:tc>
                <a:tc>
                  <a:txBody>
                    <a:bodyPr/>
                    <a:lstStyle/>
                    <a:p>
                      <a:r>
                        <a:rPr lang="en-US" sz="1600" dirty="0" smtClean="0"/>
                        <a:t>x(8)</a:t>
                      </a:r>
                      <a:endParaRPr lang="en-US" sz="1600" dirty="0"/>
                    </a:p>
                  </a:txBody>
                  <a:tcPr/>
                </a:tc>
                <a:tc>
                  <a:txBody>
                    <a:bodyPr/>
                    <a:lstStyle/>
                    <a:p>
                      <a:r>
                        <a:rPr lang="en-US" sz="1600" dirty="0" smtClean="0"/>
                        <a:t>Contains any type of data:</a:t>
                      </a:r>
                      <a:r>
                        <a:rPr lang="en-US" sz="1600" baseline="0" dirty="0" smtClean="0"/>
                        <a:t> </a:t>
                      </a:r>
                      <a:r>
                        <a:rPr lang="en-US" sz="1600" dirty="0" smtClean="0"/>
                        <a:t>letters, numbers, and special characters</a:t>
                      </a:r>
                      <a:endParaRPr lang="en-US" sz="1600" dirty="0"/>
                    </a:p>
                  </a:txBody>
                  <a:tcPr/>
                </a:tc>
              </a:tr>
              <a:tr h="767442">
                <a:tc>
                  <a:txBody>
                    <a:bodyPr/>
                    <a:lstStyle/>
                    <a:p>
                      <a:r>
                        <a:rPr lang="en-US" sz="1600" dirty="0" smtClean="0"/>
                        <a:t>Integer</a:t>
                      </a:r>
                      <a:endParaRPr lang="en-US" sz="1600" dirty="0"/>
                    </a:p>
                  </a:txBody>
                  <a:tcPr/>
                </a:tc>
                <a:tc>
                  <a:txBody>
                    <a:bodyPr/>
                    <a:lstStyle/>
                    <a:p>
                      <a:r>
                        <a:rPr lang="en-US" sz="1600" dirty="0" smtClean="0"/>
                        <a:t>-&gt;,&gt;&gt;&gt;,&gt;&gt;9</a:t>
                      </a:r>
                      <a:endParaRPr lang="en-US" sz="1600" dirty="0"/>
                    </a:p>
                  </a:txBody>
                  <a:tcPr/>
                </a:tc>
                <a:tc>
                  <a:txBody>
                    <a:bodyPr/>
                    <a:lstStyle/>
                    <a:p>
                      <a:r>
                        <a:rPr lang="en-US" sz="1600" dirty="0" smtClean="0"/>
                        <a:t>Holds whole numbers, positive or negative, </a:t>
                      </a:r>
                      <a:r>
                        <a:rPr lang="en-US" sz="1600" baseline="0" dirty="0" smtClean="0"/>
                        <a:t> </a:t>
                      </a:r>
                      <a:r>
                        <a:rPr lang="en-US" sz="1600" dirty="0" smtClean="0"/>
                        <a:t>ranging from -2,147,483,648 to 2,147,483,647 </a:t>
                      </a:r>
                      <a:endParaRPr lang="en-US" sz="1600" dirty="0"/>
                    </a:p>
                  </a:txBody>
                  <a:tcPr/>
                </a:tc>
              </a:tr>
              <a:tr h="767442">
                <a:tc>
                  <a:txBody>
                    <a:bodyPr/>
                    <a:lstStyle/>
                    <a:p>
                      <a:r>
                        <a:rPr lang="en-US" sz="1600" dirty="0" smtClean="0"/>
                        <a:t>Decimal</a:t>
                      </a:r>
                      <a:endParaRPr lang="en-US" sz="1600" dirty="0"/>
                    </a:p>
                  </a:txBody>
                  <a:tcPr/>
                </a:tc>
                <a:tc>
                  <a:txBody>
                    <a:bodyPr/>
                    <a:lstStyle/>
                    <a:p>
                      <a:r>
                        <a:rPr lang="en-US" sz="1600" dirty="0" smtClean="0"/>
                        <a:t>-&gt;&gt;&gt;,&gt;&gt;9.99&lt;</a:t>
                      </a:r>
                      <a:endParaRPr lang="en-US" sz="1600" dirty="0"/>
                    </a:p>
                  </a:txBody>
                  <a:tcPr/>
                </a:tc>
                <a:tc>
                  <a:txBody>
                    <a:bodyPr/>
                    <a:lstStyle/>
                    <a:p>
                      <a:r>
                        <a:rPr lang="en-US" sz="1600" dirty="0" smtClean="0"/>
                        <a:t>Contains decimal numbers up to 50 digits, including up to 10 places to the right of the decimal</a:t>
                      </a:r>
                      <a:endParaRPr lang="en-US" sz="1600" dirty="0"/>
                    </a:p>
                  </a:txBody>
                  <a:tcPr/>
                </a:tc>
              </a:tr>
              <a:tr h="686744">
                <a:tc>
                  <a:txBody>
                    <a:bodyPr/>
                    <a:lstStyle/>
                    <a:p>
                      <a:r>
                        <a:rPr lang="en-US" sz="1600" dirty="0" smtClean="0"/>
                        <a:t>Date</a:t>
                      </a:r>
                      <a:endParaRPr lang="en-US" sz="1600" dirty="0"/>
                    </a:p>
                  </a:txBody>
                  <a:tcPr/>
                </a:tc>
                <a:tc>
                  <a:txBody>
                    <a:bodyPr/>
                    <a:lstStyle/>
                    <a:p>
                      <a:r>
                        <a:rPr lang="en-US" sz="1600" dirty="0" smtClean="0"/>
                        <a:t>99/99/99</a:t>
                      </a:r>
                      <a:endParaRPr lang="en-US" sz="1600" dirty="0"/>
                    </a:p>
                  </a:txBody>
                  <a:tcPr/>
                </a:tc>
                <a:tc>
                  <a:txBody>
                    <a:bodyPr/>
                    <a:lstStyle/>
                    <a:p>
                      <a:r>
                        <a:rPr lang="en-US" sz="1600" dirty="0" smtClean="0"/>
                        <a:t>Holds dates ranging from 1/1/32768 B.C. to 12/31/32767 A.D. </a:t>
                      </a:r>
                      <a:r>
                        <a:rPr lang="en-US" sz="1600" baseline="0" dirty="0" smtClean="0"/>
                        <a:t> </a:t>
                      </a:r>
                      <a:r>
                        <a:rPr lang="en-US" sz="1600" dirty="0" smtClean="0"/>
                        <a:t>(QAD EA hi_date is 12/31/3999)</a:t>
                      </a:r>
                    </a:p>
                  </a:txBody>
                  <a:tcPr/>
                </a:tc>
              </a:tr>
              <a:tr h="444629">
                <a:tc>
                  <a:txBody>
                    <a:bodyPr/>
                    <a:lstStyle/>
                    <a:p>
                      <a:r>
                        <a:rPr lang="en-US" sz="1600" dirty="0" smtClean="0"/>
                        <a:t>Logical</a:t>
                      </a:r>
                      <a:endParaRPr lang="en-US" sz="1600" dirty="0"/>
                    </a:p>
                  </a:txBody>
                  <a:tcPr/>
                </a:tc>
                <a:tc>
                  <a:txBody>
                    <a:bodyPr/>
                    <a:lstStyle/>
                    <a:p>
                      <a:r>
                        <a:rPr lang="en-US" sz="1600" dirty="0" smtClean="0"/>
                        <a:t>Yes/No</a:t>
                      </a:r>
                      <a:endParaRPr lang="en-US" sz="1600" dirty="0"/>
                    </a:p>
                  </a:txBody>
                  <a:tcPr/>
                </a:tc>
                <a:tc>
                  <a:txBody>
                    <a:bodyPr/>
                    <a:lstStyle/>
                    <a:p>
                      <a:r>
                        <a:rPr lang="en-US" sz="1600" dirty="0" smtClean="0"/>
                        <a:t>Values that evaluate to a Yes/No or True/False. Default</a:t>
                      </a:r>
                      <a:r>
                        <a:rPr lang="en-US" sz="1600" baseline="0" dirty="0" smtClean="0"/>
                        <a:t> is No</a:t>
                      </a:r>
                      <a:endParaRPr lang="en-US" sz="1600" dirty="0" smtClean="0"/>
                    </a:p>
                  </a:txBody>
                  <a:tcPr/>
                </a:tc>
              </a:tr>
              <a:tr h="444629">
                <a:tc>
                  <a:txBody>
                    <a:bodyPr/>
                    <a:lstStyle/>
                    <a:p>
                      <a:r>
                        <a:rPr lang="en-US" sz="1600" dirty="0" smtClean="0"/>
                        <a:t>Handle</a:t>
                      </a:r>
                      <a:endParaRPr lang="en-US" sz="1600" dirty="0"/>
                    </a:p>
                  </a:txBody>
                  <a:tcPr/>
                </a:tc>
                <a:tc>
                  <a:txBody>
                    <a:bodyPr/>
                    <a:lstStyle/>
                    <a:p>
                      <a:r>
                        <a:rPr lang="en-US" sz="1600" kern="1200" baseline="0" dirty="0" smtClean="0">
                          <a:solidFill>
                            <a:schemeClr val="dk1"/>
                          </a:solidFill>
                          <a:latin typeface="+mn-lt"/>
                          <a:ea typeface="+mn-ea"/>
                          <a:cs typeface="+mn-cs"/>
                        </a:rPr>
                        <a:t>&gt;&gt;&gt;&gt;&gt;&gt;9</a:t>
                      </a:r>
                      <a:endParaRPr lang="en-US" sz="16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Stores a pointer to a structure that represents a running ABL procedure or an object in a procedure such as a field</a:t>
                      </a:r>
                    </a:p>
                  </a:txBody>
                  <a:tcPr/>
                </a:tc>
              </a:tr>
            </a:tbl>
          </a:graphicData>
        </a:graphic>
      </p:graphicFrame>
      <p:sp>
        <p:nvSpPr>
          <p:cNvPr id="4" name="Title 3"/>
          <p:cNvSpPr>
            <a:spLocks noGrp="1"/>
          </p:cNvSpPr>
          <p:nvPr>
            <p:ph type="title"/>
          </p:nvPr>
        </p:nvSpPr>
        <p:spPr>
          <a:xfrm>
            <a:off x="457200" y="334492"/>
            <a:ext cx="8229600" cy="708730"/>
          </a:xfrm>
        </p:spPr>
        <p:txBody>
          <a:bodyPr/>
          <a:lstStyle/>
          <a:p>
            <a:r>
              <a:rPr lang="en-US" dirty="0" smtClean="0"/>
              <a:t>Data Types</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GS-180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542032"/>
            <a:ext cx="8229600" cy="716523"/>
          </a:xfrm>
        </p:spPr>
        <p:txBody>
          <a:bodyPr/>
          <a:lstStyle/>
          <a:p>
            <a:r>
              <a:rPr lang="en-US" dirty="0" smtClean="0"/>
              <a:t>Exercise 2-4: Field Definitions</a:t>
            </a:r>
            <a:endParaRPr lang="en-US" dirty="0"/>
          </a:p>
        </p:txBody>
      </p:sp>
      <p:sp>
        <p:nvSpPr>
          <p:cNvPr id="5"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6"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10"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GS-190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70518"/>
            <a:ext cx="8229600" cy="5309017"/>
          </a:xfrm>
        </p:spPr>
        <p:txBody>
          <a:bodyPr>
            <a:normAutofit fontScale="77500" lnSpcReduction="20000"/>
          </a:bodyPr>
          <a:lstStyle/>
          <a:p>
            <a:pPr lvl="1">
              <a:defRPr/>
            </a:pPr>
            <a:r>
              <a:rPr lang="en-US" sz="2300" dirty="0" smtClean="0">
                <a:solidFill>
                  <a:schemeClr val="bg1">
                    <a:lumMod val="75000"/>
                  </a:schemeClr>
                </a:solidFill>
              </a:rPr>
              <a:t>Lesson 1: Overview</a:t>
            </a:r>
          </a:p>
          <a:p>
            <a:pPr lvl="0">
              <a:defRPr/>
            </a:pPr>
            <a:r>
              <a:rPr lang="en-US" sz="2600" b="1" dirty="0" smtClean="0">
                <a:solidFill>
                  <a:schemeClr val="tx2"/>
                </a:solidFill>
              </a:rPr>
              <a:t>Section 1: Getting Started and Creating Simple Reports</a:t>
            </a:r>
          </a:p>
          <a:p>
            <a:pPr lvl="1">
              <a:defRPr/>
            </a:pPr>
            <a:r>
              <a:rPr lang="en-US" sz="2300" dirty="0" smtClean="0">
                <a:solidFill>
                  <a:schemeClr val="tx2"/>
                </a:solidFill>
              </a:rPr>
              <a:t>Lesson 2: Introduction to Progress</a:t>
            </a:r>
          </a:p>
          <a:p>
            <a:pPr lvl="1">
              <a:defRPr/>
            </a:pPr>
            <a:r>
              <a:rPr lang="en-US" sz="2300" dirty="0" smtClean="0">
                <a:solidFill>
                  <a:schemeClr val="tx2"/>
                </a:solidFill>
              </a:rPr>
              <a:t>Lesson 3: Using the Progress Editor</a:t>
            </a:r>
          </a:p>
          <a:p>
            <a:pPr lvl="1">
              <a:defRPr/>
            </a:pPr>
            <a:r>
              <a:rPr lang="en-US" sz="2300" dirty="0" smtClean="0">
                <a:solidFill>
                  <a:schemeClr val="tx2"/>
                </a:solidFill>
              </a:rPr>
              <a:t>Lesson 4: Creating simple Progress procedures</a:t>
            </a:r>
          </a:p>
          <a:p>
            <a:pPr lvl="1">
              <a:defRPr/>
            </a:pPr>
            <a:r>
              <a:rPr lang="en-US" sz="2300" dirty="0" smtClean="0">
                <a:solidFill>
                  <a:schemeClr val="tx2"/>
                </a:solidFill>
              </a:rPr>
              <a:t>Lesson 5: Formatting, sorting, and report totals</a:t>
            </a:r>
          </a:p>
          <a:p>
            <a:pPr lvl="1">
              <a:defRPr/>
            </a:pPr>
            <a:r>
              <a:rPr lang="en-US" sz="2300" dirty="0" smtClean="0">
                <a:solidFill>
                  <a:schemeClr val="tx2"/>
                </a:solidFill>
              </a:rPr>
              <a:t>Lesson 6: Selecting specific records</a:t>
            </a:r>
          </a:p>
          <a:p>
            <a:pPr lvl="0">
              <a:defRPr/>
            </a:pPr>
            <a:r>
              <a:rPr lang="en-US" sz="2600" b="1" dirty="0" smtClean="0">
                <a:solidFill>
                  <a:schemeClr val="tx2"/>
                </a:solidFill>
              </a:rPr>
              <a:t> </a:t>
            </a:r>
            <a:r>
              <a:rPr lang="en-US" sz="2600" b="1" dirty="0" smtClean="0">
                <a:solidFill>
                  <a:schemeClr val="bg1">
                    <a:lumMod val="75000"/>
                  </a:schemeClr>
                </a:solidFill>
              </a:rPr>
              <a:t>Section 2: Writing More Complex Reports</a:t>
            </a:r>
          </a:p>
          <a:p>
            <a:pPr lvl="1">
              <a:defRPr/>
            </a:pPr>
            <a:r>
              <a:rPr lang="en-US" sz="2300" dirty="0" smtClean="0">
                <a:solidFill>
                  <a:schemeClr val="bg1">
                    <a:lumMod val="75000"/>
                  </a:schemeClr>
                </a:solidFill>
              </a:rPr>
              <a:t>Lesson 7: Using FIND, REPEAT, and defined variables</a:t>
            </a:r>
          </a:p>
          <a:p>
            <a:pPr lvl="1">
              <a:defRPr/>
            </a:pPr>
            <a:r>
              <a:rPr lang="en-US" sz="2300" dirty="0" smtClean="0">
                <a:solidFill>
                  <a:schemeClr val="bg1">
                    <a:lumMod val="75000"/>
                  </a:schemeClr>
                </a:solidFill>
              </a:rPr>
              <a:t>Lesson 8: Accessing multiple tables</a:t>
            </a:r>
          </a:p>
          <a:p>
            <a:pPr lvl="1">
              <a:defRPr/>
            </a:pPr>
            <a:r>
              <a:rPr lang="en-US" sz="2300" dirty="0" smtClean="0">
                <a:solidFill>
                  <a:schemeClr val="bg1">
                    <a:lumMod val="75000"/>
                  </a:schemeClr>
                </a:solidFill>
              </a:rPr>
              <a:t>Lesson 9: Frame control</a:t>
            </a:r>
          </a:p>
          <a:p>
            <a:pPr lvl="1">
              <a:defRPr/>
            </a:pPr>
            <a:r>
              <a:rPr lang="en-US" sz="2300" dirty="0" smtClean="0">
                <a:solidFill>
                  <a:schemeClr val="bg1">
                    <a:lumMod val="75000"/>
                  </a:schemeClr>
                </a:solidFill>
              </a:rPr>
              <a:t>Lesson 10: Using include files</a:t>
            </a:r>
          </a:p>
          <a:p>
            <a:pPr lvl="1">
              <a:defRPr/>
            </a:pPr>
            <a:r>
              <a:rPr lang="en-US" sz="2300" dirty="0" smtClean="0">
                <a:solidFill>
                  <a:schemeClr val="bg1">
                    <a:lumMod val="75000"/>
                  </a:schemeClr>
                </a:solidFill>
              </a:rPr>
              <a:t>Lesson 11: Arrays, temp-tables, buffers, and some useful functions</a:t>
            </a:r>
          </a:p>
          <a:p>
            <a:pPr lvl="0">
              <a:defRPr/>
            </a:pPr>
            <a:r>
              <a:rPr lang="en-US" sz="2600" b="1" dirty="0" smtClean="0">
                <a:solidFill>
                  <a:schemeClr val="bg1">
                    <a:lumMod val="75000"/>
                  </a:schemeClr>
                </a:solidFill>
              </a:rPr>
              <a:t>Section 3: Advanced Topics</a:t>
            </a:r>
            <a:endParaRPr lang="en-US" sz="2600" dirty="0" smtClean="0">
              <a:solidFill>
                <a:schemeClr val="bg1">
                  <a:lumMod val="75000"/>
                </a:schemeClr>
              </a:solidFill>
            </a:endParaRPr>
          </a:p>
          <a:p>
            <a:pPr lvl="1">
              <a:defRPr/>
            </a:pPr>
            <a:r>
              <a:rPr lang="en-US" sz="2300" dirty="0" smtClean="0">
                <a:solidFill>
                  <a:schemeClr val="bg1">
                    <a:lumMod val="75000"/>
                  </a:schemeClr>
                </a:solidFill>
              </a:rPr>
              <a:t>Lesson 12: Scoping</a:t>
            </a:r>
          </a:p>
          <a:p>
            <a:pPr lvl="1">
              <a:defRPr/>
            </a:pPr>
            <a:r>
              <a:rPr lang="en-US" sz="2300" dirty="0" smtClean="0">
                <a:solidFill>
                  <a:schemeClr val="bg1">
                    <a:lumMod val="75000"/>
                  </a:schemeClr>
                </a:solidFill>
              </a:rPr>
              <a:t>Lesson 13: ProDataSets</a:t>
            </a:r>
          </a:p>
          <a:p>
            <a:pPr lvl="1">
              <a:defRPr/>
            </a:pPr>
            <a:r>
              <a:rPr lang="en-US" sz="2300" dirty="0" smtClean="0">
                <a:solidFill>
                  <a:schemeClr val="bg1">
                    <a:lumMod val="75000"/>
                  </a:schemeClr>
                </a:solidFill>
              </a:rPr>
              <a:t>Lesson 14: Triggers and events (optional)</a:t>
            </a:r>
          </a:p>
          <a:p>
            <a:pPr lvl="1">
              <a:defRPr/>
            </a:pPr>
            <a:r>
              <a:rPr lang="en-US" sz="2300" dirty="0" smtClean="0">
                <a:solidFill>
                  <a:schemeClr val="bg1">
                    <a:lumMod val="75000"/>
                  </a:schemeClr>
                </a:solidFill>
              </a:rPr>
              <a:t>Lesson 15: Queries and handles (optional)</a:t>
            </a:r>
          </a:p>
        </p:txBody>
      </p:sp>
      <p:sp>
        <p:nvSpPr>
          <p:cNvPr id="4" name="Title 3"/>
          <p:cNvSpPr>
            <a:spLocks noGrp="1"/>
          </p:cNvSpPr>
          <p:nvPr>
            <p:ph type="title"/>
          </p:nvPr>
        </p:nvSpPr>
        <p:spPr>
          <a:xfrm>
            <a:off x="457200" y="334492"/>
            <a:ext cx="8229600" cy="708730"/>
          </a:xfrm>
        </p:spPr>
        <p:txBody>
          <a:bodyPr/>
          <a:lstStyle/>
          <a:p>
            <a:r>
              <a:rPr lang="en-US" dirty="0" smtClean="0"/>
              <a:t>Agenda</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PP-GS-020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15926"/>
            <a:ext cx="8229600" cy="5300207"/>
          </a:xfrm>
        </p:spPr>
        <p:txBody>
          <a:bodyPr/>
          <a:lstStyle/>
          <a:p>
            <a:pPr>
              <a:buNone/>
            </a:pPr>
            <a:r>
              <a:rPr lang="en-US" dirty="0" smtClean="0">
                <a:solidFill>
                  <a:schemeClr val="tx2">
                    <a:lumMod val="90000"/>
                    <a:lumOff val="10000"/>
                  </a:schemeClr>
                </a:solidFill>
              </a:rPr>
              <a:t>When to use more than just the field name</a:t>
            </a:r>
          </a:p>
          <a:p>
            <a:r>
              <a:rPr lang="en-US" dirty="0" smtClean="0">
                <a:solidFill>
                  <a:schemeClr val="tx2">
                    <a:lumMod val="90000"/>
                    <a:lumOff val="10000"/>
                  </a:schemeClr>
                </a:solidFill>
              </a:rPr>
              <a:t>Table.Fieldname</a:t>
            </a:r>
          </a:p>
          <a:p>
            <a:pPr marL="347472" indent="0">
              <a:buNone/>
            </a:pPr>
            <a:r>
              <a:rPr lang="en-US" sz="2400" dirty="0" smtClean="0">
                <a:solidFill>
                  <a:schemeClr val="tx2">
                    <a:lumMod val="90000"/>
                    <a:lumOff val="10000"/>
                  </a:schemeClr>
                </a:solidFill>
              </a:rPr>
              <a:t>Used when the field name is shared among other tables, buffers, or temp-tables</a:t>
            </a:r>
          </a:p>
          <a:p>
            <a:pPr marL="347472" indent="0">
              <a:buNone/>
            </a:pPr>
            <a:endParaRPr lang="en-US" sz="2400" dirty="0" smtClean="0">
              <a:solidFill>
                <a:schemeClr val="tx2">
                  <a:lumMod val="90000"/>
                  <a:lumOff val="10000"/>
                </a:schemeClr>
              </a:solidFill>
            </a:endParaRPr>
          </a:p>
          <a:p>
            <a:r>
              <a:rPr lang="en-US" dirty="0" smtClean="0">
                <a:solidFill>
                  <a:schemeClr val="tx2">
                    <a:lumMod val="90000"/>
                    <a:lumOff val="10000"/>
                  </a:schemeClr>
                </a:solidFill>
              </a:rPr>
              <a:t>Database.Table.Fieldname</a:t>
            </a:r>
          </a:p>
          <a:p>
            <a:pPr marL="347472" indent="0">
              <a:buNone/>
            </a:pPr>
            <a:r>
              <a:rPr lang="en-US" sz="2400" dirty="0" smtClean="0">
                <a:solidFill>
                  <a:schemeClr val="tx2">
                    <a:lumMod val="90000"/>
                    <a:lumOff val="10000"/>
                  </a:schemeClr>
                </a:solidFill>
              </a:rPr>
              <a:t>Used when the table name is shared among other connected databases</a:t>
            </a:r>
          </a:p>
          <a:p>
            <a:pPr>
              <a:buNone/>
            </a:pPr>
            <a:endParaRPr lang="en-US" dirty="0"/>
          </a:p>
        </p:txBody>
      </p:sp>
      <p:sp>
        <p:nvSpPr>
          <p:cNvPr id="4" name="Title 3"/>
          <p:cNvSpPr>
            <a:spLocks noGrp="1"/>
          </p:cNvSpPr>
          <p:nvPr>
            <p:ph type="title"/>
          </p:nvPr>
        </p:nvSpPr>
        <p:spPr>
          <a:xfrm>
            <a:off x="457200" y="307196"/>
            <a:ext cx="8229600" cy="708730"/>
          </a:xfrm>
        </p:spPr>
        <p:txBody>
          <a:bodyPr/>
          <a:lstStyle/>
          <a:p>
            <a:r>
              <a:rPr lang="en-US" dirty="0" smtClean="0"/>
              <a:t>Qualifying Field and Table Names</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GS-200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43978"/>
            <a:ext cx="8229600" cy="716523"/>
          </a:xfrm>
        </p:spPr>
        <p:txBody>
          <a:bodyPr/>
          <a:lstStyle/>
          <a:p>
            <a:r>
              <a:rPr lang="en-US" dirty="0" smtClean="0"/>
              <a:t>Indexes</a:t>
            </a:r>
            <a:endParaRPr lang="en-US" dirty="0"/>
          </a:p>
        </p:txBody>
      </p:sp>
      <p:sp>
        <p:nvSpPr>
          <p:cNvPr id="8" name="Content Placeholder 2"/>
          <p:cNvSpPr txBox="1">
            <a:spLocks/>
          </p:cNvSpPr>
          <p:nvPr/>
        </p:nvSpPr>
        <p:spPr>
          <a:xfrm>
            <a:off x="457200" y="1316182"/>
            <a:ext cx="8229600" cy="4999951"/>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9" name="Content Placeholder 2"/>
          <p:cNvSpPr txBox="1">
            <a:spLocks/>
          </p:cNvSpPr>
          <p:nvPr/>
        </p:nvSpPr>
        <p:spPr>
          <a:xfrm>
            <a:off x="471050" y="960501"/>
            <a:ext cx="8446640" cy="5508033"/>
          </a:xfrm>
          <a:prstGeom prst="rect">
            <a:avLst/>
          </a:prstGeom>
        </p:spPr>
        <p:txBody>
          <a:bodyPr>
            <a:normAutofit/>
          </a:bodyPr>
          <a:lstStyle/>
          <a:p>
            <a:pPr marL="342900" lvl="0" indent="-342900">
              <a:spcBef>
                <a:spcPct val="20000"/>
              </a:spcBef>
              <a:buClr>
                <a:schemeClr val="accent6"/>
              </a:buClr>
              <a:buFont typeface="Arial"/>
              <a:buChar char="•"/>
            </a:pPr>
            <a:r>
              <a:rPr lang="en-US" sz="2800" dirty="0" smtClean="0">
                <a:solidFill>
                  <a:schemeClr val="tx2">
                    <a:lumMod val="90000"/>
                    <a:lumOff val="10000"/>
                  </a:schemeClr>
                </a:solidFill>
              </a:rPr>
              <a:t>Each record has a primary index</a:t>
            </a:r>
          </a:p>
          <a:p>
            <a:pPr marL="342900" lvl="0" indent="-342900">
              <a:spcBef>
                <a:spcPct val="20000"/>
              </a:spcBef>
              <a:buClr>
                <a:schemeClr val="accent6"/>
              </a:buClr>
              <a:buFont typeface="Arial"/>
              <a:buChar char="•"/>
            </a:pPr>
            <a:r>
              <a:rPr kumimoji="0" lang="en-US" sz="2800" b="0" i="0" u="none" strike="noStrike" kern="1200" cap="none" spc="0" normalizeH="0" baseline="0" noProof="0" dirty="0" smtClean="0">
                <a:ln>
                  <a:noFill/>
                </a:ln>
                <a:solidFill>
                  <a:schemeClr val="tx2">
                    <a:lumMod val="90000"/>
                    <a:lumOff val="10000"/>
                  </a:schemeClr>
                </a:solidFill>
                <a:effectLst/>
                <a:uLnTx/>
                <a:uFillTx/>
                <a:latin typeface="Century Gothic"/>
                <a:ea typeface="+mn-ea"/>
                <a:cs typeface="Century Gothic"/>
              </a:rPr>
              <a:t>Unique</a:t>
            </a:r>
            <a:r>
              <a:rPr kumimoji="0" lang="en-US" sz="2800" b="0" i="0" u="none" strike="noStrike" kern="1200" cap="none" spc="0" normalizeH="0" noProof="0" dirty="0" smtClean="0">
                <a:ln>
                  <a:noFill/>
                </a:ln>
                <a:solidFill>
                  <a:schemeClr val="tx2">
                    <a:lumMod val="90000"/>
                    <a:lumOff val="10000"/>
                  </a:schemeClr>
                </a:solidFill>
                <a:effectLst/>
                <a:uLnTx/>
                <a:uFillTx/>
                <a:latin typeface="Century Gothic"/>
                <a:ea typeface="+mn-ea"/>
                <a:cs typeface="Century Gothic"/>
              </a:rPr>
              <a:t> index prevents a duplicate record with the same key fields</a:t>
            </a:r>
          </a:p>
          <a:p>
            <a:pPr marL="342900" lvl="0" indent="-342900">
              <a:spcBef>
                <a:spcPct val="20000"/>
              </a:spcBef>
              <a:buClr>
                <a:schemeClr val="accent6"/>
              </a:buClr>
              <a:buFont typeface="Arial"/>
              <a:buChar char="•"/>
            </a:pPr>
            <a:r>
              <a:rPr lang="en-US" sz="2800" baseline="0" dirty="0" smtClean="0">
                <a:solidFill>
                  <a:schemeClr val="tx2">
                    <a:lumMod val="90000"/>
                    <a:lumOff val="10000"/>
                  </a:schemeClr>
                </a:solidFill>
                <a:latin typeface="Century Gothic"/>
                <a:cs typeface="Century Gothic"/>
              </a:rPr>
              <a:t>One table can</a:t>
            </a:r>
            <a:r>
              <a:rPr lang="en-US" sz="2800" dirty="0" smtClean="0">
                <a:solidFill>
                  <a:schemeClr val="tx2">
                    <a:lumMod val="90000"/>
                    <a:lumOff val="10000"/>
                  </a:schemeClr>
                </a:solidFill>
                <a:latin typeface="Century Gothic"/>
                <a:cs typeface="Century Gothic"/>
              </a:rPr>
              <a:t> have many indexes</a:t>
            </a:r>
          </a:p>
          <a:p>
            <a:pPr marL="800100" lvl="1" indent="-342900">
              <a:spcBef>
                <a:spcPct val="20000"/>
              </a:spcBef>
              <a:buClr>
                <a:schemeClr val="accent6"/>
              </a:buClr>
              <a:buFont typeface="Century Gothic" pitchFamily="34" charset="0"/>
              <a:buChar char="-"/>
            </a:pPr>
            <a:r>
              <a:rPr lang="en-US" sz="2400" dirty="0" smtClean="0">
                <a:solidFill>
                  <a:schemeClr val="tx2">
                    <a:lumMod val="90000"/>
                    <a:lumOff val="10000"/>
                  </a:schemeClr>
                </a:solidFill>
              </a:rPr>
              <a:t>Alternate ways to </a:t>
            </a:r>
            <a:br>
              <a:rPr lang="en-US" sz="2400" dirty="0" smtClean="0">
                <a:solidFill>
                  <a:schemeClr val="tx2">
                    <a:lumMod val="90000"/>
                    <a:lumOff val="10000"/>
                  </a:schemeClr>
                </a:solidFill>
              </a:rPr>
            </a:br>
            <a:r>
              <a:rPr lang="en-US" sz="2400" dirty="0" smtClean="0">
                <a:solidFill>
                  <a:schemeClr val="tx2">
                    <a:lumMod val="90000"/>
                    <a:lumOff val="10000"/>
                  </a:schemeClr>
                </a:solidFill>
              </a:rPr>
              <a:t>access data </a:t>
            </a:r>
          </a:p>
          <a:p>
            <a:pPr marL="800100" lvl="1" indent="-342900">
              <a:spcBef>
                <a:spcPct val="20000"/>
              </a:spcBef>
              <a:buClr>
                <a:schemeClr val="accent6"/>
              </a:buClr>
              <a:buFont typeface="Century Gothic" pitchFamily="34" charset="0"/>
              <a:buChar char="-"/>
            </a:pPr>
            <a:r>
              <a:rPr lang="en-US" sz="2400" dirty="0" smtClean="0">
                <a:solidFill>
                  <a:schemeClr val="tx2">
                    <a:lumMod val="90000"/>
                    <a:lumOff val="10000"/>
                  </a:schemeClr>
                </a:solidFill>
              </a:rPr>
              <a:t>Faster retrieval</a:t>
            </a:r>
            <a:endParaRPr lang="en-US" sz="2400" dirty="0" smtClean="0">
              <a:solidFill>
                <a:schemeClr val="tx2">
                  <a:lumMod val="90000"/>
                  <a:lumOff val="10000"/>
                </a:schemeClr>
              </a:solidFill>
              <a:cs typeface="Century Gothic"/>
            </a:endParaRPr>
          </a:p>
          <a:p>
            <a:pPr marL="1257300" lvl="2" indent="-342900">
              <a:spcBef>
                <a:spcPct val="20000"/>
              </a:spcBef>
              <a:buClr>
                <a:schemeClr val="accent6"/>
              </a:buClr>
              <a:buFont typeface="Arial"/>
              <a:buChar cha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GS-210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pic>
        <p:nvPicPr>
          <p:cNvPr id="2050" name="Picture 2"/>
          <p:cNvPicPr>
            <a:picLocks noChangeAspect="1" noChangeArrowheads="1"/>
          </p:cNvPicPr>
          <p:nvPr/>
        </p:nvPicPr>
        <p:blipFill>
          <a:blip r:embed="rId3"/>
          <a:srcRect/>
          <a:stretch>
            <a:fillRect/>
          </a:stretch>
        </p:blipFill>
        <p:spPr bwMode="auto">
          <a:xfrm>
            <a:off x="4325829" y="2992582"/>
            <a:ext cx="4591861" cy="3240811"/>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542032"/>
            <a:ext cx="8229600" cy="716523"/>
          </a:xfrm>
        </p:spPr>
        <p:txBody>
          <a:bodyPr/>
          <a:lstStyle/>
          <a:p>
            <a:r>
              <a:rPr lang="en-US" dirty="0" smtClean="0"/>
              <a:t>Exercise 2-5: Indexes</a:t>
            </a:r>
            <a:endParaRPr lang="en-US" dirty="0"/>
          </a:p>
        </p:txBody>
      </p:sp>
      <p:sp>
        <p:nvSpPr>
          <p:cNvPr id="5"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6"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10"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GS-220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61788"/>
            <a:ext cx="8229600" cy="708730"/>
          </a:xfrm>
        </p:spPr>
        <p:txBody>
          <a:bodyPr/>
          <a:lstStyle/>
          <a:p>
            <a:r>
              <a:rPr lang="en-US" dirty="0" smtClean="0"/>
              <a:t>Database Files</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GS-225</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pic>
        <p:nvPicPr>
          <p:cNvPr id="1026" name="Picture 2" descr="T:\dev\TrainingGuides\ProgressProgramming_TG\ProgressIntro10_TG_2012_06WIP\temp\Helen\Database Files.JPG"/>
          <p:cNvPicPr>
            <a:picLocks noChangeAspect="1" noChangeArrowheads="1"/>
          </p:cNvPicPr>
          <p:nvPr/>
        </p:nvPicPr>
        <p:blipFill>
          <a:blip r:embed="rId3"/>
          <a:srcRect/>
          <a:stretch>
            <a:fillRect/>
          </a:stretch>
        </p:blipFill>
        <p:spPr bwMode="auto">
          <a:xfrm>
            <a:off x="3467719" y="3269360"/>
            <a:ext cx="4761881" cy="2966626"/>
          </a:xfrm>
          <a:prstGeom prst="rect">
            <a:avLst/>
          </a:prstGeom>
          <a:noFill/>
        </p:spPr>
      </p:pic>
      <p:sp>
        <p:nvSpPr>
          <p:cNvPr id="8" name="Content Placeholder 2"/>
          <p:cNvSpPr txBox="1">
            <a:spLocks/>
          </p:cNvSpPr>
          <p:nvPr/>
        </p:nvSpPr>
        <p:spPr>
          <a:xfrm>
            <a:off x="471050" y="960501"/>
            <a:ext cx="8446640" cy="5508033"/>
          </a:xfrm>
          <a:prstGeom prst="rect">
            <a:avLst/>
          </a:prstGeom>
        </p:spPr>
        <p:txBody>
          <a:bodyPr>
            <a:normAutofit/>
          </a:bodyPr>
          <a:lstStyle/>
          <a:p>
            <a:pPr marL="342900" lvl="0" indent="-342900">
              <a:spcBef>
                <a:spcPct val="20000"/>
              </a:spcBef>
              <a:buClr>
                <a:schemeClr val="accent6"/>
              </a:buClr>
              <a:buFont typeface="Arial"/>
              <a:buChar char="•"/>
            </a:pPr>
            <a:r>
              <a:rPr lang="en-US" sz="2800" dirty="0" smtClean="0">
                <a:solidFill>
                  <a:schemeClr val="tx2">
                    <a:lumMod val="90000"/>
                    <a:lumOff val="10000"/>
                  </a:schemeClr>
                </a:solidFill>
              </a:rPr>
              <a:t>A QAD database is a set of files in a directory </a:t>
            </a:r>
          </a:p>
          <a:p>
            <a:pPr marL="800100" lvl="1" indent="-342900">
              <a:spcBef>
                <a:spcPct val="20000"/>
              </a:spcBef>
              <a:buClr>
                <a:schemeClr val="accent6"/>
              </a:buClr>
              <a:buFont typeface="Century Gothic" pitchFamily="34" charset="0"/>
              <a:buChar char="-"/>
            </a:pPr>
            <a:r>
              <a:rPr lang="en-US" sz="2400" dirty="0" smtClean="0">
                <a:solidFill>
                  <a:schemeClr val="tx2">
                    <a:lumMod val="90000"/>
                    <a:lumOff val="10000"/>
                  </a:schemeClr>
                </a:solidFill>
                <a:latin typeface="Century Gothic"/>
                <a:cs typeface="Century Gothic"/>
              </a:rPr>
              <a:t>Multiple sets of files with a common prefix (pr92badm and pr92bmfg in this example) </a:t>
            </a:r>
          </a:p>
          <a:p>
            <a:pPr marL="800100" lvl="1" indent="-342900">
              <a:spcBef>
                <a:spcPct val="20000"/>
              </a:spcBef>
              <a:buClr>
                <a:schemeClr val="accent6"/>
              </a:buClr>
              <a:buFont typeface="Century Gothic" pitchFamily="34" charset="0"/>
              <a:buChar char="-"/>
            </a:pPr>
            <a:r>
              <a:rPr lang="en-US" sz="2400" baseline="0" dirty="0" smtClean="0">
                <a:solidFill>
                  <a:schemeClr val="tx2">
                    <a:lumMod val="90000"/>
                    <a:lumOff val="10000"/>
                  </a:schemeClr>
                </a:solidFill>
                <a:latin typeface="Century Gothic"/>
                <a:cs typeface="Century Gothic"/>
              </a:rPr>
              <a:t>Each set of files has multiple file types with </a:t>
            </a:r>
            <a:r>
              <a:rPr lang="en-US" sz="2400" dirty="0" smtClean="0">
                <a:solidFill>
                  <a:schemeClr val="tx2">
                    <a:lumMod val="90000"/>
                    <a:lumOff val="10000"/>
                  </a:schemeClr>
                </a:solidFill>
                <a:latin typeface="Century Gothic"/>
                <a:cs typeface="Century Gothic"/>
              </a:rPr>
              <a:t>different file extensions</a:t>
            </a:r>
          </a:p>
          <a:p>
            <a:pPr marL="1257300" lvl="2" indent="-342900">
              <a:spcBef>
                <a:spcPct val="20000"/>
              </a:spcBef>
              <a:buClr>
                <a:schemeClr val="accent6"/>
              </a:buClr>
              <a:buFont typeface="Arial"/>
              <a:buChar cha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cs typeface="Times New Roman" pitchFamily="18" charset="0"/>
              </a:rPr>
              <a:t>Database Header			.</a:t>
            </a:r>
            <a:r>
              <a:rPr lang="en-US" dirty="0" smtClean="0">
                <a:latin typeface="Courier New" pitchFamily="49" charset="0"/>
                <a:cs typeface="Courier New" pitchFamily="49" charset="0"/>
              </a:rPr>
              <a:t>db</a:t>
            </a:r>
          </a:p>
          <a:p>
            <a:r>
              <a:rPr lang="en-US" dirty="0" smtClean="0">
                <a:cs typeface="Times New Roman" pitchFamily="18" charset="0"/>
              </a:rPr>
              <a:t>Database Extent			.</a:t>
            </a:r>
            <a:r>
              <a:rPr lang="en-US" dirty="0" smtClean="0">
                <a:latin typeface="Courier New" pitchFamily="49" charset="0"/>
                <a:cs typeface="Courier New" pitchFamily="49" charset="0"/>
              </a:rPr>
              <a:t>d#</a:t>
            </a:r>
          </a:p>
          <a:p>
            <a:r>
              <a:rPr lang="en-US" dirty="0" smtClean="0">
                <a:cs typeface="Times New Roman" pitchFamily="18" charset="0"/>
              </a:rPr>
              <a:t>Before Image					</a:t>
            </a:r>
            <a:r>
              <a:rPr lang="en-US" dirty="0" smtClean="0">
                <a:latin typeface="Courier New" pitchFamily="49" charset="0"/>
                <a:cs typeface="Courier New" pitchFamily="49" charset="0"/>
              </a:rPr>
              <a:t>.bi (b#)</a:t>
            </a:r>
          </a:p>
          <a:p>
            <a:r>
              <a:rPr lang="en-US" dirty="0" smtClean="0">
                <a:cs typeface="Times New Roman" pitchFamily="18" charset="0"/>
              </a:rPr>
              <a:t>After Image					</a:t>
            </a:r>
            <a:r>
              <a:rPr lang="en-US" dirty="0" smtClean="0">
                <a:latin typeface="Courier New" pitchFamily="49" charset="0"/>
                <a:cs typeface="Courier New" pitchFamily="49" charset="0"/>
              </a:rPr>
              <a:t>.ai (a#)</a:t>
            </a:r>
          </a:p>
          <a:p>
            <a:r>
              <a:rPr lang="en-US" dirty="0" smtClean="0">
                <a:cs typeface="Times New Roman" pitchFamily="18" charset="0"/>
              </a:rPr>
              <a:t>Log 								.</a:t>
            </a:r>
            <a:r>
              <a:rPr lang="en-US" dirty="0" smtClean="0">
                <a:latin typeface="Courier New" pitchFamily="49" charset="0"/>
                <a:cs typeface="Courier New" pitchFamily="49" charset="0"/>
              </a:rPr>
              <a:t>lg</a:t>
            </a:r>
          </a:p>
          <a:p>
            <a:r>
              <a:rPr lang="en-US" dirty="0" smtClean="0">
                <a:cs typeface="Times New Roman" pitchFamily="18" charset="0"/>
              </a:rPr>
              <a:t>Lock 								.</a:t>
            </a:r>
            <a:r>
              <a:rPr lang="en-US" dirty="0" smtClean="0">
                <a:latin typeface="Courier New" pitchFamily="49" charset="0"/>
                <a:cs typeface="Courier New" pitchFamily="49" charset="0"/>
              </a:rPr>
              <a:t>lk</a:t>
            </a:r>
          </a:p>
          <a:p>
            <a:r>
              <a:rPr lang="en-US" dirty="0" smtClean="0">
                <a:cs typeface="Times New Roman" pitchFamily="18" charset="0"/>
              </a:rPr>
              <a:t>License							.</a:t>
            </a:r>
            <a:r>
              <a:rPr lang="en-US" dirty="0" smtClean="0">
                <a:latin typeface="Courier New" pitchFamily="49" charset="0"/>
                <a:cs typeface="Courier New" pitchFamily="49" charset="0"/>
              </a:rPr>
              <a:t>lic</a:t>
            </a:r>
            <a:r>
              <a:rPr lang="en-US" dirty="0" smtClean="0">
                <a:solidFill>
                  <a:schemeClr val="accent1"/>
                </a:solidFill>
              </a:rPr>
              <a:t> </a:t>
            </a:r>
          </a:p>
          <a:p>
            <a:r>
              <a:rPr lang="en-US" dirty="0" smtClean="0"/>
              <a:t>Structure Description		.</a:t>
            </a:r>
            <a:r>
              <a:rPr lang="en-US" dirty="0" smtClean="0">
                <a:latin typeface="Courier New" pitchFamily="49" charset="0"/>
                <a:cs typeface="Courier New" pitchFamily="49" charset="0"/>
              </a:rPr>
              <a:t>st</a:t>
            </a:r>
          </a:p>
          <a:p>
            <a:endParaRPr lang="en-US" dirty="0" smtClean="0">
              <a:solidFill>
                <a:schemeClr val="accent1"/>
              </a:solidFill>
              <a:effectLst>
                <a:outerShdw blurRad="38100" dist="38100" dir="2700000" algn="tl">
                  <a:srgbClr val="000000">
                    <a:alpha val="43137"/>
                  </a:srgbClr>
                </a:outerShdw>
              </a:effectLst>
            </a:endParaRPr>
          </a:p>
          <a:p>
            <a:endParaRPr lang="en-US" dirty="0" smtClean="0">
              <a:effectLst>
                <a:outerShdw blurRad="38100" dist="38100" dir="2700000" algn="tl">
                  <a:srgbClr val="000000">
                    <a:alpha val="43137"/>
                  </a:srgbClr>
                </a:outerShdw>
              </a:effectLst>
              <a:cs typeface="Times New Roman" pitchFamily="18" charset="0"/>
            </a:endParaRPr>
          </a:p>
          <a:p>
            <a:endParaRPr lang="en-US" dirty="0" smtClean="0">
              <a:effectLst>
                <a:outerShdw blurRad="38100" dist="38100" dir="2700000" algn="tl">
                  <a:srgbClr val="000000">
                    <a:alpha val="43137"/>
                  </a:srgbClr>
                </a:outerShdw>
              </a:effectLst>
              <a:cs typeface="Times New Roman" pitchFamily="18" charset="0"/>
            </a:endParaRPr>
          </a:p>
          <a:p>
            <a:endParaRPr lang="en-US" dirty="0" smtClean="0">
              <a:effectLst>
                <a:outerShdw blurRad="38100" dist="38100" dir="2700000" algn="tl">
                  <a:srgbClr val="000000">
                    <a:alpha val="43137"/>
                  </a:srgbClr>
                </a:outerShdw>
              </a:effectLst>
              <a:cs typeface="Times New Roman" pitchFamily="18" charset="0"/>
            </a:endParaRPr>
          </a:p>
          <a:p>
            <a:endParaRPr lang="en-US" dirty="0" smtClean="0">
              <a:effectLst>
                <a:outerShdw blurRad="38100" dist="38100" dir="2700000" algn="tl">
                  <a:srgbClr val="000000">
                    <a:alpha val="43137"/>
                  </a:srgbClr>
                </a:outerShdw>
              </a:effectLst>
              <a:cs typeface="Times New Roman" pitchFamily="18" charset="0"/>
            </a:endParaRPr>
          </a:p>
          <a:p>
            <a:endParaRPr lang="en-US" dirty="0"/>
          </a:p>
        </p:txBody>
      </p:sp>
      <p:sp>
        <p:nvSpPr>
          <p:cNvPr id="4" name="Title 3"/>
          <p:cNvSpPr>
            <a:spLocks noGrp="1"/>
          </p:cNvSpPr>
          <p:nvPr>
            <p:ph type="title"/>
          </p:nvPr>
        </p:nvSpPr>
        <p:spPr>
          <a:xfrm>
            <a:off x="457200" y="361788"/>
            <a:ext cx="8229600" cy="708730"/>
          </a:xfrm>
        </p:spPr>
        <p:txBody>
          <a:bodyPr/>
          <a:lstStyle/>
          <a:p>
            <a:r>
              <a:rPr lang="en-US" dirty="0" smtClean="0"/>
              <a:t>Database File Types</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GS-230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22300"/>
            <a:ext cx="8229600" cy="708730"/>
          </a:xfrm>
        </p:spPr>
        <p:txBody>
          <a:bodyPr/>
          <a:lstStyle/>
          <a:p>
            <a:r>
              <a:rPr lang="en-US" dirty="0" smtClean="0"/>
              <a:t>Multi-Volume Components</a:t>
            </a:r>
            <a:endParaRPr lang="en-US" dirty="0"/>
          </a:p>
        </p:txBody>
      </p:sp>
      <p:grpSp>
        <p:nvGrpSpPr>
          <p:cNvPr id="3" name="Group 29"/>
          <p:cNvGrpSpPr/>
          <p:nvPr/>
        </p:nvGrpSpPr>
        <p:grpSpPr>
          <a:xfrm>
            <a:off x="531813" y="1443725"/>
            <a:ext cx="8345487" cy="4606107"/>
            <a:chOff x="531813" y="1752600"/>
            <a:chExt cx="8345487" cy="4606107"/>
          </a:xfrm>
        </p:grpSpPr>
        <p:sp>
          <p:nvSpPr>
            <p:cNvPr id="90" name="Text Box 22"/>
            <p:cNvSpPr txBox="1">
              <a:spLocks noChangeArrowheads="1"/>
            </p:cNvSpPr>
            <p:nvPr/>
          </p:nvSpPr>
          <p:spPr bwMode="auto">
            <a:xfrm>
              <a:off x="8201025" y="3881438"/>
              <a:ext cx="676275" cy="519112"/>
            </a:xfrm>
            <a:prstGeom prst="rect">
              <a:avLst/>
            </a:prstGeom>
            <a:noFill/>
            <a:ln w="12700">
              <a:noFill/>
              <a:miter lim="800000"/>
              <a:headEnd/>
              <a:tailEnd/>
            </a:ln>
          </p:spPr>
          <p:txBody>
            <a:bodyPr wrap="none" anchor="ctr">
              <a:spAutoFit/>
            </a:bodyPr>
            <a:lstStyle/>
            <a:p>
              <a:pPr eaLnBrk="0" hangingPunct="0"/>
              <a:r>
                <a:rPr lang="en-US" b="1" dirty="0">
                  <a:latin typeface="Arial" charset="0"/>
                </a:rPr>
                <a:t>. . .</a:t>
              </a:r>
              <a:endParaRPr lang="en-US" sz="2400" dirty="0">
                <a:latin typeface="Arial" charset="0"/>
              </a:endParaRPr>
            </a:p>
          </p:txBody>
        </p:sp>
        <p:grpSp>
          <p:nvGrpSpPr>
            <p:cNvPr id="5" name="Group 28"/>
            <p:cNvGrpSpPr/>
            <p:nvPr/>
          </p:nvGrpSpPr>
          <p:grpSpPr>
            <a:xfrm>
              <a:off x="531813" y="1752600"/>
              <a:ext cx="7519987" cy="4606107"/>
              <a:chOff x="531813" y="1752600"/>
              <a:chExt cx="7519987" cy="4606107"/>
            </a:xfrm>
          </p:grpSpPr>
          <p:grpSp>
            <p:nvGrpSpPr>
              <p:cNvPr id="6" name="Group 4"/>
              <p:cNvGrpSpPr>
                <a:grpSpLocks/>
              </p:cNvGrpSpPr>
              <p:nvPr/>
            </p:nvGrpSpPr>
            <p:grpSpPr bwMode="auto">
              <a:xfrm>
                <a:off x="2971800" y="1752600"/>
                <a:ext cx="2959100" cy="1358900"/>
                <a:chOff x="1768" y="792"/>
                <a:chExt cx="1864" cy="856"/>
              </a:xfrm>
            </p:grpSpPr>
            <p:sp>
              <p:nvSpPr>
                <p:cNvPr id="73" name="AutoShape 5"/>
                <p:cNvSpPr>
                  <a:spLocks noChangeArrowheads="1"/>
                </p:cNvSpPr>
                <p:nvPr/>
              </p:nvSpPr>
              <p:spPr bwMode="auto">
                <a:xfrm>
                  <a:off x="1768" y="800"/>
                  <a:ext cx="1864" cy="848"/>
                </a:xfrm>
                <a:prstGeom prst="can">
                  <a:avLst>
                    <a:gd name="adj" fmla="val 25000"/>
                  </a:avLst>
                </a:prstGeom>
                <a:solidFill>
                  <a:srgbClr val="D8DAC9"/>
                </a:solidFill>
                <a:ln w="12700">
                  <a:solidFill>
                    <a:schemeClr val="tx1"/>
                  </a:solidFill>
                  <a:round/>
                  <a:headEnd/>
                  <a:tailEnd/>
                </a:ln>
              </p:spPr>
              <p:txBody>
                <a:bodyPr wrap="none" anchor="ctr"/>
                <a:lstStyle/>
                <a:p>
                  <a:endParaRPr lang="en-US" dirty="0"/>
                </a:p>
              </p:txBody>
            </p:sp>
            <p:grpSp>
              <p:nvGrpSpPr>
                <p:cNvPr id="7" name="Group 6"/>
                <p:cNvGrpSpPr>
                  <a:grpSpLocks/>
                </p:cNvGrpSpPr>
                <p:nvPr/>
              </p:nvGrpSpPr>
              <p:grpSpPr bwMode="auto">
                <a:xfrm>
                  <a:off x="2000" y="792"/>
                  <a:ext cx="1432" cy="848"/>
                  <a:chOff x="2000" y="792"/>
                  <a:chExt cx="1432" cy="848"/>
                </a:xfrm>
              </p:grpSpPr>
              <p:sp>
                <p:nvSpPr>
                  <p:cNvPr id="76" name="Freeform 7"/>
                  <p:cNvSpPr>
                    <a:spLocks/>
                  </p:cNvSpPr>
                  <p:nvPr/>
                </p:nvSpPr>
                <p:spPr bwMode="auto">
                  <a:xfrm>
                    <a:off x="2000" y="808"/>
                    <a:ext cx="368" cy="816"/>
                  </a:xfrm>
                  <a:custGeom>
                    <a:avLst/>
                    <a:gdLst>
                      <a:gd name="T0" fmla="*/ 394 w 344"/>
                      <a:gd name="T1" fmla="*/ 0 h 872"/>
                      <a:gd name="T2" fmla="*/ 0 w 344"/>
                      <a:gd name="T3" fmla="*/ 168 h 872"/>
                      <a:gd name="T4" fmla="*/ 0 w 344"/>
                      <a:gd name="T5" fmla="*/ 764 h 872"/>
                      <a:gd name="T6" fmla="*/ 0 60000 65536"/>
                      <a:gd name="T7" fmla="*/ 0 60000 65536"/>
                      <a:gd name="T8" fmla="*/ 0 60000 65536"/>
                      <a:gd name="T9" fmla="*/ 0 w 344"/>
                      <a:gd name="T10" fmla="*/ 0 h 872"/>
                      <a:gd name="T11" fmla="*/ 344 w 344"/>
                      <a:gd name="T12" fmla="*/ 872 h 872"/>
                    </a:gdLst>
                    <a:ahLst/>
                    <a:cxnLst>
                      <a:cxn ang="T6">
                        <a:pos x="T0" y="T1"/>
                      </a:cxn>
                      <a:cxn ang="T7">
                        <a:pos x="T2" y="T3"/>
                      </a:cxn>
                      <a:cxn ang="T8">
                        <a:pos x="T4" y="T5"/>
                      </a:cxn>
                    </a:cxnLst>
                    <a:rect l="T9" t="T10" r="T11" b="T12"/>
                    <a:pathLst>
                      <a:path w="344" h="872">
                        <a:moveTo>
                          <a:pt x="344" y="0"/>
                        </a:moveTo>
                        <a:lnTo>
                          <a:pt x="0" y="192"/>
                        </a:lnTo>
                        <a:lnTo>
                          <a:pt x="0" y="872"/>
                        </a:lnTo>
                      </a:path>
                    </a:pathLst>
                  </a:custGeom>
                  <a:noFill/>
                  <a:ln w="12700" cap="flat" cmpd="sng">
                    <a:solidFill>
                      <a:schemeClr val="tx1"/>
                    </a:solidFill>
                    <a:prstDash val="solid"/>
                    <a:round/>
                    <a:headEnd type="none" w="med" len="med"/>
                    <a:tailEnd type="none" w="med" len="med"/>
                  </a:ln>
                </p:spPr>
                <p:txBody>
                  <a:bodyPr wrap="none" anchor="ctr"/>
                  <a:lstStyle/>
                  <a:p>
                    <a:endParaRPr lang="en-US" dirty="0"/>
                  </a:p>
                </p:txBody>
              </p:sp>
              <p:sp>
                <p:nvSpPr>
                  <p:cNvPr id="77" name="Freeform 8"/>
                  <p:cNvSpPr>
                    <a:spLocks/>
                  </p:cNvSpPr>
                  <p:nvPr/>
                </p:nvSpPr>
                <p:spPr bwMode="auto">
                  <a:xfrm>
                    <a:off x="2816" y="800"/>
                    <a:ext cx="208" cy="840"/>
                  </a:xfrm>
                  <a:custGeom>
                    <a:avLst/>
                    <a:gdLst>
                      <a:gd name="T0" fmla="*/ 0 w 208"/>
                      <a:gd name="T1" fmla="*/ 0 h 896"/>
                      <a:gd name="T2" fmla="*/ 208 w 208"/>
                      <a:gd name="T3" fmla="*/ 190 h 896"/>
                      <a:gd name="T4" fmla="*/ 208 w 208"/>
                      <a:gd name="T5" fmla="*/ 788 h 896"/>
                      <a:gd name="T6" fmla="*/ 0 60000 65536"/>
                      <a:gd name="T7" fmla="*/ 0 60000 65536"/>
                      <a:gd name="T8" fmla="*/ 0 60000 65536"/>
                      <a:gd name="T9" fmla="*/ 0 w 208"/>
                      <a:gd name="T10" fmla="*/ 0 h 896"/>
                      <a:gd name="T11" fmla="*/ 208 w 208"/>
                      <a:gd name="T12" fmla="*/ 896 h 896"/>
                    </a:gdLst>
                    <a:ahLst/>
                    <a:cxnLst>
                      <a:cxn ang="T6">
                        <a:pos x="T0" y="T1"/>
                      </a:cxn>
                      <a:cxn ang="T7">
                        <a:pos x="T2" y="T3"/>
                      </a:cxn>
                      <a:cxn ang="T8">
                        <a:pos x="T4" y="T5"/>
                      </a:cxn>
                    </a:cxnLst>
                    <a:rect l="T9" t="T10" r="T11" b="T12"/>
                    <a:pathLst>
                      <a:path w="208" h="896">
                        <a:moveTo>
                          <a:pt x="0" y="0"/>
                        </a:moveTo>
                        <a:lnTo>
                          <a:pt x="208" y="216"/>
                        </a:lnTo>
                        <a:lnTo>
                          <a:pt x="208" y="896"/>
                        </a:lnTo>
                      </a:path>
                    </a:pathLst>
                  </a:custGeom>
                  <a:noFill/>
                  <a:ln w="12700" cap="flat" cmpd="sng">
                    <a:solidFill>
                      <a:schemeClr val="tx1"/>
                    </a:solidFill>
                    <a:prstDash val="solid"/>
                    <a:round/>
                    <a:headEnd type="none" w="med" len="med"/>
                    <a:tailEnd type="none" w="med" len="med"/>
                  </a:ln>
                </p:spPr>
                <p:txBody>
                  <a:bodyPr wrap="none" anchor="ctr"/>
                  <a:lstStyle/>
                  <a:p>
                    <a:endParaRPr lang="en-US" dirty="0"/>
                  </a:p>
                </p:txBody>
              </p:sp>
              <p:sp>
                <p:nvSpPr>
                  <p:cNvPr id="78" name="Freeform 9"/>
                  <p:cNvSpPr>
                    <a:spLocks/>
                  </p:cNvSpPr>
                  <p:nvPr/>
                </p:nvSpPr>
                <p:spPr bwMode="auto">
                  <a:xfrm flipH="1">
                    <a:off x="3048" y="808"/>
                    <a:ext cx="384" cy="808"/>
                  </a:xfrm>
                  <a:custGeom>
                    <a:avLst/>
                    <a:gdLst>
                      <a:gd name="T0" fmla="*/ 429 w 344"/>
                      <a:gd name="T1" fmla="*/ 0 h 872"/>
                      <a:gd name="T2" fmla="*/ 0 w 344"/>
                      <a:gd name="T3" fmla="*/ 165 h 872"/>
                      <a:gd name="T4" fmla="*/ 0 w 344"/>
                      <a:gd name="T5" fmla="*/ 749 h 872"/>
                      <a:gd name="T6" fmla="*/ 0 60000 65536"/>
                      <a:gd name="T7" fmla="*/ 0 60000 65536"/>
                      <a:gd name="T8" fmla="*/ 0 60000 65536"/>
                      <a:gd name="T9" fmla="*/ 0 w 344"/>
                      <a:gd name="T10" fmla="*/ 0 h 872"/>
                      <a:gd name="T11" fmla="*/ 344 w 344"/>
                      <a:gd name="T12" fmla="*/ 872 h 872"/>
                    </a:gdLst>
                    <a:ahLst/>
                    <a:cxnLst>
                      <a:cxn ang="T6">
                        <a:pos x="T0" y="T1"/>
                      </a:cxn>
                      <a:cxn ang="T7">
                        <a:pos x="T2" y="T3"/>
                      </a:cxn>
                      <a:cxn ang="T8">
                        <a:pos x="T4" y="T5"/>
                      </a:cxn>
                    </a:cxnLst>
                    <a:rect l="T9" t="T10" r="T11" b="T12"/>
                    <a:pathLst>
                      <a:path w="344" h="872">
                        <a:moveTo>
                          <a:pt x="344" y="0"/>
                        </a:moveTo>
                        <a:lnTo>
                          <a:pt x="0" y="192"/>
                        </a:lnTo>
                        <a:lnTo>
                          <a:pt x="0" y="872"/>
                        </a:lnTo>
                      </a:path>
                    </a:pathLst>
                  </a:custGeom>
                  <a:noFill/>
                  <a:ln w="12700" cap="flat" cmpd="sng">
                    <a:solidFill>
                      <a:schemeClr val="tx1"/>
                    </a:solidFill>
                    <a:prstDash val="solid"/>
                    <a:round/>
                    <a:headEnd type="none" w="med" len="med"/>
                    <a:tailEnd type="none" w="med" len="med"/>
                  </a:ln>
                </p:spPr>
                <p:txBody>
                  <a:bodyPr wrap="none" anchor="ctr"/>
                  <a:lstStyle/>
                  <a:p>
                    <a:endParaRPr lang="en-US" dirty="0"/>
                  </a:p>
                </p:txBody>
              </p:sp>
              <p:sp>
                <p:nvSpPr>
                  <p:cNvPr id="79" name="Freeform 10"/>
                  <p:cNvSpPr>
                    <a:spLocks/>
                  </p:cNvSpPr>
                  <p:nvPr/>
                </p:nvSpPr>
                <p:spPr bwMode="auto">
                  <a:xfrm>
                    <a:off x="2400" y="792"/>
                    <a:ext cx="216" cy="848"/>
                  </a:xfrm>
                  <a:custGeom>
                    <a:avLst/>
                    <a:gdLst>
                      <a:gd name="T0" fmla="*/ 216 w 216"/>
                      <a:gd name="T1" fmla="*/ 0 h 888"/>
                      <a:gd name="T2" fmla="*/ 0 w 216"/>
                      <a:gd name="T3" fmla="*/ 190 h 888"/>
                      <a:gd name="T4" fmla="*/ 0 w 216"/>
                      <a:gd name="T5" fmla="*/ 810 h 888"/>
                      <a:gd name="T6" fmla="*/ 0 60000 65536"/>
                      <a:gd name="T7" fmla="*/ 0 60000 65536"/>
                      <a:gd name="T8" fmla="*/ 0 60000 65536"/>
                      <a:gd name="T9" fmla="*/ 0 w 216"/>
                      <a:gd name="T10" fmla="*/ 0 h 888"/>
                      <a:gd name="T11" fmla="*/ 216 w 216"/>
                      <a:gd name="T12" fmla="*/ 888 h 888"/>
                    </a:gdLst>
                    <a:ahLst/>
                    <a:cxnLst>
                      <a:cxn ang="T6">
                        <a:pos x="T0" y="T1"/>
                      </a:cxn>
                      <a:cxn ang="T7">
                        <a:pos x="T2" y="T3"/>
                      </a:cxn>
                      <a:cxn ang="T8">
                        <a:pos x="T4" y="T5"/>
                      </a:cxn>
                    </a:cxnLst>
                    <a:rect l="T9" t="T10" r="T11" b="T12"/>
                    <a:pathLst>
                      <a:path w="216" h="888">
                        <a:moveTo>
                          <a:pt x="216" y="0"/>
                        </a:moveTo>
                        <a:lnTo>
                          <a:pt x="0" y="208"/>
                        </a:lnTo>
                        <a:lnTo>
                          <a:pt x="0" y="888"/>
                        </a:lnTo>
                      </a:path>
                    </a:pathLst>
                  </a:custGeom>
                  <a:noFill/>
                  <a:ln w="12700" cap="flat" cmpd="sng">
                    <a:solidFill>
                      <a:schemeClr val="tx1"/>
                    </a:solidFill>
                    <a:prstDash val="solid"/>
                    <a:round/>
                    <a:headEnd type="none" w="med" len="med"/>
                    <a:tailEnd type="none" w="med" len="med"/>
                  </a:ln>
                </p:spPr>
                <p:txBody>
                  <a:bodyPr wrap="none" anchor="ctr"/>
                  <a:lstStyle/>
                  <a:p>
                    <a:endParaRPr lang="en-US" dirty="0"/>
                  </a:p>
                </p:txBody>
              </p:sp>
            </p:grpSp>
            <p:sp>
              <p:nvSpPr>
                <p:cNvPr id="75" name="Text Box 11"/>
                <p:cNvSpPr txBox="1">
                  <a:spLocks noChangeArrowheads="1"/>
                </p:cNvSpPr>
                <p:nvPr/>
              </p:nvSpPr>
              <p:spPr bwMode="auto">
                <a:xfrm>
                  <a:off x="1784" y="1032"/>
                  <a:ext cx="1816" cy="523"/>
                </a:xfrm>
                <a:prstGeom prst="rect">
                  <a:avLst/>
                </a:prstGeom>
                <a:solidFill>
                  <a:srgbClr val="D8DAC9"/>
                </a:solidFill>
                <a:ln w="12700">
                  <a:noFill/>
                  <a:miter lim="800000"/>
                  <a:headEnd/>
                  <a:tailEnd/>
                </a:ln>
              </p:spPr>
              <p:txBody>
                <a:bodyPr>
                  <a:spAutoFit/>
                </a:bodyPr>
                <a:lstStyle/>
                <a:p>
                  <a:pPr algn="ctr" eaLnBrk="0" hangingPunct="0">
                    <a:spcBef>
                      <a:spcPct val="50000"/>
                    </a:spcBef>
                  </a:pPr>
                  <a:r>
                    <a:rPr lang="en-US" sz="2400" dirty="0">
                      <a:latin typeface="Arial" charset="0"/>
                    </a:rPr>
                    <a:t>Database Structure Extent (.db)</a:t>
                  </a:r>
                </a:p>
              </p:txBody>
            </p:sp>
          </p:grpSp>
          <p:sp>
            <p:nvSpPr>
              <p:cNvPr id="80" name="Text Box 12"/>
              <p:cNvSpPr txBox="1">
                <a:spLocks noChangeArrowheads="1"/>
              </p:cNvSpPr>
              <p:nvPr/>
            </p:nvSpPr>
            <p:spPr bwMode="auto">
              <a:xfrm>
                <a:off x="531813" y="3489325"/>
                <a:ext cx="1854200" cy="1200150"/>
              </a:xfrm>
              <a:prstGeom prst="rect">
                <a:avLst/>
              </a:prstGeom>
              <a:solidFill>
                <a:schemeClr val="bg1"/>
              </a:solidFill>
              <a:ln w="12700">
                <a:solidFill>
                  <a:schemeClr val="tx1"/>
                </a:solidFill>
                <a:miter lim="800000"/>
                <a:headEnd/>
                <a:tailEnd/>
              </a:ln>
              <a:effectLst>
                <a:outerShdw dist="35921" dir="2700000" algn="ctr" rotWithShape="0">
                  <a:srgbClr val="808080"/>
                </a:outerShdw>
              </a:effectLst>
            </p:spPr>
            <p:txBody>
              <a:bodyPr anchor="ctr">
                <a:spAutoFit/>
              </a:bodyPr>
              <a:lstStyle/>
              <a:p>
                <a:pPr algn="ctr" eaLnBrk="0" hangingPunct="0">
                  <a:spcBef>
                    <a:spcPct val="50000"/>
                  </a:spcBef>
                  <a:defRPr/>
                </a:pPr>
                <a:r>
                  <a:rPr lang="en-US" sz="2400" dirty="0">
                    <a:latin typeface="Arial" charset="0"/>
                  </a:rPr>
                  <a:t>Structure Description File (.st)</a:t>
                </a:r>
              </a:p>
            </p:txBody>
          </p:sp>
          <p:grpSp>
            <p:nvGrpSpPr>
              <p:cNvPr id="8" name="Group 13"/>
              <p:cNvGrpSpPr>
                <a:grpSpLocks/>
              </p:cNvGrpSpPr>
              <p:nvPr/>
            </p:nvGrpSpPr>
            <p:grpSpPr bwMode="auto">
              <a:xfrm>
                <a:off x="2959100" y="3416300"/>
                <a:ext cx="2374900" cy="1346200"/>
                <a:chOff x="1752" y="1800"/>
                <a:chExt cx="1496" cy="848"/>
              </a:xfrm>
            </p:grpSpPr>
            <p:sp>
              <p:nvSpPr>
                <p:cNvPr id="82" name="AutoShape 14"/>
                <p:cNvSpPr>
                  <a:spLocks noChangeArrowheads="1"/>
                </p:cNvSpPr>
                <p:nvPr/>
              </p:nvSpPr>
              <p:spPr bwMode="auto">
                <a:xfrm>
                  <a:off x="1752" y="1800"/>
                  <a:ext cx="1496" cy="848"/>
                </a:xfrm>
                <a:prstGeom prst="can">
                  <a:avLst>
                    <a:gd name="adj" fmla="val 25000"/>
                  </a:avLst>
                </a:prstGeom>
                <a:solidFill>
                  <a:srgbClr val="D8DAC9"/>
                </a:solidFill>
                <a:ln w="12700">
                  <a:solidFill>
                    <a:schemeClr val="tx1"/>
                  </a:solidFill>
                  <a:round/>
                  <a:headEnd/>
                  <a:tailEnd/>
                </a:ln>
              </p:spPr>
              <p:txBody>
                <a:bodyPr wrap="none" anchor="ctr"/>
                <a:lstStyle/>
                <a:p>
                  <a:endParaRPr lang="en-US" dirty="0"/>
                </a:p>
              </p:txBody>
            </p:sp>
            <p:sp>
              <p:nvSpPr>
                <p:cNvPr id="83" name="Text Box 15"/>
                <p:cNvSpPr txBox="1">
                  <a:spLocks noChangeArrowheads="1"/>
                </p:cNvSpPr>
                <p:nvPr/>
              </p:nvSpPr>
              <p:spPr bwMode="auto">
                <a:xfrm>
                  <a:off x="1784" y="2048"/>
                  <a:ext cx="1456" cy="523"/>
                </a:xfrm>
                <a:prstGeom prst="rect">
                  <a:avLst/>
                </a:prstGeom>
                <a:solidFill>
                  <a:srgbClr val="D8DAC9"/>
                </a:solidFill>
                <a:ln w="12700">
                  <a:noFill/>
                  <a:miter lim="800000"/>
                  <a:headEnd/>
                  <a:tailEnd/>
                </a:ln>
              </p:spPr>
              <p:txBody>
                <a:bodyPr>
                  <a:spAutoFit/>
                </a:bodyPr>
                <a:lstStyle/>
                <a:p>
                  <a:pPr algn="ctr" eaLnBrk="0" hangingPunct="0">
                    <a:spcBef>
                      <a:spcPct val="50000"/>
                    </a:spcBef>
                  </a:pPr>
                  <a:r>
                    <a:rPr lang="en-US" sz="2400" dirty="0">
                      <a:latin typeface="Arial" charset="0"/>
                    </a:rPr>
                    <a:t>Database Extent 1 (.d1)</a:t>
                  </a:r>
                </a:p>
              </p:txBody>
            </p:sp>
          </p:grpSp>
          <p:grpSp>
            <p:nvGrpSpPr>
              <p:cNvPr id="9" name="Group 16"/>
              <p:cNvGrpSpPr>
                <a:grpSpLocks/>
              </p:cNvGrpSpPr>
              <p:nvPr/>
            </p:nvGrpSpPr>
            <p:grpSpPr bwMode="auto">
              <a:xfrm>
                <a:off x="5676900" y="3416300"/>
                <a:ext cx="2374900" cy="1346200"/>
                <a:chOff x="3464" y="1808"/>
                <a:chExt cx="1496" cy="848"/>
              </a:xfrm>
            </p:grpSpPr>
            <p:sp>
              <p:nvSpPr>
                <p:cNvPr id="85" name="AutoShape 17"/>
                <p:cNvSpPr>
                  <a:spLocks noChangeArrowheads="1"/>
                </p:cNvSpPr>
                <p:nvPr/>
              </p:nvSpPr>
              <p:spPr bwMode="auto">
                <a:xfrm>
                  <a:off x="3464" y="1808"/>
                  <a:ext cx="1496" cy="848"/>
                </a:xfrm>
                <a:prstGeom prst="can">
                  <a:avLst>
                    <a:gd name="adj" fmla="val 25000"/>
                  </a:avLst>
                </a:prstGeom>
                <a:solidFill>
                  <a:srgbClr val="D8DAC9"/>
                </a:solidFill>
                <a:ln w="12700">
                  <a:solidFill>
                    <a:schemeClr val="tx1"/>
                  </a:solidFill>
                  <a:round/>
                  <a:headEnd/>
                  <a:tailEnd/>
                </a:ln>
              </p:spPr>
              <p:txBody>
                <a:bodyPr wrap="none" anchor="ctr"/>
                <a:lstStyle/>
                <a:p>
                  <a:endParaRPr lang="en-US" dirty="0"/>
                </a:p>
              </p:txBody>
            </p:sp>
            <p:sp>
              <p:nvSpPr>
                <p:cNvPr id="86" name="Text Box 18"/>
                <p:cNvSpPr txBox="1">
                  <a:spLocks noChangeArrowheads="1"/>
                </p:cNvSpPr>
                <p:nvPr/>
              </p:nvSpPr>
              <p:spPr bwMode="auto">
                <a:xfrm>
                  <a:off x="3496" y="2056"/>
                  <a:ext cx="1456" cy="523"/>
                </a:xfrm>
                <a:prstGeom prst="rect">
                  <a:avLst/>
                </a:prstGeom>
                <a:solidFill>
                  <a:srgbClr val="D8DAC9"/>
                </a:solidFill>
                <a:ln w="12700">
                  <a:noFill/>
                  <a:miter lim="800000"/>
                  <a:headEnd/>
                  <a:tailEnd/>
                </a:ln>
              </p:spPr>
              <p:txBody>
                <a:bodyPr>
                  <a:spAutoFit/>
                </a:bodyPr>
                <a:lstStyle/>
                <a:p>
                  <a:pPr algn="ctr" eaLnBrk="0" hangingPunct="0">
                    <a:spcBef>
                      <a:spcPct val="50000"/>
                    </a:spcBef>
                  </a:pPr>
                  <a:r>
                    <a:rPr lang="en-US" sz="2400" dirty="0">
                      <a:latin typeface="Arial" charset="0"/>
                    </a:rPr>
                    <a:t>Database Extent 2 (.d2)</a:t>
                  </a:r>
                </a:p>
              </p:txBody>
            </p:sp>
          </p:grpSp>
          <p:grpSp>
            <p:nvGrpSpPr>
              <p:cNvPr id="10" name="Group 19"/>
              <p:cNvGrpSpPr>
                <a:grpSpLocks/>
              </p:cNvGrpSpPr>
              <p:nvPr/>
            </p:nvGrpSpPr>
            <p:grpSpPr bwMode="auto">
              <a:xfrm>
                <a:off x="2971800" y="5012507"/>
                <a:ext cx="2374900" cy="1346200"/>
                <a:chOff x="1648" y="3176"/>
                <a:chExt cx="1496" cy="848"/>
              </a:xfrm>
            </p:grpSpPr>
            <p:sp>
              <p:nvSpPr>
                <p:cNvPr id="88" name="AutoShape 20"/>
                <p:cNvSpPr>
                  <a:spLocks noChangeArrowheads="1"/>
                </p:cNvSpPr>
                <p:nvPr/>
              </p:nvSpPr>
              <p:spPr bwMode="auto">
                <a:xfrm>
                  <a:off x="1648" y="3176"/>
                  <a:ext cx="1496" cy="848"/>
                </a:xfrm>
                <a:prstGeom prst="can">
                  <a:avLst>
                    <a:gd name="adj" fmla="val 25000"/>
                  </a:avLst>
                </a:prstGeom>
                <a:solidFill>
                  <a:srgbClr val="D8DAC9"/>
                </a:solidFill>
                <a:ln w="12700">
                  <a:solidFill>
                    <a:schemeClr val="tx1"/>
                  </a:solidFill>
                  <a:round/>
                  <a:headEnd/>
                  <a:tailEnd/>
                </a:ln>
              </p:spPr>
              <p:txBody>
                <a:bodyPr wrap="none" anchor="ctr"/>
                <a:lstStyle/>
                <a:p>
                  <a:endParaRPr lang="en-US" dirty="0"/>
                </a:p>
              </p:txBody>
            </p:sp>
            <p:sp>
              <p:nvSpPr>
                <p:cNvPr id="89" name="Text Box 21"/>
                <p:cNvSpPr txBox="1">
                  <a:spLocks noChangeArrowheads="1"/>
                </p:cNvSpPr>
                <p:nvPr/>
              </p:nvSpPr>
              <p:spPr bwMode="auto">
                <a:xfrm>
                  <a:off x="1680" y="3424"/>
                  <a:ext cx="1456" cy="523"/>
                </a:xfrm>
                <a:prstGeom prst="rect">
                  <a:avLst/>
                </a:prstGeom>
                <a:solidFill>
                  <a:srgbClr val="D8DAC9"/>
                </a:solidFill>
                <a:ln w="12700">
                  <a:noFill/>
                  <a:miter lim="800000"/>
                  <a:headEnd/>
                  <a:tailEnd/>
                </a:ln>
              </p:spPr>
              <p:txBody>
                <a:bodyPr>
                  <a:spAutoFit/>
                </a:bodyPr>
                <a:lstStyle/>
                <a:p>
                  <a:pPr algn="ctr" eaLnBrk="0" hangingPunct="0">
                    <a:spcBef>
                      <a:spcPct val="50000"/>
                    </a:spcBef>
                  </a:pPr>
                  <a:r>
                    <a:rPr lang="en-US" sz="2400" dirty="0">
                      <a:latin typeface="Arial" charset="0"/>
                    </a:rPr>
                    <a:t>Before Image Extent 1 (.b1)</a:t>
                  </a:r>
                </a:p>
              </p:txBody>
            </p:sp>
          </p:grpSp>
          <p:cxnSp>
            <p:nvCxnSpPr>
              <p:cNvPr id="91" name="AutoShape 23"/>
              <p:cNvCxnSpPr>
                <a:cxnSpLocks noChangeShapeType="1"/>
                <a:stCxn id="80" idx="3"/>
                <a:endCxn id="75" idx="1"/>
              </p:cNvCxnSpPr>
              <p:nvPr/>
            </p:nvCxnSpPr>
            <p:spPr bwMode="auto">
              <a:xfrm flipV="1">
                <a:off x="2386013" y="2549099"/>
                <a:ext cx="611187" cy="1540301"/>
              </a:xfrm>
              <a:prstGeom prst="bentConnector3">
                <a:avLst>
                  <a:gd name="adj1" fmla="val 50000"/>
                </a:avLst>
              </a:prstGeom>
              <a:noFill/>
              <a:ln w="12700">
                <a:solidFill>
                  <a:schemeClr val="tx1"/>
                </a:solidFill>
                <a:miter lim="800000"/>
                <a:headEnd/>
                <a:tailEnd type="triangle" w="med" len="med"/>
              </a:ln>
            </p:spPr>
          </p:cxnSp>
          <p:cxnSp>
            <p:nvCxnSpPr>
              <p:cNvPr id="92" name="AutoShape 24"/>
              <p:cNvCxnSpPr>
                <a:cxnSpLocks noChangeShapeType="1"/>
                <a:stCxn id="80" idx="3"/>
                <a:endCxn id="82" idx="2"/>
              </p:cNvCxnSpPr>
              <p:nvPr/>
            </p:nvCxnSpPr>
            <p:spPr bwMode="auto">
              <a:xfrm>
                <a:off x="2386013" y="4089400"/>
                <a:ext cx="573087" cy="0"/>
              </a:xfrm>
              <a:prstGeom prst="straightConnector1">
                <a:avLst/>
              </a:prstGeom>
              <a:noFill/>
              <a:ln w="12700">
                <a:solidFill>
                  <a:schemeClr val="tx1"/>
                </a:solidFill>
                <a:round/>
                <a:headEnd/>
                <a:tailEnd type="triangle" w="med" len="med"/>
              </a:ln>
            </p:spPr>
          </p:cxnSp>
          <p:cxnSp>
            <p:nvCxnSpPr>
              <p:cNvPr id="93" name="AutoShape 25"/>
              <p:cNvCxnSpPr>
                <a:cxnSpLocks noChangeShapeType="1"/>
                <a:stCxn id="80" idx="3"/>
                <a:endCxn id="88" idx="2"/>
              </p:cNvCxnSpPr>
              <p:nvPr/>
            </p:nvCxnSpPr>
            <p:spPr bwMode="auto">
              <a:xfrm>
                <a:off x="2386013" y="4089400"/>
                <a:ext cx="585787" cy="1596207"/>
              </a:xfrm>
              <a:prstGeom prst="bentConnector3">
                <a:avLst>
                  <a:gd name="adj1" fmla="val 50000"/>
                </a:avLst>
              </a:prstGeom>
              <a:noFill/>
              <a:ln w="12700">
                <a:solidFill>
                  <a:schemeClr val="tx1"/>
                </a:solidFill>
                <a:miter lim="800000"/>
                <a:headEnd/>
                <a:tailEnd type="triangle" w="med" len="med"/>
              </a:ln>
            </p:spPr>
          </p:cxnSp>
          <p:sp>
            <p:nvSpPr>
              <p:cNvPr id="94" name="Text Box 26"/>
              <p:cNvSpPr txBox="1">
                <a:spLocks noChangeArrowheads="1"/>
              </p:cNvSpPr>
              <p:nvPr/>
            </p:nvSpPr>
            <p:spPr bwMode="auto">
              <a:xfrm>
                <a:off x="5597525" y="5608638"/>
                <a:ext cx="676275" cy="519112"/>
              </a:xfrm>
              <a:prstGeom prst="rect">
                <a:avLst/>
              </a:prstGeom>
              <a:noFill/>
              <a:ln w="12700">
                <a:noFill/>
                <a:miter lim="800000"/>
                <a:headEnd/>
                <a:tailEnd/>
              </a:ln>
            </p:spPr>
            <p:txBody>
              <a:bodyPr wrap="none" anchor="ctr">
                <a:spAutoFit/>
              </a:bodyPr>
              <a:lstStyle/>
              <a:p>
                <a:pPr eaLnBrk="0" hangingPunct="0"/>
                <a:r>
                  <a:rPr lang="en-US" b="1" dirty="0">
                    <a:latin typeface="Arial" charset="0"/>
                  </a:rPr>
                  <a:t>. . .</a:t>
                </a:r>
                <a:endParaRPr lang="en-US" sz="2400" dirty="0">
                  <a:latin typeface="Arial" charset="0"/>
                </a:endParaRPr>
              </a:p>
            </p:txBody>
          </p:sp>
        </p:grpSp>
      </p:grpSp>
      <p:sp>
        <p:nvSpPr>
          <p:cNvPr id="29"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GS-240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a:spLocks noChangeArrowheads="1"/>
          </p:cNvSpPr>
          <p:nvPr/>
        </p:nvSpPr>
        <p:spPr bwMode="auto">
          <a:xfrm>
            <a:off x="512762" y="320642"/>
            <a:ext cx="8170225" cy="5788508"/>
          </a:xfrm>
          <a:prstGeom prst="rect">
            <a:avLst/>
          </a:prstGeom>
          <a:noFill/>
          <a:ln w="12700">
            <a:noFill/>
            <a:miter lim="800000"/>
            <a:headEnd/>
            <a:tailEnd/>
          </a:ln>
        </p:spPr>
        <p:txBody>
          <a:bodyPr wrap="square" lIns="90488" tIns="44450" rIns="90488" bIns="44450">
            <a:spAutoFit/>
          </a:bodyPr>
          <a:lstStyle/>
          <a:p>
            <a:pPr algn="l" eaLnBrk="0" hangingPunct="0">
              <a:lnSpc>
                <a:spcPct val="113000"/>
              </a:lnSpc>
            </a:pPr>
            <a:r>
              <a:rPr lang="en-US" sz="2400" b="1" i="1" dirty="0" smtClean="0">
                <a:latin typeface="Arial" charset="0"/>
              </a:rPr>
              <a:t>QAD Enterprise Applications Directories </a:t>
            </a:r>
            <a:r>
              <a:rPr lang="en-US" sz="1600" b="1" i="1" dirty="0" smtClean="0">
                <a:latin typeface="Arial" charset="0"/>
              </a:rPr>
              <a:t>(starting 2011)</a:t>
            </a:r>
          </a:p>
          <a:p>
            <a:pPr algn="l" eaLnBrk="0" hangingPunct="0">
              <a:lnSpc>
                <a:spcPct val="113000"/>
              </a:lnSpc>
            </a:pPr>
            <a:endParaRPr lang="en-US" sz="800" b="1" dirty="0" smtClean="0">
              <a:latin typeface="Arial" charset="0"/>
            </a:endParaRPr>
          </a:p>
          <a:p>
            <a:pPr algn="l" eaLnBrk="0" hangingPunct="0">
              <a:lnSpc>
                <a:spcPct val="113000"/>
              </a:lnSpc>
            </a:pPr>
            <a:r>
              <a:rPr lang="en-US" sz="2000" b="1" dirty="0" smtClean="0">
                <a:latin typeface="Arial" charset="0"/>
              </a:rPr>
              <a:t>       db</a:t>
            </a:r>
          </a:p>
          <a:p>
            <a:pPr algn="l" eaLnBrk="0" hangingPunct="0">
              <a:lnSpc>
                <a:spcPct val="113000"/>
              </a:lnSpc>
            </a:pPr>
            <a:r>
              <a:rPr lang="en-US" sz="2000" b="1" dirty="0" smtClean="0">
                <a:latin typeface="Arial" charset="0"/>
              </a:rPr>
              <a:t>		   </a:t>
            </a:r>
            <a:r>
              <a:rPr lang="en-US" sz="1600" b="1" dirty="0" smtClean="0">
                <a:latin typeface="Arial" charset="0"/>
              </a:rPr>
              <a:t>admin</a:t>
            </a:r>
          </a:p>
          <a:p>
            <a:pPr algn="l" eaLnBrk="0" hangingPunct="0">
              <a:lnSpc>
                <a:spcPct val="113000"/>
              </a:lnSpc>
            </a:pPr>
            <a:r>
              <a:rPr lang="en-US" sz="1600" b="1" dirty="0" smtClean="0">
                <a:latin typeface="Arial" charset="0"/>
              </a:rPr>
              <a:t>		    mfg</a:t>
            </a:r>
          </a:p>
          <a:p>
            <a:pPr algn="l" eaLnBrk="0" hangingPunct="0">
              <a:lnSpc>
                <a:spcPct val="113000"/>
              </a:lnSpc>
            </a:pPr>
            <a:r>
              <a:rPr lang="en-US" sz="1600" b="1" dirty="0" smtClean="0">
                <a:latin typeface="Arial" charset="0"/>
              </a:rPr>
              <a:t>		    mfghelp</a:t>
            </a:r>
          </a:p>
          <a:p>
            <a:pPr algn="l" eaLnBrk="0" hangingPunct="0">
              <a:lnSpc>
                <a:spcPct val="113000"/>
              </a:lnSpc>
            </a:pPr>
            <a:r>
              <a:rPr lang="en-US" sz="1600" b="1" dirty="0" smtClean="0">
                <a:latin typeface="Arial" charset="0"/>
              </a:rPr>
              <a:t>		    us</a:t>
            </a:r>
            <a:r>
              <a:rPr lang="en-US" sz="2000" b="1" dirty="0" smtClean="0">
                <a:latin typeface="Arial" charset="0"/>
              </a:rPr>
              <a:t/>
            </a:r>
            <a:br>
              <a:rPr lang="en-US" sz="2000" b="1" dirty="0" smtClean="0">
                <a:latin typeface="Arial" charset="0"/>
              </a:rPr>
            </a:br>
            <a:r>
              <a:rPr lang="en-US" sz="2000" b="1" dirty="0" smtClean="0">
                <a:latin typeface="Arial" charset="0"/>
              </a:rPr>
              <a:t>						</a:t>
            </a:r>
            <a:r>
              <a:rPr lang="en-US" sz="1600" b="1" dirty="0" smtClean="0">
                <a:latin typeface="Arial" charset="0"/>
              </a:rPr>
              <a:t/>
            </a:r>
            <a:br>
              <a:rPr lang="en-US" sz="1600" b="1" dirty="0" smtClean="0">
                <a:latin typeface="Arial" charset="0"/>
              </a:rPr>
            </a:br>
            <a:r>
              <a:rPr lang="en-US" sz="1600" b="1" dirty="0" smtClean="0">
                <a:latin typeface="Arial" charset="0"/>
              </a:rPr>
              <a:t>		    ge</a:t>
            </a:r>
            <a:endParaRPr lang="en-US" sz="2000" b="1" dirty="0" smtClean="0">
              <a:latin typeface="Arial" charset="0"/>
            </a:endParaRPr>
          </a:p>
          <a:p>
            <a:pPr algn="l" eaLnBrk="0" hangingPunct="0"/>
            <a:r>
              <a:rPr lang="en-US" sz="2000" b="1" dirty="0" smtClean="0">
                <a:latin typeface="Arial" charset="0"/>
              </a:rPr>
              <a:t>							</a:t>
            </a:r>
          </a:p>
          <a:p>
            <a:pPr algn="l" eaLnBrk="0" hangingPunct="0"/>
            <a:r>
              <a:rPr lang="en-US" sz="2000" b="1" dirty="0" smtClean="0">
                <a:latin typeface="Arial" charset="0"/>
              </a:rPr>
              <a:t>	src</a:t>
            </a:r>
          </a:p>
          <a:p>
            <a:pPr algn="l" eaLnBrk="0" hangingPunct="0"/>
            <a:r>
              <a:rPr lang="en-US" sz="2000" b="1" dirty="0" smtClean="0">
                <a:latin typeface="Arial" charset="0"/>
              </a:rPr>
              <a:t>		</a:t>
            </a:r>
            <a:r>
              <a:rPr lang="en-US" sz="1600" b="1" dirty="0" smtClean="0">
                <a:latin typeface="Arial" charset="0"/>
              </a:rPr>
              <a:t>us</a:t>
            </a:r>
            <a:endParaRPr lang="en-US" sz="2000" b="1" dirty="0" smtClean="0">
              <a:latin typeface="Arial" charset="0"/>
            </a:endParaRPr>
          </a:p>
          <a:p>
            <a:pPr algn="l" eaLnBrk="0" hangingPunct="0"/>
            <a:endParaRPr lang="en-US" sz="2000" b="1" dirty="0" smtClean="0">
              <a:latin typeface="Arial" charset="0"/>
            </a:endParaRPr>
          </a:p>
          <a:p>
            <a:pPr algn="l" eaLnBrk="0" hangingPunct="0"/>
            <a:r>
              <a:rPr lang="en-US" sz="2000" b="1" dirty="0" smtClean="0">
                <a:latin typeface="Arial" charset="0"/>
              </a:rPr>
              <a:t>	xrc</a:t>
            </a:r>
          </a:p>
          <a:p>
            <a:pPr algn="l" eaLnBrk="0" hangingPunct="0"/>
            <a:r>
              <a:rPr lang="en-US" sz="2000" b="1" dirty="0" smtClean="0">
                <a:latin typeface="Arial" charset="0"/>
              </a:rPr>
              <a:t>		</a:t>
            </a:r>
            <a:r>
              <a:rPr lang="en-US" sz="1600" b="1" dirty="0" smtClean="0">
                <a:latin typeface="Arial" charset="0"/>
              </a:rPr>
              <a:t>us</a:t>
            </a:r>
            <a:endParaRPr lang="en-US" sz="2000" b="1" dirty="0" smtClean="0">
              <a:latin typeface="Arial" charset="0"/>
            </a:endParaRPr>
          </a:p>
          <a:p>
            <a:pPr algn="l" eaLnBrk="0" hangingPunct="0"/>
            <a:endParaRPr lang="en-US" sz="2000" b="1" dirty="0" smtClean="0">
              <a:latin typeface="Arial" charset="0"/>
            </a:endParaRPr>
          </a:p>
          <a:p>
            <a:pPr algn="l" eaLnBrk="0" hangingPunct="0"/>
            <a:r>
              <a:rPr lang="en-US" sz="2000" b="1" dirty="0" smtClean="0">
                <a:latin typeface="Arial" charset="0"/>
              </a:rPr>
              <a:t>	triggers</a:t>
            </a:r>
          </a:p>
          <a:p>
            <a:pPr algn="l" eaLnBrk="0" hangingPunct="0"/>
            <a:r>
              <a:rPr lang="en-US" sz="2000" b="1" dirty="0" smtClean="0">
                <a:latin typeface="Arial" charset="0"/>
              </a:rPr>
              <a:t>	us							</a:t>
            </a:r>
            <a:endParaRPr lang="en-US" sz="2000" b="1" dirty="0">
              <a:latin typeface="Arial" charset="0"/>
            </a:endParaRPr>
          </a:p>
        </p:txBody>
      </p:sp>
      <p:sp>
        <p:nvSpPr>
          <p:cNvPr id="14" name="AutoShape 16"/>
          <p:cNvSpPr>
            <a:spLocks/>
          </p:cNvSpPr>
          <p:nvPr/>
        </p:nvSpPr>
        <p:spPr bwMode="auto">
          <a:xfrm>
            <a:off x="2798763" y="1285838"/>
            <a:ext cx="381000" cy="922990"/>
          </a:xfrm>
          <a:prstGeom prst="rightBrace">
            <a:avLst>
              <a:gd name="adj1" fmla="val 20000"/>
              <a:gd name="adj2" fmla="val 50000"/>
            </a:avLst>
          </a:prstGeom>
          <a:noFill/>
          <a:ln w="12700">
            <a:solidFill>
              <a:schemeClr val="tx1"/>
            </a:solidFill>
            <a:round/>
            <a:headEnd/>
            <a:tailEnd/>
          </a:ln>
        </p:spPr>
        <p:txBody>
          <a:bodyPr wrap="none" anchor="ctr"/>
          <a:lstStyle/>
          <a:p>
            <a:endParaRPr lang="en-US" dirty="0"/>
          </a:p>
        </p:txBody>
      </p:sp>
      <p:sp>
        <p:nvSpPr>
          <p:cNvPr id="20" name="Rectangle 14"/>
          <p:cNvSpPr>
            <a:spLocks noChangeArrowheads="1"/>
          </p:cNvSpPr>
          <p:nvPr/>
        </p:nvSpPr>
        <p:spPr bwMode="auto">
          <a:xfrm>
            <a:off x="3272788" y="1368963"/>
            <a:ext cx="5410200" cy="643766"/>
          </a:xfrm>
          <a:prstGeom prst="rect">
            <a:avLst/>
          </a:prstGeom>
          <a:noFill/>
          <a:ln w="12700">
            <a:noFill/>
            <a:miter lim="800000"/>
            <a:headEnd/>
            <a:tailEnd/>
          </a:ln>
        </p:spPr>
        <p:txBody>
          <a:bodyPr wrap="square" lIns="90488" tIns="44450" rIns="90488" bIns="44450">
            <a:spAutoFit/>
          </a:bodyPr>
          <a:lstStyle/>
          <a:p>
            <a:pPr algn="l" eaLnBrk="0" hangingPunct="0">
              <a:spcBef>
                <a:spcPct val="75000"/>
              </a:spcBef>
            </a:pPr>
            <a:r>
              <a:rPr lang="en-US" sz="1800" b="1" i="1" dirty="0">
                <a:solidFill>
                  <a:srgbClr val="0070C0"/>
                </a:solidFill>
                <a:latin typeface="Arial" charset="0"/>
              </a:rPr>
              <a:t>Default </a:t>
            </a:r>
            <a:r>
              <a:rPr lang="en-US" sz="1800" b="1" i="1" dirty="0" smtClean="0">
                <a:solidFill>
                  <a:srgbClr val="0070C0"/>
                </a:solidFill>
                <a:latin typeface="Arial" charset="0"/>
              </a:rPr>
              <a:t>language-independent data </a:t>
            </a:r>
            <a:r>
              <a:rPr lang="en-US" sz="1800" b="1" i="1" dirty="0">
                <a:solidFill>
                  <a:srgbClr val="0070C0"/>
                </a:solidFill>
                <a:latin typeface="Arial" charset="0"/>
              </a:rPr>
              <a:t>files (.d) for respective databases</a:t>
            </a:r>
          </a:p>
        </p:txBody>
      </p:sp>
      <p:sp>
        <p:nvSpPr>
          <p:cNvPr id="23" name="Text Box 22"/>
          <p:cNvSpPr txBox="1">
            <a:spLocks noChangeArrowheads="1"/>
          </p:cNvSpPr>
          <p:nvPr/>
        </p:nvSpPr>
        <p:spPr bwMode="auto">
          <a:xfrm>
            <a:off x="3747788" y="2712274"/>
            <a:ext cx="3214941" cy="366767"/>
          </a:xfrm>
          <a:prstGeom prst="rect">
            <a:avLst/>
          </a:prstGeom>
          <a:noFill/>
          <a:ln w="19050">
            <a:noFill/>
            <a:miter lim="800000"/>
            <a:headEnd/>
            <a:tailEnd/>
          </a:ln>
        </p:spPr>
        <p:txBody>
          <a:bodyPr wrap="square" lIns="90488" tIns="44450" rIns="90488" bIns="44450">
            <a:spAutoFit/>
          </a:bodyPr>
          <a:lstStyle/>
          <a:p>
            <a:pPr algn="l">
              <a:spcBef>
                <a:spcPct val="50000"/>
              </a:spcBef>
              <a:buClr>
                <a:schemeClr val="bg2"/>
              </a:buClr>
            </a:pPr>
            <a:r>
              <a:rPr lang="en-US" sz="1800" b="1" i="1" dirty="0" smtClean="0">
                <a:solidFill>
                  <a:srgbClr val="0070C0"/>
                </a:solidFill>
                <a:latin typeface="Arial" charset="0"/>
              </a:rPr>
              <a:t>Language-specific </a:t>
            </a:r>
            <a:r>
              <a:rPr lang="en-US" sz="1800" b="1" i="1" dirty="0">
                <a:solidFill>
                  <a:srgbClr val="0070C0"/>
                </a:solidFill>
                <a:latin typeface="Arial" charset="0"/>
              </a:rPr>
              <a:t>.d files</a:t>
            </a:r>
          </a:p>
        </p:txBody>
      </p:sp>
      <p:sp>
        <p:nvSpPr>
          <p:cNvPr id="24" name="Rectangle 15"/>
          <p:cNvSpPr>
            <a:spLocks noChangeArrowheads="1"/>
          </p:cNvSpPr>
          <p:nvPr/>
        </p:nvSpPr>
        <p:spPr bwMode="auto">
          <a:xfrm>
            <a:off x="4213616" y="3298934"/>
            <a:ext cx="4469372" cy="3023905"/>
          </a:xfrm>
          <a:prstGeom prst="rect">
            <a:avLst/>
          </a:prstGeom>
          <a:noFill/>
          <a:ln w="12700">
            <a:noFill/>
            <a:miter lim="800000"/>
            <a:headEnd/>
            <a:tailEnd/>
          </a:ln>
        </p:spPr>
        <p:txBody>
          <a:bodyPr wrap="square" lIns="90488" tIns="44450" rIns="90488" bIns="44450">
            <a:spAutoFit/>
          </a:bodyPr>
          <a:lstStyle/>
          <a:p>
            <a:pPr algn="l" eaLnBrk="0" hangingPunct="0">
              <a:spcBef>
                <a:spcPts val="400"/>
              </a:spcBef>
            </a:pPr>
            <a:r>
              <a:rPr lang="en-US" b="1" i="1" dirty="0" smtClean="0">
                <a:solidFill>
                  <a:srgbClr val="0070C0"/>
                </a:solidFill>
                <a:latin typeface="Arial" charset="0"/>
              </a:rPr>
              <a:t>Uncompiled s</a:t>
            </a:r>
            <a:r>
              <a:rPr lang="en-US" sz="1800" b="1" i="1" dirty="0" smtClean="0">
                <a:solidFill>
                  <a:srgbClr val="0070C0"/>
                </a:solidFill>
                <a:latin typeface="Arial" charset="0"/>
              </a:rPr>
              <a:t>ource </a:t>
            </a:r>
            <a:r>
              <a:rPr lang="en-US" sz="1800" b="1" i="1" dirty="0">
                <a:solidFill>
                  <a:srgbClr val="0070C0"/>
                </a:solidFill>
                <a:latin typeface="Arial" charset="0"/>
              </a:rPr>
              <a:t>(src</a:t>
            </a:r>
            <a:r>
              <a:rPr lang="en-US" sz="1800" b="1" i="1" dirty="0" smtClean="0">
                <a:solidFill>
                  <a:srgbClr val="0070C0"/>
                </a:solidFill>
                <a:latin typeface="Arial" charset="0"/>
              </a:rPr>
              <a:t>) code in module subdirectories</a:t>
            </a:r>
          </a:p>
          <a:p>
            <a:pPr algn="l" eaLnBrk="0" hangingPunct="0">
              <a:spcBef>
                <a:spcPts val="400"/>
              </a:spcBef>
            </a:pPr>
            <a:endParaRPr lang="en-US" sz="1200" b="1" i="1" dirty="0">
              <a:solidFill>
                <a:srgbClr val="0070C0"/>
              </a:solidFill>
              <a:latin typeface="Arial" charset="0"/>
            </a:endParaRPr>
          </a:p>
          <a:p>
            <a:pPr algn="l" eaLnBrk="0" hangingPunct="0">
              <a:spcBef>
                <a:spcPts val="400"/>
              </a:spcBef>
            </a:pPr>
            <a:r>
              <a:rPr lang="en-US" b="1" i="1" dirty="0" smtClean="0">
                <a:solidFill>
                  <a:srgbClr val="0070C0"/>
                </a:solidFill>
                <a:latin typeface="Arial" charset="0"/>
              </a:rPr>
              <a:t>E</a:t>
            </a:r>
            <a:r>
              <a:rPr lang="en-US" sz="1800" b="1" i="1" dirty="0" smtClean="0">
                <a:solidFill>
                  <a:srgbClr val="0070C0"/>
                </a:solidFill>
                <a:latin typeface="Arial" charset="0"/>
              </a:rPr>
              <a:t>ncrypted </a:t>
            </a:r>
            <a:r>
              <a:rPr lang="en-US" sz="1800" b="1" i="1" dirty="0">
                <a:solidFill>
                  <a:srgbClr val="0070C0"/>
                </a:solidFill>
                <a:latin typeface="Arial" charset="0"/>
              </a:rPr>
              <a:t>(xrc) </a:t>
            </a:r>
            <a:r>
              <a:rPr lang="en-US" sz="1800" b="1" i="1" dirty="0" smtClean="0">
                <a:solidFill>
                  <a:srgbClr val="0070C0"/>
                </a:solidFill>
                <a:latin typeface="Arial" charset="0"/>
              </a:rPr>
              <a:t>source code in module subdirectories</a:t>
            </a:r>
          </a:p>
          <a:p>
            <a:pPr algn="l" eaLnBrk="0" hangingPunct="0">
              <a:spcBef>
                <a:spcPts val="400"/>
              </a:spcBef>
            </a:pPr>
            <a:endParaRPr lang="en-US" b="1" i="1" dirty="0" smtClean="0">
              <a:solidFill>
                <a:srgbClr val="0070C0"/>
              </a:solidFill>
              <a:latin typeface="Arial" charset="0"/>
            </a:endParaRPr>
          </a:p>
          <a:p>
            <a:pPr algn="l" eaLnBrk="0" hangingPunct="0">
              <a:spcBef>
                <a:spcPts val="400"/>
              </a:spcBef>
            </a:pPr>
            <a:r>
              <a:rPr lang="en-US" b="1" i="1" dirty="0" smtClean="0">
                <a:solidFill>
                  <a:srgbClr val="0070C0"/>
                </a:solidFill>
                <a:latin typeface="Arial" charset="0"/>
              </a:rPr>
              <a:t>Event-triggered routines</a:t>
            </a:r>
          </a:p>
          <a:p>
            <a:pPr eaLnBrk="0" hangingPunct="0">
              <a:spcBef>
                <a:spcPts val="400"/>
              </a:spcBef>
            </a:pPr>
            <a:r>
              <a:rPr lang="en-US" b="1" i="1" dirty="0" smtClean="0">
                <a:solidFill>
                  <a:srgbClr val="0070C0"/>
                </a:solidFill>
                <a:latin typeface="Arial" charset="0"/>
              </a:rPr>
              <a:t/>
            </a:r>
            <a:br>
              <a:rPr lang="en-US" b="1" i="1" dirty="0" smtClean="0">
                <a:solidFill>
                  <a:srgbClr val="0070C0"/>
                </a:solidFill>
                <a:latin typeface="Arial" charset="0"/>
              </a:rPr>
            </a:br>
            <a:r>
              <a:rPr lang="en-US" b="1" i="1" dirty="0" smtClean="0">
                <a:solidFill>
                  <a:srgbClr val="0070C0"/>
                </a:solidFill>
                <a:latin typeface="Arial" charset="0"/>
              </a:rPr>
              <a:t>Generic compiled code for all languages in module subdirectories</a:t>
            </a:r>
            <a:endParaRPr lang="en-US" sz="1800" b="1" i="1" dirty="0">
              <a:solidFill>
                <a:srgbClr val="0070C0"/>
              </a:solidFill>
              <a:latin typeface="Arial" charset="0"/>
            </a:endParaRPr>
          </a:p>
        </p:txBody>
      </p:sp>
      <p:sp>
        <p:nvSpPr>
          <p:cNvPr id="25" name="AutoShape 18"/>
          <p:cNvSpPr>
            <a:spLocks/>
          </p:cNvSpPr>
          <p:nvPr/>
        </p:nvSpPr>
        <p:spPr bwMode="auto">
          <a:xfrm>
            <a:off x="3676538" y="3571380"/>
            <a:ext cx="304800" cy="2780438"/>
          </a:xfrm>
          <a:prstGeom prst="rightBrace">
            <a:avLst>
              <a:gd name="adj1" fmla="val 41667"/>
              <a:gd name="adj2" fmla="val 50000"/>
            </a:avLst>
          </a:prstGeom>
          <a:noFill/>
          <a:ln w="12700">
            <a:solidFill>
              <a:schemeClr val="tx1"/>
            </a:solidFill>
            <a:round/>
            <a:headEnd/>
            <a:tailEnd/>
          </a:ln>
        </p:spPr>
        <p:txBody>
          <a:bodyPr wrap="none" anchor="ctr"/>
          <a:lstStyle/>
          <a:p>
            <a:endParaRPr lang="en-US" dirty="0"/>
          </a:p>
        </p:txBody>
      </p:sp>
      <p:sp>
        <p:nvSpPr>
          <p:cNvPr id="26" name="Footer Placeholder 2"/>
          <p:cNvSpPr txBox="1">
            <a:spLocks/>
          </p:cNvSpPr>
          <p:nvPr/>
        </p:nvSpPr>
        <p:spPr>
          <a:xfrm>
            <a:off x="8229600" y="6531669"/>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GS-250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
        <p:nvSpPr>
          <p:cNvPr id="47" name="TextBox 46"/>
          <p:cNvSpPr txBox="1"/>
          <p:nvPr/>
        </p:nvSpPr>
        <p:spPr>
          <a:xfrm>
            <a:off x="2526638" y="2289313"/>
            <a:ext cx="712054" cy="523220"/>
          </a:xfrm>
          <a:prstGeom prst="rect">
            <a:avLst/>
          </a:prstGeom>
          <a:noFill/>
        </p:spPr>
        <p:txBody>
          <a:bodyPr wrap="none" rtlCol="0">
            <a:spAutoFit/>
          </a:bodyPr>
          <a:lstStyle/>
          <a:p>
            <a:r>
              <a:rPr lang="en-US" sz="1400" b="1" dirty="0" smtClean="0">
                <a:latin typeface="Arial" pitchFamily="34" charset="0"/>
                <a:cs typeface="Arial" pitchFamily="34" charset="0"/>
              </a:rPr>
              <a:t>admin</a:t>
            </a:r>
            <a:br>
              <a:rPr lang="en-US" sz="1400" b="1" dirty="0" smtClean="0">
                <a:latin typeface="Arial" pitchFamily="34" charset="0"/>
                <a:cs typeface="Arial" pitchFamily="34" charset="0"/>
              </a:rPr>
            </a:br>
            <a:r>
              <a:rPr lang="en-US" sz="1400" b="1" dirty="0" smtClean="0">
                <a:latin typeface="Arial" pitchFamily="34" charset="0"/>
                <a:cs typeface="Arial" pitchFamily="34" charset="0"/>
              </a:rPr>
              <a:t>mfg</a:t>
            </a:r>
            <a:endParaRPr lang="en-US" sz="1400" b="1" dirty="0">
              <a:latin typeface="Arial" pitchFamily="34" charset="0"/>
              <a:cs typeface="Arial" pitchFamily="34" charset="0"/>
            </a:endParaRPr>
          </a:p>
        </p:txBody>
      </p:sp>
      <p:sp>
        <p:nvSpPr>
          <p:cNvPr id="48" name="TextBox 47"/>
          <p:cNvSpPr txBox="1"/>
          <p:nvPr/>
        </p:nvSpPr>
        <p:spPr>
          <a:xfrm>
            <a:off x="2569538" y="2903480"/>
            <a:ext cx="712054" cy="523220"/>
          </a:xfrm>
          <a:prstGeom prst="rect">
            <a:avLst/>
          </a:prstGeom>
          <a:noFill/>
        </p:spPr>
        <p:txBody>
          <a:bodyPr wrap="none" rtlCol="0">
            <a:spAutoFit/>
          </a:bodyPr>
          <a:lstStyle/>
          <a:p>
            <a:r>
              <a:rPr lang="en-US" sz="1400" b="1" dirty="0" smtClean="0">
                <a:latin typeface="Arial" pitchFamily="34" charset="0"/>
                <a:cs typeface="Arial" pitchFamily="34" charset="0"/>
              </a:rPr>
              <a:t>admin</a:t>
            </a:r>
            <a:br>
              <a:rPr lang="en-US" sz="1400" b="1" dirty="0" smtClean="0">
                <a:latin typeface="Arial" pitchFamily="34" charset="0"/>
                <a:cs typeface="Arial" pitchFamily="34" charset="0"/>
              </a:rPr>
            </a:br>
            <a:r>
              <a:rPr lang="en-US" sz="1400" b="1" dirty="0" smtClean="0">
                <a:latin typeface="Arial" pitchFamily="34" charset="0"/>
                <a:cs typeface="Arial" pitchFamily="34" charset="0"/>
              </a:rPr>
              <a:t>mfg</a:t>
            </a:r>
            <a:endParaRPr lang="en-US" sz="1400" b="1" dirty="0">
              <a:latin typeface="Arial" pitchFamily="34" charset="0"/>
              <a:cs typeface="Arial" pitchFamily="34" charset="0"/>
            </a:endParaRPr>
          </a:p>
        </p:txBody>
      </p:sp>
      <p:sp>
        <p:nvSpPr>
          <p:cNvPr id="55" name="TextBox 54"/>
          <p:cNvSpPr txBox="1"/>
          <p:nvPr/>
        </p:nvSpPr>
        <p:spPr>
          <a:xfrm>
            <a:off x="2140067" y="4861600"/>
            <a:ext cx="1600118" cy="338554"/>
          </a:xfrm>
          <a:prstGeom prst="rect">
            <a:avLst/>
          </a:prstGeom>
          <a:noFill/>
        </p:spPr>
        <p:txBody>
          <a:bodyPr wrap="none" rtlCol="0">
            <a:spAutoFit/>
          </a:bodyPr>
          <a:lstStyle/>
          <a:p>
            <a:r>
              <a:rPr lang="en-US" sz="1600" b="1" dirty="0" smtClean="0">
                <a:latin typeface="Arial" pitchFamily="34" charset="0"/>
                <a:cs typeface="Arial" pitchFamily="34" charset="0"/>
              </a:rPr>
              <a:t>ad ap ar bbi …</a:t>
            </a:r>
            <a:endParaRPr lang="en-US" sz="1600" b="1" dirty="0">
              <a:latin typeface="Arial" pitchFamily="34" charset="0"/>
              <a:cs typeface="Arial" pitchFamily="34" charset="0"/>
            </a:endParaRPr>
          </a:p>
        </p:txBody>
      </p:sp>
      <p:grpSp>
        <p:nvGrpSpPr>
          <p:cNvPr id="110" name="Group 109"/>
          <p:cNvGrpSpPr/>
          <p:nvPr/>
        </p:nvGrpSpPr>
        <p:grpSpPr>
          <a:xfrm>
            <a:off x="1215781" y="1226463"/>
            <a:ext cx="450732" cy="2019417"/>
            <a:chOff x="1192031" y="1285838"/>
            <a:chExt cx="450732" cy="2019417"/>
          </a:xfrm>
        </p:grpSpPr>
        <p:cxnSp>
          <p:nvCxnSpPr>
            <p:cNvPr id="28" name="Straight Connector 27"/>
            <p:cNvCxnSpPr/>
            <p:nvPr/>
          </p:nvCxnSpPr>
          <p:spPr>
            <a:xfrm>
              <a:off x="1192031" y="1285838"/>
              <a:ext cx="23751" cy="1691280"/>
            </a:xfrm>
            <a:prstGeom prst="line">
              <a:avLst/>
            </a:prstGeom>
            <a:ln w="28575">
              <a:solidFill>
                <a:schemeClr val="accent6">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a:off x="1197186" y="1462605"/>
              <a:ext cx="417852" cy="0"/>
            </a:xfrm>
            <a:prstGeom prst="line">
              <a:avLst/>
            </a:prstGeom>
            <a:ln w="28575">
              <a:solidFill>
                <a:schemeClr val="accent6">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p:nvCxnSpPr>
          <p:spPr>
            <a:xfrm>
              <a:off x="1195211" y="1757505"/>
              <a:ext cx="417852" cy="0"/>
            </a:xfrm>
            <a:prstGeom prst="line">
              <a:avLst/>
            </a:prstGeom>
            <a:ln w="28575">
              <a:solidFill>
                <a:schemeClr val="accent6">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a:off x="1205111" y="2028655"/>
              <a:ext cx="417852" cy="0"/>
            </a:xfrm>
            <a:prstGeom prst="line">
              <a:avLst/>
            </a:prstGeom>
            <a:ln w="28575">
              <a:solidFill>
                <a:schemeClr val="accent6">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a:off x="1215011" y="2287930"/>
              <a:ext cx="417852" cy="0"/>
            </a:xfrm>
            <a:prstGeom prst="line">
              <a:avLst/>
            </a:prstGeom>
            <a:ln w="28575">
              <a:solidFill>
                <a:schemeClr val="accent6">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1224911" y="2941493"/>
              <a:ext cx="417852" cy="0"/>
            </a:xfrm>
            <a:prstGeom prst="line">
              <a:avLst/>
            </a:prstGeom>
            <a:ln w="28575">
              <a:solidFill>
                <a:schemeClr val="accent6">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61" name="Straight Connector 60"/>
            <p:cNvCxnSpPr/>
            <p:nvPr/>
          </p:nvCxnSpPr>
          <p:spPr>
            <a:xfrm>
              <a:off x="1215011" y="2948622"/>
              <a:ext cx="0" cy="356633"/>
            </a:xfrm>
            <a:prstGeom prst="line">
              <a:avLst/>
            </a:prstGeom>
            <a:ln w="28575">
              <a:solidFill>
                <a:schemeClr val="accent6">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grpSp>
      <p:sp>
        <p:nvSpPr>
          <p:cNvPr id="62" name="AutoShape 16"/>
          <p:cNvSpPr>
            <a:spLocks/>
          </p:cNvSpPr>
          <p:nvPr/>
        </p:nvSpPr>
        <p:spPr bwMode="auto">
          <a:xfrm>
            <a:off x="3295538" y="2361513"/>
            <a:ext cx="381000" cy="1181804"/>
          </a:xfrm>
          <a:prstGeom prst="rightBrace">
            <a:avLst>
              <a:gd name="adj1" fmla="val 20000"/>
              <a:gd name="adj2" fmla="val 50000"/>
            </a:avLst>
          </a:prstGeom>
          <a:noFill/>
          <a:ln w="12700">
            <a:solidFill>
              <a:schemeClr val="tx1"/>
            </a:solidFill>
            <a:round/>
            <a:headEnd/>
            <a:tailEnd/>
          </a:ln>
        </p:spPr>
        <p:txBody>
          <a:bodyPr wrap="none" anchor="ctr"/>
          <a:lstStyle/>
          <a:p>
            <a:endParaRPr lang="en-US" dirty="0"/>
          </a:p>
        </p:txBody>
      </p:sp>
      <p:grpSp>
        <p:nvGrpSpPr>
          <p:cNvPr id="101" name="Group 100"/>
          <p:cNvGrpSpPr/>
          <p:nvPr/>
        </p:nvGrpSpPr>
        <p:grpSpPr>
          <a:xfrm>
            <a:off x="732086" y="910071"/>
            <a:ext cx="340668" cy="4777725"/>
            <a:chOff x="732086" y="963238"/>
            <a:chExt cx="340668" cy="4777725"/>
          </a:xfrm>
        </p:grpSpPr>
        <p:cxnSp>
          <p:nvCxnSpPr>
            <p:cNvPr id="36" name="Straight Connector 35"/>
            <p:cNvCxnSpPr/>
            <p:nvPr/>
          </p:nvCxnSpPr>
          <p:spPr>
            <a:xfrm>
              <a:off x="732086" y="963238"/>
              <a:ext cx="39600" cy="4777725"/>
            </a:xfrm>
            <a:prstGeom prst="line">
              <a:avLst/>
            </a:prstGeom>
            <a:ln w="28575">
              <a:solidFill>
                <a:schemeClr val="accent3">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42" name="Straight Connector 41"/>
            <p:cNvCxnSpPr/>
            <p:nvPr/>
          </p:nvCxnSpPr>
          <p:spPr>
            <a:xfrm>
              <a:off x="732086" y="1178963"/>
              <a:ext cx="301068" cy="0"/>
            </a:xfrm>
            <a:prstGeom prst="line">
              <a:avLst/>
            </a:prstGeom>
            <a:ln w="28575">
              <a:solidFill>
                <a:schemeClr val="accent3">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43" name="Straight Connector 42"/>
            <p:cNvCxnSpPr/>
            <p:nvPr/>
          </p:nvCxnSpPr>
          <p:spPr>
            <a:xfrm>
              <a:off x="741986" y="3587613"/>
              <a:ext cx="301068" cy="0"/>
            </a:xfrm>
            <a:prstGeom prst="line">
              <a:avLst/>
            </a:prstGeom>
            <a:ln w="28575">
              <a:solidFill>
                <a:schemeClr val="accent3">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2" name="Straight Connector 51"/>
            <p:cNvCxnSpPr/>
            <p:nvPr/>
          </p:nvCxnSpPr>
          <p:spPr>
            <a:xfrm>
              <a:off x="738036" y="4486163"/>
              <a:ext cx="301068" cy="0"/>
            </a:xfrm>
            <a:prstGeom prst="line">
              <a:avLst/>
            </a:prstGeom>
            <a:ln w="28575">
              <a:solidFill>
                <a:schemeClr val="accent3">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3" name="Straight Connector 52"/>
            <p:cNvCxnSpPr/>
            <p:nvPr/>
          </p:nvCxnSpPr>
          <p:spPr>
            <a:xfrm>
              <a:off x="771686" y="5398563"/>
              <a:ext cx="301068" cy="0"/>
            </a:xfrm>
            <a:prstGeom prst="line">
              <a:avLst/>
            </a:prstGeom>
            <a:ln w="28575">
              <a:solidFill>
                <a:schemeClr val="accent3">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4" name="Straight Connector 53"/>
            <p:cNvCxnSpPr/>
            <p:nvPr/>
          </p:nvCxnSpPr>
          <p:spPr>
            <a:xfrm>
              <a:off x="757836" y="5740963"/>
              <a:ext cx="301068" cy="0"/>
            </a:xfrm>
            <a:prstGeom prst="line">
              <a:avLst/>
            </a:prstGeom>
            <a:ln w="28575">
              <a:solidFill>
                <a:schemeClr val="accent3">
                  <a:lumMod val="50000"/>
                </a:schemeClr>
              </a:solidFill>
            </a:ln>
            <a:effectLst/>
          </p:spPr>
          <p:style>
            <a:lnRef idx="2">
              <a:schemeClr val="accent1"/>
            </a:lnRef>
            <a:fillRef idx="0">
              <a:schemeClr val="accent1"/>
            </a:fillRef>
            <a:effectRef idx="1">
              <a:schemeClr val="accent1"/>
            </a:effectRef>
            <a:fontRef idx="minor">
              <a:schemeClr val="tx1"/>
            </a:fontRef>
          </p:style>
        </p:cxnSp>
      </p:grpSp>
      <p:sp>
        <p:nvSpPr>
          <p:cNvPr id="37" name="TextBox 36"/>
          <p:cNvSpPr txBox="1"/>
          <p:nvPr/>
        </p:nvSpPr>
        <p:spPr>
          <a:xfrm>
            <a:off x="2084465" y="4020914"/>
            <a:ext cx="1657826" cy="338554"/>
          </a:xfrm>
          <a:prstGeom prst="rect">
            <a:avLst/>
          </a:prstGeom>
          <a:noFill/>
        </p:spPr>
        <p:txBody>
          <a:bodyPr wrap="none" rtlCol="0">
            <a:spAutoFit/>
          </a:bodyPr>
          <a:lstStyle/>
          <a:p>
            <a:r>
              <a:rPr lang="en-US" sz="1600" b="1" dirty="0" smtClean="0">
                <a:latin typeface="Arial" pitchFamily="34" charset="0"/>
                <a:cs typeface="Arial" pitchFamily="34" charset="0"/>
              </a:rPr>
              <a:t>ad ap ar bbi …</a:t>
            </a:r>
            <a:endParaRPr lang="en-US" sz="1600" b="1" dirty="0">
              <a:latin typeface="Arial" pitchFamily="34" charset="0"/>
              <a:cs typeface="Arial" pitchFamily="34" charset="0"/>
            </a:endParaRPr>
          </a:p>
        </p:txBody>
      </p:sp>
      <p:grpSp>
        <p:nvGrpSpPr>
          <p:cNvPr id="70" name="Group 69"/>
          <p:cNvGrpSpPr/>
          <p:nvPr/>
        </p:nvGrpSpPr>
        <p:grpSpPr>
          <a:xfrm>
            <a:off x="1806777" y="2361513"/>
            <a:ext cx="733495" cy="341042"/>
            <a:chOff x="5607141" y="1134796"/>
            <a:chExt cx="733495" cy="341042"/>
          </a:xfrm>
        </p:grpSpPr>
        <p:cxnSp>
          <p:nvCxnSpPr>
            <p:cNvPr id="41" name="Straight Connector 40"/>
            <p:cNvCxnSpPr/>
            <p:nvPr/>
          </p:nvCxnSpPr>
          <p:spPr>
            <a:xfrm>
              <a:off x="5619016" y="1134796"/>
              <a:ext cx="0" cy="228600"/>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a:off x="5607141" y="1370938"/>
              <a:ext cx="457200" cy="0"/>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59" name="Straight Connector 58"/>
            <p:cNvCxnSpPr/>
            <p:nvPr/>
          </p:nvCxnSpPr>
          <p:spPr>
            <a:xfrm>
              <a:off x="6064341" y="1192196"/>
              <a:ext cx="0" cy="274320"/>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63" name="Straight Connector 62"/>
            <p:cNvCxnSpPr/>
            <p:nvPr/>
          </p:nvCxnSpPr>
          <p:spPr>
            <a:xfrm>
              <a:off x="6056416" y="1475838"/>
              <a:ext cx="274320" cy="0"/>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65" name="Straight Connector 64"/>
            <p:cNvCxnSpPr/>
            <p:nvPr/>
          </p:nvCxnSpPr>
          <p:spPr>
            <a:xfrm>
              <a:off x="6066316" y="1200738"/>
              <a:ext cx="274320" cy="0"/>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grpSp>
      <p:grpSp>
        <p:nvGrpSpPr>
          <p:cNvPr id="71" name="Group 70"/>
          <p:cNvGrpSpPr/>
          <p:nvPr/>
        </p:nvGrpSpPr>
        <p:grpSpPr>
          <a:xfrm>
            <a:off x="1863579" y="3010355"/>
            <a:ext cx="733495" cy="341042"/>
            <a:chOff x="5607141" y="1134796"/>
            <a:chExt cx="733495" cy="341042"/>
          </a:xfrm>
        </p:grpSpPr>
        <p:cxnSp>
          <p:nvCxnSpPr>
            <p:cNvPr id="72" name="Straight Connector 71"/>
            <p:cNvCxnSpPr/>
            <p:nvPr/>
          </p:nvCxnSpPr>
          <p:spPr>
            <a:xfrm>
              <a:off x="5619016" y="1134796"/>
              <a:ext cx="0" cy="228600"/>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73" name="Straight Connector 72"/>
            <p:cNvCxnSpPr/>
            <p:nvPr/>
          </p:nvCxnSpPr>
          <p:spPr>
            <a:xfrm>
              <a:off x="5607141" y="1370938"/>
              <a:ext cx="457200" cy="0"/>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74" name="Straight Connector 73"/>
            <p:cNvCxnSpPr/>
            <p:nvPr/>
          </p:nvCxnSpPr>
          <p:spPr>
            <a:xfrm>
              <a:off x="6064341" y="1192196"/>
              <a:ext cx="0" cy="274320"/>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75" name="Straight Connector 74"/>
            <p:cNvCxnSpPr/>
            <p:nvPr/>
          </p:nvCxnSpPr>
          <p:spPr>
            <a:xfrm>
              <a:off x="6056416" y="1475838"/>
              <a:ext cx="274320" cy="0"/>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76" name="Straight Connector 75"/>
            <p:cNvCxnSpPr/>
            <p:nvPr/>
          </p:nvCxnSpPr>
          <p:spPr>
            <a:xfrm>
              <a:off x="6066316" y="1200738"/>
              <a:ext cx="274320" cy="0"/>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grpSp>
      <p:grpSp>
        <p:nvGrpSpPr>
          <p:cNvPr id="77" name="Group 76"/>
          <p:cNvGrpSpPr/>
          <p:nvPr/>
        </p:nvGrpSpPr>
        <p:grpSpPr>
          <a:xfrm>
            <a:off x="1649231" y="3982801"/>
            <a:ext cx="457200" cy="236142"/>
            <a:chOff x="5607141" y="1134796"/>
            <a:chExt cx="457200" cy="236142"/>
          </a:xfrm>
        </p:grpSpPr>
        <p:cxnSp>
          <p:nvCxnSpPr>
            <p:cNvPr id="78" name="Straight Connector 77"/>
            <p:cNvCxnSpPr/>
            <p:nvPr/>
          </p:nvCxnSpPr>
          <p:spPr>
            <a:xfrm>
              <a:off x="5619016" y="1134796"/>
              <a:ext cx="0" cy="228600"/>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79" name="Straight Connector 78"/>
            <p:cNvCxnSpPr/>
            <p:nvPr/>
          </p:nvCxnSpPr>
          <p:spPr>
            <a:xfrm>
              <a:off x="5607141" y="1370938"/>
              <a:ext cx="457200" cy="0"/>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grpSp>
      <p:grpSp>
        <p:nvGrpSpPr>
          <p:cNvPr id="90" name="Group 89"/>
          <p:cNvGrpSpPr/>
          <p:nvPr/>
        </p:nvGrpSpPr>
        <p:grpSpPr>
          <a:xfrm>
            <a:off x="1120781" y="3631434"/>
            <a:ext cx="393278" cy="236142"/>
            <a:chOff x="5607141" y="1134796"/>
            <a:chExt cx="393278" cy="236142"/>
          </a:xfrm>
        </p:grpSpPr>
        <p:cxnSp>
          <p:nvCxnSpPr>
            <p:cNvPr id="91" name="Straight Connector 90"/>
            <p:cNvCxnSpPr/>
            <p:nvPr/>
          </p:nvCxnSpPr>
          <p:spPr>
            <a:xfrm>
              <a:off x="5619016" y="1134796"/>
              <a:ext cx="0" cy="228600"/>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92" name="Straight Connector 91"/>
            <p:cNvCxnSpPr/>
            <p:nvPr/>
          </p:nvCxnSpPr>
          <p:spPr>
            <a:xfrm>
              <a:off x="5607141" y="1370938"/>
              <a:ext cx="393278" cy="0"/>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grpSp>
      <p:grpSp>
        <p:nvGrpSpPr>
          <p:cNvPr id="97" name="Group 96"/>
          <p:cNvGrpSpPr/>
          <p:nvPr/>
        </p:nvGrpSpPr>
        <p:grpSpPr>
          <a:xfrm>
            <a:off x="1106931" y="4543834"/>
            <a:ext cx="393278" cy="236142"/>
            <a:chOff x="5607141" y="1134796"/>
            <a:chExt cx="393278" cy="236142"/>
          </a:xfrm>
        </p:grpSpPr>
        <p:cxnSp>
          <p:nvCxnSpPr>
            <p:cNvPr id="98" name="Straight Connector 97"/>
            <p:cNvCxnSpPr/>
            <p:nvPr/>
          </p:nvCxnSpPr>
          <p:spPr>
            <a:xfrm>
              <a:off x="5619016" y="1134796"/>
              <a:ext cx="0" cy="228600"/>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99" name="Straight Connector 98"/>
            <p:cNvCxnSpPr/>
            <p:nvPr/>
          </p:nvCxnSpPr>
          <p:spPr>
            <a:xfrm>
              <a:off x="5607141" y="1370938"/>
              <a:ext cx="393278" cy="0"/>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grpSp>
      <p:grpSp>
        <p:nvGrpSpPr>
          <p:cNvPr id="103" name="Group 102"/>
          <p:cNvGrpSpPr/>
          <p:nvPr/>
        </p:nvGrpSpPr>
        <p:grpSpPr>
          <a:xfrm>
            <a:off x="1215781" y="5799514"/>
            <a:ext cx="393278" cy="236142"/>
            <a:chOff x="5607141" y="1134796"/>
            <a:chExt cx="393278" cy="236142"/>
          </a:xfrm>
        </p:grpSpPr>
        <p:cxnSp>
          <p:nvCxnSpPr>
            <p:cNvPr id="104" name="Straight Connector 103"/>
            <p:cNvCxnSpPr/>
            <p:nvPr/>
          </p:nvCxnSpPr>
          <p:spPr>
            <a:xfrm>
              <a:off x="5619016" y="1134796"/>
              <a:ext cx="0" cy="228600"/>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105" name="Straight Connector 104"/>
            <p:cNvCxnSpPr/>
            <p:nvPr/>
          </p:nvCxnSpPr>
          <p:spPr>
            <a:xfrm>
              <a:off x="5607141" y="1370938"/>
              <a:ext cx="393278" cy="0"/>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grpSp>
      <p:sp>
        <p:nvSpPr>
          <p:cNvPr id="106" name="TextBox 105"/>
          <p:cNvSpPr txBox="1"/>
          <p:nvPr/>
        </p:nvSpPr>
        <p:spPr>
          <a:xfrm>
            <a:off x="1638788" y="5811389"/>
            <a:ext cx="1657826" cy="338554"/>
          </a:xfrm>
          <a:prstGeom prst="rect">
            <a:avLst/>
          </a:prstGeom>
          <a:noFill/>
        </p:spPr>
        <p:txBody>
          <a:bodyPr wrap="none" rtlCol="0">
            <a:spAutoFit/>
          </a:bodyPr>
          <a:lstStyle/>
          <a:p>
            <a:r>
              <a:rPr lang="en-US" sz="1600" b="1" dirty="0" smtClean="0">
                <a:latin typeface="Arial" pitchFamily="34" charset="0"/>
                <a:cs typeface="Arial" pitchFamily="34" charset="0"/>
              </a:rPr>
              <a:t>ad ap ar  bbi …</a:t>
            </a:r>
            <a:endParaRPr lang="en-US" sz="1600" b="1" dirty="0">
              <a:latin typeface="Arial" pitchFamily="34" charset="0"/>
              <a:cs typeface="Arial" pitchFamily="34" charset="0"/>
            </a:endParaRPr>
          </a:p>
        </p:txBody>
      </p:sp>
      <p:grpSp>
        <p:nvGrpSpPr>
          <p:cNvPr id="107" name="Group 106"/>
          <p:cNvGrpSpPr/>
          <p:nvPr/>
        </p:nvGrpSpPr>
        <p:grpSpPr>
          <a:xfrm>
            <a:off x="1661106" y="4861600"/>
            <a:ext cx="457200" cy="236142"/>
            <a:chOff x="5607141" y="1134796"/>
            <a:chExt cx="457200" cy="236142"/>
          </a:xfrm>
        </p:grpSpPr>
        <p:cxnSp>
          <p:nvCxnSpPr>
            <p:cNvPr id="108" name="Straight Connector 107"/>
            <p:cNvCxnSpPr/>
            <p:nvPr/>
          </p:nvCxnSpPr>
          <p:spPr>
            <a:xfrm>
              <a:off x="5619016" y="1134796"/>
              <a:ext cx="0" cy="228600"/>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109" name="Straight Connector 108"/>
            <p:cNvCxnSpPr/>
            <p:nvPr/>
          </p:nvCxnSpPr>
          <p:spPr>
            <a:xfrm>
              <a:off x="5607141" y="1370938"/>
              <a:ext cx="457200" cy="0"/>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gr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a:spLocks noChangeArrowheads="1"/>
          </p:cNvSpPr>
          <p:nvPr/>
        </p:nvSpPr>
        <p:spPr bwMode="auto">
          <a:xfrm>
            <a:off x="512762" y="320641"/>
            <a:ext cx="8170225" cy="4956934"/>
          </a:xfrm>
          <a:prstGeom prst="rect">
            <a:avLst/>
          </a:prstGeom>
          <a:noFill/>
          <a:ln w="12700">
            <a:noFill/>
            <a:miter lim="800000"/>
            <a:headEnd/>
            <a:tailEnd/>
          </a:ln>
        </p:spPr>
        <p:txBody>
          <a:bodyPr wrap="square" lIns="90488" tIns="44450" rIns="90488" bIns="44450">
            <a:spAutoFit/>
          </a:bodyPr>
          <a:lstStyle/>
          <a:p>
            <a:pPr algn="l" eaLnBrk="0" hangingPunct="0">
              <a:lnSpc>
                <a:spcPct val="113000"/>
              </a:lnSpc>
            </a:pPr>
            <a:r>
              <a:rPr lang="en-US" sz="2400" b="1" i="1" dirty="0" smtClean="0">
                <a:latin typeface="Arial" charset="0"/>
              </a:rPr>
              <a:t>QAD Enterprise Applications Directories </a:t>
            </a:r>
            <a:r>
              <a:rPr lang="en-US" sz="1600" b="1" i="1" dirty="0" smtClean="0">
                <a:latin typeface="Arial" charset="0"/>
              </a:rPr>
              <a:t>(prior to 2011)</a:t>
            </a:r>
          </a:p>
          <a:p>
            <a:pPr algn="l" eaLnBrk="0" hangingPunct="0">
              <a:lnSpc>
                <a:spcPct val="113000"/>
              </a:lnSpc>
            </a:pPr>
            <a:endParaRPr lang="en-US" sz="800" b="1" dirty="0" smtClean="0">
              <a:latin typeface="Arial" charset="0"/>
            </a:endParaRPr>
          </a:p>
          <a:p>
            <a:pPr algn="l" eaLnBrk="0" hangingPunct="0">
              <a:lnSpc>
                <a:spcPct val="113000"/>
              </a:lnSpc>
            </a:pPr>
            <a:r>
              <a:rPr lang="en-US" sz="2000" b="1" dirty="0" smtClean="0">
                <a:latin typeface="Arial" charset="0"/>
              </a:rPr>
              <a:t>       db</a:t>
            </a:r>
          </a:p>
          <a:p>
            <a:pPr algn="l" eaLnBrk="0" hangingPunct="0">
              <a:lnSpc>
                <a:spcPct val="113000"/>
              </a:lnSpc>
            </a:pPr>
            <a:r>
              <a:rPr lang="en-US" sz="2000" b="1" dirty="0" smtClean="0">
                <a:latin typeface="Arial" charset="0"/>
              </a:rPr>
              <a:t>		   </a:t>
            </a:r>
            <a:r>
              <a:rPr lang="en-US" sz="1600" b="1" dirty="0" smtClean="0">
                <a:latin typeface="Arial" charset="0"/>
              </a:rPr>
              <a:t>admin</a:t>
            </a:r>
          </a:p>
          <a:p>
            <a:pPr algn="l" eaLnBrk="0" hangingPunct="0">
              <a:lnSpc>
                <a:spcPct val="113000"/>
              </a:lnSpc>
            </a:pPr>
            <a:r>
              <a:rPr lang="en-US" sz="1600" b="1" dirty="0" smtClean="0">
                <a:latin typeface="Arial" charset="0"/>
              </a:rPr>
              <a:t>		    mfg</a:t>
            </a:r>
          </a:p>
          <a:p>
            <a:pPr algn="l" eaLnBrk="0" hangingPunct="0">
              <a:lnSpc>
                <a:spcPct val="113000"/>
              </a:lnSpc>
            </a:pPr>
            <a:r>
              <a:rPr lang="en-US" sz="1600" b="1" dirty="0" smtClean="0">
                <a:latin typeface="Arial" charset="0"/>
              </a:rPr>
              <a:t>		    mfghelp</a:t>
            </a:r>
          </a:p>
          <a:p>
            <a:pPr algn="l" eaLnBrk="0" hangingPunct="0">
              <a:lnSpc>
                <a:spcPct val="113000"/>
              </a:lnSpc>
            </a:pPr>
            <a:r>
              <a:rPr lang="en-US" sz="1600" b="1" dirty="0" smtClean="0">
                <a:latin typeface="Arial" charset="0"/>
              </a:rPr>
              <a:t>		    us</a:t>
            </a:r>
            <a:r>
              <a:rPr lang="en-US" sz="2000" b="1" dirty="0" smtClean="0">
                <a:latin typeface="Arial" charset="0"/>
              </a:rPr>
              <a:t/>
            </a:r>
            <a:br>
              <a:rPr lang="en-US" sz="2000" b="1" dirty="0" smtClean="0">
                <a:latin typeface="Arial" charset="0"/>
              </a:rPr>
            </a:br>
            <a:r>
              <a:rPr lang="en-US" sz="2000" b="1" dirty="0" smtClean="0">
                <a:latin typeface="Arial" charset="0"/>
              </a:rPr>
              <a:t>						</a:t>
            </a:r>
            <a:r>
              <a:rPr lang="en-US" sz="1600" b="1" dirty="0" smtClean="0">
                <a:latin typeface="Arial" charset="0"/>
              </a:rPr>
              <a:t/>
            </a:r>
            <a:br>
              <a:rPr lang="en-US" sz="1600" b="1" dirty="0" smtClean="0">
                <a:latin typeface="Arial" charset="0"/>
              </a:rPr>
            </a:br>
            <a:r>
              <a:rPr lang="en-US" sz="1600" b="1" dirty="0" smtClean="0">
                <a:latin typeface="Arial" charset="0"/>
              </a:rPr>
              <a:t>		    ge</a:t>
            </a:r>
            <a:endParaRPr lang="en-US" sz="2000" b="1" dirty="0" smtClean="0">
              <a:latin typeface="Arial" charset="0"/>
            </a:endParaRPr>
          </a:p>
          <a:p>
            <a:pPr algn="l" eaLnBrk="0" hangingPunct="0"/>
            <a:r>
              <a:rPr lang="en-US" sz="2000" b="1" dirty="0" smtClean="0">
                <a:latin typeface="Arial" charset="0"/>
              </a:rPr>
              <a:t>							</a:t>
            </a:r>
          </a:p>
          <a:p>
            <a:pPr algn="l" eaLnBrk="0" hangingPunct="0"/>
            <a:r>
              <a:rPr lang="en-US" sz="2000" b="1" dirty="0" smtClean="0">
                <a:latin typeface="Arial" charset="0"/>
              </a:rPr>
              <a:t>	src</a:t>
            </a:r>
          </a:p>
          <a:p>
            <a:pPr algn="l" eaLnBrk="0" hangingPunct="0"/>
            <a:r>
              <a:rPr lang="en-US" sz="2000" b="1" dirty="0" smtClean="0">
                <a:latin typeface="Arial" charset="0"/>
              </a:rPr>
              <a:t>	xrc</a:t>
            </a:r>
          </a:p>
          <a:p>
            <a:pPr algn="l" eaLnBrk="0" hangingPunct="0"/>
            <a:r>
              <a:rPr lang="en-US" sz="2000" b="1" dirty="0" smtClean="0">
                <a:latin typeface="Arial" charset="0"/>
              </a:rPr>
              <a:t>	triggers</a:t>
            </a:r>
          </a:p>
          <a:p>
            <a:pPr algn="l" eaLnBrk="0" hangingPunct="0"/>
            <a:r>
              <a:rPr lang="en-US" sz="2000" b="1" dirty="0" smtClean="0">
                <a:latin typeface="Arial" charset="0"/>
              </a:rPr>
              <a:t>	us	</a:t>
            </a:r>
          </a:p>
          <a:p>
            <a:pPr algn="l" eaLnBrk="0" hangingPunct="0"/>
            <a:endParaRPr lang="en-US" sz="2000" b="1" dirty="0" smtClean="0">
              <a:latin typeface="Arial" charset="0"/>
            </a:endParaRPr>
          </a:p>
          <a:p>
            <a:pPr algn="l" eaLnBrk="0" hangingPunct="0"/>
            <a:r>
              <a:rPr lang="en-US" sz="2000" b="1" dirty="0" smtClean="0">
                <a:latin typeface="Arial" charset="0"/>
              </a:rPr>
              <a:t>	ge						</a:t>
            </a:r>
            <a:endParaRPr lang="en-US" sz="2000" b="1" dirty="0">
              <a:latin typeface="Arial" charset="0"/>
            </a:endParaRPr>
          </a:p>
        </p:txBody>
      </p:sp>
      <p:sp>
        <p:nvSpPr>
          <p:cNvPr id="14" name="AutoShape 16"/>
          <p:cNvSpPr>
            <a:spLocks/>
          </p:cNvSpPr>
          <p:nvPr/>
        </p:nvSpPr>
        <p:spPr bwMode="auto">
          <a:xfrm>
            <a:off x="2798763" y="1285838"/>
            <a:ext cx="381000" cy="922990"/>
          </a:xfrm>
          <a:prstGeom prst="rightBrace">
            <a:avLst>
              <a:gd name="adj1" fmla="val 20000"/>
              <a:gd name="adj2" fmla="val 50000"/>
            </a:avLst>
          </a:prstGeom>
          <a:noFill/>
          <a:ln w="12700">
            <a:solidFill>
              <a:schemeClr val="tx1"/>
            </a:solidFill>
            <a:round/>
            <a:headEnd/>
            <a:tailEnd/>
          </a:ln>
        </p:spPr>
        <p:txBody>
          <a:bodyPr wrap="none" anchor="ctr"/>
          <a:lstStyle/>
          <a:p>
            <a:endParaRPr lang="en-US" dirty="0"/>
          </a:p>
        </p:txBody>
      </p:sp>
      <p:sp>
        <p:nvSpPr>
          <p:cNvPr id="20" name="Rectangle 14"/>
          <p:cNvSpPr>
            <a:spLocks noChangeArrowheads="1"/>
          </p:cNvSpPr>
          <p:nvPr/>
        </p:nvSpPr>
        <p:spPr bwMode="auto">
          <a:xfrm>
            <a:off x="3272788" y="1368963"/>
            <a:ext cx="5410200" cy="643766"/>
          </a:xfrm>
          <a:prstGeom prst="rect">
            <a:avLst/>
          </a:prstGeom>
          <a:noFill/>
          <a:ln w="12700">
            <a:noFill/>
            <a:miter lim="800000"/>
            <a:headEnd/>
            <a:tailEnd/>
          </a:ln>
        </p:spPr>
        <p:txBody>
          <a:bodyPr wrap="square" lIns="90488" tIns="44450" rIns="90488" bIns="44450">
            <a:spAutoFit/>
          </a:bodyPr>
          <a:lstStyle/>
          <a:p>
            <a:pPr algn="l" eaLnBrk="0" hangingPunct="0">
              <a:spcBef>
                <a:spcPct val="75000"/>
              </a:spcBef>
            </a:pPr>
            <a:r>
              <a:rPr lang="en-US" sz="1800" b="1" i="1" dirty="0">
                <a:solidFill>
                  <a:srgbClr val="0070C0"/>
                </a:solidFill>
                <a:latin typeface="Arial" charset="0"/>
              </a:rPr>
              <a:t>Default </a:t>
            </a:r>
            <a:r>
              <a:rPr lang="en-US" sz="1800" b="1" i="1" dirty="0" smtClean="0">
                <a:solidFill>
                  <a:srgbClr val="0070C0"/>
                </a:solidFill>
                <a:latin typeface="Arial" charset="0"/>
              </a:rPr>
              <a:t>language-independent data </a:t>
            </a:r>
            <a:r>
              <a:rPr lang="en-US" sz="1800" b="1" i="1" dirty="0">
                <a:solidFill>
                  <a:srgbClr val="0070C0"/>
                </a:solidFill>
                <a:latin typeface="Arial" charset="0"/>
              </a:rPr>
              <a:t>files (.d) for respective databases</a:t>
            </a:r>
          </a:p>
        </p:txBody>
      </p:sp>
      <p:sp>
        <p:nvSpPr>
          <p:cNvPr id="23" name="Text Box 22"/>
          <p:cNvSpPr txBox="1">
            <a:spLocks noChangeArrowheads="1"/>
          </p:cNvSpPr>
          <p:nvPr/>
        </p:nvSpPr>
        <p:spPr bwMode="auto">
          <a:xfrm>
            <a:off x="3747788" y="2712274"/>
            <a:ext cx="3214941" cy="366767"/>
          </a:xfrm>
          <a:prstGeom prst="rect">
            <a:avLst/>
          </a:prstGeom>
          <a:noFill/>
          <a:ln w="19050">
            <a:noFill/>
            <a:miter lim="800000"/>
            <a:headEnd/>
            <a:tailEnd/>
          </a:ln>
        </p:spPr>
        <p:txBody>
          <a:bodyPr wrap="square" lIns="90488" tIns="44450" rIns="90488" bIns="44450">
            <a:spAutoFit/>
          </a:bodyPr>
          <a:lstStyle/>
          <a:p>
            <a:pPr algn="l">
              <a:spcBef>
                <a:spcPct val="50000"/>
              </a:spcBef>
              <a:buClr>
                <a:schemeClr val="bg2"/>
              </a:buClr>
            </a:pPr>
            <a:r>
              <a:rPr lang="en-US" sz="1800" b="1" i="1" dirty="0" smtClean="0">
                <a:solidFill>
                  <a:srgbClr val="0070C0"/>
                </a:solidFill>
                <a:latin typeface="Arial" charset="0"/>
              </a:rPr>
              <a:t>Language-specific </a:t>
            </a:r>
            <a:r>
              <a:rPr lang="en-US" sz="1800" b="1" i="1" dirty="0">
                <a:solidFill>
                  <a:srgbClr val="0070C0"/>
                </a:solidFill>
                <a:latin typeface="Arial" charset="0"/>
              </a:rPr>
              <a:t>.d files</a:t>
            </a:r>
          </a:p>
        </p:txBody>
      </p:sp>
      <p:sp>
        <p:nvSpPr>
          <p:cNvPr id="24" name="Rectangle 15"/>
          <p:cNvSpPr>
            <a:spLocks noChangeArrowheads="1"/>
          </p:cNvSpPr>
          <p:nvPr/>
        </p:nvSpPr>
        <p:spPr bwMode="auto">
          <a:xfrm>
            <a:off x="4213616" y="3393934"/>
            <a:ext cx="4469372" cy="2233945"/>
          </a:xfrm>
          <a:prstGeom prst="rect">
            <a:avLst/>
          </a:prstGeom>
          <a:noFill/>
          <a:ln w="12700">
            <a:noFill/>
            <a:miter lim="800000"/>
            <a:headEnd/>
            <a:tailEnd/>
          </a:ln>
        </p:spPr>
        <p:txBody>
          <a:bodyPr wrap="square" lIns="90488" tIns="44450" rIns="90488" bIns="44450">
            <a:spAutoFit/>
          </a:bodyPr>
          <a:lstStyle/>
          <a:p>
            <a:pPr algn="l" eaLnBrk="0" hangingPunct="0">
              <a:spcBef>
                <a:spcPts val="400"/>
              </a:spcBef>
            </a:pPr>
            <a:r>
              <a:rPr lang="en-US" b="1" i="1" dirty="0" smtClean="0">
                <a:solidFill>
                  <a:srgbClr val="0070C0"/>
                </a:solidFill>
                <a:latin typeface="Arial" charset="0"/>
              </a:rPr>
              <a:t>Uncompiled s</a:t>
            </a:r>
            <a:r>
              <a:rPr lang="en-US" sz="1800" b="1" i="1" dirty="0" smtClean="0">
                <a:solidFill>
                  <a:srgbClr val="0070C0"/>
                </a:solidFill>
                <a:latin typeface="Arial" charset="0"/>
              </a:rPr>
              <a:t>ource </a:t>
            </a:r>
            <a:r>
              <a:rPr lang="en-US" sz="1800" b="1" i="1" dirty="0">
                <a:solidFill>
                  <a:srgbClr val="0070C0"/>
                </a:solidFill>
                <a:latin typeface="Arial" charset="0"/>
              </a:rPr>
              <a:t>(src</a:t>
            </a:r>
            <a:r>
              <a:rPr lang="en-US" sz="1800" b="1" i="1" dirty="0" smtClean="0">
                <a:solidFill>
                  <a:srgbClr val="0070C0"/>
                </a:solidFill>
                <a:latin typeface="Arial" charset="0"/>
              </a:rPr>
              <a:t>) code</a:t>
            </a:r>
          </a:p>
          <a:p>
            <a:pPr algn="l" eaLnBrk="0" hangingPunct="0">
              <a:spcBef>
                <a:spcPts val="400"/>
              </a:spcBef>
            </a:pPr>
            <a:r>
              <a:rPr lang="en-US" b="1" i="1" dirty="0" smtClean="0">
                <a:solidFill>
                  <a:srgbClr val="0070C0"/>
                </a:solidFill>
                <a:latin typeface="Arial" charset="0"/>
              </a:rPr>
              <a:t>E</a:t>
            </a:r>
            <a:r>
              <a:rPr lang="en-US" sz="1800" b="1" i="1" dirty="0" smtClean="0">
                <a:solidFill>
                  <a:srgbClr val="0070C0"/>
                </a:solidFill>
                <a:latin typeface="Arial" charset="0"/>
              </a:rPr>
              <a:t>ncrypted </a:t>
            </a:r>
            <a:r>
              <a:rPr lang="en-US" sz="1800" b="1" i="1" dirty="0">
                <a:solidFill>
                  <a:srgbClr val="0070C0"/>
                </a:solidFill>
                <a:latin typeface="Arial" charset="0"/>
              </a:rPr>
              <a:t>(xrc) </a:t>
            </a:r>
            <a:r>
              <a:rPr lang="en-US" sz="1800" b="1" i="1" dirty="0" smtClean="0">
                <a:solidFill>
                  <a:srgbClr val="0070C0"/>
                </a:solidFill>
                <a:latin typeface="Arial" charset="0"/>
              </a:rPr>
              <a:t>source code</a:t>
            </a:r>
          </a:p>
          <a:p>
            <a:pPr algn="l" eaLnBrk="0" hangingPunct="0">
              <a:spcBef>
                <a:spcPts val="400"/>
              </a:spcBef>
            </a:pPr>
            <a:r>
              <a:rPr lang="en-US" b="1" i="1" dirty="0" smtClean="0">
                <a:solidFill>
                  <a:srgbClr val="0070C0"/>
                </a:solidFill>
                <a:latin typeface="Arial" charset="0"/>
              </a:rPr>
              <a:t>Event-triggered routines</a:t>
            </a:r>
          </a:p>
          <a:p>
            <a:pPr eaLnBrk="0" hangingPunct="0">
              <a:spcBef>
                <a:spcPts val="400"/>
              </a:spcBef>
            </a:pPr>
            <a:r>
              <a:rPr lang="en-US" b="1" i="1" dirty="0" smtClean="0">
                <a:solidFill>
                  <a:srgbClr val="0070C0"/>
                </a:solidFill>
                <a:latin typeface="Arial" charset="0"/>
              </a:rPr>
              <a:t>Compiled code in module subdirectories</a:t>
            </a:r>
          </a:p>
          <a:p>
            <a:pPr eaLnBrk="0" hangingPunct="0">
              <a:spcBef>
                <a:spcPts val="400"/>
              </a:spcBef>
            </a:pPr>
            <a:r>
              <a:rPr lang="en-US" sz="1800" b="1" i="1" dirty="0" smtClean="0">
                <a:solidFill>
                  <a:srgbClr val="0070C0"/>
                </a:solidFill>
                <a:latin typeface="Arial" charset="0"/>
              </a:rPr>
              <a:t>Additional language-specific directories for compiled code</a:t>
            </a:r>
            <a:endParaRPr lang="en-US" sz="1800" b="1" i="1" dirty="0">
              <a:solidFill>
                <a:srgbClr val="0070C0"/>
              </a:solidFill>
              <a:latin typeface="Arial" charset="0"/>
            </a:endParaRPr>
          </a:p>
        </p:txBody>
      </p:sp>
      <p:sp>
        <p:nvSpPr>
          <p:cNvPr id="25" name="AutoShape 18"/>
          <p:cNvSpPr>
            <a:spLocks/>
          </p:cNvSpPr>
          <p:nvPr/>
        </p:nvSpPr>
        <p:spPr bwMode="auto">
          <a:xfrm>
            <a:off x="3676538" y="3571380"/>
            <a:ext cx="304800" cy="1963093"/>
          </a:xfrm>
          <a:prstGeom prst="rightBrace">
            <a:avLst>
              <a:gd name="adj1" fmla="val 41667"/>
              <a:gd name="adj2" fmla="val 50000"/>
            </a:avLst>
          </a:prstGeom>
          <a:noFill/>
          <a:ln w="12700">
            <a:solidFill>
              <a:schemeClr val="tx1"/>
            </a:solidFill>
            <a:round/>
            <a:headEnd/>
            <a:tailEnd/>
          </a:ln>
        </p:spPr>
        <p:txBody>
          <a:bodyPr wrap="none" anchor="ctr"/>
          <a:lstStyle/>
          <a:p>
            <a:endParaRPr lang="en-US" dirty="0"/>
          </a:p>
        </p:txBody>
      </p:sp>
      <p:sp>
        <p:nvSpPr>
          <p:cNvPr id="26" name="Footer Placeholder 2"/>
          <p:cNvSpPr txBox="1">
            <a:spLocks/>
          </p:cNvSpPr>
          <p:nvPr/>
        </p:nvSpPr>
        <p:spPr>
          <a:xfrm>
            <a:off x="8229600" y="6531669"/>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GS-255</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
        <p:nvSpPr>
          <p:cNvPr id="47" name="TextBox 46"/>
          <p:cNvSpPr txBox="1"/>
          <p:nvPr/>
        </p:nvSpPr>
        <p:spPr>
          <a:xfrm>
            <a:off x="2526638" y="2289313"/>
            <a:ext cx="712054" cy="523220"/>
          </a:xfrm>
          <a:prstGeom prst="rect">
            <a:avLst/>
          </a:prstGeom>
          <a:noFill/>
        </p:spPr>
        <p:txBody>
          <a:bodyPr wrap="none" rtlCol="0">
            <a:spAutoFit/>
          </a:bodyPr>
          <a:lstStyle/>
          <a:p>
            <a:r>
              <a:rPr lang="en-US" sz="1400" b="1" dirty="0" smtClean="0">
                <a:latin typeface="Arial" pitchFamily="34" charset="0"/>
                <a:cs typeface="Arial" pitchFamily="34" charset="0"/>
              </a:rPr>
              <a:t>admin</a:t>
            </a:r>
            <a:br>
              <a:rPr lang="en-US" sz="1400" b="1" dirty="0" smtClean="0">
                <a:latin typeface="Arial" pitchFamily="34" charset="0"/>
                <a:cs typeface="Arial" pitchFamily="34" charset="0"/>
              </a:rPr>
            </a:br>
            <a:r>
              <a:rPr lang="en-US" sz="1400" b="1" dirty="0" smtClean="0">
                <a:latin typeface="Arial" pitchFamily="34" charset="0"/>
                <a:cs typeface="Arial" pitchFamily="34" charset="0"/>
              </a:rPr>
              <a:t>mfg</a:t>
            </a:r>
            <a:endParaRPr lang="en-US" sz="1400" b="1" dirty="0">
              <a:latin typeface="Arial" pitchFamily="34" charset="0"/>
              <a:cs typeface="Arial" pitchFamily="34" charset="0"/>
            </a:endParaRPr>
          </a:p>
        </p:txBody>
      </p:sp>
      <p:sp>
        <p:nvSpPr>
          <p:cNvPr id="48" name="TextBox 47"/>
          <p:cNvSpPr txBox="1"/>
          <p:nvPr/>
        </p:nvSpPr>
        <p:spPr>
          <a:xfrm>
            <a:off x="2593288" y="2962855"/>
            <a:ext cx="712054" cy="523220"/>
          </a:xfrm>
          <a:prstGeom prst="rect">
            <a:avLst/>
          </a:prstGeom>
          <a:noFill/>
        </p:spPr>
        <p:txBody>
          <a:bodyPr wrap="none" rtlCol="0">
            <a:spAutoFit/>
          </a:bodyPr>
          <a:lstStyle/>
          <a:p>
            <a:r>
              <a:rPr lang="en-US" sz="1400" b="1" dirty="0" smtClean="0">
                <a:latin typeface="Arial" pitchFamily="34" charset="0"/>
                <a:cs typeface="Arial" pitchFamily="34" charset="0"/>
              </a:rPr>
              <a:t>admin</a:t>
            </a:r>
            <a:br>
              <a:rPr lang="en-US" sz="1400" b="1" dirty="0" smtClean="0">
                <a:latin typeface="Arial" pitchFamily="34" charset="0"/>
                <a:cs typeface="Arial" pitchFamily="34" charset="0"/>
              </a:rPr>
            </a:br>
            <a:r>
              <a:rPr lang="en-US" sz="1400" b="1" dirty="0" smtClean="0">
                <a:latin typeface="Arial" pitchFamily="34" charset="0"/>
                <a:cs typeface="Arial" pitchFamily="34" charset="0"/>
              </a:rPr>
              <a:t>mfg</a:t>
            </a:r>
            <a:endParaRPr lang="en-US" sz="1400" b="1" dirty="0">
              <a:latin typeface="Arial" pitchFamily="34" charset="0"/>
              <a:cs typeface="Arial" pitchFamily="34" charset="0"/>
            </a:endParaRPr>
          </a:p>
        </p:txBody>
      </p:sp>
      <p:grpSp>
        <p:nvGrpSpPr>
          <p:cNvPr id="2" name="Group 109"/>
          <p:cNvGrpSpPr/>
          <p:nvPr/>
        </p:nvGrpSpPr>
        <p:grpSpPr>
          <a:xfrm>
            <a:off x="1215781" y="1226463"/>
            <a:ext cx="450732" cy="2019417"/>
            <a:chOff x="1192031" y="1285838"/>
            <a:chExt cx="450732" cy="2019417"/>
          </a:xfrm>
        </p:grpSpPr>
        <p:cxnSp>
          <p:nvCxnSpPr>
            <p:cNvPr id="28" name="Straight Connector 27"/>
            <p:cNvCxnSpPr/>
            <p:nvPr/>
          </p:nvCxnSpPr>
          <p:spPr>
            <a:xfrm>
              <a:off x="1192031" y="1285838"/>
              <a:ext cx="23751" cy="1691280"/>
            </a:xfrm>
            <a:prstGeom prst="line">
              <a:avLst/>
            </a:prstGeom>
            <a:ln w="28575">
              <a:solidFill>
                <a:schemeClr val="accent6">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a:off x="1197186" y="1462605"/>
              <a:ext cx="417852" cy="0"/>
            </a:xfrm>
            <a:prstGeom prst="line">
              <a:avLst/>
            </a:prstGeom>
            <a:ln w="28575">
              <a:solidFill>
                <a:schemeClr val="accent6">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p:nvCxnSpPr>
          <p:spPr>
            <a:xfrm>
              <a:off x="1195211" y="1757505"/>
              <a:ext cx="417852" cy="0"/>
            </a:xfrm>
            <a:prstGeom prst="line">
              <a:avLst/>
            </a:prstGeom>
            <a:ln w="28575">
              <a:solidFill>
                <a:schemeClr val="accent6">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a:off x="1205111" y="2028655"/>
              <a:ext cx="417852" cy="0"/>
            </a:xfrm>
            <a:prstGeom prst="line">
              <a:avLst/>
            </a:prstGeom>
            <a:ln w="28575">
              <a:solidFill>
                <a:schemeClr val="accent6">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a:off x="1215011" y="2287930"/>
              <a:ext cx="417852" cy="0"/>
            </a:xfrm>
            <a:prstGeom prst="line">
              <a:avLst/>
            </a:prstGeom>
            <a:ln w="28575">
              <a:solidFill>
                <a:schemeClr val="accent6">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1224911" y="2941493"/>
              <a:ext cx="417852" cy="0"/>
            </a:xfrm>
            <a:prstGeom prst="line">
              <a:avLst/>
            </a:prstGeom>
            <a:ln w="28575">
              <a:solidFill>
                <a:schemeClr val="accent6">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61" name="Straight Connector 60"/>
            <p:cNvCxnSpPr/>
            <p:nvPr/>
          </p:nvCxnSpPr>
          <p:spPr>
            <a:xfrm>
              <a:off x="1215011" y="2948622"/>
              <a:ext cx="0" cy="356633"/>
            </a:xfrm>
            <a:prstGeom prst="line">
              <a:avLst/>
            </a:prstGeom>
            <a:ln w="28575">
              <a:solidFill>
                <a:schemeClr val="accent6">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grpSp>
      <p:sp>
        <p:nvSpPr>
          <p:cNvPr id="62" name="AutoShape 16"/>
          <p:cNvSpPr>
            <a:spLocks/>
          </p:cNvSpPr>
          <p:nvPr/>
        </p:nvSpPr>
        <p:spPr bwMode="auto">
          <a:xfrm>
            <a:off x="3295538" y="2361513"/>
            <a:ext cx="381000" cy="1181804"/>
          </a:xfrm>
          <a:prstGeom prst="rightBrace">
            <a:avLst>
              <a:gd name="adj1" fmla="val 20000"/>
              <a:gd name="adj2" fmla="val 50000"/>
            </a:avLst>
          </a:prstGeom>
          <a:noFill/>
          <a:ln w="12700">
            <a:solidFill>
              <a:schemeClr val="tx1"/>
            </a:solidFill>
            <a:round/>
            <a:headEnd/>
            <a:tailEnd/>
          </a:ln>
        </p:spPr>
        <p:txBody>
          <a:bodyPr wrap="none" anchor="ctr"/>
          <a:lstStyle/>
          <a:p>
            <a:endParaRPr lang="en-US" dirty="0"/>
          </a:p>
        </p:txBody>
      </p:sp>
      <p:grpSp>
        <p:nvGrpSpPr>
          <p:cNvPr id="3" name="Group 100"/>
          <p:cNvGrpSpPr/>
          <p:nvPr/>
        </p:nvGrpSpPr>
        <p:grpSpPr>
          <a:xfrm>
            <a:off x="732086" y="910071"/>
            <a:ext cx="344618" cy="4457576"/>
            <a:chOff x="732086" y="963238"/>
            <a:chExt cx="344618" cy="4457576"/>
          </a:xfrm>
        </p:grpSpPr>
        <p:cxnSp>
          <p:nvCxnSpPr>
            <p:cNvPr id="36" name="Straight Connector 35"/>
            <p:cNvCxnSpPr/>
            <p:nvPr/>
          </p:nvCxnSpPr>
          <p:spPr>
            <a:xfrm>
              <a:off x="732086" y="963238"/>
              <a:ext cx="39600" cy="4457576"/>
            </a:xfrm>
            <a:prstGeom prst="line">
              <a:avLst/>
            </a:prstGeom>
            <a:ln w="28575">
              <a:solidFill>
                <a:schemeClr val="accent3">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42" name="Straight Connector 41"/>
            <p:cNvCxnSpPr/>
            <p:nvPr/>
          </p:nvCxnSpPr>
          <p:spPr>
            <a:xfrm>
              <a:off x="732086" y="1178963"/>
              <a:ext cx="301068" cy="0"/>
            </a:xfrm>
            <a:prstGeom prst="line">
              <a:avLst/>
            </a:prstGeom>
            <a:ln w="28575">
              <a:solidFill>
                <a:schemeClr val="accent3">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43" name="Straight Connector 42"/>
            <p:cNvCxnSpPr/>
            <p:nvPr/>
          </p:nvCxnSpPr>
          <p:spPr>
            <a:xfrm>
              <a:off x="741986" y="3587613"/>
              <a:ext cx="301068" cy="0"/>
            </a:xfrm>
            <a:prstGeom prst="line">
              <a:avLst/>
            </a:prstGeom>
            <a:ln w="28575">
              <a:solidFill>
                <a:schemeClr val="accent3">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2" name="Straight Connector 51"/>
            <p:cNvCxnSpPr/>
            <p:nvPr/>
          </p:nvCxnSpPr>
          <p:spPr>
            <a:xfrm>
              <a:off x="753861" y="3888897"/>
              <a:ext cx="301068" cy="0"/>
            </a:xfrm>
            <a:prstGeom prst="line">
              <a:avLst/>
            </a:prstGeom>
            <a:ln w="28575">
              <a:solidFill>
                <a:schemeClr val="accent3">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3" name="Straight Connector 52"/>
            <p:cNvCxnSpPr/>
            <p:nvPr/>
          </p:nvCxnSpPr>
          <p:spPr>
            <a:xfrm>
              <a:off x="753861" y="4185780"/>
              <a:ext cx="301068" cy="0"/>
            </a:xfrm>
            <a:prstGeom prst="line">
              <a:avLst/>
            </a:prstGeom>
            <a:ln w="28575">
              <a:solidFill>
                <a:schemeClr val="accent3">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4" name="Straight Connector 53"/>
            <p:cNvCxnSpPr/>
            <p:nvPr/>
          </p:nvCxnSpPr>
          <p:spPr>
            <a:xfrm>
              <a:off x="753861" y="4482665"/>
              <a:ext cx="301068" cy="0"/>
            </a:xfrm>
            <a:prstGeom prst="line">
              <a:avLst/>
            </a:prstGeom>
            <a:ln w="28575">
              <a:solidFill>
                <a:schemeClr val="accent3">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67" name="Straight Connector 66"/>
            <p:cNvCxnSpPr/>
            <p:nvPr/>
          </p:nvCxnSpPr>
          <p:spPr>
            <a:xfrm>
              <a:off x="775636" y="5121940"/>
              <a:ext cx="301068" cy="0"/>
            </a:xfrm>
            <a:prstGeom prst="line">
              <a:avLst/>
            </a:prstGeom>
            <a:ln w="28575">
              <a:solidFill>
                <a:schemeClr val="accent3">
                  <a:lumMod val="50000"/>
                </a:schemeClr>
              </a:solidFill>
            </a:ln>
            <a:effectLst/>
          </p:spPr>
          <p:style>
            <a:lnRef idx="2">
              <a:schemeClr val="accent1"/>
            </a:lnRef>
            <a:fillRef idx="0">
              <a:schemeClr val="accent1"/>
            </a:fillRef>
            <a:effectRef idx="1">
              <a:schemeClr val="accent1"/>
            </a:effectRef>
            <a:fontRef idx="minor">
              <a:schemeClr val="tx1"/>
            </a:fontRef>
          </p:style>
        </p:cxnSp>
      </p:grpSp>
      <p:grpSp>
        <p:nvGrpSpPr>
          <p:cNvPr id="4" name="Group 69"/>
          <p:cNvGrpSpPr/>
          <p:nvPr/>
        </p:nvGrpSpPr>
        <p:grpSpPr>
          <a:xfrm>
            <a:off x="1806777" y="2385263"/>
            <a:ext cx="733495" cy="341042"/>
            <a:chOff x="5607141" y="1134796"/>
            <a:chExt cx="733495" cy="341042"/>
          </a:xfrm>
        </p:grpSpPr>
        <p:cxnSp>
          <p:nvCxnSpPr>
            <p:cNvPr id="41" name="Straight Connector 40"/>
            <p:cNvCxnSpPr/>
            <p:nvPr/>
          </p:nvCxnSpPr>
          <p:spPr>
            <a:xfrm>
              <a:off x="5619016" y="1134796"/>
              <a:ext cx="0" cy="228600"/>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a:off x="5607141" y="1370938"/>
              <a:ext cx="457200" cy="0"/>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59" name="Straight Connector 58"/>
            <p:cNvCxnSpPr/>
            <p:nvPr/>
          </p:nvCxnSpPr>
          <p:spPr>
            <a:xfrm>
              <a:off x="6064341" y="1192196"/>
              <a:ext cx="0" cy="274320"/>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63" name="Straight Connector 62"/>
            <p:cNvCxnSpPr/>
            <p:nvPr/>
          </p:nvCxnSpPr>
          <p:spPr>
            <a:xfrm>
              <a:off x="6056416" y="1475838"/>
              <a:ext cx="274320" cy="0"/>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65" name="Straight Connector 64"/>
            <p:cNvCxnSpPr/>
            <p:nvPr/>
          </p:nvCxnSpPr>
          <p:spPr>
            <a:xfrm>
              <a:off x="6066316" y="1200738"/>
              <a:ext cx="274320" cy="0"/>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grpSp>
      <p:grpSp>
        <p:nvGrpSpPr>
          <p:cNvPr id="5" name="Group 70"/>
          <p:cNvGrpSpPr/>
          <p:nvPr/>
        </p:nvGrpSpPr>
        <p:grpSpPr>
          <a:xfrm>
            <a:off x="1911079" y="3057855"/>
            <a:ext cx="733495" cy="341042"/>
            <a:chOff x="5607141" y="1134796"/>
            <a:chExt cx="733495" cy="341042"/>
          </a:xfrm>
        </p:grpSpPr>
        <p:cxnSp>
          <p:nvCxnSpPr>
            <p:cNvPr id="72" name="Straight Connector 71"/>
            <p:cNvCxnSpPr/>
            <p:nvPr/>
          </p:nvCxnSpPr>
          <p:spPr>
            <a:xfrm>
              <a:off x="5619016" y="1134796"/>
              <a:ext cx="0" cy="228600"/>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73" name="Straight Connector 72"/>
            <p:cNvCxnSpPr/>
            <p:nvPr/>
          </p:nvCxnSpPr>
          <p:spPr>
            <a:xfrm>
              <a:off x="5607141" y="1370938"/>
              <a:ext cx="457200" cy="0"/>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74" name="Straight Connector 73"/>
            <p:cNvCxnSpPr/>
            <p:nvPr/>
          </p:nvCxnSpPr>
          <p:spPr>
            <a:xfrm>
              <a:off x="6064341" y="1192196"/>
              <a:ext cx="0" cy="274320"/>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75" name="Straight Connector 74"/>
            <p:cNvCxnSpPr/>
            <p:nvPr/>
          </p:nvCxnSpPr>
          <p:spPr>
            <a:xfrm>
              <a:off x="6056416" y="1475838"/>
              <a:ext cx="274320" cy="0"/>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76" name="Straight Connector 75"/>
            <p:cNvCxnSpPr/>
            <p:nvPr/>
          </p:nvCxnSpPr>
          <p:spPr>
            <a:xfrm>
              <a:off x="6066316" y="1200738"/>
              <a:ext cx="274320" cy="0"/>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grpSp>
      <p:grpSp>
        <p:nvGrpSpPr>
          <p:cNvPr id="10" name="Group 102"/>
          <p:cNvGrpSpPr/>
          <p:nvPr/>
        </p:nvGrpSpPr>
        <p:grpSpPr>
          <a:xfrm>
            <a:off x="1144531" y="4576389"/>
            <a:ext cx="393278" cy="236142"/>
            <a:chOff x="5607141" y="1134796"/>
            <a:chExt cx="393278" cy="236142"/>
          </a:xfrm>
        </p:grpSpPr>
        <p:cxnSp>
          <p:nvCxnSpPr>
            <p:cNvPr id="104" name="Straight Connector 103"/>
            <p:cNvCxnSpPr/>
            <p:nvPr/>
          </p:nvCxnSpPr>
          <p:spPr>
            <a:xfrm>
              <a:off x="5619016" y="1134796"/>
              <a:ext cx="0" cy="228600"/>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105" name="Straight Connector 104"/>
            <p:cNvCxnSpPr/>
            <p:nvPr/>
          </p:nvCxnSpPr>
          <p:spPr>
            <a:xfrm>
              <a:off x="5607141" y="1370938"/>
              <a:ext cx="393278" cy="0"/>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grpSp>
      <p:sp>
        <p:nvSpPr>
          <p:cNvPr id="106" name="TextBox 105"/>
          <p:cNvSpPr txBox="1"/>
          <p:nvPr/>
        </p:nvSpPr>
        <p:spPr>
          <a:xfrm>
            <a:off x="1580866" y="4604144"/>
            <a:ext cx="1657826" cy="338554"/>
          </a:xfrm>
          <a:prstGeom prst="rect">
            <a:avLst/>
          </a:prstGeom>
          <a:noFill/>
        </p:spPr>
        <p:txBody>
          <a:bodyPr wrap="none" rtlCol="0">
            <a:spAutoFit/>
          </a:bodyPr>
          <a:lstStyle/>
          <a:p>
            <a:r>
              <a:rPr lang="en-US" sz="1600" b="1" dirty="0" smtClean="0">
                <a:latin typeface="Arial" pitchFamily="34" charset="0"/>
                <a:cs typeface="Arial" pitchFamily="34" charset="0"/>
              </a:rPr>
              <a:t>ad ap ar  bbi …</a:t>
            </a:r>
            <a:endParaRPr lang="en-US" sz="1600" b="1" dirty="0">
              <a:latin typeface="Arial" pitchFamily="34" charset="0"/>
              <a:cs typeface="Arial" pitchFamily="34" charset="0"/>
            </a:endParaRPr>
          </a:p>
        </p:txBody>
      </p:sp>
      <p:grpSp>
        <p:nvGrpSpPr>
          <p:cNvPr id="58" name="Group 102"/>
          <p:cNvGrpSpPr/>
          <p:nvPr/>
        </p:nvGrpSpPr>
        <p:grpSpPr>
          <a:xfrm>
            <a:off x="1142556" y="5168164"/>
            <a:ext cx="393278" cy="236142"/>
            <a:chOff x="5607141" y="1134796"/>
            <a:chExt cx="393278" cy="236142"/>
          </a:xfrm>
        </p:grpSpPr>
        <p:cxnSp>
          <p:nvCxnSpPr>
            <p:cNvPr id="60" name="Straight Connector 59"/>
            <p:cNvCxnSpPr/>
            <p:nvPr/>
          </p:nvCxnSpPr>
          <p:spPr>
            <a:xfrm>
              <a:off x="5619016" y="1134796"/>
              <a:ext cx="0" cy="228600"/>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64" name="Straight Connector 63"/>
            <p:cNvCxnSpPr/>
            <p:nvPr/>
          </p:nvCxnSpPr>
          <p:spPr>
            <a:xfrm>
              <a:off x="5607141" y="1370938"/>
              <a:ext cx="393278" cy="0"/>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grpSp>
      <p:sp>
        <p:nvSpPr>
          <p:cNvPr id="66" name="TextBox 65"/>
          <p:cNvSpPr txBox="1"/>
          <p:nvPr/>
        </p:nvSpPr>
        <p:spPr>
          <a:xfrm>
            <a:off x="1578891" y="5195919"/>
            <a:ext cx="1657826" cy="338554"/>
          </a:xfrm>
          <a:prstGeom prst="rect">
            <a:avLst/>
          </a:prstGeom>
          <a:noFill/>
        </p:spPr>
        <p:txBody>
          <a:bodyPr wrap="none" rtlCol="0">
            <a:spAutoFit/>
          </a:bodyPr>
          <a:lstStyle/>
          <a:p>
            <a:r>
              <a:rPr lang="en-US" sz="1600" b="1" dirty="0" smtClean="0">
                <a:latin typeface="Arial" pitchFamily="34" charset="0"/>
                <a:cs typeface="Arial" pitchFamily="34" charset="0"/>
              </a:rPr>
              <a:t>ad ap ar  bbi …</a:t>
            </a:r>
            <a:endParaRPr lang="en-US" sz="1600" b="1" dirty="0">
              <a:latin typeface="Arial" pitchFamily="34" charset="0"/>
              <a:cs typeface="Arial" pitchFamily="34" charset="0"/>
            </a:endParaRPr>
          </a:p>
        </p:txBody>
      </p:sp>
      <p:cxnSp>
        <p:nvCxnSpPr>
          <p:cNvPr id="68" name="Straight Connector 67"/>
          <p:cNvCxnSpPr/>
          <p:nvPr/>
        </p:nvCxnSpPr>
        <p:spPr>
          <a:xfrm>
            <a:off x="775636" y="5404306"/>
            <a:ext cx="0" cy="356633"/>
          </a:xfrm>
          <a:prstGeom prst="line">
            <a:avLst/>
          </a:prstGeom>
          <a:ln w="28575">
            <a:solidFill>
              <a:schemeClr val="accent3">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1111462"/>
            <a:ext cx="8229600" cy="5204671"/>
          </a:xfrm>
        </p:spPr>
        <p:txBody>
          <a:bodyPr>
            <a:normAutofit/>
          </a:bodyPr>
          <a:lstStyle/>
          <a:p>
            <a:pPr>
              <a:buNone/>
            </a:pPr>
            <a:r>
              <a:rPr lang="en-GB" dirty="0" smtClean="0">
                <a:solidFill>
                  <a:schemeClr val="tx2">
                    <a:lumMod val="90000"/>
                    <a:lumOff val="10000"/>
                  </a:schemeClr>
                </a:solidFill>
              </a:rPr>
              <a:t>You should now be familiar with:</a:t>
            </a:r>
            <a:endParaRPr lang="en-US" dirty="0" smtClean="0">
              <a:solidFill>
                <a:schemeClr val="tx2">
                  <a:lumMod val="90000"/>
                  <a:lumOff val="10000"/>
                </a:schemeClr>
              </a:solidFill>
            </a:endParaRPr>
          </a:p>
          <a:p>
            <a:r>
              <a:rPr lang="en-US" dirty="0" smtClean="0">
                <a:solidFill>
                  <a:schemeClr val="tx2">
                    <a:lumMod val="90000"/>
                    <a:lumOff val="10000"/>
                  </a:schemeClr>
                </a:solidFill>
              </a:rPr>
              <a:t>Progress components</a:t>
            </a:r>
          </a:p>
          <a:p>
            <a:r>
              <a:rPr lang="en-US" dirty="0" smtClean="0">
                <a:solidFill>
                  <a:schemeClr val="tx2">
                    <a:lumMod val="90000"/>
                    <a:lumOff val="10000"/>
                  </a:schemeClr>
                </a:solidFill>
              </a:rPr>
              <a:t>Database concepts</a:t>
            </a:r>
          </a:p>
          <a:p>
            <a:r>
              <a:rPr lang="en-US" dirty="0" smtClean="0">
                <a:solidFill>
                  <a:schemeClr val="tx2">
                    <a:lumMod val="90000"/>
                    <a:lumOff val="10000"/>
                  </a:schemeClr>
                </a:solidFill>
              </a:rPr>
              <a:t>The Data Dictionary</a:t>
            </a:r>
          </a:p>
          <a:p>
            <a:r>
              <a:rPr lang="en-US" dirty="0" smtClean="0">
                <a:solidFill>
                  <a:schemeClr val="tx2">
                    <a:lumMod val="90000"/>
                    <a:lumOff val="10000"/>
                  </a:schemeClr>
                </a:solidFill>
              </a:rPr>
              <a:t>Table and field naming conventions</a:t>
            </a:r>
          </a:p>
          <a:p>
            <a:r>
              <a:rPr lang="en-US" dirty="0" smtClean="0">
                <a:solidFill>
                  <a:schemeClr val="tx2">
                    <a:lumMod val="90000"/>
                    <a:lumOff val="10000"/>
                  </a:schemeClr>
                </a:solidFill>
              </a:rPr>
              <a:t>Progress field definitions</a:t>
            </a:r>
          </a:p>
          <a:p>
            <a:r>
              <a:rPr lang="en-US" dirty="0" smtClean="0">
                <a:solidFill>
                  <a:schemeClr val="tx2">
                    <a:lumMod val="90000"/>
                    <a:lumOff val="10000"/>
                  </a:schemeClr>
                </a:solidFill>
              </a:rPr>
              <a:t>Indexes</a:t>
            </a:r>
          </a:p>
          <a:p>
            <a:r>
              <a:rPr lang="en-US" dirty="0" smtClean="0">
                <a:solidFill>
                  <a:schemeClr val="tx2">
                    <a:lumMod val="90000"/>
                    <a:lumOff val="10000"/>
                  </a:schemeClr>
                </a:solidFill>
              </a:rPr>
              <a:t>QAD database structures and layout</a:t>
            </a:r>
          </a:p>
          <a:p>
            <a:pPr lvl="1">
              <a:buClr>
                <a:srgbClr val="00B050"/>
              </a:buClr>
              <a:buFont typeface="Wingdings" pitchFamily="2" charset="2"/>
              <a:buChar char=""/>
            </a:pPr>
            <a:endParaRPr lang="en-US" dirty="0" smtClean="0">
              <a:solidFill>
                <a:schemeClr val="tx2">
                  <a:lumMod val="90000"/>
                  <a:lumOff val="10000"/>
                </a:schemeClr>
              </a:solidFill>
            </a:endParaRPr>
          </a:p>
        </p:txBody>
      </p:sp>
      <p:sp>
        <p:nvSpPr>
          <p:cNvPr id="4" name="Title 3"/>
          <p:cNvSpPr>
            <a:spLocks noGrp="1"/>
          </p:cNvSpPr>
          <p:nvPr>
            <p:ph type="title"/>
          </p:nvPr>
        </p:nvSpPr>
        <p:spPr>
          <a:xfrm>
            <a:off x="457200" y="402732"/>
            <a:ext cx="8229600" cy="708730"/>
          </a:xfrm>
        </p:spPr>
        <p:txBody>
          <a:bodyPr/>
          <a:lstStyle/>
          <a:p>
            <a:r>
              <a:rPr lang="en-GB" dirty="0" smtClean="0"/>
              <a:t>Review</a:t>
            </a:r>
            <a:endParaRPr lang="en-GB" dirty="0"/>
          </a:p>
        </p:txBody>
      </p:sp>
      <p:sp>
        <p:nvSpPr>
          <p:cNvPr id="6"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GS-260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12863"/>
            <a:ext cx="8229600" cy="705411"/>
          </a:xfrm>
        </p:spPr>
        <p:txBody>
          <a:bodyPr>
            <a:normAutofit/>
          </a:bodyPr>
          <a:lstStyle/>
          <a:p>
            <a:r>
              <a:rPr lang="en-US" dirty="0" smtClean="0"/>
              <a:t>Using the Progress Editor</a:t>
            </a:r>
            <a:endParaRPr lang="en-US" dirty="0"/>
          </a:p>
        </p:txBody>
      </p:sp>
      <p:sp>
        <p:nvSpPr>
          <p:cNvPr id="3" name="Title 1"/>
          <p:cNvSpPr txBox="1">
            <a:spLocks/>
          </p:cNvSpPr>
          <p:nvPr/>
        </p:nvSpPr>
        <p:spPr>
          <a:xfrm>
            <a:off x="445824" y="673679"/>
            <a:ext cx="8229600" cy="705411"/>
          </a:xfrm>
          <a:prstGeom prst="rect">
            <a:avLst/>
          </a:prstGeom>
        </p:spPr>
        <p:txBody>
          <a:bodyPr vert="horz" lIns="91440" tIns="45720" rIns="91440" bIns="45720" rtlCol="0" anchor="ctr">
            <a:norm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4000" b="1" i="0" u="none" strike="noStrike" kern="1200" cap="none" spc="0" normalizeH="0" baseline="0" noProof="0" dirty="0" smtClean="0">
                <a:ln>
                  <a:noFill/>
                </a:ln>
                <a:solidFill>
                  <a:schemeClr val="tx1">
                    <a:lumMod val="75000"/>
                    <a:lumOff val="25000"/>
                  </a:schemeClr>
                </a:solidFill>
                <a:effectLst/>
                <a:uLnTx/>
                <a:uFillTx/>
                <a:latin typeface="Century Gothic"/>
                <a:ea typeface="+mj-ea"/>
                <a:cs typeface="Century Gothic"/>
              </a:rPr>
              <a:t>Lesson 3</a:t>
            </a:r>
            <a:endParaRPr kumimoji="0" lang="en-US" sz="4000" b="1" i="0" u="none" strike="noStrike" kern="1200" cap="none" spc="0" normalizeH="0" baseline="0" noProof="0" dirty="0">
              <a:ln>
                <a:noFill/>
              </a:ln>
              <a:solidFill>
                <a:schemeClr val="tx1">
                  <a:lumMod val="75000"/>
                  <a:lumOff val="25000"/>
                </a:schemeClr>
              </a:solidFill>
              <a:effectLst/>
              <a:uLnTx/>
              <a:uFillTx/>
              <a:latin typeface="Century Gothic"/>
              <a:ea typeface="+mj-ea"/>
              <a:cs typeface="Century Gothic"/>
            </a:endParaRPr>
          </a:p>
        </p:txBody>
      </p:sp>
    </p:spTree>
    <p:extLst>
      <p:ext uri="{BB962C8B-B14F-4D97-AF65-F5344CB8AC3E}">
        <p14:creationId xmlns="" xmlns:p14="http://schemas.microsoft.com/office/powerpoint/2010/main" val="39563372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12863"/>
            <a:ext cx="8229600" cy="705411"/>
          </a:xfrm>
        </p:spPr>
        <p:txBody>
          <a:bodyPr>
            <a:normAutofit/>
          </a:bodyPr>
          <a:lstStyle/>
          <a:p>
            <a:r>
              <a:rPr lang="en-US" dirty="0" smtClean="0"/>
              <a:t>Introduction to Progress</a:t>
            </a:r>
            <a:endParaRPr lang="en-US" dirty="0"/>
          </a:p>
        </p:txBody>
      </p:sp>
      <p:sp>
        <p:nvSpPr>
          <p:cNvPr id="3" name="Title 1"/>
          <p:cNvSpPr txBox="1">
            <a:spLocks/>
          </p:cNvSpPr>
          <p:nvPr/>
        </p:nvSpPr>
        <p:spPr>
          <a:xfrm>
            <a:off x="445824" y="673679"/>
            <a:ext cx="8229600" cy="705411"/>
          </a:xfrm>
          <a:prstGeom prst="rect">
            <a:avLst/>
          </a:prstGeom>
        </p:spPr>
        <p:txBody>
          <a:bodyPr vert="horz" lIns="91440" tIns="45720" rIns="91440" bIns="45720" rtlCol="0" anchor="ctr">
            <a:norm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4000" b="1" i="0" u="none" strike="noStrike" kern="1200" cap="none" spc="0" normalizeH="0" baseline="0" noProof="0" dirty="0" smtClean="0">
                <a:ln>
                  <a:noFill/>
                </a:ln>
                <a:solidFill>
                  <a:schemeClr val="tx1">
                    <a:lumMod val="75000"/>
                    <a:lumOff val="25000"/>
                  </a:schemeClr>
                </a:solidFill>
                <a:effectLst/>
                <a:uLnTx/>
                <a:uFillTx/>
                <a:latin typeface="Century Gothic"/>
                <a:ea typeface="+mj-ea"/>
                <a:cs typeface="Century Gothic"/>
              </a:rPr>
              <a:t>Lesson 2</a:t>
            </a:r>
            <a:endParaRPr kumimoji="0" lang="en-US" sz="4000" b="1" i="0" u="none" strike="noStrike" kern="1200" cap="none" spc="0" normalizeH="0" baseline="0" noProof="0" dirty="0">
              <a:ln>
                <a:noFill/>
              </a:ln>
              <a:solidFill>
                <a:schemeClr val="tx1">
                  <a:lumMod val="75000"/>
                  <a:lumOff val="25000"/>
                </a:schemeClr>
              </a:solidFill>
              <a:effectLst/>
              <a:uLnTx/>
              <a:uFillTx/>
              <a:latin typeface="Century Gothic"/>
              <a:ea typeface="+mj-ea"/>
              <a:cs typeface="Century Gothic"/>
            </a:endParaRPr>
          </a:p>
        </p:txBody>
      </p:sp>
    </p:spTree>
    <p:extLst>
      <p:ext uri="{BB962C8B-B14F-4D97-AF65-F5344CB8AC3E}">
        <p14:creationId xmlns="" xmlns:p14="http://schemas.microsoft.com/office/powerpoint/2010/main" val="395633725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3162"/>
            <a:ext cx="8229600" cy="716523"/>
          </a:xfrm>
        </p:spPr>
        <p:txBody>
          <a:bodyPr/>
          <a:lstStyle/>
          <a:p>
            <a:r>
              <a:rPr lang="en-US" dirty="0" smtClean="0"/>
              <a:t>Lesson 3 Goals</a:t>
            </a:r>
            <a:endParaRPr lang="en-US" dirty="0"/>
          </a:p>
        </p:txBody>
      </p:sp>
      <p:sp>
        <p:nvSpPr>
          <p:cNvPr id="3" name="Content Placeholder 2"/>
          <p:cNvSpPr>
            <a:spLocks noGrp="1"/>
          </p:cNvSpPr>
          <p:nvPr>
            <p:ph idx="1"/>
          </p:nvPr>
        </p:nvSpPr>
        <p:spPr>
          <a:xfrm>
            <a:off x="457200" y="1069685"/>
            <a:ext cx="8229600" cy="5237821"/>
          </a:xfrm>
        </p:spPr>
        <p:txBody>
          <a:bodyPr>
            <a:normAutofit/>
          </a:bodyPr>
          <a:lstStyle/>
          <a:p>
            <a:pPr marL="0" indent="0">
              <a:buNone/>
            </a:pPr>
            <a:r>
              <a:rPr lang="en-US" sz="3200" dirty="0" smtClean="0">
                <a:solidFill>
                  <a:schemeClr val="tx2">
                    <a:lumMod val="90000"/>
                    <a:lumOff val="10000"/>
                  </a:schemeClr>
                </a:solidFill>
              </a:rPr>
              <a:t>Upon completion of this lesson, you will be familiar with the following topics:</a:t>
            </a:r>
          </a:p>
          <a:p>
            <a:r>
              <a:rPr lang="en-US" dirty="0" smtClean="0">
                <a:solidFill>
                  <a:schemeClr val="tx2">
                    <a:lumMod val="90000"/>
                    <a:lumOff val="10000"/>
                  </a:schemeClr>
                </a:solidFill>
              </a:rPr>
              <a:t>Entering the Progress Editor</a:t>
            </a:r>
            <a:endParaRPr lang="en-US" sz="2000" dirty="0" smtClean="0">
              <a:solidFill>
                <a:schemeClr val="tx2">
                  <a:lumMod val="90000"/>
                  <a:lumOff val="10000"/>
                </a:schemeClr>
              </a:solidFill>
            </a:endParaRPr>
          </a:p>
          <a:p>
            <a:r>
              <a:rPr lang="en-US" dirty="0" smtClean="0">
                <a:solidFill>
                  <a:schemeClr val="tx2">
                    <a:lumMod val="90000"/>
                    <a:lumOff val="10000"/>
                  </a:schemeClr>
                </a:solidFill>
              </a:rPr>
              <a:t>Saving and retrieving a Progress file</a:t>
            </a:r>
            <a:endParaRPr lang="en-US" sz="2000" dirty="0" smtClean="0">
              <a:solidFill>
                <a:schemeClr val="tx2">
                  <a:lumMod val="90000"/>
                  <a:lumOff val="10000"/>
                </a:schemeClr>
              </a:solidFill>
            </a:endParaRPr>
          </a:p>
          <a:p>
            <a:r>
              <a:rPr lang="en-US" dirty="0" smtClean="0">
                <a:solidFill>
                  <a:schemeClr val="tx2">
                    <a:lumMod val="90000"/>
                    <a:lumOff val="10000"/>
                  </a:schemeClr>
                </a:solidFill>
              </a:rPr>
              <a:t>Reviewing error messages</a:t>
            </a:r>
            <a:endParaRPr lang="en-US" sz="2000" dirty="0" smtClean="0">
              <a:solidFill>
                <a:schemeClr val="tx2">
                  <a:lumMod val="90000"/>
                  <a:lumOff val="10000"/>
                </a:schemeClr>
              </a:solidFill>
            </a:endParaRPr>
          </a:p>
          <a:p>
            <a:r>
              <a:rPr lang="en-US" dirty="0" smtClean="0">
                <a:solidFill>
                  <a:schemeClr val="tx2">
                    <a:lumMod val="90000"/>
                    <a:lumOff val="10000"/>
                  </a:schemeClr>
                </a:solidFill>
              </a:rPr>
              <a:t>Copying/pasting/deleting text </a:t>
            </a:r>
            <a:endParaRPr lang="en-US" sz="2000" dirty="0" smtClean="0">
              <a:solidFill>
                <a:schemeClr val="tx2">
                  <a:lumMod val="90000"/>
                  <a:lumOff val="10000"/>
                </a:schemeClr>
              </a:solidFill>
            </a:endParaRPr>
          </a:p>
          <a:p>
            <a:r>
              <a:rPr lang="en-US" dirty="0" smtClean="0">
                <a:solidFill>
                  <a:schemeClr val="tx2">
                    <a:lumMod val="90000"/>
                    <a:lumOff val="10000"/>
                  </a:schemeClr>
                </a:solidFill>
              </a:rPr>
              <a:t>Using the Editing menu</a:t>
            </a:r>
            <a:endParaRPr lang="en-US" sz="2000" dirty="0" smtClean="0">
              <a:solidFill>
                <a:schemeClr val="tx2">
                  <a:lumMod val="90000"/>
                  <a:lumOff val="10000"/>
                </a:schemeClr>
              </a:solidFill>
            </a:endParaRPr>
          </a:p>
          <a:p>
            <a:r>
              <a:rPr lang="en-US" dirty="0" smtClean="0">
                <a:solidFill>
                  <a:schemeClr val="tx2">
                    <a:lumMod val="90000"/>
                    <a:lumOff val="10000"/>
                  </a:schemeClr>
                </a:solidFill>
              </a:rPr>
              <a:t>Executing Progress procedures</a:t>
            </a:r>
            <a:endParaRPr lang="en-US" sz="2000" dirty="0" smtClean="0">
              <a:solidFill>
                <a:schemeClr val="tx2">
                  <a:lumMod val="90000"/>
                  <a:lumOff val="10000"/>
                </a:schemeClr>
              </a:solidFill>
            </a:endParaRPr>
          </a:p>
          <a:p>
            <a:r>
              <a:rPr lang="en-US" dirty="0" smtClean="0">
                <a:solidFill>
                  <a:schemeClr val="tx2">
                    <a:lumMod val="90000"/>
                    <a:lumOff val="10000"/>
                  </a:schemeClr>
                </a:solidFill>
              </a:rPr>
              <a:t>Leaving the Progress Editor</a:t>
            </a:r>
            <a:endParaRPr lang="en-US" sz="2000" dirty="0" smtClean="0">
              <a:solidFill>
                <a:schemeClr val="tx2">
                  <a:lumMod val="90000"/>
                  <a:lumOff val="10000"/>
                </a:schemeClr>
              </a:solidFill>
            </a:endParaRPr>
          </a:p>
          <a:p>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GS-280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57626"/>
            <a:ext cx="8229600" cy="716523"/>
          </a:xfrm>
        </p:spPr>
        <p:txBody>
          <a:bodyPr/>
          <a:lstStyle/>
          <a:p>
            <a:r>
              <a:rPr lang="en-US" dirty="0" smtClean="0"/>
              <a:t>Entering the Progress Editor</a:t>
            </a:r>
            <a:endParaRPr lang="en-US" dirty="0"/>
          </a:p>
        </p:txBody>
      </p:sp>
      <p:sp>
        <p:nvSpPr>
          <p:cNvPr id="8" name="Content Placeholder 2"/>
          <p:cNvSpPr txBox="1">
            <a:spLocks/>
          </p:cNvSpPr>
          <p:nvPr/>
        </p:nvSpPr>
        <p:spPr>
          <a:xfrm>
            <a:off x="457200" y="1316182"/>
            <a:ext cx="8229600" cy="4999951"/>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9" name="Content Placeholder 2"/>
          <p:cNvSpPr txBox="1">
            <a:spLocks/>
          </p:cNvSpPr>
          <p:nvPr/>
        </p:nvSpPr>
        <p:spPr>
          <a:xfrm>
            <a:off x="609600" y="974149"/>
            <a:ext cx="8446640" cy="5494385"/>
          </a:xfrm>
          <a:prstGeom prst="rect">
            <a:avLst/>
          </a:prstGeom>
        </p:spPr>
        <p:txBody>
          <a:bodyPr>
            <a:normAutofit fontScale="92500"/>
          </a:bodyPr>
          <a:lstStyle/>
          <a:p>
            <a:pPr marL="342900" indent="-342900">
              <a:spcBef>
                <a:spcPct val="20000"/>
              </a:spcBef>
              <a:buClr>
                <a:schemeClr val="accent6"/>
              </a:buClr>
              <a:defRPr/>
            </a:pPr>
            <a:r>
              <a:rPr lang="en-US" sz="3100" dirty="0" smtClean="0">
                <a:solidFill>
                  <a:schemeClr val="tx2">
                    <a:lumMod val="90000"/>
                    <a:lumOff val="10000"/>
                  </a:schemeClr>
                </a:solidFill>
                <a:cs typeface="Century Gothic"/>
              </a:rPr>
              <a:t>Accessing the Editor varies in QAD SE and EE</a:t>
            </a:r>
          </a:p>
          <a:p>
            <a:pPr marL="342900" indent="-342900">
              <a:spcBef>
                <a:spcPct val="20000"/>
              </a:spcBef>
              <a:buClr>
                <a:schemeClr val="accent6"/>
              </a:buClr>
              <a:buFont typeface="Arial" pitchFamily="34" charset="0"/>
              <a:buChar char="•"/>
            </a:pPr>
            <a:r>
              <a:rPr lang="en-US" sz="2800" dirty="0" smtClean="0">
                <a:solidFill>
                  <a:schemeClr val="tx2">
                    <a:lumMod val="90000"/>
                    <a:lumOff val="10000"/>
                  </a:schemeClr>
                </a:solidFill>
                <a:cs typeface="Century Gothic"/>
              </a:rPr>
              <a:t>QAD EA Enterprise Edition</a:t>
            </a:r>
          </a:p>
          <a:p>
            <a:pPr marL="800100" lvl="1" indent="-342900">
              <a:spcBef>
                <a:spcPct val="20000"/>
              </a:spcBef>
              <a:buClr>
                <a:schemeClr val="accent6"/>
              </a:buClr>
              <a:buFont typeface="Century Gothic" pitchFamily="34" charset="0"/>
              <a:buChar char="-"/>
            </a:pPr>
            <a:r>
              <a:rPr lang="en-US" sz="2800" dirty="0" smtClean="0">
                <a:solidFill>
                  <a:schemeClr val="tx2">
                    <a:lumMod val="90000"/>
                    <a:lumOff val="10000"/>
                  </a:schemeClr>
                </a:solidFill>
                <a:cs typeface="Century Gothic"/>
              </a:rPr>
              <a:t>Type </a:t>
            </a:r>
            <a:r>
              <a:rPr lang="en-US" sz="2800" b="1" dirty="0" smtClean="0">
                <a:solidFill>
                  <a:schemeClr val="tx2">
                    <a:lumMod val="90000"/>
                    <a:lumOff val="10000"/>
                  </a:schemeClr>
                </a:solidFill>
                <a:cs typeface="Century Gothic"/>
              </a:rPr>
              <a:t>mgeditor.p </a:t>
            </a:r>
            <a:r>
              <a:rPr lang="en-US" sz="2800" dirty="0" smtClean="0">
                <a:solidFill>
                  <a:schemeClr val="tx2">
                    <a:lumMod val="90000"/>
                    <a:lumOff val="10000"/>
                  </a:schemeClr>
                </a:solidFill>
                <a:cs typeface="Century Gothic"/>
              </a:rPr>
              <a:t>in menu search and press Enter</a:t>
            </a:r>
          </a:p>
          <a:p>
            <a:pPr marL="342900" indent="-342900">
              <a:spcBef>
                <a:spcPct val="20000"/>
              </a:spcBef>
              <a:buClr>
                <a:schemeClr val="accent6"/>
              </a:buClr>
              <a:buFont typeface="Arial" pitchFamily="34" charset="0"/>
              <a:buChar char="•"/>
              <a:defRPr/>
            </a:pPr>
            <a:r>
              <a:rPr lang="en-US" sz="2800" dirty="0" smtClean="0">
                <a:solidFill>
                  <a:schemeClr val="tx2">
                    <a:lumMod val="90000"/>
                    <a:lumOff val="10000"/>
                  </a:schemeClr>
                </a:solidFill>
                <a:cs typeface="Century Gothic"/>
              </a:rPr>
              <a:t>QAD EA Standard Edition</a:t>
            </a:r>
          </a:p>
          <a:p>
            <a:pPr marL="800100" lvl="1" indent="-342900">
              <a:spcBef>
                <a:spcPct val="20000"/>
              </a:spcBef>
              <a:buClr>
                <a:schemeClr val="accent6"/>
              </a:buClr>
              <a:buFont typeface="Century Gothic" pitchFamily="34" charset="0"/>
              <a:buChar char="-"/>
            </a:pPr>
            <a:r>
              <a:rPr lang="en-US" sz="2800" dirty="0" smtClean="0">
                <a:solidFill>
                  <a:schemeClr val="tx2">
                    <a:lumMod val="90000"/>
                    <a:lumOff val="10000"/>
                  </a:schemeClr>
                </a:solidFill>
                <a:cs typeface="Century Gothic"/>
              </a:rPr>
              <a:t>From the main menu, press </a:t>
            </a:r>
            <a:r>
              <a:rPr lang="en-US" sz="2800" b="1" dirty="0" smtClean="0">
                <a:solidFill>
                  <a:schemeClr val="tx2">
                    <a:lumMod val="90000"/>
                    <a:lumOff val="10000"/>
                  </a:schemeClr>
                </a:solidFill>
                <a:cs typeface="Century Gothic"/>
              </a:rPr>
              <a:t>F4</a:t>
            </a:r>
            <a:r>
              <a:rPr lang="en-US" sz="2800" dirty="0" smtClean="0">
                <a:solidFill>
                  <a:schemeClr val="tx2">
                    <a:lumMod val="90000"/>
                    <a:lumOff val="10000"/>
                  </a:schemeClr>
                </a:solidFill>
                <a:cs typeface="Century Gothic"/>
              </a:rPr>
              <a:t> to exit</a:t>
            </a:r>
          </a:p>
          <a:p>
            <a:pPr marL="800100" lvl="1" indent="-342900">
              <a:spcBef>
                <a:spcPct val="20000"/>
              </a:spcBef>
              <a:buClr>
                <a:schemeClr val="accent6"/>
              </a:buClr>
              <a:buFont typeface="Century Gothic" pitchFamily="34" charset="0"/>
              <a:buChar char="-"/>
            </a:pPr>
            <a:r>
              <a:rPr lang="en-US" sz="2800" dirty="0" smtClean="0">
                <a:solidFill>
                  <a:schemeClr val="tx2">
                    <a:lumMod val="90000"/>
                    <a:lumOff val="10000"/>
                  </a:schemeClr>
                </a:solidFill>
                <a:cs typeface="Century Gothic"/>
              </a:rPr>
              <a:t>Type </a:t>
            </a:r>
            <a:r>
              <a:rPr lang="en-US" sz="2800" b="1" dirty="0" smtClean="0">
                <a:solidFill>
                  <a:schemeClr val="tx2">
                    <a:lumMod val="90000"/>
                    <a:lumOff val="10000"/>
                  </a:schemeClr>
                </a:solidFill>
                <a:cs typeface="Century Gothic"/>
              </a:rPr>
              <a:t>P</a:t>
            </a:r>
            <a:r>
              <a:rPr lang="en-US" sz="2800" dirty="0" smtClean="0">
                <a:solidFill>
                  <a:schemeClr val="tx2">
                    <a:lumMod val="90000"/>
                    <a:lumOff val="10000"/>
                  </a:schemeClr>
                </a:solidFill>
                <a:cs typeface="Century Gothic"/>
              </a:rPr>
              <a:t> at the prompt: Please confirm exit</a:t>
            </a:r>
          </a:p>
          <a:p>
            <a:pPr marL="1257300" lvl="2" indent="-342900">
              <a:spcBef>
                <a:spcPct val="20000"/>
              </a:spcBef>
              <a:buClr>
                <a:schemeClr val="accent6"/>
              </a:buClr>
            </a:pPr>
            <a:r>
              <a:rPr lang="en-US" sz="2600" dirty="0" smtClean="0">
                <a:solidFill>
                  <a:schemeClr val="tx2">
                    <a:lumMod val="90000"/>
                    <a:lumOff val="10000"/>
                  </a:schemeClr>
                </a:solidFill>
                <a:cs typeface="Century Gothic"/>
              </a:rPr>
              <a:t>Y quits QAD EA; N returns to the menu option line</a:t>
            </a:r>
          </a:p>
          <a:p>
            <a:pPr marL="342900" indent="-342900">
              <a:spcBef>
                <a:spcPct val="20000"/>
              </a:spcBef>
              <a:buClr>
                <a:schemeClr val="accent6"/>
              </a:buClr>
              <a:buFont typeface="Arial" pitchFamily="34" charset="0"/>
              <a:buChar char="•"/>
            </a:pPr>
            <a:r>
              <a:rPr lang="en-US" sz="2800" dirty="0" smtClean="0">
                <a:solidFill>
                  <a:schemeClr val="tx2">
                    <a:lumMod val="90000"/>
                    <a:lumOff val="10000"/>
                  </a:schemeClr>
                </a:solidFill>
                <a:cs typeface="Century Gothic"/>
              </a:rPr>
              <a:t>In this class, you access the editor by double-clicking the Progress OE10 Training icon on the desktop</a:t>
            </a:r>
          </a:p>
        </p:txBody>
      </p:sp>
      <p:sp>
        <p:nvSpPr>
          <p:cNvPr id="6"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GS-290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9">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29574"/>
            <a:ext cx="8229600" cy="5286559"/>
          </a:xfrm>
        </p:spPr>
        <p:txBody>
          <a:bodyPr/>
          <a:lstStyle/>
          <a:p>
            <a:r>
              <a:rPr lang="en-US" dirty="0" smtClean="0">
                <a:latin typeface="Century Gothic" pitchFamily="34" charset="0"/>
              </a:rPr>
              <a:t>Progress procedure  (source)</a:t>
            </a:r>
            <a:r>
              <a:rPr lang="en-US" dirty="0" smtClean="0">
                <a:latin typeface="Tahoma" pitchFamily="34" charset="0"/>
              </a:rPr>
              <a:t>		</a:t>
            </a:r>
            <a:r>
              <a:rPr lang="en-US" dirty="0" smtClean="0">
                <a:latin typeface="+mn-lt"/>
                <a:cs typeface="Courier New" pitchFamily="49" charset="0"/>
              </a:rPr>
              <a:t>.</a:t>
            </a:r>
            <a:r>
              <a:rPr lang="en-US" dirty="0" smtClean="0">
                <a:latin typeface="Courier New" pitchFamily="49" charset="0"/>
                <a:cs typeface="Courier New" pitchFamily="49" charset="0"/>
              </a:rPr>
              <a:t>p</a:t>
            </a:r>
          </a:p>
          <a:p>
            <a:r>
              <a:rPr lang="en-US" dirty="0" smtClean="0">
                <a:latin typeface="Century Gothic" pitchFamily="34" charset="0"/>
              </a:rPr>
              <a:t>Include files</a:t>
            </a:r>
            <a:r>
              <a:rPr lang="en-US" dirty="0" smtClean="0">
                <a:latin typeface="Tahoma" pitchFamily="34" charset="0"/>
              </a:rPr>
              <a:t>								</a:t>
            </a:r>
            <a:r>
              <a:rPr lang="en-US" dirty="0" smtClean="0">
                <a:latin typeface="+mn-lt"/>
                <a:cs typeface="Courier New" pitchFamily="49" charset="0"/>
              </a:rPr>
              <a:t>.</a:t>
            </a:r>
            <a:r>
              <a:rPr lang="en-US" dirty="0" smtClean="0">
                <a:latin typeface="Courier New" pitchFamily="49" charset="0"/>
                <a:cs typeface="Courier New" pitchFamily="49" charset="0"/>
              </a:rPr>
              <a:t>i</a:t>
            </a:r>
          </a:p>
          <a:p>
            <a:r>
              <a:rPr lang="en-US" dirty="0" smtClean="0">
                <a:latin typeface="Century Gothic" pitchFamily="34" charset="0"/>
              </a:rPr>
              <a:t>Compiled procedures (object)	</a:t>
            </a:r>
            <a:r>
              <a:rPr lang="en-US" dirty="0" smtClean="0">
                <a:latin typeface="+mn-lt"/>
                <a:cs typeface="Courier New" pitchFamily="49" charset="0"/>
              </a:rPr>
              <a:t>.</a:t>
            </a:r>
            <a:r>
              <a:rPr lang="en-US" dirty="0" smtClean="0">
                <a:latin typeface="Courier New" pitchFamily="49" charset="0"/>
                <a:cs typeface="Courier New" pitchFamily="49" charset="0"/>
              </a:rPr>
              <a:t>r</a:t>
            </a:r>
          </a:p>
          <a:p>
            <a:r>
              <a:rPr lang="en-US" dirty="0" smtClean="0">
                <a:latin typeface="Century Gothic" pitchFamily="34" charset="0"/>
              </a:rPr>
              <a:t>Output</a:t>
            </a:r>
            <a:r>
              <a:rPr lang="en-US" dirty="0" smtClean="0">
                <a:latin typeface="Tahoma" pitchFamily="34" charset="0"/>
              </a:rPr>
              <a:t>										</a:t>
            </a:r>
            <a:r>
              <a:rPr lang="en-US" dirty="0" smtClean="0">
                <a:latin typeface="+mn-lt"/>
                <a:cs typeface="Courier New" pitchFamily="49" charset="0"/>
              </a:rPr>
              <a:t>.</a:t>
            </a:r>
            <a:r>
              <a:rPr lang="en-US" dirty="0" smtClean="0">
                <a:latin typeface="Courier New" pitchFamily="49" charset="0"/>
                <a:cs typeface="Courier New" pitchFamily="49" charset="0"/>
              </a:rPr>
              <a:t>prn</a:t>
            </a:r>
          </a:p>
          <a:p>
            <a:r>
              <a:rPr lang="en-US" dirty="0" smtClean="0">
                <a:latin typeface="Century Gothic" pitchFamily="34" charset="0"/>
                <a:cs typeface="Times New Roman" pitchFamily="18" charset="0"/>
              </a:rPr>
              <a:t>Validation</a:t>
            </a:r>
            <a:r>
              <a:rPr lang="en-US" dirty="0" smtClean="0">
                <a:latin typeface="Tahoma" pitchFamily="34" charset="0"/>
                <a:cs typeface="Times New Roman" pitchFamily="18" charset="0"/>
              </a:rPr>
              <a:t>									</a:t>
            </a:r>
            <a:r>
              <a:rPr lang="en-US" dirty="0" smtClean="0">
                <a:latin typeface="+mn-lt"/>
                <a:cs typeface="Courier New" pitchFamily="49" charset="0"/>
              </a:rPr>
              <a:t>.</a:t>
            </a:r>
            <a:r>
              <a:rPr lang="en-US" dirty="0" smtClean="0">
                <a:latin typeface="Courier New" pitchFamily="49" charset="0"/>
                <a:cs typeface="Courier New" pitchFamily="49" charset="0"/>
              </a:rPr>
              <a:t>v </a:t>
            </a:r>
          </a:p>
          <a:p>
            <a:r>
              <a:rPr lang="en-US" dirty="0" smtClean="0">
                <a:latin typeface="Century Gothic" pitchFamily="34" charset="0"/>
                <a:cs typeface="Times New Roman" pitchFamily="18" charset="0"/>
              </a:rPr>
              <a:t>Trigger</a:t>
            </a:r>
            <a:r>
              <a:rPr lang="en-US" dirty="0" smtClean="0">
                <a:latin typeface="Tahoma" pitchFamily="34" charset="0"/>
                <a:cs typeface="Times New Roman" pitchFamily="18" charset="0"/>
              </a:rPr>
              <a:t>										</a:t>
            </a:r>
            <a:r>
              <a:rPr lang="en-US" dirty="0" smtClean="0">
                <a:latin typeface="+mn-lt"/>
                <a:cs typeface="Courier New" pitchFamily="49" charset="0"/>
              </a:rPr>
              <a:t>.</a:t>
            </a:r>
            <a:r>
              <a:rPr lang="en-US" dirty="0" smtClean="0">
                <a:latin typeface="Courier New" pitchFamily="49" charset="0"/>
                <a:cs typeface="Courier New" pitchFamily="49" charset="0"/>
              </a:rPr>
              <a:t>t</a:t>
            </a:r>
          </a:p>
          <a:p>
            <a:endParaRPr lang="en-US" dirty="0" smtClean="0">
              <a:effectLst>
                <a:outerShdw blurRad="38100" dist="38100" dir="2700000" algn="tl">
                  <a:srgbClr val="000000">
                    <a:alpha val="43137"/>
                  </a:srgbClr>
                </a:outerShdw>
              </a:effectLst>
              <a:latin typeface="Tahoma" pitchFamily="34" charset="0"/>
              <a:cs typeface="Times New Roman" pitchFamily="18" charset="0"/>
            </a:endParaRPr>
          </a:p>
          <a:p>
            <a:endParaRPr lang="en-US" dirty="0" smtClean="0">
              <a:latin typeface="Tahoma" pitchFamily="34" charset="0"/>
            </a:endParaRPr>
          </a:p>
          <a:p>
            <a:endParaRPr lang="en-US" dirty="0" smtClean="0">
              <a:latin typeface="Tahoma" pitchFamily="34" charset="0"/>
            </a:endParaRPr>
          </a:p>
          <a:p>
            <a:endParaRPr lang="en-US" dirty="0" smtClean="0">
              <a:effectLst>
                <a:outerShdw blurRad="38100" dist="38100" dir="2700000" algn="tl">
                  <a:srgbClr val="C0C0C0"/>
                </a:outerShdw>
              </a:effectLst>
              <a:latin typeface="Tahoma" pitchFamily="34" charset="0"/>
            </a:endParaRPr>
          </a:p>
          <a:p>
            <a:endParaRPr lang="en-US" dirty="0"/>
          </a:p>
        </p:txBody>
      </p:sp>
      <p:sp>
        <p:nvSpPr>
          <p:cNvPr id="4" name="Title 3"/>
          <p:cNvSpPr>
            <a:spLocks noGrp="1"/>
          </p:cNvSpPr>
          <p:nvPr>
            <p:ph type="title"/>
          </p:nvPr>
        </p:nvSpPr>
        <p:spPr>
          <a:xfrm>
            <a:off x="457200" y="320844"/>
            <a:ext cx="8229600" cy="708730"/>
          </a:xfrm>
        </p:spPr>
        <p:txBody>
          <a:bodyPr/>
          <a:lstStyle/>
          <a:p>
            <a:r>
              <a:rPr lang="en-US" dirty="0" smtClean="0"/>
              <a:t>Standard File Types</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GS-300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84922"/>
            <a:ext cx="8229600" cy="716523"/>
          </a:xfrm>
        </p:spPr>
        <p:txBody>
          <a:bodyPr/>
          <a:lstStyle/>
          <a:p>
            <a:r>
              <a:rPr lang="en-US" dirty="0" smtClean="0"/>
              <a:t>Saving a Progress Program</a:t>
            </a:r>
            <a:endParaRPr lang="en-US" dirty="0"/>
          </a:p>
        </p:txBody>
      </p:sp>
      <p:sp>
        <p:nvSpPr>
          <p:cNvPr id="8" name="Content Placeholder 2"/>
          <p:cNvSpPr txBox="1">
            <a:spLocks/>
          </p:cNvSpPr>
          <p:nvPr/>
        </p:nvSpPr>
        <p:spPr>
          <a:xfrm>
            <a:off x="457200" y="1316182"/>
            <a:ext cx="8229600" cy="4999951"/>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9" name="Content Placeholder 2"/>
          <p:cNvSpPr txBox="1">
            <a:spLocks/>
          </p:cNvSpPr>
          <p:nvPr/>
        </p:nvSpPr>
        <p:spPr>
          <a:xfrm>
            <a:off x="609600" y="1001445"/>
            <a:ext cx="8446640" cy="5467089"/>
          </a:xfrm>
          <a:prstGeom prst="rect">
            <a:avLst/>
          </a:prstGeom>
        </p:spPr>
        <p:txBody>
          <a:bodyPr>
            <a:normAutofit/>
          </a:bodyPr>
          <a:lstStyle/>
          <a:p>
            <a:pPr marL="342900" indent="-342900">
              <a:spcBef>
                <a:spcPct val="20000"/>
              </a:spcBef>
              <a:buClr>
                <a:schemeClr val="accent6"/>
              </a:buClr>
              <a:buFont typeface="Arial"/>
              <a:buChar char="•"/>
              <a:defRPr/>
            </a:pPr>
            <a:r>
              <a:rPr lang="en-US" sz="3100" dirty="0" smtClean="0">
                <a:solidFill>
                  <a:schemeClr val="tx2">
                    <a:lumMod val="90000"/>
                    <a:lumOff val="10000"/>
                  </a:schemeClr>
                </a:solidFill>
                <a:cs typeface="Century Gothic"/>
              </a:rPr>
              <a:t>File | Save</a:t>
            </a:r>
          </a:p>
          <a:p>
            <a:pPr marL="342900" indent="-342900">
              <a:spcBef>
                <a:spcPct val="20000"/>
              </a:spcBef>
              <a:buClr>
                <a:schemeClr val="accent6"/>
              </a:buClr>
              <a:buFont typeface="Arial"/>
              <a:buChar char="•"/>
              <a:defRPr/>
            </a:pPr>
            <a:r>
              <a:rPr lang="en-US" sz="3100" dirty="0" smtClean="0">
                <a:solidFill>
                  <a:schemeClr val="tx2">
                    <a:lumMod val="90000"/>
                    <a:lumOff val="10000"/>
                  </a:schemeClr>
                </a:solidFill>
                <a:cs typeface="Century Gothic"/>
              </a:rPr>
              <a:t>Save often! </a:t>
            </a:r>
            <a:endParaRPr lang="en-US" sz="2800" dirty="0">
              <a:solidFill>
                <a:schemeClr val="tx2">
                  <a:lumMod val="90000"/>
                  <a:lumOff val="10000"/>
                </a:schemeClr>
              </a:solidFill>
              <a:cs typeface="Century Gothic"/>
            </a:endParaRPr>
          </a:p>
        </p:txBody>
      </p:sp>
      <p:sp>
        <p:nvSpPr>
          <p:cNvPr id="11"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GS-310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pic>
        <p:nvPicPr>
          <p:cNvPr id="4098" name="Picture 2"/>
          <p:cNvPicPr>
            <a:picLocks noChangeAspect="1" noChangeArrowheads="1"/>
          </p:cNvPicPr>
          <p:nvPr/>
        </p:nvPicPr>
        <p:blipFill>
          <a:blip r:embed="rId3"/>
          <a:srcRect/>
          <a:stretch>
            <a:fillRect/>
          </a:stretch>
        </p:blipFill>
        <p:spPr bwMode="auto">
          <a:xfrm>
            <a:off x="609600" y="2122962"/>
            <a:ext cx="5781675" cy="3924300"/>
          </a:xfrm>
          <a:prstGeom prst="rect">
            <a:avLst/>
          </a:prstGeom>
          <a:noFill/>
          <a:ln w="9525">
            <a:noFill/>
            <a:miter lim="800000"/>
            <a:headEnd/>
            <a:tailEnd/>
          </a:ln>
        </p:spPr>
      </p:pic>
      <p:sp>
        <p:nvSpPr>
          <p:cNvPr id="10" name="Rectangle 9"/>
          <p:cNvSpPr/>
          <p:nvPr/>
        </p:nvSpPr>
        <p:spPr>
          <a:xfrm>
            <a:off x="585850" y="3412235"/>
            <a:ext cx="2890837" cy="416918"/>
          </a:xfrm>
          <a:prstGeom prst="rect">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4099" name="Picture 3"/>
          <p:cNvPicPr>
            <a:picLocks noChangeAspect="1" noChangeArrowheads="1"/>
          </p:cNvPicPr>
          <p:nvPr/>
        </p:nvPicPr>
        <p:blipFill>
          <a:blip r:embed="rId4"/>
          <a:srcRect/>
          <a:stretch>
            <a:fillRect/>
          </a:stretch>
        </p:blipFill>
        <p:spPr bwMode="auto">
          <a:xfrm>
            <a:off x="3822618" y="2775957"/>
            <a:ext cx="4864182" cy="305885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339514"/>
            <a:ext cx="8229600" cy="716523"/>
          </a:xfrm>
        </p:spPr>
        <p:txBody>
          <a:bodyPr/>
          <a:lstStyle/>
          <a:p>
            <a:r>
              <a:rPr lang="en-US" dirty="0" smtClean="0"/>
              <a:t>Retrieving a Progress Program</a:t>
            </a:r>
            <a:endParaRPr lang="en-US" dirty="0"/>
          </a:p>
        </p:txBody>
      </p:sp>
      <p:sp>
        <p:nvSpPr>
          <p:cNvPr id="8" name="Content Placeholder 2"/>
          <p:cNvSpPr txBox="1">
            <a:spLocks/>
          </p:cNvSpPr>
          <p:nvPr/>
        </p:nvSpPr>
        <p:spPr>
          <a:xfrm>
            <a:off x="457200" y="1316182"/>
            <a:ext cx="8229600" cy="4999951"/>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9" name="Content Placeholder 2"/>
          <p:cNvSpPr txBox="1">
            <a:spLocks/>
          </p:cNvSpPr>
          <p:nvPr/>
        </p:nvSpPr>
        <p:spPr>
          <a:xfrm>
            <a:off x="609600" y="1056037"/>
            <a:ext cx="8446640" cy="5412497"/>
          </a:xfrm>
          <a:prstGeom prst="rect">
            <a:avLst/>
          </a:prstGeom>
        </p:spPr>
        <p:txBody>
          <a:bodyPr>
            <a:normAutofit/>
          </a:bodyPr>
          <a:lstStyle/>
          <a:p>
            <a:pPr marL="342900" indent="-342900">
              <a:spcBef>
                <a:spcPct val="20000"/>
              </a:spcBef>
              <a:buClr>
                <a:schemeClr val="accent6"/>
              </a:buClr>
              <a:defRPr/>
            </a:pPr>
            <a:r>
              <a:rPr lang="en-US" sz="3100" dirty="0" smtClean="0">
                <a:solidFill>
                  <a:schemeClr val="tx2">
                    <a:lumMod val="90000"/>
                    <a:lumOff val="10000"/>
                  </a:schemeClr>
                </a:solidFill>
                <a:cs typeface="Century Gothic"/>
              </a:rPr>
              <a:t>File|Open</a:t>
            </a:r>
          </a:p>
          <a:p>
            <a:pPr marL="342900" indent="-342900">
              <a:spcBef>
                <a:spcPct val="20000"/>
              </a:spcBef>
              <a:buClr>
                <a:schemeClr val="accent6"/>
              </a:buClr>
              <a:buFont typeface="Arial" pitchFamily="34" charset="0"/>
              <a:buChar char="•"/>
              <a:defRPr/>
            </a:pPr>
            <a:r>
              <a:rPr lang="en-US" sz="2400" dirty="0" smtClean="0">
                <a:solidFill>
                  <a:schemeClr val="tx2">
                    <a:lumMod val="90000"/>
                    <a:lumOff val="10000"/>
                  </a:schemeClr>
                </a:solidFill>
                <a:cs typeface="Century Gothic"/>
              </a:rPr>
              <a:t>Displays a standard Open dialog box for selecting a file</a:t>
            </a:r>
          </a:p>
        </p:txBody>
      </p:sp>
      <p:sp>
        <p:nvSpPr>
          <p:cNvPr id="11"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GS-320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pic>
        <p:nvPicPr>
          <p:cNvPr id="2" name="Picture 2"/>
          <p:cNvPicPr>
            <a:picLocks noChangeAspect="1" noChangeArrowheads="1"/>
          </p:cNvPicPr>
          <p:nvPr/>
        </p:nvPicPr>
        <p:blipFill>
          <a:blip r:embed="rId3"/>
          <a:srcRect/>
          <a:stretch>
            <a:fillRect/>
          </a:stretch>
        </p:blipFill>
        <p:spPr bwMode="auto">
          <a:xfrm>
            <a:off x="1357313" y="2429934"/>
            <a:ext cx="6207269" cy="390004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551176"/>
            <a:ext cx="8229600" cy="716523"/>
          </a:xfrm>
        </p:spPr>
        <p:txBody>
          <a:bodyPr/>
          <a:lstStyle/>
          <a:p>
            <a:r>
              <a:rPr lang="en-US" dirty="0" smtClean="0"/>
              <a:t>Exercise 3-1: Using the Editor</a:t>
            </a:r>
            <a:endParaRPr lang="en-US" dirty="0"/>
          </a:p>
        </p:txBody>
      </p:sp>
      <p:sp>
        <p:nvSpPr>
          <p:cNvPr id="5"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6"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10"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GS-330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40564"/>
            <a:ext cx="8229600" cy="716523"/>
          </a:xfrm>
        </p:spPr>
        <p:txBody>
          <a:bodyPr/>
          <a:lstStyle/>
          <a:p>
            <a:r>
              <a:rPr lang="en-US" dirty="0" smtClean="0"/>
              <a:t>Reviewing Error Messages</a:t>
            </a:r>
            <a:endParaRPr lang="en-US" dirty="0"/>
          </a:p>
        </p:txBody>
      </p:sp>
      <p:sp>
        <p:nvSpPr>
          <p:cNvPr id="8" name="Content Placeholder 2"/>
          <p:cNvSpPr txBox="1">
            <a:spLocks/>
          </p:cNvSpPr>
          <p:nvPr/>
        </p:nvSpPr>
        <p:spPr>
          <a:xfrm>
            <a:off x="457200" y="1316182"/>
            <a:ext cx="8229600" cy="4999951"/>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9" name="Content Placeholder 2"/>
          <p:cNvSpPr txBox="1">
            <a:spLocks/>
          </p:cNvSpPr>
          <p:nvPr/>
        </p:nvSpPr>
        <p:spPr>
          <a:xfrm>
            <a:off x="609600" y="957087"/>
            <a:ext cx="8446640" cy="5511447"/>
          </a:xfrm>
          <a:prstGeom prst="rect">
            <a:avLst/>
          </a:prstGeom>
        </p:spPr>
        <p:txBody>
          <a:bodyPr>
            <a:normAutofit/>
          </a:bodyPr>
          <a:lstStyle/>
          <a:p>
            <a:pPr marL="342900" indent="-342900">
              <a:spcBef>
                <a:spcPct val="20000"/>
              </a:spcBef>
              <a:buClr>
                <a:schemeClr val="accent6"/>
              </a:buClr>
              <a:defRPr/>
            </a:pPr>
            <a:r>
              <a:rPr lang="en-US" sz="3100" dirty="0" smtClean="0">
                <a:solidFill>
                  <a:schemeClr val="tx2">
                    <a:lumMod val="90000"/>
                    <a:lumOff val="10000"/>
                  </a:schemeClr>
                </a:solidFill>
                <a:cs typeface="Century Gothic"/>
              </a:rPr>
              <a:t>Choose Help | Recent Messages</a:t>
            </a:r>
          </a:p>
        </p:txBody>
      </p:sp>
      <p:sp>
        <p:nvSpPr>
          <p:cNvPr id="12"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GS-350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pic>
        <p:nvPicPr>
          <p:cNvPr id="2" name="Picture 2"/>
          <p:cNvPicPr>
            <a:picLocks noChangeAspect="1" noChangeArrowheads="1"/>
          </p:cNvPicPr>
          <p:nvPr/>
        </p:nvPicPr>
        <p:blipFill>
          <a:blip r:embed="rId3"/>
          <a:srcRect/>
          <a:stretch>
            <a:fillRect/>
          </a:stretch>
        </p:blipFill>
        <p:spPr bwMode="auto">
          <a:xfrm>
            <a:off x="2248952" y="1904999"/>
            <a:ext cx="4852492" cy="385309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542032"/>
            <a:ext cx="8229600" cy="716523"/>
          </a:xfrm>
        </p:spPr>
        <p:txBody>
          <a:bodyPr/>
          <a:lstStyle/>
          <a:p>
            <a:r>
              <a:rPr lang="en-US" dirty="0" smtClean="0"/>
              <a:t>Exercise 3-2: Error Messages</a:t>
            </a:r>
            <a:endParaRPr lang="en-US" dirty="0"/>
          </a:p>
        </p:txBody>
      </p:sp>
      <p:sp>
        <p:nvSpPr>
          <p:cNvPr id="5"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6"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10"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GS-360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40564"/>
            <a:ext cx="8229600" cy="716523"/>
          </a:xfrm>
        </p:spPr>
        <p:txBody>
          <a:bodyPr/>
          <a:lstStyle/>
          <a:p>
            <a:r>
              <a:rPr lang="en-US" dirty="0" smtClean="0"/>
              <a:t>Copy/Paste/Delete Text</a:t>
            </a:r>
            <a:endParaRPr lang="en-US" dirty="0"/>
          </a:p>
        </p:txBody>
      </p:sp>
      <p:sp>
        <p:nvSpPr>
          <p:cNvPr id="8" name="Content Placeholder 2"/>
          <p:cNvSpPr txBox="1">
            <a:spLocks/>
          </p:cNvSpPr>
          <p:nvPr/>
        </p:nvSpPr>
        <p:spPr>
          <a:xfrm>
            <a:off x="457200" y="1316182"/>
            <a:ext cx="8229600" cy="4999951"/>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9" name="Content Placeholder 2"/>
          <p:cNvSpPr txBox="1">
            <a:spLocks/>
          </p:cNvSpPr>
          <p:nvPr/>
        </p:nvSpPr>
        <p:spPr>
          <a:xfrm>
            <a:off x="609600" y="957087"/>
            <a:ext cx="8446640" cy="5511447"/>
          </a:xfrm>
          <a:prstGeom prst="rect">
            <a:avLst/>
          </a:prstGeom>
        </p:spPr>
        <p:txBody>
          <a:bodyPr>
            <a:normAutofit fontScale="92500" lnSpcReduction="20000"/>
          </a:bodyPr>
          <a:lstStyle/>
          <a:p>
            <a:pPr marL="342900" indent="-342900">
              <a:spcBef>
                <a:spcPct val="20000"/>
              </a:spcBef>
              <a:buClr>
                <a:schemeClr val="accent6"/>
              </a:buClr>
              <a:buFont typeface="Arial"/>
              <a:buChar char="•"/>
              <a:defRPr/>
            </a:pPr>
            <a:r>
              <a:rPr lang="en-US" sz="3200" dirty="0" smtClean="0">
                <a:solidFill>
                  <a:schemeClr val="tx2">
                    <a:lumMod val="90000"/>
                    <a:lumOff val="10000"/>
                  </a:schemeClr>
                </a:solidFill>
                <a:cs typeface="Century Gothic"/>
              </a:rPr>
              <a:t>In GUI Editor, standard Windows commands: Crtl+C, Ctrl+V, Ctrl+X</a:t>
            </a:r>
          </a:p>
          <a:p>
            <a:pPr marL="342900" indent="-342900">
              <a:spcBef>
                <a:spcPct val="20000"/>
              </a:spcBef>
              <a:buClr>
                <a:schemeClr val="accent6"/>
              </a:buClr>
              <a:buFont typeface="Arial"/>
              <a:buChar char="•"/>
              <a:defRPr/>
            </a:pPr>
            <a:r>
              <a:rPr lang="en-US" sz="3200" dirty="0" smtClean="0">
                <a:solidFill>
                  <a:schemeClr val="tx2">
                    <a:lumMod val="90000"/>
                    <a:lumOff val="10000"/>
                  </a:schemeClr>
                </a:solidFill>
                <a:cs typeface="Century Gothic"/>
              </a:rPr>
              <a:t>In CHUI Editor, more complex</a:t>
            </a:r>
          </a:p>
          <a:p>
            <a:pPr marL="800100" lvl="1" indent="-342900">
              <a:spcBef>
                <a:spcPct val="20000"/>
              </a:spcBef>
              <a:buClr>
                <a:schemeClr val="accent6"/>
              </a:buClr>
              <a:buFont typeface="Century Gothic" pitchFamily="34" charset="0"/>
              <a:buChar char="-"/>
              <a:defRPr/>
            </a:pPr>
            <a:r>
              <a:rPr lang="en-US" sz="2800" dirty="0" smtClean="0">
                <a:solidFill>
                  <a:schemeClr val="tx2">
                    <a:lumMod val="90000"/>
                    <a:lumOff val="10000"/>
                  </a:schemeClr>
                </a:solidFill>
                <a:cs typeface="Century Gothic"/>
              </a:rPr>
              <a:t>Copy/Paste</a:t>
            </a:r>
          </a:p>
          <a:p>
            <a:pPr marL="1714500" lvl="3" indent="-342900">
              <a:spcBef>
                <a:spcPct val="20000"/>
              </a:spcBef>
              <a:buClr>
                <a:schemeClr val="accent6"/>
              </a:buClr>
              <a:defRPr/>
            </a:pPr>
            <a:r>
              <a:rPr lang="en-US" sz="2800" dirty="0" smtClean="0">
                <a:solidFill>
                  <a:schemeClr val="tx2">
                    <a:lumMod val="90000"/>
                    <a:lumOff val="10000"/>
                  </a:schemeClr>
                </a:solidFill>
                <a:cs typeface="Century Gothic"/>
              </a:rPr>
              <a:t>Ctrl+V at beginning of text block</a:t>
            </a:r>
          </a:p>
          <a:p>
            <a:pPr marL="1714500" lvl="3" indent="-342900">
              <a:spcBef>
                <a:spcPct val="20000"/>
              </a:spcBef>
              <a:buClr>
                <a:schemeClr val="accent6"/>
              </a:buClr>
              <a:defRPr/>
            </a:pPr>
            <a:r>
              <a:rPr lang="en-US" sz="2800" dirty="0" smtClean="0">
                <a:solidFill>
                  <a:schemeClr val="tx2">
                    <a:lumMod val="90000"/>
                    <a:lumOff val="10000"/>
                  </a:schemeClr>
                </a:solidFill>
                <a:cs typeface="Century Gothic"/>
              </a:rPr>
              <a:t>F11 or Esc+C at end of text block</a:t>
            </a:r>
          </a:p>
          <a:p>
            <a:pPr marL="1714500" lvl="3" indent="-342900">
              <a:spcBef>
                <a:spcPct val="20000"/>
              </a:spcBef>
              <a:buClr>
                <a:schemeClr val="accent6"/>
              </a:buClr>
              <a:defRPr/>
            </a:pPr>
            <a:r>
              <a:rPr lang="en-US" sz="2800" dirty="0" smtClean="0">
                <a:solidFill>
                  <a:schemeClr val="tx2">
                    <a:lumMod val="90000"/>
                    <a:lumOff val="10000"/>
                  </a:schemeClr>
                </a:solidFill>
                <a:cs typeface="Century Gothic"/>
              </a:rPr>
              <a:t>F12 to paste after cursor</a:t>
            </a:r>
          </a:p>
          <a:p>
            <a:pPr marL="800100" lvl="1" indent="-342900">
              <a:spcBef>
                <a:spcPct val="20000"/>
              </a:spcBef>
              <a:buClr>
                <a:schemeClr val="accent6"/>
              </a:buClr>
              <a:buFont typeface="Century Gothic" pitchFamily="34" charset="0"/>
              <a:buChar char="-"/>
              <a:defRPr/>
            </a:pPr>
            <a:r>
              <a:rPr lang="en-US" sz="2800" dirty="0" smtClean="0">
                <a:solidFill>
                  <a:schemeClr val="tx2">
                    <a:lumMod val="90000"/>
                    <a:lumOff val="10000"/>
                  </a:schemeClr>
                </a:solidFill>
                <a:cs typeface="Century Gothic"/>
              </a:rPr>
              <a:t>Delete/Cut</a:t>
            </a:r>
          </a:p>
          <a:p>
            <a:pPr marL="1714500" lvl="3" indent="-342900">
              <a:spcBef>
                <a:spcPct val="20000"/>
              </a:spcBef>
              <a:buClr>
                <a:schemeClr val="accent6"/>
              </a:buClr>
              <a:defRPr/>
            </a:pPr>
            <a:r>
              <a:rPr lang="en-US" sz="2800" dirty="0" smtClean="0">
                <a:solidFill>
                  <a:schemeClr val="tx2">
                    <a:lumMod val="90000"/>
                    <a:lumOff val="10000"/>
                  </a:schemeClr>
                </a:solidFill>
                <a:cs typeface="Century Gothic"/>
              </a:rPr>
              <a:t>Ctrl+V or F11</a:t>
            </a:r>
          </a:p>
          <a:p>
            <a:pPr marL="1714500" lvl="3" indent="-342900">
              <a:spcBef>
                <a:spcPct val="20000"/>
              </a:spcBef>
              <a:buClr>
                <a:schemeClr val="accent6"/>
              </a:buClr>
              <a:defRPr/>
            </a:pPr>
            <a:r>
              <a:rPr lang="en-US" sz="2800" dirty="0" smtClean="0">
                <a:solidFill>
                  <a:schemeClr val="tx2">
                    <a:lumMod val="90000"/>
                    <a:lumOff val="10000"/>
                  </a:schemeClr>
                </a:solidFill>
                <a:cs typeface="Century Gothic"/>
              </a:rPr>
              <a:t>F10 to delete</a:t>
            </a:r>
          </a:p>
          <a:p>
            <a:pPr marL="800100" lvl="1" indent="-342900">
              <a:spcBef>
                <a:spcPct val="20000"/>
              </a:spcBef>
              <a:buClr>
                <a:schemeClr val="accent6"/>
              </a:buClr>
              <a:buFont typeface="Century Gothic" pitchFamily="34" charset="0"/>
              <a:buChar char="-"/>
              <a:defRPr/>
            </a:pPr>
            <a:r>
              <a:rPr lang="en-US" sz="2800" dirty="0" smtClean="0">
                <a:solidFill>
                  <a:schemeClr val="tx2">
                    <a:lumMod val="90000"/>
                    <a:lumOff val="10000"/>
                  </a:schemeClr>
                </a:solidFill>
                <a:cs typeface="Century Gothic"/>
              </a:rPr>
              <a:t>Move</a:t>
            </a:r>
          </a:p>
          <a:p>
            <a:pPr marL="1714500" lvl="3" indent="-342900">
              <a:spcBef>
                <a:spcPct val="20000"/>
              </a:spcBef>
              <a:buClr>
                <a:schemeClr val="accent6"/>
              </a:buClr>
              <a:defRPr/>
            </a:pPr>
            <a:r>
              <a:rPr lang="en-US" sz="2800" dirty="0" smtClean="0">
                <a:solidFill>
                  <a:schemeClr val="tx2">
                    <a:lumMod val="90000"/>
                    <a:lumOff val="10000"/>
                  </a:schemeClr>
                </a:solidFill>
                <a:cs typeface="Century Gothic"/>
              </a:rPr>
              <a:t>Ctrl+V or F11 (copy) or F10 (cut)</a:t>
            </a:r>
          </a:p>
          <a:p>
            <a:pPr marL="1714500" lvl="3" indent="-342900">
              <a:spcBef>
                <a:spcPct val="20000"/>
              </a:spcBef>
              <a:buClr>
                <a:schemeClr val="accent6"/>
              </a:buClr>
              <a:defRPr/>
            </a:pPr>
            <a:r>
              <a:rPr lang="en-US" sz="2800" dirty="0" smtClean="0">
                <a:solidFill>
                  <a:schemeClr val="tx2">
                    <a:lumMod val="90000"/>
                    <a:lumOff val="10000"/>
                  </a:schemeClr>
                </a:solidFill>
                <a:cs typeface="Century Gothic"/>
              </a:rPr>
              <a:t>F12 to paste after cursor</a:t>
            </a:r>
          </a:p>
        </p:txBody>
      </p:sp>
      <p:sp>
        <p:nvSpPr>
          <p:cNvPr id="6"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GS-370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
                                            <p:txEl>
                                              <p:pRg st="9" end="9"/>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xEl>
                                              <p:pRg st="10" end="1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9">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40564"/>
            <a:ext cx="8229600" cy="716523"/>
          </a:xfrm>
        </p:spPr>
        <p:txBody>
          <a:bodyPr/>
          <a:lstStyle/>
          <a:p>
            <a:r>
              <a:rPr lang="en-US" dirty="0" smtClean="0"/>
              <a:t>Buffer List</a:t>
            </a:r>
            <a:endParaRPr lang="en-US" dirty="0"/>
          </a:p>
        </p:txBody>
      </p:sp>
      <p:sp>
        <p:nvSpPr>
          <p:cNvPr id="5" name="Content Placeholder 2"/>
          <p:cNvSpPr txBox="1">
            <a:spLocks/>
          </p:cNvSpPr>
          <p:nvPr/>
        </p:nvSpPr>
        <p:spPr>
          <a:xfrm>
            <a:off x="609600" y="957087"/>
            <a:ext cx="8446640" cy="5511447"/>
          </a:xfrm>
          <a:prstGeom prst="rect">
            <a:avLst/>
          </a:prstGeom>
        </p:spPr>
        <p:txBody>
          <a:bodyPr>
            <a:normAutofit/>
          </a:bodyPr>
          <a:lstStyle/>
          <a:p>
            <a:pPr marL="342900" indent="-342900">
              <a:spcBef>
                <a:spcPct val="20000"/>
              </a:spcBef>
              <a:buClr>
                <a:schemeClr val="accent6"/>
              </a:buClr>
              <a:buFont typeface="Arial"/>
              <a:buChar char="•"/>
              <a:defRPr/>
            </a:pPr>
            <a:r>
              <a:rPr lang="en-US" sz="3100" dirty="0" smtClean="0">
                <a:solidFill>
                  <a:schemeClr val="tx2">
                    <a:lumMod val="90000"/>
                    <a:lumOff val="10000"/>
                  </a:schemeClr>
                </a:solidFill>
                <a:cs typeface="Century Gothic"/>
              </a:rPr>
              <a:t>You can open many programs at the same time</a:t>
            </a:r>
          </a:p>
          <a:p>
            <a:pPr marL="342900" indent="-342900">
              <a:spcBef>
                <a:spcPct val="20000"/>
              </a:spcBef>
              <a:buClr>
                <a:schemeClr val="accent6"/>
              </a:buClr>
              <a:buFont typeface="Arial"/>
              <a:buChar char="•"/>
              <a:defRPr/>
            </a:pPr>
            <a:r>
              <a:rPr lang="en-US" sz="3100" dirty="0" smtClean="0">
                <a:solidFill>
                  <a:schemeClr val="tx2">
                    <a:lumMod val="90000"/>
                    <a:lumOff val="10000"/>
                  </a:schemeClr>
                </a:solidFill>
                <a:cs typeface="Century Gothic"/>
              </a:rPr>
              <a:t>Choose </a:t>
            </a:r>
            <a:r>
              <a:rPr lang="en-US" sz="3100" b="1" dirty="0" smtClean="0">
                <a:solidFill>
                  <a:schemeClr val="tx2">
                    <a:lumMod val="90000"/>
                    <a:lumOff val="10000"/>
                  </a:schemeClr>
                </a:solidFill>
                <a:cs typeface="Century Gothic"/>
              </a:rPr>
              <a:t>Buffer | List </a:t>
            </a:r>
            <a:r>
              <a:rPr lang="en-US" sz="3100" dirty="0" smtClean="0">
                <a:solidFill>
                  <a:schemeClr val="tx2">
                    <a:lumMod val="90000"/>
                    <a:lumOff val="10000"/>
                  </a:schemeClr>
                </a:solidFill>
                <a:cs typeface="Century Gothic"/>
              </a:rPr>
              <a:t>to view the open programs</a:t>
            </a:r>
          </a:p>
          <a:p>
            <a:pPr marL="342900" indent="-342900">
              <a:spcBef>
                <a:spcPct val="20000"/>
              </a:spcBef>
              <a:buClr>
                <a:schemeClr val="accent6"/>
              </a:buClr>
              <a:buFont typeface="Arial"/>
              <a:buChar char="•"/>
              <a:defRPr/>
            </a:pPr>
            <a:endParaRPr lang="en-US" sz="3100" dirty="0" smtClean="0">
              <a:solidFill>
                <a:schemeClr val="tx2">
                  <a:lumMod val="90000"/>
                  <a:lumOff val="10000"/>
                </a:schemeClr>
              </a:solidFill>
              <a:cs typeface="Century Gothic"/>
            </a:endParaRPr>
          </a:p>
          <a:p>
            <a:pPr marL="342900" indent="-342900">
              <a:spcBef>
                <a:spcPct val="20000"/>
              </a:spcBef>
              <a:buClr>
                <a:schemeClr val="accent6"/>
              </a:buClr>
              <a:buFont typeface="Arial"/>
              <a:buChar char="•"/>
              <a:defRPr/>
            </a:pPr>
            <a:endParaRPr lang="en-US" sz="3100" dirty="0" smtClean="0">
              <a:solidFill>
                <a:schemeClr val="tx2">
                  <a:lumMod val="90000"/>
                  <a:lumOff val="10000"/>
                </a:schemeClr>
              </a:solidFill>
              <a:cs typeface="Century Gothic"/>
            </a:endParaRPr>
          </a:p>
          <a:p>
            <a:pPr marL="342900" indent="-342900" algn="ctr">
              <a:spcBef>
                <a:spcPct val="20000"/>
              </a:spcBef>
              <a:buClr>
                <a:schemeClr val="accent6"/>
              </a:buClr>
              <a:defRPr/>
            </a:pPr>
            <a:r>
              <a:rPr lang="en-US" sz="2800" b="1" dirty="0" smtClean="0"/>
              <a:t>How do you identify programs that have been modified but not saved?</a:t>
            </a:r>
            <a:endParaRPr lang="en-US" sz="2800" b="1" dirty="0" smtClean="0">
              <a:cs typeface="Century Gothic"/>
            </a:endParaRPr>
          </a:p>
        </p:txBody>
      </p:sp>
      <p:sp>
        <p:nvSpPr>
          <p:cNvPr id="6"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GS-380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iterate type="lt">
                                    <p:tmAbs val="0"/>
                                  </p:iterate>
                                  <p:childTnLst>
                                    <p:set>
                                      <p:cBhvr>
                                        <p:cTn id="6" dur="1" fill="hold">
                                          <p:stCondLst>
                                            <p:cond delay="0"/>
                                          </p:stCondLst>
                                        </p:cTn>
                                        <p:tgtEl>
                                          <p:spTgt spid="5">
                                            <p:txEl>
                                              <p:pRg st="4" end="4"/>
                                            </p:txEl>
                                          </p:spTgt>
                                        </p:tgtEl>
                                        <p:attrNameLst>
                                          <p:attrName>style.visibility</p:attrName>
                                        </p:attrNameLst>
                                      </p:cBhvr>
                                      <p:to>
                                        <p:strVal val="visible"/>
                                      </p:to>
                                    </p:set>
                                  </p:childTnLst>
                                </p:cTn>
                              </p:par>
                              <p:par>
                                <p:cTn id="7" presetID="20" presetClass="emph" presetSubtype="0" fill="hold" nodeType="withEffect">
                                  <p:stCondLst>
                                    <p:cond delay="0"/>
                                  </p:stCondLst>
                                  <p:iterate type="lt">
                                    <p:tmPct val="10000"/>
                                  </p:iterate>
                                  <p:childTnLst>
                                    <p:set>
                                      <p:cBhvr override="childStyle">
                                        <p:cTn id="8" dur="500" autoRev="1" fill="hold"/>
                                        <p:tgtEl>
                                          <p:spTgt spid="5">
                                            <p:txEl>
                                              <p:pRg st="4" end="4"/>
                                            </p:txEl>
                                          </p:spTgt>
                                        </p:tgtEl>
                                        <p:attrNameLst>
                                          <p:attrName>style.color</p:attrName>
                                        </p:attrNameLst>
                                      </p:cBhvr>
                                      <p:to>
                                        <p:clrVal>
                                          <a:srgbClr val="EF0903"/>
                                        </p:clrVal>
                                      </p:to>
                                    </p:set>
                                    <p:set>
                                      <p:cBhvr>
                                        <p:cTn id="9" dur="500" autoRev="1" fill="hold"/>
                                        <p:tgtEl>
                                          <p:spTgt spid="5">
                                            <p:txEl>
                                              <p:pRg st="4" end="4"/>
                                            </p:txEl>
                                          </p:spTgt>
                                        </p:tgtEl>
                                        <p:attrNameLst>
                                          <p:attrName>fillcolor</p:attrName>
                                        </p:attrNameLst>
                                      </p:cBhvr>
                                      <p:to>
                                        <p:clrVal>
                                          <a:srgbClr val="EF0903"/>
                                        </p:clrVal>
                                      </p:to>
                                    </p:set>
                                    <p:set>
                                      <p:cBhvr>
                                        <p:cTn id="10" dur="500" autoRev="1" fill="hold"/>
                                        <p:tgtEl>
                                          <p:spTgt spid="5">
                                            <p:txEl>
                                              <p:pRg st="4" end="4"/>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35050"/>
            <a:ext cx="8229600" cy="716523"/>
          </a:xfrm>
        </p:spPr>
        <p:txBody>
          <a:bodyPr/>
          <a:lstStyle/>
          <a:p>
            <a:r>
              <a:rPr lang="en-US" dirty="0" smtClean="0"/>
              <a:t>Lesson 2 Goals</a:t>
            </a:r>
            <a:endParaRPr lang="en-US" dirty="0"/>
          </a:p>
        </p:txBody>
      </p:sp>
      <p:sp>
        <p:nvSpPr>
          <p:cNvPr id="3" name="Content Placeholder 2"/>
          <p:cNvSpPr>
            <a:spLocks noGrp="1"/>
          </p:cNvSpPr>
          <p:nvPr>
            <p:ph idx="1"/>
          </p:nvPr>
        </p:nvSpPr>
        <p:spPr>
          <a:xfrm>
            <a:off x="457200" y="1151573"/>
            <a:ext cx="8229600" cy="4992157"/>
          </a:xfrm>
        </p:spPr>
        <p:txBody>
          <a:bodyPr>
            <a:normAutofit/>
          </a:bodyPr>
          <a:lstStyle/>
          <a:p>
            <a:pPr marL="0" indent="0">
              <a:buNone/>
            </a:pPr>
            <a:r>
              <a:rPr lang="en-US" sz="3200" dirty="0" smtClean="0">
                <a:solidFill>
                  <a:schemeClr val="tx2">
                    <a:lumMod val="90000"/>
                    <a:lumOff val="10000"/>
                  </a:schemeClr>
                </a:solidFill>
              </a:rPr>
              <a:t>Upon completion of this lesson, you will be familiar with the following topics:</a:t>
            </a:r>
          </a:p>
          <a:p>
            <a:pPr>
              <a:buFont typeface="Arial" pitchFamily="34" charset="0"/>
              <a:buChar char="•"/>
            </a:pPr>
            <a:r>
              <a:rPr lang="en-US" dirty="0" smtClean="0">
                <a:solidFill>
                  <a:schemeClr val="tx2">
                    <a:lumMod val="90000"/>
                    <a:lumOff val="10000"/>
                  </a:schemeClr>
                </a:solidFill>
              </a:rPr>
              <a:t>Progress components </a:t>
            </a:r>
          </a:p>
          <a:p>
            <a:pPr>
              <a:buFont typeface="Arial" pitchFamily="34" charset="0"/>
              <a:buChar char="•"/>
            </a:pPr>
            <a:r>
              <a:rPr lang="en-US" dirty="0" smtClean="0">
                <a:solidFill>
                  <a:schemeClr val="tx2">
                    <a:lumMod val="90000"/>
                    <a:lumOff val="10000"/>
                  </a:schemeClr>
                </a:solidFill>
              </a:rPr>
              <a:t>Database concepts</a:t>
            </a:r>
          </a:p>
          <a:p>
            <a:pPr>
              <a:buFont typeface="Arial" pitchFamily="34" charset="0"/>
              <a:buChar char="•"/>
            </a:pPr>
            <a:r>
              <a:rPr lang="en-US" dirty="0" smtClean="0">
                <a:solidFill>
                  <a:schemeClr val="tx2">
                    <a:lumMod val="90000"/>
                    <a:lumOff val="10000"/>
                  </a:schemeClr>
                </a:solidFill>
              </a:rPr>
              <a:t>The Data Dictionary</a:t>
            </a:r>
          </a:p>
          <a:p>
            <a:pPr>
              <a:buFont typeface="Arial" pitchFamily="34" charset="0"/>
              <a:buChar char="•"/>
            </a:pPr>
            <a:r>
              <a:rPr lang="en-US" dirty="0" smtClean="0">
                <a:solidFill>
                  <a:schemeClr val="tx2">
                    <a:lumMod val="90000"/>
                    <a:lumOff val="10000"/>
                  </a:schemeClr>
                </a:solidFill>
              </a:rPr>
              <a:t>Table and field naming conventions</a:t>
            </a:r>
          </a:p>
          <a:p>
            <a:pPr>
              <a:buFont typeface="Arial" pitchFamily="34" charset="0"/>
              <a:buChar char="•"/>
            </a:pPr>
            <a:r>
              <a:rPr lang="en-US" dirty="0" smtClean="0">
                <a:solidFill>
                  <a:schemeClr val="tx2">
                    <a:lumMod val="90000"/>
                    <a:lumOff val="10000"/>
                  </a:schemeClr>
                </a:solidFill>
              </a:rPr>
              <a:t>Progress field definitions</a:t>
            </a:r>
          </a:p>
          <a:p>
            <a:pPr>
              <a:buFont typeface="Arial" pitchFamily="34" charset="0"/>
              <a:buChar char="•"/>
            </a:pPr>
            <a:r>
              <a:rPr lang="en-US" dirty="0" smtClean="0">
                <a:solidFill>
                  <a:schemeClr val="tx2">
                    <a:lumMod val="90000"/>
                    <a:lumOff val="10000"/>
                  </a:schemeClr>
                </a:solidFill>
              </a:rPr>
              <a:t>Indexes</a:t>
            </a:r>
          </a:p>
          <a:p>
            <a:pPr>
              <a:buFont typeface="Arial" pitchFamily="34" charset="0"/>
              <a:buChar char="•"/>
            </a:pPr>
            <a:r>
              <a:rPr lang="en-US" dirty="0" smtClean="0">
                <a:solidFill>
                  <a:schemeClr val="tx2">
                    <a:lumMod val="90000"/>
                    <a:lumOff val="10000"/>
                  </a:schemeClr>
                </a:solidFill>
              </a:rPr>
              <a:t>QAD database structures and layout</a:t>
            </a:r>
          </a:p>
          <a:p>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GS-040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40564"/>
            <a:ext cx="8229600" cy="716523"/>
          </a:xfrm>
        </p:spPr>
        <p:txBody>
          <a:bodyPr/>
          <a:lstStyle/>
          <a:p>
            <a:r>
              <a:rPr lang="en-US" dirty="0" smtClean="0"/>
              <a:t>Search and Replace</a:t>
            </a:r>
            <a:endParaRPr lang="en-US" dirty="0"/>
          </a:p>
        </p:txBody>
      </p:sp>
      <p:sp>
        <p:nvSpPr>
          <p:cNvPr id="5" name="Content Placeholder 2"/>
          <p:cNvSpPr txBox="1">
            <a:spLocks/>
          </p:cNvSpPr>
          <p:nvPr/>
        </p:nvSpPr>
        <p:spPr>
          <a:xfrm>
            <a:off x="568035" y="957087"/>
            <a:ext cx="8446640" cy="5473347"/>
          </a:xfrm>
          <a:prstGeom prst="rect">
            <a:avLst/>
          </a:prstGeom>
        </p:spPr>
        <p:txBody>
          <a:bodyPr>
            <a:normAutofit/>
          </a:bodyPr>
          <a:lstStyle/>
          <a:p>
            <a:pPr marL="342900" indent="-342900">
              <a:spcBef>
                <a:spcPct val="20000"/>
              </a:spcBef>
              <a:buClr>
                <a:schemeClr val="accent6"/>
              </a:buClr>
              <a:defRPr/>
            </a:pPr>
            <a:r>
              <a:rPr lang="en-US" sz="2600" dirty="0" smtClean="0">
                <a:solidFill>
                  <a:schemeClr val="tx2">
                    <a:lumMod val="90000"/>
                    <a:lumOff val="10000"/>
                  </a:schemeClr>
                </a:solidFill>
                <a:cs typeface="Century Gothic"/>
              </a:rPr>
              <a:t>Search pull-down menu </a:t>
            </a:r>
          </a:p>
          <a:p>
            <a:pPr marL="342900" indent="-342900">
              <a:spcBef>
                <a:spcPts val="600"/>
              </a:spcBef>
              <a:buClr>
                <a:schemeClr val="accent6"/>
              </a:buClr>
              <a:buFont typeface="Arial"/>
              <a:buChar char="•"/>
              <a:defRPr/>
            </a:pPr>
            <a:r>
              <a:rPr lang="en-US" sz="2600" dirty="0" smtClean="0">
                <a:solidFill>
                  <a:schemeClr val="tx2">
                    <a:lumMod val="90000"/>
                    <a:lumOff val="10000"/>
                  </a:schemeClr>
                </a:solidFill>
                <a:cs typeface="Century Gothic"/>
              </a:rPr>
              <a:t>Find lets you find text strings</a:t>
            </a:r>
          </a:p>
          <a:p>
            <a:pPr marL="342900" indent="-342900">
              <a:spcBef>
                <a:spcPts val="600"/>
              </a:spcBef>
              <a:buClr>
                <a:schemeClr val="accent6"/>
              </a:buClr>
              <a:buFont typeface="Arial"/>
              <a:buChar char="•"/>
              <a:defRPr/>
            </a:pPr>
            <a:r>
              <a:rPr lang="en-US" sz="2600" dirty="0" smtClean="0">
                <a:solidFill>
                  <a:schemeClr val="tx2">
                    <a:lumMod val="90000"/>
                    <a:lumOff val="10000"/>
                  </a:schemeClr>
                </a:solidFill>
                <a:cs typeface="Century Gothic"/>
              </a:rPr>
              <a:t>Replace search for text and replaces it</a:t>
            </a:r>
          </a:p>
          <a:p>
            <a:pPr marL="346075" lvl="2">
              <a:spcBef>
                <a:spcPts val="500"/>
              </a:spcBef>
              <a:buClr>
                <a:schemeClr val="accent6"/>
              </a:buClr>
              <a:defRPr/>
            </a:pPr>
            <a:r>
              <a:rPr lang="en-US" sz="2200" dirty="0" smtClean="0"/>
              <a:t>Replace All replaces ALL occurrences</a:t>
            </a:r>
            <a:endParaRPr lang="en-US" sz="2200" dirty="0" smtClean="0">
              <a:solidFill>
                <a:schemeClr val="tx2">
                  <a:lumMod val="90000"/>
                  <a:lumOff val="10000"/>
                </a:schemeClr>
              </a:solidFill>
              <a:cs typeface="Century Gothic"/>
            </a:endParaRPr>
          </a:p>
          <a:p>
            <a:pPr marL="800100" lvl="1" indent="-342900">
              <a:spcBef>
                <a:spcPct val="20000"/>
              </a:spcBef>
              <a:buClr>
                <a:schemeClr val="accent6"/>
              </a:buClr>
              <a:buFont typeface="Arial"/>
              <a:buChar char="•"/>
              <a:defRPr/>
            </a:pPr>
            <a:endParaRPr lang="en-US" sz="3100" dirty="0" smtClean="0">
              <a:solidFill>
                <a:schemeClr val="tx2">
                  <a:lumMod val="90000"/>
                  <a:lumOff val="10000"/>
                </a:schemeClr>
              </a:solidFill>
              <a:cs typeface="Century Gothic"/>
            </a:endParaRPr>
          </a:p>
          <a:p>
            <a:pPr marL="342900" indent="-342900">
              <a:spcBef>
                <a:spcPct val="20000"/>
              </a:spcBef>
              <a:buClr>
                <a:schemeClr val="accent6"/>
              </a:buClr>
              <a:defRPr/>
            </a:pPr>
            <a:endParaRPr lang="en-US" sz="3100" dirty="0" smtClean="0">
              <a:solidFill>
                <a:schemeClr val="tx2">
                  <a:lumMod val="90000"/>
                  <a:lumOff val="10000"/>
                </a:schemeClr>
              </a:solidFill>
              <a:cs typeface="Century Gothic"/>
            </a:endParaRPr>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GS-390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pic>
        <p:nvPicPr>
          <p:cNvPr id="1026" name="Picture 2"/>
          <p:cNvPicPr>
            <a:picLocks noChangeAspect="1" noChangeArrowheads="1"/>
          </p:cNvPicPr>
          <p:nvPr/>
        </p:nvPicPr>
        <p:blipFill>
          <a:blip r:embed="rId3"/>
          <a:srcRect/>
          <a:stretch>
            <a:fillRect/>
          </a:stretch>
        </p:blipFill>
        <p:spPr bwMode="auto">
          <a:xfrm>
            <a:off x="1938785" y="2885586"/>
            <a:ext cx="4913277" cy="3302367"/>
          </a:xfrm>
          <a:prstGeom prst="rect">
            <a:avLst/>
          </a:prstGeom>
          <a:noFill/>
          <a:ln w="9525">
            <a:noFill/>
            <a:miter lim="800000"/>
            <a:headEnd/>
            <a:tailEnd/>
          </a:ln>
        </p:spPr>
      </p:pic>
      <p:sp>
        <p:nvSpPr>
          <p:cNvPr id="6" name="Rectangle 5"/>
          <p:cNvSpPr/>
          <p:nvPr/>
        </p:nvSpPr>
        <p:spPr>
          <a:xfrm flipV="1">
            <a:off x="4260209" y="4880758"/>
            <a:ext cx="763053" cy="237389"/>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339514"/>
            <a:ext cx="8229600" cy="716523"/>
          </a:xfrm>
        </p:spPr>
        <p:txBody>
          <a:bodyPr/>
          <a:lstStyle/>
          <a:p>
            <a:r>
              <a:rPr lang="en-US" dirty="0" smtClean="0"/>
              <a:t>Executing Progress Procedures</a:t>
            </a:r>
            <a:endParaRPr lang="en-US" dirty="0"/>
          </a:p>
        </p:txBody>
      </p:sp>
      <p:sp>
        <p:nvSpPr>
          <p:cNvPr id="5" name="Content Placeholder 2"/>
          <p:cNvSpPr txBox="1">
            <a:spLocks/>
          </p:cNvSpPr>
          <p:nvPr/>
        </p:nvSpPr>
        <p:spPr>
          <a:xfrm>
            <a:off x="609600" y="1056037"/>
            <a:ext cx="8446640" cy="5412497"/>
          </a:xfrm>
          <a:prstGeom prst="rect">
            <a:avLst/>
          </a:prstGeom>
        </p:spPr>
        <p:txBody>
          <a:bodyPr>
            <a:normAutofit/>
          </a:bodyPr>
          <a:lstStyle/>
          <a:p>
            <a:pPr marL="342900" indent="-342900">
              <a:spcBef>
                <a:spcPct val="20000"/>
              </a:spcBef>
              <a:buClr>
                <a:schemeClr val="accent6"/>
              </a:buClr>
              <a:defRPr/>
            </a:pPr>
            <a:r>
              <a:rPr lang="en-US" sz="3200" dirty="0" smtClean="0">
                <a:solidFill>
                  <a:schemeClr val="tx2">
                    <a:lumMod val="90000"/>
                    <a:lumOff val="10000"/>
                  </a:schemeClr>
                </a:solidFill>
                <a:cs typeface="Century Gothic"/>
              </a:rPr>
              <a:t>Three methods to execute a program</a:t>
            </a:r>
          </a:p>
          <a:p>
            <a:pPr marL="457200" indent="-457200">
              <a:spcBef>
                <a:spcPct val="20000"/>
              </a:spcBef>
              <a:buFont typeface="+mj-lt"/>
              <a:buAutoNum type="arabicPeriod"/>
              <a:defRPr/>
            </a:pPr>
            <a:r>
              <a:rPr lang="en-US" sz="2400" dirty="0" smtClean="0">
                <a:solidFill>
                  <a:schemeClr val="tx2">
                    <a:lumMod val="90000"/>
                    <a:lumOff val="10000"/>
                  </a:schemeClr>
                </a:solidFill>
                <a:cs typeface="Century Gothic"/>
              </a:rPr>
              <a:t>Directly</a:t>
            </a:r>
          </a:p>
          <a:p>
            <a:pPr marL="914400" lvl="1" indent="-457200">
              <a:spcBef>
                <a:spcPct val="20000"/>
              </a:spcBef>
              <a:buClr>
                <a:srgbClr val="FFC000"/>
              </a:buClr>
              <a:buFont typeface="Arial" pitchFamily="34" charset="0"/>
              <a:buChar char="•"/>
              <a:defRPr/>
            </a:pPr>
            <a:r>
              <a:rPr lang="en-US" sz="2400" dirty="0" smtClean="0">
                <a:solidFill>
                  <a:schemeClr val="tx2">
                    <a:lumMod val="90000"/>
                    <a:lumOff val="10000"/>
                  </a:schemeClr>
                </a:solidFill>
                <a:cs typeface="Century Gothic"/>
              </a:rPr>
              <a:t>Type in Editor: run program.p</a:t>
            </a:r>
          </a:p>
          <a:p>
            <a:pPr marL="914400" lvl="1" indent="-457200">
              <a:spcBef>
                <a:spcPct val="20000"/>
              </a:spcBef>
              <a:buClr>
                <a:srgbClr val="FFC000"/>
              </a:buClr>
              <a:buFont typeface="Arial" pitchFamily="34" charset="0"/>
              <a:buChar char="•"/>
              <a:defRPr/>
            </a:pPr>
            <a:r>
              <a:rPr lang="en-US" sz="2400" dirty="0" smtClean="0">
                <a:solidFill>
                  <a:schemeClr val="tx2">
                    <a:lumMod val="90000"/>
                    <a:lumOff val="10000"/>
                  </a:schemeClr>
                </a:solidFill>
                <a:cs typeface="Century Gothic"/>
              </a:rPr>
              <a:t>Press F2 (GUI) or F1 (character) </a:t>
            </a:r>
          </a:p>
          <a:p>
            <a:pPr marL="457200" indent="-457200">
              <a:spcBef>
                <a:spcPct val="20000"/>
              </a:spcBef>
              <a:buFont typeface="+mj-lt"/>
              <a:buAutoNum type="arabicPeriod"/>
              <a:defRPr/>
            </a:pPr>
            <a:r>
              <a:rPr lang="en-US" sz="2400" dirty="0" smtClean="0">
                <a:solidFill>
                  <a:schemeClr val="tx2">
                    <a:lumMod val="90000"/>
                    <a:lumOff val="10000"/>
                  </a:schemeClr>
                </a:solidFill>
                <a:cs typeface="Century Gothic"/>
              </a:rPr>
              <a:t>Open, then run</a:t>
            </a:r>
          </a:p>
          <a:p>
            <a:pPr marL="914400" lvl="1" indent="-457200">
              <a:spcBef>
                <a:spcPct val="20000"/>
              </a:spcBef>
              <a:buClr>
                <a:schemeClr val="accent6"/>
              </a:buClr>
              <a:buFont typeface="Arial" pitchFamily="34" charset="0"/>
              <a:buChar char="•"/>
              <a:defRPr/>
            </a:pPr>
            <a:r>
              <a:rPr lang="en-US" sz="2400" dirty="0" smtClean="0">
                <a:solidFill>
                  <a:schemeClr val="tx2">
                    <a:lumMod val="90000"/>
                    <a:lumOff val="10000"/>
                  </a:schemeClr>
                </a:solidFill>
                <a:cs typeface="Century Gothic"/>
              </a:rPr>
              <a:t>To open the program use:	File | Open </a:t>
            </a:r>
          </a:p>
          <a:p>
            <a:pPr marL="914400" lvl="1" indent="-457200">
              <a:spcBef>
                <a:spcPct val="20000"/>
              </a:spcBef>
              <a:buClr>
                <a:schemeClr val="accent6"/>
              </a:buClr>
              <a:defRPr/>
            </a:pPr>
            <a:r>
              <a:rPr lang="en-US" sz="2000" dirty="0" smtClean="0">
                <a:solidFill>
                  <a:schemeClr val="tx2">
                    <a:lumMod val="90000"/>
                    <a:lumOff val="10000"/>
                  </a:schemeClr>
                </a:solidFill>
                <a:cs typeface="Century Gothic"/>
              </a:rPr>
              <a:t>	(F3 for GUI or Esc+O in character)</a:t>
            </a:r>
            <a:endParaRPr lang="en-US" sz="2400" dirty="0" smtClean="0">
              <a:solidFill>
                <a:schemeClr val="tx2">
                  <a:lumMod val="90000"/>
                  <a:lumOff val="10000"/>
                </a:schemeClr>
              </a:solidFill>
              <a:cs typeface="Century Gothic"/>
            </a:endParaRPr>
          </a:p>
          <a:p>
            <a:pPr marL="914400" lvl="1" indent="-457200">
              <a:spcBef>
                <a:spcPct val="20000"/>
              </a:spcBef>
              <a:buClr>
                <a:srgbClr val="FFC000"/>
              </a:buClr>
              <a:buFont typeface="Arial" pitchFamily="34" charset="0"/>
              <a:buChar char="•"/>
              <a:defRPr/>
            </a:pPr>
            <a:r>
              <a:rPr lang="en-US" sz="2400" dirty="0" smtClean="0">
                <a:solidFill>
                  <a:schemeClr val="tx2">
                    <a:lumMod val="90000"/>
                    <a:lumOff val="10000"/>
                  </a:schemeClr>
                </a:solidFill>
                <a:cs typeface="Century Gothic"/>
              </a:rPr>
              <a:t>To run,  press F2 (GUI) or F1 (character) </a:t>
            </a:r>
          </a:p>
          <a:p>
            <a:pPr marL="457200" indent="-457200">
              <a:spcBef>
                <a:spcPct val="20000"/>
              </a:spcBef>
              <a:buFont typeface="+mj-lt"/>
              <a:buAutoNum type="arabicPeriod" startAt="3"/>
              <a:defRPr/>
            </a:pPr>
            <a:r>
              <a:rPr lang="en-US" sz="2400" dirty="0" smtClean="0">
                <a:solidFill>
                  <a:schemeClr val="tx2">
                    <a:lumMod val="90000"/>
                    <a:lumOff val="10000"/>
                  </a:schemeClr>
                </a:solidFill>
                <a:cs typeface="Century Gothic"/>
              </a:rPr>
              <a:t>Compile</a:t>
            </a:r>
          </a:p>
          <a:p>
            <a:pPr marL="914400" lvl="1" indent="-457200">
              <a:spcBef>
                <a:spcPct val="20000"/>
              </a:spcBef>
              <a:buClr>
                <a:schemeClr val="accent6"/>
              </a:buClr>
              <a:buFont typeface="Arial" pitchFamily="34" charset="0"/>
              <a:buChar char="•"/>
              <a:defRPr/>
            </a:pPr>
            <a:r>
              <a:rPr lang="en-US" sz="2400" dirty="0" smtClean="0">
                <a:solidFill>
                  <a:schemeClr val="tx2">
                    <a:lumMod val="90000"/>
                    <a:lumOff val="10000"/>
                  </a:schemeClr>
                </a:solidFill>
                <a:cs typeface="Century Gothic"/>
              </a:rPr>
              <a:t>Open program using:	File | Open</a:t>
            </a:r>
          </a:p>
          <a:p>
            <a:pPr marL="914400" lvl="1" indent="-457200">
              <a:spcBef>
                <a:spcPct val="20000"/>
              </a:spcBef>
              <a:buClr>
                <a:schemeClr val="accent6"/>
              </a:buClr>
              <a:buFont typeface="Arial" pitchFamily="34" charset="0"/>
              <a:buChar char="•"/>
              <a:defRPr/>
            </a:pPr>
            <a:r>
              <a:rPr lang="en-US" sz="2400" dirty="0" smtClean="0">
                <a:solidFill>
                  <a:schemeClr val="tx2">
                    <a:lumMod val="90000"/>
                    <a:lumOff val="10000"/>
                  </a:schemeClr>
                </a:solidFill>
                <a:cs typeface="Century Gothic"/>
              </a:rPr>
              <a:t>Run from Compile menu: Compile | Run</a:t>
            </a:r>
          </a:p>
          <a:p>
            <a:pPr marL="800100" lvl="1" indent="-342900">
              <a:spcBef>
                <a:spcPct val="20000"/>
              </a:spcBef>
              <a:buClr>
                <a:schemeClr val="accent6"/>
              </a:buClr>
              <a:defRPr/>
            </a:pPr>
            <a:endParaRPr lang="en-US" sz="3100" dirty="0" smtClean="0">
              <a:solidFill>
                <a:schemeClr val="tx2">
                  <a:lumMod val="90000"/>
                  <a:lumOff val="10000"/>
                </a:schemeClr>
              </a:solidFill>
              <a:cs typeface="Century Gothic"/>
            </a:endParaRPr>
          </a:p>
          <a:p>
            <a:pPr marL="342900" indent="-342900">
              <a:spcBef>
                <a:spcPct val="20000"/>
              </a:spcBef>
              <a:buClr>
                <a:schemeClr val="accent6"/>
              </a:buClr>
              <a:defRPr/>
            </a:pPr>
            <a:endParaRPr lang="en-US" sz="3100" dirty="0" smtClean="0">
              <a:solidFill>
                <a:schemeClr val="tx2">
                  <a:lumMod val="90000"/>
                  <a:lumOff val="10000"/>
                </a:schemeClr>
              </a:solidFill>
              <a:cs typeface="Century Gothic"/>
            </a:endParaRPr>
          </a:p>
        </p:txBody>
      </p:sp>
      <p:sp>
        <p:nvSpPr>
          <p:cNvPr id="6"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GS-400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9" end="9"/>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solidFill>
                  <a:schemeClr val="tx2">
                    <a:lumMod val="90000"/>
                    <a:lumOff val="10000"/>
                  </a:schemeClr>
                </a:solidFill>
              </a:rPr>
              <a:t>Compiling a procedure</a:t>
            </a:r>
          </a:p>
          <a:p>
            <a:pPr>
              <a:lnSpc>
                <a:spcPct val="90000"/>
              </a:lnSpc>
              <a:spcBef>
                <a:spcPct val="25000"/>
              </a:spcBef>
              <a:buClr>
                <a:schemeClr val="accent2"/>
              </a:buClr>
              <a:buNone/>
            </a:pPr>
            <a:r>
              <a:rPr lang="en-US" sz="3000" dirty="0" smtClean="0">
                <a:solidFill>
                  <a:schemeClr val="tx1"/>
                </a:solidFill>
                <a:latin typeface="Courier New" pitchFamily="49" charset="0"/>
              </a:rPr>
              <a:t>	</a:t>
            </a:r>
            <a:r>
              <a:rPr lang="en-US" sz="2300" b="1" dirty="0" smtClean="0">
                <a:solidFill>
                  <a:schemeClr val="tx1"/>
                </a:solidFill>
                <a:latin typeface="Courier New" pitchFamily="49" charset="0"/>
              </a:rPr>
              <a:t>COMPILE {</a:t>
            </a:r>
            <a:r>
              <a:rPr lang="en-US" sz="2300" b="1" i="1" dirty="0" smtClean="0">
                <a:solidFill>
                  <a:schemeClr val="tx1"/>
                </a:solidFill>
                <a:latin typeface="Courier New" pitchFamily="49" charset="0"/>
              </a:rPr>
              <a:t>procedure</a:t>
            </a:r>
            <a:r>
              <a:rPr lang="en-US" sz="2300" b="1" dirty="0" smtClean="0">
                <a:solidFill>
                  <a:schemeClr val="tx1"/>
                </a:solidFill>
                <a:latin typeface="Courier New" pitchFamily="49" charset="0"/>
              </a:rPr>
              <a:t>} [SAVE [INTO </a:t>
            </a:r>
            <a:r>
              <a:rPr lang="en-US" sz="2300" b="1" i="1" dirty="0" smtClean="0">
                <a:solidFill>
                  <a:schemeClr val="tx1"/>
                </a:solidFill>
                <a:latin typeface="Courier New" pitchFamily="49" charset="0"/>
              </a:rPr>
              <a:t>directory</a:t>
            </a:r>
            <a:r>
              <a:rPr lang="en-US" sz="2300" b="1" dirty="0" smtClean="0">
                <a:solidFill>
                  <a:schemeClr val="tx1"/>
                </a:solidFill>
                <a:latin typeface="Courier New" pitchFamily="49" charset="0"/>
              </a:rPr>
              <a:t>]].</a:t>
            </a:r>
            <a:endParaRPr lang="en-US" sz="3000" b="1" dirty="0" smtClean="0">
              <a:solidFill>
                <a:schemeClr val="tx1"/>
              </a:solidFill>
            </a:endParaRPr>
          </a:p>
          <a:p>
            <a:pPr>
              <a:lnSpc>
                <a:spcPct val="90000"/>
              </a:lnSpc>
              <a:spcBef>
                <a:spcPts val="1200"/>
              </a:spcBef>
              <a:buClr>
                <a:schemeClr val="accent2"/>
              </a:buClr>
              <a:buFont typeface="Arial" pitchFamily="34" charset="0"/>
              <a:buChar char="•"/>
            </a:pPr>
            <a:r>
              <a:rPr lang="en-US" dirty="0" smtClean="0">
                <a:solidFill>
                  <a:schemeClr val="tx2">
                    <a:lumMod val="90000"/>
                    <a:lumOff val="10000"/>
                  </a:schemeClr>
                </a:solidFill>
              </a:rPr>
              <a:t>Produces R-code for the source procedure</a:t>
            </a:r>
          </a:p>
          <a:p>
            <a:pPr marL="347472" indent="-274320">
              <a:lnSpc>
                <a:spcPct val="90000"/>
              </a:lnSpc>
              <a:spcBef>
                <a:spcPts val="1200"/>
              </a:spcBef>
              <a:buClr>
                <a:schemeClr val="accent2"/>
              </a:buClr>
              <a:buFont typeface="Arial" pitchFamily="34" charset="0"/>
              <a:buChar char="•"/>
            </a:pPr>
            <a:r>
              <a:rPr lang="en-US" dirty="0" smtClean="0">
                <a:solidFill>
                  <a:schemeClr val="tx2">
                    <a:lumMod val="90000"/>
                    <a:lumOff val="10000"/>
                  </a:schemeClr>
                </a:solidFill>
              </a:rPr>
              <a:t>When Progress finds both R-code and source, it executes the R-code</a:t>
            </a:r>
          </a:p>
          <a:p>
            <a:pPr marL="347472" indent="-274320">
              <a:lnSpc>
                <a:spcPct val="90000"/>
              </a:lnSpc>
              <a:spcBef>
                <a:spcPts val="1200"/>
              </a:spcBef>
              <a:buClr>
                <a:schemeClr val="accent2"/>
              </a:buClr>
              <a:buFont typeface="Arial" pitchFamily="34" charset="0"/>
              <a:buChar char="•"/>
            </a:pPr>
            <a:r>
              <a:rPr lang="en-US" dirty="0" smtClean="0">
                <a:solidFill>
                  <a:schemeClr val="tx2">
                    <a:lumMod val="90000"/>
                    <a:lumOff val="10000"/>
                  </a:schemeClr>
                </a:solidFill>
              </a:rPr>
              <a:t>Can supply optional parameters: XREF, LISTING</a:t>
            </a:r>
          </a:p>
          <a:p>
            <a:pPr>
              <a:buNone/>
            </a:pPr>
            <a:endParaRPr lang="en-US" dirty="0"/>
          </a:p>
        </p:txBody>
      </p:sp>
      <p:sp>
        <p:nvSpPr>
          <p:cNvPr id="4" name="Title 3"/>
          <p:cNvSpPr>
            <a:spLocks noGrp="1"/>
          </p:cNvSpPr>
          <p:nvPr>
            <p:ph type="title"/>
          </p:nvPr>
        </p:nvSpPr>
        <p:spPr>
          <a:xfrm>
            <a:off x="457200" y="293548"/>
            <a:ext cx="8229600" cy="708730"/>
          </a:xfrm>
        </p:spPr>
        <p:txBody>
          <a:bodyPr/>
          <a:lstStyle/>
          <a:p>
            <a:r>
              <a:rPr lang="en-US" dirty="0" smtClean="0"/>
              <a:t>Compiling Code</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GS-410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 xmlns:p14="http://schemas.microsoft.com/office/powerpoint/2010/main" val="2270817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84166"/>
            <a:ext cx="8229600" cy="5231967"/>
          </a:xfrm>
        </p:spPr>
        <p:txBody>
          <a:bodyPr/>
          <a:lstStyle/>
          <a:p>
            <a:pPr marL="457200" indent="-457200">
              <a:buNone/>
            </a:pPr>
            <a:r>
              <a:rPr lang="en-US" b="1" dirty="0" smtClean="0">
                <a:solidFill>
                  <a:schemeClr val="tx1"/>
                </a:solidFill>
                <a:latin typeface="Courier New" pitchFamily="49" charset="0"/>
                <a:cs typeface="Courier New" pitchFamily="49" charset="0"/>
              </a:rPr>
              <a:t>COMPILE </a:t>
            </a:r>
            <a:r>
              <a:rPr lang="en-US" b="1" i="1" dirty="0" smtClean="0">
                <a:solidFill>
                  <a:schemeClr val="tx1"/>
                </a:solidFill>
                <a:latin typeface="Courier New" pitchFamily="49" charset="0"/>
                <a:cs typeface="Courier New" pitchFamily="49" charset="0"/>
              </a:rPr>
              <a:t>filename.p</a:t>
            </a:r>
            <a:r>
              <a:rPr lang="en-US" b="1" dirty="0" smtClean="0">
                <a:solidFill>
                  <a:schemeClr val="tx1"/>
                </a:solidFill>
                <a:latin typeface="Courier New" pitchFamily="49" charset="0"/>
                <a:cs typeface="Courier New" pitchFamily="49" charset="0"/>
              </a:rPr>
              <a:t> XREF </a:t>
            </a:r>
            <a:r>
              <a:rPr lang="en-US" b="1" i="1" dirty="0" smtClean="0">
                <a:solidFill>
                  <a:schemeClr val="tx1"/>
                </a:solidFill>
                <a:latin typeface="Courier New" pitchFamily="49" charset="0"/>
                <a:cs typeface="Courier New" pitchFamily="49" charset="0"/>
              </a:rPr>
              <a:t>xreffile</a:t>
            </a:r>
            <a:r>
              <a:rPr lang="en-US" b="1" dirty="0" smtClean="0">
                <a:solidFill>
                  <a:schemeClr val="tx1"/>
                </a:solidFill>
                <a:latin typeface="Courier New" pitchFamily="49" charset="0"/>
                <a:cs typeface="Courier New" pitchFamily="49" charset="0"/>
              </a:rPr>
              <a:t>.</a:t>
            </a:r>
            <a:r>
              <a:rPr lang="en-US" b="1" i="1" dirty="0" smtClean="0">
                <a:solidFill>
                  <a:schemeClr val="tx1"/>
                </a:solidFill>
                <a:latin typeface="Courier New" pitchFamily="49" charset="0"/>
                <a:cs typeface="Courier New" pitchFamily="49" charset="0"/>
              </a:rPr>
              <a:t>txt</a:t>
            </a:r>
          </a:p>
          <a:p>
            <a:pPr marL="457200" indent="-457200"/>
            <a:endParaRPr lang="en-US" dirty="0" smtClean="0">
              <a:solidFill>
                <a:schemeClr val="tx2">
                  <a:lumMod val="90000"/>
                  <a:lumOff val="10000"/>
                </a:schemeClr>
              </a:solidFill>
            </a:endParaRPr>
          </a:p>
          <a:p>
            <a:pPr marL="457200" indent="-457200"/>
            <a:r>
              <a:rPr lang="en-US" dirty="0" smtClean="0">
                <a:solidFill>
                  <a:schemeClr val="tx2">
                    <a:lumMod val="90000"/>
                    <a:lumOff val="10000"/>
                  </a:schemeClr>
                </a:solidFill>
              </a:rPr>
              <a:t>Writes cross-reference information between procedures and Progress objects </a:t>
            </a:r>
          </a:p>
          <a:p>
            <a:pPr marL="457200" indent="-457200">
              <a:spcBef>
                <a:spcPts val="1200"/>
              </a:spcBef>
            </a:pPr>
            <a:r>
              <a:rPr lang="en-US" dirty="0" smtClean="0">
                <a:solidFill>
                  <a:schemeClr val="tx2">
                    <a:lumMod val="90000"/>
                    <a:lumOff val="10000"/>
                  </a:schemeClr>
                </a:solidFill>
              </a:rPr>
              <a:t>Output  results to the xref file name (xreffile.txt) or VALUE (expression)</a:t>
            </a:r>
          </a:p>
          <a:p>
            <a:pPr marL="457200" indent="-457200">
              <a:spcBef>
                <a:spcPts val="1200"/>
              </a:spcBef>
            </a:pPr>
            <a:r>
              <a:rPr lang="en-US" dirty="0" smtClean="0">
                <a:solidFill>
                  <a:schemeClr val="tx2">
                    <a:lumMod val="90000"/>
                    <a:lumOff val="10000"/>
                  </a:schemeClr>
                </a:solidFill>
              </a:rPr>
              <a:t>Shows indexes used</a:t>
            </a:r>
          </a:p>
          <a:p>
            <a:pPr marL="0" lvl="1" indent="0">
              <a:buNone/>
            </a:pPr>
            <a:endParaRPr lang="en-US" dirty="0" smtClean="0">
              <a:solidFill>
                <a:schemeClr val="tx2">
                  <a:lumMod val="90000"/>
                  <a:lumOff val="10000"/>
                </a:schemeClr>
              </a:solidFill>
            </a:endParaRPr>
          </a:p>
        </p:txBody>
      </p:sp>
      <p:sp>
        <p:nvSpPr>
          <p:cNvPr id="4" name="Title 3"/>
          <p:cNvSpPr>
            <a:spLocks noGrp="1"/>
          </p:cNvSpPr>
          <p:nvPr>
            <p:ph type="title"/>
          </p:nvPr>
        </p:nvSpPr>
        <p:spPr>
          <a:xfrm>
            <a:off x="457200" y="375436"/>
            <a:ext cx="8229600" cy="708730"/>
          </a:xfrm>
        </p:spPr>
        <p:txBody>
          <a:bodyPr/>
          <a:lstStyle/>
          <a:p>
            <a:r>
              <a:rPr lang="en-US" dirty="0" smtClean="0"/>
              <a:t>Compile XREF</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GS-420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61818"/>
            <a:ext cx="8229600" cy="5354316"/>
          </a:xfrm>
        </p:spPr>
        <p:txBody>
          <a:bodyPr>
            <a:normAutofit fontScale="55000" lnSpcReduction="20000"/>
          </a:bodyPr>
          <a:lstStyle/>
          <a:p>
            <a:pPr>
              <a:buNone/>
            </a:pPr>
            <a:r>
              <a:rPr lang="en-US" sz="4500" dirty="0" smtClean="0"/>
              <a:t>The two search strings in bold text show index usage</a:t>
            </a:r>
            <a:r>
              <a:rPr lang="en-US" dirty="0" smtClean="0"/>
              <a:t>.</a:t>
            </a:r>
          </a:p>
          <a:p>
            <a:pPr>
              <a:buNone/>
            </a:pPr>
            <a:r>
              <a:rPr lang="en-US" dirty="0" smtClean="0">
                <a:latin typeface="Courier New" pitchFamily="49" charset="0"/>
                <a:cs typeface="Courier New" pitchFamily="49" charset="0"/>
              </a:rPr>
              <a:t> </a:t>
            </a:r>
          </a:p>
          <a:p>
            <a:pPr>
              <a:buNone/>
            </a:pPr>
            <a:r>
              <a:rPr lang="en-US" sz="2900" dirty="0" smtClean="0">
                <a:latin typeface="Courier New" pitchFamily="49" charset="0"/>
                <a:cs typeface="Courier New" pitchFamily="49" charset="0"/>
              </a:rPr>
              <a:t>1 COMPILE c:\_OE10\code\xref.p</a:t>
            </a:r>
          </a:p>
          <a:p>
            <a:pPr>
              <a:buNone/>
            </a:pPr>
            <a:r>
              <a:rPr lang="en-US" sz="2900" dirty="0" smtClean="0">
                <a:latin typeface="Courier New" pitchFamily="49" charset="0"/>
                <a:cs typeface="Courier New" pitchFamily="49" charset="0"/>
              </a:rPr>
              <a:t>1 CPINTERNAL ISO8859-1</a:t>
            </a:r>
          </a:p>
          <a:p>
            <a:pPr>
              <a:buNone/>
            </a:pPr>
            <a:r>
              <a:rPr lang="en-US" sz="2900" dirty="0" smtClean="0">
                <a:latin typeface="Courier New" pitchFamily="49" charset="0"/>
                <a:cs typeface="Courier New" pitchFamily="49" charset="0"/>
              </a:rPr>
              <a:t>1 CPSTREAM ISO8859-1</a:t>
            </a:r>
          </a:p>
          <a:p>
            <a:pPr>
              <a:buNone/>
            </a:pPr>
            <a:r>
              <a:rPr lang="en-US" sz="2900" dirty="0" smtClean="0">
                <a:latin typeface="Courier New" pitchFamily="49" charset="0"/>
                <a:cs typeface="Courier New" pitchFamily="49" charset="0"/>
              </a:rPr>
              <a:t>1 STRING "pt_mstr" 7 NONE UNTRANSLATABLE </a:t>
            </a:r>
          </a:p>
          <a:p>
            <a:pPr>
              <a:buNone/>
            </a:pPr>
            <a:r>
              <a:rPr lang="en-US" sz="2900" b="1" dirty="0" smtClean="0">
                <a:latin typeface="Courier New" pitchFamily="49" charset="0"/>
                <a:cs typeface="Courier New" pitchFamily="49" charset="0"/>
              </a:rPr>
              <a:t>1 SEARCH train1.pt_mstr pt_part WHOLE-INDEX</a:t>
            </a:r>
          </a:p>
          <a:p>
            <a:pPr>
              <a:buNone/>
            </a:pPr>
            <a:r>
              <a:rPr lang="en-US" sz="2900" dirty="0" smtClean="0">
                <a:latin typeface="Courier New" pitchFamily="49" charset="0"/>
                <a:cs typeface="Courier New" pitchFamily="49" charset="0"/>
              </a:rPr>
              <a:t>4 STRING "pl_mstr" 7 NONE UNTRANSLATABLE </a:t>
            </a:r>
          </a:p>
          <a:p>
            <a:pPr>
              <a:buNone/>
            </a:pPr>
            <a:r>
              <a:rPr lang="en-US" sz="2900" dirty="0" smtClean="0">
                <a:latin typeface="Courier New" pitchFamily="49" charset="0"/>
                <a:cs typeface="Courier New" pitchFamily="49" charset="0"/>
              </a:rPr>
              <a:t>4 ACCESS train1.pl_mstr pl_domain </a:t>
            </a:r>
          </a:p>
          <a:p>
            <a:pPr>
              <a:buNone/>
            </a:pPr>
            <a:r>
              <a:rPr lang="en-US" sz="2900" dirty="0" smtClean="0">
                <a:latin typeface="Courier New" pitchFamily="49" charset="0"/>
                <a:cs typeface="Courier New" pitchFamily="49" charset="0"/>
              </a:rPr>
              <a:t>4 ACCESS train1.pt_mstr pt_domain </a:t>
            </a:r>
          </a:p>
          <a:p>
            <a:pPr>
              <a:buNone/>
            </a:pPr>
            <a:r>
              <a:rPr lang="en-US" sz="2900" dirty="0" smtClean="0">
                <a:latin typeface="Courier New" pitchFamily="49" charset="0"/>
                <a:cs typeface="Courier New" pitchFamily="49" charset="0"/>
              </a:rPr>
              <a:t>4 ACCESS train1.pl_mstr pl_prod_line </a:t>
            </a:r>
          </a:p>
          <a:p>
            <a:pPr>
              <a:buNone/>
            </a:pPr>
            <a:r>
              <a:rPr lang="en-US" sz="2900" dirty="0" smtClean="0">
                <a:latin typeface="Courier New" pitchFamily="49" charset="0"/>
                <a:cs typeface="Courier New" pitchFamily="49" charset="0"/>
              </a:rPr>
              <a:t>4 ACCESS train1.pt_mstr pt_prod_line </a:t>
            </a:r>
          </a:p>
          <a:p>
            <a:pPr>
              <a:buNone/>
            </a:pPr>
            <a:r>
              <a:rPr lang="en-US" sz="2900" b="1" dirty="0" smtClean="0">
                <a:latin typeface="Courier New" pitchFamily="49" charset="0"/>
                <a:cs typeface="Courier New" pitchFamily="49" charset="0"/>
              </a:rPr>
              <a:t>4 SEARCH train1.pl_mstr pl_prod_line</a:t>
            </a:r>
          </a:p>
          <a:p>
            <a:pPr>
              <a:buNone/>
            </a:pPr>
            <a:r>
              <a:rPr lang="en-US" sz="2900" dirty="0" smtClean="0">
                <a:latin typeface="Courier New" pitchFamily="49" charset="0"/>
                <a:cs typeface="Courier New" pitchFamily="49" charset="0"/>
              </a:rPr>
              <a:t>5 ACCESS train1.pt_mstr pt_part </a:t>
            </a:r>
          </a:p>
          <a:p>
            <a:pPr>
              <a:buNone/>
            </a:pPr>
            <a:r>
              <a:rPr lang="en-US" sz="2900" dirty="0" smtClean="0">
                <a:latin typeface="Courier New" pitchFamily="49" charset="0"/>
                <a:cs typeface="Courier New" pitchFamily="49" charset="0"/>
              </a:rPr>
              <a:t>5 ACCESS train1.pt_mstr pt_desc1 </a:t>
            </a:r>
          </a:p>
          <a:p>
            <a:pPr>
              <a:buNone/>
            </a:pPr>
            <a:r>
              <a:rPr lang="en-US" sz="2900" dirty="0" smtClean="0">
                <a:latin typeface="Courier New" pitchFamily="49" charset="0"/>
                <a:cs typeface="Courier New" pitchFamily="49" charset="0"/>
              </a:rPr>
              <a:t>5 ACCESS train1.pl_mstr pl_prod_line </a:t>
            </a:r>
          </a:p>
          <a:p>
            <a:pPr>
              <a:buNone/>
            </a:pPr>
            <a:r>
              <a:rPr lang="en-US" sz="2900" dirty="0" smtClean="0">
                <a:latin typeface="Courier New" pitchFamily="49" charset="0"/>
                <a:cs typeface="Courier New" pitchFamily="49" charset="0"/>
              </a:rPr>
              <a:t>5 ACCESS train1.pt_mstr pt_um </a:t>
            </a:r>
          </a:p>
          <a:p>
            <a:pPr>
              <a:buNone/>
            </a:pPr>
            <a:r>
              <a:rPr lang="en-US" sz="2900" dirty="0" smtClean="0">
                <a:latin typeface="Courier New" pitchFamily="49" charset="0"/>
                <a:cs typeface="Courier New" pitchFamily="49" charset="0"/>
              </a:rPr>
              <a:t>5 ACCESS train1.pt_mstr pt_price</a:t>
            </a:r>
            <a:r>
              <a:rPr lang="en-US" dirty="0" smtClean="0">
                <a:latin typeface="Courier New" pitchFamily="49" charset="0"/>
                <a:cs typeface="Courier New" pitchFamily="49" charset="0"/>
              </a:rPr>
              <a:t> </a:t>
            </a:r>
          </a:p>
        </p:txBody>
      </p:sp>
      <p:sp>
        <p:nvSpPr>
          <p:cNvPr id="4" name="Title 3"/>
          <p:cNvSpPr>
            <a:spLocks noGrp="1"/>
          </p:cNvSpPr>
          <p:nvPr>
            <p:ph type="title"/>
          </p:nvPr>
        </p:nvSpPr>
        <p:spPr>
          <a:xfrm>
            <a:off x="457200" y="253087"/>
            <a:ext cx="8229600" cy="708730"/>
          </a:xfrm>
        </p:spPr>
        <p:txBody>
          <a:bodyPr/>
          <a:lstStyle/>
          <a:p>
            <a:r>
              <a:rPr lang="en-US" dirty="0" smtClean="0"/>
              <a:t>XREF Output (partial)</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GS-430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199" y="1306286"/>
            <a:ext cx="8496795" cy="5009847"/>
          </a:xfrm>
        </p:spPr>
        <p:txBody>
          <a:bodyPr>
            <a:normAutofit fontScale="92500"/>
          </a:bodyPr>
          <a:lstStyle/>
          <a:p>
            <a:pPr>
              <a:buNone/>
            </a:pPr>
            <a:r>
              <a:rPr lang="en-US" sz="3000" b="1" dirty="0" smtClean="0">
                <a:solidFill>
                  <a:schemeClr val="tx1"/>
                </a:solidFill>
                <a:latin typeface="Courier New" pitchFamily="49" charset="0"/>
                <a:cs typeface="Courier New" pitchFamily="49" charset="0"/>
              </a:rPr>
              <a:t>COMPILE </a:t>
            </a:r>
            <a:r>
              <a:rPr lang="en-US" sz="3000" b="1" i="1" dirty="0" smtClean="0">
                <a:solidFill>
                  <a:schemeClr val="tx1"/>
                </a:solidFill>
                <a:latin typeface="Courier New" pitchFamily="49" charset="0"/>
                <a:cs typeface="Courier New" pitchFamily="49" charset="0"/>
              </a:rPr>
              <a:t>filename.p</a:t>
            </a:r>
            <a:r>
              <a:rPr lang="en-US" sz="3000" b="1" dirty="0" smtClean="0">
                <a:solidFill>
                  <a:schemeClr val="tx1"/>
                </a:solidFill>
                <a:latin typeface="Courier New" pitchFamily="49" charset="0"/>
                <a:cs typeface="Courier New" pitchFamily="49" charset="0"/>
              </a:rPr>
              <a:t> LISTING </a:t>
            </a:r>
            <a:r>
              <a:rPr lang="en-US" sz="3000" b="1" i="1" dirty="0" smtClean="0">
                <a:solidFill>
                  <a:schemeClr val="tx1"/>
                </a:solidFill>
                <a:latin typeface="Courier New" pitchFamily="49" charset="0"/>
                <a:cs typeface="Courier New" pitchFamily="49" charset="0"/>
              </a:rPr>
              <a:t>listfile.txt</a:t>
            </a:r>
          </a:p>
          <a:p>
            <a:pPr>
              <a:buNone/>
            </a:pPr>
            <a:r>
              <a:rPr lang="en-US" sz="3000" dirty="0" smtClean="0">
                <a:solidFill>
                  <a:schemeClr val="tx2">
                    <a:lumMod val="90000"/>
                    <a:lumOff val="10000"/>
                  </a:schemeClr>
                </a:solidFill>
              </a:rPr>
              <a:t>	</a:t>
            </a:r>
            <a:endParaRPr lang="en-US" sz="3200" dirty="0" smtClean="0">
              <a:solidFill>
                <a:schemeClr val="tx2">
                  <a:lumMod val="90000"/>
                  <a:lumOff val="10000"/>
                </a:schemeClr>
              </a:solidFill>
            </a:endParaRPr>
          </a:p>
          <a:p>
            <a:pPr marL="0" indent="0">
              <a:buNone/>
            </a:pPr>
            <a:r>
              <a:rPr lang="en-US" sz="3200" dirty="0" smtClean="0">
                <a:solidFill>
                  <a:schemeClr val="tx2">
                    <a:lumMod val="90000"/>
                    <a:lumOff val="10000"/>
                  </a:schemeClr>
                </a:solidFill>
              </a:rPr>
              <a:t>Produces a compilation listing that includes:</a:t>
            </a:r>
          </a:p>
          <a:p>
            <a:pPr>
              <a:lnSpc>
                <a:spcPct val="90000"/>
              </a:lnSpc>
              <a:spcBef>
                <a:spcPct val="25000"/>
              </a:spcBef>
              <a:buClr>
                <a:srgbClr val="F79646"/>
              </a:buClr>
              <a:buFont typeface="Arial" pitchFamily="34" charset="0"/>
              <a:buChar char="•"/>
            </a:pPr>
            <a:r>
              <a:rPr lang="en-US" sz="2900" dirty="0" smtClean="0">
                <a:solidFill>
                  <a:schemeClr val="tx2">
                    <a:lumMod val="90000"/>
                    <a:lumOff val="10000"/>
                  </a:schemeClr>
                </a:solidFill>
              </a:rPr>
              <a:t>Line-numbered file output with includes</a:t>
            </a:r>
          </a:p>
          <a:p>
            <a:pPr>
              <a:lnSpc>
                <a:spcPct val="90000"/>
              </a:lnSpc>
              <a:spcBef>
                <a:spcPct val="25000"/>
              </a:spcBef>
              <a:buClr>
                <a:srgbClr val="F79646"/>
              </a:buClr>
              <a:buFont typeface="Arial" pitchFamily="34" charset="0"/>
              <a:buChar char="•"/>
            </a:pPr>
            <a:r>
              <a:rPr lang="en-US" sz="2900" dirty="0" smtClean="0">
                <a:solidFill>
                  <a:schemeClr val="tx2">
                    <a:lumMod val="90000"/>
                    <a:lumOff val="10000"/>
                  </a:schemeClr>
                </a:solidFill>
              </a:rPr>
              <a:t>Block numbers</a:t>
            </a:r>
          </a:p>
          <a:p>
            <a:pPr>
              <a:lnSpc>
                <a:spcPct val="90000"/>
              </a:lnSpc>
              <a:spcBef>
                <a:spcPct val="25000"/>
              </a:spcBef>
              <a:buClr>
                <a:srgbClr val="F79646"/>
              </a:buClr>
              <a:buFont typeface="Arial" pitchFamily="34" charset="0"/>
              <a:buChar char="•"/>
            </a:pPr>
            <a:r>
              <a:rPr lang="en-US" sz="2900" dirty="0" smtClean="0">
                <a:solidFill>
                  <a:schemeClr val="tx2">
                    <a:lumMod val="90000"/>
                    <a:lumOff val="10000"/>
                  </a:schemeClr>
                </a:solidFill>
              </a:rPr>
              <a:t>Transaction scope</a:t>
            </a:r>
          </a:p>
          <a:p>
            <a:pPr>
              <a:lnSpc>
                <a:spcPct val="90000"/>
              </a:lnSpc>
              <a:spcBef>
                <a:spcPct val="25000"/>
              </a:spcBef>
              <a:buClr>
                <a:srgbClr val="F79646"/>
              </a:buClr>
              <a:buFont typeface="Arial" pitchFamily="34" charset="0"/>
              <a:buChar char="•"/>
            </a:pPr>
            <a:r>
              <a:rPr lang="en-US" sz="2900" dirty="0" smtClean="0">
                <a:solidFill>
                  <a:schemeClr val="tx2">
                    <a:lumMod val="90000"/>
                    <a:lumOff val="10000"/>
                  </a:schemeClr>
                </a:solidFill>
              </a:rPr>
              <a:t>Frame scope and names</a:t>
            </a:r>
          </a:p>
          <a:p>
            <a:pPr>
              <a:lnSpc>
                <a:spcPct val="90000"/>
              </a:lnSpc>
              <a:spcBef>
                <a:spcPct val="25000"/>
              </a:spcBef>
              <a:buClr>
                <a:srgbClr val="F79646"/>
              </a:buClr>
              <a:buFont typeface="Arial" pitchFamily="34" charset="0"/>
              <a:buChar char="•"/>
            </a:pPr>
            <a:r>
              <a:rPr lang="en-US" sz="2900" dirty="0" smtClean="0">
                <a:solidFill>
                  <a:schemeClr val="tx2">
                    <a:lumMod val="90000"/>
                    <a:lumOff val="10000"/>
                  </a:schemeClr>
                </a:solidFill>
              </a:rPr>
              <a:t>Database buffers (record scope)</a:t>
            </a:r>
            <a:endParaRPr lang="en-US" dirty="0" smtClean="0">
              <a:solidFill>
                <a:schemeClr val="tx2">
                  <a:lumMod val="90000"/>
                  <a:lumOff val="10000"/>
                </a:schemeClr>
              </a:solidFill>
            </a:endParaRPr>
          </a:p>
          <a:p>
            <a:pPr>
              <a:buNone/>
            </a:pPr>
            <a:endParaRPr lang="en-US" dirty="0" smtClean="0">
              <a:solidFill>
                <a:schemeClr val="tx2">
                  <a:lumMod val="90000"/>
                  <a:lumOff val="10000"/>
                </a:schemeClr>
              </a:solidFill>
            </a:endParaRPr>
          </a:p>
          <a:p>
            <a:pPr>
              <a:buNone/>
            </a:pPr>
            <a:r>
              <a:rPr lang="en-US" dirty="0" smtClean="0">
                <a:solidFill>
                  <a:schemeClr val="tx2">
                    <a:lumMod val="90000"/>
                    <a:lumOff val="10000"/>
                  </a:schemeClr>
                </a:solidFill>
              </a:rPr>
              <a:t>	</a:t>
            </a:r>
            <a:endParaRPr lang="en-US" dirty="0">
              <a:solidFill>
                <a:schemeClr val="tx2">
                  <a:lumMod val="90000"/>
                  <a:lumOff val="10000"/>
                </a:schemeClr>
              </a:solidFill>
            </a:endParaRPr>
          </a:p>
        </p:txBody>
      </p:sp>
      <p:sp>
        <p:nvSpPr>
          <p:cNvPr id="4" name="Title 3"/>
          <p:cNvSpPr>
            <a:spLocks noGrp="1"/>
          </p:cNvSpPr>
          <p:nvPr>
            <p:ph type="title"/>
          </p:nvPr>
        </p:nvSpPr>
        <p:spPr>
          <a:xfrm>
            <a:off x="457200" y="361788"/>
            <a:ext cx="8229600" cy="708730"/>
          </a:xfrm>
        </p:spPr>
        <p:txBody>
          <a:bodyPr/>
          <a:lstStyle/>
          <a:p>
            <a:r>
              <a:rPr lang="en-US" dirty="0" smtClean="0"/>
              <a:t>Compile Listing</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GS-440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98570"/>
            <a:ext cx="8229600" cy="716523"/>
          </a:xfrm>
        </p:spPr>
        <p:txBody>
          <a:bodyPr/>
          <a:lstStyle/>
          <a:p>
            <a:r>
              <a:rPr lang="en-US" dirty="0" smtClean="0"/>
              <a:t>Leaving the Progress Editor</a:t>
            </a:r>
            <a:endParaRPr lang="en-US" dirty="0"/>
          </a:p>
        </p:txBody>
      </p:sp>
      <p:sp>
        <p:nvSpPr>
          <p:cNvPr id="5" name="Content Placeholder 2"/>
          <p:cNvSpPr txBox="1">
            <a:spLocks/>
          </p:cNvSpPr>
          <p:nvPr/>
        </p:nvSpPr>
        <p:spPr>
          <a:xfrm>
            <a:off x="609600" y="1258784"/>
            <a:ext cx="8446640" cy="5209750"/>
          </a:xfrm>
          <a:prstGeom prst="rect">
            <a:avLst/>
          </a:prstGeom>
        </p:spPr>
        <p:txBody>
          <a:bodyPr>
            <a:normAutofit/>
          </a:bodyPr>
          <a:lstStyle/>
          <a:p>
            <a:pPr marL="342900" indent="-342900">
              <a:spcBef>
                <a:spcPct val="20000"/>
              </a:spcBef>
              <a:buClr>
                <a:schemeClr val="accent6"/>
              </a:buClr>
              <a:buFont typeface="Arial"/>
              <a:buChar char="•"/>
              <a:defRPr/>
            </a:pPr>
            <a:r>
              <a:rPr lang="en-US" sz="3200" dirty="0" smtClean="0">
                <a:solidFill>
                  <a:schemeClr val="tx2">
                    <a:lumMod val="90000"/>
                    <a:lumOff val="10000"/>
                  </a:schemeClr>
                </a:solidFill>
                <a:cs typeface="Century Gothic"/>
              </a:rPr>
              <a:t>Returns to QAD EA screen</a:t>
            </a:r>
          </a:p>
          <a:p>
            <a:pPr marL="342900" indent="-342900">
              <a:spcBef>
                <a:spcPct val="20000"/>
              </a:spcBef>
              <a:buClr>
                <a:schemeClr val="accent6"/>
              </a:buClr>
              <a:buFont typeface="Arial"/>
              <a:buChar char="•"/>
              <a:defRPr/>
            </a:pPr>
            <a:r>
              <a:rPr lang="en-US" sz="3200" dirty="0" smtClean="0">
                <a:solidFill>
                  <a:schemeClr val="tx2">
                    <a:lumMod val="90000"/>
                    <a:lumOff val="10000"/>
                  </a:schemeClr>
                </a:solidFill>
                <a:cs typeface="Century Gothic"/>
              </a:rPr>
              <a:t>Two ways to leave</a:t>
            </a:r>
          </a:p>
          <a:p>
            <a:pPr marL="800100" lvl="1" indent="-342900">
              <a:spcBef>
                <a:spcPct val="20000"/>
              </a:spcBef>
              <a:buClr>
                <a:schemeClr val="accent6"/>
              </a:buClr>
              <a:buFont typeface="Century Gothic" pitchFamily="34" charset="0"/>
              <a:buChar char="-"/>
              <a:defRPr/>
            </a:pPr>
            <a:r>
              <a:rPr lang="en-US" sz="2800" dirty="0" smtClean="0">
                <a:solidFill>
                  <a:schemeClr val="tx2">
                    <a:lumMod val="90000"/>
                    <a:lumOff val="10000"/>
                  </a:schemeClr>
                </a:solidFill>
                <a:cs typeface="Century Gothic"/>
              </a:rPr>
              <a:t>Type </a:t>
            </a:r>
            <a:r>
              <a:rPr lang="en-US" sz="2800" b="1" dirty="0" smtClean="0">
                <a:solidFill>
                  <a:schemeClr val="tx2">
                    <a:lumMod val="90000"/>
                    <a:lumOff val="10000"/>
                  </a:schemeClr>
                </a:solidFill>
                <a:cs typeface="Century Gothic"/>
              </a:rPr>
              <a:t>Quit</a:t>
            </a:r>
            <a:r>
              <a:rPr lang="en-US" sz="2800" dirty="0" smtClean="0">
                <a:solidFill>
                  <a:schemeClr val="tx2">
                    <a:lumMod val="90000"/>
                    <a:lumOff val="10000"/>
                  </a:schemeClr>
                </a:solidFill>
                <a:cs typeface="Century Gothic"/>
              </a:rPr>
              <a:t> in a clear session and press F2 (GUI), F1 (Character)</a:t>
            </a:r>
          </a:p>
          <a:p>
            <a:pPr marL="800100" lvl="1" indent="-342900">
              <a:spcBef>
                <a:spcPct val="20000"/>
              </a:spcBef>
              <a:buClr>
                <a:schemeClr val="accent6"/>
              </a:buClr>
              <a:buFont typeface="Century Gothic" pitchFamily="34" charset="0"/>
              <a:buChar char="-"/>
              <a:defRPr/>
            </a:pPr>
            <a:r>
              <a:rPr lang="en-US" sz="2800" dirty="0" smtClean="0">
                <a:solidFill>
                  <a:schemeClr val="tx2">
                    <a:lumMod val="90000"/>
                    <a:lumOff val="10000"/>
                  </a:schemeClr>
                </a:solidFill>
                <a:cs typeface="Century Gothic"/>
              </a:rPr>
              <a:t>Select </a:t>
            </a:r>
            <a:r>
              <a:rPr lang="en-US" sz="2800" b="1" dirty="0" smtClean="0">
                <a:solidFill>
                  <a:schemeClr val="tx2">
                    <a:lumMod val="90000"/>
                    <a:lumOff val="10000"/>
                  </a:schemeClr>
                </a:solidFill>
                <a:cs typeface="Century Gothic"/>
              </a:rPr>
              <a:t>File | Exit </a:t>
            </a:r>
            <a:r>
              <a:rPr lang="en-US" sz="2800" dirty="0" smtClean="0">
                <a:solidFill>
                  <a:schemeClr val="tx2">
                    <a:lumMod val="90000"/>
                    <a:lumOff val="10000"/>
                  </a:schemeClr>
                </a:solidFill>
                <a:cs typeface="Century Gothic"/>
              </a:rPr>
              <a:t>from the menu</a:t>
            </a:r>
            <a:endParaRPr lang="en-US" sz="2400" dirty="0" smtClean="0">
              <a:solidFill>
                <a:schemeClr val="tx2">
                  <a:lumMod val="90000"/>
                  <a:lumOff val="10000"/>
                </a:schemeClr>
              </a:solidFill>
              <a:cs typeface="Century Gothic"/>
            </a:endParaRPr>
          </a:p>
          <a:p>
            <a:pPr marL="1371600" lvl="2" indent="-457200">
              <a:spcBef>
                <a:spcPct val="20000"/>
              </a:spcBef>
              <a:buClr>
                <a:schemeClr val="accent6"/>
              </a:buClr>
              <a:buFont typeface="+mj-lt"/>
              <a:buAutoNum type="arabicPeriod"/>
              <a:defRPr/>
            </a:pPr>
            <a:endParaRPr lang="en-US" sz="2400" dirty="0" smtClean="0">
              <a:solidFill>
                <a:schemeClr val="tx2">
                  <a:lumMod val="90000"/>
                  <a:lumOff val="10000"/>
                </a:schemeClr>
              </a:solidFill>
              <a:cs typeface="Century Gothic"/>
            </a:endParaRPr>
          </a:p>
          <a:p>
            <a:pPr marL="800100" lvl="1" indent="-342900">
              <a:spcBef>
                <a:spcPct val="20000"/>
              </a:spcBef>
              <a:buClr>
                <a:schemeClr val="accent6"/>
              </a:buClr>
              <a:buFont typeface="Arial"/>
              <a:buChar char="•"/>
              <a:defRPr/>
            </a:pPr>
            <a:endParaRPr lang="en-US" sz="3100" dirty="0" smtClean="0">
              <a:solidFill>
                <a:schemeClr val="tx2">
                  <a:lumMod val="90000"/>
                  <a:lumOff val="10000"/>
                </a:schemeClr>
              </a:solidFill>
              <a:cs typeface="Century Gothic"/>
            </a:endParaRPr>
          </a:p>
          <a:p>
            <a:pPr marL="342900" indent="-342900">
              <a:spcBef>
                <a:spcPct val="20000"/>
              </a:spcBef>
              <a:buClr>
                <a:schemeClr val="accent6"/>
              </a:buClr>
              <a:defRPr/>
            </a:pPr>
            <a:endParaRPr lang="en-US" sz="3100" dirty="0" smtClean="0">
              <a:solidFill>
                <a:schemeClr val="tx2">
                  <a:lumMod val="90000"/>
                  <a:lumOff val="10000"/>
                </a:schemeClr>
              </a:solidFill>
              <a:cs typeface="Century Gothic"/>
            </a:endParaRPr>
          </a:p>
        </p:txBody>
      </p:sp>
      <p:sp>
        <p:nvSpPr>
          <p:cNvPr id="6"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GS-450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551176"/>
            <a:ext cx="8229600" cy="716523"/>
          </a:xfrm>
        </p:spPr>
        <p:txBody>
          <a:bodyPr/>
          <a:lstStyle/>
          <a:p>
            <a:r>
              <a:rPr lang="en-US" dirty="0" smtClean="0"/>
              <a:t>Exercise 3-3: Leaving</a:t>
            </a:r>
            <a:endParaRPr lang="en-US" dirty="0"/>
          </a:p>
        </p:txBody>
      </p:sp>
      <p:sp>
        <p:nvSpPr>
          <p:cNvPr id="5"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6"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10"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GS-460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1002278"/>
            <a:ext cx="8229600" cy="5313855"/>
          </a:xfrm>
        </p:spPr>
        <p:txBody>
          <a:bodyPr>
            <a:normAutofit/>
          </a:bodyPr>
          <a:lstStyle/>
          <a:p>
            <a:pPr>
              <a:buNone/>
            </a:pPr>
            <a:r>
              <a:rPr lang="en-GB" sz="3200" dirty="0" smtClean="0">
                <a:solidFill>
                  <a:schemeClr val="tx2">
                    <a:lumMod val="90000"/>
                    <a:lumOff val="10000"/>
                  </a:schemeClr>
                </a:solidFill>
              </a:rPr>
              <a:t>You should know how to:</a:t>
            </a:r>
            <a:endParaRPr lang="en-US" sz="3200" dirty="0" smtClean="0">
              <a:solidFill>
                <a:schemeClr val="tx2">
                  <a:lumMod val="90000"/>
                  <a:lumOff val="10000"/>
                </a:schemeClr>
              </a:solidFill>
            </a:endParaRPr>
          </a:p>
          <a:p>
            <a:pPr marL="365760"/>
            <a:r>
              <a:rPr lang="en-US" dirty="0" smtClean="0"/>
              <a:t>Enter the Progress Editor</a:t>
            </a:r>
          </a:p>
          <a:p>
            <a:pPr marL="365760"/>
            <a:r>
              <a:rPr lang="en-US" dirty="0" smtClean="0"/>
              <a:t>Save and retrieve a Progress file</a:t>
            </a:r>
          </a:p>
          <a:p>
            <a:pPr marL="365760"/>
            <a:r>
              <a:rPr lang="en-US" dirty="0" smtClean="0"/>
              <a:t>Review error messages</a:t>
            </a:r>
            <a:endParaRPr lang="en-US" sz="2000" dirty="0" smtClean="0"/>
          </a:p>
          <a:p>
            <a:pPr marL="365760"/>
            <a:r>
              <a:rPr lang="en-US" dirty="0" smtClean="0"/>
              <a:t>Copy/paste/delete text </a:t>
            </a:r>
            <a:endParaRPr lang="en-US" sz="2000" dirty="0" smtClean="0"/>
          </a:p>
          <a:p>
            <a:pPr marL="365760"/>
            <a:r>
              <a:rPr lang="en-US" dirty="0" smtClean="0"/>
              <a:t>Use the Editing menu</a:t>
            </a:r>
            <a:endParaRPr lang="en-US" sz="2000" dirty="0" smtClean="0"/>
          </a:p>
          <a:p>
            <a:pPr marL="365760"/>
            <a:r>
              <a:rPr lang="en-US" dirty="0" smtClean="0"/>
              <a:t>Execute Progress procedures</a:t>
            </a:r>
            <a:endParaRPr lang="en-US" sz="2000" dirty="0" smtClean="0"/>
          </a:p>
          <a:p>
            <a:pPr marL="365760"/>
            <a:r>
              <a:rPr lang="en-US" dirty="0" smtClean="0"/>
              <a:t>Leave the Progress Editor</a:t>
            </a:r>
            <a:endParaRPr lang="en-US" sz="2000" dirty="0"/>
          </a:p>
        </p:txBody>
      </p:sp>
      <p:sp>
        <p:nvSpPr>
          <p:cNvPr id="4" name="Title 3"/>
          <p:cNvSpPr>
            <a:spLocks noGrp="1"/>
          </p:cNvSpPr>
          <p:nvPr>
            <p:ph type="title"/>
          </p:nvPr>
        </p:nvSpPr>
        <p:spPr>
          <a:xfrm>
            <a:off x="457200" y="293548"/>
            <a:ext cx="8229600" cy="708730"/>
          </a:xfrm>
        </p:spPr>
        <p:txBody>
          <a:bodyPr/>
          <a:lstStyle/>
          <a:p>
            <a:r>
              <a:rPr lang="en-GB" dirty="0" smtClean="0"/>
              <a:t>Review</a:t>
            </a:r>
            <a:endParaRPr lang="en-GB" dirty="0"/>
          </a:p>
        </p:txBody>
      </p:sp>
      <p:sp>
        <p:nvSpPr>
          <p:cNvPr id="6"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GS-470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12863"/>
            <a:ext cx="8229600" cy="705411"/>
          </a:xfrm>
        </p:spPr>
        <p:txBody>
          <a:bodyPr>
            <a:normAutofit/>
          </a:bodyPr>
          <a:lstStyle/>
          <a:p>
            <a:r>
              <a:rPr lang="en-US" dirty="0" smtClean="0"/>
              <a:t>Creating Simple Procedures</a:t>
            </a:r>
            <a:endParaRPr lang="en-US" dirty="0"/>
          </a:p>
        </p:txBody>
      </p:sp>
      <p:sp>
        <p:nvSpPr>
          <p:cNvPr id="3" name="Title 1"/>
          <p:cNvSpPr txBox="1">
            <a:spLocks/>
          </p:cNvSpPr>
          <p:nvPr/>
        </p:nvSpPr>
        <p:spPr>
          <a:xfrm>
            <a:off x="445824" y="673679"/>
            <a:ext cx="8229600" cy="705411"/>
          </a:xfrm>
          <a:prstGeom prst="rect">
            <a:avLst/>
          </a:prstGeom>
        </p:spPr>
        <p:txBody>
          <a:bodyPr vert="horz" lIns="91440" tIns="45720" rIns="91440" bIns="45720" rtlCol="0" anchor="ctr">
            <a:norm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4000" b="1" i="0" u="none" strike="noStrike" kern="1200" cap="none" spc="0" normalizeH="0" baseline="0" noProof="0" dirty="0" smtClean="0">
                <a:ln>
                  <a:noFill/>
                </a:ln>
                <a:solidFill>
                  <a:schemeClr val="tx1">
                    <a:lumMod val="75000"/>
                    <a:lumOff val="25000"/>
                  </a:schemeClr>
                </a:solidFill>
                <a:effectLst/>
                <a:uLnTx/>
                <a:uFillTx/>
                <a:latin typeface="Century Gothic"/>
                <a:ea typeface="+mj-ea"/>
                <a:cs typeface="Century Gothic"/>
              </a:rPr>
              <a:t>Lesson 4</a:t>
            </a:r>
            <a:endParaRPr kumimoji="0" lang="en-US" sz="4000" b="1" i="0" u="none" strike="noStrike" kern="1200" cap="none" spc="0" normalizeH="0" baseline="0" noProof="0" dirty="0">
              <a:ln>
                <a:noFill/>
              </a:ln>
              <a:solidFill>
                <a:schemeClr val="tx1">
                  <a:lumMod val="75000"/>
                  <a:lumOff val="25000"/>
                </a:schemeClr>
              </a:solidFill>
              <a:effectLst/>
              <a:uLnTx/>
              <a:uFillTx/>
              <a:latin typeface="Century Gothic"/>
              <a:ea typeface="+mj-ea"/>
              <a:cs typeface="Century Gothic"/>
            </a:endParaRPr>
          </a:p>
        </p:txBody>
      </p:sp>
    </p:spTree>
    <p:extLst>
      <p:ext uri="{BB962C8B-B14F-4D97-AF65-F5344CB8AC3E}">
        <p14:creationId xmlns="" xmlns:p14="http://schemas.microsoft.com/office/powerpoint/2010/main" val="395633725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1951"/>
            <a:ext cx="8229600" cy="716523"/>
          </a:xfrm>
        </p:spPr>
        <p:txBody>
          <a:bodyPr/>
          <a:lstStyle/>
          <a:p>
            <a:r>
              <a:rPr lang="en-US" dirty="0" smtClean="0"/>
              <a:t>Progress Components</a:t>
            </a:r>
            <a:endParaRPr lang="en-US" dirty="0"/>
          </a:p>
        </p:txBody>
      </p:sp>
      <p:sp>
        <p:nvSpPr>
          <p:cNvPr id="3" name="Content Placeholder 2"/>
          <p:cNvSpPr>
            <a:spLocks noGrp="1"/>
          </p:cNvSpPr>
          <p:nvPr>
            <p:ph idx="1"/>
          </p:nvPr>
        </p:nvSpPr>
        <p:spPr>
          <a:xfrm>
            <a:off x="457200" y="1101599"/>
            <a:ext cx="8229600" cy="4992157"/>
          </a:xfrm>
        </p:spPr>
        <p:txBody>
          <a:bodyPr>
            <a:normAutofit/>
          </a:bodyPr>
          <a:lstStyle/>
          <a:p>
            <a:r>
              <a:rPr lang="en-US" dirty="0" smtClean="0">
                <a:solidFill>
                  <a:schemeClr val="tx2">
                    <a:lumMod val="90000"/>
                    <a:lumOff val="10000"/>
                  </a:schemeClr>
                </a:solidFill>
              </a:rPr>
              <a:t>Database Manager</a:t>
            </a:r>
          </a:p>
          <a:p>
            <a:r>
              <a:rPr lang="en-US" dirty="0" smtClean="0">
                <a:solidFill>
                  <a:schemeClr val="tx2">
                    <a:lumMod val="90000"/>
                    <a:lumOff val="10000"/>
                  </a:schemeClr>
                </a:solidFill>
              </a:rPr>
              <a:t>Data Dictionary</a:t>
            </a:r>
          </a:p>
          <a:p>
            <a:r>
              <a:rPr lang="en-US" dirty="0" smtClean="0">
                <a:solidFill>
                  <a:schemeClr val="tx2">
                    <a:lumMod val="90000"/>
                    <a:lumOff val="10000"/>
                  </a:schemeClr>
                </a:solidFill>
              </a:rPr>
              <a:t>Progress Language</a:t>
            </a:r>
          </a:p>
          <a:p>
            <a:r>
              <a:rPr lang="en-US" dirty="0" smtClean="0">
                <a:solidFill>
                  <a:schemeClr val="tx2">
                    <a:lumMod val="90000"/>
                    <a:lumOff val="10000"/>
                  </a:schemeClr>
                </a:solidFill>
              </a:rPr>
              <a:t>Frame Manager</a:t>
            </a:r>
          </a:p>
          <a:p>
            <a:r>
              <a:rPr lang="en-US" dirty="0" smtClean="0">
                <a:solidFill>
                  <a:schemeClr val="tx2">
                    <a:lumMod val="90000"/>
                    <a:lumOff val="10000"/>
                  </a:schemeClr>
                </a:solidFill>
              </a:rPr>
              <a:t>Editor</a:t>
            </a:r>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GS-050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9514"/>
            <a:ext cx="8229600" cy="716523"/>
          </a:xfrm>
        </p:spPr>
        <p:txBody>
          <a:bodyPr>
            <a:normAutofit/>
          </a:bodyPr>
          <a:lstStyle/>
          <a:p>
            <a:r>
              <a:rPr lang="en-US" dirty="0" smtClean="0"/>
              <a:t>Lesson 4 Goals</a:t>
            </a:r>
            <a:endParaRPr lang="en-US" dirty="0"/>
          </a:p>
        </p:txBody>
      </p:sp>
      <p:sp>
        <p:nvSpPr>
          <p:cNvPr id="3" name="Content Placeholder 2"/>
          <p:cNvSpPr>
            <a:spLocks noGrp="1"/>
          </p:cNvSpPr>
          <p:nvPr>
            <p:ph idx="1"/>
          </p:nvPr>
        </p:nvSpPr>
        <p:spPr>
          <a:xfrm>
            <a:off x="457200" y="1056037"/>
            <a:ext cx="8229600" cy="5251469"/>
          </a:xfrm>
        </p:spPr>
        <p:txBody>
          <a:bodyPr>
            <a:normAutofit fontScale="92500" lnSpcReduction="10000"/>
          </a:bodyPr>
          <a:lstStyle/>
          <a:p>
            <a:pPr marL="0" indent="0">
              <a:buNone/>
            </a:pPr>
            <a:r>
              <a:rPr lang="en-US" sz="3200" dirty="0" smtClean="0">
                <a:solidFill>
                  <a:schemeClr val="tx2">
                    <a:lumMod val="90000"/>
                    <a:lumOff val="10000"/>
                  </a:schemeClr>
                </a:solidFill>
              </a:rPr>
              <a:t>Upon completion of this lesson, you will be familiar with the following topics:</a:t>
            </a:r>
            <a:endParaRPr lang="en-US" sz="3200" dirty="0">
              <a:solidFill>
                <a:schemeClr val="tx2">
                  <a:lumMod val="90000"/>
                  <a:lumOff val="10000"/>
                </a:schemeClr>
              </a:solidFill>
            </a:endParaRPr>
          </a:p>
          <a:p>
            <a:pPr>
              <a:spcBef>
                <a:spcPts val="1000"/>
              </a:spcBef>
            </a:pPr>
            <a:r>
              <a:rPr lang="en-US" dirty="0" smtClean="0">
                <a:solidFill>
                  <a:schemeClr val="tx2">
                    <a:lumMod val="90000"/>
                    <a:lumOff val="10000"/>
                  </a:schemeClr>
                </a:solidFill>
              </a:rPr>
              <a:t>Using DISPLAY statements to display expressions </a:t>
            </a:r>
            <a:endParaRPr lang="en-US" sz="2000" dirty="0" smtClean="0">
              <a:solidFill>
                <a:schemeClr val="tx2">
                  <a:lumMod val="90000"/>
                  <a:lumOff val="10000"/>
                </a:schemeClr>
              </a:solidFill>
            </a:endParaRPr>
          </a:p>
          <a:p>
            <a:pPr>
              <a:spcBef>
                <a:spcPts val="1000"/>
              </a:spcBef>
            </a:pPr>
            <a:r>
              <a:rPr lang="en-US" dirty="0" smtClean="0">
                <a:solidFill>
                  <a:schemeClr val="tx2">
                    <a:lumMod val="90000"/>
                    <a:lumOff val="10000"/>
                  </a:schemeClr>
                </a:solidFill>
              </a:rPr>
              <a:t>Using FOR EACH statements to retrieve records for a table and NO-LOCK to read records without locking them</a:t>
            </a:r>
            <a:endParaRPr lang="en-US" sz="2000" dirty="0" smtClean="0">
              <a:solidFill>
                <a:schemeClr val="tx2">
                  <a:lumMod val="90000"/>
                  <a:lumOff val="10000"/>
                </a:schemeClr>
              </a:solidFill>
            </a:endParaRPr>
          </a:p>
          <a:p>
            <a:pPr>
              <a:spcBef>
                <a:spcPts val="1000"/>
              </a:spcBef>
            </a:pPr>
            <a:r>
              <a:rPr lang="en-US" dirty="0" smtClean="0">
                <a:solidFill>
                  <a:schemeClr val="tx2">
                    <a:lumMod val="90000"/>
                    <a:lumOff val="10000"/>
                  </a:schemeClr>
                </a:solidFill>
              </a:rPr>
              <a:t>Using the MESSAGE statement to display messages </a:t>
            </a:r>
          </a:p>
          <a:p>
            <a:pPr>
              <a:spcBef>
                <a:spcPts val="1000"/>
              </a:spcBef>
            </a:pPr>
            <a:r>
              <a:rPr lang="en-US" dirty="0" smtClean="0">
                <a:solidFill>
                  <a:schemeClr val="tx2">
                    <a:lumMod val="90000"/>
                    <a:lumOff val="10000"/>
                  </a:schemeClr>
                </a:solidFill>
              </a:rPr>
              <a:t>Using the PAUSE statement</a:t>
            </a:r>
          </a:p>
          <a:p>
            <a:pPr>
              <a:spcBef>
                <a:spcPts val="1000"/>
              </a:spcBef>
            </a:pPr>
            <a:r>
              <a:rPr lang="en-US" dirty="0" smtClean="0">
                <a:solidFill>
                  <a:schemeClr val="tx2">
                    <a:lumMod val="90000"/>
                    <a:lumOff val="10000"/>
                  </a:schemeClr>
                </a:solidFill>
              </a:rPr>
              <a:t>Using the OUTPUT statement to direct reports to output device and manage multiple streams</a:t>
            </a:r>
          </a:p>
          <a:p>
            <a:pPr>
              <a:spcBef>
                <a:spcPts val="1000"/>
              </a:spcBef>
            </a:pPr>
            <a:r>
              <a:rPr lang="en-US" dirty="0" smtClean="0">
                <a:solidFill>
                  <a:schemeClr val="tx2">
                    <a:lumMod val="90000"/>
                    <a:lumOff val="10000"/>
                  </a:schemeClr>
                </a:solidFill>
              </a:rPr>
              <a:t>Using the EXPORT, PUT, and IMPORT statements</a:t>
            </a:r>
            <a:endParaRPr lang="en-US" sz="2000" dirty="0" smtClean="0">
              <a:solidFill>
                <a:schemeClr val="tx2">
                  <a:lumMod val="90000"/>
                  <a:lumOff val="10000"/>
                </a:schemeClr>
              </a:solidFill>
            </a:endParaRPr>
          </a:p>
          <a:p>
            <a:pPr lvl="1"/>
            <a:endParaRPr lang="en-US" dirty="0" smtClean="0">
              <a:solidFill>
                <a:schemeClr val="tx2">
                  <a:lumMod val="90000"/>
                  <a:lumOff val="10000"/>
                </a:schemeClr>
              </a:solidFill>
            </a:endParaRPr>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GS-490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325866"/>
            <a:ext cx="8229600" cy="716523"/>
          </a:xfrm>
        </p:spPr>
        <p:txBody>
          <a:bodyPr/>
          <a:lstStyle/>
          <a:p>
            <a:r>
              <a:rPr lang="en-US" dirty="0" smtClean="0"/>
              <a:t>Syntax Used in the Class</a:t>
            </a:r>
            <a:endParaRPr lang="en-US" dirty="0"/>
          </a:p>
        </p:txBody>
      </p:sp>
      <p:sp>
        <p:nvSpPr>
          <p:cNvPr id="8" name="Content Placeholder 2"/>
          <p:cNvSpPr txBox="1">
            <a:spLocks/>
          </p:cNvSpPr>
          <p:nvPr/>
        </p:nvSpPr>
        <p:spPr>
          <a:xfrm>
            <a:off x="457200" y="1316182"/>
            <a:ext cx="8599040" cy="4999951"/>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9" name="Content Placeholder 2"/>
          <p:cNvSpPr txBox="1">
            <a:spLocks/>
          </p:cNvSpPr>
          <p:nvPr/>
        </p:nvSpPr>
        <p:spPr>
          <a:xfrm>
            <a:off x="609600" y="1042389"/>
            <a:ext cx="8446640" cy="5426145"/>
          </a:xfrm>
          <a:prstGeom prst="rect">
            <a:avLst/>
          </a:prstGeom>
        </p:spPr>
        <p:txBody>
          <a:bodyPr>
            <a:normAutofit/>
          </a:bodyPr>
          <a:lstStyle/>
          <a:p>
            <a:pPr marL="342900" indent="-342900">
              <a:spcBef>
                <a:spcPct val="20000"/>
              </a:spcBef>
              <a:buClr>
                <a:schemeClr val="accent6"/>
              </a:buClr>
              <a:buFont typeface="Arial"/>
              <a:buChar char="•"/>
            </a:pPr>
            <a:r>
              <a:rPr lang="en-US" sz="2600" dirty="0" smtClean="0"/>
              <a:t>Progress keywords are shown in upper case for emphasis in the code</a:t>
            </a:r>
          </a:p>
          <a:p>
            <a:pPr marL="800100" lvl="1" indent="-342900">
              <a:spcBef>
                <a:spcPct val="20000"/>
              </a:spcBef>
              <a:buClr>
                <a:schemeClr val="accent6"/>
              </a:buClr>
              <a:buFont typeface="Century Gothic" pitchFamily="34" charset="0"/>
              <a:buChar char="-"/>
            </a:pPr>
            <a:r>
              <a:rPr lang="en-US" sz="2400" dirty="0" smtClean="0"/>
              <a:t>Progress is not case sensitive</a:t>
            </a:r>
          </a:p>
          <a:p>
            <a:pPr marL="800100" lvl="1" indent="-342900">
              <a:spcBef>
                <a:spcPct val="20000"/>
              </a:spcBef>
              <a:buClr>
                <a:schemeClr val="accent6"/>
              </a:buClr>
              <a:buFont typeface="Century Gothic" pitchFamily="34" charset="0"/>
              <a:buChar char="-"/>
            </a:pPr>
            <a:r>
              <a:rPr lang="en-US" sz="2400" dirty="0" smtClean="0"/>
              <a:t>QAD standard is all lower case</a:t>
            </a:r>
          </a:p>
          <a:p>
            <a:pPr marL="342900" indent="-342900">
              <a:spcBef>
                <a:spcPct val="20000"/>
              </a:spcBef>
              <a:buClr>
                <a:schemeClr val="accent6"/>
              </a:buClr>
              <a:buFont typeface="Arial"/>
              <a:buChar char="•"/>
            </a:pPr>
            <a:r>
              <a:rPr lang="en-US" sz="2600" dirty="0" smtClean="0"/>
              <a:t>Table and field names are shown in lower case</a:t>
            </a:r>
          </a:p>
          <a:p>
            <a:pPr marL="342900" indent="-342900">
              <a:spcBef>
                <a:spcPct val="20000"/>
              </a:spcBef>
              <a:buClr>
                <a:schemeClr val="accent6"/>
              </a:buClr>
              <a:buFont typeface="Arial"/>
              <a:buChar char="•"/>
            </a:pPr>
            <a:r>
              <a:rPr lang="en-US" sz="2600" dirty="0" smtClean="0"/>
              <a:t>Character strings are surrounded by quotes (" ")</a:t>
            </a:r>
          </a:p>
          <a:p>
            <a:pPr marL="342900" indent="-342900">
              <a:spcBef>
                <a:spcPct val="20000"/>
              </a:spcBef>
              <a:buClr>
                <a:schemeClr val="accent6"/>
              </a:buClr>
              <a:buFont typeface="Arial"/>
              <a:buChar char="•"/>
            </a:pPr>
            <a:r>
              <a:rPr lang="en-US" sz="2600" dirty="0" smtClean="0"/>
              <a:t>Square Brackets ([]) indicate optional items</a:t>
            </a:r>
          </a:p>
          <a:p>
            <a:pPr marL="342900" indent="-342900">
              <a:spcBef>
                <a:spcPct val="20000"/>
              </a:spcBef>
              <a:buClr>
                <a:schemeClr val="accent6"/>
              </a:buClr>
              <a:buFont typeface="Arial"/>
              <a:buChar char="•"/>
            </a:pPr>
            <a:r>
              <a:rPr lang="en-US" sz="2600" dirty="0" smtClean="0"/>
              <a:t>Ellipses (…) indicate an item may be repeated</a:t>
            </a:r>
          </a:p>
          <a:p>
            <a:pPr marL="342900" indent="-342900">
              <a:spcBef>
                <a:spcPct val="20000"/>
              </a:spcBef>
              <a:buClr>
                <a:schemeClr val="accent6"/>
              </a:buClr>
              <a:buFont typeface="Arial"/>
              <a:buChar char="•"/>
            </a:pPr>
            <a:endParaRPr lang="en-US" sz="2600" dirty="0" smtClean="0"/>
          </a:p>
          <a:p>
            <a:pPr marL="1257300" lvl="2" indent="-342900">
              <a:spcBef>
                <a:spcPct val="20000"/>
              </a:spcBef>
              <a:buClr>
                <a:schemeClr val="accent6"/>
              </a:buClr>
              <a:buFont typeface="Arial"/>
              <a:buChar cha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6"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GS-500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97432"/>
            <a:ext cx="8229600" cy="5037109"/>
          </a:xfrm>
        </p:spPr>
        <p:txBody>
          <a:bodyPr>
            <a:normAutofit/>
          </a:bodyPr>
          <a:lstStyle/>
          <a:p>
            <a:r>
              <a:rPr lang="en-US" sz="2200" b="1" dirty="0" smtClean="0">
                <a:solidFill>
                  <a:schemeClr val="tx2">
                    <a:lumMod val="90000"/>
                    <a:lumOff val="10000"/>
                  </a:schemeClr>
                </a:solidFill>
              </a:rPr>
              <a:t>Statement		</a:t>
            </a:r>
            <a:r>
              <a:rPr lang="en-US" sz="2200" dirty="0" smtClean="0">
                <a:solidFill>
                  <a:schemeClr val="tx2">
                    <a:lumMod val="90000"/>
                    <a:lumOff val="10000"/>
                  </a:schemeClr>
                </a:solidFill>
              </a:rPr>
              <a:t>One complete instruction to Progress</a:t>
            </a:r>
          </a:p>
          <a:p>
            <a:r>
              <a:rPr lang="en-US" sz="2200" b="1" dirty="0" smtClean="0">
                <a:solidFill>
                  <a:schemeClr val="tx2">
                    <a:lumMod val="90000"/>
                    <a:lumOff val="10000"/>
                  </a:schemeClr>
                </a:solidFill>
              </a:rPr>
              <a:t>Phrase			</a:t>
            </a:r>
            <a:r>
              <a:rPr lang="en-US" sz="2200" dirty="0" smtClean="0">
                <a:solidFill>
                  <a:schemeClr val="tx2">
                    <a:lumMod val="90000"/>
                    <a:lumOff val="10000"/>
                  </a:schemeClr>
                </a:solidFill>
              </a:rPr>
              <a:t>Alters/refines processing of the statement</a:t>
            </a:r>
          </a:p>
          <a:p>
            <a:r>
              <a:rPr lang="en-US" sz="2200" b="1" dirty="0" smtClean="0">
                <a:solidFill>
                  <a:schemeClr val="tx2">
                    <a:lumMod val="90000"/>
                    <a:lumOff val="10000"/>
                  </a:schemeClr>
                </a:solidFill>
              </a:rPr>
              <a:t>Variable</a:t>
            </a:r>
            <a:r>
              <a:rPr lang="en-US" sz="2200" dirty="0" smtClean="0">
                <a:solidFill>
                  <a:schemeClr val="tx2">
                    <a:lumMod val="90000"/>
                    <a:lumOff val="10000"/>
                  </a:schemeClr>
                </a:solidFill>
              </a:rPr>
              <a:t>		Holds data in memory</a:t>
            </a:r>
          </a:p>
          <a:p>
            <a:r>
              <a:rPr lang="en-US" sz="2200" b="1" dirty="0" smtClean="0">
                <a:solidFill>
                  <a:schemeClr val="tx2">
                    <a:lumMod val="90000"/>
                    <a:lumOff val="10000"/>
                  </a:schemeClr>
                </a:solidFill>
              </a:rPr>
              <a:t>Operator</a:t>
            </a:r>
            <a:r>
              <a:rPr lang="en-US" sz="2200" dirty="0" smtClean="0">
                <a:solidFill>
                  <a:schemeClr val="tx2">
                    <a:lumMod val="90000"/>
                    <a:lumOff val="10000"/>
                  </a:schemeClr>
                </a:solidFill>
              </a:rPr>
              <a:t>		Manipulates, compares, or tests values in 					an expression</a:t>
            </a:r>
          </a:p>
          <a:p>
            <a:r>
              <a:rPr lang="en-US" sz="2200" b="1" dirty="0" smtClean="0">
                <a:solidFill>
                  <a:schemeClr val="tx2">
                    <a:lumMod val="90000"/>
                    <a:lumOff val="10000"/>
                  </a:schemeClr>
                </a:solidFill>
              </a:rPr>
              <a:t>Expression</a:t>
            </a:r>
            <a:r>
              <a:rPr lang="en-US" sz="2200" dirty="0" smtClean="0">
                <a:solidFill>
                  <a:schemeClr val="tx2">
                    <a:lumMod val="90000"/>
                    <a:lumOff val="10000"/>
                  </a:schemeClr>
                </a:solidFill>
              </a:rPr>
              <a:t> 	Constant, field, or variable name, 							function, or  combination of these and an 					operator</a:t>
            </a:r>
          </a:p>
          <a:p>
            <a:r>
              <a:rPr lang="en-US" sz="2200" b="1" dirty="0" smtClean="0">
                <a:solidFill>
                  <a:schemeClr val="tx2">
                    <a:lumMod val="90000"/>
                    <a:lumOff val="10000"/>
                  </a:schemeClr>
                </a:solidFill>
              </a:rPr>
              <a:t>Procedure</a:t>
            </a:r>
            <a:r>
              <a:rPr lang="en-US" sz="2200" dirty="0" smtClean="0">
                <a:solidFill>
                  <a:schemeClr val="tx2">
                    <a:lumMod val="90000"/>
                    <a:lumOff val="10000"/>
                  </a:schemeClr>
                </a:solidFill>
              </a:rPr>
              <a:t> 		Contains the Progress 4GL code</a:t>
            </a:r>
          </a:p>
          <a:p>
            <a:r>
              <a:rPr lang="en-US" sz="2200" b="1" dirty="0" smtClean="0">
                <a:solidFill>
                  <a:schemeClr val="tx2">
                    <a:lumMod val="90000"/>
                    <a:lumOff val="10000"/>
                  </a:schemeClr>
                </a:solidFill>
              </a:rPr>
              <a:t>Block</a:t>
            </a:r>
            <a:r>
              <a:rPr lang="en-US" sz="2200" dirty="0" smtClean="0">
                <a:solidFill>
                  <a:schemeClr val="tx2">
                    <a:lumMod val="90000"/>
                    <a:lumOff val="10000"/>
                  </a:schemeClr>
                </a:solidFill>
              </a:rPr>
              <a:t>			Sequence of statements treated as a unit</a:t>
            </a:r>
          </a:p>
          <a:p>
            <a:r>
              <a:rPr lang="en-US" sz="2200" b="1" dirty="0" smtClean="0">
                <a:solidFill>
                  <a:schemeClr val="tx2">
                    <a:lumMod val="90000"/>
                    <a:lumOff val="10000"/>
                  </a:schemeClr>
                </a:solidFill>
              </a:rPr>
              <a:t>Function</a:t>
            </a:r>
            <a:r>
              <a:rPr lang="en-US" sz="2200" dirty="0" smtClean="0">
                <a:solidFill>
                  <a:schemeClr val="tx2">
                    <a:lumMod val="90000"/>
                    <a:lumOff val="10000"/>
                  </a:schemeClr>
                </a:solidFill>
              </a:rPr>
              <a:t>		Performs a discrete task within expressions 					or statements; usually returns a value</a:t>
            </a:r>
            <a:endParaRPr lang="en-US" sz="2200" dirty="0">
              <a:solidFill>
                <a:schemeClr val="tx2">
                  <a:lumMod val="90000"/>
                  <a:lumOff val="10000"/>
                </a:schemeClr>
              </a:solidFill>
            </a:endParaRPr>
          </a:p>
        </p:txBody>
      </p:sp>
      <p:sp>
        <p:nvSpPr>
          <p:cNvPr id="4" name="Title 3"/>
          <p:cNvSpPr>
            <a:spLocks noGrp="1"/>
          </p:cNvSpPr>
          <p:nvPr>
            <p:ph type="title"/>
          </p:nvPr>
        </p:nvSpPr>
        <p:spPr>
          <a:xfrm>
            <a:off x="457200" y="322452"/>
            <a:ext cx="8229600" cy="708730"/>
          </a:xfrm>
        </p:spPr>
        <p:txBody>
          <a:bodyPr/>
          <a:lstStyle/>
          <a:p>
            <a:r>
              <a:rPr lang="en-US" dirty="0" smtClean="0"/>
              <a:t>Progress Syntax Elements</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GS-510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84922"/>
            <a:ext cx="8229600" cy="716523"/>
          </a:xfrm>
        </p:spPr>
        <p:txBody>
          <a:bodyPr/>
          <a:lstStyle/>
          <a:p>
            <a:r>
              <a:rPr lang="en-US" dirty="0" smtClean="0"/>
              <a:t>Displaying an Expression</a:t>
            </a:r>
            <a:endParaRPr lang="en-US" dirty="0"/>
          </a:p>
        </p:txBody>
      </p:sp>
      <p:sp>
        <p:nvSpPr>
          <p:cNvPr id="8" name="Content Placeholder 2"/>
          <p:cNvSpPr txBox="1">
            <a:spLocks/>
          </p:cNvSpPr>
          <p:nvPr/>
        </p:nvSpPr>
        <p:spPr>
          <a:xfrm>
            <a:off x="457200" y="1772816"/>
            <a:ext cx="8229600" cy="4543317"/>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9" name="Content Placeholder 2"/>
          <p:cNvSpPr txBox="1">
            <a:spLocks/>
          </p:cNvSpPr>
          <p:nvPr/>
        </p:nvSpPr>
        <p:spPr>
          <a:xfrm>
            <a:off x="609600" y="2247696"/>
            <a:ext cx="8446640" cy="3893285"/>
          </a:xfrm>
          <a:prstGeom prst="rect">
            <a:avLst/>
          </a:prstGeom>
        </p:spPr>
        <p:txBody>
          <a:bodyPr>
            <a:normAutofit fontScale="85000" lnSpcReduction="20000"/>
          </a:bodyPr>
          <a:lstStyle/>
          <a:p>
            <a:pPr marL="342900" indent="-342900">
              <a:spcBef>
                <a:spcPct val="20000"/>
              </a:spcBef>
              <a:buClr>
                <a:schemeClr val="accent6"/>
              </a:buClr>
              <a:buFont typeface="Arial"/>
              <a:buChar char="•"/>
            </a:pPr>
            <a:r>
              <a:rPr lang="en-US" sz="3100" dirty="0" smtClean="0"/>
              <a:t>DISPLAY is used to display or print expressions</a:t>
            </a:r>
          </a:p>
          <a:p>
            <a:pPr marL="342900" indent="-342900">
              <a:spcBef>
                <a:spcPct val="20000"/>
              </a:spcBef>
              <a:buClr>
                <a:schemeClr val="accent6"/>
              </a:buClr>
              <a:buFont typeface="Arial"/>
              <a:buChar char="•"/>
            </a:pPr>
            <a:r>
              <a:rPr lang="en-US" sz="3100" dirty="0" smtClean="0"/>
              <a:t>Uses default formats and displays it to the current output destination</a:t>
            </a:r>
          </a:p>
          <a:p>
            <a:pPr marL="342900" indent="-342900">
              <a:spcBef>
                <a:spcPct val="20000"/>
              </a:spcBef>
              <a:buClr>
                <a:schemeClr val="accent6"/>
              </a:buClr>
              <a:buFont typeface="Arial"/>
              <a:buChar char="•"/>
            </a:pPr>
            <a:r>
              <a:rPr lang="en-US" sz="3100" dirty="0" smtClean="0"/>
              <a:t>All statements end with a period (.)</a:t>
            </a:r>
          </a:p>
          <a:p>
            <a:pPr marL="342900" lvl="0" indent="-342900">
              <a:spcBef>
                <a:spcPct val="20000"/>
              </a:spcBef>
              <a:buClr>
                <a:schemeClr val="accent6"/>
              </a:buClr>
              <a:buFont typeface="Arial"/>
              <a:buChar char="•"/>
            </a:pPr>
            <a:r>
              <a:rPr lang="en-US" sz="3100" dirty="0" smtClean="0"/>
              <a:t>An expression is a</a:t>
            </a:r>
          </a:p>
          <a:p>
            <a:pPr marL="800100" lvl="1" indent="-342900">
              <a:spcBef>
                <a:spcPct val="20000"/>
              </a:spcBef>
              <a:buClr>
                <a:schemeClr val="accent6"/>
              </a:buClr>
              <a:buFont typeface="Century Gothic" pitchFamily="34" charset="0"/>
              <a:buChar char="−"/>
            </a:pPr>
            <a:r>
              <a:rPr lang="en-US" sz="2600" dirty="0" smtClean="0"/>
              <a:t>Constant</a:t>
            </a:r>
          </a:p>
          <a:p>
            <a:pPr marL="800100" lvl="1" indent="-342900">
              <a:spcBef>
                <a:spcPct val="20000"/>
              </a:spcBef>
              <a:buClr>
                <a:schemeClr val="accent6"/>
              </a:buClr>
              <a:buFont typeface="Century Gothic" pitchFamily="34" charset="0"/>
              <a:buChar char="−"/>
            </a:pPr>
            <a:r>
              <a:rPr lang="en-US" sz="2600" dirty="0" smtClean="0"/>
              <a:t>Database field</a:t>
            </a:r>
          </a:p>
          <a:p>
            <a:pPr marL="800100" lvl="1" indent="-342900">
              <a:spcBef>
                <a:spcPct val="20000"/>
              </a:spcBef>
              <a:buClr>
                <a:schemeClr val="accent6"/>
              </a:buClr>
              <a:buFont typeface="Century Gothic" pitchFamily="34" charset="0"/>
              <a:buChar char="−"/>
            </a:pPr>
            <a:r>
              <a:rPr lang="en-US" sz="2600" dirty="0" smtClean="0"/>
              <a:t>Variable name</a:t>
            </a:r>
          </a:p>
          <a:p>
            <a:pPr marL="800100" lvl="1" indent="-342900">
              <a:spcBef>
                <a:spcPct val="20000"/>
              </a:spcBef>
              <a:buClr>
                <a:schemeClr val="accent6"/>
              </a:buClr>
              <a:buFont typeface="Century Gothic" pitchFamily="34" charset="0"/>
              <a:buChar char="−"/>
            </a:pPr>
            <a:r>
              <a:rPr lang="en-US" sz="2600" dirty="0" smtClean="0"/>
              <a:t>Calculated value</a:t>
            </a:r>
          </a:p>
          <a:p>
            <a:pPr marL="800100" lvl="1" indent="-342900">
              <a:spcBef>
                <a:spcPct val="20000"/>
              </a:spcBef>
              <a:buClr>
                <a:schemeClr val="accent6"/>
              </a:buClr>
              <a:buFont typeface="Century Gothic" pitchFamily="34" charset="0"/>
              <a:buChar char="−"/>
            </a:pPr>
            <a:r>
              <a:rPr lang="en-US" sz="2600" dirty="0" smtClean="0"/>
              <a:t>Any combination of these</a:t>
            </a:r>
          </a:p>
        </p:txBody>
      </p:sp>
      <p:sp>
        <p:nvSpPr>
          <p:cNvPr id="10" name="TextBox 9"/>
          <p:cNvSpPr txBox="1"/>
          <p:nvPr/>
        </p:nvSpPr>
        <p:spPr>
          <a:xfrm>
            <a:off x="609600" y="988630"/>
            <a:ext cx="7641771" cy="1200329"/>
          </a:xfrm>
          <a:prstGeom prst="rect">
            <a:avLst/>
          </a:prstGeom>
          <a:noFill/>
          <a:ln>
            <a:noFill/>
          </a:ln>
        </p:spPr>
        <p:txBody>
          <a:bodyPr wrap="square" rtlCol="0">
            <a:spAutoFit/>
          </a:bodyPr>
          <a:lstStyle/>
          <a:p>
            <a:r>
              <a:rPr lang="en-US" sz="2400" b="1" dirty="0" smtClean="0">
                <a:latin typeface="Courier New" pitchFamily="49" charset="0"/>
                <a:cs typeface="Courier New" pitchFamily="49" charset="0"/>
              </a:rPr>
              <a:t>/* pc04001.p – Display an Expression */</a:t>
            </a:r>
          </a:p>
          <a:p>
            <a:endParaRPr lang="en-US" sz="2400" b="1" dirty="0" smtClean="0">
              <a:solidFill>
                <a:srgbClr val="0070C0"/>
              </a:solidFill>
              <a:latin typeface="Courier New" pitchFamily="49" charset="0"/>
              <a:cs typeface="Courier New" pitchFamily="49" charset="0"/>
            </a:endParaRPr>
          </a:p>
          <a:p>
            <a:r>
              <a:rPr lang="en-US" sz="2400" b="1" dirty="0" smtClean="0">
                <a:latin typeface="Courier New" pitchFamily="49" charset="0"/>
                <a:cs typeface="Courier New" pitchFamily="49" charset="0"/>
              </a:rPr>
              <a:t>	</a:t>
            </a:r>
            <a:r>
              <a:rPr lang="en-US" sz="2400" b="1" dirty="0" smtClean="0">
                <a:solidFill>
                  <a:srgbClr val="0070C0"/>
                </a:solidFill>
                <a:latin typeface="Courier New" pitchFamily="49" charset="0"/>
                <a:cs typeface="Courier New" pitchFamily="49" charset="0"/>
              </a:rPr>
              <a:t>DISPLAY</a:t>
            </a:r>
            <a:r>
              <a:rPr lang="en-US" sz="2400" b="1" dirty="0" smtClean="0">
                <a:latin typeface="Courier New" pitchFamily="49" charset="0"/>
                <a:cs typeface="Courier New" pitchFamily="49" charset="0"/>
              </a:rPr>
              <a:t> DBNAME</a:t>
            </a:r>
            <a:r>
              <a:rPr lang="en-US" sz="2400" b="1" dirty="0" smtClean="0">
                <a:solidFill>
                  <a:srgbClr val="0070C0"/>
                </a:solidFill>
                <a:latin typeface="Courier New" pitchFamily="49" charset="0"/>
                <a:cs typeface="Courier New" pitchFamily="49" charset="0"/>
              </a:rPr>
              <a:t>.</a:t>
            </a:r>
            <a:endParaRPr lang="en-US" sz="2400" dirty="0">
              <a:solidFill>
                <a:schemeClr val="accent1">
                  <a:lumMod val="75000"/>
                </a:schemeClr>
              </a:solidFill>
              <a:latin typeface="Courier New" pitchFamily="49" charset="0"/>
              <a:cs typeface="Courier New" pitchFamily="49" charset="0"/>
            </a:endParaRPr>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GS-520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442913" y="203930"/>
            <a:ext cx="3684587" cy="641350"/>
          </a:xfrm>
        </p:spPr>
        <p:txBody>
          <a:bodyPr/>
          <a:lstStyle/>
          <a:p>
            <a:pPr algn="l"/>
            <a:r>
              <a:rPr lang="en-US" dirty="0"/>
              <a:t>Comments</a:t>
            </a:r>
          </a:p>
        </p:txBody>
      </p:sp>
      <p:sp>
        <p:nvSpPr>
          <p:cNvPr id="66563" name="Rectangle 3"/>
          <p:cNvSpPr>
            <a:spLocks noGrp="1" noChangeArrowheads="1"/>
          </p:cNvSpPr>
          <p:nvPr>
            <p:ph type="body" idx="1"/>
          </p:nvPr>
        </p:nvSpPr>
        <p:spPr>
          <a:xfrm>
            <a:off x="466725" y="1078173"/>
            <a:ext cx="8305800" cy="4864633"/>
          </a:xfrm>
        </p:spPr>
        <p:txBody>
          <a:bodyPr>
            <a:normAutofit/>
          </a:bodyPr>
          <a:lstStyle/>
          <a:p>
            <a:r>
              <a:rPr lang="en-US" dirty="0">
                <a:solidFill>
                  <a:schemeClr val="tx2">
                    <a:lumMod val="90000"/>
                    <a:lumOff val="10000"/>
                  </a:schemeClr>
                </a:solidFill>
              </a:rPr>
              <a:t>Comments in source code are specified </a:t>
            </a:r>
            <a:r>
              <a:rPr lang="en-US" dirty="0" smtClean="0">
                <a:solidFill>
                  <a:schemeClr val="tx2">
                    <a:lumMod val="90000"/>
                    <a:lumOff val="10000"/>
                  </a:schemeClr>
                </a:solidFill>
              </a:rPr>
              <a:t>as</a:t>
            </a:r>
            <a:br>
              <a:rPr lang="en-US" dirty="0" smtClean="0">
                <a:solidFill>
                  <a:schemeClr val="tx2">
                    <a:lumMod val="90000"/>
                    <a:lumOff val="10000"/>
                  </a:schemeClr>
                </a:solidFill>
              </a:rPr>
            </a:br>
            <a:r>
              <a:rPr lang="en-US" dirty="0" smtClean="0">
                <a:solidFill>
                  <a:schemeClr val="tx2">
                    <a:lumMod val="90000"/>
                    <a:lumOff val="10000"/>
                  </a:schemeClr>
                </a:solidFill>
              </a:rPr>
              <a:t> </a:t>
            </a:r>
            <a:r>
              <a:rPr lang="en-US" dirty="0">
                <a:solidFill>
                  <a:schemeClr val="tx1"/>
                </a:solidFill>
              </a:rPr>
              <a:t>	</a:t>
            </a:r>
            <a:r>
              <a:rPr lang="en-US" b="1" dirty="0" smtClean="0">
                <a:solidFill>
                  <a:schemeClr val="tx1"/>
                </a:solidFill>
                <a:latin typeface="Courier New" pitchFamily="49" charset="0"/>
                <a:cs typeface="Courier New" pitchFamily="49" charset="0"/>
              </a:rPr>
              <a:t>/* </a:t>
            </a:r>
            <a:r>
              <a:rPr lang="en-US" b="1" dirty="0">
                <a:solidFill>
                  <a:schemeClr val="tx1"/>
                </a:solidFill>
                <a:latin typeface="Courier New" pitchFamily="49" charset="0"/>
                <a:cs typeface="Courier New" pitchFamily="49" charset="0"/>
              </a:rPr>
              <a:t>comments */</a:t>
            </a:r>
          </a:p>
          <a:p>
            <a:endParaRPr lang="en-US" dirty="0" smtClean="0">
              <a:solidFill>
                <a:schemeClr val="tx2">
                  <a:lumMod val="90000"/>
                  <a:lumOff val="10000"/>
                </a:schemeClr>
              </a:solidFill>
            </a:endParaRPr>
          </a:p>
          <a:p>
            <a:pPr>
              <a:buNone/>
            </a:pPr>
            <a:r>
              <a:rPr lang="en-US" dirty="0" smtClean="0">
                <a:latin typeface="Courier New" pitchFamily="49" charset="0"/>
                <a:cs typeface="Courier New" pitchFamily="49" charset="0"/>
              </a:rPr>
              <a:t>      DOWN 1 WITH FRAME custpart.</a:t>
            </a:r>
          </a:p>
          <a:p>
            <a:pPr>
              <a:buNone/>
            </a:pPr>
            <a:r>
              <a:rPr lang="en-US" dirty="0" smtClean="0">
                <a:latin typeface="Courier New" pitchFamily="49" charset="0"/>
                <a:cs typeface="Courier New" pitchFamily="49" charset="0"/>
              </a:rPr>
              <a:t>      END </a:t>
            </a:r>
            <a:r>
              <a:rPr lang="en-US" b="1" dirty="0" smtClean="0">
                <a:solidFill>
                  <a:schemeClr val="accent1">
                    <a:lumMod val="75000"/>
                  </a:schemeClr>
                </a:solidFill>
                <a:latin typeface="Courier New" pitchFamily="49" charset="0"/>
                <a:cs typeface="Courier New" pitchFamily="49" charset="0"/>
              </a:rPr>
              <a:t>/* FOR EACH cm_mstr*/</a:t>
            </a:r>
          </a:p>
          <a:p>
            <a:pPr>
              <a:buNone/>
            </a:pPr>
            <a:r>
              <a:rPr lang="en-US" dirty="0" smtClean="0">
                <a:latin typeface="Courier New" pitchFamily="49" charset="0"/>
                <a:cs typeface="Courier New" pitchFamily="49" charset="0"/>
              </a:rPr>
              <a:t>      </a:t>
            </a:r>
            <a:endParaRPr lang="en-US" dirty="0" smtClean="0">
              <a:solidFill>
                <a:schemeClr val="tx2">
                  <a:lumMod val="90000"/>
                  <a:lumOff val="10000"/>
                </a:schemeClr>
              </a:solidFill>
            </a:endParaRPr>
          </a:p>
          <a:p>
            <a:r>
              <a:rPr lang="en-US" dirty="0" smtClean="0">
                <a:solidFill>
                  <a:schemeClr val="tx2">
                    <a:lumMod val="90000"/>
                    <a:lumOff val="10000"/>
                  </a:schemeClr>
                </a:solidFill>
              </a:rPr>
              <a:t>Anything </a:t>
            </a:r>
            <a:r>
              <a:rPr lang="en-US" dirty="0">
                <a:solidFill>
                  <a:schemeClr val="tx2">
                    <a:lumMod val="90000"/>
                    <a:lumOff val="10000"/>
                  </a:schemeClr>
                </a:solidFill>
              </a:rPr>
              <a:t>within </a:t>
            </a:r>
            <a:r>
              <a:rPr lang="en-US" dirty="0" smtClean="0">
                <a:solidFill>
                  <a:schemeClr val="tx2">
                    <a:lumMod val="90000"/>
                    <a:lumOff val="10000"/>
                  </a:schemeClr>
                </a:solidFill>
              </a:rPr>
              <a:t>markers (/* and */) is </a:t>
            </a:r>
            <a:r>
              <a:rPr lang="en-US" dirty="0">
                <a:solidFill>
                  <a:schemeClr val="tx2">
                    <a:lumMod val="90000"/>
                    <a:lumOff val="10000"/>
                  </a:schemeClr>
                </a:solidFill>
              </a:rPr>
              <a:t>not </a:t>
            </a:r>
            <a:r>
              <a:rPr lang="en-US" dirty="0" smtClean="0">
                <a:solidFill>
                  <a:schemeClr val="tx2">
                    <a:lumMod val="90000"/>
                    <a:lumOff val="10000"/>
                  </a:schemeClr>
                </a:solidFill>
              </a:rPr>
              <a:t>executed</a:t>
            </a:r>
          </a:p>
          <a:p>
            <a:r>
              <a:rPr lang="en-US" dirty="0" smtClean="0">
                <a:solidFill>
                  <a:schemeClr val="tx2">
                    <a:lumMod val="90000"/>
                    <a:lumOff val="10000"/>
                  </a:schemeClr>
                </a:solidFill>
              </a:rPr>
              <a:t>Comments can span more than one line</a:t>
            </a:r>
            <a:endParaRPr lang="en-US" dirty="0">
              <a:solidFill>
                <a:schemeClr val="tx2">
                  <a:lumMod val="90000"/>
                  <a:lumOff val="10000"/>
                </a:schemeClr>
              </a:solidFill>
            </a:endParaRPr>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GS-530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6563">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656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551176"/>
            <a:ext cx="8229600" cy="716523"/>
          </a:xfrm>
        </p:spPr>
        <p:txBody>
          <a:bodyPr/>
          <a:lstStyle/>
          <a:p>
            <a:r>
              <a:rPr lang="en-US" dirty="0" smtClean="0"/>
              <a:t>Exercise 4-1: DISPLAY</a:t>
            </a:r>
            <a:endParaRPr lang="en-US" dirty="0"/>
          </a:p>
        </p:txBody>
      </p:sp>
      <p:sp>
        <p:nvSpPr>
          <p:cNvPr id="5"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6"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10"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GS-540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43978"/>
            <a:ext cx="8229600" cy="716523"/>
          </a:xfrm>
        </p:spPr>
        <p:txBody>
          <a:bodyPr>
            <a:normAutofit/>
          </a:bodyPr>
          <a:lstStyle/>
          <a:p>
            <a:r>
              <a:rPr lang="en-US" dirty="0" smtClean="0"/>
              <a:t>Retrieving Records and Displaying Fields</a:t>
            </a:r>
            <a:endParaRPr lang="en-US" dirty="0"/>
          </a:p>
        </p:txBody>
      </p:sp>
      <p:sp>
        <p:nvSpPr>
          <p:cNvPr id="8" name="Content Placeholder 2"/>
          <p:cNvSpPr txBox="1">
            <a:spLocks/>
          </p:cNvSpPr>
          <p:nvPr/>
        </p:nvSpPr>
        <p:spPr>
          <a:xfrm>
            <a:off x="457200" y="1316182"/>
            <a:ext cx="8229600" cy="4999951"/>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9" name="Content Placeholder 2"/>
          <p:cNvSpPr txBox="1">
            <a:spLocks/>
          </p:cNvSpPr>
          <p:nvPr/>
        </p:nvSpPr>
        <p:spPr>
          <a:xfrm>
            <a:off x="609600" y="2760995"/>
            <a:ext cx="8446640" cy="3707539"/>
          </a:xfrm>
          <a:prstGeom prst="rect">
            <a:avLst/>
          </a:prstGeom>
        </p:spPr>
        <p:txBody>
          <a:bodyPr>
            <a:normAutofit/>
          </a:bodyPr>
          <a:lstStyle/>
          <a:p>
            <a:pPr marL="342900" indent="-342900">
              <a:spcBef>
                <a:spcPct val="20000"/>
              </a:spcBef>
              <a:buClr>
                <a:schemeClr val="accent6"/>
              </a:buClr>
              <a:buFont typeface="Arial"/>
              <a:buChar char="•"/>
            </a:pPr>
            <a:r>
              <a:rPr lang="en-US" sz="2400" dirty="0" smtClean="0"/>
              <a:t>FOR EACH statement </a:t>
            </a:r>
          </a:p>
          <a:p>
            <a:pPr marL="800100" lvl="1" indent="-342900">
              <a:spcBef>
                <a:spcPct val="20000"/>
              </a:spcBef>
              <a:buClr>
                <a:schemeClr val="accent6"/>
              </a:buClr>
              <a:buFont typeface="Century Gothic" pitchFamily="34" charset="0"/>
              <a:buChar char="-"/>
            </a:pPr>
            <a:r>
              <a:rPr lang="en-US" sz="2400" dirty="0" smtClean="0"/>
              <a:t>A block structure that iterates through the records in a database table, reading one record at a time</a:t>
            </a:r>
          </a:p>
          <a:p>
            <a:pPr marL="800100" lvl="1" indent="-342900">
              <a:spcBef>
                <a:spcPct val="20000"/>
              </a:spcBef>
              <a:buClr>
                <a:schemeClr val="accent6"/>
              </a:buClr>
              <a:buFont typeface="Century Gothic" pitchFamily="34" charset="0"/>
              <a:buChar char="-"/>
            </a:pPr>
            <a:r>
              <a:rPr lang="en-US" sz="2400" dirty="0" smtClean="0"/>
              <a:t>Has a colon (:) and an END to enclose the block</a:t>
            </a:r>
          </a:p>
          <a:p>
            <a:pPr marL="342900" indent="-342900">
              <a:spcBef>
                <a:spcPct val="20000"/>
              </a:spcBef>
              <a:buClr>
                <a:schemeClr val="accent6"/>
              </a:buClr>
              <a:buFont typeface="Arial"/>
              <a:buChar char="•"/>
            </a:pPr>
            <a:r>
              <a:rPr lang="en-US" sz="2400" dirty="0" smtClean="0"/>
              <a:t>This sample displays fields for every record in Item Master table</a:t>
            </a:r>
            <a:endParaRPr lang="en-US" sz="2400" dirty="0">
              <a:solidFill>
                <a:schemeClr val="tx1">
                  <a:lumMod val="75000"/>
                  <a:lumOff val="25000"/>
                </a:schemeClr>
              </a:solidFill>
              <a:latin typeface="Century Gothic"/>
            </a:endParaRPr>
          </a:p>
          <a:p>
            <a:pPr marL="342900" indent="-342900">
              <a:spcBef>
                <a:spcPct val="20000"/>
              </a:spcBef>
              <a:buClr>
                <a:schemeClr val="accent6"/>
              </a:buClr>
              <a:buFont typeface="Arial"/>
              <a:buChar char="•"/>
            </a:pPr>
            <a:r>
              <a:rPr lang="en-US" sz="2400" dirty="0" smtClean="0"/>
              <a:t>Fields are displayed from left to right across the screen/page in the order listed in DISPLAY statement</a:t>
            </a:r>
            <a:endParaRPr lang="en-US" sz="2400" dirty="0" smtClean="0">
              <a:solidFill>
                <a:schemeClr val="tx2">
                  <a:lumMod val="90000"/>
                  <a:lumOff val="10000"/>
                </a:schemeClr>
              </a:solidFill>
              <a:cs typeface="Courier New" pitchFamily="49" charset="0"/>
            </a:endParaRPr>
          </a:p>
        </p:txBody>
      </p:sp>
      <p:sp>
        <p:nvSpPr>
          <p:cNvPr id="10" name="TextBox 9"/>
          <p:cNvSpPr txBox="1"/>
          <p:nvPr/>
        </p:nvSpPr>
        <p:spPr>
          <a:xfrm>
            <a:off x="457200" y="960502"/>
            <a:ext cx="8599039" cy="1754326"/>
          </a:xfrm>
          <a:prstGeom prst="rect">
            <a:avLst/>
          </a:prstGeom>
          <a:noFill/>
          <a:ln>
            <a:noFill/>
          </a:ln>
        </p:spPr>
        <p:txBody>
          <a:bodyPr wrap="square" rtlCol="0">
            <a:spAutoFit/>
          </a:bodyPr>
          <a:lstStyle/>
          <a:p>
            <a:r>
              <a:rPr lang="en-US" b="1" dirty="0" smtClean="0">
                <a:latin typeface="Courier New" pitchFamily="49" charset="0"/>
                <a:cs typeface="Courier New" pitchFamily="49" charset="0"/>
              </a:rPr>
              <a:t>/* pc04002.p - Retrieving Records with FOR EACH Statement */</a:t>
            </a:r>
          </a:p>
          <a:p>
            <a:r>
              <a:rPr lang="en-US" b="1" dirty="0" smtClean="0">
                <a:latin typeface="Courier New" pitchFamily="49" charset="0"/>
                <a:cs typeface="Courier New" pitchFamily="49" charset="0"/>
              </a:rPr>
              <a:t>/*             Displaying Fields with DISPLAY Statement   */</a:t>
            </a:r>
          </a:p>
          <a:p>
            <a:r>
              <a:rPr lang="en-US" b="1" dirty="0" smtClean="0">
                <a:latin typeface="Courier New" pitchFamily="49" charset="0"/>
                <a:cs typeface="Courier New" pitchFamily="49" charset="0"/>
              </a:rPr>
              <a:t>	</a:t>
            </a:r>
            <a:r>
              <a:rPr lang="en-US" b="1" dirty="0" smtClean="0">
                <a:solidFill>
                  <a:srgbClr val="0070C0"/>
                </a:solidFill>
                <a:latin typeface="Courier New" pitchFamily="49" charset="0"/>
                <a:cs typeface="Courier New" pitchFamily="49" charset="0"/>
              </a:rPr>
              <a:t>FOR EACH</a:t>
            </a:r>
            <a:r>
              <a:rPr lang="en-US" b="1" dirty="0" smtClean="0">
                <a:latin typeface="Courier New" pitchFamily="49" charset="0"/>
                <a:cs typeface="Courier New" pitchFamily="49" charset="0"/>
              </a:rPr>
              <a:t> pt_mstr WHERE pt_domain = "10USA" NO-LOCK:</a:t>
            </a:r>
          </a:p>
          <a:p>
            <a:r>
              <a:rPr lang="en-US" b="1" dirty="0" smtClean="0">
                <a:latin typeface="Courier New" pitchFamily="49" charset="0"/>
                <a:cs typeface="Courier New" pitchFamily="49" charset="0"/>
              </a:rPr>
              <a:t>		DISPLAY pt_part  pt_prod_line pt_desc1 WITH WIDTH 132.</a:t>
            </a:r>
          </a:p>
          <a:p>
            <a:r>
              <a:rPr lang="en-US" b="1" dirty="0" smtClean="0">
                <a:latin typeface="Courier New" pitchFamily="49" charset="0"/>
                <a:cs typeface="Courier New" pitchFamily="49" charset="0"/>
              </a:rPr>
              <a:t>		DISPLAY pt_desc2 pt_price WITH WIDTH 132.</a:t>
            </a:r>
          </a:p>
          <a:p>
            <a:r>
              <a:rPr lang="en-US" b="1" dirty="0" smtClean="0">
                <a:latin typeface="Courier New" pitchFamily="49" charset="0"/>
                <a:cs typeface="Courier New" pitchFamily="49" charset="0"/>
              </a:rPr>
              <a:t>	</a:t>
            </a:r>
            <a:r>
              <a:rPr lang="en-US" b="1" dirty="0" smtClean="0">
                <a:solidFill>
                  <a:srgbClr val="0070C0"/>
                </a:solidFill>
                <a:latin typeface="Courier New" pitchFamily="49" charset="0"/>
                <a:cs typeface="Courier New" pitchFamily="49" charset="0"/>
              </a:rPr>
              <a:t>END</a:t>
            </a:r>
            <a:r>
              <a:rPr lang="en-US" b="1" dirty="0" smtClean="0">
                <a:latin typeface="Courier New" pitchFamily="49" charset="0"/>
                <a:cs typeface="Courier New" pitchFamily="49" charset="0"/>
              </a:rPr>
              <a:t>.</a:t>
            </a:r>
            <a:endParaRPr lang="en-US" b="1" dirty="0">
              <a:latin typeface="Courier New" pitchFamily="49" charset="0"/>
              <a:cs typeface="Courier New" pitchFamily="49" charset="0"/>
            </a:endParaRPr>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GS-550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551176"/>
            <a:ext cx="8229600" cy="716523"/>
          </a:xfrm>
        </p:spPr>
        <p:txBody>
          <a:bodyPr/>
          <a:lstStyle/>
          <a:p>
            <a:r>
              <a:rPr lang="en-US" dirty="0" smtClean="0"/>
              <a:t>Exercise 4-2: Retrieve and Display</a:t>
            </a:r>
            <a:endParaRPr lang="en-US" dirty="0"/>
          </a:p>
        </p:txBody>
      </p:sp>
      <p:sp>
        <p:nvSpPr>
          <p:cNvPr id="5"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6"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10"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GS-560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1274"/>
            <a:ext cx="8229600" cy="716523"/>
          </a:xfrm>
        </p:spPr>
        <p:txBody>
          <a:bodyPr>
            <a:normAutofit/>
          </a:bodyPr>
          <a:lstStyle/>
          <a:p>
            <a:r>
              <a:rPr lang="en-US" dirty="0" smtClean="0"/>
              <a:t>NO-LOCK with Record Retrieval</a:t>
            </a:r>
            <a:endParaRPr lang="en-US" dirty="0"/>
          </a:p>
        </p:txBody>
      </p:sp>
      <p:sp>
        <p:nvSpPr>
          <p:cNvPr id="8" name="Content Placeholder 2"/>
          <p:cNvSpPr txBox="1">
            <a:spLocks/>
          </p:cNvSpPr>
          <p:nvPr/>
        </p:nvSpPr>
        <p:spPr>
          <a:xfrm>
            <a:off x="457200" y="1316182"/>
            <a:ext cx="8229600" cy="4999951"/>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9" name="Content Placeholder 2"/>
          <p:cNvSpPr txBox="1">
            <a:spLocks/>
          </p:cNvSpPr>
          <p:nvPr/>
        </p:nvSpPr>
        <p:spPr>
          <a:xfrm>
            <a:off x="609600" y="2783068"/>
            <a:ext cx="8446640" cy="3399716"/>
          </a:xfrm>
          <a:prstGeom prst="rect">
            <a:avLst/>
          </a:prstGeom>
        </p:spPr>
        <p:txBody>
          <a:bodyPr>
            <a:normAutofit/>
          </a:bodyPr>
          <a:lstStyle/>
          <a:p>
            <a:pPr marL="342900" indent="-342900">
              <a:spcBef>
                <a:spcPct val="20000"/>
              </a:spcBef>
              <a:buClr>
                <a:schemeClr val="accent6"/>
              </a:buClr>
              <a:buFont typeface="Arial"/>
              <a:buChar char="•"/>
            </a:pPr>
            <a:r>
              <a:rPr lang="en-US" sz="2800" dirty="0" smtClean="0"/>
              <a:t>NO-LOCK option tells Progress not to lock records even if the records are locked by another user </a:t>
            </a:r>
          </a:p>
          <a:p>
            <a:pPr marL="342900" indent="-342900">
              <a:spcBef>
                <a:spcPct val="20000"/>
              </a:spcBef>
              <a:buClr>
                <a:schemeClr val="accent6"/>
              </a:buClr>
              <a:buFont typeface="Arial"/>
              <a:buChar char="•"/>
            </a:pPr>
            <a:r>
              <a:rPr lang="en-US" sz="2800" dirty="0" smtClean="0"/>
              <a:t>If you do not specify NO-LOCK, you may not be able to access a record that is locked by another user</a:t>
            </a:r>
          </a:p>
          <a:p>
            <a:pPr marL="342900" indent="-342900">
              <a:spcBef>
                <a:spcPct val="20000"/>
              </a:spcBef>
              <a:buClr>
                <a:schemeClr val="accent6"/>
              </a:buClr>
              <a:buFont typeface="Arial"/>
              <a:buChar char="•"/>
            </a:pPr>
            <a:endParaRPr lang="en-US" sz="2400" dirty="0" smtClean="0"/>
          </a:p>
        </p:txBody>
      </p:sp>
      <p:sp>
        <p:nvSpPr>
          <p:cNvPr id="10" name="TextBox 9"/>
          <p:cNvSpPr txBox="1"/>
          <p:nvPr/>
        </p:nvSpPr>
        <p:spPr>
          <a:xfrm>
            <a:off x="457200" y="1028742"/>
            <a:ext cx="8599039" cy="1754326"/>
          </a:xfrm>
          <a:prstGeom prst="rect">
            <a:avLst/>
          </a:prstGeom>
          <a:noFill/>
          <a:ln>
            <a:noFill/>
          </a:ln>
        </p:spPr>
        <p:txBody>
          <a:bodyPr wrap="square" rtlCol="0">
            <a:spAutoFit/>
          </a:bodyPr>
          <a:lstStyle/>
          <a:p>
            <a:r>
              <a:rPr lang="en-US" b="1" dirty="0" smtClean="0">
                <a:latin typeface="Courier New" pitchFamily="49" charset="0"/>
                <a:cs typeface="Courier New" pitchFamily="49" charset="0"/>
              </a:rPr>
              <a:t>/* pc04003.p – Specifying NO-LOCK with Retrieving Records */</a:t>
            </a:r>
          </a:p>
          <a:p>
            <a:r>
              <a:rPr lang="en-US" b="1" dirty="0" smtClean="0">
                <a:latin typeface="Courier New" pitchFamily="49" charset="0"/>
                <a:cs typeface="Courier New" pitchFamily="49" charset="0"/>
              </a:rPr>
              <a:t>/*             Displaying Fields with DISPLAY Statement   */</a:t>
            </a:r>
          </a:p>
          <a:p>
            <a:r>
              <a:rPr lang="en-US" b="1" dirty="0" smtClean="0">
                <a:latin typeface="Courier New" pitchFamily="49" charset="0"/>
                <a:cs typeface="Courier New" pitchFamily="49" charset="0"/>
              </a:rPr>
              <a:t>FOR EACH pt_mstr WHERE pt_domain = "10USA" </a:t>
            </a:r>
            <a:r>
              <a:rPr lang="en-US" b="1" dirty="0" smtClean="0">
                <a:solidFill>
                  <a:srgbClr val="0070C0"/>
                </a:solidFill>
                <a:latin typeface="Courier New" pitchFamily="49" charset="0"/>
                <a:cs typeface="Courier New" pitchFamily="49" charset="0"/>
              </a:rPr>
              <a:t>NO-LOCK</a:t>
            </a:r>
            <a:r>
              <a:rPr lang="en-US" b="1" dirty="0" smtClean="0">
                <a:latin typeface="Courier New" pitchFamily="49" charset="0"/>
                <a:cs typeface="Courier New" pitchFamily="49" charset="0"/>
              </a:rPr>
              <a:t>:</a:t>
            </a:r>
          </a:p>
          <a:p>
            <a:r>
              <a:rPr lang="en-US" b="1" dirty="0" smtClean="0">
                <a:latin typeface="Courier New" pitchFamily="49" charset="0"/>
                <a:cs typeface="Courier New" pitchFamily="49" charset="0"/>
              </a:rPr>
              <a:t>   DISPLAY pt_part pt_desc1 pt_price pt_group WITH WIDTH 132.</a:t>
            </a:r>
          </a:p>
          <a:p>
            <a:r>
              <a:rPr lang="en-US" b="1" dirty="0" smtClean="0">
                <a:latin typeface="Courier New" pitchFamily="49" charset="0"/>
                <a:cs typeface="Courier New" pitchFamily="49" charset="0"/>
              </a:rPr>
              <a:t>END.</a:t>
            </a:r>
          </a:p>
          <a:p>
            <a:r>
              <a:rPr lang="en-US" b="1" dirty="0" smtClean="0">
                <a:solidFill>
                  <a:srgbClr val="0070C0"/>
                </a:solidFill>
                <a:latin typeface="Courier New" pitchFamily="49" charset="0"/>
                <a:cs typeface="Courier New" pitchFamily="49" charset="0"/>
              </a:rPr>
              <a:t>MESSAGE</a:t>
            </a:r>
            <a:r>
              <a:rPr lang="en-US" b="1" dirty="0" smtClean="0">
                <a:latin typeface="Courier New" pitchFamily="49" charset="0"/>
                <a:cs typeface="Courier New" pitchFamily="49" charset="0"/>
              </a:rPr>
              <a:t> "End of List".</a:t>
            </a:r>
            <a:endParaRPr lang="en-US" b="1" dirty="0">
              <a:latin typeface="Courier New" pitchFamily="49" charset="0"/>
              <a:cs typeface="Courier New" pitchFamily="49" charset="0"/>
            </a:endParaRPr>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GS-570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29574"/>
            <a:ext cx="8229600" cy="5286559"/>
          </a:xfrm>
        </p:spPr>
        <p:txBody>
          <a:bodyPr>
            <a:normAutofit/>
          </a:bodyPr>
          <a:lstStyle/>
          <a:p>
            <a:pPr>
              <a:lnSpc>
                <a:spcPct val="90000"/>
              </a:lnSpc>
              <a:spcBef>
                <a:spcPct val="30000"/>
              </a:spcBef>
              <a:buClr>
                <a:schemeClr val="accent2"/>
              </a:buClr>
              <a:buFont typeface="Arial" pitchFamily="34" charset="0"/>
              <a:buChar char="•"/>
            </a:pPr>
            <a:r>
              <a:rPr lang="en-US" dirty="0" smtClean="0">
                <a:latin typeface="+mn-lt"/>
              </a:rPr>
              <a:t>Displays messages in the message area at the bottom of the window</a:t>
            </a:r>
          </a:p>
          <a:p>
            <a:pPr>
              <a:lnSpc>
                <a:spcPct val="90000"/>
              </a:lnSpc>
              <a:spcBef>
                <a:spcPct val="30000"/>
              </a:spcBef>
              <a:buClr>
                <a:schemeClr val="accent2"/>
              </a:buClr>
              <a:buFont typeface="Arial" pitchFamily="34" charset="0"/>
              <a:buChar char="•"/>
            </a:pPr>
            <a:r>
              <a:rPr lang="en-US" dirty="0" smtClean="0">
                <a:latin typeface="+mn-lt"/>
              </a:rPr>
              <a:t>Can include simple </a:t>
            </a:r>
            <a:r>
              <a:rPr lang="en-US" dirty="0" smtClean="0">
                <a:latin typeface="+mn-lt"/>
                <a:cs typeface="Courier New" pitchFamily="49" charset="0"/>
              </a:rPr>
              <a:t>SET</a:t>
            </a:r>
            <a:r>
              <a:rPr lang="en-US" dirty="0" smtClean="0">
                <a:latin typeface="+mn-lt"/>
              </a:rPr>
              <a:t> or </a:t>
            </a:r>
            <a:r>
              <a:rPr lang="en-US" dirty="0" smtClean="0">
                <a:latin typeface="+mn-lt"/>
                <a:cs typeface="Courier New" pitchFamily="49" charset="0"/>
              </a:rPr>
              <a:t>UPDATE</a:t>
            </a:r>
          </a:p>
          <a:p>
            <a:pPr>
              <a:lnSpc>
                <a:spcPct val="90000"/>
              </a:lnSpc>
              <a:spcBef>
                <a:spcPct val="30000"/>
              </a:spcBef>
              <a:buClr>
                <a:schemeClr val="accent2"/>
              </a:buClr>
              <a:buFont typeface="Arial" pitchFamily="34" charset="0"/>
              <a:buChar char="•"/>
            </a:pPr>
            <a:r>
              <a:rPr lang="en-US" dirty="0" smtClean="0">
                <a:latin typeface="+mn-lt"/>
              </a:rPr>
              <a:t>Procedural checkpoint</a:t>
            </a:r>
          </a:p>
          <a:p>
            <a:pPr>
              <a:lnSpc>
                <a:spcPct val="90000"/>
              </a:lnSpc>
              <a:spcBef>
                <a:spcPct val="30000"/>
              </a:spcBef>
              <a:buClr>
                <a:schemeClr val="accent2"/>
              </a:buClr>
              <a:buFont typeface="Arial" pitchFamily="34" charset="0"/>
              <a:buChar char="•"/>
            </a:pPr>
            <a:r>
              <a:rPr lang="en-US" dirty="0" smtClean="0">
                <a:latin typeface="+mn-lt"/>
              </a:rPr>
              <a:t>Use for  simple debugging</a:t>
            </a:r>
          </a:p>
          <a:p>
            <a:pPr>
              <a:lnSpc>
                <a:spcPct val="90000"/>
              </a:lnSpc>
              <a:spcBef>
                <a:spcPct val="30000"/>
              </a:spcBef>
              <a:buClr>
                <a:schemeClr val="accent2"/>
              </a:buClr>
              <a:buFont typeface="Arial" pitchFamily="34" charset="0"/>
              <a:buChar char="•"/>
            </a:pPr>
            <a:endParaRPr lang="en-US" dirty="0" smtClean="0">
              <a:latin typeface="+mn-lt"/>
            </a:endParaRPr>
          </a:p>
          <a:p>
            <a:pPr lvl="1">
              <a:lnSpc>
                <a:spcPct val="80000"/>
              </a:lnSpc>
              <a:spcBef>
                <a:spcPct val="30000"/>
              </a:spcBef>
              <a:buClr>
                <a:srgbClr val="2461AA"/>
              </a:buClr>
              <a:buNone/>
            </a:pPr>
            <a:endParaRPr lang="en-US" sz="1900" dirty="0" smtClean="0">
              <a:latin typeface="Courier New" pitchFamily="49" charset="0"/>
            </a:endParaRPr>
          </a:p>
          <a:p>
            <a:pPr lvl="1">
              <a:lnSpc>
                <a:spcPct val="80000"/>
              </a:lnSpc>
              <a:spcBef>
                <a:spcPct val="30000"/>
              </a:spcBef>
              <a:buClr>
                <a:srgbClr val="2461AA"/>
              </a:buClr>
              <a:buNone/>
            </a:pPr>
            <a:r>
              <a:rPr lang="en-US" sz="3200" b="1" dirty="0" smtClean="0">
                <a:solidFill>
                  <a:schemeClr val="tx1"/>
                </a:solidFill>
                <a:latin typeface="Courier New" pitchFamily="49" charset="0"/>
              </a:rPr>
              <a:t>MESSAGE "Here we are".</a:t>
            </a:r>
            <a:endParaRPr lang="en-US" sz="3200" b="1" dirty="0" smtClean="0">
              <a:solidFill>
                <a:schemeClr val="tx1"/>
              </a:solidFill>
            </a:endParaRPr>
          </a:p>
          <a:p>
            <a:endParaRPr lang="en-US" dirty="0"/>
          </a:p>
        </p:txBody>
      </p:sp>
      <p:sp>
        <p:nvSpPr>
          <p:cNvPr id="4" name="Title 3"/>
          <p:cNvSpPr>
            <a:spLocks noGrp="1"/>
          </p:cNvSpPr>
          <p:nvPr>
            <p:ph type="title"/>
          </p:nvPr>
        </p:nvSpPr>
        <p:spPr>
          <a:xfrm>
            <a:off x="457200" y="320844"/>
            <a:ext cx="8229600" cy="708730"/>
          </a:xfrm>
        </p:spPr>
        <p:txBody>
          <a:bodyPr/>
          <a:lstStyle/>
          <a:p>
            <a:r>
              <a:rPr lang="en-US" dirty="0" smtClean="0"/>
              <a:t>MESSAGE Statement</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GS-580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1951"/>
            <a:ext cx="8229600" cy="716523"/>
          </a:xfrm>
        </p:spPr>
        <p:txBody>
          <a:bodyPr>
            <a:normAutofit/>
          </a:bodyPr>
          <a:lstStyle/>
          <a:p>
            <a:r>
              <a:rPr lang="en-US" dirty="0" smtClean="0"/>
              <a:t>Database Concepts</a:t>
            </a:r>
            <a:endParaRPr lang="en-US" dirty="0"/>
          </a:p>
        </p:txBody>
      </p:sp>
      <p:sp>
        <p:nvSpPr>
          <p:cNvPr id="3" name="Content Placeholder 2"/>
          <p:cNvSpPr>
            <a:spLocks noGrp="1"/>
          </p:cNvSpPr>
          <p:nvPr>
            <p:ph idx="1"/>
          </p:nvPr>
        </p:nvSpPr>
        <p:spPr>
          <a:xfrm>
            <a:off x="457200" y="1101599"/>
            <a:ext cx="8229600" cy="4992157"/>
          </a:xfrm>
        </p:spPr>
        <p:txBody>
          <a:bodyPr>
            <a:normAutofit/>
          </a:bodyPr>
          <a:lstStyle/>
          <a:p>
            <a:r>
              <a:rPr lang="en-US" dirty="0" smtClean="0">
                <a:solidFill>
                  <a:schemeClr val="tx2">
                    <a:lumMod val="90000"/>
                    <a:lumOff val="10000"/>
                  </a:schemeClr>
                </a:solidFill>
              </a:rPr>
              <a:t>Database </a:t>
            </a:r>
          </a:p>
          <a:p>
            <a:r>
              <a:rPr lang="en-US" dirty="0" smtClean="0">
                <a:solidFill>
                  <a:schemeClr val="tx2">
                    <a:lumMod val="90000"/>
                    <a:lumOff val="10000"/>
                  </a:schemeClr>
                </a:solidFill>
              </a:rPr>
              <a:t>Table</a:t>
            </a:r>
          </a:p>
          <a:p>
            <a:r>
              <a:rPr lang="en-US" dirty="0" smtClean="0">
                <a:solidFill>
                  <a:schemeClr val="tx2">
                    <a:lumMod val="90000"/>
                    <a:lumOff val="10000"/>
                  </a:schemeClr>
                </a:solidFill>
              </a:rPr>
              <a:t>Record</a:t>
            </a:r>
          </a:p>
          <a:p>
            <a:r>
              <a:rPr lang="en-US" dirty="0" smtClean="0">
                <a:solidFill>
                  <a:schemeClr val="tx2">
                    <a:lumMod val="90000"/>
                    <a:lumOff val="10000"/>
                  </a:schemeClr>
                </a:solidFill>
              </a:rPr>
              <a:t>Field</a:t>
            </a:r>
          </a:p>
          <a:p>
            <a:r>
              <a:rPr lang="en-US" dirty="0" smtClean="0">
                <a:solidFill>
                  <a:schemeClr val="tx2">
                    <a:lumMod val="90000"/>
                    <a:lumOff val="10000"/>
                  </a:schemeClr>
                </a:solidFill>
              </a:rPr>
              <a:t>Index</a:t>
            </a:r>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GS-055</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02278"/>
            <a:ext cx="8229600" cy="5313855"/>
          </a:xfrm>
        </p:spPr>
        <p:txBody>
          <a:bodyPr/>
          <a:lstStyle/>
          <a:p>
            <a:pPr>
              <a:lnSpc>
                <a:spcPct val="90000"/>
              </a:lnSpc>
              <a:spcBef>
                <a:spcPct val="30000"/>
              </a:spcBef>
              <a:buClr>
                <a:schemeClr val="accent2"/>
              </a:buClr>
              <a:buFont typeface="Arial" pitchFamily="34" charset="0"/>
              <a:buChar char="•"/>
            </a:pPr>
            <a:r>
              <a:rPr lang="en-US" dirty="0" smtClean="0"/>
              <a:t>Graphical message box with buttons</a:t>
            </a:r>
          </a:p>
          <a:p>
            <a:pPr lvl="1">
              <a:lnSpc>
                <a:spcPct val="90000"/>
              </a:lnSpc>
              <a:spcBef>
                <a:spcPct val="30000"/>
              </a:spcBef>
              <a:buClr>
                <a:schemeClr val="accent2"/>
              </a:buClr>
              <a:buFont typeface="Century Gothic" pitchFamily="34" charset="0"/>
              <a:buChar char="-"/>
            </a:pPr>
            <a:r>
              <a:rPr lang="en-US" dirty="0" smtClean="0">
                <a:latin typeface="+mn-lt"/>
                <a:cs typeface="Courier New" pitchFamily="49" charset="0"/>
              </a:rPr>
              <a:t>INFO</a:t>
            </a:r>
            <a:r>
              <a:rPr lang="en-US" dirty="0" smtClean="0">
                <a:latin typeface="+mn-lt"/>
              </a:rPr>
              <a:t>, </a:t>
            </a:r>
            <a:r>
              <a:rPr lang="en-US" dirty="0" smtClean="0">
                <a:latin typeface="+mn-lt"/>
                <a:cs typeface="Courier New" pitchFamily="49" charset="0"/>
              </a:rPr>
              <a:t>QUESTION</a:t>
            </a:r>
            <a:r>
              <a:rPr lang="en-US" dirty="0" smtClean="0">
                <a:latin typeface="+mn-lt"/>
              </a:rPr>
              <a:t>, </a:t>
            </a:r>
            <a:r>
              <a:rPr lang="en-US" dirty="0" smtClean="0">
                <a:latin typeface="+mn-lt"/>
                <a:cs typeface="Courier New" pitchFamily="49" charset="0"/>
              </a:rPr>
              <a:t>WARNING</a:t>
            </a:r>
            <a:r>
              <a:rPr lang="en-US" dirty="0" smtClean="0">
                <a:latin typeface="+mn-lt"/>
              </a:rPr>
              <a:t>, </a:t>
            </a:r>
            <a:r>
              <a:rPr lang="en-US" dirty="0" smtClean="0">
                <a:latin typeface="+mn-lt"/>
                <a:cs typeface="Courier New" pitchFamily="49" charset="0"/>
              </a:rPr>
              <a:t>ERROR</a:t>
            </a:r>
            <a:r>
              <a:rPr lang="en-US" dirty="0" smtClean="0">
                <a:latin typeface="+mn-lt"/>
              </a:rPr>
              <a:t> types</a:t>
            </a:r>
          </a:p>
          <a:p>
            <a:pPr lvl="1">
              <a:lnSpc>
                <a:spcPct val="90000"/>
              </a:lnSpc>
              <a:spcBef>
                <a:spcPct val="30000"/>
              </a:spcBef>
              <a:buClr>
                <a:schemeClr val="accent2"/>
              </a:buClr>
              <a:buFont typeface="Century Gothic" pitchFamily="34" charset="0"/>
              <a:buChar char="-"/>
            </a:pPr>
            <a:r>
              <a:rPr lang="en-US" dirty="0" smtClean="0">
                <a:latin typeface="+mn-lt"/>
                <a:cs typeface="Courier New" pitchFamily="49" charset="0"/>
              </a:rPr>
              <a:t>YES-NO</a:t>
            </a:r>
            <a:r>
              <a:rPr lang="en-US" dirty="0" smtClean="0">
                <a:latin typeface="+mn-lt"/>
              </a:rPr>
              <a:t>, </a:t>
            </a:r>
            <a:r>
              <a:rPr lang="en-US" dirty="0" smtClean="0">
                <a:latin typeface="+mn-lt"/>
                <a:cs typeface="Courier New" pitchFamily="49" charset="0"/>
              </a:rPr>
              <a:t>YES-NO-CANCEL</a:t>
            </a:r>
            <a:r>
              <a:rPr lang="en-US" dirty="0" smtClean="0">
                <a:latin typeface="+mn-lt"/>
              </a:rPr>
              <a:t>, </a:t>
            </a:r>
            <a:r>
              <a:rPr lang="en-US" dirty="0" smtClean="0">
                <a:latin typeface="+mn-lt"/>
                <a:cs typeface="Courier New" pitchFamily="49" charset="0"/>
              </a:rPr>
              <a:t>OK</a:t>
            </a:r>
            <a:r>
              <a:rPr lang="en-US" dirty="0" smtClean="0">
                <a:latin typeface="+mn-lt"/>
              </a:rPr>
              <a:t>, </a:t>
            </a:r>
            <a:r>
              <a:rPr lang="en-US" dirty="0" smtClean="0">
                <a:latin typeface="+mn-lt"/>
                <a:cs typeface="Courier New" pitchFamily="49" charset="0"/>
              </a:rPr>
              <a:t>OK-CANCEL</a:t>
            </a:r>
            <a:r>
              <a:rPr lang="en-US" dirty="0" smtClean="0">
                <a:latin typeface="+mn-lt"/>
              </a:rPr>
              <a:t>, </a:t>
            </a:r>
            <a:br>
              <a:rPr lang="en-US" dirty="0" smtClean="0">
                <a:latin typeface="+mn-lt"/>
              </a:rPr>
            </a:br>
            <a:r>
              <a:rPr lang="en-US" dirty="0" smtClean="0">
                <a:latin typeface="+mn-lt"/>
                <a:cs typeface="Courier New" pitchFamily="49" charset="0"/>
              </a:rPr>
              <a:t>RETRY-CANCEL</a:t>
            </a:r>
            <a:r>
              <a:rPr lang="en-US" dirty="0" smtClean="0">
                <a:latin typeface="+mn-lt"/>
              </a:rPr>
              <a:t> button sets</a:t>
            </a:r>
          </a:p>
          <a:p>
            <a:pPr>
              <a:lnSpc>
                <a:spcPct val="90000"/>
              </a:lnSpc>
              <a:spcBef>
                <a:spcPct val="30000"/>
              </a:spcBef>
              <a:buClr>
                <a:schemeClr val="accent2"/>
              </a:buClr>
              <a:buFont typeface="Arial" pitchFamily="34" charset="0"/>
              <a:buChar char="•"/>
            </a:pPr>
            <a:r>
              <a:rPr lang="en-US" dirty="0" smtClean="0"/>
              <a:t>Alert-box messages can only update logical variables</a:t>
            </a:r>
          </a:p>
          <a:p>
            <a:pPr>
              <a:lnSpc>
                <a:spcPct val="90000"/>
              </a:lnSpc>
              <a:spcBef>
                <a:spcPct val="50000"/>
              </a:spcBef>
              <a:buClr>
                <a:srgbClr val="890C4C"/>
              </a:buClr>
              <a:buFont typeface="Webdings" pitchFamily="18" charset="2"/>
              <a:buChar char="5"/>
            </a:pPr>
            <a:endParaRPr lang="en-US" sz="1300" dirty="0" smtClean="0">
              <a:latin typeface="Courier New" pitchFamily="49" charset="0"/>
            </a:endParaRPr>
          </a:p>
          <a:p>
            <a:pPr>
              <a:lnSpc>
                <a:spcPct val="90000"/>
              </a:lnSpc>
              <a:spcBef>
                <a:spcPct val="30000"/>
              </a:spcBef>
              <a:buClr>
                <a:srgbClr val="890C4C"/>
              </a:buClr>
              <a:buNone/>
            </a:pPr>
            <a:r>
              <a:rPr lang="en-US" sz="1300" dirty="0" smtClean="0">
                <a:solidFill>
                  <a:schemeClr val="tx1"/>
                </a:solidFill>
                <a:latin typeface="Courier New" pitchFamily="49" charset="0"/>
              </a:rPr>
              <a:t>	</a:t>
            </a:r>
            <a:r>
              <a:rPr lang="en-US" sz="2000" b="1" dirty="0" smtClean="0">
                <a:solidFill>
                  <a:schemeClr val="tx1"/>
                </a:solidFill>
                <a:latin typeface="Courier New" pitchFamily="49" charset="0"/>
              </a:rPr>
              <a:t>MESSAGE </a:t>
            </a:r>
          </a:p>
          <a:p>
            <a:pPr>
              <a:lnSpc>
                <a:spcPct val="90000"/>
              </a:lnSpc>
              <a:spcBef>
                <a:spcPct val="30000"/>
              </a:spcBef>
              <a:buClr>
                <a:srgbClr val="890C4C"/>
              </a:buClr>
              <a:buNone/>
            </a:pPr>
            <a:r>
              <a:rPr lang="en-US" sz="2000" b="1" dirty="0" smtClean="0">
                <a:solidFill>
                  <a:schemeClr val="tx1"/>
                </a:solidFill>
                <a:latin typeface="Courier New" pitchFamily="49" charset="0"/>
              </a:rPr>
              <a:t>     "Update item?" </a:t>
            </a:r>
          </a:p>
          <a:p>
            <a:pPr>
              <a:lnSpc>
                <a:spcPct val="90000"/>
              </a:lnSpc>
              <a:spcBef>
                <a:spcPct val="30000"/>
              </a:spcBef>
              <a:buClr>
                <a:srgbClr val="890C4C"/>
              </a:buClr>
              <a:buNone/>
            </a:pPr>
            <a:r>
              <a:rPr lang="en-US" sz="2000" b="1" dirty="0" smtClean="0">
                <a:solidFill>
                  <a:schemeClr val="tx1"/>
                </a:solidFill>
                <a:latin typeface="Courier New" pitchFamily="49" charset="0"/>
              </a:rPr>
              <a:t>     VIEW-AS ALERT-BOX QUESTION BUTTON YES-NO-CANCEL </a:t>
            </a:r>
          </a:p>
          <a:p>
            <a:pPr>
              <a:lnSpc>
                <a:spcPct val="90000"/>
              </a:lnSpc>
              <a:spcBef>
                <a:spcPct val="30000"/>
              </a:spcBef>
              <a:buClr>
                <a:srgbClr val="890C4C"/>
              </a:buClr>
              <a:buNone/>
            </a:pPr>
            <a:r>
              <a:rPr lang="en-US" sz="2000" b="1" dirty="0" smtClean="0">
                <a:solidFill>
                  <a:schemeClr val="tx1"/>
                </a:solidFill>
                <a:latin typeface="Courier New" pitchFamily="49" charset="0"/>
              </a:rPr>
              <a:t>     	UPDATE x AS LOGICAL.</a:t>
            </a:r>
          </a:p>
          <a:p>
            <a:endParaRPr lang="en-US" dirty="0"/>
          </a:p>
        </p:txBody>
      </p:sp>
      <p:sp>
        <p:nvSpPr>
          <p:cNvPr id="4" name="Title 3"/>
          <p:cNvSpPr>
            <a:spLocks noGrp="1"/>
          </p:cNvSpPr>
          <p:nvPr>
            <p:ph type="title"/>
          </p:nvPr>
        </p:nvSpPr>
        <p:spPr>
          <a:xfrm>
            <a:off x="457200" y="293548"/>
            <a:ext cx="8229600" cy="708730"/>
          </a:xfrm>
        </p:spPr>
        <p:txBody>
          <a:bodyPr/>
          <a:lstStyle/>
          <a:p>
            <a:r>
              <a:rPr lang="en-US" dirty="0" smtClean="0"/>
              <a:t>ALERT-BOX Phrase</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GS-590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pic>
        <p:nvPicPr>
          <p:cNvPr id="7" name="Picture 2"/>
          <p:cNvPicPr>
            <a:picLocks noChangeAspect="1" noChangeArrowheads="1"/>
          </p:cNvPicPr>
          <p:nvPr/>
        </p:nvPicPr>
        <p:blipFill>
          <a:blip r:embed="rId2"/>
          <a:srcRect/>
          <a:stretch>
            <a:fillRect/>
          </a:stretch>
        </p:blipFill>
        <p:spPr bwMode="auto">
          <a:xfrm>
            <a:off x="5245656" y="5039942"/>
            <a:ext cx="2619048" cy="127619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Suspends processing</a:t>
            </a:r>
          </a:p>
          <a:p>
            <a:pPr lvl="1"/>
            <a:r>
              <a:rPr lang="en-US" dirty="0" smtClean="0"/>
              <a:t>Indefinitely</a:t>
            </a:r>
          </a:p>
          <a:p>
            <a:pPr lvl="1"/>
            <a:r>
              <a:rPr lang="en-US" dirty="0" smtClean="0"/>
              <a:t>For specified number of seconds</a:t>
            </a:r>
          </a:p>
          <a:p>
            <a:pPr lvl="1"/>
            <a:r>
              <a:rPr lang="en-US" dirty="0" smtClean="0"/>
              <a:t>Until user presses any key</a:t>
            </a:r>
          </a:p>
          <a:p>
            <a:r>
              <a:rPr lang="en-US" dirty="0" smtClean="0"/>
              <a:t>Method to debug or separate statements in processing</a:t>
            </a:r>
          </a:p>
          <a:p>
            <a:pPr>
              <a:buNone/>
            </a:pPr>
            <a:endParaRPr lang="en-US" sz="2000" b="1" dirty="0" smtClean="0">
              <a:solidFill>
                <a:srgbClr val="0070C0"/>
              </a:solidFill>
              <a:latin typeface="Courier New" pitchFamily="49" charset="0"/>
            </a:endParaRPr>
          </a:p>
          <a:p>
            <a:pPr>
              <a:buNone/>
            </a:pPr>
            <a:endParaRPr lang="en-US" sz="2000" b="1" dirty="0" smtClean="0">
              <a:solidFill>
                <a:srgbClr val="0070C0"/>
              </a:solidFill>
              <a:latin typeface="Courier New" pitchFamily="49" charset="0"/>
            </a:endParaRPr>
          </a:p>
          <a:p>
            <a:pPr marL="346075" lvl="3" indent="0">
              <a:buNone/>
            </a:pPr>
            <a:r>
              <a:rPr lang="en-US" sz="1000" b="1" dirty="0" smtClean="0">
                <a:solidFill>
                  <a:schemeClr val="tx1"/>
                </a:solidFill>
                <a:latin typeface="Courier New" pitchFamily="49" charset="0"/>
              </a:rPr>
              <a:t>	</a:t>
            </a:r>
            <a:r>
              <a:rPr lang="en-US" sz="2800" b="1" dirty="0" smtClean="0">
                <a:solidFill>
                  <a:schemeClr val="tx1"/>
                </a:solidFill>
                <a:latin typeface="Courier New" pitchFamily="49" charset="0"/>
              </a:rPr>
              <a:t>PAUSE 10.</a:t>
            </a:r>
          </a:p>
          <a:p>
            <a:pPr marL="346075" lvl="3" indent="0">
              <a:buNone/>
            </a:pPr>
            <a:r>
              <a:rPr lang="en-US" sz="2800" b="1" dirty="0" smtClean="0">
                <a:solidFill>
                  <a:schemeClr val="tx1"/>
                </a:solidFill>
                <a:latin typeface="Courier New" pitchFamily="49" charset="0"/>
              </a:rPr>
              <a:t>	PAUSE 0.</a:t>
            </a:r>
            <a:endParaRPr lang="en-US" sz="2800" dirty="0" smtClean="0">
              <a:solidFill>
                <a:schemeClr val="tx1"/>
              </a:solidFill>
            </a:endParaRPr>
          </a:p>
        </p:txBody>
      </p:sp>
      <p:sp>
        <p:nvSpPr>
          <p:cNvPr id="4" name="Title 3"/>
          <p:cNvSpPr>
            <a:spLocks noGrp="1"/>
          </p:cNvSpPr>
          <p:nvPr>
            <p:ph type="title"/>
          </p:nvPr>
        </p:nvSpPr>
        <p:spPr>
          <a:xfrm>
            <a:off x="457200" y="402732"/>
            <a:ext cx="8229600" cy="708730"/>
          </a:xfrm>
        </p:spPr>
        <p:txBody>
          <a:bodyPr/>
          <a:lstStyle/>
          <a:p>
            <a:r>
              <a:rPr lang="en-US" dirty="0" smtClean="0"/>
              <a:t>PAUSE Statement</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GS-600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551176"/>
            <a:ext cx="8229600" cy="716523"/>
          </a:xfrm>
        </p:spPr>
        <p:txBody>
          <a:bodyPr/>
          <a:lstStyle/>
          <a:p>
            <a:r>
              <a:rPr lang="en-US" dirty="0" smtClean="0"/>
              <a:t>Exercise 4-3: Display Customer Data</a:t>
            </a:r>
            <a:endParaRPr lang="en-US" dirty="0"/>
          </a:p>
        </p:txBody>
      </p:sp>
      <p:sp>
        <p:nvSpPr>
          <p:cNvPr id="5"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6"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10"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GS-610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5" name="Rectangle 1027"/>
          <p:cNvSpPr>
            <a:spLocks noGrp="1" noChangeArrowheads="1"/>
          </p:cNvSpPr>
          <p:nvPr>
            <p:ph type="body" idx="1"/>
          </p:nvPr>
        </p:nvSpPr>
        <p:spPr>
          <a:xfrm>
            <a:off x="542924" y="1001446"/>
            <a:ext cx="8292317" cy="5290172"/>
          </a:xfrm>
        </p:spPr>
        <p:txBody>
          <a:bodyPr lIns="86493" tIns="43247" rIns="86493" bIns="43247">
            <a:normAutofit/>
          </a:bodyPr>
          <a:lstStyle/>
          <a:p>
            <a:r>
              <a:rPr lang="en-US" dirty="0" smtClean="0">
                <a:solidFill>
                  <a:schemeClr val="tx2">
                    <a:lumMod val="90000"/>
                    <a:lumOff val="10000"/>
                  </a:schemeClr>
                </a:solidFill>
              </a:rPr>
              <a:t>INPUT</a:t>
            </a:r>
            <a:endParaRPr lang="en-US" dirty="0">
              <a:solidFill>
                <a:schemeClr val="tx2">
                  <a:lumMod val="90000"/>
                  <a:lumOff val="10000"/>
                </a:schemeClr>
              </a:solidFill>
            </a:endParaRPr>
          </a:p>
          <a:p>
            <a:pPr lvl="1">
              <a:buFont typeface="Century Gothic" pitchFamily="34" charset="0"/>
              <a:buChar char="-"/>
            </a:pPr>
            <a:r>
              <a:rPr lang="en-US" sz="2300" dirty="0" smtClean="0">
                <a:solidFill>
                  <a:schemeClr val="tx2">
                    <a:lumMod val="90000"/>
                    <a:lumOff val="10000"/>
                  </a:schemeClr>
                </a:solidFill>
              </a:rPr>
              <a:t>Keyboard </a:t>
            </a:r>
            <a:r>
              <a:rPr lang="en-US" sz="2300" dirty="0">
                <a:solidFill>
                  <a:schemeClr val="tx2">
                    <a:lumMod val="90000"/>
                    <a:lumOff val="10000"/>
                  </a:schemeClr>
                </a:solidFill>
              </a:rPr>
              <a:t>is the default input </a:t>
            </a:r>
          </a:p>
          <a:p>
            <a:pPr lvl="1"/>
            <a:r>
              <a:rPr lang="en-US" sz="2300" dirty="0" smtClean="0">
                <a:solidFill>
                  <a:schemeClr val="tx2">
                    <a:lumMod val="90000"/>
                    <a:lumOff val="10000"/>
                  </a:schemeClr>
                </a:solidFill>
              </a:rPr>
              <a:t>Can come from another device (FILE/OTHER) </a:t>
            </a:r>
            <a:endParaRPr lang="en-US" sz="2300" dirty="0">
              <a:solidFill>
                <a:schemeClr val="tx2">
                  <a:lumMod val="90000"/>
                  <a:lumOff val="10000"/>
                </a:schemeClr>
              </a:solidFill>
            </a:endParaRPr>
          </a:p>
          <a:p>
            <a:r>
              <a:rPr lang="en-US" dirty="0" smtClean="0">
                <a:solidFill>
                  <a:schemeClr val="tx2">
                    <a:lumMod val="90000"/>
                    <a:lumOff val="10000"/>
                  </a:schemeClr>
                </a:solidFill>
              </a:rPr>
              <a:t>OUTPUT</a:t>
            </a:r>
            <a:endParaRPr lang="en-US" dirty="0">
              <a:solidFill>
                <a:schemeClr val="tx2">
                  <a:lumMod val="90000"/>
                  <a:lumOff val="10000"/>
                </a:schemeClr>
              </a:solidFill>
            </a:endParaRPr>
          </a:p>
          <a:p>
            <a:pPr lvl="1"/>
            <a:r>
              <a:rPr lang="en-US" sz="2300" dirty="0" smtClean="0">
                <a:solidFill>
                  <a:schemeClr val="tx2">
                    <a:lumMod val="90000"/>
                    <a:lumOff val="10000"/>
                  </a:schemeClr>
                </a:solidFill>
              </a:rPr>
              <a:t>Screen </a:t>
            </a:r>
            <a:r>
              <a:rPr lang="en-US" sz="2300" dirty="0">
                <a:solidFill>
                  <a:schemeClr val="tx2">
                    <a:lumMod val="90000"/>
                    <a:lumOff val="10000"/>
                  </a:schemeClr>
                </a:solidFill>
              </a:rPr>
              <a:t>is the default output</a:t>
            </a:r>
          </a:p>
          <a:p>
            <a:pPr lvl="1"/>
            <a:r>
              <a:rPr lang="en-US" sz="2300" dirty="0" smtClean="0">
                <a:solidFill>
                  <a:schemeClr val="tx2">
                    <a:lumMod val="90000"/>
                    <a:lumOff val="10000"/>
                  </a:schemeClr>
                </a:solidFill>
              </a:rPr>
              <a:t>Can be redirected to </a:t>
            </a:r>
            <a:r>
              <a:rPr lang="en-US" sz="2300" dirty="0">
                <a:solidFill>
                  <a:schemeClr val="tx2">
                    <a:lumMod val="90000"/>
                    <a:lumOff val="10000"/>
                  </a:schemeClr>
                </a:solidFill>
              </a:rPr>
              <a:t>another </a:t>
            </a:r>
            <a:r>
              <a:rPr lang="en-US" sz="2300" dirty="0" smtClean="0">
                <a:solidFill>
                  <a:schemeClr val="tx2">
                    <a:lumMod val="90000"/>
                    <a:lumOff val="10000"/>
                  </a:schemeClr>
                </a:solidFill>
              </a:rPr>
              <a:t>device (PRINTER/FILE)</a:t>
            </a:r>
            <a:endParaRPr lang="en-US" sz="2300" dirty="0">
              <a:solidFill>
                <a:schemeClr val="tx2">
                  <a:lumMod val="90000"/>
                  <a:lumOff val="10000"/>
                </a:schemeClr>
              </a:solidFill>
            </a:endParaRPr>
          </a:p>
          <a:p>
            <a:pPr lvl="1"/>
            <a:r>
              <a:rPr lang="en-US" sz="2300" dirty="0" smtClean="0">
                <a:solidFill>
                  <a:schemeClr val="tx2">
                    <a:lumMod val="90000"/>
                    <a:lumOff val="10000"/>
                  </a:schemeClr>
                </a:solidFill>
              </a:rPr>
              <a:t>Graphical objects </a:t>
            </a:r>
            <a:r>
              <a:rPr lang="en-US" sz="2300" dirty="0">
                <a:solidFill>
                  <a:schemeClr val="tx2">
                    <a:lumMod val="90000"/>
                    <a:lumOff val="10000"/>
                  </a:schemeClr>
                </a:solidFill>
              </a:rPr>
              <a:t>only display well on the </a:t>
            </a:r>
            <a:r>
              <a:rPr lang="en-US" sz="2300" dirty="0" smtClean="0">
                <a:solidFill>
                  <a:schemeClr val="tx2">
                    <a:lumMod val="90000"/>
                    <a:lumOff val="10000"/>
                  </a:schemeClr>
                </a:solidFill>
              </a:rPr>
              <a:t>screen</a:t>
            </a:r>
          </a:p>
          <a:p>
            <a:pPr lvl="1"/>
            <a:r>
              <a:rPr lang="en-US" sz="2300" dirty="0" smtClean="0">
                <a:solidFill>
                  <a:schemeClr val="tx2">
                    <a:lumMod val="90000"/>
                    <a:lumOff val="10000"/>
                  </a:schemeClr>
                </a:solidFill>
              </a:rPr>
              <a:t>Use </a:t>
            </a:r>
            <a:r>
              <a:rPr lang="en-US" sz="2300" dirty="0">
                <a:solidFill>
                  <a:schemeClr val="tx2">
                    <a:lumMod val="90000"/>
                    <a:lumOff val="10000"/>
                  </a:schemeClr>
                </a:solidFill>
              </a:rPr>
              <a:t>STREAM-IO in your frame statement to format the frame for streaming to a text file or printer</a:t>
            </a:r>
          </a:p>
          <a:p>
            <a:r>
              <a:rPr lang="en-US" dirty="0" smtClean="0">
                <a:solidFill>
                  <a:schemeClr val="tx2">
                    <a:lumMod val="90000"/>
                    <a:lumOff val="10000"/>
                  </a:schemeClr>
                </a:solidFill>
              </a:rPr>
              <a:t>Can have </a:t>
            </a:r>
            <a:r>
              <a:rPr lang="en-US" dirty="0">
                <a:solidFill>
                  <a:schemeClr val="tx2">
                    <a:lumMod val="90000"/>
                    <a:lumOff val="10000"/>
                  </a:schemeClr>
                </a:solidFill>
              </a:rPr>
              <a:t>multiple </a:t>
            </a:r>
            <a:r>
              <a:rPr lang="en-US" dirty="0" smtClean="0">
                <a:solidFill>
                  <a:schemeClr val="tx2">
                    <a:lumMod val="90000"/>
                    <a:lumOff val="10000"/>
                  </a:schemeClr>
                </a:solidFill>
              </a:rPr>
              <a:t>INPUT or OUTPUT streams</a:t>
            </a:r>
          </a:p>
        </p:txBody>
      </p:sp>
      <p:sp>
        <p:nvSpPr>
          <p:cNvPr id="11" name="Title 2"/>
          <p:cNvSpPr>
            <a:spLocks noGrp="1"/>
          </p:cNvSpPr>
          <p:nvPr>
            <p:ph type="title"/>
          </p:nvPr>
        </p:nvSpPr>
        <p:spPr>
          <a:xfrm>
            <a:off x="457200" y="284922"/>
            <a:ext cx="8229600" cy="716523"/>
          </a:xfrm>
        </p:spPr>
        <p:txBody>
          <a:bodyPr>
            <a:normAutofit/>
          </a:bodyPr>
          <a:lstStyle/>
          <a:p>
            <a:r>
              <a:rPr lang="en-US" dirty="0" smtClean="0"/>
              <a:t>INPUT/OUTPUT</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GS-620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353162"/>
            <a:ext cx="8229600" cy="716523"/>
          </a:xfrm>
        </p:spPr>
        <p:txBody>
          <a:bodyPr>
            <a:normAutofit/>
          </a:bodyPr>
          <a:lstStyle/>
          <a:p>
            <a:r>
              <a:rPr lang="en-US" dirty="0" smtClean="0"/>
              <a:t>Directing Output to Printer</a:t>
            </a:r>
            <a:endParaRPr lang="en-US" dirty="0"/>
          </a:p>
        </p:txBody>
      </p:sp>
      <p:sp>
        <p:nvSpPr>
          <p:cNvPr id="8" name="Content Placeholder 2"/>
          <p:cNvSpPr txBox="1">
            <a:spLocks/>
          </p:cNvSpPr>
          <p:nvPr/>
        </p:nvSpPr>
        <p:spPr>
          <a:xfrm>
            <a:off x="457200" y="1316182"/>
            <a:ext cx="8229600" cy="4999951"/>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9" name="Content Placeholder 2"/>
          <p:cNvSpPr txBox="1">
            <a:spLocks/>
          </p:cNvSpPr>
          <p:nvPr/>
        </p:nvSpPr>
        <p:spPr>
          <a:xfrm>
            <a:off x="609599" y="3409683"/>
            <a:ext cx="8446640" cy="2729857"/>
          </a:xfrm>
          <a:prstGeom prst="rect">
            <a:avLst/>
          </a:prstGeom>
        </p:spPr>
        <p:txBody>
          <a:bodyPr>
            <a:normAutofit/>
          </a:bodyPr>
          <a:lstStyle/>
          <a:p>
            <a:pPr marL="342900" indent="-342900">
              <a:spcBef>
                <a:spcPct val="20000"/>
              </a:spcBef>
              <a:buClr>
                <a:schemeClr val="accent6"/>
              </a:buClr>
              <a:buFont typeface="Arial"/>
              <a:buChar char="•"/>
            </a:pPr>
            <a:r>
              <a:rPr lang="en-US" sz="2800" dirty="0" smtClean="0">
                <a:solidFill>
                  <a:schemeClr val="tx2">
                    <a:lumMod val="90000"/>
                    <a:lumOff val="10000"/>
                  </a:schemeClr>
                </a:solidFill>
                <a:cs typeface="Courier New" pitchFamily="49" charset="0"/>
              </a:rPr>
              <a:t>Default output is Screen</a:t>
            </a:r>
          </a:p>
          <a:p>
            <a:pPr marL="342900" indent="-342900">
              <a:spcBef>
                <a:spcPct val="20000"/>
              </a:spcBef>
              <a:buClr>
                <a:schemeClr val="accent6"/>
              </a:buClr>
              <a:buFont typeface="Arial"/>
              <a:buChar char="•"/>
            </a:pPr>
            <a:r>
              <a:rPr lang="en-US" sz="2800" dirty="0" smtClean="0">
                <a:solidFill>
                  <a:schemeClr val="tx2">
                    <a:lumMod val="90000"/>
                    <a:lumOff val="10000"/>
                  </a:schemeClr>
                </a:solidFill>
                <a:cs typeface="Courier New" pitchFamily="49" charset="0"/>
              </a:rPr>
              <a:t>Output is redirected from OUTPUT TO until OUTPUT CLOSE</a:t>
            </a:r>
          </a:p>
          <a:p>
            <a:pPr marL="342900" indent="-342900">
              <a:spcBef>
                <a:spcPct val="20000"/>
              </a:spcBef>
              <a:buClr>
                <a:schemeClr val="accent6"/>
              </a:buClr>
              <a:buFont typeface="Arial"/>
              <a:buChar char="•"/>
            </a:pPr>
            <a:r>
              <a:rPr lang="en-US" sz="2800" dirty="0" smtClean="0"/>
              <a:t>Redirect to a text file </a:t>
            </a:r>
          </a:p>
          <a:p>
            <a:pPr marL="346075" lvl="2">
              <a:spcBef>
                <a:spcPct val="20000"/>
              </a:spcBef>
              <a:buClr>
                <a:schemeClr val="accent6"/>
              </a:buClr>
            </a:pPr>
            <a:r>
              <a:rPr lang="en-US" sz="2400" b="1" dirty="0" smtClean="0">
                <a:latin typeface="Courier New" pitchFamily="49" charset="0"/>
                <a:cs typeface="Courier New" pitchFamily="49" charset="0"/>
              </a:rPr>
              <a:t>OUTPUT TO "myfile.txt".</a:t>
            </a:r>
          </a:p>
        </p:txBody>
      </p:sp>
      <p:sp>
        <p:nvSpPr>
          <p:cNvPr id="10" name="TextBox 9"/>
          <p:cNvSpPr txBox="1"/>
          <p:nvPr/>
        </p:nvSpPr>
        <p:spPr>
          <a:xfrm>
            <a:off x="609600" y="1056038"/>
            <a:ext cx="8446639" cy="2246769"/>
          </a:xfrm>
          <a:prstGeom prst="rect">
            <a:avLst/>
          </a:prstGeom>
          <a:noFill/>
          <a:ln>
            <a:noFill/>
          </a:ln>
        </p:spPr>
        <p:txBody>
          <a:bodyPr wrap="square" rtlCol="0">
            <a:spAutoFit/>
          </a:bodyPr>
          <a:lstStyle/>
          <a:p>
            <a:r>
              <a:rPr lang="en-US" sz="2000" b="1" dirty="0" smtClean="0">
                <a:latin typeface="Courier New" pitchFamily="49" charset="0"/>
                <a:cs typeface="Courier New" pitchFamily="49" charset="0"/>
              </a:rPr>
              <a:t>/* pc04004.p – Directing Output to a Printer */</a:t>
            </a:r>
          </a:p>
          <a:p>
            <a:r>
              <a:rPr lang="en-US" sz="2000" b="1" dirty="0" smtClean="0">
                <a:latin typeface="Courier New" pitchFamily="49" charset="0"/>
                <a:cs typeface="Courier New" pitchFamily="49" charset="0"/>
              </a:rPr>
              <a:t>	</a:t>
            </a:r>
            <a:r>
              <a:rPr lang="en-US" sz="2000" b="1" dirty="0" smtClean="0">
                <a:solidFill>
                  <a:srgbClr val="0070C0"/>
                </a:solidFill>
                <a:latin typeface="Courier New" pitchFamily="49" charset="0"/>
                <a:cs typeface="Courier New" pitchFamily="49" charset="0"/>
              </a:rPr>
              <a:t>OUTPUT TO PRINTER</a:t>
            </a:r>
            <a:r>
              <a:rPr lang="en-US" sz="2000" b="1" dirty="0" smtClean="0">
                <a:latin typeface="Courier New" pitchFamily="49" charset="0"/>
                <a:cs typeface="Courier New" pitchFamily="49" charset="0"/>
              </a:rPr>
              <a:t>.</a:t>
            </a:r>
          </a:p>
          <a:p>
            <a:r>
              <a:rPr lang="en-US" sz="2000" b="1" dirty="0" smtClean="0">
                <a:latin typeface="Courier New" pitchFamily="49" charset="0"/>
                <a:cs typeface="Courier New" pitchFamily="49" charset="0"/>
              </a:rPr>
              <a:t>	FOR EACH pt_mstr WHERE pt_domain = "10USA" NO-LOCK:</a:t>
            </a:r>
          </a:p>
          <a:p>
            <a:r>
              <a:rPr lang="en-US" sz="2000" b="1" dirty="0" smtClean="0">
                <a:latin typeface="Courier New" pitchFamily="49" charset="0"/>
                <a:cs typeface="Courier New" pitchFamily="49" charset="0"/>
              </a:rPr>
              <a:t>		DISPLAY pt_part pt_prod_line pt_desc1 pt_desc2.</a:t>
            </a:r>
          </a:p>
          <a:p>
            <a:r>
              <a:rPr lang="en-US" sz="2000" b="1" dirty="0" smtClean="0">
                <a:latin typeface="Courier New" pitchFamily="49" charset="0"/>
                <a:cs typeface="Courier New" pitchFamily="49" charset="0"/>
              </a:rPr>
              <a:t>	END.</a:t>
            </a:r>
          </a:p>
          <a:p>
            <a:r>
              <a:rPr lang="en-US" sz="2000" b="1" dirty="0" smtClean="0">
                <a:latin typeface="Courier New" pitchFamily="49" charset="0"/>
                <a:cs typeface="Courier New" pitchFamily="49" charset="0"/>
              </a:rPr>
              <a:t>	</a:t>
            </a:r>
            <a:r>
              <a:rPr lang="en-US" sz="2000" b="1" dirty="0" smtClean="0">
                <a:solidFill>
                  <a:srgbClr val="0070C0"/>
                </a:solidFill>
                <a:latin typeface="Courier New" pitchFamily="49" charset="0"/>
                <a:cs typeface="Courier New" pitchFamily="49" charset="0"/>
              </a:rPr>
              <a:t>OUTPUT CLOSE</a:t>
            </a:r>
            <a:r>
              <a:rPr lang="en-US" sz="2000" b="1" dirty="0" smtClean="0">
                <a:latin typeface="Courier New" pitchFamily="49" charset="0"/>
                <a:cs typeface="Courier New" pitchFamily="49" charset="0"/>
              </a:rPr>
              <a:t>.</a:t>
            </a:r>
          </a:p>
          <a:p>
            <a:r>
              <a:rPr lang="en-US" sz="2000" b="1" dirty="0" smtClean="0">
                <a:latin typeface="Courier New" pitchFamily="49" charset="0"/>
                <a:cs typeface="Courier New" pitchFamily="49" charset="0"/>
              </a:rPr>
              <a:t>	MESSAGE "End of List".</a:t>
            </a:r>
            <a:endParaRPr lang="en-US" sz="2000" b="1" dirty="0">
              <a:latin typeface="Courier New" pitchFamily="49" charset="0"/>
              <a:cs typeface="Courier New" pitchFamily="49" charset="0"/>
            </a:endParaRPr>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GS-630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551176"/>
            <a:ext cx="8229600" cy="716523"/>
          </a:xfrm>
        </p:spPr>
        <p:txBody>
          <a:bodyPr/>
          <a:lstStyle/>
          <a:p>
            <a:r>
              <a:rPr lang="en-US" dirty="0" smtClean="0"/>
              <a:t>Exercise 4-4: Output </a:t>
            </a:r>
            <a:endParaRPr lang="en-US" dirty="0"/>
          </a:p>
        </p:txBody>
      </p:sp>
      <p:sp>
        <p:nvSpPr>
          <p:cNvPr id="5"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6"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10"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GS-640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7" name="Rectangle 2051"/>
          <p:cNvSpPr>
            <a:spLocks noGrp="1" noChangeArrowheads="1"/>
          </p:cNvSpPr>
          <p:nvPr>
            <p:ph type="body" idx="1"/>
          </p:nvPr>
        </p:nvSpPr>
        <p:spPr>
          <a:xfrm>
            <a:off x="457200" y="1201003"/>
            <a:ext cx="8229600" cy="4856897"/>
          </a:xfrm>
        </p:spPr>
        <p:txBody>
          <a:bodyPr lIns="86493" tIns="43247" rIns="86493" bIns="43247">
            <a:normAutofit/>
          </a:bodyPr>
          <a:lstStyle/>
          <a:p>
            <a:pPr marL="0" indent="0">
              <a:lnSpc>
                <a:spcPct val="90000"/>
              </a:lnSpc>
              <a:buNone/>
            </a:pPr>
            <a:r>
              <a:rPr lang="en-US" dirty="0"/>
              <a:t>Sends the value of one or more expressions to an output destination</a:t>
            </a:r>
          </a:p>
          <a:p>
            <a:pPr>
              <a:lnSpc>
                <a:spcPct val="90000"/>
              </a:lnSpc>
              <a:buFont typeface="Wingdings" pitchFamily="2" charset="2"/>
              <a:buNone/>
            </a:pPr>
            <a:r>
              <a:rPr lang="en-US" sz="2600" dirty="0">
                <a:solidFill>
                  <a:schemeClr val="tx1"/>
                </a:solidFill>
                <a:latin typeface="Courier New" pitchFamily="49" charset="0"/>
              </a:rPr>
              <a:t>	</a:t>
            </a:r>
            <a:r>
              <a:rPr lang="en-US" sz="2200" b="1" dirty="0">
                <a:solidFill>
                  <a:schemeClr val="tx1"/>
                </a:solidFill>
                <a:latin typeface="Courier New" pitchFamily="49" charset="0"/>
              </a:rPr>
              <a:t>PUT [STREAM stream] [UNFORMATTED]</a:t>
            </a:r>
            <a:br>
              <a:rPr lang="en-US" sz="2200" b="1" dirty="0">
                <a:solidFill>
                  <a:schemeClr val="tx1"/>
                </a:solidFill>
                <a:latin typeface="Courier New" pitchFamily="49" charset="0"/>
              </a:rPr>
            </a:br>
            <a:r>
              <a:rPr lang="en-US" sz="2200" b="1" dirty="0">
                <a:solidFill>
                  <a:schemeClr val="tx1"/>
                </a:solidFill>
                <a:latin typeface="Courier New" pitchFamily="49" charset="0"/>
              </a:rPr>
              <a:t>[{expression [FORMAT string] [{AT|TO} expression]}|</a:t>
            </a:r>
            <a:br>
              <a:rPr lang="en-US" sz="2200" b="1" dirty="0">
                <a:solidFill>
                  <a:schemeClr val="tx1"/>
                </a:solidFill>
                <a:latin typeface="Courier New" pitchFamily="49" charset="0"/>
              </a:rPr>
            </a:br>
            <a:r>
              <a:rPr lang="en-US" sz="2200" b="1" dirty="0">
                <a:solidFill>
                  <a:schemeClr val="tx1"/>
                </a:solidFill>
                <a:latin typeface="Courier New" pitchFamily="49" charset="0"/>
              </a:rPr>
              <a:t>{SKIP[(expression)]}|{SPACE[(expression)}]...</a:t>
            </a:r>
          </a:p>
          <a:p>
            <a:pPr marL="0" indent="0">
              <a:lnSpc>
                <a:spcPct val="90000"/>
              </a:lnSpc>
              <a:buNone/>
            </a:pPr>
            <a:r>
              <a:rPr lang="en-US" sz="2400" dirty="0" smtClean="0"/>
              <a:t>Or</a:t>
            </a:r>
          </a:p>
          <a:p>
            <a:pPr>
              <a:lnSpc>
                <a:spcPct val="90000"/>
              </a:lnSpc>
              <a:buNone/>
            </a:pPr>
            <a:r>
              <a:rPr lang="en-US" sz="2600" dirty="0">
                <a:solidFill>
                  <a:schemeClr val="tx1"/>
                </a:solidFill>
                <a:latin typeface="Courier New" pitchFamily="49" charset="0"/>
              </a:rPr>
              <a:t>	</a:t>
            </a:r>
            <a:r>
              <a:rPr lang="en-US" sz="2200" b="1" dirty="0">
                <a:solidFill>
                  <a:schemeClr val="tx1"/>
                </a:solidFill>
                <a:latin typeface="Courier New" pitchFamily="49" charset="0"/>
              </a:rPr>
              <a:t>PUT [STREAM stream] CONTROL expression ...</a:t>
            </a:r>
          </a:p>
        </p:txBody>
      </p:sp>
      <p:sp>
        <p:nvSpPr>
          <p:cNvPr id="9" name="Title 8"/>
          <p:cNvSpPr>
            <a:spLocks noGrp="1"/>
          </p:cNvSpPr>
          <p:nvPr>
            <p:ph type="title"/>
          </p:nvPr>
        </p:nvSpPr>
        <p:spPr>
          <a:xfrm>
            <a:off x="457200" y="312218"/>
            <a:ext cx="8229600" cy="716523"/>
          </a:xfrm>
        </p:spPr>
        <p:txBody>
          <a:bodyPr/>
          <a:lstStyle/>
          <a:p>
            <a:r>
              <a:rPr lang="en-US" dirty="0" smtClean="0"/>
              <a:t>PUT Statement</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GS-650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3" name="Rectangle 1027"/>
          <p:cNvSpPr>
            <a:spLocks noGrp="1" noChangeArrowheads="1"/>
          </p:cNvSpPr>
          <p:nvPr>
            <p:ph type="body" idx="1"/>
          </p:nvPr>
        </p:nvSpPr>
        <p:spPr>
          <a:xfrm>
            <a:off x="457200" y="1028742"/>
            <a:ext cx="8077200" cy="5219658"/>
          </a:xfrm>
        </p:spPr>
        <p:txBody>
          <a:bodyPr lIns="86493" tIns="43247" rIns="86493" bIns="43247"/>
          <a:lstStyle/>
          <a:p>
            <a:r>
              <a:rPr lang="en-US" dirty="0"/>
              <a:t>Define each stream</a:t>
            </a:r>
          </a:p>
          <a:p>
            <a:r>
              <a:rPr lang="en-US" dirty="0"/>
              <a:t>Attach each stream to an output device</a:t>
            </a:r>
          </a:p>
          <a:p>
            <a:r>
              <a:rPr lang="en-US" dirty="0"/>
              <a:t>Use the streams when </a:t>
            </a:r>
            <a:r>
              <a:rPr lang="en-US" dirty="0" smtClean="0"/>
              <a:t>they are referenced</a:t>
            </a:r>
            <a:endParaRPr lang="en-US" dirty="0"/>
          </a:p>
          <a:p>
            <a:pPr lvl="1"/>
            <a:r>
              <a:rPr lang="en-US" b="1" dirty="0">
                <a:solidFill>
                  <a:schemeClr val="tx1"/>
                </a:solidFill>
                <a:latin typeface="Courier New" pitchFamily="49" charset="0"/>
              </a:rPr>
              <a:t>VIEW STREAM s1</a:t>
            </a:r>
          </a:p>
          <a:p>
            <a:pPr lvl="1"/>
            <a:r>
              <a:rPr lang="en-US" b="1" dirty="0">
                <a:solidFill>
                  <a:schemeClr val="tx1"/>
                </a:solidFill>
                <a:latin typeface="Courier New" pitchFamily="49" charset="0"/>
              </a:rPr>
              <a:t>DISPLAY STREAM s2</a:t>
            </a:r>
          </a:p>
          <a:p>
            <a:pPr lvl="1"/>
            <a:r>
              <a:rPr lang="en-US" b="1" dirty="0">
                <a:solidFill>
                  <a:schemeClr val="tx1"/>
                </a:solidFill>
                <a:latin typeface="Courier New" pitchFamily="49" charset="0"/>
              </a:rPr>
              <a:t>PUT STREAM s1</a:t>
            </a:r>
          </a:p>
          <a:p>
            <a:pPr lvl="1"/>
            <a:r>
              <a:rPr lang="en-US" b="1" dirty="0">
                <a:solidFill>
                  <a:schemeClr val="tx1"/>
                </a:solidFill>
                <a:latin typeface="Courier New" pitchFamily="49" charset="0"/>
              </a:rPr>
              <a:t>PAGE STREAM s1</a:t>
            </a:r>
          </a:p>
          <a:p>
            <a:r>
              <a:rPr lang="en-US" dirty="0"/>
              <a:t>For frames in streams, use STREAM-IO option on the </a:t>
            </a:r>
            <a:r>
              <a:rPr lang="en-US" dirty="0" smtClean="0"/>
              <a:t>frame phrase</a:t>
            </a:r>
            <a:endParaRPr lang="en-US" dirty="0"/>
          </a:p>
        </p:txBody>
      </p:sp>
      <p:sp>
        <p:nvSpPr>
          <p:cNvPr id="9" name="Title 8"/>
          <p:cNvSpPr>
            <a:spLocks noGrp="1"/>
          </p:cNvSpPr>
          <p:nvPr>
            <p:ph type="title"/>
          </p:nvPr>
        </p:nvSpPr>
        <p:spPr>
          <a:xfrm>
            <a:off x="457200" y="312218"/>
            <a:ext cx="8229600" cy="716523"/>
          </a:xfrm>
        </p:spPr>
        <p:txBody>
          <a:bodyPr/>
          <a:lstStyle/>
          <a:p>
            <a:r>
              <a:rPr lang="en-US" dirty="0" smtClean="0"/>
              <a:t>Output to Multiple Streams</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GS-660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3" name="Rectangle 3"/>
          <p:cNvSpPr>
            <a:spLocks noGrp="1" noChangeArrowheads="1"/>
          </p:cNvSpPr>
          <p:nvPr>
            <p:ph type="body" idx="1"/>
          </p:nvPr>
        </p:nvSpPr>
        <p:spPr>
          <a:xfrm>
            <a:off x="609600" y="1110629"/>
            <a:ext cx="7696200" cy="5112750"/>
          </a:xfrm>
        </p:spPr>
        <p:txBody>
          <a:bodyPr lIns="86493" tIns="43247" rIns="86493" bIns="43247"/>
          <a:lstStyle/>
          <a:p>
            <a:pPr marL="0" indent="0">
              <a:buNone/>
            </a:pPr>
            <a:r>
              <a:rPr lang="en-US" sz="2800" dirty="0">
                <a:solidFill>
                  <a:schemeClr val="tx2">
                    <a:lumMod val="90000"/>
                    <a:lumOff val="10000"/>
                  </a:schemeClr>
                </a:solidFill>
              </a:rPr>
              <a:t>Converts data to a standard character format and displays it to the current output </a:t>
            </a:r>
            <a:r>
              <a:rPr lang="en-US" sz="2800" dirty="0" smtClean="0">
                <a:solidFill>
                  <a:schemeClr val="tx2">
                    <a:lumMod val="90000"/>
                    <a:lumOff val="10000"/>
                  </a:schemeClr>
                </a:solidFill>
              </a:rPr>
              <a:t>destination</a:t>
            </a:r>
            <a:endParaRPr lang="en-US" sz="2800" dirty="0">
              <a:solidFill>
                <a:schemeClr val="tx2">
                  <a:lumMod val="90000"/>
                  <a:lumOff val="10000"/>
                </a:schemeClr>
              </a:solidFill>
            </a:endParaRPr>
          </a:p>
          <a:p>
            <a:pPr lvl="1">
              <a:spcBef>
                <a:spcPts val="1200"/>
              </a:spcBef>
              <a:buFontTx/>
              <a:buNone/>
            </a:pPr>
            <a:r>
              <a:rPr lang="en-US" sz="2000" dirty="0">
                <a:solidFill>
                  <a:schemeClr val="tx2">
                    <a:lumMod val="90000"/>
                    <a:lumOff val="10000"/>
                  </a:schemeClr>
                </a:solidFill>
                <a:latin typeface="Courier New" pitchFamily="49" charset="0"/>
              </a:rPr>
              <a:t>EXPORT [STREAM </a:t>
            </a:r>
            <a:r>
              <a:rPr lang="en-US" sz="2000" i="1" dirty="0">
                <a:solidFill>
                  <a:schemeClr val="tx2">
                    <a:lumMod val="90000"/>
                    <a:lumOff val="10000"/>
                  </a:schemeClr>
                </a:solidFill>
                <a:latin typeface="Courier New" pitchFamily="49" charset="0"/>
              </a:rPr>
              <a:t>stream</a:t>
            </a:r>
            <a:r>
              <a:rPr lang="en-US" sz="2000" dirty="0">
                <a:solidFill>
                  <a:schemeClr val="tx2">
                    <a:lumMod val="90000"/>
                    <a:lumOff val="10000"/>
                  </a:schemeClr>
                </a:solidFill>
                <a:latin typeface="Courier New" pitchFamily="49" charset="0"/>
              </a:rPr>
              <a:t>] [DELIMITER </a:t>
            </a:r>
            <a:r>
              <a:rPr lang="en-US" sz="2000" i="1" dirty="0">
                <a:solidFill>
                  <a:schemeClr val="tx2">
                    <a:lumMod val="90000"/>
                    <a:lumOff val="10000"/>
                  </a:schemeClr>
                </a:solidFill>
                <a:latin typeface="Courier New" pitchFamily="49" charset="0"/>
              </a:rPr>
              <a:t>character</a:t>
            </a:r>
            <a:r>
              <a:rPr lang="en-US" sz="2000" dirty="0">
                <a:solidFill>
                  <a:schemeClr val="tx2">
                    <a:lumMod val="90000"/>
                    <a:lumOff val="10000"/>
                  </a:schemeClr>
                </a:solidFill>
                <a:latin typeface="Courier New" pitchFamily="49" charset="0"/>
              </a:rPr>
              <a:t>] {</a:t>
            </a:r>
            <a:r>
              <a:rPr lang="en-US" sz="2000" i="1" dirty="0">
                <a:solidFill>
                  <a:schemeClr val="tx2">
                    <a:lumMod val="90000"/>
                    <a:lumOff val="10000"/>
                  </a:schemeClr>
                </a:solidFill>
                <a:latin typeface="Courier New" pitchFamily="49" charset="0"/>
              </a:rPr>
              <a:t>expression</a:t>
            </a:r>
            <a:r>
              <a:rPr lang="en-US" sz="2000" dirty="0">
                <a:solidFill>
                  <a:schemeClr val="tx2">
                    <a:lumMod val="90000"/>
                    <a:lumOff val="10000"/>
                  </a:schemeClr>
                </a:solidFill>
                <a:latin typeface="Courier New" pitchFamily="49" charset="0"/>
              </a:rPr>
              <a:t>…|</a:t>
            </a:r>
            <a:r>
              <a:rPr lang="en-US" sz="2000" i="1" dirty="0">
                <a:solidFill>
                  <a:schemeClr val="tx2">
                    <a:lumMod val="90000"/>
                    <a:lumOff val="10000"/>
                  </a:schemeClr>
                </a:solidFill>
                <a:latin typeface="Courier New" pitchFamily="49" charset="0"/>
              </a:rPr>
              <a:t>record</a:t>
            </a:r>
            <a:r>
              <a:rPr lang="en-US" sz="2000" dirty="0">
                <a:solidFill>
                  <a:schemeClr val="tx2">
                    <a:lumMod val="90000"/>
                    <a:lumOff val="10000"/>
                  </a:schemeClr>
                </a:solidFill>
                <a:latin typeface="Courier New" pitchFamily="49" charset="0"/>
              </a:rPr>
              <a:t> [EXCEPT </a:t>
            </a:r>
            <a:r>
              <a:rPr lang="en-US" sz="2000" i="1" dirty="0">
                <a:solidFill>
                  <a:schemeClr val="tx2">
                    <a:lumMod val="90000"/>
                    <a:lumOff val="10000"/>
                  </a:schemeClr>
                </a:solidFill>
                <a:latin typeface="Courier New" pitchFamily="49" charset="0"/>
              </a:rPr>
              <a:t>field</a:t>
            </a:r>
            <a:r>
              <a:rPr lang="en-US" sz="2000" dirty="0">
                <a:solidFill>
                  <a:schemeClr val="tx2">
                    <a:lumMod val="90000"/>
                    <a:lumOff val="10000"/>
                  </a:schemeClr>
                </a:solidFill>
                <a:latin typeface="Courier New" pitchFamily="49" charset="0"/>
              </a:rPr>
              <a:t>…]}</a:t>
            </a:r>
            <a:endParaRPr lang="en-US" sz="2000" dirty="0">
              <a:solidFill>
                <a:schemeClr val="tx2">
                  <a:lumMod val="90000"/>
                  <a:lumOff val="10000"/>
                </a:schemeClr>
              </a:solidFill>
            </a:endParaRPr>
          </a:p>
          <a:p>
            <a:pPr lvl="1">
              <a:buFontTx/>
              <a:buNone/>
            </a:pPr>
            <a:endParaRPr lang="en-US" sz="2500" dirty="0" smtClean="0">
              <a:latin typeface="Courier New" pitchFamily="49" charset="0"/>
            </a:endParaRPr>
          </a:p>
          <a:p>
            <a:pPr marL="914400" lvl="3" indent="-457200">
              <a:buFontTx/>
              <a:buNone/>
            </a:pPr>
            <a:r>
              <a:rPr lang="en-US" sz="2000" b="1" dirty="0" smtClean="0">
                <a:solidFill>
                  <a:schemeClr val="tx1"/>
                </a:solidFill>
                <a:latin typeface="Courier New" pitchFamily="49" charset="0"/>
              </a:rPr>
              <a:t>OUTPUT </a:t>
            </a:r>
            <a:r>
              <a:rPr lang="en-US" sz="2000" b="1" dirty="0">
                <a:solidFill>
                  <a:schemeClr val="tx1"/>
                </a:solidFill>
                <a:latin typeface="Courier New" pitchFamily="49" charset="0"/>
              </a:rPr>
              <a:t>TO </a:t>
            </a:r>
            <a:r>
              <a:rPr lang="en-US" sz="2000" b="1" dirty="0" smtClean="0">
                <a:solidFill>
                  <a:schemeClr val="tx1"/>
                </a:solidFill>
                <a:latin typeface="Courier New" pitchFamily="49" charset="0"/>
              </a:rPr>
              <a:t>custfile.d.</a:t>
            </a:r>
            <a:endParaRPr lang="en-US" sz="2000" b="1" dirty="0">
              <a:solidFill>
                <a:schemeClr val="tx1"/>
              </a:solidFill>
              <a:latin typeface="Courier New" pitchFamily="49" charset="0"/>
            </a:endParaRPr>
          </a:p>
          <a:p>
            <a:pPr marL="914400" lvl="3" indent="-457200">
              <a:buFontTx/>
              <a:buNone/>
            </a:pPr>
            <a:r>
              <a:rPr lang="en-US" sz="2000" b="1" dirty="0">
                <a:solidFill>
                  <a:schemeClr val="tx1"/>
                </a:solidFill>
                <a:latin typeface="Courier New" pitchFamily="49" charset="0"/>
              </a:rPr>
              <a:t>FOR EACH cm_mstr NO-LOCK:</a:t>
            </a:r>
          </a:p>
          <a:p>
            <a:pPr marL="914400" lvl="3" indent="-457200">
              <a:buFontTx/>
              <a:buNone/>
            </a:pPr>
            <a:r>
              <a:rPr lang="en-US" sz="2000" b="1" dirty="0">
                <a:solidFill>
                  <a:schemeClr val="tx1"/>
                </a:solidFill>
                <a:latin typeface="Courier New" pitchFamily="49" charset="0"/>
              </a:rPr>
              <a:t>   </a:t>
            </a:r>
            <a:r>
              <a:rPr lang="en-US" sz="2000" b="1" dirty="0">
                <a:solidFill>
                  <a:srgbClr val="0070C0"/>
                </a:solidFill>
                <a:latin typeface="Courier New" pitchFamily="49" charset="0"/>
              </a:rPr>
              <a:t>EXPORT cm_mstr</a:t>
            </a:r>
            <a:r>
              <a:rPr lang="en-US" sz="2000" b="1" dirty="0">
                <a:solidFill>
                  <a:schemeClr val="tx1"/>
                </a:solidFill>
                <a:latin typeface="Courier New" pitchFamily="49" charset="0"/>
              </a:rPr>
              <a:t>.</a:t>
            </a:r>
          </a:p>
          <a:p>
            <a:pPr marL="914400" lvl="3" indent="-457200">
              <a:buFontTx/>
              <a:buNone/>
            </a:pPr>
            <a:r>
              <a:rPr lang="en-US" sz="2000" b="1" dirty="0" smtClean="0">
                <a:solidFill>
                  <a:schemeClr val="tx1"/>
                </a:solidFill>
                <a:latin typeface="Courier New" pitchFamily="49" charset="0"/>
              </a:rPr>
              <a:t>END.</a:t>
            </a:r>
            <a:endParaRPr lang="en-US" sz="2000" b="1" dirty="0">
              <a:solidFill>
                <a:schemeClr val="tx1"/>
              </a:solidFill>
              <a:latin typeface="Courier New" pitchFamily="49" charset="0"/>
            </a:endParaRPr>
          </a:p>
        </p:txBody>
      </p:sp>
      <p:sp>
        <p:nvSpPr>
          <p:cNvPr id="10" name="Title 9"/>
          <p:cNvSpPr>
            <a:spLocks noGrp="1"/>
          </p:cNvSpPr>
          <p:nvPr>
            <p:ph type="title"/>
          </p:nvPr>
        </p:nvSpPr>
        <p:spPr>
          <a:xfrm>
            <a:off x="457200" y="394106"/>
            <a:ext cx="8229600" cy="716523"/>
          </a:xfrm>
        </p:spPr>
        <p:txBody>
          <a:bodyPr/>
          <a:lstStyle/>
          <a:p>
            <a:r>
              <a:rPr lang="en-US" dirty="0" smtClean="0"/>
              <a:t>EXPORT Statement</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GS-670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5" name="Rectangle 3"/>
          <p:cNvSpPr>
            <a:spLocks noGrp="1" noChangeArrowheads="1"/>
          </p:cNvSpPr>
          <p:nvPr>
            <p:ph type="body" idx="1"/>
          </p:nvPr>
        </p:nvSpPr>
        <p:spPr>
          <a:xfrm>
            <a:off x="381000" y="1015093"/>
            <a:ext cx="8229600" cy="5080907"/>
          </a:xfrm>
        </p:spPr>
        <p:txBody>
          <a:bodyPr lIns="86493" tIns="43247" rIns="86493" bIns="43247">
            <a:normAutofit fontScale="92500" lnSpcReduction="10000"/>
          </a:bodyPr>
          <a:lstStyle/>
          <a:p>
            <a:r>
              <a:rPr lang="en-US" sz="2500" dirty="0"/>
              <a:t>Specifies a new input source</a:t>
            </a:r>
          </a:p>
          <a:p>
            <a:pPr>
              <a:buFont typeface="Wingdings" pitchFamily="2" charset="2"/>
              <a:buNone/>
            </a:pPr>
            <a:r>
              <a:rPr lang="en-US" sz="2500" dirty="0">
                <a:solidFill>
                  <a:schemeClr val="tx1"/>
                </a:solidFill>
                <a:latin typeface="Courier New" pitchFamily="49" charset="0"/>
              </a:rPr>
              <a:t>	</a:t>
            </a:r>
            <a:r>
              <a:rPr lang="en-US" sz="1900" b="1" dirty="0">
                <a:solidFill>
                  <a:schemeClr val="tx1"/>
                </a:solidFill>
                <a:latin typeface="Courier New" pitchFamily="49" charset="0"/>
              </a:rPr>
              <a:t>INPUT [ STREAM stream ] </a:t>
            </a:r>
            <a:r>
              <a:rPr lang="en-US" sz="1900" b="1" dirty="0" smtClean="0">
                <a:solidFill>
                  <a:schemeClr val="tx1"/>
                </a:solidFill>
                <a:latin typeface="Courier New" pitchFamily="49" charset="0"/>
              </a:rPr>
              <a:t/>
            </a:r>
            <a:br>
              <a:rPr lang="en-US" sz="1900" b="1" dirty="0" smtClean="0">
                <a:solidFill>
                  <a:schemeClr val="tx1"/>
                </a:solidFill>
                <a:latin typeface="Courier New" pitchFamily="49" charset="0"/>
              </a:rPr>
            </a:br>
            <a:r>
              <a:rPr lang="en-US" sz="1900" b="1" dirty="0" smtClean="0">
                <a:solidFill>
                  <a:schemeClr val="tx1"/>
                </a:solidFill>
                <a:latin typeface="Courier New" pitchFamily="49" charset="0"/>
              </a:rPr>
              <a:t>FROM </a:t>
            </a:r>
            <a:r>
              <a:rPr lang="en-US" sz="1900" b="1" dirty="0">
                <a:solidFill>
                  <a:schemeClr val="tx1"/>
                </a:solidFill>
                <a:latin typeface="Courier New" pitchFamily="49" charset="0"/>
              </a:rPr>
              <a:t>{ </a:t>
            </a:r>
            <a:r>
              <a:rPr lang="en-US" sz="1900" b="1" i="1" dirty="0">
                <a:solidFill>
                  <a:schemeClr val="tx1"/>
                </a:solidFill>
                <a:latin typeface="Courier New" pitchFamily="49" charset="0"/>
              </a:rPr>
              <a:t>opsys-file </a:t>
            </a:r>
            <a:r>
              <a:rPr lang="en-US" sz="1900" b="1" dirty="0">
                <a:solidFill>
                  <a:schemeClr val="tx1"/>
                </a:solidFill>
                <a:latin typeface="Courier New" pitchFamily="49" charset="0"/>
              </a:rPr>
              <a:t>| </a:t>
            </a:r>
            <a:r>
              <a:rPr lang="en-US" sz="1900" b="1" i="1" dirty="0">
                <a:solidFill>
                  <a:schemeClr val="tx1"/>
                </a:solidFill>
                <a:latin typeface="Courier New" pitchFamily="49" charset="0"/>
              </a:rPr>
              <a:t>opsys-device </a:t>
            </a:r>
            <a:r>
              <a:rPr lang="en-US" sz="1900" b="1" dirty="0" smtClean="0">
                <a:solidFill>
                  <a:schemeClr val="tx1"/>
                </a:solidFill>
                <a:latin typeface="Courier New" pitchFamily="49" charset="0"/>
              </a:rPr>
              <a:t>| </a:t>
            </a:r>
            <a:r>
              <a:rPr lang="en-US" sz="1900" b="1" dirty="0">
                <a:solidFill>
                  <a:schemeClr val="tx1"/>
                </a:solidFill>
                <a:latin typeface="Courier New" pitchFamily="49" charset="0"/>
              </a:rPr>
              <a:t>TERMINAL | VALUE </a:t>
            </a:r>
            <a:r>
              <a:rPr lang="en-US" sz="1900" b="1" dirty="0" smtClean="0">
                <a:solidFill>
                  <a:schemeClr val="tx1"/>
                </a:solidFill>
                <a:latin typeface="Courier New" pitchFamily="49" charset="0"/>
              </a:rPr>
              <a:t/>
            </a:r>
            <a:br>
              <a:rPr lang="en-US" sz="1900" b="1" dirty="0" smtClean="0">
                <a:solidFill>
                  <a:schemeClr val="tx1"/>
                </a:solidFill>
                <a:latin typeface="Courier New" pitchFamily="49" charset="0"/>
              </a:rPr>
            </a:br>
            <a:r>
              <a:rPr lang="en-US" sz="1900" b="1" dirty="0" smtClean="0">
                <a:solidFill>
                  <a:schemeClr val="tx1"/>
                </a:solidFill>
                <a:latin typeface="Courier New" pitchFamily="49" charset="0"/>
              </a:rPr>
              <a:t>( </a:t>
            </a:r>
            <a:r>
              <a:rPr lang="en-US" sz="1900" b="1" i="1" dirty="0">
                <a:solidFill>
                  <a:schemeClr val="tx1"/>
                </a:solidFill>
                <a:latin typeface="Courier New" pitchFamily="49" charset="0"/>
              </a:rPr>
              <a:t>expression </a:t>
            </a:r>
            <a:r>
              <a:rPr lang="en-US" sz="1900" b="1" dirty="0">
                <a:solidFill>
                  <a:schemeClr val="tx1"/>
                </a:solidFill>
                <a:latin typeface="Courier New" pitchFamily="49" charset="0"/>
              </a:rPr>
              <a:t>) | OS-DIR ( </a:t>
            </a:r>
            <a:r>
              <a:rPr lang="en-US" sz="1900" b="1" i="1" dirty="0">
                <a:solidFill>
                  <a:schemeClr val="tx1"/>
                </a:solidFill>
                <a:latin typeface="Courier New" pitchFamily="49" charset="0"/>
              </a:rPr>
              <a:t>directory </a:t>
            </a:r>
            <a:r>
              <a:rPr lang="en-US" sz="1900" b="1" dirty="0">
                <a:solidFill>
                  <a:schemeClr val="tx1"/>
                </a:solidFill>
                <a:latin typeface="Courier New" pitchFamily="49" charset="0"/>
              </a:rPr>
              <a:t>) </a:t>
            </a:r>
            <a:r>
              <a:rPr lang="en-US" sz="1900" b="1" dirty="0" smtClean="0">
                <a:solidFill>
                  <a:schemeClr val="tx1"/>
                </a:solidFill>
                <a:latin typeface="Courier New" pitchFamily="49" charset="0"/>
              </a:rPr>
              <a:t>[ </a:t>
            </a:r>
            <a:r>
              <a:rPr lang="en-US" sz="1900" b="1" dirty="0">
                <a:solidFill>
                  <a:schemeClr val="tx1"/>
                </a:solidFill>
                <a:latin typeface="Courier New" pitchFamily="49" charset="0"/>
              </a:rPr>
              <a:t>NO-ATTR-LIST ] }</a:t>
            </a:r>
          </a:p>
          <a:p>
            <a:r>
              <a:rPr lang="en-US" sz="2400" dirty="0"/>
              <a:t>A single period is read as an END-ERROR </a:t>
            </a:r>
            <a:endParaRPr lang="en-US" sz="2400" dirty="0" smtClean="0"/>
          </a:p>
          <a:p>
            <a:pPr lvl="1"/>
            <a:r>
              <a:rPr lang="en-US" sz="2000" dirty="0" smtClean="0"/>
              <a:t>Place </a:t>
            </a:r>
            <a:r>
              <a:rPr lang="en-US" sz="2000" dirty="0"/>
              <a:t>period is in quotes </a:t>
            </a:r>
            <a:r>
              <a:rPr lang="en-US" sz="2000" dirty="0" smtClean="0"/>
              <a:t>(".") to treat </a:t>
            </a:r>
            <a:r>
              <a:rPr lang="en-US" sz="2000" dirty="0"/>
              <a:t>as ordinary character</a:t>
            </a:r>
          </a:p>
          <a:p>
            <a:r>
              <a:rPr lang="en-US" sz="2400" dirty="0"/>
              <a:t>Tilde (~) (no space) indicates line continuation</a:t>
            </a:r>
          </a:p>
          <a:p>
            <a:r>
              <a:rPr lang="en-US" sz="2400" dirty="0"/>
              <a:t>Hyphen indicates skipping a field in a subsequent INSERT, PROMPT-FOR, </a:t>
            </a:r>
            <a:r>
              <a:rPr lang="en-US" sz="2400" dirty="0" smtClean="0"/>
              <a:t>SET, </a:t>
            </a:r>
            <a:r>
              <a:rPr lang="en-US" sz="2400" dirty="0"/>
              <a:t>or </a:t>
            </a:r>
            <a:r>
              <a:rPr lang="en-US" sz="2400" dirty="0" smtClean="0"/>
              <a:t>UPDATE</a:t>
            </a:r>
          </a:p>
          <a:p>
            <a:endParaRPr lang="en-US" sz="900" dirty="0" smtClean="0"/>
          </a:p>
          <a:p>
            <a:pPr lvl="2">
              <a:buNone/>
            </a:pPr>
            <a:r>
              <a:rPr lang="en-US" sz="1900" b="1" dirty="0" smtClean="0">
                <a:solidFill>
                  <a:schemeClr val="tx1"/>
                </a:solidFill>
                <a:latin typeface="Courier New" pitchFamily="49" charset="0"/>
                <a:cs typeface="Courier New" pitchFamily="49" charset="0"/>
              </a:rPr>
              <a:t>INPUT FROM VALUE("custfile.d").</a:t>
            </a:r>
          </a:p>
          <a:p>
            <a:pPr lvl="2">
              <a:buNone/>
            </a:pPr>
            <a:r>
              <a:rPr lang="en-US" sz="1900" b="1" dirty="0" smtClean="0">
                <a:solidFill>
                  <a:schemeClr val="tx1"/>
                </a:solidFill>
                <a:latin typeface="Courier New" pitchFamily="49" charset="0"/>
                <a:cs typeface="Courier New" pitchFamily="49" charset="0"/>
              </a:rPr>
              <a:t>REPEAT:</a:t>
            </a:r>
          </a:p>
          <a:p>
            <a:pPr lvl="2">
              <a:buNone/>
            </a:pPr>
            <a:r>
              <a:rPr lang="en-US" sz="1900" b="1" dirty="0" smtClean="0">
                <a:solidFill>
                  <a:schemeClr val="tx1"/>
                </a:solidFill>
                <a:latin typeface="Courier New" pitchFamily="49" charset="0"/>
                <a:cs typeface="Courier New" pitchFamily="49" charset="0"/>
              </a:rPr>
              <a:t>	CREATE cm_mstr.</a:t>
            </a:r>
          </a:p>
          <a:p>
            <a:pPr lvl="2">
              <a:buNone/>
            </a:pPr>
            <a:r>
              <a:rPr lang="en-US" sz="1900" b="1" dirty="0" smtClean="0">
                <a:solidFill>
                  <a:schemeClr val="tx1"/>
                </a:solidFill>
                <a:latin typeface="Courier New" pitchFamily="49" charset="0"/>
                <a:cs typeface="Courier New" pitchFamily="49" charset="0"/>
              </a:rPr>
              <a:t>	IMPORT cm_mstr.</a:t>
            </a:r>
          </a:p>
          <a:p>
            <a:pPr lvl="2">
              <a:buNone/>
            </a:pPr>
            <a:r>
              <a:rPr lang="en-US" sz="1900" b="1" dirty="0" smtClean="0">
                <a:solidFill>
                  <a:schemeClr val="tx1"/>
                </a:solidFill>
                <a:latin typeface="Courier New" pitchFamily="49" charset="0"/>
                <a:cs typeface="Courier New" pitchFamily="49" charset="0"/>
              </a:rPr>
              <a:t>END.</a:t>
            </a:r>
          </a:p>
          <a:p>
            <a:pPr lvl="2">
              <a:buNone/>
            </a:pPr>
            <a:r>
              <a:rPr lang="en-US" sz="1900" b="1" dirty="0" smtClean="0">
                <a:solidFill>
                  <a:schemeClr val="tx1"/>
                </a:solidFill>
                <a:latin typeface="Courier New" pitchFamily="49" charset="0"/>
                <a:cs typeface="Courier New" pitchFamily="49" charset="0"/>
              </a:rPr>
              <a:t>INPUT CLOSE.</a:t>
            </a:r>
          </a:p>
          <a:p>
            <a:pPr>
              <a:buNone/>
            </a:pPr>
            <a:endParaRPr lang="en-US" sz="2400" dirty="0"/>
          </a:p>
        </p:txBody>
      </p:sp>
      <p:sp>
        <p:nvSpPr>
          <p:cNvPr id="10" name="Title 9"/>
          <p:cNvSpPr>
            <a:spLocks noGrp="1"/>
          </p:cNvSpPr>
          <p:nvPr>
            <p:ph type="title"/>
          </p:nvPr>
        </p:nvSpPr>
        <p:spPr>
          <a:xfrm>
            <a:off x="457200" y="298570"/>
            <a:ext cx="8229600" cy="716523"/>
          </a:xfrm>
        </p:spPr>
        <p:txBody>
          <a:bodyPr/>
          <a:lstStyle/>
          <a:p>
            <a:r>
              <a:rPr lang="en-US" dirty="0" smtClean="0"/>
              <a:t>INPUT Statement</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GS-680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12218"/>
            <a:ext cx="8229600" cy="716523"/>
          </a:xfrm>
        </p:spPr>
        <p:txBody>
          <a:bodyPr/>
          <a:lstStyle/>
          <a:p>
            <a:r>
              <a:rPr lang="en-US" dirty="0" smtClean="0"/>
              <a:t>Database Concepts</a:t>
            </a:r>
            <a:endParaRPr lang="en-US" dirty="0"/>
          </a:p>
        </p:txBody>
      </p:sp>
      <p:pic>
        <p:nvPicPr>
          <p:cNvPr id="10" name="Picture 8" descr="folders"/>
          <p:cNvPicPr>
            <a:picLocks noChangeAspect="1" noChangeArrowheads="1"/>
          </p:cNvPicPr>
          <p:nvPr/>
        </p:nvPicPr>
        <p:blipFill>
          <a:blip r:embed="rId3"/>
          <a:srcRect/>
          <a:stretch>
            <a:fillRect/>
          </a:stretch>
        </p:blipFill>
        <p:spPr bwMode="auto">
          <a:xfrm>
            <a:off x="6198286" y="2257105"/>
            <a:ext cx="2263775" cy="2025650"/>
          </a:xfrm>
          <a:prstGeom prst="rect">
            <a:avLst/>
          </a:prstGeom>
          <a:noFill/>
          <a:ln w="9525">
            <a:noFill/>
            <a:miter lim="800000"/>
            <a:headEnd/>
            <a:tailEnd/>
          </a:ln>
        </p:spPr>
      </p:pic>
      <p:sp>
        <p:nvSpPr>
          <p:cNvPr id="12" name="Text Box 10"/>
          <p:cNvSpPr txBox="1">
            <a:spLocks noChangeArrowheads="1"/>
          </p:cNvSpPr>
          <p:nvPr/>
        </p:nvSpPr>
        <p:spPr bwMode="auto">
          <a:xfrm>
            <a:off x="6579286" y="3247705"/>
            <a:ext cx="1219200" cy="339725"/>
          </a:xfrm>
          <a:prstGeom prst="rect">
            <a:avLst/>
          </a:prstGeom>
          <a:noFill/>
          <a:ln w="12700">
            <a:noFill/>
            <a:miter lim="800000"/>
            <a:headEnd/>
            <a:tailEnd/>
          </a:ln>
        </p:spPr>
        <p:txBody>
          <a:bodyPr>
            <a:spAutoFit/>
          </a:bodyPr>
          <a:lstStyle/>
          <a:p>
            <a:pPr eaLnBrk="0" hangingPunct="0">
              <a:lnSpc>
                <a:spcPct val="90000"/>
              </a:lnSpc>
              <a:spcBef>
                <a:spcPct val="50000"/>
              </a:spcBef>
            </a:pPr>
            <a:r>
              <a:rPr lang="en-US" sz="1800" b="1" dirty="0">
                <a:latin typeface="Arial" charset="0"/>
              </a:rPr>
              <a:t>cm_mstr</a:t>
            </a:r>
          </a:p>
        </p:txBody>
      </p:sp>
      <p:sp>
        <p:nvSpPr>
          <p:cNvPr id="13" name="Text Box 11"/>
          <p:cNvSpPr txBox="1">
            <a:spLocks noChangeArrowheads="1"/>
          </p:cNvSpPr>
          <p:nvPr/>
        </p:nvSpPr>
        <p:spPr bwMode="auto">
          <a:xfrm>
            <a:off x="5214482" y="1124277"/>
            <a:ext cx="3472318" cy="707886"/>
          </a:xfrm>
          <a:prstGeom prst="rect">
            <a:avLst/>
          </a:prstGeom>
          <a:noFill/>
          <a:ln w="12700">
            <a:noFill/>
            <a:miter lim="800000"/>
            <a:headEnd/>
            <a:tailEnd/>
          </a:ln>
        </p:spPr>
        <p:txBody>
          <a:bodyPr wrap="square">
            <a:spAutoFit/>
          </a:bodyPr>
          <a:lstStyle/>
          <a:p>
            <a:pPr algn="l" eaLnBrk="0" hangingPunct="0">
              <a:spcBef>
                <a:spcPct val="50000"/>
              </a:spcBef>
            </a:pPr>
            <a:r>
              <a:rPr lang="en-US" sz="2000" dirty="0">
                <a:latin typeface="Arial" charset="0"/>
              </a:rPr>
              <a:t>Each </a:t>
            </a:r>
            <a:r>
              <a:rPr lang="en-US" sz="2000" dirty="0" smtClean="0">
                <a:latin typeface="Arial" charset="0"/>
              </a:rPr>
              <a:t>drawer </a:t>
            </a:r>
            <a:r>
              <a:rPr lang="en-US" sz="2000" dirty="0">
                <a:latin typeface="Arial" charset="0"/>
              </a:rPr>
              <a:t>in the cabinet represents a </a:t>
            </a:r>
            <a:r>
              <a:rPr lang="en-US" sz="2000" b="1" dirty="0" smtClean="0">
                <a:latin typeface="Arial" charset="0"/>
              </a:rPr>
              <a:t>TABLE</a:t>
            </a:r>
            <a:endParaRPr lang="en-US" sz="2000" dirty="0">
              <a:latin typeface="Arial" charset="0"/>
            </a:endParaRPr>
          </a:p>
        </p:txBody>
      </p:sp>
      <p:sp>
        <p:nvSpPr>
          <p:cNvPr id="14" name="Line 12"/>
          <p:cNvSpPr>
            <a:spLocks noChangeShapeType="1"/>
          </p:cNvSpPr>
          <p:nvPr/>
        </p:nvSpPr>
        <p:spPr bwMode="auto">
          <a:xfrm>
            <a:off x="5474867" y="2060924"/>
            <a:ext cx="690433" cy="547595"/>
          </a:xfrm>
          <a:prstGeom prst="line">
            <a:avLst/>
          </a:prstGeom>
          <a:noFill/>
          <a:ln w="38100">
            <a:solidFill>
              <a:schemeClr val="tx1"/>
            </a:solidFill>
            <a:round/>
            <a:headEnd/>
            <a:tailEnd type="triangle" w="med" len="med"/>
          </a:ln>
        </p:spPr>
        <p:txBody>
          <a:bodyPr/>
          <a:lstStyle/>
          <a:p>
            <a:endParaRPr lang="en-US" dirty="0"/>
          </a:p>
        </p:txBody>
      </p:sp>
      <p:grpSp>
        <p:nvGrpSpPr>
          <p:cNvPr id="3" name="Group 4"/>
          <p:cNvGrpSpPr>
            <a:grpSpLocks/>
          </p:cNvGrpSpPr>
          <p:nvPr/>
        </p:nvGrpSpPr>
        <p:grpSpPr bwMode="auto">
          <a:xfrm>
            <a:off x="4479850" y="4552208"/>
            <a:ext cx="1206500" cy="1739900"/>
            <a:chOff x="497" y="2692"/>
            <a:chExt cx="760" cy="1096"/>
          </a:xfrm>
          <a:solidFill>
            <a:schemeClr val="accent3">
              <a:lumMod val="75000"/>
            </a:schemeClr>
          </a:solidFill>
        </p:grpSpPr>
        <p:sp>
          <p:nvSpPr>
            <p:cNvPr id="7" name="Rectangle 5"/>
            <p:cNvSpPr>
              <a:spLocks noChangeArrowheads="1"/>
            </p:cNvSpPr>
            <p:nvPr/>
          </p:nvSpPr>
          <p:spPr bwMode="auto">
            <a:xfrm>
              <a:off x="497" y="2740"/>
              <a:ext cx="664" cy="1048"/>
            </a:xfrm>
            <a:prstGeom prst="rect">
              <a:avLst/>
            </a:prstGeom>
            <a:grpFill/>
            <a:ln w="12700">
              <a:solidFill>
                <a:schemeClr val="tx1"/>
              </a:solidFill>
              <a:miter lim="800000"/>
              <a:headEnd/>
              <a:tailEnd/>
            </a:ln>
          </p:spPr>
          <p:txBody>
            <a:bodyPr wrap="none" anchor="ctr"/>
            <a:lstStyle/>
            <a:p>
              <a:endParaRPr lang="en-US" dirty="0"/>
            </a:p>
          </p:txBody>
        </p:sp>
        <p:sp>
          <p:nvSpPr>
            <p:cNvPr id="8" name="Rectangle 6"/>
            <p:cNvSpPr>
              <a:spLocks noChangeArrowheads="1"/>
            </p:cNvSpPr>
            <p:nvPr/>
          </p:nvSpPr>
          <p:spPr bwMode="auto">
            <a:xfrm>
              <a:off x="593" y="2692"/>
              <a:ext cx="664" cy="1048"/>
            </a:xfrm>
            <a:prstGeom prst="rect">
              <a:avLst/>
            </a:prstGeom>
            <a:grpFill/>
            <a:ln w="12700">
              <a:solidFill>
                <a:schemeClr val="tx1"/>
              </a:solidFill>
              <a:miter lim="800000"/>
              <a:headEnd/>
              <a:tailEnd/>
            </a:ln>
          </p:spPr>
          <p:txBody>
            <a:bodyPr wrap="none" anchor="ctr"/>
            <a:lstStyle/>
            <a:p>
              <a:endParaRPr lang="en-US" dirty="0"/>
            </a:p>
          </p:txBody>
        </p:sp>
      </p:grpSp>
      <p:sp>
        <p:nvSpPr>
          <p:cNvPr id="15" name="Rectangle 13"/>
          <p:cNvSpPr>
            <a:spLocks noChangeArrowheads="1"/>
          </p:cNvSpPr>
          <p:nvPr/>
        </p:nvSpPr>
        <p:spPr bwMode="auto">
          <a:xfrm>
            <a:off x="4765526" y="4476008"/>
            <a:ext cx="1077912" cy="1590675"/>
          </a:xfrm>
          <a:prstGeom prst="rect">
            <a:avLst/>
          </a:prstGeom>
          <a:solidFill>
            <a:schemeClr val="accent3">
              <a:lumMod val="40000"/>
              <a:lumOff val="60000"/>
            </a:schemeClr>
          </a:solidFill>
          <a:ln w="12700">
            <a:solidFill>
              <a:schemeClr val="tx1"/>
            </a:solidFill>
            <a:miter lim="800000"/>
            <a:headEnd/>
            <a:tailEnd/>
          </a:ln>
        </p:spPr>
        <p:txBody>
          <a:bodyPr wrap="none" lIns="90488" tIns="44450" rIns="90488" bIns="44450">
            <a:spAutoFit/>
          </a:bodyPr>
          <a:lstStyle/>
          <a:p>
            <a:pPr algn="l" eaLnBrk="0" hangingPunct="0"/>
            <a:r>
              <a:rPr lang="en-US" sz="1400" b="1" dirty="0">
                <a:latin typeface="Arial" charset="0"/>
              </a:rPr>
              <a:t>Name</a:t>
            </a:r>
          </a:p>
          <a:p>
            <a:pPr algn="l" eaLnBrk="0" hangingPunct="0"/>
            <a:r>
              <a:rPr lang="en-US" sz="1400" b="1" dirty="0">
                <a:latin typeface="Arial" charset="0"/>
              </a:rPr>
              <a:t>Address</a:t>
            </a:r>
          </a:p>
          <a:p>
            <a:pPr algn="l" eaLnBrk="0" hangingPunct="0"/>
            <a:r>
              <a:rPr lang="en-US" sz="1400" b="1" dirty="0">
                <a:latin typeface="Arial" charset="0"/>
              </a:rPr>
              <a:t>Telephone</a:t>
            </a:r>
          </a:p>
          <a:p>
            <a:pPr algn="l" eaLnBrk="0" hangingPunct="0"/>
            <a:r>
              <a:rPr lang="en-US" sz="1400" b="1" dirty="0">
                <a:latin typeface="Arial" charset="0"/>
              </a:rPr>
              <a:t>D.O.B</a:t>
            </a:r>
          </a:p>
          <a:p>
            <a:pPr algn="l" eaLnBrk="0" hangingPunct="0"/>
            <a:r>
              <a:rPr lang="en-US" sz="1400" b="1" dirty="0">
                <a:latin typeface="Arial" charset="0"/>
              </a:rPr>
              <a:t>........</a:t>
            </a:r>
          </a:p>
          <a:p>
            <a:pPr algn="l" eaLnBrk="0" hangingPunct="0"/>
            <a:r>
              <a:rPr lang="en-US" sz="1400" b="1" dirty="0">
                <a:latin typeface="Arial" charset="0"/>
              </a:rPr>
              <a:t>........</a:t>
            </a:r>
          </a:p>
          <a:p>
            <a:pPr algn="l" eaLnBrk="0" hangingPunct="0"/>
            <a:r>
              <a:rPr lang="en-US" sz="1400" b="1" dirty="0">
                <a:latin typeface="Arial" charset="0"/>
              </a:rPr>
              <a:t>........</a:t>
            </a:r>
          </a:p>
        </p:txBody>
      </p:sp>
      <p:sp>
        <p:nvSpPr>
          <p:cNvPr id="16" name="Text Box 14"/>
          <p:cNvSpPr txBox="1">
            <a:spLocks noChangeArrowheads="1"/>
          </p:cNvSpPr>
          <p:nvPr/>
        </p:nvSpPr>
        <p:spPr bwMode="auto">
          <a:xfrm>
            <a:off x="197002" y="5020463"/>
            <a:ext cx="3700311" cy="707886"/>
          </a:xfrm>
          <a:prstGeom prst="rect">
            <a:avLst/>
          </a:prstGeom>
          <a:noFill/>
          <a:ln w="12700">
            <a:noFill/>
            <a:miter lim="800000"/>
            <a:headEnd/>
            <a:tailEnd/>
          </a:ln>
        </p:spPr>
        <p:txBody>
          <a:bodyPr wrap="square">
            <a:spAutoFit/>
          </a:bodyPr>
          <a:lstStyle/>
          <a:p>
            <a:pPr algn="l" eaLnBrk="0" hangingPunct="0">
              <a:spcBef>
                <a:spcPct val="50000"/>
              </a:spcBef>
            </a:pPr>
            <a:r>
              <a:rPr lang="en-US" sz="2000" dirty="0" smtClean="0">
                <a:latin typeface="Arial" charset="0"/>
              </a:rPr>
              <a:t>The folder  label represents an </a:t>
            </a:r>
            <a:r>
              <a:rPr lang="en-US" sz="2000" b="1" dirty="0" smtClean="0">
                <a:latin typeface="Arial" charset="0"/>
              </a:rPr>
              <a:t>INDEX</a:t>
            </a:r>
            <a:r>
              <a:rPr lang="en-US" sz="2000" dirty="0" smtClean="0">
                <a:latin typeface="Arial" charset="0"/>
              </a:rPr>
              <a:t> for finding the record</a:t>
            </a:r>
            <a:endParaRPr lang="en-US" sz="2000" dirty="0">
              <a:latin typeface="Arial" charset="0"/>
            </a:endParaRPr>
          </a:p>
        </p:txBody>
      </p:sp>
      <p:sp>
        <p:nvSpPr>
          <p:cNvPr id="17" name="Line 15"/>
          <p:cNvSpPr>
            <a:spLocks noChangeShapeType="1"/>
          </p:cNvSpPr>
          <p:nvPr/>
        </p:nvSpPr>
        <p:spPr bwMode="auto">
          <a:xfrm flipH="1">
            <a:off x="5904718" y="4028149"/>
            <a:ext cx="1326909" cy="830454"/>
          </a:xfrm>
          <a:prstGeom prst="line">
            <a:avLst/>
          </a:prstGeom>
          <a:noFill/>
          <a:ln w="38100">
            <a:solidFill>
              <a:schemeClr val="tx1"/>
            </a:solidFill>
            <a:round/>
            <a:headEnd/>
            <a:tailEnd type="triangle" w="med" len="med"/>
          </a:ln>
        </p:spPr>
        <p:txBody>
          <a:bodyPr/>
          <a:lstStyle/>
          <a:p>
            <a:endParaRPr lang="en-US" dirty="0"/>
          </a:p>
        </p:txBody>
      </p:sp>
      <p:grpSp>
        <p:nvGrpSpPr>
          <p:cNvPr id="6" name="Group 16"/>
          <p:cNvGrpSpPr>
            <a:grpSpLocks/>
          </p:cNvGrpSpPr>
          <p:nvPr/>
        </p:nvGrpSpPr>
        <p:grpSpPr bwMode="auto">
          <a:xfrm>
            <a:off x="4062413" y="1615605"/>
            <a:ext cx="1130300" cy="1632100"/>
            <a:chOff x="4529" y="811"/>
            <a:chExt cx="808" cy="1153"/>
          </a:xfrm>
        </p:grpSpPr>
        <p:sp>
          <p:nvSpPr>
            <p:cNvPr id="19" name="Rectangle 17"/>
            <p:cNvSpPr>
              <a:spLocks noChangeArrowheads="1"/>
            </p:cNvSpPr>
            <p:nvPr/>
          </p:nvSpPr>
          <p:spPr bwMode="auto">
            <a:xfrm>
              <a:off x="4529" y="811"/>
              <a:ext cx="808" cy="1153"/>
            </a:xfrm>
            <a:prstGeom prst="rect">
              <a:avLst/>
            </a:prstGeom>
            <a:solidFill>
              <a:schemeClr val="accent1">
                <a:lumMod val="20000"/>
                <a:lumOff val="80000"/>
              </a:schemeClr>
            </a:solidFill>
            <a:ln w="12700">
              <a:solidFill>
                <a:schemeClr val="tx1"/>
              </a:solidFill>
              <a:miter lim="800000"/>
              <a:headEnd/>
              <a:tailEnd/>
            </a:ln>
          </p:spPr>
          <p:txBody>
            <a:bodyPr wrap="none" anchor="ctr"/>
            <a:lstStyle/>
            <a:p>
              <a:endParaRPr lang="en-US" dirty="0"/>
            </a:p>
          </p:txBody>
        </p:sp>
        <p:sp>
          <p:nvSpPr>
            <p:cNvPr id="20" name="Rectangle 18"/>
            <p:cNvSpPr>
              <a:spLocks noChangeArrowheads="1"/>
            </p:cNvSpPr>
            <p:nvPr/>
          </p:nvSpPr>
          <p:spPr bwMode="auto">
            <a:xfrm>
              <a:off x="4625" y="1444"/>
              <a:ext cx="616" cy="376"/>
            </a:xfrm>
            <a:prstGeom prst="rect">
              <a:avLst/>
            </a:prstGeom>
            <a:solidFill>
              <a:schemeClr val="accent1">
                <a:lumMod val="40000"/>
                <a:lumOff val="60000"/>
              </a:schemeClr>
            </a:solidFill>
            <a:ln w="12700">
              <a:solidFill>
                <a:schemeClr val="tx1"/>
              </a:solidFill>
              <a:miter lim="800000"/>
              <a:headEnd/>
              <a:tailEnd/>
            </a:ln>
          </p:spPr>
          <p:txBody>
            <a:bodyPr wrap="none" anchor="ctr"/>
            <a:lstStyle/>
            <a:p>
              <a:endParaRPr lang="en-US" dirty="0"/>
            </a:p>
          </p:txBody>
        </p:sp>
        <p:sp>
          <p:nvSpPr>
            <p:cNvPr id="22" name="Rectangle 20"/>
            <p:cNvSpPr>
              <a:spLocks noChangeArrowheads="1"/>
            </p:cNvSpPr>
            <p:nvPr/>
          </p:nvSpPr>
          <p:spPr bwMode="auto">
            <a:xfrm>
              <a:off x="4625" y="964"/>
              <a:ext cx="616" cy="376"/>
            </a:xfrm>
            <a:prstGeom prst="rect">
              <a:avLst/>
            </a:prstGeom>
            <a:solidFill>
              <a:schemeClr val="accent1">
                <a:lumMod val="40000"/>
                <a:lumOff val="60000"/>
              </a:schemeClr>
            </a:solidFill>
            <a:ln w="12700">
              <a:solidFill>
                <a:schemeClr val="tx1"/>
              </a:solidFill>
              <a:miter lim="800000"/>
              <a:headEnd/>
              <a:tailEnd/>
            </a:ln>
          </p:spPr>
          <p:txBody>
            <a:bodyPr wrap="none" anchor="ctr"/>
            <a:lstStyle/>
            <a:p>
              <a:endParaRPr lang="en-US" dirty="0"/>
            </a:p>
          </p:txBody>
        </p:sp>
        <p:sp>
          <p:nvSpPr>
            <p:cNvPr id="23" name="Rectangle 21"/>
            <p:cNvSpPr>
              <a:spLocks noChangeArrowheads="1"/>
            </p:cNvSpPr>
            <p:nvPr/>
          </p:nvSpPr>
          <p:spPr bwMode="auto">
            <a:xfrm>
              <a:off x="4817" y="1156"/>
              <a:ext cx="232" cy="40"/>
            </a:xfrm>
            <a:prstGeom prst="rect">
              <a:avLst/>
            </a:prstGeom>
            <a:solidFill>
              <a:schemeClr val="tx2"/>
            </a:solidFill>
            <a:ln w="12700">
              <a:solidFill>
                <a:schemeClr val="tx1"/>
              </a:solidFill>
              <a:miter lim="800000"/>
              <a:headEnd/>
              <a:tailEnd/>
            </a:ln>
          </p:spPr>
          <p:txBody>
            <a:bodyPr wrap="none" anchor="ctr"/>
            <a:lstStyle/>
            <a:p>
              <a:endParaRPr lang="en-US" dirty="0"/>
            </a:p>
          </p:txBody>
        </p:sp>
      </p:grpSp>
      <p:sp>
        <p:nvSpPr>
          <p:cNvPr id="24" name="Text Box 23"/>
          <p:cNvSpPr txBox="1">
            <a:spLocks noChangeArrowheads="1"/>
          </p:cNvSpPr>
          <p:nvPr/>
        </p:nvSpPr>
        <p:spPr bwMode="auto">
          <a:xfrm>
            <a:off x="5888798" y="5709918"/>
            <a:ext cx="1524000" cy="457200"/>
          </a:xfrm>
          <a:prstGeom prst="rect">
            <a:avLst/>
          </a:prstGeom>
          <a:noFill/>
          <a:ln w="12700">
            <a:noFill/>
            <a:miter lim="800000"/>
            <a:headEnd/>
            <a:tailEnd/>
          </a:ln>
        </p:spPr>
        <p:txBody>
          <a:bodyPr>
            <a:spAutoFit/>
          </a:bodyPr>
          <a:lstStyle/>
          <a:p>
            <a:pPr algn="l" eaLnBrk="0" hangingPunct="0">
              <a:spcBef>
                <a:spcPct val="50000"/>
              </a:spcBef>
            </a:pPr>
            <a:r>
              <a:rPr lang="en-US" sz="2400" b="1" dirty="0">
                <a:latin typeface="Arial" charset="0"/>
              </a:rPr>
              <a:t>Record</a:t>
            </a:r>
          </a:p>
        </p:txBody>
      </p:sp>
      <p:grpSp>
        <p:nvGrpSpPr>
          <p:cNvPr id="9" name="Group 15"/>
          <p:cNvGrpSpPr>
            <a:grpSpLocks/>
          </p:cNvGrpSpPr>
          <p:nvPr/>
        </p:nvGrpSpPr>
        <p:grpSpPr bwMode="auto">
          <a:xfrm>
            <a:off x="813189" y="1911556"/>
            <a:ext cx="2148375" cy="1041400"/>
            <a:chOff x="3464" y="1808"/>
            <a:chExt cx="1496" cy="848"/>
          </a:xfrm>
        </p:grpSpPr>
        <p:sp>
          <p:nvSpPr>
            <p:cNvPr id="27" name="AutoShape 16"/>
            <p:cNvSpPr>
              <a:spLocks noChangeArrowheads="1"/>
            </p:cNvSpPr>
            <p:nvPr/>
          </p:nvSpPr>
          <p:spPr bwMode="auto">
            <a:xfrm>
              <a:off x="3464" y="1808"/>
              <a:ext cx="1496" cy="848"/>
            </a:xfrm>
            <a:prstGeom prst="can">
              <a:avLst>
                <a:gd name="adj" fmla="val 25000"/>
              </a:avLst>
            </a:prstGeom>
            <a:solidFill>
              <a:srgbClr val="D8DAC9"/>
            </a:solidFill>
            <a:ln w="12700">
              <a:solidFill>
                <a:schemeClr val="tx1"/>
              </a:solidFill>
              <a:round/>
              <a:headEnd/>
              <a:tailEnd/>
            </a:ln>
          </p:spPr>
          <p:txBody>
            <a:bodyPr wrap="none" anchor="ctr"/>
            <a:lstStyle/>
            <a:p>
              <a:endParaRPr lang="en-US" dirty="0"/>
            </a:p>
          </p:txBody>
        </p:sp>
        <p:sp>
          <p:nvSpPr>
            <p:cNvPr id="28" name="Text Box 17"/>
            <p:cNvSpPr txBox="1">
              <a:spLocks noChangeArrowheads="1"/>
            </p:cNvSpPr>
            <p:nvPr/>
          </p:nvSpPr>
          <p:spPr bwMode="auto">
            <a:xfrm>
              <a:off x="3496" y="2108"/>
              <a:ext cx="1456" cy="233"/>
            </a:xfrm>
            <a:prstGeom prst="rect">
              <a:avLst/>
            </a:prstGeom>
            <a:solidFill>
              <a:srgbClr val="D8DAC9"/>
            </a:solidFill>
            <a:ln w="12700">
              <a:noFill/>
              <a:miter lim="800000"/>
              <a:headEnd/>
              <a:tailEnd/>
            </a:ln>
          </p:spPr>
          <p:txBody>
            <a:bodyPr>
              <a:spAutoFit/>
            </a:bodyPr>
            <a:lstStyle/>
            <a:p>
              <a:pPr algn="ctr" eaLnBrk="0" hangingPunct="0">
                <a:spcBef>
                  <a:spcPct val="50000"/>
                </a:spcBef>
              </a:pPr>
              <a:r>
                <a:rPr lang="en-US" b="1" dirty="0">
                  <a:latin typeface="Arial" charset="0"/>
                </a:rPr>
                <a:t>Database</a:t>
              </a:r>
            </a:p>
          </p:txBody>
        </p:sp>
      </p:grpSp>
      <p:sp>
        <p:nvSpPr>
          <p:cNvPr id="29" name="Rectangle 21"/>
          <p:cNvSpPr>
            <a:spLocks noChangeArrowheads="1"/>
          </p:cNvSpPr>
          <p:nvPr/>
        </p:nvSpPr>
        <p:spPr bwMode="auto">
          <a:xfrm>
            <a:off x="4519613" y="2889456"/>
            <a:ext cx="368300" cy="63500"/>
          </a:xfrm>
          <a:prstGeom prst="rect">
            <a:avLst/>
          </a:prstGeom>
          <a:solidFill>
            <a:schemeClr val="tx2"/>
          </a:solidFill>
          <a:ln w="12700">
            <a:solidFill>
              <a:schemeClr val="tx1"/>
            </a:solidFill>
            <a:miter lim="800000"/>
            <a:headEnd/>
            <a:tailEnd/>
          </a:ln>
        </p:spPr>
        <p:txBody>
          <a:bodyPr wrap="none" anchor="ctr"/>
          <a:lstStyle/>
          <a:p>
            <a:endParaRPr lang="en-US" dirty="0"/>
          </a:p>
        </p:txBody>
      </p:sp>
      <p:sp>
        <p:nvSpPr>
          <p:cNvPr id="30" name="Rectangle 11"/>
          <p:cNvSpPr>
            <a:spLocks noChangeArrowheads="1"/>
          </p:cNvSpPr>
          <p:nvPr/>
        </p:nvSpPr>
        <p:spPr bwMode="auto">
          <a:xfrm>
            <a:off x="506168" y="1124277"/>
            <a:ext cx="4430714" cy="397545"/>
          </a:xfrm>
          <a:prstGeom prst="rect">
            <a:avLst/>
          </a:prstGeom>
          <a:noFill/>
          <a:ln w="12700">
            <a:noFill/>
            <a:miter lim="800000"/>
            <a:headEnd/>
            <a:tailEnd/>
          </a:ln>
        </p:spPr>
        <p:txBody>
          <a:bodyPr wrap="square" lIns="90488" tIns="44450" rIns="90488" bIns="44450">
            <a:spAutoFit/>
          </a:bodyPr>
          <a:lstStyle/>
          <a:p>
            <a:pPr algn="l" eaLnBrk="0" hangingPunct="0"/>
            <a:r>
              <a:rPr lang="en-US" sz="2000" dirty="0">
                <a:latin typeface="Arial" charset="0"/>
              </a:rPr>
              <a:t>A </a:t>
            </a:r>
            <a:r>
              <a:rPr lang="en-US" sz="2000" dirty="0" smtClean="0">
                <a:latin typeface="Arial" charset="0"/>
              </a:rPr>
              <a:t> </a:t>
            </a:r>
            <a:r>
              <a:rPr lang="en-US" sz="2000" b="1" dirty="0" smtClean="0">
                <a:latin typeface="Arial" charset="0"/>
              </a:rPr>
              <a:t>DATABASE</a:t>
            </a:r>
            <a:r>
              <a:rPr lang="en-US" sz="2000" dirty="0" smtClean="0">
                <a:latin typeface="Arial" charset="0"/>
              </a:rPr>
              <a:t> </a:t>
            </a:r>
            <a:r>
              <a:rPr lang="en-US" sz="2000" dirty="0">
                <a:latin typeface="Arial" charset="0"/>
              </a:rPr>
              <a:t>is like a filing cabinet</a:t>
            </a:r>
          </a:p>
        </p:txBody>
      </p:sp>
      <p:sp>
        <p:nvSpPr>
          <p:cNvPr id="31" name="Rectangle 11"/>
          <p:cNvSpPr>
            <a:spLocks noChangeArrowheads="1"/>
          </p:cNvSpPr>
          <p:nvPr/>
        </p:nvSpPr>
        <p:spPr bwMode="auto">
          <a:xfrm>
            <a:off x="3363913" y="2094168"/>
            <a:ext cx="533400" cy="705321"/>
          </a:xfrm>
          <a:prstGeom prst="rect">
            <a:avLst/>
          </a:prstGeom>
          <a:noFill/>
          <a:ln w="12700">
            <a:noFill/>
            <a:miter lim="800000"/>
            <a:headEnd/>
            <a:tailEnd/>
          </a:ln>
        </p:spPr>
        <p:txBody>
          <a:bodyPr wrap="square" lIns="90488" tIns="44450" rIns="90488" bIns="44450">
            <a:spAutoFit/>
          </a:bodyPr>
          <a:lstStyle/>
          <a:p>
            <a:pPr algn="l" eaLnBrk="0" hangingPunct="0"/>
            <a:r>
              <a:rPr lang="en-US" sz="4000" b="1" dirty="0" smtClean="0">
                <a:latin typeface="Arial" charset="0"/>
              </a:rPr>
              <a:t>=</a:t>
            </a:r>
            <a:endParaRPr lang="en-US" sz="4000" b="1" dirty="0">
              <a:latin typeface="Arial" charset="0"/>
            </a:endParaRPr>
          </a:p>
        </p:txBody>
      </p:sp>
      <p:sp>
        <p:nvSpPr>
          <p:cNvPr id="32" name="Line 15"/>
          <p:cNvSpPr>
            <a:spLocks noChangeShapeType="1"/>
          </p:cNvSpPr>
          <p:nvPr/>
        </p:nvSpPr>
        <p:spPr bwMode="auto">
          <a:xfrm flipH="1">
            <a:off x="3548437" y="2889455"/>
            <a:ext cx="2987580" cy="1373913"/>
          </a:xfrm>
          <a:prstGeom prst="line">
            <a:avLst/>
          </a:prstGeom>
          <a:noFill/>
          <a:ln w="38100">
            <a:solidFill>
              <a:schemeClr val="tx1"/>
            </a:solidFill>
            <a:round/>
            <a:headEnd/>
            <a:tailEnd type="triangle" w="med" len="med"/>
          </a:ln>
        </p:spPr>
        <p:txBody>
          <a:bodyPr/>
          <a:lstStyle/>
          <a:p>
            <a:endParaRPr lang="en-US" dirty="0"/>
          </a:p>
        </p:txBody>
      </p:sp>
      <p:sp>
        <p:nvSpPr>
          <p:cNvPr id="35" name="Rectangle 34"/>
          <p:cNvSpPr/>
          <p:nvPr/>
        </p:nvSpPr>
        <p:spPr>
          <a:xfrm>
            <a:off x="1978280" y="4282755"/>
            <a:ext cx="1570157" cy="575848"/>
          </a:xfrm>
          <a:prstGeom prst="rect">
            <a:avLst/>
          </a:prstGeom>
          <a:solidFill>
            <a:srgbClr val="C00000"/>
          </a:solidFill>
          <a:ln w="38100">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t>Smith, John</a:t>
            </a:r>
            <a:endParaRPr lang="en-US" b="1" dirty="0"/>
          </a:p>
        </p:txBody>
      </p:sp>
      <p:sp>
        <p:nvSpPr>
          <p:cNvPr id="36" name="Text Box 23"/>
          <p:cNvSpPr txBox="1">
            <a:spLocks noChangeArrowheads="1"/>
          </p:cNvSpPr>
          <p:nvPr/>
        </p:nvSpPr>
        <p:spPr bwMode="auto">
          <a:xfrm>
            <a:off x="781011" y="4399808"/>
            <a:ext cx="1112939" cy="457200"/>
          </a:xfrm>
          <a:prstGeom prst="rect">
            <a:avLst/>
          </a:prstGeom>
          <a:noFill/>
          <a:ln w="12700">
            <a:noFill/>
            <a:miter lim="800000"/>
            <a:headEnd/>
            <a:tailEnd/>
          </a:ln>
        </p:spPr>
        <p:txBody>
          <a:bodyPr wrap="square">
            <a:spAutoFit/>
          </a:bodyPr>
          <a:lstStyle/>
          <a:p>
            <a:pPr algn="l" eaLnBrk="0" hangingPunct="0">
              <a:spcBef>
                <a:spcPct val="50000"/>
              </a:spcBef>
            </a:pPr>
            <a:r>
              <a:rPr lang="en-US" sz="2400" b="1" dirty="0" smtClean="0">
                <a:latin typeface="Arial" charset="0"/>
              </a:rPr>
              <a:t>Index</a:t>
            </a:r>
            <a:endParaRPr lang="en-US" sz="2400" b="1" dirty="0">
              <a:latin typeface="Arial" charset="0"/>
            </a:endParaRPr>
          </a:p>
        </p:txBody>
      </p:sp>
      <p:sp>
        <p:nvSpPr>
          <p:cNvPr id="37" name="Text Box 14"/>
          <p:cNvSpPr txBox="1">
            <a:spLocks noChangeArrowheads="1"/>
          </p:cNvSpPr>
          <p:nvPr/>
        </p:nvSpPr>
        <p:spPr bwMode="auto">
          <a:xfrm>
            <a:off x="5904718" y="4917206"/>
            <a:ext cx="3167441" cy="707886"/>
          </a:xfrm>
          <a:prstGeom prst="rect">
            <a:avLst/>
          </a:prstGeom>
          <a:noFill/>
          <a:ln w="12700">
            <a:noFill/>
            <a:miter lim="800000"/>
            <a:headEnd/>
            <a:tailEnd/>
          </a:ln>
        </p:spPr>
        <p:txBody>
          <a:bodyPr wrap="square">
            <a:spAutoFit/>
          </a:bodyPr>
          <a:lstStyle/>
          <a:p>
            <a:pPr algn="l" eaLnBrk="0" hangingPunct="0">
              <a:spcBef>
                <a:spcPct val="50000"/>
              </a:spcBef>
            </a:pPr>
            <a:r>
              <a:rPr lang="en-US" sz="2000" dirty="0" smtClean="0">
                <a:latin typeface="Arial" charset="0"/>
              </a:rPr>
              <a:t>Each folder in the drawer represents a </a:t>
            </a:r>
            <a:r>
              <a:rPr lang="en-US" sz="2000" b="1" dirty="0" smtClean="0">
                <a:latin typeface="Arial" charset="0"/>
              </a:rPr>
              <a:t>RECORD</a:t>
            </a:r>
            <a:endParaRPr lang="en-US" sz="2000" b="1" dirty="0">
              <a:latin typeface="Arial" charset="0"/>
            </a:endParaRPr>
          </a:p>
        </p:txBody>
      </p:sp>
      <p:sp>
        <p:nvSpPr>
          <p:cNvPr id="38"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GS-060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6"/>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1" name="Rectangle 1027"/>
          <p:cNvSpPr>
            <a:spLocks noGrp="1" noChangeArrowheads="1"/>
          </p:cNvSpPr>
          <p:nvPr>
            <p:ph type="body" idx="1"/>
          </p:nvPr>
        </p:nvSpPr>
        <p:spPr>
          <a:xfrm>
            <a:off x="457200" y="1028741"/>
            <a:ext cx="8077200" cy="5524459"/>
          </a:xfrm>
        </p:spPr>
        <p:txBody>
          <a:bodyPr lIns="86493" tIns="43247" rIns="86493" bIns="43247"/>
          <a:lstStyle/>
          <a:p>
            <a:pPr>
              <a:buNone/>
            </a:pPr>
            <a:r>
              <a:rPr lang="en-US" sz="2200" dirty="0">
                <a:solidFill>
                  <a:schemeClr val="tx2">
                    <a:lumMod val="90000"/>
                    <a:lumOff val="10000"/>
                  </a:schemeClr>
                </a:solidFill>
                <a:latin typeface="+mn-lt"/>
              </a:rPr>
              <a:t>Reads a line from an input </a:t>
            </a:r>
            <a:r>
              <a:rPr lang="en-US" sz="2200" dirty="0" smtClean="0">
                <a:solidFill>
                  <a:schemeClr val="tx2">
                    <a:lumMod val="90000"/>
                    <a:lumOff val="10000"/>
                  </a:schemeClr>
                </a:solidFill>
                <a:latin typeface="+mn-lt"/>
              </a:rPr>
              <a:t>file</a:t>
            </a:r>
            <a:endParaRPr lang="en-US" sz="2200" dirty="0">
              <a:solidFill>
                <a:schemeClr val="tx2">
                  <a:lumMod val="90000"/>
                  <a:lumOff val="10000"/>
                </a:schemeClr>
              </a:solidFill>
              <a:latin typeface="+mn-lt"/>
            </a:endParaRPr>
          </a:p>
          <a:p>
            <a:pPr marL="594360" lvl="1">
              <a:buFontTx/>
              <a:buNone/>
            </a:pPr>
            <a:r>
              <a:rPr lang="en-US" sz="2200" b="1" dirty="0" smtClean="0">
                <a:solidFill>
                  <a:schemeClr val="tx1"/>
                </a:solidFill>
                <a:latin typeface="Courier New" pitchFamily="49" charset="0"/>
                <a:cs typeface="Courier New" pitchFamily="49" charset="0"/>
              </a:rPr>
              <a:t>IMPORT </a:t>
            </a:r>
            <a:r>
              <a:rPr lang="en-US" sz="2200" b="1" dirty="0">
                <a:solidFill>
                  <a:schemeClr val="tx1"/>
                </a:solidFill>
                <a:latin typeface="Courier New" pitchFamily="49" charset="0"/>
                <a:cs typeface="Courier New" pitchFamily="49" charset="0"/>
              </a:rPr>
              <a:t>[STREAM </a:t>
            </a:r>
            <a:r>
              <a:rPr lang="en-US" sz="2200" b="1" i="1" dirty="0">
                <a:solidFill>
                  <a:schemeClr val="tx1"/>
                </a:solidFill>
                <a:latin typeface="Courier New" pitchFamily="49" charset="0"/>
                <a:cs typeface="Courier New" pitchFamily="49" charset="0"/>
              </a:rPr>
              <a:t>stream</a:t>
            </a:r>
            <a:r>
              <a:rPr lang="en-US" sz="2200" b="1" dirty="0">
                <a:solidFill>
                  <a:schemeClr val="tx1"/>
                </a:solidFill>
                <a:latin typeface="Courier New" pitchFamily="49" charset="0"/>
                <a:cs typeface="Courier New" pitchFamily="49" charset="0"/>
              </a:rPr>
              <a:t>] {{[DELIMITER </a:t>
            </a:r>
            <a:r>
              <a:rPr lang="en-US" sz="2200" b="1" i="1" dirty="0">
                <a:solidFill>
                  <a:schemeClr val="tx1"/>
                </a:solidFill>
                <a:latin typeface="Courier New" pitchFamily="49" charset="0"/>
                <a:cs typeface="Courier New" pitchFamily="49" charset="0"/>
              </a:rPr>
              <a:t>character</a:t>
            </a:r>
            <a:r>
              <a:rPr lang="en-US" sz="2200" b="1" dirty="0">
                <a:solidFill>
                  <a:schemeClr val="tx1"/>
                </a:solidFill>
                <a:latin typeface="Courier New" pitchFamily="49" charset="0"/>
                <a:cs typeface="Courier New" pitchFamily="49" charset="0"/>
              </a:rPr>
              <a:t>] {</a:t>
            </a:r>
            <a:r>
              <a:rPr lang="en-US" sz="2200" b="1" i="1" dirty="0">
                <a:solidFill>
                  <a:schemeClr val="tx1"/>
                </a:solidFill>
                <a:latin typeface="Courier New" pitchFamily="49" charset="0"/>
                <a:cs typeface="Courier New" pitchFamily="49" charset="0"/>
              </a:rPr>
              <a:t>field</a:t>
            </a:r>
            <a:r>
              <a:rPr lang="en-US" sz="2200" b="1" dirty="0">
                <a:solidFill>
                  <a:schemeClr val="tx1"/>
                </a:solidFill>
                <a:latin typeface="Courier New" pitchFamily="49" charset="0"/>
                <a:cs typeface="Courier New" pitchFamily="49" charset="0"/>
              </a:rPr>
              <a:t>|^|</a:t>
            </a:r>
            <a:r>
              <a:rPr lang="en-US" sz="2200" b="1" i="1" dirty="0">
                <a:solidFill>
                  <a:schemeClr val="tx1"/>
                </a:solidFill>
                <a:latin typeface="Courier New" pitchFamily="49" charset="0"/>
                <a:cs typeface="Courier New" pitchFamily="49" charset="0"/>
              </a:rPr>
              <a:t>record</a:t>
            </a:r>
            <a:r>
              <a:rPr lang="en-US" sz="2200" b="1" dirty="0">
                <a:solidFill>
                  <a:schemeClr val="tx1"/>
                </a:solidFill>
                <a:latin typeface="Courier New" pitchFamily="49" charset="0"/>
                <a:cs typeface="Courier New" pitchFamily="49" charset="0"/>
              </a:rPr>
              <a:t>}}|{UNFORMATTED field}} [NO-ERROR]</a:t>
            </a:r>
          </a:p>
          <a:p>
            <a:r>
              <a:rPr lang="en-US" sz="2600" dirty="0">
                <a:solidFill>
                  <a:schemeClr val="tx2">
                    <a:lumMod val="90000"/>
                    <a:lumOff val="10000"/>
                  </a:schemeClr>
                </a:solidFill>
                <a:latin typeface="+mn-lt"/>
              </a:rPr>
              <a:t>STREAM </a:t>
            </a:r>
            <a:r>
              <a:rPr lang="en-US" sz="2600" i="1" dirty="0">
                <a:solidFill>
                  <a:schemeClr val="tx2">
                    <a:lumMod val="90000"/>
                    <a:lumOff val="10000"/>
                  </a:schemeClr>
                </a:solidFill>
                <a:latin typeface="+mn-lt"/>
              </a:rPr>
              <a:t>stream</a:t>
            </a:r>
            <a:endParaRPr lang="en-US" sz="2600" dirty="0">
              <a:solidFill>
                <a:schemeClr val="tx2">
                  <a:lumMod val="90000"/>
                  <a:lumOff val="10000"/>
                </a:schemeClr>
              </a:solidFill>
              <a:latin typeface="+mn-lt"/>
            </a:endParaRPr>
          </a:p>
          <a:p>
            <a:pPr marL="682625" lvl="2" indent="-280988">
              <a:buFont typeface="Century Gothic" pitchFamily="34" charset="0"/>
              <a:buChar char="-"/>
            </a:pPr>
            <a:r>
              <a:rPr lang="en-US" dirty="0">
                <a:solidFill>
                  <a:schemeClr val="tx2">
                    <a:lumMod val="90000"/>
                    <a:lumOff val="10000"/>
                  </a:schemeClr>
                </a:solidFill>
                <a:latin typeface="+mn-lt"/>
              </a:rPr>
              <a:t>S</a:t>
            </a:r>
            <a:r>
              <a:rPr lang="en-US" dirty="0" smtClean="0">
                <a:solidFill>
                  <a:schemeClr val="tx2">
                    <a:lumMod val="90000"/>
                    <a:lumOff val="10000"/>
                  </a:schemeClr>
                </a:solidFill>
                <a:latin typeface="+mn-lt"/>
              </a:rPr>
              <a:t>pecifies </a:t>
            </a:r>
            <a:r>
              <a:rPr lang="en-US" dirty="0">
                <a:solidFill>
                  <a:schemeClr val="tx2">
                    <a:lumMod val="90000"/>
                    <a:lumOff val="10000"/>
                  </a:schemeClr>
                </a:solidFill>
                <a:latin typeface="+mn-lt"/>
              </a:rPr>
              <a:t>the name of a </a:t>
            </a:r>
            <a:r>
              <a:rPr lang="en-US" dirty="0" smtClean="0">
                <a:solidFill>
                  <a:schemeClr val="tx2">
                    <a:lumMod val="90000"/>
                    <a:lumOff val="10000"/>
                  </a:schemeClr>
                </a:solidFill>
                <a:latin typeface="+mn-lt"/>
              </a:rPr>
              <a:t>stream</a:t>
            </a:r>
          </a:p>
          <a:p>
            <a:pPr marL="682625" lvl="2" indent="-280988">
              <a:buFont typeface="Century Gothic" pitchFamily="34" charset="0"/>
              <a:buChar char="-"/>
            </a:pPr>
            <a:r>
              <a:rPr lang="en-US" dirty="0" smtClean="0">
                <a:solidFill>
                  <a:schemeClr val="tx2">
                    <a:lumMod val="90000"/>
                    <a:lumOff val="10000"/>
                  </a:schemeClr>
                </a:solidFill>
                <a:latin typeface="+mn-lt"/>
              </a:rPr>
              <a:t> </a:t>
            </a:r>
            <a:r>
              <a:rPr lang="en-US" dirty="0">
                <a:solidFill>
                  <a:schemeClr val="tx2">
                    <a:lumMod val="90000"/>
                    <a:lumOff val="10000"/>
                  </a:schemeClr>
                </a:solidFill>
                <a:latin typeface="+mn-lt"/>
              </a:rPr>
              <a:t>If you do not name a stream, </a:t>
            </a:r>
            <a:r>
              <a:rPr lang="en-US" dirty="0" smtClean="0">
                <a:solidFill>
                  <a:schemeClr val="tx2">
                    <a:lumMod val="90000"/>
                    <a:lumOff val="10000"/>
                  </a:schemeClr>
                </a:solidFill>
                <a:latin typeface="+mn-lt"/>
              </a:rPr>
              <a:t>Progress </a:t>
            </a:r>
            <a:r>
              <a:rPr lang="en-US" dirty="0">
                <a:solidFill>
                  <a:schemeClr val="tx2">
                    <a:lumMod val="90000"/>
                    <a:lumOff val="10000"/>
                  </a:schemeClr>
                </a:solidFill>
                <a:latin typeface="+mn-lt"/>
              </a:rPr>
              <a:t>uses the default unnamed stream</a:t>
            </a:r>
          </a:p>
          <a:p>
            <a:r>
              <a:rPr lang="en-US" sz="2600" dirty="0">
                <a:solidFill>
                  <a:schemeClr val="tx2">
                    <a:lumMod val="90000"/>
                    <a:lumOff val="10000"/>
                  </a:schemeClr>
                </a:solidFill>
                <a:latin typeface="+mn-lt"/>
              </a:rPr>
              <a:t>DELIMITER </a:t>
            </a:r>
            <a:r>
              <a:rPr lang="en-US" sz="2600" i="1" dirty="0">
                <a:solidFill>
                  <a:schemeClr val="tx2">
                    <a:lumMod val="90000"/>
                    <a:lumOff val="10000"/>
                  </a:schemeClr>
                </a:solidFill>
                <a:latin typeface="+mn-lt"/>
              </a:rPr>
              <a:t>character</a:t>
            </a:r>
            <a:endParaRPr lang="en-US" sz="2600" dirty="0">
              <a:solidFill>
                <a:schemeClr val="tx2">
                  <a:lumMod val="90000"/>
                  <a:lumOff val="10000"/>
                </a:schemeClr>
              </a:solidFill>
              <a:latin typeface="+mn-lt"/>
            </a:endParaRPr>
          </a:p>
          <a:p>
            <a:pPr marL="682625" lvl="2" indent="-280988">
              <a:buFont typeface="Century Gothic" pitchFamily="34" charset="0"/>
              <a:buChar char="-"/>
            </a:pPr>
            <a:r>
              <a:rPr lang="en-US" dirty="0" smtClean="0">
                <a:solidFill>
                  <a:schemeClr val="tx2">
                    <a:lumMod val="90000"/>
                    <a:lumOff val="10000"/>
                  </a:schemeClr>
                </a:solidFill>
                <a:latin typeface="+mn-lt"/>
              </a:rPr>
              <a:t>Defines the </a:t>
            </a:r>
            <a:r>
              <a:rPr lang="en-US" dirty="0">
                <a:solidFill>
                  <a:schemeClr val="tx2">
                    <a:lumMod val="90000"/>
                    <a:lumOff val="10000"/>
                  </a:schemeClr>
                </a:solidFill>
                <a:latin typeface="+mn-lt"/>
              </a:rPr>
              <a:t>character used as a delimiter between field values in the </a:t>
            </a:r>
            <a:r>
              <a:rPr lang="en-US" dirty="0" smtClean="0">
                <a:solidFill>
                  <a:schemeClr val="tx2">
                    <a:lumMod val="90000"/>
                    <a:lumOff val="10000"/>
                  </a:schemeClr>
                </a:solidFill>
                <a:latin typeface="+mn-lt"/>
              </a:rPr>
              <a:t>file</a:t>
            </a:r>
          </a:p>
          <a:p>
            <a:pPr marL="682625" lvl="2" indent="-280988">
              <a:buFont typeface="Century Gothic" pitchFamily="34" charset="0"/>
              <a:buChar char="-"/>
            </a:pPr>
            <a:r>
              <a:rPr lang="en-US" dirty="0" smtClean="0">
                <a:solidFill>
                  <a:schemeClr val="tx2">
                    <a:lumMod val="90000"/>
                    <a:lumOff val="10000"/>
                  </a:schemeClr>
                </a:solidFill>
                <a:latin typeface="+mn-lt"/>
              </a:rPr>
              <a:t>Must </a:t>
            </a:r>
            <a:r>
              <a:rPr lang="en-US" dirty="0">
                <a:solidFill>
                  <a:schemeClr val="tx2">
                    <a:lumMod val="90000"/>
                    <a:lumOff val="10000"/>
                  </a:schemeClr>
                </a:solidFill>
                <a:latin typeface="+mn-lt"/>
              </a:rPr>
              <a:t>be a quoted single </a:t>
            </a:r>
            <a:r>
              <a:rPr lang="en-US" dirty="0" smtClean="0">
                <a:solidFill>
                  <a:schemeClr val="tx2">
                    <a:lumMod val="90000"/>
                    <a:lumOff val="10000"/>
                  </a:schemeClr>
                </a:solidFill>
                <a:latin typeface="+mn-lt"/>
              </a:rPr>
              <a:t>character</a:t>
            </a:r>
          </a:p>
          <a:p>
            <a:pPr marL="682625" lvl="2" indent="-280988">
              <a:buFont typeface="Century Gothic" pitchFamily="34" charset="0"/>
              <a:buChar char="-"/>
            </a:pPr>
            <a:r>
              <a:rPr lang="en-US" dirty="0" smtClean="0">
                <a:solidFill>
                  <a:schemeClr val="tx2">
                    <a:lumMod val="90000"/>
                    <a:lumOff val="10000"/>
                  </a:schemeClr>
                </a:solidFill>
                <a:latin typeface="+mn-lt"/>
              </a:rPr>
              <a:t>Default </a:t>
            </a:r>
            <a:r>
              <a:rPr lang="en-US" dirty="0">
                <a:solidFill>
                  <a:schemeClr val="tx2">
                    <a:lumMod val="90000"/>
                    <a:lumOff val="10000"/>
                  </a:schemeClr>
                </a:solidFill>
                <a:latin typeface="+mn-lt"/>
              </a:rPr>
              <a:t>is a space character</a:t>
            </a:r>
          </a:p>
        </p:txBody>
      </p:sp>
      <p:sp>
        <p:nvSpPr>
          <p:cNvPr id="10" name="Title 9"/>
          <p:cNvSpPr>
            <a:spLocks noGrp="1"/>
          </p:cNvSpPr>
          <p:nvPr>
            <p:ph type="title"/>
          </p:nvPr>
        </p:nvSpPr>
        <p:spPr>
          <a:xfrm>
            <a:off x="457200" y="312218"/>
            <a:ext cx="8229600" cy="716523"/>
          </a:xfrm>
        </p:spPr>
        <p:txBody>
          <a:bodyPr/>
          <a:lstStyle/>
          <a:p>
            <a:r>
              <a:rPr lang="en-US" dirty="0" smtClean="0"/>
              <a:t>IMPORT Statement</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GS-690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7" name="Rectangle 3"/>
          <p:cNvSpPr>
            <a:spLocks noGrp="1" noChangeArrowheads="1"/>
          </p:cNvSpPr>
          <p:nvPr>
            <p:ph type="body" idx="1"/>
          </p:nvPr>
        </p:nvSpPr>
        <p:spPr>
          <a:xfrm>
            <a:off x="457200" y="974149"/>
            <a:ext cx="7772400" cy="5408500"/>
          </a:xfrm>
        </p:spPr>
        <p:txBody>
          <a:bodyPr lIns="86493" tIns="43247" rIns="86493" bIns="43247">
            <a:normAutofit fontScale="92500" lnSpcReduction="20000"/>
          </a:bodyPr>
          <a:lstStyle/>
          <a:p>
            <a:pPr marL="342900" lvl="1" indent="-55563">
              <a:buNone/>
            </a:pPr>
            <a:r>
              <a:rPr lang="en-US" b="1" dirty="0" smtClean="0">
                <a:solidFill>
                  <a:schemeClr val="tx1"/>
                </a:solidFill>
                <a:latin typeface="Courier New" pitchFamily="49" charset="0"/>
                <a:cs typeface="Courier New" pitchFamily="49" charset="0"/>
              </a:rPr>
              <a:t>IMPORT [STREAM </a:t>
            </a:r>
            <a:r>
              <a:rPr lang="en-US" b="1" i="1" dirty="0" smtClean="0">
                <a:solidFill>
                  <a:schemeClr val="tx1"/>
                </a:solidFill>
                <a:latin typeface="Courier New" pitchFamily="49" charset="0"/>
                <a:cs typeface="Courier New" pitchFamily="49" charset="0"/>
              </a:rPr>
              <a:t>stream</a:t>
            </a:r>
            <a:r>
              <a:rPr lang="en-US" b="1" dirty="0" smtClean="0">
                <a:solidFill>
                  <a:schemeClr val="tx1"/>
                </a:solidFill>
                <a:latin typeface="Courier New" pitchFamily="49" charset="0"/>
                <a:cs typeface="Courier New" pitchFamily="49" charset="0"/>
              </a:rPr>
              <a:t>] {{[DELIMITER </a:t>
            </a:r>
            <a:r>
              <a:rPr lang="en-US" b="1" i="1" dirty="0" smtClean="0">
                <a:solidFill>
                  <a:schemeClr val="tx1"/>
                </a:solidFill>
                <a:latin typeface="Courier New" pitchFamily="49" charset="0"/>
                <a:cs typeface="Courier New" pitchFamily="49" charset="0"/>
              </a:rPr>
              <a:t>character</a:t>
            </a:r>
            <a:r>
              <a:rPr lang="en-US" b="1" dirty="0" smtClean="0">
                <a:solidFill>
                  <a:schemeClr val="tx1"/>
                </a:solidFill>
                <a:latin typeface="Courier New" pitchFamily="49" charset="0"/>
                <a:cs typeface="Courier New" pitchFamily="49" charset="0"/>
              </a:rPr>
              <a:t>] {</a:t>
            </a:r>
            <a:r>
              <a:rPr lang="en-US" b="1" i="1" dirty="0" smtClean="0">
                <a:solidFill>
                  <a:schemeClr val="tx1"/>
                </a:solidFill>
                <a:latin typeface="Courier New" pitchFamily="49" charset="0"/>
                <a:cs typeface="Courier New" pitchFamily="49" charset="0"/>
              </a:rPr>
              <a:t>field</a:t>
            </a:r>
            <a:r>
              <a:rPr lang="en-US" b="1" dirty="0" smtClean="0">
                <a:solidFill>
                  <a:schemeClr val="tx1"/>
                </a:solidFill>
                <a:latin typeface="Courier New" pitchFamily="49" charset="0"/>
                <a:cs typeface="Courier New" pitchFamily="49" charset="0"/>
              </a:rPr>
              <a:t>|^|</a:t>
            </a:r>
            <a:r>
              <a:rPr lang="en-US" b="1" i="1" dirty="0" smtClean="0">
                <a:solidFill>
                  <a:schemeClr val="tx1"/>
                </a:solidFill>
                <a:latin typeface="Courier New" pitchFamily="49" charset="0"/>
                <a:cs typeface="Courier New" pitchFamily="49" charset="0"/>
              </a:rPr>
              <a:t>record</a:t>
            </a:r>
            <a:r>
              <a:rPr lang="en-US" b="1" dirty="0" smtClean="0">
                <a:solidFill>
                  <a:schemeClr val="tx1"/>
                </a:solidFill>
                <a:latin typeface="Courier New" pitchFamily="49" charset="0"/>
                <a:cs typeface="Courier New" pitchFamily="49" charset="0"/>
              </a:rPr>
              <a:t>}}|{UNFORMATTED field}} [NO-ERROR]</a:t>
            </a:r>
          </a:p>
          <a:p>
            <a:pPr marL="342900" lvl="1" indent="-55563">
              <a:buNone/>
            </a:pPr>
            <a:endParaRPr lang="en-US" sz="1100" dirty="0" smtClean="0">
              <a:solidFill>
                <a:schemeClr val="tx2">
                  <a:lumMod val="90000"/>
                  <a:lumOff val="10000"/>
                </a:schemeClr>
              </a:solidFill>
            </a:endParaRPr>
          </a:p>
          <a:p>
            <a:r>
              <a:rPr lang="en-US" sz="2700" dirty="0" smtClean="0">
                <a:solidFill>
                  <a:schemeClr val="tx2">
                    <a:lumMod val="90000"/>
                    <a:lumOff val="10000"/>
                  </a:schemeClr>
                </a:solidFill>
              </a:rPr>
              <a:t>field</a:t>
            </a:r>
            <a:endParaRPr lang="en-US" sz="2700" dirty="0">
              <a:solidFill>
                <a:schemeClr val="tx2">
                  <a:lumMod val="90000"/>
                  <a:lumOff val="10000"/>
                </a:schemeClr>
              </a:solidFill>
            </a:endParaRPr>
          </a:p>
          <a:p>
            <a:pPr marL="682625" lvl="2" indent="-280988">
              <a:buFont typeface="Century Gothic" pitchFamily="34" charset="0"/>
              <a:buChar char="-"/>
            </a:pPr>
            <a:r>
              <a:rPr lang="en-US" sz="2200" dirty="0" smtClean="0">
                <a:solidFill>
                  <a:schemeClr val="tx2">
                    <a:lumMod val="90000"/>
                    <a:lumOff val="10000"/>
                  </a:schemeClr>
                </a:solidFill>
                <a:latin typeface="+mn-lt"/>
              </a:rPr>
              <a:t>The name of a field or </a:t>
            </a:r>
            <a:r>
              <a:rPr lang="en-US" sz="2200" dirty="0">
                <a:solidFill>
                  <a:schemeClr val="tx2">
                    <a:lumMod val="90000"/>
                    <a:lumOff val="10000"/>
                  </a:schemeClr>
                </a:solidFill>
                <a:latin typeface="+mn-lt"/>
              </a:rPr>
              <a:t>variable to which you are </a:t>
            </a:r>
            <a:r>
              <a:rPr lang="en-US" sz="2300" dirty="0">
                <a:solidFill>
                  <a:schemeClr val="tx2">
                    <a:lumMod val="90000"/>
                    <a:lumOff val="10000"/>
                  </a:schemeClr>
                </a:solidFill>
              </a:rPr>
              <a:t>importing</a:t>
            </a:r>
            <a:r>
              <a:rPr lang="en-US" sz="2200" dirty="0">
                <a:solidFill>
                  <a:schemeClr val="tx2">
                    <a:lumMod val="90000"/>
                    <a:lumOff val="10000"/>
                  </a:schemeClr>
                </a:solidFill>
                <a:latin typeface="+mn-lt"/>
              </a:rPr>
              <a:t> data </a:t>
            </a:r>
          </a:p>
          <a:p>
            <a:r>
              <a:rPr lang="en-US" sz="2700" dirty="0">
                <a:solidFill>
                  <a:schemeClr val="tx2">
                    <a:lumMod val="90000"/>
                    <a:lumOff val="10000"/>
                  </a:schemeClr>
                </a:solidFill>
              </a:rPr>
              <a:t>^</a:t>
            </a:r>
          </a:p>
          <a:p>
            <a:pPr marL="682625" lvl="2" indent="-280988">
              <a:buFont typeface="Century Gothic" pitchFamily="34" charset="0"/>
              <a:buChar char="-"/>
            </a:pPr>
            <a:r>
              <a:rPr lang="en-US" sz="2200" dirty="0">
                <a:solidFill>
                  <a:schemeClr val="tx2">
                    <a:lumMod val="90000"/>
                    <a:lumOff val="10000"/>
                  </a:schemeClr>
                </a:solidFill>
                <a:latin typeface="+mn-lt"/>
              </a:rPr>
              <a:t>U</a:t>
            </a:r>
            <a:r>
              <a:rPr lang="en-US" sz="2200" dirty="0" smtClean="0">
                <a:solidFill>
                  <a:schemeClr val="tx2">
                    <a:lumMod val="90000"/>
                    <a:lumOff val="10000"/>
                  </a:schemeClr>
                </a:solidFill>
                <a:latin typeface="+mn-lt"/>
              </a:rPr>
              <a:t>se to </a:t>
            </a:r>
            <a:r>
              <a:rPr lang="en-US" sz="2200" dirty="0">
                <a:solidFill>
                  <a:schemeClr val="tx2">
                    <a:lumMod val="90000"/>
                    <a:lumOff val="10000"/>
                  </a:schemeClr>
                </a:solidFill>
                <a:latin typeface="+mn-lt"/>
              </a:rPr>
              <a:t>skip a data value in each input line when input is being read from a file</a:t>
            </a:r>
          </a:p>
          <a:p>
            <a:r>
              <a:rPr lang="en-US" sz="2700" dirty="0">
                <a:solidFill>
                  <a:schemeClr val="tx2">
                    <a:lumMod val="90000"/>
                    <a:lumOff val="10000"/>
                  </a:schemeClr>
                </a:solidFill>
              </a:rPr>
              <a:t>record</a:t>
            </a:r>
          </a:p>
          <a:p>
            <a:pPr marL="682625" lvl="2" indent="-280988">
              <a:buFont typeface="Century Gothic" pitchFamily="34" charset="0"/>
              <a:buChar char="-"/>
            </a:pPr>
            <a:r>
              <a:rPr lang="en-US" sz="2200" dirty="0">
                <a:solidFill>
                  <a:schemeClr val="tx2">
                    <a:lumMod val="90000"/>
                    <a:lumOff val="10000"/>
                  </a:schemeClr>
                </a:solidFill>
                <a:latin typeface="+mn-lt"/>
              </a:rPr>
              <a:t>T</a:t>
            </a:r>
            <a:r>
              <a:rPr lang="en-US" sz="2200" dirty="0" smtClean="0">
                <a:solidFill>
                  <a:schemeClr val="tx2">
                    <a:lumMod val="90000"/>
                    <a:lumOff val="10000"/>
                  </a:schemeClr>
                </a:solidFill>
                <a:latin typeface="+mn-lt"/>
              </a:rPr>
              <a:t>he </a:t>
            </a:r>
            <a:r>
              <a:rPr lang="en-US" sz="2200" dirty="0">
                <a:solidFill>
                  <a:schemeClr val="tx2">
                    <a:lumMod val="90000"/>
                    <a:lumOff val="10000"/>
                  </a:schemeClr>
                </a:solidFill>
                <a:latin typeface="+mn-lt"/>
              </a:rPr>
              <a:t>name of a record buffer</a:t>
            </a:r>
          </a:p>
          <a:p>
            <a:r>
              <a:rPr lang="en-US" sz="2700" dirty="0">
                <a:solidFill>
                  <a:schemeClr val="tx2">
                    <a:lumMod val="90000"/>
                    <a:lumOff val="10000"/>
                  </a:schemeClr>
                </a:solidFill>
              </a:rPr>
              <a:t>UNFORMATTED field</a:t>
            </a:r>
          </a:p>
          <a:p>
            <a:pPr marL="682625" lvl="2" indent="-280988">
              <a:buFont typeface="Century Gothic" pitchFamily="34" charset="0"/>
              <a:buChar char="-"/>
            </a:pPr>
            <a:r>
              <a:rPr lang="en-US" sz="2200" dirty="0">
                <a:solidFill>
                  <a:schemeClr val="tx2">
                    <a:lumMod val="90000"/>
                    <a:lumOff val="10000"/>
                  </a:schemeClr>
                </a:solidFill>
                <a:latin typeface="+mn-lt"/>
              </a:rPr>
              <a:t>T</a:t>
            </a:r>
            <a:r>
              <a:rPr lang="en-US" sz="2200" dirty="0" smtClean="0">
                <a:solidFill>
                  <a:schemeClr val="tx2">
                    <a:lumMod val="90000"/>
                    <a:lumOff val="10000"/>
                  </a:schemeClr>
                </a:solidFill>
                <a:latin typeface="+mn-lt"/>
              </a:rPr>
              <a:t>reats </a:t>
            </a:r>
            <a:r>
              <a:rPr lang="en-US" sz="2200" dirty="0">
                <a:solidFill>
                  <a:schemeClr val="tx2">
                    <a:lumMod val="90000"/>
                    <a:lumOff val="10000"/>
                  </a:schemeClr>
                </a:solidFill>
                <a:latin typeface="+mn-lt"/>
              </a:rPr>
              <a:t>each line of the input file as a single string </a:t>
            </a:r>
            <a:r>
              <a:rPr lang="en-US" sz="2200" dirty="0" smtClean="0">
                <a:solidFill>
                  <a:schemeClr val="tx2">
                    <a:lumMod val="90000"/>
                    <a:lumOff val="10000"/>
                  </a:schemeClr>
                </a:solidFill>
                <a:latin typeface="+mn-lt"/>
              </a:rPr>
              <a:t>value</a:t>
            </a:r>
          </a:p>
          <a:p>
            <a:pPr marL="682625" lvl="2" indent="-280988">
              <a:buFont typeface="Century Gothic" pitchFamily="34" charset="0"/>
              <a:buChar char="-"/>
            </a:pPr>
            <a:r>
              <a:rPr lang="en-US" sz="2200" dirty="0" smtClean="0">
                <a:solidFill>
                  <a:schemeClr val="tx2">
                    <a:lumMod val="90000"/>
                    <a:lumOff val="10000"/>
                  </a:schemeClr>
                </a:solidFill>
                <a:latin typeface="+mn-lt"/>
              </a:rPr>
              <a:t>Field </a:t>
            </a:r>
            <a:r>
              <a:rPr lang="en-US" sz="2200" dirty="0">
                <a:solidFill>
                  <a:schemeClr val="tx2">
                    <a:lumMod val="90000"/>
                    <a:lumOff val="10000"/>
                  </a:schemeClr>
                </a:solidFill>
                <a:latin typeface="+mn-lt"/>
              </a:rPr>
              <a:t>parameter must be a </a:t>
            </a:r>
            <a:r>
              <a:rPr lang="en-US" sz="2200" dirty="0" smtClean="0">
                <a:solidFill>
                  <a:schemeClr val="tx2">
                    <a:lumMod val="90000"/>
                    <a:lumOff val="10000"/>
                  </a:schemeClr>
                </a:solidFill>
                <a:latin typeface="+mn-lt"/>
              </a:rPr>
              <a:t>single character </a:t>
            </a:r>
            <a:r>
              <a:rPr lang="en-US" sz="2200" dirty="0">
                <a:solidFill>
                  <a:schemeClr val="tx2">
                    <a:lumMod val="90000"/>
                    <a:lumOff val="10000"/>
                  </a:schemeClr>
                </a:solidFill>
                <a:latin typeface="+mn-lt"/>
              </a:rPr>
              <a:t>field or </a:t>
            </a:r>
            <a:r>
              <a:rPr lang="en-US" sz="2200" dirty="0" smtClean="0">
                <a:solidFill>
                  <a:schemeClr val="tx2">
                    <a:lumMod val="90000"/>
                    <a:lumOff val="10000"/>
                  </a:schemeClr>
                </a:solidFill>
                <a:latin typeface="+mn-lt"/>
              </a:rPr>
              <a:t>variable</a:t>
            </a:r>
          </a:p>
          <a:p>
            <a:pPr marL="682625" lvl="2" indent="-280988">
              <a:buFont typeface="Century Gothic" pitchFamily="34" charset="0"/>
              <a:buChar char="-"/>
            </a:pPr>
            <a:r>
              <a:rPr lang="en-US" sz="2200" dirty="0" smtClean="0">
                <a:solidFill>
                  <a:schemeClr val="tx2">
                    <a:lumMod val="90000"/>
                    <a:lumOff val="10000"/>
                  </a:schemeClr>
                </a:solidFill>
                <a:latin typeface="+mn-lt"/>
              </a:rPr>
              <a:t>Use </a:t>
            </a:r>
            <a:r>
              <a:rPr lang="en-US" sz="2200" dirty="0">
                <a:solidFill>
                  <a:schemeClr val="tx2">
                    <a:lumMod val="90000"/>
                    <a:lumOff val="10000"/>
                  </a:schemeClr>
                </a:solidFill>
                <a:latin typeface="+mn-lt"/>
              </a:rPr>
              <a:t>this option to read text files one line at a </a:t>
            </a:r>
            <a:r>
              <a:rPr lang="en-US" sz="2200" dirty="0" smtClean="0">
                <a:solidFill>
                  <a:schemeClr val="tx2">
                    <a:lumMod val="90000"/>
                    <a:lumOff val="10000"/>
                  </a:schemeClr>
                </a:solidFill>
                <a:latin typeface="+mn-lt"/>
              </a:rPr>
              <a:t>time</a:t>
            </a:r>
            <a:endParaRPr lang="en-US" sz="2200" dirty="0">
              <a:solidFill>
                <a:schemeClr val="tx2">
                  <a:lumMod val="90000"/>
                  <a:lumOff val="10000"/>
                </a:schemeClr>
              </a:solidFill>
              <a:latin typeface="+mn-lt"/>
            </a:endParaRPr>
          </a:p>
        </p:txBody>
      </p:sp>
      <p:sp>
        <p:nvSpPr>
          <p:cNvPr id="10" name="Title 9"/>
          <p:cNvSpPr>
            <a:spLocks noGrp="1"/>
          </p:cNvSpPr>
          <p:nvPr>
            <p:ph type="title"/>
          </p:nvPr>
        </p:nvSpPr>
        <p:spPr>
          <a:xfrm>
            <a:off x="457200" y="257626"/>
            <a:ext cx="8229600" cy="716523"/>
          </a:xfrm>
        </p:spPr>
        <p:txBody>
          <a:bodyPr/>
          <a:lstStyle/>
          <a:p>
            <a:r>
              <a:rPr lang="en-US" dirty="0" smtClean="0"/>
              <a:t>IMPORT Statement Continued</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GS-700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1015926"/>
            <a:ext cx="8686800" cy="4999951"/>
          </a:xfrm>
        </p:spPr>
        <p:txBody>
          <a:bodyPr>
            <a:normAutofit/>
          </a:bodyPr>
          <a:lstStyle/>
          <a:p>
            <a:pPr>
              <a:buNone/>
            </a:pPr>
            <a:r>
              <a:rPr lang="en-GB" sz="3000" dirty="0" smtClean="0">
                <a:solidFill>
                  <a:schemeClr val="tx2">
                    <a:lumMod val="90000"/>
                    <a:lumOff val="10000"/>
                  </a:schemeClr>
                </a:solidFill>
              </a:rPr>
              <a:t>You should now be familiar with:</a:t>
            </a:r>
            <a:endParaRPr lang="en-US" sz="3000" dirty="0" smtClean="0">
              <a:solidFill>
                <a:schemeClr val="tx2">
                  <a:lumMod val="90000"/>
                  <a:lumOff val="10000"/>
                </a:schemeClr>
              </a:solidFill>
            </a:endParaRPr>
          </a:p>
          <a:p>
            <a:r>
              <a:rPr lang="en-US" dirty="0" smtClean="0"/>
              <a:t>Using the DISPLAY statement</a:t>
            </a:r>
          </a:p>
          <a:p>
            <a:r>
              <a:rPr lang="en-US" dirty="0" smtClean="0"/>
              <a:t>Using FOR EACH statements to retrieve records</a:t>
            </a:r>
          </a:p>
          <a:p>
            <a:pPr lvl="1"/>
            <a:r>
              <a:rPr lang="en-US" dirty="0" smtClean="0"/>
              <a:t>The NO-LOCK option on the FOR EACH statement</a:t>
            </a:r>
          </a:p>
          <a:p>
            <a:r>
              <a:rPr lang="en-US" dirty="0" smtClean="0"/>
              <a:t>MESSAGE statement</a:t>
            </a:r>
          </a:p>
          <a:p>
            <a:r>
              <a:rPr lang="en-US" dirty="0" smtClean="0"/>
              <a:t>PAUSE statement</a:t>
            </a:r>
          </a:p>
          <a:p>
            <a:r>
              <a:rPr lang="en-US" dirty="0" smtClean="0"/>
              <a:t>INPUT and OUTPUT statements and output to multiple streams</a:t>
            </a:r>
          </a:p>
          <a:p>
            <a:r>
              <a:rPr lang="en-US" dirty="0" smtClean="0"/>
              <a:t>EXPORT, PUT, and IMPORT statements</a:t>
            </a:r>
          </a:p>
          <a:p>
            <a:pPr>
              <a:buNone/>
            </a:pPr>
            <a:endParaRPr lang="en-US" dirty="0" smtClean="0"/>
          </a:p>
        </p:txBody>
      </p:sp>
      <p:sp>
        <p:nvSpPr>
          <p:cNvPr id="4" name="Title 3"/>
          <p:cNvSpPr>
            <a:spLocks noGrp="1"/>
          </p:cNvSpPr>
          <p:nvPr>
            <p:ph type="title"/>
          </p:nvPr>
        </p:nvSpPr>
        <p:spPr>
          <a:xfrm>
            <a:off x="457200" y="293548"/>
            <a:ext cx="8229600" cy="708730"/>
          </a:xfrm>
        </p:spPr>
        <p:txBody>
          <a:bodyPr/>
          <a:lstStyle/>
          <a:p>
            <a:r>
              <a:rPr lang="en-GB" dirty="0" smtClean="0"/>
              <a:t>Review</a:t>
            </a:r>
            <a:endParaRPr lang="en-GB" dirty="0"/>
          </a:p>
        </p:txBody>
      </p:sp>
      <p:sp>
        <p:nvSpPr>
          <p:cNvPr id="6"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GS-710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12863"/>
            <a:ext cx="8229600" cy="705411"/>
          </a:xfrm>
        </p:spPr>
        <p:txBody>
          <a:bodyPr>
            <a:normAutofit/>
          </a:bodyPr>
          <a:lstStyle/>
          <a:p>
            <a:r>
              <a:rPr lang="en-US" dirty="0" smtClean="0"/>
              <a:t>Formatting, Sorting, and Report Totals</a:t>
            </a:r>
            <a:endParaRPr lang="en-US" dirty="0"/>
          </a:p>
        </p:txBody>
      </p:sp>
      <p:sp>
        <p:nvSpPr>
          <p:cNvPr id="3" name="Title 1"/>
          <p:cNvSpPr txBox="1">
            <a:spLocks/>
          </p:cNvSpPr>
          <p:nvPr/>
        </p:nvSpPr>
        <p:spPr>
          <a:xfrm>
            <a:off x="445824" y="673679"/>
            <a:ext cx="8229600" cy="705411"/>
          </a:xfrm>
          <a:prstGeom prst="rect">
            <a:avLst/>
          </a:prstGeom>
        </p:spPr>
        <p:txBody>
          <a:bodyPr vert="horz" lIns="91440" tIns="45720" rIns="91440" bIns="45720" rtlCol="0" anchor="ctr">
            <a:norm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4000" b="1" i="0" u="none" strike="noStrike" kern="1200" cap="none" spc="0" normalizeH="0" baseline="0" noProof="0" dirty="0" smtClean="0">
                <a:ln>
                  <a:noFill/>
                </a:ln>
                <a:solidFill>
                  <a:schemeClr val="tx1">
                    <a:lumMod val="75000"/>
                    <a:lumOff val="25000"/>
                  </a:schemeClr>
                </a:solidFill>
                <a:effectLst/>
                <a:uLnTx/>
                <a:uFillTx/>
                <a:latin typeface="Century Gothic"/>
                <a:ea typeface="+mj-ea"/>
                <a:cs typeface="Century Gothic"/>
              </a:rPr>
              <a:t>Lesson 5</a:t>
            </a:r>
            <a:endParaRPr kumimoji="0" lang="en-US" sz="4000" b="1" i="0" u="none" strike="noStrike" kern="1200" cap="none" spc="0" normalizeH="0" baseline="0" noProof="0" dirty="0">
              <a:ln>
                <a:noFill/>
              </a:ln>
              <a:solidFill>
                <a:schemeClr val="tx1">
                  <a:lumMod val="75000"/>
                  <a:lumOff val="25000"/>
                </a:schemeClr>
              </a:solidFill>
              <a:effectLst/>
              <a:uLnTx/>
              <a:uFillTx/>
              <a:latin typeface="Century Gothic"/>
              <a:ea typeface="+mj-ea"/>
              <a:cs typeface="Century Gothic"/>
            </a:endParaRPr>
          </a:p>
        </p:txBody>
      </p:sp>
    </p:spTree>
    <p:extLst>
      <p:ext uri="{BB962C8B-B14F-4D97-AF65-F5344CB8AC3E}">
        <p14:creationId xmlns="" xmlns:p14="http://schemas.microsoft.com/office/powerpoint/2010/main" val="3956337255"/>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3162"/>
            <a:ext cx="8229600" cy="716523"/>
          </a:xfrm>
        </p:spPr>
        <p:txBody>
          <a:bodyPr/>
          <a:lstStyle/>
          <a:p>
            <a:r>
              <a:rPr lang="en-US" dirty="0" smtClean="0"/>
              <a:t>Lesson 5 Goals</a:t>
            </a:r>
            <a:endParaRPr lang="en-US" dirty="0"/>
          </a:p>
        </p:txBody>
      </p:sp>
      <p:sp>
        <p:nvSpPr>
          <p:cNvPr id="3" name="Content Placeholder 2"/>
          <p:cNvSpPr>
            <a:spLocks noGrp="1"/>
          </p:cNvSpPr>
          <p:nvPr>
            <p:ph idx="1"/>
          </p:nvPr>
        </p:nvSpPr>
        <p:spPr>
          <a:xfrm>
            <a:off x="457200" y="1096981"/>
            <a:ext cx="8229600" cy="5144906"/>
          </a:xfrm>
        </p:spPr>
        <p:txBody>
          <a:bodyPr>
            <a:normAutofit lnSpcReduction="10000"/>
          </a:bodyPr>
          <a:lstStyle/>
          <a:p>
            <a:pPr marL="0" indent="0">
              <a:buNone/>
            </a:pPr>
            <a:r>
              <a:rPr lang="en-US" sz="3000" dirty="0" smtClean="0">
                <a:solidFill>
                  <a:schemeClr val="tx2">
                    <a:lumMod val="90000"/>
                    <a:lumOff val="10000"/>
                  </a:schemeClr>
                </a:solidFill>
              </a:rPr>
              <a:t>Upon completion of this lesson, you will be familiar with the following topics:</a:t>
            </a:r>
            <a:endParaRPr lang="en-US" sz="3000" dirty="0">
              <a:solidFill>
                <a:schemeClr val="tx2">
                  <a:lumMod val="90000"/>
                  <a:lumOff val="10000"/>
                </a:schemeClr>
              </a:solidFill>
            </a:endParaRPr>
          </a:p>
          <a:p>
            <a:r>
              <a:rPr lang="en-US" dirty="0" smtClean="0">
                <a:solidFill>
                  <a:schemeClr val="tx1"/>
                </a:solidFill>
              </a:rPr>
              <a:t>Using the DISPLAY statement FORMAT phrase to modify the way fields are displayed</a:t>
            </a:r>
          </a:p>
          <a:p>
            <a:r>
              <a:rPr lang="en-US" dirty="0" smtClean="0">
                <a:solidFill>
                  <a:schemeClr val="tx1"/>
                </a:solidFill>
              </a:rPr>
              <a:t>Using the FRAME phrase to modify framing characteristics</a:t>
            </a:r>
          </a:p>
          <a:p>
            <a:r>
              <a:rPr lang="en-US" dirty="0" smtClean="0">
                <a:solidFill>
                  <a:schemeClr val="tx1"/>
                </a:solidFill>
              </a:rPr>
              <a:t>Sorting records using the BY option of the FOR EACH statement</a:t>
            </a:r>
          </a:p>
          <a:p>
            <a:r>
              <a:rPr lang="en-US" dirty="0" smtClean="0">
                <a:solidFill>
                  <a:schemeClr val="tx2">
                    <a:lumMod val="90000"/>
                    <a:lumOff val="10000"/>
                  </a:schemeClr>
                </a:solidFill>
              </a:rPr>
              <a:t>Generating report totals and subtotals with the aggregate phrase within the DISPLAY statement</a:t>
            </a:r>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GS-730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312218"/>
            <a:ext cx="8229600" cy="716523"/>
          </a:xfrm>
        </p:spPr>
        <p:txBody>
          <a:bodyPr/>
          <a:lstStyle/>
          <a:p>
            <a:r>
              <a:rPr lang="en-US" dirty="0" smtClean="0"/>
              <a:t>Formatting Field Characteristics</a:t>
            </a:r>
            <a:endParaRPr lang="en-US" dirty="0"/>
          </a:p>
        </p:txBody>
      </p:sp>
      <p:sp>
        <p:nvSpPr>
          <p:cNvPr id="8" name="Content Placeholder 2"/>
          <p:cNvSpPr txBox="1">
            <a:spLocks/>
          </p:cNvSpPr>
          <p:nvPr/>
        </p:nvSpPr>
        <p:spPr>
          <a:xfrm>
            <a:off x="457200" y="1772816"/>
            <a:ext cx="8229600" cy="4543317"/>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9" name="Content Placeholder 2"/>
          <p:cNvSpPr txBox="1">
            <a:spLocks/>
          </p:cNvSpPr>
          <p:nvPr/>
        </p:nvSpPr>
        <p:spPr>
          <a:xfrm>
            <a:off x="609600" y="3954483"/>
            <a:ext cx="8446640" cy="2268900"/>
          </a:xfrm>
          <a:prstGeom prst="rect">
            <a:avLst/>
          </a:prstGeom>
        </p:spPr>
        <p:txBody>
          <a:bodyPr>
            <a:normAutofit fontScale="92500" lnSpcReduction="10000"/>
          </a:bodyPr>
          <a:lstStyle/>
          <a:p>
            <a:pPr marL="342900" indent="-342900">
              <a:spcBef>
                <a:spcPct val="20000"/>
              </a:spcBef>
              <a:buClr>
                <a:schemeClr val="accent6"/>
              </a:buClr>
              <a:buFont typeface="Arial"/>
              <a:buChar char="•"/>
            </a:pPr>
            <a:r>
              <a:rPr lang="en-US" sz="2600" dirty="0" smtClean="0"/>
              <a:t>Default  DISPLAY characteristics defined in the Data Dictionary</a:t>
            </a:r>
          </a:p>
          <a:p>
            <a:pPr marL="342900" indent="-342900">
              <a:spcBef>
                <a:spcPct val="20000"/>
              </a:spcBef>
              <a:buClr>
                <a:schemeClr val="accent6"/>
              </a:buClr>
              <a:buFont typeface="Arial"/>
              <a:buChar char="•"/>
            </a:pPr>
            <a:r>
              <a:rPr lang="en-US" sz="2600" dirty="0" smtClean="0">
                <a:solidFill>
                  <a:schemeClr val="tx2">
                    <a:lumMod val="90000"/>
                    <a:lumOff val="10000"/>
                  </a:schemeClr>
                </a:solidFill>
                <a:cs typeface="Courier New" pitchFamily="49" charset="0"/>
              </a:rPr>
              <a:t>LABEL defines the heading; NO-LABEL removes the heading</a:t>
            </a:r>
          </a:p>
          <a:p>
            <a:pPr marL="342900" indent="-342900">
              <a:spcBef>
                <a:spcPct val="20000"/>
              </a:spcBef>
              <a:buClr>
                <a:schemeClr val="accent6"/>
              </a:buClr>
              <a:buFont typeface="Arial"/>
              <a:buChar char="•"/>
            </a:pPr>
            <a:r>
              <a:rPr lang="en-US" sz="2600" dirty="0" smtClean="0">
                <a:solidFill>
                  <a:schemeClr val="tx2">
                    <a:lumMod val="90000"/>
                    <a:lumOff val="10000"/>
                  </a:schemeClr>
                </a:solidFill>
                <a:cs typeface="Courier New" pitchFamily="49" charset="0"/>
              </a:rPr>
              <a:t>FORMAT overrides the default field size for display only</a:t>
            </a:r>
          </a:p>
          <a:p>
            <a:pPr marL="342900" indent="-342900">
              <a:spcBef>
                <a:spcPct val="20000"/>
              </a:spcBef>
              <a:buClr>
                <a:schemeClr val="accent6"/>
              </a:buClr>
            </a:pPr>
            <a:endParaRPr lang="en-US" sz="2600" dirty="0" smtClean="0">
              <a:solidFill>
                <a:schemeClr val="tx2">
                  <a:lumMod val="90000"/>
                  <a:lumOff val="10000"/>
                </a:schemeClr>
              </a:solidFill>
              <a:cs typeface="Courier New" pitchFamily="49" charset="0"/>
            </a:endParaRPr>
          </a:p>
          <a:p>
            <a:pPr marL="1257300" lvl="2" indent="-342900">
              <a:spcBef>
                <a:spcPct val="20000"/>
              </a:spcBef>
              <a:buClr>
                <a:schemeClr val="accent6"/>
              </a:buClr>
              <a:buFont typeface="Arial"/>
              <a:buChar cha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10" name="TextBox 9"/>
          <p:cNvSpPr txBox="1"/>
          <p:nvPr/>
        </p:nvSpPr>
        <p:spPr>
          <a:xfrm>
            <a:off x="272955" y="1043222"/>
            <a:ext cx="8783285" cy="2862322"/>
          </a:xfrm>
          <a:prstGeom prst="rect">
            <a:avLst/>
          </a:prstGeom>
          <a:noFill/>
          <a:ln>
            <a:noFill/>
          </a:ln>
        </p:spPr>
        <p:txBody>
          <a:bodyPr wrap="square" rtlCol="0">
            <a:spAutoFit/>
          </a:bodyPr>
          <a:lstStyle/>
          <a:p>
            <a:r>
              <a:rPr lang="en-US" sz="2000" b="1" dirty="0" smtClean="0">
                <a:latin typeface="Courier New" pitchFamily="49" charset="0"/>
                <a:cs typeface="Courier New" pitchFamily="49" charset="0"/>
              </a:rPr>
              <a:t>/* pc05001.p – Formatting Fields – Format Phrase */</a:t>
            </a:r>
          </a:p>
          <a:p>
            <a:r>
              <a:rPr lang="en-US" sz="2000" b="1" dirty="0" smtClean="0">
                <a:latin typeface="Courier New" pitchFamily="49" charset="0"/>
                <a:cs typeface="Courier New" pitchFamily="49" charset="0"/>
              </a:rPr>
              <a:t>FOR EACH pt_mstr WHERE pt_domain = "10USA" NO-LOCK:</a:t>
            </a:r>
          </a:p>
          <a:p>
            <a:r>
              <a:rPr lang="en-US" sz="2000" b="1" dirty="0" smtClean="0">
                <a:latin typeface="Courier New" pitchFamily="49" charset="0"/>
                <a:cs typeface="Courier New" pitchFamily="49" charset="0"/>
              </a:rPr>
              <a:t>	DISPLAY </a:t>
            </a:r>
          </a:p>
          <a:p>
            <a:r>
              <a:rPr lang="en-US" sz="2000" b="1" dirty="0" smtClean="0">
                <a:latin typeface="Courier New" pitchFamily="49" charset="0"/>
                <a:cs typeface="Courier New" pitchFamily="49" charset="0"/>
              </a:rPr>
              <a:t>      pt_part                  </a:t>
            </a:r>
            <a:r>
              <a:rPr lang="en-US" sz="2000" b="1" dirty="0" smtClean="0">
                <a:solidFill>
                  <a:schemeClr val="accent1"/>
                </a:solidFill>
                <a:latin typeface="Courier New" pitchFamily="49" charset="0"/>
                <a:cs typeface="Courier New" pitchFamily="49" charset="0"/>
              </a:rPr>
              <a:t>LABEL "Part"</a:t>
            </a:r>
          </a:p>
          <a:p>
            <a:r>
              <a:rPr lang="en-US" sz="2000" b="1" dirty="0" smtClean="0">
                <a:latin typeface="Courier New" pitchFamily="49" charset="0"/>
                <a:cs typeface="Courier New" pitchFamily="49" charset="0"/>
              </a:rPr>
              <a:t>		pt_desc1 pt_desc2        </a:t>
            </a:r>
            <a:r>
              <a:rPr lang="en-US" sz="2000" b="1" dirty="0" smtClean="0">
                <a:solidFill>
                  <a:schemeClr val="accent1"/>
                </a:solidFill>
                <a:latin typeface="Courier New" pitchFamily="49" charset="0"/>
                <a:cs typeface="Courier New" pitchFamily="49" charset="0"/>
              </a:rPr>
              <a:t>NO-LABEL</a:t>
            </a:r>
          </a:p>
          <a:p>
            <a:r>
              <a:rPr lang="en-US" sz="2000" b="1" dirty="0" smtClean="0">
                <a:latin typeface="Courier New" pitchFamily="49" charset="0"/>
                <a:cs typeface="Courier New" pitchFamily="49" charset="0"/>
              </a:rPr>
              <a:t>      pt_um    </a:t>
            </a:r>
            <a:r>
              <a:rPr lang="en-US" sz="2000" b="1" dirty="0" smtClean="0">
                <a:solidFill>
                  <a:schemeClr val="accent1"/>
                </a:solidFill>
                <a:latin typeface="Courier New" pitchFamily="49" charset="0"/>
                <a:cs typeface="Courier New" pitchFamily="49" charset="0"/>
              </a:rPr>
              <a:t>FORMAT "x(4)"   </a:t>
            </a:r>
            <a:r>
              <a:rPr lang="en-US" sz="2000" b="1" dirty="0" smtClean="0">
                <a:solidFill>
                  <a:srgbClr val="0070C0"/>
                </a:solidFill>
                <a:latin typeface="Courier New" pitchFamily="49" charset="0"/>
                <a:cs typeface="Courier New" pitchFamily="49" charset="0"/>
              </a:rPr>
              <a:t>LABEL "UNIT"</a:t>
            </a:r>
          </a:p>
          <a:p>
            <a:r>
              <a:rPr lang="en-US" sz="2000" b="1" dirty="0" smtClean="0">
                <a:latin typeface="Courier New" pitchFamily="49" charset="0"/>
                <a:cs typeface="Courier New" pitchFamily="49" charset="0"/>
              </a:rPr>
              <a:t>		</a:t>
            </a:r>
            <a:r>
              <a:rPr lang="en-US" sz="2000" b="1" dirty="0" smtClean="0">
                <a:solidFill>
                  <a:schemeClr val="tx2"/>
                </a:solidFill>
                <a:latin typeface="Courier New" pitchFamily="49" charset="0"/>
                <a:cs typeface="Courier New" pitchFamily="49" charset="0"/>
              </a:rPr>
              <a:t>pt_price</a:t>
            </a:r>
            <a:r>
              <a:rPr lang="en-US" sz="2000" b="1" dirty="0" smtClean="0">
                <a:solidFill>
                  <a:srgbClr val="0070C0"/>
                </a:solidFill>
                <a:latin typeface="Courier New" pitchFamily="49" charset="0"/>
                <a:cs typeface="Courier New" pitchFamily="49" charset="0"/>
              </a:rPr>
              <a:t> FORMAT "-&gt;,&gt;&gt;9.99"</a:t>
            </a:r>
          </a:p>
          <a:p>
            <a:r>
              <a:rPr lang="en-US" sz="2000" b="1" dirty="0" smtClean="0">
                <a:solidFill>
                  <a:srgbClr val="0070C0"/>
                </a:solidFill>
                <a:latin typeface="Courier New" pitchFamily="49" charset="0"/>
                <a:cs typeface="Courier New" pitchFamily="49" charset="0"/>
              </a:rPr>
              <a:t>	</a:t>
            </a:r>
            <a:r>
              <a:rPr lang="en-US" sz="2000" b="1" dirty="0" smtClean="0">
                <a:latin typeface="Courier New" pitchFamily="49" charset="0"/>
                <a:cs typeface="Courier New" pitchFamily="49" charset="0"/>
              </a:rPr>
              <a:t>WITH WIDTH 132.</a:t>
            </a:r>
          </a:p>
          <a:p>
            <a:r>
              <a:rPr lang="en-US" sz="2000" b="1" dirty="0" smtClean="0">
                <a:latin typeface="Courier New" pitchFamily="49" charset="0"/>
                <a:cs typeface="Courier New" pitchFamily="49" charset="0"/>
              </a:rPr>
              <a:t>END.</a:t>
            </a:r>
            <a:endParaRPr lang="en-US" sz="2000" dirty="0">
              <a:latin typeface="Courier New" pitchFamily="49" charset="0"/>
              <a:cs typeface="Courier New" pitchFamily="49" charset="0"/>
            </a:endParaRPr>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GS-740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551176"/>
            <a:ext cx="8229600" cy="716523"/>
          </a:xfrm>
        </p:spPr>
        <p:txBody>
          <a:bodyPr/>
          <a:lstStyle/>
          <a:p>
            <a:r>
              <a:rPr lang="en-US" dirty="0" smtClean="0"/>
              <a:t>Exercise 5-1: Field Format </a:t>
            </a:r>
            <a:endParaRPr lang="en-US" dirty="0"/>
          </a:p>
        </p:txBody>
      </p:sp>
      <p:sp>
        <p:nvSpPr>
          <p:cNvPr id="5"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6"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10"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GS-750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1274"/>
            <a:ext cx="8229600" cy="716523"/>
          </a:xfrm>
        </p:spPr>
        <p:txBody>
          <a:bodyPr>
            <a:normAutofit/>
          </a:bodyPr>
          <a:lstStyle/>
          <a:p>
            <a:r>
              <a:rPr lang="en-US" dirty="0" smtClean="0"/>
              <a:t>Sorting Records Using an Index</a:t>
            </a:r>
            <a:endParaRPr lang="en-US" dirty="0"/>
          </a:p>
        </p:txBody>
      </p:sp>
      <p:sp>
        <p:nvSpPr>
          <p:cNvPr id="8" name="Content Placeholder 2"/>
          <p:cNvSpPr txBox="1">
            <a:spLocks/>
          </p:cNvSpPr>
          <p:nvPr/>
        </p:nvSpPr>
        <p:spPr>
          <a:xfrm>
            <a:off x="457200" y="1316182"/>
            <a:ext cx="8229600" cy="4999951"/>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9" name="Content Placeholder 2"/>
          <p:cNvSpPr txBox="1">
            <a:spLocks/>
          </p:cNvSpPr>
          <p:nvPr/>
        </p:nvSpPr>
        <p:spPr>
          <a:xfrm>
            <a:off x="609599" y="3416914"/>
            <a:ext cx="8446640" cy="2612611"/>
          </a:xfrm>
          <a:prstGeom prst="rect">
            <a:avLst/>
          </a:prstGeom>
        </p:spPr>
        <p:txBody>
          <a:bodyPr>
            <a:normAutofit/>
          </a:bodyPr>
          <a:lstStyle/>
          <a:p>
            <a:pPr marL="342900" indent="-342900">
              <a:spcBef>
                <a:spcPct val="20000"/>
              </a:spcBef>
              <a:buClr>
                <a:schemeClr val="accent6"/>
              </a:buClr>
              <a:buFont typeface="Arial"/>
              <a:buChar char="•"/>
            </a:pPr>
            <a:r>
              <a:rPr lang="en-US" sz="2400" dirty="0" smtClean="0">
                <a:solidFill>
                  <a:schemeClr val="tx2">
                    <a:lumMod val="90000"/>
                    <a:lumOff val="10000"/>
                  </a:schemeClr>
                </a:solidFill>
                <a:cs typeface="Courier New" pitchFamily="49" charset="0"/>
              </a:rPr>
              <a:t>Progress lets you choose an index with the </a:t>
            </a:r>
            <a:br>
              <a:rPr lang="en-US" sz="2400" dirty="0" smtClean="0">
                <a:solidFill>
                  <a:schemeClr val="tx2">
                    <a:lumMod val="90000"/>
                    <a:lumOff val="10000"/>
                  </a:schemeClr>
                </a:solidFill>
                <a:cs typeface="Courier New" pitchFamily="49" charset="0"/>
              </a:rPr>
            </a:br>
            <a:r>
              <a:rPr lang="en-US" sz="2400" dirty="0" smtClean="0">
                <a:solidFill>
                  <a:schemeClr val="tx2">
                    <a:lumMod val="90000"/>
                    <a:lumOff val="10000"/>
                  </a:schemeClr>
                </a:solidFill>
                <a:cs typeface="Courier New" pitchFamily="49" charset="0"/>
              </a:rPr>
              <a:t>USE-INDEX phrase and override its default</a:t>
            </a:r>
          </a:p>
          <a:p>
            <a:pPr marL="342900" indent="-342900">
              <a:spcBef>
                <a:spcPct val="20000"/>
              </a:spcBef>
              <a:buClr>
                <a:schemeClr val="accent6"/>
              </a:buClr>
              <a:buFont typeface="Arial"/>
              <a:buChar char="•"/>
            </a:pPr>
            <a:r>
              <a:rPr lang="en-US" sz="2400" b="1" dirty="0" smtClean="0">
                <a:solidFill>
                  <a:schemeClr val="tx2">
                    <a:lumMod val="90000"/>
                    <a:lumOff val="10000"/>
                  </a:schemeClr>
                </a:solidFill>
                <a:cs typeface="Courier New" pitchFamily="49" charset="0"/>
              </a:rPr>
              <a:t>Use with caution! Progress typically selects the best index</a:t>
            </a:r>
          </a:p>
          <a:p>
            <a:pPr marL="342900" indent="-342900">
              <a:spcBef>
                <a:spcPct val="20000"/>
              </a:spcBef>
              <a:buClr>
                <a:schemeClr val="accent6"/>
              </a:buClr>
              <a:buFont typeface="Arial"/>
              <a:buChar char="•"/>
            </a:pPr>
            <a:r>
              <a:rPr lang="en-US" sz="2400" dirty="0" smtClean="0"/>
              <a:t>The index you select can affect performance (good or bad)</a:t>
            </a:r>
          </a:p>
        </p:txBody>
      </p:sp>
      <p:sp>
        <p:nvSpPr>
          <p:cNvPr id="10" name="TextBox 9"/>
          <p:cNvSpPr txBox="1"/>
          <p:nvPr/>
        </p:nvSpPr>
        <p:spPr>
          <a:xfrm>
            <a:off x="609600" y="1315350"/>
            <a:ext cx="8446639" cy="1754326"/>
          </a:xfrm>
          <a:prstGeom prst="rect">
            <a:avLst/>
          </a:prstGeom>
          <a:noFill/>
          <a:ln>
            <a:noFill/>
          </a:ln>
        </p:spPr>
        <p:txBody>
          <a:bodyPr wrap="square" rtlCol="0">
            <a:spAutoFit/>
          </a:bodyPr>
          <a:lstStyle/>
          <a:p>
            <a:r>
              <a:rPr lang="en-US" b="1" dirty="0" smtClean="0">
                <a:latin typeface="Courier New" pitchFamily="49" charset="0"/>
                <a:cs typeface="Courier New" pitchFamily="49" charset="0"/>
              </a:rPr>
              <a:t>/* pc05002.p – Sorting records using an Index */</a:t>
            </a:r>
          </a:p>
          <a:p>
            <a:r>
              <a:rPr lang="en-US" b="1" dirty="0" smtClean="0">
                <a:latin typeface="Courier New" pitchFamily="49" charset="0"/>
                <a:cs typeface="Courier New" pitchFamily="49" charset="0"/>
              </a:rPr>
              <a:t>	FOR EACH sod_det NO-LOCK </a:t>
            </a:r>
            <a:r>
              <a:rPr lang="en-US" b="1" dirty="0" smtClean="0">
                <a:solidFill>
                  <a:srgbClr val="0070C0"/>
                </a:solidFill>
                <a:latin typeface="Courier New" pitchFamily="49" charset="0"/>
                <a:cs typeface="Courier New" pitchFamily="49" charset="0"/>
              </a:rPr>
              <a:t>USE-INDEX</a:t>
            </a:r>
            <a:r>
              <a:rPr lang="en-US" b="1" dirty="0" smtClean="0">
                <a:latin typeface="Courier New" pitchFamily="49" charset="0"/>
                <a:cs typeface="Courier New" pitchFamily="49" charset="0"/>
              </a:rPr>
              <a:t> sod_nbrln:</a:t>
            </a:r>
          </a:p>
          <a:p>
            <a:r>
              <a:rPr lang="en-US" b="1" dirty="0" smtClean="0">
                <a:latin typeface="Courier New" pitchFamily="49" charset="0"/>
                <a:cs typeface="Courier New" pitchFamily="49" charset="0"/>
              </a:rPr>
              <a:t>	  DISPLAY sod_nbr sod_line sod_part sod_price sod_qty_ord</a:t>
            </a:r>
          </a:p>
          <a:p>
            <a:r>
              <a:rPr lang="en-US" b="1" dirty="0" smtClean="0">
                <a:latin typeface="Courier New" pitchFamily="49" charset="0"/>
                <a:cs typeface="Courier New" pitchFamily="49" charset="0"/>
              </a:rPr>
              <a:t>			sod_price * sod_qty_ord COLUMN-LABEL “Ext Price”</a:t>
            </a:r>
          </a:p>
          <a:p>
            <a:r>
              <a:rPr lang="en-US" b="1" dirty="0" smtClean="0">
                <a:latin typeface="Courier New" pitchFamily="49" charset="0"/>
                <a:cs typeface="Courier New" pitchFamily="49" charset="0"/>
              </a:rPr>
              <a:t>	  WITH WIDTH 132 TITLE “Sales Order Line Item Report”.</a:t>
            </a:r>
          </a:p>
          <a:p>
            <a:r>
              <a:rPr lang="en-US" b="1" dirty="0" smtClean="0">
                <a:latin typeface="Courier New" pitchFamily="49" charset="0"/>
                <a:cs typeface="Courier New" pitchFamily="49" charset="0"/>
              </a:rPr>
              <a:t>	END.</a:t>
            </a:r>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GS-760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iterate type="lt">
                                    <p:tmAbs val="0"/>
                                  </p:iterate>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0" presetClass="emph" presetSubtype="0" fill="hold" nodeType="clickEffect">
                                  <p:stCondLst>
                                    <p:cond delay="0"/>
                                  </p:stCondLst>
                                  <p:iterate type="lt">
                                    <p:tmPct val="10000"/>
                                  </p:iterate>
                                  <p:childTnLst>
                                    <p:set>
                                      <p:cBhvr override="childStyle">
                                        <p:cTn id="18" dur="500" autoRev="1" fill="hold"/>
                                        <p:tgtEl>
                                          <p:spTgt spid="9">
                                            <p:txEl>
                                              <p:pRg st="2" end="2"/>
                                            </p:txEl>
                                          </p:spTgt>
                                        </p:tgtEl>
                                        <p:attrNameLst>
                                          <p:attrName>style.color</p:attrName>
                                        </p:attrNameLst>
                                      </p:cBhvr>
                                      <p:to>
                                        <p:clrVal>
                                          <a:srgbClr val="FD1B03"/>
                                        </p:clrVal>
                                      </p:to>
                                    </p:set>
                                    <p:set>
                                      <p:cBhvr>
                                        <p:cTn id="19" dur="500" autoRev="1" fill="hold"/>
                                        <p:tgtEl>
                                          <p:spTgt spid="9">
                                            <p:txEl>
                                              <p:pRg st="2" end="2"/>
                                            </p:txEl>
                                          </p:spTgt>
                                        </p:tgtEl>
                                        <p:attrNameLst>
                                          <p:attrName>fillcolor</p:attrName>
                                        </p:attrNameLst>
                                      </p:cBhvr>
                                      <p:to>
                                        <p:clrVal>
                                          <a:srgbClr val="FD1B03"/>
                                        </p:clrVal>
                                      </p:to>
                                    </p:set>
                                    <p:set>
                                      <p:cBhvr>
                                        <p:cTn id="20" dur="500" autoRev="1" fill="hold"/>
                                        <p:tgtEl>
                                          <p:spTgt spid="9">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551176"/>
            <a:ext cx="8229600" cy="716523"/>
          </a:xfrm>
        </p:spPr>
        <p:txBody>
          <a:bodyPr/>
          <a:lstStyle/>
          <a:p>
            <a:r>
              <a:rPr lang="en-US" dirty="0" smtClean="0"/>
              <a:t>Exercise 5-2: Sorting Records</a:t>
            </a:r>
            <a:endParaRPr lang="en-US" dirty="0"/>
          </a:p>
        </p:txBody>
      </p:sp>
      <p:sp>
        <p:nvSpPr>
          <p:cNvPr id="5"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6"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10"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GS-770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57626"/>
            <a:ext cx="8229600" cy="716523"/>
          </a:xfrm>
        </p:spPr>
        <p:txBody>
          <a:bodyPr>
            <a:normAutofit/>
          </a:bodyPr>
          <a:lstStyle/>
          <a:p>
            <a:r>
              <a:rPr lang="en-US" dirty="0" smtClean="0"/>
              <a:t>Sorting Records with BY</a:t>
            </a:r>
            <a:endParaRPr lang="en-US" dirty="0"/>
          </a:p>
        </p:txBody>
      </p:sp>
      <p:sp>
        <p:nvSpPr>
          <p:cNvPr id="8" name="Content Placeholder 2"/>
          <p:cNvSpPr txBox="1">
            <a:spLocks/>
          </p:cNvSpPr>
          <p:nvPr/>
        </p:nvSpPr>
        <p:spPr>
          <a:xfrm>
            <a:off x="457200" y="1316182"/>
            <a:ext cx="8229600" cy="4999951"/>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9" name="Content Placeholder 2"/>
          <p:cNvSpPr txBox="1">
            <a:spLocks/>
          </p:cNvSpPr>
          <p:nvPr/>
        </p:nvSpPr>
        <p:spPr>
          <a:xfrm>
            <a:off x="609600" y="3556000"/>
            <a:ext cx="8446640" cy="2912534"/>
          </a:xfrm>
          <a:prstGeom prst="rect">
            <a:avLst/>
          </a:prstGeom>
        </p:spPr>
        <p:txBody>
          <a:bodyPr>
            <a:normAutofit/>
          </a:bodyPr>
          <a:lstStyle/>
          <a:p>
            <a:pPr marL="342900" indent="-342900">
              <a:spcBef>
                <a:spcPct val="20000"/>
              </a:spcBef>
              <a:buClr>
                <a:schemeClr val="accent6"/>
              </a:buClr>
            </a:pPr>
            <a:r>
              <a:rPr lang="en-US" sz="2400" dirty="0" smtClean="0">
                <a:solidFill>
                  <a:schemeClr val="tx2">
                    <a:lumMod val="90000"/>
                    <a:lumOff val="10000"/>
                  </a:schemeClr>
                </a:solidFill>
                <a:cs typeface="Courier New" pitchFamily="49" charset="0"/>
              </a:rPr>
              <a:t>BY option</a:t>
            </a:r>
          </a:p>
          <a:p>
            <a:pPr lvl="1" indent="-342900">
              <a:spcBef>
                <a:spcPct val="20000"/>
              </a:spcBef>
              <a:buClr>
                <a:schemeClr val="accent6"/>
              </a:buClr>
              <a:buFont typeface="Arial"/>
              <a:buChar char="•"/>
            </a:pPr>
            <a:r>
              <a:rPr lang="en-US" sz="2400" dirty="0" smtClean="0">
                <a:solidFill>
                  <a:schemeClr val="tx2">
                    <a:lumMod val="90000"/>
                    <a:lumOff val="10000"/>
                  </a:schemeClr>
                </a:solidFill>
                <a:cs typeface="Courier New" pitchFamily="49" charset="0"/>
              </a:rPr>
              <a:t>Ascending unless you specify DESCENDING</a:t>
            </a:r>
          </a:p>
          <a:p>
            <a:pPr lvl="1" indent="-342900">
              <a:spcBef>
                <a:spcPct val="20000"/>
              </a:spcBef>
              <a:buClr>
                <a:schemeClr val="accent6"/>
              </a:buClr>
              <a:buFont typeface="Arial"/>
              <a:buChar char="•"/>
            </a:pPr>
            <a:r>
              <a:rPr lang="en-US" sz="2400" dirty="0" smtClean="0">
                <a:solidFill>
                  <a:schemeClr val="tx2">
                    <a:lumMod val="90000"/>
                    <a:lumOff val="10000"/>
                  </a:schemeClr>
                </a:solidFill>
                <a:cs typeface="Courier New" pitchFamily="49" charset="0"/>
              </a:rPr>
              <a:t>Nest sorts with multiple BY options</a:t>
            </a:r>
          </a:p>
          <a:p>
            <a:pPr lvl="1" indent="-342900">
              <a:spcBef>
                <a:spcPct val="20000"/>
              </a:spcBef>
              <a:buClr>
                <a:schemeClr val="accent6"/>
              </a:buClr>
              <a:buFont typeface="Arial"/>
              <a:buChar char="•"/>
            </a:pPr>
            <a:r>
              <a:rPr lang="en-US" sz="2400" dirty="0" smtClean="0">
                <a:solidFill>
                  <a:schemeClr val="tx2">
                    <a:lumMod val="90000"/>
                    <a:lumOff val="10000"/>
                  </a:schemeClr>
                </a:solidFill>
                <a:cs typeface="Courier New" pitchFamily="49" charset="0"/>
              </a:rPr>
              <a:t>Progress chooses the best (optimal performance) index to use in the sort</a:t>
            </a:r>
          </a:p>
        </p:txBody>
      </p:sp>
      <p:sp>
        <p:nvSpPr>
          <p:cNvPr id="10" name="TextBox 9"/>
          <p:cNvSpPr txBox="1"/>
          <p:nvPr/>
        </p:nvSpPr>
        <p:spPr>
          <a:xfrm>
            <a:off x="443350" y="1184725"/>
            <a:ext cx="8446639" cy="2308324"/>
          </a:xfrm>
          <a:prstGeom prst="rect">
            <a:avLst/>
          </a:prstGeom>
          <a:noFill/>
          <a:ln>
            <a:noFill/>
          </a:ln>
        </p:spPr>
        <p:txBody>
          <a:bodyPr wrap="square" rtlCol="0">
            <a:spAutoFit/>
          </a:bodyPr>
          <a:lstStyle/>
          <a:p>
            <a:r>
              <a:rPr lang="en-US" b="1" dirty="0" smtClean="0">
                <a:latin typeface="Courier New" pitchFamily="49" charset="0"/>
                <a:cs typeface="Courier New" pitchFamily="49" charset="0"/>
              </a:rPr>
              <a:t>/* pc05003.p – Sorting Records */</a:t>
            </a:r>
          </a:p>
          <a:p>
            <a:r>
              <a:rPr lang="en-US" b="1" dirty="0" smtClean="0">
                <a:latin typeface="Courier New" pitchFamily="49" charset="0"/>
                <a:cs typeface="Courier New" pitchFamily="49" charset="0"/>
              </a:rPr>
              <a:t>   FOR EACH sod_det WHERE sod_domain = "10USA" NO-LOCK </a:t>
            </a:r>
          </a:p>
          <a:p>
            <a:r>
              <a:rPr lang="en-US" b="1" dirty="0" smtClean="0">
                <a:solidFill>
                  <a:srgbClr val="0070C0"/>
                </a:solidFill>
                <a:latin typeface="Courier New" pitchFamily="49" charset="0"/>
                <a:cs typeface="Courier New" pitchFamily="49" charset="0"/>
              </a:rPr>
              <a:t>      BY</a:t>
            </a:r>
            <a:r>
              <a:rPr lang="en-US" b="1" dirty="0" smtClean="0">
                <a:latin typeface="Courier New" pitchFamily="49" charset="0"/>
                <a:cs typeface="Courier New" pitchFamily="49" charset="0"/>
              </a:rPr>
              <a:t> sod_price </a:t>
            </a:r>
            <a:r>
              <a:rPr lang="en-US" b="1" dirty="0" smtClean="0">
                <a:solidFill>
                  <a:srgbClr val="0070C0"/>
                </a:solidFill>
                <a:latin typeface="Courier New" pitchFamily="49" charset="0"/>
                <a:cs typeface="Courier New" pitchFamily="49" charset="0"/>
              </a:rPr>
              <a:t>BY</a:t>
            </a:r>
            <a:r>
              <a:rPr lang="en-US" b="1" dirty="0" smtClean="0">
                <a:latin typeface="Courier New" pitchFamily="49" charset="0"/>
                <a:cs typeface="Courier New" pitchFamily="49" charset="0"/>
              </a:rPr>
              <a:t> sod_nbr </a:t>
            </a:r>
            <a:r>
              <a:rPr lang="en-US" b="1" dirty="0" smtClean="0">
                <a:solidFill>
                  <a:schemeClr val="accent1">
                    <a:lumMod val="75000"/>
                  </a:schemeClr>
                </a:solidFill>
                <a:latin typeface="Courier New" pitchFamily="49" charset="0"/>
                <a:cs typeface="Courier New" pitchFamily="49" charset="0"/>
              </a:rPr>
              <a:t>BY</a:t>
            </a:r>
            <a:r>
              <a:rPr lang="en-US" b="1" dirty="0" smtClean="0">
                <a:latin typeface="Courier New" pitchFamily="49" charset="0"/>
                <a:cs typeface="Courier New" pitchFamily="49" charset="0"/>
              </a:rPr>
              <a:t> sod_line:	  	  		   </a:t>
            </a:r>
          </a:p>
          <a:p>
            <a:r>
              <a:rPr lang="en-US" b="1" dirty="0" smtClean="0">
                <a:latin typeface="Courier New" pitchFamily="49" charset="0"/>
                <a:cs typeface="Courier New" pitchFamily="49" charset="0"/>
              </a:rPr>
              <a:t>   DISPLAY </a:t>
            </a:r>
          </a:p>
          <a:p>
            <a:r>
              <a:rPr lang="en-US" b="1" dirty="0" smtClean="0">
                <a:latin typeface="Courier New" pitchFamily="49" charset="0"/>
                <a:cs typeface="Courier New" pitchFamily="49" charset="0"/>
              </a:rPr>
              <a:t>      sod_nbr sod_line sod_part sod_price sod_qty_ord</a:t>
            </a:r>
          </a:p>
          <a:p>
            <a:r>
              <a:rPr lang="en-US" b="1" dirty="0" smtClean="0">
                <a:latin typeface="Courier New" pitchFamily="49" charset="0"/>
                <a:cs typeface="Courier New" pitchFamily="49" charset="0"/>
              </a:rPr>
              <a:t>      sod_price * sod_qty_ord COLUMN-LABEL "Ext Price"</a:t>
            </a:r>
          </a:p>
          <a:p>
            <a:r>
              <a:rPr lang="en-US" b="1" dirty="0" smtClean="0">
                <a:latin typeface="Courier New" pitchFamily="49" charset="0"/>
                <a:cs typeface="Courier New" pitchFamily="49" charset="0"/>
              </a:rPr>
              <a:t>	WITH WIDTH 132 TITLE "Sales Order Line Item Report".</a:t>
            </a:r>
          </a:p>
          <a:p>
            <a:r>
              <a:rPr lang="en-US" b="1" dirty="0" smtClean="0">
                <a:latin typeface="Courier New" pitchFamily="49" charset="0"/>
                <a:cs typeface="Courier New" pitchFamily="49" charset="0"/>
              </a:rPr>
              <a:t>	END.</a:t>
            </a:r>
            <a:endParaRPr lang="en-US" b="1" dirty="0">
              <a:latin typeface="Courier New" pitchFamily="49" charset="0"/>
              <a:cs typeface="Courier New" pitchFamily="49" charset="0"/>
            </a:endParaRPr>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GS-780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312218"/>
            <a:ext cx="8229600" cy="716523"/>
          </a:xfrm>
        </p:spPr>
        <p:txBody>
          <a:bodyPr/>
          <a:lstStyle/>
          <a:p>
            <a:r>
              <a:rPr lang="en-US" dirty="0" smtClean="0"/>
              <a:t>Data Dictionary</a:t>
            </a:r>
            <a:endParaRPr lang="en-US" dirty="0"/>
          </a:p>
        </p:txBody>
      </p:sp>
      <p:sp>
        <p:nvSpPr>
          <p:cNvPr id="6" name="Content Placeholder 2"/>
          <p:cNvSpPr txBox="1">
            <a:spLocks/>
          </p:cNvSpPr>
          <p:nvPr/>
        </p:nvSpPr>
        <p:spPr>
          <a:xfrm>
            <a:off x="457200" y="1028741"/>
            <a:ext cx="859904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r>
              <a:rPr lang="en-US" sz="2800" dirty="0" smtClean="0">
                <a:solidFill>
                  <a:schemeClr val="tx2">
                    <a:lumMod val="90000"/>
                    <a:lumOff val="10000"/>
                  </a:schemeClr>
                </a:solidFill>
                <a:latin typeface="Century Gothic"/>
                <a:cs typeface="Century Gothic"/>
              </a:rPr>
              <a:t>Describes structure of information in the database</a:t>
            </a: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r>
              <a:rPr lang="en-US" sz="2800" dirty="0" smtClean="0">
                <a:solidFill>
                  <a:schemeClr val="tx2">
                    <a:lumMod val="90000"/>
                    <a:lumOff val="10000"/>
                  </a:schemeClr>
                </a:solidFill>
                <a:latin typeface="Century Gothic"/>
                <a:cs typeface="Century Gothic"/>
              </a:rPr>
              <a:t>Used to list information on QAD EA structure</a:t>
            </a:r>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GS-070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pic>
        <p:nvPicPr>
          <p:cNvPr id="5122" name="Picture 2"/>
          <p:cNvPicPr>
            <a:picLocks noChangeAspect="1" noChangeArrowheads="1"/>
          </p:cNvPicPr>
          <p:nvPr/>
        </p:nvPicPr>
        <p:blipFill>
          <a:blip r:embed="rId3"/>
          <a:srcRect/>
          <a:stretch>
            <a:fillRect/>
          </a:stretch>
        </p:blipFill>
        <p:spPr bwMode="auto">
          <a:xfrm>
            <a:off x="2600325" y="2572848"/>
            <a:ext cx="3943350" cy="34480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551176"/>
            <a:ext cx="8229600" cy="716523"/>
          </a:xfrm>
        </p:spPr>
        <p:txBody>
          <a:bodyPr/>
          <a:lstStyle/>
          <a:p>
            <a:r>
              <a:rPr lang="en-US" dirty="0" smtClean="0"/>
              <a:t>Exercise 5-3: Sort Using BY</a:t>
            </a:r>
            <a:endParaRPr lang="en-US" dirty="0"/>
          </a:p>
        </p:txBody>
      </p:sp>
      <p:sp>
        <p:nvSpPr>
          <p:cNvPr id="5"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6"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10"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GS-790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98570"/>
            <a:ext cx="8229600" cy="716523"/>
          </a:xfrm>
        </p:spPr>
        <p:txBody>
          <a:bodyPr>
            <a:normAutofit/>
          </a:bodyPr>
          <a:lstStyle/>
          <a:p>
            <a:r>
              <a:rPr lang="en-US" dirty="0" smtClean="0"/>
              <a:t>Report Totals</a:t>
            </a:r>
            <a:endParaRPr lang="en-US" dirty="0"/>
          </a:p>
        </p:txBody>
      </p:sp>
      <p:sp>
        <p:nvSpPr>
          <p:cNvPr id="8" name="Content Placeholder 2"/>
          <p:cNvSpPr txBox="1">
            <a:spLocks/>
          </p:cNvSpPr>
          <p:nvPr/>
        </p:nvSpPr>
        <p:spPr>
          <a:xfrm>
            <a:off x="457200" y="1316182"/>
            <a:ext cx="8229600" cy="4999951"/>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9" name="Content Placeholder 2"/>
          <p:cNvSpPr txBox="1">
            <a:spLocks/>
          </p:cNvSpPr>
          <p:nvPr/>
        </p:nvSpPr>
        <p:spPr>
          <a:xfrm>
            <a:off x="609600" y="3448396"/>
            <a:ext cx="8446640" cy="3083021"/>
          </a:xfrm>
          <a:prstGeom prst="rect">
            <a:avLst/>
          </a:prstGeom>
        </p:spPr>
        <p:txBody>
          <a:bodyPr>
            <a:normAutofit lnSpcReduction="10000"/>
          </a:bodyPr>
          <a:lstStyle/>
          <a:p>
            <a:pPr marL="342900" indent="-342900">
              <a:spcBef>
                <a:spcPct val="20000"/>
              </a:spcBef>
              <a:buClr>
                <a:schemeClr val="accent6"/>
              </a:buClr>
              <a:buFont typeface="Arial"/>
              <a:buChar char="•"/>
            </a:pPr>
            <a:r>
              <a:rPr lang="en-US" sz="2400" dirty="0" smtClean="0"/>
              <a:t>Placing an </a:t>
            </a:r>
            <a:r>
              <a:rPr lang="en-US" sz="2400" b="1" dirty="0" smtClean="0"/>
              <a:t>aggregate phrase </a:t>
            </a:r>
            <a:r>
              <a:rPr lang="en-US" sz="2400" dirty="0" smtClean="0"/>
              <a:t>after an expression gives total at bottom of report</a:t>
            </a:r>
          </a:p>
          <a:p>
            <a:pPr marL="800100" lvl="1" indent="-342900">
              <a:spcBef>
                <a:spcPct val="20000"/>
              </a:spcBef>
              <a:buClr>
                <a:schemeClr val="accent6"/>
              </a:buClr>
              <a:buFont typeface="Century Gothic" pitchFamily="34" charset="0"/>
              <a:buChar char="-"/>
            </a:pPr>
            <a:r>
              <a:rPr lang="en-US" sz="2000" dirty="0" smtClean="0"/>
              <a:t>AVERAGE calculates average of all values of expression</a:t>
            </a:r>
          </a:p>
          <a:p>
            <a:pPr marL="800100" lvl="1" indent="-342900">
              <a:spcBef>
                <a:spcPct val="20000"/>
              </a:spcBef>
              <a:buClr>
                <a:schemeClr val="accent6"/>
              </a:buClr>
              <a:buFont typeface="Century Gothic" pitchFamily="34" charset="0"/>
              <a:buChar char="-"/>
            </a:pPr>
            <a:r>
              <a:rPr lang="en-US" sz="2000" dirty="0" smtClean="0"/>
              <a:t>COUNT  counts number of times expression occurred</a:t>
            </a:r>
          </a:p>
          <a:p>
            <a:pPr marL="800100" lvl="1" indent="-342900">
              <a:spcBef>
                <a:spcPct val="20000"/>
              </a:spcBef>
              <a:buClr>
                <a:schemeClr val="accent6"/>
              </a:buClr>
              <a:buFont typeface="Century Gothic" pitchFamily="34" charset="0"/>
              <a:buChar char="-"/>
            </a:pPr>
            <a:r>
              <a:rPr lang="en-US" sz="2000" dirty="0" smtClean="0"/>
              <a:t>MAXIMUM calculates maximum of all values of expression</a:t>
            </a:r>
          </a:p>
          <a:p>
            <a:pPr marL="800100" lvl="1" indent="-342900">
              <a:spcBef>
                <a:spcPct val="20000"/>
              </a:spcBef>
              <a:buClr>
                <a:schemeClr val="accent6"/>
              </a:buClr>
              <a:buFont typeface="Century Gothic" pitchFamily="34" charset="0"/>
              <a:buChar char="-"/>
            </a:pPr>
            <a:r>
              <a:rPr lang="en-US" sz="2000" dirty="0" smtClean="0"/>
              <a:t>MINIMUM calculates minimum of all values of expression</a:t>
            </a:r>
          </a:p>
          <a:p>
            <a:pPr marL="800100" lvl="1" indent="-342900">
              <a:spcBef>
                <a:spcPct val="20000"/>
              </a:spcBef>
              <a:buClr>
                <a:schemeClr val="accent6"/>
              </a:buClr>
              <a:buFont typeface="Century Gothic" pitchFamily="34" charset="0"/>
              <a:buChar char="-"/>
            </a:pPr>
            <a:r>
              <a:rPr lang="en-US" sz="2000" dirty="0" smtClean="0"/>
              <a:t>TOTAL calculates total of all values of expression</a:t>
            </a:r>
          </a:p>
          <a:p>
            <a:pPr marL="342900" indent="-342900">
              <a:spcBef>
                <a:spcPct val="20000"/>
              </a:spcBef>
              <a:buClr>
                <a:schemeClr val="accent6"/>
              </a:buClr>
              <a:buFont typeface="Arial"/>
              <a:buChar char="•"/>
            </a:pPr>
            <a:r>
              <a:rPr lang="en-US" sz="2400" dirty="0" smtClean="0"/>
              <a:t>Must be in parentheses</a:t>
            </a:r>
          </a:p>
          <a:p>
            <a:pPr marL="800100" lvl="1" indent="-342900">
              <a:spcBef>
                <a:spcPct val="20000"/>
              </a:spcBef>
              <a:buClr>
                <a:schemeClr val="accent6"/>
              </a:buClr>
              <a:buFont typeface="Arial"/>
              <a:buChar char="•"/>
            </a:pPr>
            <a:endParaRPr lang="en-US" sz="2000" dirty="0" smtClean="0">
              <a:solidFill>
                <a:schemeClr val="tx2">
                  <a:lumMod val="90000"/>
                  <a:lumOff val="10000"/>
                </a:schemeClr>
              </a:solidFill>
              <a:cs typeface="Courier New" pitchFamily="49" charset="0"/>
            </a:endParaRPr>
          </a:p>
        </p:txBody>
      </p:sp>
      <p:sp>
        <p:nvSpPr>
          <p:cNvPr id="10" name="TextBox 9"/>
          <p:cNvSpPr txBox="1"/>
          <p:nvPr/>
        </p:nvSpPr>
        <p:spPr>
          <a:xfrm>
            <a:off x="609600" y="1001446"/>
            <a:ext cx="8446639" cy="2308324"/>
          </a:xfrm>
          <a:prstGeom prst="rect">
            <a:avLst/>
          </a:prstGeom>
          <a:noFill/>
          <a:ln>
            <a:noFill/>
          </a:ln>
        </p:spPr>
        <p:txBody>
          <a:bodyPr wrap="square" rtlCol="0">
            <a:spAutoFit/>
          </a:bodyPr>
          <a:lstStyle/>
          <a:p>
            <a:r>
              <a:rPr lang="en-US" b="1" dirty="0" smtClean="0">
                <a:latin typeface="Courier New" pitchFamily="49" charset="0"/>
                <a:cs typeface="Courier New" pitchFamily="49" charset="0"/>
              </a:rPr>
              <a:t>/* pc05004.p – Basic Report Totals – Aggregate Phrase */</a:t>
            </a:r>
          </a:p>
          <a:p>
            <a:r>
              <a:rPr lang="en-US" b="1" dirty="0" smtClean="0">
                <a:latin typeface="Courier New" pitchFamily="49" charset="0"/>
                <a:cs typeface="Courier New" pitchFamily="49" charset="0"/>
              </a:rPr>
              <a:t>	FOR EACH sod_det WHERE sod_domain = "10USA" NO-LOCK:</a:t>
            </a:r>
          </a:p>
          <a:p>
            <a:r>
              <a:rPr lang="en-US" b="1" dirty="0" smtClean="0">
                <a:latin typeface="Courier New" pitchFamily="49" charset="0"/>
                <a:cs typeface="Courier New" pitchFamily="49" charset="0"/>
              </a:rPr>
              <a:t>	   DISPLAY sod_nbr sod_part sod_price sod_qty_ord</a:t>
            </a:r>
          </a:p>
          <a:p>
            <a:r>
              <a:rPr lang="en-US" b="1" dirty="0" smtClean="0">
                <a:latin typeface="Courier New" pitchFamily="49" charset="0"/>
                <a:cs typeface="Courier New" pitchFamily="49" charset="0"/>
              </a:rPr>
              <a:t>			sod_price * sod_qty_ord  </a:t>
            </a:r>
            <a:r>
              <a:rPr lang="en-US" b="1" dirty="0" smtClean="0">
                <a:solidFill>
                  <a:srgbClr val="0070C0"/>
                </a:solidFill>
                <a:latin typeface="Courier New" pitchFamily="49" charset="0"/>
                <a:cs typeface="Courier New" pitchFamily="49" charset="0"/>
              </a:rPr>
              <a:t>(TOTAL)</a:t>
            </a:r>
          </a:p>
          <a:p>
            <a:r>
              <a:rPr lang="en-US" b="1" dirty="0" smtClean="0">
                <a:latin typeface="Courier New" pitchFamily="49" charset="0"/>
                <a:cs typeface="Courier New" pitchFamily="49" charset="0"/>
              </a:rPr>
              <a:t>			FORMAT "$-&gt;&gt;&gt;&gt;,&gt;&gt;&gt;,&gt;&gt;9.99"</a:t>
            </a:r>
          </a:p>
          <a:p>
            <a:r>
              <a:rPr lang="en-US" b="1" dirty="0" smtClean="0">
                <a:latin typeface="Courier New" pitchFamily="49" charset="0"/>
                <a:cs typeface="Courier New" pitchFamily="49" charset="0"/>
              </a:rPr>
              <a:t>			COLUMN-LABEL "Ext Price"</a:t>
            </a:r>
          </a:p>
          <a:p>
            <a:r>
              <a:rPr lang="en-US" b="1" dirty="0" smtClean="0">
                <a:latin typeface="Courier New" pitchFamily="49" charset="0"/>
                <a:cs typeface="Courier New" pitchFamily="49" charset="0"/>
              </a:rPr>
              <a:t>       WITH WIDTH 132.</a:t>
            </a:r>
          </a:p>
          <a:p>
            <a:r>
              <a:rPr lang="en-US" b="1" dirty="0" smtClean="0">
                <a:latin typeface="Courier New" pitchFamily="49" charset="0"/>
                <a:cs typeface="Courier New" pitchFamily="49" charset="0"/>
              </a:rPr>
              <a:t>	END.</a:t>
            </a:r>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GS-800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551176"/>
            <a:ext cx="8229600" cy="716523"/>
          </a:xfrm>
        </p:spPr>
        <p:txBody>
          <a:bodyPr/>
          <a:lstStyle/>
          <a:p>
            <a:r>
              <a:rPr lang="en-US" dirty="0" smtClean="0"/>
              <a:t>Exercise 5-4: Report Totals </a:t>
            </a:r>
            <a:endParaRPr lang="en-US" dirty="0"/>
          </a:p>
        </p:txBody>
      </p:sp>
      <p:sp>
        <p:nvSpPr>
          <p:cNvPr id="5"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6"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10"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GS-810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40564"/>
            <a:ext cx="8229600" cy="716523"/>
          </a:xfrm>
        </p:spPr>
        <p:txBody>
          <a:bodyPr>
            <a:normAutofit/>
          </a:bodyPr>
          <a:lstStyle/>
          <a:p>
            <a:r>
              <a:rPr lang="en-US" dirty="0" smtClean="0"/>
              <a:t>Sort Breaks and Subtotals</a:t>
            </a:r>
            <a:endParaRPr lang="en-US" dirty="0"/>
          </a:p>
        </p:txBody>
      </p:sp>
      <p:sp>
        <p:nvSpPr>
          <p:cNvPr id="8" name="Content Placeholder 2"/>
          <p:cNvSpPr txBox="1">
            <a:spLocks/>
          </p:cNvSpPr>
          <p:nvPr/>
        </p:nvSpPr>
        <p:spPr>
          <a:xfrm>
            <a:off x="457200" y="1316182"/>
            <a:ext cx="8229600" cy="4999951"/>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9" name="Content Placeholder 2"/>
          <p:cNvSpPr txBox="1">
            <a:spLocks/>
          </p:cNvSpPr>
          <p:nvPr/>
        </p:nvSpPr>
        <p:spPr>
          <a:xfrm>
            <a:off x="609599" y="2975212"/>
            <a:ext cx="8446640" cy="3340921"/>
          </a:xfrm>
          <a:prstGeom prst="rect">
            <a:avLst/>
          </a:prstGeom>
        </p:spPr>
        <p:txBody>
          <a:bodyPr>
            <a:normAutofit/>
          </a:bodyPr>
          <a:lstStyle/>
          <a:p>
            <a:pPr marL="342900" indent="-342900">
              <a:spcBef>
                <a:spcPct val="20000"/>
              </a:spcBef>
              <a:buClr>
                <a:schemeClr val="accent6"/>
              </a:buClr>
              <a:buFont typeface="Arial"/>
              <a:buChar char="•"/>
            </a:pPr>
            <a:r>
              <a:rPr lang="en-US" sz="2400" dirty="0" smtClean="0">
                <a:solidFill>
                  <a:schemeClr val="tx2">
                    <a:lumMod val="90000"/>
                    <a:lumOff val="10000"/>
                  </a:schemeClr>
                </a:solidFill>
                <a:cs typeface="Courier New" pitchFamily="49" charset="0"/>
              </a:rPr>
              <a:t>BREAK option used to indicate subgroup</a:t>
            </a:r>
          </a:p>
          <a:p>
            <a:pPr marL="342900" indent="-342900">
              <a:spcBef>
                <a:spcPct val="20000"/>
              </a:spcBef>
              <a:buClr>
                <a:schemeClr val="accent6"/>
              </a:buClr>
              <a:buFont typeface="Arial"/>
              <a:buChar char="•"/>
            </a:pPr>
            <a:r>
              <a:rPr lang="en-US" sz="2400" dirty="0" smtClean="0"/>
              <a:t>Used to do some work based on whether the value of a certain field changes over a series of block iterations</a:t>
            </a:r>
            <a:endParaRPr lang="en-US" sz="2400" dirty="0" smtClean="0">
              <a:solidFill>
                <a:schemeClr val="tx2">
                  <a:lumMod val="90000"/>
                  <a:lumOff val="10000"/>
                </a:schemeClr>
              </a:solidFill>
              <a:cs typeface="Courier New" pitchFamily="49" charset="0"/>
            </a:endParaRPr>
          </a:p>
          <a:p>
            <a:pPr marL="342900" indent="-342900">
              <a:spcBef>
                <a:spcPct val="20000"/>
              </a:spcBef>
              <a:buClr>
                <a:schemeClr val="accent6"/>
              </a:buClr>
              <a:buFont typeface="Arial"/>
              <a:buChar char="•"/>
            </a:pPr>
            <a:r>
              <a:rPr lang="en-US" sz="2400" dirty="0" smtClean="0"/>
              <a:t>BY &lt;break-group&gt; combination can only be within a DISPLAY statement if BREAK BY option has been specified</a:t>
            </a:r>
            <a:endParaRPr lang="en-US" sz="2400" dirty="0" smtClean="0">
              <a:solidFill>
                <a:schemeClr val="tx2">
                  <a:lumMod val="90000"/>
                  <a:lumOff val="10000"/>
                </a:schemeClr>
              </a:solidFill>
              <a:cs typeface="Courier New" pitchFamily="49" charset="0"/>
            </a:endParaRPr>
          </a:p>
        </p:txBody>
      </p:sp>
      <p:sp>
        <p:nvSpPr>
          <p:cNvPr id="10" name="TextBox 9"/>
          <p:cNvSpPr txBox="1"/>
          <p:nvPr/>
        </p:nvSpPr>
        <p:spPr>
          <a:xfrm>
            <a:off x="609600" y="1001446"/>
            <a:ext cx="8446639" cy="2031325"/>
          </a:xfrm>
          <a:prstGeom prst="rect">
            <a:avLst/>
          </a:prstGeom>
          <a:noFill/>
          <a:ln>
            <a:noFill/>
          </a:ln>
        </p:spPr>
        <p:txBody>
          <a:bodyPr wrap="square" rtlCol="0">
            <a:spAutoFit/>
          </a:bodyPr>
          <a:lstStyle/>
          <a:p>
            <a:r>
              <a:rPr lang="en-US" b="1" dirty="0" smtClean="0">
                <a:latin typeface="Courier New" pitchFamily="49" charset="0"/>
                <a:cs typeface="Courier New" pitchFamily="49" charset="0"/>
              </a:rPr>
              <a:t>/* pc05005.p – Sort Breaks and Subtotals */</a:t>
            </a:r>
          </a:p>
          <a:p>
            <a:r>
              <a:rPr lang="en-US" b="1" dirty="0" smtClean="0">
                <a:latin typeface="Courier New" pitchFamily="49" charset="0"/>
                <a:cs typeface="Courier New" pitchFamily="49" charset="0"/>
              </a:rPr>
              <a:t>FOR EACH sod_det WHERE sod_domain = "10USA" NO-LOCK </a:t>
            </a:r>
          </a:p>
          <a:p>
            <a:r>
              <a:rPr lang="en-US" b="1" dirty="0" smtClean="0">
                <a:latin typeface="Courier New" pitchFamily="49" charset="0"/>
                <a:cs typeface="Courier New" pitchFamily="49" charset="0"/>
              </a:rPr>
              <a:t>BREAK BY sod_nbr BY sod_line:</a:t>
            </a:r>
          </a:p>
          <a:p>
            <a:r>
              <a:rPr lang="en-US" b="1" dirty="0" smtClean="0">
                <a:latin typeface="Courier New" pitchFamily="49" charset="0"/>
                <a:cs typeface="Courier New" pitchFamily="49" charset="0"/>
              </a:rPr>
              <a:t>	DISPLAY sod_nbr sod_part sod_price sod_qty_ord</a:t>
            </a:r>
          </a:p>
          <a:p>
            <a:r>
              <a:rPr lang="en-US" b="1" dirty="0" smtClean="0">
                <a:latin typeface="Courier New" pitchFamily="49" charset="0"/>
                <a:cs typeface="Courier New" pitchFamily="49" charset="0"/>
              </a:rPr>
              <a:t>			 sod_price * sod_qty_ord  (TOTAL BY sod_nbr)</a:t>
            </a:r>
          </a:p>
          <a:p>
            <a:r>
              <a:rPr lang="en-US" b="1" dirty="0" smtClean="0">
                <a:latin typeface="Courier New" pitchFamily="49" charset="0"/>
                <a:cs typeface="Courier New" pitchFamily="49" charset="0"/>
              </a:rPr>
              <a:t>			COLUMN-LABEL "Ext Price" WITH WIDTH 132.</a:t>
            </a:r>
          </a:p>
          <a:p>
            <a:r>
              <a:rPr lang="en-US" b="1" dirty="0" smtClean="0">
                <a:latin typeface="Courier New" pitchFamily="49" charset="0"/>
                <a:cs typeface="Courier New" pitchFamily="49" charset="0"/>
              </a:rPr>
              <a:t>END.</a:t>
            </a:r>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GS-820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551176"/>
            <a:ext cx="8229600" cy="716523"/>
          </a:xfrm>
        </p:spPr>
        <p:txBody>
          <a:bodyPr/>
          <a:lstStyle/>
          <a:p>
            <a:r>
              <a:rPr lang="en-US" dirty="0" smtClean="0"/>
              <a:t>Exercise 5-5: Sort Breaks and Subtotals</a:t>
            </a:r>
            <a:endParaRPr lang="en-US" dirty="0"/>
          </a:p>
        </p:txBody>
      </p:sp>
      <p:sp>
        <p:nvSpPr>
          <p:cNvPr id="5"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6"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10"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GS-830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1274"/>
            <a:ext cx="8229600" cy="716523"/>
          </a:xfrm>
        </p:spPr>
        <p:txBody>
          <a:bodyPr>
            <a:normAutofit/>
          </a:bodyPr>
          <a:lstStyle/>
          <a:p>
            <a:r>
              <a:rPr lang="en-US" dirty="0" smtClean="0"/>
              <a:t>Sort Break Handling</a:t>
            </a:r>
            <a:endParaRPr lang="en-US" dirty="0"/>
          </a:p>
        </p:txBody>
      </p:sp>
      <p:sp>
        <p:nvSpPr>
          <p:cNvPr id="8" name="Content Placeholder 2"/>
          <p:cNvSpPr txBox="1">
            <a:spLocks/>
          </p:cNvSpPr>
          <p:nvPr/>
        </p:nvSpPr>
        <p:spPr>
          <a:xfrm>
            <a:off x="457200" y="1316182"/>
            <a:ext cx="8229600" cy="4999951"/>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6" name="Content Placeholder 2"/>
          <p:cNvSpPr txBox="1">
            <a:spLocks/>
          </p:cNvSpPr>
          <p:nvPr/>
        </p:nvSpPr>
        <p:spPr>
          <a:xfrm>
            <a:off x="609599" y="987798"/>
            <a:ext cx="8446640" cy="5472458"/>
          </a:xfrm>
          <a:prstGeom prst="rect">
            <a:avLst/>
          </a:prstGeom>
        </p:spPr>
        <p:txBody>
          <a:bodyPr>
            <a:normAutofit/>
          </a:bodyPr>
          <a:lstStyle/>
          <a:p>
            <a:pPr marL="342900" indent="-342900">
              <a:spcBef>
                <a:spcPct val="20000"/>
              </a:spcBef>
              <a:buClr>
                <a:schemeClr val="accent6"/>
              </a:buClr>
              <a:buFont typeface="Arial"/>
              <a:buChar char="•"/>
            </a:pPr>
            <a:r>
              <a:rPr lang="en-US" sz="2800" dirty="0" smtClean="0"/>
              <a:t>Multiple break groups may need special processing on beginning or end of group</a:t>
            </a:r>
          </a:p>
          <a:p>
            <a:pPr marL="342900" indent="-342900">
              <a:spcBef>
                <a:spcPct val="20000"/>
              </a:spcBef>
              <a:buClr>
                <a:schemeClr val="accent6"/>
              </a:buClr>
              <a:buFont typeface="Arial"/>
              <a:buChar char="•"/>
            </a:pPr>
            <a:r>
              <a:rPr lang="en-US" sz="2800" dirty="0" smtClean="0"/>
              <a:t>Use the BREAK BY option on FOR EACH </a:t>
            </a:r>
          </a:p>
          <a:p>
            <a:pPr marL="342900" indent="-342900">
              <a:spcBef>
                <a:spcPct val="20000"/>
              </a:spcBef>
              <a:buClr>
                <a:schemeClr val="accent6"/>
              </a:buClr>
              <a:buFont typeface="Arial"/>
              <a:buChar char="•"/>
            </a:pPr>
            <a:r>
              <a:rPr lang="en-US" sz="2800" dirty="0" smtClean="0"/>
              <a:t>The following are true</a:t>
            </a:r>
          </a:p>
          <a:p>
            <a:pPr marL="800100" lvl="1" indent="-342900">
              <a:spcBef>
                <a:spcPct val="20000"/>
              </a:spcBef>
              <a:buClr>
                <a:schemeClr val="accent6"/>
              </a:buClr>
              <a:buFont typeface="Century Gothic" pitchFamily="34" charset="0"/>
              <a:buChar char="-"/>
            </a:pPr>
            <a:r>
              <a:rPr lang="en-GB" sz="2200" b="1" dirty="0" smtClean="0">
                <a:latin typeface="Courier New" pitchFamily="49" charset="0"/>
                <a:cs typeface="Courier New" pitchFamily="49" charset="0"/>
              </a:rPr>
              <a:t>FIRST</a:t>
            </a:r>
            <a:r>
              <a:rPr lang="en-GB" sz="2400" dirty="0" smtClean="0"/>
              <a:t>  is true for </a:t>
            </a:r>
            <a:r>
              <a:rPr lang="en-GB" sz="2400" u="sng" dirty="0" smtClean="0"/>
              <a:t>first record</a:t>
            </a:r>
            <a:r>
              <a:rPr lang="en-GB" sz="2400" dirty="0" smtClean="0"/>
              <a:t> of </a:t>
            </a:r>
            <a:r>
              <a:rPr lang="en-GB" sz="2400" dirty="0" smtClean="0">
                <a:cs typeface="Courier New" pitchFamily="49" charset="0"/>
              </a:rPr>
              <a:t>FOR EACH </a:t>
            </a:r>
            <a:r>
              <a:rPr lang="en-GB" sz="2400" b="1" dirty="0" smtClean="0"/>
              <a:t>block</a:t>
            </a:r>
          </a:p>
          <a:p>
            <a:pPr marL="800100" lvl="1" indent="-342900">
              <a:spcBef>
                <a:spcPct val="20000"/>
              </a:spcBef>
              <a:buClr>
                <a:schemeClr val="accent6"/>
              </a:buClr>
              <a:buFont typeface="Century Gothic" pitchFamily="34" charset="0"/>
              <a:buChar char="-"/>
            </a:pPr>
            <a:r>
              <a:rPr lang="en-GB" sz="2200" b="1" dirty="0" smtClean="0">
                <a:latin typeface="Courier New" pitchFamily="49" charset="0"/>
                <a:cs typeface="Courier New" pitchFamily="49" charset="0"/>
              </a:rPr>
              <a:t>FIRST-OF</a:t>
            </a:r>
            <a:r>
              <a:rPr lang="en-GB" sz="2400" dirty="0" smtClean="0"/>
              <a:t> is true for </a:t>
            </a:r>
            <a:r>
              <a:rPr lang="en-GB" sz="2400" u="sng" dirty="0" smtClean="0"/>
              <a:t>first iteration</a:t>
            </a:r>
            <a:r>
              <a:rPr lang="en-GB" sz="2400" dirty="0" smtClean="0"/>
              <a:t> of new </a:t>
            </a:r>
            <a:r>
              <a:rPr lang="en-GB" sz="2400" b="1" dirty="0" smtClean="0"/>
              <a:t>break group</a:t>
            </a:r>
          </a:p>
          <a:p>
            <a:pPr marL="800100" lvl="1" indent="-342900">
              <a:spcBef>
                <a:spcPct val="20000"/>
              </a:spcBef>
              <a:buClr>
                <a:schemeClr val="accent6"/>
              </a:buClr>
              <a:buFont typeface="Century Gothic" pitchFamily="34" charset="0"/>
              <a:buChar char="-"/>
            </a:pPr>
            <a:r>
              <a:rPr lang="en-GB" sz="2200" b="1" dirty="0" smtClean="0">
                <a:latin typeface="Courier New" pitchFamily="49" charset="0"/>
                <a:cs typeface="Courier New" pitchFamily="49" charset="0"/>
              </a:rPr>
              <a:t>LAST-OF</a:t>
            </a:r>
            <a:r>
              <a:rPr lang="en-GB" sz="2400" dirty="0" smtClean="0"/>
              <a:t> is true for </a:t>
            </a:r>
            <a:r>
              <a:rPr lang="en-GB" sz="2400" u="sng" dirty="0" smtClean="0"/>
              <a:t>last iteration</a:t>
            </a:r>
            <a:r>
              <a:rPr lang="en-GB" sz="2400" dirty="0" smtClean="0"/>
              <a:t> of a </a:t>
            </a:r>
            <a:r>
              <a:rPr lang="en-GB" sz="2400" b="1" dirty="0" smtClean="0"/>
              <a:t>break group</a:t>
            </a:r>
          </a:p>
          <a:p>
            <a:pPr marL="800100" lvl="1" indent="-342900">
              <a:spcBef>
                <a:spcPct val="20000"/>
              </a:spcBef>
              <a:buClr>
                <a:schemeClr val="accent6"/>
              </a:buClr>
              <a:buFont typeface="Century Gothic" pitchFamily="34" charset="0"/>
              <a:buChar char="-"/>
            </a:pPr>
            <a:r>
              <a:rPr lang="en-GB" sz="2200" b="1" dirty="0" smtClean="0">
                <a:latin typeface="Courier New" pitchFamily="49" charset="0"/>
                <a:cs typeface="Courier New" pitchFamily="49" charset="0"/>
              </a:rPr>
              <a:t>LAST</a:t>
            </a:r>
            <a:r>
              <a:rPr lang="en-GB" sz="2400" dirty="0" smtClean="0"/>
              <a:t> is true for </a:t>
            </a:r>
            <a:r>
              <a:rPr lang="en-GB" sz="2400" u="sng" dirty="0" smtClean="0"/>
              <a:t>last record</a:t>
            </a:r>
            <a:r>
              <a:rPr lang="en-GB" sz="2400" dirty="0" smtClean="0"/>
              <a:t> of a FOR EACH </a:t>
            </a:r>
            <a:r>
              <a:rPr lang="en-GB" sz="2400" b="1" dirty="0" smtClean="0"/>
              <a:t>block</a:t>
            </a:r>
            <a:endParaRPr lang="en-US" sz="2400" dirty="0" smtClean="0"/>
          </a:p>
          <a:p>
            <a:r>
              <a:rPr lang="en-GB" sz="2800" dirty="0" smtClean="0"/>
              <a:t> </a:t>
            </a:r>
            <a:endParaRPr lang="en-US" sz="2800" dirty="0" smtClean="0"/>
          </a:p>
          <a:p>
            <a:pPr marL="342900" indent="-342900">
              <a:spcBef>
                <a:spcPct val="20000"/>
              </a:spcBef>
              <a:buClr>
                <a:schemeClr val="accent6"/>
              </a:buClr>
              <a:buFont typeface="Arial"/>
              <a:buChar char="•"/>
            </a:pPr>
            <a:endParaRPr lang="en-US" sz="2800" dirty="0" smtClean="0"/>
          </a:p>
          <a:p>
            <a:pPr marL="342900" indent="-342900">
              <a:spcBef>
                <a:spcPct val="20000"/>
              </a:spcBef>
              <a:buClr>
                <a:schemeClr val="accent6"/>
              </a:buClr>
              <a:buFont typeface="Arial"/>
              <a:buChar char="•"/>
            </a:pPr>
            <a:endParaRPr lang="en-US" sz="2600" dirty="0" smtClean="0">
              <a:solidFill>
                <a:schemeClr val="tx2">
                  <a:lumMod val="90000"/>
                  <a:lumOff val="10000"/>
                </a:schemeClr>
              </a:solidFill>
              <a:cs typeface="Courier New" pitchFamily="49" charset="0"/>
            </a:endParaRPr>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GS-840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551176"/>
            <a:ext cx="8229600" cy="716523"/>
          </a:xfrm>
        </p:spPr>
        <p:txBody>
          <a:bodyPr/>
          <a:lstStyle/>
          <a:p>
            <a:r>
              <a:rPr lang="en-US" dirty="0" smtClean="0"/>
              <a:t>Exercise 5-6: Sort Break</a:t>
            </a:r>
            <a:endParaRPr lang="en-US" dirty="0"/>
          </a:p>
        </p:txBody>
      </p:sp>
      <p:sp>
        <p:nvSpPr>
          <p:cNvPr id="5"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6"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10"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GS-850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16682"/>
            <a:ext cx="8229600" cy="716523"/>
          </a:xfrm>
        </p:spPr>
        <p:txBody>
          <a:bodyPr>
            <a:normAutofit/>
          </a:bodyPr>
          <a:lstStyle/>
          <a:p>
            <a:r>
              <a:rPr lang="en-US" dirty="0" smtClean="0"/>
              <a:t>ACCUMULATE</a:t>
            </a:r>
            <a:endParaRPr lang="en-US" dirty="0"/>
          </a:p>
        </p:txBody>
      </p:sp>
      <p:sp>
        <p:nvSpPr>
          <p:cNvPr id="8" name="Content Placeholder 2"/>
          <p:cNvSpPr txBox="1">
            <a:spLocks/>
          </p:cNvSpPr>
          <p:nvPr/>
        </p:nvSpPr>
        <p:spPr>
          <a:xfrm>
            <a:off x="457200" y="1316182"/>
            <a:ext cx="8229600" cy="4999951"/>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9" name="Content Placeholder 2"/>
          <p:cNvSpPr txBox="1">
            <a:spLocks/>
          </p:cNvSpPr>
          <p:nvPr/>
        </p:nvSpPr>
        <p:spPr>
          <a:xfrm>
            <a:off x="609599" y="2811440"/>
            <a:ext cx="8446640" cy="3504694"/>
          </a:xfrm>
          <a:prstGeom prst="rect">
            <a:avLst/>
          </a:prstGeom>
        </p:spPr>
        <p:txBody>
          <a:bodyPr>
            <a:normAutofit/>
          </a:bodyPr>
          <a:lstStyle/>
          <a:p>
            <a:pPr marL="342900" indent="-342900">
              <a:spcBef>
                <a:spcPct val="20000"/>
              </a:spcBef>
              <a:buClr>
                <a:schemeClr val="accent6"/>
              </a:buClr>
              <a:buFont typeface="Arial"/>
              <a:buChar char="•"/>
            </a:pPr>
            <a:r>
              <a:rPr lang="en-US" sz="2500" dirty="0" smtClean="0"/>
              <a:t>Calculates one or more aggregate values of an expression during the iterations of a block</a:t>
            </a:r>
          </a:p>
          <a:p>
            <a:pPr marL="342900" indent="-342900">
              <a:spcBef>
                <a:spcPct val="20000"/>
              </a:spcBef>
              <a:buClr>
                <a:schemeClr val="accent6"/>
              </a:buClr>
              <a:buFont typeface="Arial"/>
              <a:buChar char="•"/>
            </a:pPr>
            <a:r>
              <a:rPr lang="en-US" sz="2500" dirty="0" smtClean="0"/>
              <a:t>Use the ACCUM function (discussed next) to access the result of this accumulation</a:t>
            </a:r>
          </a:p>
          <a:p>
            <a:pPr lvl="1">
              <a:lnSpc>
                <a:spcPct val="90000"/>
              </a:lnSpc>
              <a:buFontTx/>
              <a:buNone/>
            </a:pPr>
            <a:endParaRPr lang="en-US" sz="2500" dirty="0" smtClean="0"/>
          </a:p>
          <a:p>
            <a:pPr lvl="1">
              <a:lnSpc>
                <a:spcPct val="90000"/>
              </a:lnSpc>
              <a:buFontTx/>
              <a:buNone/>
            </a:pPr>
            <a:r>
              <a:rPr lang="en-US" sz="2400" b="1" dirty="0" smtClean="0">
                <a:latin typeface="Courier New" pitchFamily="49" charset="0"/>
                <a:cs typeface="Courier New" pitchFamily="49" charset="0"/>
              </a:rPr>
              <a:t>ACCUMULATE {</a:t>
            </a:r>
            <a:r>
              <a:rPr lang="en-US" sz="2400" b="1" i="1" dirty="0" smtClean="0">
                <a:latin typeface="Courier New" pitchFamily="49" charset="0"/>
                <a:cs typeface="Courier New" pitchFamily="49" charset="0"/>
              </a:rPr>
              <a:t>expression</a:t>
            </a:r>
            <a:r>
              <a:rPr lang="en-US" sz="2400" b="1" dirty="0" smtClean="0">
                <a:latin typeface="Courier New" pitchFamily="49" charset="0"/>
                <a:cs typeface="Courier New" pitchFamily="49" charset="0"/>
              </a:rPr>
              <a:t>(</a:t>
            </a:r>
            <a:r>
              <a:rPr lang="en-US" sz="2400" b="1" i="1" dirty="0" smtClean="0">
                <a:latin typeface="Courier New" pitchFamily="49" charset="0"/>
                <a:cs typeface="Courier New" pitchFamily="49" charset="0"/>
              </a:rPr>
              <a:t>aggregate-phrase</a:t>
            </a:r>
            <a:r>
              <a:rPr lang="en-US" sz="2400" b="1" dirty="0" smtClean="0">
                <a:latin typeface="Courier New" pitchFamily="49" charset="0"/>
                <a:cs typeface="Courier New" pitchFamily="49" charset="0"/>
              </a:rPr>
              <a:t>)}</a:t>
            </a:r>
          </a:p>
          <a:p>
            <a:pPr marL="342900" indent="-342900">
              <a:spcBef>
                <a:spcPct val="20000"/>
              </a:spcBef>
              <a:buClr>
                <a:schemeClr val="accent6"/>
              </a:buClr>
              <a:buFont typeface="Arial"/>
              <a:buChar char="•"/>
            </a:pPr>
            <a:endParaRPr lang="en-US" sz="2400" dirty="0" smtClean="0">
              <a:solidFill>
                <a:schemeClr val="tx2">
                  <a:lumMod val="90000"/>
                  <a:lumOff val="10000"/>
                </a:schemeClr>
              </a:solidFill>
              <a:cs typeface="Courier New" pitchFamily="49" charset="0"/>
            </a:endParaRPr>
          </a:p>
        </p:txBody>
      </p:sp>
      <p:sp>
        <p:nvSpPr>
          <p:cNvPr id="10" name="TextBox 9"/>
          <p:cNvSpPr txBox="1"/>
          <p:nvPr/>
        </p:nvSpPr>
        <p:spPr>
          <a:xfrm>
            <a:off x="609600" y="1028742"/>
            <a:ext cx="8446639" cy="1698927"/>
          </a:xfrm>
          <a:prstGeom prst="rect">
            <a:avLst/>
          </a:prstGeom>
          <a:noFill/>
          <a:ln>
            <a:noFill/>
          </a:ln>
        </p:spPr>
        <p:txBody>
          <a:bodyPr wrap="square" rtlCol="0">
            <a:spAutoFit/>
          </a:bodyPr>
          <a:lstStyle/>
          <a:p>
            <a:r>
              <a:rPr lang="en-US" b="1" dirty="0" smtClean="0">
                <a:latin typeface="Courier New" pitchFamily="49" charset="0"/>
                <a:cs typeface="Courier New" pitchFamily="49" charset="0"/>
              </a:rPr>
              <a:t>/* pc05006.p – Accumulate statement */</a:t>
            </a:r>
          </a:p>
          <a:p>
            <a:r>
              <a:rPr lang="en-US" b="1" dirty="0" smtClean="0">
                <a:latin typeface="Courier New" pitchFamily="49" charset="0"/>
              </a:rPr>
              <a:t>	</a:t>
            </a:r>
          </a:p>
          <a:p>
            <a:r>
              <a:rPr lang="en-US" b="1" dirty="0" smtClean="0">
                <a:latin typeface="Courier New" pitchFamily="49" charset="0"/>
              </a:rPr>
              <a:t>	FOR EACH sod_det WHERE sod_domain = "10USA" NO-LOCK </a:t>
            </a:r>
          </a:p>
          <a:p>
            <a:r>
              <a:rPr lang="en-US" b="1" dirty="0" smtClean="0">
                <a:latin typeface="Courier New" pitchFamily="49" charset="0"/>
              </a:rPr>
              <a:t>	BREAK BY sod_nbr:</a:t>
            </a:r>
          </a:p>
          <a:p>
            <a:pPr lvl="1">
              <a:lnSpc>
                <a:spcPct val="90000"/>
              </a:lnSpc>
              <a:buFontTx/>
              <a:buNone/>
            </a:pPr>
            <a:r>
              <a:rPr lang="en-US" b="1" dirty="0" smtClean="0">
                <a:latin typeface="Courier New" pitchFamily="49" charset="0"/>
              </a:rPr>
              <a:t>   </a:t>
            </a:r>
            <a:r>
              <a:rPr lang="en-US" b="1" dirty="0" smtClean="0">
                <a:solidFill>
                  <a:srgbClr val="0070C0"/>
                </a:solidFill>
                <a:latin typeface="Courier New" pitchFamily="49" charset="0"/>
              </a:rPr>
              <a:t>ACCUMULATE</a:t>
            </a:r>
            <a:r>
              <a:rPr lang="en-US" b="1" dirty="0" smtClean="0">
                <a:latin typeface="Courier New" pitchFamily="49" charset="0"/>
              </a:rPr>
              <a:t> sod_qty_item * sod_price(TOTAL BY sod_nbr).</a:t>
            </a:r>
          </a:p>
          <a:p>
            <a:pPr lvl="1">
              <a:lnSpc>
                <a:spcPct val="90000"/>
              </a:lnSpc>
              <a:buFontTx/>
              <a:buNone/>
            </a:pPr>
            <a:r>
              <a:rPr lang="en-US" b="1" dirty="0" smtClean="0">
                <a:latin typeface="Courier New" pitchFamily="49" charset="0"/>
              </a:rPr>
              <a:t>END.</a:t>
            </a:r>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GS-860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98570"/>
            <a:ext cx="8229600" cy="716523"/>
          </a:xfrm>
        </p:spPr>
        <p:txBody>
          <a:bodyPr>
            <a:normAutofit/>
          </a:bodyPr>
          <a:lstStyle/>
          <a:p>
            <a:r>
              <a:rPr lang="en-US" dirty="0" smtClean="0"/>
              <a:t>ACCUM Function</a:t>
            </a:r>
            <a:endParaRPr lang="en-US" dirty="0"/>
          </a:p>
        </p:txBody>
      </p:sp>
      <p:sp>
        <p:nvSpPr>
          <p:cNvPr id="8" name="Content Placeholder 2"/>
          <p:cNvSpPr txBox="1">
            <a:spLocks/>
          </p:cNvSpPr>
          <p:nvPr/>
        </p:nvSpPr>
        <p:spPr>
          <a:xfrm>
            <a:off x="457200" y="1316182"/>
            <a:ext cx="8229600" cy="4999951"/>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9" name="Content Placeholder 2"/>
          <p:cNvSpPr txBox="1">
            <a:spLocks/>
          </p:cNvSpPr>
          <p:nvPr/>
        </p:nvSpPr>
        <p:spPr>
          <a:xfrm>
            <a:off x="490849" y="3834122"/>
            <a:ext cx="8446640" cy="2412286"/>
          </a:xfrm>
          <a:prstGeom prst="rect">
            <a:avLst/>
          </a:prstGeom>
        </p:spPr>
        <p:txBody>
          <a:bodyPr>
            <a:normAutofit/>
          </a:bodyPr>
          <a:lstStyle/>
          <a:p>
            <a:pPr>
              <a:spcBef>
                <a:spcPct val="20000"/>
              </a:spcBef>
              <a:buClr>
                <a:schemeClr val="accent6"/>
              </a:buClr>
            </a:pPr>
            <a:r>
              <a:rPr lang="en-US" sz="2800" dirty="0" smtClean="0">
                <a:solidFill>
                  <a:schemeClr val="tx2">
                    <a:lumMod val="90000"/>
                    <a:lumOff val="10000"/>
                  </a:schemeClr>
                </a:solidFill>
              </a:rPr>
              <a:t>Returns the value of an aggregate expression  calculated by an ACCUMULATE or aggregate phrase of a DISPLAY statement</a:t>
            </a:r>
          </a:p>
          <a:p>
            <a:pPr lvl="1">
              <a:lnSpc>
                <a:spcPct val="90000"/>
              </a:lnSpc>
              <a:buNone/>
            </a:pPr>
            <a:endParaRPr lang="en-US" sz="2200" dirty="0" smtClean="0"/>
          </a:p>
          <a:p>
            <a:pPr marL="228600" lvl="1">
              <a:lnSpc>
                <a:spcPct val="90000"/>
              </a:lnSpc>
              <a:buNone/>
            </a:pPr>
            <a:r>
              <a:rPr lang="en-US" sz="2400" b="1" dirty="0" smtClean="0">
                <a:latin typeface="Courier New" pitchFamily="49" charset="0"/>
                <a:cs typeface="Courier New" pitchFamily="49" charset="0"/>
              </a:rPr>
              <a:t>ACCUM {aggregate-</a:t>
            </a:r>
            <a:r>
              <a:rPr lang="en-US" sz="2400" b="1" i="1" dirty="0" smtClean="0">
                <a:latin typeface="Courier New" pitchFamily="49" charset="0"/>
                <a:cs typeface="Courier New" pitchFamily="49" charset="0"/>
              </a:rPr>
              <a:t>expression</a:t>
            </a:r>
            <a:r>
              <a:rPr lang="en-US" sz="2400" b="1" dirty="0" smtClean="0">
                <a:latin typeface="Courier New" pitchFamily="49" charset="0"/>
                <a:cs typeface="Courier New" pitchFamily="49" charset="0"/>
              </a:rPr>
              <a:t>}</a:t>
            </a:r>
          </a:p>
          <a:p>
            <a:pPr marL="342900" indent="-342900">
              <a:spcBef>
                <a:spcPct val="20000"/>
              </a:spcBef>
              <a:buClr>
                <a:schemeClr val="accent6"/>
              </a:buClr>
              <a:buFont typeface="Arial"/>
              <a:buChar char="•"/>
            </a:pPr>
            <a:endParaRPr lang="en-US" sz="2400" dirty="0" smtClean="0">
              <a:solidFill>
                <a:schemeClr val="tx2">
                  <a:lumMod val="90000"/>
                  <a:lumOff val="10000"/>
                </a:schemeClr>
              </a:solidFill>
              <a:cs typeface="Courier New" pitchFamily="49" charset="0"/>
            </a:endParaRPr>
          </a:p>
        </p:txBody>
      </p:sp>
      <p:sp>
        <p:nvSpPr>
          <p:cNvPr id="10" name="TextBox 9"/>
          <p:cNvSpPr txBox="1"/>
          <p:nvPr/>
        </p:nvSpPr>
        <p:spPr>
          <a:xfrm>
            <a:off x="609600" y="1015094"/>
            <a:ext cx="8446639" cy="2696123"/>
          </a:xfrm>
          <a:prstGeom prst="rect">
            <a:avLst/>
          </a:prstGeom>
          <a:noFill/>
          <a:ln>
            <a:noFill/>
          </a:ln>
        </p:spPr>
        <p:txBody>
          <a:bodyPr wrap="square" rtlCol="0">
            <a:spAutoFit/>
          </a:bodyPr>
          <a:lstStyle/>
          <a:p>
            <a:r>
              <a:rPr lang="en-US" b="1" dirty="0" smtClean="0">
                <a:latin typeface="Courier New" pitchFamily="49" charset="0"/>
                <a:cs typeface="Courier New" pitchFamily="49" charset="0"/>
              </a:rPr>
              <a:t>/* pc05007.p – ACCUM Function*/</a:t>
            </a:r>
          </a:p>
          <a:p>
            <a:endParaRPr lang="en-US" b="1" dirty="0" smtClean="0">
              <a:latin typeface="Courier New" pitchFamily="49" charset="0"/>
              <a:cs typeface="Courier New" pitchFamily="49" charset="0"/>
            </a:endParaRPr>
          </a:p>
          <a:p>
            <a:r>
              <a:rPr lang="en-US" b="1" dirty="0" smtClean="0">
                <a:latin typeface="Courier New" pitchFamily="49" charset="0"/>
              </a:rPr>
              <a:t>FOR EACH sod_det WHERE sod_domain = "10USA" NO-LOCK </a:t>
            </a:r>
          </a:p>
          <a:p>
            <a:r>
              <a:rPr lang="en-US" b="1" dirty="0" smtClean="0">
                <a:latin typeface="Courier New" pitchFamily="49" charset="0"/>
              </a:rPr>
              <a:t>BREAK BY sod_nbr:</a:t>
            </a:r>
          </a:p>
          <a:p>
            <a:pPr marL="0" lvl="1">
              <a:lnSpc>
                <a:spcPct val="90000"/>
              </a:lnSpc>
              <a:buFontTx/>
              <a:buNone/>
            </a:pPr>
            <a:r>
              <a:rPr lang="en-US" b="1" dirty="0" smtClean="0">
                <a:latin typeface="Courier New" pitchFamily="49" charset="0"/>
              </a:rPr>
              <a:t>   ACCUMULATE sod_qty_item * sod_price(TOTAL BY sod_nbr).</a:t>
            </a:r>
          </a:p>
          <a:p>
            <a:pPr marL="0" lvl="1">
              <a:lnSpc>
                <a:spcPct val="90000"/>
              </a:lnSpc>
              <a:buFontTx/>
              <a:buNone/>
            </a:pPr>
            <a:r>
              <a:rPr lang="en-US" b="1" dirty="0" smtClean="0">
                <a:latin typeface="Courier New" pitchFamily="49" charset="0"/>
              </a:rPr>
              <a:t>   IF LAST-OF(sod_nbr) THEN</a:t>
            </a:r>
          </a:p>
          <a:p>
            <a:pPr marL="0" lvl="1">
              <a:lnSpc>
                <a:spcPct val="90000"/>
              </a:lnSpc>
              <a:buFontTx/>
              <a:buNone/>
            </a:pPr>
            <a:r>
              <a:rPr lang="en-US" b="1" dirty="0" smtClean="0">
                <a:latin typeface="Courier New" pitchFamily="49" charset="0"/>
              </a:rPr>
              <a:t>   	  DISPLAY sod_nbr sod_line sod_part </a:t>
            </a:r>
          </a:p>
          <a:p>
            <a:pPr marL="0" lvl="1">
              <a:lnSpc>
                <a:spcPct val="90000"/>
              </a:lnSpc>
              <a:buFontTx/>
              <a:buNone/>
            </a:pPr>
            <a:r>
              <a:rPr lang="en-US" b="1" dirty="0" smtClean="0">
                <a:latin typeface="Courier New" pitchFamily="49" charset="0"/>
              </a:rPr>
              <a:t>     </a:t>
            </a:r>
            <a:r>
              <a:rPr lang="en-US" b="1" dirty="0" smtClean="0">
                <a:solidFill>
                  <a:srgbClr val="0070C0"/>
                </a:solidFill>
                <a:latin typeface="Courier New" pitchFamily="49" charset="0"/>
              </a:rPr>
              <a:t>(ACCUM TOTAL BY sod_nbr sod_qty_item * sod_price)</a:t>
            </a:r>
          </a:p>
          <a:p>
            <a:pPr marL="0" lvl="1">
              <a:lnSpc>
                <a:spcPct val="90000"/>
              </a:lnSpc>
              <a:buFontTx/>
              <a:buNone/>
            </a:pPr>
            <a:r>
              <a:rPr lang="en-US" b="1" dirty="0" smtClean="0">
                <a:solidFill>
                  <a:srgbClr val="0070C0"/>
                </a:solidFill>
                <a:latin typeface="Courier New" pitchFamily="49" charset="0"/>
              </a:rPr>
              <a:t>     </a:t>
            </a:r>
            <a:r>
              <a:rPr lang="en-US" b="1" dirty="0" smtClean="0">
                <a:solidFill>
                  <a:schemeClr val="tx2"/>
                </a:solidFill>
                <a:latin typeface="Courier New" pitchFamily="49" charset="0"/>
              </a:rPr>
              <a:t>WITH WIDTH 80.</a:t>
            </a:r>
          </a:p>
          <a:p>
            <a:pPr marL="0" lvl="1">
              <a:lnSpc>
                <a:spcPct val="90000"/>
              </a:lnSpc>
              <a:buFontTx/>
              <a:buNone/>
            </a:pPr>
            <a:r>
              <a:rPr lang="en-US" b="1" dirty="0" smtClean="0">
                <a:latin typeface="Courier New" pitchFamily="49" charset="0"/>
              </a:rPr>
              <a:t>END.</a:t>
            </a:r>
            <a:endParaRPr lang="en-US" b="1" dirty="0">
              <a:latin typeface="Courier New" pitchFamily="49" charset="0"/>
            </a:endParaRPr>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GS-870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57626"/>
            <a:ext cx="8229600" cy="716523"/>
          </a:xfrm>
        </p:spPr>
        <p:txBody>
          <a:bodyPr>
            <a:normAutofit/>
          </a:bodyPr>
          <a:lstStyle/>
          <a:p>
            <a:r>
              <a:rPr lang="en-US" dirty="0" smtClean="0"/>
              <a:t>Formatting Frame Characteristics</a:t>
            </a:r>
            <a:endParaRPr lang="en-US" dirty="0"/>
          </a:p>
        </p:txBody>
      </p:sp>
      <p:sp>
        <p:nvSpPr>
          <p:cNvPr id="8" name="Content Placeholder 2"/>
          <p:cNvSpPr txBox="1">
            <a:spLocks/>
          </p:cNvSpPr>
          <p:nvPr/>
        </p:nvSpPr>
        <p:spPr>
          <a:xfrm>
            <a:off x="457200" y="1316182"/>
            <a:ext cx="8229600" cy="4999951"/>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9" name="Content Placeholder 2"/>
          <p:cNvSpPr txBox="1">
            <a:spLocks/>
          </p:cNvSpPr>
          <p:nvPr/>
        </p:nvSpPr>
        <p:spPr>
          <a:xfrm>
            <a:off x="514599" y="3447201"/>
            <a:ext cx="8446640" cy="3014133"/>
          </a:xfrm>
          <a:prstGeom prst="rect">
            <a:avLst/>
          </a:prstGeom>
        </p:spPr>
        <p:txBody>
          <a:bodyPr>
            <a:normAutofit fontScale="92500" lnSpcReduction="20000"/>
          </a:bodyPr>
          <a:lstStyle/>
          <a:p>
            <a:pPr marL="342900" indent="-342900">
              <a:spcBef>
                <a:spcPct val="20000"/>
              </a:spcBef>
              <a:buClr>
                <a:schemeClr val="accent6"/>
              </a:buClr>
              <a:buFont typeface="Arial"/>
              <a:buChar char="•"/>
            </a:pPr>
            <a:r>
              <a:rPr lang="en-US" sz="2800" dirty="0" smtClean="0">
                <a:solidFill>
                  <a:schemeClr val="tx2">
                    <a:lumMod val="90000"/>
                    <a:lumOff val="10000"/>
                  </a:schemeClr>
                </a:solidFill>
                <a:cs typeface="Courier New" pitchFamily="49" charset="0"/>
              </a:rPr>
              <a:t>Override default characteristics of frame</a:t>
            </a:r>
          </a:p>
          <a:p>
            <a:pPr marL="800100" lvl="1" indent="-342900">
              <a:spcBef>
                <a:spcPct val="20000"/>
              </a:spcBef>
              <a:buClr>
                <a:schemeClr val="accent6"/>
              </a:buClr>
              <a:buFont typeface="Century Gothic" pitchFamily="34" charset="0"/>
              <a:buChar char="-"/>
            </a:pPr>
            <a:r>
              <a:rPr lang="en-US" sz="2400" dirty="0" smtClean="0">
                <a:solidFill>
                  <a:schemeClr val="tx2">
                    <a:lumMod val="90000"/>
                    <a:lumOff val="10000"/>
                  </a:schemeClr>
                </a:solidFill>
                <a:cs typeface="Courier New" pitchFamily="49" charset="0"/>
              </a:rPr>
              <a:t>WITH starts the frame phrase</a:t>
            </a:r>
          </a:p>
          <a:p>
            <a:pPr marL="800100" lvl="1" indent="-342900">
              <a:spcBef>
                <a:spcPct val="20000"/>
              </a:spcBef>
              <a:buClr>
                <a:schemeClr val="accent6"/>
              </a:buClr>
              <a:buFont typeface="Century Gothic" pitchFamily="34" charset="0"/>
              <a:buChar char="-"/>
            </a:pPr>
            <a:r>
              <a:rPr lang="en-US" sz="2400" dirty="0" smtClean="0">
                <a:solidFill>
                  <a:schemeClr val="tx2">
                    <a:lumMod val="90000"/>
                    <a:lumOff val="10000"/>
                  </a:schemeClr>
                </a:solidFill>
                <a:cs typeface="Courier New" pitchFamily="49" charset="0"/>
              </a:rPr>
              <a:t># DOWN specifies the number (#) of records to display on a page</a:t>
            </a:r>
          </a:p>
          <a:p>
            <a:pPr marL="800100" lvl="1" indent="-342900">
              <a:spcBef>
                <a:spcPct val="20000"/>
              </a:spcBef>
              <a:buClr>
                <a:schemeClr val="accent6"/>
              </a:buClr>
              <a:buFont typeface="Century Gothic" pitchFamily="34" charset="0"/>
              <a:buChar char="-"/>
            </a:pPr>
            <a:r>
              <a:rPr lang="en-US" sz="2400" dirty="0" smtClean="0">
                <a:solidFill>
                  <a:schemeClr val="tx2">
                    <a:lumMod val="90000"/>
                    <a:lumOff val="10000"/>
                  </a:schemeClr>
                </a:solidFill>
                <a:cs typeface="Courier New" pitchFamily="49" charset="0"/>
              </a:rPr>
              <a:t>SIDE-LABELS moves column labels to the side</a:t>
            </a:r>
          </a:p>
          <a:p>
            <a:pPr marL="342900" indent="-342900">
              <a:spcBef>
                <a:spcPct val="20000"/>
              </a:spcBef>
              <a:buClr>
                <a:schemeClr val="accent6"/>
              </a:buClr>
              <a:buFont typeface="Arial"/>
              <a:buChar char="•"/>
            </a:pPr>
            <a:r>
              <a:rPr lang="en-US" sz="2800" dirty="0" smtClean="0">
                <a:solidFill>
                  <a:schemeClr val="tx2">
                    <a:lumMod val="90000"/>
                    <a:lumOff val="10000"/>
                  </a:schemeClr>
                </a:solidFill>
                <a:cs typeface="Courier New" pitchFamily="49" charset="0"/>
              </a:rPr>
              <a:t>Field formatting</a:t>
            </a:r>
          </a:p>
          <a:p>
            <a:pPr marL="800100" lvl="1" indent="-342900">
              <a:spcBef>
                <a:spcPct val="20000"/>
              </a:spcBef>
              <a:buClr>
                <a:schemeClr val="accent6"/>
              </a:buClr>
              <a:buFont typeface="Century Gothic" pitchFamily="34" charset="0"/>
              <a:buChar char="-"/>
            </a:pPr>
            <a:r>
              <a:rPr lang="en-US" sz="2400" dirty="0" smtClean="0">
                <a:solidFill>
                  <a:schemeClr val="tx2">
                    <a:lumMod val="90000"/>
                    <a:lumOff val="10000"/>
                  </a:schemeClr>
                </a:solidFill>
                <a:cs typeface="Courier New" pitchFamily="49" charset="0"/>
              </a:rPr>
              <a:t>Create a line break with SKIP</a:t>
            </a:r>
          </a:p>
          <a:p>
            <a:pPr marL="800100" lvl="1" indent="-342900">
              <a:spcBef>
                <a:spcPct val="20000"/>
              </a:spcBef>
              <a:buClr>
                <a:schemeClr val="accent6"/>
              </a:buClr>
              <a:buFont typeface="Century Gothic" pitchFamily="34" charset="0"/>
              <a:buChar char="-"/>
            </a:pPr>
            <a:r>
              <a:rPr lang="en-US" sz="2400" dirty="0" smtClean="0">
                <a:solidFill>
                  <a:schemeClr val="tx2">
                    <a:lumMod val="90000"/>
                    <a:lumOff val="10000"/>
                  </a:schemeClr>
                </a:solidFill>
                <a:cs typeface="Courier New" pitchFamily="49" charset="0"/>
              </a:rPr>
              <a:t>AT, COLON, and TO specify positions on frame</a:t>
            </a:r>
          </a:p>
        </p:txBody>
      </p:sp>
      <p:sp>
        <p:nvSpPr>
          <p:cNvPr id="10" name="TextBox 9"/>
          <p:cNvSpPr txBox="1"/>
          <p:nvPr/>
        </p:nvSpPr>
        <p:spPr>
          <a:xfrm>
            <a:off x="296884" y="1042390"/>
            <a:ext cx="8759356" cy="2308324"/>
          </a:xfrm>
          <a:prstGeom prst="rect">
            <a:avLst/>
          </a:prstGeom>
          <a:noFill/>
          <a:ln>
            <a:noFill/>
          </a:ln>
        </p:spPr>
        <p:txBody>
          <a:bodyPr wrap="square" rtlCol="0">
            <a:spAutoFit/>
          </a:bodyPr>
          <a:lstStyle/>
          <a:p>
            <a:r>
              <a:rPr lang="en-US" b="1" dirty="0" smtClean="0">
                <a:latin typeface="Courier New" pitchFamily="49" charset="0"/>
                <a:cs typeface="Courier New" pitchFamily="49" charset="0"/>
              </a:rPr>
              <a:t>/* pc05008.p – Formatting Frame Characteristics */</a:t>
            </a:r>
          </a:p>
          <a:p>
            <a:r>
              <a:rPr lang="en-US" b="1" dirty="0" smtClean="0">
                <a:latin typeface="Courier New" pitchFamily="49" charset="0"/>
                <a:cs typeface="Courier New" pitchFamily="49" charset="0"/>
              </a:rPr>
              <a:t>	FOR EACH sod_det </a:t>
            </a:r>
            <a:r>
              <a:rPr lang="en-US" b="1" dirty="0" smtClean="0">
                <a:latin typeface="Courier New" pitchFamily="49" charset="0"/>
              </a:rPr>
              <a:t>WHERE sod_domain = "10USA" </a:t>
            </a:r>
            <a:r>
              <a:rPr lang="en-US" b="1" dirty="0" smtClean="0">
                <a:latin typeface="Courier New" pitchFamily="49" charset="0"/>
                <a:cs typeface="Courier New" pitchFamily="49" charset="0"/>
              </a:rPr>
              <a:t>NO-LOCK:</a:t>
            </a:r>
          </a:p>
          <a:p>
            <a:r>
              <a:rPr lang="en-US" b="1" dirty="0" smtClean="0">
                <a:latin typeface="Courier New" pitchFamily="49" charset="0"/>
                <a:cs typeface="Courier New" pitchFamily="49" charset="0"/>
              </a:rPr>
              <a:t>	  DISPLAY sod_nbr sod_line sod_part sod_price sod_qty_ord</a:t>
            </a:r>
          </a:p>
          <a:p>
            <a:r>
              <a:rPr lang="en-US" b="1" dirty="0" smtClean="0">
                <a:latin typeface="Courier New" pitchFamily="49" charset="0"/>
                <a:cs typeface="Courier New" pitchFamily="49" charset="0"/>
              </a:rPr>
              <a:t>			sod_price * sod_qty_ord COLUMN-LABEL "Ext Price"</a:t>
            </a:r>
          </a:p>
          <a:p>
            <a:r>
              <a:rPr lang="en-US" b="1" dirty="0" smtClean="0">
                <a:latin typeface="Courier New" pitchFamily="49" charset="0"/>
                <a:cs typeface="Courier New" pitchFamily="49" charset="0"/>
              </a:rPr>
              <a:t>          </a:t>
            </a:r>
            <a:r>
              <a:rPr lang="en-US" b="1" dirty="0" smtClean="0">
                <a:latin typeface="Courier New" pitchFamily="49" charset="0"/>
              </a:rPr>
              <a:t>FORMAT "$-&gt;&gt;&gt;,&gt;99.99&lt;"</a:t>
            </a:r>
            <a:endParaRPr lang="en-US" b="1" dirty="0" smtClean="0">
              <a:latin typeface="Courier New" pitchFamily="49" charset="0"/>
              <a:cs typeface="Courier New" pitchFamily="49" charset="0"/>
            </a:endParaRPr>
          </a:p>
          <a:p>
            <a:r>
              <a:rPr lang="en-US" b="1" dirty="0" smtClean="0">
                <a:latin typeface="Courier New" pitchFamily="49" charset="0"/>
                <a:cs typeface="Courier New" pitchFamily="49" charset="0"/>
              </a:rPr>
              <a:t>	       SKIP(2) WITH TITLE "Sales Order Line Item Report"</a:t>
            </a:r>
          </a:p>
          <a:p>
            <a:r>
              <a:rPr lang="en-US" b="1" dirty="0" smtClean="0">
                <a:latin typeface="Courier New" pitchFamily="49" charset="0"/>
                <a:cs typeface="Courier New" pitchFamily="49" charset="0"/>
              </a:rPr>
              <a:t>			WITH WIDTH 132.</a:t>
            </a:r>
          </a:p>
          <a:p>
            <a:r>
              <a:rPr lang="en-US" b="1" dirty="0" smtClean="0">
                <a:latin typeface="Courier New" pitchFamily="49" charset="0"/>
                <a:cs typeface="Courier New" pitchFamily="49" charset="0"/>
              </a:rPr>
              <a:t>	END.</a:t>
            </a:r>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GS-880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546491"/>
            <a:ext cx="8229600" cy="716523"/>
          </a:xfrm>
        </p:spPr>
        <p:txBody>
          <a:bodyPr/>
          <a:lstStyle/>
          <a:p>
            <a:r>
              <a:rPr lang="en-US" dirty="0" smtClean="0"/>
              <a:t>Exercise 2-1: Enter Progress Editor </a:t>
            </a:r>
            <a:endParaRPr lang="en-US" dirty="0"/>
          </a:p>
        </p:txBody>
      </p:sp>
      <p:sp>
        <p:nvSpPr>
          <p:cNvPr id="5"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6"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7" name="Content Placeholder 2"/>
          <p:cNvSpPr txBox="1">
            <a:spLocks/>
          </p:cNvSpPr>
          <p:nvPr/>
        </p:nvSpPr>
        <p:spPr>
          <a:xfrm>
            <a:off x="457200" y="1042390"/>
            <a:ext cx="8686800" cy="5273744"/>
          </a:xfrm>
          <a:prstGeom prst="rect">
            <a:avLst/>
          </a:prstGeom>
        </p:spPr>
        <p:txBody>
          <a:bodyPr/>
          <a:lstStyle/>
          <a:p>
            <a:pPr marL="342900" lvl="0" indent="-342900">
              <a:spcBef>
                <a:spcPct val="20000"/>
              </a:spcBef>
              <a:buClr>
                <a:schemeClr val="accent6"/>
              </a:buClr>
              <a:defRPr/>
            </a:pPr>
            <a:endParaRPr kumimoji="0" lang="en-US" sz="2800" b="0" i="0" u="none" strike="noStrike" kern="1200" cap="none" spc="0" normalizeH="0" baseline="0" noProof="0" dirty="0">
              <a:ln>
                <a:noFill/>
              </a:ln>
              <a:solidFill>
                <a:schemeClr val="tx2">
                  <a:lumMod val="90000"/>
                  <a:lumOff val="10000"/>
                </a:schemeClr>
              </a:solidFill>
              <a:effectLst/>
              <a:uLnTx/>
              <a:uFillTx/>
              <a:latin typeface="Century Gothic"/>
              <a:ea typeface="+mn-ea"/>
              <a:cs typeface="Century Gothic"/>
            </a:endParaRPr>
          </a:p>
        </p:txBody>
      </p:sp>
      <p:sp>
        <p:nvSpPr>
          <p:cNvPr id="9"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GS-080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551176"/>
            <a:ext cx="8229600" cy="716523"/>
          </a:xfrm>
        </p:spPr>
        <p:txBody>
          <a:bodyPr/>
          <a:lstStyle/>
          <a:p>
            <a:r>
              <a:rPr lang="en-US" dirty="0" smtClean="0"/>
              <a:t>Exercise 5-7: Formatting Frame</a:t>
            </a:r>
            <a:endParaRPr lang="en-US" dirty="0"/>
          </a:p>
        </p:txBody>
      </p:sp>
      <p:sp>
        <p:nvSpPr>
          <p:cNvPr id="5"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6"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10"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GS-890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974982"/>
            <a:ext cx="8229600" cy="5341151"/>
          </a:xfrm>
        </p:spPr>
        <p:txBody>
          <a:bodyPr>
            <a:normAutofit/>
          </a:bodyPr>
          <a:lstStyle/>
          <a:p>
            <a:pPr>
              <a:buNone/>
            </a:pPr>
            <a:r>
              <a:rPr lang="en-GB" sz="3200" dirty="0" smtClean="0">
                <a:solidFill>
                  <a:schemeClr val="tx2">
                    <a:lumMod val="90000"/>
                    <a:lumOff val="10000"/>
                  </a:schemeClr>
                </a:solidFill>
              </a:rPr>
              <a:t>You should now be familiar with:</a:t>
            </a:r>
            <a:endParaRPr lang="en-US" sz="3200" dirty="0" smtClean="0">
              <a:solidFill>
                <a:schemeClr val="tx2">
                  <a:lumMod val="90000"/>
                  <a:lumOff val="10000"/>
                </a:schemeClr>
              </a:solidFill>
            </a:endParaRPr>
          </a:p>
          <a:p>
            <a:pPr marL="411480"/>
            <a:r>
              <a:rPr lang="en-US" dirty="0" smtClean="0"/>
              <a:t>DISPLAY statement format phrase</a:t>
            </a:r>
            <a:endParaRPr lang="en-US" sz="1600" dirty="0" smtClean="0"/>
          </a:p>
          <a:p>
            <a:pPr marL="411480"/>
            <a:r>
              <a:rPr lang="en-US" dirty="0" smtClean="0"/>
              <a:t>Frame phrase used in DISPLAY or FOR EACH statements</a:t>
            </a:r>
          </a:p>
          <a:p>
            <a:pPr marL="411480"/>
            <a:r>
              <a:rPr lang="en-US" dirty="0" smtClean="0"/>
              <a:t>Sorting using the BY option</a:t>
            </a:r>
            <a:endParaRPr lang="en-US" sz="1600" dirty="0" smtClean="0"/>
          </a:p>
          <a:p>
            <a:pPr marL="411480"/>
            <a:r>
              <a:rPr lang="en-US" dirty="0" smtClean="0"/>
              <a:t>Aggregate phrase options</a:t>
            </a:r>
            <a:endParaRPr lang="en-US" sz="1600" dirty="0" smtClean="0"/>
          </a:p>
          <a:p>
            <a:pPr marL="411480"/>
            <a:r>
              <a:rPr lang="en-US" dirty="0" smtClean="0"/>
              <a:t>Subtotals and the BREAK BY option</a:t>
            </a:r>
          </a:p>
        </p:txBody>
      </p:sp>
      <p:sp>
        <p:nvSpPr>
          <p:cNvPr id="4" name="Title 3"/>
          <p:cNvSpPr>
            <a:spLocks noGrp="1"/>
          </p:cNvSpPr>
          <p:nvPr>
            <p:ph type="title"/>
          </p:nvPr>
        </p:nvSpPr>
        <p:spPr>
          <a:xfrm>
            <a:off x="457200" y="266252"/>
            <a:ext cx="8229600" cy="708730"/>
          </a:xfrm>
        </p:spPr>
        <p:txBody>
          <a:bodyPr/>
          <a:lstStyle/>
          <a:p>
            <a:r>
              <a:rPr lang="en-GB" dirty="0" smtClean="0"/>
              <a:t>Review</a:t>
            </a:r>
            <a:endParaRPr lang="en-GB" dirty="0"/>
          </a:p>
        </p:txBody>
      </p:sp>
      <p:sp>
        <p:nvSpPr>
          <p:cNvPr id="6"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GS-930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12863"/>
            <a:ext cx="8229600" cy="705411"/>
          </a:xfrm>
        </p:spPr>
        <p:txBody>
          <a:bodyPr>
            <a:normAutofit/>
          </a:bodyPr>
          <a:lstStyle/>
          <a:p>
            <a:r>
              <a:rPr lang="en-US" dirty="0" smtClean="0"/>
              <a:t>Selecting Specific Records</a:t>
            </a:r>
            <a:endParaRPr lang="en-US" dirty="0"/>
          </a:p>
        </p:txBody>
      </p:sp>
      <p:sp>
        <p:nvSpPr>
          <p:cNvPr id="3" name="Title 1"/>
          <p:cNvSpPr txBox="1">
            <a:spLocks/>
          </p:cNvSpPr>
          <p:nvPr/>
        </p:nvSpPr>
        <p:spPr>
          <a:xfrm>
            <a:off x="445824" y="673679"/>
            <a:ext cx="8229600" cy="705411"/>
          </a:xfrm>
          <a:prstGeom prst="rect">
            <a:avLst/>
          </a:prstGeom>
        </p:spPr>
        <p:txBody>
          <a:bodyPr vert="horz" lIns="91440" tIns="45720" rIns="91440" bIns="45720" rtlCol="0" anchor="ctr">
            <a:norm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4000" b="1" i="0" u="none" strike="noStrike" kern="1200" cap="none" spc="0" normalizeH="0" baseline="0" noProof="0" dirty="0" smtClean="0">
                <a:ln>
                  <a:noFill/>
                </a:ln>
                <a:solidFill>
                  <a:schemeClr val="tx1">
                    <a:lumMod val="75000"/>
                    <a:lumOff val="25000"/>
                  </a:schemeClr>
                </a:solidFill>
                <a:effectLst/>
                <a:uLnTx/>
                <a:uFillTx/>
                <a:latin typeface="Century Gothic"/>
                <a:ea typeface="+mj-ea"/>
                <a:cs typeface="Century Gothic"/>
              </a:rPr>
              <a:t>Lesson 6</a:t>
            </a:r>
            <a:endParaRPr kumimoji="0" lang="en-US" sz="4000" b="1" i="0" u="none" strike="noStrike" kern="1200" cap="none" spc="0" normalizeH="0" baseline="0" noProof="0" dirty="0">
              <a:ln>
                <a:noFill/>
              </a:ln>
              <a:solidFill>
                <a:schemeClr val="tx1">
                  <a:lumMod val="75000"/>
                  <a:lumOff val="25000"/>
                </a:schemeClr>
              </a:solidFill>
              <a:effectLst/>
              <a:uLnTx/>
              <a:uFillTx/>
              <a:latin typeface="Century Gothic"/>
              <a:ea typeface="+mj-ea"/>
              <a:cs typeface="Century Gothic"/>
            </a:endParaRPr>
          </a:p>
        </p:txBody>
      </p:sp>
    </p:spTree>
    <p:extLst>
      <p:ext uri="{BB962C8B-B14F-4D97-AF65-F5344CB8AC3E}">
        <p14:creationId xmlns:p14="http://schemas.microsoft.com/office/powerpoint/2010/main" xmlns="" val="3956337255"/>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5701"/>
            <a:ext cx="8229600" cy="716523"/>
          </a:xfrm>
        </p:spPr>
        <p:txBody>
          <a:bodyPr/>
          <a:lstStyle/>
          <a:p>
            <a:r>
              <a:rPr lang="en-US" dirty="0" smtClean="0"/>
              <a:t>Lesson 6 Goals</a:t>
            </a:r>
            <a:endParaRPr lang="en-US" dirty="0"/>
          </a:p>
        </p:txBody>
      </p:sp>
      <p:sp>
        <p:nvSpPr>
          <p:cNvPr id="3" name="Content Placeholder 2"/>
          <p:cNvSpPr>
            <a:spLocks noGrp="1"/>
          </p:cNvSpPr>
          <p:nvPr>
            <p:ph idx="1"/>
          </p:nvPr>
        </p:nvSpPr>
        <p:spPr>
          <a:xfrm>
            <a:off x="457200" y="1113474"/>
            <a:ext cx="8229600" cy="4992157"/>
          </a:xfrm>
        </p:spPr>
        <p:txBody>
          <a:bodyPr>
            <a:normAutofit fontScale="92500" lnSpcReduction="10000"/>
          </a:bodyPr>
          <a:lstStyle/>
          <a:p>
            <a:pPr marL="0" indent="0">
              <a:buNone/>
            </a:pPr>
            <a:r>
              <a:rPr lang="en-US" sz="3500" dirty="0" smtClean="0">
                <a:solidFill>
                  <a:schemeClr val="tx2">
                    <a:lumMod val="75000"/>
                    <a:lumOff val="25000"/>
                  </a:schemeClr>
                </a:solidFill>
              </a:rPr>
              <a:t>Upon completion of this lesson, you will be familiar with the following topics:</a:t>
            </a:r>
            <a:endParaRPr lang="en-US" sz="3500" dirty="0">
              <a:solidFill>
                <a:schemeClr val="tx2">
                  <a:lumMod val="75000"/>
                  <a:lumOff val="25000"/>
                </a:schemeClr>
              </a:solidFill>
            </a:endParaRPr>
          </a:p>
          <a:p>
            <a:pPr marL="365760"/>
            <a:r>
              <a:rPr lang="en-US" dirty="0" smtClean="0">
                <a:solidFill>
                  <a:schemeClr val="tx2">
                    <a:lumMod val="75000"/>
                    <a:lumOff val="25000"/>
                  </a:schemeClr>
                </a:solidFill>
              </a:rPr>
              <a:t>Selecting specific records using the record phrase in the FOR EACH statement</a:t>
            </a:r>
            <a:endParaRPr lang="en-US" sz="2000" dirty="0" smtClean="0">
              <a:solidFill>
                <a:schemeClr val="tx2">
                  <a:lumMod val="75000"/>
                  <a:lumOff val="25000"/>
                </a:schemeClr>
              </a:solidFill>
            </a:endParaRPr>
          </a:p>
          <a:p>
            <a:pPr marL="365760"/>
            <a:r>
              <a:rPr lang="en-US" dirty="0" smtClean="0">
                <a:solidFill>
                  <a:schemeClr val="tx2">
                    <a:lumMod val="75000"/>
                    <a:lumOff val="25000"/>
                  </a:schemeClr>
                </a:solidFill>
              </a:rPr>
              <a:t>The BEGIN and MATCHES Progress functions</a:t>
            </a:r>
            <a:endParaRPr lang="en-US" sz="2000" dirty="0" smtClean="0">
              <a:solidFill>
                <a:schemeClr val="tx2">
                  <a:lumMod val="75000"/>
                  <a:lumOff val="25000"/>
                </a:schemeClr>
              </a:solidFill>
            </a:endParaRPr>
          </a:p>
          <a:p>
            <a:pPr marL="365760"/>
            <a:r>
              <a:rPr lang="en-US" dirty="0" smtClean="0">
                <a:solidFill>
                  <a:schemeClr val="tx2">
                    <a:lumMod val="75000"/>
                    <a:lumOff val="25000"/>
                  </a:schemeClr>
                </a:solidFill>
              </a:rPr>
              <a:t>Conditional expressions using Progress operators</a:t>
            </a:r>
            <a:endParaRPr lang="en-US" sz="2000" dirty="0" smtClean="0">
              <a:solidFill>
                <a:schemeClr val="tx2">
                  <a:lumMod val="75000"/>
                  <a:lumOff val="25000"/>
                </a:schemeClr>
              </a:solidFill>
            </a:endParaRPr>
          </a:p>
          <a:p>
            <a:pPr marL="365760"/>
            <a:r>
              <a:rPr lang="en-US" dirty="0" smtClean="0">
                <a:solidFill>
                  <a:schemeClr val="tx2">
                    <a:lumMod val="75000"/>
                    <a:lumOff val="25000"/>
                  </a:schemeClr>
                </a:solidFill>
              </a:rPr>
              <a:t>Index specification and record selection</a:t>
            </a:r>
            <a:endParaRPr lang="en-US" sz="2000" dirty="0" smtClean="0">
              <a:solidFill>
                <a:schemeClr val="tx2">
                  <a:lumMod val="75000"/>
                  <a:lumOff val="25000"/>
                </a:schemeClr>
              </a:solidFill>
            </a:endParaRPr>
          </a:p>
          <a:p>
            <a:pPr marL="365760"/>
            <a:r>
              <a:rPr lang="en-US" dirty="0" smtClean="0">
                <a:solidFill>
                  <a:schemeClr val="tx2">
                    <a:lumMod val="75000"/>
                    <a:lumOff val="25000"/>
                  </a:schemeClr>
                </a:solidFill>
              </a:rPr>
              <a:t>Conditional processing using IF ... THEN ... ELSE and CASE statements</a:t>
            </a:r>
            <a:endParaRPr lang="en-US" sz="2000" dirty="0" smtClean="0">
              <a:solidFill>
                <a:schemeClr val="tx2">
                  <a:lumMod val="75000"/>
                  <a:lumOff val="25000"/>
                </a:schemeClr>
              </a:solidFill>
            </a:endParaRPr>
          </a:p>
          <a:p>
            <a:pPr marL="365760"/>
            <a:r>
              <a:rPr lang="en-US" dirty="0" smtClean="0">
                <a:solidFill>
                  <a:schemeClr val="tx2">
                    <a:lumMod val="75000"/>
                    <a:lumOff val="25000"/>
                  </a:schemeClr>
                </a:solidFill>
              </a:rPr>
              <a:t>Requesting user input with the PROMPT-FOR statement</a:t>
            </a:r>
            <a:endParaRPr lang="en-US" sz="2000" dirty="0">
              <a:solidFill>
                <a:schemeClr val="tx2">
                  <a:lumMod val="75000"/>
                  <a:lumOff val="25000"/>
                </a:schemeClr>
              </a:solidFill>
            </a:endParaRPr>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GS-950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57626"/>
            <a:ext cx="8229600" cy="716523"/>
          </a:xfrm>
        </p:spPr>
        <p:txBody>
          <a:bodyPr/>
          <a:lstStyle/>
          <a:p>
            <a:r>
              <a:rPr lang="en-US" dirty="0" smtClean="0"/>
              <a:t>Retrieving Specific Records</a:t>
            </a:r>
            <a:endParaRPr lang="en-US" dirty="0"/>
          </a:p>
        </p:txBody>
      </p:sp>
      <p:sp>
        <p:nvSpPr>
          <p:cNvPr id="8" name="Content Placeholder 2"/>
          <p:cNvSpPr txBox="1">
            <a:spLocks/>
          </p:cNvSpPr>
          <p:nvPr/>
        </p:nvSpPr>
        <p:spPr>
          <a:xfrm>
            <a:off x="457200" y="1772816"/>
            <a:ext cx="8229600" cy="4543317"/>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9" name="Content Placeholder 2"/>
          <p:cNvSpPr txBox="1">
            <a:spLocks/>
          </p:cNvSpPr>
          <p:nvPr/>
        </p:nvSpPr>
        <p:spPr>
          <a:xfrm>
            <a:off x="526475" y="2882870"/>
            <a:ext cx="8446640" cy="3422921"/>
          </a:xfrm>
          <a:prstGeom prst="rect">
            <a:avLst/>
          </a:prstGeom>
        </p:spPr>
        <p:txBody>
          <a:bodyPr>
            <a:normAutofit/>
          </a:bodyPr>
          <a:lstStyle/>
          <a:p>
            <a:pPr marL="342900" indent="-342900">
              <a:spcBef>
                <a:spcPct val="20000"/>
              </a:spcBef>
              <a:buClr>
                <a:schemeClr val="accent6"/>
              </a:buClr>
              <a:buFont typeface="Arial"/>
              <a:buChar char="•"/>
            </a:pPr>
            <a:r>
              <a:rPr lang="en-US" sz="2800" dirty="0" smtClean="0"/>
              <a:t>WHERE clause selects specific records on given conditions</a:t>
            </a:r>
          </a:p>
          <a:p>
            <a:pPr marL="342900" indent="-342900">
              <a:spcBef>
                <a:spcPct val="20000"/>
              </a:spcBef>
              <a:buClr>
                <a:schemeClr val="accent6"/>
              </a:buClr>
              <a:buFont typeface="Arial"/>
              <a:buChar char="•"/>
            </a:pPr>
            <a:r>
              <a:rPr lang="en-US" sz="2800" dirty="0" smtClean="0"/>
              <a:t>WHERE is always followed by a logical that evaluates to True or False</a:t>
            </a:r>
          </a:p>
          <a:p>
            <a:pPr marL="342900" indent="-342900">
              <a:spcBef>
                <a:spcPct val="20000"/>
              </a:spcBef>
              <a:buClr>
                <a:schemeClr val="accent6"/>
              </a:buClr>
              <a:buFont typeface="Arial"/>
              <a:buChar char="•"/>
            </a:pPr>
            <a:r>
              <a:rPr lang="en-US" sz="2800" dirty="0" smtClean="0"/>
              <a:t>Character comparisons are not case sensitive</a:t>
            </a:r>
          </a:p>
          <a:p>
            <a:pPr marL="342900" indent="-342900">
              <a:spcBef>
                <a:spcPct val="20000"/>
              </a:spcBef>
              <a:buClr>
                <a:schemeClr val="accent6"/>
              </a:buClr>
              <a:buFont typeface="Arial"/>
              <a:buChar char="•"/>
            </a:pPr>
            <a:r>
              <a:rPr lang="en-US" sz="2800" dirty="0" smtClean="0"/>
              <a:t>Expressions can contain any combination of one or more operators</a:t>
            </a:r>
            <a:endParaRPr lang="en-US" sz="2600" dirty="0" smtClean="0">
              <a:solidFill>
                <a:schemeClr val="tx2">
                  <a:lumMod val="90000"/>
                  <a:lumOff val="10000"/>
                </a:schemeClr>
              </a:solidFill>
              <a:cs typeface="Courier New" pitchFamily="49" charset="0"/>
            </a:endParaRPr>
          </a:p>
          <a:p>
            <a:pPr marL="342900" indent="-342900">
              <a:spcBef>
                <a:spcPct val="20000"/>
              </a:spcBef>
              <a:buClr>
                <a:schemeClr val="accent6"/>
              </a:buClr>
            </a:pPr>
            <a:endParaRPr lang="en-US" sz="2600" dirty="0" smtClean="0">
              <a:solidFill>
                <a:schemeClr val="tx2">
                  <a:lumMod val="90000"/>
                  <a:lumOff val="10000"/>
                </a:schemeClr>
              </a:solidFill>
              <a:cs typeface="Courier New" pitchFamily="49" charset="0"/>
            </a:endParaRPr>
          </a:p>
          <a:p>
            <a:pPr marL="1257300" lvl="2" indent="-342900">
              <a:spcBef>
                <a:spcPct val="20000"/>
              </a:spcBef>
              <a:buClr>
                <a:schemeClr val="accent6"/>
              </a:buClr>
              <a:buFont typeface="Arial"/>
              <a:buChar cha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10" name="TextBox 9"/>
          <p:cNvSpPr txBox="1"/>
          <p:nvPr/>
        </p:nvSpPr>
        <p:spPr>
          <a:xfrm>
            <a:off x="609600" y="1002278"/>
            <a:ext cx="8077200" cy="1938992"/>
          </a:xfrm>
          <a:prstGeom prst="rect">
            <a:avLst/>
          </a:prstGeom>
          <a:noFill/>
          <a:ln>
            <a:noFill/>
          </a:ln>
        </p:spPr>
        <p:txBody>
          <a:bodyPr wrap="square" rtlCol="0">
            <a:spAutoFit/>
          </a:bodyPr>
          <a:lstStyle/>
          <a:p>
            <a:r>
              <a:rPr lang="en-US" sz="2000" b="1" dirty="0" smtClean="0">
                <a:latin typeface="Courier New" pitchFamily="49" charset="0"/>
                <a:cs typeface="Courier New" pitchFamily="49" charset="0"/>
              </a:rPr>
              <a:t>/* pc06001.p – Retrieving Specific Records */</a:t>
            </a:r>
          </a:p>
          <a:p>
            <a:r>
              <a:rPr lang="en-US" sz="2000" b="1" dirty="0" smtClean="0">
                <a:latin typeface="Courier New" pitchFamily="49" charset="0"/>
                <a:cs typeface="Courier New" pitchFamily="49" charset="0"/>
              </a:rPr>
              <a:t>FOR EACH pt_mstr NO-LOCK </a:t>
            </a:r>
            <a:r>
              <a:rPr lang="en-US" sz="2000" b="1" dirty="0" smtClean="0">
                <a:solidFill>
                  <a:srgbClr val="0070C0"/>
                </a:solidFill>
                <a:latin typeface="Courier New" pitchFamily="49" charset="0"/>
                <a:cs typeface="Courier New" pitchFamily="49" charset="0"/>
              </a:rPr>
              <a:t>WHERE pt_domain = "10USA"</a:t>
            </a:r>
          </a:p>
          <a:p>
            <a:r>
              <a:rPr lang="en-US" sz="2000" b="1" dirty="0" smtClean="0">
                <a:solidFill>
                  <a:srgbClr val="0070C0"/>
                </a:solidFill>
                <a:latin typeface="Courier New" pitchFamily="49" charset="0"/>
                <a:cs typeface="Courier New" pitchFamily="49" charset="0"/>
              </a:rPr>
              <a:t>   AND pt_price = 0 AND pt_pm_code = "P"</a:t>
            </a:r>
            <a:r>
              <a:rPr lang="en-US" sz="2000" b="1" dirty="0" smtClean="0">
                <a:latin typeface="Courier New" pitchFamily="49" charset="0"/>
                <a:cs typeface="Courier New" pitchFamily="49" charset="0"/>
              </a:rPr>
              <a:t>:</a:t>
            </a:r>
          </a:p>
          <a:p>
            <a:r>
              <a:rPr lang="en-US" sz="2000" b="1" dirty="0" smtClean="0">
                <a:latin typeface="Courier New" pitchFamily="49" charset="0"/>
                <a:cs typeface="Courier New" pitchFamily="49" charset="0"/>
              </a:rPr>
              <a:t>	DISPLAY 	pt_part pt_desc1 pt_price pt_group</a:t>
            </a:r>
          </a:p>
          <a:p>
            <a:r>
              <a:rPr lang="en-US" sz="2000" b="1" dirty="0" smtClean="0">
                <a:latin typeface="Courier New" pitchFamily="49" charset="0"/>
                <a:cs typeface="Courier New" pitchFamily="49" charset="0"/>
              </a:rPr>
              <a:t>	WITH WIDTH 132.</a:t>
            </a:r>
          </a:p>
          <a:p>
            <a:r>
              <a:rPr lang="en-US" sz="2000" b="1" dirty="0" smtClean="0">
                <a:latin typeface="Courier New" pitchFamily="49" charset="0"/>
                <a:cs typeface="Courier New" pitchFamily="49" charset="0"/>
              </a:rPr>
              <a:t>END.</a:t>
            </a:r>
            <a:endParaRPr lang="en-US" dirty="0">
              <a:latin typeface="Courier New" pitchFamily="49" charset="0"/>
              <a:cs typeface="Courier New" pitchFamily="49" charset="0"/>
            </a:endParaRPr>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GS-960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02278"/>
            <a:ext cx="8229600" cy="5313855"/>
          </a:xfrm>
        </p:spPr>
        <p:txBody>
          <a:bodyPr/>
          <a:lstStyle/>
          <a:p>
            <a:pPr>
              <a:lnSpc>
                <a:spcPct val="90000"/>
              </a:lnSpc>
              <a:spcBef>
                <a:spcPct val="30000"/>
              </a:spcBef>
              <a:buClr>
                <a:schemeClr val="accent2"/>
              </a:buClr>
              <a:buFont typeface="Arial" pitchFamily="34" charset="0"/>
              <a:buChar char="•"/>
            </a:pPr>
            <a:r>
              <a:rPr lang="en-US" sz="3000" dirty="0" smtClean="0">
                <a:solidFill>
                  <a:schemeClr val="tx1"/>
                </a:solidFill>
                <a:latin typeface="+mn-lt"/>
              </a:rPr>
              <a:t>Equality match</a:t>
            </a:r>
          </a:p>
          <a:p>
            <a:pPr lvl="1">
              <a:lnSpc>
                <a:spcPct val="90000"/>
              </a:lnSpc>
              <a:spcBef>
                <a:spcPct val="25000"/>
              </a:spcBef>
              <a:buClr>
                <a:srgbClr val="2461AA"/>
              </a:buClr>
              <a:buNone/>
            </a:pPr>
            <a:r>
              <a:rPr lang="en-US" sz="2800" i="1" dirty="0" smtClean="0">
                <a:solidFill>
                  <a:schemeClr val="tx1"/>
                </a:solidFill>
                <a:latin typeface="+mn-lt"/>
              </a:rPr>
              <a:t>WHERE field</a:t>
            </a:r>
            <a:r>
              <a:rPr lang="en-US" sz="2800" dirty="0" smtClean="0">
                <a:solidFill>
                  <a:schemeClr val="tx1"/>
                </a:solidFill>
                <a:latin typeface="+mn-lt"/>
              </a:rPr>
              <a:t> = </a:t>
            </a:r>
            <a:r>
              <a:rPr lang="en-US" sz="2800" i="1" dirty="0" smtClean="0">
                <a:solidFill>
                  <a:schemeClr val="tx1"/>
                </a:solidFill>
                <a:latin typeface="+mn-lt"/>
              </a:rPr>
              <a:t>expression</a:t>
            </a:r>
          </a:p>
          <a:p>
            <a:pPr lvl="1">
              <a:lnSpc>
                <a:spcPct val="90000"/>
              </a:lnSpc>
              <a:spcBef>
                <a:spcPct val="25000"/>
              </a:spcBef>
              <a:buClr>
                <a:srgbClr val="2461AA"/>
              </a:buClr>
              <a:buNone/>
            </a:pPr>
            <a:endParaRPr lang="en-US" sz="2800" dirty="0" smtClean="0">
              <a:solidFill>
                <a:schemeClr val="tx1"/>
              </a:solidFill>
              <a:latin typeface="+mn-lt"/>
            </a:endParaRPr>
          </a:p>
          <a:p>
            <a:pPr>
              <a:lnSpc>
                <a:spcPct val="90000"/>
              </a:lnSpc>
              <a:spcBef>
                <a:spcPct val="30000"/>
              </a:spcBef>
              <a:buClr>
                <a:schemeClr val="accent2"/>
              </a:buClr>
              <a:buFont typeface="Arial" pitchFamily="34" charset="0"/>
              <a:buChar char="•"/>
            </a:pPr>
            <a:r>
              <a:rPr lang="en-US" sz="3000" dirty="0" smtClean="0">
                <a:solidFill>
                  <a:schemeClr val="tx1"/>
                </a:solidFill>
                <a:latin typeface="+mn-lt"/>
              </a:rPr>
              <a:t>Range match</a:t>
            </a:r>
          </a:p>
          <a:p>
            <a:pPr lvl="1">
              <a:lnSpc>
                <a:spcPct val="90000"/>
              </a:lnSpc>
              <a:spcBef>
                <a:spcPct val="25000"/>
              </a:spcBef>
              <a:buClr>
                <a:srgbClr val="2461AA"/>
              </a:buClr>
              <a:buNone/>
            </a:pPr>
            <a:r>
              <a:rPr lang="en-US" sz="2800" i="1" dirty="0" smtClean="0">
                <a:solidFill>
                  <a:schemeClr val="tx1"/>
                </a:solidFill>
                <a:latin typeface="+mn-lt"/>
              </a:rPr>
              <a:t>WHERE field</a:t>
            </a:r>
            <a:r>
              <a:rPr lang="en-US" sz="2800" dirty="0" smtClean="0">
                <a:solidFill>
                  <a:schemeClr val="tx1"/>
                </a:solidFill>
                <a:latin typeface="+mn-lt"/>
              </a:rPr>
              <a:t> &lt; | &lt;= | &gt; | &gt;= </a:t>
            </a:r>
            <a:r>
              <a:rPr lang="en-US" sz="2800" i="1" dirty="0" smtClean="0">
                <a:solidFill>
                  <a:schemeClr val="tx1"/>
                </a:solidFill>
                <a:latin typeface="+mn-lt"/>
              </a:rPr>
              <a:t>expression</a:t>
            </a:r>
            <a:endParaRPr lang="en-US" sz="2800" dirty="0" smtClean="0">
              <a:solidFill>
                <a:schemeClr val="tx1"/>
              </a:solidFill>
              <a:latin typeface="+mn-lt"/>
            </a:endParaRPr>
          </a:p>
          <a:p>
            <a:pPr lvl="1">
              <a:lnSpc>
                <a:spcPct val="90000"/>
              </a:lnSpc>
              <a:spcBef>
                <a:spcPct val="25000"/>
              </a:spcBef>
              <a:buClr>
                <a:srgbClr val="2461AA"/>
              </a:buClr>
              <a:buNone/>
            </a:pPr>
            <a:r>
              <a:rPr lang="en-US" sz="2800" i="1" dirty="0" smtClean="0">
                <a:solidFill>
                  <a:schemeClr val="tx1"/>
                </a:solidFill>
                <a:latin typeface="+mn-lt"/>
              </a:rPr>
              <a:t>WHERE field</a:t>
            </a:r>
            <a:r>
              <a:rPr lang="en-US" sz="2800" dirty="0" smtClean="0">
                <a:solidFill>
                  <a:schemeClr val="tx1"/>
                </a:solidFill>
                <a:latin typeface="+mn-lt"/>
              </a:rPr>
              <a:t> BEGINS </a:t>
            </a:r>
            <a:r>
              <a:rPr lang="en-US" sz="2800" i="1" dirty="0" smtClean="0">
                <a:solidFill>
                  <a:schemeClr val="tx1"/>
                </a:solidFill>
                <a:latin typeface="+mn-lt"/>
              </a:rPr>
              <a:t>expression</a:t>
            </a:r>
          </a:p>
          <a:p>
            <a:pPr lvl="1">
              <a:lnSpc>
                <a:spcPct val="90000"/>
              </a:lnSpc>
              <a:spcBef>
                <a:spcPct val="25000"/>
              </a:spcBef>
              <a:buClr>
                <a:srgbClr val="2461AA"/>
              </a:buClr>
              <a:buNone/>
            </a:pPr>
            <a:endParaRPr lang="en-US" sz="2800" i="1" dirty="0" smtClean="0">
              <a:solidFill>
                <a:schemeClr val="tx1"/>
              </a:solidFill>
              <a:latin typeface="+mn-lt"/>
            </a:endParaRPr>
          </a:p>
          <a:p>
            <a:pPr>
              <a:lnSpc>
                <a:spcPct val="90000"/>
              </a:lnSpc>
              <a:spcBef>
                <a:spcPct val="30000"/>
              </a:spcBef>
              <a:buClr>
                <a:schemeClr val="accent2"/>
              </a:buClr>
              <a:buFont typeface="Arial" pitchFamily="34" charset="0"/>
              <a:buChar char="•"/>
            </a:pPr>
            <a:r>
              <a:rPr lang="en-US" sz="3000" dirty="0" smtClean="0">
                <a:solidFill>
                  <a:schemeClr val="tx1"/>
                </a:solidFill>
                <a:latin typeface="+mn-lt"/>
              </a:rPr>
              <a:t>Sort match</a:t>
            </a:r>
          </a:p>
          <a:p>
            <a:pPr lvl="1">
              <a:lnSpc>
                <a:spcPct val="90000"/>
              </a:lnSpc>
              <a:spcBef>
                <a:spcPct val="25000"/>
              </a:spcBef>
              <a:buClr>
                <a:srgbClr val="2461AA"/>
              </a:buClr>
              <a:buNone/>
            </a:pPr>
            <a:r>
              <a:rPr lang="en-US" sz="2800" i="1" dirty="0" smtClean="0">
                <a:solidFill>
                  <a:schemeClr val="tx1"/>
                </a:solidFill>
                <a:latin typeface="+mn-lt"/>
              </a:rPr>
              <a:t>WHERE fieldX</a:t>
            </a:r>
            <a:r>
              <a:rPr lang="en-US" sz="2800" dirty="0" smtClean="0">
                <a:solidFill>
                  <a:schemeClr val="tx1"/>
                </a:solidFill>
                <a:latin typeface="+mn-lt"/>
              </a:rPr>
              <a:t> = </a:t>
            </a:r>
            <a:r>
              <a:rPr lang="en-US" sz="2800" i="1" dirty="0" smtClean="0">
                <a:solidFill>
                  <a:schemeClr val="tx1"/>
                </a:solidFill>
                <a:latin typeface="+mn-lt"/>
              </a:rPr>
              <a:t>expression BY fieldY</a:t>
            </a:r>
          </a:p>
          <a:p>
            <a:endParaRPr lang="en-US" dirty="0"/>
          </a:p>
        </p:txBody>
      </p:sp>
      <p:sp>
        <p:nvSpPr>
          <p:cNvPr id="4" name="Title 3"/>
          <p:cNvSpPr>
            <a:spLocks noGrp="1"/>
          </p:cNvSpPr>
          <p:nvPr>
            <p:ph type="title"/>
          </p:nvPr>
        </p:nvSpPr>
        <p:spPr>
          <a:xfrm>
            <a:off x="457200" y="293548"/>
            <a:ext cx="8229600" cy="708730"/>
          </a:xfrm>
        </p:spPr>
        <p:txBody>
          <a:bodyPr/>
          <a:lstStyle/>
          <a:p>
            <a:r>
              <a:rPr lang="en-US" dirty="0" smtClean="0"/>
              <a:t>Equality, Range, and Sort Matches </a:t>
            </a:r>
            <a:endParaRPr lang="en-US" dirty="0"/>
          </a:p>
        </p:txBody>
      </p:sp>
      <p:sp>
        <p:nvSpPr>
          <p:cNvPr id="5"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GS-970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551176"/>
            <a:ext cx="8229600" cy="716523"/>
          </a:xfrm>
        </p:spPr>
        <p:txBody>
          <a:bodyPr/>
          <a:lstStyle/>
          <a:p>
            <a:r>
              <a:rPr lang="en-US" dirty="0" smtClean="0"/>
              <a:t>Exercise 6-1: Retrieving Specific Records</a:t>
            </a:r>
            <a:endParaRPr lang="en-US" dirty="0"/>
          </a:p>
        </p:txBody>
      </p:sp>
      <p:sp>
        <p:nvSpPr>
          <p:cNvPr id="5"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6"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10"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GS-980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98570"/>
            <a:ext cx="8229600" cy="716523"/>
          </a:xfrm>
        </p:spPr>
        <p:txBody>
          <a:bodyPr>
            <a:normAutofit/>
          </a:bodyPr>
          <a:lstStyle/>
          <a:p>
            <a:r>
              <a:rPr lang="en-US" dirty="0" smtClean="0"/>
              <a:t>BEGINS and MATCHES</a:t>
            </a:r>
            <a:endParaRPr lang="en-US" dirty="0"/>
          </a:p>
        </p:txBody>
      </p:sp>
      <p:sp>
        <p:nvSpPr>
          <p:cNvPr id="8" name="Content Placeholder 2"/>
          <p:cNvSpPr txBox="1">
            <a:spLocks/>
          </p:cNvSpPr>
          <p:nvPr/>
        </p:nvSpPr>
        <p:spPr>
          <a:xfrm>
            <a:off x="457200" y="1316182"/>
            <a:ext cx="8229600" cy="4999951"/>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9" name="Content Placeholder 2"/>
          <p:cNvSpPr txBox="1">
            <a:spLocks/>
          </p:cNvSpPr>
          <p:nvPr/>
        </p:nvSpPr>
        <p:spPr>
          <a:xfrm>
            <a:off x="514599" y="3170708"/>
            <a:ext cx="8446640" cy="3168925"/>
          </a:xfrm>
          <a:prstGeom prst="rect">
            <a:avLst/>
          </a:prstGeom>
        </p:spPr>
        <p:txBody>
          <a:bodyPr>
            <a:normAutofit lnSpcReduction="10000"/>
          </a:bodyPr>
          <a:lstStyle/>
          <a:p>
            <a:pPr marL="342900" indent="-342900">
              <a:spcBef>
                <a:spcPct val="20000"/>
              </a:spcBef>
              <a:buClr>
                <a:schemeClr val="accent6"/>
              </a:buClr>
              <a:buFont typeface="Arial"/>
              <a:buChar char="•"/>
            </a:pPr>
            <a:r>
              <a:rPr lang="en-US" sz="2400" dirty="0" smtClean="0">
                <a:solidFill>
                  <a:schemeClr val="tx2">
                    <a:lumMod val="90000"/>
                    <a:lumOff val="10000"/>
                  </a:schemeClr>
                </a:solidFill>
                <a:cs typeface="Courier New" pitchFamily="49" charset="0"/>
              </a:rPr>
              <a:t>BEGINS tests to see if field starts with given string</a:t>
            </a:r>
          </a:p>
          <a:p>
            <a:pPr marL="342900" indent="-342900">
              <a:spcBef>
                <a:spcPct val="20000"/>
              </a:spcBef>
              <a:buClr>
                <a:schemeClr val="accent6"/>
              </a:buClr>
              <a:buFont typeface="Arial"/>
              <a:buChar char="•"/>
            </a:pPr>
            <a:r>
              <a:rPr lang="en-US" sz="2400" dirty="0" smtClean="0">
                <a:solidFill>
                  <a:schemeClr val="tx2">
                    <a:lumMod val="90000"/>
                    <a:lumOff val="10000"/>
                  </a:schemeClr>
                </a:solidFill>
                <a:cs typeface="Courier New" pitchFamily="49" charset="0"/>
              </a:rPr>
              <a:t>MATCHES searches for fields that exactly match string</a:t>
            </a:r>
          </a:p>
          <a:p>
            <a:pPr marL="342900" indent="-342900">
              <a:spcBef>
                <a:spcPct val="20000"/>
              </a:spcBef>
              <a:buClr>
                <a:schemeClr val="accent6"/>
              </a:buClr>
              <a:buFont typeface="Arial"/>
              <a:buChar char="•"/>
            </a:pPr>
            <a:r>
              <a:rPr lang="en-US" sz="2400" dirty="0" smtClean="0">
                <a:solidFill>
                  <a:schemeClr val="tx2">
                    <a:lumMod val="90000"/>
                    <a:lumOff val="10000"/>
                  </a:schemeClr>
                </a:solidFill>
                <a:cs typeface="Courier New" pitchFamily="49" charset="0"/>
              </a:rPr>
              <a:t>Wildcards</a:t>
            </a:r>
          </a:p>
          <a:p>
            <a:pPr marL="800100" lvl="1" indent="-342900">
              <a:spcBef>
                <a:spcPct val="20000"/>
              </a:spcBef>
              <a:buClr>
                <a:schemeClr val="accent6"/>
              </a:buClr>
              <a:buFont typeface="Century Gothic" pitchFamily="34" charset="0"/>
              <a:buChar char="-"/>
            </a:pPr>
            <a:r>
              <a:rPr lang="en-US" sz="2400" dirty="0" smtClean="0">
                <a:solidFill>
                  <a:schemeClr val="tx2">
                    <a:lumMod val="90000"/>
                    <a:lumOff val="10000"/>
                  </a:schemeClr>
                </a:solidFill>
                <a:cs typeface="Courier New" pitchFamily="49" charset="0"/>
              </a:rPr>
              <a:t>Asterisk (*) for any set of characters</a:t>
            </a:r>
          </a:p>
          <a:p>
            <a:pPr marL="800100" lvl="1" indent="-342900">
              <a:spcBef>
                <a:spcPct val="20000"/>
              </a:spcBef>
              <a:buClr>
                <a:schemeClr val="accent6"/>
              </a:buClr>
              <a:buFont typeface="Century Gothic" pitchFamily="34" charset="0"/>
              <a:buChar char="-"/>
            </a:pPr>
            <a:r>
              <a:rPr lang="en-US" sz="2400" dirty="0" smtClean="0">
                <a:solidFill>
                  <a:schemeClr val="tx2">
                    <a:lumMod val="90000"/>
                    <a:lumOff val="10000"/>
                  </a:schemeClr>
                </a:solidFill>
                <a:cs typeface="Courier New" pitchFamily="49" charset="0"/>
              </a:rPr>
              <a:t>Period (.) for a single character</a:t>
            </a:r>
          </a:p>
          <a:p>
            <a:pPr marL="800100" lvl="1" indent="-342900">
              <a:spcBef>
                <a:spcPct val="20000"/>
              </a:spcBef>
              <a:buClr>
                <a:schemeClr val="accent6"/>
              </a:buClr>
              <a:buFont typeface="Century Gothic" pitchFamily="34" charset="0"/>
              <a:buChar char="-"/>
            </a:pPr>
            <a:r>
              <a:rPr lang="en-US" sz="2400" dirty="0" smtClean="0">
                <a:solidFill>
                  <a:schemeClr val="tx2">
                    <a:lumMod val="90000"/>
                    <a:lumOff val="10000"/>
                  </a:schemeClr>
                </a:solidFill>
                <a:cs typeface="Courier New" pitchFamily="49" charset="0"/>
              </a:rPr>
              <a:t>Tilde (~) precedes special characters in string </a:t>
            </a:r>
          </a:p>
          <a:p>
            <a:pPr marL="342900" indent="-342900">
              <a:spcBef>
                <a:spcPct val="20000"/>
              </a:spcBef>
              <a:buClr>
                <a:schemeClr val="accent6"/>
              </a:buClr>
              <a:buFont typeface="Arial"/>
              <a:buChar char="•"/>
            </a:pPr>
            <a:r>
              <a:rPr lang="en-US" sz="2400" dirty="0" smtClean="0">
                <a:solidFill>
                  <a:schemeClr val="tx2">
                    <a:lumMod val="90000"/>
                    <a:lumOff val="10000"/>
                  </a:schemeClr>
                </a:solidFill>
                <a:cs typeface="Courier New" pitchFamily="49" charset="0"/>
              </a:rPr>
              <a:t>MATCHES performs full table scan, can impact performance</a:t>
            </a:r>
          </a:p>
        </p:txBody>
      </p:sp>
      <p:sp>
        <p:nvSpPr>
          <p:cNvPr id="10" name="TextBox 9"/>
          <p:cNvSpPr txBox="1"/>
          <p:nvPr/>
        </p:nvSpPr>
        <p:spPr>
          <a:xfrm>
            <a:off x="609600" y="1110630"/>
            <a:ext cx="8446639" cy="2031325"/>
          </a:xfrm>
          <a:prstGeom prst="rect">
            <a:avLst/>
          </a:prstGeom>
          <a:noFill/>
          <a:ln>
            <a:noFill/>
          </a:ln>
        </p:spPr>
        <p:txBody>
          <a:bodyPr wrap="square" rtlCol="0">
            <a:spAutoFit/>
          </a:bodyPr>
          <a:lstStyle/>
          <a:p>
            <a:r>
              <a:rPr lang="en-US" b="1" dirty="0" smtClean="0">
                <a:latin typeface="Courier New" pitchFamily="49" charset="0"/>
                <a:cs typeface="Courier New" pitchFamily="49" charset="0"/>
              </a:rPr>
              <a:t>/* pc06002.p – Progress functions: BEGINS and MATCHES */</a:t>
            </a:r>
          </a:p>
          <a:p>
            <a:r>
              <a:rPr lang="en-US" b="1" dirty="0" smtClean="0">
                <a:latin typeface="Courier New" pitchFamily="49" charset="0"/>
                <a:cs typeface="Courier New" pitchFamily="49" charset="0"/>
              </a:rPr>
              <a:t>FOR EACH pt_mstr NO-LOCK </a:t>
            </a:r>
            <a:r>
              <a:rPr lang="en-US" b="1" dirty="0" smtClean="0">
                <a:solidFill>
                  <a:srgbClr val="0070C0"/>
                </a:solidFill>
                <a:latin typeface="Courier New" pitchFamily="49" charset="0"/>
                <a:cs typeface="Courier New" pitchFamily="49" charset="0"/>
              </a:rPr>
              <a:t>WHERE pt_domain = "10USA" AND</a:t>
            </a:r>
          </a:p>
          <a:p>
            <a:r>
              <a:rPr lang="en-US" b="1" dirty="0" smtClean="0">
                <a:solidFill>
                  <a:srgbClr val="0070C0"/>
                </a:solidFill>
                <a:latin typeface="Courier New" pitchFamily="49" charset="0"/>
                <a:cs typeface="Courier New" pitchFamily="49" charset="0"/>
              </a:rPr>
              <a:t>   pt_part BEGINS "01"</a:t>
            </a:r>
            <a:r>
              <a:rPr lang="en-US" b="1" dirty="0" smtClean="0">
                <a:latin typeface="Courier New" pitchFamily="49" charset="0"/>
                <a:cs typeface="Courier New" pitchFamily="49" charset="0"/>
              </a:rPr>
              <a:t>:</a:t>
            </a:r>
          </a:p>
          <a:p>
            <a:r>
              <a:rPr lang="en-US" b="1" dirty="0" smtClean="0">
                <a:latin typeface="Courier New" pitchFamily="49" charset="0"/>
                <a:cs typeface="Courier New" pitchFamily="49" charset="0"/>
              </a:rPr>
              <a:t>   DISPLAY pt_part </a:t>
            </a:r>
          </a:p>
          <a:p>
            <a:r>
              <a:rPr lang="en-US" b="1" dirty="0" smtClean="0">
                <a:latin typeface="Courier New" pitchFamily="49" charset="0"/>
                <a:cs typeface="Courier New" pitchFamily="49" charset="0"/>
              </a:rPr>
              <a:t>			 pt_desc1 + " " + pt_desc2 FORMAT "x(48)"</a:t>
            </a:r>
          </a:p>
          <a:p>
            <a:r>
              <a:rPr lang="en-US" b="1" dirty="0" smtClean="0">
                <a:latin typeface="Courier New" pitchFamily="49" charset="0"/>
                <a:cs typeface="Courier New" pitchFamily="49" charset="0"/>
              </a:rPr>
              <a:t>			 LABEL "Description" WITH WIDTH 80.</a:t>
            </a:r>
          </a:p>
          <a:p>
            <a:r>
              <a:rPr lang="en-US" b="1" dirty="0" smtClean="0">
                <a:latin typeface="Courier New" pitchFamily="49" charset="0"/>
                <a:cs typeface="Courier New" pitchFamily="49" charset="0"/>
              </a:rPr>
              <a:t>END.</a:t>
            </a:r>
          </a:p>
        </p:txBody>
      </p:sp>
      <p:sp>
        <p:nvSpPr>
          <p:cNvPr id="7"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GS-990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551176"/>
            <a:ext cx="8229600" cy="716523"/>
          </a:xfrm>
        </p:spPr>
        <p:txBody>
          <a:bodyPr/>
          <a:lstStyle/>
          <a:p>
            <a:r>
              <a:rPr lang="en-US" dirty="0" smtClean="0"/>
              <a:t>Exercise 6-2: BEGINS and MATCHES</a:t>
            </a:r>
            <a:endParaRPr lang="en-US" dirty="0"/>
          </a:p>
        </p:txBody>
      </p:sp>
      <p:sp>
        <p:nvSpPr>
          <p:cNvPr id="5"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6" name="Content Placeholder 2"/>
          <p:cNvSpPr txBox="1">
            <a:spLocks/>
          </p:cNvSpPr>
          <p:nvPr/>
        </p:nvSpPr>
        <p:spPr>
          <a:xfrm>
            <a:off x="457200" y="1315349"/>
            <a:ext cx="8229600" cy="4992157"/>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10"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GS-1000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1274"/>
            <a:ext cx="8229600" cy="716523"/>
          </a:xfrm>
        </p:spPr>
        <p:txBody>
          <a:bodyPr>
            <a:normAutofit/>
          </a:bodyPr>
          <a:lstStyle/>
          <a:p>
            <a:r>
              <a:rPr lang="en-US" dirty="0" smtClean="0"/>
              <a:t>Conditional Expressions</a:t>
            </a:r>
            <a:endParaRPr lang="en-US" dirty="0"/>
          </a:p>
        </p:txBody>
      </p:sp>
      <p:sp>
        <p:nvSpPr>
          <p:cNvPr id="8" name="Content Placeholder 2"/>
          <p:cNvSpPr txBox="1">
            <a:spLocks/>
          </p:cNvSpPr>
          <p:nvPr/>
        </p:nvSpPr>
        <p:spPr>
          <a:xfrm>
            <a:off x="457200" y="1316182"/>
            <a:ext cx="8229600" cy="4999951"/>
          </a:xfrm>
          <a:prstGeom prst="rect">
            <a:avLst/>
          </a:prstGeom>
        </p:spPr>
        <p:txBody>
          <a:bodyPr/>
          <a:lstStyle/>
          <a:p>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9" name="Content Placeholder 2"/>
          <p:cNvSpPr txBox="1">
            <a:spLocks/>
          </p:cNvSpPr>
          <p:nvPr/>
        </p:nvSpPr>
        <p:spPr>
          <a:xfrm>
            <a:off x="609600" y="3166281"/>
            <a:ext cx="8446640" cy="3302253"/>
          </a:xfrm>
          <a:prstGeom prst="rect">
            <a:avLst/>
          </a:prstGeom>
        </p:spPr>
        <p:txBody>
          <a:bodyPr>
            <a:normAutofit/>
          </a:bodyPr>
          <a:lstStyle/>
          <a:p>
            <a:pPr marL="342900" indent="-342900">
              <a:spcBef>
                <a:spcPct val="20000"/>
              </a:spcBef>
              <a:buClr>
                <a:schemeClr val="accent6"/>
              </a:buClr>
              <a:buFont typeface="Arial"/>
              <a:buChar char="•"/>
            </a:pPr>
            <a:r>
              <a:rPr lang="en-US" sz="2800" dirty="0" smtClean="0">
                <a:solidFill>
                  <a:schemeClr val="tx2">
                    <a:lumMod val="90000"/>
                    <a:lumOff val="10000"/>
                  </a:schemeClr>
                </a:solidFill>
                <a:cs typeface="Courier New" pitchFamily="49" charset="0"/>
              </a:rPr>
              <a:t>Can select on multiple conditions</a:t>
            </a:r>
          </a:p>
          <a:p>
            <a:pPr marL="342900" indent="-342900">
              <a:spcBef>
                <a:spcPct val="20000"/>
              </a:spcBef>
              <a:buClr>
                <a:schemeClr val="accent6"/>
              </a:buClr>
              <a:buFont typeface="Arial"/>
              <a:buChar char="•"/>
            </a:pPr>
            <a:r>
              <a:rPr lang="en-US" sz="2800" dirty="0" smtClean="0">
                <a:solidFill>
                  <a:schemeClr val="tx2">
                    <a:lumMod val="90000"/>
                    <a:lumOff val="10000"/>
                  </a:schemeClr>
                </a:solidFill>
                <a:cs typeface="Courier New" pitchFamily="49" charset="0"/>
              </a:rPr>
              <a:t>Separate with AND or OR</a:t>
            </a:r>
          </a:p>
          <a:p>
            <a:pPr marL="342900" indent="-342900">
              <a:spcBef>
                <a:spcPct val="20000"/>
              </a:spcBef>
              <a:buClr>
                <a:schemeClr val="accent6"/>
              </a:buClr>
              <a:buFont typeface="Arial"/>
              <a:buChar char="•"/>
            </a:pPr>
            <a:r>
              <a:rPr lang="en-US" sz="2800" dirty="0" smtClean="0">
                <a:solidFill>
                  <a:schemeClr val="tx2">
                    <a:lumMod val="90000"/>
                    <a:lumOff val="10000"/>
                  </a:schemeClr>
                </a:solidFill>
                <a:cs typeface="Courier New" pitchFamily="49" charset="0"/>
              </a:rPr>
              <a:t>Group with parentheses</a:t>
            </a:r>
          </a:p>
          <a:p>
            <a:pPr marL="342900" indent="-342900">
              <a:spcBef>
                <a:spcPct val="20000"/>
              </a:spcBef>
              <a:buClr>
                <a:schemeClr val="accent6"/>
              </a:buClr>
              <a:buFont typeface="Arial"/>
              <a:buChar char="•"/>
            </a:pPr>
            <a:r>
              <a:rPr lang="en-US" sz="2800" dirty="0" smtClean="0">
                <a:solidFill>
                  <a:schemeClr val="tx2">
                    <a:lumMod val="90000"/>
                    <a:lumOff val="10000"/>
                  </a:schemeClr>
                </a:solidFill>
                <a:cs typeface="Courier New" pitchFamily="49" charset="0"/>
              </a:rPr>
              <a:t>To select the record</a:t>
            </a:r>
          </a:p>
          <a:p>
            <a:pPr marL="800100" lvl="1" indent="-342900">
              <a:spcBef>
                <a:spcPct val="20000"/>
              </a:spcBef>
              <a:buClr>
                <a:schemeClr val="accent6"/>
              </a:buClr>
              <a:buFont typeface="Century Gothic" pitchFamily="34" charset="0"/>
              <a:buChar char="-"/>
            </a:pPr>
            <a:r>
              <a:rPr lang="en-US" sz="2400" dirty="0" smtClean="0">
                <a:solidFill>
                  <a:schemeClr val="tx2">
                    <a:lumMod val="90000"/>
                    <a:lumOff val="10000"/>
                  </a:schemeClr>
                </a:solidFill>
                <a:cs typeface="Courier New" pitchFamily="49" charset="0"/>
              </a:rPr>
              <a:t>AND requires expressions on both sides to be true</a:t>
            </a:r>
          </a:p>
          <a:p>
            <a:pPr marL="800100" lvl="1" indent="-342900">
              <a:spcBef>
                <a:spcPct val="20000"/>
              </a:spcBef>
              <a:buClr>
                <a:schemeClr val="accent6"/>
              </a:buClr>
              <a:buFont typeface="Century Gothic" pitchFamily="34" charset="0"/>
              <a:buChar char="-"/>
            </a:pPr>
            <a:r>
              <a:rPr lang="en-US" sz="2400" dirty="0" smtClean="0">
                <a:solidFill>
                  <a:schemeClr val="tx2">
                    <a:lumMod val="90000"/>
                    <a:lumOff val="10000"/>
                  </a:schemeClr>
                </a:solidFill>
                <a:cs typeface="Courier New" pitchFamily="49" charset="0"/>
              </a:rPr>
              <a:t>OR requires at least one expression to be true</a:t>
            </a:r>
          </a:p>
        </p:txBody>
      </p:sp>
      <p:grpSp>
        <p:nvGrpSpPr>
          <p:cNvPr id="4" name="Group 2"/>
          <p:cNvGrpSpPr>
            <a:grpSpLocks/>
          </p:cNvGrpSpPr>
          <p:nvPr/>
        </p:nvGrpSpPr>
        <p:grpSpPr bwMode="auto">
          <a:xfrm>
            <a:off x="348066" y="1122099"/>
            <a:ext cx="8598691" cy="1838257"/>
            <a:chOff x="1551" y="4215"/>
            <a:chExt cx="9649" cy="1338"/>
          </a:xfrm>
        </p:grpSpPr>
        <p:sp>
          <p:nvSpPr>
            <p:cNvPr id="1027" name="Text Box 3"/>
            <p:cNvSpPr txBox="1">
              <a:spLocks noChangeArrowheads="1"/>
            </p:cNvSpPr>
            <p:nvPr/>
          </p:nvSpPr>
          <p:spPr bwMode="auto">
            <a:xfrm>
              <a:off x="1551" y="4215"/>
              <a:ext cx="9649" cy="1338"/>
            </a:xfrm>
            <a:prstGeom prst="rect">
              <a:avLst/>
            </a:prstGeom>
            <a:solidFill>
              <a:srgbClr val="DDDDDD"/>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1" fontAlgn="base" latinLnBrk="0" hangingPunct="1">
                <a:lnSpc>
                  <a:spcPct val="100000"/>
                </a:lnSpc>
                <a:spcBef>
                  <a:spcPct val="0"/>
                </a:spcBef>
                <a:spcAft>
                  <a:spcPts val="1000"/>
                </a:spcAft>
                <a:buClrTx/>
                <a:buSzTx/>
                <a:buFontTx/>
                <a:buNone/>
                <a:tabLst/>
              </a:pPr>
              <a:r>
                <a:rPr kumimoji="0" lang="en-US" sz="2400" b="0" i="0" u="none" strike="noStrike" cap="none" normalizeH="0" baseline="0" dirty="0" smtClean="0">
                  <a:ln>
                    <a:noFill/>
                  </a:ln>
                  <a:solidFill>
                    <a:schemeClr val="tx1"/>
                  </a:solidFill>
                  <a:effectLst/>
                  <a:latin typeface="Arial" pitchFamily="34" charset="0"/>
                  <a:cs typeface="Arial" pitchFamily="34" charset="0"/>
                </a:rPr>
                <a:t>(expression              AND           expression         AND      ( … )</a:t>
              </a:r>
            </a:p>
            <a:p>
              <a:pPr marL="0" marR="0" lvl="0" indent="0" algn="l" defTabSz="914400" rtl="0" eaLnBrk="1" fontAlgn="base" latinLnBrk="0" hangingPunct="1">
                <a:lnSpc>
                  <a:spcPct val="100000"/>
                </a:lnSpc>
                <a:spcBef>
                  <a:spcPct val="0"/>
                </a:spcBef>
                <a:spcAft>
                  <a:spcPts val="1000"/>
                </a:spcAft>
                <a:buClrTx/>
                <a:buSzTx/>
                <a:buFontTx/>
                <a:buNone/>
                <a:tabLst/>
              </a:pPr>
              <a:r>
                <a:rPr kumimoji="0" lang="en-US" sz="2400" b="0" i="0" u="none" strike="noStrike" cap="none" normalizeH="0" baseline="0" dirty="0" smtClean="0">
                  <a:ln>
                    <a:noFill/>
                  </a:ln>
                  <a:solidFill>
                    <a:schemeClr val="tx1"/>
                  </a:solidFill>
                  <a:effectLst/>
                  <a:latin typeface="Arial" pitchFamily="34" charset="0"/>
                  <a:cs typeface="Arial" pitchFamily="34" charset="0"/>
                </a:rPr>
                <a:t>                                  OR				  OR</a:t>
              </a:r>
            </a:p>
          </p:txBody>
        </p:sp>
        <p:sp>
          <p:nvSpPr>
            <p:cNvPr id="1028" name="Text Box 4"/>
            <p:cNvSpPr txBox="1">
              <a:spLocks noChangeArrowheads="1"/>
            </p:cNvSpPr>
            <p:nvPr/>
          </p:nvSpPr>
          <p:spPr bwMode="auto">
            <a:xfrm>
              <a:off x="4126" y="4418"/>
              <a:ext cx="562" cy="553"/>
            </a:xfrm>
            <a:prstGeom prst="rect">
              <a:avLst/>
            </a:prstGeom>
            <a:solidFill>
              <a:srgbClr val="DDDDDD"/>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6600" b="0" i="0" u="none" strike="noStrike" cap="none" normalizeH="0" baseline="0" dirty="0" smtClean="0">
                  <a:ln>
                    <a:noFill/>
                  </a:ln>
                  <a:solidFill>
                    <a:schemeClr val="tx1"/>
                  </a:solidFill>
                  <a:effectLst/>
                  <a:latin typeface="Times New Roman" pitchFamily="18" charset="0"/>
                  <a:cs typeface="Arial" pitchFamily="34" charset="0"/>
                </a:rPr>
                <a:t>{</a:t>
              </a:r>
              <a:endParaRPr kumimoji="0" lang="en-US" sz="6600" b="0" i="0" u="none" strike="noStrike" cap="none" normalizeH="0" baseline="0" dirty="0" smtClean="0">
                <a:ln>
                  <a:noFill/>
                </a:ln>
                <a:solidFill>
                  <a:schemeClr val="tx1"/>
                </a:solidFill>
                <a:effectLst/>
                <a:latin typeface="Arial" pitchFamily="34" charset="0"/>
                <a:cs typeface="Arial" pitchFamily="34" charset="0"/>
              </a:endParaRPr>
            </a:p>
          </p:txBody>
        </p:sp>
        <p:sp>
          <p:nvSpPr>
            <p:cNvPr id="1029" name="Text Box 5"/>
            <p:cNvSpPr txBox="1">
              <a:spLocks noChangeArrowheads="1"/>
            </p:cNvSpPr>
            <p:nvPr/>
          </p:nvSpPr>
          <p:spPr bwMode="auto">
            <a:xfrm>
              <a:off x="5478" y="4418"/>
              <a:ext cx="561" cy="869"/>
            </a:xfrm>
            <a:prstGeom prst="rect">
              <a:avLst/>
            </a:prstGeom>
            <a:solidFill>
              <a:srgbClr val="DDDDDD"/>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6600" b="0" i="0" u="none" strike="noStrike" cap="none" normalizeH="0" baseline="0" dirty="0" smtClean="0">
                  <a:ln>
                    <a:noFill/>
                  </a:ln>
                  <a:solidFill>
                    <a:schemeClr val="tx1"/>
                  </a:solidFill>
                  <a:effectLst/>
                  <a:latin typeface="Times New Roman" pitchFamily="18" charset="0"/>
                  <a:cs typeface="Arial" pitchFamily="34" charset="0"/>
                </a:rPr>
                <a:t>}</a:t>
              </a:r>
              <a:endParaRPr kumimoji="0" lang="en-US" sz="6600" b="0" i="0" u="none" strike="noStrike" cap="none" normalizeH="0" baseline="0" dirty="0" smtClean="0">
                <a:ln>
                  <a:noFill/>
                </a:ln>
                <a:solidFill>
                  <a:schemeClr val="tx1"/>
                </a:solidFill>
                <a:effectLst/>
                <a:latin typeface="Arial" pitchFamily="34" charset="0"/>
                <a:cs typeface="Arial" pitchFamily="34" charset="0"/>
              </a:endParaRPr>
            </a:p>
          </p:txBody>
        </p:sp>
        <p:sp>
          <p:nvSpPr>
            <p:cNvPr id="1030" name="Text Box 6"/>
            <p:cNvSpPr txBox="1">
              <a:spLocks noChangeArrowheads="1"/>
            </p:cNvSpPr>
            <p:nvPr/>
          </p:nvSpPr>
          <p:spPr bwMode="auto">
            <a:xfrm>
              <a:off x="8340" y="4418"/>
              <a:ext cx="260" cy="940"/>
            </a:xfrm>
            <a:prstGeom prst="rect">
              <a:avLst/>
            </a:prstGeom>
            <a:solidFill>
              <a:srgbClr val="DDDDDD"/>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6600" b="0" i="0" u="none" strike="noStrike" cap="none" normalizeH="0" baseline="0" dirty="0" smtClean="0">
                  <a:ln>
                    <a:noFill/>
                  </a:ln>
                  <a:solidFill>
                    <a:schemeClr val="tx1"/>
                  </a:solidFill>
                  <a:effectLst/>
                  <a:latin typeface="Times New Roman" pitchFamily="18" charset="0"/>
                  <a:cs typeface="Arial" pitchFamily="34" charset="0"/>
                </a:rPr>
                <a:t>{</a:t>
              </a:r>
              <a:endParaRPr kumimoji="0" lang="en-US" sz="6600" b="0" i="0" u="none" strike="noStrike" cap="none" normalizeH="0" baseline="0" dirty="0" smtClean="0">
                <a:ln>
                  <a:noFill/>
                </a:ln>
                <a:solidFill>
                  <a:schemeClr val="tx1"/>
                </a:solidFill>
                <a:effectLst/>
                <a:latin typeface="Arial" pitchFamily="34" charset="0"/>
                <a:cs typeface="Arial" pitchFamily="34" charset="0"/>
              </a:endParaRPr>
            </a:p>
          </p:txBody>
        </p:sp>
        <p:sp>
          <p:nvSpPr>
            <p:cNvPr id="1031" name="Text Box 7"/>
            <p:cNvSpPr txBox="1">
              <a:spLocks noChangeArrowheads="1"/>
            </p:cNvSpPr>
            <p:nvPr/>
          </p:nvSpPr>
          <p:spPr bwMode="auto">
            <a:xfrm>
              <a:off x="9686" y="4418"/>
              <a:ext cx="544" cy="423"/>
            </a:xfrm>
            <a:prstGeom prst="rect">
              <a:avLst/>
            </a:prstGeom>
            <a:solidFill>
              <a:srgbClr val="DDDDDD"/>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6600" b="0" i="0" u="none" strike="noStrike" cap="none" normalizeH="0" baseline="0" dirty="0" smtClean="0">
                  <a:ln>
                    <a:noFill/>
                  </a:ln>
                  <a:solidFill>
                    <a:schemeClr val="tx1"/>
                  </a:solidFill>
                  <a:effectLst/>
                  <a:latin typeface="Times New Roman" pitchFamily="18" charset="0"/>
                  <a:cs typeface="Arial" pitchFamily="34" charset="0"/>
                </a:rPr>
                <a:t>}</a:t>
              </a:r>
              <a:endParaRPr kumimoji="0" lang="en-US" sz="6600" b="0" i="0" u="none" strike="noStrike" cap="none" normalizeH="0" baseline="0" dirty="0" smtClean="0">
                <a:ln>
                  <a:noFill/>
                </a:ln>
                <a:solidFill>
                  <a:schemeClr val="tx1"/>
                </a:solidFill>
                <a:effectLst/>
                <a:latin typeface="Arial" pitchFamily="34" charset="0"/>
                <a:cs typeface="Arial" pitchFamily="34" charset="0"/>
              </a:endParaRPr>
            </a:p>
          </p:txBody>
        </p:sp>
      </p:grpSp>
      <p:sp>
        <p:nvSpPr>
          <p:cNvPr id="12" name="Footer Placeholder 2"/>
          <p:cNvSpPr txBox="1">
            <a:spLocks/>
          </p:cNvSpPr>
          <p:nvPr/>
        </p:nvSpPr>
        <p:spPr>
          <a:xfrm>
            <a:off x="8229600" y="6638544"/>
            <a:ext cx="914400" cy="219456"/>
          </a:xfrm>
          <a:prstGeom prst="rect">
            <a:avLst/>
          </a:prstGeom>
          <a:noFill/>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800" dirty="0" smtClean="0"/>
              <a:t>PP-</a:t>
            </a:r>
            <a:r>
              <a:rPr kumimoji="0" lang="en-US" sz="800" b="0" i="0" u="none" strike="noStrike" kern="1200" cap="none" spc="0" normalizeH="0" baseline="0" noProof="0" dirty="0" smtClean="0">
                <a:ln>
                  <a:noFill/>
                </a:ln>
                <a:solidFill>
                  <a:schemeClr val="tx1"/>
                </a:solidFill>
                <a:effectLst/>
                <a:uLnTx/>
                <a:uFillTx/>
                <a:latin typeface="+mn-lt"/>
                <a:ea typeface="+mn-ea"/>
                <a:cs typeface="+mn-cs"/>
              </a:rPr>
              <a:t>GS-1010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 2010 Template.potx</Template>
  <TotalTime>24939</TotalTime>
  <Words>13591</Words>
  <Application>Microsoft Office PowerPoint</Application>
  <PresentationFormat>On-screen Show (4:3)</PresentationFormat>
  <Paragraphs>2045</Paragraphs>
  <Slides>121</Slides>
  <Notes>105</Notes>
  <HiddenSlides>0</HiddenSlides>
  <MMClips>0</MMClips>
  <ScaleCrop>false</ScaleCrop>
  <HeadingPairs>
    <vt:vector size="4" baseType="variant">
      <vt:variant>
        <vt:lpstr>Theme</vt:lpstr>
      </vt:variant>
      <vt:variant>
        <vt:i4>1</vt:i4>
      </vt:variant>
      <vt:variant>
        <vt:lpstr>Slide Titles</vt:lpstr>
      </vt:variant>
      <vt:variant>
        <vt:i4>121</vt:i4>
      </vt:variant>
    </vt:vector>
  </HeadingPairs>
  <TitlesOfParts>
    <vt:vector size="122" baseType="lpstr">
      <vt:lpstr>QAD 2010 Template</vt:lpstr>
      <vt:lpstr>Introduction to Progress Programming</vt:lpstr>
      <vt:lpstr>Agenda</vt:lpstr>
      <vt:lpstr>Introduction to Progress</vt:lpstr>
      <vt:lpstr>Lesson 2 Goals</vt:lpstr>
      <vt:lpstr>Progress Components</vt:lpstr>
      <vt:lpstr>Database Concepts</vt:lpstr>
      <vt:lpstr>Database Concepts</vt:lpstr>
      <vt:lpstr>Data Dictionary</vt:lpstr>
      <vt:lpstr>Exercise 2-1: Enter Progress Editor </vt:lpstr>
      <vt:lpstr>Exercise 2-2: Enter Data Dictionary</vt:lpstr>
      <vt:lpstr>Table Naming Conventions</vt:lpstr>
      <vt:lpstr>Field Naming Conventions</vt:lpstr>
      <vt:lpstr>Example Table/Field Names</vt:lpstr>
      <vt:lpstr>Exercise 2-3: Naming Conventions</vt:lpstr>
      <vt:lpstr>Field Definition</vt:lpstr>
      <vt:lpstr>Field Definition: Formatting</vt:lpstr>
      <vt:lpstr>Field Definition: Validation</vt:lpstr>
      <vt:lpstr>Data Types</vt:lpstr>
      <vt:lpstr>Exercise 2-4: Field Definitions</vt:lpstr>
      <vt:lpstr>Qualifying Field and Table Names</vt:lpstr>
      <vt:lpstr>Indexes</vt:lpstr>
      <vt:lpstr>Exercise 2-5: Indexes</vt:lpstr>
      <vt:lpstr>Database Files</vt:lpstr>
      <vt:lpstr>Database File Types</vt:lpstr>
      <vt:lpstr>Multi-Volume Components</vt:lpstr>
      <vt:lpstr>Slide 26</vt:lpstr>
      <vt:lpstr>Slide 27</vt:lpstr>
      <vt:lpstr>Review</vt:lpstr>
      <vt:lpstr>Using the Progress Editor</vt:lpstr>
      <vt:lpstr>Lesson 3 Goals</vt:lpstr>
      <vt:lpstr>Entering the Progress Editor</vt:lpstr>
      <vt:lpstr>Standard File Types</vt:lpstr>
      <vt:lpstr>Saving a Progress Program</vt:lpstr>
      <vt:lpstr>Retrieving a Progress Program</vt:lpstr>
      <vt:lpstr>Exercise 3-1: Using the Editor</vt:lpstr>
      <vt:lpstr>Reviewing Error Messages</vt:lpstr>
      <vt:lpstr>Exercise 3-2: Error Messages</vt:lpstr>
      <vt:lpstr>Copy/Paste/Delete Text</vt:lpstr>
      <vt:lpstr>Buffer List</vt:lpstr>
      <vt:lpstr>Search and Replace</vt:lpstr>
      <vt:lpstr>Executing Progress Procedures</vt:lpstr>
      <vt:lpstr>Compiling Code</vt:lpstr>
      <vt:lpstr>Compile XREF</vt:lpstr>
      <vt:lpstr>XREF Output (partial)</vt:lpstr>
      <vt:lpstr>Compile Listing</vt:lpstr>
      <vt:lpstr>Leaving the Progress Editor</vt:lpstr>
      <vt:lpstr>Exercise 3-3: Leaving</vt:lpstr>
      <vt:lpstr>Review</vt:lpstr>
      <vt:lpstr>Creating Simple Procedures</vt:lpstr>
      <vt:lpstr>Lesson 4 Goals</vt:lpstr>
      <vt:lpstr>Syntax Used in the Class</vt:lpstr>
      <vt:lpstr>Progress Syntax Elements</vt:lpstr>
      <vt:lpstr>Displaying an Expression</vt:lpstr>
      <vt:lpstr>Comments</vt:lpstr>
      <vt:lpstr>Exercise 4-1: DISPLAY</vt:lpstr>
      <vt:lpstr>Retrieving Records and Displaying Fields</vt:lpstr>
      <vt:lpstr>Exercise 4-2: Retrieve and Display</vt:lpstr>
      <vt:lpstr>NO-LOCK with Record Retrieval</vt:lpstr>
      <vt:lpstr>MESSAGE Statement</vt:lpstr>
      <vt:lpstr>ALERT-BOX Phrase</vt:lpstr>
      <vt:lpstr>PAUSE Statement</vt:lpstr>
      <vt:lpstr>Exercise 4-3: Display Customer Data</vt:lpstr>
      <vt:lpstr>INPUT/OUTPUT</vt:lpstr>
      <vt:lpstr>Directing Output to Printer</vt:lpstr>
      <vt:lpstr>Exercise 4-4: Output </vt:lpstr>
      <vt:lpstr>PUT Statement</vt:lpstr>
      <vt:lpstr>Output to Multiple Streams</vt:lpstr>
      <vt:lpstr>EXPORT Statement</vt:lpstr>
      <vt:lpstr>INPUT Statement</vt:lpstr>
      <vt:lpstr>IMPORT Statement</vt:lpstr>
      <vt:lpstr>IMPORT Statement Continued</vt:lpstr>
      <vt:lpstr>Review</vt:lpstr>
      <vt:lpstr>Formatting, Sorting, and Report Totals</vt:lpstr>
      <vt:lpstr>Lesson 5 Goals</vt:lpstr>
      <vt:lpstr>Formatting Field Characteristics</vt:lpstr>
      <vt:lpstr>Exercise 5-1: Field Format </vt:lpstr>
      <vt:lpstr>Sorting Records Using an Index</vt:lpstr>
      <vt:lpstr>Exercise 5-2: Sorting Records</vt:lpstr>
      <vt:lpstr>Sorting Records with BY</vt:lpstr>
      <vt:lpstr>Exercise 5-3: Sort Using BY</vt:lpstr>
      <vt:lpstr>Report Totals</vt:lpstr>
      <vt:lpstr>Exercise 5-4: Report Totals </vt:lpstr>
      <vt:lpstr>Sort Breaks and Subtotals</vt:lpstr>
      <vt:lpstr>Exercise 5-5: Sort Breaks and Subtotals</vt:lpstr>
      <vt:lpstr>Sort Break Handling</vt:lpstr>
      <vt:lpstr>Exercise 5-6: Sort Break</vt:lpstr>
      <vt:lpstr>ACCUMULATE</vt:lpstr>
      <vt:lpstr>ACCUM Function</vt:lpstr>
      <vt:lpstr>Formatting Frame Characteristics</vt:lpstr>
      <vt:lpstr>Exercise 5-7: Formatting Frame</vt:lpstr>
      <vt:lpstr>Review</vt:lpstr>
      <vt:lpstr>Selecting Specific Records</vt:lpstr>
      <vt:lpstr>Lesson 6 Goals</vt:lpstr>
      <vt:lpstr>Retrieving Specific Records</vt:lpstr>
      <vt:lpstr>Equality, Range, and Sort Matches </vt:lpstr>
      <vt:lpstr>Exercise 6-1: Retrieving Specific Records</vt:lpstr>
      <vt:lpstr>BEGINS and MATCHES</vt:lpstr>
      <vt:lpstr>Exercise 6-2: BEGINS and MATCHES</vt:lpstr>
      <vt:lpstr>Conditional Expressions</vt:lpstr>
      <vt:lpstr>Exercise 6-3: Conditional Expressions</vt:lpstr>
      <vt:lpstr>Retrieving Records with an Index</vt:lpstr>
      <vt:lpstr>Choosing a Single Index</vt:lpstr>
      <vt:lpstr>Unique Index Equality Matches</vt:lpstr>
      <vt:lpstr>Most Active Equality Matches</vt:lpstr>
      <vt:lpstr>Most Active Range Matches</vt:lpstr>
      <vt:lpstr>Most Active Sort Matches</vt:lpstr>
      <vt:lpstr>Alphabetic Index Selection</vt:lpstr>
      <vt:lpstr>Primary Index</vt:lpstr>
      <vt:lpstr>Some Indexing Guidelines</vt:lpstr>
      <vt:lpstr>Exercise 6-4: Using Indexes</vt:lpstr>
      <vt:lpstr>IF … THEN … ELSE Conditional Test </vt:lpstr>
      <vt:lpstr>Exercise 6-5: IF … THEN … ELSE</vt:lpstr>
      <vt:lpstr>Grouping Statements in a Block</vt:lpstr>
      <vt:lpstr>CASE Statement</vt:lpstr>
      <vt:lpstr>CASE Statement Example</vt:lpstr>
      <vt:lpstr>Data Buffers</vt:lpstr>
      <vt:lpstr>Data Movement</vt:lpstr>
      <vt:lpstr>PROMPT-FOR Statement</vt:lpstr>
      <vt:lpstr>PROMPT-FOR Alternate</vt:lpstr>
      <vt:lpstr>Exercise 6-6: PROMPT-FOR</vt:lpstr>
      <vt:lpstr>Review</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jdk</dc:creator>
  <cp:lastModifiedBy>Administrator</cp:lastModifiedBy>
  <cp:revision>2417</cp:revision>
  <dcterms:created xsi:type="dcterms:W3CDTF">2010-10-05T00:44:07Z</dcterms:created>
  <dcterms:modified xsi:type="dcterms:W3CDTF">2014-01-29T22:01:17Z</dcterms:modified>
</cp:coreProperties>
</file>