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comments/comment77.xml" ContentType="application/vnd.openxmlformats-officedocument.presentationml.comments+xml"/>
  <Override PartName="/ppt/slides/slide36.xml" ContentType="application/vnd.openxmlformats-officedocument.presentationml.slide+xml"/>
  <Override PartName="/ppt/slides/slide83.xml" ContentType="application/vnd.openxmlformats-officedocument.presentationml.slide+xml"/>
  <Override PartName="/ppt/comments/comment19.xml" ContentType="application/vnd.openxmlformats-officedocument.presentationml.comments+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comments/comment55.xml" ContentType="application/vnd.openxmlformats-officedocument.presentationml.comments+xml"/>
  <Override PartName="/ppt/notesSlides/notesSlide85.xml" ContentType="application/vnd.openxmlformats-officedocument.presentationml.notesSlide+xml"/>
  <Override PartName="/ppt/comments/comment66.xml" ContentType="application/vnd.openxmlformats-officedocument.presentationml.comments+xml"/>
  <Override PartName="/ppt/notesSlides/notesSlide96.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comments/comment44.xml" ContentType="application/vnd.openxmlformats-officedocument.presentationml.comments+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33.xml" ContentType="application/vnd.openxmlformats-officedocument.presentationml.comments+xml"/>
  <Override PartName="/ppt/notesSlides/notesSlide63.xml" ContentType="application/vnd.openxmlformats-officedocument.presentationml.notesSlide+xml"/>
  <Override PartName="/ppt/comments/comment80.xml" ContentType="application/vnd.openxmlformats-officedocument.presentationml.comments+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comments/comment22.xml" ContentType="application/vnd.openxmlformats-officedocument.presentationml.comment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ppt/slides/slide99.xml" ContentType="application/vnd.openxmlformats-officedocument.presentationml.slide+xml"/>
  <Override PartName="/ppt/notesSlides/notesSlide7.xml" ContentType="application/vnd.openxmlformats-officedocument.presentationml.notesSlide+xml"/>
  <Override PartName="/ppt/diagrams/layout1.xml" ContentType="application/vnd.openxmlformats-officedocument.drawingml.diagramLayout+xml"/>
  <Override PartName="/ppt/slides/slide77.xml" ContentType="application/vnd.openxmlformats-officedocument.presentationml.slide+xml"/>
  <Override PartName="/ppt/slides/slide8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68.xml" ContentType="application/vnd.openxmlformats-officedocument.presentationml.notesSlide+xml"/>
  <Override PartName="/ppt/comments/comment49.xml" ContentType="application/vnd.openxmlformats-officedocument.presentationml.comments+xml"/>
  <Override PartName="/ppt/notesSlides/notesSlide79.xml" ContentType="application/vnd.openxmlformats-officedocument.presentationml.notesSlide+xml"/>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comments/comment27.xml" ContentType="application/vnd.openxmlformats-officedocument.presentationml.comments+xml"/>
  <Override PartName="/ppt/notesSlides/notesSlide57.xml" ContentType="application/vnd.openxmlformats-officedocument.presentationml.notesSlide+xml"/>
  <Override PartName="/ppt/comments/comment38.xml" ContentType="application/vnd.openxmlformats-officedocument.presentationml.comments+xml"/>
  <Override PartName="/ppt/notesSlides/notesSlide102.xml" ContentType="application/vnd.openxmlformats-officedocument.presentationml.notesSlide+xml"/>
  <Override PartName="/ppt/comments/comment74.xml" ContentType="application/vnd.openxmlformats-officedocument.presentationml.comments+xml"/>
  <Override PartName="/ppt/notesSlides/notesSlide113.xml" ContentType="application/vnd.openxmlformats-officedocument.presentationml.notesSlid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comments/comment16.xml" ContentType="application/vnd.openxmlformats-officedocument.presentationml.comments+xml"/>
  <Override PartName="/ppt/notesSlides/notesSlide46.xml" ContentType="application/vnd.openxmlformats-officedocument.presentationml.notesSlide+xml"/>
  <Override PartName="/ppt/comments/comment63.xml" ContentType="application/vnd.openxmlformats-officedocument.presentationml.comments+xml"/>
  <Override PartName="/ppt/notesSlides/notesSlide93.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comments/comment52.xml" ContentType="application/vnd.openxmlformats-officedocument.presentationml.comments+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comments/comment30.xml" ContentType="application/vnd.openxmlformats-officedocument.presentationml.comments+xml"/>
  <Override PartName="/ppt/notesSlides/notesSlide60.xml" ContentType="application/vnd.openxmlformats-officedocument.presentationml.notesSlide+xml"/>
  <Override PartName="/ppt/comments/comment41.xml" ContentType="application/vnd.openxmlformats-officedocument.presentationml.comments+xml"/>
  <Override PartName="/ppt/slides/slide119.xml" ContentType="application/vnd.openxmlformats-officedocument.presentationml.slide+xml"/>
  <Override PartName="/ppt/slideLayouts/slideLayout10.xml" ContentType="application/vnd.openxmlformats-officedocument.presentationml.slideLayout+xml"/>
  <Override PartName="/ppt/comments/comment1.xml" ContentType="application/vnd.openxmlformats-officedocument.presentationml.comments+xml"/>
  <Override PartName="/ppt/slides/slide108.xml" ContentType="application/vnd.openxmlformats-officedocument.presentationml.slide+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comments/comment79.xml" ContentType="application/vnd.openxmlformats-officedocument.presentationml.comments+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comments/comment57.xml" ContentType="application/vnd.openxmlformats-officedocument.presentationml.comments+xml"/>
  <Override PartName="/ppt/notesSlides/notesSlide87.xml" ContentType="application/vnd.openxmlformats-officedocument.presentationml.notesSlide+xml"/>
  <Override PartName="/ppt/comments/comment68.xml" ContentType="application/vnd.openxmlformats-officedocument.presentationml.comments+xml"/>
  <Override PartName="/ppt/notesSlides/notesSlide98.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comments/comment46.xml" ContentType="application/vnd.openxmlformats-officedocument.presentationml.comments+xml"/>
  <Override PartName="/ppt/notesSlides/notesSlide76.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Default Extension="wmf" ContentType="image/x-wmf"/>
  <Override PartName="/ppt/comments/comment35.xml" ContentType="application/vnd.openxmlformats-officedocument.presentationml.comments+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comments/comment24.xml" ContentType="application/vnd.openxmlformats-officedocument.presentationml.comments+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comments/comment60.xml" ContentType="application/vnd.openxmlformats-officedocument.presentationml.comments+xml"/>
  <Override PartName="/ppt/notesSlides/notesSlide90.xml" ContentType="application/vnd.openxmlformats-officedocument.presentationml.notesSlide+xml"/>
  <Override PartName="/ppt/comments/comment71.xml" ContentType="application/vnd.openxmlformats-officedocument.presentationml.comments+xml"/>
  <Override PartName="/ppt/slides/slide30.xml" ContentType="application/vnd.openxmlformats-officedocument.presentationml.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116.xml" ContentType="application/vnd.openxmlformats-officedocument.presentationml.slide+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s/slide105.xml" ContentType="application/vnd.openxmlformats-officedocument.presentationml.slide+xml"/>
  <Override PartName="/ppt/theme/theme4.xml" ContentType="application/vnd.openxmlformats-officedocument.theme+xml"/>
  <Override PartName="/ppt/notesSlides/notesSlide1.xml" ContentType="application/vnd.openxmlformats-officedocument.presentationml.notesSlide+xml"/>
  <Override PartName="/ppt/comments/comment29.xml" ContentType="application/vnd.openxmlformats-officedocument.presentationml.comments+xml"/>
  <Override PartName="/ppt/notesSlides/notesSlide59.xml" ContentType="application/vnd.openxmlformats-officedocument.presentationml.notesSlide+xml"/>
  <Override PartName="/ppt/notesSlides/notesSlide104.xml" ContentType="application/vnd.openxmlformats-officedocument.presentationml.notesSlide+xml"/>
  <Override PartName="/ppt/comments/comment76.xml" ContentType="application/vnd.openxmlformats-officedocument.presentationml.comments+xml"/>
  <Override PartName="/ppt/slides/slide46.xml" ContentType="application/vnd.openxmlformats-officedocument.presentationml.slide+xml"/>
  <Override PartName="/ppt/slides/slide93.xml" ContentType="application/vnd.openxmlformats-officedocument.presentationml.slide+xml"/>
  <Override PartName="/ppt/comments/comment18.xml" ContentType="application/vnd.openxmlformats-officedocument.presentationml.comments+xml"/>
  <Override PartName="/ppt/notesSlides/notesSlide48.xml" ContentType="application/vnd.openxmlformats-officedocument.presentationml.notesSlide+xml"/>
  <Override PartName="/ppt/comments/comment65.xml" ContentType="application/vnd.openxmlformats-officedocument.presentationml.comments+xml"/>
  <Override PartName="/ppt/notesSlides/notesSlide95.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comments/comment54.xml" ContentType="application/vnd.openxmlformats-officedocument.presentationml.comments+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comments/comment32.xml" ContentType="application/vnd.openxmlformats-officedocument.presentationml.comments+xml"/>
  <Override PartName="/ppt/notesSlides/notesSlide62.xml" ContentType="application/vnd.openxmlformats-officedocument.presentationml.notesSlide+xml"/>
  <Override PartName="/ppt/comments/comment43.xml" ContentType="application/vnd.openxmlformats-officedocument.presentationml.comments+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comments/comment3.xml" ContentType="application/vnd.openxmlformats-officedocument.presentationml.comments+xml"/>
  <Override PartName="/ppt/comments/comment21.xml" ContentType="application/vnd.openxmlformats-officedocument.presentationml.comments+xml"/>
  <Override PartName="/ppt/notesSlides/notesSlide51.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diagrams/data1.xml" ContentType="application/vnd.openxmlformats-officedocument.drawingml.diagramData+xml"/>
  <Override PartName="/ppt/comments/comment59.xml" ContentType="application/vnd.openxmlformats-officedocument.presentationml.comments+xml"/>
  <Override PartName="/ppt/notesSlides/notesSlide89.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comments/comment48.xml" ContentType="application/vnd.openxmlformats-officedocument.presentationml.comments+xml"/>
  <Override PartName="/ppt/notesSlides/notesSlide78.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37.xml" ContentType="application/vnd.openxmlformats-officedocument.presentationml.comments+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comments/comment8.xml" ContentType="application/vnd.openxmlformats-officedocument.presentationml.comments+xml"/>
  <Override PartName="/ppt/notesSlides/notesSlide45.xml" ContentType="application/vnd.openxmlformats-officedocument.presentationml.notesSlide+xml"/>
  <Override PartName="/ppt/comments/comment26.xml" ContentType="application/vnd.openxmlformats-officedocument.presentationml.comments+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comments/comment73.xml" ContentType="application/vnd.openxmlformats-officedocument.presentationml.comments+xml"/>
  <Override PartName="/ppt/slides/slide32.xml" ContentType="application/vnd.openxmlformats-officedocument.presentationml.slide+xml"/>
  <Override PartName="/ppt/comments/comment15.xml" ContentType="application/vnd.openxmlformats-officedocument.presentationml.comments+xml"/>
  <Override PartName="/ppt/notesSlides/notesSlide34.xml" ContentType="application/vnd.openxmlformats-officedocument.presentationml.notesSlide+xml"/>
  <Override PartName="/ppt/comments/comment51.xml" ContentType="application/vnd.openxmlformats-officedocument.presentationml.comments+xml"/>
  <Override PartName="/ppt/notesSlides/notesSlide81.xml" ContentType="application/vnd.openxmlformats-officedocument.presentationml.notesSlide+xml"/>
  <Override PartName="/ppt/comments/comment62.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comments/comment40.xml" ContentType="application/vnd.openxmlformats-officedocument.presentationml.comments+xml"/>
  <Override PartName="/ppt/notesSlides/notesSlide70.xml" ContentType="application/vnd.openxmlformats-officedocument.presentationml.notes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comments/comment78.xml" ContentType="application/vnd.openxmlformats-officedocument.presentationml.comment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comments/comment67.xml" ContentType="application/vnd.openxmlformats-officedocument.presentationml.comments+xml"/>
  <Override PartName="/ppt/notesSlides/notesSlide97.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comments/comment56.xml" ContentType="application/vnd.openxmlformats-officedocument.presentationml.comments+xml"/>
  <Override PartName="/ppt/notesSlides/notesSlide86.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comments/comment34.xml" ContentType="application/vnd.openxmlformats-officedocument.presentationml.comments+xml"/>
  <Override PartName="/ppt/notesSlides/notesSlide64.xml" ContentType="application/vnd.openxmlformats-officedocument.presentationml.notesSlide+xml"/>
  <Override PartName="/ppt/comments/comment45.xml" ContentType="application/vnd.openxmlformats-officedocument.presentationml.comments+xml"/>
  <Override PartName="/ppt/notesSlides/notesSlide75.xml" ContentType="application/vnd.openxmlformats-officedocument.presentationml.notesSlide+xml"/>
  <Override PartName="/ppt/comments/comment81.xml" ContentType="application/vnd.openxmlformats-officedocument.presentationml.comments+xml"/>
  <Override PartName="/ppt/slides/slide51.xml" ContentType="application/vnd.openxmlformats-officedocument.presentationml.slide+xml"/>
  <Override PartName="/ppt/slideLayouts/slideLayout14.xml" ContentType="application/vnd.openxmlformats-officedocument.presentationml.slideLayout+xml"/>
  <Override PartName="/ppt/comments/comment5.xml" ContentType="application/vnd.openxmlformats-officedocument.presentationml.comments+xml"/>
  <Override PartName="/ppt/comments/comment23.xml" ContentType="application/vnd.openxmlformats-officedocument.presentationml.comments+xml"/>
  <Override PartName="/ppt/notesSlides/notesSlide53.xml" ContentType="application/vnd.openxmlformats-officedocument.presentationml.notesSlide+xml"/>
  <Override PartName="/ppt/comments/comment70.xml" ContentType="application/vnd.openxmlformats-officedocument.presentationml.comments+xml"/>
  <Override PartName="/ppt/slides/slide40.xml" ContentType="application/vnd.openxmlformats-officedocument.presentationml.slide+xml"/>
  <Override PartName="/ppt/comments/comment12.xml" ContentType="application/vnd.openxmlformats-officedocument.presentationml.comments+xml"/>
  <Override PartName="/ppt/notesSlides/notesSlide42.xml" ContentType="application/vnd.openxmlformats-officedocument.presentationml.notes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s/slide89.xml" ContentType="application/vnd.openxmlformats-officedocument.presentationml.slide+xml"/>
  <Override PartName="/ppt/slides/slide78.xml" ContentType="application/vnd.openxmlformats-officedocument.presentationml.slide+xml"/>
  <Override PartName="/ppt/slides/slide115.xml" ContentType="application/vnd.openxmlformats-officedocument.presentationml.slide+xml"/>
  <Override PartName="/ppt/handoutMasters/handoutMaster1.xml" ContentType="application/vnd.openxmlformats-officedocument.presentationml.handoutMaster+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comments/comment39.xml" ContentType="application/vnd.openxmlformats-officedocument.presentationml.comments+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comments/comment28.xml" ContentType="application/vnd.openxmlformats-officedocument.presentationml.comments+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comments/comment75.xml" ContentType="application/vnd.openxmlformats-officedocument.presentationml.comments+xml"/>
  <Override PartName="/ppt/slides/slide34.xml" ContentType="application/vnd.openxmlformats-officedocument.presentationml.slide+xml"/>
  <Override PartName="/ppt/slides/slide81.xml" ContentType="application/vnd.openxmlformats-officedocument.presentationml.slide+xml"/>
  <Override PartName="/ppt/comments/comment17.xml" ContentType="application/vnd.openxmlformats-officedocument.presentationml.comments+xml"/>
  <Override PartName="/ppt/notesSlides/notesSlide36.xml" ContentType="application/vnd.openxmlformats-officedocument.presentationml.notesSlide+xml"/>
  <Override PartName="/ppt/comments/comment53.xml" ContentType="application/vnd.openxmlformats-officedocument.presentationml.comments+xml"/>
  <Override PartName="/ppt/notesSlides/notesSlide83.xml" ContentType="application/vnd.openxmlformats-officedocument.presentationml.notesSlide+xml"/>
  <Override PartName="/ppt/comments/comment64.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comments/comment42.xml" ContentType="application/vnd.openxmlformats-officedocument.presentationml.comments+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comments/comment31.xml" ContentType="application/vnd.openxmlformats-officedocument.presentationml.comments+xml"/>
  <Override PartName="/ppt/notesSlides/notesSlide61.xml" ContentType="application/vnd.openxmlformats-officedocument.presentationml.notesSlide+xml"/>
  <Override PartName="/ppt/commentAuthors.xml" ContentType="application/vnd.openxmlformats-officedocument.presentationml.commentAuthors+xml"/>
  <Override PartName="/ppt/comments/comment2.xml" ContentType="application/vnd.openxmlformats-officedocument.presentationml.comments+xml"/>
  <Override PartName="/ppt/comments/comment20.xml" ContentType="application/vnd.openxmlformats-officedocument.presentationml.comments+xml"/>
  <Override PartName="/ppt/notesSlides/notesSlide50.xml" ContentType="application/vnd.openxmlformats-officedocument.presentationml.notesSlide+xml"/>
  <Override PartName="/ppt/slides/slide109.xml" ContentType="application/vnd.openxmlformats-officedocument.presentationml.slide+xml"/>
  <Override PartName="/ppt/notesSlides/notesSlide108.xml" ContentType="application/vnd.openxmlformats-officedocument.presentationml.notesSlide+xml"/>
  <Override PartName="/ppt/slides/slide97.xml" ContentType="application/vnd.openxmlformats-officedocument.presentationml.slide+xml"/>
  <Override PartName="/ppt/notesSlides/notesSlide5.xml" ContentType="application/vnd.openxmlformats-officedocument.presentationml.notesSlide+xml"/>
  <Override PartName="/ppt/comments/comment69.xml" ContentType="application/vnd.openxmlformats-officedocument.presentationml.comments+xml"/>
  <Override PartName="/ppt/notesSlides/notesSlide99.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comments/comment58.xml" ContentType="application/vnd.openxmlformats-officedocument.presentationml.comments+xml"/>
  <Override PartName="/ppt/notesSlides/notesSlide88.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comments/comment36.xml" ContentType="application/vnd.openxmlformats-officedocument.presentationml.comments+xml"/>
  <Override PartName="/ppt/notesSlides/notesSlide66.xml" ContentType="application/vnd.openxmlformats-officedocument.presentationml.notesSlide+xml"/>
  <Override PartName="/ppt/comments/comment47.xml" ContentType="application/vnd.openxmlformats-officedocument.presentationml.comments+xml"/>
  <Override PartName="/ppt/notesSlides/notesSlide77.xml" ContentType="application/vnd.openxmlformats-officedocument.presentationml.notesSlide+xml"/>
  <Override PartName="/ppt/diagrams/drawing1.xml" ContentType="application/vnd.ms-office.drawingml.diagramDrawing+xml"/>
  <Override PartName="/ppt/slides/slide53.xml" ContentType="application/vnd.openxmlformats-officedocument.presentationml.slide+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comments/comment25.xml" ContentType="application/vnd.openxmlformats-officedocument.presentationml.comments+xml"/>
  <Override PartName="/ppt/diagrams/quickStyle1.xml" ContentType="application/vnd.openxmlformats-officedocument.drawingml.diagramStyle+xml"/>
  <Override PartName="/ppt/notesSlides/notesSlide55.xml" ContentType="application/vnd.openxmlformats-officedocument.presentationml.notesSlide+xml"/>
  <Override PartName="/ppt/notesSlides/notesSlide100.xml" ContentType="application/vnd.openxmlformats-officedocument.presentationml.notesSlide+xml"/>
  <Override PartName="/ppt/comments/comment72.xml" ContentType="application/vnd.openxmlformats-officedocument.presentationml.comments+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comments/comment14.xml" ContentType="application/vnd.openxmlformats-officedocument.presentationml.comments+xml"/>
  <Override PartName="/ppt/notesSlides/notesSlide44.xml" ContentType="application/vnd.openxmlformats-officedocument.presentationml.notesSlide+xml"/>
  <Override PartName="/ppt/comments/comment61.xml" ContentType="application/vnd.openxmlformats-officedocument.presentationml.comments+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comments/comment50.xml" ContentType="application/vnd.openxmlformats-officedocument.presentationml.comments+xml"/>
  <Override PartName="/ppt/notesSlides/notesSlide80.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1" r:id="rId1"/>
    <p:sldMasterId id="2147483742" r:id="rId2"/>
  </p:sldMasterIdLst>
  <p:notesMasterIdLst>
    <p:notesMasterId r:id="rId122"/>
  </p:notesMasterIdLst>
  <p:handoutMasterIdLst>
    <p:handoutMasterId r:id="rId123"/>
  </p:handoutMasterIdLst>
  <p:sldIdLst>
    <p:sldId id="703" r:id="rId3"/>
    <p:sldId id="722" r:id="rId4"/>
    <p:sldId id="787" r:id="rId5"/>
    <p:sldId id="492" r:id="rId6"/>
    <p:sldId id="792" r:id="rId7"/>
    <p:sldId id="500" r:id="rId8"/>
    <p:sldId id="791" r:id="rId9"/>
    <p:sldId id="709" r:id="rId10"/>
    <p:sldId id="662" r:id="rId11"/>
    <p:sldId id="725" r:id="rId12"/>
    <p:sldId id="793" r:id="rId13"/>
    <p:sldId id="626" r:id="rId14"/>
    <p:sldId id="663" r:id="rId15"/>
    <p:sldId id="706" r:id="rId16"/>
    <p:sldId id="627" r:id="rId17"/>
    <p:sldId id="628" r:id="rId18"/>
    <p:sldId id="705" r:id="rId19"/>
    <p:sldId id="707" r:id="rId20"/>
    <p:sldId id="629" r:id="rId21"/>
    <p:sldId id="664" r:id="rId22"/>
    <p:sldId id="727" r:id="rId23"/>
    <p:sldId id="710" r:id="rId24"/>
    <p:sldId id="711" r:id="rId25"/>
    <p:sldId id="712" r:id="rId26"/>
    <p:sldId id="713" r:id="rId27"/>
    <p:sldId id="700" r:id="rId28"/>
    <p:sldId id="728" r:id="rId29"/>
    <p:sldId id="730" r:id="rId30"/>
    <p:sldId id="731" r:id="rId31"/>
    <p:sldId id="631" r:id="rId32"/>
    <p:sldId id="511" r:id="rId33"/>
    <p:sldId id="521" r:id="rId34"/>
    <p:sldId id="649" r:id="rId35"/>
    <p:sldId id="650" r:id="rId36"/>
    <p:sldId id="529" r:id="rId37"/>
    <p:sldId id="531" r:id="rId38"/>
    <p:sldId id="533" r:id="rId39"/>
    <p:sldId id="732" r:id="rId40"/>
    <p:sldId id="716" r:id="rId41"/>
    <p:sldId id="733" r:id="rId42"/>
    <p:sldId id="717" r:id="rId43"/>
    <p:sldId id="718" r:id="rId44"/>
    <p:sldId id="719" r:id="rId45"/>
    <p:sldId id="771" r:id="rId46"/>
    <p:sldId id="772" r:id="rId47"/>
    <p:sldId id="773" r:id="rId48"/>
    <p:sldId id="774" r:id="rId49"/>
    <p:sldId id="483" r:id="rId50"/>
    <p:sldId id="788" r:id="rId51"/>
    <p:sldId id="734" r:id="rId52"/>
    <p:sldId id="735" r:id="rId53"/>
    <p:sldId id="794" r:id="rId54"/>
    <p:sldId id="386" r:id="rId55"/>
    <p:sldId id="660" r:id="rId56"/>
    <p:sldId id="738" r:id="rId57"/>
    <p:sldId id="676" r:id="rId58"/>
    <p:sldId id="739" r:id="rId59"/>
    <p:sldId id="740" r:id="rId60"/>
    <p:sldId id="741" r:id="rId61"/>
    <p:sldId id="652" r:id="rId62"/>
    <p:sldId id="561" r:id="rId63"/>
    <p:sldId id="563" r:id="rId64"/>
    <p:sldId id="567" r:id="rId65"/>
    <p:sldId id="742" r:id="rId66"/>
    <p:sldId id="743" r:id="rId67"/>
    <p:sldId id="680" r:id="rId68"/>
    <p:sldId id="775" r:id="rId69"/>
    <p:sldId id="776" r:id="rId70"/>
    <p:sldId id="777" r:id="rId71"/>
    <p:sldId id="778" r:id="rId72"/>
    <p:sldId id="412" r:id="rId73"/>
    <p:sldId id="789" r:id="rId74"/>
    <p:sldId id="621" r:id="rId75"/>
    <p:sldId id="622" r:id="rId76"/>
    <p:sldId id="684" r:id="rId77"/>
    <p:sldId id="685" r:id="rId78"/>
    <p:sldId id="686" r:id="rId79"/>
    <p:sldId id="687" r:id="rId80"/>
    <p:sldId id="744" r:id="rId81"/>
    <p:sldId id="795" r:id="rId82"/>
    <p:sldId id="688" r:id="rId83"/>
    <p:sldId id="689" r:id="rId84"/>
    <p:sldId id="690" r:id="rId85"/>
    <p:sldId id="691" r:id="rId86"/>
    <p:sldId id="693" r:id="rId87"/>
    <p:sldId id="779" r:id="rId88"/>
    <p:sldId id="780" r:id="rId89"/>
    <p:sldId id="781" r:id="rId90"/>
    <p:sldId id="782" r:id="rId91"/>
    <p:sldId id="433" r:id="rId92"/>
    <p:sldId id="790" r:id="rId93"/>
    <p:sldId id="624" r:id="rId94"/>
    <p:sldId id="623" r:id="rId95"/>
    <p:sldId id="435" r:id="rId96"/>
    <p:sldId id="745" r:id="rId97"/>
    <p:sldId id="768" r:id="rId98"/>
    <p:sldId id="769" r:id="rId99"/>
    <p:sldId id="751" r:id="rId100"/>
    <p:sldId id="752" r:id="rId101"/>
    <p:sldId id="753" r:id="rId102"/>
    <p:sldId id="754" r:id="rId103"/>
    <p:sldId id="755" r:id="rId104"/>
    <p:sldId id="756" r:id="rId105"/>
    <p:sldId id="757" r:id="rId106"/>
    <p:sldId id="758" r:id="rId107"/>
    <p:sldId id="770" r:id="rId108"/>
    <p:sldId id="759" r:id="rId109"/>
    <p:sldId id="760" r:id="rId110"/>
    <p:sldId id="761" r:id="rId111"/>
    <p:sldId id="762" r:id="rId112"/>
    <p:sldId id="763" r:id="rId113"/>
    <p:sldId id="764" r:id="rId114"/>
    <p:sldId id="765" r:id="rId115"/>
    <p:sldId id="766" r:id="rId116"/>
    <p:sldId id="783" r:id="rId117"/>
    <p:sldId id="784" r:id="rId118"/>
    <p:sldId id="785" r:id="rId119"/>
    <p:sldId id="786" r:id="rId120"/>
    <p:sldId id="481" r:id="rId121"/>
  </p:sldIdLst>
  <p:sldSz cx="9144000" cy="6858000" type="screen4x3"/>
  <p:notesSz cx="6985000" cy="9271000"/>
  <p:defaultTextStyle>
    <a:defPPr>
      <a:defRPr lang="en-US"/>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10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6600"/>
    <a:srgbClr val="F8F8F8"/>
    <a:srgbClr val="33CCFF"/>
    <a:srgbClr val="FFCC99"/>
    <a:srgbClr val="FFCC66"/>
    <a:srgbClr val="CCFFFF"/>
    <a:srgbClr val="99FFCC"/>
    <a:srgbClr val="FF0066"/>
    <a:srgbClr val="96D0C8"/>
    <a:srgbClr val="6666F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9948" autoAdjust="0"/>
    <p:restoredTop sz="69750" autoAdjust="0"/>
  </p:normalViewPr>
  <p:slideViewPr>
    <p:cSldViewPr snapToGrid="0">
      <p:cViewPr>
        <p:scale>
          <a:sx n="66" d="100"/>
          <a:sy n="66" d="100"/>
        </p:scale>
        <p:origin x="-1098" y="-198"/>
      </p:cViewPr>
      <p:guideLst>
        <p:guide orient="horz" pos="2017"/>
        <p:guide orient="horz" pos="443"/>
        <p:guide pos="2875"/>
        <p:guide pos="251"/>
        <p:guide pos="4873"/>
      </p:guideLst>
    </p:cSldViewPr>
  </p:slideViewPr>
  <p:outlineViewPr>
    <p:cViewPr>
      <p:scale>
        <a:sx n="33" d="100"/>
        <a:sy n="33" d="100"/>
      </p:scale>
      <p:origin x="0" y="0"/>
    </p:cViewPr>
  </p:outlineViewPr>
  <p:notesTextViewPr>
    <p:cViewPr>
      <p:scale>
        <a:sx n="75" d="100"/>
        <a:sy n="75" d="100"/>
      </p:scale>
      <p:origin x="0" y="0"/>
    </p:cViewPr>
  </p:notesTextViewPr>
  <p:sorterViewPr>
    <p:cViewPr>
      <p:scale>
        <a:sx n="100" d="100"/>
        <a:sy n="100" d="100"/>
      </p:scale>
      <p:origin x="0" y="8682"/>
    </p:cViewPr>
  </p:sorterViewPr>
  <p:notesViewPr>
    <p:cSldViewPr snapToGrid="0">
      <p:cViewPr varScale="1">
        <p:scale>
          <a:sx n="70" d="100"/>
          <a:sy n="70" d="100"/>
        </p:scale>
        <p:origin x="-1536"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112" Type="http://schemas.openxmlformats.org/officeDocument/2006/relationships/slide" Target="slides/slide110.xml"/><Relationship Id="rId16" Type="http://schemas.openxmlformats.org/officeDocument/2006/relationships/slide" Target="slides/slide14.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handoutMaster" Target="handoutMasters/handoutMaster1.xml"/><Relationship Id="rId128" Type="http://schemas.openxmlformats.org/officeDocument/2006/relationships/tableStyles" Target="tableStyles.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13" Type="http://schemas.openxmlformats.org/officeDocument/2006/relationships/slide" Target="slides/slide111.xml"/><Relationship Id="rId118" Type="http://schemas.openxmlformats.org/officeDocument/2006/relationships/slide" Target="slides/slide116.xml"/><Relationship Id="rId126" Type="http://schemas.openxmlformats.org/officeDocument/2006/relationships/viewProps" Target="viewProp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slide" Target="slides/slide101.xml"/><Relationship Id="rId108" Type="http://schemas.openxmlformats.org/officeDocument/2006/relationships/slide" Target="slides/slide106.xml"/><Relationship Id="rId116" Type="http://schemas.openxmlformats.org/officeDocument/2006/relationships/slide" Target="slides/slide114.xml"/><Relationship Id="rId124" Type="http://schemas.openxmlformats.org/officeDocument/2006/relationships/commentAuthors" Target="commentAuthor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11" Type="http://schemas.openxmlformats.org/officeDocument/2006/relationships/slide" Target="slides/slide10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6" Type="http://schemas.openxmlformats.org/officeDocument/2006/relationships/slide" Target="slides/slide104.xml"/><Relationship Id="rId114" Type="http://schemas.openxmlformats.org/officeDocument/2006/relationships/slide" Target="slides/slide112.xml"/><Relationship Id="rId119" Type="http://schemas.openxmlformats.org/officeDocument/2006/relationships/slide" Target="slides/slide117.xml"/><Relationship Id="rId127" Type="http://schemas.openxmlformats.org/officeDocument/2006/relationships/theme" Target="theme/theme1.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presProps" Target="presProps.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61" Type="http://schemas.openxmlformats.org/officeDocument/2006/relationships/slide" Target="slides/slide59.xml"/><Relationship Id="rId82" Type="http://schemas.openxmlformats.org/officeDocument/2006/relationships/slide" Target="slides/slide80.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5-01-10T12:15:38.377" idx="105">
    <p:pos x="2851" y="182"/>
    <p:text>U</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04T23:13:50.921" idx="84">
    <p:pos x="1677" y="182"/>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1-04T23:13:55.818" idx="85">
    <p:pos x="2865" y="182"/>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1-04T23:14:09.099" idx="86">
    <p:pos x="3062" y="182"/>
    <p:text>H1</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1-04T23:14:17.462" idx="87">
    <p:pos x="1254" y="189"/>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1-04T23:14:21.243" idx="88">
    <p:pos x="962" y="182"/>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1-04T23:14:27.285" idx="89">
    <p:pos x="10" y="10"/>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1-04T23:14:38.795" idx="90">
    <p:pos x="3252" y="182"/>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1-04T23:16:51.156" idx="93">
    <p:pos x="2661" y="182"/>
    <p:text>H2</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1-04T23:17:51.017" idx="94">
    <p:pos x="2282" y="182"/>
    <p:text>H1</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1-04T23:19:29.258" idx="98">
    <p:pos x="2348" y="182"/>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1-04T23:12:01.896" idx="75">
    <p:pos x="1196" y="182"/>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1-04T23:19:45.268" idx="99">
    <p:pos x="3689" y="182"/>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1-04T23:19:50.188" idx="100">
    <p:pos x="2333" y="182"/>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1-04T23:19:56.129" idx="101">
    <p:pos x="3675" y="182"/>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1-04T23:20:00.223" idx="102">
    <p:pos x="3033" y="182"/>
    <p:text>H2</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1-04T23:18:04.420" idx="95">
    <p:pos x="2574" y="182"/>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1-04T23:18:16.485" idx="96">
    <p:pos x="4090" y="182"/>
    <p:text>H2</p:text>
  </p:cm>
</p:cmLst>
</file>

<file path=ppt/comments/comment26.xml><?xml version="1.0" encoding="utf-8"?>
<p:cmLst xmlns:a="http://schemas.openxmlformats.org/drawingml/2006/main" xmlns:r="http://schemas.openxmlformats.org/officeDocument/2006/relationships" xmlns:p="http://schemas.openxmlformats.org/presentationml/2006/main">
  <p:cm authorId="0" dt="2015-01-04T23:18:26.277" idx="97">
    <p:pos x="1553" y="182"/>
    <p:text>H1</p:text>
  </p:cm>
</p:cmLst>
</file>

<file path=ppt/comments/comment27.xml><?xml version="1.0" encoding="utf-8"?>
<p:cmLst xmlns:a="http://schemas.openxmlformats.org/drawingml/2006/main" xmlns:r="http://schemas.openxmlformats.org/officeDocument/2006/relationships" xmlns:p="http://schemas.openxmlformats.org/presentationml/2006/main">
  <p:cm authorId="0" dt="2015-01-10T12:15:22.177" idx="104">
    <p:pos x="2588" y="182"/>
    <p:text>U</p:text>
  </p:cm>
</p:cmLst>
</file>

<file path=ppt/comments/comment28.xml><?xml version="1.0" encoding="utf-8"?>
<p:cmLst xmlns:a="http://schemas.openxmlformats.org/drawingml/2006/main" xmlns:r="http://schemas.openxmlformats.org/officeDocument/2006/relationships" xmlns:p="http://schemas.openxmlformats.org/presentationml/2006/main">
  <p:cm authorId="0" dt="2015-01-04T22:40:10.186" idx="14">
    <p:pos x="1196" y="182"/>
    <p:text>H1</p:text>
  </p:cm>
</p:cmLst>
</file>

<file path=ppt/comments/comment29.xml><?xml version="1.0" encoding="utf-8"?>
<p:cmLst xmlns:a="http://schemas.openxmlformats.org/drawingml/2006/main" xmlns:r="http://schemas.openxmlformats.org/officeDocument/2006/relationships" xmlns:p="http://schemas.openxmlformats.org/presentationml/2006/main">
  <p:cm authorId="0" dt="2015-01-04T22:40:16.232" idx="15">
    <p:pos x="2895" y="182"/>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1-04T23:12:10.856" idx="76">
    <p:pos x="1757" y="182"/>
    <p:text>H1</p:text>
  </p:cm>
</p:cmLst>
</file>

<file path=ppt/comments/comment30.xml><?xml version="1.0" encoding="utf-8"?>
<p:cmLst xmlns:a="http://schemas.openxmlformats.org/drawingml/2006/main" xmlns:r="http://schemas.openxmlformats.org/officeDocument/2006/relationships" xmlns:p="http://schemas.openxmlformats.org/presentationml/2006/main">
  <p:cm authorId="0" dt="2015-01-04T22:40:23.652" idx="16">
    <p:pos x="1983" y="182"/>
    <p:text>H1</p:text>
  </p:cm>
</p:cmLst>
</file>

<file path=ppt/comments/comment31.xml><?xml version="1.0" encoding="utf-8"?>
<p:cmLst xmlns:a="http://schemas.openxmlformats.org/drawingml/2006/main" xmlns:r="http://schemas.openxmlformats.org/officeDocument/2006/relationships" xmlns:p="http://schemas.openxmlformats.org/presentationml/2006/main">
  <p:cm authorId="0" dt="2015-01-04T22:40:30.457" idx="17">
    <p:pos x="2049" y="182"/>
    <p:text>H1</p:text>
  </p:cm>
</p:cmLst>
</file>

<file path=ppt/comments/comment32.xml><?xml version="1.0" encoding="utf-8"?>
<p:cmLst xmlns:a="http://schemas.openxmlformats.org/drawingml/2006/main" xmlns:r="http://schemas.openxmlformats.org/officeDocument/2006/relationships" xmlns:p="http://schemas.openxmlformats.org/presentationml/2006/main">
  <p:cm authorId="0" dt="2015-01-04T22:40:36.725" idx="18">
    <p:pos x="1086" y="182"/>
    <p:text>H1</p:text>
  </p:cm>
</p:cmLst>
</file>

<file path=ppt/comments/comment33.xml><?xml version="1.0" encoding="utf-8"?>
<p:cmLst xmlns:a="http://schemas.openxmlformats.org/drawingml/2006/main" xmlns:r="http://schemas.openxmlformats.org/officeDocument/2006/relationships" xmlns:p="http://schemas.openxmlformats.org/presentationml/2006/main">
  <p:cm authorId="0" dt="2015-01-04T22:40:41.114" idx="19">
    <p:pos x="2530" y="182"/>
    <p:text>H1</p:text>
  </p:cm>
</p:cmLst>
</file>

<file path=ppt/comments/comment34.xml><?xml version="1.0" encoding="utf-8"?>
<p:cmLst xmlns:a="http://schemas.openxmlformats.org/drawingml/2006/main" xmlns:r="http://schemas.openxmlformats.org/officeDocument/2006/relationships" xmlns:p="http://schemas.openxmlformats.org/presentationml/2006/main">
  <p:cm authorId="0" dt="2015-01-04T22:42:08.487" idx="20">
    <p:pos x="2953" y="182"/>
    <p:text>H1</p:text>
  </p:cm>
</p:cmLst>
</file>

<file path=ppt/comments/comment35.xml><?xml version="1.0" encoding="utf-8"?>
<p:cmLst xmlns:a="http://schemas.openxmlformats.org/drawingml/2006/main" xmlns:r="http://schemas.openxmlformats.org/officeDocument/2006/relationships" xmlns:p="http://schemas.openxmlformats.org/presentationml/2006/main">
  <p:cm authorId="0" dt="2015-01-04T22:42:14.152" idx="21">
    <p:pos x="3361" y="182"/>
    <p:text>H1</p:text>
  </p:cm>
</p:cmLst>
</file>

<file path=ppt/comments/comment36.xml><?xml version="1.0" encoding="utf-8"?>
<p:cmLst xmlns:a="http://schemas.openxmlformats.org/drawingml/2006/main" xmlns:r="http://schemas.openxmlformats.org/officeDocument/2006/relationships" xmlns:p="http://schemas.openxmlformats.org/presentationml/2006/main">
  <p:cm authorId="0" dt="2015-01-04T22:42:25.237" idx="22">
    <p:pos x="4098" y="182"/>
    <p:text>H2</p:text>
  </p:cm>
</p:cmLst>
</file>

<file path=ppt/comments/comment37.xml><?xml version="1.0" encoding="utf-8"?>
<p:cmLst xmlns:a="http://schemas.openxmlformats.org/drawingml/2006/main" xmlns:r="http://schemas.openxmlformats.org/officeDocument/2006/relationships" xmlns:p="http://schemas.openxmlformats.org/presentationml/2006/main">
  <p:cm authorId="0" dt="2015-01-04T22:42:31.350" idx="23">
    <p:pos x="2778" y="182"/>
    <p:text>H2</p:text>
  </p:cm>
</p:cmLst>
</file>

<file path=ppt/comments/comment38.xml><?xml version="1.0" encoding="utf-8"?>
<p:cmLst xmlns:a="http://schemas.openxmlformats.org/drawingml/2006/main" xmlns:r="http://schemas.openxmlformats.org/officeDocument/2006/relationships" xmlns:p="http://schemas.openxmlformats.org/presentationml/2006/main">
  <p:cm authorId="0" dt="2015-01-04T22:42:37.460" idx="24">
    <p:pos x="2778" y="182"/>
    <p:text>H2</p:text>
  </p:cm>
</p:cmLst>
</file>

<file path=ppt/comments/comment39.xml><?xml version="1.0" encoding="utf-8"?>
<p:cmLst xmlns:a="http://schemas.openxmlformats.org/drawingml/2006/main" xmlns:r="http://schemas.openxmlformats.org/officeDocument/2006/relationships" xmlns:p="http://schemas.openxmlformats.org/presentationml/2006/main">
  <p:cm authorId="0" dt="2015-01-04T22:42:42.895" idx="25">
    <p:pos x="2260" y="182"/>
    <p:text>H2</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1-04T23:12:34.616" idx="77">
    <p:pos x="2690" y="182"/>
    <p:text>H1</p:text>
  </p:cm>
</p:cmLst>
</file>

<file path=ppt/comments/comment40.xml><?xml version="1.0" encoding="utf-8"?>
<p:cmLst xmlns:a="http://schemas.openxmlformats.org/drawingml/2006/main" xmlns:r="http://schemas.openxmlformats.org/officeDocument/2006/relationships" xmlns:p="http://schemas.openxmlformats.org/presentationml/2006/main">
  <p:cm authorId="0" dt="2015-01-04T22:44:30.132" idx="28">
    <p:pos x="4112" y="182"/>
    <p:text>H2</p:text>
  </p:cm>
</p:cmLst>
</file>

<file path=ppt/comments/comment41.xml><?xml version="1.0" encoding="utf-8"?>
<p:cmLst xmlns:a="http://schemas.openxmlformats.org/drawingml/2006/main" xmlns:r="http://schemas.openxmlformats.org/officeDocument/2006/relationships" xmlns:p="http://schemas.openxmlformats.org/presentationml/2006/main">
  <p:cm authorId="0" dt="2015-01-04T22:45:36.182" idx="29">
    <p:pos x="1444" y="182"/>
    <p:text>H1</p:text>
  </p:cm>
</p:cmLst>
</file>

<file path=ppt/comments/comment42.xml><?xml version="1.0" encoding="utf-8"?>
<p:cmLst xmlns:a="http://schemas.openxmlformats.org/drawingml/2006/main" xmlns:r="http://schemas.openxmlformats.org/officeDocument/2006/relationships" xmlns:p="http://schemas.openxmlformats.org/presentationml/2006/main">
  <p:cm authorId="0" dt="2015-01-10T12:15:05.947" idx="103">
    <p:pos x="3106" y="182"/>
    <p:text>U</p:text>
  </p:cm>
</p:cmLst>
</file>

<file path=ppt/comments/comment43.xml><?xml version="1.0" encoding="utf-8"?>
<p:cmLst xmlns:a="http://schemas.openxmlformats.org/drawingml/2006/main" xmlns:r="http://schemas.openxmlformats.org/officeDocument/2006/relationships" xmlns:p="http://schemas.openxmlformats.org/presentationml/2006/main">
  <p:cm authorId="0" dt="2015-01-04T22:45:57.058" idx="31">
    <p:pos x="1196" y="182"/>
    <p:text>H1</p:text>
  </p:cm>
</p:cmLst>
</file>

<file path=ppt/comments/comment44.xml><?xml version="1.0" encoding="utf-8"?>
<p:cmLst xmlns:a="http://schemas.openxmlformats.org/drawingml/2006/main" xmlns:r="http://schemas.openxmlformats.org/officeDocument/2006/relationships" xmlns:p="http://schemas.openxmlformats.org/presentationml/2006/main">
  <p:cm authorId="0" dt="2015-01-04T22:46:03.279" idx="32">
    <p:pos x="1757" y="182"/>
    <p:text>H1</p:text>
  </p:cm>
</p:cmLst>
</file>

<file path=ppt/comments/comment45.xml><?xml version="1.0" encoding="utf-8"?>
<p:cmLst xmlns:a="http://schemas.openxmlformats.org/drawingml/2006/main" xmlns:r="http://schemas.openxmlformats.org/officeDocument/2006/relationships" xmlns:p="http://schemas.openxmlformats.org/presentationml/2006/main">
  <p:cm authorId="0" dt="2015-01-04T22:46:09.644" idx="33">
    <p:pos x="1983" y="182"/>
    <p:text>H1</p:text>
  </p:cm>
</p:cmLst>
</file>

<file path=ppt/comments/comment46.xml><?xml version="1.0" encoding="utf-8"?>
<p:cmLst xmlns:a="http://schemas.openxmlformats.org/drawingml/2006/main" xmlns:r="http://schemas.openxmlformats.org/officeDocument/2006/relationships" xmlns:p="http://schemas.openxmlformats.org/presentationml/2006/main">
  <p:cm authorId="0" dt="2015-01-04T22:46:16.048" idx="34">
    <p:pos x="2275" y="182"/>
    <p:text>H1</p:text>
  </p:cm>
</p:cmLst>
</file>

<file path=ppt/comments/comment47.xml><?xml version="1.0" encoding="utf-8"?>
<p:cmLst xmlns:a="http://schemas.openxmlformats.org/drawingml/2006/main" xmlns:r="http://schemas.openxmlformats.org/officeDocument/2006/relationships" xmlns:p="http://schemas.openxmlformats.org/presentationml/2006/main">
  <p:cm authorId="0" dt="2015-01-04T22:46:23.074" idx="35">
    <p:pos x="5155" y="182"/>
    <p:text>H1</p:text>
  </p:cm>
</p:cmLst>
</file>

<file path=ppt/comments/comment48.xml><?xml version="1.0" encoding="utf-8"?>
<p:cmLst xmlns:a="http://schemas.openxmlformats.org/drawingml/2006/main" xmlns:r="http://schemas.openxmlformats.org/officeDocument/2006/relationships" xmlns:p="http://schemas.openxmlformats.org/presentationml/2006/main">
  <p:cm authorId="0" dt="2015-01-04T22:46:31.674" idx="36">
    <p:pos x="1458" y="182"/>
    <p:text>H1</p:text>
  </p:cm>
</p:cmLst>
</file>

<file path=ppt/comments/comment49.xml><?xml version="1.0" encoding="utf-8"?>
<p:cmLst xmlns:a="http://schemas.openxmlformats.org/drawingml/2006/main" xmlns:r="http://schemas.openxmlformats.org/officeDocument/2006/relationships" xmlns:p="http://schemas.openxmlformats.org/presentationml/2006/main">
  <p:cm authorId="0" dt="2015-01-04T22:46:43.309" idx="37">
    <p:pos x="1495" y="182"/>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1-04T23:13:13.570" idx="79">
    <p:pos x="2690" y="182"/>
    <p:text>H2</p:text>
  </p:cm>
</p:cmLst>
</file>

<file path=ppt/comments/comment50.xml><?xml version="1.0" encoding="utf-8"?>
<p:cmLst xmlns:a="http://schemas.openxmlformats.org/drawingml/2006/main" xmlns:r="http://schemas.openxmlformats.org/officeDocument/2006/relationships" xmlns:p="http://schemas.openxmlformats.org/presentationml/2006/main">
  <p:cm authorId="0" dt="2015-01-04T22:46:53.096" idx="38">
    <p:pos x="3186" y="182"/>
    <p:text>H2</p:text>
  </p:cm>
</p:cmLst>
</file>

<file path=ppt/comments/comment51.xml><?xml version="1.0" encoding="utf-8"?>
<p:cmLst xmlns:a="http://schemas.openxmlformats.org/drawingml/2006/main" xmlns:r="http://schemas.openxmlformats.org/officeDocument/2006/relationships" xmlns:p="http://schemas.openxmlformats.org/presentationml/2006/main">
  <p:cm authorId="0" dt="2015-01-04T22:47:00.361" idx="39">
    <p:pos x="3091" y="182"/>
    <p:text>H2</p:text>
  </p:cm>
</p:cmLst>
</file>

<file path=ppt/comments/comment52.xml><?xml version="1.0" encoding="utf-8"?>
<p:cmLst xmlns:a="http://schemas.openxmlformats.org/drawingml/2006/main" xmlns:r="http://schemas.openxmlformats.org/officeDocument/2006/relationships" xmlns:p="http://schemas.openxmlformats.org/presentationml/2006/main">
  <p:cm authorId="0" dt="2015-01-04T22:47:06.066" idx="40">
    <p:pos x="4484" y="182"/>
    <p:text>H2</p:text>
  </p:cm>
</p:cmLst>
</file>

<file path=ppt/comments/comment53.xml><?xml version="1.0" encoding="utf-8"?>
<p:cmLst xmlns:a="http://schemas.openxmlformats.org/drawingml/2006/main" xmlns:r="http://schemas.openxmlformats.org/officeDocument/2006/relationships" xmlns:p="http://schemas.openxmlformats.org/presentationml/2006/main">
  <p:cm authorId="0" dt="2015-01-04T22:47:48.022" idx="41">
    <p:pos x="3070" y="182"/>
    <p:text>H2</p:text>
  </p:cm>
</p:cmLst>
</file>

<file path=ppt/comments/comment54.xml><?xml version="1.0" encoding="utf-8"?>
<p:cmLst xmlns:a="http://schemas.openxmlformats.org/drawingml/2006/main" xmlns:r="http://schemas.openxmlformats.org/officeDocument/2006/relationships" xmlns:p="http://schemas.openxmlformats.org/presentationml/2006/main">
  <p:cm authorId="0" dt="2015-01-04T22:47:57.312" idx="43">
    <p:pos x="2690" y="182"/>
    <p:text>H2</p:text>
  </p:cm>
</p:cmLst>
</file>

<file path=ppt/comments/comment55.xml><?xml version="1.0" encoding="utf-8"?>
<p:cmLst xmlns:a="http://schemas.openxmlformats.org/drawingml/2006/main" xmlns:r="http://schemas.openxmlformats.org/officeDocument/2006/relationships" xmlns:p="http://schemas.openxmlformats.org/presentationml/2006/main">
  <p:cm authorId="0" dt="2015-01-04T22:48:13.918" idx="45">
    <p:pos x="4090" y="182"/>
    <p:text>H2</p:text>
  </p:cm>
</p:cmLst>
</file>

<file path=ppt/comments/comment56.xml><?xml version="1.0" encoding="utf-8"?>
<p:cmLst xmlns:a="http://schemas.openxmlformats.org/drawingml/2006/main" xmlns:r="http://schemas.openxmlformats.org/officeDocument/2006/relationships" xmlns:p="http://schemas.openxmlformats.org/presentationml/2006/main">
  <p:cm authorId="0" dt="2015-01-04T22:48:19.698" idx="46">
    <p:pos x="1553" y="182"/>
    <p:text>H1</p:text>
  </p:cm>
</p:cmLst>
</file>

<file path=ppt/comments/comment57.xml><?xml version="1.0" encoding="utf-8"?>
<p:cmLst xmlns:a="http://schemas.openxmlformats.org/drawingml/2006/main" xmlns:r="http://schemas.openxmlformats.org/officeDocument/2006/relationships" xmlns:p="http://schemas.openxmlformats.org/presentationml/2006/main">
  <p:cm authorId="0" dt="2015-01-10T12:15:05.947" idx="106">
    <p:pos x="3106" y="182"/>
    <p:text>U</p:text>
  </p:cm>
</p:cmLst>
</file>

<file path=ppt/comments/comment58.xml><?xml version="1.0" encoding="utf-8"?>
<p:cmLst xmlns:a="http://schemas.openxmlformats.org/drawingml/2006/main" xmlns:r="http://schemas.openxmlformats.org/officeDocument/2006/relationships" xmlns:p="http://schemas.openxmlformats.org/presentationml/2006/main">
  <p:cm authorId="0" dt="2015-01-04T22:48:41.594" idx="49">
    <p:pos x="1757" y="182"/>
    <p:text>H1</p:text>
  </p:cm>
</p:cmLst>
</file>

<file path=ppt/comments/comment59.xml><?xml version="1.0" encoding="utf-8"?>
<p:cmLst xmlns:a="http://schemas.openxmlformats.org/drawingml/2006/main" xmlns:r="http://schemas.openxmlformats.org/officeDocument/2006/relationships" xmlns:p="http://schemas.openxmlformats.org/presentationml/2006/main">
  <p:cm authorId="0" dt="2015-01-04T22:48:35.226" idx="48">
    <p:pos x="1196" y="182"/>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1-04T23:13:20.275" idx="80">
    <p:pos x="2515" y="182"/>
    <p:text>H2</p:text>
  </p:cm>
</p:cmLst>
</file>

<file path=ppt/comments/comment60.xml><?xml version="1.0" encoding="utf-8"?>
<p:cmLst xmlns:a="http://schemas.openxmlformats.org/drawingml/2006/main" xmlns:r="http://schemas.openxmlformats.org/officeDocument/2006/relationships" xmlns:p="http://schemas.openxmlformats.org/presentationml/2006/main">
  <p:cm authorId="0" dt="2015-01-04T22:48:49.952" idx="50">
    <p:pos x="4834" y="182"/>
    <p:text>H1</p:text>
  </p:cm>
</p:cmLst>
</file>

<file path=ppt/comments/comment61.xml><?xml version="1.0" encoding="utf-8"?>
<p:cmLst xmlns:a="http://schemas.openxmlformats.org/drawingml/2006/main" xmlns:r="http://schemas.openxmlformats.org/officeDocument/2006/relationships" xmlns:p="http://schemas.openxmlformats.org/presentationml/2006/main">
  <p:cm authorId="0" dt="2015-01-04T22:48:55.762" idx="51">
    <p:pos x="4302" y="182"/>
    <p:text>H1</p:text>
  </p:cm>
</p:cmLst>
</file>

<file path=ppt/comments/comment62.xml><?xml version="1.0" encoding="utf-8"?>
<p:cmLst xmlns:a="http://schemas.openxmlformats.org/drawingml/2006/main" xmlns:r="http://schemas.openxmlformats.org/officeDocument/2006/relationships" xmlns:p="http://schemas.openxmlformats.org/presentationml/2006/main">
  <p:cm authorId="0" dt="2015-01-04T22:49:03.566" idx="52">
    <p:pos x="2916" y="182"/>
    <p:text>H1</p:text>
  </p:cm>
</p:cmLst>
</file>

<file path=ppt/comments/comment63.xml><?xml version="1.0" encoding="utf-8"?>
<p:cmLst xmlns:a="http://schemas.openxmlformats.org/drawingml/2006/main" xmlns:r="http://schemas.openxmlformats.org/officeDocument/2006/relationships" xmlns:p="http://schemas.openxmlformats.org/presentationml/2006/main">
  <p:cm authorId="0" dt="2015-01-04T22:49:26.749" idx="53">
    <p:pos x="3609" y="182"/>
    <p:text>H2</p:text>
  </p:cm>
</p:cmLst>
</file>

<file path=ppt/comments/comment64.xml><?xml version="1.0" encoding="utf-8"?>
<p:cmLst xmlns:a="http://schemas.openxmlformats.org/drawingml/2006/main" xmlns:r="http://schemas.openxmlformats.org/officeDocument/2006/relationships" xmlns:p="http://schemas.openxmlformats.org/presentationml/2006/main">
  <p:cm authorId="0" dt="2015-01-04T22:49:32.734" idx="54">
    <p:pos x="3689" y="182"/>
    <p:text>H2</p:text>
  </p:cm>
</p:cmLst>
</file>

<file path=ppt/comments/comment65.xml><?xml version="1.0" encoding="utf-8"?>
<p:cmLst xmlns:a="http://schemas.openxmlformats.org/drawingml/2006/main" xmlns:r="http://schemas.openxmlformats.org/officeDocument/2006/relationships" xmlns:p="http://schemas.openxmlformats.org/presentationml/2006/main">
  <p:cm authorId="0" dt="2015-01-04T22:49:38.500" idx="55">
    <p:pos x="3077" y="182"/>
    <p:text>H2</p:text>
  </p:cm>
</p:cmLst>
</file>

<file path=ppt/comments/comment66.xml><?xml version="1.0" encoding="utf-8"?>
<p:cmLst xmlns:a="http://schemas.openxmlformats.org/drawingml/2006/main" xmlns:r="http://schemas.openxmlformats.org/officeDocument/2006/relationships" xmlns:p="http://schemas.openxmlformats.org/presentationml/2006/main">
  <p:cm authorId="0" dt="2015-01-04T22:49:43.795" idx="56">
    <p:pos x="3529" y="182"/>
    <p:text>H2</p:text>
  </p:cm>
</p:cmLst>
</file>

<file path=ppt/comments/comment67.xml><?xml version="1.0" encoding="utf-8"?>
<p:cmLst xmlns:a="http://schemas.openxmlformats.org/drawingml/2006/main" xmlns:r="http://schemas.openxmlformats.org/officeDocument/2006/relationships" xmlns:p="http://schemas.openxmlformats.org/presentationml/2006/main">
  <p:cm authorId="0" dt="2015-01-04T22:49:49.255" idx="57">
    <p:pos x="4469" y="182"/>
    <p:text>H2</p:text>
  </p:cm>
</p:cmLst>
</file>

<file path=ppt/comments/comment68.xml><?xml version="1.0" encoding="utf-8"?>
<p:cmLst xmlns:a="http://schemas.openxmlformats.org/drawingml/2006/main" xmlns:r="http://schemas.openxmlformats.org/officeDocument/2006/relationships" xmlns:p="http://schemas.openxmlformats.org/presentationml/2006/main">
  <p:cm authorId="0" dt="2015-01-04T22:49:54.505" idx="58">
    <p:pos x="4870" y="182"/>
    <p:text>H2</p:text>
  </p:cm>
</p:cmLst>
</file>

<file path=ppt/comments/comment69.xml><?xml version="1.0" encoding="utf-8"?>
<p:cmLst xmlns:a="http://schemas.openxmlformats.org/drawingml/2006/main" xmlns:r="http://schemas.openxmlformats.org/officeDocument/2006/relationships" xmlns:p="http://schemas.openxmlformats.org/presentationml/2006/main">
  <p:cm authorId="0" dt="2015-01-04T22:50:06.350" idx="59">
    <p:pos x="4090" y="182"/>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1-04T23:13:32.273" idx="81">
    <p:pos x="1276" y="182"/>
    <p:text>H2</p:text>
  </p:cm>
</p:cmLst>
</file>

<file path=ppt/comments/comment70.xml><?xml version="1.0" encoding="utf-8"?>
<p:cmLst xmlns:a="http://schemas.openxmlformats.org/drawingml/2006/main" xmlns:r="http://schemas.openxmlformats.org/officeDocument/2006/relationships" xmlns:p="http://schemas.openxmlformats.org/presentationml/2006/main">
  <p:cm authorId="0" dt="2015-01-04T22:50:36.736" idx="60">
    <p:pos x="4338" y="182"/>
    <p:text>H1</p:text>
  </p:cm>
</p:cmLst>
</file>

<file path=ppt/comments/comment71.xml><?xml version="1.0" encoding="utf-8"?>
<p:cmLst xmlns:a="http://schemas.openxmlformats.org/drawingml/2006/main" xmlns:r="http://schemas.openxmlformats.org/officeDocument/2006/relationships" xmlns:p="http://schemas.openxmlformats.org/presentationml/2006/main">
  <p:cm authorId="0" dt="2015-01-04T22:50:43.334" idx="61">
    <p:pos x="2661" y="182"/>
    <p:text>H1</p:text>
  </p:cm>
</p:cmLst>
</file>

<file path=ppt/comments/comment72.xml><?xml version="1.0" encoding="utf-8"?>
<p:cmLst xmlns:a="http://schemas.openxmlformats.org/drawingml/2006/main" xmlns:r="http://schemas.openxmlformats.org/officeDocument/2006/relationships" xmlns:p="http://schemas.openxmlformats.org/presentationml/2006/main">
  <p:cm authorId="0" dt="2015-01-04T22:50:50.389" idx="62">
    <p:pos x="4980" y="182"/>
    <p:text>H2</p:text>
  </p:cm>
</p:cmLst>
</file>

<file path=ppt/comments/comment73.xml><?xml version="1.0" encoding="utf-8"?>
<p:cmLst xmlns:a="http://schemas.openxmlformats.org/drawingml/2006/main" xmlns:r="http://schemas.openxmlformats.org/officeDocument/2006/relationships" xmlns:p="http://schemas.openxmlformats.org/presentationml/2006/main">
  <p:cm authorId="0" dt="2015-01-04T22:50:56.339" idx="63">
    <p:pos x="3988" y="182"/>
    <p:text>H2</p:text>
  </p:cm>
</p:cmLst>
</file>

<file path=ppt/comments/comment74.xml><?xml version="1.0" encoding="utf-8"?>
<p:cmLst xmlns:a="http://schemas.openxmlformats.org/drawingml/2006/main" xmlns:r="http://schemas.openxmlformats.org/officeDocument/2006/relationships" xmlns:p="http://schemas.openxmlformats.org/presentationml/2006/main">
  <p:cm authorId="0" dt="2015-01-04T22:51:04.126" idx="64">
    <p:pos x="4083" y="182"/>
    <p:text>H2</p:text>
  </p:cm>
</p:cmLst>
</file>

<file path=ppt/comments/comment75.xml><?xml version="1.0" encoding="utf-8"?>
<p:cmLst xmlns:a="http://schemas.openxmlformats.org/drawingml/2006/main" xmlns:r="http://schemas.openxmlformats.org/officeDocument/2006/relationships" xmlns:p="http://schemas.openxmlformats.org/presentationml/2006/main">
  <p:cm authorId="0" dt="2015-01-04T22:51:13.757" idx="65">
    <p:pos x="5169" y="182"/>
    <p:text>H2</p:text>
  </p:cm>
</p:cmLst>
</file>

<file path=ppt/comments/comment76.xml><?xml version="1.0" encoding="utf-8"?>
<p:cmLst xmlns:a="http://schemas.openxmlformats.org/drawingml/2006/main" xmlns:r="http://schemas.openxmlformats.org/officeDocument/2006/relationships" xmlns:p="http://schemas.openxmlformats.org/presentationml/2006/main">
  <p:cm authorId="0" dt="2015-01-04T22:51:19.592" idx="66">
    <p:pos x="3070" y="182"/>
    <p:text>H2</p:text>
  </p:cm>
</p:cmLst>
</file>

<file path=ppt/comments/comment77.xml><?xml version="1.0" encoding="utf-8"?>
<p:cmLst xmlns:a="http://schemas.openxmlformats.org/drawingml/2006/main" xmlns:r="http://schemas.openxmlformats.org/officeDocument/2006/relationships" xmlns:p="http://schemas.openxmlformats.org/presentationml/2006/main">
  <p:cm authorId="0" dt="2015-01-04T22:51:53.716" idx="67">
    <p:pos x="4032" y="144"/>
    <p:text>H2</p:text>
  </p:cm>
</p:cmLst>
</file>

<file path=ppt/comments/comment78.xml><?xml version="1.0" encoding="utf-8"?>
<p:cmLst xmlns:a="http://schemas.openxmlformats.org/drawingml/2006/main" xmlns:r="http://schemas.openxmlformats.org/officeDocument/2006/relationships" xmlns:p="http://schemas.openxmlformats.org/presentationml/2006/main">
  <p:cm authorId="0" dt="2015-01-04T22:52:35.361" idx="69">
    <p:pos x="4644" y="182"/>
    <p:text>H2</p:text>
  </p:cm>
</p:cmLst>
</file>

<file path=ppt/comments/comment79.xml><?xml version="1.0" encoding="utf-8"?>
<p:cmLst xmlns:a="http://schemas.openxmlformats.org/drawingml/2006/main" xmlns:r="http://schemas.openxmlformats.org/officeDocument/2006/relationships" xmlns:p="http://schemas.openxmlformats.org/presentationml/2006/main">
  <p:cm authorId="0" dt="2015-01-04T22:52:42.502" idx="70">
    <p:pos x="2574" y="182"/>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1-04T23:13:37.828" idx="82">
    <p:pos x="2625" y="182"/>
    <p:text>H2</p:text>
  </p:cm>
</p:cmLst>
</file>

<file path=ppt/comments/comment80.xml><?xml version="1.0" encoding="utf-8"?>
<p:cmLst xmlns:a="http://schemas.openxmlformats.org/drawingml/2006/main" xmlns:r="http://schemas.openxmlformats.org/officeDocument/2006/relationships" xmlns:p="http://schemas.openxmlformats.org/presentationml/2006/main">
  <p:cm authorId="0" dt="2015-01-04T22:52:49.931" idx="71">
    <p:pos x="4090" y="182"/>
    <p:text>H2</p:text>
  </p:cm>
</p:cmLst>
</file>

<file path=ppt/comments/comment81.xml><?xml version="1.0" encoding="utf-8"?>
<p:cmLst xmlns:a="http://schemas.openxmlformats.org/drawingml/2006/main" xmlns:r="http://schemas.openxmlformats.org/officeDocument/2006/relationships" xmlns:p="http://schemas.openxmlformats.org/presentationml/2006/main">
  <p:cm authorId="0" dt="2015-01-04T22:52:55.487" idx="72">
    <p:pos x="1553" y="-117"/>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1-04T23:13:44.604" idx="83">
    <p:pos x="2727" y="182"/>
    <p:text>H2</p:text>
  </p:cm>
</p:cmLst>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62BF204-6CC2-40C3-8BC7-953B9AAFCFBA}" type="doc">
      <dgm:prSet loTypeId="urn:microsoft.com/office/officeart/2005/8/layout/hierarchy4" loCatId="list" qsTypeId="urn:microsoft.com/office/officeart/2005/8/quickstyle/simple1" qsCatId="simple" csTypeId="urn:microsoft.com/office/officeart/2005/8/colors/colorful5" csCatId="colorful" phldr="1"/>
      <dgm:spPr/>
      <dgm:t>
        <a:bodyPr/>
        <a:lstStyle/>
        <a:p>
          <a:endParaRPr lang="en-US"/>
        </a:p>
      </dgm:t>
    </dgm:pt>
    <dgm:pt modelId="{52ECF9CD-13F4-478E-8075-EDDD762C6839}">
      <dgm:prSet phldrT="[Text]"/>
      <dgm:spPr/>
      <dgm:t>
        <a:bodyPr/>
        <a:lstStyle/>
        <a:p>
          <a:r>
            <a:rPr lang="en-US" b="1" dirty="0" smtClean="0"/>
            <a:t>Item Information</a:t>
          </a:r>
          <a:endParaRPr lang="en-US" b="1" dirty="0"/>
        </a:p>
      </dgm:t>
    </dgm:pt>
    <dgm:pt modelId="{8AEEF634-28EE-40C9-9EA5-178F5D9E5BFC}" type="parTrans" cxnId="{3470298D-B496-4CA8-8764-AC609CC02760}">
      <dgm:prSet/>
      <dgm:spPr/>
      <dgm:t>
        <a:bodyPr/>
        <a:lstStyle/>
        <a:p>
          <a:endParaRPr lang="en-US"/>
        </a:p>
      </dgm:t>
    </dgm:pt>
    <dgm:pt modelId="{D7921A84-382C-4BDE-907A-E1184C4C2E72}" type="sibTrans" cxnId="{3470298D-B496-4CA8-8764-AC609CC02760}">
      <dgm:prSet/>
      <dgm:spPr/>
      <dgm:t>
        <a:bodyPr/>
        <a:lstStyle/>
        <a:p>
          <a:endParaRPr lang="en-US"/>
        </a:p>
      </dgm:t>
    </dgm:pt>
    <dgm:pt modelId="{F6409068-47B0-40B2-B205-982E3C829E98}">
      <dgm:prSet phldrT="[Text]"/>
      <dgm:spPr>
        <a:solidFill>
          <a:schemeClr val="accent6">
            <a:hueOff val="0"/>
            <a:satOff val="0"/>
            <a:lumOff val="0"/>
            <a:alpha val="62000"/>
          </a:schemeClr>
        </a:solidFill>
      </dgm:spPr>
      <dgm:t>
        <a:bodyPr/>
        <a:lstStyle/>
        <a:p>
          <a:pPr algn="l"/>
          <a:r>
            <a:rPr lang="en-US" b="1" dirty="0" smtClean="0">
              <a:solidFill>
                <a:schemeClr val="tx1"/>
              </a:solidFill>
            </a:rPr>
            <a:t>Product Line</a:t>
          </a:r>
        </a:p>
        <a:p>
          <a:pPr algn="l"/>
          <a:r>
            <a:rPr lang="en-US" b="1" dirty="0" smtClean="0">
              <a:solidFill>
                <a:schemeClr val="tx1"/>
              </a:solidFill>
            </a:rPr>
            <a:t>Unit of Measure</a:t>
          </a:r>
        </a:p>
        <a:p>
          <a:pPr algn="l"/>
          <a:r>
            <a:rPr lang="en-US" b="1" dirty="0" smtClean="0">
              <a:solidFill>
                <a:schemeClr val="tx1"/>
              </a:solidFill>
            </a:rPr>
            <a:t>Group and Type</a:t>
          </a:r>
          <a:endParaRPr lang="en-US" b="1" dirty="0">
            <a:solidFill>
              <a:schemeClr val="tx1"/>
            </a:solidFill>
          </a:endParaRPr>
        </a:p>
      </dgm:t>
    </dgm:pt>
    <dgm:pt modelId="{97A14E9C-B1BB-497E-A346-F4534948FC69}" type="parTrans" cxnId="{69538327-C130-46D0-81AC-9FD2FB054276}">
      <dgm:prSet/>
      <dgm:spPr/>
      <dgm:t>
        <a:bodyPr/>
        <a:lstStyle/>
        <a:p>
          <a:endParaRPr lang="en-US"/>
        </a:p>
      </dgm:t>
    </dgm:pt>
    <dgm:pt modelId="{AC309AD5-33F9-4694-BFFE-6AD5DF68399C}" type="sibTrans" cxnId="{69538327-C130-46D0-81AC-9FD2FB054276}">
      <dgm:prSet/>
      <dgm:spPr/>
      <dgm:t>
        <a:bodyPr/>
        <a:lstStyle/>
        <a:p>
          <a:endParaRPr lang="en-US"/>
        </a:p>
      </dgm:t>
    </dgm:pt>
    <dgm:pt modelId="{AEC4C00A-9C33-417E-8DC7-2CD75B2F18B4}">
      <dgm:prSet phldrT="[Text]" custT="1"/>
      <dgm:spPr/>
      <dgm:t>
        <a:bodyPr anchor="t" anchorCtr="0"/>
        <a:lstStyle/>
        <a:p>
          <a:pPr algn="l"/>
          <a:r>
            <a:rPr lang="en-US" sz="1800" b="1" dirty="0" smtClean="0">
              <a:solidFill>
                <a:schemeClr val="tx1"/>
              </a:solidFill>
            </a:rPr>
            <a:t>Inventory Data</a:t>
          </a:r>
        </a:p>
        <a:p>
          <a:pPr algn="l"/>
          <a:r>
            <a:rPr lang="en-US" sz="1600" dirty="0" smtClean="0"/>
            <a:t>Lot/Serial Control</a:t>
          </a:r>
        </a:p>
        <a:p>
          <a:pPr algn="l"/>
          <a:r>
            <a:rPr lang="en-US" sz="1600" dirty="0" smtClean="0"/>
            <a:t>Site</a:t>
          </a:r>
        </a:p>
        <a:p>
          <a:pPr algn="l"/>
          <a:r>
            <a:rPr lang="en-US" sz="1600" dirty="0" smtClean="0"/>
            <a:t>Location</a:t>
          </a:r>
        </a:p>
        <a:p>
          <a:pPr algn="l"/>
          <a:r>
            <a:rPr lang="en-US" sz="1600" dirty="0" smtClean="0"/>
            <a:t>Location Type</a:t>
          </a:r>
        </a:p>
        <a:p>
          <a:pPr algn="l"/>
          <a:r>
            <a:rPr lang="en-US" sz="1600" dirty="0" smtClean="0"/>
            <a:t>ABC Class</a:t>
          </a:r>
        </a:p>
        <a:p>
          <a:pPr algn="l"/>
          <a:r>
            <a:rPr lang="en-US" sz="1600" dirty="0" smtClean="0"/>
            <a:t>Shipping data</a:t>
          </a:r>
          <a:endParaRPr lang="en-US" sz="1600" dirty="0"/>
        </a:p>
      </dgm:t>
    </dgm:pt>
    <dgm:pt modelId="{45761E61-34C4-4536-8CB5-1B3B6D856B87}" type="parTrans" cxnId="{6C96C72C-AEAA-4DB5-858E-1DB07B520629}">
      <dgm:prSet/>
      <dgm:spPr/>
      <dgm:t>
        <a:bodyPr/>
        <a:lstStyle/>
        <a:p>
          <a:endParaRPr lang="en-US"/>
        </a:p>
      </dgm:t>
    </dgm:pt>
    <dgm:pt modelId="{60143500-2CE7-476A-9111-30970BAF675F}" type="sibTrans" cxnId="{6C96C72C-AEAA-4DB5-858E-1DB07B520629}">
      <dgm:prSet/>
      <dgm:spPr/>
      <dgm:t>
        <a:bodyPr/>
        <a:lstStyle/>
        <a:p>
          <a:endParaRPr lang="en-US"/>
        </a:p>
      </dgm:t>
    </dgm:pt>
    <dgm:pt modelId="{B92B5CFA-3018-4449-A2B9-EC3ADD04851A}">
      <dgm:prSet phldrT="[Text]" custT="1"/>
      <dgm:spPr/>
      <dgm:t>
        <a:bodyPr anchor="t" anchorCtr="0"/>
        <a:lstStyle/>
        <a:p>
          <a:pPr algn="l"/>
          <a:r>
            <a:rPr lang="en-US" sz="1800" b="1" dirty="0" smtClean="0">
              <a:solidFill>
                <a:schemeClr val="tx1"/>
              </a:solidFill>
            </a:rPr>
            <a:t>Planning Data</a:t>
          </a:r>
        </a:p>
        <a:p>
          <a:pPr algn="l"/>
          <a:r>
            <a:rPr lang="en-US" sz="1600" dirty="0" smtClean="0"/>
            <a:t>Pur/Mfg Code</a:t>
          </a:r>
        </a:p>
        <a:p>
          <a:pPr algn="l"/>
          <a:r>
            <a:rPr lang="en-US" sz="1600" dirty="0" smtClean="0"/>
            <a:t>Order Policies</a:t>
          </a:r>
        </a:p>
        <a:p>
          <a:pPr algn="l"/>
          <a:r>
            <a:rPr lang="en-US" sz="1600" dirty="0" smtClean="0"/>
            <a:t>Order Modifiers</a:t>
          </a:r>
        </a:p>
        <a:p>
          <a:pPr algn="l"/>
          <a:r>
            <a:rPr lang="en-US" sz="1600" dirty="0" smtClean="0"/>
            <a:t>Planning Lead Times</a:t>
          </a:r>
        </a:p>
        <a:p>
          <a:pPr algn="l"/>
          <a:r>
            <a:rPr lang="en-US" sz="1600" dirty="0" smtClean="0"/>
            <a:t>Buyer/Planner</a:t>
          </a:r>
        </a:p>
        <a:p>
          <a:pPr algn="l"/>
          <a:r>
            <a:rPr lang="en-US" sz="1600" dirty="0" smtClean="0"/>
            <a:t>Supplier</a:t>
          </a:r>
          <a:endParaRPr lang="en-US" sz="1600" dirty="0"/>
        </a:p>
      </dgm:t>
    </dgm:pt>
    <dgm:pt modelId="{B97DA62D-1F1C-4167-AD0E-CC38B2242855}" type="parTrans" cxnId="{B5042B96-F61C-4F28-959A-6433BE5610E4}">
      <dgm:prSet/>
      <dgm:spPr/>
      <dgm:t>
        <a:bodyPr/>
        <a:lstStyle/>
        <a:p>
          <a:endParaRPr lang="en-US"/>
        </a:p>
      </dgm:t>
    </dgm:pt>
    <dgm:pt modelId="{5E164358-DB26-489A-A843-AF1787381B64}" type="sibTrans" cxnId="{B5042B96-F61C-4F28-959A-6433BE5610E4}">
      <dgm:prSet/>
      <dgm:spPr/>
      <dgm:t>
        <a:bodyPr/>
        <a:lstStyle/>
        <a:p>
          <a:endParaRPr lang="en-US"/>
        </a:p>
      </dgm:t>
    </dgm:pt>
    <dgm:pt modelId="{3746D9D8-D68C-47B0-ABE2-4A51FBD8DA37}">
      <dgm:prSet phldrT="[Text]" custT="1"/>
      <dgm:spPr>
        <a:solidFill>
          <a:schemeClr val="accent1"/>
        </a:solidFill>
      </dgm:spPr>
      <dgm:t>
        <a:bodyPr anchor="t" anchorCtr="0"/>
        <a:lstStyle/>
        <a:p>
          <a:pPr algn="l"/>
          <a:r>
            <a:rPr lang="en-US" sz="1800" b="1" dirty="0" smtClean="0">
              <a:solidFill>
                <a:schemeClr val="tx1"/>
              </a:solidFill>
            </a:rPr>
            <a:t>Cost Data</a:t>
          </a:r>
        </a:p>
        <a:p>
          <a:pPr algn="l"/>
          <a:r>
            <a:rPr lang="en-US" sz="1600" dirty="0" smtClean="0"/>
            <a:t>Price</a:t>
          </a:r>
        </a:p>
        <a:p>
          <a:pPr algn="l"/>
          <a:r>
            <a:rPr lang="en-US" sz="1600" dirty="0" smtClean="0"/>
            <a:t>GL Cost</a:t>
          </a:r>
        </a:p>
        <a:p>
          <a:pPr algn="l"/>
          <a:r>
            <a:rPr lang="en-US" sz="1600" dirty="0" smtClean="0"/>
            <a:t>Current Cost</a:t>
          </a:r>
        </a:p>
        <a:p>
          <a:pPr algn="l"/>
          <a:endParaRPr lang="en-US" sz="1600" dirty="0" smtClean="0"/>
        </a:p>
        <a:p>
          <a:pPr algn="l"/>
          <a:endParaRPr lang="en-US" sz="1600" dirty="0" smtClean="0"/>
        </a:p>
        <a:p>
          <a:pPr algn="l"/>
          <a:endParaRPr lang="en-US" sz="1600" b="1" dirty="0"/>
        </a:p>
      </dgm:t>
    </dgm:pt>
    <dgm:pt modelId="{2F93F195-B5CB-49CC-9738-4FB44FA8E8B6}" type="parTrans" cxnId="{616B1092-A483-42C5-A16C-D7EC5BAE2CD5}">
      <dgm:prSet/>
      <dgm:spPr/>
      <dgm:t>
        <a:bodyPr/>
        <a:lstStyle/>
        <a:p>
          <a:endParaRPr lang="en-US"/>
        </a:p>
      </dgm:t>
    </dgm:pt>
    <dgm:pt modelId="{8ECEBFE9-8312-4C1A-AF87-8F480836B65A}" type="sibTrans" cxnId="{616B1092-A483-42C5-A16C-D7EC5BAE2CD5}">
      <dgm:prSet/>
      <dgm:spPr/>
      <dgm:t>
        <a:bodyPr/>
        <a:lstStyle/>
        <a:p>
          <a:endParaRPr lang="en-US"/>
        </a:p>
      </dgm:t>
    </dgm:pt>
    <dgm:pt modelId="{9908AA9C-DDA1-4C14-B06E-F4869EE21801}" type="pres">
      <dgm:prSet presAssocID="{F62BF204-6CC2-40C3-8BC7-953B9AAFCFBA}" presName="Name0" presStyleCnt="0">
        <dgm:presLayoutVars>
          <dgm:chPref val="1"/>
          <dgm:dir/>
          <dgm:animOne val="branch"/>
          <dgm:animLvl val="lvl"/>
          <dgm:resizeHandles/>
        </dgm:presLayoutVars>
      </dgm:prSet>
      <dgm:spPr/>
      <dgm:t>
        <a:bodyPr/>
        <a:lstStyle/>
        <a:p>
          <a:endParaRPr lang="en-US"/>
        </a:p>
      </dgm:t>
    </dgm:pt>
    <dgm:pt modelId="{118B8CF1-C5B2-485F-BC81-B8E3738F5975}" type="pres">
      <dgm:prSet presAssocID="{52ECF9CD-13F4-478E-8075-EDDD762C6839}" presName="vertOne" presStyleCnt="0"/>
      <dgm:spPr/>
    </dgm:pt>
    <dgm:pt modelId="{90C75A8E-7175-4F14-99AB-783ED6584A32}" type="pres">
      <dgm:prSet presAssocID="{52ECF9CD-13F4-478E-8075-EDDD762C6839}" presName="txOne" presStyleLbl="node0" presStyleIdx="0" presStyleCnt="1" custScaleX="81419" custScaleY="26161">
        <dgm:presLayoutVars>
          <dgm:chPref val="3"/>
        </dgm:presLayoutVars>
      </dgm:prSet>
      <dgm:spPr/>
      <dgm:t>
        <a:bodyPr/>
        <a:lstStyle/>
        <a:p>
          <a:endParaRPr lang="en-US"/>
        </a:p>
      </dgm:t>
    </dgm:pt>
    <dgm:pt modelId="{7711289A-B747-43B3-92CC-CDA55CA631E1}" type="pres">
      <dgm:prSet presAssocID="{52ECF9CD-13F4-478E-8075-EDDD762C6839}" presName="parTransOne" presStyleCnt="0"/>
      <dgm:spPr/>
    </dgm:pt>
    <dgm:pt modelId="{5B24AC3F-DF35-4858-AEC8-24DF3F82DD28}" type="pres">
      <dgm:prSet presAssocID="{52ECF9CD-13F4-478E-8075-EDDD762C6839}" presName="horzOne" presStyleCnt="0"/>
      <dgm:spPr/>
    </dgm:pt>
    <dgm:pt modelId="{30D46596-3644-46B4-B6CC-4E4FF5F46BEA}" type="pres">
      <dgm:prSet presAssocID="{F6409068-47B0-40B2-B205-982E3C829E98}" presName="vertTwo" presStyleCnt="0"/>
      <dgm:spPr/>
    </dgm:pt>
    <dgm:pt modelId="{7A51E1AA-363D-4C47-A226-03B08489BB29}" type="pres">
      <dgm:prSet presAssocID="{F6409068-47B0-40B2-B205-982E3C829E98}" presName="txTwo" presStyleLbl="node2" presStyleIdx="0" presStyleCnt="2" custScaleX="47905" custScaleY="69146" custLinFactNeighborX="28492" custLinFactNeighborY="21498">
        <dgm:presLayoutVars>
          <dgm:chPref val="3"/>
        </dgm:presLayoutVars>
      </dgm:prSet>
      <dgm:spPr/>
      <dgm:t>
        <a:bodyPr/>
        <a:lstStyle/>
        <a:p>
          <a:endParaRPr lang="en-US"/>
        </a:p>
      </dgm:t>
    </dgm:pt>
    <dgm:pt modelId="{1003DFA6-4B33-4955-95C6-9E2C83B7F2A2}" type="pres">
      <dgm:prSet presAssocID="{F6409068-47B0-40B2-B205-982E3C829E98}" presName="parTransTwo" presStyleCnt="0"/>
      <dgm:spPr/>
    </dgm:pt>
    <dgm:pt modelId="{9868B28E-9842-4B97-9949-4635199DFA09}" type="pres">
      <dgm:prSet presAssocID="{F6409068-47B0-40B2-B205-982E3C829E98}" presName="horzTwo" presStyleCnt="0"/>
      <dgm:spPr/>
    </dgm:pt>
    <dgm:pt modelId="{74B4DDAA-C6E1-44B8-A98B-943C172A5858}" type="pres">
      <dgm:prSet presAssocID="{AEC4C00A-9C33-417E-8DC7-2CD75B2F18B4}" presName="vertThree" presStyleCnt="0"/>
      <dgm:spPr/>
    </dgm:pt>
    <dgm:pt modelId="{9F860FA6-C43B-415A-BA71-4B5AAA0850EC}" type="pres">
      <dgm:prSet presAssocID="{AEC4C00A-9C33-417E-8DC7-2CD75B2F18B4}" presName="txThree" presStyleLbl="node3" presStyleIdx="0" presStyleCnt="2">
        <dgm:presLayoutVars>
          <dgm:chPref val="3"/>
        </dgm:presLayoutVars>
      </dgm:prSet>
      <dgm:spPr/>
      <dgm:t>
        <a:bodyPr/>
        <a:lstStyle/>
        <a:p>
          <a:endParaRPr lang="en-US"/>
        </a:p>
      </dgm:t>
    </dgm:pt>
    <dgm:pt modelId="{4900B601-01BE-4AF7-95C8-6483150B772A}" type="pres">
      <dgm:prSet presAssocID="{AEC4C00A-9C33-417E-8DC7-2CD75B2F18B4}" presName="horzThree" presStyleCnt="0"/>
      <dgm:spPr/>
    </dgm:pt>
    <dgm:pt modelId="{642E5AA4-E791-4002-B65A-0373D423AFA1}" type="pres">
      <dgm:prSet presAssocID="{60143500-2CE7-476A-9111-30970BAF675F}" presName="sibSpaceThree" presStyleCnt="0"/>
      <dgm:spPr/>
    </dgm:pt>
    <dgm:pt modelId="{73878727-5EBE-4438-A1B5-16AD73A2A352}" type="pres">
      <dgm:prSet presAssocID="{B92B5CFA-3018-4449-A2B9-EC3ADD04851A}" presName="vertThree" presStyleCnt="0"/>
      <dgm:spPr/>
    </dgm:pt>
    <dgm:pt modelId="{166DD043-F9C1-4A39-81B1-A02014CFEDEA}" type="pres">
      <dgm:prSet presAssocID="{B92B5CFA-3018-4449-A2B9-EC3ADD04851A}" presName="txThree" presStyleLbl="node3" presStyleIdx="1" presStyleCnt="2">
        <dgm:presLayoutVars>
          <dgm:chPref val="3"/>
        </dgm:presLayoutVars>
      </dgm:prSet>
      <dgm:spPr/>
      <dgm:t>
        <a:bodyPr/>
        <a:lstStyle/>
        <a:p>
          <a:endParaRPr lang="en-US"/>
        </a:p>
      </dgm:t>
    </dgm:pt>
    <dgm:pt modelId="{8847C875-EC5B-43E2-949E-09F01821D3FC}" type="pres">
      <dgm:prSet presAssocID="{B92B5CFA-3018-4449-A2B9-EC3ADD04851A}" presName="horzThree" presStyleCnt="0"/>
      <dgm:spPr/>
    </dgm:pt>
    <dgm:pt modelId="{01A2D05E-A12C-49B0-8B4A-6AC4085ED978}" type="pres">
      <dgm:prSet presAssocID="{AC309AD5-33F9-4694-BFFE-6AD5DF68399C}" presName="sibSpaceTwo" presStyleCnt="0"/>
      <dgm:spPr/>
    </dgm:pt>
    <dgm:pt modelId="{C7033435-A6B0-4FA3-B25A-67970267FD15}" type="pres">
      <dgm:prSet presAssocID="{3746D9D8-D68C-47B0-ABE2-4A51FBD8DA37}" presName="vertTwo" presStyleCnt="0"/>
      <dgm:spPr/>
    </dgm:pt>
    <dgm:pt modelId="{5B5536BF-4FB5-4A4E-A9CF-42ACD7457F8B}" type="pres">
      <dgm:prSet presAssocID="{3746D9D8-D68C-47B0-ABE2-4A51FBD8DA37}" presName="txTwo" presStyleLbl="node2" presStyleIdx="1" presStyleCnt="2" custLinFactY="8351" custLinFactNeighborX="-594" custLinFactNeighborY="100000">
        <dgm:presLayoutVars>
          <dgm:chPref val="3"/>
        </dgm:presLayoutVars>
      </dgm:prSet>
      <dgm:spPr/>
      <dgm:t>
        <a:bodyPr/>
        <a:lstStyle/>
        <a:p>
          <a:endParaRPr lang="en-US"/>
        </a:p>
      </dgm:t>
    </dgm:pt>
    <dgm:pt modelId="{1CEC2E77-D825-45FD-80CA-B91A8A540BA0}" type="pres">
      <dgm:prSet presAssocID="{3746D9D8-D68C-47B0-ABE2-4A51FBD8DA37}" presName="horzTwo" presStyleCnt="0"/>
      <dgm:spPr/>
    </dgm:pt>
  </dgm:ptLst>
  <dgm:cxnLst>
    <dgm:cxn modelId="{7C487610-8655-4280-B638-BB65E0DD6D74}" type="presOf" srcId="{AEC4C00A-9C33-417E-8DC7-2CD75B2F18B4}" destId="{9F860FA6-C43B-415A-BA71-4B5AAA0850EC}" srcOrd="0" destOrd="0" presId="urn:microsoft.com/office/officeart/2005/8/layout/hierarchy4"/>
    <dgm:cxn modelId="{616B1092-A483-42C5-A16C-D7EC5BAE2CD5}" srcId="{52ECF9CD-13F4-478E-8075-EDDD762C6839}" destId="{3746D9D8-D68C-47B0-ABE2-4A51FBD8DA37}" srcOrd="1" destOrd="0" parTransId="{2F93F195-B5CB-49CC-9738-4FB44FA8E8B6}" sibTransId="{8ECEBFE9-8312-4C1A-AF87-8F480836B65A}"/>
    <dgm:cxn modelId="{69538327-C130-46D0-81AC-9FD2FB054276}" srcId="{52ECF9CD-13F4-478E-8075-EDDD762C6839}" destId="{F6409068-47B0-40B2-B205-982E3C829E98}" srcOrd="0" destOrd="0" parTransId="{97A14E9C-B1BB-497E-A346-F4534948FC69}" sibTransId="{AC309AD5-33F9-4694-BFFE-6AD5DF68399C}"/>
    <dgm:cxn modelId="{463DCD37-00D9-4A10-AAA5-CD3846E2202F}" type="presOf" srcId="{52ECF9CD-13F4-478E-8075-EDDD762C6839}" destId="{90C75A8E-7175-4F14-99AB-783ED6584A32}" srcOrd="0" destOrd="0" presId="urn:microsoft.com/office/officeart/2005/8/layout/hierarchy4"/>
    <dgm:cxn modelId="{B5042B96-F61C-4F28-959A-6433BE5610E4}" srcId="{F6409068-47B0-40B2-B205-982E3C829E98}" destId="{B92B5CFA-3018-4449-A2B9-EC3ADD04851A}" srcOrd="1" destOrd="0" parTransId="{B97DA62D-1F1C-4167-AD0E-CC38B2242855}" sibTransId="{5E164358-DB26-489A-A843-AF1787381B64}"/>
    <dgm:cxn modelId="{6C96C72C-AEAA-4DB5-858E-1DB07B520629}" srcId="{F6409068-47B0-40B2-B205-982E3C829E98}" destId="{AEC4C00A-9C33-417E-8DC7-2CD75B2F18B4}" srcOrd="0" destOrd="0" parTransId="{45761E61-34C4-4536-8CB5-1B3B6D856B87}" sibTransId="{60143500-2CE7-476A-9111-30970BAF675F}"/>
    <dgm:cxn modelId="{53620D01-0CD7-4382-8C58-38FFF646125D}" type="presOf" srcId="{F62BF204-6CC2-40C3-8BC7-953B9AAFCFBA}" destId="{9908AA9C-DDA1-4C14-B06E-F4869EE21801}" srcOrd="0" destOrd="0" presId="urn:microsoft.com/office/officeart/2005/8/layout/hierarchy4"/>
    <dgm:cxn modelId="{0E907B53-982C-49FD-B0CD-174290AF8A2A}" type="presOf" srcId="{3746D9D8-D68C-47B0-ABE2-4A51FBD8DA37}" destId="{5B5536BF-4FB5-4A4E-A9CF-42ACD7457F8B}" srcOrd="0" destOrd="0" presId="urn:microsoft.com/office/officeart/2005/8/layout/hierarchy4"/>
    <dgm:cxn modelId="{63884D6C-4297-41B8-9156-7E7CE9B56758}" type="presOf" srcId="{B92B5CFA-3018-4449-A2B9-EC3ADD04851A}" destId="{166DD043-F9C1-4A39-81B1-A02014CFEDEA}" srcOrd="0" destOrd="0" presId="urn:microsoft.com/office/officeart/2005/8/layout/hierarchy4"/>
    <dgm:cxn modelId="{C08C1E30-4CBF-4A69-831A-030FFDEA92CE}" type="presOf" srcId="{F6409068-47B0-40B2-B205-982E3C829E98}" destId="{7A51E1AA-363D-4C47-A226-03B08489BB29}" srcOrd="0" destOrd="0" presId="urn:microsoft.com/office/officeart/2005/8/layout/hierarchy4"/>
    <dgm:cxn modelId="{3470298D-B496-4CA8-8764-AC609CC02760}" srcId="{F62BF204-6CC2-40C3-8BC7-953B9AAFCFBA}" destId="{52ECF9CD-13F4-478E-8075-EDDD762C6839}" srcOrd="0" destOrd="0" parTransId="{8AEEF634-28EE-40C9-9EA5-178F5D9E5BFC}" sibTransId="{D7921A84-382C-4BDE-907A-E1184C4C2E72}"/>
    <dgm:cxn modelId="{7FB9BAB8-9005-4FC7-B795-D174E662A5A7}" type="presParOf" srcId="{9908AA9C-DDA1-4C14-B06E-F4869EE21801}" destId="{118B8CF1-C5B2-485F-BC81-B8E3738F5975}" srcOrd="0" destOrd="0" presId="urn:microsoft.com/office/officeart/2005/8/layout/hierarchy4"/>
    <dgm:cxn modelId="{53B1A61C-C690-4436-9023-3774DED42D64}" type="presParOf" srcId="{118B8CF1-C5B2-485F-BC81-B8E3738F5975}" destId="{90C75A8E-7175-4F14-99AB-783ED6584A32}" srcOrd="0" destOrd="0" presId="urn:microsoft.com/office/officeart/2005/8/layout/hierarchy4"/>
    <dgm:cxn modelId="{13D86465-72ED-4439-B681-3684FDA6BF1D}" type="presParOf" srcId="{118B8CF1-C5B2-485F-BC81-B8E3738F5975}" destId="{7711289A-B747-43B3-92CC-CDA55CA631E1}" srcOrd="1" destOrd="0" presId="urn:microsoft.com/office/officeart/2005/8/layout/hierarchy4"/>
    <dgm:cxn modelId="{9929107C-BA71-41DB-A647-78D14DA4EC35}" type="presParOf" srcId="{118B8CF1-C5B2-485F-BC81-B8E3738F5975}" destId="{5B24AC3F-DF35-4858-AEC8-24DF3F82DD28}" srcOrd="2" destOrd="0" presId="urn:microsoft.com/office/officeart/2005/8/layout/hierarchy4"/>
    <dgm:cxn modelId="{82A42A4E-26A5-4CFB-83D6-32E0F325AAD6}" type="presParOf" srcId="{5B24AC3F-DF35-4858-AEC8-24DF3F82DD28}" destId="{30D46596-3644-46B4-B6CC-4E4FF5F46BEA}" srcOrd="0" destOrd="0" presId="urn:microsoft.com/office/officeart/2005/8/layout/hierarchy4"/>
    <dgm:cxn modelId="{2BAAD662-583D-4481-972A-5541A95E776B}" type="presParOf" srcId="{30D46596-3644-46B4-B6CC-4E4FF5F46BEA}" destId="{7A51E1AA-363D-4C47-A226-03B08489BB29}" srcOrd="0" destOrd="0" presId="urn:microsoft.com/office/officeart/2005/8/layout/hierarchy4"/>
    <dgm:cxn modelId="{15A709B1-6957-4571-847D-AC3CF1EE79B6}" type="presParOf" srcId="{30D46596-3644-46B4-B6CC-4E4FF5F46BEA}" destId="{1003DFA6-4B33-4955-95C6-9E2C83B7F2A2}" srcOrd="1" destOrd="0" presId="urn:microsoft.com/office/officeart/2005/8/layout/hierarchy4"/>
    <dgm:cxn modelId="{2F7C5712-1AC7-49A1-9654-CB80EC1E720D}" type="presParOf" srcId="{30D46596-3644-46B4-B6CC-4E4FF5F46BEA}" destId="{9868B28E-9842-4B97-9949-4635199DFA09}" srcOrd="2" destOrd="0" presId="urn:microsoft.com/office/officeart/2005/8/layout/hierarchy4"/>
    <dgm:cxn modelId="{40AA37EC-9758-430A-9D0B-AAFFA31D8677}" type="presParOf" srcId="{9868B28E-9842-4B97-9949-4635199DFA09}" destId="{74B4DDAA-C6E1-44B8-A98B-943C172A5858}" srcOrd="0" destOrd="0" presId="urn:microsoft.com/office/officeart/2005/8/layout/hierarchy4"/>
    <dgm:cxn modelId="{4D141DF1-7E1A-4ED2-BDCE-A56D081BB37B}" type="presParOf" srcId="{74B4DDAA-C6E1-44B8-A98B-943C172A5858}" destId="{9F860FA6-C43B-415A-BA71-4B5AAA0850EC}" srcOrd="0" destOrd="0" presId="urn:microsoft.com/office/officeart/2005/8/layout/hierarchy4"/>
    <dgm:cxn modelId="{BAD456B6-B55F-45B3-A9E8-0518D1DED3F1}" type="presParOf" srcId="{74B4DDAA-C6E1-44B8-A98B-943C172A5858}" destId="{4900B601-01BE-4AF7-95C8-6483150B772A}" srcOrd="1" destOrd="0" presId="urn:microsoft.com/office/officeart/2005/8/layout/hierarchy4"/>
    <dgm:cxn modelId="{6EC819F7-A4A0-4203-8727-13FD0E432F7E}" type="presParOf" srcId="{9868B28E-9842-4B97-9949-4635199DFA09}" destId="{642E5AA4-E791-4002-B65A-0373D423AFA1}" srcOrd="1" destOrd="0" presId="urn:microsoft.com/office/officeart/2005/8/layout/hierarchy4"/>
    <dgm:cxn modelId="{0FD254A3-AEB0-45D6-AA54-79E63F9EBA6B}" type="presParOf" srcId="{9868B28E-9842-4B97-9949-4635199DFA09}" destId="{73878727-5EBE-4438-A1B5-16AD73A2A352}" srcOrd="2" destOrd="0" presId="urn:microsoft.com/office/officeart/2005/8/layout/hierarchy4"/>
    <dgm:cxn modelId="{05F56DE6-EF59-4293-987B-7976424A3ABB}" type="presParOf" srcId="{73878727-5EBE-4438-A1B5-16AD73A2A352}" destId="{166DD043-F9C1-4A39-81B1-A02014CFEDEA}" srcOrd="0" destOrd="0" presId="urn:microsoft.com/office/officeart/2005/8/layout/hierarchy4"/>
    <dgm:cxn modelId="{B9AD432D-56E8-4A4F-B4B3-CF43C3E296BE}" type="presParOf" srcId="{73878727-5EBE-4438-A1B5-16AD73A2A352}" destId="{8847C875-EC5B-43E2-949E-09F01821D3FC}" srcOrd="1" destOrd="0" presId="urn:microsoft.com/office/officeart/2005/8/layout/hierarchy4"/>
    <dgm:cxn modelId="{0219865F-4DB9-4A50-BA97-C6400CBDBD3D}" type="presParOf" srcId="{5B24AC3F-DF35-4858-AEC8-24DF3F82DD28}" destId="{01A2D05E-A12C-49B0-8B4A-6AC4085ED978}" srcOrd="1" destOrd="0" presId="urn:microsoft.com/office/officeart/2005/8/layout/hierarchy4"/>
    <dgm:cxn modelId="{143B1BDA-490A-445C-B5ED-BA83064E1F51}" type="presParOf" srcId="{5B24AC3F-DF35-4858-AEC8-24DF3F82DD28}" destId="{C7033435-A6B0-4FA3-B25A-67970267FD15}" srcOrd="2" destOrd="0" presId="urn:microsoft.com/office/officeart/2005/8/layout/hierarchy4"/>
    <dgm:cxn modelId="{01C202DE-AA58-4E77-9FCF-98A543E651D3}" type="presParOf" srcId="{C7033435-A6B0-4FA3-B25A-67970267FD15}" destId="{5B5536BF-4FB5-4A4E-A9CF-42ACD7457F8B}" srcOrd="0" destOrd="0" presId="urn:microsoft.com/office/officeart/2005/8/layout/hierarchy4"/>
    <dgm:cxn modelId="{DB478C90-55BE-4A2B-ADCC-55354B1DE32E}" type="presParOf" srcId="{C7033435-A6B0-4FA3-B25A-67970267FD15}" destId="{1CEC2E77-D825-45FD-80CA-B91A8A540BA0}" srcOrd="1" destOrd="0" presId="urn:microsoft.com/office/officeart/2005/8/layout/hierarchy4"/>
  </dgm:cxnLst>
  <dgm:bg>
    <a:solidFill>
      <a:srgbClr val="00B0F0">
        <a:alpha val="10000"/>
      </a:srgbClr>
    </a:solidFill>
  </dgm:bg>
  <dgm:whole>
    <a:ln>
      <a:solidFill>
        <a:schemeClr val="lt1">
          <a:hueOff val="0"/>
          <a:satOff val="0"/>
          <a:lumOff val="0"/>
        </a:schemeClr>
      </a:solidFill>
    </a:ln>
  </dgm:whole>
  <dgm:extLst>
    <a:ext uri="http://schemas.microsoft.com/office/drawing/2008/diagram">
      <dsp:dataModelExt xmlns=""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90C75A8E-7175-4F14-99AB-783ED6584A32}">
      <dsp:nvSpPr>
        <dsp:cNvPr id="0" name=""/>
        <dsp:cNvSpPr/>
      </dsp:nvSpPr>
      <dsp:spPr>
        <a:xfrm>
          <a:off x="727545" y="1962"/>
          <a:ext cx="6368109" cy="609888"/>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a:lnSpc>
              <a:spcPct val="90000"/>
            </a:lnSpc>
            <a:spcBef>
              <a:spcPct val="0"/>
            </a:spcBef>
            <a:spcAft>
              <a:spcPct val="35000"/>
            </a:spcAft>
          </a:pPr>
          <a:r>
            <a:rPr lang="en-US" sz="2600" b="1" kern="1200" dirty="0" smtClean="0"/>
            <a:t>Item Information</a:t>
          </a:r>
          <a:endParaRPr lang="en-US" sz="2600" b="1" kern="1200" dirty="0"/>
        </a:p>
      </dsp:txBody>
      <dsp:txXfrm>
        <a:off x="727545" y="1962"/>
        <a:ext cx="6368109" cy="609888"/>
      </dsp:txXfrm>
    </dsp:sp>
    <dsp:sp modelId="{7A51E1AA-363D-4C47-A226-03B08489BB29}">
      <dsp:nvSpPr>
        <dsp:cNvPr id="0" name=""/>
        <dsp:cNvSpPr/>
      </dsp:nvSpPr>
      <dsp:spPr>
        <a:xfrm>
          <a:off x="2789615" y="861617"/>
          <a:ext cx="2442776" cy="1611992"/>
        </a:xfrm>
        <a:prstGeom prst="roundRect">
          <a:avLst>
            <a:gd name="adj" fmla="val 10000"/>
          </a:avLst>
        </a:prstGeom>
        <a:solidFill>
          <a:schemeClr val="accent6">
            <a:hueOff val="0"/>
            <a:satOff val="0"/>
            <a:lumOff val="0"/>
            <a:alpha val="62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l" defTabSz="933450">
            <a:lnSpc>
              <a:spcPct val="90000"/>
            </a:lnSpc>
            <a:spcBef>
              <a:spcPct val="0"/>
            </a:spcBef>
            <a:spcAft>
              <a:spcPct val="35000"/>
            </a:spcAft>
          </a:pPr>
          <a:r>
            <a:rPr lang="en-US" sz="2100" b="1" kern="1200" dirty="0" smtClean="0">
              <a:solidFill>
                <a:schemeClr val="tx1"/>
              </a:solidFill>
            </a:rPr>
            <a:t>Product Line</a:t>
          </a:r>
        </a:p>
        <a:p>
          <a:pPr lvl="0" algn="l" defTabSz="933450">
            <a:lnSpc>
              <a:spcPct val="90000"/>
            </a:lnSpc>
            <a:spcBef>
              <a:spcPct val="0"/>
            </a:spcBef>
            <a:spcAft>
              <a:spcPct val="35000"/>
            </a:spcAft>
          </a:pPr>
          <a:r>
            <a:rPr lang="en-US" sz="2100" b="1" kern="1200" dirty="0" smtClean="0">
              <a:solidFill>
                <a:schemeClr val="tx1"/>
              </a:solidFill>
            </a:rPr>
            <a:t>Unit of Measure</a:t>
          </a:r>
        </a:p>
        <a:p>
          <a:pPr lvl="0" algn="l" defTabSz="933450">
            <a:lnSpc>
              <a:spcPct val="90000"/>
            </a:lnSpc>
            <a:spcBef>
              <a:spcPct val="0"/>
            </a:spcBef>
            <a:spcAft>
              <a:spcPct val="35000"/>
            </a:spcAft>
          </a:pPr>
          <a:r>
            <a:rPr lang="en-US" sz="2100" b="1" kern="1200" dirty="0" smtClean="0">
              <a:solidFill>
                <a:schemeClr val="tx1"/>
              </a:solidFill>
            </a:rPr>
            <a:t>Group and Type</a:t>
          </a:r>
          <a:endParaRPr lang="en-US" sz="2100" b="1" kern="1200" dirty="0">
            <a:solidFill>
              <a:schemeClr val="tx1"/>
            </a:solidFill>
          </a:endParaRPr>
        </a:p>
      </dsp:txBody>
      <dsp:txXfrm>
        <a:off x="2789615" y="861617"/>
        <a:ext cx="2442776" cy="1611992"/>
      </dsp:txXfrm>
    </dsp:sp>
    <dsp:sp modelId="{9F860FA6-C43B-415A-BA71-4B5AAA0850EC}">
      <dsp:nvSpPr>
        <dsp:cNvPr id="0" name=""/>
        <dsp:cNvSpPr/>
      </dsp:nvSpPr>
      <dsp:spPr>
        <a:xfrm>
          <a:off x="8532" y="2634989"/>
          <a:ext cx="2497164" cy="23312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Inventory Data</a:t>
          </a:r>
        </a:p>
        <a:p>
          <a:pPr lvl="0" algn="l" defTabSz="800100">
            <a:lnSpc>
              <a:spcPct val="90000"/>
            </a:lnSpc>
            <a:spcBef>
              <a:spcPct val="0"/>
            </a:spcBef>
            <a:spcAft>
              <a:spcPct val="35000"/>
            </a:spcAft>
          </a:pPr>
          <a:r>
            <a:rPr lang="en-US" sz="1600" kern="1200" dirty="0" smtClean="0"/>
            <a:t>Lot/Serial Control</a:t>
          </a:r>
        </a:p>
        <a:p>
          <a:pPr lvl="0" algn="l" defTabSz="800100">
            <a:lnSpc>
              <a:spcPct val="90000"/>
            </a:lnSpc>
            <a:spcBef>
              <a:spcPct val="0"/>
            </a:spcBef>
            <a:spcAft>
              <a:spcPct val="35000"/>
            </a:spcAft>
          </a:pPr>
          <a:r>
            <a:rPr lang="en-US" sz="1600" kern="1200" dirty="0" smtClean="0"/>
            <a:t>Site</a:t>
          </a:r>
        </a:p>
        <a:p>
          <a:pPr lvl="0" algn="l" defTabSz="800100">
            <a:lnSpc>
              <a:spcPct val="90000"/>
            </a:lnSpc>
            <a:spcBef>
              <a:spcPct val="0"/>
            </a:spcBef>
            <a:spcAft>
              <a:spcPct val="35000"/>
            </a:spcAft>
          </a:pPr>
          <a:r>
            <a:rPr lang="en-US" sz="1600" kern="1200" dirty="0" smtClean="0"/>
            <a:t>Location</a:t>
          </a:r>
        </a:p>
        <a:p>
          <a:pPr lvl="0" algn="l" defTabSz="800100">
            <a:lnSpc>
              <a:spcPct val="90000"/>
            </a:lnSpc>
            <a:spcBef>
              <a:spcPct val="0"/>
            </a:spcBef>
            <a:spcAft>
              <a:spcPct val="35000"/>
            </a:spcAft>
          </a:pPr>
          <a:r>
            <a:rPr lang="en-US" sz="1600" kern="1200" dirty="0" smtClean="0"/>
            <a:t>Location Type</a:t>
          </a:r>
        </a:p>
        <a:p>
          <a:pPr lvl="0" algn="l" defTabSz="800100">
            <a:lnSpc>
              <a:spcPct val="90000"/>
            </a:lnSpc>
            <a:spcBef>
              <a:spcPct val="0"/>
            </a:spcBef>
            <a:spcAft>
              <a:spcPct val="35000"/>
            </a:spcAft>
          </a:pPr>
          <a:r>
            <a:rPr lang="en-US" sz="1600" kern="1200" dirty="0" smtClean="0"/>
            <a:t>ABC Class</a:t>
          </a:r>
        </a:p>
        <a:p>
          <a:pPr lvl="0" algn="l" defTabSz="800100">
            <a:lnSpc>
              <a:spcPct val="90000"/>
            </a:lnSpc>
            <a:spcBef>
              <a:spcPct val="0"/>
            </a:spcBef>
            <a:spcAft>
              <a:spcPct val="35000"/>
            </a:spcAft>
          </a:pPr>
          <a:r>
            <a:rPr lang="en-US" sz="1600" kern="1200" dirty="0" smtClean="0"/>
            <a:t>Shipping data</a:t>
          </a:r>
          <a:endParaRPr lang="en-US" sz="1600" kern="1200" dirty="0"/>
        </a:p>
      </dsp:txBody>
      <dsp:txXfrm>
        <a:off x="8532" y="2634989"/>
        <a:ext cx="2497164" cy="2331288"/>
      </dsp:txXfrm>
    </dsp:sp>
    <dsp:sp modelId="{166DD043-F9C1-4A39-81B1-A02014CFEDEA}">
      <dsp:nvSpPr>
        <dsp:cNvPr id="0" name=""/>
        <dsp:cNvSpPr/>
      </dsp:nvSpPr>
      <dsp:spPr>
        <a:xfrm>
          <a:off x="2610577" y="2634989"/>
          <a:ext cx="2497164" cy="2331288"/>
        </a:xfrm>
        <a:prstGeom prst="roundRect">
          <a:avLst>
            <a:gd name="adj" fmla="val 10000"/>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Planning Data</a:t>
          </a:r>
        </a:p>
        <a:p>
          <a:pPr lvl="0" algn="l" defTabSz="800100">
            <a:lnSpc>
              <a:spcPct val="90000"/>
            </a:lnSpc>
            <a:spcBef>
              <a:spcPct val="0"/>
            </a:spcBef>
            <a:spcAft>
              <a:spcPct val="35000"/>
            </a:spcAft>
          </a:pPr>
          <a:r>
            <a:rPr lang="en-US" sz="1600" kern="1200" dirty="0" err="1" smtClean="0"/>
            <a:t>Pur</a:t>
          </a:r>
          <a:r>
            <a:rPr lang="en-US" sz="1600" kern="1200" dirty="0" smtClean="0"/>
            <a:t>/Mfg Code</a:t>
          </a:r>
        </a:p>
        <a:p>
          <a:pPr lvl="0" algn="l" defTabSz="800100">
            <a:lnSpc>
              <a:spcPct val="90000"/>
            </a:lnSpc>
            <a:spcBef>
              <a:spcPct val="0"/>
            </a:spcBef>
            <a:spcAft>
              <a:spcPct val="35000"/>
            </a:spcAft>
          </a:pPr>
          <a:r>
            <a:rPr lang="en-US" sz="1600" kern="1200" dirty="0" smtClean="0"/>
            <a:t>Order Policies</a:t>
          </a:r>
        </a:p>
        <a:p>
          <a:pPr lvl="0" algn="l" defTabSz="800100">
            <a:lnSpc>
              <a:spcPct val="90000"/>
            </a:lnSpc>
            <a:spcBef>
              <a:spcPct val="0"/>
            </a:spcBef>
            <a:spcAft>
              <a:spcPct val="35000"/>
            </a:spcAft>
          </a:pPr>
          <a:r>
            <a:rPr lang="en-US" sz="1600" kern="1200" dirty="0" smtClean="0"/>
            <a:t>Order Modifiers</a:t>
          </a:r>
        </a:p>
        <a:p>
          <a:pPr lvl="0" algn="l" defTabSz="800100">
            <a:lnSpc>
              <a:spcPct val="90000"/>
            </a:lnSpc>
            <a:spcBef>
              <a:spcPct val="0"/>
            </a:spcBef>
            <a:spcAft>
              <a:spcPct val="35000"/>
            </a:spcAft>
          </a:pPr>
          <a:r>
            <a:rPr lang="en-US" sz="1600" kern="1200" dirty="0" smtClean="0"/>
            <a:t>Planning Lead Times</a:t>
          </a:r>
        </a:p>
        <a:p>
          <a:pPr lvl="0" algn="l" defTabSz="800100">
            <a:lnSpc>
              <a:spcPct val="90000"/>
            </a:lnSpc>
            <a:spcBef>
              <a:spcPct val="0"/>
            </a:spcBef>
            <a:spcAft>
              <a:spcPct val="35000"/>
            </a:spcAft>
          </a:pPr>
          <a:r>
            <a:rPr lang="en-US" sz="1600" kern="1200" dirty="0" smtClean="0"/>
            <a:t>Buyer/Planner</a:t>
          </a:r>
        </a:p>
        <a:p>
          <a:pPr lvl="0" algn="l" defTabSz="800100">
            <a:lnSpc>
              <a:spcPct val="90000"/>
            </a:lnSpc>
            <a:spcBef>
              <a:spcPct val="0"/>
            </a:spcBef>
            <a:spcAft>
              <a:spcPct val="35000"/>
            </a:spcAft>
          </a:pPr>
          <a:r>
            <a:rPr lang="en-US" sz="1600" kern="1200" dirty="0" smtClean="0"/>
            <a:t>Supplier</a:t>
          </a:r>
          <a:endParaRPr lang="en-US" sz="1600" kern="1200" dirty="0"/>
        </a:p>
      </dsp:txBody>
      <dsp:txXfrm>
        <a:off x="2610577" y="2634989"/>
        <a:ext cx="2497164" cy="2331288"/>
      </dsp:txXfrm>
    </dsp:sp>
    <dsp:sp modelId="{5B5536BF-4FB5-4A4E-A9CF-42ACD7457F8B}">
      <dsp:nvSpPr>
        <dsp:cNvPr id="0" name=""/>
        <dsp:cNvSpPr/>
      </dsp:nvSpPr>
      <dsp:spPr>
        <a:xfrm>
          <a:off x="5302670" y="2636951"/>
          <a:ext cx="2497164" cy="2331288"/>
        </a:xfrm>
        <a:prstGeom prst="roundRect">
          <a:avLst>
            <a:gd name="adj" fmla="val 10000"/>
          </a:avLst>
        </a:prstGeom>
        <a:solidFill>
          <a:schemeClr val="accent1"/>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t" anchorCtr="0">
          <a:noAutofit/>
        </a:bodyPr>
        <a:lstStyle/>
        <a:p>
          <a:pPr lvl="0" algn="l" defTabSz="800100">
            <a:lnSpc>
              <a:spcPct val="90000"/>
            </a:lnSpc>
            <a:spcBef>
              <a:spcPct val="0"/>
            </a:spcBef>
            <a:spcAft>
              <a:spcPct val="35000"/>
            </a:spcAft>
          </a:pPr>
          <a:r>
            <a:rPr lang="en-US" sz="1800" b="1" kern="1200" dirty="0" smtClean="0">
              <a:solidFill>
                <a:schemeClr val="tx1"/>
              </a:solidFill>
            </a:rPr>
            <a:t>Cost Data</a:t>
          </a:r>
        </a:p>
        <a:p>
          <a:pPr lvl="0" algn="l" defTabSz="800100">
            <a:lnSpc>
              <a:spcPct val="90000"/>
            </a:lnSpc>
            <a:spcBef>
              <a:spcPct val="0"/>
            </a:spcBef>
            <a:spcAft>
              <a:spcPct val="35000"/>
            </a:spcAft>
          </a:pPr>
          <a:r>
            <a:rPr lang="en-US" sz="1600" kern="1200" dirty="0" smtClean="0"/>
            <a:t>Price</a:t>
          </a:r>
        </a:p>
        <a:p>
          <a:pPr lvl="0" algn="l" defTabSz="800100">
            <a:lnSpc>
              <a:spcPct val="90000"/>
            </a:lnSpc>
            <a:spcBef>
              <a:spcPct val="0"/>
            </a:spcBef>
            <a:spcAft>
              <a:spcPct val="35000"/>
            </a:spcAft>
          </a:pPr>
          <a:r>
            <a:rPr lang="en-US" sz="1600" kern="1200" dirty="0" smtClean="0"/>
            <a:t>GL Cost</a:t>
          </a:r>
        </a:p>
        <a:p>
          <a:pPr lvl="0" algn="l" defTabSz="800100">
            <a:lnSpc>
              <a:spcPct val="90000"/>
            </a:lnSpc>
            <a:spcBef>
              <a:spcPct val="0"/>
            </a:spcBef>
            <a:spcAft>
              <a:spcPct val="35000"/>
            </a:spcAft>
          </a:pPr>
          <a:r>
            <a:rPr lang="en-US" sz="1600" kern="1200" dirty="0" smtClean="0"/>
            <a:t>Current Cost</a:t>
          </a:r>
        </a:p>
        <a:p>
          <a:pPr lvl="0" algn="l" defTabSz="800100">
            <a:lnSpc>
              <a:spcPct val="90000"/>
            </a:lnSpc>
            <a:spcBef>
              <a:spcPct val="0"/>
            </a:spcBef>
            <a:spcAft>
              <a:spcPct val="35000"/>
            </a:spcAft>
          </a:pPr>
          <a:endParaRPr lang="en-US" sz="1600" kern="1200" dirty="0" smtClean="0"/>
        </a:p>
        <a:p>
          <a:pPr lvl="0" algn="l" defTabSz="800100">
            <a:lnSpc>
              <a:spcPct val="90000"/>
            </a:lnSpc>
            <a:spcBef>
              <a:spcPct val="0"/>
            </a:spcBef>
            <a:spcAft>
              <a:spcPct val="35000"/>
            </a:spcAft>
          </a:pPr>
          <a:endParaRPr lang="en-US" sz="1600" kern="1200" dirty="0" smtClean="0"/>
        </a:p>
        <a:p>
          <a:pPr lvl="0" algn="l" defTabSz="800100">
            <a:lnSpc>
              <a:spcPct val="90000"/>
            </a:lnSpc>
            <a:spcBef>
              <a:spcPct val="0"/>
            </a:spcBef>
            <a:spcAft>
              <a:spcPct val="35000"/>
            </a:spcAft>
          </a:pPr>
          <a:endParaRPr lang="en-US" sz="1600" b="1" kern="1200" dirty="0"/>
        </a:p>
      </dsp:txBody>
      <dsp:txXfrm>
        <a:off x="5302670" y="2636951"/>
        <a:ext cx="2497164" cy="2331288"/>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200">
                <a:latin typeface="Arial" charset="0"/>
              </a:defRPr>
            </a:lvl1pPr>
          </a:lstStyle>
          <a:p>
            <a:pPr>
              <a:defRPr/>
            </a:pPr>
            <a:r>
              <a:rPr lang="en-US" dirty="0"/>
              <a:t>090</a:t>
            </a:r>
          </a:p>
        </p:txBody>
      </p:sp>
      <p:sp>
        <p:nvSpPr>
          <p:cNvPr id="41987" name="Rectangle 3"/>
          <p:cNvSpPr>
            <a:spLocks noGrp="1" noChangeArrowheads="1"/>
          </p:cNvSpPr>
          <p:nvPr>
            <p:ph type="dt" sz="quarter" idx="1"/>
          </p:nvPr>
        </p:nvSpPr>
        <p:spPr bwMode="auto">
          <a:xfrm>
            <a:off x="3958802" y="0"/>
            <a:ext cx="3026199" cy="462995"/>
          </a:xfrm>
          <a:prstGeom prst="rect">
            <a:avLst/>
          </a:prstGeom>
          <a:noFill/>
          <a:ln w="38100">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20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120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2" y="8808005"/>
            <a:ext cx="3026199" cy="462995"/>
          </a:xfrm>
          <a:prstGeom prst="rect">
            <a:avLst/>
          </a:prstGeom>
          <a:noFill/>
          <a:ln w="38100">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1200">
                <a:latin typeface="Arial" charset="0"/>
              </a:defRPr>
            </a:lvl1pPr>
          </a:lstStyle>
          <a:p>
            <a:pPr>
              <a:defRPr/>
            </a:pPr>
            <a:fld id="{2057D2E9-CAA7-40FD-87CF-8B42A381FB6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defTabSz="930275" eaLnBrk="0" hangingPunct="0">
              <a:defRPr sz="1000">
                <a:latin typeface="Arial" charset="0"/>
              </a:defRPr>
            </a:lvl1pPr>
          </a:lstStyle>
          <a:p>
            <a:pPr>
              <a:defRPr/>
            </a:pPr>
            <a:r>
              <a:rPr lang="en-US" dirty="0"/>
              <a:t>090</a:t>
            </a:r>
          </a:p>
        </p:txBody>
      </p:sp>
      <p:sp>
        <p:nvSpPr>
          <p:cNvPr id="5123" name="Rectangle 3"/>
          <p:cNvSpPr>
            <a:spLocks noGrp="1" noChangeArrowheads="1"/>
          </p:cNvSpPr>
          <p:nvPr>
            <p:ph type="dt" idx="1"/>
          </p:nvPr>
        </p:nvSpPr>
        <p:spPr bwMode="auto">
          <a:xfrm>
            <a:off x="3958802" y="0"/>
            <a:ext cx="3026199" cy="462995"/>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lvl1pPr algn="r" defTabSz="930275" eaLnBrk="0" hangingPunct="0">
              <a:defRPr sz="1000">
                <a:latin typeface="Arial" charset="0"/>
              </a:defRPr>
            </a:lvl1pPr>
          </a:lstStyle>
          <a:p>
            <a:pPr>
              <a:defRPr/>
            </a:pPr>
            <a:endParaRPr lang="en-US" dirty="0"/>
          </a:p>
        </p:txBody>
      </p:sp>
      <p:sp>
        <p:nvSpPr>
          <p:cNvPr id="114692" name="Rectangle 4"/>
          <p:cNvSpPr>
            <a:spLocks noGrp="1" noRot="1" noChangeAspect="1" noChangeArrowheads="1" noTextEdit="1"/>
          </p:cNvSpPr>
          <p:nvPr>
            <p:ph type="sldImg" idx="2"/>
          </p:nvPr>
        </p:nvSpPr>
        <p:spPr bwMode="auto">
          <a:xfrm>
            <a:off x="1176338" y="696913"/>
            <a:ext cx="4633912" cy="3475037"/>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2"/>
          </a:xfrm>
          <a:prstGeom prst="rect">
            <a:avLst/>
          </a:prstGeom>
          <a:noFill/>
          <a:ln w="9525">
            <a:noFill/>
            <a:miter lim="800000"/>
            <a:headEnd/>
            <a:tailEnd/>
          </a:ln>
          <a:effectLst/>
        </p:spPr>
        <p:txBody>
          <a:bodyPr vert="horz" wrap="square" lIns="92985" tIns="46493" rIns="92985" bIns="46493" numCol="1" anchor="t" anchorCtr="0" compatLnSpc="1">
            <a:prstTxWarp prst="textNoShape">
              <a:avLst/>
            </a:prstTxWarp>
          </a:bodyPr>
          <a:lstStyle/>
          <a:p>
            <a:pPr lvl="0"/>
            <a:r>
              <a:rPr lang="en-US" noProof="0" smtClean="0"/>
              <a:t>Click to edit Master text styles</a:t>
            </a:r>
          </a:p>
          <a:p>
            <a:pPr lvl="0"/>
            <a:r>
              <a:rPr lang="en-US" noProof="0" smtClean="0"/>
              <a:t>Second level</a:t>
            </a:r>
          </a:p>
          <a:p>
            <a:pPr lvl="0"/>
            <a:r>
              <a:rPr lang="en-US" noProof="0" smtClean="0"/>
              <a:t>Third level</a:t>
            </a:r>
          </a:p>
          <a:p>
            <a:pPr lvl="0"/>
            <a:r>
              <a:rPr lang="en-US" noProof="0" smtClean="0"/>
              <a:t>Fourth level</a:t>
            </a:r>
          </a:p>
          <a:p>
            <a:pPr lvl="0"/>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defTabSz="930275" eaLnBrk="0" hangingPunct="0">
              <a:defRPr sz="80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2" y="8808005"/>
            <a:ext cx="3026199" cy="462995"/>
          </a:xfrm>
          <a:prstGeom prst="rect">
            <a:avLst/>
          </a:prstGeom>
          <a:noFill/>
          <a:ln w="9525">
            <a:noFill/>
            <a:miter lim="800000"/>
            <a:headEnd/>
            <a:tailEnd/>
          </a:ln>
          <a:effectLst/>
        </p:spPr>
        <p:txBody>
          <a:bodyPr vert="horz" wrap="square" lIns="92985" tIns="46493" rIns="92985" bIns="46493" numCol="1" anchor="b" anchorCtr="0" compatLnSpc="1">
            <a:prstTxWarp prst="textNoShape">
              <a:avLst/>
            </a:prstTxWarp>
          </a:bodyPr>
          <a:lstStyle>
            <a:lvl1pPr algn="r" defTabSz="930275" eaLnBrk="0" hangingPunct="0">
              <a:defRPr sz="800">
                <a:latin typeface="Arial" charset="0"/>
              </a:defRPr>
            </a:lvl1pPr>
          </a:lstStyle>
          <a:p>
            <a:pPr>
              <a:defRPr/>
            </a:pPr>
            <a:fld id="{F1D14269-2A04-4387-B31D-7F820457CD75}"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742950" indent="-28575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13</a:t>
            </a:fld>
            <a:endParaRPr 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6C810E33-4B35-4D78-9ABB-A8AE0AE1C723}" type="slidenum">
              <a:rPr lang="en-US" smtClean="0"/>
              <a:pPr/>
              <a:t>105</a:t>
            </a:fld>
            <a:endParaRPr lang="en-US" dirty="0" smtClean="0"/>
          </a:p>
        </p:txBody>
      </p:sp>
      <p:sp>
        <p:nvSpPr>
          <p:cNvPr id="14950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950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r>
              <a:rPr lang="en-US" sz="1200" kern="1200" baseline="0" dirty="0" smtClean="0">
                <a:solidFill>
                  <a:schemeClr val="tx1"/>
                </a:solidFill>
                <a:latin typeface="Times New Roman" pitchFamily="18" charset="0"/>
                <a:ea typeface="+mn-ea"/>
                <a:cs typeface="+mn-cs"/>
              </a:rPr>
              <a:t>QAD Enterprise Applications maintains at least two cost sets for each item-site pair: </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Current cost, which reflects today’s cost for an item</a:t>
            </a:r>
          </a:p>
          <a:p>
            <a:pPr marL="182880" indent="-182880">
              <a:buFont typeface="Arial" pitchFamily="34" charset="0"/>
              <a:buChar char="•"/>
            </a:pPr>
            <a:r>
              <a:rPr lang="en-US" sz="1200" kern="1200" baseline="0" dirty="0" smtClean="0">
                <a:solidFill>
                  <a:schemeClr val="tx1"/>
                </a:solidFill>
                <a:latin typeface="Times New Roman" pitchFamily="18" charset="0"/>
                <a:ea typeface="+mn-ea"/>
                <a:cs typeface="+mn-cs"/>
              </a:rPr>
              <a:t>GL cost, which is used for all general ledger transactions</a:t>
            </a:r>
          </a:p>
          <a:p>
            <a:pPr marL="182880" indent="-182880">
              <a:buFont typeface="Arial" pitchFamily="34" charset="0"/>
              <a:buChar char="•"/>
            </a:pP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At the beginning of the year, many companies set current and GL costs to be equal. You can do so with Current Cost Set Move to GL Set (1.4.22).</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When costs change, update and verify the change in the current costs first, then use Current Cost Set Move to GL Set to reflect the change in the GL cost set. Current Cost Set Move to GL Set is most commonly used only at regular, widely spaced intervals; typically annually.</a:t>
            </a:r>
            <a:endParaRPr lang="en-US" sz="800" dirty="0"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106</a:t>
            </a:fld>
            <a:endParaRPr 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QMI has changed the standard order quantity of item 01010 from 0 to 5. Enter this information before rolling up the routing costs. The standard order quantity is entered in Item Planning Maintenance, or in the Item Planning Data frame of Item Master Maintenance (1.4.1).</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standard order quantity is what you normally produce in a single lot, batch, or work order. In this case, the setup cost is spread over the production of five units. The order quantity for each item is typically based on some aspect of production that is important to the company. A multiple of the units produced in an hour or a shift is common.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Some firms with high setup costs want large standard order quantities to spread the setup cost over many units of production. A just-in-time (JIT) environment typically invests in dedicated capacity to keep the order quantity or Kanban low.</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107</a:t>
            </a:fld>
            <a:endParaRPr 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Routing Cost Roll-Up (14.13.13), QMI is ready to roll up the routing costs for item 01010 medical ultrasound at site 10-100. The rollup is for the current cost set, not the GL cost set. Notice all the check boxes that can be used to leave out some elements of cost for unique or special purposes. Use care when leaving out any element of cost.</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roll up either current or GL costs. The default is to roll up current costs. Although you can roll up GL costs when they change, it is safer to roll up current costs and then copy them to the GL.</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After rolling up the routing costs, it is a good idea to verify that the rollup was successful. You can verify the outcome in Item-Site Cost Inquiry, shown next.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108</a:t>
            </a:fld>
            <a:endParaRPr 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Using Item-Site Cost Inquiry (1.4.10), QMI verifies that the current cost set routing costs (labor and burden) were rolled up for item 01010 at site 10-100.</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The columns on the cost screens total up. The total cost for labor and burden at this level (in this example,</a:t>
            </a:r>
            <a:r>
              <a:rPr lang="en-US" baseline="0" dirty="0" smtClean="0"/>
              <a:t> </a:t>
            </a:r>
            <a:r>
              <a:rPr lang="en-US" dirty="0" smtClean="0"/>
              <a:t>428.83775) is displayed above the column.</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only the current cost</a:t>
            </a:r>
            <a:r>
              <a:rPr lang="en-US" baseline="0" dirty="0" smtClean="0"/>
              <a:t> is calculated after the change of order quantity, the GL cost remains the legacy cost until the current cost is moved to GL cost. </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Since the product structure rollup has not been done, the item has no material costs yet. There are also no GL costs yet.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completing and verifying the routing cost rollup, the product structure cost rollup can be initiated.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109</a:t>
            </a:fld>
            <a:endParaRPr 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Product Structure Cost Roll-Up (13.12.13), QMI rolls up its product structure costs for item 01010 at site 10-100. The costs include the material costs for the lower-level components such as the material and overhead costs at this level.</a:t>
            </a:r>
          </a:p>
          <a:p>
            <a:r>
              <a:rPr lang="en-US" sz="1200" kern="1200" baseline="0" dirty="0" smtClean="0">
                <a:solidFill>
                  <a:schemeClr val="tx1"/>
                </a:solidFill>
                <a:latin typeface="Times New Roman" pitchFamily="18" charset="0"/>
                <a:ea typeface="+mn-ea"/>
                <a:cs typeface="+mn-cs"/>
              </a:rPr>
              <a:t>Again, notice that QMI is rolling up the current cost set, not the GL cost set.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110</a:t>
            </a:fld>
            <a:endParaRPr 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Using Item-Site Cost Inquiry (1.4.10) again, QMI verifies that the current cost set product structure costs (lower-level components) were rolled up correctly for item 01010 at site 10-100. The total cost is $1188.6619 per unit.</a:t>
            </a:r>
          </a:p>
          <a:p>
            <a:r>
              <a:rPr lang="en-US" dirty="0" smtClean="0"/>
              <a:t>Notice that the GL cost remains unchanged.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111</a:t>
            </a:fld>
            <a:endParaRPr 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QMI now wants the general ledger to reflect the cost information entered in the current cost set for all component items in 01010 at site 10-100.</a:t>
            </a:r>
            <a:r>
              <a:rPr lang="en-US" baseline="0" dirty="0" smtClean="0"/>
              <a:t> The company is </a:t>
            </a:r>
            <a:r>
              <a:rPr lang="en-US" dirty="0" smtClean="0"/>
              <a:t>ready to copy and move current costs into the GL using Current Cost Set Move to GL Set (1.4.22).</a:t>
            </a:r>
          </a:p>
          <a:p>
            <a:pPr marL="0" marR="0" indent="0" algn="l" defTabSz="914400" rtl="0" eaLnBrk="0" fontAlgn="base" latinLnBrk="0" hangingPunct="0">
              <a:lnSpc>
                <a:spcPct val="100000"/>
              </a:lnSpc>
              <a:spcBef>
                <a:spcPct val="30000"/>
              </a:spcBef>
              <a:spcAft>
                <a:spcPct val="0"/>
              </a:spcAft>
              <a:buClrTx/>
              <a:buSzTx/>
              <a:buFontTx/>
              <a:buNone/>
              <a:tabLst/>
              <a:defRPr/>
            </a:pPr>
            <a:r>
              <a:rPr lang="en-US" b="0" dirty="0" smtClean="0"/>
              <a:t>In this example,</a:t>
            </a:r>
            <a:r>
              <a:rPr lang="en-US" dirty="0" smtClean="0"/>
              <a:t> QMI wants to copy all costs</a:t>
            </a:r>
            <a:r>
              <a:rPr lang="en-US" baseline="0" dirty="0" smtClean="0"/>
              <a:t> (material, labor, burden, overhead, and subcontract cost).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Percent Change Allowed</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field restricts the cost movement to items whose GL costs change only within the indicated range. To accept the movement of all costs,</a:t>
            </a:r>
            <a:r>
              <a:rPr lang="en-US" baseline="0" dirty="0" smtClean="0"/>
              <a:t> </a:t>
            </a:r>
            <a:r>
              <a:rPr lang="en-US" dirty="0" smtClean="0"/>
              <a:t>regardless of the difference from the previous GL costs, enter all 9s in the .NET UI.</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You can look at the potential consequences before actually moving the current costs to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To perform this action, set Pct Change Allowed to 0%. The proposed changes are displayed on the output device you have chosen, but not copied to the GL costs.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When you first establish costs for new items or in a new system, the present GL cost is zero. The percent change from zero to a non-zero value is mathematically undefined since it would require division by zero.</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112</a:t>
            </a:fld>
            <a:endParaRPr 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Executing Current Cost Set Move to GL Set produces a report that can be output to Page and looks like the report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113</a:t>
            </a:fld>
            <a:endParaRPr 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114</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In a multiple domain environment, you can use profiles to build relationships between shared sets.</a:t>
            </a:r>
          </a:p>
          <a:p>
            <a:r>
              <a:rPr lang="en-US" sz="1200" kern="1200" baseline="0" dirty="0" smtClean="0">
                <a:solidFill>
                  <a:schemeClr val="tx1"/>
                </a:solidFill>
                <a:latin typeface="Times New Roman" pitchFamily="18" charset="0"/>
                <a:ea typeface="+mn-ea"/>
                <a:cs typeface="+mn-cs"/>
              </a:rPr>
              <a:t>In the above example, instead of linking a control account to the customer record, you specify a profile code. The profile code is linked to two different charts of account. The profile ensures that the correct control account is used for the domain in which the transaction is recorded.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14</a:t>
            </a:fld>
            <a:endParaRPr 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115</a:t>
            </a:fld>
            <a:endParaRPr 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116</a:t>
            </a:fld>
            <a:endParaRPr 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117</a:t>
            </a:fld>
            <a:endParaRPr 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118</a:t>
            </a:fld>
            <a:endParaRPr 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p>
            <a:fld id="{E09502EE-96D7-4CC3-B744-1C4558D0AECE}" type="slidenum">
              <a:rPr lang="en-US" smtClean="0"/>
              <a:pPr/>
              <a:t>119</a:t>
            </a:fld>
            <a:endParaRPr lang="en-US" dirty="0" smtClean="0"/>
          </a:p>
        </p:txBody>
      </p:sp>
      <p:sp>
        <p:nvSpPr>
          <p:cNvPr id="1525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525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None/>
            </a:pPr>
            <a:r>
              <a:rPr lang="en-US" sz="800" b="0" dirty="0" smtClean="0"/>
              <a:t>In this exercise, you</a:t>
            </a:r>
            <a:r>
              <a:rPr lang="en-US" sz="800" b="0" baseline="0" dirty="0" smtClean="0"/>
              <a:t> will run cost roll-up for two items at </a:t>
            </a:r>
            <a:r>
              <a:rPr lang="en-US" sz="800" b="0" baseline="0" dirty="0" smtClean="0"/>
              <a:t>site </a:t>
            </a:r>
            <a:r>
              <a:rPr lang="en-US" sz="800" b="0" baseline="0" dirty="0" smtClean="0"/>
              <a:t>10-100: item 50001 and item 01010. You need to change the order quantity first for item 01010.</a:t>
            </a:r>
            <a:endParaRPr lang="en-US" sz="800" b="0" dirty="0" smtClean="0"/>
          </a:p>
          <a:p>
            <a:pPr marL="228600" indent="-228600" eaLnBrk="1" hangingPunct="1">
              <a:buFont typeface="+mj-lt"/>
              <a:buAutoNum type="arabicPeriod"/>
            </a:pPr>
            <a:r>
              <a:rPr lang="en-US" sz="800" b="0" dirty="0" smtClean="0"/>
              <a:t>Use</a:t>
            </a:r>
            <a:r>
              <a:rPr lang="en-US" sz="800" b="0" baseline="0" dirty="0" smtClean="0"/>
              <a:t> </a:t>
            </a:r>
            <a:r>
              <a:rPr lang="en-US" sz="1200" kern="1200" baseline="0" dirty="0" smtClean="0">
                <a:solidFill>
                  <a:schemeClr val="tx1"/>
                </a:solidFill>
                <a:latin typeface="Times New Roman" pitchFamily="18" charset="0"/>
                <a:ea typeface="+mn-ea"/>
                <a:cs typeface="+mn-cs"/>
              </a:rPr>
              <a:t>Item Planning Maintenance to change the order quantity of item 01010 at site 10-100 to 10.</a:t>
            </a:r>
          </a:p>
          <a:p>
            <a:pPr marL="228600" indent="-228600" eaLnBrk="1" hangingPunct="1">
              <a:buFont typeface="+mj-lt"/>
              <a:buAutoNum type="arabicPeriod"/>
            </a:pPr>
            <a:r>
              <a:rPr lang="en-US" sz="1200" kern="1200" baseline="0" dirty="0" smtClean="0">
                <a:solidFill>
                  <a:schemeClr val="tx1"/>
                </a:solidFill>
                <a:latin typeface="Times New Roman" pitchFamily="18" charset="0"/>
                <a:ea typeface="+mn-ea"/>
                <a:cs typeface="+mn-cs"/>
              </a:rPr>
              <a:t>Run Routing Cost Roll-Up for both of the items to roll up the current costs.</a:t>
            </a:r>
          </a:p>
          <a:p>
            <a:pPr marL="228600" marR="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baseline="0" dirty="0" smtClean="0">
                <a:solidFill>
                  <a:schemeClr val="tx1"/>
                </a:solidFill>
                <a:latin typeface="Times New Roman" pitchFamily="18" charset="0"/>
                <a:ea typeface="+mn-ea"/>
                <a:cs typeface="+mn-cs"/>
              </a:rPr>
              <a:t>Use Item-Site Cost Inquiry to verify if the routing costs are correctly calculated.</a:t>
            </a:r>
            <a:br>
              <a:rPr lang="en-US" sz="1200" kern="1200" baseline="0" dirty="0" smtClean="0">
                <a:solidFill>
                  <a:schemeClr val="tx1"/>
                </a:solidFill>
                <a:latin typeface="Times New Roman" pitchFamily="18" charset="0"/>
                <a:ea typeface="+mn-ea"/>
                <a:cs typeface="+mn-cs"/>
              </a:rPr>
            </a:br>
            <a:r>
              <a:rPr lang="en-US" sz="1200" b="1" kern="1200" dirty="0" smtClean="0">
                <a:solidFill>
                  <a:schemeClr val="tx1"/>
                </a:solidFill>
                <a:latin typeface="Times New Roman" pitchFamily="18" charset="0"/>
                <a:ea typeface="+mn-ea"/>
                <a:cs typeface="+mn-cs"/>
              </a:rPr>
              <a:t>Note:</a:t>
            </a:r>
            <a:r>
              <a:rPr lang="en-US" sz="1200" kern="1200" dirty="0" smtClean="0">
                <a:solidFill>
                  <a:schemeClr val="tx1"/>
                </a:solidFill>
                <a:latin typeface="Times New Roman" pitchFamily="18" charset="0"/>
                <a:ea typeface="+mn-ea"/>
                <a:cs typeface="+mn-cs"/>
              </a:rPr>
              <a:t> There should be no variance between the current cost and GL cost for item 50001 because there is no cost-relevant change for this item. Since the order quantity value of item 01010 is changed, there is a cost variance for item 01010.</a:t>
            </a: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Run Product Structure Cost Roll-Up for both of the items to roll up the product structure costs.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Item-Site Cost Inquiry to verify if the material cost is correctly calculated.</a:t>
            </a:r>
            <a:endParaRPr lang="en-US" sz="1200" kern="1200" baseline="0" dirty="0" smtClean="0">
              <a:solidFill>
                <a:schemeClr val="tx1"/>
              </a:solidFill>
              <a:latin typeface="Times New Roman" pitchFamily="18" charset="0"/>
              <a:ea typeface="+mn-ea"/>
              <a:cs typeface="+mn-cs"/>
            </a:endParaRPr>
          </a:p>
          <a:p>
            <a:pPr marL="228600" marR="0" lvl="0" indent="-228600" algn="l" defTabSz="914400" rtl="0" eaLnBrk="1" fontAlgn="base" latinLnBrk="0" hangingPunct="1">
              <a:lnSpc>
                <a:spcPct val="100000"/>
              </a:lnSpc>
              <a:spcBef>
                <a:spcPct val="30000"/>
              </a:spcBef>
              <a:spcAft>
                <a:spcPct val="0"/>
              </a:spcAft>
              <a:buClrTx/>
              <a:buSzTx/>
              <a:buFont typeface="+mj-lt"/>
              <a:buAutoNum type="arabicPeriod"/>
              <a:tabLst/>
              <a:defRPr/>
            </a:pPr>
            <a:r>
              <a:rPr lang="en-US" sz="1200" kern="1200" dirty="0" smtClean="0">
                <a:solidFill>
                  <a:schemeClr val="tx1"/>
                </a:solidFill>
                <a:latin typeface="Times New Roman" pitchFamily="18" charset="0"/>
                <a:ea typeface="+mn-ea"/>
                <a:cs typeface="+mn-cs"/>
              </a:rPr>
              <a:t>Use Current Cost Set Move to GL Set to move the current cost to the GL cost.</a:t>
            </a:r>
            <a:r>
              <a:rPr lang="en-US" sz="800" dirty="0" smtClean="0"/>
              <a:t/>
            </a:r>
            <a:br>
              <a:rPr lang="en-US" sz="800" dirty="0" smtClean="0"/>
            </a:br>
            <a:r>
              <a:rPr lang="en-US" sz="800" b="1" dirty="0" smtClean="0"/>
              <a:t>Note:</a:t>
            </a:r>
            <a:r>
              <a:rPr lang="en-US" sz="800" b="0" baseline="0" dirty="0" smtClean="0"/>
              <a:t> There should be no output for item 50001.</a:t>
            </a:r>
          </a:p>
          <a:p>
            <a:pPr marL="228600" lvl="0" indent="-228600">
              <a:buFont typeface="+mj-lt"/>
              <a:buAutoNum type="arabicPeriod"/>
            </a:pPr>
            <a:r>
              <a:rPr lang="en-US" sz="1200" kern="1200" dirty="0" smtClean="0">
                <a:solidFill>
                  <a:schemeClr val="tx1"/>
                </a:solidFill>
                <a:latin typeface="Times New Roman" pitchFamily="18" charset="0"/>
                <a:ea typeface="+mn-ea"/>
                <a:cs typeface="+mn-cs"/>
              </a:rPr>
              <a:t>Use Item-Site Cost Inquiry to verify the cost in the current and GL cost sets for item 01010. </a:t>
            </a:r>
            <a:endParaRPr lang="en-US" sz="1200" kern="1200" dirty="0">
              <a:solidFill>
                <a:schemeClr val="tx1"/>
              </a:solidFill>
              <a:latin typeface="Times New Roman" pitchFamily="18"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Business relations represent any organization or person that a company does business with, for example, customers, suppliers, employees, or an internal entity. A business relation address is a prerequisite for creating any of these records.</a:t>
            </a:r>
          </a:p>
          <a:p>
            <a:endParaRPr lang="en-US" dirty="0" smtClean="0"/>
          </a:p>
          <a:p>
            <a:r>
              <a:rPr lang="en-US" dirty="0" smtClean="0"/>
              <a:t>You can also create a business relation from within the customer or supplier creation menus.</a:t>
            </a:r>
          </a:p>
          <a:p>
            <a:endParaRPr lang="en-US" dirty="0" smtClean="0"/>
          </a:p>
          <a:p>
            <a:r>
              <a:rPr lang="en-US" dirty="0" smtClean="0"/>
              <a:t>Business relations can have different address types, as shown in the slide.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15</a:t>
            </a:fld>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Accounting layers provide different ways of segregating transactions within a single GL account to satisfy reporting requirements. The posting of transactions is controlled by associating daybook types with one of the three system-defined accounting layers: primary (labeled “official” in the system), secondary (labeled “management” in the system), and transient.</a:t>
            </a:r>
            <a:br>
              <a:rPr lang="en-US" dirty="0" smtClean="0"/>
            </a:br>
            <a:endParaRPr lang="en-US" dirty="0" smtClean="0"/>
          </a:p>
          <a:p>
            <a:pPr>
              <a:buFont typeface="Arial" pitchFamily="34" charset="0"/>
              <a:buChar char="•"/>
            </a:pPr>
            <a:r>
              <a:rPr lang="en-US" dirty="0" smtClean="0"/>
              <a:t>  The primary layer is used for daily transaction posting.</a:t>
            </a:r>
          </a:p>
          <a:p>
            <a:pPr>
              <a:buFont typeface="Arial" pitchFamily="34" charset="0"/>
              <a:buChar char="•"/>
            </a:pPr>
            <a:r>
              <a:rPr lang="en-US" dirty="0" smtClean="0"/>
              <a:t>   Define one or more secondary layers to allow for adjustments required to meet different GAAP or IFRS requirements, or for management reporting.</a:t>
            </a:r>
          </a:p>
          <a:p>
            <a:pPr>
              <a:buFont typeface="Arial" pitchFamily="34" charset="0"/>
              <a:buChar char="•"/>
            </a:pPr>
            <a:r>
              <a:rPr lang="en-US" dirty="0" smtClean="0"/>
              <a:t>   The transient layer is used to temporarily post transactions pending approval, or to simulate postings.</a:t>
            </a:r>
            <a:br>
              <a:rPr lang="en-US" dirty="0" smtClean="0"/>
            </a:br>
            <a:endParaRPr lang="en-US" dirty="0" smtClean="0"/>
          </a:p>
          <a:p>
            <a:r>
              <a:rPr lang="en-US" dirty="0" smtClean="0"/>
              <a:t>GL entries can be moved from layer to layer by changing the daybook. You can use Mass Layer Transfer to change many transactions at one time. In reporting, you can select multiple layers.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16</a:t>
            </a:fld>
            <a:endParaRPr 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Financials reports let you select multiple layers at a time, for example, you can select both the primary and secondary layers to include management adjustments.</a:t>
            </a:r>
          </a:p>
          <a:p>
            <a:r>
              <a:rPr lang="en-US" dirty="0" smtClean="0"/>
              <a:t>Any combination is possible, as shown in the slide.</a:t>
            </a:r>
            <a:endParaRPr lang="en-US" dirty="0"/>
          </a:p>
        </p:txBody>
      </p:sp>
      <p:sp>
        <p:nvSpPr>
          <p:cNvPr id="4" name="Slide Number Placeholder 3"/>
          <p:cNvSpPr>
            <a:spLocks noGrp="1"/>
          </p:cNvSpPr>
          <p:nvPr>
            <p:ph type="sldNum" sz="quarter" idx="10"/>
          </p:nvPr>
        </p:nvSpPr>
        <p:spPr/>
        <p:txBody>
          <a:bodyPr/>
          <a:lstStyle/>
          <a:p>
            <a:pPr>
              <a:defRPr/>
            </a:pPr>
            <a:fld id="{3009AC11-3840-4821-9659-66AE4994D92F}" type="slidenum">
              <a:rPr lang="en-US" smtClean="0"/>
              <a:pPr>
                <a:defRPr/>
              </a:pPr>
              <a:t>17</a:t>
            </a:fld>
            <a:endParaRPr 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Daybooks, also known as journals, are system- or </a:t>
            </a:r>
            <a:r>
              <a:rPr lang="en-US" dirty="0" err="1" smtClean="0"/>
              <a:t>user‑defined</a:t>
            </a:r>
            <a:r>
              <a:rPr lang="en-US" dirty="0" smtClean="0"/>
              <a:t> views of the general ledger, and contain all transactions.</a:t>
            </a:r>
            <a:br>
              <a:rPr lang="en-US" dirty="0" smtClean="0"/>
            </a:br>
            <a:endParaRPr lang="en-US" dirty="0" smtClean="0"/>
          </a:p>
          <a:p>
            <a:r>
              <a:rPr lang="en-US" dirty="0" smtClean="0"/>
              <a:t>Daybooks play an important role in QAD Enterprise Financials, and their use is mandatory. It is recommended to use more than one daybook as a means of grouping transactions. You can use daybooks to distinguish between different types of journal entries such as auditor adjustments, payroll entries, GAAP adjustments, and manually prepared accruals.</a:t>
            </a:r>
            <a:br>
              <a:rPr lang="en-US" dirty="0" smtClean="0"/>
            </a:br>
            <a:endParaRPr lang="en-US" dirty="0" smtClean="0"/>
          </a:p>
          <a:p>
            <a:r>
              <a:rPr lang="en-US" dirty="0" smtClean="0"/>
              <a:t>Daybooks control the numbering of invoices and credit notes, in addition to GL transaction numbers. Daybooks are linked to an accounting layer, and can be controlled by the financial functions or by the operational functions. You can also create daybooks to store transactions from external third-party products.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18</a:t>
            </a:fld>
            <a:endParaRPr 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sz="1200" kern="1200" baseline="0" dirty="0" smtClean="0">
                <a:solidFill>
                  <a:schemeClr val="tx1"/>
                </a:solidFill>
                <a:latin typeface="Times New Roman" pitchFamily="18" charset="0"/>
                <a:ea typeface="+mn-ea"/>
                <a:cs typeface="+mn-cs"/>
              </a:rPr>
              <a:t>Each domain has a primary base currency at the domain level, and, optionally, has a second management currency for reporting purposes. This currency is known as the statutory currency, and is normally the local currency of the country in which the organization must produce its declarations and financial reports.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The need for a statutory currency is most likely to arise in a country that is geographically close to a strong currency zone (for example, Mexico and Poland), where the country itself has another local currency. Companies operating in countries close to strong currency zones, such as the Euro and US dollar, might use the stronger currency as their base currency (functional currency). However, local auditors and tax controllers can mandate that companies submit their declarations and financial reports in the local currency of the country. In these cases, the local country currency becomes the organizations’ statutory currency.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19</a:t>
            </a:fld>
            <a:endParaRPr 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Example: </a:t>
            </a:r>
            <a:r>
              <a:rPr lang="en-US" dirty="0" smtClean="0"/>
              <a:t>A multinational corporation has a subsidiary in Mexico. In the Mexican subsidiary, most business transactions are conducted in USD, the base currency. However, all reports that the subsidiary must produce for the Mexican government are in Mexican pesos, which is the statutory currency.</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Transaction currency = GBP</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Base currency = USD</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Management currency = MXN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20</a:t>
            </a:fld>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21</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An entity is a subset of the business that does financial reporting. In QAD EE, an entity prepares balance sheets and income statements.</a:t>
            </a:r>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Other structures are used within a QAD EE database to manage inventory and execute planning functions. The next section introduces these elements: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Sites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Locations</a:t>
            </a:r>
          </a:p>
          <a:p>
            <a:pPr marL="0" marR="0" indent="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 Inventory status codes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22</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sz="1200" kern="1200" baseline="0" dirty="0" smtClean="0">
                <a:solidFill>
                  <a:schemeClr val="tx1"/>
                </a:solidFill>
                <a:latin typeface="Times New Roman" pitchFamily="18" charset="0"/>
                <a:ea typeface="+mn-ea"/>
                <a:cs typeface="+mn-cs"/>
              </a:rPr>
              <a:t>A site is an inventory planning and control concept. Inventory control and planning information is maintained on site basis, including inventory availability, manufacturing methods and costs, sales and purchasing data, manufacturing plans and orders, and forecasts. Each site is associated with a physical address. However, each physical address can have several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For example, you can set up separate sites for manufacturing, finished goods inventory, and field service in one physical location. There are no limitations on how many sites you have under one entity. Each site belongs to one (and only one) entity, but each entity can have more than one site. A site can be, for example, a distribution center, a warehouse, a manufacturing plant, or a combination of these functional sites.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Site Maintenance defines several attributes that default into inventory locations including a default inventory status code, whether automatic locations are allowed, and a transfer variance account.</a:t>
            </a:r>
          </a:p>
          <a:p>
            <a:r>
              <a:rPr lang="en-US" sz="1200" kern="1200" baseline="0" dirty="0" smtClean="0">
                <a:solidFill>
                  <a:schemeClr val="tx1"/>
                </a:solidFill>
                <a:latin typeface="Times New Roman" pitchFamily="18" charset="0"/>
                <a:ea typeface="+mn-ea"/>
                <a:cs typeface="+mn-cs"/>
              </a:rPr>
              <a:t>Most planning and control functions work within one site. The system expects to find all the components for a manufacturing order at the same site (with a few exceptions); MRP and DRP calculate requirements one site at a time.</a:t>
            </a:r>
          </a:p>
          <a:p>
            <a:r>
              <a:rPr lang="en-US" sz="1200" kern="1200" baseline="0" dirty="0" smtClean="0">
                <a:solidFill>
                  <a:schemeClr val="tx1"/>
                </a:solidFill>
                <a:latin typeface="Times New Roman" pitchFamily="18" charset="0"/>
                <a:ea typeface="+mn-ea"/>
                <a:cs typeface="+mn-cs"/>
              </a:rPr>
              <a:t>A few functions deal with multiple sites such as multi-site purchase or sales orders, distribution orders, and distributed inventory inquiries.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23</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r>
              <a:rPr lang="en-US" dirty="0" smtClean="0"/>
              <a:t>Every inventory transaction must have a site and location. Both can default from the item master. In QAD EE, each site can have various locations where inventory is stored. Locations can include shelves, bins, tanks, silos, refrigerators, freezers, humidity, or temperature controlled rooms, segregated quarantine or material review areas, or other storage areas. Each location’s parameters identify what can be stored there and how that inventory can be used.</a:t>
            </a:r>
            <a:br>
              <a:rPr lang="en-US" dirty="0" smtClean="0"/>
            </a:br>
            <a:endParaRPr lang="en-US" dirty="0" smtClean="0"/>
          </a:p>
          <a:p>
            <a:r>
              <a:rPr lang="en-US" dirty="0" smtClean="0"/>
              <a:t>Predefined Locations</a:t>
            </a:r>
          </a:p>
          <a:p>
            <a:r>
              <a:rPr lang="en-US" dirty="0" smtClean="0"/>
              <a:t>Most businesses have several predefined inventory locations such as raw material and or component inventory, finished goods inventory, and possibly other locations for sales returns, scrap, quality control quarantine, or material review board. In general,</a:t>
            </a:r>
            <a:r>
              <a:rPr lang="en-US" baseline="0" dirty="0" smtClean="0"/>
              <a:t> </a:t>
            </a:r>
            <a:r>
              <a:rPr lang="en-US" dirty="0" smtClean="0"/>
              <a:t>the more carefully defined locations you use, the higher level of inventory control you will obtain.</a:t>
            </a:r>
            <a:br>
              <a:rPr lang="en-US" dirty="0" smtClean="0"/>
            </a:br>
            <a:endParaRPr lang="en-US" dirty="0" smtClean="0"/>
          </a:p>
          <a:p>
            <a:r>
              <a:rPr lang="en-US" dirty="0" smtClean="0"/>
              <a:t>Locations are not necessarily</a:t>
            </a:r>
            <a:r>
              <a:rPr lang="en-US" baseline="0" dirty="0" smtClean="0"/>
              <a:t> </a:t>
            </a:r>
            <a:r>
              <a:rPr lang="en-US" dirty="0" smtClean="0"/>
              <a:t>predefined. The system can automatically create location codes whenever you enter an undefined value by setting Automatic Locations to Yes in Site Maintenance. While useful in some situations, this convenience</a:t>
            </a:r>
            <a:r>
              <a:rPr lang="en-US" baseline="0" dirty="0" smtClean="0"/>
              <a:t> </a:t>
            </a:r>
            <a:r>
              <a:rPr lang="en-US" dirty="0" smtClean="0"/>
              <a:t>offers a low</a:t>
            </a:r>
            <a:r>
              <a:rPr lang="en-US" baseline="0" dirty="0" smtClean="0"/>
              <a:t> </a:t>
            </a:r>
            <a:r>
              <a:rPr lang="en-US" dirty="0" smtClean="0"/>
              <a:t>level of control since anyone with access to inventory transactions can create new locations, possibly as a result of an error.</a:t>
            </a:r>
          </a:p>
          <a:p>
            <a:r>
              <a:rPr lang="en-US" dirty="0" smtClean="0"/>
              <a:t>Inventory location attributes include:</a:t>
            </a:r>
            <a:br>
              <a:rPr lang="en-US" dirty="0" smtClean="0"/>
            </a:br>
            <a:endParaRPr lang="en-US" dirty="0" smtClean="0"/>
          </a:p>
          <a:p>
            <a:pPr>
              <a:buFont typeface="Arial" pitchFamily="34" charset="0"/>
              <a:buChar char="•"/>
            </a:pPr>
            <a:r>
              <a:rPr lang="en-US" dirty="0" smtClean="0"/>
              <a:t>  A description</a:t>
            </a:r>
          </a:p>
          <a:p>
            <a:pPr>
              <a:buFont typeface="Arial" pitchFamily="34" charset="0"/>
              <a:buChar char="•"/>
            </a:pPr>
            <a:r>
              <a:rPr lang="en-US" dirty="0" smtClean="0"/>
              <a:t>  A default inventory status code (available, nettable, overissue)</a:t>
            </a:r>
          </a:p>
          <a:p>
            <a:pPr>
              <a:buFont typeface="Arial" pitchFamily="34" charset="0"/>
              <a:buChar char="•"/>
            </a:pPr>
            <a:r>
              <a:rPr lang="en-US" dirty="0" smtClean="0"/>
              <a:t>  An </a:t>
            </a:r>
            <a:r>
              <a:rPr lang="en-US" baseline="0" dirty="0" smtClean="0"/>
              <a:t>indication regarding whether the location </a:t>
            </a:r>
            <a:r>
              <a:rPr lang="en-US" dirty="0" smtClean="0"/>
              <a:t>is permanent</a:t>
            </a:r>
          </a:p>
          <a:p>
            <a:pPr>
              <a:buFont typeface="Arial" pitchFamily="34" charset="0"/>
              <a:buChar char="•"/>
            </a:pPr>
            <a:r>
              <a:rPr lang="en-US" dirty="0" smtClean="0"/>
              <a:t>  A location type code such as tank, silo, freezer</a:t>
            </a:r>
          </a:p>
          <a:p>
            <a:pPr>
              <a:buFont typeface="Arial" pitchFamily="34" charset="0"/>
              <a:buChar char="•"/>
            </a:pPr>
            <a:r>
              <a:rPr lang="en-US" dirty="0" smtClean="0"/>
              <a:t>  Information that the location is</a:t>
            </a:r>
            <a:r>
              <a:rPr lang="en-US" baseline="0" dirty="0" smtClean="0"/>
              <a:t> </a:t>
            </a:r>
            <a:r>
              <a:rPr lang="en-US" dirty="0" smtClean="0"/>
              <a:t>restricted to single item (liquid tanks are usually restricted to a single item, for example)</a:t>
            </a:r>
          </a:p>
          <a:p>
            <a:pPr>
              <a:buFont typeface="Arial" pitchFamily="34" charset="0"/>
              <a:buChar char="•"/>
            </a:pPr>
            <a:r>
              <a:rPr lang="en-US" dirty="0" smtClean="0"/>
              <a:t>  Information that the location is</a:t>
            </a:r>
            <a:r>
              <a:rPr lang="en-US" baseline="0" dirty="0" smtClean="0"/>
              <a:t> </a:t>
            </a:r>
            <a:r>
              <a:rPr lang="en-US" dirty="0" smtClean="0"/>
              <a:t>restricted to a single lot of a single item (lot-controlled liquids)</a:t>
            </a:r>
          </a:p>
          <a:p>
            <a:pPr>
              <a:buFont typeface="Arial" pitchFamily="34" charset="0"/>
              <a:buChar char="•"/>
            </a:pPr>
            <a:r>
              <a:rPr lang="en-US" dirty="0" smtClean="0"/>
              <a:t>  An</a:t>
            </a:r>
            <a:r>
              <a:rPr lang="en-US" baseline="0" dirty="0" smtClean="0"/>
              <a:t> indication of whether </a:t>
            </a:r>
            <a:r>
              <a:rPr lang="en-US" dirty="0" smtClean="0"/>
              <a:t>items are assigned to certain locations (the location type code associated with the item is matched to location type code of the location)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24</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5406CFAE-A850-4A6C-ABC0-A31AB6F25EAF}" type="slidenum">
              <a:rPr lang="en-US" smtClean="0"/>
              <a:pPr/>
              <a:t>25</a:t>
            </a:fld>
            <a:endParaRPr lang="en-US" dirty="0" smtClean="0"/>
          </a:p>
        </p:txBody>
      </p:sp>
      <p:sp>
        <p:nvSpPr>
          <p:cNvPr id="119811" name="Rectangle 2"/>
          <p:cNvSpPr>
            <a:spLocks noGrp="1" noRot="1" noChangeAspect="1" noChangeArrowheads="1" noTextEdit="1"/>
          </p:cNvSpPr>
          <p:nvPr>
            <p:ph type="sldImg"/>
          </p:nvPr>
        </p:nvSpPr>
        <p:spPr>
          <a:ln/>
        </p:spPr>
      </p:sp>
      <p:sp>
        <p:nvSpPr>
          <p:cNvPr id="119812" name="Rectangle 3"/>
          <p:cNvSpPr>
            <a:spLocks noGrp="1" noChangeArrowheads="1"/>
          </p:cNvSpPr>
          <p:nvPr>
            <p:ph type="body" idx="1"/>
          </p:nvPr>
        </p:nvSpPr>
        <p:spPr>
          <a:noFill/>
          <a:ln/>
        </p:spPr>
        <p:txBody>
          <a:bodyPr/>
          <a:lstStyle/>
          <a:p>
            <a:pPr eaLnBrk="1" hangingPunct="1"/>
            <a:r>
              <a:rPr lang="en-US" dirty="0" smtClean="0"/>
              <a:t>Inventory status codes control your inventory and manage how that inventory is used. Think about how your scrap is managed differently than finished goods inventory or spares. In QAD EE, these different types of inventory are identified by their status codes.</a:t>
            </a:r>
          </a:p>
          <a:p>
            <a:pPr eaLnBrk="1" hangingPunct="1"/>
            <a:r>
              <a:rPr lang="en-US" dirty="0" smtClean="0"/>
              <a:t>Generic inventory status codes are set up for each type of inventory you have. These status codes identify whether inventory balances of this type are:</a:t>
            </a:r>
          </a:p>
          <a:p>
            <a:pPr eaLnBrk="1" hangingPunct="1">
              <a:buFont typeface="Arial" pitchFamily="34" charset="0"/>
              <a:buChar char="•"/>
            </a:pPr>
            <a:r>
              <a:rPr lang="en-US" dirty="0" smtClean="0"/>
              <a:t>   Available to allocate to sales orders and manufacturing orders</a:t>
            </a:r>
          </a:p>
          <a:p>
            <a:pPr eaLnBrk="1" hangingPunct="1">
              <a:buFont typeface="Arial" pitchFamily="34" charset="0"/>
              <a:buChar char="•"/>
            </a:pPr>
            <a:r>
              <a:rPr lang="en-US" dirty="0" smtClean="0"/>
              <a:t>   Nettable, to input to MRP when calculating net quantity on hand</a:t>
            </a:r>
          </a:p>
          <a:p>
            <a:pPr eaLnBrk="1" hangingPunct="1">
              <a:buFont typeface="Arial" pitchFamily="34" charset="0"/>
              <a:buChar char="•"/>
            </a:pPr>
            <a:r>
              <a:rPr lang="en-US" dirty="0" smtClean="0"/>
              <a:t>   Overissue, to denote whether this inventory balance is allowed to go negative</a:t>
            </a:r>
          </a:p>
          <a:p>
            <a:pPr eaLnBrk="1" hangingPunct="1">
              <a:buFont typeface="Arial" pitchFamily="34" charset="0"/>
              <a:buNone/>
            </a:pPr>
            <a:endParaRPr lang="en-US" dirty="0" smtClean="0"/>
          </a:p>
          <a:p>
            <a:pPr eaLnBrk="1" hangingPunct="1"/>
            <a:r>
              <a:rPr lang="en-US" dirty="0" smtClean="0"/>
              <a:t>Some general guidelines on how status codes are used:</a:t>
            </a:r>
          </a:p>
          <a:p>
            <a:pPr marL="182880" indent="-182880" eaLnBrk="1" hangingPunct="1">
              <a:buFont typeface="Arial" pitchFamily="34" charset="0"/>
              <a:buChar char="•"/>
            </a:pPr>
            <a:r>
              <a:rPr lang="en-US" dirty="0" smtClean="0"/>
              <a:t>Scrap inventory is not available or nettable.</a:t>
            </a:r>
          </a:p>
          <a:p>
            <a:pPr marL="182880" indent="-182880" eaLnBrk="1" hangingPunct="1">
              <a:buFont typeface="Arial" pitchFamily="34" charset="0"/>
              <a:buChar char="•"/>
            </a:pPr>
            <a:r>
              <a:rPr lang="en-US" dirty="0" smtClean="0"/>
              <a:t>Material in receiving quarantine is usually not available, but is nettable since it is expected to be of good quality.</a:t>
            </a:r>
          </a:p>
          <a:p>
            <a:pPr marL="182880" indent="-182880" eaLnBrk="1" hangingPunct="1">
              <a:buFont typeface="Arial" pitchFamily="34" charset="0"/>
              <a:buChar char="•"/>
            </a:pPr>
            <a:r>
              <a:rPr lang="en-US" dirty="0" smtClean="0"/>
              <a:t>Material in material review board is usually not available, but can be nettable or not based on the likelihood of it being approved for use.</a:t>
            </a:r>
          </a:p>
          <a:p>
            <a:pPr marL="182880" indent="-182880" eaLnBrk="1" hangingPunct="1">
              <a:buFont typeface="Arial" pitchFamily="34" charset="0"/>
              <a:buChar char="•"/>
            </a:pPr>
            <a:r>
              <a:rPr lang="en-US" dirty="0" smtClean="0"/>
              <a:t>Consignment inventory held for a specific customer is not normally available.</a:t>
            </a:r>
          </a:p>
          <a:p>
            <a:pPr marL="182880" indent="-182880" eaLnBrk="1" hangingPunct="1">
              <a:buFont typeface="Arial" pitchFamily="34" charset="0"/>
              <a:buChar char="•"/>
            </a:pPr>
            <a:r>
              <a:rPr lang="en-US" dirty="0" smtClean="0"/>
              <a:t>Negative inventory balances are always errors and should not be allowed.</a:t>
            </a:r>
          </a:p>
          <a:p>
            <a:pPr marL="182880" indent="-182880" eaLnBrk="1" hangingPunct="1">
              <a:buFont typeface="Arial" pitchFamily="34" charset="0"/>
              <a:buNone/>
            </a:pPr>
            <a:r>
              <a:rPr lang="en-US" dirty="0" smtClean="0"/>
              <a:t/>
            </a:r>
            <a:br>
              <a:rPr lang="en-US" dirty="0" smtClean="0"/>
            </a:br>
            <a:r>
              <a:rPr lang="en-US" b="1" dirty="0" smtClean="0"/>
              <a:t>Note: </a:t>
            </a:r>
            <a:r>
              <a:rPr lang="en-US" dirty="0" smtClean="0"/>
              <a:t>Not allowing negative balances forces the user to fix the error at its source.</a:t>
            </a:r>
          </a:p>
          <a:p>
            <a:pPr marL="182880" indent="-182880" eaLnBrk="1" hangingPunct="1">
              <a:buFont typeface="Arial" pitchFamily="34" charset="0"/>
              <a:buNone/>
            </a:pPr>
            <a:endParaRPr lang="en-US" dirty="0" smtClean="0"/>
          </a:p>
          <a:p>
            <a:pPr marL="182880" indent="-182880" eaLnBrk="1" hangingPunct="1">
              <a:buFont typeface="Arial" pitchFamily="34" charset="0"/>
              <a:buChar char="•"/>
            </a:pPr>
            <a:r>
              <a:rPr lang="en-US" dirty="0" smtClean="0"/>
              <a:t>Inventory in transit is usually not available.</a:t>
            </a:r>
          </a:p>
          <a:p>
            <a:pPr marL="182880" indent="-182880" eaLnBrk="1" hangingPunct="1">
              <a:buFont typeface="Arial" pitchFamily="34" charset="0"/>
              <a:buNone/>
            </a:pPr>
            <a:endParaRPr lang="en-US" dirty="0" smtClean="0"/>
          </a:p>
          <a:p>
            <a:pPr eaLnBrk="1" hangingPunct="1"/>
            <a:r>
              <a:rPr lang="en-US" dirty="0" smtClean="0"/>
              <a:t>In addition, certain transactions can be restricted. Each inventory status code can have a list of restricted transactions attached. For example, access to sales order issues can be restricted from a Quality Control Hold location.</a:t>
            </a:r>
          </a:p>
          <a:p>
            <a:pPr eaLnBrk="1" hangingPunct="1"/>
            <a:r>
              <a:rPr lang="en-US" dirty="0" smtClean="0"/>
              <a:t>Whenever items are received into inventory, a status code is associated with that inventory. This defaults to the status code entered for the location, but can be changed using Inventory Detail Maintenance. Whenever you attempt to do something with this inventory (allocate it, issue it, move it) the system checks its status code and ensures that the action is valid.</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Quality Manufacturing International (QMI) is a multinational company with its headquarters located in New York, NY.</a:t>
            </a:r>
            <a:br>
              <a:rPr lang="en-US" dirty="0" smtClean="0"/>
            </a:br>
            <a:endParaRPr lang="en-US" dirty="0" smtClean="0"/>
          </a:p>
          <a:p>
            <a:pPr marL="182880" indent="-182880">
              <a:buFont typeface="Arial" pitchFamily="34" charset="0"/>
              <a:buChar char="•"/>
            </a:pPr>
            <a:r>
              <a:rPr lang="en-US" dirty="0" smtClean="0"/>
              <a:t> QMI has eight divisions located in USA, Canada, Mexico, France, UK, Netherlands, China, and Australia.</a:t>
            </a:r>
          </a:p>
          <a:p>
            <a:pPr marL="182880" indent="-182880">
              <a:buFont typeface="Arial" pitchFamily="34" charset="0"/>
              <a:buChar char="•"/>
            </a:pPr>
            <a:r>
              <a:rPr lang="en-US" dirty="0" smtClean="0"/>
              <a:t> QMI produces a wide range of products that cover Electrical and Industrial, Life Sciences, Consumer Products, and Automotive industries.</a:t>
            </a:r>
          </a:p>
          <a:p>
            <a:pPr marL="182880" indent="-182880">
              <a:buFont typeface="Arial" pitchFamily="34" charset="0"/>
              <a:buChar char="•"/>
            </a:pPr>
            <a:r>
              <a:rPr lang="en-US" dirty="0" smtClean="0"/>
              <a:t> These products are produced at all of the eight company divisions around the world.</a:t>
            </a:r>
          </a:p>
          <a:p>
            <a:pPr marL="182880" indent="-182880">
              <a:buFont typeface="Arial" pitchFamily="34" charset="0"/>
              <a:buChar char="•"/>
            </a:pPr>
            <a:r>
              <a:rPr lang="en-US" dirty="0" smtClean="0"/>
              <a:t> QMI uses shared services to manage its customers and suppliers. Customers and suppliers are also located in each of the countries where a QMI division is located.</a:t>
            </a:r>
          </a:p>
          <a:p>
            <a:pPr marL="182880" indent="-182880">
              <a:buFont typeface="Arial" pitchFamily="34" charset="0"/>
              <a:buNone/>
            </a:pPr>
            <a:endParaRPr lang="en-US" dirty="0" smtClean="0"/>
          </a:p>
          <a:p>
            <a:r>
              <a:rPr lang="en-US" dirty="0" smtClean="0"/>
              <a:t>The example on the following pages shows how QMI sets up the foundations of its business structure. The domain and entity structure have been previously set up by corporate headquarters in preparation for the startup of the new business unit. This process included the setup of the accounting structure and GL calendars to ensure that the new unit correctly integrates with corporate financial reporting requirements.</a:t>
            </a:r>
          </a:p>
          <a:p>
            <a:r>
              <a:rPr lang="en-US" dirty="0" smtClean="0"/>
              <a:t>This course focuses on setting up:</a:t>
            </a:r>
            <a:br>
              <a:rPr lang="en-US" dirty="0" smtClean="0"/>
            </a:br>
            <a:endParaRPr lang="en-US" dirty="0" smtClean="0"/>
          </a:p>
          <a:p>
            <a:pPr marL="182880" indent="-182880">
              <a:buFont typeface="Arial" pitchFamily="34" charset="0"/>
              <a:buChar char="•"/>
            </a:pPr>
            <a:r>
              <a:rPr lang="en-US" dirty="0" smtClean="0"/>
              <a:t> Sites</a:t>
            </a:r>
          </a:p>
          <a:p>
            <a:pPr marL="182880" indent="-182880">
              <a:buFont typeface="Arial" pitchFamily="34" charset="0"/>
              <a:buChar char="•"/>
            </a:pPr>
            <a:r>
              <a:rPr lang="en-US" dirty="0" smtClean="0"/>
              <a:t> Locations</a:t>
            </a:r>
          </a:p>
          <a:p>
            <a:pPr marL="182880" indent="-182880">
              <a:buFont typeface="Arial" pitchFamily="34" charset="0"/>
              <a:buChar char="•"/>
            </a:pPr>
            <a:r>
              <a:rPr lang="en-US" dirty="0" smtClean="0"/>
              <a:t> Inventory status codes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26</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27</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a:noFill/>
        </p:spPr>
        <p:txBody>
          <a:bodyPr/>
          <a:lstStyle/>
          <a:p>
            <a:fld id="{0CD0D893-125F-4CBF-A0D0-EAC2938DAA5B}" type="slidenum">
              <a:rPr lang="en-US" smtClean="0"/>
              <a:pPr/>
              <a:t>28</a:t>
            </a:fld>
            <a:endParaRPr lang="en-US" dirty="0" smtClean="0"/>
          </a:p>
        </p:txBody>
      </p:sp>
      <p:sp>
        <p:nvSpPr>
          <p:cNvPr id="120835" name="Rectangle 2"/>
          <p:cNvSpPr>
            <a:spLocks noGrp="1" noRot="1" noChangeAspect="1" noChangeArrowheads="1" noTextEdit="1"/>
          </p:cNvSpPr>
          <p:nvPr>
            <p:ph type="sldImg"/>
          </p:nvPr>
        </p:nvSpPr>
        <p:spPr>
          <a:ln/>
        </p:spPr>
      </p:sp>
      <p:sp>
        <p:nvSpPr>
          <p:cNvPr id="120836"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E5146E15-DABA-45B3-81FE-6A03CB99F127}" type="slidenum">
              <a:rPr lang="en-US" smtClean="0"/>
              <a:pPr/>
              <a:t>29</a:t>
            </a:fld>
            <a:endParaRPr lang="en-US" dirty="0" smtClean="0"/>
          </a:p>
        </p:txBody>
      </p:sp>
      <p:sp>
        <p:nvSpPr>
          <p:cNvPr id="121859" name="Rectangle 2"/>
          <p:cNvSpPr>
            <a:spLocks noGrp="1" noRot="1" noChangeAspect="1" noChangeArrowheads="1" noTextEdit="1"/>
          </p:cNvSpPr>
          <p:nvPr>
            <p:ph type="sldImg"/>
          </p:nvPr>
        </p:nvSpPr>
        <p:spPr>
          <a:ln/>
        </p:spPr>
      </p:sp>
      <p:sp>
        <p:nvSpPr>
          <p:cNvPr id="121860"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As part of the expansion of its current businesses, basic setup has been completed by the staff of the parent company, QMI. The</a:t>
            </a:r>
            <a:r>
              <a:rPr lang="en-US" baseline="0" dirty="0" smtClean="0"/>
              <a:t> setup </a:t>
            </a:r>
            <a:r>
              <a:rPr lang="en-US" dirty="0" smtClean="0"/>
              <a:t>ensures that all accounting and financial reporting functions are set in accordance with corporate procedures.</a:t>
            </a:r>
          </a:p>
          <a:p>
            <a:r>
              <a:rPr lang="en-US" dirty="0" smtClean="0"/>
              <a:t>All of the system-wide data is already available to QMI. Images of the domain and entity setup are shown in the slide. Note that QMI has several shared sets that are common to other QMI divisions and two shared</a:t>
            </a:r>
            <a:r>
              <a:rPr lang="en-US" baseline="0" dirty="0" smtClean="0"/>
              <a:t> </a:t>
            </a:r>
            <a:r>
              <a:rPr lang="en-US" dirty="0" smtClean="0"/>
              <a:t>sets(customers and suppliers) that are unique to QMI.</a:t>
            </a:r>
          </a:p>
          <a:p>
            <a:r>
              <a:rPr lang="en-US" dirty="0" smtClean="0"/>
              <a:t>This course uses a domain already set with a base currency of US dollars (USD), a general ledger chart of accounts, and a GL calendar with periods that correspond to the standard 12-month calendar.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30</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a:t>
            </a:r>
            <a:r>
              <a:rPr lang="en-US" dirty="0" smtClean="0"/>
              <a:t>New York address of QMI has been set up in Business Relation Create (36.1.4.3.1).</a:t>
            </a:r>
          </a:p>
          <a:p>
            <a:r>
              <a:rPr lang="en-US" dirty="0" smtClean="0"/>
              <a:t>All addresses for customers, suppliers, and employees are set up as business relationships.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31</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Domain/Account Control (36.9.24) is used to set up default account codes, sub-accounts, and cost centers. These are system-required accounts from the general ledger chart of accounts. Configuring account data in Domain/Account Control ensures that</a:t>
            </a:r>
            <a:r>
              <a:rPr lang="en-US" baseline="0" dirty="0" smtClean="0"/>
              <a:t> </a:t>
            </a:r>
            <a:r>
              <a:rPr lang="en-US" dirty="0" smtClean="0"/>
              <a:t>transactions are booked to a valid general ledger account.</a:t>
            </a:r>
          </a:p>
          <a:p>
            <a:endParaRPr lang="en-US" dirty="0" smtClean="0"/>
          </a:p>
          <a:p>
            <a:r>
              <a:rPr lang="en-US" dirty="0" smtClean="0"/>
              <a:t>The first frame in Domain/Account Control shows that GL accounts are verified, the base currency for the entity is USD, and that audit trails are maintained.</a:t>
            </a:r>
          </a:p>
          <a:p>
            <a:r>
              <a:rPr lang="en-US" dirty="0" smtClean="0"/>
              <a:t>The default accounts are organized by type; sales accounts are shown in the</a:t>
            </a:r>
            <a:r>
              <a:rPr lang="en-US" baseline="0" dirty="0" smtClean="0"/>
              <a:t> slide</a:t>
            </a:r>
            <a:r>
              <a:rPr lang="en-US" dirty="0" smtClean="0"/>
              <a:t>.</a:t>
            </a:r>
          </a:p>
          <a:p>
            <a:endParaRPr lang="en-US" dirty="0" smtClean="0"/>
          </a:p>
          <a:p>
            <a:r>
              <a:rPr lang="en-US" dirty="0" smtClean="0"/>
              <a:t>The following slides show the remaining default accounts organized by the type of account.</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32</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33</a:t>
            </a:fld>
            <a:endParaRPr 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34</a:t>
            </a:fld>
            <a:endParaRPr 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Before QMI can enter a site or item, it needs to define at least one inventory status code. These codes have a significant effect on how inventory can be managed.</a:t>
            </a:r>
          </a:p>
          <a:p>
            <a:endParaRPr lang="en-US" dirty="0" smtClean="0"/>
          </a:p>
          <a:p>
            <a:r>
              <a:rPr lang="en-US" dirty="0" smtClean="0"/>
              <a:t>In Inventory Status Code Maintenance (1.1.1), QMI can indicate if the inventory is available to allocate to sales orders and/or work orders, nettable for MRP planning purposes, and whether overissues (items issued even if the current balance is insufficient to meet demand) are permitted from the locations identified by this code.</a:t>
            </a:r>
            <a:r>
              <a:rPr lang="en-US" baseline="0" dirty="0" smtClean="0"/>
              <a:t> All status codes defined by </a:t>
            </a:r>
            <a:r>
              <a:rPr lang="en-US" dirty="0" smtClean="0"/>
              <a:t>QMI disallow overissues by leaving the Overissue box unchecked. This prevents inventory transactions that would result in negative balances.</a:t>
            </a:r>
            <a:br>
              <a:rPr lang="en-US" dirty="0" smtClean="0"/>
            </a:br>
            <a:endParaRPr lang="en-US" dirty="0" smtClean="0"/>
          </a:p>
          <a:p>
            <a:pPr marL="182880" indent="-182880">
              <a:buFont typeface="Arial" pitchFamily="34" charset="0"/>
              <a:buChar char="•"/>
            </a:pPr>
            <a:r>
              <a:rPr lang="en-US" dirty="0" smtClean="0"/>
              <a:t>QMI used code Y-Y-N to indicate parts and items that are OK to use and indicates that they are available to issue and nettable for MRP planning purposes.</a:t>
            </a:r>
          </a:p>
          <a:p>
            <a:pPr marL="182880" indent="-182880">
              <a:buFont typeface="Arial" pitchFamily="34" charset="0"/>
              <a:buChar char="•"/>
            </a:pPr>
            <a:r>
              <a:rPr lang="en-US" dirty="0" smtClean="0"/>
              <a:t>QMI uses the code N-N-N to indicate items that are known to be unusable. These items cannot be issued or used for planning.</a:t>
            </a:r>
          </a:p>
          <a:p>
            <a:pPr marL="182880" indent="-182880">
              <a:buFont typeface="Arial" pitchFamily="34" charset="0"/>
              <a:buChar char="•"/>
            </a:pPr>
            <a:r>
              <a:rPr lang="en-US" dirty="0" smtClean="0"/>
              <a:t>QMI uses the code N-Y-N to indicate items that require review upon receipt or that are suspected of being unusable. These items require further review and are normally sent to an inspection area. They cannot be issued but can be used for planning.</a:t>
            </a:r>
            <a:br>
              <a:rPr lang="en-US" dirty="0" smtClean="0"/>
            </a:br>
            <a:endParaRPr lang="en-US" dirty="0" smtClean="0"/>
          </a:p>
          <a:p>
            <a:r>
              <a:rPr lang="en-US" sz="1200" b="1" kern="1200" dirty="0" smtClean="0">
                <a:solidFill>
                  <a:schemeClr val="tx1"/>
                </a:solidFill>
                <a:latin typeface="Times New Roman" pitchFamily="18" charset="0"/>
                <a:ea typeface="+mn-ea"/>
                <a:cs typeface="+mn-cs"/>
              </a:rPr>
              <a:t>Note: </a:t>
            </a:r>
            <a:r>
              <a:rPr lang="en-US" dirty="0" smtClean="0"/>
              <a:t>QAD highly recommends that you do not use blank code fields.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35</a:t>
            </a:fld>
            <a:endParaRPr 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multiple sites that you can view in Site Maintenance (1.1.13). This example focuses on site 10‑100, assigned to domain 10USA and entity 10USACO. Site 10-100 has a default inventory status code of Y-Y-N, which was defined earlier. This code will default to inventory locations created for this site.</a:t>
            </a:r>
          </a:p>
          <a:p>
            <a:endParaRPr lang="en-US" dirty="0" smtClean="0"/>
          </a:p>
          <a:p>
            <a:r>
              <a:rPr lang="en-US" dirty="0" smtClean="0"/>
              <a:t>The Automatic Locations field is left unchecked, which requires that new inventory locations be set up in Location Maintenance before use. If the field is checked, then inventory transactions can be processed for locations that do not exist, and the system</a:t>
            </a:r>
            <a:r>
              <a:rPr lang="en-US" baseline="0" dirty="0" smtClean="0"/>
              <a:t> </a:t>
            </a:r>
            <a:r>
              <a:rPr lang="en-US" dirty="0" smtClean="0"/>
              <a:t>creates them as part of the transaction. Some companies like this way of working because it lets users create new locations as required. The new locations use all defaults from the site record. However, since the input is not verified, locations can be created that are, in effect,</a:t>
            </a:r>
            <a:r>
              <a:rPr lang="en-US" baseline="0" dirty="0" smtClean="0"/>
              <a:t> </a:t>
            </a:r>
            <a:r>
              <a:rPr lang="en-US" dirty="0" smtClean="0"/>
              <a:t>typographical errors.</a:t>
            </a:r>
          </a:p>
          <a:p>
            <a:endParaRPr lang="en-US" dirty="0" smtClean="0"/>
          </a:p>
          <a:p>
            <a:r>
              <a:rPr lang="en-US" dirty="0" smtClean="0"/>
              <a:t>To calculate taxes, set up a corresponding address code for each site in Company Address Maintenance. On taxable transactions, the system uses the site address to select the correct line-item tax environment. On purchase orders, the system retrieves the ship-to address code from the line item site code.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36</a:t>
            </a:fld>
            <a:endParaRPr 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three locations in Location Maintenance (1.1.18) to subdivide site 10-100, two shown in this slide and one in the following:</a:t>
            </a:r>
            <a:br>
              <a:rPr lang="en-US" dirty="0" smtClean="0"/>
            </a:br>
            <a:endParaRPr lang="en-US" dirty="0" smtClean="0"/>
          </a:p>
          <a:p>
            <a:pPr marL="182880" indent="-182880">
              <a:buFont typeface="Arial" pitchFamily="34" charset="0"/>
              <a:buChar char="•"/>
            </a:pPr>
            <a:r>
              <a:rPr lang="en-US" dirty="0" smtClean="0"/>
              <a:t>010 is for storage of finished goods, The Finished Goods location uses the default inventory status code Y-Y-N from the site record.</a:t>
            </a:r>
          </a:p>
          <a:p>
            <a:pPr marL="182880" indent="-182880">
              <a:buFont typeface="Arial" pitchFamily="34" charset="0"/>
              <a:buChar char="•"/>
            </a:pPr>
            <a:r>
              <a:rPr lang="en-US" dirty="0" smtClean="0"/>
              <a:t>020 is for components. Its inventory status is Y-Y-Y.</a:t>
            </a:r>
            <a:br>
              <a:rPr lang="en-US" dirty="0" smtClean="0"/>
            </a:br>
            <a:endParaRPr lang="en-US" dirty="0" smtClean="0"/>
          </a:p>
          <a:p>
            <a:r>
              <a:rPr lang="en-US" dirty="0" smtClean="0"/>
              <a:t>Select the Permanent field to ensure that your locations do not disappear from the records when they are empty.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37</a:t>
            </a:fld>
            <a:endParaRPr 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38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4F724050-8AE3-49F2-B89F-C7F7869296DA}" type="slidenum">
              <a:rPr lang="en-US" smtClean="0"/>
              <a:pPr/>
              <a:t>39</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r>
              <a:rPr lang="en-US" dirty="0" smtClean="0"/>
              <a:t>In Role Create (36.3.6.1), enter a name and description to create a role. During implementation, you can create inactive roles by clearing the Active field. An inactive role cannot be referenced in any functions other than Role Create.</a:t>
            </a:r>
          </a:p>
          <a:p>
            <a:r>
              <a:rPr lang="en-US" dirty="0" smtClean="0"/>
              <a:t>A number of default roles are supplied with the system. Members of these roles are notified by the system when new records are created in finance (customer, employee, end users, suppliers), since additional operation data needs to be specified for these records:</a:t>
            </a:r>
            <a:br>
              <a:rPr lang="en-US" dirty="0" smtClean="0"/>
            </a:br>
            <a:endParaRPr lang="en-US" dirty="0" smtClean="0"/>
          </a:p>
          <a:p>
            <a:pPr marL="182880" indent="-182880">
              <a:buFont typeface="Arial" pitchFamily="34" charset="0"/>
              <a:buChar char="•"/>
            </a:pPr>
            <a:r>
              <a:rPr lang="en-US" dirty="0" smtClean="0"/>
              <a:t>CustomerNotify</a:t>
            </a:r>
          </a:p>
          <a:p>
            <a:pPr marL="182880" indent="-182880">
              <a:buFont typeface="Arial" pitchFamily="34" charset="0"/>
              <a:buChar char="•"/>
            </a:pPr>
            <a:r>
              <a:rPr lang="en-US" dirty="0" smtClean="0"/>
              <a:t>EmployeeNotify</a:t>
            </a:r>
          </a:p>
          <a:p>
            <a:pPr marL="182880" indent="-182880">
              <a:buFont typeface="Arial" pitchFamily="34" charset="0"/>
              <a:buChar char="•"/>
            </a:pPr>
            <a:r>
              <a:rPr lang="en-US" dirty="0" smtClean="0"/>
              <a:t>EndUserNotify</a:t>
            </a:r>
          </a:p>
          <a:p>
            <a:pPr marL="182880" indent="-182880">
              <a:buFont typeface="Arial" pitchFamily="34" charset="0"/>
              <a:buChar char="•"/>
            </a:pPr>
            <a:r>
              <a:rPr lang="en-US" dirty="0" smtClean="0"/>
              <a:t>SupplierNotify</a:t>
            </a:r>
            <a:br>
              <a:rPr lang="en-US" dirty="0" smtClean="0"/>
            </a:br>
            <a:endParaRPr lang="en-US" dirty="0" smtClean="0"/>
          </a:p>
          <a:p>
            <a:pPr marL="182880" indent="-182880">
              <a:buFont typeface="Arial" pitchFamily="34" charset="0"/>
              <a:buNone/>
            </a:pPr>
            <a:r>
              <a:rPr lang="en-US" dirty="0" smtClean="0"/>
              <a:t>Two other special roles are supplied with the system:</a:t>
            </a:r>
            <a:br>
              <a:rPr lang="en-US" dirty="0" smtClean="0"/>
            </a:br>
            <a:endParaRPr lang="en-US" dirty="0" smtClean="0"/>
          </a:p>
          <a:p>
            <a:pPr marL="182880" indent="-182880">
              <a:buFont typeface="Arial" pitchFamily="34" charset="0"/>
              <a:buChar char="•"/>
            </a:pPr>
            <a:r>
              <a:rPr lang="en-US" dirty="0" smtClean="0"/>
              <a:t>qadadmin</a:t>
            </a:r>
          </a:p>
          <a:p>
            <a:pPr marL="182880" indent="-182880">
              <a:buFont typeface="Arial" pitchFamily="34" charset="0"/>
              <a:buChar char="•"/>
            </a:pPr>
            <a:r>
              <a:rPr lang="en-US" dirty="0" smtClean="0"/>
              <a:t>SuperUser</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defining role names, go to Role Permissions Maintain (36.3.6.5) and associate the system activities that you want members of each role to be able to complete.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40</a:t>
            </a:fld>
            <a:endParaRPr 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 User Maintenance (36.3.1), define the IDs for the users in your system, and associate other data with them such as an e-mail address, language, country, and type.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41</a:t>
            </a:fld>
            <a:endParaRPr 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Go to User Domain/Entity Access Maintain (36.3.4) to set up user access.</a:t>
            </a:r>
          </a:p>
          <a:p>
            <a:r>
              <a:rPr lang="en-US" dirty="0" smtClean="0"/>
              <a:t>Link a user to an entity by selecting the field in the Link column.</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42</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a:noFill/>
        </p:spPr>
        <p:txBody>
          <a:bodyPr/>
          <a:lstStyle/>
          <a:p>
            <a:fld id="{BB29442D-DAE5-494A-AE8A-47CE21E0AF52}" type="slidenum">
              <a:rPr lang="en-US" smtClean="0"/>
              <a:pPr/>
              <a:t>4</a:t>
            </a:fld>
            <a:endParaRPr lang="en-US" dirty="0" smtClean="0"/>
          </a:p>
        </p:txBody>
      </p:sp>
      <p:sp>
        <p:nvSpPr>
          <p:cNvPr id="11673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674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final security setup step, you link users, roles, entities, and domains.</a:t>
            </a:r>
          </a:p>
          <a:p>
            <a:r>
              <a:rPr lang="en-US" dirty="0" smtClean="0"/>
              <a:t>Go to Role Membership Maintain (36.3.6.6). Select a user, role, domain, entity, or a combination of these, then click Apply. Link a user to a role for the entities that the user has access to (entity by entity).</a:t>
            </a:r>
          </a:p>
          <a:p>
            <a:r>
              <a:rPr lang="en-US" dirty="0" smtClean="0"/>
              <a:t>A user can have different roles in each entity.</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43</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44</a:t>
            </a:fld>
            <a:endParaRPr 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45</a:t>
            </a:fld>
            <a:endParaRPr 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46</a:t>
            </a:fld>
            <a:endParaRPr 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47</a:t>
            </a:fld>
            <a:endParaRPr 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7"/>
          <p:cNvSpPr>
            <a:spLocks noGrp="1" noChangeArrowheads="1"/>
          </p:cNvSpPr>
          <p:nvPr>
            <p:ph type="sldNum" sz="quarter" idx="5"/>
          </p:nvPr>
        </p:nvSpPr>
        <p:spPr>
          <a:noFill/>
        </p:spPr>
        <p:txBody>
          <a:bodyPr/>
          <a:lstStyle/>
          <a:p>
            <a:fld id="{396230FE-EC31-4D3D-991F-01035628C6B4}" type="slidenum">
              <a:rPr lang="en-US" smtClean="0"/>
              <a:pPr/>
              <a:t>48</a:t>
            </a:fld>
            <a:endParaRPr lang="en-US" dirty="0" smtClean="0"/>
          </a:p>
        </p:txBody>
      </p:sp>
      <p:sp>
        <p:nvSpPr>
          <p:cNvPr id="12493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493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Creating a Site</a:t>
            </a:r>
          </a:p>
          <a:p>
            <a:pPr marL="228600" indent="-228600" eaLnBrk="1" hangingPunct="1">
              <a:buFont typeface="+mj-lt"/>
              <a:buAutoNum type="arabicPeriod"/>
            </a:pPr>
            <a:r>
              <a:rPr lang="en-US" sz="800" b="0" dirty="0" smtClean="0"/>
              <a:t>Go to Requisition</a:t>
            </a:r>
            <a:r>
              <a:rPr lang="en-US" sz="800" b="0" baseline="0" dirty="0" smtClean="0"/>
              <a:t> Control and verify that Using GRS is not selected.</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Inventory Status Code Maintenance to add a status as follows:</a:t>
            </a:r>
            <a:br>
              <a:rPr lang="en-US" sz="800" b="0" dirty="0" smtClean="0"/>
            </a:br>
            <a:r>
              <a:rPr lang="en-US" sz="800" b="0" dirty="0" smtClean="0"/>
              <a:t>Status</a:t>
            </a:r>
            <a:r>
              <a:rPr lang="en-US" sz="800" b="0" baseline="0" dirty="0" smtClean="0"/>
              <a:t> Code: Y-Y-N</a:t>
            </a:r>
            <a:br>
              <a:rPr lang="en-US" sz="800" b="0" baseline="0" dirty="0" smtClean="0"/>
            </a:br>
            <a:r>
              <a:rPr lang="en-US" sz="800" b="0" baseline="0" dirty="0" smtClean="0"/>
              <a:t>Available: Yes</a:t>
            </a:r>
            <a:br>
              <a:rPr lang="en-US" sz="800" b="0" baseline="0" dirty="0" smtClean="0"/>
            </a:br>
            <a:r>
              <a:rPr lang="en-US" sz="800" b="0" baseline="0" dirty="0" smtClean="0"/>
              <a:t>Nettable: Yes</a:t>
            </a:r>
            <a:br>
              <a:rPr lang="en-US" sz="800" b="0" baseline="0" dirty="0" smtClean="0"/>
            </a:br>
            <a:r>
              <a:rPr lang="en-US" sz="800" b="0" baseline="0" dirty="0" smtClean="0"/>
              <a:t>Overissue: No</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Site Maintenance to enter a record for a manufacturing/distribution site as follows:</a:t>
            </a:r>
            <a:br>
              <a:rPr lang="en-US" sz="800" b="0" baseline="0" dirty="0" smtClean="0"/>
            </a:br>
            <a:r>
              <a:rPr lang="en-US" sz="800" b="0" baseline="0" dirty="0" smtClean="0"/>
              <a:t>Site Code: 10-101</a:t>
            </a:r>
            <a:br>
              <a:rPr lang="en-US" sz="800" b="0" baseline="0" dirty="0" smtClean="0"/>
            </a:br>
            <a:r>
              <a:rPr lang="en-US" sz="800" b="0" baseline="0" dirty="0" smtClean="0"/>
              <a:t>Description: Ultrasound Mfg Site</a:t>
            </a:r>
            <a:br>
              <a:rPr lang="en-US" sz="800" b="0" baseline="0" dirty="0" smtClean="0"/>
            </a:br>
            <a:r>
              <a:rPr lang="en-US" sz="800" b="0" baseline="0" dirty="0" smtClean="0"/>
              <a:t>Domain: 10USA</a:t>
            </a:r>
            <a:br>
              <a:rPr lang="en-US" sz="800" b="0" baseline="0" dirty="0" smtClean="0"/>
            </a:br>
            <a:r>
              <a:rPr lang="en-US" sz="800" b="0" baseline="0" dirty="0" smtClean="0"/>
              <a:t>Entity: 10USACO</a:t>
            </a:r>
            <a:br>
              <a:rPr lang="en-US" sz="800" b="0" baseline="0" dirty="0" smtClean="0"/>
            </a:br>
            <a:r>
              <a:rPr lang="en-US" sz="800" b="0" baseline="0" dirty="0" smtClean="0"/>
              <a:t>Default Inventory Status: Y-Y-N</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Create three inventory locations for site 10-101 using the default inventory status of site 10-101. </a:t>
            </a:r>
            <a:br>
              <a:rPr lang="en-US" sz="800" b="0" baseline="0" dirty="0" smtClean="0"/>
            </a:br>
            <a:r>
              <a:rPr lang="en-US" sz="800" b="0" baseline="0" dirty="0" smtClean="0"/>
              <a:t>Location 010 for finished goods</a:t>
            </a:r>
            <a:br>
              <a:rPr lang="en-US" sz="800" b="0" baseline="0" dirty="0" smtClean="0"/>
            </a:br>
            <a:r>
              <a:rPr lang="en-US" sz="800" b="0" baseline="0" dirty="0" smtClean="0"/>
              <a:t>Location 020 for components</a:t>
            </a:r>
            <a:br>
              <a:rPr lang="en-US" sz="800" b="0" baseline="0" dirty="0" smtClean="0"/>
            </a:br>
            <a:r>
              <a:rPr lang="en-US" sz="800" b="0" baseline="0" dirty="0" smtClean="0"/>
              <a:t>Location 030 for pending inspections</a:t>
            </a:r>
            <a:endParaRPr lang="en-US" sz="800" b="1" baseline="0" dirty="0"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After setting up the basic company structure, you can enter information about company products and how they are made. This section provides information on setting up items and defining the components that are used to build them.</a:t>
            </a:r>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49</a:t>
            </a:fld>
            <a:endParaRPr 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50</a:t>
            </a:fld>
            <a:endParaRPr 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51</a:t>
            </a:fld>
            <a:endParaRPr 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53</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As shown in this slide, to establish a product definition, you first establish product lines, then assign items to them. Although each item needs an associated product line to capture inventory costs and movement, each item does not necessarily have a bill of material (BOM) or routing associated with it. This chapter discusses bills of material; routings are presented later in the course.</a:t>
            </a:r>
          </a:p>
          <a:p>
            <a:pPr eaLnBrk="1" hangingPunct="1"/>
            <a:endParaRPr lang="en-US" sz="800" dirty="0" smtClean="0"/>
          </a:p>
          <a:p>
            <a:pPr marL="182880" indent="-182880" eaLnBrk="1" hangingPunct="1">
              <a:buFont typeface="Arial" pitchFamily="34" charset="0"/>
              <a:buChar char="•"/>
            </a:pPr>
            <a:r>
              <a:rPr lang="en-US" sz="800" dirty="0" smtClean="0"/>
              <a:t> Bills of material specify how much of each component item are required to produce a parent item.</a:t>
            </a:r>
          </a:p>
          <a:p>
            <a:pPr marL="182880" indent="-182880" eaLnBrk="1" hangingPunct="1">
              <a:buFont typeface="Arial" pitchFamily="34" charset="0"/>
              <a:buChar char="•"/>
            </a:pPr>
            <a:r>
              <a:rPr lang="en-US" sz="800" dirty="0" smtClean="0"/>
              <a:t> Routings quantify where and how the product is made and provide the steps used in the process of putting the materials together.</a:t>
            </a:r>
          </a:p>
          <a:p>
            <a:pPr marL="182880" indent="-182880" eaLnBrk="1" hangingPunct="1">
              <a:buFont typeface="Arial" pitchFamily="34" charset="0"/>
              <a:buChar char="•"/>
            </a:pPr>
            <a:endParaRPr lang="en-US" sz="800" dirty="0" smtClean="0"/>
          </a:p>
          <a:p>
            <a:pPr eaLnBrk="1" hangingPunct="1"/>
            <a:r>
              <a:rPr lang="en-US" sz="800" dirty="0" smtClean="0"/>
              <a:t>In common terms, bills of material and routings are like a recipe. Most recipes have a list of ingredients (the bill of material) and a list of steps telling you how to combine the ingredients and how to process them (the routing).</a:t>
            </a:r>
          </a:p>
          <a:p>
            <a:pPr eaLnBrk="1" hangingPunct="1"/>
            <a:r>
              <a:rPr lang="en-US" sz="800" dirty="0" smtClean="0"/>
              <a:t>The next few pages describe each step in the process flow shown in the figure, beginning with product lines. The guide then describes items and bills of material (product structures). Routings are discussed in the chapter on setting up a manufacturing environment.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6</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5F41E6F7-0EEA-4835-8F93-9C13ADE40061}" type="slidenum">
              <a:rPr lang="en-US" smtClean="0"/>
              <a:pPr/>
              <a:t>54</a:t>
            </a:fld>
            <a:endParaRPr lang="en-US" dirty="0" smtClean="0"/>
          </a:p>
        </p:txBody>
      </p:sp>
      <p:sp>
        <p:nvSpPr>
          <p:cNvPr id="128003" name="Rectangle 7"/>
          <p:cNvSpPr txBox="1">
            <a:spLocks noGrp="1" noChangeArrowheads="1"/>
          </p:cNvSpPr>
          <p:nvPr/>
        </p:nvSpPr>
        <p:spPr bwMode="auto">
          <a:xfrm>
            <a:off x="3958802" y="8808005"/>
            <a:ext cx="3026199" cy="462995"/>
          </a:xfrm>
          <a:prstGeom prst="rect">
            <a:avLst/>
          </a:prstGeom>
          <a:noFill/>
          <a:ln w="9525">
            <a:noFill/>
            <a:miter lim="800000"/>
            <a:headEnd/>
            <a:tailEnd/>
          </a:ln>
        </p:spPr>
        <p:txBody>
          <a:bodyPr lIns="92985" tIns="46493" rIns="92985" bIns="46493" anchor="b"/>
          <a:lstStyle/>
          <a:p>
            <a:pPr algn="r" defTabSz="930275" eaLnBrk="0" hangingPunct="0"/>
            <a:fld id="{4FAEF489-C080-4A95-AA06-1AE465B2B5F9}" type="slidenum">
              <a:rPr lang="en-US" sz="800">
                <a:latin typeface="Arial" charset="0"/>
              </a:rPr>
              <a:pPr algn="r" defTabSz="930275" eaLnBrk="0" hangingPunct="0"/>
              <a:t>54</a:t>
            </a:fld>
            <a:endParaRPr lang="en-US" sz="800" dirty="0">
              <a:latin typeface="Arial" charset="0"/>
            </a:endParaRPr>
          </a:p>
        </p:txBody>
      </p:sp>
      <p:sp>
        <p:nvSpPr>
          <p:cNvPr id="128004" name="Rectangle 2"/>
          <p:cNvSpPr>
            <a:spLocks noGrp="1" noRot="1" noChangeAspect="1" noChangeArrowheads="1" noTextEdit="1"/>
          </p:cNvSpPr>
          <p:nvPr>
            <p:ph type="sldImg"/>
          </p:nvPr>
        </p:nvSpPr>
        <p:spPr>
          <a:xfrm>
            <a:off x="1254125" y="233363"/>
            <a:ext cx="4633913" cy="3475037"/>
          </a:xfrm>
          <a:ln/>
        </p:spPr>
      </p:sp>
      <p:sp>
        <p:nvSpPr>
          <p:cNvPr id="128005"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In QAD EE, a product line is a group of items or products with similarities in manufacture or application. While product line codes can be related to a marketing concept, they are more accurately considered an accounting concept since the product line code links items to GL accounts. This link is the way that the system ensures that all transactions for an item have GL consequences. All items must belong to a product line; otherwise, no GL transactions associated with them can</a:t>
            </a:r>
            <a:r>
              <a:rPr lang="en-US" sz="800" baseline="0" dirty="0" smtClean="0"/>
              <a:t> </a:t>
            </a:r>
            <a:r>
              <a:rPr lang="en-US" sz="800" dirty="0" smtClean="0"/>
              <a:t>be recorded.</a:t>
            </a:r>
          </a:p>
          <a:p>
            <a:pPr eaLnBrk="1" hangingPunct="1"/>
            <a:endParaRPr lang="en-US" sz="800" dirty="0" smtClean="0"/>
          </a:p>
          <a:p>
            <a:pPr eaLnBrk="1" hangingPunct="1"/>
            <a:r>
              <a:rPr lang="en-US" sz="800" dirty="0" smtClean="0"/>
              <a:t>While product lines are primarily a financial construct, do not assign them by finance. While finance plays a role in defining product lines, both manufacturing and marketing want to understand the structure and the ability to track costs and revenues for their items.</a:t>
            </a:r>
          </a:p>
          <a:p>
            <a:pPr eaLnBrk="1" hangingPunct="1"/>
            <a:endParaRPr lang="en-US" sz="800" dirty="0" smtClean="0"/>
          </a:p>
          <a:p>
            <a:pPr eaLnBrk="1" hangingPunct="1"/>
            <a:r>
              <a:rPr lang="en-US" sz="800" b="1" dirty="0" smtClean="0"/>
              <a:t>Note: </a:t>
            </a:r>
            <a:r>
              <a:rPr lang="en-US" sz="800" dirty="0" smtClean="0"/>
              <a:t>Many browses, inquiries, and reports in QAD can be sorted on product line. It is important to give some thought as to how you want to organize various reports.</a:t>
            </a:r>
          </a:p>
          <a:p>
            <a:pPr eaLnBrk="1" hangingPunct="1"/>
            <a:endParaRPr lang="en-US" sz="800" dirty="0" smtClean="0"/>
          </a:p>
          <a:p>
            <a:pPr eaLnBrk="1" hangingPunct="1"/>
            <a:r>
              <a:rPr lang="en-US" sz="800" dirty="0" smtClean="0"/>
              <a:t>The example in the slide shows three different types of ultrasound devices in one product line. All costs and revenues for these items are collected in the same set of GL accounts. Your company could decide that the nature of the materials and the manufacturing processes used for these items are different enough to require three product lines. Then, you could use different accounts or sub-accounts to track costs and revenues.</a:t>
            </a:r>
          </a:p>
          <a:p>
            <a:pPr eaLnBrk="1" hangingPunct="1"/>
            <a:endParaRPr lang="en-US" sz="800" dirty="0" smtClean="0"/>
          </a:p>
          <a:p>
            <a:pPr eaLnBrk="1" hangingPunct="1"/>
            <a:r>
              <a:rPr lang="en-US" sz="800" dirty="0" smtClean="0"/>
              <a:t>Some companies may want different product lines for purchased materials or for manufactured components. You must have at least one product line code, but you can have as many as you need. After the product line is set up, select the method for updating the current costs of items.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After you set up product lines, you can define specific information about each item.</a:t>
            </a:r>
          </a:p>
          <a:p>
            <a:endParaRPr lang="en-US" dirty="0" smtClean="0"/>
          </a:p>
          <a:p>
            <a:r>
              <a:rPr lang="en-US" dirty="0" smtClean="0"/>
              <a:t>Enter item information for every item that you use or produce. Item Master Data defaults to all sites in an entity. Later in the course, you will learn that many attributes of an item can be different at each site.</a:t>
            </a:r>
            <a:r>
              <a:rPr lang="en-US" baseline="0" dirty="0" smtClean="0"/>
              <a:t> </a:t>
            </a:r>
            <a:r>
              <a:rPr lang="en-US" dirty="0" smtClean="0"/>
              <a:t>An item number identifies every item. This item number is the same for all sites, as is some of the other identifying information</a:t>
            </a:r>
            <a:r>
              <a:rPr lang="en-US" baseline="0" dirty="0" smtClean="0"/>
              <a:t> </a:t>
            </a:r>
            <a:r>
              <a:rPr lang="en-US" dirty="0" smtClean="0"/>
              <a:t>such as product line, unit of measure, group, and type.</a:t>
            </a:r>
          </a:p>
          <a:p>
            <a:endParaRPr lang="en-US" dirty="0" smtClean="0"/>
          </a:p>
          <a:p>
            <a:r>
              <a:rPr lang="en-US" dirty="0" smtClean="0"/>
              <a:t>In Item Master Maintenance (1.4.1), you can enter inventory, planning, and cost data. The slide shows the basic information recorded in each of these areas.</a:t>
            </a:r>
            <a:r>
              <a:rPr lang="en-US" baseline="0" dirty="0" smtClean="0"/>
              <a:t> </a:t>
            </a:r>
            <a:r>
              <a:rPr lang="en-US" dirty="0" smtClean="0"/>
              <a:t>You can also use separate functions to add or maintain item data, inventory data, planning data, and cost data. This feature lets different functional areas, such as production planning and cost accounting, to have update access to their data only.</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55</a:t>
            </a:fld>
            <a:endParaRPr 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p>
            <a:fld id="{C5A1AC5D-D92B-4272-83E0-E1F8C131717F}" type="slidenum">
              <a:rPr lang="en-US" smtClean="0"/>
              <a:pPr/>
              <a:t>56</a:t>
            </a:fld>
            <a:endParaRPr lang="en-US" dirty="0" smtClean="0"/>
          </a:p>
        </p:txBody>
      </p:sp>
      <p:sp>
        <p:nvSpPr>
          <p:cNvPr id="13209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210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The system uses BOMs, each a collection of parent/component relationships, for the planning and control of manufacturing. This slide illustrates the bill of material for the medical ultrasound device (01010). The BOM shows three levels in the product structure below the end item 01010, the medical ultrasound.</a:t>
            </a:r>
          </a:p>
          <a:p>
            <a:pPr marL="182880" indent="-182880" eaLnBrk="1" hangingPunct="1">
              <a:buFont typeface="Arial" pitchFamily="34" charset="0"/>
              <a:buChar char="•"/>
            </a:pPr>
            <a:r>
              <a:rPr lang="en-US" sz="800" dirty="0" smtClean="0"/>
              <a:t> Not all level 1 components are shown; several more are required to build the end item.</a:t>
            </a:r>
          </a:p>
          <a:p>
            <a:pPr marL="182880" indent="-182880" eaLnBrk="1" hangingPunct="1">
              <a:buFont typeface="Arial" pitchFamily="34" charset="0"/>
              <a:buChar char="•"/>
            </a:pPr>
            <a:r>
              <a:rPr lang="en-US" sz="800" dirty="0" smtClean="0"/>
              <a:t> The probe unit has two components: a standard connector and a transducer.</a:t>
            </a:r>
          </a:p>
          <a:p>
            <a:pPr marL="182880" indent="-182880" eaLnBrk="1" hangingPunct="1">
              <a:buFont typeface="Arial" pitchFamily="34" charset="0"/>
              <a:buChar char="•"/>
            </a:pPr>
            <a:r>
              <a:rPr lang="en-US" sz="800" dirty="0" smtClean="0"/>
              <a:t> The standard connector also has two components.</a:t>
            </a:r>
            <a:br>
              <a:rPr lang="en-US" sz="800" dirty="0" smtClean="0"/>
            </a:br>
            <a:endParaRPr lang="en-US" sz="800" dirty="0" smtClean="0"/>
          </a:p>
          <a:p>
            <a:pPr eaLnBrk="1" hangingPunct="1"/>
            <a:r>
              <a:rPr lang="en-US" sz="800" b="1" dirty="0" smtClean="0"/>
              <a:t>Alternate Product Structure or Formula</a:t>
            </a:r>
          </a:p>
          <a:p>
            <a:pPr eaLnBrk="1" hangingPunct="1"/>
            <a:r>
              <a:rPr lang="en-US" sz="800" dirty="0" smtClean="0"/>
              <a:t>If you use different formulas for producing</a:t>
            </a:r>
            <a:r>
              <a:rPr lang="en-US" sz="800" baseline="0" dirty="0" smtClean="0"/>
              <a:t> </a:t>
            </a:r>
            <a:r>
              <a:rPr lang="en-US" sz="800" dirty="0" smtClean="0"/>
              <a:t>different batch sizes or if you need to use alternate product structures in different circumstances , you will then require multiple BOMs for the same item. To use multiple BOMs for the same item, add a BOM code in Product Structure Code Maintenance or Formula Code Maintenance. Then, use this BOM code as the parent in Product Structure Maintenance or in Formula Maintenance. A BOM code uniquely identifies a product structure or formula.</a:t>
            </a:r>
            <a:r>
              <a:rPr lang="en-US" sz="800" baseline="0" dirty="0" smtClean="0"/>
              <a:t> </a:t>
            </a:r>
            <a:r>
              <a:rPr lang="en-US" sz="800" dirty="0" smtClean="0"/>
              <a:t>The normal situation is for the BOM code to</a:t>
            </a:r>
            <a:r>
              <a:rPr lang="en-US" sz="800" baseline="0" dirty="0" smtClean="0"/>
              <a:t> </a:t>
            </a:r>
            <a:r>
              <a:rPr lang="en-US" sz="800" dirty="0" smtClean="0"/>
              <a:t>be the same as the item number. When several alternate structures are available, they are given other identifiers. You can link your most frequently used alternate BOM to the item number in Item Planning Data Maintenance.</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Manufacturing Department of QMI has set up product line 10 with the description, Finished Goods. The sales and operations of all ultrasound components are planned, reported, and analyzed based on this product line. Additionally, the inventory accounts set up in Product Line Maintenance (1.2.1) track costs.</a:t>
            </a:r>
          </a:p>
          <a:p>
            <a:endParaRPr lang="en-US" dirty="0" smtClean="0"/>
          </a:p>
          <a:p>
            <a:r>
              <a:rPr lang="en-US" b="1" dirty="0" smtClean="0"/>
              <a:t>Note: </a:t>
            </a:r>
            <a:r>
              <a:rPr lang="en-US" dirty="0" smtClean="0"/>
              <a:t>If your cursor is in the bottom frame (Inventory Accounts) and you continue to click Next, the system displays four more frames of account code data. These accounts default from Domain/Account Control (36.9.24) and you can accept them as-is.</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57</a:t>
            </a:fld>
            <a:endParaRPr 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58</a:t>
            </a:fld>
            <a:endParaRPr 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Use Item Master Maintenance (1.4.1) to add information for the QMI medical ultrasound and its components. This function, at the top of the menu shown in the slide, is a series of linked frames labeled:</a:t>
            </a:r>
          </a:p>
          <a:p>
            <a:pPr marL="182880" indent="-182880">
              <a:buFont typeface="Arial" pitchFamily="34" charset="0"/>
              <a:buChar char="•"/>
            </a:pPr>
            <a:r>
              <a:rPr lang="en-US" dirty="0" smtClean="0"/>
              <a:t> Item Data</a:t>
            </a:r>
          </a:p>
          <a:p>
            <a:pPr marL="182880" indent="-182880">
              <a:buFont typeface="Arial" pitchFamily="34" charset="0"/>
              <a:buChar char="•"/>
            </a:pPr>
            <a:r>
              <a:rPr lang="en-US" dirty="0" smtClean="0"/>
              <a:t> Item Inventory Data</a:t>
            </a:r>
          </a:p>
          <a:p>
            <a:pPr marL="182880" indent="-182880">
              <a:buFont typeface="Arial" pitchFamily="34" charset="0"/>
              <a:buChar char="•"/>
            </a:pPr>
            <a:r>
              <a:rPr lang="en-US" dirty="0" smtClean="0"/>
              <a:t> Item Planning Data</a:t>
            </a:r>
          </a:p>
          <a:p>
            <a:pPr marL="182880" indent="-182880">
              <a:buFont typeface="Arial" pitchFamily="34" charset="0"/>
              <a:buChar char="•"/>
            </a:pPr>
            <a:r>
              <a:rPr lang="en-US" dirty="0" smtClean="0"/>
              <a:t> Item Cost Data</a:t>
            </a:r>
            <a:br>
              <a:rPr lang="en-US" dirty="0" smtClean="0"/>
            </a:br>
            <a:endParaRPr lang="en-US" dirty="0" smtClean="0"/>
          </a:p>
          <a:p>
            <a:r>
              <a:rPr lang="en-US" dirty="0" smtClean="0"/>
              <a:t>As highlighted in the menu, each of these frames can be accessed with its own separate menu selection. This functionality is often useful for job separation. You can use system security to limit access to a particular function to those users authorized to add or maintain that data.</a:t>
            </a:r>
            <a:br>
              <a:rPr lang="en-US" dirty="0" smtClean="0"/>
            </a:br>
            <a:endParaRPr lang="en-US" dirty="0" smtClean="0"/>
          </a:p>
          <a:p>
            <a:r>
              <a:rPr lang="en-US" b="1" dirty="0" smtClean="0"/>
              <a:t>Note: </a:t>
            </a:r>
            <a:r>
              <a:rPr lang="en-US" dirty="0" smtClean="0"/>
              <a:t>In the exercise, it may be more convenient to use one of the separate functions.</a:t>
            </a:r>
          </a:p>
          <a:p>
            <a:endParaRPr lang="en-US" dirty="0" smtClean="0"/>
          </a:p>
          <a:p>
            <a:r>
              <a:rPr lang="en-US" dirty="0" smtClean="0"/>
              <a:t>The menu also has separate functions for the same data at different sites. In this example, you only use one site, 10-100. If additional sites are used, each item can have different data at each site.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59</a:t>
            </a:fld>
            <a:endParaRPr 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60</a:t>
            </a:fld>
            <a:endParaRPr 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Material Planning Department uses item planning data to determine how and when to replenish inventory. The planners want to let material requirements planning (MRP) automatically create planned orders for this item, based on demand, so the Plan Orders field is selected. When Plan Orders is selected and a value is specified in the Order Policy field, as it is in this example, MRP generates planned purchase and work orders to satisfy net requirements for this item. Since this is an end item, Mstr Sched is also selected.</a:t>
            </a:r>
            <a:br>
              <a:rPr lang="en-US" dirty="0" smtClean="0"/>
            </a:br>
            <a:endParaRPr lang="en-US" dirty="0" smtClean="0"/>
          </a:p>
          <a:p>
            <a:r>
              <a:rPr lang="en-US" b="1" dirty="0" smtClean="0"/>
              <a:t>Important: </a:t>
            </a:r>
            <a:r>
              <a:rPr lang="en-US" dirty="0" smtClean="0"/>
              <a:t>The Mstr Sched field is normally selected only for items that need forecasting or other planning. These items are usually the end items the company sells. Reports, inquiries, and browses can be selected for master schedule items only, providing an excellent high-level filter.</a:t>
            </a:r>
          </a:p>
          <a:p>
            <a:r>
              <a:rPr lang="en-US" dirty="0" smtClean="0"/>
              <a:t>The Order Policy determines the rules for planning orders. The ordering rule that QMI applies to item 01010 is Period Order Quantity (POQ). It means that MRP calculates demand for this item over the number of calendar days specified as the order period (seven in this example) and creates one order to satisfy all demands in a seven-day period.</a:t>
            </a:r>
            <a:br>
              <a:rPr lang="en-US" dirty="0" smtClean="0"/>
            </a:br>
            <a:endParaRPr lang="en-US" dirty="0" smtClean="0"/>
          </a:p>
          <a:p>
            <a:r>
              <a:rPr lang="en-US" b="1" dirty="0" smtClean="0"/>
              <a:t>Note: </a:t>
            </a:r>
            <a:r>
              <a:rPr lang="en-US" dirty="0" smtClean="0"/>
              <a:t>Order policies and their use in calculating order quantities are covered later in this course.</a:t>
            </a:r>
          </a:p>
          <a:p>
            <a:endParaRPr lang="en-US" dirty="0" smtClean="0"/>
          </a:p>
          <a:p>
            <a:r>
              <a:rPr lang="en-US" dirty="0" smtClean="0"/>
              <a:t>Another key field is Purchase/Manufacture. Item 01010 is manufactured, as indicated by a code of M. The manufacturing lead time is four days, which is the number of days it takes to complete the manufacturing cycle for this item. Use the Purchase/Manufacture field to define the source for this item at this site. The other values and how they work are covered in detail later in the course.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61</a:t>
            </a:fld>
            <a:endParaRPr 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item cost section is divided into three sections: price, general ledger cost, and current cost. The three frames appear sequentially after repeated clicks of the Next button.</a:t>
            </a:r>
          </a:p>
          <a:p>
            <a:endParaRPr lang="en-US" dirty="0" smtClean="0"/>
          </a:p>
          <a:p>
            <a:r>
              <a:rPr lang="en-US" dirty="0" smtClean="0"/>
              <a:t>In the first frame, the Marketing Department has set a price of $2,500 for each unit.</a:t>
            </a:r>
            <a:r>
              <a:rPr lang="en-US" baseline="0" dirty="0" smtClean="0"/>
              <a:t> </a:t>
            </a:r>
            <a:r>
              <a:rPr lang="en-US" dirty="0" smtClean="0"/>
              <a:t>Two cost frames display: GL costs display first and then current costs.</a:t>
            </a:r>
            <a:br>
              <a:rPr lang="en-US" dirty="0" smtClean="0"/>
            </a:br>
            <a:endParaRPr lang="en-US" dirty="0" smtClean="0"/>
          </a:p>
          <a:p>
            <a:pPr marL="182880" indent="-182880">
              <a:buFont typeface="Arial" pitchFamily="34" charset="0"/>
              <a:buChar char="•"/>
            </a:pPr>
            <a:r>
              <a:rPr lang="en-US" dirty="0" smtClean="0"/>
              <a:t>It is recommended that you initially enter costs in the current cost set so that the GL is not affected.</a:t>
            </a:r>
          </a:p>
          <a:p>
            <a:pPr marL="182880" indent="-182880">
              <a:buFont typeface="Arial" pitchFamily="34" charset="0"/>
              <a:buChar char="•"/>
            </a:pPr>
            <a:r>
              <a:rPr lang="en-US" dirty="0" smtClean="0"/>
              <a:t>When the GL cost set assigned to a site is updated using this function, inventory is revalued to reflect the new costs.</a:t>
            </a:r>
            <a:br>
              <a:rPr lang="en-US" dirty="0" smtClean="0"/>
            </a:br>
            <a:endParaRPr lang="en-US" dirty="0" smtClean="0"/>
          </a:p>
          <a:p>
            <a:pPr marL="182880" indent="-182880">
              <a:buFont typeface="Arial" pitchFamily="34" charset="0"/>
              <a:buNone/>
            </a:pPr>
            <a:r>
              <a:rPr lang="en-US" dirty="0" smtClean="0"/>
              <a:t>Each cost</a:t>
            </a:r>
            <a:r>
              <a:rPr lang="en-US" baseline="0" dirty="0" smtClean="0"/>
              <a:t> set has five cost categories: Material, Labor, Burden, Overhead, and Subcontract.</a:t>
            </a:r>
            <a:endParaRPr lang="en-US" dirty="0" smtClean="0"/>
          </a:p>
          <a:p>
            <a:pPr marL="182880" indent="-182880">
              <a:buFont typeface="Arial" pitchFamily="34" charset="0"/>
              <a:buChar char="•"/>
            </a:pPr>
            <a:r>
              <a:rPr lang="en-US" dirty="0" smtClean="0"/>
              <a:t>For manufactured items, material costs are calculated based on actual costs recorded in the system. Do not manually</a:t>
            </a:r>
            <a:r>
              <a:rPr lang="en-US" baseline="0" dirty="0" smtClean="0"/>
              <a:t> enter cost for manufactured items.</a:t>
            </a:r>
            <a:endParaRPr lang="en-US" dirty="0" smtClean="0"/>
          </a:p>
          <a:p>
            <a:pPr marL="182880" indent="-182880">
              <a:buFont typeface="Arial" pitchFamily="34" charset="0"/>
              <a:buChar char="•"/>
            </a:pPr>
            <a:r>
              <a:rPr lang="en-US" dirty="0" smtClean="0"/>
              <a:t>For a purchased item, the material cost is the purchase cost.</a:t>
            </a:r>
            <a:r>
              <a:rPr lang="en-US" baseline="0" dirty="0" smtClean="0"/>
              <a:t> A</a:t>
            </a:r>
            <a:r>
              <a:rPr lang="en-US" dirty="0" smtClean="0"/>
              <a:t> purchased item</a:t>
            </a:r>
            <a:r>
              <a:rPr lang="en-US" baseline="0" dirty="0" smtClean="0"/>
              <a:t> </a:t>
            </a:r>
            <a:r>
              <a:rPr lang="en-US" dirty="0" smtClean="0"/>
              <a:t>has no lower-level costs;</a:t>
            </a:r>
            <a:r>
              <a:rPr lang="en-US" baseline="0" dirty="0" smtClean="0"/>
              <a:t> </a:t>
            </a:r>
            <a:r>
              <a:rPr lang="en-US" dirty="0" smtClean="0"/>
              <a:t>only this-level costs. </a:t>
            </a:r>
            <a:br>
              <a:rPr lang="en-US" dirty="0" smtClean="0"/>
            </a:br>
            <a:endParaRPr lang="en-US" dirty="0" smtClean="0"/>
          </a:p>
          <a:p>
            <a:r>
              <a:rPr lang="en-US" b="1" dirty="0" smtClean="0"/>
              <a:t>Note: </a:t>
            </a:r>
            <a:r>
              <a:rPr lang="en-US" dirty="0" smtClean="0"/>
              <a:t>Two cost set frames are displayed in Item Master Maintenance. The relationship between cost sets is explored in a later chapter.</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62</a:t>
            </a:fld>
            <a:endParaRPr 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In Product Structure Maintenance (13.5),  click New to begin creating a product structure. You</a:t>
            </a:r>
            <a:r>
              <a:rPr lang="en-US" baseline="0" dirty="0" smtClean="0"/>
              <a:t> can create a structure using either of the following ways:</a:t>
            </a:r>
          </a:p>
          <a:p>
            <a:pPr marL="182880" indent="-182880">
              <a:buFont typeface="Arial" pitchFamily="34" charset="0"/>
              <a:buChar char="•"/>
            </a:pPr>
            <a:r>
              <a:rPr lang="en-US" baseline="0" dirty="0" smtClean="0"/>
              <a:t>Drag and drop an item or product structure code to the bottom frame</a:t>
            </a:r>
          </a:p>
          <a:p>
            <a:pPr marL="182880" indent="-182880">
              <a:buFont typeface="Arial" pitchFamily="34" charset="0"/>
              <a:buChar char="•"/>
            </a:pPr>
            <a:r>
              <a:rPr lang="en-US" baseline="0" dirty="0" smtClean="0"/>
              <a:t>Double-click an item or product structure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63</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a:noFill/>
        </p:spPr>
        <p:txBody>
          <a:bodyPr/>
          <a:lstStyle/>
          <a:p>
            <a:fld id="{DADF415B-976D-4730-B7A5-6188640B250F}" type="slidenum">
              <a:rPr lang="en-US" smtClean="0"/>
              <a:pPr/>
              <a:t>8</a:t>
            </a:fld>
            <a:endParaRPr lang="en-US" dirty="0" smtClean="0"/>
          </a:p>
        </p:txBody>
      </p:sp>
      <p:sp>
        <p:nvSpPr>
          <p:cNvPr id="11776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17764"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endParaRPr lang="en-US" sz="800"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marL="182880" indent="-182880">
              <a:buFont typeface="Arial" pitchFamily="34" charset="0"/>
              <a:buChar char="•"/>
            </a:pPr>
            <a:r>
              <a:rPr lang="en-US" dirty="0" smtClean="0"/>
              <a:t>To add a component to an</a:t>
            </a:r>
            <a:r>
              <a:rPr lang="en-US" baseline="0" dirty="0" smtClean="0"/>
              <a:t> item, you can also use double-click or the drag and drop action. </a:t>
            </a:r>
          </a:p>
          <a:p>
            <a:pPr marL="182880" indent="-182880">
              <a:buFont typeface="Arial" pitchFamily="34" charset="0"/>
              <a:buChar char="•"/>
            </a:pPr>
            <a:r>
              <a:rPr lang="en-US" baseline="0" dirty="0" smtClean="0"/>
              <a:t>To change component level, drag and drop a component within the structure.</a:t>
            </a:r>
          </a:p>
          <a:p>
            <a:pPr marL="182880" indent="-182880">
              <a:buFont typeface="Arial" pitchFamily="34" charset="0"/>
              <a:buChar char="•"/>
            </a:pPr>
            <a:r>
              <a:rPr lang="en-US" baseline="0" dirty="0" smtClean="0"/>
              <a:t>To delete a component from the structure, right-click the component and choose Delete from the context menu.</a:t>
            </a:r>
            <a:endParaRPr lang="en-US" dirty="0" smtClean="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64</a:t>
            </a:fld>
            <a:endParaRPr 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Arial" pitchFamily="34" charset="0"/>
              <a:buNone/>
            </a:pPr>
            <a:r>
              <a:rPr lang="en-US" dirty="0" smtClean="0"/>
              <a:t>To modify the Quantity Per field,</a:t>
            </a:r>
            <a:r>
              <a:rPr lang="en-US" baseline="0" dirty="0" smtClean="0"/>
              <a:t> </a:t>
            </a:r>
            <a:r>
              <a:rPr lang="en-US" dirty="0" smtClean="0"/>
              <a:t>enter the quantity of a</a:t>
            </a:r>
            <a:r>
              <a:rPr lang="en-US" baseline="0" dirty="0" smtClean="0"/>
              <a:t> </a:t>
            </a:r>
            <a:r>
              <a:rPr lang="en-US" dirty="0" smtClean="0"/>
              <a:t>component item required to make one of the parent items. </a:t>
            </a:r>
            <a:br>
              <a:rPr lang="en-US" dirty="0" smtClean="0"/>
            </a:br>
            <a:endParaRPr lang="en-US" dirty="0" smtClean="0"/>
          </a:p>
          <a:p>
            <a:pPr marL="228600" indent="-228600">
              <a:buFont typeface="Arial" pitchFamily="34" charset="0"/>
              <a:buNone/>
            </a:pPr>
            <a:r>
              <a:rPr lang="en-US" dirty="0" smtClean="0"/>
              <a:t>You can also add the operation number from the routing where this component is used. This item is used at operation 10. When data entry is complete for the first component, double-click the next component item that you want to modify.</a:t>
            </a:r>
            <a:br>
              <a:rPr lang="en-US" dirty="0" smtClean="0"/>
            </a:br>
            <a:endParaRPr lang="en-US" dirty="0" smtClean="0"/>
          </a:p>
          <a:p>
            <a:pPr marL="228600" indent="-228600">
              <a:buFont typeface="Arial" pitchFamily="34" charset="0"/>
              <a:buNone/>
            </a:pPr>
            <a:r>
              <a:rPr lang="en-US" b="0" dirty="0" smtClean="0"/>
              <a:t>Component Scrap</a:t>
            </a:r>
            <a:endParaRPr lang="en-US" b="1" dirty="0" smtClean="0"/>
          </a:p>
          <a:p>
            <a:pPr marL="228600" indent="-228600">
              <a:buFont typeface="Arial" pitchFamily="34" charset="0"/>
              <a:buNone/>
            </a:pPr>
            <a:r>
              <a:rPr lang="en-US" dirty="0" smtClean="0"/>
              <a:t>The field labeled Scrap can be used to account for component scrap. For example, the beryllium copper component in the product structure is a small item that is easily dropped and lost, and is sometimes found to be damaged. In this case, based on actual experience, you can choose to add a</a:t>
            </a:r>
            <a:r>
              <a:rPr lang="en-US" baseline="0" dirty="0" smtClean="0"/>
              <a:t> </a:t>
            </a:r>
            <a:r>
              <a:rPr lang="en-US" dirty="0" smtClean="0"/>
              <a:t>small scrap value to the product structure at this operation. Later, you see how the planning systems adjust the purchase requirements (and the item cost) to account for this loss.</a:t>
            </a:r>
            <a:br>
              <a:rPr lang="en-US" dirty="0" smtClean="0"/>
            </a:br>
            <a:endParaRPr lang="en-US" dirty="0" smtClean="0"/>
          </a:p>
          <a:p>
            <a:pPr marL="228600" indent="-228600">
              <a:buFont typeface="Arial" pitchFamily="34" charset="0"/>
              <a:buNone/>
            </a:pPr>
            <a:r>
              <a:rPr lang="en-US" b="0" dirty="0" smtClean="0"/>
              <a:t>Effective Dates</a:t>
            </a:r>
          </a:p>
          <a:p>
            <a:pPr marL="228600" indent="-228600">
              <a:buFont typeface="Arial" pitchFamily="34" charset="0"/>
              <a:buNone/>
            </a:pPr>
            <a:r>
              <a:rPr lang="en-US" dirty="0" smtClean="0"/>
              <a:t>The elements that make up a product structure have a range of effective dates, so new components can be phased in and others phased out. The Start Date defaults to the system date. By leaving the End Date blank, the item remains effective until that date is changed.</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65</a:t>
            </a:fld>
            <a:endParaRPr 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66</a:t>
            </a:fld>
            <a:endParaRPr 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67</a:t>
            </a:fld>
            <a:endParaRPr 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68</a:t>
            </a:fld>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69</a:t>
            </a:fld>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70</a:t>
            </a:fld>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p>
            <a:fld id="{7E2E7EE8-C070-4930-9DD8-79E262469A75}" type="slidenum">
              <a:rPr lang="en-US" smtClean="0"/>
              <a:pPr/>
              <a:t>71</a:t>
            </a:fld>
            <a:endParaRPr lang="en-US" dirty="0" smtClean="0"/>
          </a:p>
        </p:txBody>
      </p:sp>
      <p:sp>
        <p:nvSpPr>
          <p:cNvPr id="1361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619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b="1" dirty="0" smtClean="0"/>
              <a:t>Exercise 1: Creating a Product Line</a:t>
            </a:r>
          </a:p>
          <a:p>
            <a:pPr eaLnBrk="1" hangingPunct="1"/>
            <a:r>
              <a:rPr lang="en-US" sz="800" baseline="0" dirty="0" smtClean="0"/>
              <a:t>Use Product Line Maintenance to create product line 15 </a:t>
            </a:r>
            <a:r>
              <a:rPr lang="en-US" sz="1200" kern="1200" baseline="0" dirty="0" smtClean="0">
                <a:solidFill>
                  <a:schemeClr val="tx1"/>
                </a:solidFill>
                <a:latin typeface="Times New Roman" pitchFamily="18" charset="0"/>
                <a:ea typeface="+mn-ea"/>
                <a:cs typeface="+mn-cs"/>
              </a:rPr>
              <a:t>for a medical ultrasound quality check. Accept the default values for the accounting information and review the accounts.</a:t>
            </a:r>
          </a:p>
          <a:p>
            <a:pPr eaLnBrk="1" hangingPunct="1"/>
            <a:endParaRPr lang="en-US" sz="1200" kern="1200" baseline="0" dirty="0" smtClean="0">
              <a:solidFill>
                <a:schemeClr val="tx1"/>
              </a:solidFill>
              <a:latin typeface="Times New Roman" pitchFamily="18" charset="0"/>
              <a:ea typeface="+mn-ea"/>
              <a:cs typeface="+mn-cs"/>
            </a:endParaRPr>
          </a:p>
          <a:p>
            <a:pPr eaLnBrk="1" hangingPunct="1"/>
            <a:r>
              <a:rPr lang="en-US" sz="1200" b="1" kern="1200" baseline="0" dirty="0" smtClean="0">
                <a:solidFill>
                  <a:schemeClr val="tx1"/>
                </a:solidFill>
                <a:latin typeface="Times New Roman" pitchFamily="18" charset="0"/>
                <a:ea typeface="+mn-ea"/>
                <a:cs typeface="+mn-cs"/>
              </a:rPr>
              <a:t>Exercise 2: Creating Items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Create two items, 60028 and 60029, using Item Master Maintenance and the following item data. Use default values for the rest of the fields, which you will update later in succeeding exercises.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60028</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Medical</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1" kern="1200" baseline="0" dirty="0" smtClean="0">
                <a:solidFill>
                  <a:schemeClr val="tx1"/>
                </a:solidFill>
                <a:latin typeface="Times New Roman" pitchFamily="18" charset="0"/>
                <a:ea typeface="+mn-ea"/>
                <a:cs typeface="+mn-cs"/>
              </a:rPr>
              <a:t>Item 60029</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Description: Example Item 2</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Prod Line: 10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Item Type: COMP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Status: Active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Group: Medical</a:t>
            </a:r>
            <a:br>
              <a:rPr lang="en-US" sz="1200" b="0" kern="1200" baseline="0" dirty="0" smtClean="0">
                <a:solidFill>
                  <a:schemeClr val="tx1"/>
                </a:solidFill>
                <a:latin typeface="Times New Roman" pitchFamily="18" charset="0"/>
                <a:ea typeface="+mn-ea"/>
                <a:cs typeface="+mn-cs"/>
              </a:rPr>
            </a:br>
            <a:endParaRPr lang="en-US" sz="1200" b="1"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inventory data for the two items using Item Inventory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ABC Class: B</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Site: 10-100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Location: 020</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planning data for these two items using Item Planning Data Maintenance.</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Mstr Sched: No</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Plan Orders: Yes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Policy: POQ</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Quantity: 50</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Purchase/Maintenance: 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Pur LT: 3</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Minimum Order: 1</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Order Multiple: 1</a:t>
            </a:r>
            <a:br>
              <a:rPr lang="en-US" sz="1200" b="0" kern="1200" baseline="0" dirty="0" smtClean="0">
                <a:solidFill>
                  <a:schemeClr val="tx1"/>
                </a:solidFill>
                <a:latin typeface="Times New Roman" pitchFamily="18" charset="0"/>
                <a:ea typeface="+mn-ea"/>
                <a:cs typeface="+mn-cs"/>
              </a:rPr>
            </a:b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Enter the following price and GL cost data for these two items.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Price: 8.99 for item 62008; 12.30 for item 62009</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This Level Materials: 4.99 for item 62008; 5.20 for item 62009</a:t>
            </a:r>
          </a:p>
          <a:p>
            <a:pPr marL="228600" indent="-228600" eaLnBrk="1" hangingPunct="1">
              <a:buFont typeface="+mj-lt"/>
              <a:buAutoNum type="arabicPeriod"/>
            </a:pPr>
            <a:endParaRPr lang="en-US" sz="1200" b="0" kern="1200" baseline="0" dirty="0" smtClean="0">
              <a:solidFill>
                <a:schemeClr val="tx1"/>
              </a:solidFill>
              <a:latin typeface="Times New Roman" pitchFamily="18" charset="0"/>
              <a:ea typeface="+mn-ea"/>
              <a:cs typeface="+mn-cs"/>
            </a:endParaRPr>
          </a:p>
          <a:p>
            <a:pPr marL="228600" indent="-228600" eaLnBrk="1" hangingPunct="1">
              <a:buFont typeface="+mj-lt"/>
              <a:buNone/>
            </a:pPr>
            <a:r>
              <a:rPr lang="en-US" sz="1200" b="1" kern="1200" baseline="0" dirty="0" smtClean="0">
                <a:solidFill>
                  <a:schemeClr val="tx1"/>
                </a:solidFill>
                <a:latin typeface="Times New Roman" pitchFamily="18" charset="0"/>
                <a:ea typeface="+mn-ea"/>
                <a:cs typeface="+mn-cs"/>
              </a:rPr>
              <a:t>Exercise 3: Maintaining a Product Structure</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Maintenance to open the structure of item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60028 as a component of 01010. Two units of 60028 are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Add item 60029 as a component of 01010. One unit is required to make one unit of 01010.</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Save the changes.</a:t>
            </a:r>
          </a:p>
          <a:p>
            <a:pPr marL="228600" indent="-228600" eaLnBrk="1" hangingPunct="1">
              <a:buFont typeface="+mj-lt"/>
              <a:buAutoNum type="arabicPeriod"/>
            </a:pPr>
            <a:r>
              <a:rPr lang="en-US" sz="1200" b="0" kern="1200" baseline="0" dirty="0" smtClean="0">
                <a:solidFill>
                  <a:schemeClr val="tx1"/>
                </a:solidFill>
                <a:latin typeface="Times New Roman" pitchFamily="18" charset="0"/>
                <a:ea typeface="+mn-ea"/>
                <a:cs typeface="+mn-cs"/>
              </a:rPr>
              <a:t>Use Product Structure Inquiry to review the product structure of 01010.</a:t>
            </a:r>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This section describes the basic elements required for manufacturing activities to take place, including shop calendars, departments, work center, machines, and routings.</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72</a:t>
            </a:fld>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73</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Four types of data:</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1"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System-wide</a:t>
            </a:r>
            <a:r>
              <a:rPr lang="en-US" b="1" baseline="0" dirty="0" smtClean="0"/>
              <a:t> data</a:t>
            </a:r>
            <a:br>
              <a:rPr lang="en-US" b="1" baseline="0" dirty="0" smtClean="0"/>
            </a:br>
            <a:r>
              <a:rPr lang="en-US" dirty="0" smtClean="0"/>
              <a:t>Some data is shared throughout the system</a:t>
            </a:r>
            <a:r>
              <a:rPr lang="en-US" baseline="0" dirty="0" smtClean="0"/>
              <a:t> </a:t>
            </a:r>
            <a:r>
              <a:rPr lang="en-US" dirty="0" smtClean="0"/>
              <a:t>such as currency, country codes, and tax data. This data never differs from one business unit (entity or domain) to another, so it makes sense to share it across all business organizations. System-wide data includes administrative data related to security, user interface, and technical setup.</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Shared sets</a:t>
            </a:r>
            <a:br>
              <a:rPr lang="en-US" b="1" dirty="0" smtClean="0"/>
            </a:br>
            <a:r>
              <a:rPr lang="en-US" dirty="0" smtClean="0"/>
              <a:t>Shared sets group data that can be shared across domains. A single domain can have an independent chart of accounts or several domains can share a chart of accounts, streamlining setup and maintenance. Other types of data that can be shared are customers, suppliers, and exchange rates.</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Domain data</a:t>
            </a:r>
            <a:br>
              <a:rPr lang="en-US" b="1" dirty="0" smtClean="0"/>
            </a:br>
            <a:r>
              <a:rPr lang="en-US" dirty="0" smtClean="0"/>
              <a:t>A domain represents the base unit of the system and includes one or more entities. Each domain has its own base currency, and, optionally, statutory currency, which the entities within the domain then share. Domains derive some data from shared sets and also use system-wide data. However, most operational data is domain-specific. For example, all the item data and order transactions take place within a specific domain.</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1" dirty="0" smtClean="0"/>
              <a:t>Entity data</a:t>
            </a:r>
            <a:br>
              <a:rPr lang="en-US" b="1" dirty="0" smtClean="0"/>
            </a:br>
            <a:r>
              <a:rPr lang="en-US" dirty="0" smtClean="0"/>
              <a:t>An entity exists within a domain and inherits the domain attributes such as base currency. Entity-specific data is limited, for example, to the organization’s own bank account number. General ledger transactions are associated with specific entities.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a:t>
            </a:fld>
            <a:endParaRPr 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74</a:t>
            </a:fld>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p>
            <a:fld id="{A8EECA77-8D3E-49C5-8547-09BDAD40343B}" type="slidenum">
              <a:rPr lang="en-US" smtClean="0"/>
              <a:pPr/>
              <a:t>75</a:t>
            </a:fld>
            <a:endParaRPr lang="en-US" dirty="0" smtClean="0"/>
          </a:p>
        </p:txBody>
      </p:sp>
      <p:sp>
        <p:nvSpPr>
          <p:cNvPr id="12697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26980"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Once you have set up items in Item Master Maintenance, you identify where and how they are manufactured. You perform these tasks by:</a:t>
            </a:r>
          </a:p>
          <a:p>
            <a:pPr marL="182880" indent="-182880" eaLnBrk="1" hangingPunct="1">
              <a:buFont typeface="Arial" pitchFamily="34" charset="0"/>
              <a:buChar char="•"/>
            </a:pPr>
            <a:r>
              <a:rPr lang="en-US" sz="800" dirty="0" smtClean="0"/>
              <a:t>Setting up shop calendars</a:t>
            </a:r>
          </a:p>
          <a:p>
            <a:pPr marL="182880" indent="-182880" eaLnBrk="1" hangingPunct="1">
              <a:buFont typeface="Arial" pitchFamily="34" charset="0"/>
              <a:buChar char="•"/>
            </a:pPr>
            <a:r>
              <a:rPr lang="en-US" sz="800" dirty="0" smtClean="0"/>
              <a:t>Setting up manufacturing departments and work centers/machines</a:t>
            </a:r>
          </a:p>
          <a:p>
            <a:pPr marL="182880" indent="-182880" eaLnBrk="1" hangingPunct="1">
              <a:buFont typeface="Arial" pitchFamily="34" charset="0"/>
              <a:buChar char="•"/>
            </a:pPr>
            <a:r>
              <a:rPr lang="en-US" sz="800" dirty="0" smtClean="0"/>
              <a:t>Defining the manufacturing operations required to produce each of the items</a:t>
            </a:r>
          </a:p>
          <a:p>
            <a:pPr marL="182880" indent="-182880" eaLnBrk="1" hangingPunct="1">
              <a:buFont typeface="Arial" pitchFamily="34" charset="0"/>
              <a:buNone/>
            </a:pPr>
            <a:endParaRPr lang="en-US" sz="800" dirty="0" smtClean="0"/>
          </a:p>
          <a:p>
            <a:pPr eaLnBrk="1" hangingPunct="1"/>
            <a:r>
              <a:rPr lang="en-US" sz="800" dirty="0" smtClean="0"/>
              <a:t>The following pages use the order shown in the process flow; the shop calendar is discussed next.</a:t>
            </a:r>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p>
            <a:fld id="{E9D32F82-C748-4158-A902-F3713A4C3357}" type="slidenum">
              <a:rPr lang="en-US" smtClean="0"/>
              <a:pPr/>
              <a:t>76</a:t>
            </a:fld>
            <a:endParaRPr lang="en-US" dirty="0" smtClean="0"/>
          </a:p>
        </p:txBody>
      </p:sp>
      <p:sp>
        <p:nvSpPr>
          <p:cNvPr id="1392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3926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r>
              <a:rPr lang="en-US" sz="1200" kern="1200" dirty="0" smtClean="0">
                <a:solidFill>
                  <a:schemeClr val="tx1"/>
                </a:solidFill>
                <a:latin typeface="Times New Roman" pitchFamily="18" charset="0"/>
                <a:ea typeface="+mn-ea"/>
                <a:cs typeface="+mn-cs"/>
              </a:rPr>
              <a:t>The shop calendar is required for planning, manufacturing, and distribution functions. The calendar indicates what days the plant is open and how many hours are worked each day. The calendar determines the hours a work center is available to do work. Capacity requirements planning also uses this information.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If the Work Day field is not checked on a particular day, an order cannot be due on that day. None of the planning functions in QAD schedules an order to be due on a non-work day.</a:t>
            </a:r>
          </a:p>
          <a:p>
            <a:r>
              <a:rPr lang="en-US" sz="1200" kern="1200" dirty="0" smtClean="0">
                <a:solidFill>
                  <a:schemeClr val="tx1"/>
                </a:solidFill>
                <a:latin typeface="Times New Roman" pitchFamily="18" charset="0"/>
                <a:ea typeface="+mn-ea"/>
                <a:cs typeface="+mn-cs"/>
              </a:rPr>
              <a:t>Calendar information is used to schedule:</a:t>
            </a:r>
          </a:p>
          <a:p>
            <a:endParaRPr lang="en-US" sz="1200" kern="1200" dirty="0" smtClean="0">
              <a:solidFill>
                <a:schemeClr val="tx1"/>
              </a:solidFill>
              <a:latin typeface="Times New Roman" pitchFamily="18" charset="0"/>
              <a:ea typeface="+mn-ea"/>
              <a:cs typeface="+mn-cs"/>
            </a:endParaRPr>
          </a:p>
          <a:p>
            <a:pPr lvl="0">
              <a:buFont typeface="Arial" pitchFamily="34" charset="0"/>
              <a:buChar char="•"/>
            </a:pPr>
            <a:r>
              <a:rPr lang="en-US" sz="1200" kern="1200" dirty="0" smtClean="0">
                <a:solidFill>
                  <a:schemeClr val="tx1"/>
                </a:solidFill>
                <a:latin typeface="Times New Roman" pitchFamily="18" charset="0"/>
                <a:ea typeface="+mn-ea"/>
                <a:cs typeface="+mn-cs"/>
              </a:rPr>
              <a:t>  Start and due dates for MRP planned orders, master schedule orders, and work orders</a:t>
            </a:r>
          </a:p>
          <a:p>
            <a:pPr lvl="0">
              <a:buFont typeface="Arial" pitchFamily="34" charset="0"/>
              <a:buChar char="•"/>
            </a:pPr>
            <a:r>
              <a:rPr lang="en-US" sz="1200" kern="1200" dirty="0" smtClean="0">
                <a:solidFill>
                  <a:schemeClr val="tx1"/>
                </a:solidFill>
                <a:latin typeface="Times New Roman" pitchFamily="18" charset="0"/>
                <a:ea typeface="+mn-ea"/>
                <a:cs typeface="+mn-cs"/>
              </a:rPr>
              <a:t>  Operations for work orders and repetitive schedules</a:t>
            </a:r>
          </a:p>
          <a:p>
            <a:pPr lvl="0">
              <a:buFont typeface="Arial" pitchFamily="34" charset="0"/>
              <a:buChar char="•"/>
            </a:pPr>
            <a:r>
              <a:rPr lang="en-US" sz="1200" kern="1200" dirty="0" smtClean="0">
                <a:solidFill>
                  <a:schemeClr val="tx1"/>
                </a:solidFill>
                <a:latin typeface="Times New Roman" pitchFamily="18" charset="0"/>
                <a:ea typeface="+mn-ea"/>
                <a:cs typeface="+mn-cs"/>
              </a:rPr>
              <a:t>  The procurement or shipment of materials through association with suppliers and customers</a:t>
            </a:r>
          </a:p>
          <a:p>
            <a:pPr lvl="0"/>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Use Calendar Maintenance to maintain the default calendar for all sites. Use Holiday Maintenance to turn off a normal work day, that is, make it a non-work day for all work centers. Use Calendar Reference to modify a calendar for the short term. For example, add extra hours for a peak season, or indicate a two-week shutdown.</a:t>
            </a:r>
          </a:p>
          <a:p>
            <a:endParaRPr lang="en-US" sz="1200" kern="1200" dirty="0" smtClean="0">
              <a:solidFill>
                <a:schemeClr val="tx1"/>
              </a:solidFill>
              <a:latin typeface="Times New Roman" pitchFamily="18" charset="0"/>
              <a:ea typeface="+mn-ea"/>
              <a:cs typeface="+mn-cs"/>
            </a:endParaRPr>
          </a:p>
          <a:p>
            <a:r>
              <a:rPr lang="en-US" sz="1200" kern="1200" dirty="0" smtClean="0">
                <a:solidFill>
                  <a:schemeClr val="tx1"/>
                </a:solidFill>
                <a:latin typeface="Times New Roman" pitchFamily="18" charset="0"/>
                <a:ea typeface="+mn-ea"/>
                <a:cs typeface="+mn-cs"/>
              </a:rPr>
              <a:t>Calendars are also defined for work centers that have different schedules than the default calendar and can be defined for any machines within a work center that have different schedules.</a:t>
            </a:r>
          </a:p>
          <a:p>
            <a:pPr eaLnBrk="1" hangingPunct="1"/>
            <a:endParaRPr lang="en-US" sz="800" dirty="0"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7"/>
          <p:cNvSpPr>
            <a:spLocks noGrp="1" noChangeArrowheads="1"/>
          </p:cNvSpPr>
          <p:nvPr>
            <p:ph type="sldNum" sz="quarter" idx="5"/>
          </p:nvPr>
        </p:nvSpPr>
        <p:spPr>
          <a:noFill/>
        </p:spPr>
        <p:txBody>
          <a:bodyPr/>
          <a:lstStyle/>
          <a:p>
            <a:fld id="{1A2BC5BE-B18D-4510-A452-4C765E49BA4C}" type="slidenum">
              <a:rPr lang="en-US" smtClean="0"/>
              <a:pPr/>
              <a:t>77</a:t>
            </a:fld>
            <a:endParaRPr lang="en-US" dirty="0" smtClean="0"/>
          </a:p>
        </p:txBody>
      </p:sp>
      <p:sp>
        <p:nvSpPr>
          <p:cNvPr id="1402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0292"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Work areas in a manufacturing plant are defined in QAD EE using departments, work centers, and machines.</a:t>
            </a:r>
          </a:p>
          <a:p>
            <a:pPr marL="182880" indent="-182880" eaLnBrk="1" hangingPunct="1">
              <a:buFont typeface="Arial" pitchFamily="34" charset="0"/>
              <a:buChar char="•"/>
            </a:pPr>
            <a:r>
              <a:rPr lang="en-US" sz="800" b="1" dirty="0" smtClean="0"/>
              <a:t>Departments</a:t>
            </a:r>
            <a:br>
              <a:rPr lang="en-US" sz="800" b="1" dirty="0" smtClean="0"/>
            </a:br>
            <a:r>
              <a:rPr lang="en-US" sz="800" dirty="0" smtClean="0"/>
              <a:t>A manufacturing plant is split into departments for control purposes. Each production unit (work center) must belong to one, and only one, department. This grouping is used primarily for capacity planning and accounting. GL accounts are attached to each department. You define at least one department before you can enter work centers or routings.</a:t>
            </a:r>
          </a:p>
          <a:p>
            <a:pPr marL="182880" indent="-182880" eaLnBrk="1" hangingPunct="1">
              <a:buFont typeface="Arial" pitchFamily="34" charset="0"/>
              <a:buChar char="•"/>
            </a:pPr>
            <a:r>
              <a:rPr lang="en-US" sz="800" b="1" dirty="0" smtClean="0"/>
              <a:t>Work Centers</a:t>
            </a:r>
            <a:r>
              <a:rPr lang="en-US" sz="800" dirty="0" smtClean="0"/>
              <a:t/>
            </a:r>
            <a:br>
              <a:rPr lang="en-US" sz="800" dirty="0" smtClean="0"/>
            </a:br>
            <a:r>
              <a:rPr lang="en-US" sz="800" dirty="0" smtClean="0"/>
              <a:t>A work center is a specific production unit within a department consisting of one or more people and/or machines. In QAD EE, work centers are the most basic units for operation scheduling, capacity requirements planning, and cost determinations for GL transactions. You must have at least one work center to set up routings and to report labor.</a:t>
            </a:r>
          </a:p>
          <a:p>
            <a:pPr marL="182880" indent="-182880" eaLnBrk="1" hangingPunct="1">
              <a:buFont typeface="Arial" pitchFamily="34" charset="0"/>
              <a:buChar char="•"/>
            </a:pPr>
            <a:r>
              <a:rPr lang="en-US" sz="800" b="1" dirty="0" smtClean="0"/>
              <a:t>Machines</a:t>
            </a:r>
            <a:r>
              <a:rPr lang="en-US" sz="800" dirty="0" smtClean="0"/>
              <a:t/>
            </a:r>
            <a:br>
              <a:rPr lang="en-US" sz="800" dirty="0" smtClean="0"/>
            </a:br>
            <a:r>
              <a:rPr lang="en-US" sz="800" dirty="0" smtClean="0"/>
              <a:t>You can set up a work center with multiple identical machines by leaving the Machine field blank and entering the number of machines in the Machines field. Then you can specify the number of machines that can be used for each operation (parallel production) in the route operation. If the machines are not interchangeable, identify each one with a distinct code. For example, you have multiple similar machines but they run at different rates. Or perhaps an older machine has a higher rate of rejects. In this case, each machine must have a unique machine code. The combination of the work center and the machine identifies a specific machine.</a:t>
            </a:r>
          </a:p>
          <a:p>
            <a:pPr eaLnBrk="1" hangingPunct="1"/>
            <a:r>
              <a:rPr lang="en-US" sz="800" b="1" dirty="0" smtClean="0"/>
              <a:t>Note:</a:t>
            </a:r>
            <a:r>
              <a:rPr lang="en-US" sz="800" dirty="0" smtClean="0"/>
              <a:t> Defining unique work center/machine combinations supports more precise costing and scheduling. However, it limits the ability of the work center supervisor to decide which machines to schedule work on without generating method variances.</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p>
            <a:fld id="{5397BA93-2A27-4545-A376-0850AC1009F9}" type="slidenum">
              <a:rPr lang="en-US" smtClean="0"/>
              <a:pPr/>
              <a:t>78</a:t>
            </a:fld>
            <a:endParaRPr lang="en-US" dirty="0" smtClean="0"/>
          </a:p>
        </p:txBody>
      </p:sp>
      <p:sp>
        <p:nvSpPr>
          <p:cNvPr id="1413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131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To manufacture an item or product, you complete one or more activities or operations. The list of required operations is called a routing, which defines the process for making the item. If a product structure is the list of ingredients in a recipe, a routing is the directions or instructions for processing the ingredients to achieve the desired end product. The routing describes:</a:t>
            </a:r>
          </a:p>
          <a:p>
            <a:pPr marL="182880" indent="-182880" eaLnBrk="1" hangingPunct="1">
              <a:buFont typeface="Arial" pitchFamily="34" charset="0"/>
              <a:buChar char="•"/>
            </a:pPr>
            <a:r>
              <a:rPr lang="en-US" sz="800" dirty="0" smtClean="0"/>
              <a:t>The steps required to make the item (operations)</a:t>
            </a:r>
          </a:p>
          <a:p>
            <a:pPr marL="182880" indent="-182880" eaLnBrk="1" hangingPunct="1">
              <a:buFont typeface="Arial" pitchFamily="34" charset="0"/>
              <a:buChar char="•"/>
            </a:pPr>
            <a:r>
              <a:rPr lang="en-US" sz="800" dirty="0" smtClean="0"/>
              <a:t>Where the steps are performed (work center)</a:t>
            </a:r>
          </a:p>
          <a:p>
            <a:pPr marL="182880" indent="-182880" eaLnBrk="1" hangingPunct="1">
              <a:buFont typeface="Arial" pitchFamily="34" charset="0"/>
              <a:buChar char="•"/>
            </a:pPr>
            <a:r>
              <a:rPr lang="en-US" sz="800" dirty="0" smtClean="0"/>
              <a:t>How long they take (queue time, setup time, run time, wait time, and move time)</a:t>
            </a:r>
          </a:p>
          <a:p>
            <a:pPr marL="182880" indent="-182880" eaLnBrk="1" hangingPunct="1">
              <a:buFont typeface="Arial" pitchFamily="34" charset="0"/>
              <a:buChar char="•"/>
            </a:pPr>
            <a:r>
              <a:rPr lang="en-US" sz="800" dirty="0" smtClean="0"/>
              <a:t>The expected yield percentage at each operation (yield %)</a:t>
            </a:r>
          </a:p>
          <a:p>
            <a:pPr marL="182880" indent="-182880" eaLnBrk="1" hangingPunct="1">
              <a:buFont typeface="Arial" pitchFamily="34" charset="0"/>
              <a:buNone/>
            </a:pPr>
            <a:endParaRPr lang="en-US" sz="800" dirty="0" smtClean="0"/>
          </a:p>
          <a:p>
            <a:pPr eaLnBrk="1" hangingPunct="1"/>
            <a:r>
              <a:rPr lang="en-US" sz="800" b="1" dirty="0" smtClean="0"/>
              <a:t>Note: </a:t>
            </a:r>
            <a:r>
              <a:rPr lang="en-US" sz="800" dirty="0" smtClean="0"/>
              <a:t>Queue time, setup time, run time, wait time, and move time are all elements of lead time. The routings section discusses these topics.</a:t>
            </a:r>
          </a:p>
          <a:p>
            <a:pPr eaLnBrk="1" hangingPunct="1"/>
            <a:endParaRPr lang="en-US" sz="800" dirty="0" smtClean="0"/>
          </a:p>
          <a:p>
            <a:pPr eaLnBrk="1" hangingPunct="1"/>
            <a:r>
              <a:rPr lang="en-US" sz="800" dirty="0" smtClean="0"/>
              <a:t>For example, the manufacture of a medical ultrasound could require a routing with several operations with instructions to assemble the various components. How the business sets up the process and how they plan to manage it determines the number of operations, how they are sequenced, and how much detail to include with each. A highly automated process could have only one operation that says simply “assemble components.” A manual assembly process could have many detailed steps.</a:t>
            </a:r>
          </a:p>
          <a:p>
            <a:pPr eaLnBrk="1" hangingPunct="1"/>
            <a:r>
              <a:rPr lang="en-US" sz="800" dirty="0" smtClean="0"/>
              <a:t>The department and work center codes associated with routing operations link actual production results with capacity planning, cost accounting, and other programs.</a:t>
            </a:r>
          </a:p>
          <a:p>
            <a:pPr eaLnBrk="1" hangingPunct="1"/>
            <a:endParaRPr lang="en-US" sz="800" dirty="0" smtClean="0"/>
          </a:p>
          <a:p>
            <a:pPr eaLnBrk="1" hangingPunct="1"/>
            <a:r>
              <a:rPr lang="en-US" sz="800" b="1" dirty="0" smtClean="0"/>
              <a:t>Alternate Routings</a:t>
            </a:r>
          </a:p>
          <a:p>
            <a:pPr eaLnBrk="1" hangingPunct="1"/>
            <a:r>
              <a:rPr lang="en-US" sz="800" dirty="0" smtClean="0"/>
              <a:t>The normal situation is to have the route code be the same as the item number. When several routings are used to produce the same item, you can define alternate routes with different routing codes. The primary route, or the route you use most frequently, can be linked to the item number in Item Site Planning Maintenance.</a:t>
            </a:r>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79</a:t>
            </a:fld>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shop calendar is set up in Calendar Maintenance (36.2.5). This calendar shows a five day week, Monday through Friday, with eight hours available for each day.</a:t>
            </a:r>
          </a:p>
          <a:p>
            <a:r>
              <a:rPr lang="en-US" dirty="0" smtClean="0"/>
              <a:t>If additional sites and or work centers/machines are created, they use this calendar as a default, but you can</a:t>
            </a:r>
            <a:r>
              <a:rPr lang="en-US" baseline="0" dirty="0" smtClean="0"/>
              <a:t> then </a:t>
            </a:r>
            <a:r>
              <a:rPr lang="en-US" dirty="0" smtClean="0"/>
              <a:t>change</a:t>
            </a:r>
            <a:r>
              <a:rPr lang="en-US" baseline="0" dirty="0" smtClean="0"/>
              <a:t> </a:t>
            </a:r>
            <a:r>
              <a:rPr lang="en-US" dirty="0" smtClean="0"/>
              <a:t>to site- or work center/machine-specific calendars.</a:t>
            </a:r>
          </a:p>
          <a:p>
            <a:endParaRPr lang="en-US" dirty="0" smtClean="0"/>
          </a:p>
          <a:p>
            <a:r>
              <a:rPr lang="en-US" b="1" dirty="0" smtClean="0"/>
              <a:t>Note: </a:t>
            </a:r>
            <a:r>
              <a:rPr lang="en-US" dirty="0" smtClean="0"/>
              <a:t>The system supports the ability to define separate shop calendars for each site,</a:t>
            </a:r>
            <a:r>
              <a:rPr lang="en-US" baseline="0" dirty="0" smtClean="0"/>
              <a:t> </a:t>
            </a:r>
            <a:r>
              <a:rPr lang="en-US" dirty="0" smtClean="0"/>
              <a:t>work center,</a:t>
            </a:r>
            <a:r>
              <a:rPr lang="en-US" baseline="0" dirty="0" smtClean="0"/>
              <a:t> or </a:t>
            </a:r>
            <a:r>
              <a:rPr lang="en-US" dirty="0" smtClean="0"/>
              <a:t>machine that you create. Each can have its own work days and work-day duration entered in Calendar Maintenance. Enter holidays that affect all calendars in Holiday Maintenance, but record work-center-specific holidays</a:t>
            </a:r>
            <a:r>
              <a:rPr lang="en-US" baseline="0" dirty="0" smtClean="0"/>
              <a:t> </a:t>
            </a:r>
            <a:r>
              <a:rPr lang="en-US" dirty="0" smtClean="0"/>
              <a:t>in Calendar Maintenance using the Reference field.</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81</a:t>
            </a:fld>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a:bodyPr>
          <a:lstStyle/>
          <a:p>
            <a:r>
              <a:rPr lang="en-US" dirty="0" smtClean="0"/>
              <a:t>QMI has set up department 0400 using Department Maintenance (14.1). A department is used primarily for capacity planning and accounting purposes ,and a labor capacity of 8 is defined. This means that the department has eight hours of labor capacity per day,</a:t>
            </a:r>
            <a:r>
              <a:rPr lang="en-US" baseline="0" dirty="0" smtClean="0"/>
              <a:t> </a:t>
            </a:r>
            <a:r>
              <a:rPr lang="en-US" dirty="0" smtClean="0"/>
              <a:t>Monday through Friday,</a:t>
            </a:r>
            <a:r>
              <a:rPr lang="en-US" baseline="0" dirty="0" smtClean="0"/>
              <a:t> </a:t>
            </a:r>
            <a:r>
              <a:rPr lang="en-US" dirty="0" smtClean="0"/>
              <a:t>based on the shop calendar. The</a:t>
            </a:r>
            <a:r>
              <a:rPr lang="en-US" baseline="0" dirty="0" smtClean="0"/>
              <a:t> labor capacity of 8 </a:t>
            </a:r>
            <a:r>
              <a:rPr lang="en-US" dirty="0" smtClean="0"/>
              <a:t>implies that only one person works in the department since the calendar shows eight hours per day. If the department had five people, the labor capacity would be 40.</a:t>
            </a:r>
          </a:p>
          <a:p>
            <a:endParaRPr lang="en-US" dirty="0" smtClean="0"/>
          </a:p>
          <a:p>
            <a:r>
              <a:rPr lang="en-US" dirty="0" smtClean="0"/>
              <a:t>Labor capacity is the total number of hours of work that can be performed within a department per day (day length is defined in Calendar Maintenance). The department labor capacity is entered manually as the sum of the capacities of all work centers and machines in the department. Capacity Requirements Planning (CRP) uses labor capacity to calculate capacity and load by department.</a:t>
            </a:r>
          </a:p>
          <a:p>
            <a:endParaRPr lang="en-US" dirty="0" smtClean="0"/>
          </a:p>
          <a:p>
            <a:r>
              <a:rPr lang="en-US" b="1" dirty="0" smtClean="0"/>
              <a:t>Important: </a:t>
            </a:r>
            <a:r>
              <a:rPr lang="en-US" dirty="0" smtClean="0"/>
              <a:t>Use care when setting labor capacity because the system assumes that all labor in the department can be used in any work center in the department. This scenario is seldom the case and can lead to the need to set</a:t>
            </a:r>
            <a:r>
              <a:rPr lang="en-US" baseline="0" dirty="0" smtClean="0"/>
              <a:t> </a:t>
            </a:r>
            <a:r>
              <a:rPr lang="en-US" dirty="0" smtClean="0"/>
              <a:t>up more departments.</a:t>
            </a:r>
          </a:p>
          <a:p>
            <a:endParaRPr lang="en-US" dirty="0" smtClean="0"/>
          </a:p>
          <a:p>
            <a:r>
              <a:rPr lang="en-US" dirty="0" smtClean="0"/>
              <a:t>Also, notice the account codes that default from Domain/Account Control; all are manufacturing related. In this case, sub-accounts default also, and the variance accounts have a default cost center code of mfg to indicate that these variances are manufacturing related. These account codes are used when:</a:t>
            </a:r>
          </a:p>
          <a:p>
            <a:pPr marL="182880" indent="-182880">
              <a:buFont typeface="Arial" pitchFamily="34" charset="0"/>
              <a:buChar char="•"/>
            </a:pPr>
            <a:r>
              <a:rPr lang="en-US" dirty="0" smtClean="0"/>
              <a:t>Reporting labor and downtime in the Shop Floor Control and Repetitive modules</a:t>
            </a:r>
          </a:p>
          <a:p>
            <a:pPr marL="182880" indent="-182880">
              <a:buFont typeface="Arial" pitchFamily="34" charset="0"/>
              <a:buChar char="•"/>
            </a:pPr>
            <a:r>
              <a:rPr lang="en-US" dirty="0" smtClean="0"/>
              <a:t>Backflushing inventory and closing the accounting for completed work orders</a:t>
            </a:r>
          </a:p>
          <a:p>
            <a:pPr marL="182880" indent="-182880">
              <a:buFont typeface="Arial" pitchFamily="34" charset="0"/>
              <a:buChar char="•"/>
            </a:pPr>
            <a:endParaRPr lang="en-US" dirty="0" smtClean="0"/>
          </a:p>
          <a:p>
            <a:r>
              <a:rPr lang="en-US" b="1" dirty="0" smtClean="0"/>
              <a:t>Important: </a:t>
            </a:r>
            <a:r>
              <a:rPr lang="en-US" dirty="0" smtClean="0"/>
              <a:t>If a given work center requires that you book the cost of production to a different account or sub-account, set up a new department for that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82</a:t>
            </a:fld>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QMI has set up work center 1000 (General Assembly) using Work Center Maintenance (14.5). Because this work center has only one machine (actually, just a work bench), QMI does not need to specify a machine in the Machine field so it is left blank. If the work center had two or more machines that were</a:t>
            </a:r>
            <a:r>
              <a:rPr lang="en-US" baseline="0" dirty="0" smtClean="0"/>
              <a:t> </a:t>
            </a:r>
            <a:r>
              <a:rPr lang="en-US" dirty="0" smtClean="0"/>
              <a:t>interchangeable, then QMI would need to enter a machine code to indicate each machine. If the machines are interchangeable, QMI can leave the machine code blank and specify the number of machines in the Machines field.</a:t>
            </a:r>
          </a:p>
          <a:p>
            <a:r>
              <a:rPr lang="en-US" dirty="0" smtClean="0"/>
              <a:t>Notice that this work center belongs to the department 0010, which QMI set up in the previous step.</a:t>
            </a:r>
          </a:p>
          <a:p>
            <a:endParaRPr lang="en-US" dirty="0" smtClean="0"/>
          </a:p>
          <a:p>
            <a:r>
              <a:rPr lang="en-US" b="1" dirty="0" smtClean="0"/>
              <a:t>Machines</a:t>
            </a:r>
          </a:p>
          <a:p>
            <a:r>
              <a:rPr lang="en-US" dirty="0" smtClean="0"/>
              <a:t>If a work area has multiple identical machines, you can define one work center and leave the Machine (code or number) field blank. Enter the number of machines in the Machines field. When a work center has several identical machines, you can specify the number of machines that can be used for each operation (parallel production) in the route operation.</a:t>
            </a:r>
          </a:p>
          <a:p>
            <a:endParaRPr lang="en-US" dirty="0" smtClean="0"/>
          </a:p>
          <a:p>
            <a:r>
              <a:rPr lang="en-US" dirty="0" smtClean="0"/>
              <a:t>If the machines are not completely interchangeable, identify each one with a distinct code. For example, you have several similar machines, but they run at different rates. Or perhaps an older machine has a higher rate of rejects. In this case, each machine must have a unique machine code. The combination of the work center and the machine identifies a specific machine.</a:t>
            </a:r>
          </a:p>
          <a:p>
            <a:endParaRPr lang="en-US" dirty="0" smtClean="0"/>
          </a:p>
          <a:p>
            <a:r>
              <a:rPr lang="en-US" dirty="0" smtClean="0"/>
              <a:t>This example has only one machine per operation and the Machines field shows only one machine in the work center. If two machines were used per operation, then the processing time for an operation that uses that work center/machine combination is cut in half. Any setup time is then doubled.</a:t>
            </a:r>
          </a:p>
          <a:p>
            <a:endParaRPr lang="en-US" dirty="0" smtClean="0"/>
          </a:p>
          <a:p>
            <a:r>
              <a:rPr lang="en-US" b="1" dirty="0" smtClean="0"/>
              <a:t>Cost Calculations</a:t>
            </a:r>
          </a:p>
          <a:p>
            <a:r>
              <a:rPr lang="en-US" dirty="0" smtClean="0"/>
              <a:t>Specify important information for cost calculations </a:t>
            </a:r>
            <a:r>
              <a:rPr lang="en-US" baseline="0" dirty="0" smtClean="0"/>
              <a:t> </a:t>
            </a:r>
            <a:r>
              <a:rPr lang="en-US" dirty="0" smtClean="0"/>
              <a:t>in the Rate fields. Machine Burden Rate, Setup Rate, Labor Rate, Labor Burden Rate, and Labor Burden Percent all feed into item cost calculations and labor feedback functions to determine actual costs and cost variances.</a:t>
            </a:r>
          </a:p>
          <a:p>
            <a:endParaRPr lang="en-US" dirty="0" smtClean="0"/>
          </a:p>
          <a:p>
            <a:r>
              <a:rPr lang="en-US" b="1" dirty="0" smtClean="0"/>
              <a:t>Note: </a:t>
            </a:r>
            <a:r>
              <a:rPr lang="en-US" dirty="0" smtClean="0"/>
              <a:t>In a work center, either the number of machines or the number of people limits capacity. The Machines field contains the number of machines or people. Capacity is then calculated by multiplying the total hours (from the work center calendar) by the number of machines.</a:t>
            </a:r>
          </a:p>
          <a:p>
            <a:endParaRPr lang="en-US" dirty="0" smtClean="0"/>
          </a:p>
          <a:p>
            <a:r>
              <a:rPr lang="en-US" b="1" dirty="0" smtClean="0"/>
              <a:t>Field Definitions</a:t>
            </a:r>
          </a:p>
          <a:p>
            <a:pPr>
              <a:buFont typeface="Arial" pitchFamily="34" charset="0"/>
              <a:buChar char="•"/>
            </a:pPr>
            <a:r>
              <a:rPr lang="en-US" dirty="0" smtClean="0"/>
              <a:t>  Machine Burden Rate: The burden rate per hour applicable to machine run time and setup at this work center.</a:t>
            </a:r>
          </a:p>
          <a:p>
            <a:pPr>
              <a:buFont typeface="Arial" pitchFamily="34" charset="0"/>
              <a:buChar char="•"/>
            </a:pPr>
            <a:r>
              <a:rPr lang="en-US" dirty="0" smtClean="0"/>
              <a:t>  Setup Rate: The average hourly rate paid to set up this work center.</a:t>
            </a:r>
          </a:p>
          <a:p>
            <a:pPr>
              <a:buFont typeface="Arial" pitchFamily="34" charset="0"/>
              <a:buChar char="•"/>
            </a:pPr>
            <a:r>
              <a:rPr lang="en-US" dirty="0" smtClean="0"/>
              <a:t>  Labor Rate: The average rate paid per labor hour to run this work center.</a:t>
            </a:r>
          </a:p>
          <a:p>
            <a:pPr>
              <a:buFont typeface="Arial" pitchFamily="34" charset="0"/>
              <a:buChar char="•"/>
            </a:pPr>
            <a:r>
              <a:rPr lang="en-US" dirty="0" smtClean="0"/>
              <a:t>  Labor Burden Rate: The labor burden rate per hour applicable to both setup and run time at this work center.</a:t>
            </a:r>
          </a:p>
          <a:p>
            <a:pPr>
              <a:buFont typeface="Arial" pitchFamily="34" charset="0"/>
              <a:buChar char="•"/>
            </a:pPr>
            <a:r>
              <a:rPr lang="en-US" dirty="0" smtClean="0"/>
              <a:t>  Labor Burden Percent: The labor burden percentage applicable to the total labor cost at this work center.</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83</a:t>
            </a:fld>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Manager of QMI has set up the routing in Routing Maintenance (14.13.1). Notice that the routing code is the same as the item number for the completed device (01010). This case is a typical case.</a:t>
            </a:r>
          </a:p>
          <a:p>
            <a:r>
              <a:rPr lang="en-US" dirty="0" smtClean="0"/>
              <a:t>This example has three operations involved in assembling a medical ultrasound:</a:t>
            </a:r>
          </a:p>
          <a:p>
            <a:endParaRPr lang="en-US" dirty="0" smtClean="0"/>
          </a:p>
          <a:p>
            <a:pPr marL="182880" indent="-182880">
              <a:buFont typeface="Arial" pitchFamily="34" charset="0"/>
              <a:buChar char="•"/>
            </a:pPr>
            <a:r>
              <a:rPr lang="en-US" dirty="0" smtClean="0"/>
              <a:t>Operation 10 (shown here) requires 0.5 hours setup time to get the jig from the tool room; additionally, per device, it requires 1.0 hour run time to assemble the medical ultrasound.</a:t>
            </a:r>
          </a:p>
          <a:p>
            <a:pPr marL="182880" indent="-182880">
              <a:buFont typeface="Arial" pitchFamily="34" charset="0"/>
              <a:buChar char="•"/>
            </a:pPr>
            <a:r>
              <a:rPr lang="en-US" dirty="0" smtClean="0"/>
              <a:t>Operation 20 requires 0.5 hours setup time and 0.2 hours run time to test the device.</a:t>
            </a:r>
          </a:p>
          <a:p>
            <a:pPr marL="182880" indent="-182880">
              <a:buFont typeface="Arial" pitchFamily="34" charset="0"/>
              <a:buChar char="•"/>
            </a:pPr>
            <a:r>
              <a:rPr lang="en-US" dirty="0" smtClean="0"/>
              <a:t>Operation 30 requires 0.5 hours setup time and 0.6 hours run time to pack the ultrasound for shipment.</a:t>
            </a:r>
          </a:p>
          <a:p>
            <a:pPr marL="182880" indent="-182880">
              <a:buFont typeface="Arial" pitchFamily="34" charset="0"/>
              <a:buChar char="•"/>
            </a:pPr>
            <a:endParaRPr lang="en-US" dirty="0" smtClean="0"/>
          </a:p>
          <a:p>
            <a:r>
              <a:rPr lang="en-US" dirty="0" smtClean="0"/>
              <a:t>These times are converted into decimal hours for the routing standard times by dividing the minutes by 60. You can also use Rate Based Routing Maintenance (14.13.2), which uses pieces per hour rather than decimal hours per piece to set the time standard for the operation.</a:t>
            </a:r>
          </a:p>
          <a:p>
            <a:endParaRPr lang="en-US" dirty="0" smtClean="0"/>
          </a:p>
          <a:p>
            <a:r>
              <a:rPr lang="en-US" b="1" dirty="0" smtClean="0"/>
              <a:t>Important: </a:t>
            </a:r>
            <a:r>
              <a:rPr lang="en-US" dirty="0" smtClean="0"/>
              <a:t>Be careful not to use the Standard Operation field by mistake. This field has a special use that is covered in detail in the course on Routings and Work Centers. This feature is not described in this course.</a:t>
            </a:r>
          </a:p>
          <a:p>
            <a:endParaRPr lang="en-US" dirty="0" smtClean="0"/>
          </a:p>
          <a:p>
            <a:r>
              <a:rPr lang="en-US" b="1" dirty="0" smtClean="0"/>
              <a:t>Field Definitions</a:t>
            </a:r>
          </a:p>
          <a:p>
            <a:pPr>
              <a:buFont typeface="Arial" pitchFamily="34" charset="0"/>
              <a:buChar char="•"/>
            </a:pPr>
            <a:r>
              <a:rPr lang="en-US" b="1" dirty="0" smtClean="0"/>
              <a:t>  Queue Time:</a:t>
            </a:r>
            <a:r>
              <a:rPr lang="en-US" b="1" baseline="0" dirty="0" smtClean="0"/>
              <a:t> </a:t>
            </a:r>
            <a:r>
              <a:rPr lang="en-US" dirty="0" smtClean="0"/>
              <a:t>The time work normally waits at a work center before the operation begins.</a:t>
            </a:r>
          </a:p>
          <a:p>
            <a:pPr>
              <a:buFont typeface="Arial" pitchFamily="34" charset="0"/>
              <a:buChar char="•"/>
            </a:pPr>
            <a:r>
              <a:rPr lang="en-US" b="1" dirty="0" smtClean="0"/>
              <a:t>  Setup Time: </a:t>
            </a:r>
            <a:r>
              <a:rPr lang="en-US" dirty="0" smtClean="0"/>
              <a:t>The time required to prepare the work center/machines for processing. It is independent from batch size.</a:t>
            </a:r>
          </a:p>
          <a:p>
            <a:pPr>
              <a:buFont typeface="Arial" pitchFamily="34" charset="0"/>
              <a:buChar char="•"/>
            </a:pPr>
            <a:r>
              <a:rPr lang="en-US" b="1" dirty="0" smtClean="0"/>
              <a:t>  Run Time: </a:t>
            </a:r>
            <a:r>
              <a:rPr lang="en-US" dirty="0" smtClean="0"/>
              <a:t>The standard amount of time required to process a single unit of this item. It can be entered as the units per hour or run time per batch, but internally, this is converted to a run time per unit.</a:t>
            </a:r>
          </a:p>
          <a:p>
            <a:pPr>
              <a:buFont typeface="Arial" pitchFamily="34" charset="0"/>
              <a:buChar char="•"/>
            </a:pPr>
            <a:r>
              <a:rPr lang="en-US" b="1" dirty="0" smtClean="0"/>
              <a:t>  Wait Time: </a:t>
            </a:r>
            <a:r>
              <a:rPr lang="en-US" dirty="0" smtClean="0"/>
              <a:t>The time spent waiting after the operation is done; for example, drying, curing, cooling. It</a:t>
            </a:r>
            <a:r>
              <a:rPr lang="en-US" baseline="0" dirty="0" smtClean="0"/>
              <a:t> </a:t>
            </a:r>
            <a:r>
              <a:rPr lang="en-US" dirty="0" smtClean="0"/>
              <a:t>is based on a 24-hour clock, not the shop calendar.</a:t>
            </a:r>
          </a:p>
          <a:p>
            <a:pPr>
              <a:buFont typeface="Arial" pitchFamily="34" charset="0"/>
              <a:buChar char="•"/>
            </a:pPr>
            <a:r>
              <a:rPr lang="en-US" b="1" dirty="0" smtClean="0"/>
              <a:t>  Move Time: </a:t>
            </a:r>
            <a:r>
              <a:rPr lang="en-US" dirty="0" smtClean="0"/>
              <a:t>The time a work order is in transit from one operation to the next. This</a:t>
            </a:r>
            <a:r>
              <a:rPr lang="en-US" baseline="0" dirty="0" smtClean="0"/>
              <a:t> value is calculated p</a:t>
            </a:r>
            <a:r>
              <a:rPr lang="en-US" dirty="0" smtClean="0"/>
              <a:t>er order and is independent of order size.</a:t>
            </a:r>
          </a:p>
          <a:p>
            <a:pPr>
              <a:buFont typeface="Arial" pitchFamily="34" charset="0"/>
              <a:buChar char="•"/>
            </a:pPr>
            <a:r>
              <a:rPr lang="en-US" b="1" dirty="0" smtClean="0"/>
              <a:t>  Subcontract Lead Time: </a:t>
            </a:r>
            <a:r>
              <a:rPr lang="en-US" dirty="0" smtClean="0"/>
              <a:t>A routing operation can be a task of an outside vendor or subcontractor. In that case, it is the number of calendar days it takes to process the standard order quantity at the subcontractor’s site, including any transit time.</a:t>
            </a:r>
          </a:p>
          <a:p>
            <a:pPr>
              <a:buFont typeface="Arial" pitchFamily="34" charset="0"/>
              <a:buChar char="•"/>
            </a:pPr>
            <a:r>
              <a:rPr lang="en-US" b="1" dirty="0" smtClean="0"/>
              <a:t>  Yield Percent: </a:t>
            </a:r>
            <a:r>
              <a:rPr lang="en-US" dirty="0" smtClean="0"/>
              <a:t>The normal yield percentage for this operation. The percentage of any order expected to be in usable condition after this operation (used to calculate costs).</a:t>
            </a:r>
          </a:p>
          <a:p>
            <a:r>
              <a:rPr lang="en-US" dirty="0" smtClean="0"/>
              <a:t>Yield in the operation route is intended to be used for scrap that occurs at a specific operation because of some aspect of that operation. It consumes all of the components that have been issued up to that point.</a:t>
            </a:r>
            <a:br>
              <a:rPr lang="en-US" dirty="0" smtClean="0"/>
            </a:br>
            <a:r>
              <a:rPr lang="en-US" dirty="0" smtClean="0"/>
              <a:t>Yield is, in contrast to scrap, in the product structure,</a:t>
            </a:r>
            <a:r>
              <a:rPr lang="en-US" baseline="0" dirty="0" smtClean="0"/>
              <a:t> </a:t>
            </a:r>
            <a:r>
              <a:rPr lang="en-US" dirty="0" smtClean="0"/>
              <a:t>which is associated with a specific component at a specific operation. It is important in setting up structures and routings to account for scrap and yield as accurately as possible and in the correct place. Use this rule:</a:t>
            </a:r>
          </a:p>
          <a:p>
            <a:pPr marL="925830" lvl="1" indent="-182880">
              <a:buFont typeface="Arial" pitchFamily="34" charset="0"/>
              <a:buChar char="•"/>
            </a:pPr>
            <a:r>
              <a:rPr lang="en-US" dirty="0" smtClean="0"/>
              <a:t>At the given operation, is the component scrapped before being assembled? It is a component scrap in the structure.</a:t>
            </a:r>
          </a:p>
          <a:p>
            <a:pPr marL="925830" lvl="1" indent="-182880">
              <a:buFont typeface="Arial" pitchFamily="34" charset="0"/>
              <a:buChar char="•"/>
            </a:pPr>
            <a:r>
              <a:rPr lang="en-US" dirty="0" smtClean="0"/>
              <a:t>Is the assembly scrapped after the component is assembled? The yield is in the route.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84</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a:t>
            </a:fld>
            <a:endParaRPr 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Production Planner reviews the routing in Routing Inquiry (14.13.3) to ensure that the information is accurate.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85</a:t>
            </a:fld>
            <a:endParaRPr 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86</a:t>
            </a:fld>
            <a:endParaRPr 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87</a:t>
            </a:fld>
            <a:endParaRPr 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88</a:t>
            </a:fld>
            <a:endParaRPr 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89</a:t>
            </a:fld>
            <a:endParaRPr 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p>
            <a:fld id="{F5B80D6B-4369-4326-942B-C1ED263B3402}" type="slidenum">
              <a:rPr lang="en-US" smtClean="0"/>
              <a:pPr/>
              <a:t>90</a:t>
            </a:fld>
            <a:endParaRPr lang="en-US" dirty="0" smtClean="0"/>
          </a:p>
        </p:txBody>
      </p:sp>
      <p:sp>
        <p:nvSpPr>
          <p:cNvPr id="14438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4388"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marL="228600" indent="-228600" eaLnBrk="1" hangingPunct="1">
              <a:buFont typeface="+mj-lt"/>
              <a:buAutoNum type="arabicPeriod"/>
            </a:pPr>
            <a:r>
              <a:rPr lang="en-US" sz="800" b="0" baseline="0" dirty="0" smtClean="0"/>
              <a:t>In Department Maintenance (14.1), add a department record, 050, for assembly.</a:t>
            </a:r>
            <a:br>
              <a:rPr lang="en-US" sz="800" b="0" baseline="0" dirty="0" smtClean="0"/>
            </a:br>
            <a:r>
              <a:rPr lang="en-US" sz="800" b="0" baseline="0" dirty="0" smtClean="0"/>
              <a:t>Department: 050</a:t>
            </a:r>
            <a:br>
              <a:rPr lang="en-US" sz="800" b="0" baseline="0" dirty="0" smtClean="0"/>
            </a:br>
            <a:r>
              <a:rPr lang="en-US" sz="800" b="0" baseline="0" dirty="0" smtClean="0"/>
              <a:t>Description: Assembly</a:t>
            </a:r>
            <a:br>
              <a:rPr lang="en-US" sz="800" b="0" baseline="0" dirty="0" smtClean="0"/>
            </a:br>
            <a:r>
              <a:rPr lang="en-US" sz="800" b="0" baseline="0" dirty="0" smtClean="0"/>
              <a:t>Labor Capacity: 8</a:t>
            </a:r>
            <a:br>
              <a:rPr lang="en-US" sz="800" b="0" baseline="0" dirty="0" smtClean="0"/>
            </a:br>
            <a:r>
              <a:rPr lang="en-US" sz="800" b="0" baseline="0" dirty="0" smtClean="0"/>
              <a:t>Accept the remaining defaults.</a:t>
            </a:r>
            <a:br>
              <a:rPr lang="en-US" sz="800" b="0" baseline="0" dirty="0" smtClean="0"/>
            </a:br>
            <a:endParaRPr lang="en-US" sz="800" b="0" baseline="0" dirty="0" smtClean="0"/>
          </a:p>
          <a:p>
            <a:pPr marL="228600" indent="-228600" eaLnBrk="1" hangingPunct="1">
              <a:buFont typeface="+mj-lt"/>
              <a:buAutoNum type="arabicPeriod"/>
            </a:pPr>
            <a:r>
              <a:rPr lang="en-US" sz="800" b="0" baseline="0" dirty="0" smtClean="0"/>
              <a:t>Use Work Center Maintenance (14.5) to add a work center record. The key values to enter or verify are:</a:t>
            </a:r>
            <a:br>
              <a:rPr lang="en-US" sz="800" b="0" baseline="0" dirty="0" smtClean="0"/>
            </a:br>
            <a:r>
              <a:rPr lang="en-US" sz="800" b="0" baseline="0" dirty="0" smtClean="0"/>
              <a:t>Work Center: 1005</a:t>
            </a:r>
            <a:br>
              <a:rPr lang="en-US" sz="800" b="0" baseline="0" dirty="0" smtClean="0"/>
            </a:br>
            <a:r>
              <a:rPr lang="en-US" sz="800" b="0" baseline="0" dirty="0" smtClean="0"/>
              <a:t>Machine: &lt;blank&gt;</a:t>
            </a:r>
            <a:br>
              <a:rPr lang="en-US" sz="800" b="0" baseline="0" dirty="0" smtClean="0"/>
            </a:br>
            <a:r>
              <a:rPr lang="en-US" sz="800" b="0" baseline="0" dirty="0" smtClean="0"/>
              <a:t>Department: 050</a:t>
            </a:r>
            <a:br>
              <a:rPr lang="en-US" sz="800" b="0" baseline="0" dirty="0" smtClean="0"/>
            </a:br>
            <a:r>
              <a:rPr lang="en-US" sz="800" b="0" baseline="0" dirty="0" smtClean="0"/>
              <a:t>Mach/Op:1</a:t>
            </a:r>
            <a:br>
              <a:rPr lang="en-US" sz="800" b="0" baseline="0" dirty="0" smtClean="0"/>
            </a:br>
            <a:r>
              <a:rPr lang="en-US" sz="800" b="0" baseline="0" dirty="0" smtClean="0"/>
              <a:t>Machines: 1</a:t>
            </a:r>
            <a:br>
              <a:rPr lang="en-US" sz="800" b="0" baseline="0" dirty="0" smtClean="0"/>
            </a:br>
            <a:r>
              <a:rPr lang="en-US" sz="800" b="0" baseline="0" dirty="0" smtClean="0"/>
              <a:t>Setup Rate: 5</a:t>
            </a:r>
            <a:br>
              <a:rPr lang="en-US" sz="800" b="0" baseline="0" dirty="0" smtClean="0"/>
            </a:br>
            <a:r>
              <a:rPr lang="en-US" sz="800" b="0" baseline="0" dirty="0" smtClean="0"/>
              <a:t>Labor Rate: 4.5</a:t>
            </a:r>
            <a:br>
              <a:rPr lang="en-US" sz="800" b="0" baseline="0" dirty="0" smtClean="0"/>
            </a:br>
            <a:r>
              <a:rPr lang="en-US" sz="800" b="0" baseline="0" dirty="0" smtClean="0"/>
              <a:t>Labor Burden Rate:0.02</a:t>
            </a:r>
            <a:br>
              <a:rPr lang="en-US" sz="800" b="0" baseline="0" dirty="0" smtClean="0"/>
            </a:br>
            <a:r>
              <a:rPr lang="en-US" sz="800" b="0" baseline="0" dirty="0" smtClean="0"/>
              <a:t>Labor Bdn%: 0.01%</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Maintenance (14.13.1) to add a routing code that is the same as the manufactured item number. The key values to enter and verify are:</a:t>
            </a:r>
            <a:br>
              <a:rPr lang="en-US" sz="800" b="0" dirty="0" smtClean="0"/>
            </a:br>
            <a:r>
              <a:rPr lang="en-US" sz="800" b="0" dirty="0" smtClean="0"/>
              <a:t>Routing Code: 01010</a:t>
            </a:r>
            <a:br>
              <a:rPr lang="en-US" sz="800" b="0" dirty="0" smtClean="0"/>
            </a:br>
            <a:r>
              <a:rPr lang="en-US" sz="800" b="0" dirty="0" smtClean="0"/>
              <a:t>Operation: 10</a:t>
            </a:r>
            <a:br>
              <a:rPr lang="en-US" sz="800" b="0" dirty="0" smtClean="0"/>
            </a:br>
            <a:r>
              <a:rPr lang="en-US" sz="800" b="0" dirty="0" smtClean="0"/>
              <a:t>Work Center: 1005</a:t>
            </a:r>
            <a:br>
              <a:rPr lang="en-US" sz="800" b="0" dirty="0" smtClean="0"/>
            </a:br>
            <a:r>
              <a:rPr lang="en-US" sz="800" b="0" dirty="0" smtClean="0"/>
              <a:t>Machine: &lt;blank&gt;</a:t>
            </a:r>
            <a:br>
              <a:rPr lang="en-US" sz="800" b="0" dirty="0" smtClean="0"/>
            </a:br>
            <a:r>
              <a:rPr lang="en-US" sz="800" b="0" dirty="0" smtClean="0"/>
              <a:t>Description: Assemble Components</a:t>
            </a:r>
            <a:br>
              <a:rPr lang="en-US" sz="800" b="0" dirty="0" smtClean="0"/>
            </a:br>
            <a:r>
              <a:rPr lang="en-US" sz="800" b="0" dirty="0" smtClean="0"/>
              <a:t>Setup Time: 0.5</a:t>
            </a:r>
            <a:br>
              <a:rPr lang="en-US" sz="800" b="0" dirty="0" smtClean="0"/>
            </a:br>
            <a:r>
              <a:rPr lang="en-US" sz="800" b="0" dirty="0" smtClean="0"/>
              <a:t>Run Time: 1.0</a:t>
            </a:r>
            <a:br>
              <a:rPr lang="en-US" sz="800" b="0" dirty="0" smtClean="0"/>
            </a:br>
            <a:endParaRPr lang="en-US" sz="800" b="0" dirty="0" smtClean="0"/>
          </a:p>
          <a:p>
            <a:pPr marL="228600" indent="-228600" eaLnBrk="1" hangingPunct="1">
              <a:buFont typeface="+mj-lt"/>
              <a:buAutoNum type="arabicPeriod"/>
            </a:pPr>
            <a:r>
              <a:rPr lang="en-US" sz="800" b="0" dirty="0" smtClean="0"/>
              <a:t>Enter</a:t>
            </a:r>
            <a:r>
              <a:rPr lang="en-US" sz="800" b="0" baseline="0" dirty="0" smtClean="0"/>
              <a:t> the following two operations:</a:t>
            </a:r>
            <a:br>
              <a:rPr lang="en-US" sz="800" b="0" baseline="0" dirty="0" smtClean="0"/>
            </a:br>
            <a:r>
              <a:rPr lang="en-US" sz="800" b="0" baseline="0" dirty="0" smtClean="0"/>
              <a:t/>
            </a:r>
            <a:br>
              <a:rPr lang="en-US" sz="800" b="0" baseline="0" dirty="0" smtClean="0"/>
            </a:br>
            <a:r>
              <a:rPr lang="en-US" sz="800" b="1" baseline="0" dirty="0" smtClean="0"/>
              <a:t>Operation : 20</a:t>
            </a:r>
            <a:r>
              <a:rPr lang="en-US" sz="800" b="0" baseline="0" dirty="0" smtClean="0"/>
              <a:t/>
            </a:r>
            <a:br>
              <a:rPr lang="en-US" sz="800" b="0" baseline="0" dirty="0" smtClean="0"/>
            </a:br>
            <a:r>
              <a:rPr lang="en-US" sz="800" b="0" baseline="0" dirty="0" smtClean="0"/>
              <a:t>Work Center: 1050</a:t>
            </a:r>
            <a:br>
              <a:rPr lang="en-US" sz="800" b="0" baseline="0" dirty="0" smtClean="0"/>
            </a:br>
            <a:r>
              <a:rPr lang="en-US" sz="800" b="0" baseline="0" dirty="0" smtClean="0"/>
              <a:t>Machine: &lt;blank&gt;</a:t>
            </a:r>
            <a:br>
              <a:rPr lang="en-US" sz="800" b="0" baseline="0" dirty="0" smtClean="0"/>
            </a:br>
            <a:r>
              <a:rPr lang="en-US" sz="800" b="0" baseline="0" dirty="0" smtClean="0"/>
              <a:t>Description: Test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0.02</a:t>
            </a:r>
            <a:br>
              <a:rPr lang="en-US" sz="800" b="0" baseline="0" dirty="0" smtClean="0"/>
            </a:br>
            <a:r>
              <a:rPr lang="en-US" sz="800" b="0" baseline="0" dirty="0" smtClean="0"/>
              <a:t/>
            </a:r>
            <a:br>
              <a:rPr lang="en-US" sz="800" b="0" baseline="0" dirty="0" smtClean="0"/>
            </a:br>
            <a:r>
              <a:rPr lang="en-US" sz="800" b="1" baseline="0" dirty="0" smtClean="0"/>
              <a:t>Operation: 30</a:t>
            </a:r>
            <a:r>
              <a:rPr lang="en-US" sz="800" b="0" baseline="0" dirty="0" smtClean="0"/>
              <a:t/>
            </a:r>
            <a:br>
              <a:rPr lang="en-US" sz="800" b="0" baseline="0" dirty="0" smtClean="0"/>
            </a:br>
            <a:r>
              <a:rPr lang="en-US" sz="800" b="0" baseline="0" dirty="0" smtClean="0"/>
              <a:t>Work Center: 1060</a:t>
            </a:r>
            <a:br>
              <a:rPr lang="en-US" sz="800" b="0" baseline="0" dirty="0" smtClean="0"/>
            </a:br>
            <a:r>
              <a:rPr lang="en-US" sz="800" b="0" baseline="0" dirty="0" smtClean="0"/>
              <a:t>Machine: &lt;blank&gt;</a:t>
            </a:r>
            <a:br>
              <a:rPr lang="en-US" sz="800" b="0" baseline="0" dirty="0" smtClean="0"/>
            </a:br>
            <a:r>
              <a:rPr lang="en-US" sz="800" b="0" baseline="0" dirty="0" smtClean="0"/>
              <a:t>Description: Pack Medical Ultrasound</a:t>
            </a:r>
            <a:br>
              <a:rPr lang="en-US" sz="800" b="0" baseline="0" dirty="0" smtClean="0"/>
            </a:br>
            <a:r>
              <a:rPr lang="en-US" sz="800" b="0" baseline="0" dirty="0" smtClean="0"/>
              <a:t>Setup Time: 0.5</a:t>
            </a:r>
            <a:br>
              <a:rPr lang="en-US" sz="800" b="0" baseline="0" dirty="0" smtClean="0"/>
            </a:br>
            <a:r>
              <a:rPr lang="en-US" sz="800" b="0" baseline="0" dirty="0" smtClean="0"/>
              <a:t>Run Time: 0.06</a:t>
            </a:r>
            <a:br>
              <a:rPr lang="en-US" sz="800" b="0" baseline="0" dirty="0" smtClean="0"/>
            </a:br>
            <a:endParaRPr lang="en-US" sz="800" b="0" baseline="0" dirty="0" smtClean="0"/>
          </a:p>
          <a:p>
            <a:pPr marL="228600" indent="-228600" eaLnBrk="1" hangingPunct="1">
              <a:buFont typeface="+mj-lt"/>
              <a:buAutoNum type="arabicPeriod"/>
            </a:pPr>
            <a:r>
              <a:rPr lang="en-US" sz="800" b="0" dirty="0" smtClean="0"/>
              <a:t>Use Routing Inquiry (14.13.3) to review the routing.</a:t>
            </a:r>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This section discusses how the system rolls up lower-level manufacturing costs and how they are managed in the general ledger. Based on information set up in product definition and manufacturing, item costs can be calculated.</a:t>
            </a:r>
          </a:p>
          <a:p>
            <a:r>
              <a:rPr lang="en-US" sz="1200" kern="1200" baseline="0" dirty="0" smtClean="0">
                <a:solidFill>
                  <a:schemeClr val="tx1"/>
                </a:solidFill>
                <a:latin typeface="Times New Roman" pitchFamily="18" charset="0"/>
                <a:ea typeface="+mn-ea"/>
                <a:cs typeface="+mn-cs"/>
              </a:rPr>
              <a:t>This section shows how cost information contained in the routing and product structure is “rolled up” to calculate total cost. It begins with a discussion of routing and product structure cost rollups, followed by a discussion of the update of the GL cost set using costs collected in the current cost.</a:t>
            </a:r>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91</a:t>
            </a:fld>
            <a:endParaRPr 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92</a:t>
            </a:fld>
            <a:endParaRPr 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93</a:t>
            </a:fld>
            <a:endParaRPr 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p>
            <a:fld id="{447BDC43-0AB9-46C8-86CC-C5AC191A6CA4}" type="slidenum">
              <a:rPr lang="en-US" smtClean="0"/>
              <a:pPr/>
              <a:t>94</a:t>
            </a:fld>
            <a:endParaRPr lang="en-US" dirty="0" smtClean="0"/>
          </a:p>
        </p:txBody>
      </p:sp>
      <p:sp>
        <p:nvSpPr>
          <p:cNvPr id="14643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6436" name="Rectangle 3"/>
          <p:cNvSpPr>
            <a:spLocks noGrp="1" noChangeArrowheads="1"/>
          </p:cNvSpPr>
          <p:nvPr>
            <p:ph type="body" idx="1"/>
          </p:nvPr>
        </p:nvSpPr>
        <p:spPr>
          <a:xfrm>
            <a:off x="931017" y="3784827"/>
            <a:ext cx="5122968" cy="5099287"/>
          </a:xfrm>
          <a:solidFill>
            <a:srgbClr val="FFFFFF"/>
          </a:solidFill>
          <a:ln>
            <a:solidFill>
              <a:srgbClr val="000000"/>
            </a:solidFill>
          </a:ln>
        </p:spPr>
        <p:txBody>
          <a:bodyPr lIns="92775" tIns="46388" rIns="92775" bIns="46388"/>
          <a:lstStyle/>
          <a:p>
            <a:pPr eaLnBrk="1" hangingPunct="1"/>
            <a:r>
              <a:rPr lang="en-US" sz="800" dirty="0" smtClean="0"/>
              <a:t>Product cost calculations are based on information from various sources. Some of the key pieces are:</a:t>
            </a:r>
          </a:p>
          <a:p>
            <a:pPr eaLnBrk="1" hangingPunct="1"/>
            <a:endParaRPr lang="en-US" sz="800" dirty="0" smtClean="0"/>
          </a:p>
          <a:p>
            <a:pPr marL="182880" indent="-182880" eaLnBrk="1" hangingPunct="1">
              <a:buFont typeface="Arial" pitchFamily="34" charset="0"/>
              <a:buChar char="•"/>
            </a:pPr>
            <a:r>
              <a:rPr lang="en-US" sz="800" dirty="0" smtClean="0"/>
              <a:t>Purchased material, overhead, and other costs entered manually in Item-Site Cost Maintenance for purchased items</a:t>
            </a:r>
          </a:p>
          <a:p>
            <a:pPr marL="182880" indent="-182880" eaLnBrk="1" hangingPunct="1">
              <a:buFont typeface="Arial" pitchFamily="34" charset="0"/>
              <a:buChar char="•"/>
            </a:pPr>
            <a:r>
              <a:rPr lang="en-US" sz="800" dirty="0" smtClean="0"/>
              <a:t>Component quantity per and scrap rates entered in the product structure (BOM)</a:t>
            </a:r>
          </a:p>
          <a:p>
            <a:pPr marL="182880" indent="-182880" eaLnBrk="1" hangingPunct="1">
              <a:buFont typeface="Arial" pitchFamily="34" charset="0"/>
              <a:buChar char="•"/>
            </a:pPr>
            <a:r>
              <a:rPr lang="en-US" sz="800" dirty="0" smtClean="0"/>
              <a:t>Labor and setup rates entered for each work center</a:t>
            </a:r>
          </a:p>
          <a:p>
            <a:pPr marL="182880" indent="-182880" eaLnBrk="1" hangingPunct="1">
              <a:buFont typeface="Arial" pitchFamily="34" charset="0"/>
              <a:buChar char="•"/>
            </a:pPr>
            <a:r>
              <a:rPr lang="en-US" sz="800" dirty="0" smtClean="0"/>
              <a:t>Variable burden at each work center</a:t>
            </a:r>
          </a:p>
          <a:p>
            <a:pPr marL="182880" indent="-182880" eaLnBrk="1" hangingPunct="1">
              <a:buFont typeface="Arial" pitchFamily="34" charset="0"/>
              <a:buChar char="•"/>
            </a:pPr>
            <a:r>
              <a:rPr lang="en-US" sz="800" dirty="0" smtClean="0"/>
              <a:t>Manufacturing setup and run times entered on each routing operation</a:t>
            </a:r>
          </a:p>
          <a:p>
            <a:pPr marL="182880" indent="-182880" eaLnBrk="1" hangingPunct="1">
              <a:buFont typeface="Arial" pitchFamily="34" charset="0"/>
              <a:buChar char="•"/>
            </a:pPr>
            <a:r>
              <a:rPr lang="en-US" sz="800" dirty="0" smtClean="0"/>
              <a:t>Yield at each operation</a:t>
            </a:r>
          </a:p>
          <a:p>
            <a:pPr marL="182880" indent="-182880" eaLnBrk="1" hangingPunct="1">
              <a:buFont typeface="Arial" pitchFamily="34" charset="0"/>
              <a:buChar char="•"/>
            </a:pPr>
            <a:r>
              <a:rPr lang="en-US" sz="800" dirty="0" smtClean="0"/>
              <a:t>Subcontract cost per unit entered on each subcontracted operation</a:t>
            </a:r>
          </a:p>
          <a:p>
            <a:pPr marL="182880" indent="-182880" eaLnBrk="1" hangingPunct="1">
              <a:buFont typeface="Arial" pitchFamily="34" charset="0"/>
              <a:buChar char="•"/>
            </a:pPr>
            <a:r>
              <a:rPr lang="en-US" sz="800" dirty="0" smtClean="0"/>
              <a:t>Item order quantity entered in Item Planning Maintenance</a:t>
            </a:r>
          </a:p>
          <a:p>
            <a:pPr marL="182880" indent="-182880" eaLnBrk="1" hangingPunct="1">
              <a:buFont typeface="Arial" pitchFamily="34" charset="0"/>
              <a:buChar char="•"/>
            </a:pPr>
            <a:r>
              <a:rPr lang="en-US" sz="800" dirty="0" smtClean="0"/>
              <a:t>BOM and routing code entered in Item Planning Maintenance</a:t>
            </a:r>
          </a:p>
          <a:p>
            <a:pPr marL="182880" indent="-182880" eaLnBrk="1" hangingPunct="1">
              <a:buFont typeface="Arial" pitchFamily="34" charset="0"/>
              <a:buChar char="•"/>
            </a:pPr>
            <a:endParaRPr lang="en-US" sz="800" dirty="0" smtClean="0"/>
          </a:p>
          <a:p>
            <a:pPr eaLnBrk="1" hangingPunct="1"/>
            <a:r>
              <a:rPr lang="en-US" sz="800" dirty="0" smtClean="0"/>
              <a:t>Most of this information was described in the previous chapter and shown in the previous examples and exercises. The next steps are to roll up the routing and product structure costs, and  to move the current cost set to the GL cost set. These three steps are covered on the following pages.</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Shared sets provide great flexibility in how a system can be set up. A default set of shared set codes is supplied with the system. However, you</a:t>
            </a:r>
            <a:r>
              <a:rPr lang="en-US" baseline="0" dirty="0" smtClean="0"/>
              <a:t> can create </a:t>
            </a:r>
            <a:r>
              <a:rPr lang="en-US" dirty="0" smtClean="0"/>
              <a:t>as many shared sets as necessary.</a:t>
            </a:r>
          </a:p>
          <a:p>
            <a:r>
              <a:rPr lang="en-US" dirty="0" smtClean="0"/>
              <a:t>The following types of data can be shared:</a:t>
            </a:r>
            <a:br>
              <a:rPr lang="en-US" dirty="0" smtClean="0"/>
            </a:br>
            <a:endParaRPr lang="en-US" dirty="0" smtClean="0"/>
          </a:p>
          <a:p>
            <a:pPr>
              <a:buFont typeface="Arial" pitchFamily="34" charset="0"/>
              <a:buChar char="•"/>
            </a:pPr>
            <a:r>
              <a:rPr lang="en-US" dirty="0" smtClean="0"/>
              <a:t>  Customers</a:t>
            </a:r>
          </a:p>
          <a:p>
            <a:pPr>
              <a:buFont typeface="Arial" pitchFamily="34" charset="0"/>
              <a:buChar char="•"/>
            </a:pPr>
            <a:r>
              <a:rPr lang="en-US" dirty="0" smtClean="0"/>
              <a:t>  Suppliers</a:t>
            </a:r>
          </a:p>
          <a:p>
            <a:pPr>
              <a:buFont typeface="Arial" pitchFamily="34" charset="0"/>
              <a:buChar char="•"/>
            </a:pPr>
            <a:r>
              <a:rPr lang="en-US" dirty="0" smtClean="0"/>
              <a:t>  Accounts</a:t>
            </a:r>
          </a:p>
          <a:p>
            <a:pPr>
              <a:buFont typeface="Arial" pitchFamily="34" charset="0"/>
              <a:buChar char="•"/>
            </a:pPr>
            <a:r>
              <a:rPr lang="en-US" dirty="0" smtClean="0"/>
              <a:t>  Sub-accounts</a:t>
            </a:r>
          </a:p>
          <a:p>
            <a:pPr>
              <a:buFont typeface="Arial" pitchFamily="34" charset="0"/>
              <a:buChar char="•"/>
            </a:pPr>
            <a:r>
              <a:rPr lang="en-US" dirty="0" smtClean="0"/>
              <a:t>  Sub-account COA mask</a:t>
            </a:r>
          </a:p>
          <a:p>
            <a:pPr>
              <a:buFont typeface="Arial" pitchFamily="34" charset="0"/>
              <a:buChar char="•"/>
            </a:pPr>
            <a:r>
              <a:rPr lang="en-US" dirty="0" smtClean="0"/>
              <a:t>  Cost centers</a:t>
            </a:r>
          </a:p>
          <a:p>
            <a:pPr>
              <a:buFont typeface="Arial" pitchFamily="34" charset="0"/>
              <a:buChar char="•"/>
            </a:pPr>
            <a:r>
              <a:rPr lang="en-US" dirty="0" smtClean="0"/>
              <a:t>  Cost center COA masks</a:t>
            </a:r>
          </a:p>
          <a:p>
            <a:pPr>
              <a:buFont typeface="Arial" pitchFamily="34" charset="0"/>
              <a:buChar char="•"/>
            </a:pPr>
            <a:r>
              <a:rPr lang="en-US" dirty="0" smtClean="0"/>
              <a:t>  Projects</a:t>
            </a:r>
          </a:p>
          <a:p>
            <a:pPr>
              <a:buFont typeface="Arial" pitchFamily="34" charset="0"/>
              <a:buChar char="•"/>
            </a:pPr>
            <a:r>
              <a:rPr lang="en-US" dirty="0" smtClean="0"/>
              <a:t>  Project COA masks</a:t>
            </a:r>
          </a:p>
          <a:p>
            <a:pPr>
              <a:buFont typeface="Arial" pitchFamily="34" charset="0"/>
              <a:buChar char="•"/>
            </a:pPr>
            <a:r>
              <a:rPr lang="en-US" dirty="0" smtClean="0"/>
              <a:t>  Exchange rates</a:t>
            </a:r>
          </a:p>
          <a:p>
            <a:pPr>
              <a:buFont typeface="Arial" pitchFamily="34" charset="0"/>
              <a:buChar char="•"/>
            </a:pPr>
            <a:r>
              <a:rPr lang="en-US" dirty="0" smtClean="0"/>
              <a:t>  Daybooks</a:t>
            </a:r>
            <a:br>
              <a:rPr lang="en-US" dirty="0" smtClean="0"/>
            </a:br>
            <a:endParaRPr lang="en-US" dirty="0" smtClean="0"/>
          </a:p>
          <a:p>
            <a:r>
              <a:rPr lang="en-US" sz="1200" b="1" kern="1200" dirty="0" smtClean="0">
                <a:solidFill>
                  <a:schemeClr val="tx1"/>
                </a:solidFill>
                <a:latin typeface="Times New Roman" pitchFamily="18" charset="0"/>
                <a:ea typeface="+mn-ea"/>
                <a:cs typeface="+mn-cs"/>
              </a:rPr>
              <a:t>Example: </a:t>
            </a:r>
            <a:r>
              <a:rPr lang="en-US" dirty="0" smtClean="0"/>
              <a:t>Three US domains can use the same chart of accounts, while two other domains in Japan use another accounts shared set. Using shared sets</a:t>
            </a:r>
            <a:r>
              <a:rPr lang="en-US" baseline="0" dirty="0" smtClean="0"/>
              <a:t> </a:t>
            </a:r>
            <a:r>
              <a:rPr lang="en-US" dirty="0" smtClean="0"/>
              <a:t>streamlines and standardizes the use of accounts across the enterprise.</a:t>
            </a:r>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12</a:t>
            </a:fld>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7"/>
          <p:cNvSpPr>
            <a:spLocks noGrp="1" noChangeArrowheads="1"/>
          </p:cNvSpPr>
          <p:nvPr>
            <p:ph type="sldNum" sz="quarter" idx="5"/>
          </p:nvPr>
        </p:nvSpPr>
        <p:spPr>
          <a:noFill/>
        </p:spPr>
        <p:txBody>
          <a:bodyPr/>
          <a:lstStyle/>
          <a:p>
            <a:fld id="{5D406E94-92D4-4255-97A5-F39EFE32A049}" type="slidenum">
              <a:rPr lang="en-US" smtClean="0"/>
              <a:pPr/>
              <a:t>95</a:t>
            </a:fld>
            <a:endParaRPr lang="en-US" dirty="0" smtClean="0"/>
          </a:p>
        </p:txBody>
      </p:sp>
      <p:sp>
        <p:nvSpPr>
          <p:cNvPr id="14745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746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endParaRPr lang="en-US" sz="800" dirty="0"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p>
            <a:fld id="{78CE50A4-9385-405B-9E80-1CDA38261128}" type="slidenum">
              <a:rPr lang="en-US" smtClean="0"/>
              <a:pPr/>
              <a:t>96</a:t>
            </a:fld>
            <a:endParaRPr lang="en-US" dirty="0" smtClean="0"/>
          </a:p>
        </p:txBody>
      </p:sp>
      <p:sp>
        <p:nvSpPr>
          <p:cNvPr id="14848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14848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Routing Cost Roll-Up calculates the manufacturing costs, lead times, and total yield for one or more items at a particular site. Costs are calculated for each operation after accessing the item master, work center, routing, and standard operation data.</a:t>
            </a:r>
          </a:p>
          <a:p>
            <a:pPr marL="0" marR="0" indent="0" algn="l" defTabSz="914400" rtl="0" eaLnBrk="1" fontAlgn="base" latinLnBrk="0" hangingPunct="1">
              <a:lnSpc>
                <a:spcPct val="100000"/>
              </a:lnSpc>
              <a:spcBef>
                <a:spcPct val="30000"/>
              </a:spcBef>
              <a:spcAft>
                <a:spcPct val="0"/>
              </a:spcAft>
              <a:buClrTx/>
              <a:buSzTx/>
              <a:buFontTx/>
              <a:buNone/>
              <a:tabLst/>
              <a:defRPr/>
            </a:pPr>
            <a:r>
              <a:rPr lang="en-US" sz="800" dirty="0" smtClean="0"/>
              <a:t>The roll-up uses data defined in:</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Item Master Maintenance</a:t>
            </a:r>
            <a:r>
              <a:rPr lang="en-US" sz="800" dirty="0" smtClean="0"/>
              <a:t/>
            </a:r>
            <a:br>
              <a:rPr lang="en-US" sz="800" dirty="0" smtClean="0"/>
            </a:br>
            <a:r>
              <a:rPr lang="en-US" sz="800" dirty="0" smtClean="0"/>
              <a:t>The item (site) planning record provides the order quantity value, which is used to amortize setup cost over a standard or normal order size to obtain a realistic cost per unit value.</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Routing Maintenance</a:t>
            </a:r>
            <a:r>
              <a:rPr lang="en-US" sz="800" dirty="0" smtClean="0"/>
              <a:t/>
            </a:r>
            <a:br>
              <a:rPr lang="en-US" sz="800" dirty="0" smtClean="0"/>
            </a:br>
            <a:r>
              <a:rPr lang="en-US" sz="800" dirty="0" smtClean="0"/>
              <a:t>The routing records provide the setup and run times (standard), as well as the machines per operation and operation yield percent.</a:t>
            </a:r>
            <a:br>
              <a:rPr lang="en-US" sz="800" dirty="0" smtClean="0"/>
            </a:br>
            <a:endParaRPr lang="en-US" sz="800" dirty="0" smtClean="0"/>
          </a:p>
          <a:p>
            <a:pPr marL="182880" marR="0" indent="-182880" algn="l" defTabSz="914400" rtl="0" eaLnBrk="1" fontAlgn="base" latinLnBrk="0" hangingPunct="1">
              <a:lnSpc>
                <a:spcPct val="100000"/>
              </a:lnSpc>
              <a:spcBef>
                <a:spcPct val="30000"/>
              </a:spcBef>
              <a:spcAft>
                <a:spcPct val="0"/>
              </a:spcAft>
              <a:buClrTx/>
              <a:buSzTx/>
              <a:buFont typeface="Arial" pitchFamily="34" charset="0"/>
              <a:buChar char="•"/>
              <a:tabLst/>
              <a:defRPr/>
            </a:pPr>
            <a:r>
              <a:rPr lang="en-US" sz="800" b="1" dirty="0" smtClean="0"/>
              <a:t>Work Center Maintenance</a:t>
            </a:r>
            <a:r>
              <a:rPr lang="en-US" sz="800" dirty="0" smtClean="0"/>
              <a:t/>
            </a:r>
            <a:br>
              <a:rPr lang="en-US" sz="800" dirty="0" smtClean="0"/>
            </a:br>
            <a:r>
              <a:rPr lang="en-US" sz="800" dirty="0" smtClean="0"/>
              <a:t>The work center data is used to obtain hourly rates for setup and run labor. The work center also provides the burden rates as cost per hour for labor and machine burden, as well as a labor burden percent.</a:t>
            </a:r>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dirty="0" smtClean="0"/>
              <a:t>Order quantity is used to amortize setup cost over a standard or normal order size to obtain a realistic cost per unit value</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97</a:t>
            </a:fld>
            <a:endParaRPr 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 cost calculations are based upon work center data for hourly rates for setup and run labor. The work center also provides the burden rates as cost per hour for labor and machine burden, as well as labor burden percent.</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98</a:t>
            </a:fld>
            <a:endParaRPr 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Routings are used to define the steps that a product passes through during the manufacturing process. More importantly, from a costing perspective, routings provide manufacturing setup and run times per operation, machines per operation, and operation yield percent or yield at each operation. Subcontract cost per unit is entered for each subcontracted operation.</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Each routing operation is associated with a particular work center, so it is not necessary to enter labor or burden rates for each operation.</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99</a:t>
            </a:fld>
            <a:endParaRPr 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100</a:t>
            </a:fld>
            <a:endParaRPr 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101</a:t>
            </a:fld>
            <a:endParaRPr 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102</a:t>
            </a:fld>
            <a:endParaRPr 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Product Structure Cost Roll-Up (13.12.13) updates the costs of parent items based on the costs of their lower-level components.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Components have information for the quantity required, expected scrap percentage, and the operations where they are required. Purchased items have material and can have overhead costs.</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Manufactured items also have labor, burden, and subcontract costs. Product Structure Cost Roll-Up uses these costs to calculate the total cost by item, and lower-level run and setup times.</a:t>
            </a:r>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103</a:t>
            </a:fld>
            <a:endParaRPr 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F1D14269-2A04-4387-B31D-7F820457CD75}" type="slidenum">
              <a:rPr lang="en-US" smtClean="0"/>
              <a:pPr>
                <a:defRPr/>
              </a:pPr>
              <a:t>104</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9331"/>
            <a:ext cx="9144000" cy="6858000"/>
          </a:xfrm>
          <a:prstGeom prst="rect">
            <a:avLst/>
          </a:prstGeom>
          <a:noFill/>
          <a:ln w="9525">
            <a:noFill/>
            <a:miter lim="800000"/>
            <a:headEnd/>
            <a:tailEnd/>
          </a:ln>
        </p:spPr>
      </p:pic>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hf sldNum="0" hd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9553555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Tree>
    <p:extLst>
      <p:ext uri="{BB962C8B-B14F-4D97-AF65-F5344CB8AC3E}">
        <p14:creationId xmlns="" xmlns:p14="http://schemas.microsoft.com/office/powerpoint/2010/main" val="706750990"/>
      </p:ext>
    </p:extLst>
  </p:cSld>
  <p:clrMapOvr>
    <a:masterClrMapping/>
  </p:clrMapOvr>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609283"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609284"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153400" cy="881063"/>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500188"/>
            <a:ext cx="8153400" cy="5053012"/>
          </a:xfrm>
        </p:spPr>
        <p:txBody>
          <a:bodyPr/>
          <a:lstStyle/>
          <a:p>
            <a:pPr lvl="0"/>
            <a:endParaRPr lang="en-US" noProof="0" dirty="0" smtClean="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6922640" y="6460255"/>
            <a:ext cx="2133600" cy="365125"/>
          </a:xfrm>
          <a:prstGeom prst="rect">
            <a:avLst/>
          </a:prstGeom>
        </p:spPr>
        <p:txBody>
          <a:bodyPr/>
          <a:lstStyle>
            <a:lvl1pPr>
              <a:defRPr sz="2000" b="0"/>
            </a:lvl1pPr>
          </a:lstStyle>
          <a:p>
            <a:fld id="{D295FD85-0E9A-9A4B-AEA4-CF6493BFD0E6}" type="slidenum">
              <a:rPr lang="en-US" smtClean="0"/>
              <a:pPr/>
              <a:t>‹#›</a:t>
            </a:fld>
            <a:endParaRPr lang="en-US" dirty="0"/>
          </a:p>
        </p:txBody>
      </p:sp>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ln/>
        </p:spPr>
        <p:txBody>
          <a:bodyPr/>
          <a:lstStyle>
            <a:lvl1pPr>
              <a:defRPr/>
            </a:lvl1pPr>
          </a:lstStyle>
          <a:p>
            <a:pPr>
              <a:defRPr/>
            </a:pPr>
            <a:r>
              <a:rPr lang="en-US" dirty="0" smtClean="0"/>
              <a:t>QS-SU-</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image" Target="../media/image3.pn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theme" Target="../theme/theme2.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08260" name="Text Box 4"/>
          <p:cNvSpPr txBox="1">
            <a:spLocks noChangeArrowheads="1"/>
          </p:cNvSpPr>
          <p:nvPr/>
        </p:nvSpPr>
        <p:spPr bwMode="auto">
          <a:xfrm>
            <a:off x="66675" y="6575425"/>
            <a:ext cx="1143000" cy="244475"/>
          </a:xfrm>
          <a:prstGeom prst="rect">
            <a:avLst/>
          </a:prstGeom>
          <a:noFill/>
          <a:ln w="9525">
            <a:noFill/>
            <a:miter lim="800000"/>
            <a:headEnd/>
            <a:tailEnd/>
          </a:ln>
          <a:effectLst/>
        </p:spPr>
        <p:txBody>
          <a:bodyPr>
            <a:spAutoFit/>
          </a:bodyPr>
          <a:lstStyle/>
          <a:p>
            <a:pPr>
              <a:spcBef>
                <a:spcPct val="50000"/>
              </a:spcBef>
              <a:defRPr/>
            </a:pPr>
            <a:r>
              <a:rPr lang="en-US" sz="1000" dirty="0">
                <a:solidFill>
                  <a:schemeClr val="bg2"/>
                </a:solidFill>
              </a:rPr>
              <a:t>QAD Proprietary</a:t>
            </a:r>
          </a:p>
        </p:txBody>
      </p:sp>
      <p:pic>
        <p:nvPicPr>
          <p:cNvPr id="1029" name="Picture 5" descr="pg2_graphic"/>
          <p:cNvPicPr>
            <a:picLocks noChangeAspect="1" noChangeArrowheads="1"/>
          </p:cNvPicPr>
          <p:nvPr/>
        </p:nvPicPr>
        <p:blipFill>
          <a:blip r:embed="rId14" cstate="print"/>
          <a:srcRect/>
          <a:stretch>
            <a:fillRect/>
          </a:stretch>
        </p:blipFill>
        <p:spPr bwMode="auto">
          <a:xfrm>
            <a:off x="0" y="0"/>
            <a:ext cx="9144000" cy="571500"/>
          </a:xfrm>
          <a:prstGeom prst="rect">
            <a:avLst/>
          </a:prstGeom>
          <a:noFill/>
          <a:ln w="9525">
            <a:noFill/>
            <a:miter lim="800000"/>
            <a:headEnd/>
            <a:tailEnd/>
          </a:ln>
        </p:spPr>
      </p:pic>
      <p:sp>
        <p:nvSpPr>
          <p:cNvPr id="608263" name="Rectangle 7"/>
          <p:cNvSpPr>
            <a:spLocks noGrp="1" noChangeArrowheads="1"/>
          </p:cNvSpPr>
          <p:nvPr>
            <p:ph type="ftr" sz="quarter" idx="3"/>
          </p:nvPr>
        </p:nvSpPr>
        <p:spPr bwMode="auto">
          <a:xfrm>
            <a:off x="7708900" y="6648450"/>
            <a:ext cx="1435100"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a:latin typeface="Arial" charset="0"/>
              </a:defRPr>
            </a:lvl1pPr>
          </a:lstStyle>
          <a:p>
            <a:pPr>
              <a:defRPr/>
            </a:pPr>
            <a:r>
              <a:rPr lang="en-US" dirty="0"/>
              <a:t>2007-QS-SU-</a:t>
            </a:r>
          </a:p>
        </p:txBody>
      </p:sp>
    </p:spTree>
  </p:cSld>
  <p:clrMap bg1="lt1" tx1="dk1" bg2="lt2" tx2="dk2" accent1="accent1" accent2="accent2" accent3="accent3" accent4="accent4" accent5="accent5" accent6="accent6" hlink="hlink" folHlink="folHlink"/>
  <p:sldLayoutIdLst>
    <p:sldLayoutId id="2147483741" r:id="rId1"/>
    <p:sldLayoutId id="2147483730" r:id="rId2"/>
    <p:sldLayoutId id="2147483731" r:id="rId3"/>
    <p:sldLayoutId id="2147483732" r:id="rId4"/>
    <p:sldLayoutId id="2147483733" r:id="rId5"/>
    <p:sldLayoutId id="2147483734" r:id="rId6"/>
    <p:sldLayoutId id="2147483735" r:id="rId7"/>
    <p:sldLayoutId id="2147483736" r:id="rId8"/>
    <p:sldLayoutId id="2147483737" r:id="rId9"/>
    <p:sldLayoutId id="2147483738" r:id="rId10"/>
    <p:sldLayoutId id="2147483739" r:id="rId11"/>
    <p:sldLayoutId id="2147483740" r:id="rId12"/>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2"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2007-QS-SU-</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743" r:id="rId1"/>
    <p:sldLayoutId id="2147483744" r:id="rId2"/>
    <p:sldLayoutId id="2147483745" r:id="rId3"/>
    <p:sldLayoutId id="2147483746" r:id="rId4"/>
    <p:sldLayoutId id="2147483747" r:id="rId5"/>
    <p:sldLayoutId id="2147483748" r:id="rId6"/>
    <p:sldLayoutId id="2147483749" r:id="rId7"/>
    <p:sldLayoutId id="2147483750" r:id="rId8"/>
    <p:sldLayoutId id="2147483751" r:id="rId9"/>
    <p:sldLayoutId id="2147483752" r:id="rId10"/>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100.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5.xml"/><Relationship Id="rId1" Type="http://schemas.openxmlformats.org/officeDocument/2006/relationships/slideLayout" Target="../slideLayouts/slideLayout17.xml"/><Relationship Id="rId6" Type="http://schemas.openxmlformats.org/officeDocument/2006/relationships/comments" Target="../comments/comment66.xml"/><Relationship Id="rId5" Type="http://schemas.openxmlformats.org/officeDocument/2006/relationships/image" Target="../media/image67.png"/><Relationship Id="rId4" Type="http://schemas.openxmlformats.org/officeDocument/2006/relationships/image" Target="../media/image66.png"/></Relationships>
</file>

<file path=ppt/slides/_rels/slide101.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6.xml"/><Relationship Id="rId1" Type="http://schemas.openxmlformats.org/officeDocument/2006/relationships/slideLayout" Target="../slideLayouts/slideLayout17.xml"/><Relationship Id="rId6" Type="http://schemas.openxmlformats.org/officeDocument/2006/relationships/comments" Target="../comments/comment67.xml"/><Relationship Id="rId5" Type="http://schemas.openxmlformats.org/officeDocument/2006/relationships/image" Target="../media/image67.png"/><Relationship Id="rId4" Type="http://schemas.openxmlformats.org/officeDocument/2006/relationships/image" Target="../media/image66.png"/></Relationships>
</file>

<file path=ppt/slides/_rels/slide102.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97.xml"/><Relationship Id="rId1" Type="http://schemas.openxmlformats.org/officeDocument/2006/relationships/slideLayout" Target="../slideLayouts/slideLayout17.xml"/><Relationship Id="rId6" Type="http://schemas.openxmlformats.org/officeDocument/2006/relationships/comments" Target="../comments/comment68.xml"/><Relationship Id="rId5" Type="http://schemas.openxmlformats.org/officeDocument/2006/relationships/image" Target="../media/image67.png"/><Relationship Id="rId4" Type="http://schemas.openxmlformats.org/officeDocument/2006/relationships/image" Target="../media/image66.png"/></Relationships>
</file>

<file path=ppt/slides/_rels/slide103.xml.rels><?xml version="1.0" encoding="UTF-8" standalone="yes"?>
<Relationships xmlns="http://schemas.openxmlformats.org/package/2006/relationships"><Relationship Id="rId3" Type="http://schemas.openxmlformats.org/officeDocument/2006/relationships/comments" Target="../comments/comment69.xml"/><Relationship Id="rId2" Type="http://schemas.openxmlformats.org/officeDocument/2006/relationships/notesSlide" Target="../notesSlides/notesSlide98.xml"/><Relationship Id="rId1" Type="http://schemas.openxmlformats.org/officeDocument/2006/relationships/slideLayout" Target="../slideLayouts/slideLayout17.xml"/></Relationships>
</file>

<file path=ppt/slides/_rels/slide10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99.xml"/><Relationship Id="rId1" Type="http://schemas.openxmlformats.org/officeDocument/2006/relationships/slideLayout" Target="../slideLayouts/slideLayout17.xml"/><Relationship Id="rId4" Type="http://schemas.openxmlformats.org/officeDocument/2006/relationships/image" Target="../media/image69.png"/></Relationships>
</file>

<file path=ppt/slides/_rels/slide105.xml.rels><?xml version="1.0" encoding="UTF-8" standalone="yes"?>
<Relationships xmlns="http://schemas.openxmlformats.org/package/2006/relationships"><Relationship Id="rId3" Type="http://schemas.openxmlformats.org/officeDocument/2006/relationships/comments" Target="../comments/comment70.xml"/><Relationship Id="rId2" Type="http://schemas.openxmlformats.org/officeDocument/2006/relationships/notesSlide" Target="../notesSlides/notesSlide100.xml"/><Relationship Id="rId1" Type="http://schemas.openxmlformats.org/officeDocument/2006/relationships/slideLayout" Target="../slideLayouts/slideLayout17.xml"/></Relationships>
</file>

<file path=ppt/slides/_rels/slide106.xml.rels><?xml version="1.0" encoding="UTF-8" standalone="yes"?>
<Relationships xmlns="http://schemas.openxmlformats.org/package/2006/relationships"><Relationship Id="rId3" Type="http://schemas.openxmlformats.org/officeDocument/2006/relationships/comments" Target="../comments/comment71.xml"/><Relationship Id="rId2" Type="http://schemas.openxmlformats.org/officeDocument/2006/relationships/notesSlide" Target="../notesSlides/notesSlide101.xml"/><Relationship Id="rId1" Type="http://schemas.openxmlformats.org/officeDocument/2006/relationships/slideLayout" Target="../slideLayouts/slideLayout14.xml"/></Relationships>
</file>

<file path=ppt/slides/_rels/slide107.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102.xml"/><Relationship Id="rId1" Type="http://schemas.openxmlformats.org/officeDocument/2006/relationships/slideLayout" Target="../slideLayouts/slideLayout17.xml"/><Relationship Id="rId4" Type="http://schemas.openxmlformats.org/officeDocument/2006/relationships/comments" Target="../comments/comment72.xml"/></Relationships>
</file>

<file path=ppt/slides/_rels/slide108.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103.xml"/><Relationship Id="rId1" Type="http://schemas.openxmlformats.org/officeDocument/2006/relationships/slideLayout" Target="../slideLayouts/slideLayout17.xml"/><Relationship Id="rId4" Type="http://schemas.openxmlformats.org/officeDocument/2006/relationships/comments" Target="../comments/comment73.xml"/></Relationships>
</file>

<file path=ppt/slides/_rels/slide109.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104.xml"/><Relationship Id="rId1" Type="http://schemas.openxmlformats.org/officeDocument/2006/relationships/slideLayout" Target="../slideLayouts/slideLayout17.xml"/><Relationship Id="rId4" Type="http://schemas.openxmlformats.org/officeDocument/2006/relationships/comments" Target="../comments/comment7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110.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5.xml"/><Relationship Id="rId1" Type="http://schemas.openxmlformats.org/officeDocument/2006/relationships/slideLayout" Target="../slideLayouts/slideLayout17.xml"/><Relationship Id="rId4" Type="http://schemas.openxmlformats.org/officeDocument/2006/relationships/comments" Target="../comments/comment75.xml"/></Relationships>
</file>

<file path=ppt/slides/_rels/slide11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106.xml"/><Relationship Id="rId1" Type="http://schemas.openxmlformats.org/officeDocument/2006/relationships/slideLayout" Target="../slideLayouts/slideLayout17.xml"/><Relationship Id="rId4" Type="http://schemas.openxmlformats.org/officeDocument/2006/relationships/comments" Target="../comments/comment76.xml"/></Relationships>
</file>

<file path=ppt/slides/_rels/slide11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107.xml"/><Relationship Id="rId1" Type="http://schemas.openxmlformats.org/officeDocument/2006/relationships/slideLayout" Target="../slideLayouts/slideLayout17.xml"/><Relationship Id="rId4" Type="http://schemas.openxmlformats.org/officeDocument/2006/relationships/comments" Target="../comments/comment77.xml"/></Relationships>
</file>

<file path=ppt/slides/_rels/slide113.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08.xml"/><Relationship Id="rId1" Type="http://schemas.openxmlformats.org/officeDocument/2006/relationships/slideLayout" Target="../slideLayouts/slideLayout14.xml"/></Relationships>
</file>

<file path=ppt/slides/_rels/slide114.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09.xml"/><Relationship Id="rId1" Type="http://schemas.openxmlformats.org/officeDocument/2006/relationships/slideLayout" Target="../slideLayouts/slideLayout17.xml"/><Relationship Id="rId4" Type="http://schemas.openxmlformats.org/officeDocument/2006/relationships/comments" Target="../comments/comment78.xml"/></Relationships>
</file>

<file path=ppt/slides/_rels/slide115.xml.rels><?xml version="1.0" encoding="UTF-8" standalone="yes"?>
<Relationships xmlns="http://schemas.openxmlformats.org/package/2006/relationships"><Relationship Id="rId3" Type="http://schemas.openxmlformats.org/officeDocument/2006/relationships/comments" Target="../comments/comment79.xml"/><Relationship Id="rId2" Type="http://schemas.openxmlformats.org/officeDocument/2006/relationships/notesSlide" Target="../notesSlides/notesSlide110.xml"/><Relationship Id="rId1" Type="http://schemas.openxmlformats.org/officeDocument/2006/relationships/slideLayout" Target="../slideLayouts/slideLayout14.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4.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4.xml"/></Relationships>
</file>

<file path=ppt/slides/_rels/slide118.xml.rels><?xml version="1.0" encoding="UTF-8" standalone="yes"?>
<Relationships xmlns="http://schemas.openxmlformats.org/package/2006/relationships"><Relationship Id="rId3" Type="http://schemas.openxmlformats.org/officeDocument/2006/relationships/comments" Target="../comments/comment80.xml"/><Relationship Id="rId2" Type="http://schemas.openxmlformats.org/officeDocument/2006/relationships/notesSlide" Target="../notesSlides/notesSlide113.xml"/><Relationship Id="rId1" Type="http://schemas.openxmlformats.org/officeDocument/2006/relationships/slideLayout" Target="../slideLayouts/slideLayout14.xml"/></Relationships>
</file>

<file path=ppt/slides/_rels/slide119.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14.xml"/><Relationship Id="rId1" Type="http://schemas.openxmlformats.org/officeDocument/2006/relationships/slideLayout" Target="../slideLayouts/slideLayout17.xml"/><Relationship Id="rId4" Type="http://schemas.openxmlformats.org/officeDocument/2006/relationships/comments" Target="../comments/comment81.xml"/></Relationships>
</file>

<file path=ppt/slides/_rels/slide12.xml.rels><?xml version="1.0" encoding="UTF-8" standalone="yes"?>
<Relationships xmlns="http://schemas.openxmlformats.org/package/2006/relationships"><Relationship Id="rId3" Type="http://schemas.openxmlformats.org/officeDocument/2006/relationships/comments" Target="../comments/comment6.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comments" Target="../comments/comment7.xml"/><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comments" Target="../comments/comment8.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comments" Target="../comments/comment9.xml"/><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comments" Target="../comments/comment10.xml"/><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6.xml"/><Relationship Id="rId1" Type="http://schemas.openxmlformats.org/officeDocument/2006/relationships/slideLayout" Target="../slideLayouts/slideLayout14.xml"/><Relationship Id="rId4" Type="http://schemas.openxmlformats.org/officeDocument/2006/relationships/comments" Target="../comments/comment11.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7.xml"/><Relationship Id="rId1" Type="http://schemas.openxmlformats.org/officeDocument/2006/relationships/slideLayout" Target="../slideLayouts/slideLayout14.xml"/><Relationship Id="rId5" Type="http://schemas.openxmlformats.org/officeDocument/2006/relationships/image" Target="../media/image14.jpeg"/><Relationship Id="rId4" Type="http://schemas.openxmlformats.org/officeDocument/2006/relationships/image" Target="../media/image13.jpeg"/></Relationships>
</file>

<file path=ppt/slides/_rels/slide21.xml.rels><?xml version="1.0" encoding="UTF-8" standalone="yes"?>
<Relationships xmlns="http://schemas.openxmlformats.org/package/2006/relationships"><Relationship Id="rId3" Type="http://schemas.openxmlformats.org/officeDocument/2006/relationships/comments" Target="../comments/comment12.xml"/><Relationship Id="rId2" Type="http://schemas.openxmlformats.org/officeDocument/2006/relationships/notesSlide" Target="../notesSlides/notesSlide18.xml"/><Relationship Id="rId1" Type="http://schemas.openxmlformats.org/officeDocument/2006/relationships/slideLayout" Target="../slideLayouts/slideLayout14.xml"/></Relationships>
</file>

<file path=ppt/slides/_rels/slide22.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19.xml"/><Relationship Id="rId1" Type="http://schemas.openxmlformats.org/officeDocument/2006/relationships/slideLayout" Target="../slideLayouts/slideLayout17.xml"/><Relationship Id="rId4" Type="http://schemas.openxmlformats.org/officeDocument/2006/relationships/comments" Target="../comments/comment13.xml"/></Relationships>
</file>

<file path=ppt/slides/_rels/slide23.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notesSlide" Target="../notesSlides/notesSlide20.xml"/><Relationship Id="rId1" Type="http://schemas.openxmlformats.org/officeDocument/2006/relationships/slideLayout" Target="../slideLayouts/slideLayout17.xml"/><Relationship Id="rId4" Type="http://schemas.openxmlformats.org/officeDocument/2006/relationships/comments" Target="../comments/comment14.xml"/></Relationships>
</file>

<file path=ppt/slides/_rels/slide24.xml.rels><?xml version="1.0" encoding="UTF-8" standalone="yes"?>
<Relationships xmlns="http://schemas.openxmlformats.org/package/2006/relationships"><Relationship Id="rId3" Type="http://schemas.openxmlformats.org/officeDocument/2006/relationships/comments" Target="../comments/comment15.xml"/><Relationship Id="rId2" Type="http://schemas.openxmlformats.org/officeDocument/2006/relationships/notesSlide" Target="../notesSlides/notesSlide21.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comments" Target="../comments/comment16.xml"/><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6.xml.rels><?xml version="1.0" encoding="UTF-8" standalone="yes"?>
<Relationships xmlns="http://schemas.openxmlformats.org/package/2006/relationships"><Relationship Id="rId3" Type="http://schemas.openxmlformats.org/officeDocument/2006/relationships/comments" Target="../comments/comment17.xml"/><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7.xml"/></Relationships>
</file>

<file path=ppt/slides/_rels/slide2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6.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1.xml"/><Relationship Id="rId2" Type="http://schemas.openxmlformats.org/officeDocument/2006/relationships/notesSlide" Target="../notesSlides/notesSlide3.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3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7.xml"/><Relationship Id="rId1" Type="http://schemas.openxmlformats.org/officeDocument/2006/relationships/slideLayout" Target="../slideLayouts/slideLayout14.xml"/><Relationship Id="rId5" Type="http://schemas.openxmlformats.org/officeDocument/2006/relationships/image" Target="../media/image19.pn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8.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9.xml"/><Relationship Id="rId1" Type="http://schemas.openxmlformats.org/officeDocument/2006/relationships/slideLayout" Target="../slideLayouts/slideLayout17.xml"/><Relationship Id="rId4" Type="http://schemas.openxmlformats.org/officeDocument/2006/relationships/image" Target="../media/image22.png"/></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0.xml"/><Relationship Id="rId1" Type="http://schemas.openxmlformats.org/officeDocument/2006/relationships/slideLayout" Target="../slideLayouts/slideLayout14.xml"/><Relationship Id="rId5" Type="http://schemas.openxmlformats.org/officeDocument/2006/relationships/image" Target="../media/image25.png"/><Relationship Id="rId4" Type="http://schemas.openxmlformats.org/officeDocument/2006/relationships/image" Target="../media/image24.png"/></Relationships>
</file>

<file path=ppt/slides/_rels/slide3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1.xml"/><Relationship Id="rId1" Type="http://schemas.openxmlformats.org/officeDocument/2006/relationships/slideLayout" Target="../slideLayouts/slideLayout14.xml"/><Relationship Id="rId4" Type="http://schemas.openxmlformats.org/officeDocument/2006/relationships/image" Target="../media/image27.png"/></Relationships>
</file>

<file path=ppt/slides/_rels/slide3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32.xml"/><Relationship Id="rId1" Type="http://schemas.openxmlformats.org/officeDocument/2006/relationships/slideLayout" Target="../slideLayouts/slideLayout17.xml"/><Relationship Id="rId5" Type="http://schemas.openxmlformats.org/officeDocument/2006/relationships/image" Target="../media/image30.png"/><Relationship Id="rId4" Type="http://schemas.openxmlformats.org/officeDocument/2006/relationships/image" Target="../media/image29.png"/></Relationships>
</file>

<file path=ppt/slides/_rels/slide3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7.xml"/></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4.xml"/><Relationship Id="rId1" Type="http://schemas.openxmlformats.org/officeDocument/2006/relationships/slideLayout" Target="../slideLayouts/slideLayout17.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comments" Target="../comments/comment18.xml"/><Relationship Id="rId2" Type="http://schemas.openxmlformats.org/officeDocument/2006/relationships/notesSlide" Target="../notesSlides/notesSlide35.xml"/><Relationship Id="rId1" Type="http://schemas.openxmlformats.org/officeDocument/2006/relationships/slideLayout" Target="../slideLayouts/slideLayout14.xml"/></Relationships>
</file>

<file path=ppt/slides/_rels/slide39.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6.xml"/><Relationship Id="rId1" Type="http://schemas.openxmlformats.org/officeDocument/2006/relationships/slideLayout" Target="../slideLayouts/slideLayout14.xml"/><Relationship Id="rId4" Type="http://schemas.openxmlformats.org/officeDocument/2006/relationships/comments" Target="../comments/comment19.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4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7.xml"/><Relationship Id="rId1" Type="http://schemas.openxmlformats.org/officeDocument/2006/relationships/slideLayout" Target="../slideLayouts/slideLayout14.xml"/><Relationship Id="rId4" Type="http://schemas.openxmlformats.org/officeDocument/2006/relationships/comments" Target="../comments/comment20.xml"/></Relationships>
</file>

<file path=ppt/slides/_rels/slide4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8.xml"/><Relationship Id="rId1" Type="http://schemas.openxmlformats.org/officeDocument/2006/relationships/slideLayout" Target="../slideLayouts/slideLayout14.xml"/><Relationship Id="rId4" Type="http://schemas.openxmlformats.org/officeDocument/2006/relationships/comments" Target="../comments/comment21.xml"/></Relationships>
</file>

<file path=ppt/slides/_rels/slide4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9.xml"/><Relationship Id="rId1" Type="http://schemas.openxmlformats.org/officeDocument/2006/relationships/slideLayout" Target="../slideLayouts/slideLayout14.xml"/><Relationship Id="rId4" Type="http://schemas.openxmlformats.org/officeDocument/2006/relationships/comments" Target="../comments/comment22.xml"/></Relationships>
</file>

<file path=ppt/slides/_rels/slide43.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0.xml"/><Relationship Id="rId1" Type="http://schemas.openxmlformats.org/officeDocument/2006/relationships/slideLayout" Target="../slideLayouts/slideLayout14.xml"/><Relationship Id="rId4" Type="http://schemas.openxmlformats.org/officeDocument/2006/relationships/comments" Target="../comments/comment23.xml"/></Relationships>
</file>

<file path=ppt/slides/_rels/slide44.xml.rels><?xml version="1.0" encoding="UTF-8" standalone="yes"?>
<Relationships xmlns="http://schemas.openxmlformats.org/package/2006/relationships"><Relationship Id="rId3" Type="http://schemas.openxmlformats.org/officeDocument/2006/relationships/comments" Target="../comments/comment24.xml"/><Relationship Id="rId2" Type="http://schemas.openxmlformats.org/officeDocument/2006/relationships/notesSlide" Target="../notesSlides/notesSlide41.xml"/><Relationship Id="rId1" Type="http://schemas.openxmlformats.org/officeDocument/2006/relationships/slideLayout" Target="../slideLayouts/slideLayout1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4.xml"/></Relationships>
</file>

<file path=ppt/slides/_rels/slide47.xml.rels><?xml version="1.0" encoding="UTF-8" standalone="yes"?>
<Relationships xmlns="http://schemas.openxmlformats.org/package/2006/relationships"><Relationship Id="rId3" Type="http://schemas.openxmlformats.org/officeDocument/2006/relationships/comments" Target="../comments/comment25.xml"/><Relationship Id="rId2" Type="http://schemas.openxmlformats.org/officeDocument/2006/relationships/notesSlide" Target="../notesSlides/notesSlide44.xml"/><Relationship Id="rId1" Type="http://schemas.openxmlformats.org/officeDocument/2006/relationships/slideLayout" Target="../slideLayouts/slideLayout14.xml"/></Relationships>
</file>

<file path=ppt/slides/_rels/slide48.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45.xml"/><Relationship Id="rId1" Type="http://schemas.openxmlformats.org/officeDocument/2006/relationships/slideLayout" Target="../slideLayouts/slideLayout17.xml"/><Relationship Id="rId4" Type="http://schemas.openxmlformats.org/officeDocument/2006/relationships/comments" Target="../comments/comment26.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27.xml"/><Relationship Id="rId2" Type="http://schemas.openxmlformats.org/officeDocument/2006/relationships/notesSlide" Target="../notesSlides/notesSlide46.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0.xml.rels><?xml version="1.0" encoding="UTF-8" standalone="yes"?>
<Relationships xmlns="http://schemas.openxmlformats.org/package/2006/relationships"><Relationship Id="rId3" Type="http://schemas.openxmlformats.org/officeDocument/2006/relationships/comments" Target="../comments/comment28.xml"/><Relationship Id="rId2" Type="http://schemas.openxmlformats.org/officeDocument/2006/relationships/notesSlide" Target="../notesSlides/notesSlide47.xml"/><Relationship Id="rId1" Type="http://schemas.openxmlformats.org/officeDocument/2006/relationships/slideLayout" Target="../slideLayouts/slideLayout14.xml"/></Relationships>
</file>

<file path=ppt/slides/_rels/slide51.xml.rels><?xml version="1.0" encoding="UTF-8" standalone="yes"?>
<Relationships xmlns="http://schemas.openxmlformats.org/package/2006/relationships"><Relationship Id="rId3" Type="http://schemas.openxmlformats.org/officeDocument/2006/relationships/comments" Target="../comments/comment29.xml"/><Relationship Id="rId2" Type="http://schemas.openxmlformats.org/officeDocument/2006/relationships/notesSlide" Target="../notesSlides/notesSlide48.xml"/><Relationship Id="rId1" Type="http://schemas.openxmlformats.org/officeDocument/2006/relationships/slideLayout" Target="../slideLayouts/slideLayout1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3.xml.rels><?xml version="1.0" encoding="UTF-8" standalone="yes"?>
<Relationships xmlns="http://schemas.openxmlformats.org/package/2006/relationships"><Relationship Id="rId3" Type="http://schemas.openxmlformats.org/officeDocument/2006/relationships/comments" Target="../comments/comment30.xml"/><Relationship Id="rId2" Type="http://schemas.openxmlformats.org/officeDocument/2006/relationships/notesSlide" Target="../notesSlides/notesSlide49.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0.xml"/><Relationship Id="rId1" Type="http://schemas.openxmlformats.org/officeDocument/2006/relationships/slideLayout" Target="../slideLayouts/slideLayout17.xml"/><Relationship Id="rId6" Type="http://schemas.openxmlformats.org/officeDocument/2006/relationships/comments" Target="../comments/comment31.xml"/><Relationship Id="rId5" Type="http://schemas.openxmlformats.org/officeDocument/2006/relationships/image" Target="../media/image42.png"/><Relationship Id="rId4" Type="http://schemas.openxmlformats.org/officeDocument/2006/relationships/image" Target="../media/image41.png"/></Relationships>
</file>

<file path=ppt/slides/_rels/slide55.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diagramData" Target="../diagrams/data1.xml"/><Relationship Id="rId7" Type="http://schemas.openxmlformats.org/officeDocument/2006/relationships/comments" Target="../comments/comment32.xml"/><Relationship Id="rId2" Type="http://schemas.openxmlformats.org/officeDocument/2006/relationships/notesSlide" Target="../notesSlides/notesSlide51.xml"/><Relationship Id="rId1" Type="http://schemas.openxmlformats.org/officeDocument/2006/relationships/slideLayout" Target="../slideLayouts/slideLayout1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2.xml"/><Relationship Id="rId1" Type="http://schemas.openxmlformats.org/officeDocument/2006/relationships/slideLayout" Target="../slideLayouts/slideLayout17.xml"/><Relationship Id="rId4" Type="http://schemas.openxmlformats.org/officeDocument/2006/relationships/comments" Target="../comments/comment33.xml"/></Relationships>
</file>

<file path=ppt/slides/_rels/slide5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53.xml"/><Relationship Id="rId1" Type="http://schemas.openxmlformats.org/officeDocument/2006/relationships/slideLayout" Target="../slideLayouts/slideLayout17.xml"/><Relationship Id="rId4" Type="http://schemas.openxmlformats.org/officeDocument/2006/relationships/comments" Target="../comments/comment34.xml"/></Relationships>
</file>

<file path=ppt/slides/_rels/slide58.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4.xml"/><Relationship Id="rId1" Type="http://schemas.openxmlformats.org/officeDocument/2006/relationships/slideLayout" Target="../slideLayouts/slideLayout17.xml"/><Relationship Id="rId4" Type="http://schemas.openxmlformats.org/officeDocument/2006/relationships/comments" Target="../comments/comment35.xml"/></Relationships>
</file>

<file path=ppt/slides/_rels/slide5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55.xml"/><Relationship Id="rId1" Type="http://schemas.openxmlformats.org/officeDocument/2006/relationships/slideLayout" Target="../slideLayouts/slideLayout17.xml"/><Relationship Id="rId4" Type="http://schemas.openxmlformats.org/officeDocument/2006/relationships/comments" Target="../comments/comment36.xml"/></Relationships>
</file>

<file path=ppt/slides/_rels/slide6.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56.xml"/><Relationship Id="rId1" Type="http://schemas.openxmlformats.org/officeDocument/2006/relationships/slideLayout" Target="../slideLayouts/slideLayout14.xml"/><Relationship Id="rId4" Type="http://schemas.openxmlformats.org/officeDocument/2006/relationships/comments" Target="../comments/comment37.xml"/></Relationships>
</file>

<file path=ppt/slides/_rels/slide61.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57.xml"/><Relationship Id="rId1" Type="http://schemas.openxmlformats.org/officeDocument/2006/relationships/slideLayout" Target="../slideLayouts/slideLayout17.xml"/><Relationship Id="rId4" Type="http://schemas.openxmlformats.org/officeDocument/2006/relationships/comments" Target="../comments/comment38.xml"/></Relationships>
</file>

<file path=ppt/slides/_rels/slide62.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58.xml"/><Relationship Id="rId1" Type="http://schemas.openxmlformats.org/officeDocument/2006/relationships/slideLayout" Target="../slideLayouts/slideLayout17.xml"/><Relationship Id="rId5" Type="http://schemas.openxmlformats.org/officeDocument/2006/relationships/comments" Target="../comments/comment39.xml"/><Relationship Id="rId4" Type="http://schemas.openxmlformats.org/officeDocument/2006/relationships/image" Target="../media/image49.png"/></Relationships>
</file>

<file path=ppt/slides/_rels/slide6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9.xml"/><Relationship Id="rId1" Type="http://schemas.openxmlformats.org/officeDocument/2006/relationships/slideLayout" Target="../slideLayouts/slideLayout17.xml"/></Relationships>
</file>

<file path=ppt/slides/_rels/slide6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60.xml"/><Relationship Id="rId1" Type="http://schemas.openxmlformats.org/officeDocument/2006/relationships/slideLayout" Target="../slideLayouts/slideLayout17.xml"/></Relationships>
</file>

<file path=ppt/slides/_rels/slide6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61.xml"/><Relationship Id="rId1" Type="http://schemas.openxmlformats.org/officeDocument/2006/relationships/slideLayout" Target="../slideLayouts/slideLayout17.xml"/></Relationships>
</file>

<file path=ppt/slides/_rels/slide66.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62.xml"/><Relationship Id="rId1" Type="http://schemas.openxmlformats.org/officeDocument/2006/relationships/slideLayout" Target="../slideLayouts/slideLayout17.xml"/><Relationship Id="rId4" Type="http://schemas.openxmlformats.org/officeDocument/2006/relationships/image" Target="../media/image54.pn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70.xml.rels><?xml version="1.0" encoding="UTF-8" standalone="yes"?>
<Relationships xmlns="http://schemas.openxmlformats.org/package/2006/relationships"><Relationship Id="rId3" Type="http://schemas.openxmlformats.org/officeDocument/2006/relationships/comments" Target="../comments/comment40.xml"/><Relationship Id="rId2" Type="http://schemas.openxmlformats.org/officeDocument/2006/relationships/notesSlide" Target="../notesSlides/notesSlide66.xml"/><Relationship Id="rId1" Type="http://schemas.openxmlformats.org/officeDocument/2006/relationships/slideLayout" Target="../slideLayouts/slideLayout14.xml"/></Relationships>
</file>

<file path=ppt/slides/_rels/slide7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67.xml"/><Relationship Id="rId1" Type="http://schemas.openxmlformats.org/officeDocument/2006/relationships/slideLayout" Target="../slideLayouts/slideLayout17.xml"/><Relationship Id="rId4" Type="http://schemas.openxmlformats.org/officeDocument/2006/relationships/comments" Target="../comments/comment41.xml"/></Relationships>
</file>

<file path=ppt/slides/_rels/slide7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42.xml"/><Relationship Id="rId2" Type="http://schemas.openxmlformats.org/officeDocument/2006/relationships/notesSlide" Target="../notesSlides/notesSlide68.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73.xml.rels><?xml version="1.0" encoding="UTF-8" standalone="yes"?>
<Relationships xmlns="http://schemas.openxmlformats.org/package/2006/relationships"><Relationship Id="rId3" Type="http://schemas.openxmlformats.org/officeDocument/2006/relationships/comments" Target="../comments/comment43.xml"/><Relationship Id="rId2" Type="http://schemas.openxmlformats.org/officeDocument/2006/relationships/notesSlide" Target="../notesSlides/notesSlide69.xml"/><Relationship Id="rId1" Type="http://schemas.openxmlformats.org/officeDocument/2006/relationships/slideLayout" Target="../slideLayouts/slideLayout14.xml"/></Relationships>
</file>

<file path=ppt/slides/_rels/slide74.xml.rels><?xml version="1.0" encoding="UTF-8" standalone="yes"?>
<Relationships xmlns="http://schemas.openxmlformats.org/package/2006/relationships"><Relationship Id="rId3" Type="http://schemas.openxmlformats.org/officeDocument/2006/relationships/comments" Target="../comments/comment44.xml"/><Relationship Id="rId2" Type="http://schemas.openxmlformats.org/officeDocument/2006/relationships/notesSlide" Target="../notesSlides/notesSlide70.xml"/><Relationship Id="rId1" Type="http://schemas.openxmlformats.org/officeDocument/2006/relationships/slideLayout" Target="../slideLayouts/slideLayout14.xml"/></Relationships>
</file>

<file path=ppt/slides/_rels/slide75.xml.rels><?xml version="1.0" encoding="UTF-8" standalone="yes"?>
<Relationships xmlns="http://schemas.openxmlformats.org/package/2006/relationships"><Relationship Id="rId3" Type="http://schemas.openxmlformats.org/officeDocument/2006/relationships/comments" Target="../comments/comment45.xml"/><Relationship Id="rId2" Type="http://schemas.openxmlformats.org/officeDocument/2006/relationships/notesSlide" Target="../notesSlides/notesSlide71.xml"/><Relationship Id="rId1" Type="http://schemas.openxmlformats.org/officeDocument/2006/relationships/slideLayout" Target="../slideLayouts/slideLayout17.xml"/></Relationships>
</file>

<file path=ppt/slides/_rels/slide76.xml.rels><?xml version="1.0" encoding="UTF-8" standalone="yes"?>
<Relationships xmlns="http://schemas.openxmlformats.org/package/2006/relationships"><Relationship Id="rId3" Type="http://schemas.openxmlformats.org/officeDocument/2006/relationships/comments" Target="../comments/comment46.xml"/><Relationship Id="rId2" Type="http://schemas.openxmlformats.org/officeDocument/2006/relationships/notesSlide" Target="../notesSlides/notesSlide72.xml"/><Relationship Id="rId1" Type="http://schemas.openxmlformats.org/officeDocument/2006/relationships/slideLayout" Target="../slideLayouts/slideLayout17.xml"/></Relationships>
</file>

<file path=ppt/slides/_rels/slide77.xml.rels><?xml version="1.0" encoding="UTF-8" standalone="yes"?>
<Relationships xmlns="http://schemas.openxmlformats.org/package/2006/relationships"><Relationship Id="rId3" Type="http://schemas.openxmlformats.org/officeDocument/2006/relationships/comments" Target="../comments/comment47.xml"/><Relationship Id="rId2" Type="http://schemas.openxmlformats.org/officeDocument/2006/relationships/notesSlide" Target="../notesSlides/notesSlide73.xml"/><Relationship Id="rId1" Type="http://schemas.openxmlformats.org/officeDocument/2006/relationships/slideLayout" Target="../slideLayouts/slideLayout17.xml"/></Relationships>
</file>

<file path=ppt/slides/_rels/slide78.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74.xml"/><Relationship Id="rId1" Type="http://schemas.openxmlformats.org/officeDocument/2006/relationships/slideLayout" Target="../slideLayouts/slideLayout17.xml"/><Relationship Id="rId4" Type="http://schemas.openxmlformats.org/officeDocument/2006/relationships/comments" Target="../comments/comment48.xml"/></Relationships>
</file>

<file path=ppt/slides/_rels/slide79.xml.rels><?xml version="1.0" encoding="UTF-8" standalone="yes"?>
<Relationships xmlns="http://schemas.openxmlformats.org/package/2006/relationships"><Relationship Id="rId3" Type="http://schemas.openxmlformats.org/officeDocument/2006/relationships/comments" Target="../comments/comment49.xml"/><Relationship Id="rId2" Type="http://schemas.openxmlformats.org/officeDocument/2006/relationships/notesSlide" Target="../notesSlides/notesSlide7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omments" Target="../comments/commen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76.xml"/><Relationship Id="rId1" Type="http://schemas.openxmlformats.org/officeDocument/2006/relationships/slideLayout" Target="../slideLayouts/slideLayout17.xml"/><Relationship Id="rId4" Type="http://schemas.openxmlformats.org/officeDocument/2006/relationships/comments" Target="../comments/comment50.xml"/></Relationships>
</file>

<file path=ppt/slides/_rels/slide82.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77.xml"/><Relationship Id="rId1" Type="http://schemas.openxmlformats.org/officeDocument/2006/relationships/slideLayout" Target="../slideLayouts/slideLayout17.xml"/><Relationship Id="rId4" Type="http://schemas.openxmlformats.org/officeDocument/2006/relationships/comments" Target="../comments/comment51.xml"/></Relationships>
</file>

<file path=ppt/slides/_rels/slide8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78.xml"/><Relationship Id="rId1" Type="http://schemas.openxmlformats.org/officeDocument/2006/relationships/slideLayout" Target="../slideLayouts/slideLayout17.xml"/><Relationship Id="rId4" Type="http://schemas.openxmlformats.org/officeDocument/2006/relationships/comments" Target="../comments/comment52.xml"/></Relationships>
</file>

<file path=ppt/slides/_rels/slide84.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9.xml"/><Relationship Id="rId1" Type="http://schemas.openxmlformats.org/officeDocument/2006/relationships/slideLayout" Target="../slideLayouts/slideLayout17.xml"/><Relationship Id="rId6" Type="http://schemas.openxmlformats.org/officeDocument/2006/relationships/comments" Target="../comments/comment53.xml"/><Relationship Id="rId5" Type="http://schemas.openxmlformats.org/officeDocument/2006/relationships/image" Target="../media/image60.png"/><Relationship Id="rId4" Type="http://schemas.openxmlformats.org/officeDocument/2006/relationships/image" Target="../media/image59.png"/></Relationships>
</file>

<file path=ppt/slides/_rels/slide85.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80.xml"/><Relationship Id="rId1" Type="http://schemas.openxmlformats.org/officeDocument/2006/relationships/slideLayout" Target="../slideLayouts/slideLayout17.xml"/><Relationship Id="rId4" Type="http://schemas.openxmlformats.org/officeDocument/2006/relationships/comments" Target="../comments/comment5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4.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4.xml"/></Relationships>
</file>

<file path=ppt/slides/_rels/slide89.xml.rels><?xml version="1.0" encoding="UTF-8" standalone="yes"?>
<Relationships xmlns="http://schemas.openxmlformats.org/package/2006/relationships"><Relationship Id="rId3" Type="http://schemas.openxmlformats.org/officeDocument/2006/relationships/comments" Target="../comments/comment55.xml"/><Relationship Id="rId2" Type="http://schemas.openxmlformats.org/officeDocument/2006/relationships/notesSlide" Target="../notesSlides/notesSlide84.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7.xml"/><Relationship Id="rId4" Type="http://schemas.openxmlformats.org/officeDocument/2006/relationships/comments" Target="../comments/comment5.xml"/></Relationships>
</file>

<file path=ppt/slides/_rels/slide90.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85.xml"/><Relationship Id="rId1" Type="http://schemas.openxmlformats.org/officeDocument/2006/relationships/slideLayout" Target="../slideLayouts/slideLayout17.xml"/><Relationship Id="rId4" Type="http://schemas.openxmlformats.org/officeDocument/2006/relationships/comments" Target="../comments/comment56.xml"/></Relationships>
</file>

<file path=ppt/slides/_rels/slide9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comments" Target="../comments/comment57.xml"/><Relationship Id="rId2" Type="http://schemas.openxmlformats.org/officeDocument/2006/relationships/notesSlide" Target="../notesSlides/notesSlide86.xml"/><Relationship Id="rId1" Type="http://schemas.openxmlformats.org/officeDocument/2006/relationships/slideLayout" Target="../slideLayouts/slideLayout1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2.xml.rels><?xml version="1.0" encoding="UTF-8" standalone="yes"?>
<Relationships xmlns="http://schemas.openxmlformats.org/package/2006/relationships"><Relationship Id="rId3" Type="http://schemas.openxmlformats.org/officeDocument/2006/relationships/comments" Target="../comments/comment58.xml"/><Relationship Id="rId2" Type="http://schemas.openxmlformats.org/officeDocument/2006/relationships/notesSlide" Target="../notesSlides/notesSlide87.xml"/><Relationship Id="rId1" Type="http://schemas.openxmlformats.org/officeDocument/2006/relationships/slideLayout" Target="../slideLayouts/slideLayout14.xml"/></Relationships>
</file>

<file path=ppt/slides/_rels/slide93.xml.rels><?xml version="1.0" encoding="UTF-8" standalone="yes"?>
<Relationships xmlns="http://schemas.openxmlformats.org/package/2006/relationships"><Relationship Id="rId3" Type="http://schemas.openxmlformats.org/officeDocument/2006/relationships/comments" Target="../comments/comment59.xml"/><Relationship Id="rId2" Type="http://schemas.openxmlformats.org/officeDocument/2006/relationships/notesSlide" Target="../notesSlides/notesSlide88.xml"/><Relationship Id="rId1" Type="http://schemas.openxmlformats.org/officeDocument/2006/relationships/slideLayout" Target="../slideLayouts/slideLayout14.xml"/></Relationships>
</file>

<file path=ppt/slides/_rels/slide94.xml.rels><?xml version="1.0" encoding="UTF-8" standalone="yes"?>
<Relationships xmlns="http://schemas.openxmlformats.org/package/2006/relationships"><Relationship Id="rId3" Type="http://schemas.openxmlformats.org/officeDocument/2006/relationships/comments" Target="../comments/comment60.xml"/><Relationship Id="rId2" Type="http://schemas.openxmlformats.org/officeDocument/2006/relationships/notesSlide" Target="../notesSlides/notesSlide89.xml"/><Relationship Id="rId1" Type="http://schemas.openxmlformats.org/officeDocument/2006/relationships/slideLayout" Target="../slideLayouts/slideLayout17.xml"/></Relationships>
</file>

<file path=ppt/slides/_rels/slide95.xml.rels><?xml version="1.0" encoding="UTF-8" standalone="yes"?>
<Relationships xmlns="http://schemas.openxmlformats.org/package/2006/relationships"><Relationship Id="rId3" Type="http://schemas.openxmlformats.org/officeDocument/2006/relationships/comments" Target="../comments/comment61.xml"/><Relationship Id="rId2" Type="http://schemas.openxmlformats.org/officeDocument/2006/relationships/notesSlide" Target="../notesSlides/notesSlide90.xml"/><Relationship Id="rId1" Type="http://schemas.openxmlformats.org/officeDocument/2006/relationships/slideLayout" Target="../slideLayouts/slideLayout17.xml"/></Relationships>
</file>

<file path=ppt/slides/_rels/slide96.xml.rels><?xml version="1.0" encoding="UTF-8" standalone="yes"?>
<Relationships xmlns="http://schemas.openxmlformats.org/package/2006/relationships"><Relationship Id="rId3" Type="http://schemas.openxmlformats.org/officeDocument/2006/relationships/comments" Target="../comments/comment62.xml"/><Relationship Id="rId2" Type="http://schemas.openxmlformats.org/officeDocument/2006/relationships/notesSlide" Target="../notesSlides/notesSlide91.xml"/><Relationship Id="rId1" Type="http://schemas.openxmlformats.org/officeDocument/2006/relationships/slideLayout" Target="../slideLayouts/slideLayout17.xml"/></Relationships>
</file>

<file path=ppt/slides/_rels/slide97.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92.xml"/><Relationship Id="rId1" Type="http://schemas.openxmlformats.org/officeDocument/2006/relationships/slideLayout" Target="../slideLayouts/slideLayout17.xml"/><Relationship Id="rId4" Type="http://schemas.openxmlformats.org/officeDocument/2006/relationships/comments" Target="../comments/comment63.xml"/></Relationships>
</file>

<file path=ppt/slides/_rels/slide98.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93.xml"/><Relationship Id="rId1" Type="http://schemas.openxmlformats.org/officeDocument/2006/relationships/slideLayout" Target="../slideLayouts/slideLayout17.xml"/><Relationship Id="rId4" Type="http://schemas.openxmlformats.org/officeDocument/2006/relationships/comments" Target="../comments/comment64.xml"/></Relationships>
</file>

<file path=ppt/slides/_rels/slide99.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94.xml"/><Relationship Id="rId1" Type="http://schemas.openxmlformats.org/officeDocument/2006/relationships/slideLayout" Target="../slideLayouts/slideLayout17.xml"/><Relationship Id="rId4" Type="http://schemas.openxmlformats.org/officeDocument/2006/relationships/comments" Target="../comments/comment6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457199" y="607452"/>
            <a:ext cx="8375715" cy="705411"/>
          </a:xfrm>
        </p:spPr>
        <p:txBody>
          <a:bodyPr>
            <a:normAutofit fontScale="90000"/>
          </a:bodyPr>
          <a:lstStyle/>
          <a:p>
            <a:pPr eaLnBrk="1" hangingPunct="1"/>
            <a:r>
              <a:rPr lang="en-US" dirty="0" smtClean="0"/>
              <a:t>QAD Enterprise Applications Enterprise Edition</a:t>
            </a:r>
          </a:p>
        </p:txBody>
      </p:sp>
      <p:sp>
        <p:nvSpPr>
          <p:cNvPr id="7171" name="Rectangle 3"/>
          <p:cNvSpPr>
            <a:spLocks noGrp="1" noChangeArrowheads="1"/>
          </p:cNvSpPr>
          <p:nvPr>
            <p:ph type="body" sz="quarter" idx="10"/>
          </p:nvPr>
        </p:nvSpPr>
        <p:spPr/>
        <p:txBody>
          <a:bodyPr/>
          <a:lstStyle/>
          <a:p>
            <a:pPr eaLnBrk="1" hangingPunct="1"/>
            <a:r>
              <a:rPr lang="en-US" sz="2800" dirty="0" smtClean="0"/>
              <a:t>Quick Start</a:t>
            </a:r>
          </a:p>
        </p:txBody>
      </p:sp>
      <p:sp>
        <p:nvSpPr>
          <p:cNvPr id="4" name="TextBox 3"/>
          <p:cNvSpPr txBox="1"/>
          <p:nvPr/>
        </p:nvSpPr>
        <p:spPr>
          <a:xfrm>
            <a:off x="466725" y="2476500"/>
            <a:ext cx="4003675" cy="553998"/>
          </a:xfrm>
          <a:prstGeom prst="rect">
            <a:avLst/>
          </a:prstGeom>
          <a:noFill/>
        </p:spPr>
        <p:txBody>
          <a:bodyPr wrap="square" rtlCol="0">
            <a:spAutoFit/>
          </a:bodyPr>
          <a:lstStyle/>
          <a:p>
            <a:r>
              <a:rPr lang="en-US" altLang="zh-CN" sz="3000" b="1" dirty="0" smtClean="0">
                <a:solidFill>
                  <a:schemeClr val="tx1">
                    <a:lumMod val="75000"/>
                    <a:lumOff val="25000"/>
                  </a:schemeClr>
                </a:solidFill>
                <a:latin typeface="+mj-lt"/>
              </a:rPr>
              <a:t>Environment Setups</a:t>
            </a:r>
            <a:endParaRPr lang="en-US" sz="3000" b="1" dirty="0">
              <a:solidFill>
                <a:schemeClr val="tx1">
                  <a:lumMod val="75000"/>
                  <a:lumOff val="25000"/>
                </a:schemeClr>
              </a:solidFill>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Rectangle 4"/>
          <p:cNvSpPr>
            <a:spLocks noGrp="1" noChangeArrowheads="1"/>
          </p:cNvSpPr>
          <p:nvPr>
            <p:ph type="title"/>
          </p:nvPr>
        </p:nvSpPr>
        <p:spPr/>
        <p:txBody>
          <a:bodyPr/>
          <a:lstStyle/>
          <a:p>
            <a:pPr eaLnBrk="1" hangingPunct="1"/>
            <a:r>
              <a:rPr lang="en-US" dirty="0" smtClean="0"/>
              <a:t>Business Data Summary</a:t>
            </a:r>
          </a:p>
        </p:txBody>
      </p:sp>
      <p:graphicFrame>
        <p:nvGraphicFramePr>
          <p:cNvPr id="27" name="Table 26"/>
          <p:cNvGraphicFramePr>
            <a:graphicFrameLocks noGrp="1"/>
          </p:cNvGraphicFramePr>
          <p:nvPr/>
        </p:nvGraphicFramePr>
        <p:xfrm>
          <a:off x="174171" y="1016368"/>
          <a:ext cx="8680117" cy="5251410"/>
        </p:xfrm>
        <a:graphic>
          <a:graphicData uri="http://schemas.openxmlformats.org/drawingml/2006/table">
            <a:tbl>
              <a:tblPr firstRow="1" bandRow="1">
                <a:tableStyleId>{5C22544A-7EE6-4342-B048-85BDC9FD1C3A}</a:tableStyleId>
              </a:tblPr>
              <a:tblGrid>
                <a:gridCol w="1248489"/>
                <a:gridCol w="2425216"/>
                <a:gridCol w="5006412"/>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2573013">
                <a:tc>
                  <a:txBody>
                    <a:bodyPr/>
                    <a:lstStyle/>
                    <a:p>
                      <a:r>
                        <a:rPr lang="en-US" sz="1500" dirty="0" smtClean="0"/>
                        <a:t>System-wide (database)</a:t>
                      </a:r>
                      <a:endParaRPr lang="en-US" sz="1500" dirty="0"/>
                    </a:p>
                  </a:txBody>
                  <a:tcPr marL="27432" marR="0" marT="0" marB="0"/>
                </a:tc>
                <a:tc>
                  <a:txBody>
                    <a:bodyPr/>
                    <a:lstStyle/>
                    <a:p>
                      <a:r>
                        <a:rPr lang="en-US" sz="1500" dirty="0" smtClean="0"/>
                        <a:t>Business relations and address related data</a:t>
                      </a:r>
                    </a:p>
                    <a:p>
                      <a:r>
                        <a:rPr lang="en-US" sz="1500" dirty="0" smtClean="0"/>
                        <a:t/>
                      </a:r>
                      <a:br>
                        <a:rPr lang="en-US" sz="1500" dirty="0" smtClean="0"/>
                      </a:br>
                      <a:r>
                        <a:rPr lang="en-US" sz="1500" dirty="0" smtClean="0"/>
                        <a:t/>
                      </a:r>
                      <a:br>
                        <a:rPr lang="en-US" sz="1500" dirty="0" smtClean="0"/>
                      </a:br>
                      <a:r>
                        <a:rPr lang="en-US" sz="1500" dirty="0" smtClean="0"/>
                        <a:t>Address-related tax data</a:t>
                      </a:r>
                    </a:p>
                    <a:p>
                      <a:r>
                        <a:rPr lang="en-US" sz="1500" dirty="0" smtClean="0"/>
                        <a:t/>
                      </a:r>
                      <a:br>
                        <a:rPr lang="en-US" sz="1500" dirty="0" smtClean="0"/>
                      </a:br>
                      <a:r>
                        <a:rPr lang="en-US" sz="1500" dirty="0" smtClean="0"/>
                        <a:t/>
                      </a:r>
                      <a:br>
                        <a:rPr lang="en-US" sz="1500" dirty="0" smtClean="0"/>
                      </a:br>
                      <a:r>
                        <a:rPr lang="en-US" sz="1500" dirty="0" smtClean="0"/>
                        <a:t>Financial codes</a:t>
                      </a:r>
                      <a:br>
                        <a:rPr lang="en-US" sz="1500" dirty="0" smtClean="0"/>
                      </a:br>
                      <a:r>
                        <a:rPr lang="en-US" sz="1500" dirty="0" smtClean="0"/>
                        <a:t/>
                      </a:r>
                      <a:br>
                        <a:rPr lang="en-US" sz="1500" dirty="0" smtClean="0"/>
                      </a:br>
                      <a:r>
                        <a:rPr lang="en-US" sz="1500" dirty="0" smtClean="0"/>
                        <a:t/>
                      </a:r>
                      <a:br>
                        <a:rPr lang="en-US" sz="1500" dirty="0" smtClean="0"/>
                      </a:br>
                      <a:r>
                        <a:rPr lang="en-US" sz="1500" dirty="0" smtClean="0"/>
                        <a:t>Security data</a:t>
                      </a:r>
                    </a:p>
                    <a:p>
                      <a:r>
                        <a:rPr lang="en-US" sz="1500" dirty="0" smtClean="0"/>
                        <a:t/>
                      </a:r>
                      <a:br>
                        <a:rPr lang="en-US" sz="1500" dirty="0" smtClean="0"/>
                      </a:br>
                      <a:r>
                        <a:rPr lang="en-US" sz="1500" dirty="0" smtClean="0"/>
                        <a:t>Administrative data</a:t>
                      </a:r>
                    </a:p>
                    <a:p>
                      <a:endParaRPr lang="en-GB" sz="1500" dirty="0" smtClean="0"/>
                    </a:p>
                    <a:p>
                      <a:endParaRPr lang="en-US" sz="1500" dirty="0" smtClean="0"/>
                    </a:p>
                    <a:p>
                      <a:r>
                        <a:rPr lang="en-US" sz="1500" dirty="0" smtClean="0"/>
                        <a:t>User interface data</a:t>
                      </a:r>
                    </a:p>
                  </a:txBody>
                  <a:tcPr marL="27432" marR="0" marT="0" marB="0"/>
                </a:tc>
                <a:tc>
                  <a:txBody>
                    <a:bodyPr/>
                    <a:lstStyle/>
                    <a:p>
                      <a:pPr marL="174625" indent="-174625">
                        <a:buFont typeface="Arial" pitchFamily="34" charset="0"/>
                        <a:buChar char="•"/>
                      </a:pPr>
                      <a:r>
                        <a:rPr lang="en-US" sz="1500" dirty="0" smtClean="0"/>
                        <a:t>Address types, corporate groups, currencies, rounding methods, languages, counties, countries, states</a:t>
                      </a:r>
                      <a:br>
                        <a:rPr lang="en-US" sz="1500" dirty="0" smtClean="0"/>
                      </a:br>
                      <a:endParaRPr lang="en-US" sz="1500" dirty="0" smtClean="0"/>
                    </a:p>
                    <a:p>
                      <a:pPr marL="174625" indent="-174625">
                        <a:buFont typeface="Arial" pitchFamily="34" charset="0"/>
                        <a:buChar char="•"/>
                      </a:pPr>
                      <a:r>
                        <a:rPr lang="en-US" sz="1500" dirty="0" smtClean="0"/>
                        <a:t>Tax zones, tax environments, tax classes, tax usage codes, tax types</a:t>
                      </a:r>
                      <a:br>
                        <a:rPr lang="en-US" sz="1500" dirty="0" smtClean="0"/>
                      </a:br>
                      <a:endParaRPr lang="en-US" sz="1500" dirty="0" smtClean="0"/>
                    </a:p>
                    <a:p>
                      <a:pPr marL="174625" indent="-174625">
                        <a:buFont typeface="Arial" pitchFamily="34" charset="0"/>
                        <a:buChar char="•"/>
                      </a:pPr>
                      <a:r>
                        <a:rPr lang="en-US" sz="1500" dirty="0" smtClean="0"/>
                        <a:t>Shared set codes, credit terms, invoice statuses, profiles, and Supplementary Analysis Fields (SAFs)</a:t>
                      </a:r>
                      <a:br>
                        <a:rPr lang="en-US" sz="1500" dirty="0" smtClean="0"/>
                      </a:br>
                      <a:endParaRPr lang="en-US" sz="1500" dirty="0" smtClean="0"/>
                    </a:p>
                    <a:p>
                      <a:pPr>
                        <a:buFont typeface="Arial" pitchFamily="34" charset="0"/>
                        <a:buChar char="•"/>
                      </a:pPr>
                      <a:r>
                        <a:rPr lang="en-US" sz="1500" dirty="0" smtClean="0"/>
                        <a:t>  Users, roles</a:t>
                      </a:r>
                      <a:br>
                        <a:rPr lang="en-US" sz="1500" dirty="0" smtClean="0"/>
                      </a:br>
                      <a:endParaRPr lang="en-US" sz="1500" dirty="0" smtClean="0"/>
                    </a:p>
                    <a:p>
                      <a:pPr marL="174625" indent="-174625">
                        <a:buFont typeface="Arial" pitchFamily="34" charset="0"/>
                        <a:buChar char="•"/>
                      </a:pPr>
                      <a:r>
                        <a:rPr lang="en-US" sz="1500" dirty="0" smtClean="0"/>
                        <a:t>E-mail definitions, printers, some EDI and eCommerce setup data</a:t>
                      </a:r>
                      <a:br>
                        <a:rPr lang="en-US" sz="1500" dirty="0" smtClean="0"/>
                      </a:br>
                      <a:endParaRPr lang="en-US" sz="1500" dirty="0" smtClean="0"/>
                    </a:p>
                    <a:p>
                      <a:pPr>
                        <a:buFont typeface="Arial" pitchFamily="34" charset="0"/>
                        <a:buChar char="•"/>
                      </a:pPr>
                      <a:r>
                        <a:rPr lang="en-US" sz="1500" dirty="0" smtClean="0"/>
                        <a:t>  Labels, menus, messages, lookup definitions</a:t>
                      </a:r>
                      <a:br>
                        <a:rPr lang="en-US" sz="1500" dirty="0" smtClean="0"/>
                      </a:br>
                      <a:endParaRPr lang="en-US" sz="1500" dirty="0" smtClean="0"/>
                    </a:p>
                  </a:txBody>
                  <a:tcPr marL="27432" marR="0" marT="0" marB="0"/>
                </a:tc>
              </a:tr>
              <a:tr h="701731">
                <a:tc>
                  <a:txBody>
                    <a:bodyPr/>
                    <a:lstStyle/>
                    <a:p>
                      <a:r>
                        <a:rPr lang="en-US" sz="1500" dirty="0" smtClean="0"/>
                        <a:t>Shared sets</a:t>
                      </a:r>
                      <a:endParaRPr lang="en-US" sz="1500" dirty="0"/>
                    </a:p>
                  </a:txBody>
                  <a:tcPr marL="27432" marR="0" marT="0" marB="0"/>
                </a:tc>
                <a:tc>
                  <a:txBody>
                    <a:bodyPr/>
                    <a:lstStyle/>
                    <a:p>
                      <a:r>
                        <a:rPr lang="en-US" sz="1500" dirty="0" smtClean="0"/>
                        <a:t>Financial data</a:t>
                      </a:r>
                      <a:br>
                        <a:rPr lang="en-US" sz="1500" dirty="0" smtClean="0"/>
                      </a:br>
                      <a:endParaRPr lang="en-US" sz="1500" dirty="0" smtClean="0"/>
                    </a:p>
                    <a:p>
                      <a:r>
                        <a:rPr lang="en-US" sz="1500" dirty="0" smtClean="0"/>
                        <a:t/>
                      </a:r>
                      <a:br>
                        <a:rPr lang="en-US" sz="1500" dirty="0" smtClean="0"/>
                      </a:br>
                      <a:r>
                        <a:rPr lang="en-US" sz="1500" dirty="0" smtClean="0"/>
                        <a:t>Business relations</a:t>
                      </a:r>
                    </a:p>
                  </a:txBody>
                  <a:tcPr marL="27432" marR="0" marT="0" marB="0"/>
                </a:tc>
                <a:tc>
                  <a:txBody>
                    <a:bodyPr/>
                    <a:lstStyle/>
                    <a:p>
                      <a:r>
                        <a:rPr lang="en-US" sz="1500" dirty="0" smtClean="0"/>
                        <a:t>Accounts, sub-accounts, cost centers, projects, daybooks, exchange rates</a:t>
                      </a:r>
                      <a:br>
                        <a:rPr lang="en-US" sz="1500" dirty="0" smtClean="0"/>
                      </a:br>
                      <a:endParaRPr lang="en-US" sz="1500" dirty="0" smtClean="0"/>
                    </a:p>
                    <a:p>
                      <a:r>
                        <a:rPr lang="en-US" sz="1500" dirty="0" smtClean="0"/>
                        <a:t>Customers, suppliers</a:t>
                      </a:r>
                    </a:p>
                  </a:txBody>
                  <a:tcPr marL="27432" marR="0" marT="0" marB="0"/>
                </a:tc>
              </a:tr>
            </a:tbl>
          </a:graphicData>
        </a:graphic>
      </p:graphicFrame>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nvPr>
        </p:nvSpPr>
        <p:spPr/>
        <p:txBody>
          <a:bodyPr/>
          <a:lstStyle/>
          <a:p>
            <a:r>
              <a:rPr lang="en-US" dirty="0" smtClean="0"/>
              <a:t>Labor Cost Per Operation</a:t>
            </a:r>
          </a:p>
        </p:txBody>
      </p:sp>
      <p:pic>
        <p:nvPicPr>
          <p:cNvPr id="33796" name="Picture 4" descr="Item Planning Mainit"/>
          <p:cNvPicPr>
            <a:picLocks noChangeAspect="1" noChangeArrowheads="1"/>
          </p:cNvPicPr>
          <p:nvPr/>
        </p:nvPicPr>
        <p:blipFill>
          <a:blip r:embed="rId3" cstate="print"/>
          <a:srcRect/>
          <a:stretch>
            <a:fillRect/>
          </a:stretch>
        </p:blipFill>
        <p:spPr bwMode="auto">
          <a:xfrm>
            <a:off x="358775" y="958342"/>
            <a:ext cx="4686174" cy="3112593"/>
          </a:xfrm>
          <a:prstGeom prst="rect">
            <a:avLst/>
          </a:prstGeom>
          <a:noFill/>
          <a:ln w="9525">
            <a:noFill/>
            <a:miter lim="800000"/>
            <a:headEnd/>
            <a:tailEnd/>
          </a:ln>
        </p:spPr>
      </p:pic>
      <p:pic>
        <p:nvPicPr>
          <p:cNvPr id="33797" name="Picture 6" descr="Routing Maint"/>
          <p:cNvPicPr>
            <a:picLocks noChangeAspect="1" noChangeArrowheads="1"/>
          </p:cNvPicPr>
          <p:nvPr/>
        </p:nvPicPr>
        <p:blipFill>
          <a:blip r:embed="rId4" cstate="print"/>
          <a:srcRect/>
          <a:stretch>
            <a:fillRect/>
          </a:stretch>
        </p:blipFill>
        <p:spPr bwMode="auto">
          <a:xfrm>
            <a:off x="1857439" y="1205103"/>
            <a:ext cx="4025214" cy="3173435"/>
          </a:xfrm>
          <a:prstGeom prst="rect">
            <a:avLst/>
          </a:prstGeom>
          <a:noFill/>
          <a:ln w="9525">
            <a:noFill/>
            <a:miter lim="800000"/>
            <a:headEnd/>
            <a:tailEnd/>
          </a:ln>
        </p:spPr>
      </p:pic>
      <p:pic>
        <p:nvPicPr>
          <p:cNvPr id="33798" name="Picture 7"/>
          <p:cNvPicPr>
            <a:picLocks noChangeAspect="1" noChangeArrowheads="1"/>
          </p:cNvPicPr>
          <p:nvPr/>
        </p:nvPicPr>
        <p:blipFill>
          <a:blip r:embed="rId5" cstate="print"/>
          <a:srcRect/>
          <a:stretch>
            <a:fillRect/>
          </a:stretch>
        </p:blipFill>
        <p:spPr bwMode="auto">
          <a:xfrm>
            <a:off x="4851083" y="1739456"/>
            <a:ext cx="3866197" cy="2820830"/>
          </a:xfrm>
          <a:prstGeom prst="rect">
            <a:avLst/>
          </a:prstGeom>
          <a:noFill/>
          <a:ln w="9525" algn="ctr">
            <a:noFill/>
            <a:miter lim="800000"/>
            <a:headEnd/>
            <a:tailEnd/>
          </a:ln>
        </p:spPr>
      </p:pic>
      <p:sp>
        <p:nvSpPr>
          <p:cNvPr id="33799" name="Rectangle 8"/>
          <p:cNvSpPr>
            <a:spLocks noChangeArrowheads="1"/>
          </p:cNvSpPr>
          <p:nvPr/>
        </p:nvSpPr>
        <p:spPr bwMode="auto">
          <a:xfrm>
            <a:off x="2676906" y="3471038"/>
            <a:ext cx="1252781" cy="27394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0" name="Rectangle 9"/>
          <p:cNvSpPr>
            <a:spLocks noChangeArrowheads="1"/>
          </p:cNvSpPr>
          <p:nvPr/>
        </p:nvSpPr>
        <p:spPr bwMode="auto">
          <a:xfrm>
            <a:off x="630174" y="2748662"/>
            <a:ext cx="862842" cy="14031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3801" name="Rectangle 10"/>
          <p:cNvSpPr>
            <a:spLocks noChangeArrowheads="1"/>
          </p:cNvSpPr>
          <p:nvPr/>
        </p:nvSpPr>
        <p:spPr bwMode="auto">
          <a:xfrm>
            <a:off x="7270623" y="3827654"/>
            <a:ext cx="1294263" cy="300668"/>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4"/>
          <p:cNvSpPr txBox="1">
            <a:spLocks noChangeArrowheads="1"/>
          </p:cNvSpPr>
          <p:nvPr/>
        </p:nvSpPr>
        <p:spPr bwMode="auto">
          <a:xfrm>
            <a:off x="419100" y="4914898"/>
            <a:ext cx="5505450" cy="82550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Labor Cost per Operation</a:t>
            </a:r>
            <a:r>
              <a:rPr lang="en-US" sz="1800" b="1" dirty="0">
                <a:latin typeface="Arial" charset="0"/>
              </a:rPr>
              <a:t/>
            </a:r>
            <a:br>
              <a:rPr lang="en-US" sz="1800" b="1" dirty="0">
                <a:latin typeface="Arial" charset="0"/>
              </a:rPr>
            </a:br>
            <a:r>
              <a:rPr lang="en-US" sz="1600" dirty="0">
                <a:latin typeface="Arial" charset="0"/>
              </a:rPr>
              <a:t>Set-up Cost = Set-up Hrs/Order Qty x WC Set-up Rate</a:t>
            </a:r>
            <a:br>
              <a:rPr lang="en-US" sz="1600" dirty="0">
                <a:latin typeface="Arial" charset="0"/>
              </a:rPr>
            </a:br>
            <a:r>
              <a:rPr lang="en-US" sz="1600" dirty="0">
                <a:latin typeface="Arial" charset="0"/>
              </a:rPr>
              <a:t>Run Cost = Run Hrs / Unit x WC Labor Rate</a:t>
            </a:r>
          </a:p>
        </p:txBody>
      </p:sp>
      <p:sp>
        <p:nvSpPr>
          <p:cNvPr id="11" name="Text Box 7"/>
          <p:cNvSpPr txBox="1">
            <a:spLocks noChangeArrowheads="1"/>
          </p:cNvSpPr>
          <p:nvPr/>
        </p:nvSpPr>
        <p:spPr bwMode="auto">
          <a:xfrm>
            <a:off x="6459538" y="5229223"/>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 $</a:t>
            </a:r>
            <a:r>
              <a:rPr lang="en-US" sz="1400" dirty="0" smtClean="0">
                <a:latin typeface="Arial" charset="0"/>
              </a:rPr>
              <a:t>0.025 </a:t>
            </a:r>
            <a:endParaRPr lang="en-US" sz="1400" b="1" dirty="0">
              <a:latin typeface="Arial" charset="0"/>
            </a:endParaRPr>
          </a:p>
        </p:txBody>
      </p:sp>
      <p:sp>
        <p:nvSpPr>
          <p:cNvPr id="12" name="Text Box 15"/>
          <p:cNvSpPr txBox="1">
            <a:spLocks noChangeArrowheads="1"/>
          </p:cNvSpPr>
          <p:nvPr/>
        </p:nvSpPr>
        <p:spPr bwMode="auto">
          <a:xfrm>
            <a:off x="6459538" y="5467348"/>
            <a:ext cx="2436812"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$4.5 </a:t>
            </a:r>
            <a:r>
              <a:rPr lang="en-US" sz="1400" dirty="0">
                <a:latin typeface="Arial" charset="0"/>
              </a:rPr>
              <a:t>= $</a:t>
            </a:r>
            <a:r>
              <a:rPr lang="en-US" sz="1400" dirty="0" smtClean="0">
                <a:latin typeface="Arial" charset="0"/>
              </a:rPr>
              <a:t>0.45</a:t>
            </a:r>
            <a:endParaRPr lang="en-US" sz="1400" b="1" dirty="0">
              <a:latin typeface="Arial" charset="0"/>
            </a:endParaRPr>
          </a:p>
        </p:txBody>
      </p:sp>
      <p:sp>
        <p:nvSpPr>
          <p:cNvPr id="13" name="Text Box 18"/>
          <p:cNvSpPr txBox="1">
            <a:spLocks noChangeArrowheads="1"/>
          </p:cNvSpPr>
          <p:nvPr/>
        </p:nvSpPr>
        <p:spPr bwMode="auto">
          <a:xfrm>
            <a:off x="419100" y="5857873"/>
            <a:ext cx="4229100" cy="336550"/>
          </a:xfrm>
          <a:prstGeom prst="rect">
            <a:avLst/>
          </a:prstGeom>
          <a:noFill/>
          <a:ln w="9525">
            <a:noFill/>
            <a:miter lim="800000"/>
            <a:headEnd/>
            <a:tailEnd/>
          </a:ln>
        </p:spPr>
        <p:txBody>
          <a:bodyPr>
            <a:spAutoFit/>
          </a:bodyPr>
          <a:lstStyle/>
          <a:p>
            <a:pPr algn="l">
              <a:spcBef>
                <a:spcPct val="50000"/>
              </a:spcBef>
            </a:pPr>
            <a:r>
              <a:rPr lang="en-US" sz="1600" dirty="0">
                <a:latin typeface="Arial" charset="0"/>
              </a:rPr>
              <a:t>Total Labor = Set-up Cost + Run Cost</a:t>
            </a:r>
            <a:endParaRPr lang="en-US" sz="1800" b="1" dirty="0">
              <a:latin typeface="Arial" charset="0"/>
            </a:endParaRPr>
          </a:p>
        </p:txBody>
      </p:sp>
      <p:sp>
        <p:nvSpPr>
          <p:cNvPr id="14" name="Text Box 19"/>
          <p:cNvSpPr txBox="1">
            <a:spLocks noChangeArrowheads="1"/>
          </p:cNvSpPr>
          <p:nvPr/>
        </p:nvSpPr>
        <p:spPr bwMode="auto">
          <a:xfrm>
            <a:off x="6459538" y="5857873"/>
            <a:ext cx="2246312" cy="304800"/>
          </a:xfrm>
          <a:prstGeom prst="rect">
            <a:avLst/>
          </a:prstGeom>
          <a:noFill/>
          <a:ln w="9525">
            <a:noFill/>
            <a:miter lim="800000"/>
            <a:headEnd/>
            <a:tailEnd/>
          </a:ln>
        </p:spPr>
        <p:txBody>
          <a:bodyPr>
            <a:spAutoFit/>
          </a:bodyPr>
          <a:lstStyle/>
          <a:p>
            <a:pPr algn="l">
              <a:spcBef>
                <a:spcPct val="50000"/>
              </a:spcBef>
            </a:pPr>
            <a:r>
              <a:rPr lang="en-US" sz="1400" dirty="0">
                <a:latin typeface="Arial" charset="0"/>
              </a:rPr>
              <a:t>$</a:t>
            </a:r>
            <a:r>
              <a:rPr lang="en-US" sz="1400" dirty="0" smtClean="0">
                <a:latin typeface="Arial" charset="0"/>
              </a:rPr>
              <a:t>0.025 </a:t>
            </a:r>
            <a:r>
              <a:rPr lang="en-US" sz="1400" dirty="0">
                <a:latin typeface="Arial" charset="0"/>
              </a:rPr>
              <a:t>+ $</a:t>
            </a:r>
            <a:r>
              <a:rPr lang="en-US" sz="1400" dirty="0" smtClean="0">
                <a:latin typeface="Arial" charset="0"/>
              </a:rPr>
              <a:t>0.45 </a:t>
            </a:r>
            <a:r>
              <a:rPr lang="en-US" sz="1400" dirty="0">
                <a:latin typeface="Arial" charset="0"/>
              </a:rPr>
              <a:t>= $</a:t>
            </a:r>
            <a:r>
              <a:rPr lang="en-US" sz="1400" dirty="0" smtClean="0">
                <a:latin typeface="Arial" charset="0"/>
              </a:rPr>
              <a:t>0.475</a:t>
            </a:r>
            <a:endParaRPr lang="en-US" sz="1400" b="1" dirty="0">
              <a:latin typeface="Arial" charset="0"/>
            </a:endParaRPr>
          </a:p>
        </p:txBody>
      </p:sp>
      <p:sp>
        <p:nvSpPr>
          <p:cNvPr id="15" name="Text Box 54"/>
          <p:cNvSpPr txBox="1">
            <a:spLocks noChangeArrowheads="1"/>
          </p:cNvSpPr>
          <p:nvPr/>
        </p:nvSpPr>
        <p:spPr bwMode="auto">
          <a:xfrm>
            <a:off x="6459538" y="4914898"/>
            <a:ext cx="21510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9" name="Rectangle 2"/>
          <p:cNvSpPr>
            <a:spLocks noGrp="1" noChangeArrowheads="1"/>
          </p:cNvSpPr>
          <p:nvPr>
            <p:ph type="title"/>
          </p:nvPr>
        </p:nvSpPr>
        <p:spPr/>
        <p:txBody>
          <a:bodyPr/>
          <a:lstStyle/>
          <a:p>
            <a:r>
              <a:rPr lang="en-US" dirty="0" smtClean="0"/>
              <a:t>Labor Burden Cost Per Operation</a:t>
            </a:r>
          </a:p>
        </p:txBody>
      </p:sp>
      <p:pic>
        <p:nvPicPr>
          <p:cNvPr id="34820" name="Picture 3" descr="Item Planning Mainit"/>
          <p:cNvPicPr>
            <a:picLocks noChangeAspect="1" noChangeArrowheads="1"/>
          </p:cNvPicPr>
          <p:nvPr/>
        </p:nvPicPr>
        <p:blipFill>
          <a:blip r:embed="rId3" cstate="print"/>
          <a:srcRect/>
          <a:stretch>
            <a:fillRect/>
          </a:stretch>
        </p:blipFill>
        <p:spPr bwMode="auto">
          <a:xfrm>
            <a:off x="395351" y="1068070"/>
            <a:ext cx="5070397" cy="3367797"/>
          </a:xfrm>
          <a:prstGeom prst="rect">
            <a:avLst/>
          </a:prstGeom>
          <a:noFill/>
          <a:ln w="9525">
            <a:noFill/>
            <a:miter lim="800000"/>
            <a:headEnd/>
            <a:tailEnd/>
          </a:ln>
        </p:spPr>
      </p:pic>
      <p:pic>
        <p:nvPicPr>
          <p:cNvPr id="34821" name="Picture 4" descr="Routing Maint"/>
          <p:cNvPicPr>
            <a:picLocks noChangeAspect="1" noChangeArrowheads="1"/>
          </p:cNvPicPr>
          <p:nvPr/>
        </p:nvPicPr>
        <p:blipFill>
          <a:blip r:embed="rId4" cstate="print"/>
          <a:srcRect/>
          <a:stretch>
            <a:fillRect/>
          </a:stretch>
        </p:blipFill>
        <p:spPr bwMode="auto">
          <a:xfrm>
            <a:off x="2003743" y="1156335"/>
            <a:ext cx="4355244" cy="3433627"/>
          </a:xfrm>
          <a:prstGeom prst="rect">
            <a:avLst/>
          </a:prstGeom>
          <a:noFill/>
          <a:ln w="9525">
            <a:noFill/>
            <a:miter lim="800000"/>
            <a:headEnd/>
            <a:tailEnd/>
          </a:ln>
        </p:spPr>
      </p:pic>
      <p:pic>
        <p:nvPicPr>
          <p:cNvPr id="34822" name="Picture 5"/>
          <p:cNvPicPr>
            <a:picLocks noChangeAspect="1" noChangeArrowheads="1"/>
          </p:cNvPicPr>
          <p:nvPr/>
        </p:nvPicPr>
        <p:blipFill>
          <a:blip r:embed="rId5" cstate="print"/>
          <a:srcRect/>
          <a:stretch>
            <a:fillRect/>
          </a:stretch>
        </p:blipFill>
        <p:spPr bwMode="auto">
          <a:xfrm>
            <a:off x="4619435" y="1617536"/>
            <a:ext cx="4183189" cy="3052112"/>
          </a:xfrm>
          <a:prstGeom prst="rect">
            <a:avLst/>
          </a:prstGeom>
          <a:noFill/>
          <a:ln w="9525" algn="ctr">
            <a:noFill/>
            <a:miter lim="800000"/>
            <a:headEnd/>
            <a:tailEnd/>
          </a:ln>
        </p:spPr>
      </p:pic>
      <p:sp>
        <p:nvSpPr>
          <p:cNvPr id="34823" name="Rectangle 6"/>
          <p:cNvSpPr>
            <a:spLocks noChangeArrowheads="1"/>
          </p:cNvSpPr>
          <p:nvPr/>
        </p:nvSpPr>
        <p:spPr bwMode="auto">
          <a:xfrm>
            <a:off x="2847594" y="3629533"/>
            <a:ext cx="1480566" cy="34505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4" name="Rectangle 7"/>
          <p:cNvSpPr>
            <a:spLocks noChangeArrowheads="1"/>
          </p:cNvSpPr>
          <p:nvPr/>
        </p:nvSpPr>
        <p:spPr bwMode="auto">
          <a:xfrm>
            <a:off x="691134" y="2987040"/>
            <a:ext cx="933587" cy="210320"/>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4825" name="Rectangle 8"/>
          <p:cNvSpPr>
            <a:spLocks noChangeArrowheads="1"/>
          </p:cNvSpPr>
          <p:nvPr/>
        </p:nvSpPr>
        <p:spPr bwMode="auto">
          <a:xfrm>
            <a:off x="7112127" y="4212844"/>
            <a:ext cx="1400381" cy="334772"/>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0" name="Text Box 3"/>
          <p:cNvSpPr txBox="1">
            <a:spLocks noChangeArrowheads="1"/>
          </p:cNvSpPr>
          <p:nvPr/>
        </p:nvSpPr>
        <p:spPr bwMode="auto">
          <a:xfrm>
            <a:off x="304800" y="4761055"/>
            <a:ext cx="6629400" cy="83026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Set-up Burden</a:t>
            </a:r>
            <a:r>
              <a:rPr lang="en-US" sz="1800" dirty="0">
                <a:latin typeface="Arial" charset="0"/>
              </a:rPr>
              <a:t> </a:t>
            </a:r>
            <a:br>
              <a:rPr lang="en-US" sz="1800" dirty="0">
                <a:latin typeface="Arial" charset="0"/>
              </a:rPr>
            </a:br>
            <a:r>
              <a:rPr lang="en-US" sz="1500" dirty="0">
                <a:latin typeface="Arial" charset="0"/>
              </a:rPr>
              <a:t>Burden = [(Set-up Hrs/Order Qty) x WC Lbr Bdn Rate]</a:t>
            </a:r>
            <a:br>
              <a:rPr lang="en-US" sz="1500" dirty="0">
                <a:latin typeface="Arial" charset="0"/>
              </a:rPr>
            </a:br>
            <a:r>
              <a:rPr lang="en-US" sz="1500" dirty="0">
                <a:latin typeface="Arial" charset="0"/>
              </a:rPr>
              <a:t>Burden% = [(Set-up Hrs/Order Qty) x WC Set-up Rate x WC Lbr Bdn%]</a:t>
            </a:r>
            <a:endParaRPr lang="en-US" sz="1800" b="1" dirty="0">
              <a:latin typeface="Arial" charset="0"/>
            </a:endParaRPr>
          </a:p>
        </p:txBody>
      </p:sp>
      <p:sp>
        <p:nvSpPr>
          <p:cNvPr id="11" name="Text Box 5"/>
          <p:cNvSpPr txBox="1">
            <a:spLocks noChangeArrowheads="1"/>
          </p:cNvSpPr>
          <p:nvPr/>
        </p:nvSpPr>
        <p:spPr bwMode="auto">
          <a:xfrm>
            <a:off x="6513513" y="5005530"/>
            <a:ext cx="2408237" cy="339725"/>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0.02 </a:t>
            </a:r>
            <a:r>
              <a:rPr lang="en-US" sz="1400" dirty="0">
                <a:latin typeface="Arial" charset="0"/>
              </a:rPr>
              <a:t>= </a:t>
            </a:r>
            <a:r>
              <a:rPr lang="en-US" sz="1400" dirty="0" smtClean="0">
                <a:latin typeface="Arial" charset="0"/>
              </a:rPr>
              <a:t>0.00001</a:t>
            </a:r>
            <a:r>
              <a:rPr lang="en-US" sz="1600" dirty="0" smtClean="0">
                <a:latin typeface="Arial" charset="0"/>
              </a:rPr>
              <a:t> </a:t>
            </a:r>
            <a:endParaRPr lang="en-US" sz="1600" b="1" dirty="0">
              <a:latin typeface="Arial" charset="0"/>
            </a:endParaRPr>
          </a:p>
        </p:txBody>
      </p:sp>
      <p:sp>
        <p:nvSpPr>
          <p:cNvPr id="12" name="Text Box 16"/>
          <p:cNvSpPr txBox="1">
            <a:spLocks noChangeArrowheads="1"/>
          </p:cNvSpPr>
          <p:nvPr/>
        </p:nvSpPr>
        <p:spPr bwMode="auto">
          <a:xfrm>
            <a:off x="295275" y="5546868"/>
            <a:ext cx="6629400" cy="8318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Run Burden</a:t>
            </a:r>
            <a:r>
              <a:rPr lang="en-US" sz="1800" dirty="0">
                <a:latin typeface="Arial" charset="0"/>
              </a:rPr>
              <a:t> </a:t>
            </a:r>
            <a:br>
              <a:rPr lang="en-US" sz="1800" dirty="0">
                <a:latin typeface="Arial" charset="0"/>
              </a:rPr>
            </a:br>
            <a:r>
              <a:rPr lang="en-US" sz="1500" dirty="0">
                <a:latin typeface="Arial" charset="0"/>
              </a:rPr>
              <a:t>Burden = Run Hrs x WC Lbr Bdn Rate</a:t>
            </a:r>
            <a:br>
              <a:rPr lang="en-US" sz="1500" dirty="0">
                <a:latin typeface="Arial" charset="0"/>
              </a:rPr>
            </a:br>
            <a:r>
              <a:rPr lang="en-US" sz="1500" dirty="0">
                <a:latin typeface="Arial" charset="0"/>
              </a:rPr>
              <a:t>Burden% = Run Hrs x WC Labor Rate x WC Lbr Bdn%</a:t>
            </a:r>
            <a:endParaRPr lang="en-US" sz="1500" b="1" dirty="0">
              <a:latin typeface="Arial" charset="0"/>
            </a:endParaRPr>
          </a:p>
        </p:txBody>
      </p:sp>
      <p:sp>
        <p:nvSpPr>
          <p:cNvPr id="13" name="Text Box 18"/>
          <p:cNvSpPr txBox="1">
            <a:spLocks noChangeArrowheads="1"/>
          </p:cNvSpPr>
          <p:nvPr/>
        </p:nvSpPr>
        <p:spPr bwMode="auto">
          <a:xfrm>
            <a:off x="6513513" y="5281755"/>
            <a:ext cx="2667000" cy="52322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0.5 </a:t>
            </a:r>
            <a:r>
              <a:rPr lang="en-US" sz="1400" dirty="0">
                <a:latin typeface="Arial" charset="0"/>
              </a:rPr>
              <a:t>/ 1,000 x </a:t>
            </a:r>
            <a:r>
              <a:rPr lang="en-US" sz="1400" dirty="0" smtClean="0">
                <a:latin typeface="Arial" charset="0"/>
              </a:rPr>
              <a:t>5 </a:t>
            </a:r>
            <a:r>
              <a:rPr lang="en-US" sz="1400" dirty="0">
                <a:latin typeface="Arial" charset="0"/>
              </a:rPr>
              <a:t>x </a:t>
            </a:r>
            <a:r>
              <a:rPr lang="en-US" sz="1400" dirty="0" smtClean="0">
                <a:latin typeface="Arial" charset="0"/>
              </a:rPr>
              <a:t>0.01% =0.00000025</a:t>
            </a:r>
            <a:endParaRPr lang="en-US" sz="1400" b="1" dirty="0">
              <a:latin typeface="Arial" charset="0"/>
            </a:endParaRPr>
          </a:p>
        </p:txBody>
      </p:sp>
      <p:sp>
        <p:nvSpPr>
          <p:cNvPr id="14" name="Text Box 20"/>
          <p:cNvSpPr txBox="1">
            <a:spLocks noChangeArrowheads="1"/>
          </p:cNvSpPr>
          <p:nvPr/>
        </p:nvSpPr>
        <p:spPr bwMode="auto">
          <a:xfrm>
            <a:off x="6542088" y="5802455"/>
            <a:ext cx="2411412" cy="338138"/>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0.02 </a:t>
            </a:r>
            <a:r>
              <a:rPr lang="en-US" sz="1400" dirty="0">
                <a:latin typeface="Arial" charset="0"/>
              </a:rPr>
              <a:t>= </a:t>
            </a:r>
            <a:r>
              <a:rPr lang="en-US" sz="1400" dirty="0" smtClean="0">
                <a:latin typeface="Arial" charset="0"/>
              </a:rPr>
              <a:t>0.002</a:t>
            </a:r>
            <a:r>
              <a:rPr lang="en-US" sz="1600" dirty="0" smtClean="0">
                <a:latin typeface="Arial" charset="0"/>
              </a:rPr>
              <a:t> </a:t>
            </a:r>
            <a:endParaRPr lang="en-US" sz="1600" b="1" dirty="0">
              <a:latin typeface="Arial" charset="0"/>
            </a:endParaRPr>
          </a:p>
        </p:txBody>
      </p:sp>
      <p:sp>
        <p:nvSpPr>
          <p:cNvPr id="15" name="Text Box 21"/>
          <p:cNvSpPr txBox="1">
            <a:spLocks noChangeArrowheads="1"/>
          </p:cNvSpPr>
          <p:nvPr/>
        </p:nvSpPr>
        <p:spPr bwMode="auto">
          <a:xfrm>
            <a:off x="6540500" y="6046930"/>
            <a:ext cx="2422525" cy="304800"/>
          </a:xfrm>
          <a:prstGeom prst="rect">
            <a:avLst/>
          </a:prstGeom>
          <a:noFill/>
          <a:ln w="9525">
            <a:noFill/>
            <a:miter lim="800000"/>
            <a:headEnd/>
            <a:tailEnd/>
          </a:ln>
        </p:spPr>
        <p:txBody>
          <a:bodyPr>
            <a:spAutoFit/>
          </a:bodyPr>
          <a:lstStyle/>
          <a:p>
            <a:pPr algn="l">
              <a:spcBef>
                <a:spcPct val="50000"/>
              </a:spcBef>
            </a:pPr>
            <a:r>
              <a:rPr lang="en-US" sz="1400" dirty="0" smtClean="0">
                <a:latin typeface="Arial" charset="0"/>
              </a:rPr>
              <a:t>0.1 </a:t>
            </a:r>
            <a:r>
              <a:rPr lang="en-US" sz="1400" dirty="0">
                <a:latin typeface="Arial" charset="0"/>
              </a:rPr>
              <a:t>x </a:t>
            </a:r>
            <a:r>
              <a:rPr lang="en-US" sz="1400" dirty="0" smtClean="0">
                <a:latin typeface="Arial" charset="0"/>
              </a:rPr>
              <a:t>5 </a:t>
            </a:r>
            <a:r>
              <a:rPr lang="en-US" sz="1400" dirty="0">
                <a:latin typeface="Arial" charset="0"/>
              </a:rPr>
              <a:t>x </a:t>
            </a:r>
            <a:r>
              <a:rPr lang="en-US" sz="1400" dirty="0" smtClean="0">
                <a:latin typeface="Arial" charset="0"/>
              </a:rPr>
              <a:t>0.01% </a:t>
            </a:r>
            <a:r>
              <a:rPr lang="en-US" sz="1400" dirty="0">
                <a:latin typeface="Arial" charset="0"/>
              </a:rPr>
              <a:t>= </a:t>
            </a:r>
            <a:r>
              <a:rPr lang="en-US" sz="1400" dirty="0" smtClean="0">
                <a:latin typeface="Arial" charset="0"/>
              </a:rPr>
              <a:t>0.00005 </a:t>
            </a:r>
            <a:endParaRPr lang="en-US" sz="1400" b="1" dirty="0">
              <a:latin typeface="Arial" charset="0"/>
            </a:endParaRPr>
          </a:p>
        </p:txBody>
      </p:sp>
      <p:sp>
        <p:nvSpPr>
          <p:cNvPr id="16" name="Text Box 45"/>
          <p:cNvSpPr txBox="1">
            <a:spLocks noChangeArrowheads="1"/>
          </p:cNvSpPr>
          <p:nvPr/>
        </p:nvSpPr>
        <p:spPr bwMode="auto">
          <a:xfrm>
            <a:off x="6459538" y="4740418"/>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3" name="Rectangle 2"/>
          <p:cNvSpPr>
            <a:spLocks noGrp="1" noChangeArrowheads="1"/>
          </p:cNvSpPr>
          <p:nvPr>
            <p:ph type="title"/>
          </p:nvPr>
        </p:nvSpPr>
        <p:spPr/>
        <p:txBody>
          <a:bodyPr/>
          <a:lstStyle/>
          <a:p>
            <a:r>
              <a:rPr lang="en-US" dirty="0" smtClean="0"/>
              <a:t>Machine Burden Cost Per Operation</a:t>
            </a:r>
          </a:p>
        </p:txBody>
      </p:sp>
      <p:pic>
        <p:nvPicPr>
          <p:cNvPr id="35844" name="Picture 3" descr="Item Planning Mainit"/>
          <p:cNvPicPr>
            <a:picLocks noChangeAspect="1" noChangeArrowheads="1"/>
          </p:cNvPicPr>
          <p:nvPr/>
        </p:nvPicPr>
        <p:blipFill>
          <a:blip r:embed="rId3" cstate="print"/>
          <a:srcRect/>
          <a:stretch>
            <a:fillRect/>
          </a:stretch>
        </p:blipFill>
        <p:spPr bwMode="auto">
          <a:xfrm>
            <a:off x="358775" y="980060"/>
            <a:ext cx="5218174" cy="3465952"/>
          </a:xfrm>
          <a:prstGeom prst="rect">
            <a:avLst/>
          </a:prstGeom>
          <a:noFill/>
          <a:ln w="9525">
            <a:noFill/>
            <a:miter lim="800000"/>
            <a:headEnd/>
            <a:tailEnd/>
          </a:ln>
        </p:spPr>
      </p:pic>
      <p:pic>
        <p:nvPicPr>
          <p:cNvPr id="35845" name="Picture 4" descr="Routing Maint"/>
          <p:cNvPicPr>
            <a:picLocks noChangeAspect="1" noChangeArrowheads="1"/>
          </p:cNvPicPr>
          <p:nvPr/>
        </p:nvPicPr>
        <p:blipFill>
          <a:blip r:embed="rId4" cstate="print"/>
          <a:srcRect/>
          <a:stretch>
            <a:fillRect/>
          </a:stretch>
        </p:blipFill>
        <p:spPr bwMode="auto">
          <a:xfrm>
            <a:off x="2076895" y="1117093"/>
            <a:ext cx="4482178" cy="3533700"/>
          </a:xfrm>
          <a:prstGeom prst="rect">
            <a:avLst/>
          </a:prstGeom>
          <a:noFill/>
          <a:ln w="9525">
            <a:noFill/>
            <a:miter lim="800000"/>
            <a:headEnd/>
            <a:tailEnd/>
          </a:ln>
        </p:spPr>
      </p:pic>
      <p:pic>
        <p:nvPicPr>
          <p:cNvPr id="35846" name="Picture 5"/>
          <p:cNvPicPr>
            <a:picLocks noChangeAspect="1" noChangeArrowheads="1"/>
          </p:cNvPicPr>
          <p:nvPr/>
        </p:nvPicPr>
        <p:blipFill>
          <a:blip r:embed="rId5" cstate="print"/>
          <a:srcRect/>
          <a:stretch>
            <a:fillRect/>
          </a:stretch>
        </p:blipFill>
        <p:spPr bwMode="auto">
          <a:xfrm>
            <a:off x="4546283" y="1590485"/>
            <a:ext cx="4305109" cy="3141067"/>
          </a:xfrm>
          <a:prstGeom prst="rect">
            <a:avLst/>
          </a:prstGeom>
          <a:noFill/>
          <a:ln w="9525" algn="ctr">
            <a:noFill/>
            <a:miter lim="800000"/>
            <a:headEnd/>
            <a:tailEnd/>
          </a:ln>
        </p:spPr>
      </p:pic>
      <p:sp>
        <p:nvSpPr>
          <p:cNvPr id="35847" name="Rectangle 6"/>
          <p:cNvSpPr>
            <a:spLocks noChangeArrowheads="1"/>
          </p:cNvSpPr>
          <p:nvPr/>
        </p:nvSpPr>
        <p:spPr bwMode="auto">
          <a:xfrm>
            <a:off x="2993898" y="3651250"/>
            <a:ext cx="1395003" cy="298957"/>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8" name="Rectangle 7"/>
          <p:cNvSpPr>
            <a:spLocks noChangeArrowheads="1"/>
          </p:cNvSpPr>
          <p:nvPr/>
        </p:nvSpPr>
        <p:spPr bwMode="auto">
          <a:xfrm>
            <a:off x="666750" y="2974848"/>
            <a:ext cx="960797" cy="146713"/>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49" name="Rectangle 10"/>
          <p:cNvSpPr>
            <a:spLocks noChangeArrowheads="1"/>
          </p:cNvSpPr>
          <p:nvPr/>
        </p:nvSpPr>
        <p:spPr bwMode="auto">
          <a:xfrm>
            <a:off x="2544699" y="2828544"/>
            <a:ext cx="1339573" cy="158495"/>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35850" name="Rectangle 11"/>
          <p:cNvSpPr>
            <a:spLocks noChangeArrowheads="1"/>
          </p:cNvSpPr>
          <p:nvPr/>
        </p:nvSpPr>
        <p:spPr bwMode="auto">
          <a:xfrm>
            <a:off x="4665345" y="4446778"/>
            <a:ext cx="1339573" cy="173989"/>
          </a:xfrm>
          <a:prstGeom prst="rect">
            <a:avLst/>
          </a:prstGeom>
          <a:noFill/>
          <a:ln w="28575">
            <a:solidFill>
              <a:srgbClr val="FF3300"/>
            </a:solidFill>
            <a:miter lim="800000"/>
            <a:headEnd/>
            <a:tailEnd/>
          </a:ln>
        </p:spPr>
        <p:txBody>
          <a:bodyPr wrap="none" lIns="91436" tIns="45718" rIns="91436" bIns="45718" anchor="ctr"/>
          <a:lstStyle/>
          <a:p>
            <a:endParaRPr lang="en-US" dirty="0"/>
          </a:p>
        </p:txBody>
      </p:sp>
      <p:sp>
        <p:nvSpPr>
          <p:cNvPr id="11" name="Text Box 3"/>
          <p:cNvSpPr txBox="1">
            <a:spLocks noChangeArrowheads="1"/>
          </p:cNvSpPr>
          <p:nvPr/>
        </p:nvSpPr>
        <p:spPr bwMode="auto">
          <a:xfrm>
            <a:off x="266700" y="4816762"/>
            <a:ext cx="6629400" cy="862013"/>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Machine Burden Cost per Operation</a:t>
            </a:r>
            <a:r>
              <a:rPr lang="en-US" sz="1800" dirty="0">
                <a:latin typeface="Arial" charset="0"/>
              </a:rPr>
              <a:t> </a:t>
            </a:r>
            <a:br>
              <a:rPr lang="en-US" sz="1800" dirty="0">
                <a:latin typeface="Arial" charset="0"/>
              </a:rPr>
            </a:br>
            <a:r>
              <a:rPr lang="en-US" sz="1600" dirty="0">
                <a:latin typeface="Arial" charset="0"/>
              </a:rPr>
              <a:t>Set-up = (Set-up Hrs/Order Qty) x Mach/Op x Mach Bdn Rate</a:t>
            </a:r>
            <a:br>
              <a:rPr lang="en-US" sz="1600" dirty="0">
                <a:latin typeface="Arial" charset="0"/>
              </a:rPr>
            </a:br>
            <a:r>
              <a:rPr lang="en-US" sz="1600" dirty="0">
                <a:latin typeface="Arial" charset="0"/>
              </a:rPr>
              <a:t>Run = Run Hrs x Mach Bdn Rate</a:t>
            </a:r>
          </a:p>
        </p:txBody>
      </p:sp>
      <p:sp>
        <p:nvSpPr>
          <p:cNvPr id="12" name="Text Box 5"/>
          <p:cNvSpPr txBox="1">
            <a:spLocks noChangeArrowheads="1"/>
          </p:cNvSpPr>
          <p:nvPr/>
        </p:nvSpPr>
        <p:spPr bwMode="auto">
          <a:xfrm>
            <a:off x="6240082" y="5111528"/>
            <a:ext cx="2903918" cy="338554"/>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400" dirty="0">
                <a:latin typeface="Arial" charset="0"/>
              </a:rPr>
              <a:t>/ 1,000 x 1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0.000025</a:t>
            </a:r>
            <a:r>
              <a:rPr lang="en-US" sz="1600" dirty="0" smtClean="0">
                <a:latin typeface="Arial" charset="0"/>
              </a:rPr>
              <a:t> </a:t>
            </a:r>
            <a:endParaRPr lang="en-US" sz="1600" dirty="0">
              <a:latin typeface="Arial" charset="0"/>
            </a:endParaRPr>
          </a:p>
        </p:txBody>
      </p:sp>
      <p:sp>
        <p:nvSpPr>
          <p:cNvPr id="13" name="Text Box 13"/>
          <p:cNvSpPr txBox="1">
            <a:spLocks noChangeArrowheads="1"/>
          </p:cNvSpPr>
          <p:nvPr/>
        </p:nvSpPr>
        <p:spPr bwMode="auto">
          <a:xfrm>
            <a:off x="6230112" y="5334287"/>
            <a:ext cx="2580513" cy="336550"/>
          </a:xfrm>
          <a:prstGeom prst="rect">
            <a:avLst/>
          </a:prstGeom>
          <a:noFill/>
          <a:ln w="9525">
            <a:noFill/>
            <a:miter lim="800000"/>
            <a:headEnd/>
            <a:tailEnd/>
          </a:ln>
        </p:spPr>
        <p:txBody>
          <a:bodyPr wrap="square">
            <a:spAutoFit/>
          </a:bodyPr>
          <a:lstStyle/>
          <a:p>
            <a:pPr algn="l">
              <a:spcBef>
                <a:spcPct val="50000"/>
              </a:spcBef>
            </a:pPr>
            <a:r>
              <a:rPr lang="en-US" sz="1400" dirty="0" smtClean="0">
                <a:latin typeface="Arial" charset="0"/>
              </a:rPr>
              <a:t>0.5 </a:t>
            </a:r>
            <a:r>
              <a:rPr lang="en-US" sz="1600" dirty="0">
                <a:latin typeface="Arial" charset="0"/>
              </a:rPr>
              <a:t>x</a:t>
            </a:r>
            <a:r>
              <a:rPr lang="en-US" sz="1400" dirty="0">
                <a:latin typeface="Arial" charset="0"/>
              </a:rPr>
              <a:t> </a:t>
            </a:r>
            <a:r>
              <a:rPr lang="en-US" sz="1400" dirty="0" smtClean="0">
                <a:latin typeface="Arial" charset="0"/>
              </a:rPr>
              <a:t>$0.05 </a:t>
            </a:r>
            <a:r>
              <a:rPr lang="en-US" sz="1400" dirty="0">
                <a:latin typeface="Arial" charset="0"/>
              </a:rPr>
              <a:t>= </a:t>
            </a:r>
            <a:r>
              <a:rPr lang="en-US" sz="1400" dirty="0" smtClean="0">
                <a:latin typeface="Arial" charset="0"/>
              </a:rPr>
              <a:t>0.025 </a:t>
            </a:r>
            <a:endParaRPr lang="en-US" sz="1400" dirty="0">
              <a:latin typeface="Arial" charset="0"/>
            </a:endParaRPr>
          </a:p>
        </p:txBody>
      </p:sp>
      <p:sp>
        <p:nvSpPr>
          <p:cNvPr id="14" name="Text Box 41"/>
          <p:cNvSpPr txBox="1">
            <a:spLocks noChangeArrowheads="1"/>
          </p:cNvSpPr>
          <p:nvPr/>
        </p:nvSpPr>
        <p:spPr bwMode="auto">
          <a:xfrm>
            <a:off x="6240082" y="4816762"/>
            <a:ext cx="1693862"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Example</a:t>
            </a:r>
            <a:endParaRPr lang="en-US" sz="1400" b="1" dirty="0">
              <a:latin typeface="Arial" charset="0"/>
            </a:endParaRPr>
          </a:p>
        </p:txBody>
      </p:sp>
      <p:sp>
        <p:nvSpPr>
          <p:cNvPr id="15" name="Text Box 42"/>
          <p:cNvSpPr txBox="1">
            <a:spLocks noChangeArrowheads="1"/>
          </p:cNvSpPr>
          <p:nvPr/>
        </p:nvSpPr>
        <p:spPr bwMode="auto">
          <a:xfrm>
            <a:off x="266700" y="5832762"/>
            <a:ext cx="6629400" cy="336550"/>
          </a:xfrm>
          <a:prstGeom prst="rect">
            <a:avLst/>
          </a:prstGeom>
          <a:noFill/>
          <a:ln w="9525">
            <a:noFill/>
            <a:miter lim="800000"/>
            <a:headEnd/>
            <a:tailEnd/>
          </a:ln>
        </p:spPr>
        <p:txBody>
          <a:bodyPr>
            <a:spAutoFit/>
          </a:bodyPr>
          <a:lstStyle/>
          <a:p>
            <a:pPr algn="l">
              <a:spcBef>
                <a:spcPct val="50000"/>
              </a:spcBef>
            </a:pPr>
            <a:r>
              <a:rPr lang="en-US" sz="1600" b="1" dirty="0">
                <a:latin typeface="Arial" charset="0"/>
              </a:rPr>
              <a:t>Note</a:t>
            </a:r>
            <a:r>
              <a:rPr lang="en-US" sz="1600" dirty="0">
                <a:latin typeface="Arial" charset="0"/>
              </a:rPr>
              <a:t>: </a:t>
            </a:r>
            <a:r>
              <a:rPr lang="en-US" sz="1600" i="1" dirty="0">
                <a:latin typeface="Arial" charset="0"/>
              </a:rPr>
              <a:t>Run time for burden does not consider number of machines</a:t>
            </a:r>
            <a:endParaRPr lang="en-US" sz="1800" b="1" dirty="0">
              <a:latin typeface="Arial" charset="0"/>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Product Structure Cost Roll-up</a:t>
            </a:r>
            <a:endParaRPr lang="en-US" dirty="0"/>
          </a:p>
        </p:txBody>
      </p:sp>
      <p:grpSp>
        <p:nvGrpSpPr>
          <p:cNvPr id="2" name="Group 24"/>
          <p:cNvGrpSpPr/>
          <p:nvPr/>
        </p:nvGrpSpPr>
        <p:grpSpPr>
          <a:xfrm>
            <a:off x="253706" y="1459168"/>
            <a:ext cx="8615363" cy="4107274"/>
            <a:chOff x="225425" y="1789113"/>
            <a:chExt cx="8615363" cy="4107274"/>
          </a:xfrm>
        </p:grpSpPr>
        <p:sp>
          <p:nvSpPr>
            <p:cNvPr id="100355" name="Line 24"/>
            <p:cNvSpPr>
              <a:spLocks noChangeShapeType="1"/>
            </p:cNvSpPr>
            <p:nvPr/>
          </p:nvSpPr>
          <p:spPr bwMode="auto">
            <a:xfrm>
              <a:off x="3968750" y="4049713"/>
              <a:ext cx="0" cy="4826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57" name="Text Box 8"/>
            <p:cNvSpPr txBox="1">
              <a:spLocks noChangeArrowheads="1"/>
            </p:cNvSpPr>
            <p:nvPr/>
          </p:nvSpPr>
          <p:spPr bwMode="auto">
            <a:xfrm>
              <a:off x="4335375" y="2158746"/>
              <a:ext cx="1943188" cy="1169551"/>
            </a:xfrm>
            <a:prstGeom prst="rect">
              <a:avLst/>
            </a:prstGeom>
            <a:noFill/>
            <a:ln w="38100">
              <a:noFill/>
              <a:miter lim="800000"/>
              <a:headEnd/>
              <a:tailEnd/>
            </a:ln>
          </p:spPr>
          <p:txBody>
            <a:bodyPr wrap="square">
              <a:spAutoFit/>
            </a:bodyPr>
            <a:lstStyle/>
            <a:p>
              <a:pPr eaLnBrk="0" hangingPunct="0">
                <a:spcBef>
                  <a:spcPct val="50000"/>
                </a:spcBef>
              </a:pPr>
              <a:r>
                <a:rPr lang="en-US" sz="1400" dirty="0">
                  <a:latin typeface="+mj-lt"/>
                </a:rPr>
                <a:t>Routing Cost </a:t>
              </a:r>
              <a:r>
                <a:rPr lang="en-US" sz="1400" dirty="0" smtClean="0">
                  <a:latin typeface="+mj-lt"/>
                </a:rPr>
                <a:t>Roll-up </a:t>
              </a:r>
              <a:r>
                <a:rPr lang="en-US" sz="1400" dirty="0">
                  <a:latin typeface="+mj-lt"/>
                </a:rPr>
                <a:t>captures this level manufacturing costs, lead times, and total yield</a:t>
              </a:r>
            </a:p>
          </p:txBody>
        </p:sp>
        <p:sp>
          <p:nvSpPr>
            <p:cNvPr id="100358" name="Rectangle 9"/>
            <p:cNvSpPr>
              <a:spLocks noChangeArrowheads="1"/>
            </p:cNvSpPr>
            <p:nvPr/>
          </p:nvSpPr>
          <p:spPr bwMode="auto">
            <a:xfrm>
              <a:off x="809540" y="27908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100359" name="Line 10"/>
            <p:cNvSpPr>
              <a:spLocks noChangeShapeType="1"/>
            </p:cNvSpPr>
            <p:nvPr/>
          </p:nvSpPr>
          <p:spPr bwMode="auto">
            <a:xfrm>
              <a:off x="392113" y="3567113"/>
              <a:ext cx="5738812" cy="1270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100360" name="Rectangle 11"/>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dirty="0">
                  <a:latin typeface="+mj-lt"/>
                </a:rPr>
                <a:t>Lower Level Costs</a:t>
              </a:r>
              <a:endParaRPr lang="en-US" sz="1200" dirty="0">
                <a:latin typeface="+mj-lt"/>
              </a:endParaRPr>
            </a:p>
          </p:txBody>
        </p:sp>
        <p:sp>
          <p:nvSpPr>
            <p:cNvPr id="548876" name="Rectangle 12"/>
            <p:cNvSpPr>
              <a:spLocks noChangeArrowheads="1"/>
            </p:cNvSpPr>
            <p:nvPr/>
          </p:nvSpPr>
          <p:spPr bwMode="auto">
            <a:xfrm>
              <a:off x="2555875" y="2317750"/>
              <a:ext cx="1333500" cy="9398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400" b="1" dirty="0">
                  <a:latin typeface="+mj-lt"/>
                </a:rPr>
                <a:t>01010</a:t>
              </a:r>
            </a:p>
            <a:p>
              <a:pPr algn="ctr" eaLnBrk="0" hangingPunct="0">
                <a:defRPr/>
              </a:pPr>
              <a:r>
                <a:rPr lang="en-US" sz="1400" b="1" dirty="0">
                  <a:latin typeface="+mj-lt"/>
                </a:rPr>
                <a:t>Medical Ultrasound</a:t>
              </a:r>
            </a:p>
          </p:txBody>
        </p:sp>
        <p:sp>
          <p:nvSpPr>
            <p:cNvPr id="100362" name="Rectangle 13"/>
            <p:cNvSpPr>
              <a:spLocks noChangeArrowheads="1"/>
            </p:cNvSpPr>
            <p:nvPr/>
          </p:nvSpPr>
          <p:spPr bwMode="auto">
            <a:xfrm>
              <a:off x="288925" y="17891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dirty="0">
                  <a:latin typeface="+mj-lt"/>
                </a:rPr>
                <a:t>End Item / Parent Level</a:t>
              </a:r>
              <a:endParaRPr lang="en-US" sz="1600" dirty="0">
                <a:latin typeface="+mj-lt"/>
              </a:endParaRPr>
            </a:p>
          </p:txBody>
        </p:sp>
        <p:sp>
          <p:nvSpPr>
            <p:cNvPr id="100363" name="Rectangle 14"/>
            <p:cNvSpPr>
              <a:spLocks noChangeArrowheads="1"/>
            </p:cNvSpPr>
            <p:nvPr/>
          </p:nvSpPr>
          <p:spPr bwMode="auto">
            <a:xfrm>
              <a:off x="225425" y="3200400"/>
              <a:ext cx="2079625" cy="643766"/>
            </a:xfrm>
            <a:prstGeom prst="rect">
              <a:avLst/>
            </a:prstGeom>
            <a:noFill/>
            <a:ln w="12700">
              <a:noFill/>
              <a:miter lim="800000"/>
              <a:headEnd/>
              <a:tailEnd/>
            </a:ln>
          </p:spPr>
          <p:txBody>
            <a:bodyPr lIns="90488" tIns="44450" rIns="90488" bIns="44450">
              <a:spAutoFit/>
            </a:bodyPr>
            <a:lstStyle/>
            <a:p>
              <a:pPr eaLnBrk="0" hangingPunct="0"/>
              <a:r>
                <a:rPr lang="en-US" sz="1800" dirty="0">
                  <a:latin typeface="+mj-lt"/>
                </a:rPr>
                <a:t>Component Level</a:t>
              </a:r>
            </a:p>
          </p:txBody>
        </p:sp>
        <p:sp>
          <p:nvSpPr>
            <p:cNvPr id="100364" name="Line 15"/>
            <p:cNvSpPr>
              <a:spLocks noChangeShapeType="1"/>
            </p:cNvSpPr>
            <p:nvPr/>
          </p:nvSpPr>
          <p:spPr bwMode="auto">
            <a:xfrm>
              <a:off x="3225800" y="3330575"/>
              <a:ext cx="0" cy="639763"/>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5" name="Line 16"/>
            <p:cNvSpPr>
              <a:spLocks noChangeShapeType="1"/>
            </p:cNvSpPr>
            <p:nvPr/>
          </p:nvSpPr>
          <p:spPr bwMode="auto">
            <a:xfrm flipV="1">
              <a:off x="936625" y="4030663"/>
              <a:ext cx="4567238" cy="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6" name="Line 17"/>
            <p:cNvSpPr>
              <a:spLocks noChangeShapeType="1"/>
            </p:cNvSpPr>
            <p:nvPr/>
          </p:nvSpPr>
          <p:spPr bwMode="auto">
            <a:xfrm>
              <a:off x="944563"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7" name="Line 18"/>
            <p:cNvSpPr>
              <a:spLocks noChangeShapeType="1"/>
            </p:cNvSpPr>
            <p:nvPr/>
          </p:nvSpPr>
          <p:spPr bwMode="auto">
            <a:xfrm>
              <a:off x="5510213" y="40497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00368" name="Line 19"/>
            <p:cNvSpPr>
              <a:spLocks noChangeShapeType="1"/>
            </p:cNvSpPr>
            <p:nvPr/>
          </p:nvSpPr>
          <p:spPr bwMode="auto">
            <a:xfrm>
              <a:off x="2552700" y="4037013"/>
              <a:ext cx="0" cy="444500"/>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548884" name="Rectangle 20"/>
            <p:cNvSpPr>
              <a:spLocks noChangeArrowheads="1"/>
            </p:cNvSpPr>
            <p:nvPr/>
          </p:nvSpPr>
          <p:spPr bwMode="auto">
            <a:xfrm>
              <a:off x="387350"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1200" b="1" dirty="0">
                <a:latin typeface="+mj-lt"/>
              </a:endParaRPr>
            </a:p>
            <a:p>
              <a:pPr algn="ctr" eaLnBrk="0" hangingPunct="0">
                <a:defRPr/>
              </a:pPr>
              <a:r>
                <a:rPr lang="en-US" sz="1200" b="1" dirty="0">
                  <a:latin typeface="+mj-lt"/>
                </a:rPr>
                <a:t>02003</a:t>
              </a:r>
            </a:p>
            <a:p>
              <a:pPr algn="ctr" eaLnBrk="0" hangingPunct="0">
                <a:defRPr/>
              </a:pPr>
              <a:r>
                <a:rPr lang="en-US" sz="1200" b="1" dirty="0">
                  <a:latin typeface="+mj-lt"/>
                </a:rPr>
                <a:t>Standard Connector </a:t>
              </a:r>
            </a:p>
            <a:p>
              <a:pPr algn="ctr" eaLnBrk="0" hangingPunct="0">
                <a:defRPr/>
              </a:pPr>
              <a:r>
                <a:rPr lang="en-US" sz="1200" b="1" dirty="0">
                  <a:latin typeface="+mj-lt"/>
                </a:rPr>
                <a:t>(1 ea.)  $0.22</a:t>
              </a:r>
            </a:p>
            <a:p>
              <a:pPr algn="ctr" eaLnBrk="0" latinLnBrk="1" hangingPunct="0">
                <a:defRPr/>
              </a:pPr>
              <a:endParaRPr lang="en-US" sz="1200" b="1" dirty="0">
                <a:latin typeface="+mj-lt"/>
              </a:endParaRPr>
            </a:p>
          </p:txBody>
        </p:sp>
        <p:sp>
          <p:nvSpPr>
            <p:cNvPr id="548885" name="Rectangle 21"/>
            <p:cNvSpPr>
              <a:spLocks noChangeArrowheads="1"/>
            </p:cNvSpPr>
            <p:nvPr/>
          </p:nvSpPr>
          <p:spPr bwMode="auto">
            <a:xfrm>
              <a:off x="1908175" y="447198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100" b="1" dirty="0">
                  <a:latin typeface="+mj-lt"/>
                </a:rPr>
                <a:t>62050</a:t>
              </a:r>
            </a:p>
            <a:p>
              <a:pPr algn="ctr" eaLnBrk="0" hangingPunct="0">
                <a:defRPr/>
              </a:pPr>
              <a:r>
                <a:rPr lang="en-US" sz="1100" b="1" dirty="0">
                  <a:latin typeface="+mj-lt"/>
                </a:rPr>
                <a:t>Beryllium Copper</a:t>
              </a:r>
            </a:p>
            <a:p>
              <a:pPr algn="ctr" eaLnBrk="0" hangingPunct="0">
                <a:defRPr/>
              </a:pPr>
              <a:r>
                <a:rPr lang="en-US" sz="1100" b="1" dirty="0">
                  <a:latin typeface="+mj-lt"/>
                </a:rPr>
                <a:t>(2 ea.) $0.0002</a:t>
              </a:r>
            </a:p>
          </p:txBody>
        </p:sp>
        <p:sp>
          <p:nvSpPr>
            <p:cNvPr id="548886" name="Rectangle 22"/>
            <p:cNvSpPr>
              <a:spLocks noChangeArrowheads="1"/>
            </p:cNvSpPr>
            <p:nvPr/>
          </p:nvSpPr>
          <p:spPr bwMode="auto">
            <a:xfrm>
              <a:off x="3406775" y="4491038"/>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60004</a:t>
              </a:r>
            </a:p>
            <a:p>
              <a:pPr algn="ctr" eaLnBrk="0" hangingPunct="0">
                <a:defRPr/>
              </a:pPr>
              <a:r>
                <a:rPr lang="en-US" sz="1200" b="1" dirty="0">
                  <a:latin typeface="+mj-lt"/>
                </a:rPr>
                <a:t>Transducer</a:t>
              </a:r>
            </a:p>
            <a:p>
              <a:pPr algn="ctr" eaLnBrk="0" hangingPunct="0">
                <a:defRPr/>
              </a:pPr>
              <a:r>
                <a:rPr lang="en-US" sz="1200" b="1" dirty="0">
                  <a:latin typeface="+mj-lt"/>
                </a:rPr>
                <a:t>(1 ea.) $15.00</a:t>
              </a:r>
            </a:p>
          </p:txBody>
        </p:sp>
        <p:sp>
          <p:nvSpPr>
            <p:cNvPr id="548887" name="Rectangle 23"/>
            <p:cNvSpPr>
              <a:spLocks noChangeArrowheads="1"/>
            </p:cNvSpPr>
            <p:nvPr/>
          </p:nvSpPr>
          <p:spPr bwMode="auto">
            <a:xfrm>
              <a:off x="4908550" y="4494213"/>
              <a:ext cx="1231900" cy="8509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200" b="1" dirty="0">
                  <a:latin typeface="+mj-lt"/>
                </a:rPr>
                <a:t>90031</a:t>
              </a:r>
            </a:p>
            <a:p>
              <a:pPr algn="ctr" eaLnBrk="0" hangingPunct="0">
                <a:defRPr/>
              </a:pPr>
              <a:r>
                <a:rPr lang="en-US" sz="1200" b="1" dirty="0">
                  <a:latin typeface="+mj-lt"/>
                </a:rPr>
                <a:t>Packaging</a:t>
              </a:r>
            </a:p>
            <a:p>
              <a:pPr algn="ctr" eaLnBrk="0" hangingPunct="0">
                <a:defRPr/>
              </a:pPr>
              <a:r>
                <a:rPr lang="en-US" sz="1200" b="1" dirty="0">
                  <a:latin typeface="+mj-lt"/>
                </a:rPr>
                <a:t>(1 ea.) $0.28</a:t>
              </a:r>
            </a:p>
          </p:txBody>
        </p:sp>
        <p:sp>
          <p:nvSpPr>
            <p:cNvPr id="100373" name="AutoShape 25"/>
            <p:cNvSpPr>
              <a:spLocks/>
            </p:cNvSpPr>
            <p:nvPr/>
          </p:nvSpPr>
          <p:spPr bwMode="auto">
            <a:xfrm>
              <a:off x="3956050" y="2168525"/>
              <a:ext cx="412750" cy="1260475"/>
            </a:xfrm>
            <a:prstGeom prst="rightBrace">
              <a:avLst>
                <a:gd name="adj1" fmla="val 25449"/>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4" name="AutoShape 26"/>
            <p:cNvSpPr>
              <a:spLocks/>
            </p:cNvSpPr>
            <p:nvPr/>
          </p:nvSpPr>
          <p:spPr bwMode="auto">
            <a:xfrm>
              <a:off x="6102350" y="1851025"/>
              <a:ext cx="514350" cy="3863975"/>
            </a:xfrm>
            <a:prstGeom prst="rightBrace">
              <a:avLst>
                <a:gd name="adj1" fmla="val 62603"/>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sp>
          <p:nvSpPr>
            <p:cNvPr id="100375" name="Text Box 27"/>
            <p:cNvSpPr txBox="1">
              <a:spLocks noChangeArrowheads="1"/>
            </p:cNvSpPr>
            <p:nvPr/>
          </p:nvSpPr>
          <p:spPr bwMode="auto">
            <a:xfrm>
              <a:off x="6719760" y="2374488"/>
              <a:ext cx="2121028" cy="2800767"/>
            </a:xfrm>
            <a:prstGeom prst="rect">
              <a:avLst/>
            </a:prstGeom>
            <a:noFill/>
            <a:ln w="38100">
              <a:noFill/>
              <a:miter lim="800000"/>
              <a:headEnd/>
              <a:tailEnd/>
            </a:ln>
          </p:spPr>
          <p:txBody>
            <a:bodyPr wrap="square">
              <a:spAutoFit/>
            </a:bodyPr>
            <a:lstStyle/>
            <a:p>
              <a:pPr eaLnBrk="0" hangingPunct="0">
                <a:spcBef>
                  <a:spcPct val="50000"/>
                </a:spcBef>
              </a:pPr>
              <a:r>
                <a:rPr lang="en-US" sz="1600" b="1" dirty="0">
                  <a:latin typeface="+mj-lt"/>
                </a:rPr>
                <a:t>Product Structure Cost </a:t>
              </a:r>
              <a:r>
                <a:rPr lang="en-US" sz="1600" b="1" dirty="0" smtClean="0">
                  <a:latin typeface="+mj-lt"/>
                </a:rPr>
                <a:t>Roll-up captures </a:t>
              </a:r>
              <a:r>
                <a:rPr lang="en-US" sz="1600" b="1" dirty="0">
                  <a:latin typeface="+mj-lt"/>
                </a:rPr>
                <a:t>lower level component costs (and this level and lower level manufacturing costs already captured by routing cost </a:t>
              </a:r>
              <a:br>
                <a:rPr lang="en-US" sz="1600" b="1" dirty="0">
                  <a:latin typeface="+mj-lt"/>
                </a:rPr>
              </a:br>
              <a:r>
                <a:rPr lang="en-US" sz="1600" b="1" dirty="0">
                  <a:latin typeface="+mj-lt"/>
                </a:rPr>
                <a:t>roll ups)</a:t>
              </a:r>
            </a:p>
          </p:txBody>
        </p:sp>
      </p:gr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Product Structure Inquiry</a:t>
            </a:r>
            <a:endParaRPr lang="en-US" dirty="0"/>
          </a:p>
        </p:txBody>
      </p:sp>
      <p:pic>
        <p:nvPicPr>
          <p:cNvPr id="20482" name="Picture 2" descr="C:\Users\qgl\AppData\Local\Temp\SNAGHTML12fe564.PNG"/>
          <p:cNvPicPr>
            <a:picLocks noChangeAspect="1" noChangeArrowheads="1"/>
          </p:cNvPicPr>
          <p:nvPr/>
        </p:nvPicPr>
        <p:blipFill>
          <a:blip r:embed="rId3" cstate="print"/>
          <a:srcRect/>
          <a:stretch>
            <a:fillRect/>
          </a:stretch>
        </p:blipFill>
        <p:spPr bwMode="auto">
          <a:xfrm>
            <a:off x="398642" y="881865"/>
            <a:ext cx="8202177" cy="1803461"/>
          </a:xfrm>
          <a:prstGeom prst="rect">
            <a:avLst/>
          </a:prstGeom>
          <a:noFill/>
        </p:spPr>
      </p:pic>
      <p:pic>
        <p:nvPicPr>
          <p:cNvPr id="20485" name="Picture 5" descr="C:\Users\qgl\AppData\Local\Temp\SNAGHTML132037f.PNG"/>
          <p:cNvPicPr>
            <a:picLocks noChangeAspect="1" noChangeArrowheads="1"/>
          </p:cNvPicPr>
          <p:nvPr/>
        </p:nvPicPr>
        <p:blipFill>
          <a:blip r:embed="rId4" cstate="print"/>
          <a:srcRect/>
          <a:stretch>
            <a:fillRect/>
          </a:stretch>
        </p:blipFill>
        <p:spPr bwMode="auto">
          <a:xfrm>
            <a:off x="1451939" y="2605628"/>
            <a:ext cx="5851685" cy="4206515"/>
          </a:xfrm>
          <a:prstGeom prst="rect">
            <a:avLst/>
          </a:prstGeom>
          <a:noFill/>
        </p:spPr>
      </p:pic>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normAutofit/>
          </a:bodyPr>
          <a:lstStyle/>
          <a:p>
            <a:r>
              <a:rPr lang="en-US" dirty="0" smtClean="0"/>
              <a:t>Move Current Cost Set to GL Set</a:t>
            </a:r>
            <a:endParaRPr lang="en-US" dirty="0"/>
          </a:p>
        </p:txBody>
      </p:sp>
      <p:sp>
        <p:nvSpPr>
          <p:cNvPr id="318499" name="Rectangle 35"/>
          <p:cNvSpPr>
            <a:spLocks noChangeArrowheads="1"/>
          </p:cNvSpPr>
          <p:nvPr/>
        </p:nvSpPr>
        <p:spPr bwMode="auto">
          <a:xfrm>
            <a:off x="2075901" y="2700967"/>
            <a:ext cx="1771657" cy="141812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b="1" dirty="0">
                <a:latin typeface="+mj-lt"/>
              </a:rPr>
              <a:t>Current </a:t>
            </a:r>
          </a:p>
          <a:p>
            <a:pPr algn="ctr" defTabSz="739775" eaLnBrk="0" hangingPunct="0">
              <a:defRPr/>
            </a:pPr>
            <a:r>
              <a:rPr lang="en-US" sz="1600" b="1" dirty="0">
                <a:latin typeface="+mj-lt"/>
              </a:rPr>
              <a:t>Costs</a:t>
            </a:r>
          </a:p>
        </p:txBody>
      </p:sp>
      <p:sp>
        <p:nvSpPr>
          <p:cNvPr id="318501" name="Rectangle 37" descr="Wide upward diagonal"/>
          <p:cNvSpPr>
            <a:spLocks noChangeArrowheads="1"/>
          </p:cNvSpPr>
          <p:nvPr/>
        </p:nvSpPr>
        <p:spPr bwMode="auto">
          <a:xfrm>
            <a:off x="5281057" y="2698224"/>
            <a:ext cx="1771657" cy="1418127"/>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82550" tIns="41275" rIns="82550" bIns="41275" anchor="ctr"/>
          <a:lstStyle/>
          <a:p>
            <a:pPr algn="ctr" defTabSz="739775" eaLnBrk="0" hangingPunct="0">
              <a:defRPr/>
            </a:pPr>
            <a:r>
              <a:rPr lang="en-US" sz="1600" b="1" dirty="0">
                <a:latin typeface="+mj-lt"/>
              </a:rPr>
              <a:t>GL </a:t>
            </a:r>
          </a:p>
          <a:p>
            <a:pPr algn="ctr" defTabSz="739775" eaLnBrk="0" hangingPunct="0">
              <a:defRPr/>
            </a:pPr>
            <a:r>
              <a:rPr lang="en-US" sz="1600" b="1" dirty="0">
                <a:latin typeface="+mj-lt"/>
              </a:rPr>
              <a:t>Costs</a:t>
            </a:r>
          </a:p>
        </p:txBody>
      </p:sp>
      <p:sp>
        <p:nvSpPr>
          <p:cNvPr id="9" name="Right Arrow 8"/>
          <p:cNvSpPr/>
          <p:nvPr/>
        </p:nvSpPr>
        <p:spPr>
          <a:xfrm>
            <a:off x="4051139" y="3159888"/>
            <a:ext cx="937550" cy="474562"/>
          </a:xfrm>
          <a:prstGeom prst="rightArrow">
            <a:avLst/>
          </a:prstGeom>
          <a:solidFill>
            <a:schemeClr val="tx1">
              <a:lumMod val="50000"/>
              <a:lumOff val="5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a:buNone/>
            </a:pPr>
            <a:r>
              <a:rPr lang="en-US" dirty="0" smtClean="0"/>
              <a:t>The following example shows how QMI:</a:t>
            </a:r>
          </a:p>
          <a:p>
            <a:pPr>
              <a:spcBef>
                <a:spcPts val="1800"/>
              </a:spcBef>
            </a:pPr>
            <a:r>
              <a:rPr lang="en-US" dirty="0" smtClean="0"/>
              <a:t>Changes the order quantity from 0 to 5 for item 01010</a:t>
            </a:r>
          </a:p>
          <a:p>
            <a:pPr>
              <a:spcBef>
                <a:spcPts val="1800"/>
              </a:spcBef>
            </a:pPr>
            <a:r>
              <a:rPr lang="en-US" dirty="0" smtClean="0"/>
              <a:t>Rolls up costs for item 01010 based on its routing</a:t>
            </a:r>
          </a:p>
          <a:p>
            <a:pPr>
              <a:spcBef>
                <a:spcPts val="1800"/>
              </a:spcBef>
            </a:pPr>
            <a:r>
              <a:rPr lang="en-US" dirty="0" smtClean="0"/>
              <a:t>Rolls up costs for item 01010 based on its product structure</a:t>
            </a:r>
          </a:p>
          <a:p>
            <a:pPr>
              <a:spcBef>
                <a:spcPts val="1800"/>
              </a:spcBef>
            </a:pPr>
            <a:r>
              <a:rPr lang="en-US" dirty="0" smtClean="0"/>
              <a:t>Copies costs from the current cost set to the GL cost set for all component items</a:t>
            </a:r>
            <a:endParaRPr lang="en-US" dirty="0"/>
          </a:p>
        </p:txBody>
      </p:sp>
      <p:sp>
        <p:nvSpPr>
          <p:cNvPr id="5" name="Title 4"/>
          <p:cNvSpPr>
            <a:spLocks noGrp="1"/>
          </p:cNvSpPr>
          <p:nvPr>
            <p:ph type="title"/>
          </p:nvPr>
        </p:nvSpPr>
        <p:spPr/>
        <p:txBody>
          <a:bodyPr/>
          <a:lstStyle/>
          <a:p>
            <a:r>
              <a:rPr lang="en-US" dirty="0" smtClean="0"/>
              <a:t>Example Scenario</a:t>
            </a:r>
            <a:endParaRPr lang="en-US" dirty="0"/>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qgl\AppData\Local\Temp\SNAGHTML1451dd2.PNG"/>
          <p:cNvPicPr>
            <a:picLocks noChangeAspect="1" noChangeArrowheads="1"/>
          </p:cNvPicPr>
          <p:nvPr/>
        </p:nvPicPr>
        <p:blipFill>
          <a:blip r:embed="rId3" cstate="print"/>
          <a:srcRect/>
          <a:stretch>
            <a:fillRect/>
          </a:stretch>
        </p:blipFill>
        <p:spPr bwMode="auto">
          <a:xfrm>
            <a:off x="604463" y="873471"/>
            <a:ext cx="7957645" cy="5642340"/>
          </a:xfrm>
          <a:prstGeom prst="rect">
            <a:avLst/>
          </a:prstGeom>
          <a:noFill/>
        </p:spPr>
      </p:pic>
      <p:sp>
        <p:nvSpPr>
          <p:cNvPr id="9" name="Title 8"/>
          <p:cNvSpPr>
            <a:spLocks noGrp="1"/>
          </p:cNvSpPr>
          <p:nvPr>
            <p:ph type="title"/>
          </p:nvPr>
        </p:nvSpPr>
        <p:spPr/>
        <p:txBody>
          <a:bodyPr>
            <a:normAutofit/>
          </a:bodyPr>
          <a:lstStyle/>
          <a:p>
            <a:r>
              <a:rPr lang="en-US" dirty="0" smtClean="0"/>
              <a:t>Maintaining Standard Order Quantity</a:t>
            </a:r>
            <a:endParaRPr lang="en-US" dirty="0"/>
          </a:p>
        </p:txBody>
      </p:sp>
      <p:sp>
        <p:nvSpPr>
          <p:cNvPr id="102406" name="Rectangle 11"/>
          <p:cNvSpPr>
            <a:spLocks noChangeArrowheads="1"/>
          </p:cNvSpPr>
          <p:nvPr/>
        </p:nvSpPr>
        <p:spPr bwMode="auto">
          <a:xfrm>
            <a:off x="972563" y="4233939"/>
            <a:ext cx="1546225" cy="255851"/>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qgl\AppData\Local\Temp\SNAGHTML14ee0e3.PNG"/>
          <p:cNvPicPr>
            <a:picLocks noChangeAspect="1" noChangeArrowheads="1"/>
          </p:cNvPicPr>
          <p:nvPr/>
        </p:nvPicPr>
        <p:blipFill>
          <a:blip r:embed="rId3" cstate="print"/>
          <a:srcRect/>
          <a:stretch>
            <a:fillRect/>
          </a:stretch>
        </p:blipFill>
        <p:spPr bwMode="auto">
          <a:xfrm>
            <a:off x="1069975" y="1022430"/>
            <a:ext cx="6916556" cy="5384025"/>
          </a:xfrm>
          <a:prstGeom prst="rect">
            <a:avLst/>
          </a:prstGeom>
          <a:noFill/>
        </p:spPr>
      </p:pic>
      <p:sp>
        <p:nvSpPr>
          <p:cNvPr id="7" name="Title 6"/>
          <p:cNvSpPr>
            <a:spLocks noGrp="1"/>
          </p:cNvSpPr>
          <p:nvPr>
            <p:ph type="title"/>
          </p:nvPr>
        </p:nvSpPr>
        <p:spPr/>
        <p:txBody>
          <a:bodyPr>
            <a:normAutofit/>
          </a:bodyPr>
          <a:lstStyle/>
          <a:p>
            <a:r>
              <a:rPr lang="en-US" dirty="0" smtClean="0"/>
              <a:t>Running Routing Cost Roll-Up</a:t>
            </a:r>
            <a:endParaRPr lang="en-US" dirty="0"/>
          </a:p>
        </p:txBody>
      </p:sp>
      <p:sp>
        <p:nvSpPr>
          <p:cNvPr id="103429" name="Rectangle 9"/>
          <p:cNvSpPr>
            <a:spLocks noChangeArrowheads="1"/>
          </p:cNvSpPr>
          <p:nvPr/>
        </p:nvSpPr>
        <p:spPr bwMode="auto">
          <a:xfrm>
            <a:off x="1485619" y="2051724"/>
            <a:ext cx="1164984" cy="30951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3430" name="Rectangle 10"/>
          <p:cNvSpPr>
            <a:spLocks noChangeArrowheads="1"/>
          </p:cNvSpPr>
          <p:nvPr/>
        </p:nvSpPr>
        <p:spPr bwMode="auto">
          <a:xfrm>
            <a:off x="1326005" y="2795196"/>
            <a:ext cx="6118225" cy="31115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4" name="Picture 4" descr="C:\Users\qgl\AppData\Local\Temp\SNAGHTML16b57e6.PNG"/>
          <p:cNvPicPr>
            <a:picLocks noChangeAspect="1" noChangeArrowheads="1"/>
          </p:cNvPicPr>
          <p:nvPr/>
        </p:nvPicPr>
        <p:blipFill>
          <a:blip r:embed="rId3" cstate="print"/>
          <a:srcRect/>
          <a:stretch>
            <a:fillRect/>
          </a:stretch>
        </p:blipFill>
        <p:spPr bwMode="auto">
          <a:xfrm>
            <a:off x="963313" y="942070"/>
            <a:ext cx="6895897" cy="5810755"/>
          </a:xfrm>
          <a:prstGeom prst="rect">
            <a:avLst/>
          </a:prstGeom>
          <a:noFill/>
        </p:spPr>
      </p:pic>
      <p:sp>
        <p:nvSpPr>
          <p:cNvPr id="7" name="Title 6"/>
          <p:cNvSpPr>
            <a:spLocks noGrp="1"/>
          </p:cNvSpPr>
          <p:nvPr>
            <p:ph type="title"/>
          </p:nvPr>
        </p:nvSpPr>
        <p:spPr/>
        <p:txBody>
          <a:bodyPr>
            <a:normAutofit/>
          </a:bodyPr>
          <a:lstStyle/>
          <a:p>
            <a:r>
              <a:rPr lang="en-US" dirty="0" smtClean="0"/>
              <a:t>Verifying Routing Cost Roll-Up</a:t>
            </a:r>
            <a:endParaRPr lang="en-US" dirty="0"/>
          </a:p>
        </p:txBody>
      </p:sp>
      <p:sp>
        <p:nvSpPr>
          <p:cNvPr id="104453" name="Rectangle 9"/>
          <p:cNvSpPr>
            <a:spLocks noChangeArrowheads="1"/>
          </p:cNvSpPr>
          <p:nvPr/>
        </p:nvSpPr>
        <p:spPr bwMode="auto">
          <a:xfrm>
            <a:off x="2349661" y="4896092"/>
            <a:ext cx="868101" cy="137738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4454" name="Rectangle 10"/>
          <p:cNvSpPr>
            <a:spLocks noChangeArrowheads="1"/>
          </p:cNvSpPr>
          <p:nvPr/>
        </p:nvSpPr>
        <p:spPr bwMode="auto">
          <a:xfrm>
            <a:off x="937549" y="5926240"/>
            <a:ext cx="4861367" cy="36442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 name="Rectangle 9"/>
          <p:cNvSpPr>
            <a:spLocks noChangeArrowheads="1"/>
          </p:cNvSpPr>
          <p:nvPr/>
        </p:nvSpPr>
        <p:spPr bwMode="auto">
          <a:xfrm>
            <a:off x="6111433" y="4780345"/>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1" name="Rectangle 10"/>
          <p:cNvSpPr>
            <a:spLocks noChangeArrowheads="1"/>
          </p:cNvSpPr>
          <p:nvPr/>
        </p:nvSpPr>
        <p:spPr bwMode="auto">
          <a:xfrm>
            <a:off x="5995686" y="2986269"/>
            <a:ext cx="868101" cy="3703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Business Data Summary – Continued </a:t>
            </a:r>
            <a:endParaRPr lang="en-US" dirty="0"/>
          </a:p>
        </p:txBody>
      </p:sp>
      <p:graphicFrame>
        <p:nvGraphicFramePr>
          <p:cNvPr id="4" name="Table 3"/>
          <p:cNvGraphicFramePr>
            <a:graphicFrameLocks noGrp="1"/>
          </p:cNvGraphicFramePr>
          <p:nvPr/>
        </p:nvGraphicFramePr>
        <p:xfrm>
          <a:off x="449943" y="1215938"/>
          <a:ext cx="8215086" cy="4108410"/>
        </p:xfrm>
        <a:graphic>
          <a:graphicData uri="http://schemas.openxmlformats.org/drawingml/2006/table">
            <a:tbl>
              <a:tblPr firstRow="1" bandRow="1">
                <a:tableStyleId>{5C22544A-7EE6-4342-B048-85BDC9FD1C3A}</a:tableStyleId>
              </a:tblPr>
              <a:tblGrid>
                <a:gridCol w="1181602"/>
                <a:gridCol w="2295287"/>
                <a:gridCol w="4738197"/>
              </a:tblGrid>
              <a:tr h="450810">
                <a:tc>
                  <a:txBody>
                    <a:bodyPr/>
                    <a:lstStyle/>
                    <a:p>
                      <a:r>
                        <a:rPr lang="en-US" dirty="0" smtClean="0"/>
                        <a:t>Level</a:t>
                      </a:r>
                      <a:endParaRPr lang="en-US" dirty="0"/>
                    </a:p>
                  </a:txBody>
                  <a:tcPr/>
                </a:tc>
                <a:tc>
                  <a:txBody>
                    <a:bodyPr/>
                    <a:lstStyle/>
                    <a:p>
                      <a:r>
                        <a:rPr lang="en-US" dirty="0" smtClean="0"/>
                        <a:t>Category</a:t>
                      </a:r>
                      <a:endParaRPr lang="en-US" dirty="0"/>
                    </a:p>
                  </a:txBody>
                  <a:tcPr/>
                </a:tc>
                <a:tc>
                  <a:txBody>
                    <a:bodyPr/>
                    <a:lstStyle/>
                    <a:p>
                      <a:r>
                        <a:rPr lang="en-US" dirty="0" smtClean="0"/>
                        <a:t>Detailed Data Types</a:t>
                      </a:r>
                      <a:endParaRPr lang="en-US" dirty="0"/>
                    </a:p>
                  </a:txBody>
                  <a:tcPr/>
                </a:tc>
              </a:tr>
              <a:tr h="1403462">
                <a:tc>
                  <a:txBody>
                    <a:bodyPr/>
                    <a:lstStyle/>
                    <a:p>
                      <a:r>
                        <a:rPr lang="en-US" sz="1500" dirty="0" smtClean="0"/>
                        <a:t>Domain</a:t>
                      </a:r>
                      <a:endParaRPr lang="en-US" sz="1500" dirty="0"/>
                    </a:p>
                  </a:txBody>
                  <a:tcPr marL="27432" marR="0" marT="0" marB="0"/>
                </a:tc>
                <a:tc>
                  <a:txBody>
                    <a:bodyPr/>
                    <a:lstStyle/>
                    <a:p>
                      <a:r>
                        <a:rPr lang="en-US" sz="1500" dirty="0" smtClean="0"/>
                        <a:t>Financial data</a:t>
                      </a:r>
                    </a:p>
                    <a:p>
                      <a:endParaRPr lang="en-US" sz="1500" dirty="0" smtClean="0"/>
                    </a:p>
                    <a:p>
                      <a:endParaRPr lang="en-US" sz="1500" dirty="0" smtClean="0"/>
                    </a:p>
                    <a:p>
                      <a:r>
                        <a:rPr lang="en-US" sz="1500" dirty="0" smtClean="0"/>
                        <a:t>Operational data</a:t>
                      </a:r>
                    </a:p>
                    <a:p>
                      <a:endParaRPr lang="en-US" sz="1500" dirty="0" smtClean="0"/>
                    </a:p>
                    <a:p>
                      <a:endParaRPr lang="en-US" sz="1500" dirty="0" smtClean="0"/>
                    </a:p>
                    <a:p>
                      <a:r>
                        <a:rPr lang="en-US" sz="1500" dirty="0" smtClean="0"/>
                        <a:t>Orders</a:t>
                      </a:r>
                    </a:p>
                  </a:txBody>
                  <a:tcPr marL="27432" marR="0" marT="0" marB="0"/>
                </a:tc>
                <a:tc>
                  <a:txBody>
                    <a:bodyPr/>
                    <a:lstStyle/>
                    <a:p>
                      <a:pPr marL="174625" indent="-174625">
                        <a:buFont typeface="Arial" pitchFamily="34" charset="0"/>
                        <a:buChar char="•"/>
                      </a:pPr>
                      <a:r>
                        <a:rPr lang="en-US" sz="1500" dirty="0" smtClean="0"/>
                        <a:t>COA mask (combination of account/sub-account/cost center/project), GL periods</a:t>
                      </a:r>
                    </a:p>
                    <a:p>
                      <a:endParaRPr lang="en-US" sz="1500" dirty="0" smtClean="0"/>
                    </a:p>
                    <a:p>
                      <a:pPr marL="174625" indent="-174625">
                        <a:buFont typeface="Arial" pitchFamily="34" charset="0"/>
                        <a:buChar char="•"/>
                      </a:pPr>
                      <a:r>
                        <a:rPr lang="en-US" sz="1500" dirty="0" smtClean="0"/>
                        <a:t>Sites, locations, items, default accounts, generalized codes</a:t>
                      </a:r>
                    </a:p>
                    <a:p>
                      <a:endParaRPr lang="en-US" sz="1500" dirty="0" smtClean="0"/>
                    </a:p>
                    <a:p>
                      <a:pPr marL="174625" indent="-174625">
                        <a:buFont typeface="Arial" pitchFamily="34" charset="0"/>
                        <a:buChar char="•"/>
                      </a:pPr>
                      <a:r>
                        <a:rPr lang="en-US" sz="1500" dirty="0" smtClean="0"/>
                        <a:t>Purchase orders, sales orders, work orders, distribution orders, service calls</a:t>
                      </a:r>
                      <a:br>
                        <a:rPr lang="en-US" sz="1500" dirty="0" smtClean="0"/>
                      </a:br>
                      <a:endParaRPr lang="en-US" sz="1500" dirty="0" smtClean="0"/>
                    </a:p>
                  </a:txBody>
                  <a:tcPr marL="27432" marR="0" marT="0" marB="0"/>
                </a:tc>
              </a:tr>
              <a:tr h="701731">
                <a:tc>
                  <a:txBody>
                    <a:bodyPr/>
                    <a:lstStyle/>
                    <a:p>
                      <a:r>
                        <a:rPr lang="en-US" sz="1500" dirty="0" smtClean="0"/>
                        <a:t>Entity</a:t>
                      </a:r>
                      <a:endParaRPr lang="en-US" sz="1500" dirty="0"/>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1500" dirty="0" smtClean="0"/>
                        <a:t>Financial data</a:t>
                      </a:r>
                    </a:p>
                  </a:txBody>
                  <a:tcPr marL="27432" marR="0" marT="0" marB="0"/>
                </a:tc>
                <a:tc>
                  <a:txBody>
                    <a:bodyPr/>
                    <a:lstStyle/>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Employees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Bank account numbers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Period closing statuses</a:t>
                      </a:r>
                    </a:p>
                    <a:p>
                      <a:pPr marL="174625" marR="0" indent="-174625"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General ledger and sub-ledger transactions and balances</a:t>
                      </a:r>
                    </a:p>
                    <a:p>
                      <a:pPr marL="0" marR="0" indent="0" algn="l" defTabSz="457200" rtl="0" eaLnBrk="1" fontAlgn="auto" latinLnBrk="0" hangingPunct="1">
                        <a:lnSpc>
                          <a:spcPct val="100000"/>
                        </a:lnSpc>
                        <a:spcBef>
                          <a:spcPts val="0"/>
                        </a:spcBef>
                        <a:spcAft>
                          <a:spcPts val="0"/>
                        </a:spcAft>
                        <a:buClrTx/>
                        <a:buSzTx/>
                        <a:buFont typeface="Arial" pitchFamily="34" charset="0"/>
                        <a:buChar char="•"/>
                        <a:tabLst/>
                        <a:defRPr/>
                      </a:pPr>
                      <a:r>
                        <a:rPr lang="en-US" sz="1500" dirty="0" smtClean="0"/>
                        <a:t>  Transaction numbering</a:t>
                      </a:r>
                      <a:br>
                        <a:rPr lang="en-US" sz="1500" dirty="0" smtClean="0"/>
                      </a:br>
                      <a:endParaRPr lang="en-US" sz="1500" dirty="0" smtClean="0"/>
                    </a:p>
                  </a:txBody>
                  <a:tcPr marL="27432" marR="0" marT="0" marB="0"/>
                </a:tc>
              </a:tr>
            </a:tbl>
          </a:graphicData>
        </a:graphic>
      </p:graphicFrame>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C:\Users\qgl\AppData\Local\Temp\SNAGHTML1a104d8.PNG"/>
          <p:cNvPicPr>
            <a:picLocks noChangeAspect="1" noChangeArrowheads="1"/>
          </p:cNvPicPr>
          <p:nvPr/>
        </p:nvPicPr>
        <p:blipFill>
          <a:blip r:embed="rId3" cstate="print"/>
          <a:srcRect/>
          <a:stretch>
            <a:fillRect/>
          </a:stretch>
        </p:blipFill>
        <p:spPr bwMode="auto">
          <a:xfrm>
            <a:off x="699586" y="772088"/>
            <a:ext cx="7460566" cy="5791755"/>
          </a:xfrm>
          <a:prstGeom prst="rect">
            <a:avLst/>
          </a:prstGeom>
          <a:noFill/>
        </p:spPr>
      </p:pic>
      <p:sp>
        <p:nvSpPr>
          <p:cNvPr id="6" name="Title 5"/>
          <p:cNvSpPr>
            <a:spLocks noGrp="1"/>
          </p:cNvSpPr>
          <p:nvPr>
            <p:ph type="title"/>
          </p:nvPr>
        </p:nvSpPr>
        <p:spPr/>
        <p:txBody>
          <a:bodyPr>
            <a:normAutofit/>
          </a:bodyPr>
          <a:lstStyle/>
          <a:p>
            <a:r>
              <a:rPr lang="en-US" dirty="0" smtClean="0"/>
              <a:t>Running Product Structure Cost Roll-Up</a:t>
            </a:r>
            <a:endParaRPr lang="en-US" dirty="0"/>
          </a:p>
        </p:txBody>
      </p:sp>
      <p:sp>
        <p:nvSpPr>
          <p:cNvPr id="105477" name="Rectangle 9"/>
          <p:cNvSpPr>
            <a:spLocks noChangeArrowheads="1"/>
          </p:cNvSpPr>
          <p:nvPr/>
        </p:nvSpPr>
        <p:spPr bwMode="auto">
          <a:xfrm>
            <a:off x="1174468" y="1918155"/>
            <a:ext cx="1186767" cy="281035"/>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9"/>
          <p:cNvSpPr>
            <a:spLocks noChangeArrowheads="1"/>
          </p:cNvSpPr>
          <p:nvPr/>
        </p:nvSpPr>
        <p:spPr bwMode="auto">
          <a:xfrm>
            <a:off x="931400" y="2439016"/>
            <a:ext cx="7031982" cy="327333"/>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5" name="Picture 3" descr="C:\Users\qgl\AppData\Local\Temp\SNAGHTML1a72fce.PNG"/>
          <p:cNvPicPr>
            <a:picLocks noChangeAspect="1" noChangeArrowheads="1"/>
          </p:cNvPicPr>
          <p:nvPr/>
        </p:nvPicPr>
        <p:blipFill>
          <a:blip r:embed="rId3" cstate="print"/>
          <a:srcRect/>
          <a:stretch>
            <a:fillRect/>
          </a:stretch>
        </p:blipFill>
        <p:spPr bwMode="auto">
          <a:xfrm>
            <a:off x="1289893" y="821802"/>
            <a:ext cx="6395559" cy="5544274"/>
          </a:xfrm>
          <a:prstGeom prst="rect">
            <a:avLst/>
          </a:prstGeom>
          <a:noFill/>
        </p:spPr>
      </p:pic>
      <p:sp>
        <p:nvSpPr>
          <p:cNvPr id="7" name="Title 6"/>
          <p:cNvSpPr>
            <a:spLocks noGrp="1"/>
          </p:cNvSpPr>
          <p:nvPr>
            <p:ph type="title"/>
          </p:nvPr>
        </p:nvSpPr>
        <p:spPr/>
        <p:txBody>
          <a:bodyPr>
            <a:normAutofit/>
          </a:bodyPr>
          <a:lstStyle/>
          <a:p>
            <a:r>
              <a:rPr lang="en-US" dirty="0" smtClean="0"/>
              <a:t>Verifying Product Structure Cost Roll-up</a:t>
            </a:r>
            <a:endParaRPr lang="en-US" dirty="0"/>
          </a:p>
        </p:txBody>
      </p:sp>
      <p:sp>
        <p:nvSpPr>
          <p:cNvPr id="106501" name="Rectangle 9"/>
          <p:cNvSpPr>
            <a:spLocks noChangeArrowheads="1"/>
          </p:cNvSpPr>
          <p:nvPr/>
        </p:nvSpPr>
        <p:spPr bwMode="auto">
          <a:xfrm>
            <a:off x="3680749" y="4498609"/>
            <a:ext cx="913678" cy="13697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6502" name="Rectangle 10"/>
          <p:cNvSpPr>
            <a:spLocks noChangeArrowheads="1"/>
          </p:cNvSpPr>
          <p:nvPr/>
        </p:nvSpPr>
        <p:spPr bwMode="auto">
          <a:xfrm>
            <a:off x="2496262" y="4498609"/>
            <a:ext cx="3383677" cy="425590"/>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2" name="Picture 4" descr="C:\Users\qgl\AppData\Local\Temp\SNAGHTML1b58f6b.PNG"/>
          <p:cNvPicPr>
            <a:picLocks noChangeAspect="1" noChangeArrowheads="1"/>
          </p:cNvPicPr>
          <p:nvPr/>
        </p:nvPicPr>
        <p:blipFill>
          <a:blip r:embed="rId3" cstate="print"/>
          <a:srcRect/>
          <a:stretch>
            <a:fillRect/>
          </a:stretch>
        </p:blipFill>
        <p:spPr bwMode="auto">
          <a:xfrm>
            <a:off x="281048" y="1013713"/>
            <a:ext cx="8677758" cy="5198420"/>
          </a:xfrm>
          <a:prstGeom prst="rect">
            <a:avLst/>
          </a:prstGeom>
          <a:noFill/>
        </p:spPr>
      </p:pic>
      <p:sp>
        <p:nvSpPr>
          <p:cNvPr id="8" name="Title 7"/>
          <p:cNvSpPr>
            <a:spLocks noGrp="1"/>
          </p:cNvSpPr>
          <p:nvPr>
            <p:ph type="title"/>
          </p:nvPr>
        </p:nvSpPr>
        <p:spPr/>
        <p:txBody>
          <a:bodyPr>
            <a:normAutofit/>
          </a:bodyPr>
          <a:lstStyle/>
          <a:p>
            <a:r>
              <a:rPr lang="en-US" dirty="0" smtClean="0"/>
              <a:t>Move Current Cost Set to GL</a:t>
            </a:r>
            <a:endParaRPr lang="en-US" dirty="0"/>
          </a:p>
        </p:txBody>
      </p:sp>
      <p:grpSp>
        <p:nvGrpSpPr>
          <p:cNvPr id="2" name="Group 6"/>
          <p:cNvGrpSpPr/>
          <p:nvPr/>
        </p:nvGrpSpPr>
        <p:grpSpPr>
          <a:xfrm>
            <a:off x="401738" y="1840377"/>
            <a:ext cx="7619900" cy="2500132"/>
            <a:chOff x="401738" y="2296691"/>
            <a:chExt cx="7619900" cy="2500132"/>
          </a:xfrm>
        </p:grpSpPr>
        <p:sp>
          <p:nvSpPr>
            <p:cNvPr id="107525" name="Rectangle 9"/>
            <p:cNvSpPr>
              <a:spLocks noChangeArrowheads="1"/>
            </p:cNvSpPr>
            <p:nvPr/>
          </p:nvSpPr>
          <p:spPr bwMode="auto">
            <a:xfrm>
              <a:off x="1800225" y="2296691"/>
              <a:ext cx="6221413" cy="78707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7526" name="Rectangle 10"/>
            <p:cNvSpPr>
              <a:spLocks noChangeArrowheads="1"/>
            </p:cNvSpPr>
            <p:nvPr/>
          </p:nvSpPr>
          <p:spPr bwMode="auto">
            <a:xfrm>
              <a:off x="401738" y="4536553"/>
              <a:ext cx="7110232" cy="260270"/>
            </a:xfrm>
            <a:prstGeom prst="rect">
              <a:avLst/>
            </a:prstGeom>
            <a:noFill/>
            <a:ln w="28575" algn="ctr">
              <a:solidFill>
                <a:srgbClr val="FF0000"/>
              </a:solidFill>
              <a:miter lim="800000"/>
              <a:headEnd/>
              <a:tailEnd/>
            </a:ln>
          </p:spPr>
          <p:txBody>
            <a:bodyPr wrap="none" tIns="91440" bIns="91440" anchor="ctr"/>
            <a:lstStyle/>
            <a:p>
              <a:endParaRPr lang="en-US" dirty="0"/>
            </a:p>
          </p:txBody>
        </p:sp>
      </p:gr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Rectangle 2"/>
          <p:cNvSpPr>
            <a:spLocks noGrp="1" noChangeArrowheads="1"/>
          </p:cNvSpPr>
          <p:nvPr>
            <p:ph type="title"/>
          </p:nvPr>
        </p:nvSpPr>
        <p:spPr/>
        <p:txBody>
          <a:bodyPr/>
          <a:lstStyle/>
          <a:p>
            <a:pPr eaLnBrk="1" hangingPunct="1"/>
            <a:r>
              <a:rPr lang="en-US" dirty="0" smtClean="0"/>
              <a:t>Current Cost Set Move to GL Set</a:t>
            </a:r>
          </a:p>
        </p:txBody>
      </p:sp>
      <p:pic>
        <p:nvPicPr>
          <p:cNvPr id="11269" name="Picture 5" descr="C:\Users\qgl\AppData\Local\Temp\SNAGHTML1bbf11a.PNG"/>
          <p:cNvPicPr>
            <a:picLocks noChangeAspect="1" noChangeArrowheads="1"/>
          </p:cNvPicPr>
          <p:nvPr/>
        </p:nvPicPr>
        <p:blipFill>
          <a:blip r:embed="rId3" cstate="print"/>
          <a:srcRect/>
          <a:stretch>
            <a:fillRect/>
          </a:stretch>
        </p:blipFill>
        <p:spPr bwMode="auto">
          <a:xfrm>
            <a:off x="146879" y="1121002"/>
            <a:ext cx="8973971" cy="3057465"/>
          </a:xfrm>
          <a:prstGeom prst="rect">
            <a:avLst/>
          </a:prstGeom>
          <a:noFill/>
        </p:spPr>
      </p:pic>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Users\qgl\AppData\Local\Temp\SNAGHTML2d7a3bc.PNG"/>
          <p:cNvPicPr>
            <a:picLocks noChangeAspect="1" noChangeArrowheads="1"/>
          </p:cNvPicPr>
          <p:nvPr/>
        </p:nvPicPr>
        <p:blipFill>
          <a:blip r:embed="rId3" cstate="print"/>
          <a:srcRect/>
          <a:stretch>
            <a:fillRect/>
          </a:stretch>
        </p:blipFill>
        <p:spPr bwMode="auto">
          <a:xfrm>
            <a:off x="1451939" y="1062638"/>
            <a:ext cx="5735939" cy="5317187"/>
          </a:xfrm>
          <a:prstGeom prst="rect">
            <a:avLst/>
          </a:prstGeom>
          <a:noFill/>
        </p:spPr>
      </p:pic>
      <p:sp>
        <p:nvSpPr>
          <p:cNvPr id="7" name="Title 6"/>
          <p:cNvSpPr>
            <a:spLocks noGrp="1"/>
          </p:cNvSpPr>
          <p:nvPr>
            <p:ph type="title"/>
          </p:nvPr>
        </p:nvSpPr>
        <p:spPr/>
        <p:txBody>
          <a:bodyPr>
            <a:normAutofit/>
          </a:bodyPr>
          <a:lstStyle/>
          <a:p>
            <a:r>
              <a:rPr lang="en-US" dirty="0" smtClean="0"/>
              <a:t>Verifying Current and GL Cost Sets</a:t>
            </a:r>
            <a:endParaRPr lang="en-US" dirty="0"/>
          </a:p>
        </p:txBody>
      </p:sp>
      <p:sp>
        <p:nvSpPr>
          <p:cNvPr id="109573" name="Rectangle 9"/>
          <p:cNvSpPr>
            <a:spLocks noChangeArrowheads="1"/>
          </p:cNvSpPr>
          <p:nvPr/>
        </p:nvSpPr>
        <p:spPr bwMode="auto">
          <a:xfrm>
            <a:off x="1473020" y="3112545"/>
            <a:ext cx="506667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109574" name="Rectangle 11"/>
          <p:cNvSpPr>
            <a:spLocks noChangeArrowheads="1"/>
          </p:cNvSpPr>
          <p:nvPr/>
        </p:nvSpPr>
        <p:spPr bwMode="auto">
          <a:xfrm>
            <a:off x="1473020" y="4678745"/>
            <a:ext cx="5089826" cy="385762"/>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a source of cost information that the system uses to calculate cost? </a:t>
            </a:r>
          </a:p>
          <a:p>
            <a:pPr marL="971550" lvl="1" indent="-514350">
              <a:spcBef>
                <a:spcPts val="1200"/>
              </a:spcBef>
              <a:spcAft>
                <a:spcPts val="1200"/>
              </a:spcAft>
              <a:buFont typeface="+mj-lt"/>
              <a:buAutoNum type="alphaLcPeriod"/>
            </a:pPr>
            <a:r>
              <a:rPr lang="en-US" dirty="0" smtClean="0"/>
              <a:t>Yield at each operation	</a:t>
            </a:r>
          </a:p>
          <a:p>
            <a:pPr marL="971550" lvl="1" indent="-514350">
              <a:spcAft>
                <a:spcPts val="1200"/>
              </a:spcAft>
              <a:buFont typeface="+mj-lt"/>
              <a:buAutoNum type="alphaLcPeriod"/>
            </a:pPr>
            <a:r>
              <a:rPr lang="en-US" dirty="0" smtClean="0"/>
              <a:t>Item order quantity	</a:t>
            </a:r>
          </a:p>
          <a:p>
            <a:pPr marL="971550" lvl="1" indent="-514350">
              <a:spcAft>
                <a:spcPts val="1200"/>
              </a:spcAft>
              <a:buFont typeface="+mj-lt"/>
              <a:buAutoNum type="alphaLcPeriod"/>
            </a:pPr>
            <a:r>
              <a:rPr lang="en-US" dirty="0" smtClean="0"/>
              <a:t>Variable burden at each work center	</a:t>
            </a:r>
          </a:p>
          <a:p>
            <a:pPr marL="971550" lvl="1" indent="-514350">
              <a:spcAft>
                <a:spcPts val="1200"/>
              </a:spcAft>
              <a:buFont typeface="+mj-lt"/>
              <a:buAutoNum type="alphaLcPeriod"/>
            </a:pPr>
            <a:r>
              <a:rPr lang="en-US" dirty="0" smtClean="0"/>
              <a:t>Efficiency and utility of each machine	</a:t>
            </a:r>
          </a:p>
          <a:p>
            <a:pPr marL="971550" lvl="1" indent="-514350">
              <a:spcAft>
                <a:spcPts val="1200"/>
              </a:spcAft>
              <a:buFont typeface="+mj-lt"/>
              <a:buAutoNum type="alphaLcPeriod"/>
            </a:pPr>
            <a:r>
              <a:rPr lang="en-US" dirty="0" smtClean="0"/>
              <a:t>Labor and setup rates for each work center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You move the Current cost set to the GL cost set:</a:t>
            </a:r>
          </a:p>
          <a:p>
            <a:pPr marL="971550" lvl="1" indent="-514350">
              <a:spcBef>
                <a:spcPts val="1200"/>
              </a:spcBef>
              <a:spcAft>
                <a:spcPts val="1200"/>
              </a:spcAft>
              <a:buFont typeface="+mj-lt"/>
              <a:buAutoNum type="alphaLcPeriod"/>
            </a:pPr>
            <a:r>
              <a:rPr lang="en-US" dirty="0" smtClean="0"/>
              <a:t>At the end of each shop floor calendar day	</a:t>
            </a:r>
          </a:p>
          <a:p>
            <a:pPr marL="971550" lvl="1" indent="-514350">
              <a:spcAft>
                <a:spcPts val="1200"/>
              </a:spcAft>
              <a:buFont typeface="+mj-lt"/>
              <a:buAutoNum type="alphaLcPeriod"/>
            </a:pPr>
            <a:r>
              <a:rPr lang="en-US" dirty="0" smtClean="0"/>
              <a:t>Every month end	</a:t>
            </a:r>
          </a:p>
          <a:p>
            <a:pPr marL="971550" lvl="1" indent="-514350">
              <a:spcAft>
                <a:spcPts val="1200"/>
              </a:spcAft>
              <a:buFont typeface="+mj-lt"/>
              <a:buAutoNum type="alphaLcPeriod"/>
            </a:pPr>
            <a:r>
              <a:rPr lang="en-US" dirty="0" smtClean="0"/>
              <a:t>Every quarter	</a:t>
            </a:r>
          </a:p>
          <a:p>
            <a:pPr marL="971550" lvl="1" indent="-514350">
              <a:spcAft>
                <a:spcPts val="1200"/>
              </a:spcAft>
              <a:buFont typeface="+mj-lt"/>
              <a:buAutoNum type="alphaLcPeriod"/>
            </a:pPr>
            <a:r>
              <a:rPr lang="en-US" dirty="0" smtClean="0"/>
              <a:t>On an annual basis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During routing cost roll-up, you can roll up all of the following elements EXCEPT:</a:t>
            </a:r>
          </a:p>
          <a:p>
            <a:pPr marL="971550" lvl="1" indent="-514350">
              <a:spcBef>
                <a:spcPts val="1200"/>
              </a:spcBef>
              <a:spcAft>
                <a:spcPts val="1200"/>
              </a:spcAft>
              <a:buFont typeface="+mj-lt"/>
              <a:buAutoNum type="alphaLcPeriod"/>
            </a:pPr>
            <a:r>
              <a:rPr lang="en-US" dirty="0" smtClean="0"/>
              <a:t>Material cost	</a:t>
            </a:r>
          </a:p>
          <a:p>
            <a:pPr marL="971550" lvl="1" indent="-514350">
              <a:spcAft>
                <a:spcPts val="1200"/>
              </a:spcAft>
              <a:buFont typeface="+mj-lt"/>
              <a:buAutoNum type="alphaLcPeriod"/>
            </a:pPr>
            <a:r>
              <a:rPr lang="en-US" dirty="0" smtClean="0"/>
              <a:t>Lead time	</a:t>
            </a:r>
          </a:p>
          <a:p>
            <a:pPr marL="971550" lvl="1" indent="-514350">
              <a:spcAft>
                <a:spcPts val="1200"/>
              </a:spcAft>
              <a:buFont typeface="+mj-lt"/>
              <a:buAutoNum type="alphaLcPeriod"/>
            </a:pPr>
            <a:r>
              <a:rPr lang="en-US" dirty="0" smtClean="0"/>
              <a:t>Burden cost	</a:t>
            </a:r>
          </a:p>
          <a:p>
            <a:pPr marL="971550" lvl="1" indent="-514350">
              <a:spcAft>
                <a:spcPts val="1200"/>
              </a:spcAft>
              <a:buFont typeface="+mj-lt"/>
              <a:buAutoNum type="alphaLcPeriod"/>
            </a:pPr>
            <a:r>
              <a:rPr lang="en-US" dirty="0" smtClean="0"/>
              <a:t>Item yield	</a:t>
            </a:r>
          </a:p>
          <a:p>
            <a:pPr marL="971550" lvl="1" indent="-514350">
              <a:spcAft>
                <a:spcPts val="1200"/>
              </a:spcAft>
              <a:buFont typeface="+mj-lt"/>
              <a:buAutoNum type="alphaLcPeriod"/>
            </a:pPr>
            <a:r>
              <a:rPr lang="en-US" dirty="0" smtClean="0"/>
              <a:t>Subcontract cost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d</a:t>
            </a:r>
          </a:p>
          <a:p>
            <a:pPr marL="514350" indent="-514350">
              <a:buFont typeface="+mj-lt"/>
              <a:buAutoNum type="arabicPeriod"/>
            </a:pPr>
            <a:r>
              <a:rPr lang="en-US" dirty="0" smtClean="0"/>
              <a:t>d</a:t>
            </a:r>
          </a:p>
          <a:p>
            <a:pPr marL="514350" indent="-514350">
              <a:buFont typeface="+mj-lt"/>
              <a:buAutoNum type="arabicPeriod"/>
            </a:pPr>
            <a:r>
              <a:rPr lang="en-US" dirty="0" smtClean="0"/>
              <a:t>a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Exercise</a:t>
            </a:r>
            <a:endParaRPr lang="en-US" dirty="0"/>
          </a:p>
        </p:txBody>
      </p:sp>
      <p:pic>
        <p:nvPicPr>
          <p:cNvPr id="113668"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Shared Data Sets</a:t>
            </a:r>
          </a:p>
        </p:txBody>
      </p:sp>
      <p:sp>
        <p:nvSpPr>
          <p:cNvPr id="18" name="Content Placeholder 1"/>
          <p:cNvSpPr>
            <a:spLocks noGrp="1"/>
          </p:cNvSpPr>
          <p:nvPr>
            <p:ph idx="1"/>
          </p:nvPr>
        </p:nvSpPr>
        <p:spPr>
          <a:xfrm>
            <a:off x="457200" y="891610"/>
            <a:ext cx="8229600" cy="5424523"/>
          </a:xfrm>
        </p:spPr>
        <p:txBody>
          <a:bodyPr/>
          <a:lstStyle/>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A domain points to one shared set by type</a:t>
            </a:r>
          </a:p>
          <a:p>
            <a:pPr marL="338138" indent="-338138" defTabSz="449263">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GB" dirty="0" smtClean="0"/>
              <a:t>Multiple domains can use same shared set</a:t>
            </a:r>
          </a:p>
          <a:p>
            <a:pPr>
              <a:buNone/>
            </a:pPr>
            <a:endParaRPr lang="en-US" dirty="0"/>
          </a:p>
        </p:txBody>
      </p:sp>
      <p:sp>
        <p:nvSpPr>
          <p:cNvPr id="20" name="Rectangle 7"/>
          <p:cNvSpPr>
            <a:spLocks noChangeArrowheads="1"/>
          </p:cNvSpPr>
          <p:nvPr/>
        </p:nvSpPr>
        <p:spPr bwMode="auto">
          <a:xfrm>
            <a:off x="5619510" y="5065689"/>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4</a:t>
            </a:r>
          </a:p>
        </p:txBody>
      </p:sp>
      <p:sp>
        <p:nvSpPr>
          <p:cNvPr id="21" name="Rectangle 8"/>
          <p:cNvSpPr>
            <a:spLocks noChangeArrowheads="1"/>
          </p:cNvSpPr>
          <p:nvPr/>
        </p:nvSpPr>
        <p:spPr bwMode="auto">
          <a:xfrm>
            <a:off x="7054610" y="506410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5</a:t>
            </a:r>
          </a:p>
        </p:txBody>
      </p:sp>
      <p:sp>
        <p:nvSpPr>
          <p:cNvPr id="22" name="Text Box 10"/>
          <p:cNvSpPr txBox="1">
            <a:spLocks noChangeArrowheads="1"/>
          </p:cNvSpPr>
          <p:nvPr/>
        </p:nvSpPr>
        <p:spPr bwMode="auto">
          <a:xfrm>
            <a:off x="5711417" y="2728015"/>
            <a:ext cx="2519603"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2</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2000 Revenues</a:t>
            </a:r>
          </a:p>
        </p:txBody>
      </p:sp>
      <p:sp>
        <p:nvSpPr>
          <p:cNvPr id="23" name="Rectangle 4"/>
          <p:cNvSpPr>
            <a:spLocks noChangeArrowheads="1"/>
          </p:cNvSpPr>
          <p:nvPr/>
        </p:nvSpPr>
        <p:spPr bwMode="auto">
          <a:xfrm>
            <a:off x="766522" y="5056164"/>
            <a:ext cx="1296988"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1</a:t>
            </a:r>
          </a:p>
        </p:txBody>
      </p:sp>
      <p:sp>
        <p:nvSpPr>
          <p:cNvPr id="24" name="Rectangle 5"/>
          <p:cNvSpPr>
            <a:spLocks noChangeArrowheads="1"/>
          </p:cNvSpPr>
          <p:nvPr/>
        </p:nvSpPr>
        <p:spPr bwMode="auto">
          <a:xfrm>
            <a:off x="22000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2</a:t>
            </a:r>
          </a:p>
        </p:txBody>
      </p:sp>
      <p:sp>
        <p:nvSpPr>
          <p:cNvPr id="25" name="Rectangle 6"/>
          <p:cNvSpPr>
            <a:spLocks noChangeArrowheads="1"/>
          </p:cNvSpPr>
          <p:nvPr/>
        </p:nvSpPr>
        <p:spPr bwMode="auto">
          <a:xfrm>
            <a:off x="3635135" y="5057752"/>
            <a:ext cx="1296987" cy="555625"/>
          </a:xfrm>
          <a:prstGeom prst="rect">
            <a:avLst/>
          </a:prstGeom>
          <a:solidFill>
            <a:srgbClr val="BCCEE8"/>
          </a:solidFill>
          <a:ln w="28575">
            <a:solidFill>
              <a:srgbClr val="4F4F4F"/>
            </a:solidFill>
            <a:miter lim="800000"/>
            <a:headEnd/>
            <a:tailEnd/>
          </a:ln>
          <a:effectLst>
            <a:outerShdw dist="53882" dir="2700000" algn="ctr" rotWithShape="0">
              <a:srgbClr val="808080"/>
            </a:outerShdw>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solidFill>
                  <a:srgbClr val="000000"/>
                </a:solidFill>
              </a:rPr>
              <a:t>Domain 3</a:t>
            </a:r>
          </a:p>
        </p:txBody>
      </p:sp>
      <p:sp>
        <p:nvSpPr>
          <p:cNvPr id="26" name="Text Box 9"/>
          <p:cNvSpPr txBox="1">
            <a:spLocks noChangeArrowheads="1"/>
          </p:cNvSpPr>
          <p:nvPr/>
        </p:nvSpPr>
        <p:spPr bwMode="auto">
          <a:xfrm>
            <a:off x="1629937" y="2671425"/>
            <a:ext cx="2471474" cy="1292662"/>
          </a:xfrm>
          <a:prstGeom prst="rect">
            <a:avLst/>
          </a:prstGeom>
          <a:solidFill>
            <a:schemeClr val="accent1">
              <a:lumMod val="20000"/>
              <a:lumOff val="80000"/>
            </a:schemeClr>
          </a:solidFill>
          <a:ln w="28575">
            <a:solidFill>
              <a:srgbClr val="4F4F4F"/>
            </a:solidFill>
            <a:miter lim="800000"/>
            <a:headEnd/>
            <a:tailEnd/>
          </a:ln>
          <a:effectLst/>
        </p:spPr>
        <p:txBody>
          <a:bodyPr wrap="square" lIns="90000" tIns="91440" rIns="90000" bIns="91440">
            <a:spAutoFit/>
          </a:bodyPr>
          <a:lstStyle/>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GL Accounts set 1</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100 Assets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200 Liabilities</a:t>
            </a:r>
          </a:p>
          <a:p>
            <a:pPr algn="l" defTabSz="449263">
              <a:buClr>
                <a:srgbClr val="FFFFFF"/>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solidFill>
                  <a:schemeClr val="tx1">
                    <a:lumMod val="75000"/>
                    <a:lumOff val="25000"/>
                  </a:schemeClr>
                </a:solidFill>
              </a:rPr>
              <a:t>300 Revenues</a:t>
            </a:r>
          </a:p>
        </p:txBody>
      </p:sp>
      <p:sp>
        <p:nvSpPr>
          <p:cNvPr id="27" name="Line 11"/>
          <p:cNvSpPr>
            <a:spLocks noChangeShapeType="1"/>
          </p:cNvSpPr>
          <p:nvPr/>
        </p:nvSpPr>
        <p:spPr bwMode="auto">
          <a:xfrm flipV="1">
            <a:off x="1391997" y="4020677"/>
            <a:ext cx="1265478" cy="1027550"/>
          </a:xfrm>
          <a:prstGeom prst="line">
            <a:avLst/>
          </a:prstGeom>
          <a:noFill/>
          <a:ln w="28575">
            <a:solidFill>
              <a:srgbClr val="4F4F4F"/>
            </a:solidFill>
            <a:miter lim="800000"/>
            <a:headEnd/>
            <a:tailEnd type="arrow" w="med" len="med"/>
          </a:ln>
          <a:effectLst/>
        </p:spPr>
        <p:txBody>
          <a:bodyPr/>
          <a:lstStyle/>
          <a:p>
            <a:endParaRPr lang="en-US" dirty="0"/>
          </a:p>
        </p:txBody>
      </p:sp>
      <p:sp>
        <p:nvSpPr>
          <p:cNvPr id="28" name="Line 12"/>
          <p:cNvSpPr>
            <a:spLocks noChangeShapeType="1"/>
          </p:cNvSpPr>
          <p:nvPr/>
        </p:nvSpPr>
        <p:spPr bwMode="auto">
          <a:xfrm flipV="1">
            <a:off x="2850910" y="4020677"/>
            <a:ext cx="1587" cy="1051362"/>
          </a:xfrm>
          <a:prstGeom prst="line">
            <a:avLst/>
          </a:prstGeom>
          <a:noFill/>
          <a:ln w="28575">
            <a:solidFill>
              <a:srgbClr val="4F4F4F"/>
            </a:solidFill>
            <a:miter lim="800000"/>
            <a:headEnd/>
            <a:tailEnd type="arrow" w="med" len="med"/>
          </a:ln>
          <a:effectLst/>
        </p:spPr>
        <p:txBody>
          <a:bodyPr/>
          <a:lstStyle/>
          <a:p>
            <a:endParaRPr lang="en-US" dirty="0"/>
          </a:p>
        </p:txBody>
      </p:sp>
      <p:sp>
        <p:nvSpPr>
          <p:cNvPr id="29" name="Line 13"/>
          <p:cNvSpPr>
            <a:spLocks noChangeShapeType="1"/>
          </p:cNvSpPr>
          <p:nvPr/>
        </p:nvSpPr>
        <p:spPr bwMode="auto">
          <a:xfrm flipH="1" flipV="1">
            <a:off x="3048000" y="4020677"/>
            <a:ext cx="1184035" cy="1038662"/>
          </a:xfrm>
          <a:prstGeom prst="line">
            <a:avLst/>
          </a:prstGeom>
          <a:noFill/>
          <a:ln w="28575">
            <a:solidFill>
              <a:srgbClr val="4F4F4F"/>
            </a:solidFill>
            <a:miter lim="800000"/>
            <a:headEnd/>
            <a:tailEnd type="arrow" w="med" len="med"/>
          </a:ln>
          <a:effectLst/>
        </p:spPr>
        <p:txBody>
          <a:bodyPr/>
          <a:lstStyle/>
          <a:p>
            <a:endParaRPr lang="en-US" dirty="0"/>
          </a:p>
        </p:txBody>
      </p:sp>
      <p:sp>
        <p:nvSpPr>
          <p:cNvPr id="30" name="Line 14"/>
          <p:cNvSpPr>
            <a:spLocks noChangeShapeType="1"/>
          </p:cNvSpPr>
          <p:nvPr/>
        </p:nvSpPr>
        <p:spPr bwMode="auto">
          <a:xfrm flipV="1">
            <a:off x="6283085" y="4051276"/>
            <a:ext cx="633412" cy="1004887"/>
          </a:xfrm>
          <a:prstGeom prst="line">
            <a:avLst/>
          </a:prstGeom>
          <a:noFill/>
          <a:ln w="28575">
            <a:solidFill>
              <a:srgbClr val="4F4F4F"/>
            </a:solidFill>
            <a:miter lim="800000"/>
            <a:headEnd/>
            <a:tailEnd type="arrow" w="med" len="med"/>
          </a:ln>
          <a:effectLst/>
        </p:spPr>
        <p:txBody>
          <a:bodyPr/>
          <a:lstStyle/>
          <a:p>
            <a:endParaRPr lang="en-US" dirty="0"/>
          </a:p>
        </p:txBody>
      </p:sp>
      <p:sp>
        <p:nvSpPr>
          <p:cNvPr id="31" name="Line 15"/>
          <p:cNvSpPr>
            <a:spLocks noChangeShapeType="1"/>
          </p:cNvSpPr>
          <p:nvPr/>
        </p:nvSpPr>
        <p:spPr bwMode="auto">
          <a:xfrm flipH="1" flipV="1">
            <a:off x="7054610" y="4051276"/>
            <a:ext cx="622300" cy="1004887"/>
          </a:xfrm>
          <a:prstGeom prst="line">
            <a:avLst/>
          </a:prstGeom>
          <a:noFill/>
          <a:ln w="28575">
            <a:solidFill>
              <a:srgbClr val="4F4F4F"/>
            </a:solidFill>
            <a:miter lim="800000"/>
            <a:headEnd/>
            <a:tailEnd type="arrow"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Shared Sets Example</a:t>
            </a:r>
            <a:endParaRPr lang="en-US" dirty="0"/>
          </a:p>
        </p:txBody>
      </p:sp>
      <p:sp>
        <p:nvSpPr>
          <p:cNvPr id="4" name="AutoShape 5"/>
          <p:cNvSpPr>
            <a:spLocks noChangeArrowheads="1"/>
          </p:cNvSpPr>
          <p:nvPr/>
        </p:nvSpPr>
        <p:spPr bwMode="auto">
          <a:xfrm>
            <a:off x="1987550" y="1762796"/>
            <a:ext cx="5151438" cy="3875088"/>
          </a:xfrm>
          <a:prstGeom prst="can">
            <a:avLst>
              <a:gd name="adj" fmla="val 20486"/>
            </a:avLst>
          </a:prstGeom>
          <a:solidFill>
            <a:schemeClr val="hlink"/>
          </a:solidFill>
          <a:ln w="57150">
            <a:solidFill>
              <a:srgbClr val="6287C6"/>
            </a:solidFill>
            <a:round/>
            <a:headEnd/>
            <a:tailEnd/>
          </a:ln>
          <a:effectLst/>
        </p:spPr>
        <p:txBody>
          <a:bodyPr wrap="none" anchor="ctr"/>
          <a:lstStyle/>
          <a:p>
            <a:endParaRPr lang="en-US" dirty="0"/>
          </a:p>
        </p:txBody>
      </p:sp>
      <p:sp>
        <p:nvSpPr>
          <p:cNvPr id="5" name="Rectangle 6"/>
          <p:cNvSpPr>
            <a:spLocks noChangeArrowheads="1"/>
          </p:cNvSpPr>
          <p:nvPr/>
        </p:nvSpPr>
        <p:spPr bwMode="auto">
          <a:xfrm>
            <a:off x="2084966" y="3586834"/>
            <a:ext cx="979488" cy="950912"/>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1</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EUR</a:t>
            </a:r>
          </a:p>
        </p:txBody>
      </p:sp>
      <p:sp>
        <p:nvSpPr>
          <p:cNvPr id="6" name="Rectangle 7"/>
          <p:cNvSpPr>
            <a:spLocks noChangeArrowheads="1"/>
          </p:cNvSpPr>
          <p:nvPr/>
        </p:nvSpPr>
        <p:spPr bwMode="auto">
          <a:xfrm>
            <a:off x="3064453" y="3585246"/>
            <a:ext cx="979487"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2</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GBP</a:t>
            </a:r>
          </a:p>
        </p:txBody>
      </p:sp>
      <p:sp>
        <p:nvSpPr>
          <p:cNvPr id="7" name="Rectangle 8"/>
          <p:cNvSpPr>
            <a:spLocks noChangeArrowheads="1"/>
          </p:cNvSpPr>
          <p:nvPr/>
        </p:nvSpPr>
        <p:spPr bwMode="auto">
          <a:xfrm>
            <a:off x="4043941" y="3586834"/>
            <a:ext cx="979488" cy="946150"/>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3</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8" name="Rectangle 9"/>
          <p:cNvSpPr>
            <a:spLocks noChangeArrowheads="1"/>
          </p:cNvSpPr>
          <p:nvPr/>
        </p:nvSpPr>
        <p:spPr bwMode="auto">
          <a:xfrm>
            <a:off x="5023428" y="3585246"/>
            <a:ext cx="9794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4</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USD</a:t>
            </a:r>
          </a:p>
        </p:txBody>
      </p:sp>
      <p:sp>
        <p:nvSpPr>
          <p:cNvPr id="9" name="Rectangle 10"/>
          <p:cNvSpPr>
            <a:spLocks noChangeArrowheads="1"/>
          </p:cNvSpPr>
          <p:nvPr/>
        </p:nvSpPr>
        <p:spPr bwMode="auto">
          <a:xfrm>
            <a:off x="6002916" y="3585246"/>
            <a:ext cx="1055688" cy="950913"/>
          </a:xfrm>
          <a:prstGeom prst="rect">
            <a:avLst/>
          </a:prstGeom>
          <a:solidFill>
            <a:srgbClr val="BCCEE8"/>
          </a:solidFill>
          <a:ln w="9360">
            <a:solidFill>
              <a:schemeClr val="bg1"/>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Domain</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5</a:t>
            </a:r>
          </a:p>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CHF</a:t>
            </a:r>
          </a:p>
        </p:txBody>
      </p:sp>
      <p:sp>
        <p:nvSpPr>
          <p:cNvPr id="10" name="Text Box 11"/>
          <p:cNvSpPr txBox="1">
            <a:spLocks noChangeArrowheads="1"/>
          </p:cNvSpPr>
          <p:nvPr/>
        </p:nvSpPr>
        <p:spPr bwMode="auto">
          <a:xfrm>
            <a:off x="3383559" y="1895446"/>
            <a:ext cx="2158261" cy="492443"/>
          </a:xfrm>
          <a:prstGeom prst="rect">
            <a:avLst/>
          </a:prstGeom>
          <a:noFill/>
          <a:ln w="9525">
            <a:noFill/>
            <a:round/>
            <a:headEnd/>
            <a:tailEnd/>
          </a:ln>
          <a:effectLst/>
        </p:spPr>
        <p:txBody>
          <a:bodyPr wrap="none" lIns="90000" tIns="91440" rIns="90000" bIns="91440">
            <a:spAutoFit/>
          </a:bodyP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2000" b="1" dirty="0">
                <a:solidFill>
                  <a:schemeClr val="bg1"/>
                </a:solidFill>
              </a:rPr>
              <a:t>QAD EE </a:t>
            </a:r>
            <a:r>
              <a:rPr lang="en-GB" sz="2000" b="1" dirty="0" smtClean="0">
                <a:solidFill>
                  <a:schemeClr val="bg1"/>
                </a:solidFill>
              </a:rPr>
              <a:t>System</a:t>
            </a:r>
            <a:endParaRPr lang="en-GB" sz="2000" b="1" dirty="0">
              <a:solidFill>
                <a:schemeClr val="bg1"/>
              </a:solidFill>
            </a:endParaRPr>
          </a:p>
        </p:txBody>
      </p:sp>
      <p:sp>
        <p:nvSpPr>
          <p:cNvPr id="11" name="Rectangle 12"/>
          <p:cNvSpPr>
            <a:spLocks noChangeArrowheads="1"/>
          </p:cNvSpPr>
          <p:nvPr/>
        </p:nvSpPr>
        <p:spPr bwMode="auto">
          <a:xfrm>
            <a:off x="2144713" y="2807371"/>
            <a:ext cx="2806700" cy="550863"/>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algn="ct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1</a:t>
            </a:r>
          </a:p>
        </p:txBody>
      </p:sp>
      <p:sp>
        <p:nvSpPr>
          <p:cNvPr id="12" name="Rectangle 13"/>
          <p:cNvSpPr>
            <a:spLocks noChangeArrowheads="1"/>
          </p:cNvSpPr>
          <p:nvPr/>
        </p:nvSpPr>
        <p:spPr bwMode="auto">
          <a:xfrm>
            <a:off x="5110162" y="2816896"/>
            <a:ext cx="2028825" cy="533400"/>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600" dirty="0"/>
              <a:t>GL Account Set 2</a:t>
            </a:r>
          </a:p>
        </p:txBody>
      </p:sp>
      <p:sp>
        <p:nvSpPr>
          <p:cNvPr id="13" name="Rectangle 14"/>
          <p:cNvSpPr>
            <a:spLocks noChangeArrowheads="1"/>
          </p:cNvSpPr>
          <p:nvPr/>
        </p:nvSpPr>
        <p:spPr bwMode="auto">
          <a:xfrm>
            <a:off x="2165350" y="4798096"/>
            <a:ext cx="4727575" cy="509588"/>
          </a:xfrm>
          <a:prstGeom prst="rect">
            <a:avLst/>
          </a:prstGeom>
          <a:solidFill>
            <a:srgbClr val="BCCEE8"/>
          </a:solidFill>
          <a:ln w="9360">
            <a:solidFill>
              <a:srgbClr val="000000"/>
            </a:solidFill>
            <a:miter lim="800000"/>
            <a:headEnd/>
            <a:tailEnd/>
          </a:ln>
          <a:effectLst/>
        </p:spPr>
        <p:txBody>
          <a:bodyPr wrap="none" lIns="90000" tIns="91440" rIns="90000" bIns="91440" anchor="ctr"/>
          <a:lstStyle/>
          <a:p>
            <a:pPr defTabSz="449263">
              <a:buClr>
                <a:srgbClr val="000000"/>
              </a:buClr>
              <a:buSzPct val="100000"/>
              <a:buFont typeface="Tahoma" pitchFamily="34" charset="0"/>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sz="1800" dirty="0"/>
              <a:t>Customer Set 1</a:t>
            </a:r>
          </a:p>
        </p:txBody>
      </p:sp>
      <p:sp>
        <p:nvSpPr>
          <p:cNvPr id="14" name="Line 15"/>
          <p:cNvSpPr>
            <a:spLocks noChangeShapeType="1"/>
          </p:cNvSpPr>
          <p:nvPr/>
        </p:nvSpPr>
        <p:spPr bwMode="auto">
          <a:xfrm flipH="1" flipV="1">
            <a:off x="2549525" y="3334421"/>
            <a:ext cx="12700" cy="258763"/>
          </a:xfrm>
          <a:prstGeom prst="line">
            <a:avLst/>
          </a:prstGeom>
          <a:noFill/>
          <a:ln w="38160">
            <a:solidFill>
              <a:srgbClr val="000000"/>
            </a:solidFill>
            <a:miter lim="800000"/>
            <a:headEnd/>
            <a:tailEnd type="triangle" w="med" len="med"/>
          </a:ln>
          <a:effectLst/>
        </p:spPr>
        <p:txBody>
          <a:bodyPr/>
          <a:lstStyle/>
          <a:p>
            <a:endParaRPr lang="en-US" dirty="0"/>
          </a:p>
        </p:txBody>
      </p:sp>
      <p:sp>
        <p:nvSpPr>
          <p:cNvPr id="15" name="Line 16"/>
          <p:cNvSpPr>
            <a:spLocks noChangeShapeType="1"/>
          </p:cNvSpPr>
          <p:nvPr/>
        </p:nvSpPr>
        <p:spPr bwMode="auto">
          <a:xfrm flipV="1">
            <a:off x="3543300" y="334553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6" name="Line 17"/>
          <p:cNvSpPr>
            <a:spLocks noChangeShapeType="1"/>
          </p:cNvSpPr>
          <p:nvPr/>
        </p:nvSpPr>
        <p:spPr bwMode="auto">
          <a:xfrm flipV="1">
            <a:off x="4508500" y="3351884"/>
            <a:ext cx="1588" cy="239712"/>
          </a:xfrm>
          <a:prstGeom prst="line">
            <a:avLst/>
          </a:prstGeom>
          <a:noFill/>
          <a:ln w="38160">
            <a:solidFill>
              <a:srgbClr val="000000"/>
            </a:solidFill>
            <a:miter lim="800000"/>
            <a:headEnd/>
            <a:tailEnd type="triangle" w="med" len="med"/>
          </a:ln>
          <a:effectLst/>
        </p:spPr>
        <p:txBody>
          <a:bodyPr/>
          <a:lstStyle/>
          <a:p>
            <a:endParaRPr lang="en-US" dirty="0"/>
          </a:p>
        </p:txBody>
      </p:sp>
      <p:sp>
        <p:nvSpPr>
          <p:cNvPr id="17" name="Line 18"/>
          <p:cNvSpPr>
            <a:spLocks noChangeShapeType="1"/>
          </p:cNvSpPr>
          <p:nvPr/>
        </p:nvSpPr>
        <p:spPr bwMode="auto">
          <a:xfrm flipV="1">
            <a:off x="550545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8" name="Line 19"/>
          <p:cNvSpPr>
            <a:spLocks noChangeShapeType="1"/>
          </p:cNvSpPr>
          <p:nvPr/>
        </p:nvSpPr>
        <p:spPr bwMode="auto">
          <a:xfrm flipV="1">
            <a:off x="6464300" y="3345534"/>
            <a:ext cx="1588" cy="246062"/>
          </a:xfrm>
          <a:prstGeom prst="line">
            <a:avLst/>
          </a:prstGeom>
          <a:noFill/>
          <a:ln w="38160">
            <a:solidFill>
              <a:srgbClr val="000000"/>
            </a:solidFill>
            <a:miter lim="800000"/>
            <a:headEnd/>
            <a:tailEnd type="triangle" w="med" len="med"/>
          </a:ln>
          <a:effectLst/>
        </p:spPr>
        <p:txBody>
          <a:bodyPr/>
          <a:lstStyle/>
          <a:p>
            <a:endParaRPr lang="en-US" dirty="0"/>
          </a:p>
        </p:txBody>
      </p:sp>
      <p:sp>
        <p:nvSpPr>
          <p:cNvPr id="19" name="Line 20"/>
          <p:cNvSpPr>
            <a:spLocks noChangeShapeType="1"/>
          </p:cNvSpPr>
          <p:nvPr/>
        </p:nvSpPr>
        <p:spPr bwMode="auto">
          <a:xfrm>
            <a:off x="2578100" y="4537746"/>
            <a:ext cx="1588" cy="255588"/>
          </a:xfrm>
          <a:prstGeom prst="line">
            <a:avLst/>
          </a:prstGeom>
          <a:noFill/>
          <a:ln w="38160">
            <a:solidFill>
              <a:srgbClr val="000000"/>
            </a:solidFill>
            <a:miter lim="800000"/>
            <a:headEnd/>
            <a:tailEnd type="triangle" w="med" len="med"/>
          </a:ln>
          <a:effectLst/>
        </p:spPr>
        <p:txBody>
          <a:bodyPr/>
          <a:lstStyle/>
          <a:p>
            <a:endParaRPr lang="en-US" dirty="0"/>
          </a:p>
        </p:txBody>
      </p:sp>
      <p:sp>
        <p:nvSpPr>
          <p:cNvPr id="20" name="Line 21"/>
          <p:cNvSpPr>
            <a:spLocks noChangeShapeType="1"/>
          </p:cNvSpPr>
          <p:nvPr/>
        </p:nvSpPr>
        <p:spPr bwMode="auto">
          <a:xfrm>
            <a:off x="354965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1" name="Line 22"/>
          <p:cNvSpPr>
            <a:spLocks noChangeShapeType="1"/>
          </p:cNvSpPr>
          <p:nvPr/>
        </p:nvSpPr>
        <p:spPr bwMode="auto">
          <a:xfrm>
            <a:off x="4508500" y="4532984"/>
            <a:ext cx="1588" cy="2603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2" name="Line 23"/>
          <p:cNvSpPr>
            <a:spLocks noChangeShapeType="1"/>
          </p:cNvSpPr>
          <p:nvPr/>
        </p:nvSpPr>
        <p:spPr bwMode="auto">
          <a:xfrm>
            <a:off x="5505450" y="4526634"/>
            <a:ext cx="1588" cy="273050"/>
          </a:xfrm>
          <a:prstGeom prst="line">
            <a:avLst/>
          </a:prstGeom>
          <a:noFill/>
          <a:ln w="38160">
            <a:solidFill>
              <a:srgbClr val="000000"/>
            </a:solidFill>
            <a:miter lim="800000"/>
            <a:headEnd/>
            <a:tailEnd type="triangle" w="med" len="med"/>
          </a:ln>
          <a:effectLst/>
        </p:spPr>
        <p:txBody>
          <a:bodyPr/>
          <a:lstStyle/>
          <a:p>
            <a:endParaRPr lang="en-US" dirty="0"/>
          </a:p>
        </p:txBody>
      </p:sp>
      <p:sp>
        <p:nvSpPr>
          <p:cNvPr id="23" name="Line 24"/>
          <p:cNvSpPr>
            <a:spLocks noChangeShapeType="1"/>
          </p:cNvSpPr>
          <p:nvPr/>
        </p:nvSpPr>
        <p:spPr bwMode="auto">
          <a:xfrm>
            <a:off x="6457950" y="4537746"/>
            <a:ext cx="1588" cy="261938"/>
          </a:xfrm>
          <a:prstGeom prst="line">
            <a:avLst/>
          </a:prstGeom>
          <a:noFill/>
          <a:ln w="38160">
            <a:solidFill>
              <a:srgbClr val="000000"/>
            </a:solidFill>
            <a:miter lim="800000"/>
            <a:headEnd/>
            <a:tailEnd type="triangle" w="med" len="med"/>
          </a:ln>
          <a:effectLst/>
        </p:spPr>
        <p:txBody>
          <a:bodyPr/>
          <a:lstStyle/>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Profiles</a:t>
            </a:r>
            <a:endParaRPr lang="en-US" dirty="0"/>
          </a:p>
        </p:txBody>
      </p:sp>
      <p:sp>
        <p:nvSpPr>
          <p:cNvPr id="4" name="Rectangle 15"/>
          <p:cNvSpPr>
            <a:spLocks noChangeArrowheads="1"/>
          </p:cNvSpPr>
          <p:nvPr/>
        </p:nvSpPr>
        <p:spPr bwMode="auto">
          <a:xfrm>
            <a:off x="1503432" y="847799"/>
            <a:ext cx="3252787" cy="190976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5" name="Text Box 16"/>
          <p:cNvSpPr txBox="1">
            <a:spLocks noChangeArrowheads="1"/>
          </p:cNvSpPr>
          <p:nvPr/>
        </p:nvSpPr>
        <p:spPr bwMode="auto">
          <a:xfrm>
            <a:off x="1573282" y="912887"/>
            <a:ext cx="838200" cy="274637"/>
          </a:xfrm>
          <a:prstGeom prst="rect">
            <a:avLst/>
          </a:prstGeom>
          <a:noFill/>
          <a:ln w="12700">
            <a:noFill/>
            <a:miter lim="800000"/>
            <a:headEnd/>
            <a:tailEnd/>
          </a:ln>
          <a:effectLst/>
        </p:spPr>
        <p:txBody>
          <a:bodyPr wrap="none">
            <a:spAutoFit/>
          </a:bodyPr>
          <a:lstStyle/>
          <a:p>
            <a:pPr algn="l" eaLnBrk="0" hangingPunct="0"/>
            <a:r>
              <a:rPr lang="en-US" sz="1200" dirty="0"/>
              <a:t>Domain A</a:t>
            </a:r>
          </a:p>
        </p:txBody>
      </p:sp>
      <p:sp>
        <p:nvSpPr>
          <p:cNvPr id="6" name="Rectangle 17"/>
          <p:cNvSpPr>
            <a:spLocks noChangeArrowheads="1"/>
          </p:cNvSpPr>
          <p:nvPr/>
        </p:nvSpPr>
        <p:spPr bwMode="auto">
          <a:xfrm>
            <a:off x="5018157" y="857324"/>
            <a:ext cx="2605087" cy="1890713"/>
          </a:xfrm>
          <a:prstGeom prst="rect">
            <a:avLst/>
          </a:prstGeom>
          <a:solidFill>
            <a:srgbClr val="C0D3CE"/>
          </a:solidFill>
          <a:ln w="28575">
            <a:solidFill>
              <a:srgbClr val="4F4F4F"/>
            </a:solidFill>
            <a:miter lim="800000"/>
            <a:headEnd/>
            <a:tailEnd/>
          </a:ln>
          <a:effectLst/>
        </p:spPr>
        <p:txBody>
          <a:bodyPr wrap="none" lIns="82550" tIns="41275" rIns="82550" bIns="41275" anchor="ctr"/>
          <a:lstStyle/>
          <a:p>
            <a:pPr defTabSz="739775" eaLnBrk="0" hangingPunct="0"/>
            <a:endParaRPr lang="en-US" sz="1200" dirty="0"/>
          </a:p>
        </p:txBody>
      </p:sp>
      <p:sp>
        <p:nvSpPr>
          <p:cNvPr id="7" name="Text Box 18"/>
          <p:cNvSpPr txBox="1">
            <a:spLocks noChangeArrowheads="1"/>
          </p:cNvSpPr>
          <p:nvPr/>
        </p:nvSpPr>
        <p:spPr bwMode="auto">
          <a:xfrm>
            <a:off x="6697732" y="922412"/>
            <a:ext cx="836612" cy="274637"/>
          </a:xfrm>
          <a:prstGeom prst="rect">
            <a:avLst/>
          </a:prstGeom>
          <a:noFill/>
          <a:ln w="12700">
            <a:noFill/>
            <a:miter lim="800000"/>
            <a:headEnd/>
            <a:tailEnd/>
          </a:ln>
          <a:effectLst/>
        </p:spPr>
        <p:txBody>
          <a:bodyPr wrap="none">
            <a:spAutoFit/>
          </a:bodyPr>
          <a:lstStyle/>
          <a:p>
            <a:pPr algn="l" eaLnBrk="0" hangingPunct="0"/>
            <a:r>
              <a:rPr lang="en-US" sz="1200" dirty="0"/>
              <a:t>Domain B</a:t>
            </a:r>
          </a:p>
        </p:txBody>
      </p:sp>
      <p:sp>
        <p:nvSpPr>
          <p:cNvPr id="8" name="Rectangle 19"/>
          <p:cNvSpPr>
            <a:spLocks noChangeArrowheads="1"/>
          </p:cNvSpPr>
          <p:nvPr/>
        </p:nvSpPr>
        <p:spPr bwMode="auto">
          <a:xfrm>
            <a:off x="2886741" y="5421387"/>
            <a:ext cx="186947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1</a:t>
            </a:r>
          </a:p>
        </p:txBody>
      </p:sp>
      <p:sp>
        <p:nvSpPr>
          <p:cNvPr id="9" name="Rectangle 20"/>
          <p:cNvSpPr>
            <a:spLocks noChangeArrowheads="1"/>
          </p:cNvSpPr>
          <p:nvPr/>
        </p:nvSpPr>
        <p:spPr bwMode="auto">
          <a:xfrm>
            <a:off x="2936981" y="5497587"/>
            <a:ext cx="1734541"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407100</a:t>
            </a:r>
          </a:p>
        </p:txBody>
      </p:sp>
      <p:sp>
        <p:nvSpPr>
          <p:cNvPr id="10" name="Rectangle 21"/>
          <p:cNvSpPr>
            <a:spLocks noChangeArrowheads="1"/>
          </p:cNvSpPr>
          <p:nvPr/>
        </p:nvSpPr>
        <p:spPr bwMode="auto">
          <a:xfrm>
            <a:off x="3589407" y="4352999"/>
            <a:ext cx="2109787" cy="576263"/>
          </a:xfrm>
          <a:prstGeom prst="rect">
            <a:avLst/>
          </a:prstGeom>
          <a:solidFill>
            <a:srgbClr val="EDD1C5"/>
          </a:solidFill>
          <a:ln w="28575" algn="ctr">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Control</a:t>
            </a:r>
          </a:p>
          <a:p>
            <a:pPr algn="ctr" defTabSz="739775" eaLnBrk="0" hangingPunct="0"/>
            <a:r>
              <a:rPr lang="en-US" sz="1200" dirty="0"/>
              <a:t>Account Profile</a:t>
            </a:r>
          </a:p>
        </p:txBody>
      </p:sp>
      <p:sp>
        <p:nvSpPr>
          <p:cNvPr id="11" name="Rectangle 22"/>
          <p:cNvSpPr>
            <a:spLocks noChangeArrowheads="1"/>
          </p:cNvSpPr>
          <p:nvPr/>
        </p:nvSpPr>
        <p:spPr bwMode="auto">
          <a:xfrm>
            <a:off x="5002859" y="5421387"/>
            <a:ext cx="1930503"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endParaRPr lang="en-US" sz="1200" b="1" dirty="0"/>
          </a:p>
          <a:p>
            <a:pPr defTabSz="739775" eaLnBrk="0" hangingPunct="0"/>
            <a:endParaRPr lang="en-US" sz="1200" b="1" dirty="0"/>
          </a:p>
          <a:p>
            <a:pPr defTabSz="739775" eaLnBrk="0" hangingPunct="0"/>
            <a:r>
              <a:rPr lang="en-US" sz="1200" dirty="0"/>
              <a:t>Account Shared Set 2</a:t>
            </a:r>
          </a:p>
        </p:txBody>
      </p:sp>
      <p:sp>
        <p:nvSpPr>
          <p:cNvPr id="12" name="Rectangle 23"/>
          <p:cNvSpPr>
            <a:spLocks noChangeArrowheads="1"/>
          </p:cNvSpPr>
          <p:nvPr/>
        </p:nvSpPr>
        <p:spPr bwMode="auto">
          <a:xfrm>
            <a:off x="5093292" y="5497587"/>
            <a:ext cx="1694872" cy="306387"/>
          </a:xfrm>
          <a:prstGeom prst="rect">
            <a:avLst/>
          </a:prstGeom>
          <a:solidFill>
            <a:srgbClr val="EDD1C5"/>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000" dirty="0"/>
              <a:t>Control Account 407120</a:t>
            </a:r>
          </a:p>
        </p:txBody>
      </p:sp>
      <p:sp>
        <p:nvSpPr>
          <p:cNvPr id="13" name="Rectangle 24"/>
          <p:cNvSpPr>
            <a:spLocks noChangeArrowheads="1"/>
          </p:cNvSpPr>
          <p:nvPr/>
        </p:nvSpPr>
        <p:spPr bwMode="auto">
          <a:xfrm>
            <a:off x="2940119" y="3192537"/>
            <a:ext cx="3309938" cy="677862"/>
          </a:xfrm>
          <a:prstGeom prst="rect">
            <a:avLst/>
          </a:prstGeom>
          <a:solidFill>
            <a:srgbClr val="C0C0C0"/>
          </a:solidFill>
          <a:ln w="28575">
            <a:solidFill>
              <a:srgbClr val="4F4F4F"/>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r>
              <a:rPr lang="en-US" sz="1200" dirty="0"/>
              <a:t>Customer Shared Set </a:t>
            </a:r>
          </a:p>
        </p:txBody>
      </p:sp>
      <p:sp>
        <p:nvSpPr>
          <p:cNvPr id="14" name="Rectangle 25"/>
          <p:cNvSpPr>
            <a:spLocks noChangeArrowheads="1"/>
          </p:cNvSpPr>
          <p:nvPr/>
        </p:nvSpPr>
        <p:spPr bwMode="auto">
          <a:xfrm>
            <a:off x="16161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1 - US</a:t>
            </a:r>
          </a:p>
        </p:txBody>
      </p:sp>
      <p:sp>
        <p:nvSpPr>
          <p:cNvPr id="15" name="Rectangle 26"/>
          <p:cNvSpPr>
            <a:spLocks noChangeArrowheads="1"/>
          </p:cNvSpPr>
          <p:nvPr/>
        </p:nvSpPr>
        <p:spPr bwMode="auto">
          <a:xfrm>
            <a:off x="2568644"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2 - UK</a:t>
            </a:r>
          </a:p>
        </p:txBody>
      </p:sp>
      <p:sp>
        <p:nvSpPr>
          <p:cNvPr id="16" name="Rectangle 27"/>
          <p:cNvSpPr>
            <a:spLocks noChangeArrowheads="1"/>
          </p:cNvSpPr>
          <p:nvPr/>
        </p:nvSpPr>
        <p:spPr bwMode="auto">
          <a:xfrm>
            <a:off x="3511619" y="2071762"/>
            <a:ext cx="1109663" cy="5921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100" dirty="0"/>
              <a:t>Entity 3 - JPN</a:t>
            </a:r>
          </a:p>
        </p:txBody>
      </p:sp>
      <p:sp>
        <p:nvSpPr>
          <p:cNvPr id="17" name="Rectangle 28"/>
          <p:cNvSpPr>
            <a:spLocks noChangeArrowheads="1"/>
          </p:cNvSpPr>
          <p:nvPr/>
        </p:nvSpPr>
        <p:spPr bwMode="auto">
          <a:xfrm>
            <a:off x="5168969" y="1666949"/>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4 - DE</a:t>
            </a:r>
          </a:p>
        </p:txBody>
      </p:sp>
      <p:sp>
        <p:nvSpPr>
          <p:cNvPr id="18" name="Rectangle 29"/>
          <p:cNvSpPr>
            <a:spLocks noChangeArrowheads="1"/>
          </p:cNvSpPr>
          <p:nvPr/>
        </p:nvSpPr>
        <p:spPr bwMode="auto">
          <a:xfrm>
            <a:off x="6111944" y="1257374"/>
            <a:ext cx="1109663" cy="592138"/>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defTabSz="739775" eaLnBrk="0" hangingPunct="0"/>
            <a:r>
              <a:rPr lang="en-US" sz="1200" dirty="0"/>
              <a:t>Entity 5 - FR</a:t>
            </a:r>
          </a:p>
        </p:txBody>
      </p:sp>
      <p:sp>
        <p:nvSpPr>
          <p:cNvPr id="19" name="Line 30"/>
          <p:cNvSpPr>
            <a:spLocks noChangeShapeType="1"/>
          </p:cNvSpPr>
          <p:nvPr/>
        </p:nvSpPr>
        <p:spPr bwMode="auto">
          <a:xfrm>
            <a:off x="5041969" y="4927674"/>
            <a:ext cx="793750" cy="485775"/>
          </a:xfrm>
          <a:prstGeom prst="line">
            <a:avLst/>
          </a:prstGeom>
          <a:noFill/>
          <a:ln w="28575">
            <a:solidFill>
              <a:srgbClr val="4F4F4F"/>
            </a:solidFill>
            <a:round/>
            <a:headEnd/>
            <a:tailEnd type="arrow" w="med" len="med"/>
          </a:ln>
          <a:effectLst/>
        </p:spPr>
        <p:txBody>
          <a:bodyPr/>
          <a:lstStyle/>
          <a:p>
            <a:endParaRPr lang="en-US" dirty="0"/>
          </a:p>
        </p:txBody>
      </p:sp>
      <p:sp>
        <p:nvSpPr>
          <p:cNvPr id="20" name="Line 31"/>
          <p:cNvSpPr>
            <a:spLocks noChangeShapeType="1"/>
          </p:cNvSpPr>
          <p:nvPr/>
        </p:nvSpPr>
        <p:spPr bwMode="auto">
          <a:xfrm flipH="1">
            <a:off x="3784669" y="4932437"/>
            <a:ext cx="546100" cy="482600"/>
          </a:xfrm>
          <a:prstGeom prst="line">
            <a:avLst/>
          </a:prstGeom>
          <a:noFill/>
          <a:ln w="28575">
            <a:solidFill>
              <a:srgbClr val="4F4F4F"/>
            </a:solidFill>
            <a:round/>
            <a:headEnd/>
            <a:tailEnd type="arrow" w="med" len="med"/>
          </a:ln>
          <a:effectLst/>
        </p:spPr>
        <p:txBody>
          <a:bodyPr/>
          <a:lstStyle/>
          <a:p>
            <a:endParaRPr lang="en-US" dirty="0"/>
          </a:p>
        </p:txBody>
      </p:sp>
      <p:sp>
        <p:nvSpPr>
          <p:cNvPr id="21" name="Line 32"/>
          <p:cNvSpPr>
            <a:spLocks noChangeShapeType="1"/>
          </p:cNvSpPr>
          <p:nvPr/>
        </p:nvSpPr>
        <p:spPr bwMode="auto">
          <a:xfrm>
            <a:off x="2173357" y="1844749"/>
            <a:ext cx="949325" cy="1339850"/>
          </a:xfrm>
          <a:prstGeom prst="line">
            <a:avLst/>
          </a:prstGeom>
          <a:noFill/>
          <a:ln w="28575">
            <a:solidFill>
              <a:srgbClr val="4F4F4F"/>
            </a:solidFill>
            <a:round/>
            <a:headEnd/>
            <a:tailEnd type="arrow" w="med" len="med"/>
          </a:ln>
          <a:effectLst/>
        </p:spPr>
        <p:txBody>
          <a:bodyPr/>
          <a:lstStyle/>
          <a:p>
            <a:endParaRPr lang="en-US" dirty="0"/>
          </a:p>
        </p:txBody>
      </p:sp>
      <p:sp>
        <p:nvSpPr>
          <p:cNvPr id="22" name="Line 33"/>
          <p:cNvSpPr>
            <a:spLocks noChangeShapeType="1"/>
          </p:cNvSpPr>
          <p:nvPr/>
        </p:nvSpPr>
        <p:spPr bwMode="auto">
          <a:xfrm>
            <a:off x="3138557" y="2263849"/>
            <a:ext cx="274637" cy="919163"/>
          </a:xfrm>
          <a:prstGeom prst="line">
            <a:avLst/>
          </a:prstGeom>
          <a:noFill/>
          <a:ln w="28575">
            <a:solidFill>
              <a:srgbClr val="4F4F4F"/>
            </a:solidFill>
            <a:round/>
            <a:headEnd/>
            <a:tailEnd type="arrow" w="med" len="med"/>
          </a:ln>
          <a:effectLst/>
        </p:spPr>
        <p:txBody>
          <a:bodyPr/>
          <a:lstStyle/>
          <a:p>
            <a:endParaRPr lang="en-US" dirty="0"/>
          </a:p>
        </p:txBody>
      </p:sp>
      <p:sp>
        <p:nvSpPr>
          <p:cNvPr id="23" name="Line 34"/>
          <p:cNvSpPr>
            <a:spLocks noChangeShapeType="1"/>
          </p:cNvSpPr>
          <p:nvPr/>
        </p:nvSpPr>
        <p:spPr bwMode="auto">
          <a:xfrm flipH="1">
            <a:off x="3818007" y="2660724"/>
            <a:ext cx="174625" cy="520700"/>
          </a:xfrm>
          <a:prstGeom prst="line">
            <a:avLst/>
          </a:prstGeom>
          <a:noFill/>
          <a:ln w="28575">
            <a:solidFill>
              <a:srgbClr val="4F4F4F"/>
            </a:solidFill>
            <a:round/>
            <a:headEnd/>
            <a:tailEnd type="arrow" w="med" len="med"/>
          </a:ln>
          <a:effectLst/>
        </p:spPr>
        <p:txBody>
          <a:bodyPr/>
          <a:lstStyle/>
          <a:p>
            <a:endParaRPr lang="en-US" dirty="0"/>
          </a:p>
        </p:txBody>
      </p:sp>
      <p:sp>
        <p:nvSpPr>
          <p:cNvPr id="24" name="Line 35"/>
          <p:cNvSpPr>
            <a:spLocks noChangeShapeType="1"/>
          </p:cNvSpPr>
          <p:nvPr/>
        </p:nvSpPr>
        <p:spPr bwMode="auto">
          <a:xfrm flipH="1">
            <a:off x="5481707" y="2260674"/>
            <a:ext cx="250825" cy="915988"/>
          </a:xfrm>
          <a:prstGeom prst="line">
            <a:avLst/>
          </a:prstGeom>
          <a:noFill/>
          <a:ln w="28575">
            <a:solidFill>
              <a:srgbClr val="4F4F4F"/>
            </a:solidFill>
            <a:round/>
            <a:headEnd/>
            <a:tailEnd type="arrow" w="med" len="med"/>
          </a:ln>
          <a:effectLst/>
        </p:spPr>
        <p:txBody>
          <a:bodyPr/>
          <a:lstStyle/>
          <a:p>
            <a:endParaRPr lang="en-US" dirty="0"/>
          </a:p>
        </p:txBody>
      </p:sp>
      <p:sp>
        <p:nvSpPr>
          <p:cNvPr id="25" name="Line 36"/>
          <p:cNvSpPr>
            <a:spLocks noChangeShapeType="1"/>
          </p:cNvSpPr>
          <p:nvPr/>
        </p:nvSpPr>
        <p:spPr bwMode="auto">
          <a:xfrm flipH="1">
            <a:off x="6030982" y="1851099"/>
            <a:ext cx="635000" cy="1336675"/>
          </a:xfrm>
          <a:prstGeom prst="line">
            <a:avLst/>
          </a:prstGeom>
          <a:noFill/>
          <a:ln w="28575">
            <a:solidFill>
              <a:srgbClr val="4F4F4F"/>
            </a:solidFill>
            <a:round/>
            <a:headEnd/>
            <a:tailEnd type="arrow" w="med" len="med"/>
          </a:ln>
          <a:effectLst/>
        </p:spPr>
        <p:txBody>
          <a:bodyPr/>
          <a:lstStyle/>
          <a:p>
            <a:endParaRPr lang="en-US" dirty="0"/>
          </a:p>
        </p:txBody>
      </p:sp>
      <p:sp>
        <p:nvSpPr>
          <p:cNvPr id="26" name="Line 37"/>
          <p:cNvSpPr>
            <a:spLocks noChangeShapeType="1"/>
          </p:cNvSpPr>
          <p:nvPr/>
        </p:nvSpPr>
        <p:spPr bwMode="auto">
          <a:xfrm flipH="1" flipV="1">
            <a:off x="3484632" y="3875162"/>
            <a:ext cx="650875" cy="469900"/>
          </a:xfrm>
          <a:prstGeom prst="line">
            <a:avLst/>
          </a:prstGeom>
          <a:noFill/>
          <a:ln w="28575">
            <a:solidFill>
              <a:srgbClr val="4F4F4F"/>
            </a:solidFill>
            <a:round/>
            <a:headEnd type="arrow" w="med" len="med"/>
            <a:tailEnd/>
          </a:ln>
          <a:effectLst/>
        </p:spPr>
        <p:txBody>
          <a:bodyPr/>
          <a:lstStyle/>
          <a:p>
            <a:endParaRPr lang="en-US" dirty="0"/>
          </a:p>
        </p:txBody>
      </p:sp>
      <p:sp>
        <p:nvSpPr>
          <p:cNvPr id="27" name="Line 38"/>
          <p:cNvSpPr>
            <a:spLocks noChangeShapeType="1"/>
          </p:cNvSpPr>
          <p:nvPr/>
        </p:nvSpPr>
        <p:spPr bwMode="auto">
          <a:xfrm flipV="1">
            <a:off x="4987994" y="3867224"/>
            <a:ext cx="765175" cy="476250"/>
          </a:xfrm>
          <a:prstGeom prst="line">
            <a:avLst/>
          </a:prstGeom>
          <a:noFill/>
          <a:ln w="28575">
            <a:solidFill>
              <a:srgbClr val="4F4F4F"/>
            </a:solidFill>
            <a:round/>
            <a:headEnd type="arrow" w="med" len="med"/>
            <a:tailEnd/>
          </a:ln>
          <a:effectLst/>
        </p:spPr>
        <p:txBody>
          <a:bodyPr/>
          <a:lstStyle/>
          <a:p>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7" name="Rectangle 2"/>
          <p:cNvSpPr>
            <a:spLocks noGrp="1" noChangeArrowheads="1"/>
          </p:cNvSpPr>
          <p:nvPr>
            <p:ph type="title"/>
          </p:nvPr>
        </p:nvSpPr>
        <p:spPr/>
        <p:txBody>
          <a:bodyPr/>
          <a:lstStyle/>
          <a:p>
            <a:pPr eaLnBrk="1" hangingPunct="1"/>
            <a:r>
              <a:rPr lang="en-US" dirty="0" smtClean="0"/>
              <a:t>Business Relations</a:t>
            </a:r>
          </a:p>
        </p:txBody>
      </p:sp>
      <p:sp>
        <p:nvSpPr>
          <p:cNvPr id="6" name="Content Placeholder 1"/>
          <p:cNvSpPr txBox="1">
            <a:spLocks/>
          </p:cNvSpPr>
          <p:nvPr/>
        </p:nvSpPr>
        <p:spPr>
          <a:xfrm>
            <a:off x="445625" y="891610"/>
            <a:ext cx="8229600" cy="5424523"/>
          </a:xfrm>
          <a:prstGeom prst="rect">
            <a:avLst/>
          </a:prstGeom>
        </p:spPr>
        <p:txBody>
          <a:bodyPr vert="horz" lIns="91440" tIns="45720" rIns="91440" bIns="45720" rtlCol="0">
            <a:normAutofit/>
          </a:bodyPr>
          <a:lstStyle/>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Each customer, supplier, entity, and employee is linked to a business relation code</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Defined at database or domain level</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Can be created when creating a new customer or supplier</a:t>
            </a:r>
          </a:p>
          <a:p>
            <a:pPr marL="338138" marR="0" lvl="0" indent="-338138" algn="l" defTabSz="449263" rtl="0" eaLnBrk="1" fontAlgn="auto" latinLnBrk="0" hangingPunct="1">
              <a:lnSpc>
                <a:spcPct val="100000"/>
              </a:lnSpc>
              <a:spcBef>
                <a:spcPts val="900"/>
              </a:spcBef>
              <a:spcAft>
                <a:spcPts val="0"/>
              </a:spcAft>
              <a:buClr>
                <a:schemeClr val="accent6"/>
              </a:buClr>
              <a:buSzTx/>
              <a:buFont typeface="Arial"/>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r>
              <a:rPr kumimoji="0" lang="en-GB" sz="24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Business relations have different address types</a:t>
            </a:r>
          </a:p>
          <a:p>
            <a:pPr marL="738188" marR="0" lvl="1" indent="-280988" algn="l" defTabSz="449263" rtl="0" eaLnBrk="1" fontAlgn="auto" latinLnBrk="0" hangingPunct="1">
              <a:lnSpc>
                <a:spcPct val="100000"/>
              </a:lnSpc>
              <a:spcBef>
                <a:spcPts val="625"/>
              </a:spcBef>
              <a:spcAft>
                <a:spcPts val="0"/>
              </a:spcAft>
              <a:buClr>
                <a:schemeClr val="accent6"/>
              </a:buClr>
              <a:buSzTx/>
              <a:buFont typeface="Lucida Grande"/>
              <a:buChar char="-"/>
              <a:tabLst>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defRPr/>
            </a:pPr>
            <a:endParaRPr kumimoji="0" lang="en-GB" sz="20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endParaRP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graphicFrame>
        <p:nvGraphicFramePr>
          <p:cNvPr id="7" name="Group 18"/>
          <p:cNvGraphicFramePr>
            <a:graphicFrameLocks/>
          </p:cNvGraphicFramePr>
          <p:nvPr/>
        </p:nvGraphicFramePr>
        <p:xfrm>
          <a:off x="1244077" y="4196341"/>
          <a:ext cx="6642100" cy="1257300"/>
        </p:xfrm>
        <a:graphic>
          <a:graphicData uri="http://schemas.openxmlformats.org/drawingml/2006/table">
            <a:tbl>
              <a:tblPr/>
              <a:tblGrid>
                <a:gridCol w="3321050"/>
                <a:gridCol w="3321050"/>
              </a:tblGrid>
              <a:tr h="1257300">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Head office</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Ship-to</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Reminder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cap="flat">
                      <a:noFill/>
                    </a:lnL>
                    <a:lnR>
                      <a:noFill/>
                    </a:lnR>
                    <a:lnT cap="flat">
                      <a:noFill/>
                    </a:lnT>
                    <a:lnB cap="flat">
                      <a:noFill/>
                    </a:lnB>
                    <a:lnTlToBr>
                      <a:noFill/>
                    </a:lnTlToBr>
                    <a:lnBlToTr>
                      <a:noFill/>
                    </a:lnBlToTr>
                    <a:noFill/>
                  </a:tcPr>
                </a:tc>
                <a:tc>
                  <a:txBody>
                    <a:bodyPr/>
                    <a:lstStyle/>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Remittance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Dock </a:t>
                      </a:r>
                    </a:p>
                    <a:p>
                      <a:pPr marL="457200" marR="0" lvl="1" indent="0" algn="l" defTabSz="914400" rtl="0" eaLnBrk="1" fontAlgn="base" latinLnBrk="0" hangingPunct="1">
                        <a:lnSpc>
                          <a:spcPct val="90000"/>
                        </a:lnSpc>
                        <a:spcBef>
                          <a:spcPts val="625"/>
                        </a:spcBef>
                        <a:spcAft>
                          <a:spcPct val="0"/>
                        </a:spcAft>
                        <a:buClr>
                          <a:srgbClr val="2461AA"/>
                        </a:buClr>
                        <a:buSzTx/>
                        <a:buFont typeface="Times New Roman" pitchFamily="18" charset="0"/>
                        <a:buNone/>
                        <a:tabLst/>
                      </a:pPr>
                      <a:r>
                        <a:rPr kumimoji="0" lang="en-GB" sz="2000" b="0" i="0" u="none" strike="noStrike" cap="none" normalizeH="0" baseline="0" dirty="0" smtClean="0">
                          <a:ln>
                            <a:noFill/>
                          </a:ln>
                          <a:solidFill>
                            <a:schemeClr val="tx1"/>
                          </a:solidFill>
                          <a:effectLst/>
                          <a:latin typeface="Tahoma" pitchFamily="34" charset="0"/>
                        </a:rPr>
                        <a:t>- End User</a:t>
                      </a:r>
                      <a:endParaRPr kumimoji="0" lang="en-US" sz="2000" b="0" i="0" u="none" strike="noStrike" cap="none" normalizeH="0" baseline="0" dirty="0" smtClean="0">
                        <a:ln>
                          <a:noFill/>
                        </a:ln>
                        <a:solidFill>
                          <a:schemeClr val="tx1"/>
                        </a:solidFill>
                        <a:effectLst/>
                        <a:latin typeface="Tahoma" pitchFamily="34" charset="0"/>
                      </a:endParaRPr>
                    </a:p>
                  </a:txBody>
                  <a:tcPr marT="91440" marB="91440" horzOverflow="overflow">
                    <a:lnL>
                      <a:noFill/>
                    </a:lnL>
                    <a:lnR cap="flat">
                      <a:noFill/>
                    </a:lnR>
                    <a:lnT cap="flat">
                      <a:noFill/>
                    </a:lnT>
                    <a:lnB cap="flat">
                      <a:noFill/>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dirty="0" smtClean="0"/>
              <a:t>Accounting Layers</a:t>
            </a:r>
          </a:p>
        </p:txBody>
      </p:sp>
      <p:sp>
        <p:nvSpPr>
          <p:cNvPr id="6" name="Content Placeholder 1"/>
          <p:cNvSpPr>
            <a:spLocks noGrp="1"/>
          </p:cNvSpPr>
          <p:nvPr>
            <p:ph idx="1"/>
          </p:nvPr>
        </p:nvSpPr>
        <p:spPr>
          <a:xfrm>
            <a:off x="457200" y="891610"/>
            <a:ext cx="8229600" cy="5424523"/>
          </a:xfrm>
        </p:spPr>
        <p:txBody>
          <a:bodyPr/>
          <a:lstStyle/>
          <a:p>
            <a:r>
              <a:rPr lang="en-US" dirty="0" smtClean="0"/>
              <a:t>Three accounting layers</a:t>
            </a:r>
          </a:p>
          <a:p>
            <a:pPr lvl="1">
              <a:spcBef>
                <a:spcPts val="1200"/>
              </a:spcBef>
            </a:pPr>
            <a:r>
              <a:rPr lang="en-US" sz="2600" dirty="0" smtClean="0"/>
              <a:t>Primary layer </a:t>
            </a:r>
          </a:p>
          <a:p>
            <a:pPr lvl="2"/>
            <a:r>
              <a:rPr lang="en-US" sz="2600" dirty="0" smtClean="0"/>
              <a:t>For daily transaction posting</a:t>
            </a:r>
          </a:p>
          <a:p>
            <a:pPr lvl="1">
              <a:spcBef>
                <a:spcPts val="1200"/>
              </a:spcBef>
            </a:pPr>
            <a:r>
              <a:rPr lang="en-US" sz="2600" dirty="0" smtClean="0"/>
              <a:t>Secondary layer</a:t>
            </a:r>
          </a:p>
          <a:p>
            <a:pPr lvl="2"/>
            <a:r>
              <a:rPr lang="en-US" sz="2600" dirty="0" smtClean="0"/>
              <a:t>For adjustments (GAAP, IFRS compliance, or management reporting adjustments)</a:t>
            </a:r>
          </a:p>
          <a:p>
            <a:pPr lvl="1">
              <a:spcBef>
                <a:spcPts val="1200"/>
              </a:spcBef>
            </a:pPr>
            <a:r>
              <a:rPr lang="en-US" sz="2600" dirty="0" smtClean="0"/>
              <a:t>Transient layer</a:t>
            </a:r>
          </a:p>
          <a:p>
            <a:pPr lvl="2"/>
            <a:r>
              <a:rPr lang="en-US" sz="2600" dirty="0" smtClean="0"/>
              <a:t>Temporary postings </a:t>
            </a:r>
          </a:p>
          <a:p>
            <a:pPr lvl="2"/>
            <a:r>
              <a:rPr lang="en-US" sz="2600" dirty="0" smtClean="0"/>
              <a:t>“What-if” simulations</a:t>
            </a:r>
          </a:p>
          <a:p>
            <a:pPr lvl="2"/>
            <a:r>
              <a:rPr lang="en-US" sz="2600" dirty="0" smtClean="0"/>
              <a:t>Before approval</a:t>
            </a:r>
          </a:p>
          <a:p>
            <a:endParaRPr lang="en-US"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8" name="Picture 4"/>
          <p:cNvPicPr>
            <a:picLocks noGrp="1" noChangeAspect="1" noChangeArrowheads="1"/>
          </p:cNvPicPr>
          <p:nvPr>
            <p:ph idx="1"/>
          </p:nvPr>
        </p:nvPicPr>
        <p:blipFill>
          <a:blip r:embed="rId3" cstate="print"/>
          <a:stretch>
            <a:fillRect/>
          </a:stretch>
        </p:blipFill>
        <p:spPr>
          <a:xfrm>
            <a:off x="952951" y="1018020"/>
            <a:ext cx="7219048" cy="5172797"/>
          </a:xfrm>
          <a:noFill/>
        </p:spPr>
      </p:pic>
      <p:sp>
        <p:nvSpPr>
          <p:cNvPr id="16387" name="Rectangle 2"/>
          <p:cNvSpPr>
            <a:spLocks noGrp="1" noChangeArrowheads="1"/>
          </p:cNvSpPr>
          <p:nvPr>
            <p:ph type="title"/>
          </p:nvPr>
        </p:nvSpPr>
        <p:spPr/>
        <p:txBody>
          <a:bodyPr/>
          <a:lstStyle/>
          <a:p>
            <a:pPr eaLnBrk="1" hangingPunct="1"/>
            <a:r>
              <a:rPr lang="en-US" dirty="0" smtClean="0"/>
              <a:t>Accounting Layers and Reporting</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Mandatory</a:t>
            </a:r>
          </a:p>
          <a:p>
            <a:pPr lvl="1"/>
            <a:r>
              <a:rPr lang="en-US" dirty="0" smtClean="0"/>
              <a:t>Multiple daybooks possible (recommended)</a:t>
            </a:r>
          </a:p>
          <a:p>
            <a:pPr lvl="1"/>
            <a:r>
              <a:rPr lang="en-US" dirty="0" smtClean="0"/>
              <a:t>Default when one daybook per type</a:t>
            </a:r>
          </a:p>
          <a:p>
            <a:pPr>
              <a:spcBef>
                <a:spcPts val="1200"/>
              </a:spcBef>
            </a:pPr>
            <a:r>
              <a:rPr lang="en-US" dirty="0" smtClean="0"/>
              <a:t>Control document numbering</a:t>
            </a:r>
          </a:p>
          <a:p>
            <a:pPr>
              <a:spcBef>
                <a:spcPts val="1200"/>
              </a:spcBef>
            </a:pPr>
            <a:r>
              <a:rPr lang="en-US" dirty="0" smtClean="0"/>
              <a:t>Linked to an accounting layer</a:t>
            </a:r>
          </a:p>
          <a:p>
            <a:pPr>
              <a:spcBef>
                <a:spcPts val="1200"/>
              </a:spcBef>
            </a:pPr>
            <a:r>
              <a:rPr lang="en-US" dirty="0" smtClean="0"/>
              <a:t>Controlled by </a:t>
            </a:r>
          </a:p>
          <a:p>
            <a:pPr lvl="1"/>
            <a:r>
              <a:rPr lang="en-US" dirty="0" smtClean="0"/>
              <a:t>Financials</a:t>
            </a:r>
          </a:p>
          <a:p>
            <a:pPr lvl="1"/>
            <a:r>
              <a:rPr lang="en-US" dirty="0" smtClean="0"/>
              <a:t>Operational</a:t>
            </a:r>
          </a:p>
          <a:p>
            <a:pPr lvl="1"/>
            <a:r>
              <a:rPr lang="en-US" dirty="0" smtClean="0"/>
              <a:t>External</a:t>
            </a:r>
          </a:p>
          <a:p>
            <a:endParaRPr lang="en-US" dirty="0"/>
          </a:p>
        </p:txBody>
      </p:sp>
      <p:sp>
        <p:nvSpPr>
          <p:cNvPr id="3" name="Title 2"/>
          <p:cNvSpPr>
            <a:spLocks noGrp="1"/>
          </p:cNvSpPr>
          <p:nvPr>
            <p:ph type="title"/>
          </p:nvPr>
        </p:nvSpPr>
        <p:spPr/>
        <p:txBody>
          <a:bodyPr/>
          <a:lstStyle/>
          <a:p>
            <a:r>
              <a:rPr lang="en-US" dirty="0" smtClean="0"/>
              <a:t>Daybooks</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3"/>
          <p:cNvSpPr>
            <a:spLocks noGrp="1" noChangeArrowheads="1"/>
          </p:cNvSpPr>
          <p:nvPr>
            <p:ph idx="1"/>
          </p:nvPr>
        </p:nvSpPr>
        <p:spPr>
          <a:xfrm>
            <a:off x="457200" y="891610"/>
            <a:ext cx="8229600" cy="3217403"/>
          </a:xfrm>
        </p:spPr>
        <p:txBody>
          <a:bodyPr/>
          <a:lstStyle/>
          <a:p>
            <a:pPr eaLnBrk="1" hangingPunct="1"/>
            <a:r>
              <a:rPr lang="en-US" sz="2400" b="1" dirty="0" smtClean="0"/>
              <a:t>Transaction currency</a:t>
            </a:r>
            <a:r>
              <a:rPr lang="en-US" sz="2400" dirty="0" smtClean="0"/>
              <a:t> </a:t>
            </a:r>
          </a:p>
          <a:p>
            <a:pPr lvl="1"/>
            <a:r>
              <a:rPr lang="en-US" sz="2000" dirty="0" smtClean="0"/>
              <a:t>Functional currency of the transaction that is recorded </a:t>
            </a:r>
          </a:p>
          <a:p>
            <a:pPr eaLnBrk="1" hangingPunct="1"/>
            <a:r>
              <a:rPr lang="en-US" sz="2400" b="1" dirty="0" smtClean="0"/>
              <a:t>Base currency</a:t>
            </a:r>
            <a:endParaRPr lang="en-US" sz="2400" dirty="0" smtClean="0"/>
          </a:p>
          <a:p>
            <a:pPr lvl="1"/>
            <a:r>
              <a:rPr lang="en-US" sz="2000" dirty="0" smtClean="0"/>
              <a:t>Functional currency of the entity in which the transaction is recorded </a:t>
            </a:r>
          </a:p>
          <a:p>
            <a:pPr eaLnBrk="1" hangingPunct="1"/>
            <a:r>
              <a:rPr lang="en-US" sz="2400" b="1" dirty="0" smtClean="0"/>
              <a:t>Statutory currency</a:t>
            </a:r>
            <a:endParaRPr lang="en-US" sz="2400" dirty="0" smtClean="0"/>
          </a:p>
          <a:p>
            <a:pPr lvl="1"/>
            <a:r>
              <a:rPr lang="en-US" sz="2000" dirty="0" smtClean="0"/>
              <a:t>Local currency in which the organization must produce declarations and reports </a:t>
            </a:r>
          </a:p>
        </p:txBody>
      </p:sp>
      <p:sp>
        <p:nvSpPr>
          <p:cNvPr id="13315" name="Rectangle 2"/>
          <p:cNvSpPr>
            <a:spLocks noGrp="1" noChangeArrowheads="1"/>
          </p:cNvSpPr>
          <p:nvPr>
            <p:ph type="title"/>
          </p:nvPr>
        </p:nvSpPr>
        <p:spPr/>
        <p:txBody>
          <a:bodyPr/>
          <a:lstStyle/>
          <a:p>
            <a:pPr eaLnBrk="1" hangingPunct="1"/>
            <a:r>
              <a:rPr lang="en-US" dirty="0" smtClean="0"/>
              <a:t>Dual-Base Currency</a:t>
            </a:r>
          </a:p>
        </p:txBody>
      </p:sp>
      <p:grpSp>
        <p:nvGrpSpPr>
          <p:cNvPr id="6" name="Group 5"/>
          <p:cNvGrpSpPr/>
          <p:nvPr/>
        </p:nvGrpSpPr>
        <p:grpSpPr>
          <a:xfrm>
            <a:off x="477935" y="4382731"/>
            <a:ext cx="8345488" cy="1846263"/>
            <a:chOff x="457200" y="3749675"/>
            <a:chExt cx="8345488" cy="1846263"/>
          </a:xfrm>
        </p:grpSpPr>
        <p:sp>
          <p:nvSpPr>
            <p:cNvPr id="7" name="AutoShape 7"/>
            <p:cNvSpPr>
              <a:spLocks noChangeArrowheads="1"/>
            </p:cNvSpPr>
            <p:nvPr/>
          </p:nvSpPr>
          <p:spPr bwMode="auto">
            <a:xfrm>
              <a:off x="5748338" y="3749675"/>
              <a:ext cx="1231900" cy="504825"/>
            </a:xfrm>
            <a:prstGeom prst="wedgeRectCallout">
              <a:avLst>
                <a:gd name="adj1" fmla="val 27708"/>
                <a:gd name="adj2" fmla="val 16698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USD (transaction</a:t>
              </a:r>
              <a:r>
                <a:rPr lang="en-US" sz="1200" dirty="0"/>
                <a:t>)</a:t>
              </a:r>
            </a:p>
          </p:txBody>
        </p:sp>
        <p:sp>
          <p:nvSpPr>
            <p:cNvPr id="8" name="AutoShape 8"/>
            <p:cNvSpPr>
              <a:spLocks noChangeArrowheads="1"/>
            </p:cNvSpPr>
            <p:nvPr/>
          </p:nvSpPr>
          <p:spPr bwMode="auto">
            <a:xfrm>
              <a:off x="3798888" y="3756025"/>
              <a:ext cx="1231900" cy="504825"/>
            </a:xfrm>
            <a:prstGeom prst="wedgeRectCallout">
              <a:avLst>
                <a:gd name="adj1" fmla="val 84921"/>
                <a:gd name="adj2" fmla="val 176731"/>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USD </a:t>
              </a:r>
              <a:br>
                <a:rPr lang="en-US" sz="1200" dirty="0"/>
              </a:br>
              <a:r>
                <a:rPr lang="en-US" sz="1200" dirty="0"/>
                <a:t>(base)</a:t>
              </a:r>
            </a:p>
          </p:txBody>
        </p:sp>
        <p:sp>
          <p:nvSpPr>
            <p:cNvPr id="9" name="AutoShape 9"/>
            <p:cNvSpPr>
              <a:spLocks noChangeArrowheads="1"/>
            </p:cNvSpPr>
            <p:nvPr/>
          </p:nvSpPr>
          <p:spPr bwMode="auto">
            <a:xfrm>
              <a:off x="7462838" y="3752850"/>
              <a:ext cx="1339850" cy="504825"/>
            </a:xfrm>
            <a:prstGeom prst="wedgeRectCallout">
              <a:avLst>
                <a:gd name="adj1" fmla="val -50236"/>
                <a:gd name="adj2" fmla="val 171069"/>
              </a:avLst>
            </a:prstGeom>
            <a:solidFill>
              <a:schemeClr val="accent1">
                <a:lumMod val="60000"/>
                <a:lumOff val="40000"/>
              </a:schemeClr>
            </a:solidFill>
            <a:ln w="28575">
              <a:solidFill>
                <a:srgbClr val="6287C6"/>
              </a:solidFill>
              <a:miter lim="800000"/>
              <a:headEnd/>
              <a:tailEnd/>
            </a:ln>
            <a:effectLst/>
          </p:spPr>
          <p:txBody>
            <a:bodyPr/>
            <a:lstStyle/>
            <a:p>
              <a:pPr algn="ctr"/>
              <a:r>
                <a:rPr lang="en-US" sz="1200" dirty="0"/>
                <a:t>In </a:t>
              </a:r>
              <a:r>
                <a:rPr lang="en-US" sz="1200" dirty="0" smtClean="0"/>
                <a:t>Euro</a:t>
              </a:r>
              <a:r>
                <a:rPr lang="en-US" sz="1200" dirty="0"/>
                <a:t/>
              </a:r>
              <a:br>
                <a:rPr lang="en-US" sz="1200" dirty="0"/>
              </a:br>
              <a:r>
                <a:rPr lang="en-US" sz="1200" dirty="0"/>
                <a:t>(statutory)</a:t>
              </a:r>
            </a:p>
          </p:txBody>
        </p:sp>
        <p:sp>
          <p:nvSpPr>
            <p:cNvPr id="10" name="AutoShape 10"/>
            <p:cNvSpPr>
              <a:spLocks noChangeArrowheads="1"/>
            </p:cNvSpPr>
            <p:nvPr/>
          </p:nvSpPr>
          <p:spPr bwMode="auto">
            <a:xfrm>
              <a:off x="541338" y="3749675"/>
              <a:ext cx="1512887" cy="504825"/>
            </a:xfrm>
            <a:prstGeom prst="wedgeRectCallout">
              <a:avLst>
                <a:gd name="adj1" fmla="val 3199"/>
                <a:gd name="adj2" fmla="val 23269"/>
              </a:avLst>
            </a:prstGeom>
            <a:solidFill>
              <a:schemeClr val="accent1">
                <a:lumMod val="60000"/>
                <a:lumOff val="40000"/>
              </a:schemeClr>
            </a:solidFill>
            <a:ln w="28575">
              <a:solidFill>
                <a:srgbClr val="6287C6"/>
              </a:solidFill>
              <a:miter lim="800000"/>
              <a:headEnd/>
              <a:tailEnd/>
            </a:ln>
            <a:effectLst>
              <a:outerShdw dist="35921" dir="2700000" algn="ctr" rotWithShape="0">
                <a:srgbClr val="808080"/>
              </a:outerShdw>
            </a:effectLst>
          </p:spPr>
          <p:txBody>
            <a:bodyPr/>
            <a:lstStyle/>
            <a:p>
              <a:pPr algn="ctr"/>
              <a:r>
                <a:rPr lang="en-US" sz="1200" dirty="0"/>
                <a:t>Sample</a:t>
              </a:r>
            </a:p>
            <a:p>
              <a:pPr algn="ctr"/>
              <a:r>
                <a:rPr lang="en-US" sz="1200" dirty="0"/>
                <a:t>Supplier Invoice</a:t>
              </a:r>
            </a:p>
          </p:txBody>
        </p:sp>
        <p:pic>
          <p:nvPicPr>
            <p:cNvPr id="11" name="Picture 11" descr="View-Header"/>
            <p:cNvPicPr>
              <a:picLocks noChangeAspect="1" noChangeArrowheads="1"/>
            </p:cNvPicPr>
            <p:nvPr/>
          </p:nvPicPr>
          <p:blipFill>
            <a:blip r:embed="rId3" cstate="print"/>
            <a:srcRect/>
            <a:stretch>
              <a:fillRect/>
            </a:stretch>
          </p:blipFill>
          <p:spPr bwMode="auto">
            <a:xfrm>
              <a:off x="457200" y="4938713"/>
              <a:ext cx="7981950" cy="657225"/>
            </a:xfrm>
            <a:prstGeom prst="rect">
              <a:avLst/>
            </a:prstGeom>
            <a:solidFill>
              <a:schemeClr val="accent1">
                <a:lumMod val="60000"/>
                <a:lumOff val="40000"/>
              </a:schemeClr>
            </a:solidFill>
          </p:spPr>
        </p:pic>
      </p:gr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Environment Setups</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ontent Placeholder 1"/>
          <p:cNvSpPr>
            <a:spLocks noGrp="1"/>
          </p:cNvSpPr>
          <p:nvPr>
            <p:ph idx="1"/>
          </p:nvPr>
        </p:nvSpPr>
        <p:spPr>
          <a:xfrm>
            <a:off x="457200" y="891610"/>
            <a:ext cx="8229600" cy="5428167"/>
          </a:xfrm>
        </p:spPr>
        <p:txBody>
          <a:bodyPr/>
          <a:lstStyle/>
          <a:p>
            <a:r>
              <a:rPr lang="en-US" dirty="0" smtClean="0"/>
              <a:t>A US company in Mexico</a:t>
            </a:r>
          </a:p>
          <a:p>
            <a:pPr lvl="1">
              <a:spcBef>
                <a:spcPts val="1200"/>
              </a:spcBef>
            </a:pPr>
            <a:r>
              <a:rPr lang="en-US" dirty="0" smtClean="0"/>
              <a:t>Keeps its accounting records in USD</a:t>
            </a:r>
          </a:p>
          <a:p>
            <a:pPr lvl="1">
              <a:spcBef>
                <a:spcPts val="1200"/>
              </a:spcBef>
            </a:pPr>
            <a:r>
              <a:rPr lang="en-US" dirty="0" smtClean="0"/>
              <a:t>Submits reports to the Mexican government in MXN</a:t>
            </a:r>
          </a:p>
          <a:p>
            <a:pPr lvl="1">
              <a:spcBef>
                <a:spcPts val="1200"/>
              </a:spcBef>
            </a:pPr>
            <a:r>
              <a:rPr lang="en-US" dirty="0" smtClean="0"/>
              <a:t>Receives a supplier invoice from a UK supplier in GBP</a:t>
            </a:r>
          </a:p>
          <a:p>
            <a:endParaRPr lang="en-US" dirty="0"/>
          </a:p>
        </p:txBody>
      </p:sp>
      <p:sp>
        <p:nvSpPr>
          <p:cNvPr id="3" name="Title 2"/>
          <p:cNvSpPr>
            <a:spLocks noGrp="1"/>
          </p:cNvSpPr>
          <p:nvPr>
            <p:ph type="title"/>
          </p:nvPr>
        </p:nvSpPr>
        <p:spPr/>
        <p:txBody>
          <a:bodyPr/>
          <a:lstStyle/>
          <a:p>
            <a:r>
              <a:rPr lang="en-US" dirty="0" smtClean="0"/>
              <a:t>Currency Example</a:t>
            </a:r>
            <a:endParaRPr lang="en-US" dirty="0"/>
          </a:p>
        </p:txBody>
      </p:sp>
      <p:grpSp>
        <p:nvGrpSpPr>
          <p:cNvPr id="29" name="Group 28"/>
          <p:cNvGrpSpPr/>
          <p:nvPr/>
        </p:nvGrpSpPr>
        <p:grpSpPr>
          <a:xfrm>
            <a:off x="1310628" y="4019470"/>
            <a:ext cx="6583362" cy="1792396"/>
            <a:chOff x="1310628" y="3811120"/>
            <a:chExt cx="6583362" cy="1792396"/>
          </a:xfrm>
        </p:grpSpPr>
        <p:sp>
          <p:nvSpPr>
            <p:cNvPr id="20" name="Rectangle 5"/>
            <p:cNvSpPr>
              <a:spLocks noChangeArrowheads="1"/>
            </p:cNvSpPr>
            <p:nvPr/>
          </p:nvSpPr>
          <p:spPr bwMode="auto">
            <a:xfrm>
              <a:off x="2802878" y="4427070"/>
              <a:ext cx="5091112" cy="568325"/>
            </a:xfrm>
            <a:prstGeom prst="rect">
              <a:avLst/>
            </a:prstGeom>
            <a:solidFill>
              <a:schemeClr val="accent1">
                <a:lumMod val="60000"/>
                <a:lumOff val="40000"/>
              </a:schemeClr>
            </a:solidFill>
            <a:ln w="9525" algn="ctr">
              <a:noFill/>
              <a:miter lim="800000"/>
              <a:headEnd/>
              <a:tailEnd/>
            </a:ln>
            <a:effectLst/>
          </p:spPr>
          <p:txBody>
            <a:bodyPr wrap="none" tIns="91440" bIns="91440" anchor="ctr"/>
            <a:lstStyle/>
            <a:p>
              <a:endParaRPr lang="en-US" dirty="0"/>
            </a:p>
          </p:txBody>
        </p:sp>
        <p:sp>
          <p:nvSpPr>
            <p:cNvPr id="21" name="Rectangle 6"/>
            <p:cNvSpPr>
              <a:spLocks noChangeArrowheads="1"/>
            </p:cNvSpPr>
            <p:nvPr/>
          </p:nvSpPr>
          <p:spPr bwMode="auto">
            <a:xfrm>
              <a:off x="2802878" y="4993808"/>
              <a:ext cx="5091112" cy="568325"/>
            </a:xfrm>
            <a:prstGeom prst="rect">
              <a:avLst/>
            </a:prstGeom>
            <a:solidFill>
              <a:srgbClr val="4A7DBA"/>
            </a:solidFill>
            <a:ln w="9525" algn="ctr">
              <a:noFill/>
              <a:miter lim="800000"/>
              <a:headEnd/>
              <a:tailEnd/>
            </a:ln>
            <a:effectLst/>
          </p:spPr>
          <p:txBody>
            <a:bodyPr wrap="none" tIns="91440" bIns="91440" anchor="ctr"/>
            <a:lstStyle/>
            <a:p>
              <a:endParaRPr lang="en-US" dirty="0"/>
            </a:p>
          </p:txBody>
        </p:sp>
        <p:sp>
          <p:nvSpPr>
            <p:cNvPr id="22" name="Rectangle 4"/>
            <p:cNvSpPr>
              <a:spLocks noChangeArrowheads="1"/>
            </p:cNvSpPr>
            <p:nvPr/>
          </p:nvSpPr>
          <p:spPr bwMode="auto">
            <a:xfrm>
              <a:off x="2798115" y="3853983"/>
              <a:ext cx="5091113" cy="568325"/>
            </a:xfrm>
            <a:prstGeom prst="rect">
              <a:avLst/>
            </a:prstGeom>
            <a:solidFill>
              <a:schemeClr val="accent1">
                <a:lumMod val="20000"/>
                <a:lumOff val="80000"/>
              </a:schemeClr>
            </a:solidFill>
            <a:ln w="9525" algn="ctr">
              <a:noFill/>
              <a:miter lim="800000"/>
              <a:headEnd/>
              <a:tailEnd/>
            </a:ln>
            <a:effectLst/>
          </p:spPr>
          <p:txBody>
            <a:bodyPr wrap="none" tIns="91440" bIns="91440" anchor="ctr"/>
            <a:lstStyle/>
            <a:p>
              <a:endParaRPr lang="en-US" dirty="0"/>
            </a:p>
          </p:txBody>
        </p:sp>
        <p:pic>
          <p:nvPicPr>
            <p:cNvPr id="23" name="Picture 22" descr="GBP"/>
            <p:cNvPicPr>
              <a:picLocks noChangeAspect="1" noChangeArrowheads="1"/>
            </p:cNvPicPr>
            <p:nvPr/>
          </p:nvPicPr>
          <p:blipFill>
            <a:blip r:embed="rId3" cstate="print"/>
            <a:srcRect/>
            <a:stretch>
              <a:fillRect/>
            </a:stretch>
          </p:blipFill>
          <p:spPr bwMode="auto">
            <a:xfrm>
              <a:off x="1777353" y="3811120"/>
              <a:ext cx="1006475" cy="601663"/>
            </a:xfrm>
            <a:prstGeom prst="rect">
              <a:avLst/>
            </a:prstGeom>
            <a:noFill/>
          </p:spPr>
        </p:pic>
        <p:pic>
          <p:nvPicPr>
            <p:cNvPr id="24" name="Picture 23" descr="dollar2"/>
            <p:cNvPicPr>
              <a:picLocks noChangeAspect="1" noChangeArrowheads="1"/>
            </p:cNvPicPr>
            <p:nvPr/>
          </p:nvPicPr>
          <p:blipFill>
            <a:blip r:embed="rId4" cstate="print"/>
            <a:srcRect/>
            <a:stretch>
              <a:fillRect/>
            </a:stretch>
          </p:blipFill>
          <p:spPr bwMode="auto">
            <a:xfrm>
              <a:off x="1310628" y="4398495"/>
              <a:ext cx="1477962" cy="609600"/>
            </a:xfrm>
            <a:prstGeom prst="rect">
              <a:avLst/>
            </a:prstGeom>
            <a:noFill/>
          </p:spPr>
        </p:pic>
        <p:pic>
          <p:nvPicPr>
            <p:cNvPr id="25" name="Picture 12" descr="Mexican_Peso"/>
            <p:cNvPicPr>
              <a:picLocks noChangeAspect="1" noChangeArrowheads="1"/>
            </p:cNvPicPr>
            <p:nvPr/>
          </p:nvPicPr>
          <p:blipFill>
            <a:blip r:embed="rId5" cstate="print"/>
            <a:srcRect/>
            <a:stretch>
              <a:fillRect/>
            </a:stretch>
          </p:blipFill>
          <p:spPr bwMode="auto">
            <a:xfrm>
              <a:off x="1367984" y="4999138"/>
              <a:ext cx="1418972" cy="604378"/>
            </a:xfrm>
            <a:prstGeom prst="rect">
              <a:avLst/>
            </a:prstGeom>
            <a:noFill/>
          </p:spPr>
        </p:pic>
        <p:sp>
          <p:nvSpPr>
            <p:cNvPr id="26" name="TextBox 25"/>
            <p:cNvSpPr txBox="1"/>
            <p:nvPr/>
          </p:nvSpPr>
          <p:spPr>
            <a:xfrm>
              <a:off x="2802878" y="4010025"/>
              <a:ext cx="5091112" cy="461665"/>
            </a:xfrm>
            <a:prstGeom prst="rect">
              <a:avLst/>
            </a:prstGeom>
            <a:noFill/>
          </p:spPr>
          <p:txBody>
            <a:bodyPr wrap="square" rtlCol="0">
              <a:spAutoFit/>
            </a:bodyPr>
            <a:lstStyle/>
            <a:p>
              <a:r>
                <a:rPr lang="en-IE" sz="2400" dirty="0" smtClean="0"/>
                <a:t>Transaction Currency  = GBP</a:t>
              </a:r>
              <a:endParaRPr lang="en-US" sz="2400" dirty="0"/>
            </a:p>
          </p:txBody>
        </p:sp>
        <p:sp>
          <p:nvSpPr>
            <p:cNvPr id="27" name="TextBox 26"/>
            <p:cNvSpPr txBox="1"/>
            <p:nvPr/>
          </p:nvSpPr>
          <p:spPr>
            <a:xfrm>
              <a:off x="2802878" y="4531757"/>
              <a:ext cx="5091112" cy="461665"/>
            </a:xfrm>
            <a:prstGeom prst="rect">
              <a:avLst/>
            </a:prstGeom>
            <a:noFill/>
          </p:spPr>
          <p:txBody>
            <a:bodyPr wrap="square" rtlCol="0">
              <a:spAutoFit/>
            </a:bodyPr>
            <a:lstStyle/>
            <a:p>
              <a:r>
                <a:rPr lang="en-IE" sz="2400" dirty="0" smtClean="0"/>
                <a:t>Base Currency           = USD</a:t>
              </a:r>
              <a:endParaRPr lang="en-US" sz="2400" dirty="0"/>
            </a:p>
          </p:txBody>
        </p:sp>
        <p:sp>
          <p:nvSpPr>
            <p:cNvPr id="28" name="TextBox 27"/>
            <p:cNvSpPr txBox="1"/>
            <p:nvPr/>
          </p:nvSpPr>
          <p:spPr>
            <a:xfrm>
              <a:off x="2802878" y="5053489"/>
              <a:ext cx="5091112" cy="461665"/>
            </a:xfrm>
            <a:prstGeom prst="rect">
              <a:avLst/>
            </a:prstGeom>
            <a:noFill/>
          </p:spPr>
          <p:txBody>
            <a:bodyPr wrap="square" rtlCol="0">
              <a:spAutoFit/>
            </a:bodyPr>
            <a:lstStyle/>
            <a:p>
              <a:r>
                <a:rPr lang="en-IE" sz="2400" dirty="0" smtClean="0"/>
                <a:t>Statutory Currency     = MXN</a:t>
              </a:r>
              <a:endParaRPr lang="en-US" sz="2400" dirty="0"/>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Entities</a:t>
            </a:r>
          </a:p>
          <a:p>
            <a:r>
              <a:rPr lang="en-US" dirty="0" smtClean="0"/>
              <a:t>Sites</a:t>
            </a:r>
          </a:p>
          <a:p>
            <a:r>
              <a:rPr lang="en-US" dirty="0" smtClean="0"/>
              <a:t>Locations</a:t>
            </a:r>
          </a:p>
          <a:p>
            <a:r>
              <a:rPr lang="en-US" dirty="0" smtClean="0"/>
              <a:t>Inventory status codes</a:t>
            </a:r>
          </a:p>
        </p:txBody>
      </p:sp>
      <p:sp>
        <p:nvSpPr>
          <p:cNvPr id="6147" name="Rectangle 5"/>
          <p:cNvSpPr>
            <a:spLocks noGrp="1" noChangeArrowheads="1"/>
          </p:cNvSpPr>
          <p:nvPr>
            <p:ph type="title"/>
          </p:nvPr>
        </p:nvSpPr>
        <p:spPr/>
        <p:txBody>
          <a:bodyPr/>
          <a:lstStyle/>
          <a:p>
            <a:pPr eaLnBrk="1" hangingPunct="1"/>
            <a:r>
              <a:rPr lang="en-US" dirty="0" smtClean="0"/>
              <a:t>Operational Structure</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Entities</a:t>
            </a:r>
            <a:endParaRPr lang="en-US" dirty="0"/>
          </a:p>
        </p:txBody>
      </p:sp>
      <p:grpSp>
        <p:nvGrpSpPr>
          <p:cNvPr id="2" name="Group 73"/>
          <p:cNvGrpSpPr/>
          <p:nvPr/>
        </p:nvGrpSpPr>
        <p:grpSpPr>
          <a:xfrm>
            <a:off x="906463" y="1134828"/>
            <a:ext cx="7312025" cy="4746625"/>
            <a:chOff x="906463" y="1417638"/>
            <a:chExt cx="7312025" cy="4746625"/>
          </a:xfrm>
        </p:grpSpPr>
        <p:sp>
          <p:nvSpPr>
            <p:cNvPr id="120912" name="Rectangle 80"/>
            <p:cNvSpPr>
              <a:spLocks noChangeArrowheads="1"/>
            </p:cNvSpPr>
            <p:nvPr/>
          </p:nvSpPr>
          <p:spPr bwMode="auto">
            <a:xfrm>
              <a:off x="4570413" y="1827213"/>
              <a:ext cx="3644900" cy="17653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a:latin typeface="+mj-lt"/>
                </a:rPr>
                <a:t>e</a:t>
              </a:r>
              <a:r>
                <a:rPr lang="en-US" sz="2000" b="1" dirty="0" smtClean="0">
                  <a:latin typeface="+mj-lt"/>
                </a:rPr>
                <a:t>ntity</a:t>
              </a:r>
              <a:r>
                <a:rPr lang="en-US" sz="2000" dirty="0" smtClean="0">
                  <a:latin typeface="+mj-lt"/>
                </a:rPr>
                <a:t> </a:t>
              </a:r>
              <a:r>
                <a:rPr lang="en-US" sz="2000" dirty="0">
                  <a:latin typeface="+mj-lt"/>
                </a:rPr>
                <a:t>is a business unit with financial reporting responsibility</a:t>
              </a:r>
            </a:p>
            <a:p>
              <a:pPr marL="228600" indent="-228600" eaLnBrk="0" hangingPunct="0">
                <a:spcBef>
                  <a:spcPct val="50000"/>
                </a:spcBef>
                <a:buClr>
                  <a:srgbClr val="003366"/>
                </a:buClr>
                <a:buFont typeface="Wingdings" pitchFamily="2" charset="2"/>
                <a:buChar char="s"/>
              </a:pPr>
              <a:r>
                <a:rPr lang="en-US" sz="2000" dirty="0">
                  <a:latin typeface="+mj-lt"/>
                </a:rPr>
                <a:t>An </a:t>
              </a:r>
              <a:r>
                <a:rPr lang="en-US" sz="2000" dirty="0" smtClean="0">
                  <a:latin typeface="+mj-lt"/>
                </a:rPr>
                <a:t>entity </a:t>
              </a:r>
              <a:r>
                <a:rPr lang="en-US" sz="2000" dirty="0">
                  <a:latin typeface="+mj-lt"/>
                </a:rPr>
                <a:t>may have as many </a:t>
              </a:r>
              <a:r>
                <a:rPr lang="en-US" sz="2000" b="1" dirty="0">
                  <a:latin typeface="+mj-lt"/>
                </a:rPr>
                <a:t>s</a:t>
              </a:r>
              <a:r>
                <a:rPr lang="en-US" sz="2000" b="1" dirty="0" smtClean="0">
                  <a:latin typeface="+mj-lt"/>
                </a:rPr>
                <a:t>ites</a:t>
              </a:r>
              <a:r>
                <a:rPr lang="en-US" sz="2000" dirty="0" smtClean="0">
                  <a:latin typeface="+mj-lt"/>
                </a:rPr>
                <a:t> </a:t>
              </a:r>
              <a:r>
                <a:rPr lang="en-US" sz="2000" dirty="0">
                  <a:latin typeface="+mj-lt"/>
                </a:rPr>
                <a:t>as needed</a:t>
              </a:r>
            </a:p>
          </p:txBody>
        </p:sp>
        <p:sp>
          <p:nvSpPr>
            <p:cNvPr id="15365" name="Rectangle 82"/>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66" name="Rectangle 83"/>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grpSp>
          <p:nvGrpSpPr>
            <p:cNvPr id="3" name="Group 84"/>
            <p:cNvGrpSpPr>
              <a:grpSpLocks/>
            </p:cNvGrpSpPr>
            <p:nvPr/>
          </p:nvGrpSpPr>
          <p:grpSpPr bwMode="auto">
            <a:xfrm>
              <a:off x="5027613" y="4445000"/>
              <a:ext cx="2735262" cy="790575"/>
              <a:chOff x="2636" y="3075"/>
              <a:chExt cx="1723" cy="498"/>
            </a:xfrm>
          </p:grpSpPr>
          <p:sp>
            <p:nvSpPr>
              <p:cNvPr id="15417" name="Freeform 85"/>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5418" name="AutoShape 86"/>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5419" name="Freeform 87"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5420" name="Freeform 88"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5421" name="AutoShape 89"/>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5422" name="AutoShape 90"/>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5423" name="Line 91"/>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24" name="Oval 92"/>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5" name="Oval 93"/>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5426" name="Rectangle 94"/>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5427" name="Freeform 95"/>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5428" name="AutoShape 96"/>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29" name="AutoShape 97"/>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0" name="AutoShape 98"/>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5431" name="AutoShape 99"/>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5432" name="Picture 100"/>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grpSp>
          <p:nvGrpSpPr>
            <p:cNvPr id="4" name="Group 101"/>
            <p:cNvGrpSpPr>
              <a:grpSpLocks/>
            </p:cNvGrpSpPr>
            <p:nvPr/>
          </p:nvGrpSpPr>
          <p:grpSpPr bwMode="auto">
            <a:xfrm>
              <a:off x="1493838" y="4473575"/>
              <a:ext cx="3011487" cy="760413"/>
              <a:chOff x="648" y="3057"/>
              <a:chExt cx="1897" cy="479"/>
            </a:xfrm>
          </p:grpSpPr>
          <p:grpSp>
            <p:nvGrpSpPr>
              <p:cNvPr id="5" name="Group 102"/>
              <p:cNvGrpSpPr>
                <a:grpSpLocks/>
              </p:cNvGrpSpPr>
              <p:nvPr/>
            </p:nvGrpSpPr>
            <p:grpSpPr bwMode="auto">
              <a:xfrm>
                <a:off x="2322" y="3456"/>
                <a:ext cx="223" cy="73"/>
                <a:chOff x="2482" y="3131"/>
                <a:chExt cx="223" cy="73"/>
              </a:xfrm>
            </p:grpSpPr>
            <p:sp>
              <p:nvSpPr>
                <p:cNvPr id="15415" name="Freeform 103"/>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5416" name="Freeform 104"/>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5389" name="Freeform 105"/>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5390" name="AutoShape 106"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91" name="Freeform 107"/>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5392" name="AutoShape 108"/>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3" name="AutoShape 109"/>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394" name="Freeform 110"/>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5395" name="Rectangle 111"/>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6" name="AutoShape 112"/>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5397" name="AutoShape 113"/>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398" name="AutoShape 114"/>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6" name="Group 115"/>
              <p:cNvGrpSpPr>
                <a:grpSpLocks/>
              </p:cNvGrpSpPr>
              <p:nvPr/>
            </p:nvGrpSpPr>
            <p:grpSpPr bwMode="auto">
              <a:xfrm>
                <a:off x="1931" y="3354"/>
                <a:ext cx="477" cy="176"/>
                <a:chOff x="2091" y="3029"/>
                <a:chExt cx="477" cy="176"/>
              </a:xfrm>
            </p:grpSpPr>
            <p:sp>
              <p:nvSpPr>
                <p:cNvPr id="15409" name="Freeform 116"/>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5410" name="AutoShape 117"/>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5411" name="Freeform 118"/>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2" name="Freeform 119"/>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5413" name="Line 120"/>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5414" name="Freeform 121"/>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5400" name="AutoShape 122"/>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5401" name="Freeform 123"/>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5402" name="AutoShape 124"/>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3" name="AutoShape 125"/>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5404" name="AutoShape 126"/>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5" name="AutoShape 127"/>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6" name="AutoShape 128"/>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5407" name="Rectangle 129"/>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5408" name="AutoShape 130"/>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5369" name="Rectangle 131"/>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5370" name="Rectangle 132"/>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5371" name="Rectangle 133"/>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5372" name="Rectangle 13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7" name="Group 135"/>
            <p:cNvGrpSpPr>
              <a:grpSpLocks/>
            </p:cNvGrpSpPr>
            <p:nvPr/>
          </p:nvGrpSpPr>
          <p:grpSpPr bwMode="auto">
            <a:xfrm>
              <a:off x="1116013" y="1763713"/>
              <a:ext cx="2873375" cy="1173162"/>
              <a:chOff x="673" y="1182"/>
              <a:chExt cx="1810" cy="739"/>
            </a:xfrm>
          </p:grpSpPr>
          <p:sp>
            <p:nvSpPr>
              <p:cNvPr id="15375" name="Freeform 13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5376" name="AutoShape 13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7" name="AutoShape 13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5378" name="AutoShape 13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79" name="AutoShape 14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0" name="Rectangle 14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1" name="Rectangle 14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2" name="AutoShape 14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5383" name="Rectangle 14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5384" name="AutoShape 14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5385" name="AutoShape 14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6" name="AutoShape 14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5387" name="Freeform 14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5374" name="Rectangle 149"/>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 name="Title 72"/>
          <p:cNvSpPr>
            <a:spLocks noGrp="1"/>
          </p:cNvSpPr>
          <p:nvPr>
            <p:ph type="title"/>
          </p:nvPr>
        </p:nvSpPr>
        <p:spPr/>
        <p:txBody>
          <a:bodyPr>
            <a:normAutofit/>
          </a:bodyPr>
          <a:lstStyle/>
          <a:p>
            <a:r>
              <a:rPr lang="en-US" dirty="0" smtClean="0"/>
              <a:t>Sites</a:t>
            </a:r>
            <a:endParaRPr lang="en-US" dirty="0"/>
          </a:p>
        </p:txBody>
      </p:sp>
      <p:grpSp>
        <p:nvGrpSpPr>
          <p:cNvPr id="2" name="Group 73"/>
          <p:cNvGrpSpPr/>
          <p:nvPr/>
        </p:nvGrpSpPr>
        <p:grpSpPr>
          <a:xfrm>
            <a:off x="906463" y="1106547"/>
            <a:ext cx="7316787" cy="4746625"/>
            <a:chOff x="906463" y="1417638"/>
            <a:chExt cx="7316787" cy="4746625"/>
          </a:xfrm>
        </p:grpSpPr>
        <p:sp>
          <p:nvSpPr>
            <p:cNvPr id="614472" name="Rectangle 72"/>
            <p:cNvSpPr>
              <a:spLocks noChangeArrowheads="1"/>
            </p:cNvSpPr>
            <p:nvPr/>
          </p:nvSpPr>
          <p:spPr bwMode="auto">
            <a:xfrm>
              <a:off x="4567238" y="1827213"/>
              <a:ext cx="3656012" cy="2070100"/>
            </a:xfrm>
            <a:prstGeom prst="rect">
              <a:avLst/>
            </a:prstGeom>
            <a:noFill/>
            <a:ln w="12700">
              <a:noFill/>
              <a:miter lim="800000"/>
              <a:headEnd/>
              <a:tailEnd/>
            </a:ln>
          </p:spPr>
          <p:txBody>
            <a:bodyPr lIns="90488" tIns="44450" rIns="90488" bIns="44450">
              <a:spAutoFit/>
            </a:bodyPr>
            <a:lstStyle/>
            <a:p>
              <a:pPr marL="228600" indent="-228600" eaLnBrk="0" hangingPunct="0">
                <a:buClr>
                  <a:srgbClr val="003366"/>
                </a:buClr>
                <a:buFont typeface="Wingdings" pitchFamily="2" charset="2"/>
                <a:buChar char="s"/>
              </a:pPr>
              <a:r>
                <a:rPr lang="en-US" sz="2000" dirty="0">
                  <a:latin typeface="+mj-lt"/>
                </a:rPr>
                <a:t>An </a:t>
              </a:r>
              <a:r>
                <a:rPr lang="en-US" sz="2000" b="1" dirty="0" smtClean="0">
                  <a:latin typeface="+mj-lt"/>
                </a:rPr>
                <a:t>entity</a:t>
              </a:r>
              <a:r>
                <a:rPr lang="en-US" sz="2000" dirty="0" smtClean="0">
                  <a:latin typeface="+mj-lt"/>
                </a:rPr>
                <a:t> </a:t>
              </a:r>
              <a:r>
                <a:rPr lang="en-US" sz="2000" dirty="0">
                  <a:latin typeface="+mj-lt"/>
                </a:rPr>
                <a:t>requires at least one </a:t>
              </a:r>
              <a:r>
                <a:rPr lang="en-US" sz="2000" b="1" dirty="0">
                  <a:latin typeface="+mj-lt"/>
                </a:rPr>
                <a:t>site</a:t>
              </a:r>
              <a:r>
                <a:rPr lang="en-US" sz="2000" dirty="0">
                  <a:latin typeface="+mj-lt"/>
                </a:rPr>
                <a:t> to plan, </a:t>
              </a:r>
              <a:r>
                <a:rPr lang="en-US" sz="2000" dirty="0" smtClean="0">
                  <a:latin typeface="+mj-lt"/>
                </a:rPr>
                <a:t>manage, </a:t>
              </a:r>
              <a:r>
                <a:rPr lang="en-US" sz="2000" dirty="0">
                  <a:latin typeface="+mj-lt"/>
                </a:rPr>
                <a:t>and control inventory</a:t>
              </a:r>
            </a:p>
            <a:p>
              <a:pPr marL="228600" indent="-228600" eaLnBrk="0" hangingPunct="0">
                <a:spcBef>
                  <a:spcPct val="50000"/>
                </a:spcBef>
                <a:buClr>
                  <a:srgbClr val="003366"/>
                </a:buClr>
                <a:buFont typeface="Wingdings" pitchFamily="2" charset="2"/>
                <a:buChar char="s"/>
              </a:pPr>
              <a:r>
                <a:rPr lang="en-US" sz="2000" dirty="0">
                  <a:latin typeface="+mj-lt"/>
                </a:rPr>
                <a:t>Separate </a:t>
              </a:r>
              <a:r>
                <a:rPr lang="en-US" sz="2000" b="1" dirty="0">
                  <a:latin typeface="+mj-lt"/>
                </a:rPr>
                <a:t>sites</a:t>
              </a:r>
              <a:r>
                <a:rPr lang="en-US" sz="2000" dirty="0">
                  <a:latin typeface="+mj-lt"/>
                </a:rPr>
                <a:t> are usually </a:t>
              </a:r>
              <a:r>
                <a:rPr lang="en-US" sz="2000" dirty="0" smtClean="0">
                  <a:latin typeface="+mj-lt"/>
                </a:rPr>
                <a:t>set up </a:t>
              </a:r>
              <a:r>
                <a:rPr lang="en-US" sz="2000" dirty="0">
                  <a:latin typeface="+mj-lt"/>
                </a:rPr>
                <a:t>for separate physical locations</a:t>
              </a:r>
            </a:p>
          </p:txBody>
        </p:sp>
        <p:sp>
          <p:nvSpPr>
            <p:cNvPr id="16389" name="Rectangle 74"/>
            <p:cNvSpPr>
              <a:spLocks noChangeArrowheads="1"/>
            </p:cNvSpPr>
            <p:nvPr/>
          </p:nvSpPr>
          <p:spPr bwMode="auto">
            <a:xfrm>
              <a:off x="906463" y="4106863"/>
              <a:ext cx="7312025" cy="2057400"/>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6390" name="Rectangle 75"/>
            <p:cNvSpPr>
              <a:spLocks noChangeArrowheads="1"/>
            </p:cNvSpPr>
            <p:nvPr/>
          </p:nvSpPr>
          <p:spPr bwMode="auto">
            <a:xfrm>
              <a:off x="1184462" y="3902075"/>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solidFill>
                    <a:srgbClr val="003366"/>
                  </a:solidFill>
                  <a:latin typeface="+mj-lt"/>
                </a:rPr>
                <a:t>Entity 200</a:t>
              </a:r>
            </a:p>
          </p:txBody>
        </p:sp>
        <p:sp>
          <p:nvSpPr>
            <p:cNvPr id="16391" name="Rectangle 76"/>
            <p:cNvSpPr>
              <a:spLocks noChangeArrowheads="1"/>
            </p:cNvSpPr>
            <p:nvPr/>
          </p:nvSpPr>
          <p:spPr bwMode="auto">
            <a:xfrm>
              <a:off x="906463" y="1587500"/>
              <a:ext cx="3252787" cy="21240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grpSp>
          <p:nvGrpSpPr>
            <p:cNvPr id="3" name="Group 77"/>
            <p:cNvGrpSpPr>
              <a:grpSpLocks/>
            </p:cNvGrpSpPr>
            <p:nvPr/>
          </p:nvGrpSpPr>
          <p:grpSpPr bwMode="auto">
            <a:xfrm>
              <a:off x="5027613" y="4445000"/>
              <a:ext cx="2735262" cy="790575"/>
              <a:chOff x="2636" y="3075"/>
              <a:chExt cx="1723" cy="498"/>
            </a:xfrm>
          </p:grpSpPr>
          <p:sp>
            <p:nvSpPr>
              <p:cNvPr id="16441" name="Freeform 78"/>
              <p:cNvSpPr>
                <a:spLocks/>
              </p:cNvSpPr>
              <p:nvPr/>
            </p:nvSpPr>
            <p:spPr bwMode="auto">
              <a:xfrm>
                <a:off x="3624" y="3297"/>
                <a:ext cx="735" cy="260"/>
              </a:xfrm>
              <a:custGeom>
                <a:avLst/>
                <a:gdLst>
                  <a:gd name="T0" fmla="*/ 0 w 735"/>
                  <a:gd name="T1" fmla="*/ 259 h 260"/>
                  <a:gd name="T2" fmla="*/ 142 w 735"/>
                  <a:gd name="T3" fmla="*/ 24 h 260"/>
                  <a:gd name="T4" fmla="*/ 734 w 735"/>
                  <a:gd name="T5" fmla="*/ 0 h 260"/>
                  <a:gd name="T6" fmla="*/ 734 w 735"/>
                  <a:gd name="T7" fmla="*/ 103 h 260"/>
                  <a:gd name="T8" fmla="*/ 117 w 735"/>
                  <a:gd name="T9" fmla="*/ 259 h 260"/>
                  <a:gd name="T10" fmla="*/ 0 w 735"/>
                  <a:gd name="T11" fmla="*/ 259 h 260"/>
                  <a:gd name="T12" fmla="*/ 0 60000 65536"/>
                  <a:gd name="T13" fmla="*/ 0 60000 65536"/>
                  <a:gd name="T14" fmla="*/ 0 60000 65536"/>
                  <a:gd name="T15" fmla="*/ 0 60000 65536"/>
                  <a:gd name="T16" fmla="*/ 0 60000 65536"/>
                  <a:gd name="T17" fmla="*/ 0 60000 65536"/>
                  <a:gd name="T18" fmla="*/ 0 w 735"/>
                  <a:gd name="T19" fmla="*/ 0 h 260"/>
                  <a:gd name="T20" fmla="*/ 735 w 735"/>
                  <a:gd name="T21" fmla="*/ 260 h 260"/>
                </a:gdLst>
                <a:ahLst/>
                <a:cxnLst>
                  <a:cxn ang="T12">
                    <a:pos x="T0" y="T1"/>
                  </a:cxn>
                  <a:cxn ang="T13">
                    <a:pos x="T2" y="T3"/>
                  </a:cxn>
                  <a:cxn ang="T14">
                    <a:pos x="T4" y="T5"/>
                  </a:cxn>
                  <a:cxn ang="T15">
                    <a:pos x="T6" y="T7"/>
                  </a:cxn>
                  <a:cxn ang="T16">
                    <a:pos x="T8" y="T9"/>
                  </a:cxn>
                  <a:cxn ang="T17">
                    <a:pos x="T10" y="T11"/>
                  </a:cxn>
                </a:cxnLst>
                <a:rect l="T18" t="T19" r="T20" b="T21"/>
                <a:pathLst>
                  <a:path w="735" h="260">
                    <a:moveTo>
                      <a:pt x="0" y="259"/>
                    </a:moveTo>
                    <a:lnTo>
                      <a:pt x="142" y="24"/>
                    </a:lnTo>
                    <a:lnTo>
                      <a:pt x="734" y="0"/>
                    </a:lnTo>
                    <a:lnTo>
                      <a:pt x="734" y="103"/>
                    </a:lnTo>
                    <a:lnTo>
                      <a:pt x="117" y="259"/>
                    </a:lnTo>
                    <a:lnTo>
                      <a:pt x="0" y="259"/>
                    </a:lnTo>
                  </a:path>
                </a:pathLst>
              </a:custGeom>
              <a:solidFill>
                <a:srgbClr val="C0C0C0"/>
              </a:solidFill>
              <a:ln w="12700" cap="rnd">
                <a:noFill/>
                <a:round/>
                <a:headEnd/>
                <a:tailEnd/>
              </a:ln>
            </p:spPr>
            <p:txBody>
              <a:bodyPr/>
              <a:lstStyle/>
              <a:p>
                <a:endParaRPr lang="en-US" dirty="0">
                  <a:latin typeface="+mj-lt"/>
                </a:endParaRPr>
              </a:p>
            </p:txBody>
          </p:sp>
          <p:sp>
            <p:nvSpPr>
              <p:cNvPr id="16442" name="AutoShape 79"/>
              <p:cNvSpPr>
                <a:spLocks noChangeArrowheads="1"/>
              </p:cNvSpPr>
              <p:nvPr/>
            </p:nvSpPr>
            <p:spPr bwMode="auto">
              <a:xfrm>
                <a:off x="2640" y="3079"/>
                <a:ext cx="1174" cy="484"/>
              </a:xfrm>
              <a:prstGeom prst="cube">
                <a:avLst>
                  <a:gd name="adj" fmla="val 24995"/>
                </a:avLst>
              </a:prstGeom>
              <a:solidFill>
                <a:srgbClr val="BAB7A4"/>
              </a:solidFill>
              <a:ln w="12700">
                <a:solidFill>
                  <a:schemeClr val="tx1"/>
                </a:solidFill>
                <a:miter lim="800000"/>
                <a:headEnd/>
                <a:tailEnd/>
              </a:ln>
            </p:spPr>
            <p:txBody>
              <a:bodyPr wrap="none" anchor="ctr"/>
              <a:lstStyle/>
              <a:p>
                <a:endParaRPr lang="en-US" dirty="0">
                  <a:latin typeface="+mj-lt"/>
                </a:endParaRPr>
              </a:p>
            </p:txBody>
          </p:sp>
          <p:sp>
            <p:nvSpPr>
              <p:cNvPr id="16443" name="Freeform 80" descr="Dark vertical"/>
              <p:cNvSpPr>
                <a:spLocks/>
              </p:cNvSpPr>
              <p:nvPr/>
            </p:nvSpPr>
            <p:spPr bwMode="auto">
              <a:xfrm>
                <a:off x="2636" y="3199"/>
                <a:ext cx="1063" cy="374"/>
              </a:xfrm>
              <a:custGeom>
                <a:avLst/>
                <a:gdLst>
                  <a:gd name="T0" fmla="*/ 0 w 1063"/>
                  <a:gd name="T1" fmla="*/ 370 h 374"/>
                  <a:gd name="T2" fmla="*/ 0 w 1063"/>
                  <a:gd name="T3" fmla="*/ 0 h 374"/>
                  <a:gd name="T4" fmla="*/ 1062 w 1063"/>
                  <a:gd name="T5" fmla="*/ 0 h 374"/>
                  <a:gd name="T6" fmla="*/ 1062 w 1063"/>
                  <a:gd name="T7" fmla="*/ 373 h 374"/>
                  <a:gd name="T8" fmla="*/ 0 w 1063"/>
                  <a:gd name="T9" fmla="*/ 370 h 374"/>
                  <a:gd name="T10" fmla="*/ 0 60000 65536"/>
                  <a:gd name="T11" fmla="*/ 0 60000 65536"/>
                  <a:gd name="T12" fmla="*/ 0 60000 65536"/>
                  <a:gd name="T13" fmla="*/ 0 60000 65536"/>
                  <a:gd name="T14" fmla="*/ 0 60000 65536"/>
                  <a:gd name="T15" fmla="*/ 0 w 1063"/>
                  <a:gd name="T16" fmla="*/ 0 h 374"/>
                  <a:gd name="T17" fmla="*/ 1063 w 1063"/>
                  <a:gd name="T18" fmla="*/ 374 h 374"/>
                </a:gdLst>
                <a:ahLst/>
                <a:cxnLst>
                  <a:cxn ang="T10">
                    <a:pos x="T0" y="T1"/>
                  </a:cxn>
                  <a:cxn ang="T11">
                    <a:pos x="T2" y="T3"/>
                  </a:cxn>
                  <a:cxn ang="T12">
                    <a:pos x="T4" y="T5"/>
                  </a:cxn>
                  <a:cxn ang="T13">
                    <a:pos x="T6" y="T7"/>
                  </a:cxn>
                  <a:cxn ang="T14">
                    <a:pos x="T8" y="T9"/>
                  </a:cxn>
                </a:cxnLst>
                <a:rect l="T15" t="T16" r="T17" b="T18"/>
                <a:pathLst>
                  <a:path w="1063" h="374">
                    <a:moveTo>
                      <a:pt x="0" y="370"/>
                    </a:moveTo>
                    <a:lnTo>
                      <a:pt x="0" y="0"/>
                    </a:lnTo>
                    <a:lnTo>
                      <a:pt x="1062" y="0"/>
                    </a:lnTo>
                    <a:lnTo>
                      <a:pt x="1062" y="373"/>
                    </a:lnTo>
                    <a:lnTo>
                      <a:pt x="0" y="370"/>
                    </a:lnTo>
                  </a:path>
                </a:pathLst>
              </a:custGeom>
              <a:pattFill prst="dkVert">
                <a:fgClr>
                  <a:srgbClr val="BAB7A4"/>
                </a:fgClr>
                <a:bgClr>
                  <a:schemeClr val="bg1"/>
                </a:bgClr>
              </a:pattFill>
              <a:ln w="12700" cap="rnd">
                <a:solidFill>
                  <a:schemeClr val="tx1"/>
                </a:solidFill>
                <a:round/>
                <a:headEnd/>
                <a:tailEnd/>
              </a:ln>
            </p:spPr>
            <p:txBody>
              <a:bodyPr/>
              <a:lstStyle/>
              <a:p>
                <a:endParaRPr lang="en-US" dirty="0">
                  <a:latin typeface="+mj-lt"/>
                </a:endParaRPr>
              </a:p>
            </p:txBody>
          </p:sp>
          <p:sp>
            <p:nvSpPr>
              <p:cNvPr id="16444" name="Freeform 81" descr="Narrow vertical"/>
              <p:cNvSpPr>
                <a:spLocks/>
              </p:cNvSpPr>
              <p:nvPr/>
            </p:nvSpPr>
            <p:spPr bwMode="auto">
              <a:xfrm>
                <a:off x="3698" y="3075"/>
                <a:ext cx="122" cy="498"/>
              </a:xfrm>
              <a:custGeom>
                <a:avLst/>
                <a:gdLst>
                  <a:gd name="T0" fmla="*/ 0 w 122"/>
                  <a:gd name="T1" fmla="*/ 121 h 498"/>
                  <a:gd name="T2" fmla="*/ 0 w 122"/>
                  <a:gd name="T3" fmla="*/ 497 h 498"/>
                  <a:gd name="T4" fmla="*/ 121 w 122"/>
                  <a:gd name="T5" fmla="*/ 373 h 498"/>
                  <a:gd name="T6" fmla="*/ 121 w 122"/>
                  <a:gd name="T7" fmla="*/ 0 h 498"/>
                  <a:gd name="T8" fmla="*/ 0 w 122"/>
                  <a:gd name="T9" fmla="*/ 121 h 498"/>
                  <a:gd name="T10" fmla="*/ 0 60000 65536"/>
                  <a:gd name="T11" fmla="*/ 0 60000 65536"/>
                  <a:gd name="T12" fmla="*/ 0 60000 65536"/>
                  <a:gd name="T13" fmla="*/ 0 60000 65536"/>
                  <a:gd name="T14" fmla="*/ 0 60000 65536"/>
                  <a:gd name="T15" fmla="*/ 0 w 122"/>
                  <a:gd name="T16" fmla="*/ 0 h 498"/>
                  <a:gd name="T17" fmla="*/ 122 w 122"/>
                  <a:gd name="T18" fmla="*/ 498 h 498"/>
                </a:gdLst>
                <a:ahLst/>
                <a:cxnLst>
                  <a:cxn ang="T10">
                    <a:pos x="T0" y="T1"/>
                  </a:cxn>
                  <a:cxn ang="T11">
                    <a:pos x="T2" y="T3"/>
                  </a:cxn>
                  <a:cxn ang="T12">
                    <a:pos x="T4" y="T5"/>
                  </a:cxn>
                  <a:cxn ang="T13">
                    <a:pos x="T6" y="T7"/>
                  </a:cxn>
                  <a:cxn ang="T14">
                    <a:pos x="T8" y="T9"/>
                  </a:cxn>
                </a:cxnLst>
                <a:rect l="T15" t="T16" r="T17" b="T18"/>
                <a:pathLst>
                  <a:path w="122" h="498">
                    <a:moveTo>
                      <a:pt x="0" y="121"/>
                    </a:moveTo>
                    <a:lnTo>
                      <a:pt x="0" y="497"/>
                    </a:lnTo>
                    <a:lnTo>
                      <a:pt x="121" y="373"/>
                    </a:lnTo>
                    <a:lnTo>
                      <a:pt x="121" y="0"/>
                    </a:lnTo>
                    <a:lnTo>
                      <a:pt x="0" y="121"/>
                    </a:lnTo>
                  </a:path>
                </a:pathLst>
              </a:custGeom>
              <a:pattFill prst="narVert">
                <a:fgClr>
                  <a:srgbClr val="948E71"/>
                </a:fgClr>
                <a:bgClr>
                  <a:schemeClr val="bg1"/>
                </a:bgClr>
              </a:pattFill>
              <a:ln w="12700" cap="rnd">
                <a:solidFill>
                  <a:schemeClr val="tx1"/>
                </a:solidFill>
                <a:round/>
                <a:headEnd/>
                <a:tailEnd/>
              </a:ln>
            </p:spPr>
            <p:txBody>
              <a:bodyPr/>
              <a:lstStyle/>
              <a:p>
                <a:endParaRPr lang="en-US" dirty="0">
                  <a:latin typeface="+mj-lt"/>
                </a:endParaRPr>
              </a:p>
            </p:txBody>
          </p:sp>
          <p:sp>
            <p:nvSpPr>
              <p:cNvPr id="16445" name="AutoShape 82"/>
              <p:cNvSpPr>
                <a:spLocks noChangeArrowheads="1"/>
              </p:cNvSpPr>
              <p:nvPr/>
            </p:nvSpPr>
            <p:spPr bwMode="auto">
              <a:xfrm>
                <a:off x="2892" y="3264"/>
                <a:ext cx="536" cy="297"/>
              </a:xfrm>
              <a:prstGeom prst="roundRect">
                <a:avLst>
                  <a:gd name="adj" fmla="val 12495"/>
                </a:avLst>
              </a:prstGeom>
              <a:solidFill>
                <a:srgbClr val="B5C5CF"/>
              </a:solidFill>
              <a:ln w="12700">
                <a:solidFill>
                  <a:schemeClr val="tx1"/>
                </a:solidFill>
                <a:round/>
                <a:headEnd/>
                <a:tailEnd/>
              </a:ln>
            </p:spPr>
            <p:txBody>
              <a:bodyPr wrap="none" anchor="ctr"/>
              <a:lstStyle/>
              <a:p>
                <a:endParaRPr lang="en-US" dirty="0">
                  <a:latin typeface="+mj-lt"/>
                </a:endParaRPr>
              </a:p>
            </p:txBody>
          </p:sp>
          <p:sp>
            <p:nvSpPr>
              <p:cNvPr id="16446" name="AutoShape 83"/>
              <p:cNvSpPr>
                <a:spLocks noChangeArrowheads="1"/>
              </p:cNvSpPr>
              <p:nvPr/>
            </p:nvSpPr>
            <p:spPr bwMode="auto">
              <a:xfrm>
                <a:off x="2922" y="3295"/>
                <a:ext cx="476" cy="268"/>
              </a:xfrm>
              <a:prstGeom prst="roundRect">
                <a:avLst>
                  <a:gd name="adj" fmla="val 12495"/>
                </a:avLst>
              </a:prstGeom>
              <a:solidFill>
                <a:srgbClr val="C3C7AD"/>
              </a:solidFill>
              <a:ln w="12700">
                <a:solidFill>
                  <a:schemeClr val="tx1"/>
                </a:solidFill>
                <a:round/>
                <a:headEnd/>
                <a:tailEnd/>
              </a:ln>
            </p:spPr>
            <p:txBody>
              <a:bodyPr wrap="none" anchor="ctr"/>
              <a:lstStyle/>
              <a:p>
                <a:endParaRPr lang="en-US" dirty="0">
                  <a:latin typeface="+mj-lt"/>
                </a:endParaRPr>
              </a:p>
            </p:txBody>
          </p:sp>
          <p:sp>
            <p:nvSpPr>
              <p:cNvPr id="16447" name="Line 84"/>
              <p:cNvSpPr>
                <a:spLocks noChangeShapeType="1"/>
              </p:cNvSpPr>
              <p:nvPr/>
            </p:nvSpPr>
            <p:spPr bwMode="auto">
              <a:xfrm>
                <a:off x="3157" y="3301"/>
                <a:ext cx="0" cy="262"/>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48" name="Oval 85"/>
              <p:cNvSpPr>
                <a:spLocks noChangeArrowheads="1"/>
              </p:cNvSpPr>
              <p:nvPr/>
            </p:nvSpPr>
            <p:spPr bwMode="auto">
              <a:xfrm>
                <a:off x="2965" y="3349"/>
                <a:ext cx="129" cy="57"/>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49" name="Oval 86"/>
              <p:cNvSpPr>
                <a:spLocks noChangeArrowheads="1"/>
              </p:cNvSpPr>
              <p:nvPr/>
            </p:nvSpPr>
            <p:spPr bwMode="auto">
              <a:xfrm>
                <a:off x="3199" y="3353"/>
                <a:ext cx="129" cy="55"/>
              </a:xfrm>
              <a:prstGeom prst="ellipse">
                <a:avLst/>
              </a:prstGeom>
              <a:solidFill>
                <a:srgbClr val="FEEED4"/>
              </a:solidFill>
              <a:ln w="12700">
                <a:solidFill>
                  <a:schemeClr val="tx1"/>
                </a:solidFill>
                <a:round/>
                <a:headEnd/>
                <a:tailEnd/>
              </a:ln>
            </p:spPr>
            <p:txBody>
              <a:bodyPr wrap="none" anchor="ctr"/>
              <a:lstStyle/>
              <a:p>
                <a:endParaRPr lang="en-US" dirty="0">
                  <a:latin typeface="+mj-lt"/>
                </a:endParaRPr>
              </a:p>
            </p:txBody>
          </p:sp>
          <p:sp>
            <p:nvSpPr>
              <p:cNvPr id="16450" name="Rectangle 87"/>
              <p:cNvSpPr>
                <a:spLocks noChangeArrowheads="1"/>
              </p:cNvSpPr>
              <p:nvPr/>
            </p:nvSpPr>
            <p:spPr bwMode="auto">
              <a:xfrm>
                <a:off x="2692" y="3433"/>
                <a:ext cx="73" cy="131"/>
              </a:xfrm>
              <a:prstGeom prst="rect">
                <a:avLst/>
              </a:prstGeom>
              <a:solidFill>
                <a:srgbClr val="B5C5CF"/>
              </a:solidFill>
              <a:ln w="12700">
                <a:solidFill>
                  <a:schemeClr val="tx1"/>
                </a:solidFill>
                <a:miter lim="800000"/>
                <a:headEnd/>
                <a:tailEnd/>
              </a:ln>
            </p:spPr>
            <p:txBody>
              <a:bodyPr wrap="none" anchor="ctr"/>
              <a:lstStyle/>
              <a:p>
                <a:endParaRPr lang="en-US" dirty="0">
                  <a:latin typeface="+mj-lt"/>
                </a:endParaRPr>
              </a:p>
            </p:txBody>
          </p:sp>
          <p:sp>
            <p:nvSpPr>
              <p:cNvPr id="16451" name="Freeform 88"/>
              <p:cNvSpPr>
                <a:spLocks/>
              </p:cNvSpPr>
              <p:nvPr/>
            </p:nvSpPr>
            <p:spPr bwMode="auto">
              <a:xfrm>
                <a:off x="3734" y="3178"/>
                <a:ext cx="60" cy="360"/>
              </a:xfrm>
              <a:custGeom>
                <a:avLst/>
                <a:gdLst>
                  <a:gd name="T0" fmla="*/ 0 w 60"/>
                  <a:gd name="T1" fmla="*/ 359 h 360"/>
                  <a:gd name="T2" fmla="*/ 0 w 60"/>
                  <a:gd name="T3" fmla="*/ 59 h 360"/>
                  <a:gd name="T4" fmla="*/ 59 w 60"/>
                  <a:gd name="T5" fmla="*/ 0 h 360"/>
                  <a:gd name="T6" fmla="*/ 59 w 60"/>
                  <a:gd name="T7" fmla="*/ 297 h 360"/>
                  <a:gd name="T8" fmla="*/ 0 w 60"/>
                  <a:gd name="T9" fmla="*/ 359 h 360"/>
                  <a:gd name="T10" fmla="*/ 0 60000 65536"/>
                  <a:gd name="T11" fmla="*/ 0 60000 65536"/>
                  <a:gd name="T12" fmla="*/ 0 60000 65536"/>
                  <a:gd name="T13" fmla="*/ 0 60000 65536"/>
                  <a:gd name="T14" fmla="*/ 0 60000 65536"/>
                  <a:gd name="T15" fmla="*/ 0 w 60"/>
                  <a:gd name="T16" fmla="*/ 0 h 360"/>
                  <a:gd name="T17" fmla="*/ 60 w 60"/>
                  <a:gd name="T18" fmla="*/ 360 h 360"/>
                </a:gdLst>
                <a:ahLst/>
                <a:cxnLst>
                  <a:cxn ang="T10">
                    <a:pos x="T0" y="T1"/>
                  </a:cxn>
                  <a:cxn ang="T11">
                    <a:pos x="T2" y="T3"/>
                  </a:cxn>
                  <a:cxn ang="T12">
                    <a:pos x="T4" y="T5"/>
                  </a:cxn>
                  <a:cxn ang="T13">
                    <a:pos x="T6" y="T7"/>
                  </a:cxn>
                  <a:cxn ang="T14">
                    <a:pos x="T8" y="T9"/>
                  </a:cxn>
                </a:cxnLst>
                <a:rect l="T15" t="T16" r="T17" b="T18"/>
                <a:pathLst>
                  <a:path w="60" h="360">
                    <a:moveTo>
                      <a:pt x="0" y="359"/>
                    </a:moveTo>
                    <a:lnTo>
                      <a:pt x="0" y="59"/>
                    </a:lnTo>
                    <a:lnTo>
                      <a:pt x="59" y="0"/>
                    </a:lnTo>
                    <a:lnTo>
                      <a:pt x="59" y="297"/>
                    </a:lnTo>
                    <a:lnTo>
                      <a:pt x="0" y="359"/>
                    </a:lnTo>
                  </a:path>
                </a:pathLst>
              </a:custGeom>
              <a:solidFill>
                <a:srgbClr val="B5C5CF"/>
              </a:solidFill>
              <a:ln w="12700" cap="rnd">
                <a:solidFill>
                  <a:schemeClr val="tx1"/>
                </a:solidFill>
                <a:round/>
                <a:headEnd/>
                <a:tailEnd/>
              </a:ln>
            </p:spPr>
            <p:txBody>
              <a:bodyPr/>
              <a:lstStyle/>
              <a:p>
                <a:endParaRPr lang="en-US" dirty="0">
                  <a:latin typeface="+mj-lt"/>
                </a:endParaRPr>
              </a:p>
            </p:txBody>
          </p:sp>
          <p:sp>
            <p:nvSpPr>
              <p:cNvPr id="16452" name="AutoShape 89"/>
              <p:cNvSpPr>
                <a:spLocks noChangeArrowheads="1"/>
              </p:cNvSpPr>
              <p:nvPr/>
            </p:nvSpPr>
            <p:spPr bwMode="auto">
              <a:xfrm>
                <a:off x="3946" y="3420"/>
                <a:ext cx="82" cy="34"/>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3" name="AutoShape 90"/>
              <p:cNvSpPr>
                <a:spLocks noChangeArrowheads="1"/>
              </p:cNvSpPr>
              <p:nvPr/>
            </p:nvSpPr>
            <p:spPr bwMode="auto">
              <a:xfrm>
                <a:off x="3946" y="3395"/>
                <a:ext cx="82" cy="31"/>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4" name="AutoShape 91"/>
              <p:cNvSpPr>
                <a:spLocks noChangeArrowheads="1"/>
              </p:cNvSpPr>
              <p:nvPr/>
            </p:nvSpPr>
            <p:spPr bwMode="auto">
              <a:xfrm>
                <a:off x="3943" y="3367"/>
                <a:ext cx="85" cy="29"/>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sp>
            <p:nvSpPr>
              <p:cNvPr id="16455" name="AutoShape 92"/>
              <p:cNvSpPr>
                <a:spLocks noChangeArrowheads="1"/>
              </p:cNvSpPr>
              <p:nvPr/>
            </p:nvSpPr>
            <p:spPr bwMode="auto">
              <a:xfrm>
                <a:off x="3946" y="3338"/>
                <a:ext cx="82" cy="32"/>
              </a:xfrm>
              <a:prstGeom prst="cube">
                <a:avLst>
                  <a:gd name="adj" fmla="val 24995"/>
                </a:avLst>
              </a:prstGeom>
              <a:solidFill>
                <a:srgbClr val="F76673"/>
              </a:solidFill>
              <a:ln w="12700">
                <a:solidFill>
                  <a:schemeClr val="tx1"/>
                </a:solidFill>
                <a:miter lim="800000"/>
                <a:headEnd/>
                <a:tailEnd/>
              </a:ln>
            </p:spPr>
            <p:txBody>
              <a:bodyPr wrap="none" anchor="ctr"/>
              <a:lstStyle/>
              <a:p>
                <a:endParaRPr lang="en-US" dirty="0">
                  <a:latin typeface="+mj-lt"/>
                </a:endParaRPr>
              </a:p>
            </p:txBody>
          </p:sp>
          <p:pic>
            <p:nvPicPr>
              <p:cNvPr id="16456" name="Picture 93"/>
              <p:cNvPicPr>
                <a:picLocks noChangeArrowheads="1"/>
              </p:cNvPicPr>
              <p:nvPr/>
            </p:nvPicPr>
            <p:blipFill>
              <a:blip r:embed="rId3" cstate="print"/>
              <a:srcRect/>
              <a:stretch>
                <a:fillRect/>
              </a:stretch>
            </p:blipFill>
            <p:spPr bwMode="auto">
              <a:xfrm>
                <a:off x="3745" y="3356"/>
                <a:ext cx="259" cy="182"/>
              </a:xfrm>
              <a:prstGeom prst="rect">
                <a:avLst/>
              </a:prstGeom>
              <a:noFill/>
              <a:ln w="12700">
                <a:noFill/>
                <a:miter lim="800000"/>
                <a:headEnd/>
                <a:tailEnd/>
              </a:ln>
            </p:spPr>
          </p:pic>
        </p:grpSp>
        <p:sp>
          <p:nvSpPr>
            <p:cNvPr id="16393" name="Rectangle 94"/>
            <p:cNvSpPr>
              <a:spLocks noChangeArrowheads="1"/>
            </p:cNvSpPr>
            <p:nvPr/>
          </p:nvSpPr>
          <p:spPr bwMode="auto">
            <a:xfrm>
              <a:off x="1891245" y="2938463"/>
              <a:ext cx="103874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A</a:t>
              </a:r>
              <a:br>
                <a:rPr lang="en-US" sz="1800" b="1" dirty="0">
                  <a:latin typeface="+mj-lt"/>
                </a:rPr>
              </a:br>
              <a:r>
                <a:rPr lang="en-US" sz="1800" b="1" dirty="0">
                  <a:latin typeface="+mj-lt"/>
                </a:rPr>
                <a:t>(Site A)</a:t>
              </a:r>
            </a:p>
          </p:txBody>
        </p:sp>
        <p:grpSp>
          <p:nvGrpSpPr>
            <p:cNvPr id="4" name="Group 95"/>
            <p:cNvGrpSpPr>
              <a:grpSpLocks/>
            </p:cNvGrpSpPr>
            <p:nvPr/>
          </p:nvGrpSpPr>
          <p:grpSpPr bwMode="auto">
            <a:xfrm>
              <a:off x="1116013" y="1763713"/>
              <a:ext cx="2873375" cy="1173162"/>
              <a:chOff x="673" y="1182"/>
              <a:chExt cx="1810" cy="739"/>
            </a:xfrm>
          </p:grpSpPr>
          <p:sp>
            <p:nvSpPr>
              <p:cNvPr id="16428" name="Freeform 96"/>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6429" name="AutoShape 97"/>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0" name="AutoShape 98"/>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6431" name="AutoShape 99"/>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2" name="AutoShape 100"/>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3" name="Rectangle 101"/>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4" name="Rectangle 102"/>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5" name="AutoShape 103"/>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6436" name="Rectangle 104"/>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6437" name="AutoShape 105"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38" name="AutoShape 106"/>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39" name="AutoShape 107"/>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6440" name="Freeform 108"/>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5" name="Group 109"/>
            <p:cNvGrpSpPr>
              <a:grpSpLocks/>
            </p:cNvGrpSpPr>
            <p:nvPr/>
          </p:nvGrpSpPr>
          <p:grpSpPr bwMode="auto">
            <a:xfrm>
              <a:off x="1493838" y="4473575"/>
              <a:ext cx="3011487" cy="760413"/>
              <a:chOff x="648" y="3057"/>
              <a:chExt cx="1897" cy="479"/>
            </a:xfrm>
          </p:grpSpPr>
          <p:grpSp>
            <p:nvGrpSpPr>
              <p:cNvPr id="6" name="Group 110"/>
              <p:cNvGrpSpPr>
                <a:grpSpLocks/>
              </p:cNvGrpSpPr>
              <p:nvPr/>
            </p:nvGrpSpPr>
            <p:grpSpPr bwMode="auto">
              <a:xfrm>
                <a:off x="2322" y="3456"/>
                <a:ext cx="223" cy="73"/>
                <a:chOff x="2482" y="3131"/>
                <a:chExt cx="223" cy="73"/>
              </a:xfrm>
            </p:grpSpPr>
            <p:sp>
              <p:nvSpPr>
                <p:cNvPr id="16426" name="Freeform 111"/>
                <p:cNvSpPr>
                  <a:spLocks/>
                </p:cNvSpPr>
                <p:nvPr/>
              </p:nvSpPr>
              <p:spPr bwMode="auto">
                <a:xfrm>
                  <a:off x="2502" y="3133"/>
                  <a:ext cx="190" cy="50"/>
                </a:xfrm>
                <a:custGeom>
                  <a:avLst/>
                  <a:gdLst>
                    <a:gd name="T0" fmla="*/ 10 w 190"/>
                    <a:gd name="T1" fmla="*/ 0 h 50"/>
                    <a:gd name="T2" fmla="*/ 27 w 190"/>
                    <a:gd name="T3" fmla="*/ 0 h 50"/>
                    <a:gd name="T4" fmla="*/ 44 w 190"/>
                    <a:gd name="T5" fmla="*/ 0 h 50"/>
                    <a:gd name="T6" fmla="*/ 60 w 190"/>
                    <a:gd name="T7" fmla="*/ 0 h 50"/>
                    <a:gd name="T8" fmla="*/ 72 w 190"/>
                    <a:gd name="T9" fmla="*/ 0 h 50"/>
                    <a:gd name="T10" fmla="*/ 94 w 190"/>
                    <a:gd name="T11" fmla="*/ 0 h 50"/>
                    <a:gd name="T12" fmla="*/ 104 w 190"/>
                    <a:gd name="T13" fmla="*/ 0 h 50"/>
                    <a:gd name="T14" fmla="*/ 117 w 190"/>
                    <a:gd name="T15" fmla="*/ 0 h 50"/>
                    <a:gd name="T16" fmla="*/ 124 w 190"/>
                    <a:gd name="T17" fmla="*/ 0 h 50"/>
                    <a:gd name="T18" fmla="*/ 135 w 190"/>
                    <a:gd name="T19" fmla="*/ 0 h 50"/>
                    <a:gd name="T20" fmla="*/ 147 w 190"/>
                    <a:gd name="T21" fmla="*/ 0 h 50"/>
                    <a:gd name="T22" fmla="*/ 156 w 190"/>
                    <a:gd name="T23" fmla="*/ 0 h 50"/>
                    <a:gd name="T24" fmla="*/ 164 w 190"/>
                    <a:gd name="T25" fmla="*/ 0 h 50"/>
                    <a:gd name="T26" fmla="*/ 172 w 190"/>
                    <a:gd name="T27" fmla="*/ 0 h 50"/>
                    <a:gd name="T28" fmla="*/ 181 w 190"/>
                    <a:gd name="T29" fmla="*/ 0 h 50"/>
                    <a:gd name="T30" fmla="*/ 189 w 190"/>
                    <a:gd name="T31" fmla="*/ 0 h 50"/>
                    <a:gd name="T32" fmla="*/ 181 w 190"/>
                    <a:gd name="T33" fmla="*/ 6 h 50"/>
                    <a:gd name="T34" fmla="*/ 172 w 190"/>
                    <a:gd name="T35" fmla="*/ 10 h 50"/>
                    <a:gd name="T36" fmla="*/ 164 w 190"/>
                    <a:gd name="T37" fmla="*/ 13 h 50"/>
                    <a:gd name="T38" fmla="*/ 156 w 190"/>
                    <a:gd name="T39" fmla="*/ 15 h 50"/>
                    <a:gd name="T40" fmla="*/ 144 w 190"/>
                    <a:gd name="T41" fmla="*/ 21 h 50"/>
                    <a:gd name="T42" fmla="*/ 131 w 190"/>
                    <a:gd name="T43" fmla="*/ 23 h 50"/>
                    <a:gd name="T44" fmla="*/ 119 w 190"/>
                    <a:gd name="T45" fmla="*/ 26 h 50"/>
                    <a:gd name="T46" fmla="*/ 104 w 190"/>
                    <a:gd name="T47" fmla="*/ 31 h 50"/>
                    <a:gd name="T48" fmla="*/ 92 w 190"/>
                    <a:gd name="T49" fmla="*/ 34 h 50"/>
                    <a:gd name="T50" fmla="*/ 79 w 190"/>
                    <a:gd name="T51" fmla="*/ 36 h 50"/>
                    <a:gd name="T52" fmla="*/ 69 w 190"/>
                    <a:gd name="T53" fmla="*/ 39 h 50"/>
                    <a:gd name="T54" fmla="*/ 60 w 190"/>
                    <a:gd name="T55" fmla="*/ 39 h 50"/>
                    <a:gd name="T56" fmla="*/ 44 w 190"/>
                    <a:gd name="T57" fmla="*/ 39 h 50"/>
                    <a:gd name="T58" fmla="*/ 35 w 190"/>
                    <a:gd name="T59" fmla="*/ 41 h 50"/>
                    <a:gd name="T60" fmla="*/ 27 w 190"/>
                    <a:gd name="T61" fmla="*/ 44 h 50"/>
                    <a:gd name="T62" fmla="*/ 19 w 190"/>
                    <a:gd name="T63" fmla="*/ 47 h 50"/>
                    <a:gd name="T64" fmla="*/ 7 w 190"/>
                    <a:gd name="T65" fmla="*/ 49 h 50"/>
                    <a:gd name="T66" fmla="*/ 0 w 190"/>
                    <a:gd name="T67" fmla="*/ 41 h 50"/>
                    <a:gd name="T68" fmla="*/ 0 w 190"/>
                    <a:gd name="T69" fmla="*/ 31 h 50"/>
                    <a:gd name="T70" fmla="*/ 0 w 190"/>
                    <a:gd name="T71" fmla="*/ 23 h 50"/>
                    <a:gd name="T72" fmla="*/ 0 w 190"/>
                    <a:gd name="T73" fmla="*/ 15 h 50"/>
                    <a:gd name="T74" fmla="*/ 0 w 190"/>
                    <a:gd name="T75" fmla="*/ 6 h 50"/>
                    <a:gd name="T76" fmla="*/ 10 w 190"/>
                    <a:gd name="T77" fmla="*/ 0 h 50"/>
                    <a:gd name="T78" fmla="*/ 10 w 190"/>
                    <a:gd name="T79" fmla="*/ 0 h 5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90"/>
                    <a:gd name="T121" fmla="*/ 0 h 50"/>
                    <a:gd name="T122" fmla="*/ 190 w 190"/>
                    <a:gd name="T123" fmla="*/ 50 h 5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90" h="50">
                      <a:moveTo>
                        <a:pt x="10" y="0"/>
                      </a:moveTo>
                      <a:lnTo>
                        <a:pt x="27" y="0"/>
                      </a:lnTo>
                      <a:lnTo>
                        <a:pt x="44" y="0"/>
                      </a:lnTo>
                      <a:lnTo>
                        <a:pt x="60" y="0"/>
                      </a:lnTo>
                      <a:lnTo>
                        <a:pt x="72" y="0"/>
                      </a:lnTo>
                      <a:lnTo>
                        <a:pt x="94" y="0"/>
                      </a:lnTo>
                      <a:lnTo>
                        <a:pt x="104" y="0"/>
                      </a:lnTo>
                      <a:lnTo>
                        <a:pt x="117" y="0"/>
                      </a:lnTo>
                      <a:lnTo>
                        <a:pt x="124" y="0"/>
                      </a:lnTo>
                      <a:lnTo>
                        <a:pt x="135" y="0"/>
                      </a:lnTo>
                      <a:lnTo>
                        <a:pt x="147" y="0"/>
                      </a:lnTo>
                      <a:lnTo>
                        <a:pt x="156" y="0"/>
                      </a:lnTo>
                      <a:lnTo>
                        <a:pt x="164" y="0"/>
                      </a:lnTo>
                      <a:lnTo>
                        <a:pt x="172" y="0"/>
                      </a:lnTo>
                      <a:lnTo>
                        <a:pt x="181" y="0"/>
                      </a:lnTo>
                      <a:lnTo>
                        <a:pt x="189" y="0"/>
                      </a:lnTo>
                      <a:lnTo>
                        <a:pt x="181" y="6"/>
                      </a:lnTo>
                      <a:lnTo>
                        <a:pt x="172" y="10"/>
                      </a:lnTo>
                      <a:lnTo>
                        <a:pt x="164" y="13"/>
                      </a:lnTo>
                      <a:lnTo>
                        <a:pt x="156" y="15"/>
                      </a:lnTo>
                      <a:lnTo>
                        <a:pt x="144" y="21"/>
                      </a:lnTo>
                      <a:lnTo>
                        <a:pt x="131" y="23"/>
                      </a:lnTo>
                      <a:lnTo>
                        <a:pt x="119" y="26"/>
                      </a:lnTo>
                      <a:lnTo>
                        <a:pt x="104" y="31"/>
                      </a:lnTo>
                      <a:lnTo>
                        <a:pt x="92" y="34"/>
                      </a:lnTo>
                      <a:lnTo>
                        <a:pt x="79" y="36"/>
                      </a:lnTo>
                      <a:lnTo>
                        <a:pt x="69" y="39"/>
                      </a:lnTo>
                      <a:lnTo>
                        <a:pt x="60" y="39"/>
                      </a:lnTo>
                      <a:lnTo>
                        <a:pt x="44" y="39"/>
                      </a:lnTo>
                      <a:lnTo>
                        <a:pt x="35" y="41"/>
                      </a:lnTo>
                      <a:lnTo>
                        <a:pt x="27" y="44"/>
                      </a:lnTo>
                      <a:lnTo>
                        <a:pt x="19" y="47"/>
                      </a:lnTo>
                      <a:lnTo>
                        <a:pt x="7" y="49"/>
                      </a:lnTo>
                      <a:lnTo>
                        <a:pt x="0" y="41"/>
                      </a:lnTo>
                      <a:lnTo>
                        <a:pt x="0" y="31"/>
                      </a:lnTo>
                      <a:lnTo>
                        <a:pt x="0" y="23"/>
                      </a:lnTo>
                      <a:lnTo>
                        <a:pt x="0" y="15"/>
                      </a:lnTo>
                      <a:lnTo>
                        <a:pt x="0" y="6"/>
                      </a:lnTo>
                      <a:lnTo>
                        <a:pt x="10" y="0"/>
                      </a:lnTo>
                    </a:path>
                  </a:pathLst>
                </a:custGeom>
                <a:solidFill>
                  <a:srgbClr val="C0C0C0"/>
                </a:solidFill>
                <a:ln w="12700" cap="rnd">
                  <a:noFill/>
                  <a:round/>
                  <a:headEnd/>
                  <a:tailEnd/>
                </a:ln>
              </p:spPr>
              <p:txBody>
                <a:bodyPr/>
                <a:lstStyle/>
                <a:p>
                  <a:endParaRPr lang="en-US" dirty="0">
                    <a:latin typeface="+mj-lt"/>
                  </a:endParaRPr>
                </a:p>
              </p:txBody>
            </p:sp>
            <p:sp>
              <p:nvSpPr>
                <p:cNvPr id="16427" name="Freeform 112"/>
                <p:cNvSpPr>
                  <a:spLocks/>
                </p:cNvSpPr>
                <p:nvPr/>
              </p:nvSpPr>
              <p:spPr bwMode="auto">
                <a:xfrm>
                  <a:off x="2482" y="3131"/>
                  <a:ext cx="223" cy="73"/>
                </a:xfrm>
                <a:custGeom>
                  <a:avLst/>
                  <a:gdLst>
                    <a:gd name="T0" fmla="*/ 0 w 223"/>
                    <a:gd name="T1" fmla="*/ 72 h 73"/>
                    <a:gd name="T2" fmla="*/ 41 w 223"/>
                    <a:gd name="T3" fmla="*/ 34 h 73"/>
                    <a:gd name="T4" fmla="*/ 222 w 223"/>
                    <a:gd name="T5" fmla="*/ 0 h 73"/>
                    <a:gd name="T6" fmla="*/ 222 w 223"/>
                    <a:gd name="T7" fmla="*/ 36 h 73"/>
                    <a:gd name="T8" fmla="*/ 0 w 223"/>
                    <a:gd name="T9" fmla="*/ 72 h 73"/>
                    <a:gd name="T10" fmla="*/ 0 60000 65536"/>
                    <a:gd name="T11" fmla="*/ 0 60000 65536"/>
                    <a:gd name="T12" fmla="*/ 0 60000 65536"/>
                    <a:gd name="T13" fmla="*/ 0 60000 65536"/>
                    <a:gd name="T14" fmla="*/ 0 60000 65536"/>
                    <a:gd name="T15" fmla="*/ 0 w 223"/>
                    <a:gd name="T16" fmla="*/ 0 h 73"/>
                    <a:gd name="T17" fmla="*/ 223 w 223"/>
                    <a:gd name="T18" fmla="*/ 73 h 73"/>
                  </a:gdLst>
                  <a:ahLst/>
                  <a:cxnLst>
                    <a:cxn ang="T10">
                      <a:pos x="T0" y="T1"/>
                    </a:cxn>
                    <a:cxn ang="T11">
                      <a:pos x="T2" y="T3"/>
                    </a:cxn>
                    <a:cxn ang="T12">
                      <a:pos x="T4" y="T5"/>
                    </a:cxn>
                    <a:cxn ang="T13">
                      <a:pos x="T6" y="T7"/>
                    </a:cxn>
                    <a:cxn ang="T14">
                      <a:pos x="T8" y="T9"/>
                    </a:cxn>
                  </a:cxnLst>
                  <a:rect l="T15" t="T16" r="T17" b="T18"/>
                  <a:pathLst>
                    <a:path w="223" h="73">
                      <a:moveTo>
                        <a:pt x="0" y="72"/>
                      </a:moveTo>
                      <a:lnTo>
                        <a:pt x="41" y="34"/>
                      </a:lnTo>
                      <a:lnTo>
                        <a:pt x="222" y="0"/>
                      </a:lnTo>
                      <a:lnTo>
                        <a:pt x="222" y="36"/>
                      </a:lnTo>
                      <a:lnTo>
                        <a:pt x="0" y="72"/>
                      </a:lnTo>
                    </a:path>
                  </a:pathLst>
                </a:custGeom>
                <a:solidFill>
                  <a:srgbClr val="C0C0C0"/>
                </a:solidFill>
                <a:ln w="12700" cap="rnd">
                  <a:noFill/>
                  <a:round/>
                  <a:headEnd/>
                  <a:tailEnd/>
                </a:ln>
              </p:spPr>
              <p:txBody>
                <a:bodyPr/>
                <a:lstStyle/>
                <a:p>
                  <a:endParaRPr lang="en-US" dirty="0">
                    <a:latin typeface="+mj-lt"/>
                  </a:endParaRPr>
                </a:p>
              </p:txBody>
            </p:sp>
          </p:grpSp>
          <p:sp>
            <p:nvSpPr>
              <p:cNvPr id="16400" name="Freeform 113"/>
              <p:cNvSpPr>
                <a:spLocks/>
              </p:cNvSpPr>
              <p:nvPr/>
            </p:nvSpPr>
            <p:spPr bwMode="auto">
              <a:xfrm>
                <a:off x="1525" y="3378"/>
                <a:ext cx="560" cy="158"/>
              </a:xfrm>
              <a:custGeom>
                <a:avLst/>
                <a:gdLst>
                  <a:gd name="T0" fmla="*/ 0 w 560"/>
                  <a:gd name="T1" fmla="*/ 157 h 158"/>
                  <a:gd name="T2" fmla="*/ 114 w 560"/>
                  <a:gd name="T3" fmla="*/ 43 h 158"/>
                  <a:gd name="T4" fmla="*/ 559 w 560"/>
                  <a:gd name="T5" fmla="*/ 0 h 158"/>
                  <a:gd name="T6" fmla="*/ 514 w 560"/>
                  <a:gd name="T7" fmla="*/ 80 h 158"/>
                  <a:gd name="T8" fmla="*/ 0 w 560"/>
                  <a:gd name="T9" fmla="*/ 157 h 158"/>
                  <a:gd name="T10" fmla="*/ 0 60000 65536"/>
                  <a:gd name="T11" fmla="*/ 0 60000 65536"/>
                  <a:gd name="T12" fmla="*/ 0 60000 65536"/>
                  <a:gd name="T13" fmla="*/ 0 60000 65536"/>
                  <a:gd name="T14" fmla="*/ 0 60000 65536"/>
                  <a:gd name="T15" fmla="*/ 0 w 560"/>
                  <a:gd name="T16" fmla="*/ 0 h 158"/>
                  <a:gd name="T17" fmla="*/ 560 w 560"/>
                  <a:gd name="T18" fmla="*/ 158 h 158"/>
                </a:gdLst>
                <a:ahLst/>
                <a:cxnLst>
                  <a:cxn ang="T10">
                    <a:pos x="T0" y="T1"/>
                  </a:cxn>
                  <a:cxn ang="T11">
                    <a:pos x="T2" y="T3"/>
                  </a:cxn>
                  <a:cxn ang="T12">
                    <a:pos x="T4" y="T5"/>
                  </a:cxn>
                  <a:cxn ang="T13">
                    <a:pos x="T6" y="T7"/>
                  </a:cxn>
                  <a:cxn ang="T14">
                    <a:pos x="T8" y="T9"/>
                  </a:cxn>
                </a:cxnLst>
                <a:rect l="T15" t="T16" r="T17" b="T18"/>
                <a:pathLst>
                  <a:path w="560" h="158">
                    <a:moveTo>
                      <a:pt x="0" y="157"/>
                    </a:moveTo>
                    <a:lnTo>
                      <a:pt x="114" y="43"/>
                    </a:lnTo>
                    <a:lnTo>
                      <a:pt x="559" y="0"/>
                    </a:lnTo>
                    <a:lnTo>
                      <a:pt x="514" y="80"/>
                    </a:lnTo>
                    <a:lnTo>
                      <a:pt x="0" y="157"/>
                    </a:lnTo>
                  </a:path>
                </a:pathLst>
              </a:custGeom>
              <a:solidFill>
                <a:srgbClr val="C0C0C0"/>
              </a:solidFill>
              <a:ln w="12700" cap="rnd">
                <a:noFill/>
                <a:round/>
                <a:headEnd/>
                <a:tailEnd/>
              </a:ln>
            </p:spPr>
            <p:txBody>
              <a:bodyPr/>
              <a:lstStyle/>
              <a:p>
                <a:endParaRPr lang="en-US" dirty="0">
                  <a:latin typeface="+mj-lt"/>
                </a:endParaRPr>
              </a:p>
            </p:txBody>
          </p:sp>
          <p:sp>
            <p:nvSpPr>
              <p:cNvPr id="16401" name="AutoShape 114" descr="Horizontal brick"/>
              <p:cNvSpPr>
                <a:spLocks noChangeArrowheads="1"/>
              </p:cNvSpPr>
              <p:nvPr/>
            </p:nvSpPr>
            <p:spPr bwMode="auto">
              <a:xfrm>
                <a:off x="648" y="3061"/>
                <a:ext cx="994" cy="470"/>
              </a:xfrm>
              <a:prstGeom prst="cube">
                <a:avLst>
                  <a:gd name="adj" fmla="val 24995"/>
                </a:avLst>
              </a:prstGeom>
              <a:pattFill prst="horzBrick">
                <a:fgClr>
                  <a:srgbClr val="FDDDAD"/>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6402" name="Freeform 115"/>
              <p:cNvSpPr>
                <a:spLocks/>
              </p:cNvSpPr>
              <p:nvPr/>
            </p:nvSpPr>
            <p:spPr bwMode="auto">
              <a:xfrm>
                <a:off x="1525" y="3057"/>
                <a:ext cx="120" cy="475"/>
              </a:xfrm>
              <a:custGeom>
                <a:avLst/>
                <a:gdLst>
                  <a:gd name="T0" fmla="*/ 1 w 120"/>
                  <a:gd name="T1" fmla="*/ 119 h 475"/>
                  <a:gd name="T2" fmla="*/ 119 w 120"/>
                  <a:gd name="T3" fmla="*/ 0 h 475"/>
                  <a:gd name="T4" fmla="*/ 119 w 120"/>
                  <a:gd name="T5" fmla="*/ 355 h 475"/>
                  <a:gd name="T6" fmla="*/ 0 w 120"/>
                  <a:gd name="T7" fmla="*/ 474 h 475"/>
                  <a:gd name="T8" fmla="*/ 1 w 120"/>
                  <a:gd name="T9" fmla="*/ 119 h 475"/>
                  <a:gd name="T10" fmla="*/ 0 60000 65536"/>
                  <a:gd name="T11" fmla="*/ 0 60000 65536"/>
                  <a:gd name="T12" fmla="*/ 0 60000 65536"/>
                  <a:gd name="T13" fmla="*/ 0 60000 65536"/>
                  <a:gd name="T14" fmla="*/ 0 60000 65536"/>
                  <a:gd name="T15" fmla="*/ 0 w 120"/>
                  <a:gd name="T16" fmla="*/ 0 h 475"/>
                  <a:gd name="T17" fmla="*/ 120 w 120"/>
                  <a:gd name="T18" fmla="*/ 475 h 475"/>
                </a:gdLst>
                <a:ahLst/>
                <a:cxnLst>
                  <a:cxn ang="T10">
                    <a:pos x="T0" y="T1"/>
                  </a:cxn>
                  <a:cxn ang="T11">
                    <a:pos x="T2" y="T3"/>
                  </a:cxn>
                  <a:cxn ang="T12">
                    <a:pos x="T4" y="T5"/>
                  </a:cxn>
                  <a:cxn ang="T13">
                    <a:pos x="T6" y="T7"/>
                  </a:cxn>
                  <a:cxn ang="T14">
                    <a:pos x="T8" y="T9"/>
                  </a:cxn>
                </a:cxnLst>
                <a:rect l="T15" t="T16" r="T17" b="T18"/>
                <a:pathLst>
                  <a:path w="120" h="475">
                    <a:moveTo>
                      <a:pt x="1" y="119"/>
                    </a:moveTo>
                    <a:lnTo>
                      <a:pt x="119" y="0"/>
                    </a:lnTo>
                    <a:lnTo>
                      <a:pt x="119" y="355"/>
                    </a:lnTo>
                    <a:lnTo>
                      <a:pt x="0" y="474"/>
                    </a:lnTo>
                    <a:lnTo>
                      <a:pt x="1" y="119"/>
                    </a:lnTo>
                  </a:path>
                </a:pathLst>
              </a:custGeom>
              <a:solidFill>
                <a:srgbClr val="FCCE88"/>
              </a:solidFill>
              <a:ln w="12700" cap="rnd">
                <a:solidFill>
                  <a:schemeClr val="tx1"/>
                </a:solidFill>
                <a:round/>
                <a:headEnd/>
                <a:tailEnd/>
              </a:ln>
            </p:spPr>
            <p:txBody>
              <a:bodyPr/>
              <a:lstStyle/>
              <a:p>
                <a:endParaRPr lang="en-US" dirty="0">
                  <a:latin typeface="+mj-lt"/>
                </a:endParaRPr>
              </a:p>
            </p:txBody>
          </p:sp>
          <p:sp>
            <p:nvSpPr>
              <p:cNvPr id="16403" name="AutoShape 116"/>
              <p:cNvSpPr>
                <a:spLocks noChangeArrowheads="1"/>
              </p:cNvSpPr>
              <p:nvPr/>
            </p:nvSpPr>
            <p:spPr bwMode="auto">
              <a:xfrm>
                <a:off x="694" y="3233"/>
                <a:ext cx="155"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4" name="AutoShape 117"/>
              <p:cNvSpPr>
                <a:spLocks noChangeArrowheads="1"/>
              </p:cNvSpPr>
              <p:nvPr/>
            </p:nvSpPr>
            <p:spPr bwMode="auto">
              <a:xfrm>
                <a:off x="916" y="3233"/>
                <a:ext cx="156" cy="71"/>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05" name="Freeform 118"/>
              <p:cNvSpPr>
                <a:spLocks/>
              </p:cNvSpPr>
              <p:nvPr/>
            </p:nvSpPr>
            <p:spPr bwMode="auto">
              <a:xfrm>
                <a:off x="1560" y="3169"/>
                <a:ext cx="57" cy="289"/>
              </a:xfrm>
              <a:custGeom>
                <a:avLst/>
                <a:gdLst>
                  <a:gd name="T0" fmla="*/ 0 w 57"/>
                  <a:gd name="T1" fmla="*/ 288 h 289"/>
                  <a:gd name="T2" fmla="*/ 0 w 57"/>
                  <a:gd name="T3" fmla="*/ 61 h 289"/>
                  <a:gd name="T4" fmla="*/ 56 w 57"/>
                  <a:gd name="T5" fmla="*/ 0 h 289"/>
                  <a:gd name="T6" fmla="*/ 56 w 57"/>
                  <a:gd name="T7" fmla="*/ 232 h 289"/>
                  <a:gd name="T8" fmla="*/ 0 w 57"/>
                  <a:gd name="T9" fmla="*/ 288 h 289"/>
                  <a:gd name="T10" fmla="*/ 0 60000 65536"/>
                  <a:gd name="T11" fmla="*/ 0 60000 65536"/>
                  <a:gd name="T12" fmla="*/ 0 60000 65536"/>
                  <a:gd name="T13" fmla="*/ 0 60000 65536"/>
                  <a:gd name="T14" fmla="*/ 0 60000 65536"/>
                  <a:gd name="T15" fmla="*/ 0 w 57"/>
                  <a:gd name="T16" fmla="*/ 0 h 289"/>
                  <a:gd name="T17" fmla="*/ 57 w 57"/>
                  <a:gd name="T18" fmla="*/ 289 h 289"/>
                </a:gdLst>
                <a:ahLst/>
                <a:cxnLst>
                  <a:cxn ang="T10">
                    <a:pos x="T0" y="T1"/>
                  </a:cxn>
                  <a:cxn ang="T11">
                    <a:pos x="T2" y="T3"/>
                  </a:cxn>
                  <a:cxn ang="T12">
                    <a:pos x="T4" y="T5"/>
                  </a:cxn>
                  <a:cxn ang="T13">
                    <a:pos x="T6" y="T7"/>
                  </a:cxn>
                  <a:cxn ang="T14">
                    <a:pos x="T8" y="T9"/>
                  </a:cxn>
                </a:cxnLst>
                <a:rect l="T15" t="T16" r="T17" b="T18"/>
                <a:pathLst>
                  <a:path w="57" h="289">
                    <a:moveTo>
                      <a:pt x="0" y="288"/>
                    </a:moveTo>
                    <a:lnTo>
                      <a:pt x="0" y="61"/>
                    </a:lnTo>
                    <a:lnTo>
                      <a:pt x="56" y="0"/>
                    </a:lnTo>
                    <a:lnTo>
                      <a:pt x="56" y="232"/>
                    </a:lnTo>
                    <a:lnTo>
                      <a:pt x="0" y="288"/>
                    </a:lnTo>
                  </a:path>
                </a:pathLst>
              </a:custGeom>
              <a:solidFill>
                <a:srgbClr val="009688"/>
              </a:solidFill>
              <a:ln w="12700" cap="rnd">
                <a:solidFill>
                  <a:schemeClr val="tx1"/>
                </a:solidFill>
                <a:round/>
                <a:headEnd/>
                <a:tailEnd/>
              </a:ln>
            </p:spPr>
            <p:txBody>
              <a:bodyPr/>
              <a:lstStyle/>
              <a:p>
                <a:endParaRPr lang="en-US" dirty="0">
                  <a:latin typeface="+mj-lt"/>
                </a:endParaRPr>
              </a:p>
            </p:txBody>
          </p:sp>
          <p:sp>
            <p:nvSpPr>
              <p:cNvPr id="16406" name="Rectangle 119"/>
              <p:cNvSpPr>
                <a:spLocks noChangeArrowheads="1"/>
              </p:cNvSpPr>
              <p:nvPr/>
            </p:nvSpPr>
            <p:spPr bwMode="auto">
              <a:xfrm>
                <a:off x="1564" y="3353"/>
                <a:ext cx="42" cy="93"/>
              </a:xfrm>
              <a:prstGeom prst="rect">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7" name="AutoShape 120"/>
              <p:cNvSpPr>
                <a:spLocks noChangeArrowheads="1"/>
              </p:cNvSpPr>
              <p:nvPr/>
            </p:nvSpPr>
            <p:spPr bwMode="auto">
              <a:xfrm>
                <a:off x="1560" y="3353"/>
                <a:ext cx="406" cy="94"/>
              </a:xfrm>
              <a:prstGeom prst="cube">
                <a:avLst>
                  <a:gd name="adj" fmla="val 24995"/>
                </a:avLst>
              </a:prstGeom>
              <a:solidFill>
                <a:srgbClr val="EF9100"/>
              </a:solidFill>
              <a:ln w="12700">
                <a:solidFill>
                  <a:schemeClr val="tx1"/>
                </a:solidFill>
                <a:miter lim="800000"/>
                <a:headEnd/>
                <a:tailEnd/>
              </a:ln>
            </p:spPr>
            <p:txBody>
              <a:bodyPr wrap="none" anchor="ctr"/>
              <a:lstStyle/>
              <a:p>
                <a:endParaRPr lang="en-US" dirty="0">
                  <a:latin typeface="+mj-lt"/>
                </a:endParaRPr>
              </a:p>
            </p:txBody>
          </p:sp>
          <p:sp>
            <p:nvSpPr>
              <p:cNvPr id="16408" name="AutoShape 121"/>
              <p:cNvSpPr>
                <a:spLocks noChangeArrowheads="1"/>
              </p:cNvSpPr>
              <p:nvPr/>
            </p:nvSpPr>
            <p:spPr bwMode="auto">
              <a:xfrm>
                <a:off x="1601" y="3299"/>
                <a:ext cx="81" cy="70"/>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09" name="AutoShape 122"/>
              <p:cNvSpPr>
                <a:spLocks noChangeArrowheads="1"/>
              </p:cNvSpPr>
              <p:nvPr/>
            </p:nvSpPr>
            <p:spPr bwMode="auto">
              <a:xfrm>
                <a:off x="1758" y="3295"/>
                <a:ext cx="82" cy="74"/>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grpSp>
            <p:nvGrpSpPr>
              <p:cNvPr id="7" name="Group 123"/>
              <p:cNvGrpSpPr>
                <a:grpSpLocks/>
              </p:cNvGrpSpPr>
              <p:nvPr/>
            </p:nvGrpSpPr>
            <p:grpSpPr bwMode="auto">
              <a:xfrm>
                <a:off x="1931" y="3354"/>
                <a:ext cx="477" cy="176"/>
                <a:chOff x="2091" y="3029"/>
                <a:chExt cx="477" cy="176"/>
              </a:xfrm>
            </p:grpSpPr>
            <p:sp>
              <p:nvSpPr>
                <p:cNvPr id="16420" name="Freeform 124"/>
                <p:cNvSpPr>
                  <a:spLocks/>
                </p:cNvSpPr>
                <p:nvPr/>
              </p:nvSpPr>
              <p:spPr bwMode="auto">
                <a:xfrm>
                  <a:off x="2163" y="3131"/>
                  <a:ext cx="87" cy="70"/>
                </a:xfrm>
                <a:custGeom>
                  <a:avLst/>
                  <a:gdLst>
                    <a:gd name="T0" fmla="*/ 25 w 87"/>
                    <a:gd name="T1" fmla="*/ 0 h 70"/>
                    <a:gd name="T2" fmla="*/ 86 w 87"/>
                    <a:gd name="T3" fmla="*/ 37 h 70"/>
                    <a:gd name="T4" fmla="*/ 55 w 87"/>
                    <a:gd name="T5" fmla="*/ 69 h 70"/>
                    <a:gd name="T6" fmla="*/ 0 w 87"/>
                    <a:gd name="T7" fmla="*/ 45 h 70"/>
                    <a:gd name="T8" fmla="*/ 25 w 87"/>
                    <a:gd name="T9" fmla="*/ 0 h 70"/>
                    <a:gd name="T10" fmla="*/ 0 60000 65536"/>
                    <a:gd name="T11" fmla="*/ 0 60000 65536"/>
                    <a:gd name="T12" fmla="*/ 0 60000 65536"/>
                    <a:gd name="T13" fmla="*/ 0 60000 65536"/>
                    <a:gd name="T14" fmla="*/ 0 60000 65536"/>
                    <a:gd name="T15" fmla="*/ 0 w 87"/>
                    <a:gd name="T16" fmla="*/ 0 h 70"/>
                    <a:gd name="T17" fmla="*/ 87 w 87"/>
                    <a:gd name="T18" fmla="*/ 70 h 70"/>
                  </a:gdLst>
                  <a:ahLst/>
                  <a:cxnLst>
                    <a:cxn ang="T10">
                      <a:pos x="T0" y="T1"/>
                    </a:cxn>
                    <a:cxn ang="T11">
                      <a:pos x="T2" y="T3"/>
                    </a:cxn>
                    <a:cxn ang="T12">
                      <a:pos x="T4" y="T5"/>
                    </a:cxn>
                    <a:cxn ang="T13">
                      <a:pos x="T6" y="T7"/>
                    </a:cxn>
                    <a:cxn ang="T14">
                      <a:pos x="T8" y="T9"/>
                    </a:cxn>
                  </a:cxnLst>
                  <a:rect l="T15" t="T16" r="T17" b="T18"/>
                  <a:pathLst>
                    <a:path w="87" h="70">
                      <a:moveTo>
                        <a:pt x="25" y="0"/>
                      </a:moveTo>
                      <a:lnTo>
                        <a:pt x="86" y="37"/>
                      </a:lnTo>
                      <a:lnTo>
                        <a:pt x="55" y="69"/>
                      </a:lnTo>
                      <a:lnTo>
                        <a:pt x="0" y="45"/>
                      </a:lnTo>
                      <a:lnTo>
                        <a:pt x="25" y="0"/>
                      </a:lnTo>
                    </a:path>
                  </a:pathLst>
                </a:custGeom>
                <a:solidFill>
                  <a:schemeClr val="bg2"/>
                </a:solidFill>
                <a:ln w="12700" cap="rnd">
                  <a:noFill/>
                  <a:round/>
                  <a:headEnd/>
                  <a:tailEnd/>
                </a:ln>
              </p:spPr>
              <p:txBody>
                <a:bodyPr/>
                <a:lstStyle/>
                <a:p>
                  <a:endParaRPr lang="en-US" dirty="0">
                    <a:latin typeface="+mj-lt"/>
                  </a:endParaRPr>
                </a:p>
              </p:txBody>
            </p:sp>
            <p:sp>
              <p:nvSpPr>
                <p:cNvPr id="16421" name="AutoShape 125"/>
                <p:cNvSpPr>
                  <a:spLocks noChangeArrowheads="1"/>
                </p:cNvSpPr>
                <p:nvPr/>
              </p:nvSpPr>
              <p:spPr bwMode="auto">
                <a:xfrm>
                  <a:off x="2115" y="3033"/>
                  <a:ext cx="398" cy="172"/>
                </a:xfrm>
                <a:prstGeom prst="cube">
                  <a:avLst>
                    <a:gd name="adj" fmla="val 24995"/>
                  </a:avLst>
                </a:prstGeom>
                <a:solidFill>
                  <a:srgbClr val="BC3700"/>
                </a:solidFill>
                <a:ln w="12700">
                  <a:solidFill>
                    <a:schemeClr val="tx1"/>
                  </a:solidFill>
                  <a:miter lim="800000"/>
                  <a:headEnd/>
                  <a:tailEnd/>
                </a:ln>
              </p:spPr>
              <p:txBody>
                <a:bodyPr wrap="none" anchor="ctr"/>
                <a:lstStyle/>
                <a:p>
                  <a:endParaRPr lang="en-US" dirty="0">
                    <a:latin typeface="+mj-lt"/>
                  </a:endParaRPr>
                </a:p>
              </p:txBody>
            </p:sp>
            <p:sp>
              <p:nvSpPr>
                <p:cNvPr id="16422" name="Freeform 126"/>
                <p:cNvSpPr>
                  <a:spLocks/>
                </p:cNvSpPr>
                <p:nvPr/>
              </p:nvSpPr>
              <p:spPr bwMode="auto">
                <a:xfrm>
                  <a:off x="2091" y="3073"/>
                  <a:ext cx="369" cy="60"/>
                </a:xfrm>
                <a:custGeom>
                  <a:avLst/>
                  <a:gdLst>
                    <a:gd name="T0" fmla="*/ 23 w 369"/>
                    <a:gd name="T1" fmla="*/ 0 h 60"/>
                    <a:gd name="T2" fmla="*/ 0 w 369"/>
                    <a:gd name="T3" fmla="*/ 59 h 60"/>
                    <a:gd name="T4" fmla="*/ 342 w 369"/>
                    <a:gd name="T5" fmla="*/ 59 h 60"/>
                    <a:gd name="T6" fmla="*/ 368 w 369"/>
                    <a:gd name="T7" fmla="*/ 1 h 60"/>
                    <a:gd name="T8" fmla="*/ 23 w 369"/>
                    <a:gd name="T9" fmla="*/ 0 h 60"/>
                    <a:gd name="T10" fmla="*/ 0 60000 65536"/>
                    <a:gd name="T11" fmla="*/ 0 60000 65536"/>
                    <a:gd name="T12" fmla="*/ 0 60000 65536"/>
                    <a:gd name="T13" fmla="*/ 0 60000 65536"/>
                    <a:gd name="T14" fmla="*/ 0 60000 65536"/>
                    <a:gd name="T15" fmla="*/ 0 w 369"/>
                    <a:gd name="T16" fmla="*/ 0 h 60"/>
                    <a:gd name="T17" fmla="*/ 369 w 369"/>
                    <a:gd name="T18" fmla="*/ 60 h 60"/>
                  </a:gdLst>
                  <a:ahLst/>
                  <a:cxnLst>
                    <a:cxn ang="T10">
                      <a:pos x="T0" y="T1"/>
                    </a:cxn>
                    <a:cxn ang="T11">
                      <a:pos x="T2" y="T3"/>
                    </a:cxn>
                    <a:cxn ang="T12">
                      <a:pos x="T4" y="T5"/>
                    </a:cxn>
                    <a:cxn ang="T13">
                      <a:pos x="T6" y="T7"/>
                    </a:cxn>
                    <a:cxn ang="T14">
                      <a:pos x="T8" y="T9"/>
                    </a:cxn>
                  </a:cxnLst>
                  <a:rect l="T15" t="T16" r="T17" b="T18"/>
                  <a:pathLst>
                    <a:path w="369" h="60">
                      <a:moveTo>
                        <a:pt x="23" y="0"/>
                      </a:moveTo>
                      <a:lnTo>
                        <a:pt x="0" y="59"/>
                      </a:lnTo>
                      <a:lnTo>
                        <a:pt x="342" y="59"/>
                      </a:lnTo>
                      <a:lnTo>
                        <a:pt x="368" y="1"/>
                      </a:lnTo>
                      <a:lnTo>
                        <a:pt x="23"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3" name="Freeform 127"/>
                <p:cNvSpPr>
                  <a:spLocks/>
                </p:cNvSpPr>
                <p:nvPr/>
              </p:nvSpPr>
              <p:spPr bwMode="auto">
                <a:xfrm>
                  <a:off x="2115" y="3029"/>
                  <a:ext cx="400" cy="45"/>
                </a:xfrm>
                <a:custGeom>
                  <a:avLst/>
                  <a:gdLst>
                    <a:gd name="T0" fmla="*/ 57 w 400"/>
                    <a:gd name="T1" fmla="*/ 0 h 45"/>
                    <a:gd name="T2" fmla="*/ 0 w 400"/>
                    <a:gd name="T3" fmla="*/ 44 h 45"/>
                    <a:gd name="T4" fmla="*/ 342 w 400"/>
                    <a:gd name="T5" fmla="*/ 44 h 45"/>
                    <a:gd name="T6" fmla="*/ 399 w 400"/>
                    <a:gd name="T7" fmla="*/ 0 h 45"/>
                    <a:gd name="T8" fmla="*/ 57 w 400"/>
                    <a:gd name="T9" fmla="*/ 0 h 45"/>
                    <a:gd name="T10" fmla="*/ 0 60000 65536"/>
                    <a:gd name="T11" fmla="*/ 0 60000 65536"/>
                    <a:gd name="T12" fmla="*/ 0 60000 65536"/>
                    <a:gd name="T13" fmla="*/ 0 60000 65536"/>
                    <a:gd name="T14" fmla="*/ 0 60000 65536"/>
                    <a:gd name="T15" fmla="*/ 0 w 400"/>
                    <a:gd name="T16" fmla="*/ 0 h 45"/>
                    <a:gd name="T17" fmla="*/ 400 w 400"/>
                    <a:gd name="T18" fmla="*/ 45 h 45"/>
                  </a:gdLst>
                  <a:ahLst/>
                  <a:cxnLst>
                    <a:cxn ang="T10">
                      <a:pos x="T0" y="T1"/>
                    </a:cxn>
                    <a:cxn ang="T11">
                      <a:pos x="T2" y="T3"/>
                    </a:cxn>
                    <a:cxn ang="T12">
                      <a:pos x="T4" y="T5"/>
                    </a:cxn>
                    <a:cxn ang="T13">
                      <a:pos x="T6" y="T7"/>
                    </a:cxn>
                    <a:cxn ang="T14">
                      <a:pos x="T8" y="T9"/>
                    </a:cxn>
                  </a:cxnLst>
                  <a:rect l="T15" t="T16" r="T17" b="T18"/>
                  <a:pathLst>
                    <a:path w="400" h="45">
                      <a:moveTo>
                        <a:pt x="57" y="0"/>
                      </a:moveTo>
                      <a:lnTo>
                        <a:pt x="0" y="44"/>
                      </a:lnTo>
                      <a:lnTo>
                        <a:pt x="342" y="44"/>
                      </a:lnTo>
                      <a:lnTo>
                        <a:pt x="399" y="0"/>
                      </a:lnTo>
                      <a:lnTo>
                        <a:pt x="57" y="0"/>
                      </a:lnTo>
                    </a:path>
                  </a:pathLst>
                </a:custGeom>
                <a:solidFill>
                  <a:srgbClr val="DADADA"/>
                </a:solidFill>
                <a:ln w="12700" cap="rnd">
                  <a:solidFill>
                    <a:schemeClr val="tx1"/>
                  </a:solidFill>
                  <a:round/>
                  <a:headEnd/>
                  <a:tailEnd/>
                </a:ln>
              </p:spPr>
              <p:txBody>
                <a:bodyPr/>
                <a:lstStyle/>
                <a:p>
                  <a:endParaRPr lang="en-US" dirty="0">
                    <a:latin typeface="+mj-lt"/>
                  </a:endParaRPr>
                </a:p>
              </p:txBody>
            </p:sp>
            <p:sp>
              <p:nvSpPr>
                <p:cNvPr id="16424" name="Line 128"/>
                <p:cNvSpPr>
                  <a:spLocks noChangeShapeType="1"/>
                </p:cNvSpPr>
                <p:nvPr/>
              </p:nvSpPr>
              <p:spPr bwMode="auto">
                <a:xfrm>
                  <a:off x="2171" y="3033"/>
                  <a:ext cx="0" cy="36"/>
                </a:xfrm>
                <a:prstGeom prst="line">
                  <a:avLst/>
                </a:prstGeom>
                <a:noFill/>
                <a:ln w="12700">
                  <a:solidFill>
                    <a:schemeClr val="tx1"/>
                  </a:solidFill>
                  <a:round/>
                  <a:headEnd/>
                  <a:tailEnd/>
                </a:ln>
              </p:spPr>
              <p:txBody>
                <a:bodyPr wrap="none" anchor="ctr"/>
                <a:lstStyle/>
                <a:p>
                  <a:endParaRPr lang="en-US" dirty="0">
                    <a:latin typeface="+mj-lt"/>
                  </a:endParaRPr>
                </a:p>
              </p:txBody>
            </p:sp>
            <p:sp>
              <p:nvSpPr>
                <p:cNvPr id="16425" name="Freeform 129"/>
                <p:cNvSpPr>
                  <a:spLocks/>
                </p:cNvSpPr>
                <p:nvPr/>
              </p:nvSpPr>
              <p:spPr bwMode="auto">
                <a:xfrm>
                  <a:off x="2463" y="3029"/>
                  <a:ext cx="105" cy="81"/>
                </a:xfrm>
                <a:custGeom>
                  <a:avLst/>
                  <a:gdLst>
                    <a:gd name="T0" fmla="*/ 55 w 105"/>
                    <a:gd name="T1" fmla="*/ 0 h 81"/>
                    <a:gd name="T2" fmla="*/ 0 w 105"/>
                    <a:gd name="T3" fmla="*/ 38 h 81"/>
                    <a:gd name="T4" fmla="*/ 41 w 105"/>
                    <a:gd name="T5" fmla="*/ 80 h 81"/>
                    <a:gd name="T6" fmla="*/ 104 w 105"/>
                    <a:gd name="T7" fmla="*/ 36 h 81"/>
                    <a:gd name="T8" fmla="*/ 55 w 105"/>
                    <a:gd name="T9" fmla="*/ 0 h 81"/>
                    <a:gd name="T10" fmla="*/ 0 60000 65536"/>
                    <a:gd name="T11" fmla="*/ 0 60000 65536"/>
                    <a:gd name="T12" fmla="*/ 0 60000 65536"/>
                    <a:gd name="T13" fmla="*/ 0 60000 65536"/>
                    <a:gd name="T14" fmla="*/ 0 60000 65536"/>
                    <a:gd name="T15" fmla="*/ 0 w 105"/>
                    <a:gd name="T16" fmla="*/ 0 h 81"/>
                    <a:gd name="T17" fmla="*/ 105 w 105"/>
                    <a:gd name="T18" fmla="*/ 81 h 81"/>
                  </a:gdLst>
                  <a:ahLst/>
                  <a:cxnLst>
                    <a:cxn ang="T10">
                      <a:pos x="T0" y="T1"/>
                    </a:cxn>
                    <a:cxn ang="T11">
                      <a:pos x="T2" y="T3"/>
                    </a:cxn>
                    <a:cxn ang="T12">
                      <a:pos x="T4" y="T5"/>
                    </a:cxn>
                    <a:cxn ang="T13">
                      <a:pos x="T6" y="T7"/>
                    </a:cxn>
                    <a:cxn ang="T14">
                      <a:pos x="T8" y="T9"/>
                    </a:cxn>
                  </a:cxnLst>
                  <a:rect l="T15" t="T16" r="T17" b="T18"/>
                  <a:pathLst>
                    <a:path w="105" h="81">
                      <a:moveTo>
                        <a:pt x="55" y="0"/>
                      </a:moveTo>
                      <a:lnTo>
                        <a:pt x="0" y="38"/>
                      </a:lnTo>
                      <a:lnTo>
                        <a:pt x="41" y="80"/>
                      </a:lnTo>
                      <a:lnTo>
                        <a:pt x="104" y="36"/>
                      </a:lnTo>
                      <a:lnTo>
                        <a:pt x="55" y="0"/>
                      </a:lnTo>
                    </a:path>
                  </a:pathLst>
                </a:custGeom>
                <a:solidFill>
                  <a:srgbClr val="DADADA"/>
                </a:solidFill>
                <a:ln w="12700" cap="rnd">
                  <a:solidFill>
                    <a:schemeClr val="tx1"/>
                  </a:solidFill>
                  <a:round/>
                  <a:headEnd/>
                  <a:tailEnd/>
                </a:ln>
              </p:spPr>
              <p:txBody>
                <a:bodyPr/>
                <a:lstStyle/>
                <a:p>
                  <a:endParaRPr lang="en-US" dirty="0">
                    <a:latin typeface="+mj-lt"/>
                  </a:endParaRPr>
                </a:p>
              </p:txBody>
            </p:sp>
          </p:grpSp>
          <p:sp>
            <p:nvSpPr>
              <p:cNvPr id="16411" name="AutoShape 130"/>
              <p:cNvSpPr>
                <a:spLocks noChangeArrowheads="1"/>
              </p:cNvSpPr>
              <p:nvPr/>
            </p:nvSpPr>
            <p:spPr bwMode="auto">
              <a:xfrm rot="2580000">
                <a:off x="1943" y="3306"/>
                <a:ext cx="81" cy="71"/>
              </a:xfrm>
              <a:prstGeom prst="cube">
                <a:avLst>
                  <a:gd name="adj" fmla="val 24995"/>
                </a:avLst>
              </a:prstGeom>
              <a:solidFill>
                <a:srgbClr val="90C4A1"/>
              </a:solidFill>
              <a:ln w="12700">
                <a:solidFill>
                  <a:schemeClr val="tx1"/>
                </a:solidFill>
                <a:miter lim="800000"/>
                <a:headEnd/>
                <a:tailEnd/>
              </a:ln>
            </p:spPr>
            <p:txBody>
              <a:bodyPr wrap="none" anchor="ctr"/>
              <a:lstStyle/>
              <a:p>
                <a:endParaRPr lang="en-US" dirty="0">
                  <a:latin typeface="+mj-lt"/>
                </a:endParaRPr>
              </a:p>
            </p:txBody>
          </p:sp>
          <p:sp>
            <p:nvSpPr>
              <p:cNvPr id="16412" name="Freeform 131"/>
              <p:cNvSpPr>
                <a:spLocks/>
              </p:cNvSpPr>
              <p:nvPr/>
            </p:nvSpPr>
            <p:spPr bwMode="auto">
              <a:xfrm>
                <a:off x="648" y="3057"/>
                <a:ext cx="999" cy="121"/>
              </a:xfrm>
              <a:custGeom>
                <a:avLst/>
                <a:gdLst>
                  <a:gd name="T0" fmla="*/ 118 w 999"/>
                  <a:gd name="T1" fmla="*/ 2 h 121"/>
                  <a:gd name="T2" fmla="*/ 0 w 999"/>
                  <a:gd name="T3" fmla="*/ 120 h 121"/>
                  <a:gd name="T4" fmla="*/ 878 w 999"/>
                  <a:gd name="T5" fmla="*/ 120 h 121"/>
                  <a:gd name="T6" fmla="*/ 998 w 999"/>
                  <a:gd name="T7" fmla="*/ 0 h 121"/>
                  <a:gd name="T8" fmla="*/ 118 w 999"/>
                  <a:gd name="T9" fmla="*/ 2 h 121"/>
                  <a:gd name="T10" fmla="*/ 0 60000 65536"/>
                  <a:gd name="T11" fmla="*/ 0 60000 65536"/>
                  <a:gd name="T12" fmla="*/ 0 60000 65536"/>
                  <a:gd name="T13" fmla="*/ 0 60000 65536"/>
                  <a:gd name="T14" fmla="*/ 0 60000 65536"/>
                  <a:gd name="T15" fmla="*/ 0 w 999"/>
                  <a:gd name="T16" fmla="*/ 0 h 121"/>
                  <a:gd name="T17" fmla="*/ 999 w 999"/>
                  <a:gd name="T18" fmla="*/ 121 h 121"/>
                </a:gdLst>
                <a:ahLst/>
                <a:cxnLst>
                  <a:cxn ang="T10">
                    <a:pos x="T0" y="T1"/>
                  </a:cxn>
                  <a:cxn ang="T11">
                    <a:pos x="T2" y="T3"/>
                  </a:cxn>
                  <a:cxn ang="T12">
                    <a:pos x="T4" y="T5"/>
                  </a:cxn>
                  <a:cxn ang="T13">
                    <a:pos x="T6" y="T7"/>
                  </a:cxn>
                  <a:cxn ang="T14">
                    <a:pos x="T8" y="T9"/>
                  </a:cxn>
                </a:cxnLst>
                <a:rect l="T15" t="T16" r="T17" b="T18"/>
                <a:pathLst>
                  <a:path w="999" h="121">
                    <a:moveTo>
                      <a:pt x="118" y="2"/>
                    </a:moveTo>
                    <a:lnTo>
                      <a:pt x="0" y="120"/>
                    </a:lnTo>
                    <a:lnTo>
                      <a:pt x="878" y="120"/>
                    </a:lnTo>
                    <a:lnTo>
                      <a:pt x="998" y="0"/>
                    </a:lnTo>
                    <a:lnTo>
                      <a:pt x="118" y="2"/>
                    </a:lnTo>
                  </a:path>
                </a:pathLst>
              </a:custGeom>
              <a:solidFill>
                <a:srgbClr val="FEEDD3"/>
              </a:solidFill>
              <a:ln w="12700" cap="rnd">
                <a:solidFill>
                  <a:schemeClr val="tx1"/>
                </a:solidFill>
                <a:round/>
                <a:headEnd/>
                <a:tailEnd/>
              </a:ln>
            </p:spPr>
            <p:txBody>
              <a:bodyPr/>
              <a:lstStyle/>
              <a:p>
                <a:endParaRPr lang="en-US" dirty="0">
                  <a:latin typeface="+mj-lt"/>
                </a:endParaRPr>
              </a:p>
            </p:txBody>
          </p:sp>
          <p:sp>
            <p:nvSpPr>
              <p:cNvPr id="16413" name="AutoShape 132"/>
              <p:cNvSpPr>
                <a:spLocks noChangeArrowheads="1"/>
              </p:cNvSpPr>
              <p:nvPr/>
            </p:nvSpPr>
            <p:spPr bwMode="auto">
              <a:xfrm>
                <a:off x="1157" y="3222"/>
                <a:ext cx="318" cy="105"/>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4" name="AutoShape 133"/>
              <p:cNvSpPr>
                <a:spLocks noChangeArrowheads="1"/>
              </p:cNvSpPr>
              <p:nvPr/>
            </p:nvSpPr>
            <p:spPr bwMode="auto">
              <a:xfrm>
                <a:off x="780" y="3377"/>
                <a:ext cx="490" cy="154"/>
              </a:xfrm>
              <a:prstGeom prst="roundRect">
                <a:avLst>
                  <a:gd name="adj" fmla="val 12495"/>
                </a:avLst>
              </a:prstGeom>
              <a:solidFill>
                <a:srgbClr val="EF9100"/>
              </a:solidFill>
              <a:ln w="12700">
                <a:solidFill>
                  <a:schemeClr val="tx1"/>
                </a:solidFill>
                <a:round/>
                <a:headEnd/>
                <a:tailEnd/>
              </a:ln>
            </p:spPr>
            <p:txBody>
              <a:bodyPr wrap="none" anchor="ctr"/>
              <a:lstStyle/>
              <a:p>
                <a:endParaRPr lang="en-US" dirty="0">
                  <a:latin typeface="+mj-lt"/>
                </a:endParaRPr>
              </a:p>
            </p:txBody>
          </p:sp>
          <p:sp>
            <p:nvSpPr>
              <p:cNvPr id="16415" name="AutoShape 134"/>
              <p:cNvSpPr>
                <a:spLocks noChangeArrowheads="1"/>
              </p:cNvSpPr>
              <p:nvPr/>
            </p:nvSpPr>
            <p:spPr bwMode="auto">
              <a:xfrm>
                <a:off x="815" y="3397"/>
                <a:ext cx="423" cy="130"/>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6" name="AutoShape 135"/>
              <p:cNvSpPr>
                <a:spLocks noChangeArrowheads="1"/>
              </p:cNvSpPr>
              <p:nvPr/>
            </p:nvSpPr>
            <p:spPr bwMode="auto">
              <a:xfrm>
                <a:off x="1170" y="3230"/>
                <a:ext cx="290" cy="87"/>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7" name="AutoShape 136"/>
              <p:cNvSpPr>
                <a:spLocks noChangeArrowheads="1"/>
              </p:cNvSpPr>
              <p:nvPr/>
            </p:nvSpPr>
            <p:spPr bwMode="auto">
              <a:xfrm>
                <a:off x="930" y="3247"/>
                <a:ext cx="129"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sp>
            <p:nvSpPr>
              <p:cNvPr id="16418" name="Rectangle 137"/>
              <p:cNvSpPr>
                <a:spLocks noChangeArrowheads="1"/>
              </p:cNvSpPr>
              <p:nvPr/>
            </p:nvSpPr>
            <p:spPr bwMode="auto">
              <a:xfrm>
                <a:off x="1566" y="3355"/>
                <a:ext cx="15" cy="17"/>
              </a:xfrm>
              <a:prstGeom prst="rect">
                <a:avLst/>
              </a:prstGeom>
              <a:solidFill>
                <a:srgbClr val="EF9100"/>
              </a:solidFill>
              <a:ln w="12700">
                <a:noFill/>
                <a:miter lim="800000"/>
                <a:headEnd/>
                <a:tailEnd/>
              </a:ln>
            </p:spPr>
            <p:txBody>
              <a:bodyPr wrap="none" anchor="ctr"/>
              <a:lstStyle/>
              <a:p>
                <a:endParaRPr lang="en-US" dirty="0">
                  <a:latin typeface="+mj-lt"/>
                </a:endParaRPr>
              </a:p>
            </p:txBody>
          </p:sp>
          <p:sp>
            <p:nvSpPr>
              <p:cNvPr id="16419" name="AutoShape 138"/>
              <p:cNvSpPr>
                <a:spLocks noChangeArrowheads="1"/>
              </p:cNvSpPr>
              <p:nvPr/>
            </p:nvSpPr>
            <p:spPr bwMode="auto">
              <a:xfrm>
                <a:off x="706" y="3247"/>
                <a:ext cx="127" cy="46"/>
              </a:xfrm>
              <a:prstGeom prst="roundRect">
                <a:avLst>
                  <a:gd name="adj" fmla="val 12495"/>
                </a:avLst>
              </a:prstGeom>
              <a:solidFill>
                <a:srgbClr val="009688"/>
              </a:solidFill>
              <a:ln w="12700">
                <a:solidFill>
                  <a:schemeClr val="tx1"/>
                </a:solidFill>
                <a:round/>
                <a:headEnd/>
                <a:tailEnd/>
              </a:ln>
            </p:spPr>
            <p:txBody>
              <a:bodyPr wrap="none" anchor="ctr"/>
              <a:lstStyle/>
              <a:p>
                <a:endParaRPr lang="en-US" dirty="0">
                  <a:latin typeface="+mj-lt"/>
                </a:endParaRPr>
              </a:p>
            </p:txBody>
          </p:sp>
        </p:grpSp>
        <p:sp>
          <p:nvSpPr>
            <p:cNvPr id="16396" name="Rectangle 139"/>
            <p:cNvSpPr>
              <a:spLocks noChangeArrowheads="1"/>
            </p:cNvSpPr>
            <p:nvPr/>
          </p:nvSpPr>
          <p:spPr bwMode="auto">
            <a:xfrm>
              <a:off x="5041900" y="5278438"/>
              <a:ext cx="15255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Warehouse</a:t>
              </a:r>
              <a:br>
                <a:rPr lang="en-US" sz="1800" b="1" dirty="0">
                  <a:latin typeface="+mj-lt"/>
                </a:rPr>
              </a:br>
              <a:r>
                <a:rPr lang="en-US" sz="1800" b="1" dirty="0">
                  <a:latin typeface="+mj-lt"/>
                </a:rPr>
                <a:t>(Site C)</a:t>
              </a:r>
            </a:p>
          </p:txBody>
        </p:sp>
        <p:sp>
          <p:nvSpPr>
            <p:cNvPr id="16397" name="Rectangle 140"/>
            <p:cNvSpPr>
              <a:spLocks noChangeArrowheads="1"/>
            </p:cNvSpPr>
            <p:nvPr/>
          </p:nvSpPr>
          <p:spPr bwMode="auto">
            <a:xfrm>
              <a:off x="1525505" y="5278438"/>
              <a:ext cx="1001877" cy="672621"/>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b="1" dirty="0">
                  <a:latin typeface="+mj-lt"/>
                </a:rPr>
                <a:t>Plant B</a:t>
              </a:r>
              <a:br>
                <a:rPr lang="en-US" sz="1800" b="1" dirty="0">
                  <a:latin typeface="+mj-lt"/>
                </a:rPr>
              </a:br>
              <a:r>
                <a:rPr lang="en-US" sz="1800" b="1" dirty="0">
                  <a:latin typeface="+mj-lt"/>
                </a:rPr>
                <a:t>(Site B)</a:t>
              </a:r>
            </a:p>
          </p:txBody>
        </p:sp>
        <p:sp>
          <p:nvSpPr>
            <p:cNvPr id="16398" name="Rectangle 141"/>
            <p:cNvSpPr>
              <a:spLocks noChangeArrowheads="1"/>
            </p:cNvSpPr>
            <p:nvPr/>
          </p:nvSpPr>
          <p:spPr bwMode="auto">
            <a:xfrm>
              <a:off x="1186050" y="1417638"/>
              <a:ext cx="1274388"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b="1" dirty="0">
                  <a:solidFill>
                    <a:srgbClr val="003366"/>
                  </a:solidFill>
                  <a:latin typeface="+mj-lt"/>
                </a:rPr>
                <a:t>Entity 100</a:t>
              </a:r>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Rectangle 2"/>
          <p:cNvSpPr>
            <a:spLocks noGrp="1" noChangeArrowheads="1"/>
          </p:cNvSpPr>
          <p:nvPr>
            <p:ph type="title"/>
          </p:nvPr>
        </p:nvSpPr>
        <p:spPr>
          <a:noFill/>
        </p:spPr>
        <p:txBody>
          <a:bodyPr/>
          <a:lstStyle/>
          <a:p>
            <a:pPr eaLnBrk="1" hangingPunct="1"/>
            <a:r>
              <a:rPr lang="en-US" dirty="0" smtClean="0"/>
              <a:t>Locations</a:t>
            </a:r>
          </a:p>
        </p:txBody>
      </p:sp>
      <p:sp>
        <p:nvSpPr>
          <p:cNvPr id="17412" name="Rectangle 3"/>
          <p:cNvSpPr>
            <a:spLocks noGrp="1" noChangeArrowheads="1"/>
          </p:cNvSpPr>
          <p:nvPr>
            <p:ph idx="4294967295"/>
          </p:nvPr>
        </p:nvSpPr>
        <p:spPr>
          <a:xfrm>
            <a:off x="304800" y="1511300"/>
            <a:ext cx="3883025" cy="2279650"/>
          </a:xfrm>
        </p:spPr>
        <p:txBody>
          <a:bodyPr>
            <a:normAutofit lnSpcReduction="10000"/>
          </a:bodyPr>
          <a:lstStyle/>
          <a:p>
            <a:pPr eaLnBrk="1" hangingPunct="1"/>
            <a:r>
              <a:rPr lang="en-US" sz="2400" dirty="0" smtClean="0"/>
              <a:t>A </a:t>
            </a:r>
            <a:r>
              <a:rPr lang="en-US" sz="2400" b="1" dirty="0" smtClean="0"/>
              <a:t>site</a:t>
            </a:r>
            <a:r>
              <a:rPr lang="en-US" sz="2400" dirty="0" smtClean="0"/>
              <a:t> can have multiple </a:t>
            </a:r>
            <a:r>
              <a:rPr lang="en-US" sz="2400" b="1" dirty="0" smtClean="0"/>
              <a:t>locations</a:t>
            </a:r>
            <a:r>
              <a:rPr lang="en-US" sz="2400" dirty="0" smtClean="0"/>
              <a:t/>
            </a:r>
            <a:br>
              <a:rPr lang="en-US" sz="2400" dirty="0" smtClean="0"/>
            </a:br>
            <a:endParaRPr lang="en-US" sz="2400" dirty="0" smtClean="0"/>
          </a:p>
          <a:p>
            <a:pPr eaLnBrk="1" hangingPunct="1"/>
            <a:r>
              <a:rPr lang="en-US" sz="2400" dirty="0" smtClean="0"/>
              <a:t>A </a:t>
            </a:r>
            <a:r>
              <a:rPr lang="en-US" sz="2400" b="1" dirty="0" smtClean="0"/>
              <a:t>location</a:t>
            </a:r>
            <a:r>
              <a:rPr lang="en-US" sz="2400" dirty="0" smtClean="0"/>
              <a:t> is a place where inventory is stored</a:t>
            </a:r>
          </a:p>
          <a:p>
            <a:pPr eaLnBrk="1" hangingPunct="1"/>
            <a:endParaRPr lang="en-US" sz="2400" dirty="0" smtClean="0"/>
          </a:p>
        </p:txBody>
      </p:sp>
      <p:sp>
        <p:nvSpPr>
          <p:cNvPr id="17413" name="Rectangle 4"/>
          <p:cNvSpPr>
            <a:spLocks noChangeArrowheads="1"/>
          </p:cNvSpPr>
          <p:nvPr/>
        </p:nvSpPr>
        <p:spPr bwMode="auto">
          <a:xfrm>
            <a:off x="5868373" y="2022436"/>
            <a:ext cx="1275991" cy="487955"/>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2400" b="1" dirty="0">
                <a:solidFill>
                  <a:srgbClr val="003366"/>
                </a:solidFill>
                <a:latin typeface="+mj-lt"/>
              </a:rPr>
              <a:t>Plant A</a:t>
            </a:r>
          </a:p>
        </p:txBody>
      </p:sp>
      <p:grpSp>
        <p:nvGrpSpPr>
          <p:cNvPr id="2" name="Group 5"/>
          <p:cNvGrpSpPr>
            <a:grpSpLocks/>
          </p:cNvGrpSpPr>
          <p:nvPr/>
        </p:nvGrpSpPr>
        <p:grpSpPr bwMode="auto">
          <a:xfrm>
            <a:off x="5213350" y="733386"/>
            <a:ext cx="2873375" cy="1173163"/>
            <a:chOff x="3200" y="472"/>
            <a:chExt cx="1810" cy="739"/>
          </a:xfrm>
        </p:grpSpPr>
        <p:sp>
          <p:nvSpPr>
            <p:cNvPr id="17436" name="Freeform 6"/>
            <p:cNvSpPr>
              <a:spLocks/>
            </p:cNvSpPr>
            <p:nvPr/>
          </p:nvSpPr>
          <p:spPr bwMode="auto">
            <a:xfrm>
              <a:off x="4306" y="86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7437" name="AutoShape 7"/>
            <p:cNvSpPr>
              <a:spLocks noChangeArrowheads="1"/>
            </p:cNvSpPr>
            <p:nvPr/>
          </p:nvSpPr>
          <p:spPr bwMode="auto">
            <a:xfrm>
              <a:off x="3200" y="91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8" name="AutoShape 8"/>
            <p:cNvSpPr>
              <a:spLocks noChangeArrowheads="1"/>
            </p:cNvSpPr>
            <p:nvPr/>
          </p:nvSpPr>
          <p:spPr bwMode="auto">
            <a:xfrm>
              <a:off x="3572" y="72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7439" name="AutoShape 9"/>
            <p:cNvSpPr>
              <a:spLocks noChangeArrowheads="1"/>
            </p:cNvSpPr>
            <p:nvPr/>
          </p:nvSpPr>
          <p:spPr bwMode="auto">
            <a:xfrm>
              <a:off x="4150"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0" name="AutoShape 10"/>
            <p:cNvSpPr>
              <a:spLocks noChangeArrowheads="1"/>
            </p:cNvSpPr>
            <p:nvPr/>
          </p:nvSpPr>
          <p:spPr bwMode="auto">
            <a:xfrm>
              <a:off x="3946" y="91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1" name="Rectangle 11"/>
            <p:cNvSpPr>
              <a:spLocks noChangeArrowheads="1"/>
            </p:cNvSpPr>
            <p:nvPr/>
          </p:nvSpPr>
          <p:spPr bwMode="auto">
            <a:xfrm>
              <a:off x="3682" y="105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2" name="Rectangle 12"/>
            <p:cNvSpPr>
              <a:spLocks noChangeArrowheads="1"/>
            </p:cNvSpPr>
            <p:nvPr/>
          </p:nvSpPr>
          <p:spPr bwMode="auto">
            <a:xfrm>
              <a:off x="4083" y="106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3" name="AutoShape 13"/>
            <p:cNvSpPr>
              <a:spLocks noChangeArrowheads="1"/>
            </p:cNvSpPr>
            <p:nvPr/>
          </p:nvSpPr>
          <p:spPr bwMode="auto">
            <a:xfrm>
              <a:off x="3727" y="91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7444" name="Rectangle 14"/>
            <p:cNvSpPr>
              <a:spLocks noChangeArrowheads="1"/>
            </p:cNvSpPr>
            <p:nvPr/>
          </p:nvSpPr>
          <p:spPr bwMode="auto">
            <a:xfrm>
              <a:off x="3291" y="103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7445" name="AutoShape 15" descr="Horizontal brick"/>
            <p:cNvSpPr>
              <a:spLocks noChangeArrowheads="1"/>
            </p:cNvSpPr>
            <p:nvPr/>
          </p:nvSpPr>
          <p:spPr bwMode="auto">
            <a:xfrm>
              <a:off x="3430" y="47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7446" name="AutoShape 16"/>
            <p:cNvSpPr>
              <a:spLocks noChangeArrowheads="1"/>
            </p:cNvSpPr>
            <p:nvPr/>
          </p:nvSpPr>
          <p:spPr bwMode="auto">
            <a:xfrm>
              <a:off x="3904" y="70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7" name="AutoShape 17"/>
            <p:cNvSpPr>
              <a:spLocks noChangeArrowheads="1"/>
            </p:cNvSpPr>
            <p:nvPr/>
          </p:nvSpPr>
          <p:spPr bwMode="auto">
            <a:xfrm>
              <a:off x="4221" y="65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7448" name="Freeform 18"/>
            <p:cNvSpPr>
              <a:spLocks/>
            </p:cNvSpPr>
            <p:nvPr/>
          </p:nvSpPr>
          <p:spPr bwMode="auto">
            <a:xfrm>
              <a:off x="4426" y="72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grpSp>
        <p:nvGrpSpPr>
          <p:cNvPr id="3" name="Group 19"/>
          <p:cNvGrpSpPr>
            <a:grpSpLocks/>
          </p:cNvGrpSpPr>
          <p:nvPr/>
        </p:nvGrpSpPr>
        <p:grpSpPr bwMode="auto">
          <a:xfrm>
            <a:off x="3438525" y="2751099"/>
            <a:ext cx="4903788" cy="3057525"/>
            <a:chOff x="2166" y="1923"/>
            <a:chExt cx="3089" cy="1926"/>
          </a:xfrm>
        </p:grpSpPr>
        <p:grpSp>
          <p:nvGrpSpPr>
            <p:cNvPr id="4" name="Group 20"/>
            <p:cNvGrpSpPr>
              <a:grpSpLocks/>
            </p:cNvGrpSpPr>
            <p:nvPr/>
          </p:nvGrpSpPr>
          <p:grpSpPr bwMode="auto">
            <a:xfrm>
              <a:off x="2166" y="2548"/>
              <a:ext cx="776" cy="798"/>
              <a:chOff x="2166" y="2548"/>
              <a:chExt cx="776" cy="798"/>
            </a:xfrm>
          </p:grpSpPr>
          <p:sp>
            <p:nvSpPr>
              <p:cNvPr id="17430" name="Rectangle 21"/>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1" name="Rectangle 22"/>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7432" name="Rectangle 23"/>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7433" name="Rectangle 24"/>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4" name="Rectangle 25"/>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7435" name="Rectangle 26"/>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7417" name="Rectangle 27"/>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7418" name="Rectangle 28"/>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7419" name="Rectangle 29"/>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5" name="Group 30"/>
            <p:cNvGrpSpPr>
              <a:grpSpLocks/>
            </p:cNvGrpSpPr>
            <p:nvPr/>
          </p:nvGrpSpPr>
          <p:grpSpPr bwMode="auto">
            <a:xfrm>
              <a:off x="4393" y="1923"/>
              <a:ext cx="861" cy="402"/>
              <a:chOff x="4393" y="1923"/>
              <a:chExt cx="861" cy="402"/>
            </a:xfrm>
          </p:grpSpPr>
          <p:sp>
            <p:nvSpPr>
              <p:cNvPr id="17427" name="Rectangle 31"/>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7428" name="Rectangle 32"/>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7429" name="Rectangle 33"/>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6" name="Group 34"/>
            <p:cNvGrpSpPr>
              <a:grpSpLocks/>
            </p:cNvGrpSpPr>
            <p:nvPr/>
          </p:nvGrpSpPr>
          <p:grpSpPr bwMode="auto">
            <a:xfrm>
              <a:off x="2781" y="2325"/>
              <a:ext cx="1984" cy="1230"/>
              <a:chOff x="2781" y="2325"/>
              <a:chExt cx="1984" cy="1230"/>
            </a:xfrm>
          </p:grpSpPr>
          <p:sp>
            <p:nvSpPr>
              <p:cNvPr id="17422" name="Rectangle 35"/>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7423" name="Rectangle 36"/>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4" name="Rectangle 37"/>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7425" name="Rectangle 38"/>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7426" name="Rectangle 39"/>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Title 28"/>
          <p:cNvSpPr>
            <a:spLocks noGrp="1"/>
          </p:cNvSpPr>
          <p:nvPr>
            <p:ph type="title"/>
          </p:nvPr>
        </p:nvSpPr>
        <p:spPr/>
        <p:txBody>
          <a:bodyPr>
            <a:normAutofit/>
          </a:bodyPr>
          <a:lstStyle/>
          <a:p>
            <a:r>
              <a:rPr lang="en-US" dirty="0" smtClean="0"/>
              <a:t>Inventory Status Codes</a:t>
            </a:r>
            <a:endParaRPr lang="en-US" dirty="0"/>
          </a:p>
        </p:txBody>
      </p:sp>
      <p:grpSp>
        <p:nvGrpSpPr>
          <p:cNvPr id="2" name="Group 18"/>
          <p:cNvGrpSpPr>
            <a:grpSpLocks/>
          </p:cNvGrpSpPr>
          <p:nvPr/>
        </p:nvGrpSpPr>
        <p:grpSpPr bwMode="auto">
          <a:xfrm>
            <a:off x="2106613" y="2882842"/>
            <a:ext cx="4903787" cy="3057525"/>
            <a:chOff x="2166" y="1923"/>
            <a:chExt cx="3089" cy="1926"/>
          </a:xfrm>
        </p:grpSpPr>
        <p:grpSp>
          <p:nvGrpSpPr>
            <p:cNvPr id="3" name="Group 19"/>
            <p:cNvGrpSpPr>
              <a:grpSpLocks/>
            </p:cNvGrpSpPr>
            <p:nvPr/>
          </p:nvGrpSpPr>
          <p:grpSpPr bwMode="auto">
            <a:xfrm>
              <a:off x="2166" y="2548"/>
              <a:ext cx="776" cy="798"/>
              <a:chOff x="2166" y="2548"/>
              <a:chExt cx="776" cy="798"/>
            </a:xfrm>
          </p:grpSpPr>
          <p:sp>
            <p:nvSpPr>
              <p:cNvPr id="18461" name="Rectangle 20"/>
              <p:cNvSpPr>
                <a:spLocks noChangeArrowheads="1"/>
              </p:cNvSpPr>
              <p:nvPr/>
            </p:nvSpPr>
            <p:spPr bwMode="auto">
              <a:xfrm>
                <a:off x="2781" y="2548"/>
                <a:ext cx="161" cy="798"/>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2" name="Rectangle 21"/>
              <p:cNvSpPr>
                <a:spLocks noChangeArrowheads="1"/>
              </p:cNvSpPr>
              <p:nvPr/>
            </p:nvSpPr>
            <p:spPr bwMode="auto">
              <a:xfrm>
                <a:off x="2236" y="2548"/>
                <a:ext cx="545" cy="798"/>
              </a:xfrm>
              <a:prstGeom prst="rect">
                <a:avLst/>
              </a:prstGeom>
              <a:solidFill>
                <a:srgbClr val="FAF6EB"/>
              </a:solidFill>
              <a:ln w="12700">
                <a:solidFill>
                  <a:schemeClr val="tx1"/>
                </a:solidFill>
                <a:miter lim="800000"/>
                <a:headEnd/>
                <a:tailEnd/>
              </a:ln>
            </p:spPr>
            <p:txBody>
              <a:bodyPr wrap="none" anchor="ctr"/>
              <a:lstStyle/>
              <a:p>
                <a:pPr algn="ctr" eaLnBrk="0" hangingPunct="0"/>
                <a:r>
                  <a:rPr lang="en-US" sz="1600" dirty="0">
                    <a:latin typeface="+mj-lt"/>
                  </a:rPr>
                  <a:t>Loading</a:t>
                </a:r>
              </a:p>
            </p:txBody>
          </p:sp>
          <p:sp>
            <p:nvSpPr>
              <p:cNvPr id="18463" name="Rectangle 22"/>
              <p:cNvSpPr>
                <a:spLocks noChangeArrowheads="1"/>
              </p:cNvSpPr>
              <p:nvPr/>
            </p:nvSpPr>
            <p:spPr bwMode="auto">
              <a:xfrm>
                <a:off x="2166" y="2640"/>
                <a:ext cx="70" cy="613"/>
              </a:xfrm>
              <a:prstGeom prst="rect">
                <a:avLst/>
              </a:prstGeom>
              <a:solidFill>
                <a:srgbClr val="FAF6EB"/>
              </a:solidFill>
              <a:ln w="12700">
                <a:solidFill>
                  <a:schemeClr val="tx1"/>
                </a:solidFill>
                <a:miter lim="800000"/>
                <a:headEnd/>
                <a:tailEnd/>
              </a:ln>
            </p:spPr>
            <p:txBody>
              <a:bodyPr wrap="none" anchor="ctr"/>
              <a:lstStyle/>
              <a:p>
                <a:endParaRPr lang="en-US" dirty="0">
                  <a:latin typeface="+mj-lt"/>
                </a:endParaRPr>
              </a:p>
            </p:txBody>
          </p:sp>
          <p:sp>
            <p:nvSpPr>
              <p:cNvPr id="18464" name="Rectangle 23"/>
              <p:cNvSpPr>
                <a:spLocks noChangeArrowheads="1"/>
              </p:cNvSpPr>
              <p:nvPr/>
            </p:nvSpPr>
            <p:spPr bwMode="auto">
              <a:xfrm>
                <a:off x="2208" y="2645"/>
                <a:ext cx="47" cy="60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5" name="Rectangle 24"/>
              <p:cNvSpPr>
                <a:spLocks noChangeArrowheads="1"/>
              </p:cNvSpPr>
              <p:nvPr/>
            </p:nvSpPr>
            <p:spPr bwMode="auto">
              <a:xfrm>
                <a:off x="2761" y="2551"/>
                <a:ext cx="47" cy="165"/>
              </a:xfrm>
              <a:prstGeom prst="rect">
                <a:avLst/>
              </a:prstGeom>
              <a:solidFill>
                <a:srgbClr val="FAF6EB"/>
              </a:solidFill>
              <a:ln w="12700">
                <a:noFill/>
                <a:miter lim="800000"/>
                <a:headEnd/>
                <a:tailEnd/>
              </a:ln>
            </p:spPr>
            <p:txBody>
              <a:bodyPr wrap="none" anchor="ctr"/>
              <a:lstStyle/>
              <a:p>
                <a:endParaRPr lang="en-US" dirty="0">
                  <a:latin typeface="+mj-lt"/>
                </a:endParaRPr>
              </a:p>
            </p:txBody>
          </p:sp>
          <p:sp>
            <p:nvSpPr>
              <p:cNvPr id="18466" name="Rectangle 25"/>
              <p:cNvSpPr>
                <a:spLocks noChangeArrowheads="1"/>
              </p:cNvSpPr>
              <p:nvPr/>
            </p:nvSpPr>
            <p:spPr bwMode="auto">
              <a:xfrm>
                <a:off x="2758" y="3125"/>
                <a:ext cx="47" cy="218"/>
              </a:xfrm>
              <a:prstGeom prst="rect">
                <a:avLst/>
              </a:prstGeom>
              <a:solidFill>
                <a:srgbClr val="FAF6EB"/>
              </a:solidFill>
              <a:ln w="12700">
                <a:noFill/>
                <a:miter lim="800000"/>
                <a:headEnd/>
                <a:tailEnd/>
              </a:ln>
            </p:spPr>
            <p:txBody>
              <a:bodyPr wrap="none" anchor="ctr"/>
              <a:lstStyle/>
              <a:p>
                <a:endParaRPr lang="en-US" dirty="0">
                  <a:latin typeface="+mj-lt"/>
                </a:endParaRPr>
              </a:p>
            </p:txBody>
          </p:sp>
        </p:grpSp>
        <p:sp>
          <p:nvSpPr>
            <p:cNvPr id="18448" name="Rectangle 26"/>
            <p:cNvSpPr>
              <a:spLocks noChangeArrowheads="1"/>
            </p:cNvSpPr>
            <p:nvPr/>
          </p:nvSpPr>
          <p:spPr bwMode="auto">
            <a:xfrm>
              <a:off x="4765" y="2325"/>
              <a:ext cx="490" cy="1524"/>
            </a:xfrm>
            <a:prstGeom prst="rect">
              <a:avLst/>
            </a:prstGeom>
            <a:solidFill>
              <a:srgbClr val="FAF1F1"/>
            </a:solidFill>
            <a:ln w="12700">
              <a:solidFill>
                <a:schemeClr val="tx1"/>
              </a:solidFill>
              <a:miter lim="800000"/>
              <a:headEnd/>
              <a:tailEnd/>
            </a:ln>
          </p:spPr>
          <p:txBody>
            <a:bodyPr wrap="none" anchor="ctr"/>
            <a:lstStyle/>
            <a:p>
              <a:pPr algn="ctr" eaLnBrk="0" hangingPunct="0"/>
              <a:r>
                <a:rPr lang="en-US" sz="1300" dirty="0">
                  <a:latin typeface="+mj-lt"/>
                </a:rPr>
                <a:t>Inventory</a:t>
              </a:r>
            </a:p>
            <a:p>
              <a:pPr algn="ctr" eaLnBrk="0" hangingPunct="0"/>
              <a:r>
                <a:rPr lang="en-US" sz="1300" dirty="0">
                  <a:latin typeface="+mj-lt"/>
                </a:rPr>
                <a:t>1</a:t>
              </a:r>
              <a:endParaRPr lang="en-US" sz="2400" dirty="0">
                <a:latin typeface="+mj-lt"/>
              </a:endParaRPr>
            </a:p>
          </p:txBody>
        </p:sp>
        <p:sp>
          <p:nvSpPr>
            <p:cNvPr id="18449" name="Rectangle 27"/>
            <p:cNvSpPr>
              <a:spLocks noChangeArrowheads="1"/>
            </p:cNvSpPr>
            <p:nvPr/>
          </p:nvSpPr>
          <p:spPr bwMode="auto">
            <a:xfrm>
              <a:off x="2942" y="1923"/>
              <a:ext cx="1739" cy="400"/>
            </a:xfrm>
            <a:prstGeom prst="rect">
              <a:avLst/>
            </a:prstGeom>
            <a:solidFill>
              <a:srgbClr val="CFD9DF"/>
            </a:solidFill>
            <a:ln w="12700">
              <a:solidFill>
                <a:schemeClr val="tx1"/>
              </a:solidFill>
              <a:miter lim="800000"/>
              <a:headEnd/>
              <a:tailEnd/>
            </a:ln>
          </p:spPr>
          <p:txBody>
            <a:bodyPr wrap="none" anchor="ctr"/>
            <a:lstStyle/>
            <a:p>
              <a:pPr algn="ctr" eaLnBrk="0" hangingPunct="0"/>
              <a:r>
                <a:rPr lang="en-US" sz="1600" dirty="0">
                  <a:latin typeface="+mj-lt"/>
                </a:rPr>
                <a:t>Inspection</a:t>
              </a:r>
            </a:p>
          </p:txBody>
        </p:sp>
        <p:sp>
          <p:nvSpPr>
            <p:cNvPr id="18450" name="Rectangle 28"/>
            <p:cNvSpPr>
              <a:spLocks noChangeArrowheads="1"/>
            </p:cNvSpPr>
            <p:nvPr/>
          </p:nvSpPr>
          <p:spPr bwMode="auto">
            <a:xfrm>
              <a:off x="2942" y="3429"/>
              <a:ext cx="2047" cy="420"/>
            </a:xfrm>
            <a:prstGeom prst="rect">
              <a:avLst/>
            </a:prstGeom>
            <a:solidFill>
              <a:srgbClr val="EDD1C5"/>
            </a:solidFill>
            <a:ln w="12700">
              <a:solidFill>
                <a:schemeClr val="tx1"/>
              </a:solidFill>
              <a:miter lim="800000"/>
              <a:headEnd/>
              <a:tailEnd/>
            </a:ln>
          </p:spPr>
          <p:txBody>
            <a:bodyPr wrap="none" anchor="ctr"/>
            <a:lstStyle/>
            <a:p>
              <a:pPr algn="ctr" eaLnBrk="0" hangingPunct="0"/>
              <a:r>
                <a:rPr lang="en-US" sz="1600" dirty="0">
                  <a:latin typeface="+mj-lt"/>
                </a:rPr>
                <a:t>Inventory 2</a:t>
              </a:r>
            </a:p>
          </p:txBody>
        </p:sp>
        <p:grpSp>
          <p:nvGrpSpPr>
            <p:cNvPr id="4" name="Group 29"/>
            <p:cNvGrpSpPr>
              <a:grpSpLocks/>
            </p:cNvGrpSpPr>
            <p:nvPr/>
          </p:nvGrpSpPr>
          <p:grpSpPr bwMode="auto">
            <a:xfrm>
              <a:off x="4393" y="1923"/>
              <a:ext cx="861" cy="402"/>
              <a:chOff x="4393" y="1923"/>
              <a:chExt cx="861" cy="402"/>
            </a:xfrm>
          </p:grpSpPr>
          <p:sp>
            <p:nvSpPr>
              <p:cNvPr id="18458" name="Rectangle 30"/>
              <p:cNvSpPr>
                <a:spLocks noChangeArrowheads="1"/>
              </p:cNvSpPr>
              <p:nvPr/>
            </p:nvSpPr>
            <p:spPr bwMode="auto">
              <a:xfrm>
                <a:off x="4681" y="1923"/>
                <a:ext cx="573" cy="402"/>
              </a:xfrm>
              <a:prstGeom prst="rect">
                <a:avLst/>
              </a:prstGeom>
              <a:solidFill>
                <a:srgbClr val="EAF2F0"/>
              </a:solidFill>
              <a:ln w="12700">
                <a:solidFill>
                  <a:schemeClr val="tx1"/>
                </a:solidFill>
                <a:miter lim="800000"/>
                <a:headEnd/>
                <a:tailEnd/>
              </a:ln>
            </p:spPr>
            <p:txBody>
              <a:bodyPr wrap="none" anchor="ctr"/>
              <a:lstStyle/>
              <a:p>
                <a:pPr algn="ctr" eaLnBrk="0" hangingPunct="0"/>
                <a:r>
                  <a:rPr lang="en-US" sz="1600" dirty="0">
                    <a:latin typeface="+mj-lt"/>
                  </a:rPr>
                  <a:t>Scrap</a:t>
                </a:r>
              </a:p>
            </p:txBody>
          </p:sp>
          <p:sp>
            <p:nvSpPr>
              <p:cNvPr id="18459" name="Rectangle 31"/>
              <p:cNvSpPr>
                <a:spLocks noChangeArrowheads="1"/>
              </p:cNvSpPr>
              <p:nvPr/>
            </p:nvSpPr>
            <p:spPr bwMode="auto">
              <a:xfrm>
                <a:off x="4393" y="1923"/>
                <a:ext cx="288" cy="192"/>
              </a:xfrm>
              <a:prstGeom prst="rect">
                <a:avLst/>
              </a:prstGeom>
              <a:solidFill>
                <a:srgbClr val="EAF2F0"/>
              </a:solidFill>
              <a:ln w="12700">
                <a:solidFill>
                  <a:schemeClr val="tx1"/>
                </a:solidFill>
                <a:miter lim="800000"/>
                <a:headEnd/>
                <a:tailEnd/>
              </a:ln>
            </p:spPr>
            <p:txBody>
              <a:bodyPr wrap="none" anchor="ctr"/>
              <a:lstStyle/>
              <a:p>
                <a:endParaRPr lang="en-US" dirty="0">
                  <a:latin typeface="+mj-lt"/>
                </a:endParaRPr>
              </a:p>
            </p:txBody>
          </p:sp>
          <p:sp>
            <p:nvSpPr>
              <p:cNvPr id="18460" name="Rectangle 32"/>
              <p:cNvSpPr>
                <a:spLocks noChangeArrowheads="1"/>
              </p:cNvSpPr>
              <p:nvPr/>
            </p:nvSpPr>
            <p:spPr bwMode="auto">
              <a:xfrm>
                <a:off x="4657" y="1928"/>
                <a:ext cx="47" cy="182"/>
              </a:xfrm>
              <a:prstGeom prst="rect">
                <a:avLst/>
              </a:prstGeom>
              <a:solidFill>
                <a:srgbClr val="EAF2F0"/>
              </a:solidFill>
              <a:ln w="12700">
                <a:noFill/>
                <a:miter lim="800000"/>
                <a:headEnd/>
                <a:tailEnd/>
              </a:ln>
            </p:spPr>
            <p:txBody>
              <a:bodyPr wrap="none" anchor="ctr"/>
              <a:lstStyle/>
              <a:p>
                <a:endParaRPr lang="en-US" dirty="0">
                  <a:latin typeface="+mj-lt"/>
                </a:endParaRPr>
              </a:p>
            </p:txBody>
          </p:sp>
        </p:grpSp>
        <p:grpSp>
          <p:nvGrpSpPr>
            <p:cNvPr id="5" name="Group 33"/>
            <p:cNvGrpSpPr>
              <a:grpSpLocks/>
            </p:cNvGrpSpPr>
            <p:nvPr/>
          </p:nvGrpSpPr>
          <p:grpSpPr bwMode="auto">
            <a:xfrm>
              <a:off x="2781" y="2325"/>
              <a:ext cx="1984" cy="1230"/>
              <a:chOff x="2781" y="2325"/>
              <a:chExt cx="1984" cy="1230"/>
            </a:xfrm>
          </p:grpSpPr>
          <p:sp>
            <p:nvSpPr>
              <p:cNvPr id="18453" name="Rectangle 34"/>
              <p:cNvSpPr>
                <a:spLocks noChangeArrowheads="1"/>
              </p:cNvSpPr>
              <p:nvPr/>
            </p:nvSpPr>
            <p:spPr bwMode="auto">
              <a:xfrm>
                <a:off x="2942" y="2325"/>
                <a:ext cx="1823" cy="1104"/>
              </a:xfrm>
              <a:prstGeom prst="rect">
                <a:avLst/>
              </a:prstGeom>
              <a:solidFill>
                <a:srgbClr val="E5E1DA"/>
              </a:solidFill>
              <a:ln w="12700">
                <a:solidFill>
                  <a:schemeClr val="tx1"/>
                </a:solidFill>
                <a:miter lim="800000"/>
                <a:headEnd/>
                <a:tailEnd/>
              </a:ln>
            </p:spPr>
            <p:txBody>
              <a:bodyPr wrap="none" anchor="ctr"/>
              <a:lstStyle/>
              <a:p>
                <a:pPr algn="ctr" eaLnBrk="0" hangingPunct="0"/>
                <a:r>
                  <a:rPr lang="en-US" sz="1600" dirty="0">
                    <a:latin typeface="+mj-lt"/>
                  </a:rPr>
                  <a:t>Manufacturing Area (WIP)</a:t>
                </a:r>
              </a:p>
              <a:p>
                <a:pPr algn="ctr" eaLnBrk="0" hangingPunct="0"/>
                <a:endParaRPr lang="en-US" sz="2400" dirty="0">
                  <a:latin typeface="+mj-lt"/>
                </a:endParaRPr>
              </a:p>
            </p:txBody>
          </p:sp>
          <p:sp>
            <p:nvSpPr>
              <p:cNvPr id="18454" name="Rectangle 35"/>
              <p:cNvSpPr>
                <a:spLocks noChangeArrowheads="1"/>
              </p:cNvSpPr>
              <p:nvPr/>
            </p:nvSpPr>
            <p:spPr bwMode="auto">
              <a:xfrm>
                <a:off x="2781" y="2719"/>
                <a:ext cx="161" cy="401"/>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5" name="Rectangle 36"/>
              <p:cNvSpPr>
                <a:spLocks noChangeArrowheads="1"/>
              </p:cNvSpPr>
              <p:nvPr/>
            </p:nvSpPr>
            <p:spPr bwMode="auto">
              <a:xfrm>
                <a:off x="3389" y="3429"/>
                <a:ext cx="602" cy="126"/>
              </a:xfrm>
              <a:prstGeom prst="rect">
                <a:avLst/>
              </a:prstGeom>
              <a:solidFill>
                <a:srgbClr val="E5E1DA"/>
              </a:solidFill>
              <a:ln w="12700">
                <a:solidFill>
                  <a:schemeClr val="tx1"/>
                </a:solidFill>
                <a:miter lim="800000"/>
                <a:headEnd/>
                <a:tailEnd/>
              </a:ln>
            </p:spPr>
            <p:txBody>
              <a:bodyPr wrap="none" anchor="ctr"/>
              <a:lstStyle/>
              <a:p>
                <a:endParaRPr lang="en-US" dirty="0">
                  <a:latin typeface="+mj-lt"/>
                </a:endParaRPr>
              </a:p>
            </p:txBody>
          </p:sp>
          <p:sp>
            <p:nvSpPr>
              <p:cNvPr id="18456" name="Rectangle 37"/>
              <p:cNvSpPr>
                <a:spLocks noChangeArrowheads="1"/>
              </p:cNvSpPr>
              <p:nvPr/>
            </p:nvSpPr>
            <p:spPr bwMode="auto">
              <a:xfrm>
                <a:off x="3393" y="3412"/>
                <a:ext cx="595" cy="47"/>
              </a:xfrm>
              <a:prstGeom prst="rect">
                <a:avLst/>
              </a:prstGeom>
              <a:solidFill>
                <a:srgbClr val="E5E1DA"/>
              </a:solidFill>
              <a:ln w="12700">
                <a:noFill/>
                <a:miter lim="800000"/>
                <a:headEnd/>
                <a:tailEnd/>
              </a:ln>
            </p:spPr>
            <p:txBody>
              <a:bodyPr wrap="none" anchor="ctr"/>
              <a:lstStyle/>
              <a:p>
                <a:endParaRPr lang="en-US" dirty="0">
                  <a:latin typeface="+mj-lt"/>
                </a:endParaRPr>
              </a:p>
            </p:txBody>
          </p:sp>
          <p:sp>
            <p:nvSpPr>
              <p:cNvPr id="18457" name="Rectangle 38"/>
              <p:cNvSpPr>
                <a:spLocks noChangeArrowheads="1"/>
              </p:cNvSpPr>
              <p:nvPr/>
            </p:nvSpPr>
            <p:spPr bwMode="auto">
              <a:xfrm>
                <a:off x="2918" y="2724"/>
                <a:ext cx="47" cy="392"/>
              </a:xfrm>
              <a:prstGeom prst="rect">
                <a:avLst/>
              </a:prstGeom>
              <a:solidFill>
                <a:srgbClr val="E5E1DA"/>
              </a:solidFill>
              <a:ln w="12700">
                <a:noFill/>
                <a:miter lim="800000"/>
                <a:headEnd/>
                <a:tailEnd/>
              </a:ln>
            </p:spPr>
            <p:txBody>
              <a:bodyPr wrap="none" anchor="ctr"/>
              <a:lstStyle/>
              <a:p>
                <a:endParaRPr lang="en-US" dirty="0">
                  <a:latin typeface="+mj-lt"/>
                </a:endParaRPr>
              </a:p>
            </p:txBody>
          </p:sp>
        </p:grpSp>
      </p:grpSp>
      <p:sp>
        <p:nvSpPr>
          <p:cNvPr id="18436" name="Rectangle 40"/>
          <p:cNvSpPr>
            <a:spLocks noChangeArrowheads="1"/>
          </p:cNvSpPr>
          <p:nvPr/>
        </p:nvSpPr>
        <p:spPr bwMode="auto">
          <a:xfrm>
            <a:off x="2840038" y="1220729"/>
            <a:ext cx="3441700" cy="643766"/>
          </a:xfrm>
          <a:prstGeom prst="rect">
            <a:avLst/>
          </a:prstGeom>
          <a:noFill/>
          <a:ln w="12700">
            <a:noFill/>
            <a:miter lim="800000"/>
            <a:headEnd/>
            <a:tailEnd/>
          </a:ln>
        </p:spPr>
        <p:txBody>
          <a:bodyPr lIns="90488" tIns="44450" rIns="90488" bIns="44450">
            <a:spAutoFit/>
          </a:bodyPr>
          <a:lstStyle/>
          <a:p>
            <a:pPr marL="228600" indent="-228600" algn="ctr" eaLnBrk="0" hangingPunct="0">
              <a:buClr>
                <a:srgbClr val="AF9F89"/>
              </a:buClr>
            </a:pPr>
            <a:r>
              <a:rPr lang="en-US" sz="1800" dirty="0">
                <a:latin typeface="+mj-lt"/>
              </a:rPr>
              <a:t>Inventory status code = Scrap</a:t>
            </a:r>
          </a:p>
        </p:txBody>
      </p:sp>
      <p:graphicFrame>
        <p:nvGraphicFramePr>
          <p:cNvPr id="409744" name="Group 144"/>
          <p:cNvGraphicFramePr>
            <a:graphicFrameLocks noGrp="1"/>
          </p:cNvGraphicFramePr>
          <p:nvPr/>
        </p:nvGraphicFramePr>
        <p:xfrm>
          <a:off x="3590925" y="1644592"/>
          <a:ext cx="1911350" cy="957264"/>
        </p:xfrm>
        <a:graphic>
          <a:graphicData uri="http://schemas.openxmlformats.org/drawingml/2006/table">
            <a:tbl>
              <a:tblPr/>
              <a:tblGrid>
                <a:gridCol w="1274763"/>
                <a:gridCol w="636587"/>
              </a:tblGrid>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Available</a:t>
                      </a:r>
                    </a:p>
                  </a:txBody>
                  <a:tcPr horzOverflow="overflow">
                    <a:lnL cap="flat">
                      <a:noFill/>
                    </a:lnL>
                    <a:lnR>
                      <a:noFill/>
                    </a:lnR>
                    <a:lnT cap="fla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cap="fla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Nettable</a:t>
                      </a:r>
                    </a:p>
                  </a:txBody>
                  <a:tcPr horzOverflow="overflow">
                    <a:lnL cap="flat">
                      <a:noFill/>
                    </a:lnL>
                    <a:lnR>
                      <a:noFill/>
                    </a:lnR>
                    <a:lnT>
                      <a:noFill/>
                    </a:lnT>
                    <a:lnB>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a:noFill/>
                    </a:lnB>
                    <a:lnTlToBr>
                      <a:noFill/>
                    </a:lnTlToBr>
                    <a:lnBlToTr>
                      <a:noFill/>
                    </a:lnBlToTr>
                    <a:solidFill>
                      <a:schemeClr val="bg1"/>
                    </a:solidFill>
                  </a:tcPr>
                </a:tc>
              </a:tr>
              <a:tr h="319088">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Overissue</a:t>
                      </a:r>
                    </a:p>
                  </a:txBody>
                  <a:tcPr horzOverflow="overflow">
                    <a:lnL cap="flat">
                      <a:noFill/>
                    </a:lnL>
                    <a:lnR>
                      <a:noFill/>
                    </a:lnR>
                    <a:lnT>
                      <a:noFill/>
                    </a:lnT>
                    <a:lnB cap="flat">
                      <a:noFill/>
                    </a:lnB>
                    <a:lnTlToBr>
                      <a:noFill/>
                    </a:lnTlToBr>
                    <a:lnBlToTr>
                      <a:noFill/>
                    </a:lnBlToTr>
                    <a:solidFill>
                      <a:schemeClr val="bg1"/>
                    </a:solidFill>
                  </a:tcPr>
                </a:tc>
                <a:tc>
                  <a:txBody>
                    <a:bodyPr/>
                    <a:lstStyle/>
                    <a:p>
                      <a:pPr marL="0" marR="0" lvl="0" indent="0" algn="l" defTabSz="914400" rtl="0" eaLnBrk="1" fontAlgn="base" latinLnBrk="0" hangingPunct="1">
                        <a:lnSpc>
                          <a:spcPct val="90000"/>
                        </a:lnSpc>
                        <a:spcBef>
                          <a:spcPct val="30000"/>
                        </a:spcBef>
                        <a:spcAft>
                          <a:spcPct val="0"/>
                        </a:spcAft>
                        <a:buClr>
                          <a:srgbClr val="890C4C"/>
                        </a:buClr>
                        <a:buSzTx/>
                        <a:buFont typeface="Webdings" pitchFamily="18" charset="2"/>
                        <a:buNone/>
                        <a:tabLst/>
                      </a:pPr>
                      <a:r>
                        <a:rPr kumimoji="0" lang="en-US" sz="1400" b="0" i="0" u="none" strike="noStrike" cap="none" normalizeH="0" baseline="0" dirty="0" smtClean="0">
                          <a:ln>
                            <a:noFill/>
                          </a:ln>
                          <a:solidFill>
                            <a:schemeClr val="tx1"/>
                          </a:solidFill>
                          <a:effectLst/>
                          <a:latin typeface="+mj-lt"/>
                        </a:rPr>
                        <a:t>No</a:t>
                      </a:r>
                    </a:p>
                  </a:txBody>
                  <a:tcPr horzOverflow="overflow">
                    <a:lnL>
                      <a:noFill/>
                    </a:lnL>
                    <a:lnR cap="flat">
                      <a:noFill/>
                    </a:lnR>
                    <a:lnT>
                      <a:noFill/>
                    </a:lnT>
                    <a:lnB cap="flat">
                      <a:noFill/>
                    </a:lnB>
                    <a:lnTlToBr>
                      <a:noFill/>
                    </a:lnTlToBr>
                    <a:lnBlToTr>
                      <a:noFill/>
                    </a:lnBlToTr>
                    <a:solidFill>
                      <a:schemeClr val="bg1"/>
                    </a:solidFill>
                  </a:tcPr>
                </a:tc>
              </a:tr>
            </a:tbl>
          </a:graphicData>
        </a:graphic>
      </p:graphicFrame>
      <p:sp>
        <p:nvSpPr>
          <p:cNvPr id="18444" name="Rectangle 115"/>
          <p:cNvSpPr>
            <a:spLocks noChangeArrowheads="1"/>
          </p:cNvSpPr>
          <p:nvPr/>
        </p:nvSpPr>
        <p:spPr bwMode="auto">
          <a:xfrm>
            <a:off x="6483350" y="2909829"/>
            <a:ext cx="527050" cy="190500"/>
          </a:xfrm>
          <a:prstGeom prst="rect">
            <a:avLst/>
          </a:prstGeom>
          <a:noFill/>
          <a:ln w="38100">
            <a:noFill/>
            <a:miter lim="800000"/>
            <a:headEnd/>
            <a:tailEnd/>
          </a:ln>
        </p:spPr>
        <p:txBody>
          <a:bodyPr wrap="none" anchor="ctr"/>
          <a:lstStyle/>
          <a:p>
            <a:endParaRPr lang="en-US" dirty="0">
              <a:latin typeface="+mj-lt"/>
            </a:endParaRPr>
          </a:p>
        </p:txBody>
      </p:sp>
      <p:cxnSp>
        <p:nvCxnSpPr>
          <p:cNvPr id="18445" name="AutoShape 116"/>
          <p:cNvCxnSpPr>
            <a:cxnSpLocks noChangeShapeType="1"/>
            <a:stCxn id="18436" idx="3"/>
            <a:endCxn id="18444" idx="0"/>
          </p:cNvCxnSpPr>
          <p:nvPr/>
        </p:nvCxnSpPr>
        <p:spPr bwMode="auto">
          <a:xfrm>
            <a:off x="6281738" y="1542612"/>
            <a:ext cx="465137" cy="1367217"/>
          </a:xfrm>
          <a:prstGeom prst="bentConnector2">
            <a:avLst/>
          </a:prstGeom>
          <a:noFill/>
          <a:ln w="38100">
            <a:solidFill>
              <a:srgbClr val="808080"/>
            </a:solidFill>
            <a:miter lim="800000"/>
            <a:headEnd/>
            <a:tailEnd type="triangle" w="med" len="med"/>
          </a:ln>
        </p:spPr>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2"/>
          <p:cNvSpPr>
            <a:spLocks noGrp="1" noChangeArrowheads="1"/>
          </p:cNvSpPr>
          <p:nvPr>
            <p:ph type="title"/>
          </p:nvPr>
        </p:nvSpPr>
        <p:spPr/>
        <p:txBody>
          <a:bodyPr/>
          <a:lstStyle/>
          <a:p>
            <a:r>
              <a:rPr lang="en-US" dirty="0" smtClean="0"/>
              <a:t>Example Scenario</a:t>
            </a:r>
            <a:endParaRPr lang="en-US" dirty="0"/>
          </a:p>
        </p:txBody>
      </p:sp>
      <p:grpSp>
        <p:nvGrpSpPr>
          <p:cNvPr id="5" name="Organization Chart 2"/>
          <p:cNvGrpSpPr>
            <a:grpSpLocks noChangeAspect="1"/>
          </p:cNvGrpSpPr>
          <p:nvPr/>
        </p:nvGrpSpPr>
        <p:grpSpPr bwMode="auto">
          <a:xfrm>
            <a:off x="482600" y="914400"/>
            <a:ext cx="8153400" cy="5053012"/>
            <a:chOff x="1152" y="1296"/>
            <a:chExt cx="7918" cy="720"/>
          </a:xfrm>
          <a:solidFill>
            <a:schemeClr val="accent1">
              <a:lumMod val="40000"/>
              <a:lumOff val="60000"/>
            </a:schemeClr>
          </a:solidFill>
        </p:grpSpPr>
        <p:cxnSp>
          <p:nvCxnSpPr>
            <p:cNvPr id="6" name="_s1028"/>
            <p:cNvCxnSpPr>
              <a:cxnSpLocks noChangeShapeType="1"/>
              <a:stCxn id="22" idx="0"/>
              <a:endCxn id="14" idx="2"/>
            </p:cNvCxnSpPr>
            <p:nvPr/>
          </p:nvCxnSpPr>
          <p:spPr bwMode="auto">
            <a:xfrm rot="5400000" flipH="1">
              <a:off x="6803" y="-108"/>
              <a:ext cx="144" cy="3527"/>
            </a:xfrm>
            <a:prstGeom prst="bentConnector3">
              <a:avLst>
                <a:gd name="adj1" fmla="val 11301"/>
              </a:avLst>
            </a:prstGeom>
            <a:grpFill/>
            <a:ln w="28575">
              <a:solidFill>
                <a:schemeClr val="tx1"/>
              </a:solidFill>
              <a:miter lim="800000"/>
              <a:headEnd/>
              <a:tailEnd/>
            </a:ln>
          </p:spPr>
        </p:cxnSp>
        <p:cxnSp>
          <p:nvCxnSpPr>
            <p:cNvPr id="7" name="_s1029"/>
            <p:cNvCxnSpPr>
              <a:cxnSpLocks noChangeShapeType="1"/>
              <a:stCxn id="21" idx="0"/>
              <a:endCxn id="14" idx="2"/>
            </p:cNvCxnSpPr>
            <p:nvPr/>
          </p:nvCxnSpPr>
          <p:spPr bwMode="auto">
            <a:xfrm rot="5400000" flipH="1">
              <a:off x="6299" y="396"/>
              <a:ext cx="144" cy="2519"/>
            </a:xfrm>
            <a:prstGeom prst="bentConnector3">
              <a:avLst>
                <a:gd name="adj1" fmla="val 11301"/>
              </a:avLst>
            </a:prstGeom>
            <a:grpFill/>
            <a:ln w="28575">
              <a:solidFill>
                <a:schemeClr val="tx1"/>
              </a:solidFill>
              <a:miter lim="800000"/>
              <a:headEnd/>
              <a:tailEnd/>
            </a:ln>
          </p:spPr>
        </p:cxnSp>
        <p:cxnSp>
          <p:nvCxnSpPr>
            <p:cNvPr id="8" name="_s1030"/>
            <p:cNvCxnSpPr>
              <a:cxnSpLocks noChangeShapeType="1"/>
              <a:stCxn id="20" idx="0"/>
              <a:endCxn id="14" idx="2"/>
            </p:cNvCxnSpPr>
            <p:nvPr/>
          </p:nvCxnSpPr>
          <p:spPr bwMode="auto">
            <a:xfrm rot="5400000" flipH="1">
              <a:off x="5795" y="900"/>
              <a:ext cx="144" cy="1512"/>
            </a:xfrm>
            <a:prstGeom prst="bentConnector3">
              <a:avLst>
                <a:gd name="adj1" fmla="val 11301"/>
              </a:avLst>
            </a:prstGeom>
            <a:grpFill/>
            <a:ln w="28575">
              <a:solidFill>
                <a:schemeClr val="tx1"/>
              </a:solidFill>
              <a:miter lim="800000"/>
              <a:headEnd/>
              <a:tailEnd/>
            </a:ln>
          </p:spPr>
        </p:cxnSp>
        <p:cxnSp>
          <p:nvCxnSpPr>
            <p:cNvPr id="9" name="_s1031"/>
            <p:cNvCxnSpPr>
              <a:cxnSpLocks noChangeShapeType="1"/>
              <a:stCxn id="19" idx="0"/>
              <a:endCxn id="14" idx="2"/>
            </p:cNvCxnSpPr>
            <p:nvPr/>
          </p:nvCxnSpPr>
          <p:spPr bwMode="auto">
            <a:xfrm rot="5400000" flipH="1">
              <a:off x="5291" y="1404"/>
              <a:ext cx="144" cy="504"/>
            </a:xfrm>
            <a:prstGeom prst="bentConnector3">
              <a:avLst>
                <a:gd name="adj1" fmla="val 11301"/>
              </a:avLst>
            </a:prstGeom>
            <a:grpFill/>
            <a:ln w="28575">
              <a:solidFill>
                <a:schemeClr val="tx1"/>
              </a:solidFill>
              <a:miter lim="800000"/>
              <a:headEnd/>
              <a:tailEnd/>
            </a:ln>
          </p:spPr>
        </p:cxnSp>
        <p:cxnSp>
          <p:nvCxnSpPr>
            <p:cNvPr id="10" name="_s1032"/>
            <p:cNvCxnSpPr>
              <a:cxnSpLocks noChangeShapeType="1"/>
              <a:stCxn id="18" idx="0"/>
              <a:endCxn id="14" idx="2"/>
            </p:cNvCxnSpPr>
            <p:nvPr/>
          </p:nvCxnSpPr>
          <p:spPr bwMode="auto">
            <a:xfrm rot="16200000">
              <a:off x="4788" y="1404"/>
              <a:ext cx="144" cy="503"/>
            </a:xfrm>
            <a:prstGeom prst="bentConnector3">
              <a:avLst>
                <a:gd name="adj1" fmla="val 11301"/>
              </a:avLst>
            </a:prstGeom>
            <a:grpFill/>
            <a:ln w="28575">
              <a:solidFill>
                <a:schemeClr val="tx1"/>
              </a:solidFill>
              <a:miter lim="800000"/>
              <a:headEnd/>
              <a:tailEnd/>
            </a:ln>
          </p:spPr>
        </p:cxnSp>
        <p:cxnSp>
          <p:nvCxnSpPr>
            <p:cNvPr id="11" name="_s1033"/>
            <p:cNvCxnSpPr>
              <a:cxnSpLocks noChangeShapeType="1"/>
              <a:stCxn id="17" idx="0"/>
              <a:endCxn id="14" idx="2"/>
            </p:cNvCxnSpPr>
            <p:nvPr/>
          </p:nvCxnSpPr>
          <p:spPr bwMode="auto">
            <a:xfrm rot="16200000">
              <a:off x="4284" y="900"/>
              <a:ext cx="144" cy="1511"/>
            </a:xfrm>
            <a:prstGeom prst="bentConnector3">
              <a:avLst>
                <a:gd name="adj1" fmla="val 11301"/>
              </a:avLst>
            </a:prstGeom>
            <a:grpFill/>
            <a:ln w="28575">
              <a:solidFill>
                <a:schemeClr val="tx1"/>
              </a:solidFill>
              <a:miter lim="800000"/>
              <a:headEnd/>
              <a:tailEnd/>
            </a:ln>
          </p:spPr>
        </p:cxnSp>
        <p:cxnSp>
          <p:nvCxnSpPr>
            <p:cNvPr id="12" name="_s1034"/>
            <p:cNvCxnSpPr>
              <a:cxnSpLocks noChangeShapeType="1"/>
              <a:stCxn id="16" idx="0"/>
              <a:endCxn id="14" idx="2"/>
            </p:cNvCxnSpPr>
            <p:nvPr/>
          </p:nvCxnSpPr>
          <p:spPr bwMode="auto">
            <a:xfrm rot="16200000">
              <a:off x="3780" y="396"/>
              <a:ext cx="144" cy="2519"/>
            </a:xfrm>
            <a:prstGeom prst="bentConnector3">
              <a:avLst>
                <a:gd name="adj1" fmla="val 11301"/>
              </a:avLst>
            </a:prstGeom>
            <a:grpFill/>
            <a:ln w="28575">
              <a:solidFill>
                <a:schemeClr val="tx1"/>
              </a:solidFill>
              <a:miter lim="800000"/>
              <a:headEnd/>
              <a:tailEnd/>
            </a:ln>
          </p:spPr>
        </p:cxnSp>
        <p:cxnSp>
          <p:nvCxnSpPr>
            <p:cNvPr id="13" name="_s1035"/>
            <p:cNvCxnSpPr>
              <a:cxnSpLocks noChangeShapeType="1"/>
              <a:stCxn id="15" idx="0"/>
              <a:endCxn id="14" idx="2"/>
            </p:cNvCxnSpPr>
            <p:nvPr/>
          </p:nvCxnSpPr>
          <p:spPr bwMode="auto">
            <a:xfrm rot="16200000">
              <a:off x="3276" y="-108"/>
              <a:ext cx="144" cy="3527"/>
            </a:xfrm>
            <a:prstGeom prst="bentConnector3">
              <a:avLst>
                <a:gd name="adj1" fmla="val 11301"/>
              </a:avLst>
            </a:prstGeom>
            <a:grpFill/>
            <a:ln w="28575">
              <a:solidFill>
                <a:schemeClr val="tx1"/>
              </a:solidFill>
              <a:miter lim="800000"/>
              <a:headEnd/>
              <a:tailEnd/>
            </a:ln>
          </p:spPr>
        </p:cxnSp>
        <p:sp>
          <p:nvSpPr>
            <p:cNvPr id="14" name="_s1036"/>
            <p:cNvSpPr>
              <a:spLocks noChangeArrowheads="1"/>
            </p:cNvSpPr>
            <p:nvPr/>
          </p:nvSpPr>
          <p:spPr bwMode="auto">
            <a:xfrm>
              <a:off x="4679" y="1296"/>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QMI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Database</a:t>
              </a:r>
            </a:p>
          </p:txBody>
        </p:sp>
        <p:sp>
          <p:nvSpPr>
            <p:cNvPr id="15" name="_s1037"/>
            <p:cNvSpPr>
              <a:spLocks noChangeArrowheads="1"/>
            </p:cNvSpPr>
            <p:nvPr/>
          </p:nvSpPr>
          <p:spPr bwMode="auto">
            <a:xfrm>
              <a:off x="1152"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Canada</a:t>
              </a:r>
            </a:p>
          </p:txBody>
        </p:sp>
        <p:sp>
          <p:nvSpPr>
            <p:cNvPr id="16" name="_s1038"/>
            <p:cNvSpPr>
              <a:spLocks noChangeArrowheads="1"/>
            </p:cNvSpPr>
            <p:nvPr/>
          </p:nvSpPr>
          <p:spPr bwMode="auto">
            <a:xfrm>
              <a:off x="2160"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Mexico</a:t>
              </a:r>
            </a:p>
          </p:txBody>
        </p:sp>
        <p:sp>
          <p:nvSpPr>
            <p:cNvPr id="17" name="_s1039"/>
            <p:cNvSpPr>
              <a:spLocks noChangeArrowheads="1"/>
            </p:cNvSpPr>
            <p:nvPr/>
          </p:nvSpPr>
          <p:spPr bwMode="auto">
            <a:xfrm>
              <a:off x="316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United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States</a:t>
              </a:r>
            </a:p>
          </p:txBody>
        </p:sp>
        <p:sp>
          <p:nvSpPr>
            <p:cNvPr id="18" name="_s1040"/>
            <p:cNvSpPr>
              <a:spLocks noChangeArrowheads="1"/>
            </p:cNvSpPr>
            <p:nvPr/>
          </p:nvSpPr>
          <p:spPr bwMode="auto">
            <a:xfrm>
              <a:off x="4176"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France</a:t>
              </a:r>
            </a:p>
          </p:txBody>
        </p:sp>
        <p:sp>
          <p:nvSpPr>
            <p:cNvPr id="19" name="_s1041"/>
            <p:cNvSpPr>
              <a:spLocks noChangeArrowheads="1"/>
            </p:cNvSpPr>
            <p:nvPr/>
          </p:nvSpPr>
          <p:spPr bwMode="auto">
            <a:xfrm>
              <a:off x="5183"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Nether-</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lands</a:t>
              </a:r>
            </a:p>
          </p:txBody>
        </p:sp>
        <p:sp>
          <p:nvSpPr>
            <p:cNvPr id="20" name="_s1042"/>
            <p:cNvSpPr>
              <a:spLocks noChangeArrowheads="1"/>
            </p:cNvSpPr>
            <p:nvPr/>
          </p:nvSpPr>
          <p:spPr bwMode="auto">
            <a:xfrm>
              <a:off x="6191" y="1728"/>
              <a:ext cx="863"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UK</a:t>
              </a:r>
            </a:p>
          </p:txBody>
        </p:sp>
        <p:sp>
          <p:nvSpPr>
            <p:cNvPr id="21" name="_s1043"/>
            <p:cNvSpPr>
              <a:spLocks noChangeArrowheads="1"/>
            </p:cNvSpPr>
            <p:nvPr/>
          </p:nvSpPr>
          <p:spPr bwMode="auto">
            <a:xfrm>
              <a:off x="7198"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China</a:t>
              </a:r>
            </a:p>
          </p:txBody>
        </p:sp>
        <p:sp>
          <p:nvSpPr>
            <p:cNvPr id="22" name="_s1044"/>
            <p:cNvSpPr>
              <a:spLocks noChangeArrowheads="1"/>
            </p:cNvSpPr>
            <p:nvPr/>
          </p:nvSpPr>
          <p:spPr bwMode="auto">
            <a:xfrm>
              <a:off x="8206" y="1728"/>
              <a:ext cx="864" cy="288"/>
            </a:xfrm>
            <a:prstGeom prst="roundRect">
              <a:avLst>
                <a:gd name="adj" fmla="val 16667"/>
              </a:avLst>
            </a:prstGeom>
            <a:grpFill/>
            <a:ln w="9525">
              <a:solidFill>
                <a:schemeClr val="tx1"/>
              </a:solidFill>
              <a:round/>
              <a:headEnd/>
              <a:tailEnd/>
            </a:ln>
          </p:spPr>
          <p:txBody>
            <a:bodyPr vert="horz" wrap="none" lIns="0" tIns="0" rIns="0" bIns="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Domain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1400" b="1" i="0" u="none" strike="noStrike" cap="none" normalizeH="0" baseline="0" dirty="0" smtClean="0">
                  <a:ln>
                    <a:noFill/>
                  </a:ln>
                  <a:solidFill>
                    <a:schemeClr val="tx1"/>
                  </a:solidFill>
                  <a:effectLst/>
                  <a:cs typeface="Arial" charset="0"/>
                </a:rPr>
                <a:t>Australia</a:t>
              </a:r>
            </a:p>
          </p:txBody>
        </p:sp>
      </p:gr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QMI Company Entities</a:t>
            </a:r>
            <a:endParaRPr lang="en-US" dirty="0"/>
          </a:p>
        </p:txBody>
      </p:sp>
      <p:graphicFrame>
        <p:nvGraphicFramePr>
          <p:cNvPr id="6" name="Table 5"/>
          <p:cNvGraphicFramePr>
            <a:graphicFrameLocks noGrp="1"/>
          </p:cNvGraphicFramePr>
          <p:nvPr/>
        </p:nvGraphicFramePr>
        <p:xfrm>
          <a:off x="197707" y="1581665"/>
          <a:ext cx="8748585" cy="3840480"/>
        </p:xfrm>
        <a:graphic>
          <a:graphicData uri="http://schemas.openxmlformats.org/drawingml/2006/table">
            <a:tbl>
              <a:tblPr/>
              <a:tblGrid>
                <a:gridCol w="2916195"/>
                <a:gridCol w="2916195"/>
                <a:gridCol w="2916195"/>
              </a:tblGrid>
              <a:tr h="263905">
                <a:tc>
                  <a:txBody>
                    <a:bodyPr/>
                    <a:lstStyle/>
                    <a:p>
                      <a:pPr marL="0" marR="0"/>
                      <a:r>
                        <a:rPr lang="en-US" sz="1800" b="1" dirty="0">
                          <a:latin typeface="Calibri"/>
                          <a:ea typeface="Calibri"/>
                          <a:cs typeface="Times New Roman"/>
                        </a:rPr>
                        <a:t>Entity Name</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Domain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b="1" dirty="0">
                          <a:latin typeface="Calibri"/>
                          <a:ea typeface="Calibri"/>
                          <a:cs typeface="Times New Roman"/>
                        </a:rPr>
                        <a:t>Business Relation</a:t>
                      </a:r>
                      <a:endParaRPr lang="en-US"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10-CORP-CONS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10-USA-CO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11-NA-CONS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11CANCO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11-CA-CO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12-MEX-CO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20FRACO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20FRA</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21-FRA-CO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21NL</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21-IT-CO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22-EMEA-CONS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22-UK-CO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30-CHN-CO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31-AP-CONS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63905">
                <a:tc>
                  <a:txBody>
                    <a:bodyPr/>
                    <a:lstStyle/>
                    <a:p>
                      <a:pPr marL="0" marR="0"/>
                      <a:r>
                        <a:rPr lang="en-US" sz="1800" dirty="0">
                          <a:latin typeface="Calibri"/>
                          <a:ea typeface="Calibri"/>
                          <a:cs typeface="Times New Roman"/>
                        </a:rPr>
                        <a:t>32AUSCO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r>
                        <a:rPr lang="en-US" sz="1800" dirty="0">
                          <a:latin typeface="Calibri"/>
                          <a:ea typeface="Calibri"/>
                          <a:cs typeface="Times New Roman"/>
                        </a:rPr>
                        <a:t>31-AUS-CO</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itle 23"/>
          <p:cNvSpPr>
            <a:spLocks noGrp="1"/>
          </p:cNvSpPr>
          <p:nvPr>
            <p:ph type="title"/>
          </p:nvPr>
        </p:nvSpPr>
        <p:spPr/>
        <p:txBody>
          <a:bodyPr>
            <a:normAutofit/>
          </a:bodyPr>
          <a:lstStyle/>
          <a:p>
            <a:r>
              <a:rPr lang="en-US" dirty="0" smtClean="0"/>
              <a:t>Single-Level Facility</a:t>
            </a:r>
            <a:endParaRPr lang="en-US" dirty="0"/>
          </a:p>
        </p:txBody>
      </p:sp>
      <p:sp>
        <p:nvSpPr>
          <p:cNvPr id="19459" name="Rectangle 5"/>
          <p:cNvSpPr>
            <a:spLocks noChangeArrowheads="1"/>
          </p:cNvSpPr>
          <p:nvPr/>
        </p:nvSpPr>
        <p:spPr bwMode="auto">
          <a:xfrm>
            <a:off x="476603" y="2273300"/>
            <a:ext cx="3978275" cy="2479675"/>
          </a:xfrm>
          <a:prstGeom prst="rect">
            <a:avLst/>
          </a:prstGeom>
          <a:solidFill>
            <a:schemeClr val="bg1"/>
          </a:solidFill>
          <a:ln w="12700">
            <a:solidFill>
              <a:schemeClr val="tx1"/>
            </a:solidFill>
            <a:miter lim="800000"/>
            <a:headEnd/>
            <a:tailEnd/>
          </a:ln>
        </p:spPr>
        <p:txBody>
          <a:bodyPr wrap="none" anchor="ctr"/>
          <a:lstStyle/>
          <a:p>
            <a:endParaRPr lang="en-US" dirty="0">
              <a:latin typeface="+mj-lt"/>
            </a:endParaRPr>
          </a:p>
        </p:txBody>
      </p:sp>
      <p:sp>
        <p:nvSpPr>
          <p:cNvPr id="19460" name="Rectangle 23"/>
          <p:cNvSpPr>
            <a:spLocks noChangeArrowheads="1"/>
          </p:cNvSpPr>
          <p:nvPr/>
        </p:nvSpPr>
        <p:spPr bwMode="auto">
          <a:xfrm>
            <a:off x="1689453" y="3959225"/>
            <a:ext cx="1563688" cy="66675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grpSp>
        <p:nvGrpSpPr>
          <p:cNvPr id="2" name="Group 24"/>
          <p:cNvGrpSpPr>
            <a:grpSpLocks/>
          </p:cNvGrpSpPr>
          <p:nvPr/>
        </p:nvGrpSpPr>
        <p:grpSpPr bwMode="auto">
          <a:xfrm>
            <a:off x="1173516" y="2670175"/>
            <a:ext cx="2873375" cy="1173163"/>
            <a:chOff x="673" y="1182"/>
            <a:chExt cx="1810" cy="739"/>
          </a:xfrm>
        </p:grpSpPr>
        <p:sp>
          <p:nvSpPr>
            <p:cNvPr id="19467" name="Freeform 25"/>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19468" name="AutoShape 26"/>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69" name="AutoShape 27"/>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19470" name="AutoShape 28"/>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1" name="AutoShape 29"/>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2" name="Rectangle 30"/>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3" name="Rectangle 31"/>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4" name="AutoShape 32"/>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19475" name="Rectangle 33"/>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19476" name="AutoShape 34"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19477" name="AutoShape 35"/>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8" name="AutoShape 36"/>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19479" name="Freeform 37"/>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19462" name="Rectangle 71"/>
          <p:cNvSpPr>
            <a:spLocks noChangeArrowheads="1"/>
          </p:cNvSpPr>
          <p:nvPr/>
        </p:nvSpPr>
        <p:spPr bwMode="auto">
          <a:xfrm>
            <a:off x="781700" y="2087563"/>
            <a:ext cx="1780360"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Entity </a:t>
            </a:r>
            <a:r>
              <a:rPr lang="en-US" sz="1800" dirty="0" smtClean="0">
                <a:latin typeface="Calibri"/>
                <a:ea typeface="Calibri"/>
                <a:cs typeface="Times New Roman"/>
              </a:rPr>
              <a:t>10USACO</a:t>
            </a:r>
          </a:p>
        </p:txBody>
      </p:sp>
      <p:sp>
        <p:nvSpPr>
          <p:cNvPr id="19464" name="Rectangle 83"/>
          <p:cNvSpPr>
            <a:spLocks noChangeArrowheads="1"/>
          </p:cNvSpPr>
          <p:nvPr/>
        </p:nvSpPr>
        <p:spPr bwMode="auto">
          <a:xfrm>
            <a:off x="3997942" y="2612345"/>
            <a:ext cx="5436344" cy="1354217"/>
          </a:xfrm>
          <a:prstGeom prst="rect">
            <a:avLst/>
          </a:prstGeom>
          <a:noFill/>
          <a:ln w="9525" algn="ctr">
            <a:noFill/>
            <a:miter lim="800000"/>
            <a:headEnd/>
            <a:tailEnd/>
          </a:ln>
        </p:spPr>
        <p:txBody>
          <a:bodyPr wrap="square" tIns="91440" bIns="91440">
            <a:spAutoFit/>
          </a:bodyPr>
          <a:lstStyle/>
          <a:p>
            <a:pPr lvl="1"/>
            <a:r>
              <a:rPr lang="en-US" dirty="0">
                <a:latin typeface="+mj-lt"/>
              </a:rPr>
              <a:t>    </a:t>
            </a:r>
            <a:r>
              <a:rPr lang="en-US" dirty="0" smtClean="0">
                <a:latin typeface="+mj-lt"/>
              </a:rPr>
              <a:t> </a:t>
            </a:r>
            <a:r>
              <a:rPr lang="en-US" sz="2400" dirty="0" smtClean="0">
                <a:latin typeface="+mj-lt"/>
              </a:rPr>
              <a:t>Corporate </a:t>
            </a:r>
            <a:r>
              <a:rPr lang="en-US" sz="2400" dirty="0">
                <a:latin typeface="+mj-lt"/>
              </a:rPr>
              <a:t>Offices</a:t>
            </a:r>
          </a:p>
          <a:p>
            <a:r>
              <a:rPr lang="en-US" sz="2400" dirty="0">
                <a:latin typeface="+mj-lt"/>
              </a:rPr>
              <a:t>	Manufacturing Facility</a:t>
            </a:r>
          </a:p>
          <a:p>
            <a:r>
              <a:rPr lang="en-US" sz="2400" dirty="0">
                <a:latin typeface="+mj-lt"/>
              </a:rPr>
              <a:t>	Distribution Facility</a:t>
            </a:r>
          </a:p>
        </p:txBody>
      </p:sp>
      <p:sp>
        <p:nvSpPr>
          <p:cNvPr id="19465" name="Rectangle 1096"/>
          <p:cNvSpPr>
            <a:spLocks noChangeArrowheads="1"/>
          </p:cNvSpPr>
          <p:nvPr/>
        </p:nvSpPr>
        <p:spPr bwMode="auto">
          <a:xfrm>
            <a:off x="267053" y="1892300"/>
            <a:ext cx="4359275" cy="3079750"/>
          </a:xfrm>
          <a:prstGeom prst="rect">
            <a:avLst/>
          </a:prstGeom>
          <a:noFill/>
          <a:ln w="12700">
            <a:solidFill>
              <a:schemeClr val="tx1"/>
            </a:solidFill>
            <a:miter lim="800000"/>
            <a:headEnd/>
            <a:tailEnd/>
          </a:ln>
        </p:spPr>
        <p:txBody>
          <a:bodyPr wrap="none" anchor="ctr"/>
          <a:lstStyle/>
          <a:p>
            <a:endParaRPr lang="en-US" dirty="0">
              <a:latin typeface="+mj-lt"/>
            </a:endParaRPr>
          </a:p>
        </p:txBody>
      </p:sp>
      <p:sp>
        <p:nvSpPr>
          <p:cNvPr id="19466" name="Rectangle 1095"/>
          <p:cNvSpPr>
            <a:spLocks noChangeArrowheads="1"/>
          </p:cNvSpPr>
          <p:nvPr/>
        </p:nvSpPr>
        <p:spPr bwMode="auto">
          <a:xfrm>
            <a:off x="350942" y="1706563"/>
            <a:ext cx="1800109" cy="395622"/>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1800" dirty="0">
                <a:solidFill>
                  <a:srgbClr val="003366"/>
                </a:solidFill>
                <a:latin typeface="+mj-lt"/>
              </a:rPr>
              <a:t>Domain </a:t>
            </a:r>
            <a:r>
              <a:rPr lang="en-US" sz="1800" dirty="0" smtClean="0">
                <a:latin typeface="Calibri"/>
                <a:ea typeface="Calibri"/>
                <a:cs typeface="Times New Roman"/>
              </a:rPr>
              <a:t>10USA</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Two Locations</a:t>
            </a:r>
            <a:endParaRPr lang="en-US" dirty="0"/>
          </a:p>
        </p:txBody>
      </p:sp>
      <p:grpSp>
        <p:nvGrpSpPr>
          <p:cNvPr id="2" name="Group 42"/>
          <p:cNvGrpSpPr>
            <a:grpSpLocks/>
          </p:cNvGrpSpPr>
          <p:nvPr/>
        </p:nvGrpSpPr>
        <p:grpSpPr bwMode="auto">
          <a:xfrm>
            <a:off x="882650" y="1172418"/>
            <a:ext cx="7362825" cy="4629150"/>
            <a:chOff x="982" y="1016"/>
            <a:chExt cx="4566" cy="2862"/>
          </a:xfrm>
        </p:grpSpPr>
        <p:pic>
          <p:nvPicPr>
            <p:cNvPr id="20487" name="Picture 43" descr="warehouse1"/>
            <p:cNvPicPr>
              <a:picLocks noChangeAspect="1" noChangeArrowheads="1"/>
            </p:cNvPicPr>
            <p:nvPr/>
          </p:nvPicPr>
          <p:blipFill>
            <a:blip r:embed="rId3" cstate="print"/>
            <a:srcRect/>
            <a:stretch>
              <a:fillRect/>
            </a:stretch>
          </p:blipFill>
          <p:spPr bwMode="auto">
            <a:xfrm>
              <a:off x="982" y="1016"/>
              <a:ext cx="4566" cy="2862"/>
            </a:xfrm>
            <a:prstGeom prst="rect">
              <a:avLst/>
            </a:prstGeom>
            <a:noFill/>
            <a:ln w="9525">
              <a:noFill/>
              <a:miter lim="800000"/>
              <a:headEnd/>
              <a:tailEnd/>
            </a:ln>
          </p:spPr>
        </p:pic>
        <p:sp>
          <p:nvSpPr>
            <p:cNvPr id="20488" name="Rectangle 44"/>
            <p:cNvSpPr>
              <a:spLocks noChangeArrowheads="1"/>
            </p:cNvSpPr>
            <p:nvPr/>
          </p:nvSpPr>
          <p:spPr bwMode="auto">
            <a:xfrm>
              <a:off x="1100" y="1034"/>
              <a:ext cx="1097" cy="910"/>
            </a:xfrm>
            <a:prstGeom prst="rect">
              <a:avLst/>
            </a:prstGeom>
            <a:noFill/>
            <a:ln w="9525">
              <a:noFill/>
              <a:miter lim="800000"/>
              <a:headEnd/>
              <a:tailEnd/>
            </a:ln>
          </p:spPr>
          <p:txBody>
            <a:bodyPr anchor="ctr"/>
            <a:lstStyle/>
            <a:p>
              <a:pPr algn="ctr" eaLnBrk="0" hangingPunct="0"/>
              <a:r>
                <a:rPr lang="en-US" sz="1600" dirty="0">
                  <a:latin typeface="+mj-lt"/>
                </a:rPr>
                <a:t>Raw Materials</a:t>
              </a:r>
            </a:p>
            <a:p>
              <a:pPr algn="ctr" eaLnBrk="0" hangingPunct="0"/>
              <a:r>
                <a:rPr lang="en-US" sz="1600" dirty="0">
                  <a:latin typeface="+mj-lt"/>
                </a:rPr>
                <a:t>Inventory</a:t>
              </a:r>
            </a:p>
            <a:p>
              <a:pPr algn="ctr" eaLnBrk="0" hangingPunct="0"/>
              <a:r>
                <a:rPr lang="en-US" sz="1600" dirty="0">
                  <a:latin typeface="+mj-lt"/>
                </a:rPr>
                <a:t>Location = 020</a:t>
              </a:r>
            </a:p>
          </p:txBody>
        </p:sp>
        <p:sp>
          <p:nvSpPr>
            <p:cNvPr id="20489" name="Rectangle 45"/>
            <p:cNvSpPr>
              <a:spLocks noChangeArrowheads="1"/>
            </p:cNvSpPr>
            <p:nvPr/>
          </p:nvSpPr>
          <p:spPr bwMode="auto">
            <a:xfrm>
              <a:off x="2352" y="1036"/>
              <a:ext cx="899" cy="585"/>
            </a:xfrm>
            <a:prstGeom prst="rect">
              <a:avLst/>
            </a:prstGeom>
            <a:noFill/>
            <a:ln w="9525">
              <a:noFill/>
              <a:miter lim="800000"/>
              <a:headEnd/>
              <a:tailEnd/>
            </a:ln>
          </p:spPr>
          <p:txBody>
            <a:bodyPr anchor="ctr"/>
            <a:lstStyle/>
            <a:p>
              <a:pPr algn="ctr" eaLnBrk="0" hangingPunct="0"/>
              <a:r>
                <a:rPr lang="en-US" sz="1600" dirty="0">
                  <a:latin typeface="+mj-lt"/>
                </a:rPr>
                <a:t>Planning/</a:t>
              </a:r>
            </a:p>
            <a:p>
              <a:pPr algn="ctr" eaLnBrk="0" hangingPunct="0"/>
              <a:r>
                <a:rPr lang="en-US" sz="1600" dirty="0">
                  <a:latin typeface="+mj-lt"/>
                </a:rPr>
                <a:t>Purchasing</a:t>
              </a:r>
            </a:p>
          </p:txBody>
        </p:sp>
        <p:sp>
          <p:nvSpPr>
            <p:cNvPr id="20490" name="Rectangle 46"/>
            <p:cNvSpPr>
              <a:spLocks noChangeArrowheads="1"/>
            </p:cNvSpPr>
            <p:nvPr/>
          </p:nvSpPr>
          <p:spPr bwMode="auto">
            <a:xfrm>
              <a:off x="3253" y="1031"/>
              <a:ext cx="1007" cy="585"/>
            </a:xfrm>
            <a:prstGeom prst="rect">
              <a:avLst/>
            </a:prstGeom>
            <a:noFill/>
            <a:ln w="9525">
              <a:noFill/>
              <a:miter lim="800000"/>
              <a:headEnd/>
              <a:tailEnd/>
            </a:ln>
          </p:spPr>
          <p:txBody>
            <a:bodyPr anchor="ctr"/>
            <a:lstStyle/>
            <a:p>
              <a:pPr algn="ctr" eaLnBrk="0" hangingPunct="0"/>
              <a:r>
                <a:rPr lang="en-US" sz="1600" dirty="0">
                  <a:latin typeface="+mj-lt"/>
                </a:rPr>
                <a:t>Information</a:t>
              </a:r>
            </a:p>
            <a:p>
              <a:pPr algn="ctr" eaLnBrk="0" hangingPunct="0"/>
              <a:r>
                <a:rPr lang="en-US" sz="1600" dirty="0">
                  <a:latin typeface="+mj-lt"/>
                </a:rPr>
                <a:t>Systems</a:t>
              </a:r>
            </a:p>
          </p:txBody>
        </p:sp>
        <p:sp>
          <p:nvSpPr>
            <p:cNvPr id="20491" name="Rectangle 47"/>
            <p:cNvSpPr>
              <a:spLocks noChangeArrowheads="1"/>
            </p:cNvSpPr>
            <p:nvPr/>
          </p:nvSpPr>
          <p:spPr bwMode="auto">
            <a:xfrm>
              <a:off x="4678" y="1032"/>
              <a:ext cx="854" cy="591"/>
            </a:xfrm>
            <a:prstGeom prst="rect">
              <a:avLst/>
            </a:prstGeom>
            <a:noFill/>
            <a:ln w="9525">
              <a:noFill/>
              <a:miter lim="800000"/>
              <a:headEnd/>
              <a:tailEnd/>
            </a:ln>
          </p:spPr>
          <p:txBody>
            <a:bodyPr anchor="ctr"/>
            <a:lstStyle/>
            <a:p>
              <a:pPr algn="ctr" eaLnBrk="0" hangingPunct="0"/>
              <a:r>
                <a:rPr lang="en-US" sz="1600" dirty="0">
                  <a:latin typeface="+mj-lt"/>
                </a:rPr>
                <a:t>Accounting</a:t>
              </a:r>
            </a:p>
          </p:txBody>
        </p:sp>
        <p:sp>
          <p:nvSpPr>
            <p:cNvPr id="20492" name="Rectangle 48"/>
            <p:cNvSpPr>
              <a:spLocks noChangeArrowheads="1"/>
            </p:cNvSpPr>
            <p:nvPr/>
          </p:nvSpPr>
          <p:spPr bwMode="auto">
            <a:xfrm>
              <a:off x="997" y="1941"/>
              <a:ext cx="931" cy="1191"/>
            </a:xfrm>
            <a:prstGeom prst="rect">
              <a:avLst/>
            </a:prstGeom>
            <a:noFill/>
            <a:ln w="9525">
              <a:noFill/>
              <a:miter lim="800000"/>
              <a:headEnd/>
              <a:tailEnd/>
            </a:ln>
          </p:spPr>
          <p:txBody>
            <a:bodyPr anchor="ctr"/>
            <a:lstStyle/>
            <a:p>
              <a:pPr algn="ctr" eaLnBrk="0" hangingPunct="0"/>
              <a:r>
                <a:rPr lang="en-US" sz="1600" dirty="0">
                  <a:latin typeface="+mj-lt"/>
                </a:rPr>
                <a:t>Shipping and</a:t>
              </a:r>
            </a:p>
            <a:p>
              <a:pPr algn="ctr" eaLnBrk="0" hangingPunct="0"/>
              <a:r>
                <a:rPr lang="en-US" sz="1600" dirty="0">
                  <a:latin typeface="+mj-lt"/>
                </a:rPr>
                <a:t>Receiving</a:t>
              </a:r>
            </a:p>
            <a:p>
              <a:pPr algn="ctr" eaLnBrk="0" hangingPunct="0"/>
              <a:r>
                <a:rPr lang="en-US" sz="1600" dirty="0">
                  <a:latin typeface="+mj-lt"/>
                </a:rPr>
                <a:t>Docks</a:t>
              </a:r>
            </a:p>
          </p:txBody>
        </p:sp>
        <p:sp>
          <p:nvSpPr>
            <p:cNvPr id="20493" name="Rectangle 49"/>
            <p:cNvSpPr>
              <a:spLocks noChangeArrowheads="1"/>
            </p:cNvSpPr>
            <p:nvPr/>
          </p:nvSpPr>
          <p:spPr bwMode="auto">
            <a:xfrm>
              <a:off x="1093" y="3135"/>
              <a:ext cx="1085" cy="725"/>
            </a:xfrm>
            <a:prstGeom prst="rect">
              <a:avLst/>
            </a:prstGeom>
            <a:noFill/>
            <a:ln w="9525">
              <a:noFill/>
              <a:miter lim="800000"/>
              <a:headEnd/>
              <a:tailEnd/>
            </a:ln>
          </p:spPr>
          <p:txBody>
            <a:bodyPr anchor="ctr"/>
            <a:lstStyle/>
            <a:p>
              <a:pPr algn="ctr" eaLnBrk="0" hangingPunct="0"/>
              <a:r>
                <a:rPr lang="en-US" sz="1600" dirty="0">
                  <a:latin typeface="+mj-lt"/>
                </a:rPr>
                <a:t>Finished Goods</a:t>
              </a:r>
            </a:p>
            <a:p>
              <a:pPr algn="ctr" eaLnBrk="0" hangingPunct="0"/>
              <a:r>
                <a:rPr lang="en-US" sz="1600" dirty="0">
                  <a:latin typeface="+mj-lt"/>
                </a:rPr>
                <a:t>Inventory</a:t>
              </a:r>
            </a:p>
            <a:p>
              <a:pPr algn="ctr" eaLnBrk="0" hangingPunct="0"/>
              <a:r>
                <a:rPr lang="en-US" sz="1600" dirty="0">
                  <a:latin typeface="+mj-lt"/>
                </a:rPr>
                <a:t>Location = 010</a:t>
              </a:r>
            </a:p>
          </p:txBody>
        </p:sp>
        <p:sp>
          <p:nvSpPr>
            <p:cNvPr id="20494" name="Rectangle 50"/>
            <p:cNvSpPr>
              <a:spLocks noChangeArrowheads="1"/>
            </p:cNvSpPr>
            <p:nvPr/>
          </p:nvSpPr>
          <p:spPr bwMode="auto">
            <a:xfrm>
              <a:off x="2141" y="1624"/>
              <a:ext cx="2661" cy="1797"/>
            </a:xfrm>
            <a:prstGeom prst="rect">
              <a:avLst/>
            </a:prstGeom>
            <a:noFill/>
            <a:ln w="9525">
              <a:noFill/>
              <a:miter lim="800000"/>
              <a:headEnd/>
              <a:tailEnd/>
            </a:ln>
          </p:spPr>
          <p:txBody>
            <a:bodyPr anchor="ctr"/>
            <a:lstStyle/>
            <a:p>
              <a:pPr algn="ctr" eaLnBrk="0" hangingPunct="0"/>
              <a:r>
                <a:rPr lang="en-US" sz="1600" dirty="0">
                  <a:latin typeface="+mj-lt"/>
                </a:rPr>
                <a:t>Manufacturing Floor</a:t>
              </a:r>
            </a:p>
            <a:p>
              <a:pPr algn="ctr" eaLnBrk="0" hangingPunct="0"/>
              <a:r>
                <a:rPr lang="en-US" sz="1600" dirty="0">
                  <a:latin typeface="+mj-lt"/>
                </a:rPr>
                <a:t>Work Center = ASM</a:t>
              </a:r>
            </a:p>
          </p:txBody>
        </p:sp>
        <p:sp>
          <p:nvSpPr>
            <p:cNvPr id="20495" name="Rectangle 51"/>
            <p:cNvSpPr>
              <a:spLocks noChangeArrowheads="1"/>
            </p:cNvSpPr>
            <p:nvPr/>
          </p:nvSpPr>
          <p:spPr bwMode="auto">
            <a:xfrm>
              <a:off x="4773" y="1625"/>
              <a:ext cx="758" cy="2230"/>
            </a:xfrm>
            <a:prstGeom prst="rect">
              <a:avLst/>
            </a:prstGeom>
            <a:noFill/>
            <a:ln w="9525">
              <a:noFill/>
              <a:miter lim="800000"/>
              <a:headEnd/>
              <a:tailEnd/>
            </a:ln>
          </p:spPr>
          <p:txBody>
            <a:bodyPr anchor="ctr"/>
            <a:lstStyle/>
            <a:p>
              <a:pPr algn="ctr" eaLnBrk="0" hangingPunct="0"/>
              <a:r>
                <a:rPr lang="en-US" sz="1600" dirty="0">
                  <a:latin typeface="+mj-lt"/>
                </a:rPr>
                <a:t>QMI</a:t>
              </a:r>
            </a:p>
            <a:p>
              <a:pPr algn="ctr" eaLnBrk="0" hangingPunct="0"/>
              <a:r>
                <a:rPr lang="en-US" sz="1600" dirty="0">
                  <a:latin typeface="+mj-lt"/>
                </a:rPr>
                <a:t>Corporate</a:t>
              </a:r>
            </a:p>
            <a:p>
              <a:pPr algn="ctr" eaLnBrk="0" hangingPunct="0"/>
              <a:r>
                <a:rPr lang="en-US" sz="1600" dirty="0">
                  <a:latin typeface="+mj-lt"/>
                </a:rPr>
                <a:t>Offices</a:t>
              </a:r>
            </a:p>
          </p:txBody>
        </p:sp>
        <p:sp>
          <p:nvSpPr>
            <p:cNvPr id="20496" name="Rectangle 52"/>
            <p:cNvSpPr>
              <a:spLocks noChangeArrowheads="1"/>
            </p:cNvSpPr>
            <p:nvPr/>
          </p:nvSpPr>
          <p:spPr bwMode="auto">
            <a:xfrm>
              <a:off x="2772" y="3238"/>
              <a:ext cx="2342" cy="625"/>
            </a:xfrm>
            <a:prstGeom prst="rect">
              <a:avLst/>
            </a:prstGeom>
            <a:noFill/>
            <a:ln w="9525">
              <a:noFill/>
              <a:miter lim="800000"/>
              <a:headEnd/>
              <a:tailEnd/>
            </a:ln>
          </p:spPr>
          <p:txBody>
            <a:bodyPr anchor="ctr"/>
            <a:lstStyle/>
            <a:p>
              <a:pPr algn="ctr" eaLnBrk="0" hangingPunct="0"/>
              <a:r>
                <a:rPr lang="en-US" sz="1600" dirty="0">
                  <a:latin typeface="+mj-lt"/>
                </a:rPr>
                <a:t>Sales</a:t>
              </a:r>
            </a:p>
          </p:txBody>
        </p:sp>
      </p:grpSp>
      <p:sp>
        <p:nvSpPr>
          <p:cNvPr id="20484" name="Oval 53"/>
          <p:cNvSpPr>
            <a:spLocks noChangeArrowheads="1"/>
          </p:cNvSpPr>
          <p:nvPr/>
        </p:nvSpPr>
        <p:spPr bwMode="auto">
          <a:xfrm>
            <a:off x="847725" y="1188293"/>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
        <p:nvSpPr>
          <p:cNvPr id="20485" name="Oval 54"/>
          <p:cNvSpPr>
            <a:spLocks noChangeArrowheads="1"/>
          </p:cNvSpPr>
          <p:nvPr/>
        </p:nvSpPr>
        <p:spPr bwMode="auto">
          <a:xfrm>
            <a:off x="847725" y="4404568"/>
            <a:ext cx="2220913" cy="1497013"/>
          </a:xfrm>
          <a:prstGeom prst="ellipse">
            <a:avLst/>
          </a:prstGeom>
          <a:noFill/>
          <a:ln w="38100">
            <a:solidFill>
              <a:srgbClr val="003366"/>
            </a:solidFill>
            <a:round/>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Corporate Structure</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252486"/>
            <a:ext cx="9144000" cy="2442695"/>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939975" y="1018571"/>
            <a:ext cx="6204030"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Rectangle 2"/>
          <p:cNvSpPr>
            <a:spLocks noGrp="1" noChangeArrowheads="1"/>
          </p:cNvSpPr>
          <p:nvPr>
            <p:ph type="title"/>
          </p:nvPr>
        </p:nvSpPr>
        <p:spPr/>
        <p:txBody>
          <a:bodyPr/>
          <a:lstStyle/>
          <a:p>
            <a:pPr eaLnBrk="1" hangingPunct="1"/>
            <a:r>
              <a:rPr lang="en-US" dirty="0" smtClean="0"/>
              <a:t>Setting Domain and Entity Data</a:t>
            </a:r>
          </a:p>
        </p:txBody>
      </p:sp>
      <p:pic>
        <p:nvPicPr>
          <p:cNvPr id="21508" name="Picture 6"/>
          <p:cNvPicPr>
            <a:picLocks noChangeAspect="1" noChangeArrowheads="1"/>
          </p:cNvPicPr>
          <p:nvPr/>
        </p:nvPicPr>
        <p:blipFill>
          <a:blip r:embed="rId3" cstate="print"/>
          <a:srcRect/>
          <a:stretch>
            <a:fillRect/>
          </a:stretch>
        </p:blipFill>
        <p:spPr bwMode="auto">
          <a:xfrm>
            <a:off x="168275" y="861131"/>
            <a:ext cx="7142163" cy="3360738"/>
          </a:xfrm>
          <a:prstGeom prst="rect">
            <a:avLst/>
          </a:prstGeom>
          <a:noFill/>
          <a:ln w="9525">
            <a:noFill/>
            <a:miter lim="800000"/>
            <a:headEnd/>
            <a:tailEnd/>
          </a:ln>
        </p:spPr>
      </p:pic>
      <p:pic>
        <p:nvPicPr>
          <p:cNvPr id="21509" name="Picture 8" descr="Region Capture"/>
          <p:cNvPicPr>
            <a:picLocks noChangeAspect="1" noChangeArrowheads="1"/>
          </p:cNvPicPr>
          <p:nvPr/>
        </p:nvPicPr>
        <p:blipFill>
          <a:blip r:embed="rId4" cstate="print"/>
          <a:srcRect/>
          <a:stretch>
            <a:fillRect/>
          </a:stretch>
        </p:blipFill>
        <p:spPr bwMode="auto">
          <a:xfrm>
            <a:off x="157163" y="797631"/>
            <a:ext cx="8047037" cy="4457700"/>
          </a:xfrm>
          <a:prstGeom prst="rect">
            <a:avLst/>
          </a:prstGeom>
          <a:noFill/>
          <a:ln w="9525">
            <a:noFill/>
            <a:miter lim="800000"/>
            <a:headEnd/>
            <a:tailEnd/>
          </a:ln>
        </p:spPr>
      </p:pic>
      <p:pic>
        <p:nvPicPr>
          <p:cNvPr id="21510" name="Picture 10" descr="Region Capture"/>
          <p:cNvPicPr>
            <a:picLocks noChangeAspect="1" noChangeArrowheads="1"/>
          </p:cNvPicPr>
          <p:nvPr/>
        </p:nvPicPr>
        <p:blipFill>
          <a:blip r:embed="rId5" cstate="print"/>
          <a:srcRect/>
          <a:stretch>
            <a:fillRect/>
          </a:stretch>
        </p:blipFill>
        <p:spPr bwMode="auto">
          <a:xfrm>
            <a:off x="1077913" y="1292931"/>
            <a:ext cx="8037512" cy="4886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Business Relation Data</a:t>
            </a:r>
            <a:endParaRPr lang="en-US" dirty="0"/>
          </a:p>
        </p:txBody>
      </p:sp>
      <p:pic>
        <p:nvPicPr>
          <p:cNvPr id="22532" name="Picture 8" descr="Region Capture"/>
          <p:cNvPicPr>
            <a:picLocks noChangeAspect="1" noChangeArrowheads="1"/>
          </p:cNvPicPr>
          <p:nvPr/>
        </p:nvPicPr>
        <p:blipFill>
          <a:blip r:embed="rId3" cstate="print"/>
          <a:srcRect/>
          <a:stretch>
            <a:fillRect/>
          </a:stretch>
        </p:blipFill>
        <p:spPr bwMode="auto">
          <a:xfrm>
            <a:off x="542925" y="1354060"/>
            <a:ext cx="8037513" cy="4257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Configuring Domain/Account Control</a:t>
            </a:r>
            <a:endParaRPr lang="en-US" dirty="0"/>
          </a:p>
        </p:txBody>
      </p:sp>
      <p:grpSp>
        <p:nvGrpSpPr>
          <p:cNvPr id="7" name="Group 6"/>
          <p:cNvGrpSpPr/>
          <p:nvPr/>
        </p:nvGrpSpPr>
        <p:grpSpPr>
          <a:xfrm>
            <a:off x="166884" y="943603"/>
            <a:ext cx="8785225" cy="5111750"/>
            <a:chOff x="185738" y="1462088"/>
            <a:chExt cx="8785225" cy="5111750"/>
          </a:xfrm>
        </p:grpSpPr>
        <p:pic>
          <p:nvPicPr>
            <p:cNvPr id="23555" name="Picture 8" descr="Region Capture"/>
            <p:cNvPicPr>
              <a:picLocks noChangeAspect="1" noChangeArrowheads="1"/>
            </p:cNvPicPr>
            <p:nvPr/>
          </p:nvPicPr>
          <p:blipFill>
            <a:blip r:embed="rId3" cstate="print"/>
            <a:srcRect/>
            <a:stretch>
              <a:fillRect/>
            </a:stretch>
          </p:blipFill>
          <p:spPr bwMode="auto">
            <a:xfrm>
              <a:off x="185738" y="1462088"/>
              <a:ext cx="8047037" cy="3933825"/>
            </a:xfrm>
            <a:prstGeom prst="rect">
              <a:avLst/>
            </a:prstGeom>
            <a:noFill/>
            <a:ln w="9525">
              <a:noFill/>
              <a:miter lim="800000"/>
              <a:headEnd/>
              <a:tailEnd/>
            </a:ln>
          </p:spPr>
        </p:pic>
        <p:pic>
          <p:nvPicPr>
            <p:cNvPr id="23557" name="Picture 9" descr="Region Capture"/>
            <p:cNvPicPr>
              <a:picLocks noChangeAspect="1" noChangeArrowheads="1"/>
            </p:cNvPicPr>
            <p:nvPr/>
          </p:nvPicPr>
          <p:blipFill>
            <a:blip r:embed="rId4" cstate="print"/>
            <a:srcRect/>
            <a:stretch>
              <a:fillRect/>
            </a:stretch>
          </p:blipFill>
          <p:spPr bwMode="auto">
            <a:xfrm>
              <a:off x="2305050" y="2039938"/>
              <a:ext cx="6665913" cy="45339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2"/>
          <p:cNvSpPr>
            <a:spLocks noGrp="1" noChangeArrowheads="1"/>
          </p:cNvSpPr>
          <p:nvPr>
            <p:ph type="title"/>
          </p:nvPr>
        </p:nvSpPr>
        <p:spPr/>
        <p:txBody>
          <a:bodyPr/>
          <a:lstStyle/>
          <a:p>
            <a:pPr eaLnBrk="1" hangingPunct="1"/>
            <a:r>
              <a:rPr lang="en-US" dirty="0" smtClean="0"/>
              <a:t>AP, Department, Product Line</a:t>
            </a:r>
          </a:p>
        </p:txBody>
      </p:sp>
      <p:pic>
        <p:nvPicPr>
          <p:cNvPr id="24579" name="Picture 10" descr="Region Capture"/>
          <p:cNvPicPr>
            <a:picLocks noChangeAspect="1" noChangeArrowheads="1"/>
          </p:cNvPicPr>
          <p:nvPr/>
        </p:nvPicPr>
        <p:blipFill>
          <a:blip r:embed="rId3" cstate="print"/>
          <a:srcRect/>
          <a:stretch>
            <a:fillRect/>
          </a:stretch>
        </p:blipFill>
        <p:spPr bwMode="auto">
          <a:xfrm>
            <a:off x="133350" y="964240"/>
            <a:ext cx="7046913" cy="2705100"/>
          </a:xfrm>
          <a:prstGeom prst="rect">
            <a:avLst/>
          </a:prstGeom>
          <a:noFill/>
          <a:ln w="9525">
            <a:noFill/>
            <a:miter lim="800000"/>
            <a:headEnd/>
            <a:tailEnd/>
          </a:ln>
        </p:spPr>
      </p:pic>
      <p:pic>
        <p:nvPicPr>
          <p:cNvPr id="24581" name="Picture 11" descr="Region Capture"/>
          <p:cNvPicPr>
            <a:picLocks noChangeAspect="1" noChangeArrowheads="1"/>
          </p:cNvPicPr>
          <p:nvPr/>
        </p:nvPicPr>
        <p:blipFill>
          <a:blip r:embed="rId4" cstate="print"/>
          <a:srcRect/>
          <a:stretch>
            <a:fillRect/>
          </a:stretch>
        </p:blipFill>
        <p:spPr bwMode="auto">
          <a:xfrm>
            <a:off x="1504950" y="2415215"/>
            <a:ext cx="6343650" cy="1352550"/>
          </a:xfrm>
          <a:prstGeom prst="rect">
            <a:avLst/>
          </a:prstGeom>
          <a:noFill/>
          <a:ln w="9525">
            <a:noFill/>
            <a:miter lim="800000"/>
            <a:headEnd/>
            <a:tailEnd/>
          </a:ln>
        </p:spPr>
      </p:pic>
      <p:pic>
        <p:nvPicPr>
          <p:cNvPr id="24582" name="Picture 12" descr="Region Capture"/>
          <p:cNvPicPr>
            <a:picLocks noChangeAspect="1" noChangeArrowheads="1"/>
          </p:cNvPicPr>
          <p:nvPr/>
        </p:nvPicPr>
        <p:blipFill>
          <a:blip r:embed="rId5" cstate="print"/>
          <a:srcRect/>
          <a:stretch>
            <a:fillRect/>
          </a:stretch>
        </p:blipFill>
        <p:spPr bwMode="auto">
          <a:xfrm>
            <a:off x="2809875" y="2972428"/>
            <a:ext cx="6296025" cy="31337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Rectangle 2"/>
          <p:cNvSpPr>
            <a:spLocks noGrp="1" noChangeArrowheads="1"/>
          </p:cNvSpPr>
          <p:nvPr>
            <p:ph type="title"/>
          </p:nvPr>
        </p:nvSpPr>
        <p:spPr/>
        <p:txBody>
          <a:bodyPr/>
          <a:lstStyle/>
          <a:p>
            <a:pPr eaLnBrk="1" hangingPunct="1"/>
            <a:r>
              <a:rPr lang="en-US" dirty="0" smtClean="0"/>
              <a:t>Variances, Service Accounts</a:t>
            </a:r>
          </a:p>
        </p:txBody>
      </p:sp>
      <p:grpSp>
        <p:nvGrpSpPr>
          <p:cNvPr id="6" name="Group 5"/>
          <p:cNvGrpSpPr/>
          <p:nvPr/>
        </p:nvGrpSpPr>
        <p:grpSpPr>
          <a:xfrm>
            <a:off x="174625" y="1036873"/>
            <a:ext cx="8845550" cy="4970463"/>
            <a:chOff x="174625" y="1036873"/>
            <a:chExt cx="8845550" cy="4970463"/>
          </a:xfrm>
        </p:grpSpPr>
        <p:pic>
          <p:nvPicPr>
            <p:cNvPr id="25604" name="Picture 9" descr="Region Capture"/>
            <p:cNvPicPr>
              <a:picLocks noChangeAspect="1" noChangeArrowheads="1"/>
            </p:cNvPicPr>
            <p:nvPr/>
          </p:nvPicPr>
          <p:blipFill>
            <a:blip r:embed="rId3" cstate="print"/>
            <a:srcRect/>
            <a:stretch>
              <a:fillRect/>
            </a:stretch>
          </p:blipFill>
          <p:spPr bwMode="auto">
            <a:xfrm>
              <a:off x="174625" y="1036873"/>
              <a:ext cx="6627813" cy="4295775"/>
            </a:xfrm>
            <a:prstGeom prst="rect">
              <a:avLst/>
            </a:prstGeom>
            <a:noFill/>
            <a:ln w="9525">
              <a:noFill/>
              <a:miter lim="800000"/>
              <a:headEnd/>
              <a:tailEnd/>
            </a:ln>
          </p:spPr>
        </p:pic>
        <p:pic>
          <p:nvPicPr>
            <p:cNvPr id="25605" name="Picture 11" descr="Region Capture"/>
            <p:cNvPicPr>
              <a:picLocks noChangeAspect="1" noChangeArrowheads="1"/>
            </p:cNvPicPr>
            <p:nvPr/>
          </p:nvPicPr>
          <p:blipFill>
            <a:blip r:embed="rId4" cstate="print"/>
            <a:srcRect/>
            <a:stretch>
              <a:fillRect/>
            </a:stretch>
          </p:blipFill>
          <p:spPr bwMode="auto">
            <a:xfrm>
              <a:off x="2459038" y="3340336"/>
              <a:ext cx="6561137" cy="2667000"/>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Defining Inventory Status Codes</a:t>
            </a:r>
            <a:endParaRPr lang="en-US" dirty="0"/>
          </a:p>
        </p:txBody>
      </p:sp>
      <p:grpSp>
        <p:nvGrpSpPr>
          <p:cNvPr id="8" name="Group 7"/>
          <p:cNvGrpSpPr/>
          <p:nvPr/>
        </p:nvGrpSpPr>
        <p:grpSpPr>
          <a:xfrm>
            <a:off x="216292" y="1368171"/>
            <a:ext cx="8696325" cy="4351337"/>
            <a:chOff x="254000" y="1801813"/>
            <a:chExt cx="8696325" cy="4351337"/>
          </a:xfrm>
        </p:grpSpPr>
        <p:pic>
          <p:nvPicPr>
            <p:cNvPr id="26628" name="Picture 11" descr="Region Capture"/>
            <p:cNvPicPr>
              <a:picLocks noChangeAspect="1" noChangeArrowheads="1"/>
            </p:cNvPicPr>
            <p:nvPr/>
          </p:nvPicPr>
          <p:blipFill>
            <a:blip r:embed="rId3" cstate="print"/>
            <a:srcRect/>
            <a:stretch>
              <a:fillRect/>
            </a:stretch>
          </p:blipFill>
          <p:spPr bwMode="auto">
            <a:xfrm>
              <a:off x="254000" y="1801813"/>
              <a:ext cx="5334000" cy="2295525"/>
            </a:xfrm>
            <a:prstGeom prst="rect">
              <a:avLst/>
            </a:prstGeom>
            <a:noFill/>
            <a:ln w="9525">
              <a:noFill/>
              <a:miter lim="800000"/>
              <a:headEnd/>
              <a:tailEnd/>
            </a:ln>
          </p:spPr>
        </p:pic>
        <p:pic>
          <p:nvPicPr>
            <p:cNvPr id="26629" name="Picture 12" descr="Region Capture"/>
            <p:cNvPicPr>
              <a:picLocks noChangeAspect="1" noChangeArrowheads="1"/>
            </p:cNvPicPr>
            <p:nvPr/>
          </p:nvPicPr>
          <p:blipFill>
            <a:blip r:embed="rId4" cstate="print"/>
            <a:srcRect/>
            <a:stretch>
              <a:fillRect/>
            </a:stretch>
          </p:blipFill>
          <p:spPr bwMode="auto">
            <a:xfrm>
              <a:off x="1933575" y="2952750"/>
              <a:ext cx="5314950" cy="2171700"/>
            </a:xfrm>
            <a:prstGeom prst="rect">
              <a:avLst/>
            </a:prstGeom>
            <a:noFill/>
            <a:ln w="9525">
              <a:noFill/>
              <a:miter lim="800000"/>
              <a:headEnd/>
              <a:tailEnd/>
            </a:ln>
          </p:spPr>
        </p:pic>
        <p:pic>
          <p:nvPicPr>
            <p:cNvPr id="26630" name="Picture 13" descr="Region Capture"/>
            <p:cNvPicPr>
              <a:picLocks noChangeAspect="1" noChangeArrowheads="1"/>
            </p:cNvPicPr>
            <p:nvPr/>
          </p:nvPicPr>
          <p:blipFill>
            <a:blip r:embed="rId5" cstate="print"/>
            <a:srcRect/>
            <a:stretch>
              <a:fillRect/>
            </a:stretch>
          </p:blipFill>
          <p:spPr bwMode="auto">
            <a:xfrm>
              <a:off x="3616325" y="3952875"/>
              <a:ext cx="5334000" cy="22002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Site Data</a:t>
            </a:r>
            <a:endParaRPr lang="en-US" dirty="0"/>
          </a:p>
        </p:txBody>
      </p:sp>
      <p:pic>
        <p:nvPicPr>
          <p:cNvPr id="27652" name="Picture 8" descr="Region Capture"/>
          <p:cNvPicPr>
            <a:picLocks noChangeAspect="1" noChangeArrowheads="1"/>
          </p:cNvPicPr>
          <p:nvPr/>
        </p:nvPicPr>
        <p:blipFill>
          <a:blip r:embed="rId3" cstate="print"/>
          <a:srcRect/>
          <a:stretch>
            <a:fillRect/>
          </a:stretch>
        </p:blipFill>
        <p:spPr bwMode="auto">
          <a:xfrm>
            <a:off x="666750" y="1038755"/>
            <a:ext cx="7808913" cy="4981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Setting Inventory Locations</a:t>
            </a:r>
            <a:endParaRPr lang="en-US" dirty="0"/>
          </a:p>
        </p:txBody>
      </p:sp>
      <p:grpSp>
        <p:nvGrpSpPr>
          <p:cNvPr id="7" name="Group 6"/>
          <p:cNvGrpSpPr/>
          <p:nvPr/>
        </p:nvGrpSpPr>
        <p:grpSpPr>
          <a:xfrm>
            <a:off x="265407" y="979155"/>
            <a:ext cx="8591550" cy="5300662"/>
            <a:chOff x="293688" y="1252538"/>
            <a:chExt cx="8591550" cy="5300662"/>
          </a:xfrm>
        </p:grpSpPr>
        <p:pic>
          <p:nvPicPr>
            <p:cNvPr id="28675" name="Picture 14" descr="Region Capture"/>
            <p:cNvPicPr>
              <a:picLocks noChangeAspect="1" noChangeArrowheads="1"/>
            </p:cNvPicPr>
            <p:nvPr/>
          </p:nvPicPr>
          <p:blipFill>
            <a:blip r:embed="rId3" cstate="print"/>
            <a:srcRect/>
            <a:stretch>
              <a:fillRect/>
            </a:stretch>
          </p:blipFill>
          <p:spPr bwMode="auto">
            <a:xfrm>
              <a:off x="293688" y="1252538"/>
              <a:ext cx="5143500" cy="4524375"/>
            </a:xfrm>
            <a:prstGeom prst="rect">
              <a:avLst/>
            </a:prstGeom>
            <a:noFill/>
            <a:ln w="9525">
              <a:noFill/>
              <a:miter lim="800000"/>
              <a:headEnd/>
              <a:tailEnd/>
            </a:ln>
          </p:spPr>
        </p:pic>
        <p:pic>
          <p:nvPicPr>
            <p:cNvPr id="28677" name="Picture 13" descr="Region Capture"/>
            <p:cNvPicPr>
              <a:picLocks noChangeAspect="1" noChangeArrowheads="1"/>
            </p:cNvPicPr>
            <p:nvPr/>
          </p:nvPicPr>
          <p:blipFill>
            <a:blip r:embed="rId4" cstate="print"/>
            <a:srcRect/>
            <a:stretch>
              <a:fillRect/>
            </a:stretch>
          </p:blipFill>
          <p:spPr bwMode="auto">
            <a:xfrm>
              <a:off x="3427413" y="2028825"/>
              <a:ext cx="5457825" cy="4524375"/>
            </a:xfrm>
            <a:prstGeom prst="rect">
              <a:avLst/>
            </a:prstGeom>
            <a:noFill/>
            <a:ln w="9525">
              <a:noFill/>
              <a:miter lim="800000"/>
              <a:headEnd/>
              <a:tailEnd/>
            </a:ln>
          </p:spPr>
        </p:pic>
      </p:gr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5"/>
          <p:cNvSpPr>
            <a:spLocks noGrp="1" noChangeArrowheads="1"/>
          </p:cNvSpPr>
          <p:nvPr>
            <p:ph type="title"/>
          </p:nvPr>
        </p:nvSpPr>
        <p:spPr/>
        <p:txBody>
          <a:bodyPr/>
          <a:lstStyle/>
          <a:p>
            <a:pPr eaLnBrk="1" hangingPunct="1"/>
            <a:r>
              <a:rPr lang="en-US" dirty="0" smtClean="0"/>
              <a:t>Security Setup</a:t>
            </a:r>
          </a:p>
        </p:txBody>
      </p:sp>
      <p:sp>
        <p:nvSpPr>
          <p:cNvPr id="7" name="Rectangle 3"/>
          <p:cNvSpPr>
            <a:spLocks noGrp="1" noChangeArrowheads="1"/>
          </p:cNvSpPr>
          <p:nvPr>
            <p:ph idx="1"/>
          </p:nvPr>
        </p:nvSpPr>
        <p:spPr>
          <a:xfrm>
            <a:off x="457200" y="891610"/>
            <a:ext cx="8229600" cy="5424523"/>
          </a:xfrm>
        </p:spPr>
        <p:txBody>
          <a:bodyPr/>
          <a:lstStyle/>
          <a:p>
            <a:pPr eaLnBrk="1" hangingPunct="1"/>
            <a:r>
              <a:rPr lang="en-US" dirty="0" smtClean="0"/>
              <a:t>Roles </a:t>
            </a:r>
          </a:p>
          <a:p>
            <a:pPr lvl="1" eaLnBrk="1" hangingPunct="1"/>
            <a:r>
              <a:rPr lang="en-US" dirty="0" smtClean="0"/>
              <a:t>Set up roles (Role Create) </a:t>
            </a:r>
          </a:p>
          <a:p>
            <a:pPr lvl="1" eaLnBrk="1" hangingPunct="1"/>
            <a:r>
              <a:rPr lang="en-US" dirty="0" smtClean="0"/>
              <a:t>Define role permissions (Role Permissions Maintain) </a:t>
            </a:r>
          </a:p>
          <a:p>
            <a:pPr eaLnBrk="1" hangingPunct="1"/>
            <a:r>
              <a:rPr lang="en-US" dirty="0" smtClean="0"/>
              <a:t>Users </a:t>
            </a:r>
          </a:p>
          <a:p>
            <a:pPr lvl="1" eaLnBrk="1" hangingPunct="1"/>
            <a:r>
              <a:rPr lang="en-US" dirty="0" smtClean="0"/>
              <a:t>Create users (User Maintenance) </a:t>
            </a:r>
          </a:p>
          <a:p>
            <a:pPr eaLnBrk="1" hangingPunct="1"/>
            <a:r>
              <a:rPr lang="en-US" dirty="0" smtClean="0"/>
              <a:t>Access </a:t>
            </a:r>
          </a:p>
          <a:p>
            <a:pPr lvl="1" eaLnBrk="1" hangingPunct="1"/>
            <a:r>
              <a:rPr lang="en-US" dirty="0" smtClean="0"/>
              <a:t>Set up user access to domains and entities (User Domain/Entity Access Maintain) </a:t>
            </a:r>
          </a:p>
          <a:p>
            <a:pPr eaLnBrk="1" hangingPunct="1"/>
            <a:r>
              <a:rPr lang="en-US" dirty="0" smtClean="0"/>
              <a:t>Link it all together </a:t>
            </a:r>
          </a:p>
          <a:p>
            <a:pPr lvl="1" eaLnBrk="1" hangingPunct="1"/>
            <a:r>
              <a:rPr lang="en-US" dirty="0" smtClean="0"/>
              <a:t>Assign a role for each user per entity (Role Membership Maintain)  </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marL="609600" indent="-609600" eaLnBrk="1" hangingPunct="1"/>
            <a:r>
              <a:rPr lang="en-US" altLang="zh-CN" dirty="0" smtClean="0">
                <a:ea typeface="宋体" pitchFamily="2" charset="-122"/>
              </a:rPr>
              <a:t>Creating a Role</a:t>
            </a:r>
          </a:p>
        </p:txBody>
      </p:sp>
      <p:pic>
        <p:nvPicPr>
          <p:cNvPr id="39941" name="Picture 4"/>
          <p:cNvPicPr>
            <a:picLocks noChangeAspect="1" noChangeArrowheads="1"/>
          </p:cNvPicPr>
          <p:nvPr/>
        </p:nvPicPr>
        <p:blipFill>
          <a:blip r:embed="rId3" cstate="print"/>
          <a:srcRect/>
          <a:stretch>
            <a:fillRect/>
          </a:stretch>
        </p:blipFill>
        <p:spPr bwMode="auto">
          <a:xfrm>
            <a:off x="876679" y="1240659"/>
            <a:ext cx="6434764" cy="3419832"/>
          </a:xfrm>
          <a:prstGeom prst="rect">
            <a:avLst/>
          </a:prstGeom>
          <a:noFill/>
          <a:ln w="9525" algn="ctr">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8"/>
          <p:cNvSpPr>
            <a:spLocks noGrp="1" noChangeArrowheads="1"/>
          </p:cNvSpPr>
          <p:nvPr>
            <p:ph idx="1"/>
          </p:nvPr>
        </p:nvSpPr>
        <p:spPr/>
        <p:txBody>
          <a:bodyPr>
            <a:noAutofit/>
          </a:bodyPr>
          <a:lstStyle/>
          <a:p>
            <a:pPr eaLnBrk="1" hangingPunct="1">
              <a:lnSpc>
                <a:spcPct val="80000"/>
              </a:lnSpc>
              <a:buFont typeface="Wingdings" pitchFamily="2" charset="2"/>
              <a:buChar char="§"/>
            </a:pPr>
            <a:r>
              <a:rPr lang="en-US" sz="2600" dirty="0" smtClean="0"/>
              <a:t>Financial Structure</a:t>
            </a:r>
          </a:p>
          <a:p>
            <a:pPr lvl="1">
              <a:lnSpc>
                <a:spcPct val="80000"/>
              </a:lnSpc>
            </a:pPr>
            <a:r>
              <a:rPr lang="en-US" sz="2600" dirty="0" smtClean="0"/>
              <a:t>Four types of data:</a:t>
            </a:r>
          </a:p>
          <a:p>
            <a:pPr lvl="2">
              <a:lnSpc>
                <a:spcPct val="80000"/>
              </a:lnSpc>
            </a:pPr>
            <a:r>
              <a:rPr lang="en-US" sz="2200" dirty="0" smtClean="0"/>
              <a:t>Shared sets</a:t>
            </a:r>
          </a:p>
          <a:p>
            <a:pPr lvl="2">
              <a:lnSpc>
                <a:spcPct val="80000"/>
              </a:lnSpc>
            </a:pPr>
            <a:r>
              <a:rPr lang="en-US" sz="2200" dirty="0" smtClean="0"/>
              <a:t>Profile</a:t>
            </a:r>
          </a:p>
          <a:p>
            <a:pPr lvl="2">
              <a:lnSpc>
                <a:spcPct val="80000"/>
              </a:lnSpc>
            </a:pPr>
            <a:r>
              <a:rPr lang="en-US" sz="2200" dirty="0" smtClean="0"/>
              <a:t>Accounting Layers</a:t>
            </a:r>
          </a:p>
          <a:p>
            <a:pPr lvl="2">
              <a:lnSpc>
                <a:spcPct val="80000"/>
              </a:lnSpc>
            </a:pPr>
            <a:r>
              <a:rPr lang="en-US" sz="2200" dirty="0" smtClean="0"/>
              <a:t>Daybooks</a:t>
            </a:r>
          </a:p>
          <a:p>
            <a:pPr lvl="1">
              <a:lnSpc>
                <a:spcPct val="80000"/>
              </a:lnSpc>
              <a:spcBef>
                <a:spcPts val="1200"/>
              </a:spcBef>
            </a:pPr>
            <a:r>
              <a:rPr lang="en-US" sz="2600" dirty="0" smtClean="0"/>
              <a:t>Dual-base currency</a:t>
            </a:r>
          </a:p>
          <a:p>
            <a:pPr lvl="1">
              <a:lnSpc>
                <a:spcPct val="80000"/>
              </a:lnSpc>
              <a:buNone/>
            </a:pPr>
            <a:endParaRPr lang="en-US" sz="2600" dirty="0" smtClean="0"/>
          </a:p>
          <a:p>
            <a:pPr eaLnBrk="1" hangingPunct="1">
              <a:lnSpc>
                <a:spcPct val="80000"/>
              </a:lnSpc>
              <a:buFont typeface="Wingdings" pitchFamily="2" charset="2"/>
              <a:buChar char="§"/>
            </a:pPr>
            <a:r>
              <a:rPr lang="en-US" sz="2600" dirty="0" smtClean="0"/>
              <a:t>Operational Structure</a:t>
            </a:r>
          </a:p>
          <a:p>
            <a:pPr lvl="1">
              <a:lnSpc>
                <a:spcPct val="80000"/>
              </a:lnSpc>
              <a:spcBef>
                <a:spcPts val="1200"/>
              </a:spcBef>
            </a:pPr>
            <a:r>
              <a:rPr lang="en-US" sz="2600" dirty="0" smtClean="0"/>
              <a:t>Entities, Sites, Locations</a:t>
            </a:r>
          </a:p>
          <a:p>
            <a:pPr lvl="1">
              <a:lnSpc>
                <a:spcPct val="80000"/>
              </a:lnSpc>
              <a:spcBef>
                <a:spcPts val="1200"/>
              </a:spcBef>
            </a:pPr>
            <a:r>
              <a:rPr lang="en-US" sz="2600" dirty="0" smtClean="0"/>
              <a:t>Inventory status codes</a:t>
            </a:r>
          </a:p>
        </p:txBody>
      </p:sp>
      <p:sp>
        <p:nvSpPr>
          <p:cNvPr id="5123" name="Rectangle 7"/>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5" name="Rectangle 2"/>
          <p:cNvSpPr>
            <a:spLocks noGrp="1" noChangeArrowheads="1"/>
          </p:cNvSpPr>
          <p:nvPr>
            <p:ph type="title"/>
          </p:nvPr>
        </p:nvSpPr>
        <p:spPr/>
        <p:txBody>
          <a:bodyPr/>
          <a:lstStyle/>
          <a:p>
            <a:pPr eaLnBrk="1" hangingPunct="1"/>
            <a:r>
              <a:rPr lang="en-US" dirty="0" smtClean="0"/>
              <a:t>Assigning Role Permissions </a:t>
            </a:r>
          </a:p>
        </p:txBody>
      </p:sp>
      <p:pic>
        <p:nvPicPr>
          <p:cNvPr id="38916" name="Picture 6" descr="Region Capture"/>
          <p:cNvPicPr>
            <a:picLocks noChangeAspect="1" noChangeArrowheads="1"/>
          </p:cNvPicPr>
          <p:nvPr/>
        </p:nvPicPr>
        <p:blipFill>
          <a:blip r:embed="rId3" cstate="print"/>
          <a:srcRect/>
          <a:stretch>
            <a:fillRect/>
          </a:stretch>
        </p:blipFill>
        <p:spPr bwMode="auto">
          <a:xfrm>
            <a:off x="590550" y="1448918"/>
            <a:ext cx="7961313" cy="4086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2"/>
          <p:cNvSpPr>
            <a:spLocks noGrp="1" noChangeArrowheads="1"/>
          </p:cNvSpPr>
          <p:nvPr>
            <p:ph type="title"/>
          </p:nvPr>
        </p:nvSpPr>
        <p:spPr/>
        <p:txBody>
          <a:bodyPr/>
          <a:lstStyle/>
          <a:p>
            <a:pPr eaLnBrk="1" hangingPunct="1"/>
            <a:r>
              <a:rPr lang="en-US" dirty="0" smtClean="0"/>
              <a:t>Creating a User</a:t>
            </a:r>
          </a:p>
        </p:txBody>
      </p:sp>
      <p:pic>
        <p:nvPicPr>
          <p:cNvPr id="39940" name="Picture 6" descr="Region Capture"/>
          <p:cNvPicPr>
            <a:picLocks noChangeAspect="1" noChangeArrowheads="1"/>
          </p:cNvPicPr>
          <p:nvPr/>
        </p:nvPicPr>
        <p:blipFill>
          <a:blip r:embed="rId3" cstate="print"/>
          <a:srcRect/>
          <a:stretch>
            <a:fillRect/>
          </a:stretch>
        </p:blipFill>
        <p:spPr bwMode="auto">
          <a:xfrm>
            <a:off x="914400" y="1072680"/>
            <a:ext cx="7313613" cy="4895850"/>
          </a:xfrm>
          <a:prstGeom prst="rect">
            <a:avLst/>
          </a:prstGeom>
          <a:noFill/>
          <a:ln w="9525">
            <a:noFill/>
            <a:miter lim="800000"/>
            <a:headEnd/>
            <a:tailEnd/>
          </a:ln>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3" name="Rectangle 2"/>
          <p:cNvSpPr>
            <a:spLocks noGrp="1" noChangeArrowheads="1"/>
          </p:cNvSpPr>
          <p:nvPr>
            <p:ph type="title"/>
          </p:nvPr>
        </p:nvSpPr>
        <p:spPr/>
        <p:txBody>
          <a:bodyPr/>
          <a:lstStyle/>
          <a:p>
            <a:pPr eaLnBrk="1" hangingPunct="1"/>
            <a:r>
              <a:rPr lang="en-US" dirty="0" smtClean="0"/>
              <a:t>Assigning User Permissions</a:t>
            </a:r>
          </a:p>
        </p:txBody>
      </p:sp>
      <p:pic>
        <p:nvPicPr>
          <p:cNvPr id="40964" name="Picture 6" descr="Region Capture"/>
          <p:cNvPicPr>
            <a:picLocks noChangeAspect="1" noChangeArrowheads="1"/>
          </p:cNvPicPr>
          <p:nvPr/>
        </p:nvPicPr>
        <p:blipFill>
          <a:blip r:embed="rId3" cstate="print"/>
          <a:srcRect/>
          <a:stretch>
            <a:fillRect/>
          </a:stretch>
        </p:blipFill>
        <p:spPr bwMode="auto">
          <a:xfrm>
            <a:off x="595313" y="1958407"/>
            <a:ext cx="7951787" cy="306705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7" name="Rectangle 2"/>
          <p:cNvSpPr>
            <a:spLocks noGrp="1" noChangeArrowheads="1"/>
          </p:cNvSpPr>
          <p:nvPr>
            <p:ph type="title"/>
          </p:nvPr>
        </p:nvSpPr>
        <p:spPr/>
        <p:txBody>
          <a:bodyPr/>
          <a:lstStyle/>
          <a:p>
            <a:pPr eaLnBrk="1" hangingPunct="1"/>
            <a:r>
              <a:rPr lang="en-US" dirty="0" smtClean="0"/>
              <a:t>Linking It All Together </a:t>
            </a:r>
          </a:p>
        </p:txBody>
      </p:sp>
      <p:pic>
        <p:nvPicPr>
          <p:cNvPr id="41988" name="Picture 6" descr="Region Capture"/>
          <p:cNvPicPr>
            <a:picLocks noChangeAspect="1" noChangeArrowheads="1"/>
          </p:cNvPicPr>
          <p:nvPr/>
        </p:nvPicPr>
        <p:blipFill>
          <a:blip r:embed="rId3" cstate="print"/>
          <a:srcRect/>
          <a:stretch>
            <a:fillRect/>
          </a:stretch>
        </p:blipFill>
        <p:spPr bwMode="auto">
          <a:xfrm>
            <a:off x="666750" y="1030014"/>
            <a:ext cx="7808913" cy="4962525"/>
          </a:xfrm>
          <a:prstGeom prst="rect">
            <a:avLst/>
          </a:prstGeom>
          <a:noFill/>
          <a:ln w="9525">
            <a:noFill/>
            <a:miter lim="800000"/>
            <a:headEnd/>
            <a:tailEnd/>
          </a:ln>
        </p:spPr>
      </p:pic>
      <p:sp>
        <p:nvSpPr>
          <p:cNvPr id="5" name="Rectangle 7"/>
          <p:cNvSpPr>
            <a:spLocks noChangeArrowheads="1"/>
          </p:cNvSpPr>
          <p:nvPr/>
        </p:nvSpPr>
        <p:spPr bwMode="auto">
          <a:xfrm>
            <a:off x="812800" y="2082800"/>
            <a:ext cx="4650740" cy="635000"/>
          </a:xfrm>
          <a:prstGeom prst="rect">
            <a:avLst/>
          </a:prstGeom>
          <a:noFill/>
          <a:ln w="2222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of the following is NOT system-wide data? </a:t>
            </a:r>
          </a:p>
          <a:p>
            <a:pPr marL="971550" lvl="1" indent="-514350">
              <a:spcBef>
                <a:spcPts val="1200"/>
              </a:spcBef>
              <a:spcAft>
                <a:spcPts val="1200"/>
              </a:spcAft>
              <a:buFont typeface="+mj-lt"/>
              <a:buAutoNum type="alphaLcPeriod"/>
            </a:pPr>
            <a:r>
              <a:rPr lang="en-US" dirty="0" smtClean="0"/>
              <a:t>Currencies	</a:t>
            </a:r>
          </a:p>
          <a:p>
            <a:pPr marL="971550" lvl="1" indent="-514350">
              <a:spcAft>
                <a:spcPts val="1200"/>
              </a:spcAft>
              <a:buFont typeface="+mj-lt"/>
              <a:buAutoNum type="alphaLcPeriod"/>
            </a:pPr>
            <a:r>
              <a:rPr lang="en-US" dirty="0" smtClean="0"/>
              <a:t>Exchange rates	</a:t>
            </a:r>
          </a:p>
          <a:p>
            <a:pPr marL="971550" lvl="1" indent="-514350">
              <a:spcAft>
                <a:spcPts val="1200"/>
              </a:spcAft>
              <a:buFont typeface="+mj-lt"/>
              <a:buAutoNum type="alphaLcPeriod"/>
            </a:pPr>
            <a:r>
              <a:rPr lang="en-US" dirty="0" smtClean="0"/>
              <a:t>Tax zones	</a:t>
            </a:r>
          </a:p>
          <a:p>
            <a:pPr marL="971550" lvl="1" indent="-514350">
              <a:spcAft>
                <a:spcPts val="1200"/>
              </a:spcAft>
              <a:buFont typeface="+mj-lt"/>
              <a:buAutoNum type="alphaLcPeriod"/>
            </a:pPr>
            <a:r>
              <a:rPr lang="en-US" dirty="0" smtClean="0"/>
              <a:t>Credit terms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Which of the following data is maintained by site? </a:t>
            </a:r>
          </a:p>
          <a:p>
            <a:pPr marL="971550" lvl="1" indent="-514350">
              <a:spcBef>
                <a:spcPts val="1200"/>
              </a:spcBef>
              <a:spcAft>
                <a:spcPts val="1200"/>
              </a:spcAft>
              <a:buFont typeface="+mj-lt"/>
              <a:buAutoNum type="alphaLcPeriod"/>
            </a:pPr>
            <a:r>
              <a:rPr lang="en-US" dirty="0" smtClean="0"/>
              <a:t>Item costs	</a:t>
            </a:r>
          </a:p>
          <a:p>
            <a:pPr marL="971550" lvl="1" indent="-514350">
              <a:spcAft>
                <a:spcPts val="1200"/>
              </a:spcAft>
              <a:buFont typeface="+mj-lt"/>
              <a:buAutoNum type="alphaLcPeriod"/>
            </a:pPr>
            <a:r>
              <a:rPr lang="en-US" dirty="0" smtClean="0"/>
              <a:t>Sales and purchasing data	</a:t>
            </a:r>
          </a:p>
          <a:p>
            <a:pPr marL="971550" lvl="1" indent="-514350">
              <a:spcAft>
                <a:spcPts val="1200"/>
              </a:spcAft>
              <a:buFont typeface="+mj-lt"/>
              <a:buAutoNum type="alphaLcPeriod"/>
            </a:pPr>
            <a:r>
              <a:rPr lang="en-US" dirty="0" smtClean="0"/>
              <a:t>Forecasts	</a:t>
            </a:r>
          </a:p>
          <a:p>
            <a:pPr marL="971550" lvl="1" indent="-514350">
              <a:spcAft>
                <a:spcPts val="1200"/>
              </a:spcAft>
              <a:buFont typeface="+mj-lt"/>
              <a:buAutoNum type="alphaLcPeriod"/>
            </a:pPr>
            <a:r>
              <a:rPr lang="en-US" dirty="0" smtClean="0"/>
              <a:t>Work orders	</a:t>
            </a:r>
          </a:p>
          <a:p>
            <a:pPr marL="971550" lvl="1" indent="-514350">
              <a:spcAft>
                <a:spcPts val="1200"/>
              </a:spcAft>
              <a:buFont typeface="+mj-lt"/>
              <a:buAutoNum type="alphaLcPeriod"/>
            </a:pPr>
            <a:r>
              <a:rPr lang="en-US" dirty="0" smtClean="0"/>
              <a:t>All of the above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How should you set the inventory code for the scrap area? </a:t>
            </a:r>
          </a:p>
          <a:p>
            <a:pPr marL="971550" lvl="1" indent="-514350">
              <a:spcBef>
                <a:spcPts val="1200"/>
              </a:spcBef>
              <a:spcAft>
                <a:spcPts val="1200"/>
              </a:spcAft>
              <a:buFont typeface="+mj-lt"/>
              <a:buAutoNum type="alphaLcPeriod"/>
            </a:pPr>
            <a:r>
              <a:rPr lang="en-US" dirty="0" smtClean="0"/>
              <a:t>Available = N, Nettable = Y, Overissue = Y</a:t>
            </a:r>
          </a:p>
          <a:p>
            <a:pPr marL="971550" lvl="1" indent="-514350">
              <a:spcAft>
                <a:spcPts val="1200"/>
              </a:spcAft>
              <a:buFont typeface="+mj-lt"/>
              <a:buAutoNum type="alphaLcPeriod"/>
            </a:pPr>
            <a:r>
              <a:rPr lang="en-US" dirty="0" smtClean="0"/>
              <a:t>Available = N, Nettable = Y, Overissue = N</a:t>
            </a:r>
          </a:p>
          <a:p>
            <a:pPr marL="971550" lvl="1" indent="-514350">
              <a:spcAft>
                <a:spcPts val="1200"/>
              </a:spcAft>
              <a:buFont typeface="+mj-lt"/>
              <a:buAutoNum type="alphaLcPeriod"/>
            </a:pPr>
            <a:r>
              <a:rPr lang="en-US" dirty="0" smtClean="0"/>
              <a:t>Available = N, Nettable = N, Overissue = Y</a:t>
            </a:r>
          </a:p>
          <a:p>
            <a:pPr marL="971550" lvl="1" indent="-514350">
              <a:spcAft>
                <a:spcPts val="1200"/>
              </a:spcAft>
              <a:buFont typeface="+mj-lt"/>
              <a:buAutoNum type="alphaLcPeriod"/>
            </a:pPr>
            <a:r>
              <a:rPr lang="en-US" dirty="0" smtClean="0"/>
              <a:t>Available = N, Nettable = N, Overissue = N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b</a:t>
            </a:r>
          </a:p>
          <a:p>
            <a:pPr marL="514350" indent="-514350">
              <a:buFont typeface="+mj-lt"/>
              <a:buAutoNum type="arabicPeriod"/>
            </a:pPr>
            <a:r>
              <a:rPr lang="en-US" dirty="0" smtClean="0"/>
              <a:t>e</a:t>
            </a:r>
            <a:endParaRPr lang="en-US" dirty="0" smtClean="0"/>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Exercises</a:t>
            </a:r>
            <a:endParaRPr lang="en-US" dirty="0"/>
          </a:p>
        </p:txBody>
      </p:sp>
      <p:pic>
        <p:nvPicPr>
          <p:cNvPr id="43012" name="Picture 49"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Product Definition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0"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196769" y="972249"/>
            <a:ext cx="2731626"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7" name="Rectangle 124"/>
          <p:cNvSpPr>
            <a:spLocks noChangeArrowheads="1"/>
          </p:cNvSpPr>
          <p:nvPr/>
        </p:nvSpPr>
        <p:spPr bwMode="auto">
          <a:xfrm>
            <a:off x="5903086" y="925976"/>
            <a:ext cx="3240913"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a:lnSpc>
                <a:spcPct val="80000"/>
              </a:lnSpc>
              <a:buFont typeface="Wingdings" pitchFamily="2" charset="2"/>
              <a:buChar char="§"/>
            </a:pPr>
            <a:r>
              <a:rPr lang="en-US" sz="2600" dirty="0" smtClean="0"/>
              <a:t>Security Setup</a:t>
            </a:r>
          </a:p>
          <a:p>
            <a:pPr lvl="1">
              <a:lnSpc>
                <a:spcPct val="80000"/>
              </a:lnSpc>
            </a:pPr>
            <a:r>
              <a:rPr lang="en-US" sz="2600" dirty="0" smtClean="0"/>
              <a:t>Roles, Users, Permissions</a:t>
            </a:r>
          </a:p>
          <a:p>
            <a:pPr>
              <a:lnSpc>
                <a:spcPct val="80000"/>
              </a:lnSpc>
              <a:spcBef>
                <a:spcPts val="1200"/>
              </a:spcBef>
              <a:buFont typeface="Wingdings" pitchFamily="2" charset="2"/>
              <a:buChar char="§"/>
            </a:pPr>
            <a:r>
              <a:rPr lang="en-US" sz="2600" dirty="0" smtClean="0"/>
              <a:t>Mastery Questions</a:t>
            </a:r>
          </a:p>
          <a:p>
            <a:pPr>
              <a:lnSpc>
                <a:spcPct val="80000"/>
              </a:lnSpc>
              <a:spcBef>
                <a:spcPts val="1200"/>
              </a:spcBef>
              <a:buFont typeface="Wingdings" pitchFamily="2" charset="2"/>
              <a:buChar char="§"/>
            </a:pPr>
            <a:r>
              <a:rPr lang="en-US" sz="2600" dirty="0" smtClean="0"/>
              <a:t>Exercise</a:t>
            </a:r>
          </a:p>
          <a:p>
            <a:endParaRPr lang="en-US" dirty="0"/>
          </a:p>
        </p:txBody>
      </p:sp>
      <p:sp>
        <p:nvSpPr>
          <p:cNvPr id="3" name="Title 2"/>
          <p:cNvSpPr>
            <a:spLocks noGrp="1"/>
          </p:cNvSpPr>
          <p:nvPr>
            <p:ph type="title"/>
          </p:nvPr>
        </p:nvSpPr>
        <p:spPr/>
        <p:txBody>
          <a:bodyPr/>
          <a:lstStyle/>
          <a:p>
            <a:r>
              <a:rPr lang="en-GB" dirty="0" smtClean="0"/>
              <a:t>Topics – Continued </a:t>
            </a:r>
            <a:endParaRPr lang="en-US" dirty="0"/>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4" name="Rectangle 3"/>
          <p:cNvSpPr>
            <a:spLocks noGrp="1" noChangeArrowheads="1"/>
          </p:cNvSpPr>
          <p:nvPr>
            <p:ph idx="1"/>
          </p:nvPr>
        </p:nvSpPr>
        <p:spPr/>
        <p:txBody>
          <a:bodyPr/>
          <a:lstStyle/>
          <a:p>
            <a:pPr eaLnBrk="1" hangingPunct="1">
              <a:buFont typeface="Wingdings" pitchFamily="2" charset="2"/>
              <a:buChar char="§"/>
            </a:pPr>
            <a:r>
              <a:rPr lang="en-US" dirty="0" smtClean="0"/>
              <a:t>Key Concepts </a:t>
            </a:r>
          </a:p>
          <a:p>
            <a:pPr lvl="1" eaLnBrk="1" hangingPunct="1"/>
            <a:r>
              <a:rPr lang="en-US" dirty="0" smtClean="0"/>
              <a:t>Product Lines</a:t>
            </a:r>
          </a:p>
          <a:p>
            <a:pPr lvl="1" eaLnBrk="1" hangingPunct="1"/>
            <a:r>
              <a:rPr lang="en-US" dirty="0" smtClean="0"/>
              <a:t>Item Information</a:t>
            </a:r>
          </a:p>
          <a:p>
            <a:pPr lvl="1" eaLnBrk="1" hangingPunct="1"/>
            <a:r>
              <a:rPr lang="en-US" dirty="0" smtClean="0"/>
              <a:t>Product Structure</a:t>
            </a:r>
          </a:p>
          <a:p>
            <a:pPr eaLnBrk="1" hangingPunct="1">
              <a:buFont typeface="Wingdings" pitchFamily="2" charset="2"/>
              <a:buChar char="§"/>
            </a:pPr>
            <a:r>
              <a:rPr lang="en-US" dirty="0" smtClean="0"/>
              <a:t>Example</a:t>
            </a:r>
          </a:p>
          <a:p>
            <a:pPr lvl="1" eaLnBrk="1" hangingPunct="1"/>
            <a:r>
              <a:rPr lang="en-US" dirty="0" smtClean="0"/>
              <a:t>Set Up Product Lines</a:t>
            </a:r>
          </a:p>
          <a:p>
            <a:pPr lvl="1" eaLnBrk="1" hangingPunct="1"/>
            <a:r>
              <a:rPr lang="en-US" dirty="0" smtClean="0"/>
              <a:t>Set Up Accounting Parameters</a:t>
            </a:r>
          </a:p>
          <a:p>
            <a:pPr lvl="1" eaLnBrk="1" hangingPunct="1"/>
            <a:r>
              <a:rPr lang="en-US" dirty="0" smtClean="0"/>
              <a:t>Enter Item Information</a:t>
            </a:r>
          </a:p>
          <a:p>
            <a:pPr lvl="1" eaLnBrk="1" hangingPunct="1"/>
            <a:r>
              <a:rPr lang="en-US" dirty="0" smtClean="0"/>
              <a:t>Set Up Product Structure</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46083"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7" name="Rectangle 2"/>
          <p:cNvSpPr>
            <a:spLocks noGrp="1" noChangeArrowheads="1"/>
          </p:cNvSpPr>
          <p:nvPr>
            <p:ph type="title"/>
          </p:nvPr>
        </p:nvSpPr>
        <p:spPr/>
        <p:txBody>
          <a:bodyPr/>
          <a:lstStyle/>
          <a:p>
            <a:pPr eaLnBrk="1" hangingPunct="1"/>
            <a:r>
              <a:rPr lang="en-US" dirty="0" smtClean="0"/>
              <a:t>Learning Objectives</a:t>
            </a:r>
          </a:p>
        </p:txBody>
      </p:sp>
      <p:sp>
        <p:nvSpPr>
          <p:cNvPr id="6" name="Content Placeholder 5"/>
          <p:cNvSpPr>
            <a:spLocks noGrp="1"/>
          </p:cNvSpPr>
          <p:nvPr>
            <p:ph idx="1"/>
          </p:nvPr>
        </p:nvSpPr>
        <p:spPr/>
        <p:txBody>
          <a:bodyPr/>
          <a:lstStyle/>
          <a:p>
            <a:r>
              <a:rPr lang="en-US" dirty="0" smtClean="0"/>
              <a:t>Explain the importance of a product line</a:t>
            </a:r>
          </a:p>
          <a:p>
            <a:pPr>
              <a:spcBef>
                <a:spcPts val="1800"/>
              </a:spcBef>
            </a:pPr>
            <a:r>
              <a:rPr lang="en-US" dirty="0" smtClean="0"/>
              <a:t>Explain the difference between current costs and GL costs</a:t>
            </a:r>
          </a:p>
          <a:p>
            <a:pPr>
              <a:spcBef>
                <a:spcPts val="1800"/>
              </a:spcBef>
            </a:pPr>
            <a:r>
              <a:rPr lang="en-US" dirty="0" smtClean="0"/>
              <a:t>Provide examples of order policies and order modifiers</a:t>
            </a:r>
          </a:p>
          <a:p>
            <a:pPr>
              <a:spcBef>
                <a:spcPts val="1800"/>
              </a:spcBef>
            </a:pPr>
            <a:r>
              <a:rPr lang="en-US" dirty="0" smtClean="0"/>
              <a:t>List an item’s five cost elements</a:t>
            </a:r>
          </a:p>
          <a:p>
            <a:pPr>
              <a:spcBef>
                <a:spcPts val="1800"/>
              </a:spcBef>
            </a:pPr>
            <a:r>
              <a:rPr lang="en-US" dirty="0" smtClean="0"/>
              <a:t>Describe the information contained in a product structure</a:t>
            </a:r>
          </a:p>
          <a:p>
            <a:pPr>
              <a:spcBef>
                <a:spcPts val="1800"/>
              </a:spcBef>
            </a:pPr>
            <a:endParaRPr lang="en-US" dirty="0" smtClean="0"/>
          </a:p>
          <a:p>
            <a:endParaRPr lang="en-US"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Set up a product line</a:t>
            </a:r>
          </a:p>
          <a:p>
            <a:pPr>
              <a:spcBef>
                <a:spcPts val="1800"/>
              </a:spcBef>
            </a:pPr>
            <a:r>
              <a:rPr lang="en-US" dirty="0" smtClean="0"/>
              <a:t>Enter an item</a:t>
            </a:r>
          </a:p>
          <a:p>
            <a:pPr>
              <a:spcBef>
                <a:spcPts val="1800"/>
              </a:spcBef>
            </a:pPr>
            <a:r>
              <a:rPr lang="en-US" dirty="0" smtClean="0"/>
              <a:t>Define an item’s product structure</a:t>
            </a:r>
            <a:endParaRPr lang="en-US" dirty="0"/>
          </a:p>
        </p:txBody>
      </p:sp>
      <p:sp>
        <p:nvSpPr>
          <p:cNvPr id="3" name="Title 2"/>
          <p:cNvSpPr>
            <a:spLocks noGrp="1"/>
          </p:cNvSpPr>
          <p:nvPr>
            <p:ph type="title"/>
          </p:nvPr>
        </p:nvSpPr>
        <p:spPr/>
        <p:txBody>
          <a:bodyPr/>
          <a:lstStyle/>
          <a:p>
            <a:r>
              <a:rPr lang="en-US" dirty="0" smtClean="0"/>
              <a:t>Learning Objectives – Continued </a:t>
            </a:r>
            <a:endParaRPr lang="en-US" dirty="0"/>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3" name="Rectangle 41"/>
          <p:cNvSpPr>
            <a:spLocks noChangeArrowheads="1"/>
          </p:cNvSpPr>
          <p:nvPr/>
        </p:nvSpPr>
        <p:spPr bwMode="auto">
          <a:xfrm>
            <a:off x="4749800" y="1789113"/>
            <a:ext cx="1408113" cy="113188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BOMs</a:t>
            </a:r>
          </a:p>
        </p:txBody>
      </p:sp>
      <p:sp>
        <p:nvSpPr>
          <p:cNvPr id="207914" name="Rectangle 42"/>
          <p:cNvSpPr>
            <a:spLocks noChangeArrowheads="1"/>
          </p:cNvSpPr>
          <p:nvPr/>
        </p:nvSpPr>
        <p:spPr bwMode="auto">
          <a:xfrm>
            <a:off x="207963" y="300355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Product</a:t>
            </a:r>
          </a:p>
          <a:p>
            <a:pPr algn="ctr" defTabSz="977900" eaLnBrk="0" hangingPunct="0">
              <a:defRPr/>
            </a:pPr>
            <a:r>
              <a:rPr lang="en-US" sz="2000" dirty="0">
                <a:latin typeface="+mj-lt"/>
              </a:rPr>
              <a:t>Lines</a:t>
            </a:r>
          </a:p>
        </p:txBody>
      </p:sp>
      <p:sp>
        <p:nvSpPr>
          <p:cNvPr id="207916" name="Rectangle 44"/>
          <p:cNvSpPr>
            <a:spLocks noChangeArrowheads="1"/>
          </p:cNvSpPr>
          <p:nvPr/>
        </p:nvSpPr>
        <p:spPr bwMode="auto">
          <a:xfrm>
            <a:off x="2305050" y="2998788"/>
            <a:ext cx="1408113" cy="1133475"/>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a:latin typeface="+mj-lt"/>
              </a:rPr>
              <a:t>Items</a:t>
            </a:r>
          </a:p>
        </p:txBody>
      </p:sp>
      <p:sp>
        <p:nvSpPr>
          <p:cNvPr id="48136" name="Rectangle 47"/>
          <p:cNvSpPr>
            <a:spLocks noChangeArrowheads="1"/>
          </p:cNvSpPr>
          <p:nvPr/>
        </p:nvSpPr>
        <p:spPr bwMode="auto">
          <a:xfrm>
            <a:off x="6176963" y="1735138"/>
            <a:ext cx="303448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Product Structures</a:t>
            </a:r>
          </a:p>
          <a:p>
            <a:pPr marL="228600" indent="-228600" eaLnBrk="0" hangingPunct="0">
              <a:buClr>
                <a:srgbClr val="B5A693"/>
              </a:buClr>
              <a:buFontTx/>
              <a:buChar char="•"/>
            </a:pPr>
            <a:r>
              <a:rPr lang="en-US" sz="1800" dirty="0">
                <a:latin typeface="+mj-lt"/>
              </a:rPr>
              <a:t>Formulas</a:t>
            </a:r>
          </a:p>
          <a:p>
            <a:pPr marL="228600" indent="-228600" eaLnBrk="0" hangingPunct="0">
              <a:buClr>
                <a:srgbClr val="B5A693"/>
              </a:buClr>
              <a:buFontTx/>
              <a:buChar char="•"/>
            </a:pPr>
            <a:r>
              <a:rPr lang="en-US" sz="1800" dirty="0">
                <a:latin typeface="+mj-lt"/>
              </a:rPr>
              <a:t>Joint Product Structures</a:t>
            </a:r>
          </a:p>
          <a:p>
            <a:pPr marL="228600" indent="-228600" eaLnBrk="0" hangingPunct="0">
              <a:buClr>
                <a:srgbClr val="B5A693"/>
              </a:buClr>
              <a:buFontTx/>
              <a:buChar char="•"/>
            </a:pPr>
            <a:r>
              <a:rPr lang="en-US" sz="1800" dirty="0">
                <a:latin typeface="+mj-lt"/>
              </a:rPr>
              <a:t>Configured Structures</a:t>
            </a:r>
            <a:endParaRPr lang="en-US" sz="1400" dirty="0">
              <a:latin typeface="+mj-lt"/>
            </a:endParaRPr>
          </a:p>
        </p:txBody>
      </p:sp>
      <p:sp>
        <p:nvSpPr>
          <p:cNvPr id="48137" name="Rectangle 48"/>
          <p:cNvSpPr>
            <a:spLocks noChangeArrowheads="1"/>
          </p:cNvSpPr>
          <p:nvPr/>
        </p:nvSpPr>
        <p:spPr bwMode="auto">
          <a:xfrm>
            <a:off x="6183313" y="4160838"/>
            <a:ext cx="2358019"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Routings</a:t>
            </a:r>
          </a:p>
          <a:p>
            <a:pPr marL="228600" indent="-228600" eaLnBrk="0" hangingPunct="0">
              <a:buClr>
                <a:srgbClr val="B5A693"/>
              </a:buClr>
              <a:buFontTx/>
              <a:buChar char="•"/>
            </a:pPr>
            <a:r>
              <a:rPr lang="en-US" sz="1800" dirty="0">
                <a:latin typeface="+mj-lt"/>
              </a:rPr>
              <a:t>Process Definition</a:t>
            </a:r>
            <a:endParaRPr lang="en-US" sz="1400" dirty="0">
              <a:latin typeface="+mj-lt"/>
            </a:endParaRPr>
          </a:p>
        </p:txBody>
      </p:sp>
      <p:sp>
        <p:nvSpPr>
          <p:cNvPr id="48138" name="Rectangle 49"/>
          <p:cNvSpPr>
            <a:spLocks noChangeArrowheads="1"/>
          </p:cNvSpPr>
          <p:nvPr/>
        </p:nvSpPr>
        <p:spPr bwMode="auto">
          <a:xfrm>
            <a:off x="1978025" y="4275138"/>
            <a:ext cx="2077493"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a:latin typeface="+mj-lt"/>
              </a:rPr>
              <a:t>General Data</a:t>
            </a:r>
          </a:p>
          <a:p>
            <a:pPr marL="228600" indent="-228600" eaLnBrk="0" hangingPunct="0">
              <a:buClr>
                <a:srgbClr val="B5A693"/>
              </a:buClr>
              <a:buFontTx/>
              <a:buChar char="•"/>
            </a:pPr>
            <a:r>
              <a:rPr lang="en-US" sz="1800" dirty="0">
                <a:latin typeface="+mj-lt"/>
              </a:rPr>
              <a:t>Inventory Data</a:t>
            </a:r>
          </a:p>
          <a:p>
            <a:pPr marL="228600" indent="-228600" eaLnBrk="0" hangingPunct="0">
              <a:buClr>
                <a:srgbClr val="B5A693"/>
              </a:buClr>
              <a:buFontTx/>
              <a:buChar char="•"/>
            </a:pPr>
            <a:r>
              <a:rPr lang="en-US" sz="1800" dirty="0">
                <a:latin typeface="+mj-lt"/>
              </a:rPr>
              <a:t>Planning Data</a:t>
            </a:r>
          </a:p>
          <a:p>
            <a:pPr marL="228600" indent="-228600" eaLnBrk="0" hangingPunct="0">
              <a:buClr>
                <a:srgbClr val="B5A693"/>
              </a:buClr>
              <a:buFontTx/>
              <a:buChar char="•"/>
            </a:pPr>
            <a:r>
              <a:rPr lang="en-US" sz="1800" dirty="0">
                <a:latin typeface="+mj-lt"/>
              </a:rPr>
              <a:t>Cost Data</a:t>
            </a:r>
            <a:endParaRPr lang="en-US" sz="1400" dirty="0">
              <a:latin typeface="+mj-lt"/>
            </a:endParaRPr>
          </a:p>
        </p:txBody>
      </p:sp>
      <p:cxnSp>
        <p:nvCxnSpPr>
          <p:cNvPr id="48140" name="AutoShape 53"/>
          <p:cNvCxnSpPr>
            <a:cxnSpLocks noChangeShapeType="1"/>
            <a:stCxn id="207916" idx="3"/>
            <a:endCxn id="207913" idx="1"/>
          </p:cNvCxnSpPr>
          <p:nvPr/>
        </p:nvCxnSpPr>
        <p:spPr bwMode="auto">
          <a:xfrm flipV="1">
            <a:off x="3713163" y="2355850"/>
            <a:ext cx="1036637" cy="1209675"/>
          </a:xfrm>
          <a:prstGeom prst="bentConnector3">
            <a:avLst>
              <a:gd name="adj1" fmla="val 49921"/>
            </a:avLst>
          </a:prstGeom>
          <a:noFill/>
          <a:ln w="25400">
            <a:solidFill>
              <a:schemeClr val="tx1">
                <a:lumMod val="75000"/>
                <a:lumOff val="25000"/>
              </a:schemeClr>
            </a:solidFill>
            <a:miter lim="800000"/>
            <a:headEnd/>
            <a:tailEnd type="triangle" w="med" len="med"/>
          </a:ln>
        </p:spPr>
      </p:cxnSp>
      <p:cxnSp>
        <p:nvCxnSpPr>
          <p:cNvPr id="48141" name="AutoShape 54"/>
          <p:cNvCxnSpPr>
            <a:cxnSpLocks noChangeShapeType="1"/>
            <a:stCxn id="207916" idx="3"/>
          </p:cNvCxnSpPr>
          <p:nvPr/>
        </p:nvCxnSpPr>
        <p:spPr bwMode="auto">
          <a:xfrm>
            <a:off x="3713163" y="3565525"/>
            <a:ext cx="1041400" cy="933450"/>
          </a:xfrm>
          <a:prstGeom prst="bentConnector3">
            <a:avLst>
              <a:gd name="adj1" fmla="val 49847"/>
            </a:avLst>
          </a:prstGeom>
          <a:noFill/>
          <a:ln w="25400">
            <a:solidFill>
              <a:schemeClr val="tx1">
                <a:lumMod val="75000"/>
                <a:lumOff val="25000"/>
              </a:schemeClr>
            </a:solidFill>
            <a:miter lim="800000"/>
            <a:headEnd/>
            <a:tailEnd type="triangle" w="med" len="med"/>
          </a:ln>
        </p:spPr>
      </p:cxnSp>
      <p:sp>
        <p:nvSpPr>
          <p:cNvPr id="24" name="Rectangle 42"/>
          <p:cNvSpPr>
            <a:spLocks noChangeArrowheads="1"/>
          </p:cNvSpPr>
          <p:nvPr/>
        </p:nvSpPr>
        <p:spPr bwMode="auto">
          <a:xfrm>
            <a:off x="4769803" y="3928110"/>
            <a:ext cx="1408112" cy="113188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2000" dirty="0" smtClean="0">
                <a:latin typeface="+mj-lt"/>
              </a:rPr>
              <a:t>Routings/</a:t>
            </a:r>
            <a:br>
              <a:rPr lang="en-US" sz="2000" dirty="0" smtClean="0">
                <a:latin typeface="+mj-lt"/>
              </a:rPr>
            </a:br>
            <a:r>
              <a:rPr lang="en-US" sz="2000" dirty="0" smtClean="0">
                <a:latin typeface="+mj-lt"/>
              </a:rPr>
              <a:t>Processes</a:t>
            </a:r>
            <a:endParaRPr lang="en-US" sz="2000" dirty="0">
              <a:latin typeface="+mj-lt"/>
            </a:endParaRPr>
          </a:p>
        </p:txBody>
      </p:sp>
      <p:cxnSp>
        <p:nvCxnSpPr>
          <p:cNvPr id="26" name="Straight Arrow Connector 25"/>
          <p:cNvCxnSpPr>
            <a:stCxn id="207914" idx="3"/>
            <a:endCxn id="207916" idx="1"/>
          </p:cNvCxnSpPr>
          <p:nvPr/>
        </p:nvCxnSpPr>
        <p:spPr>
          <a:xfrm flipV="1">
            <a:off x="1616075" y="3565526"/>
            <a:ext cx="688975" cy="3968"/>
          </a:xfrm>
          <a:prstGeom prst="straightConnector1">
            <a:avLst/>
          </a:prstGeom>
          <a:ln w="28575">
            <a:solidFill>
              <a:schemeClr val="tx1">
                <a:lumMod val="75000"/>
                <a:lumOff val="25000"/>
              </a:schemeClr>
            </a:solidFill>
            <a:tailEnd type="arrow"/>
          </a:ln>
          <a:effectLst/>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4907280" y="5130800"/>
            <a:ext cx="3860800" cy="246221"/>
          </a:xfrm>
          <a:prstGeom prst="rect">
            <a:avLst/>
          </a:prstGeom>
          <a:noFill/>
        </p:spPr>
        <p:txBody>
          <a:bodyPr wrap="square" rtlCol="0">
            <a:spAutoFit/>
          </a:bodyPr>
          <a:lstStyle/>
          <a:p>
            <a:r>
              <a:rPr lang="en-US" sz="1000" dirty="0" smtClean="0"/>
              <a:t>* Discussed in Manufacturing Environment Setups</a:t>
            </a:r>
            <a:endParaRPr lang="en-US" sz="1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16"/>
          <p:cNvSpPr>
            <a:spLocks noGrp="1"/>
          </p:cNvSpPr>
          <p:nvPr>
            <p:ph type="title"/>
          </p:nvPr>
        </p:nvSpPr>
        <p:spPr/>
        <p:txBody>
          <a:bodyPr>
            <a:normAutofit/>
          </a:bodyPr>
          <a:lstStyle/>
          <a:p>
            <a:r>
              <a:rPr lang="en-US" dirty="0" smtClean="0"/>
              <a:t>Product Lines</a:t>
            </a:r>
            <a:endParaRPr lang="en-US" dirty="0"/>
          </a:p>
        </p:txBody>
      </p:sp>
      <p:sp>
        <p:nvSpPr>
          <p:cNvPr id="211079" name="Rectangle 135"/>
          <p:cNvSpPr>
            <a:spLocks noChangeArrowheads="1"/>
          </p:cNvSpPr>
          <p:nvPr/>
        </p:nvSpPr>
        <p:spPr bwMode="auto">
          <a:xfrm>
            <a:off x="1892888" y="2161411"/>
            <a:ext cx="5118100" cy="730250"/>
          </a:xfrm>
          <a:prstGeom prst="rect">
            <a:avLst/>
          </a:prstGeom>
          <a:solidFill>
            <a:srgbClr val="CFD9DF"/>
          </a:solidFill>
          <a:ln w="12700">
            <a:solidFill>
              <a:schemeClr val="tx1"/>
            </a:solid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endParaRPr lang="en-US" sz="1800" dirty="0">
              <a:latin typeface="+mj-lt"/>
            </a:endParaRPr>
          </a:p>
        </p:txBody>
      </p:sp>
      <p:sp>
        <p:nvSpPr>
          <p:cNvPr id="211085" name="Rectangle 141"/>
          <p:cNvSpPr>
            <a:spLocks noChangeArrowheads="1"/>
          </p:cNvSpPr>
          <p:nvPr/>
        </p:nvSpPr>
        <p:spPr bwMode="auto">
          <a:xfrm>
            <a:off x="1892888" y="2161411"/>
            <a:ext cx="5118100" cy="730250"/>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46038" tIns="46038" rIns="46038" bIns="46038" anchor="ctr" anchorCtr="1"/>
          <a:lstStyle/>
          <a:p>
            <a:pPr algn="ctr" eaLnBrk="0" hangingPunct="0">
              <a:defRPr/>
            </a:pPr>
            <a:r>
              <a:rPr lang="en-US" sz="1800" dirty="0">
                <a:latin typeface="+mj-lt"/>
              </a:rPr>
              <a:t>Product Line = Ultrasound Equipment</a:t>
            </a:r>
          </a:p>
        </p:txBody>
      </p:sp>
      <p:sp>
        <p:nvSpPr>
          <p:cNvPr id="49157" name="Text Box 143"/>
          <p:cNvSpPr txBox="1">
            <a:spLocks noChangeArrowheads="1"/>
          </p:cNvSpPr>
          <p:nvPr/>
        </p:nvSpPr>
        <p:spPr bwMode="auto">
          <a:xfrm>
            <a:off x="3613738"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Implantable Ultrasound 01020</a:t>
            </a:r>
          </a:p>
        </p:txBody>
      </p:sp>
      <p:sp>
        <p:nvSpPr>
          <p:cNvPr id="49159" name="Text Box 136"/>
          <p:cNvSpPr txBox="1">
            <a:spLocks noChangeArrowheads="1"/>
          </p:cNvSpPr>
          <p:nvPr/>
        </p:nvSpPr>
        <p:spPr bwMode="auto">
          <a:xfrm>
            <a:off x="1576976" y="5371336"/>
            <a:ext cx="1563687" cy="825500"/>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Medical Ultrasound 01010</a:t>
            </a:r>
          </a:p>
        </p:txBody>
      </p:sp>
      <p:sp>
        <p:nvSpPr>
          <p:cNvPr id="49160" name="Text Box 138"/>
          <p:cNvSpPr txBox="1">
            <a:spLocks noChangeArrowheads="1"/>
          </p:cNvSpPr>
          <p:nvPr/>
        </p:nvSpPr>
        <p:spPr bwMode="auto">
          <a:xfrm>
            <a:off x="5714001" y="5371336"/>
            <a:ext cx="1863725" cy="581025"/>
          </a:xfrm>
          <a:prstGeom prst="rect">
            <a:avLst/>
          </a:prstGeom>
          <a:noFill/>
          <a:ln w="38100">
            <a:noFill/>
            <a:miter lim="800000"/>
            <a:headEnd/>
            <a:tailEnd/>
          </a:ln>
        </p:spPr>
        <p:txBody>
          <a:bodyPr>
            <a:spAutoFit/>
          </a:bodyPr>
          <a:lstStyle/>
          <a:p>
            <a:pPr algn="ctr" eaLnBrk="0" hangingPunct="0">
              <a:spcBef>
                <a:spcPct val="50000"/>
              </a:spcBef>
            </a:pPr>
            <a:r>
              <a:rPr lang="en-US" sz="1600" dirty="0">
                <a:latin typeface="+mj-lt"/>
              </a:rPr>
              <a:t>Consumer Ultrasound 01030</a:t>
            </a:r>
          </a:p>
        </p:txBody>
      </p:sp>
      <p:sp>
        <p:nvSpPr>
          <p:cNvPr id="211083" name="Rectangle 139"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84" name="Rectangle 140"/>
          <p:cNvSpPr>
            <a:spLocks noChangeArrowheads="1"/>
          </p:cNvSpPr>
          <p:nvPr/>
        </p:nvSpPr>
        <p:spPr bwMode="auto">
          <a:xfrm>
            <a:off x="6001338" y="1483549"/>
            <a:ext cx="1147763" cy="820737"/>
          </a:xfrm>
          <a:prstGeom prst="rect">
            <a:avLst/>
          </a:prstGeom>
          <a:solidFill>
            <a:srgbClr val="FAF6EB"/>
          </a:solidFill>
          <a:ln w="12700">
            <a:solidFill>
              <a:schemeClr val="tx1"/>
            </a:solidFill>
            <a:miter lim="800000"/>
            <a:headEnd/>
            <a:tailEnd/>
          </a:ln>
          <a:effectLst>
            <a:outerShdw dist="53882" dir="2700000" algn="ctr" rotWithShape="0">
              <a:schemeClr val="bg2"/>
            </a:outerShdw>
          </a:effectLst>
        </p:spPr>
        <p:txBody>
          <a:bodyPr wrap="none" lIns="82550" tIns="41275" rIns="82550" bIns="41275" anchor="ctr"/>
          <a:lstStyle/>
          <a:p>
            <a:pPr algn="ctr" defTabSz="739775" eaLnBrk="0" hangingPunct="0">
              <a:defRPr/>
            </a:pPr>
            <a:r>
              <a:rPr lang="en-US" sz="1400" dirty="0">
                <a:latin typeface="+mj-lt"/>
              </a:rPr>
              <a:t>Inventory </a:t>
            </a:r>
            <a:br>
              <a:rPr lang="en-US" sz="1400" dirty="0">
                <a:latin typeface="+mj-lt"/>
              </a:rPr>
            </a:br>
            <a:r>
              <a:rPr lang="en-US" sz="1400" dirty="0">
                <a:latin typeface="+mj-lt"/>
              </a:rPr>
              <a:t>Accounts</a:t>
            </a:r>
          </a:p>
        </p:txBody>
      </p:sp>
      <p:sp>
        <p:nvSpPr>
          <p:cNvPr id="211089" name="Rectangle 145" descr="Wide upward diagonal"/>
          <p:cNvSpPr>
            <a:spLocks noChangeArrowheads="1"/>
          </p:cNvSpPr>
          <p:nvPr/>
        </p:nvSpPr>
        <p:spPr bwMode="auto">
          <a:xfrm>
            <a:off x="6645863" y="812036"/>
            <a:ext cx="1147763" cy="820738"/>
          </a:xfrm>
          <a:prstGeom prst="rect">
            <a:avLst/>
          </a:prstGeom>
          <a:pattFill prst="wdUpDiag">
            <a:fgClr>
              <a:srgbClr val="E5E1DA"/>
            </a:fgClr>
            <a:bgClr>
              <a:srgbClr val="FFFFFF"/>
            </a:bgClr>
          </a:pattFill>
          <a:ln w="12700">
            <a:solidFill>
              <a:schemeClr val="tx1"/>
            </a:solidFill>
            <a:miter lim="800000"/>
            <a:headEnd/>
            <a:tailEnd/>
          </a:ln>
          <a:effectLst>
            <a:outerShdw blurRad="50800" dist="38100" dir="2700000" algn="tl" rotWithShape="0">
              <a:prstClr val="black">
                <a:alpha val="40000"/>
              </a:prstClr>
            </a:outerShdw>
          </a:effectLst>
        </p:spPr>
        <p:txBody>
          <a:bodyPr wrap="none" lIns="82550" tIns="41275" rIns="82550" bIns="41275" anchor="ctr"/>
          <a:lstStyle/>
          <a:p>
            <a:pPr algn="ctr" defTabSz="739775" eaLnBrk="0" hangingPunct="0">
              <a:defRPr/>
            </a:pPr>
            <a:r>
              <a:rPr lang="en-US" sz="1600" dirty="0">
                <a:latin typeface="+mj-lt"/>
              </a:rPr>
              <a:t>General</a:t>
            </a:r>
          </a:p>
          <a:p>
            <a:pPr algn="ctr" defTabSz="739775" eaLnBrk="0" hangingPunct="0">
              <a:defRPr/>
            </a:pPr>
            <a:r>
              <a:rPr lang="en-US" sz="1600" dirty="0">
                <a:latin typeface="+mj-lt"/>
              </a:rPr>
              <a:t>Ledger</a:t>
            </a:r>
          </a:p>
        </p:txBody>
      </p:sp>
      <p:sp>
        <p:nvSpPr>
          <p:cNvPr id="211090" name="Rectangle 146"/>
          <p:cNvSpPr>
            <a:spLocks noChangeArrowheads="1"/>
          </p:cNvSpPr>
          <p:nvPr/>
        </p:nvSpPr>
        <p:spPr bwMode="auto">
          <a:xfrm>
            <a:off x="6001338"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Inventory </a:t>
            </a:r>
            <a:br>
              <a:rPr lang="en-US" sz="1600" dirty="0">
                <a:latin typeface="+mj-lt"/>
              </a:rPr>
            </a:br>
            <a:r>
              <a:rPr lang="en-US" sz="1600" dirty="0">
                <a:latin typeface="+mj-lt"/>
              </a:rPr>
              <a:t>Accounts</a:t>
            </a:r>
          </a:p>
        </p:txBody>
      </p:sp>
      <p:sp>
        <p:nvSpPr>
          <p:cNvPr id="211091" name="Rectangle 147"/>
          <p:cNvSpPr>
            <a:spLocks noChangeArrowheads="1"/>
          </p:cNvSpPr>
          <p:nvPr/>
        </p:nvSpPr>
        <p:spPr bwMode="auto">
          <a:xfrm>
            <a:off x="1337263" y="1483549"/>
            <a:ext cx="1147763" cy="820737"/>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82550" tIns="41275" rIns="82550" bIns="41275" anchor="ctr"/>
          <a:lstStyle/>
          <a:p>
            <a:pPr algn="ctr" defTabSz="739775" eaLnBrk="0" hangingPunct="0">
              <a:defRPr/>
            </a:pPr>
            <a:r>
              <a:rPr lang="en-US" sz="1600" dirty="0">
                <a:latin typeface="+mj-lt"/>
              </a:rPr>
              <a:t>Items</a:t>
            </a:r>
          </a:p>
        </p:txBody>
      </p:sp>
      <p:pic>
        <p:nvPicPr>
          <p:cNvPr id="49166" name="Picture 17"/>
          <p:cNvPicPr>
            <a:picLocks noChangeAspect="1" noChangeArrowheads="1"/>
          </p:cNvPicPr>
          <p:nvPr/>
        </p:nvPicPr>
        <p:blipFill>
          <a:blip r:embed="rId3" cstate="print"/>
          <a:srcRect/>
          <a:stretch>
            <a:fillRect/>
          </a:stretch>
        </p:blipFill>
        <p:spPr bwMode="auto">
          <a:xfrm>
            <a:off x="5910851" y="3139311"/>
            <a:ext cx="1463675" cy="2192338"/>
          </a:xfrm>
          <a:prstGeom prst="rect">
            <a:avLst/>
          </a:prstGeom>
          <a:noFill/>
          <a:ln w="9525" algn="ctr">
            <a:noFill/>
            <a:miter lim="800000"/>
            <a:headEnd/>
            <a:tailEnd/>
          </a:ln>
          <a:effectLst>
            <a:outerShdw blurRad="50800" dist="38100" dir="2700000" algn="tl" rotWithShape="0">
              <a:prstClr val="black">
                <a:alpha val="40000"/>
              </a:prstClr>
            </a:outerShdw>
          </a:effectLst>
        </p:spPr>
      </p:pic>
      <p:pic>
        <p:nvPicPr>
          <p:cNvPr id="49167" name="Picture 18"/>
          <p:cNvPicPr>
            <a:picLocks noChangeAspect="1" noChangeArrowheads="1"/>
          </p:cNvPicPr>
          <p:nvPr/>
        </p:nvPicPr>
        <p:blipFill>
          <a:blip r:embed="rId4" cstate="print"/>
          <a:srcRect/>
          <a:stretch>
            <a:fillRect/>
          </a:stretch>
        </p:blipFill>
        <p:spPr bwMode="auto">
          <a:xfrm>
            <a:off x="3332751" y="3450461"/>
            <a:ext cx="2378075" cy="1577975"/>
          </a:xfrm>
          <a:prstGeom prst="rect">
            <a:avLst/>
          </a:prstGeom>
          <a:noFill/>
          <a:ln w="9525" algn="ctr">
            <a:solidFill>
              <a:schemeClr val="tx1"/>
            </a:solidFill>
            <a:miter lim="800000"/>
            <a:headEnd/>
            <a:tailEnd/>
          </a:ln>
          <a:effectLst>
            <a:outerShdw blurRad="50800" dist="38100" dir="2700000" algn="tl" rotWithShape="0">
              <a:prstClr val="black">
                <a:alpha val="40000"/>
              </a:prstClr>
            </a:outerShdw>
          </a:effectLst>
        </p:spPr>
      </p:pic>
      <p:pic>
        <p:nvPicPr>
          <p:cNvPr id="49168" name="Picture 19"/>
          <p:cNvPicPr>
            <a:picLocks noChangeAspect="1" noChangeArrowheads="1"/>
          </p:cNvPicPr>
          <p:nvPr/>
        </p:nvPicPr>
        <p:blipFill>
          <a:blip r:embed="rId5" cstate="print"/>
          <a:srcRect/>
          <a:stretch>
            <a:fillRect/>
          </a:stretch>
        </p:blipFill>
        <p:spPr bwMode="auto">
          <a:xfrm>
            <a:off x="1692863" y="3202811"/>
            <a:ext cx="1438275" cy="2125663"/>
          </a:xfrm>
          <a:prstGeom prst="rect">
            <a:avLst/>
          </a:prstGeom>
          <a:noFill/>
          <a:ln w="9525" algn="ctr">
            <a:noFill/>
            <a:miter lim="800000"/>
            <a:headEnd/>
            <a:tailEnd/>
          </a:ln>
          <a:effectLst>
            <a:outerShdw blurRad="50800" dist="38100" dir="2700000" algn="tl" rotWithShape="0">
              <a:prstClr val="black">
                <a:alpha val="40000"/>
              </a:prstClr>
            </a:outerShdw>
          </a:effectLst>
        </p:spPr>
      </p:pic>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a:t>
            </a:r>
            <a:endParaRPr lang="en-US" dirty="0"/>
          </a:p>
        </p:txBody>
      </p:sp>
      <p:graphicFrame>
        <p:nvGraphicFramePr>
          <p:cNvPr id="4" name="Diagram 3"/>
          <p:cNvGraphicFramePr/>
          <p:nvPr/>
        </p:nvGraphicFramePr>
        <p:xfrm>
          <a:off x="609600" y="1127760"/>
          <a:ext cx="7823200" cy="496824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Product Structure</a:t>
            </a:r>
            <a:endParaRPr lang="en-US" dirty="0"/>
          </a:p>
        </p:txBody>
      </p:sp>
      <p:sp>
        <p:nvSpPr>
          <p:cNvPr id="222218" name="Rectangle 10"/>
          <p:cNvSpPr>
            <a:spLocks noChangeArrowheads="1"/>
          </p:cNvSpPr>
          <p:nvPr/>
        </p:nvSpPr>
        <p:spPr bwMode="auto">
          <a:xfrm>
            <a:off x="4590122" y="861856"/>
            <a:ext cx="1292619" cy="946150"/>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lIns="95250" tIns="47625" rIns="95250" bIns="47625" anchor="ctr"/>
          <a:lstStyle/>
          <a:p>
            <a:pPr algn="ctr" defTabSz="977900" eaLnBrk="0" hangingPunct="0">
              <a:defRPr/>
            </a:pPr>
            <a:r>
              <a:rPr lang="en-US" sz="1600" dirty="0">
                <a:latin typeface="+mj-lt"/>
              </a:rPr>
              <a:t>01010</a:t>
            </a:r>
          </a:p>
          <a:p>
            <a:pPr algn="ctr" defTabSz="977900" eaLnBrk="0" hangingPunct="0">
              <a:defRPr/>
            </a:pPr>
            <a:r>
              <a:rPr lang="en-US" sz="1600" dirty="0">
                <a:latin typeface="+mj-lt"/>
              </a:rPr>
              <a:t>Medical Ultrasound</a:t>
            </a:r>
          </a:p>
        </p:txBody>
      </p:sp>
      <p:sp>
        <p:nvSpPr>
          <p:cNvPr id="222220" name="Rectangle 12"/>
          <p:cNvSpPr>
            <a:spLocks noChangeArrowheads="1"/>
          </p:cNvSpPr>
          <p:nvPr/>
        </p:nvSpPr>
        <p:spPr bwMode="auto">
          <a:xfrm>
            <a:off x="256226" y="5159574"/>
            <a:ext cx="1176337"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lIns="95250" tIns="47625" rIns="95250" bIns="47625" anchor="ctr"/>
          <a:lstStyle/>
          <a:p>
            <a:pPr algn="ctr" defTabSz="977900" eaLnBrk="0" hangingPunct="0">
              <a:defRPr/>
            </a:pPr>
            <a:r>
              <a:rPr lang="en-US" sz="1600" dirty="0">
                <a:latin typeface="+mj-lt"/>
              </a:rPr>
              <a:t>62050</a:t>
            </a:r>
          </a:p>
          <a:p>
            <a:pPr algn="ctr" defTabSz="977900" eaLnBrk="0" hangingPunct="0">
              <a:defRPr/>
            </a:pPr>
            <a:r>
              <a:rPr lang="en-US" sz="1600" dirty="0">
                <a:latin typeface="+mj-lt"/>
              </a:rPr>
              <a:t>(2)</a:t>
            </a:r>
          </a:p>
          <a:p>
            <a:pPr algn="ctr" defTabSz="977900" eaLnBrk="0" hangingPunct="0">
              <a:defRPr/>
            </a:pPr>
            <a:r>
              <a:rPr lang="en-US" sz="1400" dirty="0">
                <a:latin typeface="+mj-lt"/>
              </a:rPr>
              <a:t>Beryllium Copper</a:t>
            </a:r>
          </a:p>
        </p:txBody>
      </p:sp>
      <p:sp>
        <p:nvSpPr>
          <p:cNvPr id="222221" name="Rectangle 13"/>
          <p:cNvSpPr>
            <a:spLocks noChangeArrowheads="1"/>
          </p:cNvSpPr>
          <p:nvPr/>
        </p:nvSpPr>
        <p:spPr bwMode="auto">
          <a:xfrm>
            <a:off x="1822099" y="3774692"/>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a:latin typeface="+mj-lt"/>
              </a:rPr>
              <a:t>60004</a:t>
            </a:r>
          </a:p>
          <a:p>
            <a:pPr algn="ctr" defTabSz="977900" eaLnBrk="0" hangingPunct="0">
              <a:defRPr/>
            </a:pPr>
            <a:r>
              <a:rPr lang="en-US" sz="1600" dirty="0">
                <a:latin typeface="+mj-lt"/>
              </a:rPr>
              <a:t>(1)</a:t>
            </a:r>
          </a:p>
          <a:p>
            <a:pPr algn="ctr" defTabSz="977900" eaLnBrk="0" hangingPunct="0">
              <a:defRPr/>
            </a:pPr>
            <a:r>
              <a:rPr lang="en-US" sz="1600" dirty="0">
                <a:latin typeface="+mj-lt"/>
              </a:rPr>
              <a:t>Transducer</a:t>
            </a:r>
          </a:p>
        </p:txBody>
      </p:sp>
      <p:sp>
        <p:nvSpPr>
          <p:cNvPr id="222225" name="Rectangle 17"/>
          <p:cNvSpPr>
            <a:spLocks noChangeArrowheads="1"/>
          </p:cNvSpPr>
          <p:nvPr/>
        </p:nvSpPr>
        <p:spPr bwMode="auto">
          <a:xfrm>
            <a:off x="172055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60001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Plastic Housing</a:t>
            </a:r>
            <a:endParaRPr lang="en-US" sz="1500" dirty="0">
              <a:latin typeface="+mj-lt"/>
            </a:endParaRPr>
          </a:p>
        </p:txBody>
      </p:sp>
      <p:sp>
        <p:nvSpPr>
          <p:cNvPr id="222226" name="Rectangle 18"/>
          <p:cNvSpPr>
            <a:spLocks noChangeArrowheads="1"/>
          </p:cNvSpPr>
          <p:nvPr/>
        </p:nvSpPr>
        <p:spPr bwMode="auto">
          <a:xfrm>
            <a:off x="1866818" y="5159574"/>
            <a:ext cx="1176338" cy="946150"/>
          </a:xfrm>
          <a:prstGeom prst="rect">
            <a:avLst/>
          </a:prstGeom>
          <a:ln>
            <a:headEnd/>
            <a:tailEnd/>
          </a:ln>
        </p:spPr>
        <p:style>
          <a:lnRef idx="2">
            <a:schemeClr val="accent3">
              <a:shade val="50000"/>
            </a:schemeClr>
          </a:lnRef>
          <a:fillRef idx="1">
            <a:schemeClr val="accent3"/>
          </a:fillRef>
          <a:effectRef idx="0">
            <a:schemeClr val="accent3"/>
          </a:effectRef>
          <a:fontRef idx="minor">
            <a:schemeClr val="lt1"/>
          </a:fontRef>
        </p:style>
        <p:txBody>
          <a:bodyPr wrap="none" lIns="95250" tIns="47625" rIns="95250" bIns="47625" anchor="ctr"/>
          <a:lstStyle/>
          <a:p>
            <a:pPr algn="ctr" defTabSz="977900" eaLnBrk="0" hangingPunct="0">
              <a:defRPr/>
            </a:pPr>
            <a:r>
              <a:rPr lang="en-US" sz="1600" dirty="0">
                <a:latin typeface="+mj-lt"/>
              </a:rPr>
              <a:t>90031</a:t>
            </a: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a:latin typeface="+mj-lt"/>
              </a:rPr>
              <a:t>Packaging</a:t>
            </a:r>
          </a:p>
        </p:txBody>
      </p:sp>
      <p:sp>
        <p:nvSpPr>
          <p:cNvPr id="222229" name="Rectangle 21"/>
          <p:cNvSpPr>
            <a:spLocks noChangeArrowheads="1"/>
          </p:cNvSpPr>
          <p:nvPr/>
        </p:nvSpPr>
        <p:spPr bwMode="auto">
          <a:xfrm>
            <a:off x="3184880"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60002</a:t>
            </a:r>
          </a:p>
          <a:p>
            <a:pPr algn="ctr" defTabSz="977900" eaLnBrk="0" hangingPunct="0">
              <a:defRPr/>
            </a:pPr>
            <a:r>
              <a:rPr lang="en-US" sz="1600" dirty="0">
                <a:latin typeface="+mj-lt"/>
              </a:rPr>
              <a:t>(1)</a:t>
            </a:r>
          </a:p>
          <a:p>
            <a:pPr algn="ctr" defTabSz="977900" eaLnBrk="0" hangingPunct="0">
              <a:defRPr/>
            </a:pPr>
            <a:r>
              <a:rPr lang="en-US" sz="1600" dirty="0">
                <a:latin typeface="+mj-lt"/>
              </a:rPr>
              <a:t>Display</a:t>
            </a:r>
          </a:p>
        </p:txBody>
      </p:sp>
      <p:sp>
        <p:nvSpPr>
          <p:cNvPr id="222230" name="Rectangle 22"/>
          <p:cNvSpPr>
            <a:spLocks noChangeArrowheads="1"/>
          </p:cNvSpPr>
          <p:nvPr/>
        </p:nvSpPr>
        <p:spPr bwMode="auto">
          <a:xfrm>
            <a:off x="4649207" y="2448429"/>
            <a:ext cx="1176337"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wrap="none" lIns="95250" tIns="47625" rIns="95250" bIns="47625" anchor="ctr"/>
          <a:lstStyle/>
          <a:p>
            <a:pPr algn="ctr" defTabSz="977900" eaLnBrk="0" hangingPunct="0">
              <a:defRPr/>
            </a:pPr>
            <a:r>
              <a:rPr lang="en-US" sz="1600" dirty="0">
                <a:latin typeface="+mj-lt"/>
              </a:rPr>
              <a:t>60003</a:t>
            </a:r>
          </a:p>
          <a:p>
            <a:pPr algn="ctr" defTabSz="977900" eaLnBrk="0" hangingPunct="0">
              <a:defRPr/>
            </a:pPr>
            <a:r>
              <a:rPr lang="en-US" sz="1600" dirty="0">
                <a:latin typeface="+mj-lt"/>
              </a:rPr>
              <a:t>(1)</a:t>
            </a:r>
          </a:p>
          <a:p>
            <a:pPr algn="ctr" defTabSz="977900" eaLnBrk="0" hangingPunct="0">
              <a:defRPr/>
            </a:pPr>
            <a:r>
              <a:rPr lang="en-US" sz="1600" dirty="0">
                <a:latin typeface="+mj-lt"/>
              </a:rPr>
              <a:t>Keyboard</a:t>
            </a:r>
          </a:p>
        </p:txBody>
      </p:sp>
      <p:sp>
        <p:nvSpPr>
          <p:cNvPr id="307209" name="Rectangle 1033"/>
          <p:cNvSpPr>
            <a:spLocks noChangeArrowheads="1"/>
          </p:cNvSpPr>
          <p:nvPr/>
        </p:nvSpPr>
        <p:spPr bwMode="auto">
          <a:xfrm>
            <a:off x="6113533"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600" dirty="0">
                <a:latin typeface="+mj-lt"/>
              </a:rPr>
              <a:t>60005</a:t>
            </a:r>
          </a:p>
          <a:p>
            <a:pPr algn="ctr" defTabSz="977900" eaLnBrk="0" hangingPunct="0">
              <a:defRPr/>
            </a:pPr>
            <a:r>
              <a:rPr lang="en-US" sz="1600" dirty="0">
                <a:latin typeface="+mj-lt"/>
              </a:rPr>
              <a:t>(1)</a:t>
            </a:r>
          </a:p>
          <a:p>
            <a:pPr algn="ctr" defTabSz="977900" eaLnBrk="0" hangingPunct="0">
              <a:defRPr/>
            </a:pPr>
            <a:r>
              <a:rPr lang="en-US" sz="1600" dirty="0">
                <a:latin typeface="+mj-lt"/>
              </a:rPr>
              <a:t>Battery</a:t>
            </a:r>
          </a:p>
        </p:txBody>
      </p:sp>
      <p:sp>
        <p:nvSpPr>
          <p:cNvPr id="307210" name="Rectangle 1034"/>
          <p:cNvSpPr>
            <a:spLocks noChangeArrowheads="1"/>
          </p:cNvSpPr>
          <p:nvPr/>
        </p:nvSpPr>
        <p:spPr bwMode="auto">
          <a:xfrm>
            <a:off x="7577858"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400" dirty="0">
                <a:latin typeface="+mj-lt"/>
              </a:rPr>
              <a:t>60006</a:t>
            </a:r>
          </a:p>
          <a:p>
            <a:pPr algn="ctr" defTabSz="977900" eaLnBrk="0" hangingPunct="0">
              <a:defRPr/>
            </a:pPr>
            <a:r>
              <a:rPr lang="en-US" sz="1400" dirty="0">
                <a:latin typeface="+mj-lt"/>
              </a:rPr>
              <a:t>(1)</a:t>
            </a:r>
          </a:p>
          <a:p>
            <a:pPr algn="ctr" defTabSz="977900" eaLnBrk="0" hangingPunct="0">
              <a:defRPr/>
            </a:pPr>
            <a:r>
              <a:rPr lang="en-US" sz="1400" dirty="0">
                <a:latin typeface="+mj-lt"/>
              </a:rPr>
              <a:t>Monitor Cable</a:t>
            </a:r>
          </a:p>
        </p:txBody>
      </p:sp>
      <p:sp>
        <p:nvSpPr>
          <p:cNvPr id="307211" name="Rectangle 1035"/>
          <p:cNvSpPr>
            <a:spLocks noChangeArrowheads="1"/>
          </p:cNvSpPr>
          <p:nvPr/>
        </p:nvSpPr>
        <p:spPr bwMode="auto">
          <a:xfrm>
            <a:off x="256226" y="3811865"/>
            <a:ext cx="1176337" cy="946150"/>
          </a:xfrm>
          <a:prstGeom prst="rect">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lIns="95250" tIns="47625" rIns="95250" bIns="47625" anchor="ctr"/>
          <a:lstStyle/>
          <a:p>
            <a:pPr algn="ctr" defTabSz="977900" eaLnBrk="0" hangingPunct="0">
              <a:defRPr/>
            </a:pPr>
            <a:r>
              <a:rPr lang="en-US" sz="1600" dirty="0" smtClean="0">
                <a:latin typeface="+mj-lt"/>
              </a:rPr>
              <a:t>02003</a:t>
            </a:r>
            <a:endParaRPr lang="en-US" sz="1600" dirty="0">
              <a:latin typeface="+mj-lt"/>
            </a:endParaRPr>
          </a:p>
          <a:p>
            <a:pPr algn="ctr" defTabSz="977900" eaLnBrk="0" hangingPunct="0">
              <a:defRPr/>
            </a:pPr>
            <a:r>
              <a:rPr lang="en-US" sz="1600" dirty="0" smtClean="0">
                <a:latin typeface="+mj-lt"/>
              </a:rPr>
              <a:t>(1)</a:t>
            </a:r>
            <a:endParaRPr lang="en-US" sz="1600" dirty="0">
              <a:latin typeface="+mj-lt"/>
            </a:endParaRPr>
          </a:p>
          <a:p>
            <a:pPr algn="ctr" defTabSz="977900" eaLnBrk="0" hangingPunct="0">
              <a:defRPr/>
            </a:pPr>
            <a:r>
              <a:rPr lang="en-US" sz="1600" dirty="0" smtClean="0">
                <a:latin typeface="+mj-lt"/>
              </a:rPr>
              <a:t>Standard</a:t>
            </a:r>
            <a:br>
              <a:rPr lang="en-US" sz="1600" dirty="0" smtClean="0">
                <a:latin typeface="+mj-lt"/>
              </a:rPr>
            </a:br>
            <a:r>
              <a:rPr lang="en-US" sz="1600" dirty="0" smtClean="0">
                <a:latin typeface="+mj-lt"/>
              </a:rPr>
              <a:t>Connector</a:t>
            </a:r>
            <a:endParaRPr lang="en-US" sz="1600" dirty="0">
              <a:latin typeface="+mj-lt"/>
            </a:endParaRPr>
          </a:p>
        </p:txBody>
      </p:sp>
      <p:pic>
        <p:nvPicPr>
          <p:cNvPr id="25" name="Picture 19"/>
          <p:cNvPicPr>
            <a:picLocks noChangeAspect="1" noChangeArrowheads="1"/>
          </p:cNvPicPr>
          <p:nvPr/>
        </p:nvPicPr>
        <p:blipFill>
          <a:blip r:embed="rId3" cstate="print"/>
          <a:srcRect/>
          <a:stretch>
            <a:fillRect/>
          </a:stretch>
        </p:blipFill>
        <p:spPr bwMode="auto">
          <a:xfrm>
            <a:off x="5705345" y="3831850"/>
            <a:ext cx="1438275" cy="2125663"/>
          </a:xfrm>
          <a:prstGeom prst="rect">
            <a:avLst/>
          </a:prstGeom>
          <a:noFill/>
          <a:ln w="9525" algn="ctr">
            <a:noFill/>
            <a:miter lim="800000"/>
            <a:headEnd/>
            <a:tailEnd/>
          </a:ln>
        </p:spPr>
      </p:pic>
      <p:sp>
        <p:nvSpPr>
          <p:cNvPr id="28" name="Rectangle 17"/>
          <p:cNvSpPr>
            <a:spLocks noChangeArrowheads="1"/>
          </p:cNvSpPr>
          <p:nvPr/>
        </p:nvSpPr>
        <p:spPr bwMode="auto">
          <a:xfrm>
            <a:off x="256226" y="2448429"/>
            <a:ext cx="1176338" cy="946150"/>
          </a:xfrm>
          <a:prstGeom prst="rect">
            <a:avLst/>
          </a:prstGeom>
          <a:ln>
            <a:headEnd/>
            <a:tailEnd/>
          </a:ln>
        </p:spPr>
        <p:style>
          <a:lnRef idx="1">
            <a:schemeClr val="dk1"/>
          </a:lnRef>
          <a:fillRef idx="3">
            <a:schemeClr val="dk1"/>
          </a:fillRef>
          <a:effectRef idx="2">
            <a:schemeClr val="dk1"/>
          </a:effectRef>
          <a:fontRef idx="minor">
            <a:schemeClr val="lt1"/>
          </a:fontRef>
        </p:style>
        <p:txBody>
          <a:bodyPr lIns="95250" tIns="47625" rIns="95250" bIns="47625" anchor="ctr"/>
          <a:lstStyle/>
          <a:p>
            <a:pPr algn="ctr" defTabSz="977900" eaLnBrk="0" hangingPunct="0">
              <a:defRPr/>
            </a:pPr>
            <a:r>
              <a:rPr lang="en-US" sz="1500" dirty="0" smtClean="0">
                <a:latin typeface="+mj-lt"/>
              </a:rPr>
              <a:t>50001</a:t>
            </a:r>
          </a:p>
          <a:p>
            <a:pPr algn="ctr" defTabSz="977900" eaLnBrk="0" hangingPunct="0">
              <a:defRPr/>
            </a:pPr>
            <a:r>
              <a:rPr lang="en-US" sz="1500" dirty="0" smtClean="0">
                <a:latin typeface="+mj-lt"/>
              </a:rPr>
              <a:t>(1)</a:t>
            </a:r>
          </a:p>
          <a:p>
            <a:pPr algn="ctr" defTabSz="977900" eaLnBrk="0" hangingPunct="0">
              <a:defRPr/>
            </a:pPr>
            <a:r>
              <a:rPr lang="en-US" sz="1500" dirty="0" smtClean="0">
                <a:latin typeface="+mj-lt"/>
              </a:rPr>
              <a:t>Probe Unit</a:t>
            </a:r>
            <a:endParaRPr lang="en-US" sz="1500" dirty="0">
              <a:latin typeface="+mj-lt"/>
            </a:endParaRPr>
          </a:p>
        </p:txBody>
      </p:sp>
      <p:cxnSp>
        <p:nvCxnSpPr>
          <p:cNvPr id="33" name="Straight Connector 32"/>
          <p:cNvCxnSpPr>
            <a:stCxn id="28" idx="2"/>
            <a:endCxn id="307211" idx="0"/>
          </p:cNvCxnSpPr>
          <p:nvPr/>
        </p:nvCxnSpPr>
        <p:spPr>
          <a:xfrm>
            <a:off x="844395" y="3394579"/>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0" name="Elbow Connector 39"/>
          <p:cNvCxnSpPr>
            <a:endCxn id="222221" idx="0"/>
          </p:cNvCxnSpPr>
          <p:nvPr/>
        </p:nvCxnSpPr>
        <p:spPr>
          <a:xfrm>
            <a:off x="831273" y="3610099"/>
            <a:ext cx="1578995" cy="164593"/>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7" name="Elbow Connector 46"/>
          <p:cNvCxnSpPr/>
          <p:nvPr/>
        </p:nvCxnSpPr>
        <p:spPr>
          <a:xfrm rot="16200000" flipV="1">
            <a:off x="831272" y="4952010"/>
            <a:ext cx="11876" cy="11876"/>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8" name="Straight Connector 47"/>
          <p:cNvCxnSpPr/>
          <p:nvPr/>
        </p:nvCxnSpPr>
        <p:spPr>
          <a:xfrm>
            <a:off x="818670" y="4722604"/>
            <a:ext cx="0" cy="417286"/>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49" name="Elbow Connector 39"/>
          <p:cNvCxnSpPr>
            <a:endCxn id="222226" idx="0"/>
          </p:cNvCxnSpPr>
          <p:nvPr/>
        </p:nvCxnSpPr>
        <p:spPr>
          <a:xfrm>
            <a:off x="793673" y="4938124"/>
            <a:ext cx="1661314" cy="221450"/>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2" name="Elbow Connector 51"/>
          <p:cNvCxnSpPr>
            <a:stCxn id="222218" idx="2"/>
            <a:endCxn id="222230" idx="0"/>
          </p:cNvCxnSpPr>
          <p:nvPr/>
        </p:nvCxnSpPr>
        <p:spPr>
          <a:xfrm rot="16200000" flipH="1">
            <a:off x="4916693" y="2127745"/>
            <a:ext cx="640423" cy="944"/>
          </a:xfrm>
          <a:prstGeom prst="bentConnector3">
            <a:avLst>
              <a:gd name="adj1" fmla="val 50000"/>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57" name="Shape 56"/>
          <p:cNvCxnSpPr>
            <a:stCxn id="28" idx="0"/>
          </p:cNvCxnSpPr>
          <p:nvPr/>
        </p:nvCxnSpPr>
        <p:spPr>
          <a:xfrm rot="5400000" flipH="1" flipV="1">
            <a:off x="2873397" y="96681"/>
            <a:ext cx="322746" cy="438075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0" name="Elbow Connector 59"/>
          <p:cNvCxnSpPr/>
          <p:nvPr/>
        </p:nvCxnSpPr>
        <p:spPr>
          <a:xfrm>
            <a:off x="5237019" y="2125684"/>
            <a:ext cx="2940884" cy="334621"/>
          </a:xfrm>
          <a:prstGeom prst="bentConnector2">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2" name="Straight Connector 61"/>
          <p:cNvCxnSpPr>
            <a:endCxn id="222225" idx="0"/>
          </p:cNvCxnSpPr>
          <p:nvPr/>
        </p:nvCxnSpPr>
        <p:spPr>
          <a:xfrm>
            <a:off x="2303813" y="2101932"/>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5" name="Straight Connector 64"/>
          <p:cNvCxnSpPr/>
          <p:nvPr/>
        </p:nvCxnSpPr>
        <p:spPr>
          <a:xfrm>
            <a:off x="3774338" y="21237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66" name="Straight Connector 65"/>
          <p:cNvCxnSpPr/>
          <p:nvPr/>
        </p:nvCxnSpPr>
        <p:spPr>
          <a:xfrm>
            <a:off x="6681738" y="2133607"/>
            <a:ext cx="4909" cy="346497"/>
          </a:xfrm>
          <a:prstGeom prst="line">
            <a:avLst/>
          </a:prstGeom>
          <a:ln w="28575">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cxnSp>
        <p:nvCxnSpPr>
          <p:cNvPr id="86" name="Straight Connector 85"/>
          <p:cNvCxnSpPr/>
          <p:nvPr/>
        </p:nvCxnSpPr>
        <p:spPr>
          <a:xfrm>
            <a:off x="8182063" y="2125665"/>
            <a:ext cx="510639" cy="0"/>
          </a:xfrm>
          <a:prstGeom prst="line">
            <a:avLst/>
          </a:prstGeom>
          <a:ln w="28575">
            <a:solidFill>
              <a:schemeClr val="tx1">
                <a:lumMod val="75000"/>
                <a:lumOff val="25000"/>
              </a:schemeClr>
            </a:solidFill>
            <a:prstDash val="sysDash"/>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Lines</a:t>
            </a:r>
            <a:endParaRPr lang="en-US" dirty="0"/>
          </a:p>
        </p:txBody>
      </p:sp>
      <p:pic>
        <p:nvPicPr>
          <p:cNvPr id="2050" name="Picture 2" descr="C:\Users\qgl\AppData\Local\Temp\SNAGHTML258bf54.PNG"/>
          <p:cNvPicPr>
            <a:picLocks noChangeAspect="1" noChangeArrowheads="1"/>
          </p:cNvPicPr>
          <p:nvPr/>
        </p:nvPicPr>
        <p:blipFill>
          <a:blip r:embed="rId3" cstate="print"/>
          <a:srcRect/>
          <a:stretch>
            <a:fillRect/>
          </a:stretch>
        </p:blipFill>
        <p:spPr bwMode="auto">
          <a:xfrm>
            <a:off x="663575" y="1095692"/>
            <a:ext cx="6946265" cy="5056293"/>
          </a:xfrm>
          <a:prstGeom prst="rect">
            <a:avLst/>
          </a:prstGeom>
          <a:noFill/>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Item Information</a:t>
            </a:r>
            <a:endParaRPr lang="en-US" dirty="0"/>
          </a:p>
        </p:txBody>
      </p:sp>
      <p:pic>
        <p:nvPicPr>
          <p:cNvPr id="212996" name="Picture 4" descr="C:\Users\qgl\AppData\Local\Temp\SNAGHTML2697876.PNG"/>
          <p:cNvPicPr>
            <a:picLocks noChangeAspect="1" noChangeArrowheads="1"/>
          </p:cNvPicPr>
          <p:nvPr/>
        </p:nvPicPr>
        <p:blipFill>
          <a:blip r:embed="rId3" cstate="print"/>
          <a:srcRect/>
          <a:stretch>
            <a:fillRect/>
          </a:stretch>
        </p:blipFill>
        <p:spPr bwMode="auto">
          <a:xfrm>
            <a:off x="2218055" y="1094422"/>
            <a:ext cx="3938905" cy="5323876"/>
          </a:xfrm>
          <a:prstGeom prst="rect">
            <a:avLst/>
          </a:prstGeom>
          <a:noFill/>
        </p:spPr>
      </p:pic>
      <p:sp>
        <p:nvSpPr>
          <p:cNvPr id="7" name="Rectangle 6"/>
          <p:cNvSpPr/>
          <p:nvPr/>
        </p:nvSpPr>
        <p:spPr>
          <a:xfrm>
            <a:off x="3098800" y="207264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8" name="Rectangle 7"/>
          <p:cNvSpPr/>
          <p:nvPr/>
        </p:nvSpPr>
        <p:spPr>
          <a:xfrm>
            <a:off x="3098800" y="2509520"/>
            <a:ext cx="1991360" cy="2235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9" name="Rectangle 8"/>
          <p:cNvSpPr/>
          <p:nvPr/>
        </p:nvSpPr>
        <p:spPr>
          <a:xfrm>
            <a:off x="3098800" y="2966720"/>
            <a:ext cx="248920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3098800" y="3413760"/>
            <a:ext cx="2174240" cy="2438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3098800" y="3870960"/>
            <a:ext cx="19608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42" name="Picture 2" descr="C:\Users\qgl\AppData\Local\Temp\SNAGHTML27020a6.PNG"/>
          <p:cNvPicPr>
            <a:picLocks noChangeAspect="1" noChangeArrowheads="1"/>
          </p:cNvPicPr>
          <p:nvPr/>
        </p:nvPicPr>
        <p:blipFill>
          <a:blip r:embed="rId3" cstate="print"/>
          <a:srcRect/>
          <a:stretch>
            <a:fillRect/>
          </a:stretch>
        </p:blipFill>
        <p:spPr bwMode="auto">
          <a:xfrm>
            <a:off x="501015" y="975995"/>
            <a:ext cx="7648575" cy="5534025"/>
          </a:xfrm>
          <a:prstGeom prst="rect">
            <a:avLst/>
          </a:prstGeom>
          <a:noFill/>
        </p:spPr>
      </p:pic>
      <p:sp>
        <p:nvSpPr>
          <p:cNvPr id="5" name="Title 4"/>
          <p:cNvSpPr>
            <a:spLocks noGrp="1"/>
          </p:cNvSpPr>
          <p:nvPr>
            <p:ph type="title"/>
          </p:nvPr>
        </p:nvSpPr>
        <p:spPr/>
        <p:txBody>
          <a:bodyPr>
            <a:normAutofit/>
          </a:bodyPr>
          <a:lstStyle/>
          <a:p>
            <a:r>
              <a:rPr lang="en-US" dirty="0" smtClean="0"/>
              <a:t>Item Data and Inventory Data</a:t>
            </a:r>
            <a:endParaRPr lang="en-US" dirty="0"/>
          </a:p>
        </p:txBody>
      </p:sp>
      <p:sp>
        <p:nvSpPr>
          <p:cNvPr id="8" name="Rectangle 7"/>
          <p:cNvSpPr/>
          <p:nvPr/>
        </p:nvSpPr>
        <p:spPr>
          <a:xfrm>
            <a:off x="568960" y="2905760"/>
            <a:ext cx="7396480" cy="1209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568960" y="4267200"/>
            <a:ext cx="7396480" cy="20523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r>
              <a:rPr lang="en-US" dirty="0" smtClean="0"/>
              <a:t>Describe what a database is</a:t>
            </a:r>
          </a:p>
          <a:p>
            <a:pPr lvl="1"/>
            <a:r>
              <a:rPr lang="en-US" dirty="0" smtClean="0"/>
              <a:t>List the key types of data that the QAD EE database contains</a:t>
            </a:r>
          </a:p>
          <a:p>
            <a:pPr>
              <a:spcBef>
                <a:spcPts val="1800"/>
              </a:spcBef>
            </a:pPr>
            <a:r>
              <a:rPr lang="en-US" dirty="0" smtClean="0"/>
              <a:t>Distinguish between the types of information that:</a:t>
            </a:r>
          </a:p>
          <a:p>
            <a:pPr lvl="1">
              <a:spcBef>
                <a:spcPts val="1200"/>
              </a:spcBef>
            </a:pPr>
            <a:r>
              <a:rPr lang="en-US" dirty="0" smtClean="0"/>
              <a:t>Entities and sites contain</a:t>
            </a:r>
          </a:p>
          <a:p>
            <a:pPr lvl="1">
              <a:spcBef>
                <a:spcPts val="800"/>
              </a:spcBef>
            </a:pPr>
            <a:r>
              <a:rPr lang="en-US" dirty="0" smtClean="0"/>
              <a:t>Sites and locations contain</a:t>
            </a:r>
          </a:p>
          <a:p>
            <a:pPr>
              <a:spcBef>
                <a:spcPts val="1800"/>
              </a:spcBef>
            </a:pPr>
            <a:r>
              <a:rPr lang="en-US" dirty="0" smtClean="0"/>
              <a:t>Describe the difference between a default entity and a primary entity</a:t>
            </a:r>
          </a:p>
        </p:txBody>
      </p:sp>
      <p:sp>
        <p:nvSpPr>
          <p:cNvPr id="6147" name="Rectangle 5"/>
          <p:cNvSpPr>
            <a:spLocks noGrp="1" noChangeArrowheads="1"/>
          </p:cNvSpPr>
          <p:nvPr>
            <p:ph type="title"/>
          </p:nvPr>
        </p:nvSpPr>
        <p:spPr/>
        <p:txBody>
          <a:bodyPr/>
          <a:lstStyle/>
          <a:p>
            <a:pPr eaLnBrk="1" hangingPunct="1"/>
            <a:r>
              <a:rPr lang="en-US" dirty="0" smtClean="0"/>
              <a:t>Objectives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Rectangle 2"/>
          <p:cNvSpPr>
            <a:spLocks noGrp="1" noChangeArrowheads="1"/>
          </p:cNvSpPr>
          <p:nvPr>
            <p:ph type="title"/>
          </p:nvPr>
        </p:nvSpPr>
        <p:spPr/>
        <p:txBody>
          <a:bodyPr/>
          <a:lstStyle/>
          <a:p>
            <a:pPr eaLnBrk="1" hangingPunct="1"/>
            <a:r>
              <a:rPr lang="en-US" dirty="0" smtClean="0"/>
              <a:t>Item Shipping Data</a:t>
            </a:r>
          </a:p>
        </p:txBody>
      </p:sp>
      <p:pic>
        <p:nvPicPr>
          <p:cNvPr id="102402" name="Picture 2" descr="C:\Users\qgl\AppData\Local\Temp\SNAGHTML271aa3f.PNG"/>
          <p:cNvPicPr>
            <a:picLocks noChangeAspect="1" noChangeArrowheads="1"/>
          </p:cNvPicPr>
          <p:nvPr/>
        </p:nvPicPr>
        <p:blipFill>
          <a:blip r:embed="rId3" cstate="print"/>
          <a:srcRect/>
          <a:stretch>
            <a:fillRect/>
          </a:stretch>
        </p:blipFill>
        <p:spPr bwMode="auto">
          <a:xfrm>
            <a:off x="694055" y="985520"/>
            <a:ext cx="7496775" cy="4927600"/>
          </a:xfrm>
          <a:prstGeom prst="rect">
            <a:avLst/>
          </a:prstGeom>
          <a:noFill/>
        </p:spPr>
      </p:pic>
      <p:sp>
        <p:nvSpPr>
          <p:cNvPr id="6" name="Rectangle 5"/>
          <p:cNvSpPr/>
          <p:nvPr/>
        </p:nvSpPr>
        <p:spPr>
          <a:xfrm>
            <a:off x="568960" y="4267200"/>
            <a:ext cx="7396480" cy="14325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normAutofit/>
          </a:bodyPr>
          <a:lstStyle/>
          <a:p>
            <a:r>
              <a:rPr lang="en-US" dirty="0" smtClean="0"/>
              <a:t>Item Planning Data</a:t>
            </a:r>
            <a:endParaRPr lang="en-US" dirty="0"/>
          </a:p>
        </p:txBody>
      </p:sp>
      <p:pic>
        <p:nvPicPr>
          <p:cNvPr id="101378" name="Picture 2" descr="C:\Users\qgl\AppData\Local\Temp\SNAGHTML295d43c.PNG"/>
          <p:cNvPicPr>
            <a:picLocks noChangeAspect="1" noChangeArrowheads="1"/>
          </p:cNvPicPr>
          <p:nvPr/>
        </p:nvPicPr>
        <p:blipFill>
          <a:blip r:embed="rId3" cstate="print"/>
          <a:srcRect/>
          <a:stretch>
            <a:fillRect/>
          </a:stretch>
        </p:blipFill>
        <p:spPr bwMode="auto">
          <a:xfrm>
            <a:off x="419735" y="892492"/>
            <a:ext cx="7800975" cy="5514976"/>
          </a:xfrm>
          <a:prstGeom prst="rect">
            <a:avLst/>
          </a:prstGeom>
          <a:noFill/>
        </p:spPr>
      </p:pic>
      <p:sp>
        <p:nvSpPr>
          <p:cNvPr id="10" name="Rectangle 9"/>
          <p:cNvSpPr/>
          <p:nvPr/>
        </p:nvSpPr>
        <p:spPr>
          <a:xfrm>
            <a:off x="772160" y="3007360"/>
            <a:ext cx="995680" cy="4470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792480" y="3911600"/>
            <a:ext cx="12903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2" name="Rectangle 11"/>
          <p:cNvSpPr/>
          <p:nvPr/>
        </p:nvSpPr>
        <p:spPr>
          <a:xfrm>
            <a:off x="2783840" y="3708400"/>
            <a:ext cx="18491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3" name="Rectangle 12"/>
          <p:cNvSpPr/>
          <p:nvPr/>
        </p:nvSpPr>
        <p:spPr>
          <a:xfrm>
            <a:off x="680720" y="4622800"/>
            <a:ext cx="14020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normAutofit/>
          </a:bodyPr>
          <a:lstStyle/>
          <a:p>
            <a:r>
              <a:rPr lang="en-US" dirty="0" smtClean="0"/>
              <a:t>Item Cost Data</a:t>
            </a:r>
            <a:endParaRPr lang="en-US" dirty="0"/>
          </a:p>
        </p:txBody>
      </p:sp>
      <p:pic>
        <p:nvPicPr>
          <p:cNvPr id="100354" name="Picture 2" descr="C:\Users\qgl\AppData\Local\Temp\SNAGHTML29a5213.PNG"/>
          <p:cNvPicPr>
            <a:picLocks noChangeAspect="1" noChangeArrowheads="1"/>
          </p:cNvPicPr>
          <p:nvPr/>
        </p:nvPicPr>
        <p:blipFill>
          <a:blip r:embed="rId3" cstate="print"/>
          <a:srcRect/>
          <a:stretch>
            <a:fillRect/>
          </a:stretch>
        </p:blipFill>
        <p:spPr bwMode="auto">
          <a:xfrm>
            <a:off x="165735" y="892492"/>
            <a:ext cx="8172356" cy="5051108"/>
          </a:xfrm>
          <a:prstGeom prst="rect">
            <a:avLst/>
          </a:prstGeom>
          <a:noFill/>
        </p:spPr>
      </p:pic>
      <p:pic>
        <p:nvPicPr>
          <p:cNvPr id="100358" name="Picture 6" descr="C:\Users\qgl\AppData\Local\Temp\SNAGHTML29c1b3b.PNG"/>
          <p:cNvPicPr>
            <a:picLocks noChangeAspect="1" noChangeArrowheads="1"/>
          </p:cNvPicPr>
          <p:nvPr/>
        </p:nvPicPr>
        <p:blipFill>
          <a:blip r:embed="rId4" cstate="print"/>
          <a:srcRect/>
          <a:stretch>
            <a:fillRect/>
          </a:stretch>
        </p:blipFill>
        <p:spPr bwMode="auto">
          <a:xfrm>
            <a:off x="1143000" y="4772024"/>
            <a:ext cx="8001000" cy="2085976"/>
          </a:xfrm>
          <a:prstGeom prst="rect">
            <a:avLst/>
          </a:prstGeom>
          <a:noFill/>
        </p:spPr>
      </p:pic>
      <p:sp>
        <p:nvSpPr>
          <p:cNvPr id="10" name="Rectangle 9"/>
          <p:cNvSpPr/>
          <p:nvPr/>
        </p:nvSpPr>
        <p:spPr>
          <a:xfrm>
            <a:off x="233680" y="3759200"/>
            <a:ext cx="74168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1" name="Rectangle 10"/>
          <p:cNvSpPr/>
          <p:nvPr/>
        </p:nvSpPr>
        <p:spPr>
          <a:xfrm>
            <a:off x="1239520" y="4775200"/>
            <a:ext cx="883920" cy="2641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Product Structures</a:t>
            </a:r>
            <a:endParaRPr lang="en-US" dirty="0"/>
          </a:p>
        </p:txBody>
      </p:sp>
      <p:pic>
        <p:nvPicPr>
          <p:cNvPr id="97284" name="Picture 4" descr="C:\Users\qgl\AppData\Local\Temp\SNAGHTML2c068ed.PNG"/>
          <p:cNvPicPr>
            <a:picLocks noChangeAspect="1" noChangeArrowheads="1"/>
          </p:cNvPicPr>
          <p:nvPr/>
        </p:nvPicPr>
        <p:blipFill>
          <a:blip r:embed="rId3" cstate="print"/>
          <a:srcRect/>
          <a:stretch>
            <a:fillRect/>
          </a:stretch>
        </p:blipFill>
        <p:spPr bwMode="auto">
          <a:xfrm>
            <a:off x="429591" y="886336"/>
            <a:ext cx="8170400" cy="5971664"/>
          </a:xfrm>
          <a:prstGeom prst="rect">
            <a:avLst/>
          </a:prstGeom>
          <a:noFill/>
        </p:spPr>
      </p:pic>
      <p:sp>
        <p:nvSpPr>
          <p:cNvPr id="9" name="Down Arrow 8"/>
          <p:cNvSpPr/>
          <p:nvPr/>
        </p:nvSpPr>
        <p:spPr>
          <a:xfrm rot="20559458">
            <a:off x="2508250" y="2652605"/>
            <a:ext cx="300436" cy="2996433"/>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2519680" y="31597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1</a:t>
            </a:r>
            <a:endParaRPr lang="en-US" b="1"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2210" name="Picture 2" descr="C:\Users\qgl\AppData\Local\Temp\SNAGHTML2e051d6.PNG"/>
          <p:cNvPicPr>
            <a:picLocks noChangeAspect="1" noChangeArrowheads="1"/>
          </p:cNvPicPr>
          <p:nvPr/>
        </p:nvPicPr>
        <p:blipFill>
          <a:blip r:embed="rId3" cstate="print"/>
          <a:srcRect/>
          <a:stretch>
            <a:fillRect/>
          </a:stretch>
        </p:blipFill>
        <p:spPr bwMode="auto">
          <a:xfrm>
            <a:off x="541655" y="810894"/>
            <a:ext cx="7019925" cy="5915026"/>
          </a:xfrm>
          <a:prstGeom prst="rect">
            <a:avLst/>
          </a:prstGeom>
          <a:noFill/>
        </p:spPr>
      </p:pic>
      <p:sp>
        <p:nvSpPr>
          <p:cNvPr id="5" name="Title 4"/>
          <p:cNvSpPr>
            <a:spLocks noGrp="1"/>
          </p:cNvSpPr>
          <p:nvPr>
            <p:ph type="title"/>
          </p:nvPr>
        </p:nvSpPr>
        <p:spPr/>
        <p:txBody>
          <a:bodyPr>
            <a:normAutofit/>
          </a:bodyPr>
          <a:lstStyle/>
          <a:p>
            <a:r>
              <a:rPr lang="en-US" dirty="0" smtClean="0"/>
              <a:t>Defining Product Structures – Continued </a:t>
            </a:r>
            <a:endParaRPr lang="en-US" dirty="0"/>
          </a:p>
        </p:txBody>
      </p:sp>
      <p:sp>
        <p:nvSpPr>
          <p:cNvPr id="9" name="Down Arrow 8"/>
          <p:cNvSpPr/>
          <p:nvPr/>
        </p:nvSpPr>
        <p:spPr>
          <a:xfrm rot="19966616">
            <a:off x="2714194" y="3920966"/>
            <a:ext cx="291695" cy="804229"/>
          </a:xfrm>
          <a:prstGeom prst="downArrow">
            <a:avLst/>
          </a:prstGeom>
          <a:solidFill>
            <a:schemeClr val="accent2">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Oval 9"/>
          <p:cNvSpPr/>
          <p:nvPr/>
        </p:nvSpPr>
        <p:spPr>
          <a:xfrm>
            <a:off x="3220720" y="376936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2</a:t>
            </a:r>
            <a:endParaRPr lang="en-US" b="1" dirty="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Defining Product Structures – Continued </a:t>
            </a:r>
            <a:endParaRPr lang="en-US" dirty="0"/>
          </a:p>
        </p:txBody>
      </p:sp>
      <p:pic>
        <p:nvPicPr>
          <p:cNvPr id="214018" name="Picture 2" descr="C:\Users\qgl\AppData\Local\Temp\SNAGHTML849677.PNG"/>
          <p:cNvPicPr>
            <a:picLocks noChangeAspect="1" noChangeArrowheads="1"/>
          </p:cNvPicPr>
          <p:nvPr/>
        </p:nvPicPr>
        <p:blipFill>
          <a:blip r:embed="rId3" cstate="print"/>
          <a:srcRect/>
          <a:stretch>
            <a:fillRect/>
          </a:stretch>
        </p:blipFill>
        <p:spPr bwMode="auto">
          <a:xfrm>
            <a:off x="1737359" y="839885"/>
            <a:ext cx="5614035" cy="5802216"/>
          </a:xfrm>
          <a:prstGeom prst="rect">
            <a:avLst/>
          </a:prstGeom>
          <a:noFill/>
        </p:spPr>
      </p:pic>
      <p:sp>
        <p:nvSpPr>
          <p:cNvPr id="8" name="Oval 7"/>
          <p:cNvSpPr/>
          <p:nvPr/>
        </p:nvSpPr>
        <p:spPr>
          <a:xfrm>
            <a:off x="1686560" y="2590800"/>
            <a:ext cx="518160" cy="518160"/>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b="1" dirty="0" smtClean="0"/>
              <a:t>3</a:t>
            </a:r>
            <a:endParaRPr lang="en-US" b="1" dirty="0"/>
          </a:p>
        </p:txBody>
      </p:sp>
      <p:sp>
        <p:nvSpPr>
          <p:cNvPr id="9" name="Rectangle 8"/>
          <p:cNvSpPr/>
          <p:nvPr/>
        </p:nvSpPr>
        <p:spPr>
          <a:xfrm>
            <a:off x="2225040" y="2204720"/>
            <a:ext cx="4673600" cy="2265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Rectangle 9"/>
          <p:cNvSpPr/>
          <p:nvPr/>
        </p:nvSpPr>
        <p:spPr>
          <a:xfrm>
            <a:off x="3515360" y="1290320"/>
            <a:ext cx="1676400"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smtClean="0"/>
              <a:t>Reviewing Product Structure</a:t>
            </a:r>
            <a:endParaRPr lang="en-US" dirty="0"/>
          </a:p>
        </p:txBody>
      </p:sp>
      <p:pic>
        <p:nvPicPr>
          <p:cNvPr id="67586" name="Picture 2" descr="C:\Users\qgl\AppData\Local\Temp\SNAGHTML8b7f6e.PNG"/>
          <p:cNvPicPr>
            <a:picLocks noChangeAspect="1" noChangeArrowheads="1"/>
          </p:cNvPicPr>
          <p:nvPr/>
        </p:nvPicPr>
        <p:blipFill>
          <a:blip r:embed="rId3" cstate="print"/>
          <a:srcRect/>
          <a:stretch>
            <a:fillRect/>
          </a:stretch>
        </p:blipFill>
        <p:spPr bwMode="auto">
          <a:xfrm>
            <a:off x="186055" y="1057592"/>
            <a:ext cx="7610475" cy="1790701"/>
          </a:xfrm>
          <a:prstGeom prst="rect">
            <a:avLst/>
          </a:prstGeom>
          <a:noFill/>
        </p:spPr>
      </p:pic>
      <p:pic>
        <p:nvPicPr>
          <p:cNvPr id="67588" name="Picture 4" descr="C:\Users\qgl\AppData\Local\Temp\SNAGHTML8c19ba.PNG"/>
          <p:cNvPicPr>
            <a:picLocks noChangeAspect="1" noChangeArrowheads="1"/>
          </p:cNvPicPr>
          <p:nvPr/>
        </p:nvPicPr>
        <p:blipFill>
          <a:blip r:embed="rId4" cstate="print"/>
          <a:srcRect/>
          <a:stretch>
            <a:fillRect/>
          </a:stretch>
        </p:blipFill>
        <p:spPr bwMode="auto">
          <a:xfrm>
            <a:off x="3355975" y="1659255"/>
            <a:ext cx="5543550" cy="4981575"/>
          </a:xfrm>
          <a:prstGeom prst="rect">
            <a:avLst/>
          </a:prstGeom>
          <a:noFill/>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In QAD EE, product line is a(n) ___ concept. </a:t>
            </a:r>
          </a:p>
          <a:p>
            <a:pPr marL="971550" lvl="1" indent="-514350">
              <a:spcBef>
                <a:spcPts val="1200"/>
              </a:spcBef>
              <a:spcAft>
                <a:spcPts val="1200"/>
              </a:spcAft>
              <a:buFont typeface="+mj-lt"/>
              <a:buAutoNum type="alphaLcPeriod"/>
            </a:pPr>
            <a:r>
              <a:rPr lang="en-US" dirty="0" smtClean="0"/>
              <a:t>Operational	</a:t>
            </a:r>
          </a:p>
          <a:p>
            <a:pPr marL="971550" lvl="1" indent="-514350">
              <a:spcAft>
                <a:spcPts val="1200"/>
              </a:spcAft>
              <a:buFont typeface="+mj-lt"/>
              <a:buAutoNum type="alphaLcPeriod"/>
            </a:pPr>
            <a:r>
              <a:rPr lang="en-US" dirty="0" smtClean="0"/>
              <a:t>Marketing	</a:t>
            </a:r>
          </a:p>
          <a:p>
            <a:pPr marL="971550" lvl="1" indent="-514350">
              <a:spcAft>
                <a:spcPts val="1200"/>
              </a:spcAft>
              <a:buFont typeface="+mj-lt"/>
              <a:buAutoNum type="alphaLcPeriod"/>
            </a:pPr>
            <a:r>
              <a:rPr lang="en-US" dirty="0" smtClean="0"/>
              <a:t>Forecasting	</a:t>
            </a:r>
          </a:p>
          <a:p>
            <a:pPr marL="971550" lvl="1" indent="-514350">
              <a:spcAft>
                <a:spcPts val="1200"/>
              </a:spcAft>
              <a:buFont typeface="+mj-lt"/>
              <a:buAutoNum type="alphaLcPeriod"/>
            </a:pPr>
            <a:r>
              <a:rPr lang="en-US" dirty="0" smtClean="0"/>
              <a:t>Planning	</a:t>
            </a:r>
          </a:p>
          <a:p>
            <a:pPr marL="971550" lvl="1" indent="-514350">
              <a:spcAft>
                <a:spcPts val="1200"/>
              </a:spcAft>
              <a:buFont typeface="+mj-lt"/>
              <a:buAutoNum type="alphaLcPeriod"/>
            </a:pPr>
            <a:r>
              <a:rPr lang="en-US" dirty="0" smtClean="0"/>
              <a:t>Accounting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In a standard costing system, all of the following costing methods can be used with the Current Cost Set EXCEPT:</a:t>
            </a:r>
          </a:p>
          <a:p>
            <a:pPr marL="971550" lvl="1" indent="-514350">
              <a:spcBef>
                <a:spcPts val="1200"/>
              </a:spcBef>
              <a:spcAft>
                <a:spcPts val="1200"/>
              </a:spcAft>
              <a:buFont typeface="+mj-lt"/>
              <a:buAutoNum type="alphaLcPeriod"/>
            </a:pPr>
            <a:r>
              <a:rPr lang="en-US" dirty="0" smtClean="0"/>
              <a:t>First	</a:t>
            </a:r>
          </a:p>
          <a:p>
            <a:pPr marL="971550" lvl="1" indent="-514350">
              <a:spcAft>
                <a:spcPts val="1200"/>
              </a:spcAft>
              <a:buFont typeface="+mj-lt"/>
              <a:buAutoNum type="alphaLcPeriod"/>
            </a:pPr>
            <a:r>
              <a:rPr lang="en-US" dirty="0" smtClean="0"/>
              <a:t>Last	</a:t>
            </a:r>
          </a:p>
          <a:p>
            <a:pPr marL="971550" lvl="1" indent="-514350">
              <a:spcAft>
                <a:spcPts val="1200"/>
              </a:spcAft>
              <a:buFont typeface="+mj-lt"/>
              <a:buAutoNum type="alphaLcPeriod"/>
            </a:pPr>
            <a:r>
              <a:rPr lang="en-US" dirty="0" smtClean="0"/>
              <a:t>Average	</a:t>
            </a:r>
          </a:p>
          <a:p>
            <a:pPr marL="971550" lvl="1" indent="-514350">
              <a:spcAft>
                <a:spcPts val="1200"/>
              </a:spcAft>
              <a:buFont typeface="+mj-lt"/>
              <a:buAutoNum type="alphaLcPeriod"/>
            </a:pPr>
            <a:r>
              <a:rPr lang="en-US" dirty="0" smtClean="0"/>
              <a:t>None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Current costs for items are calculated based on the setting in: </a:t>
            </a:r>
          </a:p>
          <a:p>
            <a:pPr marL="971550" lvl="1" indent="-514350">
              <a:spcBef>
                <a:spcPts val="1200"/>
              </a:spcBef>
              <a:spcAft>
                <a:spcPts val="1200"/>
              </a:spcAft>
              <a:buFont typeface="+mj-lt"/>
              <a:buAutoNum type="alphaLcPeriod"/>
            </a:pPr>
            <a:r>
              <a:rPr lang="en-US" dirty="0" smtClean="0"/>
              <a:t>Purchase Accounting Control	</a:t>
            </a:r>
          </a:p>
          <a:p>
            <a:pPr marL="971550" lvl="1" indent="-514350">
              <a:spcAft>
                <a:spcPts val="1200"/>
              </a:spcAft>
              <a:buFont typeface="+mj-lt"/>
              <a:buAutoNum type="alphaLcPeriod"/>
            </a:pPr>
            <a:r>
              <a:rPr lang="en-US" dirty="0" smtClean="0"/>
              <a:t>Item Cost Maintenance	</a:t>
            </a:r>
          </a:p>
          <a:p>
            <a:pPr marL="971550" lvl="1" indent="-514350">
              <a:spcAft>
                <a:spcPts val="1200"/>
              </a:spcAft>
              <a:buFont typeface="+mj-lt"/>
              <a:buAutoNum type="alphaLcPeriod"/>
            </a:pPr>
            <a:r>
              <a:rPr lang="en-US" dirty="0" smtClean="0"/>
              <a:t>Item Master Maintenance	</a:t>
            </a:r>
          </a:p>
          <a:p>
            <a:pPr marL="971550" lvl="1" indent="-514350">
              <a:spcAft>
                <a:spcPts val="1200"/>
              </a:spcAft>
              <a:buFont typeface="+mj-lt"/>
              <a:buAutoNum type="alphaLcPeriod"/>
            </a:pPr>
            <a:r>
              <a:rPr lang="en-US" dirty="0" smtClean="0"/>
              <a:t>Inventory Accounting Control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Give examples of status codes and explain how they are used</a:t>
            </a:r>
          </a:p>
          <a:p>
            <a:pPr>
              <a:spcBef>
                <a:spcPts val="1800"/>
              </a:spcBef>
            </a:pPr>
            <a:r>
              <a:rPr lang="en-US" dirty="0" smtClean="0"/>
              <a:t>Enter an entity, site, and location</a:t>
            </a:r>
          </a:p>
          <a:p>
            <a:pPr>
              <a:spcBef>
                <a:spcPts val="1800"/>
              </a:spcBef>
            </a:pPr>
            <a:r>
              <a:rPr lang="en-US" dirty="0" smtClean="0"/>
              <a:t>Set system access permissions</a:t>
            </a:r>
          </a:p>
          <a:p>
            <a:endParaRPr lang="en-US" dirty="0"/>
          </a:p>
        </p:txBody>
      </p:sp>
      <p:sp>
        <p:nvSpPr>
          <p:cNvPr id="3" name="Title 2"/>
          <p:cNvSpPr>
            <a:spLocks noGrp="1"/>
          </p:cNvSpPr>
          <p:nvPr>
            <p:ph type="title"/>
          </p:nvPr>
        </p:nvSpPr>
        <p:spPr/>
        <p:txBody>
          <a:bodyPr/>
          <a:lstStyle/>
          <a:p>
            <a:r>
              <a:rPr lang="en-US" dirty="0" smtClean="0"/>
              <a:t>Objectives (Continued)</a:t>
            </a:r>
            <a:endParaRPr lang="en-US" dirty="0"/>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e</a:t>
            </a:r>
          </a:p>
          <a:p>
            <a:pPr marL="514350" indent="-514350">
              <a:buFont typeface="+mj-lt"/>
              <a:buAutoNum type="arabicPeriod"/>
            </a:pPr>
            <a:r>
              <a:rPr lang="en-US" dirty="0" smtClean="0"/>
              <a:t>a</a:t>
            </a:r>
          </a:p>
          <a:p>
            <a:pPr marL="514350" indent="-514350">
              <a:buFont typeface="+mj-lt"/>
              <a:buAutoNum type="arabicPeriod"/>
            </a:pPr>
            <a:r>
              <a:rPr lang="en-US" dirty="0" smtClean="0"/>
              <a:t>d	 	</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72708"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Manufacturing Setup</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4" name="Rectangle 42"/>
          <p:cNvSpPr>
            <a:spLocks noChangeArrowheads="1"/>
          </p:cNvSpPr>
          <p:nvPr/>
        </p:nvSpPr>
        <p:spPr bwMode="auto">
          <a:xfrm>
            <a:off x="11575" y="3176342"/>
            <a:ext cx="9144000" cy="2611437"/>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
        <p:nvSpPr>
          <p:cNvPr id="26" name="Rectangle 124"/>
          <p:cNvSpPr>
            <a:spLocks noChangeArrowheads="1"/>
          </p:cNvSpPr>
          <p:nvPr/>
        </p:nvSpPr>
        <p:spPr bwMode="auto">
          <a:xfrm>
            <a:off x="208343" y="1041722"/>
            <a:ext cx="5717895" cy="2279794"/>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80" name="Rectangle 3"/>
          <p:cNvSpPr>
            <a:spLocks noGrp="1" noChangeArrowheads="1"/>
          </p:cNvSpPr>
          <p:nvPr>
            <p:ph idx="1"/>
          </p:nvPr>
        </p:nvSpPr>
        <p:spPr/>
        <p:txBody>
          <a:bodyPr>
            <a:normAutofit/>
          </a:bodyPr>
          <a:lstStyle/>
          <a:p>
            <a:pPr eaLnBrk="1" hangingPunct="1">
              <a:buFont typeface="Wingdings" pitchFamily="2" charset="2"/>
              <a:buChar char="§"/>
            </a:pPr>
            <a:r>
              <a:rPr lang="en-US" dirty="0" smtClean="0"/>
              <a:t>Shop Calendar</a:t>
            </a:r>
          </a:p>
          <a:p>
            <a:pPr eaLnBrk="1" hangingPunct="1">
              <a:buFont typeface="Wingdings" pitchFamily="2" charset="2"/>
              <a:buChar char="§"/>
            </a:pPr>
            <a:r>
              <a:rPr lang="en-US" dirty="0" smtClean="0"/>
              <a:t>Departments and Work Centers/Machines</a:t>
            </a:r>
          </a:p>
          <a:p>
            <a:pPr eaLnBrk="1" hangingPunct="1">
              <a:buFont typeface="Wingdings" pitchFamily="2" charset="2"/>
              <a:buChar char="§"/>
            </a:pPr>
            <a:r>
              <a:rPr lang="en-US" dirty="0" smtClean="0"/>
              <a:t>Routings</a:t>
            </a:r>
          </a:p>
          <a:p>
            <a:pPr eaLnBrk="1" hangingPunct="1">
              <a:buFont typeface="Wingdings" pitchFamily="2" charset="2"/>
              <a:buChar char="§"/>
            </a:pPr>
            <a:r>
              <a:rPr lang="en-US" dirty="0" smtClean="0"/>
              <a:t>Mastery Questions</a:t>
            </a:r>
          </a:p>
          <a:p>
            <a:pPr eaLnBrk="1" hangingPunct="1">
              <a:buFont typeface="Wingdings" pitchFamily="2" charset="2"/>
              <a:buChar char="§"/>
            </a:pPr>
            <a:r>
              <a:rPr lang="en-US" dirty="0" smtClean="0"/>
              <a:t>Exercise</a:t>
            </a:r>
          </a:p>
          <a:p>
            <a:pPr eaLnBrk="1" hangingPunct="1"/>
            <a:endParaRPr lang="en-US" dirty="0" smtClean="0"/>
          </a:p>
        </p:txBody>
      </p:sp>
      <p:sp>
        <p:nvSpPr>
          <p:cNvPr id="75779"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lstStyle/>
          <a:p>
            <a:pPr marL="0" indent="0">
              <a:buNone/>
            </a:pPr>
            <a:r>
              <a:rPr lang="en-US" dirty="0" smtClean="0"/>
              <a:t>When you finish this section, you should be able to:</a:t>
            </a:r>
          </a:p>
          <a:p>
            <a:pPr>
              <a:spcBef>
                <a:spcPts val="1800"/>
              </a:spcBef>
            </a:pPr>
            <a:r>
              <a:rPr lang="en-US" dirty="0" smtClean="0"/>
              <a:t>Describe the information that a:</a:t>
            </a:r>
          </a:p>
          <a:p>
            <a:pPr lvl="1"/>
            <a:r>
              <a:rPr lang="en-US" dirty="0" smtClean="0"/>
              <a:t>Department provides</a:t>
            </a:r>
          </a:p>
          <a:p>
            <a:pPr lvl="1"/>
            <a:r>
              <a:rPr lang="en-US" dirty="0" smtClean="0"/>
              <a:t>Work center provides</a:t>
            </a:r>
          </a:p>
          <a:p>
            <a:pPr lvl="1"/>
            <a:r>
              <a:rPr lang="en-US" dirty="0" smtClean="0"/>
              <a:t>Routing provides</a:t>
            </a:r>
          </a:p>
          <a:p>
            <a:pPr>
              <a:spcBef>
                <a:spcPts val="1800"/>
              </a:spcBef>
            </a:pPr>
            <a:r>
              <a:rPr lang="en-US" dirty="0" smtClean="0"/>
              <a:t>Set up a shop calendar, department, work center, and routing</a:t>
            </a:r>
          </a:p>
          <a:p>
            <a:pPr>
              <a:buNone/>
            </a:pPr>
            <a:endParaRPr lang="en-US" dirty="0" smtClean="0"/>
          </a:p>
        </p:txBody>
      </p:sp>
      <p:sp>
        <p:nvSpPr>
          <p:cNvPr id="76803"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itle 13"/>
          <p:cNvSpPr>
            <a:spLocks noGrp="1"/>
          </p:cNvSpPr>
          <p:nvPr>
            <p:ph type="title"/>
          </p:nvPr>
        </p:nvSpPr>
        <p:spPr/>
        <p:txBody>
          <a:bodyPr>
            <a:normAutofit/>
          </a:bodyPr>
          <a:lstStyle/>
          <a:p>
            <a:r>
              <a:rPr lang="en-US" dirty="0" smtClean="0"/>
              <a:t>Process Flow</a:t>
            </a:r>
            <a:endParaRPr lang="en-US" dirty="0"/>
          </a:p>
        </p:txBody>
      </p:sp>
      <p:sp>
        <p:nvSpPr>
          <p:cNvPr id="207912" name="Rectangle 40"/>
          <p:cNvSpPr>
            <a:spLocks noChangeArrowheads="1"/>
          </p:cNvSpPr>
          <p:nvPr/>
        </p:nvSpPr>
        <p:spPr bwMode="auto">
          <a:xfrm>
            <a:off x="7215376" y="3004391"/>
            <a:ext cx="1565555"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 Routings</a:t>
            </a:r>
            <a:endParaRPr lang="en-US" sz="1800" dirty="0">
              <a:latin typeface="+mj-lt"/>
            </a:endParaRPr>
          </a:p>
        </p:txBody>
      </p:sp>
      <p:sp>
        <p:nvSpPr>
          <p:cNvPr id="207913" name="Rectangle 41"/>
          <p:cNvSpPr>
            <a:spLocks noChangeArrowheads="1"/>
          </p:cNvSpPr>
          <p:nvPr/>
        </p:nvSpPr>
        <p:spPr bwMode="auto">
          <a:xfrm>
            <a:off x="4709458" y="2999348"/>
            <a:ext cx="1664447" cy="1131887"/>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Work Center/</a:t>
            </a:r>
            <a:br>
              <a:rPr lang="en-US" sz="1800" dirty="0" smtClean="0">
                <a:latin typeface="+mj-lt"/>
              </a:rPr>
            </a:br>
            <a:r>
              <a:rPr lang="en-US" sz="1800" dirty="0" smtClean="0">
                <a:latin typeface="+mj-lt"/>
              </a:rPr>
              <a:t>Machines</a:t>
            </a:r>
            <a:endParaRPr lang="en-US" sz="1800" dirty="0">
              <a:latin typeface="+mj-lt"/>
            </a:endParaRPr>
          </a:p>
        </p:txBody>
      </p:sp>
      <p:sp>
        <p:nvSpPr>
          <p:cNvPr id="207914" name="Rectangle 42"/>
          <p:cNvSpPr>
            <a:spLocks noChangeArrowheads="1"/>
          </p:cNvSpPr>
          <p:nvPr/>
        </p:nvSpPr>
        <p:spPr bwMode="auto">
          <a:xfrm>
            <a:off x="207962" y="3003550"/>
            <a:ext cx="1593943" cy="1131888"/>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Set Up</a:t>
            </a:r>
            <a:br>
              <a:rPr lang="en-US" sz="1800" dirty="0" smtClean="0">
                <a:latin typeface="+mj-lt"/>
              </a:rPr>
            </a:br>
            <a:r>
              <a:rPr lang="en-US" sz="1800" dirty="0" smtClean="0">
                <a:latin typeface="+mj-lt"/>
              </a:rPr>
              <a:t>Shop</a:t>
            </a:r>
            <a:br>
              <a:rPr lang="en-US" sz="1800" dirty="0" smtClean="0">
                <a:latin typeface="+mj-lt"/>
              </a:rPr>
            </a:br>
            <a:r>
              <a:rPr lang="en-US" sz="1800" dirty="0" smtClean="0">
                <a:latin typeface="+mj-lt"/>
              </a:rPr>
              <a:t>Calendar</a:t>
            </a:r>
            <a:endParaRPr lang="en-US" sz="1800" dirty="0">
              <a:latin typeface="+mj-lt"/>
            </a:endParaRPr>
          </a:p>
        </p:txBody>
      </p:sp>
      <p:sp>
        <p:nvSpPr>
          <p:cNvPr id="207916" name="Rectangle 44"/>
          <p:cNvSpPr>
            <a:spLocks noChangeArrowheads="1"/>
          </p:cNvSpPr>
          <p:nvPr/>
        </p:nvSpPr>
        <p:spPr bwMode="auto">
          <a:xfrm>
            <a:off x="2305050" y="2998788"/>
            <a:ext cx="1540809" cy="1133475"/>
          </a:xfrm>
          <a:prstGeom prst="rect">
            <a:avLst/>
          </a:prstGeom>
          <a:ln>
            <a:headEnd/>
            <a:tailEnd/>
          </a:ln>
          <a:effectLst>
            <a:outerShdw blurRad="50800" dist="38100" dir="2700000" algn="tl" rotWithShape="0">
              <a:prstClr val="black">
                <a:alpha val="40000"/>
              </a:prstClr>
            </a:outerShdw>
          </a:effectLst>
        </p:spPr>
        <p:style>
          <a:lnRef idx="1">
            <a:schemeClr val="accent1"/>
          </a:lnRef>
          <a:fillRef idx="2">
            <a:schemeClr val="accent1"/>
          </a:fillRef>
          <a:effectRef idx="1">
            <a:schemeClr val="accent1"/>
          </a:effectRef>
          <a:fontRef idx="minor">
            <a:schemeClr val="dk1"/>
          </a:fontRef>
        </p:style>
        <p:txBody>
          <a:bodyPr wrap="none" lIns="95250" tIns="47625" rIns="95250" bIns="47625" anchor="ctr"/>
          <a:lstStyle/>
          <a:p>
            <a:pPr algn="ctr" defTabSz="977900" eaLnBrk="0" hangingPunct="0">
              <a:defRPr/>
            </a:pPr>
            <a:r>
              <a:rPr lang="en-US" sz="1800" dirty="0" smtClean="0">
                <a:latin typeface="+mj-lt"/>
              </a:rPr>
              <a:t>Define</a:t>
            </a:r>
            <a:br>
              <a:rPr lang="en-US" sz="1800" dirty="0" smtClean="0">
                <a:latin typeface="+mj-lt"/>
              </a:rPr>
            </a:br>
            <a:r>
              <a:rPr lang="en-US" sz="1800" dirty="0" smtClean="0">
                <a:latin typeface="+mj-lt"/>
              </a:rPr>
              <a:t>Departments</a:t>
            </a:r>
            <a:endParaRPr lang="en-US" sz="1800" dirty="0">
              <a:latin typeface="+mj-lt"/>
            </a:endParaRPr>
          </a:p>
        </p:txBody>
      </p:sp>
      <p:sp>
        <p:nvSpPr>
          <p:cNvPr id="48136" name="Rectangle 47"/>
          <p:cNvSpPr>
            <a:spLocks noChangeArrowheads="1"/>
          </p:cNvSpPr>
          <p:nvPr/>
        </p:nvSpPr>
        <p:spPr bwMode="auto">
          <a:xfrm>
            <a:off x="4361611" y="1708243"/>
            <a:ext cx="2709076"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Specific machines</a:t>
            </a:r>
          </a:p>
          <a:p>
            <a:pPr marL="228600" indent="-228600" eaLnBrk="0" hangingPunct="0">
              <a:buClr>
                <a:srgbClr val="B5A693"/>
              </a:buClr>
              <a:buFontTx/>
              <a:buChar char="•"/>
            </a:pPr>
            <a:r>
              <a:rPr lang="en-US" sz="1800" dirty="0" smtClean="0">
                <a:latin typeface="+mj-lt"/>
              </a:rPr>
              <a:t>Number of identical </a:t>
            </a:r>
            <a:br>
              <a:rPr lang="en-US" sz="1800" dirty="0" smtClean="0">
                <a:latin typeface="+mj-lt"/>
              </a:rPr>
            </a:br>
            <a:r>
              <a:rPr lang="en-US" sz="1800" dirty="0" smtClean="0">
                <a:latin typeface="+mj-lt"/>
              </a:rPr>
              <a:t>machines</a:t>
            </a:r>
          </a:p>
          <a:p>
            <a:pPr marL="228600" indent="-228600" eaLnBrk="0" hangingPunct="0">
              <a:buClr>
                <a:srgbClr val="B5A693"/>
              </a:buClr>
              <a:buFontTx/>
              <a:buChar char="•"/>
            </a:pPr>
            <a:r>
              <a:rPr lang="en-US" sz="1800" dirty="0" smtClean="0">
                <a:latin typeface="+mj-lt"/>
              </a:rPr>
              <a:t>Machine rates</a:t>
            </a:r>
            <a:endParaRPr lang="en-US" sz="1400" dirty="0">
              <a:latin typeface="+mj-lt"/>
            </a:endParaRPr>
          </a:p>
        </p:txBody>
      </p:sp>
      <p:sp>
        <p:nvSpPr>
          <p:cNvPr id="48137" name="Rectangle 48"/>
          <p:cNvSpPr>
            <a:spLocks noChangeArrowheads="1"/>
          </p:cNvSpPr>
          <p:nvPr/>
        </p:nvSpPr>
        <p:spPr bwMode="auto">
          <a:xfrm>
            <a:off x="6546384" y="4349097"/>
            <a:ext cx="2377255" cy="1197764"/>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Production steps</a:t>
            </a:r>
          </a:p>
          <a:p>
            <a:pPr marL="228600" indent="-228600" eaLnBrk="0" hangingPunct="0">
              <a:buClr>
                <a:srgbClr val="B5A693"/>
              </a:buClr>
              <a:buFontTx/>
              <a:buChar char="•"/>
            </a:pPr>
            <a:r>
              <a:rPr lang="en-US" sz="1800" dirty="0" smtClean="0">
                <a:latin typeface="+mj-lt"/>
              </a:rPr>
              <a:t>Work center used</a:t>
            </a:r>
          </a:p>
          <a:p>
            <a:pPr marL="228600" indent="-228600" eaLnBrk="0" hangingPunct="0">
              <a:buClr>
                <a:srgbClr val="B5A693"/>
              </a:buClr>
              <a:buFontTx/>
              <a:buChar char="•"/>
            </a:pPr>
            <a:r>
              <a:rPr lang="en-US" sz="1800" dirty="0" smtClean="0">
                <a:latin typeface="+mj-lt"/>
              </a:rPr>
              <a:t>How long</a:t>
            </a:r>
          </a:p>
          <a:p>
            <a:pPr marL="228600" indent="-228600" eaLnBrk="0" hangingPunct="0">
              <a:buClr>
                <a:srgbClr val="B5A693"/>
              </a:buClr>
              <a:buFontTx/>
              <a:buChar char="•"/>
            </a:pPr>
            <a:r>
              <a:rPr lang="en-US" sz="1800" dirty="0" smtClean="0">
                <a:latin typeface="+mj-lt"/>
              </a:rPr>
              <a:t>Expected yield</a:t>
            </a:r>
            <a:endParaRPr lang="en-US" sz="1400" dirty="0">
              <a:latin typeface="+mj-lt"/>
            </a:endParaRPr>
          </a:p>
        </p:txBody>
      </p:sp>
      <p:sp>
        <p:nvSpPr>
          <p:cNvPr id="48138" name="Rectangle 49"/>
          <p:cNvSpPr>
            <a:spLocks noChangeArrowheads="1"/>
          </p:cNvSpPr>
          <p:nvPr/>
        </p:nvSpPr>
        <p:spPr bwMode="auto">
          <a:xfrm>
            <a:off x="2166284" y="2244632"/>
            <a:ext cx="1843454" cy="643766"/>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GL accounts</a:t>
            </a:r>
          </a:p>
          <a:p>
            <a:pPr marL="228600" indent="-228600" eaLnBrk="0" hangingPunct="0">
              <a:buClr>
                <a:srgbClr val="B5A693"/>
              </a:buClr>
              <a:buFontTx/>
              <a:buChar char="•"/>
            </a:pPr>
            <a:r>
              <a:rPr lang="en-US" sz="1800" dirty="0" smtClean="0">
                <a:latin typeface="+mj-lt"/>
              </a:rPr>
              <a:t>Capacity</a:t>
            </a:r>
            <a:endParaRPr lang="en-US" sz="1800" dirty="0">
              <a:latin typeface="+mj-lt"/>
            </a:endParaRPr>
          </a:p>
        </p:txBody>
      </p:sp>
      <p:cxnSp>
        <p:nvCxnSpPr>
          <p:cNvPr id="48139" name="AutoShape 52"/>
          <p:cNvCxnSpPr>
            <a:cxnSpLocks noChangeShapeType="1"/>
            <a:stCxn id="207914" idx="3"/>
            <a:endCxn id="207916" idx="1"/>
          </p:cNvCxnSpPr>
          <p:nvPr/>
        </p:nvCxnSpPr>
        <p:spPr bwMode="auto">
          <a:xfrm flipV="1">
            <a:off x="1801905" y="3565526"/>
            <a:ext cx="503145" cy="3968"/>
          </a:xfrm>
          <a:prstGeom prst="bentConnector3">
            <a:avLst>
              <a:gd name="adj1" fmla="val 50000"/>
            </a:avLst>
          </a:prstGeom>
          <a:noFill/>
          <a:ln w="9525">
            <a:solidFill>
              <a:schemeClr val="tx1"/>
            </a:solidFill>
            <a:miter lim="800000"/>
            <a:headEnd/>
            <a:tailEnd type="triangle" w="med" len="med"/>
          </a:ln>
        </p:spPr>
      </p:cxnSp>
      <p:cxnSp>
        <p:nvCxnSpPr>
          <p:cNvPr id="48140" name="AutoShape 53"/>
          <p:cNvCxnSpPr>
            <a:cxnSpLocks noChangeShapeType="1"/>
            <a:stCxn id="207916" idx="3"/>
            <a:endCxn id="207913" idx="1"/>
          </p:cNvCxnSpPr>
          <p:nvPr/>
        </p:nvCxnSpPr>
        <p:spPr bwMode="auto">
          <a:xfrm flipV="1">
            <a:off x="3845859" y="3565292"/>
            <a:ext cx="863599" cy="234"/>
          </a:xfrm>
          <a:prstGeom prst="bentConnector3">
            <a:avLst>
              <a:gd name="adj1" fmla="val 50000"/>
            </a:avLst>
          </a:prstGeom>
          <a:noFill/>
          <a:ln w="9525">
            <a:solidFill>
              <a:schemeClr val="tx1"/>
            </a:solidFill>
            <a:miter lim="800000"/>
            <a:headEnd/>
            <a:tailEnd type="triangle" w="med" len="med"/>
          </a:ln>
        </p:spPr>
      </p:cxnSp>
      <p:sp>
        <p:nvSpPr>
          <p:cNvPr id="21" name="Rectangle 49"/>
          <p:cNvSpPr>
            <a:spLocks noChangeArrowheads="1"/>
          </p:cNvSpPr>
          <p:nvPr/>
        </p:nvSpPr>
        <p:spPr bwMode="auto">
          <a:xfrm>
            <a:off x="180601" y="4293067"/>
            <a:ext cx="2566409" cy="920765"/>
          </a:xfrm>
          <a:prstGeom prst="rect">
            <a:avLst/>
          </a:prstGeom>
          <a:noFill/>
          <a:ln w="12700">
            <a:noFill/>
            <a:miter lim="800000"/>
            <a:headEnd/>
            <a:tailEnd/>
          </a:ln>
        </p:spPr>
        <p:txBody>
          <a:bodyPr wrap="none" lIns="90488" tIns="44450" rIns="90488" bIns="44450">
            <a:spAutoFit/>
          </a:bodyPr>
          <a:lstStyle/>
          <a:p>
            <a:pPr marL="228600" indent="-228600" eaLnBrk="0" hangingPunct="0">
              <a:buClr>
                <a:srgbClr val="B5A693"/>
              </a:buClr>
              <a:buFontTx/>
              <a:buChar char="•"/>
            </a:pPr>
            <a:r>
              <a:rPr lang="en-US" sz="1800" dirty="0" smtClean="0">
                <a:latin typeface="+mj-lt"/>
              </a:rPr>
              <a:t>Work days</a:t>
            </a:r>
          </a:p>
          <a:p>
            <a:pPr marL="228600" indent="-228600" eaLnBrk="0" hangingPunct="0">
              <a:buClr>
                <a:srgbClr val="B5A693"/>
              </a:buClr>
              <a:buFontTx/>
              <a:buChar char="•"/>
            </a:pPr>
            <a:r>
              <a:rPr lang="en-US" sz="1800" dirty="0" smtClean="0">
                <a:latin typeface="+mj-lt"/>
              </a:rPr>
              <a:t>By dept, work</a:t>
            </a:r>
            <a:br>
              <a:rPr lang="en-US" sz="1800" dirty="0" smtClean="0">
                <a:latin typeface="+mj-lt"/>
              </a:rPr>
            </a:br>
            <a:r>
              <a:rPr lang="en-US" sz="1800" dirty="0" smtClean="0">
                <a:latin typeface="+mj-lt"/>
              </a:rPr>
              <a:t>center, or machine</a:t>
            </a:r>
          </a:p>
        </p:txBody>
      </p:sp>
      <p:cxnSp>
        <p:nvCxnSpPr>
          <p:cNvPr id="25" name="AutoShape 53"/>
          <p:cNvCxnSpPr>
            <a:cxnSpLocks noChangeShapeType="1"/>
          </p:cNvCxnSpPr>
          <p:nvPr/>
        </p:nvCxnSpPr>
        <p:spPr bwMode="auto">
          <a:xfrm flipV="1">
            <a:off x="6338048" y="3596669"/>
            <a:ext cx="863599" cy="234"/>
          </a:xfrm>
          <a:prstGeom prst="bentConnector3">
            <a:avLst>
              <a:gd name="adj1" fmla="val 50000"/>
            </a:avLst>
          </a:prstGeom>
          <a:noFill/>
          <a:ln w="9525">
            <a:solidFill>
              <a:schemeClr val="tx1"/>
            </a:solidFill>
            <a:miter lim="800000"/>
            <a:headEnd/>
            <a:tailEnd type="triangle" w="med" len="med"/>
          </a:ln>
        </p:spPr>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82"/>
          <p:cNvGrpSpPr/>
          <p:nvPr/>
        </p:nvGrpSpPr>
        <p:grpSpPr>
          <a:xfrm>
            <a:off x="1002399" y="856506"/>
            <a:ext cx="7124700" cy="5330825"/>
            <a:chOff x="1068388" y="1243013"/>
            <a:chExt cx="7124700" cy="5330825"/>
          </a:xfrm>
        </p:grpSpPr>
        <p:sp>
          <p:nvSpPr>
            <p:cNvPr id="273420" name="Rectangle 12"/>
            <p:cNvSpPr>
              <a:spLocks noChangeArrowheads="1"/>
            </p:cNvSpPr>
            <p:nvPr/>
          </p:nvSpPr>
          <p:spPr bwMode="auto">
            <a:xfrm>
              <a:off x="1814513" y="1243013"/>
              <a:ext cx="5621337" cy="4233862"/>
            </a:xfrm>
            <a:prstGeom prst="rect">
              <a:avLst/>
            </a:prstGeom>
            <a:solidFill>
              <a:schemeClr val="accent1">
                <a:lumMod val="40000"/>
                <a:lumOff val="60000"/>
              </a:schemeClr>
            </a:solidFill>
            <a:ln w="3175">
              <a:solidFill>
                <a:srgbClr val="808080"/>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grpSp>
          <p:nvGrpSpPr>
            <p:cNvPr id="3" name="Group 13"/>
            <p:cNvGrpSpPr>
              <a:grpSpLocks/>
            </p:cNvGrpSpPr>
            <p:nvPr/>
          </p:nvGrpSpPr>
          <p:grpSpPr bwMode="auto">
            <a:xfrm>
              <a:off x="3173413" y="1314450"/>
              <a:ext cx="2873375" cy="1173163"/>
              <a:chOff x="673" y="1182"/>
              <a:chExt cx="1810" cy="739"/>
            </a:xfrm>
          </p:grpSpPr>
          <p:sp>
            <p:nvSpPr>
              <p:cNvPr id="78916" name="Freeform 14"/>
              <p:cNvSpPr>
                <a:spLocks/>
              </p:cNvSpPr>
              <p:nvPr/>
            </p:nvSpPr>
            <p:spPr bwMode="auto">
              <a:xfrm>
                <a:off x="1779" y="1572"/>
                <a:ext cx="704" cy="339"/>
              </a:xfrm>
              <a:custGeom>
                <a:avLst/>
                <a:gdLst>
                  <a:gd name="T0" fmla="*/ 0 w 704"/>
                  <a:gd name="T1" fmla="*/ 338 h 339"/>
                  <a:gd name="T2" fmla="*/ 136 w 704"/>
                  <a:gd name="T3" fmla="*/ 31 h 339"/>
                  <a:gd name="T4" fmla="*/ 703 w 704"/>
                  <a:gd name="T5" fmla="*/ 0 h 339"/>
                  <a:gd name="T6" fmla="*/ 703 w 704"/>
                  <a:gd name="T7" fmla="*/ 134 h 339"/>
                  <a:gd name="T8" fmla="*/ 112 w 704"/>
                  <a:gd name="T9" fmla="*/ 338 h 339"/>
                  <a:gd name="T10" fmla="*/ 0 w 704"/>
                  <a:gd name="T11" fmla="*/ 338 h 339"/>
                  <a:gd name="T12" fmla="*/ 0 60000 65536"/>
                  <a:gd name="T13" fmla="*/ 0 60000 65536"/>
                  <a:gd name="T14" fmla="*/ 0 60000 65536"/>
                  <a:gd name="T15" fmla="*/ 0 60000 65536"/>
                  <a:gd name="T16" fmla="*/ 0 60000 65536"/>
                  <a:gd name="T17" fmla="*/ 0 60000 65536"/>
                  <a:gd name="T18" fmla="*/ 0 w 704"/>
                  <a:gd name="T19" fmla="*/ 0 h 339"/>
                  <a:gd name="T20" fmla="*/ 704 w 704"/>
                  <a:gd name="T21" fmla="*/ 339 h 339"/>
                </a:gdLst>
                <a:ahLst/>
                <a:cxnLst>
                  <a:cxn ang="T12">
                    <a:pos x="T0" y="T1"/>
                  </a:cxn>
                  <a:cxn ang="T13">
                    <a:pos x="T2" y="T3"/>
                  </a:cxn>
                  <a:cxn ang="T14">
                    <a:pos x="T4" y="T5"/>
                  </a:cxn>
                  <a:cxn ang="T15">
                    <a:pos x="T6" y="T7"/>
                  </a:cxn>
                  <a:cxn ang="T16">
                    <a:pos x="T8" y="T9"/>
                  </a:cxn>
                  <a:cxn ang="T17">
                    <a:pos x="T10" y="T11"/>
                  </a:cxn>
                </a:cxnLst>
                <a:rect l="T18" t="T19" r="T20" b="T21"/>
                <a:pathLst>
                  <a:path w="704" h="339">
                    <a:moveTo>
                      <a:pt x="0" y="338"/>
                    </a:moveTo>
                    <a:lnTo>
                      <a:pt x="136" y="31"/>
                    </a:lnTo>
                    <a:lnTo>
                      <a:pt x="703" y="0"/>
                    </a:lnTo>
                    <a:lnTo>
                      <a:pt x="703" y="134"/>
                    </a:lnTo>
                    <a:lnTo>
                      <a:pt x="112" y="338"/>
                    </a:lnTo>
                    <a:lnTo>
                      <a:pt x="0" y="338"/>
                    </a:lnTo>
                  </a:path>
                </a:pathLst>
              </a:custGeom>
              <a:solidFill>
                <a:srgbClr val="C0C0C0"/>
              </a:solidFill>
              <a:ln w="12700" cap="rnd">
                <a:noFill/>
                <a:round/>
                <a:headEnd/>
                <a:tailEnd/>
              </a:ln>
            </p:spPr>
            <p:txBody>
              <a:bodyPr/>
              <a:lstStyle/>
              <a:p>
                <a:endParaRPr lang="en-US" dirty="0">
                  <a:latin typeface="+mj-lt"/>
                </a:endParaRPr>
              </a:p>
            </p:txBody>
          </p:sp>
          <p:sp>
            <p:nvSpPr>
              <p:cNvPr id="78917" name="AutoShape 15"/>
              <p:cNvSpPr>
                <a:spLocks noChangeArrowheads="1"/>
              </p:cNvSpPr>
              <p:nvPr/>
            </p:nvSpPr>
            <p:spPr bwMode="auto">
              <a:xfrm>
                <a:off x="673" y="1620"/>
                <a:ext cx="465" cy="221"/>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8" name="AutoShape 16"/>
              <p:cNvSpPr>
                <a:spLocks noChangeArrowheads="1"/>
              </p:cNvSpPr>
              <p:nvPr/>
            </p:nvSpPr>
            <p:spPr bwMode="auto">
              <a:xfrm>
                <a:off x="1045" y="1439"/>
                <a:ext cx="971" cy="479"/>
              </a:xfrm>
              <a:prstGeom prst="cube">
                <a:avLst>
                  <a:gd name="adj" fmla="val 24995"/>
                </a:avLst>
              </a:prstGeom>
              <a:solidFill>
                <a:srgbClr val="FEEED4"/>
              </a:solidFill>
              <a:ln w="12700">
                <a:solidFill>
                  <a:schemeClr val="tx1"/>
                </a:solidFill>
                <a:miter lim="800000"/>
                <a:headEnd/>
                <a:tailEnd/>
              </a:ln>
            </p:spPr>
            <p:txBody>
              <a:bodyPr wrap="none" anchor="ctr"/>
              <a:lstStyle/>
              <a:p>
                <a:endParaRPr lang="en-US" dirty="0">
                  <a:latin typeface="+mj-lt"/>
                </a:endParaRPr>
              </a:p>
            </p:txBody>
          </p:sp>
          <p:sp>
            <p:nvSpPr>
              <p:cNvPr id="78919" name="AutoShape 17"/>
              <p:cNvSpPr>
                <a:spLocks noChangeArrowheads="1"/>
              </p:cNvSpPr>
              <p:nvPr/>
            </p:nvSpPr>
            <p:spPr bwMode="auto">
              <a:xfrm>
                <a:off x="1623"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0" name="AutoShape 18"/>
              <p:cNvSpPr>
                <a:spLocks noChangeArrowheads="1"/>
              </p:cNvSpPr>
              <p:nvPr/>
            </p:nvSpPr>
            <p:spPr bwMode="auto">
              <a:xfrm>
                <a:off x="1419" y="1621"/>
                <a:ext cx="135" cy="50"/>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1" name="Rectangle 19"/>
              <p:cNvSpPr>
                <a:spLocks noChangeArrowheads="1"/>
              </p:cNvSpPr>
              <p:nvPr/>
            </p:nvSpPr>
            <p:spPr bwMode="auto">
              <a:xfrm>
                <a:off x="1155" y="1768"/>
                <a:ext cx="230" cy="145"/>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2" name="Rectangle 20"/>
              <p:cNvSpPr>
                <a:spLocks noChangeArrowheads="1"/>
              </p:cNvSpPr>
              <p:nvPr/>
            </p:nvSpPr>
            <p:spPr bwMode="auto">
              <a:xfrm>
                <a:off x="1556" y="1771"/>
                <a:ext cx="230" cy="146"/>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3" name="AutoShape 21"/>
              <p:cNvSpPr>
                <a:spLocks noChangeArrowheads="1"/>
              </p:cNvSpPr>
              <p:nvPr/>
            </p:nvSpPr>
            <p:spPr bwMode="auto">
              <a:xfrm>
                <a:off x="1200" y="1627"/>
                <a:ext cx="133" cy="49"/>
              </a:xfrm>
              <a:prstGeom prst="roundRect">
                <a:avLst>
                  <a:gd name="adj" fmla="val 12495"/>
                </a:avLst>
              </a:prstGeom>
              <a:solidFill>
                <a:srgbClr val="627196"/>
              </a:solidFill>
              <a:ln w="12700">
                <a:solidFill>
                  <a:schemeClr val="tx1"/>
                </a:solidFill>
                <a:round/>
                <a:headEnd/>
                <a:tailEnd/>
              </a:ln>
            </p:spPr>
            <p:txBody>
              <a:bodyPr wrap="none" anchor="ctr"/>
              <a:lstStyle/>
              <a:p>
                <a:endParaRPr lang="en-US" dirty="0">
                  <a:latin typeface="+mj-lt"/>
                </a:endParaRPr>
              </a:p>
            </p:txBody>
          </p:sp>
          <p:sp>
            <p:nvSpPr>
              <p:cNvPr id="78924" name="Rectangle 22"/>
              <p:cNvSpPr>
                <a:spLocks noChangeArrowheads="1"/>
              </p:cNvSpPr>
              <p:nvPr/>
            </p:nvSpPr>
            <p:spPr bwMode="auto">
              <a:xfrm>
                <a:off x="764" y="1741"/>
                <a:ext cx="75" cy="100"/>
              </a:xfrm>
              <a:prstGeom prst="rect">
                <a:avLst/>
              </a:prstGeom>
              <a:solidFill>
                <a:srgbClr val="627196"/>
              </a:solidFill>
              <a:ln w="12700">
                <a:solidFill>
                  <a:schemeClr val="tx1"/>
                </a:solidFill>
                <a:miter lim="800000"/>
                <a:headEnd/>
                <a:tailEnd/>
              </a:ln>
            </p:spPr>
            <p:txBody>
              <a:bodyPr wrap="none" anchor="ctr"/>
              <a:lstStyle/>
              <a:p>
                <a:endParaRPr lang="en-US" dirty="0">
                  <a:latin typeface="+mj-lt"/>
                </a:endParaRPr>
              </a:p>
            </p:txBody>
          </p:sp>
          <p:sp>
            <p:nvSpPr>
              <p:cNvPr id="78925" name="AutoShape 23" descr="Horizontal brick"/>
              <p:cNvSpPr>
                <a:spLocks noChangeArrowheads="1"/>
              </p:cNvSpPr>
              <p:nvPr/>
            </p:nvSpPr>
            <p:spPr bwMode="auto">
              <a:xfrm>
                <a:off x="903" y="1182"/>
                <a:ext cx="80" cy="470"/>
              </a:xfrm>
              <a:prstGeom prst="cube">
                <a:avLst>
                  <a:gd name="adj" fmla="val 24995"/>
                </a:avLst>
              </a:prstGeom>
              <a:pattFill prst="horzBrick">
                <a:fgClr>
                  <a:srgbClr val="714400"/>
                </a:fgClr>
                <a:bgClr>
                  <a:schemeClr val="bg1"/>
                </a:bgClr>
              </a:pattFill>
              <a:ln w="12700">
                <a:solidFill>
                  <a:schemeClr val="tx1"/>
                </a:solidFill>
                <a:miter lim="800000"/>
                <a:headEnd/>
                <a:tailEnd/>
              </a:ln>
            </p:spPr>
            <p:txBody>
              <a:bodyPr wrap="none" anchor="ctr"/>
              <a:lstStyle/>
              <a:p>
                <a:endParaRPr lang="en-US" dirty="0">
                  <a:latin typeface="+mj-lt"/>
                </a:endParaRPr>
              </a:p>
            </p:txBody>
          </p:sp>
          <p:sp>
            <p:nvSpPr>
              <p:cNvPr id="78926" name="AutoShape 24"/>
              <p:cNvSpPr>
                <a:spLocks noChangeArrowheads="1"/>
              </p:cNvSpPr>
              <p:nvPr/>
            </p:nvSpPr>
            <p:spPr bwMode="auto">
              <a:xfrm>
                <a:off x="1377" y="1415"/>
                <a:ext cx="165" cy="94"/>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7" name="AutoShape 25"/>
              <p:cNvSpPr>
                <a:spLocks noChangeArrowheads="1"/>
              </p:cNvSpPr>
              <p:nvPr/>
            </p:nvSpPr>
            <p:spPr bwMode="auto">
              <a:xfrm>
                <a:off x="1694" y="1368"/>
                <a:ext cx="40" cy="113"/>
              </a:xfrm>
              <a:prstGeom prst="cube">
                <a:avLst>
                  <a:gd name="adj" fmla="val 24995"/>
                </a:avLst>
              </a:prstGeom>
              <a:solidFill>
                <a:schemeClr val="bg2"/>
              </a:solidFill>
              <a:ln w="12700">
                <a:solidFill>
                  <a:schemeClr val="tx1"/>
                </a:solidFill>
                <a:miter lim="800000"/>
                <a:headEnd/>
                <a:tailEnd/>
              </a:ln>
            </p:spPr>
            <p:txBody>
              <a:bodyPr wrap="none" anchor="ctr"/>
              <a:lstStyle/>
              <a:p>
                <a:endParaRPr lang="en-US" dirty="0">
                  <a:latin typeface="+mj-lt"/>
                </a:endParaRPr>
              </a:p>
            </p:txBody>
          </p:sp>
          <p:sp>
            <p:nvSpPr>
              <p:cNvPr id="78928" name="Freeform 26"/>
              <p:cNvSpPr>
                <a:spLocks/>
              </p:cNvSpPr>
              <p:nvPr/>
            </p:nvSpPr>
            <p:spPr bwMode="auto">
              <a:xfrm>
                <a:off x="1899" y="1436"/>
                <a:ext cx="121" cy="485"/>
              </a:xfrm>
              <a:custGeom>
                <a:avLst/>
                <a:gdLst>
                  <a:gd name="T0" fmla="*/ 0 w 121"/>
                  <a:gd name="T1" fmla="*/ 484 h 485"/>
                  <a:gd name="T2" fmla="*/ 0 w 121"/>
                  <a:gd name="T3" fmla="*/ 120 h 485"/>
                  <a:gd name="T4" fmla="*/ 120 w 121"/>
                  <a:gd name="T5" fmla="*/ 0 h 485"/>
                  <a:gd name="T6" fmla="*/ 120 w 121"/>
                  <a:gd name="T7" fmla="*/ 368 h 485"/>
                  <a:gd name="T8" fmla="*/ 0 w 121"/>
                  <a:gd name="T9" fmla="*/ 484 h 485"/>
                  <a:gd name="T10" fmla="*/ 0 60000 65536"/>
                  <a:gd name="T11" fmla="*/ 0 60000 65536"/>
                  <a:gd name="T12" fmla="*/ 0 60000 65536"/>
                  <a:gd name="T13" fmla="*/ 0 60000 65536"/>
                  <a:gd name="T14" fmla="*/ 0 60000 65536"/>
                  <a:gd name="T15" fmla="*/ 0 w 121"/>
                  <a:gd name="T16" fmla="*/ 0 h 485"/>
                  <a:gd name="T17" fmla="*/ 121 w 121"/>
                  <a:gd name="T18" fmla="*/ 485 h 485"/>
                </a:gdLst>
                <a:ahLst/>
                <a:cxnLst>
                  <a:cxn ang="T10">
                    <a:pos x="T0" y="T1"/>
                  </a:cxn>
                  <a:cxn ang="T11">
                    <a:pos x="T2" y="T3"/>
                  </a:cxn>
                  <a:cxn ang="T12">
                    <a:pos x="T4" y="T5"/>
                  </a:cxn>
                  <a:cxn ang="T13">
                    <a:pos x="T6" y="T7"/>
                  </a:cxn>
                  <a:cxn ang="T14">
                    <a:pos x="T8" y="T9"/>
                  </a:cxn>
                </a:cxnLst>
                <a:rect l="T15" t="T16" r="T17" b="T18"/>
                <a:pathLst>
                  <a:path w="121" h="485">
                    <a:moveTo>
                      <a:pt x="0" y="484"/>
                    </a:moveTo>
                    <a:lnTo>
                      <a:pt x="0" y="120"/>
                    </a:lnTo>
                    <a:lnTo>
                      <a:pt x="120" y="0"/>
                    </a:lnTo>
                    <a:lnTo>
                      <a:pt x="120" y="368"/>
                    </a:lnTo>
                    <a:lnTo>
                      <a:pt x="0" y="484"/>
                    </a:lnTo>
                  </a:path>
                </a:pathLst>
              </a:custGeom>
              <a:solidFill>
                <a:srgbClr val="FCD599"/>
              </a:solidFill>
              <a:ln w="12700" cap="rnd">
                <a:solidFill>
                  <a:schemeClr val="tx1"/>
                </a:solidFill>
                <a:round/>
                <a:headEnd/>
                <a:tailEnd/>
              </a:ln>
            </p:spPr>
            <p:txBody>
              <a:bodyPr/>
              <a:lstStyle/>
              <a:p>
                <a:endParaRPr lang="en-US" dirty="0">
                  <a:latin typeface="+mj-lt"/>
                </a:endParaRPr>
              </a:p>
            </p:txBody>
          </p:sp>
        </p:grpSp>
        <p:sp>
          <p:nvSpPr>
            <p:cNvPr id="78853" name="Rectangle 27"/>
            <p:cNvSpPr>
              <a:spLocks noChangeArrowheads="1"/>
            </p:cNvSpPr>
            <p:nvPr/>
          </p:nvSpPr>
          <p:spPr bwMode="auto">
            <a:xfrm>
              <a:off x="3838575" y="2422525"/>
              <a:ext cx="1563688" cy="666750"/>
            </a:xfrm>
            <a:prstGeom prst="rect">
              <a:avLst/>
            </a:prstGeom>
            <a:noFill/>
            <a:ln w="12700">
              <a:noFill/>
              <a:miter lim="800000"/>
              <a:headEnd/>
              <a:tailEnd/>
            </a:ln>
          </p:spPr>
          <p:txBody>
            <a:bodyPr wrap="none" lIns="115888" tIns="58738" rIns="115888" bIns="58738">
              <a:spAutoFit/>
            </a:bodyPr>
            <a:lstStyle/>
            <a:p>
              <a:pPr algn="ctr" defTabSz="1487488" eaLnBrk="0" hangingPunct="0"/>
              <a:r>
                <a:rPr lang="en-US" sz="1800" dirty="0">
                  <a:latin typeface="+mj-lt"/>
                </a:rPr>
                <a:t>QMI</a:t>
              </a:r>
              <a:br>
                <a:rPr lang="en-US" sz="1800" dirty="0">
                  <a:latin typeface="+mj-lt"/>
                </a:rPr>
              </a:br>
              <a:r>
                <a:rPr lang="en-US" sz="1800" dirty="0">
                  <a:latin typeface="+mj-lt"/>
                </a:rPr>
                <a:t>(Site 10-100)</a:t>
              </a:r>
            </a:p>
          </p:txBody>
        </p:sp>
        <p:sp>
          <p:nvSpPr>
            <p:cNvPr id="273436" name="Rectangle 28"/>
            <p:cNvSpPr>
              <a:spLocks noChangeArrowheads="1"/>
            </p:cNvSpPr>
            <p:nvPr/>
          </p:nvSpPr>
          <p:spPr bwMode="auto">
            <a:xfrm>
              <a:off x="2322513" y="3062288"/>
              <a:ext cx="1265237"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1000</a:t>
              </a:r>
              <a:endParaRPr lang="en-US" sz="1600" dirty="0">
                <a:latin typeface="+mj-lt"/>
              </a:endParaRPr>
            </a:p>
          </p:txBody>
        </p:sp>
        <p:sp>
          <p:nvSpPr>
            <p:cNvPr id="273437" name="Rectangle 29"/>
            <p:cNvSpPr>
              <a:spLocks noChangeArrowheads="1"/>
            </p:cNvSpPr>
            <p:nvPr/>
          </p:nvSpPr>
          <p:spPr bwMode="auto">
            <a:xfrm>
              <a:off x="1125538" y="3978275"/>
              <a:ext cx="7026275" cy="355600"/>
            </a:xfrm>
            <a:prstGeom prst="rect">
              <a:avLst/>
            </a:prstGeom>
            <a:solidFill>
              <a:srgbClr val="002060"/>
            </a:solidFill>
            <a:ln w="12700">
              <a:noFill/>
              <a:miter lim="800000"/>
              <a:headEnd/>
              <a:tailEnd/>
            </a:ln>
            <a:effectLst>
              <a:outerShdw dist="107763" dir="2700000" algn="ctr" rotWithShape="0">
                <a:schemeClr val="bg2"/>
              </a:outerShdw>
            </a:effectLst>
          </p:spPr>
          <p:txBody>
            <a:bodyPr wrap="none" lIns="46038" tIns="46038" rIns="46038" bIns="46038" anchor="ctr" anchorCtr="1"/>
            <a:lstStyle/>
            <a:p>
              <a:pPr algn="ctr" eaLnBrk="0" hangingPunct="0">
                <a:defRPr/>
              </a:pPr>
              <a:r>
                <a:rPr lang="en-US" sz="1800" b="1" dirty="0">
                  <a:solidFill>
                    <a:schemeClr val="bg1"/>
                  </a:solidFill>
                  <a:latin typeface="+mj-lt"/>
                </a:rPr>
                <a:t>Shop Calendar</a:t>
              </a:r>
            </a:p>
          </p:txBody>
        </p:sp>
        <p:sp>
          <p:nvSpPr>
            <p:cNvPr id="273438" name="Rectangle 30"/>
            <p:cNvSpPr>
              <a:spLocks noChangeArrowheads="1"/>
            </p:cNvSpPr>
            <p:nvPr/>
          </p:nvSpPr>
          <p:spPr bwMode="auto">
            <a:xfrm>
              <a:off x="1114425" y="4325938"/>
              <a:ext cx="7040563" cy="11303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57" name="Rectangle 31"/>
            <p:cNvSpPr>
              <a:spLocks noChangeArrowheads="1"/>
            </p:cNvSpPr>
            <p:nvPr/>
          </p:nvSpPr>
          <p:spPr bwMode="auto">
            <a:xfrm>
              <a:off x="5137150"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8" name="Rectangle 32"/>
            <p:cNvSpPr>
              <a:spLocks noChangeArrowheads="1"/>
            </p:cNvSpPr>
            <p:nvPr/>
          </p:nvSpPr>
          <p:spPr bwMode="auto">
            <a:xfrm>
              <a:off x="615473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59" name="Rectangle 33"/>
            <p:cNvSpPr>
              <a:spLocks noChangeArrowheads="1"/>
            </p:cNvSpPr>
            <p:nvPr/>
          </p:nvSpPr>
          <p:spPr bwMode="auto">
            <a:xfrm>
              <a:off x="717232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0" name="Rectangle 34"/>
            <p:cNvSpPr>
              <a:spLocks noChangeArrowheads="1"/>
            </p:cNvSpPr>
            <p:nvPr/>
          </p:nvSpPr>
          <p:spPr bwMode="auto">
            <a:xfrm>
              <a:off x="4121150" y="4319588"/>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1" name="Rectangle 35"/>
            <p:cNvSpPr>
              <a:spLocks noChangeArrowheads="1"/>
            </p:cNvSpPr>
            <p:nvPr/>
          </p:nvSpPr>
          <p:spPr bwMode="auto">
            <a:xfrm>
              <a:off x="3103563"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2" name="Rectangle 36"/>
            <p:cNvSpPr>
              <a:spLocks noChangeArrowheads="1"/>
            </p:cNvSpPr>
            <p:nvPr/>
          </p:nvSpPr>
          <p:spPr bwMode="auto">
            <a:xfrm>
              <a:off x="2085975" y="4319588"/>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3" name="Rectangle 37"/>
            <p:cNvSpPr>
              <a:spLocks noChangeArrowheads="1"/>
            </p:cNvSpPr>
            <p:nvPr/>
          </p:nvSpPr>
          <p:spPr bwMode="auto">
            <a:xfrm>
              <a:off x="1068388" y="4319588"/>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64" name="Text Box 38"/>
            <p:cNvSpPr txBox="1">
              <a:spLocks noChangeArrowheads="1"/>
            </p:cNvSpPr>
            <p:nvPr/>
          </p:nvSpPr>
          <p:spPr bwMode="auto">
            <a:xfrm>
              <a:off x="1114425"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65" name="Text Box 39"/>
            <p:cNvSpPr txBox="1">
              <a:spLocks noChangeArrowheads="1"/>
            </p:cNvSpPr>
            <p:nvPr/>
          </p:nvSpPr>
          <p:spPr bwMode="auto">
            <a:xfrm>
              <a:off x="3155950"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66" name="Text Box 40"/>
            <p:cNvSpPr txBox="1">
              <a:spLocks noChangeArrowheads="1"/>
            </p:cNvSpPr>
            <p:nvPr/>
          </p:nvSpPr>
          <p:spPr bwMode="auto">
            <a:xfrm>
              <a:off x="41735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67" name="Text Box 41"/>
            <p:cNvSpPr txBox="1">
              <a:spLocks noChangeArrowheads="1"/>
            </p:cNvSpPr>
            <p:nvPr/>
          </p:nvSpPr>
          <p:spPr bwMode="auto">
            <a:xfrm>
              <a:off x="2098675" y="4419600"/>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68" name="Text Box 42"/>
            <p:cNvSpPr txBox="1">
              <a:spLocks noChangeArrowheads="1"/>
            </p:cNvSpPr>
            <p:nvPr/>
          </p:nvSpPr>
          <p:spPr bwMode="auto">
            <a:xfrm>
              <a:off x="5180013"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69" name="Text Box 43"/>
            <p:cNvSpPr txBox="1">
              <a:spLocks noChangeArrowheads="1"/>
            </p:cNvSpPr>
            <p:nvPr/>
          </p:nvSpPr>
          <p:spPr bwMode="auto">
            <a:xfrm>
              <a:off x="623093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70" name="Text Box 44"/>
            <p:cNvSpPr txBox="1">
              <a:spLocks noChangeArrowheads="1"/>
            </p:cNvSpPr>
            <p:nvPr/>
          </p:nvSpPr>
          <p:spPr bwMode="auto">
            <a:xfrm>
              <a:off x="7215188" y="4419600"/>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71" name="Line 45"/>
            <p:cNvSpPr>
              <a:spLocks noChangeShapeType="1"/>
            </p:cNvSpPr>
            <p:nvPr/>
          </p:nvSpPr>
          <p:spPr bwMode="auto">
            <a:xfrm>
              <a:off x="20732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2" name="Line 46"/>
            <p:cNvSpPr>
              <a:spLocks noChangeShapeType="1"/>
            </p:cNvSpPr>
            <p:nvPr/>
          </p:nvSpPr>
          <p:spPr bwMode="auto">
            <a:xfrm>
              <a:off x="3100388"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3" name="Line 47"/>
            <p:cNvSpPr>
              <a:spLocks noChangeShapeType="1"/>
            </p:cNvSpPr>
            <p:nvPr/>
          </p:nvSpPr>
          <p:spPr bwMode="auto">
            <a:xfrm>
              <a:off x="4117975"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4" name="Line 48"/>
            <p:cNvSpPr>
              <a:spLocks noChangeShapeType="1"/>
            </p:cNvSpPr>
            <p:nvPr/>
          </p:nvSpPr>
          <p:spPr bwMode="auto">
            <a:xfrm>
              <a:off x="5135563"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5" name="Line 49"/>
            <p:cNvSpPr>
              <a:spLocks noChangeShapeType="1"/>
            </p:cNvSpPr>
            <p:nvPr/>
          </p:nvSpPr>
          <p:spPr bwMode="auto">
            <a:xfrm>
              <a:off x="6153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6" name="Line 50"/>
            <p:cNvSpPr>
              <a:spLocks noChangeShapeType="1"/>
            </p:cNvSpPr>
            <p:nvPr/>
          </p:nvSpPr>
          <p:spPr bwMode="auto">
            <a:xfrm>
              <a:off x="7169150" y="4329113"/>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877" name="Line 51"/>
            <p:cNvSpPr>
              <a:spLocks noChangeShapeType="1"/>
            </p:cNvSpPr>
            <p:nvPr/>
          </p:nvSpPr>
          <p:spPr bwMode="auto">
            <a:xfrm flipH="1">
              <a:off x="1114425" y="4344988"/>
              <a:ext cx="946150" cy="1122362"/>
            </a:xfrm>
            <a:prstGeom prst="line">
              <a:avLst/>
            </a:prstGeom>
            <a:noFill/>
            <a:ln w="38100">
              <a:solidFill>
                <a:srgbClr val="808080"/>
              </a:solidFill>
              <a:round/>
              <a:headEnd/>
              <a:tailEnd/>
            </a:ln>
          </p:spPr>
          <p:txBody>
            <a:bodyPr/>
            <a:lstStyle/>
            <a:p>
              <a:endParaRPr lang="en-US" dirty="0">
                <a:latin typeface="+mj-lt"/>
              </a:endParaRPr>
            </a:p>
          </p:txBody>
        </p:sp>
        <p:sp>
          <p:nvSpPr>
            <p:cNvPr id="78878" name="Line 52"/>
            <p:cNvSpPr>
              <a:spLocks noChangeShapeType="1"/>
            </p:cNvSpPr>
            <p:nvPr/>
          </p:nvSpPr>
          <p:spPr bwMode="auto">
            <a:xfrm flipH="1">
              <a:off x="7189788" y="4306888"/>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879" name="Text Box 53"/>
            <p:cNvSpPr txBox="1">
              <a:spLocks noChangeArrowheads="1"/>
            </p:cNvSpPr>
            <p:nvPr/>
          </p:nvSpPr>
          <p:spPr bwMode="auto">
            <a:xfrm>
              <a:off x="2098675" y="4584700"/>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a:t>
              </a:r>
            </a:p>
          </p:txBody>
        </p:sp>
        <p:sp>
          <p:nvSpPr>
            <p:cNvPr id="78880" name="Text Box 54"/>
            <p:cNvSpPr txBox="1">
              <a:spLocks noChangeArrowheads="1"/>
            </p:cNvSpPr>
            <p:nvPr/>
          </p:nvSpPr>
          <p:spPr bwMode="auto">
            <a:xfrm>
              <a:off x="313848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2</a:t>
              </a:r>
            </a:p>
          </p:txBody>
        </p:sp>
        <p:sp>
          <p:nvSpPr>
            <p:cNvPr id="78881" name="Text Box 55"/>
            <p:cNvSpPr txBox="1">
              <a:spLocks noChangeArrowheads="1"/>
            </p:cNvSpPr>
            <p:nvPr/>
          </p:nvSpPr>
          <p:spPr bwMode="auto">
            <a:xfrm>
              <a:off x="41497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3</a:t>
              </a:r>
            </a:p>
          </p:txBody>
        </p:sp>
        <p:sp>
          <p:nvSpPr>
            <p:cNvPr id="78882" name="Text Box 56"/>
            <p:cNvSpPr txBox="1">
              <a:spLocks noChangeArrowheads="1"/>
            </p:cNvSpPr>
            <p:nvPr/>
          </p:nvSpPr>
          <p:spPr bwMode="auto">
            <a:xfrm>
              <a:off x="5176838"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4</a:t>
              </a:r>
            </a:p>
          </p:txBody>
        </p:sp>
        <p:sp>
          <p:nvSpPr>
            <p:cNvPr id="78883" name="Text Box 57"/>
            <p:cNvSpPr txBox="1">
              <a:spLocks noChangeArrowheads="1"/>
            </p:cNvSpPr>
            <p:nvPr/>
          </p:nvSpPr>
          <p:spPr bwMode="auto">
            <a:xfrm>
              <a:off x="6207125" y="4584700"/>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5</a:t>
              </a:r>
            </a:p>
          </p:txBody>
        </p:sp>
        <p:sp>
          <p:nvSpPr>
            <p:cNvPr id="273466" name="Rectangle 58"/>
            <p:cNvSpPr>
              <a:spLocks noChangeArrowheads="1"/>
            </p:cNvSpPr>
            <p:nvPr/>
          </p:nvSpPr>
          <p:spPr bwMode="auto">
            <a:xfrm>
              <a:off x="1114425" y="5446713"/>
              <a:ext cx="7040563" cy="1054100"/>
            </a:xfrm>
            <a:prstGeom prst="rect">
              <a:avLst/>
            </a:prstGeom>
            <a:solidFill>
              <a:srgbClr val="F8F8F8"/>
            </a:solidFill>
            <a:ln w="28575">
              <a:no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78885" name="Rectangle 59"/>
            <p:cNvSpPr>
              <a:spLocks noChangeArrowheads="1"/>
            </p:cNvSpPr>
            <p:nvPr/>
          </p:nvSpPr>
          <p:spPr bwMode="auto">
            <a:xfrm>
              <a:off x="5137150"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6" name="Rectangle 60"/>
            <p:cNvSpPr>
              <a:spLocks noChangeArrowheads="1"/>
            </p:cNvSpPr>
            <p:nvPr/>
          </p:nvSpPr>
          <p:spPr bwMode="auto">
            <a:xfrm>
              <a:off x="615473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7" name="Rectangle 61"/>
            <p:cNvSpPr>
              <a:spLocks noChangeArrowheads="1"/>
            </p:cNvSpPr>
            <p:nvPr/>
          </p:nvSpPr>
          <p:spPr bwMode="auto">
            <a:xfrm>
              <a:off x="717232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8" name="Rectangle 62"/>
            <p:cNvSpPr>
              <a:spLocks noChangeArrowheads="1"/>
            </p:cNvSpPr>
            <p:nvPr/>
          </p:nvSpPr>
          <p:spPr bwMode="auto">
            <a:xfrm>
              <a:off x="4121150" y="5459413"/>
              <a:ext cx="1016000"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89" name="Rectangle 63"/>
            <p:cNvSpPr>
              <a:spLocks noChangeArrowheads="1"/>
            </p:cNvSpPr>
            <p:nvPr/>
          </p:nvSpPr>
          <p:spPr bwMode="auto">
            <a:xfrm>
              <a:off x="3103563"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0" name="Rectangle 64"/>
            <p:cNvSpPr>
              <a:spLocks noChangeArrowheads="1"/>
            </p:cNvSpPr>
            <p:nvPr/>
          </p:nvSpPr>
          <p:spPr bwMode="auto">
            <a:xfrm>
              <a:off x="2085975" y="5459413"/>
              <a:ext cx="1017588"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1" name="Rectangle 65"/>
            <p:cNvSpPr>
              <a:spLocks noChangeArrowheads="1"/>
            </p:cNvSpPr>
            <p:nvPr/>
          </p:nvSpPr>
          <p:spPr bwMode="auto">
            <a:xfrm>
              <a:off x="1068388" y="5459413"/>
              <a:ext cx="1017587" cy="844550"/>
            </a:xfrm>
            <a:prstGeom prst="rect">
              <a:avLst/>
            </a:prstGeom>
            <a:noFill/>
            <a:ln w="38100">
              <a:noFill/>
              <a:miter lim="800000"/>
              <a:headEnd/>
              <a:tailEnd/>
            </a:ln>
          </p:spPr>
          <p:txBody>
            <a:bodyPr/>
            <a:lstStyle/>
            <a:p>
              <a:pPr>
                <a:lnSpc>
                  <a:spcPct val="90000"/>
                </a:lnSpc>
                <a:spcBef>
                  <a:spcPct val="30000"/>
                </a:spcBef>
                <a:buClr>
                  <a:srgbClr val="890C4C"/>
                </a:buClr>
                <a:buFont typeface="Webdings" pitchFamily="18" charset="2"/>
                <a:buNone/>
              </a:pPr>
              <a:endParaRPr lang="en-US" sz="2000" dirty="0">
                <a:latin typeface="+mj-lt"/>
              </a:endParaRPr>
            </a:p>
          </p:txBody>
        </p:sp>
        <p:sp>
          <p:nvSpPr>
            <p:cNvPr id="78892" name="Text Box 66"/>
            <p:cNvSpPr txBox="1">
              <a:spLocks noChangeArrowheads="1"/>
            </p:cNvSpPr>
            <p:nvPr/>
          </p:nvSpPr>
          <p:spPr bwMode="auto">
            <a:xfrm>
              <a:off x="1114425"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Sunday</a:t>
              </a:r>
            </a:p>
          </p:txBody>
        </p:sp>
        <p:sp>
          <p:nvSpPr>
            <p:cNvPr id="78893" name="Text Box 67"/>
            <p:cNvSpPr txBox="1">
              <a:spLocks noChangeArrowheads="1"/>
            </p:cNvSpPr>
            <p:nvPr/>
          </p:nvSpPr>
          <p:spPr bwMode="auto">
            <a:xfrm>
              <a:off x="3155950"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Tuesday</a:t>
              </a:r>
            </a:p>
          </p:txBody>
        </p:sp>
        <p:sp>
          <p:nvSpPr>
            <p:cNvPr id="78894" name="Text Box 68"/>
            <p:cNvSpPr txBox="1">
              <a:spLocks noChangeArrowheads="1"/>
            </p:cNvSpPr>
            <p:nvPr/>
          </p:nvSpPr>
          <p:spPr bwMode="auto">
            <a:xfrm>
              <a:off x="41735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Wednesday</a:t>
              </a:r>
            </a:p>
          </p:txBody>
        </p:sp>
        <p:sp>
          <p:nvSpPr>
            <p:cNvPr id="78895" name="Text Box 69"/>
            <p:cNvSpPr txBox="1">
              <a:spLocks noChangeArrowheads="1"/>
            </p:cNvSpPr>
            <p:nvPr/>
          </p:nvSpPr>
          <p:spPr bwMode="auto">
            <a:xfrm>
              <a:off x="2098675" y="5559425"/>
              <a:ext cx="938213"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Monday</a:t>
              </a:r>
            </a:p>
          </p:txBody>
        </p:sp>
        <p:sp>
          <p:nvSpPr>
            <p:cNvPr id="78896" name="Text Box 70"/>
            <p:cNvSpPr txBox="1">
              <a:spLocks noChangeArrowheads="1"/>
            </p:cNvSpPr>
            <p:nvPr/>
          </p:nvSpPr>
          <p:spPr bwMode="auto">
            <a:xfrm>
              <a:off x="5180013"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Thursday</a:t>
              </a:r>
            </a:p>
          </p:txBody>
        </p:sp>
        <p:sp>
          <p:nvSpPr>
            <p:cNvPr id="78897" name="Text Box 71"/>
            <p:cNvSpPr txBox="1">
              <a:spLocks noChangeArrowheads="1"/>
            </p:cNvSpPr>
            <p:nvPr/>
          </p:nvSpPr>
          <p:spPr bwMode="auto">
            <a:xfrm>
              <a:off x="623093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Friday</a:t>
              </a:r>
            </a:p>
          </p:txBody>
        </p:sp>
        <p:sp>
          <p:nvSpPr>
            <p:cNvPr id="78898" name="Text Box 72"/>
            <p:cNvSpPr txBox="1">
              <a:spLocks noChangeArrowheads="1"/>
            </p:cNvSpPr>
            <p:nvPr/>
          </p:nvSpPr>
          <p:spPr bwMode="auto">
            <a:xfrm>
              <a:off x="7215188" y="5559425"/>
              <a:ext cx="936625" cy="244475"/>
            </a:xfrm>
            <a:prstGeom prst="rect">
              <a:avLst/>
            </a:prstGeom>
            <a:noFill/>
            <a:ln w="38100">
              <a:noFill/>
              <a:miter lim="800000"/>
              <a:headEnd/>
              <a:tailEnd/>
            </a:ln>
          </p:spPr>
          <p:txBody>
            <a:bodyPr>
              <a:spAutoFit/>
            </a:bodyPr>
            <a:lstStyle/>
            <a:p>
              <a:pPr algn="ctr" eaLnBrk="0" hangingPunct="0">
                <a:spcBef>
                  <a:spcPct val="50000"/>
                </a:spcBef>
              </a:pPr>
              <a:r>
                <a:rPr lang="en-US" sz="1000" dirty="0">
                  <a:latin typeface="+mj-lt"/>
                </a:rPr>
                <a:t>Saturday</a:t>
              </a:r>
            </a:p>
          </p:txBody>
        </p:sp>
        <p:sp>
          <p:nvSpPr>
            <p:cNvPr id="78899" name="Line 73"/>
            <p:cNvSpPr>
              <a:spLocks noChangeShapeType="1"/>
            </p:cNvSpPr>
            <p:nvPr/>
          </p:nvSpPr>
          <p:spPr bwMode="auto">
            <a:xfrm>
              <a:off x="20732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0" name="Line 74"/>
            <p:cNvSpPr>
              <a:spLocks noChangeShapeType="1"/>
            </p:cNvSpPr>
            <p:nvPr/>
          </p:nvSpPr>
          <p:spPr bwMode="auto">
            <a:xfrm>
              <a:off x="3100388"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1" name="Line 75"/>
            <p:cNvSpPr>
              <a:spLocks noChangeShapeType="1"/>
            </p:cNvSpPr>
            <p:nvPr/>
          </p:nvSpPr>
          <p:spPr bwMode="auto">
            <a:xfrm>
              <a:off x="4117975"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2" name="Line 76"/>
            <p:cNvSpPr>
              <a:spLocks noChangeShapeType="1"/>
            </p:cNvSpPr>
            <p:nvPr/>
          </p:nvSpPr>
          <p:spPr bwMode="auto">
            <a:xfrm>
              <a:off x="5135563"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3" name="Line 77"/>
            <p:cNvSpPr>
              <a:spLocks noChangeShapeType="1"/>
            </p:cNvSpPr>
            <p:nvPr/>
          </p:nvSpPr>
          <p:spPr bwMode="auto">
            <a:xfrm>
              <a:off x="6153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4" name="Line 78"/>
            <p:cNvSpPr>
              <a:spLocks noChangeShapeType="1"/>
            </p:cNvSpPr>
            <p:nvPr/>
          </p:nvSpPr>
          <p:spPr bwMode="auto">
            <a:xfrm>
              <a:off x="7169150" y="5468938"/>
              <a:ext cx="0" cy="1104900"/>
            </a:xfrm>
            <a:prstGeom prst="line">
              <a:avLst/>
            </a:prstGeom>
            <a:noFill/>
            <a:ln w="38100">
              <a:solidFill>
                <a:srgbClr val="808080"/>
              </a:solidFill>
              <a:round/>
              <a:headEnd/>
              <a:tailEnd/>
            </a:ln>
          </p:spPr>
          <p:txBody>
            <a:bodyPr/>
            <a:lstStyle/>
            <a:p>
              <a:endParaRPr lang="en-US" dirty="0">
                <a:latin typeface="+mj-lt"/>
              </a:endParaRPr>
            </a:p>
          </p:txBody>
        </p:sp>
        <p:sp>
          <p:nvSpPr>
            <p:cNvPr id="78905" name="Line 79"/>
            <p:cNvSpPr>
              <a:spLocks noChangeShapeType="1"/>
            </p:cNvSpPr>
            <p:nvPr/>
          </p:nvSpPr>
          <p:spPr bwMode="auto">
            <a:xfrm flipH="1">
              <a:off x="1143000" y="5437188"/>
              <a:ext cx="917575" cy="1055687"/>
            </a:xfrm>
            <a:prstGeom prst="line">
              <a:avLst/>
            </a:prstGeom>
            <a:noFill/>
            <a:ln w="38100">
              <a:solidFill>
                <a:srgbClr val="808080"/>
              </a:solidFill>
              <a:round/>
              <a:headEnd/>
              <a:tailEnd/>
            </a:ln>
          </p:spPr>
          <p:txBody>
            <a:bodyPr/>
            <a:lstStyle/>
            <a:p>
              <a:endParaRPr lang="en-US" dirty="0">
                <a:latin typeface="+mj-lt"/>
              </a:endParaRPr>
            </a:p>
          </p:txBody>
        </p:sp>
        <p:sp>
          <p:nvSpPr>
            <p:cNvPr id="78906" name="Line 80"/>
            <p:cNvSpPr>
              <a:spLocks noChangeShapeType="1"/>
            </p:cNvSpPr>
            <p:nvPr/>
          </p:nvSpPr>
          <p:spPr bwMode="auto">
            <a:xfrm flipH="1">
              <a:off x="7256463" y="5408613"/>
              <a:ext cx="936625" cy="1150937"/>
            </a:xfrm>
            <a:prstGeom prst="line">
              <a:avLst/>
            </a:prstGeom>
            <a:noFill/>
            <a:ln w="38100">
              <a:solidFill>
                <a:srgbClr val="808080"/>
              </a:solidFill>
              <a:round/>
              <a:headEnd/>
              <a:tailEnd/>
            </a:ln>
          </p:spPr>
          <p:txBody>
            <a:bodyPr/>
            <a:lstStyle/>
            <a:p>
              <a:endParaRPr lang="en-US" dirty="0">
                <a:latin typeface="+mj-lt"/>
              </a:endParaRPr>
            </a:p>
          </p:txBody>
        </p:sp>
        <p:sp>
          <p:nvSpPr>
            <p:cNvPr id="78907" name="Text Box 81"/>
            <p:cNvSpPr txBox="1">
              <a:spLocks noChangeArrowheads="1"/>
            </p:cNvSpPr>
            <p:nvPr/>
          </p:nvSpPr>
          <p:spPr bwMode="auto">
            <a:xfrm>
              <a:off x="2098675" y="5724525"/>
              <a:ext cx="938213"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6</a:t>
              </a:r>
            </a:p>
          </p:txBody>
        </p:sp>
        <p:sp>
          <p:nvSpPr>
            <p:cNvPr id="78908" name="Text Box 82"/>
            <p:cNvSpPr txBox="1">
              <a:spLocks noChangeArrowheads="1"/>
            </p:cNvSpPr>
            <p:nvPr/>
          </p:nvSpPr>
          <p:spPr bwMode="auto">
            <a:xfrm>
              <a:off x="313848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7</a:t>
              </a:r>
            </a:p>
          </p:txBody>
        </p:sp>
        <p:sp>
          <p:nvSpPr>
            <p:cNvPr id="78909" name="Text Box 83"/>
            <p:cNvSpPr txBox="1">
              <a:spLocks noChangeArrowheads="1"/>
            </p:cNvSpPr>
            <p:nvPr/>
          </p:nvSpPr>
          <p:spPr bwMode="auto">
            <a:xfrm>
              <a:off x="41497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8</a:t>
              </a:r>
            </a:p>
          </p:txBody>
        </p:sp>
        <p:sp>
          <p:nvSpPr>
            <p:cNvPr id="78910" name="Text Box 84"/>
            <p:cNvSpPr txBox="1">
              <a:spLocks noChangeArrowheads="1"/>
            </p:cNvSpPr>
            <p:nvPr/>
          </p:nvSpPr>
          <p:spPr bwMode="auto">
            <a:xfrm>
              <a:off x="5176838"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9</a:t>
              </a:r>
            </a:p>
          </p:txBody>
        </p:sp>
        <p:sp>
          <p:nvSpPr>
            <p:cNvPr id="78911" name="Text Box 85"/>
            <p:cNvSpPr txBox="1">
              <a:spLocks noChangeArrowheads="1"/>
            </p:cNvSpPr>
            <p:nvPr/>
          </p:nvSpPr>
          <p:spPr bwMode="auto">
            <a:xfrm>
              <a:off x="6207125" y="5724525"/>
              <a:ext cx="936625" cy="793750"/>
            </a:xfrm>
            <a:prstGeom prst="rect">
              <a:avLst/>
            </a:prstGeom>
            <a:noFill/>
            <a:ln w="38100">
              <a:noFill/>
              <a:miter lim="800000"/>
              <a:headEnd/>
              <a:tailEnd/>
            </a:ln>
          </p:spPr>
          <p:txBody>
            <a:bodyPr>
              <a:spAutoFit/>
            </a:bodyPr>
            <a:lstStyle/>
            <a:p>
              <a:pPr algn="ctr" eaLnBrk="0" hangingPunct="0">
                <a:spcBef>
                  <a:spcPct val="50000"/>
                </a:spcBef>
              </a:pPr>
              <a:r>
                <a:rPr lang="en-US" sz="4600" dirty="0">
                  <a:latin typeface="+mj-lt"/>
                </a:rPr>
                <a:t>10</a:t>
              </a:r>
            </a:p>
          </p:txBody>
        </p:sp>
        <p:sp>
          <p:nvSpPr>
            <p:cNvPr id="78912" name="Line 86"/>
            <p:cNvSpPr>
              <a:spLocks noChangeShapeType="1"/>
            </p:cNvSpPr>
            <p:nvPr/>
          </p:nvSpPr>
          <p:spPr bwMode="auto">
            <a:xfrm>
              <a:off x="1120775" y="5448300"/>
              <a:ext cx="7050088" cy="0"/>
            </a:xfrm>
            <a:prstGeom prst="line">
              <a:avLst/>
            </a:prstGeom>
            <a:noFill/>
            <a:ln w="38100">
              <a:solidFill>
                <a:srgbClr val="808080"/>
              </a:solidFill>
              <a:round/>
              <a:headEnd/>
              <a:tailEnd/>
            </a:ln>
          </p:spPr>
          <p:txBody>
            <a:bodyPr/>
            <a:lstStyle/>
            <a:p>
              <a:endParaRPr lang="en-US" dirty="0">
                <a:latin typeface="+mj-lt"/>
              </a:endParaRPr>
            </a:p>
          </p:txBody>
        </p:sp>
        <p:sp>
          <p:nvSpPr>
            <p:cNvPr id="273495" name="Rectangle 87"/>
            <p:cNvSpPr>
              <a:spLocks noChangeArrowheads="1"/>
            </p:cNvSpPr>
            <p:nvPr/>
          </p:nvSpPr>
          <p:spPr bwMode="auto">
            <a:xfrm>
              <a:off x="3959225"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a:latin typeface="+mj-lt"/>
                </a:rPr>
                <a:t>ASM</a:t>
              </a:r>
            </a:p>
          </p:txBody>
        </p:sp>
        <p:sp>
          <p:nvSpPr>
            <p:cNvPr id="273496" name="Rectangle 88"/>
            <p:cNvSpPr>
              <a:spLocks noChangeArrowheads="1"/>
            </p:cNvSpPr>
            <p:nvPr/>
          </p:nvSpPr>
          <p:spPr bwMode="auto">
            <a:xfrm>
              <a:off x="5594350" y="3062288"/>
              <a:ext cx="1265238" cy="787400"/>
            </a:xfrm>
            <a:prstGeom prst="rect">
              <a:avLst/>
            </a:prstGeom>
            <a:ln>
              <a:headEnd/>
              <a:tailEnd/>
            </a:ln>
          </p:spPr>
          <p:style>
            <a:lnRef idx="1">
              <a:schemeClr val="accent2"/>
            </a:lnRef>
            <a:fillRef idx="2">
              <a:schemeClr val="accent2"/>
            </a:fillRef>
            <a:effectRef idx="1">
              <a:schemeClr val="accent2"/>
            </a:effectRef>
            <a:fontRef idx="minor">
              <a:schemeClr val="dk1"/>
            </a:fontRef>
          </p:style>
          <p:txBody>
            <a:bodyPr wrap="none" lIns="65088" tIns="31750" rIns="65088" bIns="31750" anchor="ctr"/>
            <a:lstStyle/>
            <a:p>
              <a:pPr algn="ctr" defTabSz="447675" eaLnBrk="0" hangingPunct="0">
                <a:defRPr/>
              </a:pPr>
              <a:r>
                <a:rPr lang="en-US" sz="1600" dirty="0">
                  <a:latin typeface="+mj-lt"/>
                </a:rPr>
                <a:t>Work Center </a:t>
              </a:r>
              <a:br>
                <a:rPr lang="en-US" sz="1600" dirty="0">
                  <a:latin typeface="+mj-lt"/>
                </a:rPr>
              </a:br>
              <a:r>
                <a:rPr lang="en-US" sz="1600" dirty="0" smtClean="0">
                  <a:latin typeface="+mj-lt"/>
                </a:rPr>
                <a:t>2000</a:t>
              </a:r>
              <a:endParaRPr lang="en-US" sz="1600" dirty="0">
                <a:latin typeface="+mj-lt"/>
              </a:endParaRPr>
            </a:p>
          </p:txBody>
        </p:sp>
      </p:grpSp>
      <p:sp>
        <p:nvSpPr>
          <p:cNvPr id="82" name="Title 81"/>
          <p:cNvSpPr>
            <a:spLocks noGrp="1"/>
          </p:cNvSpPr>
          <p:nvPr>
            <p:ph type="title"/>
          </p:nvPr>
        </p:nvSpPr>
        <p:spPr/>
        <p:txBody>
          <a:bodyPr>
            <a:normAutofit/>
          </a:bodyPr>
          <a:lstStyle/>
          <a:p>
            <a:r>
              <a:rPr lang="en-US" dirty="0" smtClean="0"/>
              <a:t>Shop Calendar</a:t>
            </a:r>
            <a:endParaRPr lang="en-US" dirty="0"/>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Title 50"/>
          <p:cNvSpPr>
            <a:spLocks noGrp="1"/>
          </p:cNvSpPr>
          <p:nvPr>
            <p:ph type="title"/>
          </p:nvPr>
        </p:nvSpPr>
        <p:spPr/>
        <p:txBody>
          <a:bodyPr>
            <a:normAutofit/>
          </a:bodyPr>
          <a:lstStyle/>
          <a:p>
            <a:r>
              <a:rPr lang="en-US" dirty="0" smtClean="0"/>
              <a:t>Departments, Work Centers, Machines</a:t>
            </a:r>
            <a:endParaRPr lang="en-US" dirty="0"/>
          </a:p>
        </p:txBody>
      </p:sp>
      <p:grpSp>
        <p:nvGrpSpPr>
          <p:cNvPr id="2" name="Group 51"/>
          <p:cNvGrpSpPr/>
          <p:nvPr/>
        </p:nvGrpSpPr>
        <p:grpSpPr>
          <a:xfrm>
            <a:off x="1238348" y="766482"/>
            <a:ext cx="6669088" cy="5487916"/>
            <a:chOff x="1247775" y="1190625"/>
            <a:chExt cx="6669088" cy="5487988"/>
          </a:xfrm>
        </p:grpSpPr>
        <p:sp>
          <p:nvSpPr>
            <p:cNvPr id="275537" name="Rectangle 81"/>
            <p:cNvSpPr>
              <a:spLocks noChangeArrowheads="1"/>
            </p:cNvSpPr>
            <p:nvPr/>
          </p:nvSpPr>
          <p:spPr bwMode="auto">
            <a:xfrm>
              <a:off x="1247775" y="1190625"/>
              <a:ext cx="6669088" cy="5487988"/>
            </a:xfrm>
            <a:prstGeom prst="rect">
              <a:avLst/>
            </a:prstGeom>
            <a:ln>
              <a:headEnd/>
              <a:tailEnd/>
            </a:ln>
          </p:spPr>
          <p:style>
            <a:lnRef idx="1">
              <a:schemeClr val="accent4"/>
            </a:lnRef>
            <a:fillRef idx="3">
              <a:schemeClr val="accent4"/>
            </a:fillRef>
            <a:effectRef idx="2">
              <a:schemeClr val="accent4"/>
            </a:effectRef>
            <a:fontRef idx="minor">
              <a:schemeClr val="lt1"/>
            </a:fontRef>
          </p:style>
          <p:txBody>
            <a:bodyPr wrap="none" lIns="90488" tIns="44450" rIns="90488" bIns="44450" anchor="ctr"/>
            <a:lstStyle/>
            <a:p>
              <a:pPr algn="ctr" eaLnBrk="0" hangingPunct="0">
                <a:defRPr/>
              </a:pPr>
              <a:endParaRPr lang="en-US" sz="1600" dirty="0">
                <a:latin typeface="+mj-lt"/>
              </a:endParaRPr>
            </a:p>
          </p:txBody>
        </p:sp>
        <p:sp>
          <p:nvSpPr>
            <p:cNvPr id="275538" name="Rectangle 82"/>
            <p:cNvSpPr>
              <a:spLocks noChangeArrowheads="1"/>
            </p:cNvSpPr>
            <p:nvPr/>
          </p:nvSpPr>
          <p:spPr bwMode="auto">
            <a:xfrm>
              <a:off x="2011363" y="2097088"/>
              <a:ext cx="5375275" cy="4411662"/>
            </a:xfrm>
            <a:prstGeom prst="rect">
              <a:avLst/>
            </a:prstGeom>
            <a:gradFill>
              <a:gsLst>
                <a:gs pos="0">
                  <a:schemeClr val="accent1">
                    <a:tint val="100000"/>
                    <a:shade val="100000"/>
                    <a:satMod val="130000"/>
                    <a:alpha val="21000"/>
                  </a:schemeClr>
                </a:gs>
                <a:gs pos="100000">
                  <a:schemeClr val="accent1">
                    <a:tint val="50000"/>
                    <a:shade val="100000"/>
                    <a:satMod val="350000"/>
                  </a:schemeClr>
                </a:gs>
              </a:gsLst>
            </a:gradFill>
            <a:ln>
              <a:headEnd/>
              <a:tailEnd/>
            </a:ln>
          </p:spPr>
          <p:style>
            <a:lnRef idx="0">
              <a:schemeClr val="accent1"/>
            </a:lnRef>
            <a:fillRef idx="3">
              <a:schemeClr val="accent1"/>
            </a:fillRef>
            <a:effectRef idx="3">
              <a:schemeClr val="accent1"/>
            </a:effectRef>
            <a:fontRef idx="minor">
              <a:schemeClr val="lt1"/>
            </a:fontRef>
          </p:style>
          <p:txBody>
            <a:bodyPr wrap="none" lIns="90488" tIns="44450" rIns="90488" bIns="44450" anchor="ctr"/>
            <a:lstStyle/>
            <a:p>
              <a:pPr algn="ctr" eaLnBrk="0" hangingPunct="0">
                <a:defRPr/>
              </a:pPr>
              <a:endParaRPr lang="en-US" sz="1200" dirty="0">
                <a:latin typeface="+mj-lt"/>
              </a:endParaRPr>
            </a:p>
          </p:txBody>
        </p:sp>
        <p:sp>
          <p:nvSpPr>
            <p:cNvPr id="79878" name="Text Box 83"/>
            <p:cNvSpPr txBox="1">
              <a:spLocks noChangeArrowheads="1"/>
            </p:cNvSpPr>
            <p:nvPr/>
          </p:nvSpPr>
          <p:spPr bwMode="auto">
            <a:xfrm>
              <a:off x="1260475" y="1243013"/>
              <a:ext cx="6626225" cy="701675"/>
            </a:xfrm>
            <a:prstGeom prst="rect">
              <a:avLst/>
            </a:prstGeom>
            <a:noFill/>
            <a:ln w="38100">
              <a:noFill/>
              <a:miter lim="800000"/>
              <a:headEnd/>
              <a:tailEnd/>
            </a:ln>
          </p:spPr>
          <p:txBody>
            <a:bodyPr>
              <a:spAutoFit/>
            </a:bodyPr>
            <a:lstStyle/>
            <a:p>
              <a:pPr algn="ctr" eaLnBrk="0" hangingPunct="0"/>
              <a:r>
                <a:rPr lang="en-US" sz="2000" dirty="0">
                  <a:latin typeface="+mj-lt"/>
                </a:rPr>
                <a:t>Department  =  PROD</a:t>
              </a:r>
            </a:p>
            <a:p>
              <a:pPr algn="ctr" eaLnBrk="0" hangingPunct="0"/>
              <a:r>
                <a:rPr lang="en-US" sz="2000" dirty="0">
                  <a:latin typeface="+mj-lt"/>
                </a:rPr>
                <a:t> Component Production</a:t>
              </a:r>
            </a:p>
          </p:txBody>
        </p:sp>
        <p:sp>
          <p:nvSpPr>
            <p:cNvPr id="79879" name="Text Box 84"/>
            <p:cNvSpPr txBox="1">
              <a:spLocks noChangeArrowheads="1"/>
            </p:cNvSpPr>
            <p:nvPr/>
          </p:nvSpPr>
          <p:spPr bwMode="auto">
            <a:xfrm>
              <a:off x="3043238" y="2246313"/>
              <a:ext cx="3206750" cy="646339"/>
            </a:xfrm>
            <a:prstGeom prst="rect">
              <a:avLst/>
            </a:prstGeom>
            <a:noFill/>
            <a:ln w="38100">
              <a:noFill/>
              <a:miter lim="800000"/>
              <a:headEnd/>
              <a:tailEnd/>
            </a:ln>
          </p:spPr>
          <p:txBody>
            <a:bodyPr>
              <a:spAutoFit/>
            </a:bodyPr>
            <a:lstStyle/>
            <a:p>
              <a:pPr algn="ctr" eaLnBrk="0" hangingPunct="0"/>
              <a:r>
                <a:rPr lang="en-US" sz="1800" dirty="0">
                  <a:latin typeface="+mj-lt"/>
                </a:rPr>
                <a:t>Work Center  =  ASM</a:t>
              </a:r>
            </a:p>
            <a:p>
              <a:pPr algn="ctr" eaLnBrk="0" hangingPunct="0"/>
              <a:r>
                <a:rPr lang="en-US" sz="1800" dirty="0">
                  <a:latin typeface="+mj-lt"/>
                </a:rPr>
                <a:t>Assembly</a:t>
              </a:r>
            </a:p>
          </p:txBody>
        </p:sp>
        <p:sp>
          <p:nvSpPr>
            <p:cNvPr id="79880" name="Text Box 85"/>
            <p:cNvSpPr txBox="1">
              <a:spLocks noChangeArrowheads="1"/>
            </p:cNvSpPr>
            <p:nvPr/>
          </p:nvSpPr>
          <p:spPr bwMode="auto">
            <a:xfrm>
              <a:off x="2012950" y="2827338"/>
              <a:ext cx="5351463" cy="1077232"/>
            </a:xfrm>
            <a:prstGeom prst="rect">
              <a:avLst/>
            </a:prstGeom>
            <a:noFill/>
            <a:ln w="38100">
              <a:noFill/>
              <a:miter lim="800000"/>
              <a:headEnd/>
              <a:tailEnd/>
            </a:ln>
          </p:spPr>
          <p:txBody>
            <a:bodyPr>
              <a:spAutoFit/>
            </a:bodyPr>
            <a:lstStyle/>
            <a:p>
              <a:pPr algn="ctr" eaLnBrk="0" hangingPunct="0"/>
              <a:r>
                <a:rPr lang="en-US" sz="1600" dirty="0">
                  <a:latin typeface="+mj-lt"/>
                </a:rPr>
                <a:t>Machines  =  2</a:t>
              </a:r>
            </a:p>
            <a:p>
              <a:pPr algn="ctr" eaLnBrk="0" hangingPunct="0"/>
              <a:r>
                <a:rPr lang="en-US" sz="1600" dirty="0">
                  <a:latin typeface="+mj-lt"/>
                </a:rPr>
                <a:t>Set Up Rates  =  $10 per hour</a:t>
              </a:r>
            </a:p>
            <a:p>
              <a:pPr algn="ctr" eaLnBrk="0" hangingPunct="0"/>
              <a:r>
                <a:rPr lang="en-US" sz="1600" dirty="0">
                  <a:latin typeface="+mj-lt"/>
                </a:rPr>
                <a:t>Labor Rates  =  $10 per hour</a:t>
              </a:r>
            </a:p>
            <a:p>
              <a:pPr algn="ctr" eaLnBrk="0" hangingPunct="0"/>
              <a:r>
                <a:rPr lang="en-US" sz="1600" dirty="0">
                  <a:latin typeface="+mj-lt"/>
                </a:rPr>
                <a:t>Burden %  =  40</a:t>
              </a:r>
            </a:p>
          </p:txBody>
        </p:sp>
        <p:sp>
          <p:nvSpPr>
            <p:cNvPr id="275542" name="Rectangle 86"/>
            <p:cNvSpPr>
              <a:spLocks noChangeArrowheads="1"/>
            </p:cNvSpPr>
            <p:nvPr/>
          </p:nvSpPr>
          <p:spPr bwMode="auto">
            <a:xfrm>
              <a:off x="3362325" y="4117975"/>
              <a:ext cx="2717800" cy="1795463"/>
            </a:xfrm>
            <a:prstGeom prst="rect">
              <a:avLst/>
            </a:prstGeom>
            <a:solidFill>
              <a:srgbClr val="D8DAC9"/>
            </a:solidFill>
            <a:ln w="38100">
              <a:noFill/>
              <a:miter lim="800000"/>
              <a:headEnd/>
              <a:tailEnd/>
            </a:ln>
            <a:effectLst>
              <a:outerShdw dist="107763" dir="18900000" algn="ctr" rotWithShape="0">
                <a:schemeClr val="bg2"/>
              </a:outerShdw>
            </a:effectLst>
          </p:spPr>
          <p:txBody>
            <a:bodyPr wrap="none" anchor="ctr"/>
            <a:lstStyle/>
            <a:p>
              <a:pPr>
                <a:defRPr/>
              </a:pPr>
              <a:endParaRPr lang="en-US" dirty="0">
                <a:latin typeface="+mj-lt"/>
              </a:endParaRPr>
            </a:p>
          </p:txBody>
        </p:sp>
        <p:sp>
          <p:nvSpPr>
            <p:cNvPr id="79882" name="Rectangle 87"/>
            <p:cNvSpPr>
              <a:spLocks noChangeArrowheads="1"/>
            </p:cNvSpPr>
            <p:nvPr/>
          </p:nvSpPr>
          <p:spPr bwMode="auto">
            <a:xfrm>
              <a:off x="3336925" y="4117975"/>
              <a:ext cx="2728913" cy="305212"/>
            </a:xfrm>
            <a:prstGeom prst="rect">
              <a:avLst/>
            </a:prstGeom>
            <a:noFill/>
            <a:ln w="12700">
              <a:noFill/>
              <a:miter lim="800000"/>
              <a:headEnd/>
              <a:tailEnd/>
            </a:ln>
          </p:spPr>
          <p:txBody>
            <a:bodyPr lIns="90488" tIns="44450" rIns="90488" bIns="44450">
              <a:spAutoFit/>
            </a:bodyPr>
            <a:lstStyle/>
            <a:p>
              <a:pPr algn="ctr" eaLnBrk="0" hangingPunct="0"/>
              <a:r>
                <a:rPr lang="en-US" sz="1400" dirty="0">
                  <a:latin typeface="+mj-lt"/>
                </a:rPr>
                <a:t>Machines</a:t>
              </a:r>
            </a:p>
          </p:txBody>
        </p:sp>
        <p:grpSp>
          <p:nvGrpSpPr>
            <p:cNvPr id="3" name="Group 88"/>
            <p:cNvGrpSpPr>
              <a:grpSpLocks/>
            </p:cNvGrpSpPr>
            <p:nvPr/>
          </p:nvGrpSpPr>
          <p:grpSpPr bwMode="auto">
            <a:xfrm>
              <a:off x="3454400" y="4492625"/>
              <a:ext cx="1028700" cy="558800"/>
              <a:chOff x="2665" y="1248"/>
              <a:chExt cx="797" cy="433"/>
            </a:xfrm>
          </p:grpSpPr>
          <p:sp>
            <p:nvSpPr>
              <p:cNvPr id="79906" name="AutoShape 89"/>
              <p:cNvSpPr>
                <a:spLocks noChangeArrowheads="1"/>
              </p:cNvSpPr>
              <p:nvPr/>
            </p:nvSpPr>
            <p:spPr bwMode="auto">
              <a:xfrm>
                <a:off x="2665"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07" name="Oval 90"/>
              <p:cNvSpPr>
                <a:spLocks noChangeArrowheads="1"/>
              </p:cNvSpPr>
              <p:nvPr/>
            </p:nvSpPr>
            <p:spPr bwMode="auto">
              <a:xfrm>
                <a:off x="2711"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8" name="Oval 91"/>
              <p:cNvSpPr>
                <a:spLocks noChangeArrowheads="1"/>
              </p:cNvSpPr>
              <p:nvPr/>
            </p:nvSpPr>
            <p:spPr bwMode="auto">
              <a:xfrm>
                <a:off x="273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9" name="AutoShape 92"/>
              <p:cNvSpPr>
                <a:spLocks noChangeArrowheads="1"/>
              </p:cNvSpPr>
              <p:nvPr/>
            </p:nvSpPr>
            <p:spPr bwMode="auto">
              <a:xfrm>
                <a:off x="2747"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0" name="AutoShape 93"/>
              <p:cNvSpPr>
                <a:spLocks noChangeArrowheads="1"/>
              </p:cNvSpPr>
              <p:nvPr/>
            </p:nvSpPr>
            <p:spPr bwMode="auto">
              <a:xfrm>
                <a:off x="3330"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1" name="AutoShape 94"/>
              <p:cNvSpPr>
                <a:spLocks noChangeArrowheads="1"/>
              </p:cNvSpPr>
              <p:nvPr/>
            </p:nvSpPr>
            <p:spPr bwMode="auto">
              <a:xfrm>
                <a:off x="2817"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2" name="AutoShape 95"/>
              <p:cNvSpPr>
                <a:spLocks noChangeArrowheads="1"/>
              </p:cNvSpPr>
              <p:nvPr/>
            </p:nvSpPr>
            <p:spPr bwMode="auto">
              <a:xfrm>
                <a:off x="2815"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913" name="AutoShape 96"/>
              <p:cNvSpPr>
                <a:spLocks noChangeArrowheads="1"/>
              </p:cNvSpPr>
              <p:nvPr/>
            </p:nvSpPr>
            <p:spPr bwMode="auto">
              <a:xfrm>
                <a:off x="2728"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4" name="AutoShape 97"/>
              <p:cNvSpPr>
                <a:spLocks noChangeArrowheads="1"/>
              </p:cNvSpPr>
              <p:nvPr/>
            </p:nvSpPr>
            <p:spPr bwMode="auto">
              <a:xfrm>
                <a:off x="274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5" name="AutoShape 98"/>
              <p:cNvSpPr>
                <a:spLocks noChangeArrowheads="1"/>
              </p:cNvSpPr>
              <p:nvPr/>
            </p:nvSpPr>
            <p:spPr bwMode="auto">
              <a:xfrm>
                <a:off x="3300"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916" name="Oval 99"/>
              <p:cNvSpPr>
                <a:spLocks noChangeArrowheads="1"/>
              </p:cNvSpPr>
              <p:nvPr/>
            </p:nvSpPr>
            <p:spPr bwMode="auto">
              <a:xfrm>
                <a:off x="3392"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7" name="Oval 100"/>
              <p:cNvSpPr>
                <a:spLocks noChangeArrowheads="1"/>
              </p:cNvSpPr>
              <p:nvPr/>
            </p:nvSpPr>
            <p:spPr bwMode="auto">
              <a:xfrm>
                <a:off x="3412"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18" name="Oval 101"/>
              <p:cNvSpPr>
                <a:spLocks noChangeArrowheads="1"/>
              </p:cNvSpPr>
              <p:nvPr/>
            </p:nvSpPr>
            <p:spPr bwMode="auto">
              <a:xfrm>
                <a:off x="2949"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19" name="Oval 102"/>
              <p:cNvSpPr>
                <a:spLocks noChangeArrowheads="1"/>
              </p:cNvSpPr>
              <p:nvPr/>
            </p:nvSpPr>
            <p:spPr bwMode="auto">
              <a:xfrm>
                <a:off x="3030"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0" name="AutoShape 103"/>
              <p:cNvSpPr>
                <a:spLocks noChangeArrowheads="1"/>
              </p:cNvSpPr>
              <p:nvPr/>
            </p:nvSpPr>
            <p:spPr bwMode="auto">
              <a:xfrm>
                <a:off x="2997"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21" name="Oval 104"/>
              <p:cNvSpPr>
                <a:spLocks noChangeArrowheads="1"/>
              </p:cNvSpPr>
              <p:nvPr/>
            </p:nvSpPr>
            <p:spPr bwMode="auto">
              <a:xfrm>
                <a:off x="3030"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22" name="AutoShape 105"/>
              <p:cNvSpPr>
                <a:spLocks noChangeArrowheads="1"/>
              </p:cNvSpPr>
              <p:nvPr/>
            </p:nvSpPr>
            <p:spPr bwMode="auto">
              <a:xfrm>
                <a:off x="2997"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grpSp>
          <p:nvGrpSpPr>
            <p:cNvPr id="4" name="Group 106"/>
            <p:cNvGrpSpPr>
              <a:grpSpLocks/>
            </p:cNvGrpSpPr>
            <p:nvPr/>
          </p:nvGrpSpPr>
          <p:grpSpPr bwMode="auto">
            <a:xfrm>
              <a:off x="4884738" y="4492625"/>
              <a:ext cx="1028700" cy="558800"/>
              <a:chOff x="3774" y="1248"/>
              <a:chExt cx="797" cy="433"/>
            </a:xfrm>
          </p:grpSpPr>
          <p:sp>
            <p:nvSpPr>
              <p:cNvPr id="79889" name="AutoShape 107"/>
              <p:cNvSpPr>
                <a:spLocks noChangeArrowheads="1"/>
              </p:cNvSpPr>
              <p:nvPr/>
            </p:nvSpPr>
            <p:spPr bwMode="auto">
              <a:xfrm>
                <a:off x="3774" y="1378"/>
                <a:ext cx="136" cy="233"/>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0" name="Oval 108"/>
              <p:cNvSpPr>
                <a:spLocks noChangeArrowheads="1"/>
              </p:cNvSpPr>
              <p:nvPr/>
            </p:nvSpPr>
            <p:spPr bwMode="auto">
              <a:xfrm>
                <a:off x="3820" y="1257"/>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1" name="Oval 109"/>
              <p:cNvSpPr>
                <a:spLocks noChangeArrowheads="1"/>
              </p:cNvSpPr>
              <p:nvPr/>
            </p:nvSpPr>
            <p:spPr bwMode="auto">
              <a:xfrm>
                <a:off x="384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892" name="AutoShape 110"/>
              <p:cNvSpPr>
                <a:spLocks noChangeArrowheads="1"/>
              </p:cNvSpPr>
              <p:nvPr/>
            </p:nvSpPr>
            <p:spPr bwMode="auto">
              <a:xfrm>
                <a:off x="3856" y="1598"/>
                <a:ext cx="667" cy="27"/>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3" name="AutoShape 111"/>
              <p:cNvSpPr>
                <a:spLocks noChangeArrowheads="1"/>
              </p:cNvSpPr>
              <p:nvPr/>
            </p:nvSpPr>
            <p:spPr bwMode="auto">
              <a:xfrm>
                <a:off x="4439"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4" name="AutoShape 112"/>
              <p:cNvSpPr>
                <a:spLocks noChangeArrowheads="1"/>
              </p:cNvSpPr>
              <p:nvPr/>
            </p:nvSpPr>
            <p:spPr bwMode="auto">
              <a:xfrm>
                <a:off x="3926" y="1274"/>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5" name="AutoShape 113"/>
              <p:cNvSpPr>
                <a:spLocks noChangeArrowheads="1"/>
              </p:cNvSpPr>
              <p:nvPr/>
            </p:nvSpPr>
            <p:spPr bwMode="auto">
              <a:xfrm>
                <a:off x="3924" y="1326"/>
                <a:ext cx="528" cy="10"/>
              </a:xfrm>
              <a:prstGeom prst="roundRect">
                <a:avLst>
                  <a:gd name="adj" fmla="val 12495"/>
                </a:avLst>
              </a:prstGeom>
              <a:solidFill>
                <a:srgbClr val="E7E6E8"/>
              </a:solidFill>
              <a:ln w="12700">
                <a:solidFill>
                  <a:schemeClr val="tx1"/>
                </a:solidFill>
                <a:round/>
                <a:headEnd/>
                <a:tailEnd/>
              </a:ln>
            </p:spPr>
            <p:txBody>
              <a:bodyPr wrap="none" anchor="ctr"/>
              <a:lstStyle/>
              <a:p>
                <a:endParaRPr lang="en-US" dirty="0">
                  <a:latin typeface="+mj-lt"/>
                </a:endParaRPr>
              </a:p>
            </p:txBody>
          </p:sp>
          <p:sp>
            <p:nvSpPr>
              <p:cNvPr id="79896" name="AutoShape 114"/>
              <p:cNvSpPr>
                <a:spLocks noChangeArrowheads="1"/>
              </p:cNvSpPr>
              <p:nvPr/>
            </p:nvSpPr>
            <p:spPr bwMode="auto">
              <a:xfrm>
                <a:off x="3837" y="1655"/>
                <a:ext cx="667" cy="26"/>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7" name="AutoShape 115"/>
              <p:cNvSpPr>
                <a:spLocks noChangeArrowheads="1"/>
              </p:cNvSpPr>
              <p:nvPr/>
            </p:nvSpPr>
            <p:spPr bwMode="auto">
              <a:xfrm>
                <a:off x="384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8" name="AutoShape 116"/>
              <p:cNvSpPr>
                <a:spLocks noChangeArrowheads="1"/>
              </p:cNvSpPr>
              <p:nvPr/>
            </p:nvSpPr>
            <p:spPr bwMode="auto">
              <a:xfrm>
                <a:off x="4409" y="1326"/>
                <a:ext cx="84" cy="331"/>
              </a:xfrm>
              <a:prstGeom prst="cube">
                <a:avLst>
                  <a:gd name="adj" fmla="val 24995"/>
                </a:avLst>
              </a:prstGeom>
              <a:solidFill>
                <a:srgbClr val="E7E6E8"/>
              </a:solidFill>
              <a:ln w="12700">
                <a:solidFill>
                  <a:schemeClr val="tx1"/>
                </a:solidFill>
                <a:miter lim="800000"/>
                <a:headEnd/>
                <a:tailEnd/>
              </a:ln>
            </p:spPr>
            <p:txBody>
              <a:bodyPr wrap="none" anchor="ctr"/>
              <a:lstStyle/>
              <a:p>
                <a:endParaRPr lang="en-US" dirty="0">
                  <a:latin typeface="+mj-lt"/>
                </a:endParaRPr>
              </a:p>
            </p:txBody>
          </p:sp>
          <p:sp>
            <p:nvSpPr>
              <p:cNvPr id="79899" name="Oval 117"/>
              <p:cNvSpPr>
                <a:spLocks noChangeArrowheads="1"/>
              </p:cNvSpPr>
              <p:nvPr/>
            </p:nvSpPr>
            <p:spPr bwMode="auto">
              <a:xfrm>
                <a:off x="4501" y="1257"/>
                <a:ext cx="49"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0" name="Oval 118"/>
              <p:cNvSpPr>
                <a:spLocks noChangeArrowheads="1"/>
              </p:cNvSpPr>
              <p:nvPr/>
            </p:nvSpPr>
            <p:spPr bwMode="auto">
              <a:xfrm>
                <a:off x="4521" y="1255"/>
                <a:ext cx="50" cy="165"/>
              </a:xfrm>
              <a:prstGeom prst="ellipse">
                <a:avLst/>
              </a:prstGeom>
              <a:solidFill>
                <a:srgbClr val="CFD9DF"/>
              </a:solidFill>
              <a:ln w="12700">
                <a:solidFill>
                  <a:schemeClr val="tx1"/>
                </a:solidFill>
                <a:round/>
                <a:headEnd/>
                <a:tailEnd/>
              </a:ln>
            </p:spPr>
            <p:txBody>
              <a:bodyPr wrap="none" anchor="ctr"/>
              <a:lstStyle/>
              <a:p>
                <a:endParaRPr lang="en-US" dirty="0">
                  <a:latin typeface="+mj-lt"/>
                </a:endParaRPr>
              </a:p>
            </p:txBody>
          </p:sp>
          <p:sp>
            <p:nvSpPr>
              <p:cNvPr id="79901" name="Oval 119"/>
              <p:cNvSpPr>
                <a:spLocks noChangeArrowheads="1"/>
              </p:cNvSpPr>
              <p:nvPr/>
            </p:nvSpPr>
            <p:spPr bwMode="auto">
              <a:xfrm>
                <a:off x="4058" y="1291"/>
                <a:ext cx="276" cy="83"/>
              </a:xfrm>
              <a:prstGeom prst="ellipse">
                <a:avLst/>
              </a:prstGeom>
              <a:solidFill>
                <a:srgbClr val="BAB7A4"/>
              </a:solidFill>
              <a:ln w="12700">
                <a:solidFill>
                  <a:schemeClr val="tx1"/>
                </a:solidFill>
                <a:round/>
                <a:headEnd/>
                <a:tailEnd/>
              </a:ln>
            </p:spPr>
            <p:txBody>
              <a:bodyPr wrap="none" anchor="ctr"/>
              <a:lstStyle/>
              <a:p>
                <a:endParaRPr lang="en-US" dirty="0">
                  <a:latin typeface="+mj-lt"/>
                </a:endParaRPr>
              </a:p>
            </p:txBody>
          </p:sp>
          <p:sp>
            <p:nvSpPr>
              <p:cNvPr id="79902" name="Oval 120"/>
              <p:cNvSpPr>
                <a:spLocks noChangeArrowheads="1"/>
              </p:cNvSpPr>
              <p:nvPr/>
            </p:nvSpPr>
            <p:spPr bwMode="auto">
              <a:xfrm>
                <a:off x="4139" y="1274"/>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3" name="AutoShape 121"/>
              <p:cNvSpPr>
                <a:spLocks noChangeArrowheads="1"/>
              </p:cNvSpPr>
              <p:nvPr/>
            </p:nvSpPr>
            <p:spPr bwMode="auto">
              <a:xfrm>
                <a:off x="4106" y="1248"/>
                <a:ext cx="179" cy="42"/>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sp>
            <p:nvSpPr>
              <p:cNvPr id="79904" name="Oval 122"/>
              <p:cNvSpPr>
                <a:spLocks noChangeArrowheads="1"/>
              </p:cNvSpPr>
              <p:nvPr/>
            </p:nvSpPr>
            <p:spPr bwMode="auto">
              <a:xfrm>
                <a:off x="4139" y="1356"/>
                <a:ext cx="119" cy="35"/>
              </a:xfrm>
              <a:prstGeom prst="ellipse">
                <a:avLst/>
              </a:prstGeom>
              <a:solidFill>
                <a:schemeClr val="bg1"/>
              </a:solidFill>
              <a:ln w="12700">
                <a:solidFill>
                  <a:schemeClr val="tx1"/>
                </a:solidFill>
                <a:round/>
                <a:headEnd/>
                <a:tailEnd/>
              </a:ln>
            </p:spPr>
            <p:txBody>
              <a:bodyPr wrap="none" anchor="ctr"/>
              <a:lstStyle/>
              <a:p>
                <a:endParaRPr lang="en-US" dirty="0">
                  <a:latin typeface="+mj-lt"/>
                </a:endParaRPr>
              </a:p>
            </p:txBody>
          </p:sp>
          <p:sp>
            <p:nvSpPr>
              <p:cNvPr id="79905" name="AutoShape 123"/>
              <p:cNvSpPr>
                <a:spLocks noChangeArrowheads="1"/>
              </p:cNvSpPr>
              <p:nvPr/>
            </p:nvSpPr>
            <p:spPr bwMode="auto">
              <a:xfrm>
                <a:off x="4106" y="1375"/>
                <a:ext cx="179" cy="43"/>
              </a:xfrm>
              <a:prstGeom prst="roundRect">
                <a:avLst>
                  <a:gd name="adj" fmla="val 12495"/>
                </a:avLst>
              </a:prstGeom>
              <a:solidFill>
                <a:schemeClr val="bg1"/>
              </a:solidFill>
              <a:ln w="12700">
                <a:noFill/>
                <a:round/>
                <a:headEnd/>
                <a:tailEnd/>
              </a:ln>
            </p:spPr>
            <p:txBody>
              <a:bodyPr wrap="none" anchor="ctr"/>
              <a:lstStyle/>
              <a:p>
                <a:endParaRPr lang="en-US" dirty="0">
                  <a:latin typeface="+mj-lt"/>
                </a:endParaRPr>
              </a:p>
            </p:txBody>
          </p:sp>
        </p:grpSp>
        <p:sp>
          <p:nvSpPr>
            <p:cNvPr id="79885" name="Rectangle 124"/>
            <p:cNvSpPr>
              <a:spLocks noChangeArrowheads="1"/>
            </p:cNvSpPr>
            <p:nvPr/>
          </p:nvSpPr>
          <p:spPr bwMode="auto">
            <a:xfrm>
              <a:off x="3659188" y="5091113"/>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1</a:t>
              </a:r>
            </a:p>
          </p:txBody>
        </p:sp>
        <p:sp>
          <p:nvSpPr>
            <p:cNvPr id="79886" name="Rectangle 125"/>
            <p:cNvSpPr>
              <a:spLocks noChangeArrowheads="1"/>
            </p:cNvSpPr>
            <p:nvPr/>
          </p:nvSpPr>
          <p:spPr bwMode="auto">
            <a:xfrm>
              <a:off x="5113338" y="5081588"/>
              <a:ext cx="641202" cy="243656"/>
            </a:xfrm>
            <a:prstGeom prst="rect">
              <a:avLst/>
            </a:prstGeom>
            <a:noFill/>
            <a:ln w="12700">
              <a:noFill/>
              <a:miter lim="800000"/>
              <a:headEnd/>
              <a:tailEnd/>
            </a:ln>
          </p:spPr>
          <p:txBody>
            <a:bodyPr wrap="none" lIns="90488" tIns="44450" rIns="90488" bIns="44450">
              <a:spAutoFit/>
            </a:bodyPr>
            <a:lstStyle/>
            <a:p>
              <a:pPr eaLnBrk="0" hangingPunct="0"/>
              <a:r>
                <a:rPr lang="en-US" sz="1000" dirty="0">
                  <a:latin typeface="+mj-lt"/>
                </a:rPr>
                <a:t>Lathe 2</a:t>
              </a:r>
            </a:p>
          </p:txBody>
        </p:sp>
        <p:sp>
          <p:nvSpPr>
            <p:cNvPr id="79887" name="Freeform 126"/>
            <p:cNvSpPr>
              <a:spLocks/>
            </p:cNvSpPr>
            <p:nvPr/>
          </p:nvSpPr>
          <p:spPr bwMode="auto">
            <a:xfrm>
              <a:off x="4017963" y="5337175"/>
              <a:ext cx="1544637" cy="260350"/>
            </a:xfrm>
            <a:custGeom>
              <a:avLst/>
              <a:gdLst>
                <a:gd name="T0" fmla="*/ 0 w 1197"/>
                <a:gd name="T1" fmla="*/ 0 h 202"/>
                <a:gd name="T2" fmla="*/ 0 w 1197"/>
                <a:gd name="T3" fmla="*/ 2147483647 h 202"/>
                <a:gd name="T4" fmla="*/ 2147483647 w 1197"/>
                <a:gd name="T5" fmla="*/ 2147483647 h 202"/>
                <a:gd name="T6" fmla="*/ 2147483647 w 1197"/>
                <a:gd name="T7" fmla="*/ 0 h 202"/>
                <a:gd name="T8" fmla="*/ 0 60000 65536"/>
                <a:gd name="T9" fmla="*/ 0 60000 65536"/>
                <a:gd name="T10" fmla="*/ 0 60000 65536"/>
                <a:gd name="T11" fmla="*/ 0 60000 65536"/>
                <a:gd name="T12" fmla="*/ 0 w 1197"/>
                <a:gd name="T13" fmla="*/ 0 h 202"/>
                <a:gd name="T14" fmla="*/ 1197 w 1197"/>
                <a:gd name="T15" fmla="*/ 202 h 202"/>
              </a:gdLst>
              <a:ahLst/>
              <a:cxnLst>
                <a:cxn ang="T8">
                  <a:pos x="T0" y="T1"/>
                </a:cxn>
                <a:cxn ang="T9">
                  <a:pos x="T2" y="T3"/>
                </a:cxn>
                <a:cxn ang="T10">
                  <a:pos x="T4" y="T5"/>
                </a:cxn>
                <a:cxn ang="T11">
                  <a:pos x="T6" y="T7"/>
                </a:cxn>
              </a:cxnLst>
              <a:rect l="T12" t="T13" r="T14" b="T15"/>
              <a:pathLst>
                <a:path w="1197" h="202">
                  <a:moveTo>
                    <a:pt x="0" y="0"/>
                  </a:moveTo>
                  <a:lnTo>
                    <a:pt x="0" y="201"/>
                  </a:lnTo>
                  <a:lnTo>
                    <a:pt x="1196" y="201"/>
                  </a:lnTo>
                  <a:lnTo>
                    <a:pt x="1196" y="0"/>
                  </a:lnTo>
                </a:path>
              </a:pathLst>
            </a:custGeom>
            <a:noFill/>
            <a:ln w="38100" cap="rnd">
              <a:solidFill>
                <a:schemeClr val="tx1"/>
              </a:solidFill>
              <a:round/>
              <a:headEnd/>
              <a:tailEnd/>
            </a:ln>
          </p:spPr>
          <p:txBody>
            <a:bodyPr/>
            <a:lstStyle/>
            <a:p>
              <a:endParaRPr lang="en-US" dirty="0">
                <a:latin typeface="+mj-lt"/>
              </a:endParaRPr>
            </a:p>
          </p:txBody>
        </p:sp>
        <p:sp>
          <p:nvSpPr>
            <p:cNvPr id="79888" name="Rectangle 127"/>
            <p:cNvSpPr>
              <a:spLocks noChangeArrowheads="1"/>
            </p:cNvSpPr>
            <p:nvPr/>
          </p:nvSpPr>
          <p:spPr bwMode="auto">
            <a:xfrm>
              <a:off x="4163577" y="5349875"/>
              <a:ext cx="1239123" cy="397545"/>
            </a:xfrm>
            <a:prstGeom prst="rect">
              <a:avLst/>
            </a:prstGeom>
            <a:solidFill>
              <a:schemeClr val="bg1"/>
            </a:solidFill>
            <a:ln w="12700">
              <a:noFill/>
              <a:miter lim="800000"/>
              <a:headEnd/>
              <a:tailEnd/>
            </a:ln>
          </p:spPr>
          <p:txBody>
            <a:bodyPr wrap="none" lIns="90488" tIns="44450" rIns="90488" bIns="44450">
              <a:spAutoFit/>
            </a:bodyPr>
            <a:lstStyle/>
            <a:p>
              <a:pPr algn="ctr" eaLnBrk="0" hangingPunct="0"/>
              <a:r>
                <a:rPr lang="en-US" sz="1000" dirty="0">
                  <a:latin typeface="+mj-lt"/>
                </a:rPr>
                <a:t>Interchangeable</a:t>
              </a:r>
            </a:p>
            <a:p>
              <a:pPr algn="ctr" eaLnBrk="0" hangingPunct="0"/>
              <a:r>
                <a:rPr lang="en-US" sz="1000" dirty="0">
                  <a:latin typeface="+mj-lt"/>
                </a:rPr>
                <a:t>Machines</a:t>
              </a:r>
            </a:p>
          </p:txBody>
        </p:sp>
      </p:gr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p:txBody>
          <a:bodyPr>
            <a:normAutofit/>
          </a:bodyPr>
          <a:lstStyle/>
          <a:p>
            <a:r>
              <a:rPr lang="en-US" dirty="0" smtClean="0"/>
              <a:t>Routings</a:t>
            </a:r>
            <a:endParaRPr lang="en-US" dirty="0"/>
          </a:p>
        </p:txBody>
      </p:sp>
      <p:grpSp>
        <p:nvGrpSpPr>
          <p:cNvPr id="2" name="Group 11"/>
          <p:cNvGrpSpPr/>
          <p:nvPr/>
        </p:nvGrpSpPr>
        <p:grpSpPr>
          <a:xfrm>
            <a:off x="1259339" y="1613724"/>
            <a:ext cx="6611937" cy="3878262"/>
            <a:chOff x="1608138" y="2151063"/>
            <a:chExt cx="6611937" cy="3878262"/>
          </a:xfrm>
        </p:grpSpPr>
        <p:sp>
          <p:nvSpPr>
            <p:cNvPr id="278579" name="Rectangle 51"/>
            <p:cNvSpPr>
              <a:spLocks noChangeArrowheads="1"/>
            </p:cNvSpPr>
            <p:nvPr/>
          </p:nvSpPr>
          <p:spPr bwMode="auto">
            <a:xfrm>
              <a:off x="2947988" y="2151063"/>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278580" name="Rectangle 52"/>
            <p:cNvSpPr>
              <a:spLocks noChangeArrowheads="1"/>
            </p:cNvSpPr>
            <p:nvPr/>
          </p:nvSpPr>
          <p:spPr bwMode="auto">
            <a:xfrm>
              <a:off x="4537075" y="3041650"/>
              <a:ext cx="1914525" cy="998538"/>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2" name="Text Box 53"/>
            <p:cNvSpPr txBox="1">
              <a:spLocks noChangeArrowheads="1"/>
            </p:cNvSpPr>
            <p:nvPr/>
          </p:nvSpPr>
          <p:spPr bwMode="auto">
            <a:xfrm>
              <a:off x="3087688" y="2209800"/>
              <a:ext cx="1838325" cy="825500"/>
            </a:xfrm>
            <a:prstGeom prst="rect">
              <a:avLst/>
            </a:prstGeom>
            <a:noFill/>
            <a:ln w="9525">
              <a:noFill/>
              <a:miter lim="800000"/>
              <a:headEnd/>
              <a:tailEnd/>
            </a:ln>
          </p:spPr>
          <p:txBody>
            <a:bodyPr>
              <a:spAutoFit/>
            </a:bodyPr>
            <a:lstStyle/>
            <a:p>
              <a:pPr algn="ctr"/>
              <a:r>
                <a:rPr lang="en-US" sz="1600" dirty="0">
                  <a:latin typeface="+mj-lt"/>
                </a:rPr>
                <a:t>Op 10</a:t>
              </a:r>
            </a:p>
            <a:p>
              <a:pPr algn="ctr"/>
              <a:r>
                <a:rPr lang="en-US" sz="1600" dirty="0">
                  <a:latin typeface="+mj-lt"/>
                </a:rPr>
                <a:t>Assemble Component</a:t>
              </a:r>
            </a:p>
          </p:txBody>
        </p:sp>
        <p:sp>
          <p:nvSpPr>
            <p:cNvPr id="80903" name="Text Box 54"/>
            <p:cNvSpPr txBox="1">
              <a:spLocks noChangeArrowheads="1"/>
            </p:cNvSpPr>
            <p:nvPr/>
          </p:nvSpPr>
          <p:spPr bwMode="auto">
            <a:xfrm>
              <a:off x="4429125" y="3086100"/>
              <a:ext cx="2157413" cy="581025"/>
            </a:xfrm>
            <a:prstGeom prst="rect">
              <a:avLst/>
            </a:prstGeom>
            <a:noFill/>
            <a:ln w="9525">
              <a:noFill/>
              <a:miter lim="800000"/>
              <a:headEnd/>
              <a:tailEnd/>
            </a:ln>
          </p:spPr>
          <p:txBody>
            <a:bodyPr>
              <a:spAutoFit/>
            </a:bodyPr>
            <a:lstStyle/>
            <a:p>
              <a:pPr algn="ctr"/>
              <a:r>
                <a:rPr lang="en-US" sz="1600" dirty="0">
                  <a:latin typeface="+mj-lt"/>
                </a:rPr>
                <a:t>Op 20</a:t>
              </a:r>
            </a:p>
            <a:p>
              <a:pPr algn="ctr"/>
              <a:r>
                <a:rPr lang="en-US" sz="1600" dirty="0">
                  <a:latin typeface="+mj-lt"/>
                </a:rPr>
                <a:t>Test Finished Unit</a:t>
              </a:r>
            </a:p>
          </p:txBody>
        </p:sp>
        <p:sp>
          <p:nvSpPr>
            <p:cNvPr id="278601" name="Rectangle 73"/>
            <p:cNvSpPr>
              <a:spLocks noChangeArrowheads="1"/>
            </p:cNvSpPr>
            <p:nvPr/>
          </p:nvSpPr>
          <p:spPr bwMode="auto">
            <a:xfrm>
              <a:off x="6196013" y="3913188"/>
              <a:ext cx="1916112" cy="998537"/>
            </a:xfrm>
            <a:prstGeom prst="rect">
              <a:avLst/>
            </a:prstGeom>
            <a:ln>
              <a:headEnd/>
              <a:tailEnd/>
            </a:ln>
          </p:spPr>
          <p:style>
            <a:lnRef idx="1">
              <a:schemeClr val="accent1"/>
            </a:lnRef>
            <a:fillRef idx="3">
              <a:schemeClr val="accent1"/>
            </a:fillRef>
            <a:effectRef idx="2">
              <a:schemeClr val="accent1"/>
            </a:effectRef>
            <a:fontRef idx="minor">
              <a:schemeClr val="lt1"/>
            </a:fontRef>
          </p:style>
          <p:txBody>
            <a:bodyPr wrap="none" anchor="ctr"/>
            <a:lstStyle/>
            <a:p>
              <a:pPr>
                <a:defRPr/>
              </a:pPr>
              <a:endParaRPr lang="en-US" dirty="0">
                <a:latin typeface="+mj-lt"/>
              </a:endParaRPr>
            </a:p>
          </p:txBody>
        </p:sp>
        <p:sp>
          <p:nvSpPr>
            <p:cNvPr id="80905" name="Text Box 75"/>
            <p:cNvSpPr txBox="1">
              <a:spLocks noChangeArrowheads="1"/>
            </p:cNvSpPr>
            <p:nvPr/>
          </p:nvSpPr>
          <p:spPr bwMode="auto">
            <a:xfrm>
              <a:off x="6061075" y="3971925"/>
              <a:ext cx="2159000" cy="581025"/>
            </a:xfrm>
            <a:prstGeom prst="rect">
              <a:avLst/>
            </a:prstGeom>
            <a:noFill/>
            <a:ln w="9525">
              <a:noFill/>
              <a:miter lim="800000"/>
              <a:headEnd/>
              <a:tailEnd/>
            </a:ln>
          </p:spPr>
          <p:txBody>
            <a:bodyPr>
              <a:spAutoFit/>
            </a:bodyPr>
            <a:lstStyle/>
            <a:p>
              <a:pPr algn="ctr"/>
              <a:r>
                <a:rPr lang="en-US" sz="1600" dirty="0">
                  <a:latin typeface="+mj-lt"/>
                </a:rPr>
                <a:t>Op 30</a:t>
              </a:r>
            </a:p>
            <a:p>
              <a:pPr algn="ctr"/>
              <a:r>
                <a:rPr lang="en-US" sz="1600" dirty="0">
                  <a:latin typeface="+mj-lt"/>
                </a:rPr>
                <a:t>Pack For Shipping</a:t>
              </a:r>
            </a:p>
          </p:txBody>
        </p:sp>
        <p:pic>
          <p:nvPicPr>
            <p:cNvPr id="80906" name="Picture 19"/>
            <p:cNvPicPr>
              <a:picLocks noChangeAspect="1" noChangeArrowheads="1"/>
            </p:cNvPicPr>
            <p:nvPr/>
          </p:nvPicPr>
          <p:blipFill>
            <a:blip r:embed="rId3" cstate="print"/>
            <a:srcRect/>
            <a:stretch>
              <a:fillRect/>
            </a:stretch>
          </p:blipFill>
          <p:spPr bwMode="auto">
            <a:xfrm>
              <a:off x="1608138" y="3903663"/>
              <a:ext cx="1438275" cy="2125662"/>
            </a:xfrm>
            <a:prstGeom prst="rect">
              <a:avLst/>
            </a:prstGeom>
            <a:noFill/>
            <a:ln w="9525" algn="ctr">
              <a:noFill/>
              <a:miter lim="800000"/>
              <a:headEnd/>
              <a:tailEnd/>
            </a:ln>
          </p:spPr>
        </p:pic>
      </p:gr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pPr marL="0" indent="0">
              <a:buNone/>
            </a:pPr>
            <a:r>
              <a:rPr lang="en-US" dirty="0" smtClean="0"/>
              <a:t>This example shows how QMI’s Manufacturing Department is set up:</a:t>
            </a:r>
          </a:p>
          <a:p>
            <a:pPr>
              <a:spcBef>
                <a:spcPts val="1200"/>
              </a:spcBef>
            </a:pPr>
            <a:r>
              <a:rPr lang="en-US" dirty="0" smtClean="0"/>
              <a:t>Shop calendar with five eight-hour days</a:t>
            </a:r>
          </a:p>
          <a:p>
            <a:pPr>
              <a:spcBef>
                <a:spcPts val="1200"/>
              </a:spcBef>
            </a:pPr>
            <a:r>
              <a:rPr lang="en-US" dirty="0" smtClean="0"/>
              <a:t>Department 0400 with a labor capacity of 8 hours/day</a:t>
            </a:r>
          </a:p>
          <a:p>
            <a:pPr>
              <a:spcBef>
                <a:spcPts val="1200"/>
              </a:spcBef>
            </a:pPr>
            <a:r>
              <a:rPr lang="en-US" dirty="0" smtClean="0"/>
              <a:t>Work center 1000 with:</a:t>
            </a:r>
          </a:p>
          <a:p>
            <a:pPr lvl="1"/>
            <a:r>
              <a:rPr lang="en-US" dirty="0" smtClean="0"/>
              <a:t>Setup rate of $5.00/hour</a:t>
            </a:r>
          </a:p>
          <a:p>
            <a:pPr lvl="1"/>
            <a:r>
              <a:rPr lang="en-US" dirty="0" smtClean="0"/>
              <a:t>Labor rate of $4.50/hour</a:t>
            </a:r>
          </a:p>
          <a:p>
            <a:pPr lvl="1"/>
            <a:r>
              <a:rPr lang="en-US" dirty="0" smtClean="0"/>
              <a:t>Labor burden of 0.01%</a:t>
            </a:r>
          </a:p>
        </p:txBody>
      </p:sp>
      <p:sp>
        <p:nvSpPr>
          <p:cNvPr id="5" name="Title 4"/>
          <p:cNvSpPr>
            <a:spLocks noGrp="1"/>
          </p:cNvSpPr>
          <p:nvPr>
            <p:ph type="title"/>
          </p:nvPr>
        </p:nvSpPr>
        <p:spPr/>
        <p:txBody>
          <a:bodyPr>
            <a:normAutofit/>
          </a:bodyPr>
          <a:lstStyle/>
          <a:p>
            <a:r>
              <a:rPr lang="en-US" dirty="0" smtClean="0"/>
              <a:t>Example</a:t>
            </a:r>
            <a:endParaRPr lang="en-US"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p:txBody>
          <a:bodyPr>
            <a:normAutofit/>
          </a:bodyPr>
          <a:lstStyle/>
          <a:p>
            <a:pPr>
              <a:buFont typeface="Wingdings" pitchFamily="2" charset="2"/>
              <a:buChar char="§"/>
            </a:pPr>
            <a:r>
              <a:rPr lang="en-US" dirty="0" smtClean="0"/>
              <a:t>Four Types of Data</a:t>
            </a:r>
          </a:p>
          <a:p>
            <a:pPr lvl="1">
              <a:buFont typeface="Wingdings" pitchFamily="2" charset="2"/>
              <a:buChar char="§"/>
            </a:pPr>
            <a:r>
              <a:rPr lang="en-US" dirty="0" smtClean="0"/>
              <a:t>Shared Set Data</a:t>
            </a:r>
          </a:p>
          <a:p>
            <a:pPr lvl="1">
              <a:buFont typeface="Wingdings" pitchFamily="2" charset="2"/>
              <a:buChar char="§"/>
            </a:pPr>
            <a:r>
              <a:rPr lang="en-US" dirty="0" smtClean="0"/>
              <a:t>Profiles</a:t>
            </a:r>
          </a:p>
          <a:p>
            <a:pPr lvl="1">
              <a:buFont typeface="Wingdings" pitchFamily="2" charset="2"/>
              <a:buChar char="§"/>
            </a:pPr>
            <a:r>
              <a:rPr lang="en-US" dirty="0" smtClean="0"/>
              <a:t>Accounting Layers</a:t>
            </a:r>
          </a:p>
          <a:p>
            <a:pPr lvl="1">
              <a:buFont typeface="Wingdings" pitchFamily="2" charset="2"/>
              <a:buChar char="§"/>
            </a:pPr>
            <a:r>
              <a:rPr lang="en-US" dirty="0" smtClean="0"/>
              <a:t>Daybooks</a:t>
            </a:r>
          </a:p>
          <a:p>
            <a:pPr>
              <a:spcBef>
                <a:spcPts val="1800"/>
              </a:spcBef>
              <a:buFont typeface="Wingdings" pitchFamily="2" charset="2"/>
              <a:buChar char="§"/>
            </a:pPr>
            <a:r>
              <a:rPr lang="en-US" dirty="0" smtClean="0"/>
              <a:t>Dual-Base Currency</a:t>
            </a:r>
          </a:p>
        </p:txBody>
      </p:sp>
      <p:sp>
        <p:nvSpPr>
          <p:cNvPr id="6147" name="Rectangle 5"/>
          <p:cNvSpPr>
            <a:spLocks noGrp="1" noChangeArrowheads="1"/>
          </p:cNvSpPr>
          <p:nvPr>
            <p:ph type="title"/>
          </p:nvPr>
        </p:nvSpPr>
        <p:spPr/>
        <p:txBody>
          <a:bodyPr/>
          <a:lstStyle/>
          <a:p>
            <a:pPr eaLnBrk="1" hangingPunct="1"/>
            <a:r>
              <a:rPr lang="en-US" dirty="0" smtClean="0"/>
              <a:t>Financial Structure</a:t>
            </a: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Routing with three operations:</a:t>
            </a:r>
          </a:p>
          <a:p>
            <a:pPr lvl="1">
              <a:spcBef>
                <a:spcPts val="1200"/>
              </a:spcBef>
            </a:pPr>
            <a:r>
              <a:rPr lang="en-US" dirty="0" smtClean="0"/>
              <a:t>Operation 10 (assembly) requires 0.5 hours setup time to get the components from the inventory room</a:t>
            </a:r>
          </a:p>
          <a:p>
            <a:pPr lvl="2"/>
            <a:r>
              <a:rPr lang="en-US" dirty="0" smtClean="0"/>
              <a:t>Additionally, per device, it requires 1.00 hour run time to assemble the ultrasound.</a:t>
            </a:r>
          </a:p>
          <a:p>
            <a:pPr lvl="1">
              <a:spcBef>
                <a:spcPts val="1200"/>
              </a:spcBef>
            </a:pPr>
            <a:r>
              <a:rPr lang="en-US" dirty="0" smtClean="0"/>
              <a:t>Operation 20 (test) requires 0.5 hour setup time, and a run time of 0.2 hours.</a:t>
            </a:r>
          </a:p>
          <a:p>
            <a:pPr lvl="1">
              <a:spcBef>
                <a:spcPts val="1200"/>
              </a:spcBef>
            </a:pPr>
            <a:r>
              <a:rPr lang="en-US" dirty="0" smtClean="0"/>
              <a:t>Operation 30 (pack) requires 0.5 hour setup time, and 0.06 run time.</a:t>
            </a:r>
          </a:p>
          <a:p>
            <a:endParaRPr lang="en-US" dirty="0"/>
          </a:p>
        </p:txBody>
      </p:sp>
      <p:sp>
        <p:nvSpPr>
          <p:cNvPr id="3" name="Title 2"/>
          <p:cNvSpPr>
            <a:spLocks noGrp="1"/>
          </p:cNvSpPr>
          <p:nvPr>
            <p:ph type="title"/>
          </p:nvPr>
        </p:nvSpPr>
        <p:spPr/>
        <p:txBody>
          <a:bodyPr/>
          <a:lstStyle/>
          <a:p>
            <a:r>
              <a:rPr lang="en-GB" dirty="0" smtClean="0"/>
              <a:t>Example – Continued </a:t>
            </a:r>
            <a:endParaRPr lang="en-US"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Setting the Shop Calendar</a:t>
            </a:r>
            <a:endParaRPr lang="en-US" dirty="0"/>
          </a:p>
        </p:txBody>
      </p:sp>
      <p:pic>
        <p:nvPicPr>
          <p:cNvPr id="82946" name="Picture 2" descr="C:\Users\qgl\AppData\Local\Temp\SNAGHTML153124e.PNG"/>
          <p:cNvPicPr>
            <a:picLocks noChangeAspect="1" noChangeArrowheads="1"/>
          </p:cNvPicPr>
          <p:nvPr/>
        </p:nvPicPr>
        <p:blipFill>
          <a:blip r:embed="rId3" cstate="print"/>
          <a:srcRect/>
          <a:stretch>
            <a:fillRect/>
          </a:stretch>
        </p:blipFill>
        <p:spPr bwMode="auto">
          <a:xfrm>
            <a:off x="919503" y="905417"/>
            <a:ext cx="7496175" cy="5353051"/>
          </a:xfrm>
          <a:prstGeom prst="rect">
            <a:avLst/>
          </a:prstGeom>
          <a:noFill/>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Defining Departments</a:t>
            </a:r>
            <a:endParaRPr lang="en-US" dirty="0"/>
          </a:p>
        </p:txBody>
      </p:sp>
      <p:pic>
        <p:nvPicPr>
          <p:cNvPr id="80898" name="Picture 2" descr="C:\Users\qgl\AppData\Local\Temp\SNAGHTML14fe16f.PNG"/>
          <p:cNvPicPr>
            <a:picLocks noChangeAspect="1" noChangeArrowheads="1"/>
          </p:cNvPicPr>
          <p:nvPr/>
        </p:nvPicPr>
        <p:blipFill>
          <a:blip r:embed="rId3" cstate="print"/>
          <a:srcRect/>
          <a:stretch>
            <a:fillRect/>
          </a:stretch>
        </p:blipFill>
        <p:spPr bwMode="auto">
          <a:xfrm>
            <a:off x="873205" y="981699"/>
            <a:ext cx="7524750" cy="4791076"/>
          </a:xfrm>
          <a:prstGeom prst="rect">
            <a:avLst/>
          </a:prstGeom>
          <a:noFill/>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C:\Users\qgl\AppData\Local\Temp\SNAGHTML1545db0.PNG"/>
          <p:cNvPicPr>
            <a:picLocks noChangeAspect="1" noChangeArrowheads="1"/>
          </p:cNvPicPr>
          <p:nvPr/>
        </p:nvPicPr>
        <p:blipFill>
          <a:blip r:embed="rId3" cstate="print"/>
          <a:srcRect/>
          <a:stretch>
            <a:fillRect/>
          </a:stretch>
        </p:blipFill>
        <p:spPr bwMode="auto">
          <a:xfrm>
            <a:off x="641711" y="1001470"/>
            <a:ext cx="6858683" cy="5184597"/>
          </a:xfrm>
          <a:prstGeom prst="rect">
            <a:avLst/>
          </a:prstGeom>
          <a:noFill/>
        </p:spPr>
      </p:pic>
      <p:sp>
        <p:nvSpPr>
          <p:cNvPr id="6" name="Title 5"/>
          <p:cNvSpPr>
            <a:spLocks noGrp="1"/>
          </p:cNvSpPr>
          <p:nvPr>
            <p:ph type="title"/>
          </p:nvPr>
        </p:nvSpPr>
        <p:spPr/>
        <p:txBody>
          <a:bodyPr>
            <a:normAutofit/>
          </a:bodyPr>
          <a:lstStyle/>
          <a:p>
            <a:r>
              <a:rPr lang="en-US" dirty="0" smtClean="0"/>
              <a:t>Defining Work Centers/Machines</a:t>
            </a:r>
            <a:endParaRPr lang="en-US" dirty="0"/>
          </a:p>
        </p:txBody>
      </p:sp>
      <p:sp>
        <p:nvSpPr>
          <p:cNvPr id="83973" name="Rectangle 10"/>
          <p:cNvSpPr>
            <a:spLocks noChangeArrowheads="1"/>
          </p:cNvSpPr>
          <p:nvPr/>
        </p:nvSpPr>
        <p:spPr bwMode="auto">
          <a:xfrm>
            <a:off x="5106445" y="4264573"/>
            <a:ext cx="2120900" cy="1055687"/>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7" name="Rectangle 10"/>
          <p:cNvSpPr>
            <a:spLocks noChangeArrowheads="1"/>
          </p:cNvSpPr>
          <p:nvPr/>
        </p:nvSpPr>
        <p:spPr bwMode="auto">
          <a:xfrm>
            <a:off x="1703489" y="5028502"/>
            <a:ext cx="1930962" cy="284277"/>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C:\Users\qgl\AppData\Local\Temp\SNAGHTML156b36d.PNG"/>
          <p:cNvPicPr>
            <a:picLocks noChangeAspect="1" noChangeArrowheads="1"/>
          </p:cNvPicPr>
          <p:nvPr/>
        </p:nvPicPr>
        <p:blipFill>
          <a:blip r:embed="rId3" cstate="print"/>
          <a:srcRect/>
          <a:stretch>
            <a:fillRect/>
          </a:stretch>
        </p:blipFill>
        <p:spPr bwMode="auto">
          <a:xfrm>
            <a:off x="177759" y="950330"/>
            <a:ext cx="6808450" cy="5323150"/>
          </a:xfrm>
          <a:prstGeom prst="rect">
            <a:avLst/>
          </a:prstGeom>
          <a:noFill/>
        </p:spPr>
      </p:pic>
      <p:sp>
        <p:nvSpPr>
          <p:cNvPr id="7" name="Title 6"/>
          <p:cNvSpPr>
            <a:spLocks noGrp="1"/>
          </p:cNvSpPr>
          <p:nvPr>
            <p:ph type="title"/>
          </p:nvPr>
        </p:nvSpPr>
        <p:spPr/>
        <p:txBody>
          <a:bodyPr>
            <a:normAutofit/>
          </a:bodyPr>
          <a:lstStyle/>
          <a:p>
            <a:r>
              <a:rPr lang="en-US" dirty="0" smtClean="0"/>
              <a:t>Setting Routing Operations</a:t>
            </a:r>
            <a:endParaRPr lang="en-US" dirty="0"/>
          </a:p>
        </p:txBody>
      </p:sp>
      <p:pic>
        <p:nvPicPr>
          <p:cNvPr id="8" name="Picture 2" descr="C:\Users\qgl\AppData\Local\Temp\SNAGHTML15dc47d.PNG"/>
          <p:cNvPicPr>
            <a:picLocks noChangeAspect="1" noChangeArrowheads="1"/>
          </p:cNvPicPr>
          <p:nvPr/>
        </p:nvPicPr>
        <p:blipFill>
          <a:blip r:embed="rId4" cstate="print"/>
          <a:srcRect/>
          <a:stretch>
            <a:fillRect/>
          </a:stretch>
        </p:blipFill>
        <p:spPr bwMode="auto">
          <a:xfrm>
            <a:off x="1695009" y="1230774"/>
            <a:ext cx="6903866" cy="5274198"/>
          </a:xfrm>
          <a:prstGeom prst="rect">
            <a:avLst/>
          </a:prstGeom>
          <a:noFill/>
        </p:spPr>
      </p:pic>
      <p:pic>
        <p:nvPicPr>
          <p:cNvPr id="76806" name="Picture 6" descr="C:\Users\qgl\AppData\Local\Temp\SNAGHTML1654a40.PNG"/>
          <p:cNvPicPr>
            <a:picLocks noChangeAspect="1" noChangeArrowheads="1"/>
          </p:cNvPicPr>
          <p:nvPr/>
        </p:nvPicPr>
        <p:blipFill>
          <a:blip r:embed="rId5" cstate="print"/>
          <a:srcRect/>
          <a:stretch>
            <a:fillRect/>
          </a:stretch>
        </p:blipFill>
        <p:spPr bwMode="auto">
          <a:xfrm>
            <a:off x="3164992" y="1521107"/>
            <a:ext cx="6905625" cy="5105401"/>
          </a:xfrm>
          <a:prstGeom prst="rect">
            <a:avLst/>
          </a:prstGeom>
          <a:noFill/>
        </p:spPr>
      </p:pic>
      <p:sp>
        <p:nvSpPr>
          <p:cNvPr id="84998" name="Rectangle 13"/>
          <p:cNvSpPr>
            <a:spLocks noChangeArrowheads="1"/>
          </p:cNvSpPr>
          <p:nvPr/>
        </p:nvSpPr>
        <p:spPr bwMode="auto">
          <a:xfrm>
            <a:off x="3437680" y="2511707"/>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84997" name="Rectangle 12"/>
          <p:cNvSpPr>
            <a:spLocks noChangeArrowheads="1"/>
          </p:cNvSpPr>
          <p:nvPr/>
        </p:nvSpPr>
        <p:spPr bwMode="auto">
          <a:xfrm>
            <a:off x="4282632" y="5034987"/>
            <a:ext cx="2199190" cy="54401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0" name="Rectangle 13"/>
          <p:cNvSpPr>
            <a:spLocks noChangeArrowheads="1"/>
          </p:cNvSpPr>
          <p:nvPr/>
        </p:nvSpPr>
        <p:spPr bwMode="auto">
          <a:xfrm>
            <a:off x="358814" y="1956122"/>
            <a:ext cx="1377387" cy="347240"/>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1" name="Rectangle 13"/>
          <p:cNvSpPr>
            <a:spLocks noChangeArrowheads="1"/>
          </p:cNvSpPr>
          <p:nvPr/>
        </p:nvSpPr>
        <p:spPr bwMode="auto">
          <a:xfrm>
            <a:off x="1979271" y="2280213"/>
            <a:ext cx="1238492" cy="335665"/>
          </a:xfrm>
          <a:prstGeom prst="rect">
            <a:avLst/>
          </a:prstGeom>
          <a:noFill/>
          <a:ln w="28575" algn="ctr">
            <a:solidFill>
              <a:srgbClr val="FF0066"/>
            </a:solidFill>
            <a:miter lim="800000"/>
            <a:headEnd/>
            <a:tailEnd/>
          </a:ln>
        </p:spPr>
        <p:txBody>
          <a:bodyPr wrap="none" tIns="91440" bIns="91440" anchor="ctr"/>
          <a:lstStyle/>
          <a:p>
            <a:endParaRPr lang="en-US" dirty="0"/>
          </a:p>
        </p:txBody>
      </p:sp>
      <p:sp>
        <p:nvSpPr>
          <p:cNvPr id="12" name="Rectangle 13"/>
          <p:cNvSpPr>
            <a:spLocks noChangeArrowheads="1"/>
          </p:cNvSpPr>
          <p:nvPr/>
        </p:nvSpPr>
        <p:spPr bwMode="auto">
          <a:xfrm>
            <a:off x="3970116" y="2939970"/>
            <a:ext cx="1122746" cy="300941"/>
          </a:xfrm>
          <a:prstGeom prst="rect">
            <a:avLst/>
          </a:prstGeom>
          <a:noFill/>
          <a:ln w="28575" algn="ctr">
            <a:solidFill>
              <a:srgbClr val="FF0066"/>
            </a:solidFill>
            <a:miter lim="800000"/>
            <a:headEnd/>
            <a:tailEnd/>
          </a:ln>
        </p:spPr>
        <p:txBody>
          <a:bodyPr wrap="none" tIns="91440" bIns="91440" anchor="ctr"/>
          <a:lstStyle/>
          <a:p>
            <a:endParaRPr lang="en-US" dirty="0"/>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Reviewing Routing</a:t>
            </a:r>
            <a:endParaRPr lang="en-US" dirty="0"/>
          </a:p>
        </p:txBody>
      </p:sp>
      <p:pic>
        <p:nvPicPr>
          <p:cNvPr id="72708" name="Picture 4" descr="C:\Users\qgl\AppData\Local\Temp\SNAGHTML1619bc8.PNG"/>
          <p:cNvPicPr>
            <a:picLocks noChangeAspect="1" noChangeArrowheads="1"/>
          </p:cNvPicPr>
          <p:nvPr/>
        </p:nvPicPr>
        <p:blipFill>
          <a:blip r:embed="rId3" cstate="print"/>
          <a:srcRect/>
          <a:stretch>
            <a:fillRect/>
          </a:stretch>
        </p:blipFill>
        <p:spPr bwMode="auto">
          <a:xfrm>
            <a:off x="931079" y="1222836"/>
            <a:ext cx="7182250" cy="3962622"/>
          </a:xfrm>
          <a:prstGeom prst="rect">
            <a:avLst/>
          </a:prstGeom>
          <a:noFill/>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Which function do you use to set up shop calendars for all sites? </a:t>
            </a:r>
          </a:p>
          <a:p>
            <a:pPr marL="971550" lvl="1" indent="-514350">
              <a:spcBef>
                <a:spcPts val="1200"/>
              </a:spcBef>
              <a:spcAft>
                <a:spcPts val="1200"/>
              </a:spcAft>
              <a:buFont typeface="+mj-lt"/>
              <a:buAutoNum type="alphaLcPeriod"/>
            </a:pPr>
            <a:r>
              <a:rPr lang="en-US" dirty="0" smtClean="0"/>
              <a:t>Shop Calendar Maintenance	</a:t>
            </a:r>
          </a:p>
          <a:p>
            <a:pPr marL="971550" lvl="1" indent="-514350">
              <a:spcAft>
                <a:spcPts val="1200"/>
              </a:spcAft>
              <a:buFont typeface="+mj-lt"/>
              <a:buAutoNum type="alphaLcPeriod"/>
            </a:pPr>
            <a:r>
              <a:rPr lang="en-US" dirty="0" smtClean="0"/>
              <a:t>Holiday Maintenance	</a:t>
            </a:r>
          </a:p>
          <a:p>
            <a:pPr marL="971550" lvl="1" indent="-514350">
              <a:spcAft>
                <a:spcPts val="1200"/>
              </a:spcAft>
              <a:buFont typeface="+mj-lt"/>
              <a:buAutoNum type="alphaLcPeriod"/>
            </a:pPr>
            <a:r>
              <a:rPr lang="en-US" dirty="0" smtClean="0"/>
              <a:t>Both Shop Calendar Maintenance and Holiday Maintenance	</a:t>
            </a:r>
          </a:p>
          <a:p>
            <a:pPr marL="971550" lvl="1" indent="-514350">
              <a:spcAft>
                <a:spcPts val="1200"/>
              </a:spcAft>
              <a:buFont typeface="+mj-lt"/>
              <a:buAutoNum type="alphaLcPeriod"/>
            </a:pPr>
            <a:r>
              <a:rPr lang="en-US" dirty="0" smtClean="0"/>
              <a:t>None of the above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2"/>
            </a:pPr>
            <a:r>
              <a:rPr lang="en-US" dirty="0" smtClean="0"/>
              <a:t>Three similar machines run at different rates in a work center. To achieve precise costing and scheduling, you should:</a:t>
            </a:r>
          </a:p>
          <a:p>
            <a:pPr marL="971550" lvl="1" indent="-514350">
              <a:spcBef>
                <a:spcPts val="1200"/>
              </a:spcBef>
              <a:spcAft>
                <a:spcPts val="1200"/>
              </a:spcAft>
              <a:buFont typeface="+mj-lt"/>
              <a:buAutoNum type="alphaLcPeriod"/>
            </a:pPr>
            <a:r>
              <a:rPr lang="en-US" dirty="0" smtClean="0"/>
              <a:t>Create a unique machine code for each of the machines	</a:t>
            </a:r>
          </a:p>
          <a:p>
            <a:pPr marL="971550" lvl="1" indent="-514350">
              <a:spcAft>
                <a:spcPts val="1200"/>
              </a:spcAft>
              <a:buFont typeface="+mj-lt"/>
              <a:buAutoNum type="alphaLcPeriod"/>
            </a:pPr>
            <a:r>
              <a:rPr lang="en-US" dirty="0" smtClean="0"/>
              <a:t>Create a single machine code for all three machines	</a:t>
            </a:r>
          </a:p>
          <a:p>
            <a:pPr marL="971550" lvl="1" indent="-514350">
              <a:spcAft>
                <a:spcPts val="1200"/>
              </a:spcAft>
              <a:buFont typeface="+mj-lt"/>
              <a:buAutoNum type="alphaLcPeriod"/>
            </a:pPr>
            <a:r>
              <a:rPr lang="en-US" dirty="0" smtClean="0"/>
              <a:t>Calculate an average rate for the three machines	</a:t>
            </a:r>
          </a:p>
          <a:p>
            <a:pPr marL="971550" lvl="1" indent="-514350">
              <a:spcAft>
                <a:spcPts val="1200"/>
              </a:spcAft>
              <a:buFont typeface="+mj-lt"/>
              <a:buAutoNum type="alphaLcPeriod"/>
            </a:pPr>
            <a:r>
              <a:rPr lang="en-US" dirty="0" smtClean="0"/>
              <a:t>Create three work center codes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startAt="3"/>
            </a:pPr>
            <a:r>
              <a:rPr lang="en-US" dirty="0" smtClean="0"/>
              <a:t>The routing typically contains all of the following information EXCEPT: </a:t>
            </a:r>
          </a:p>
          <a:p>
            <a:pPr marL="971550" lvl="1" indent="-514350">
              <a:spcBef>
                <a:spcPts val="1200"/>
              </a:spcBef>
              <a:spcAft>
                <a:spcPts val="1200"/>
              </a:spcAft>
              <a:buFont typeface="+mj-lt"/>
              <a:buAutoNum type="alphaLcPeriod"/>
            </a:pPr>
            <a:r>
              <a:rPr lang="en-US" dirty="0" smtClean="0"/>
              <a:t>The steps required to make an item	</a:t>
            </a:r>
          </a:p>
          <a:p>
            <a:pPr marL="971550" lvl="1" indent="-514350">
              <a:spcAft>
                <a:spcPts val="1200"/>
              </a:spcAft>
              <a:buFont typeface="+mj-lt"/>
              <a:buAutoNum type="alphaLcPeriod"/>
            </a:pPr>
            <a:r>
              <a:rPr lang="en-US" dirty="0" smtClean="0"/>
              <a:t>The sequence of the steps	</a:t>
            </a:r>
          </a:p>
          <a:p>
            <a:pPr marL="971550" lvl="1" indent="-514350">
              <a:spcAft>
                <a:spcPts val="1200"/>
              </a:spcAft>
              <a:buFont typeface="+mj-lt"/>
              <a:buAutoNum type="alphaLcPeriod"/>
            </a:pPr>
            <a:r>
              <a:rPr lang="en-US" dirty="0" smtClean="0"/>
              <a:t>How long it takes for each step	</a:t>
            </a:r>
          </a:p>
          <a:p>
            <a:pPr marL="971550" lvl="1" indent="-514350">
              <a:spcAft>
                <a:spcPts val="1200"/>
              </a:spcAft>
              <a:buFont typeface="+mj-lt"/>
              <a:buAutoNum type="alphaLcPeriod"/>
            </a:pPr>
            <a:r>
              <a:rPr lang="en-US" dirty="0" smtClean="0"/>
              <a:t>Where to perform the steps</a:t>
            </a:r>
          </a:p>
          <a:p>
            <a:pPr marL="971550" lvl="1" indent="-514350">
              <a:spcAft>
                <a:spcPts val="1200"/>
              </a:spcAft>
              <a:buFont typeface="+mj-lt"/>
              <a:buAutoNum type="alphaLcPeriod"/>
            </a:pPr>
            <a:r>
              <a:rPr lang="en-US" dirty="0" smtClean="0"/>
              <a:t>Who (machine or employee) performs each step	 	 	</a:t>
            </a:r>
          </a:p>
        </p:txBody>
      </p:sp>
      <p:sp>
        <p:nvSpPr>
          <p:cNvPr id="4" name="Title 3"/>
          <p:cNvSpPr>
            <a:spLocks noGrp="1"/>
          </p:cNvSpPr>
          <p:nvPr>
            <p:ph type="title"/>
          </p:nvPr>
        </p:nvSpPr>
        <p:spPr/>
        <p:txBody>
          <a:bodyPr/>
          <a:lstStyle/>
          <a:p>
            <a:r>
              <a:rPr lang="en-US" dirty="0" smtClean="0"/>
              <a:t>Mastery Question</a:t>
            </a:r>
            <a:endParaRPr lang="en-US" dirty="0"/>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514350" indent="-514350">
              <a:buFont typeface="+mj-lt"/>
              <a:buAutoNum type="arabicPeriod"/>
            </a:pPr>
            <a:r>
              <a:rPr lang="en-US" dirty="0" smtClean="0"/>
              <a:t>c</a:t>
            </a:r>
          </a:p>
          <a:p>
            <a:pPr marL="514350" indent="-514350">
              <a:buFont typeface="+mj-lt"/>
              <a:buAutoNum type="arabicPeriod"/>
            </a:pPr>
            <a:r>
              <a:rPr lang="en-US" dirty="0" smtClean="0"/>
              <a:t>a</a:t>
            </a:r>
          </a:p>
          <a:p>
            <a:pPr marL="514350" indent="-514350">
              <a:buFont typeface="+mj-lt"/>
              <a:buAutoNum type="arabicPeriod"/>
            </a:pPr>
            <a:r>
              <a:rPr lang="en-US" dirty="0" smtClean="0"/>
              <a:t>e</a:t>
            </a:r>
          </a:p>
        </p:txBody>
      </p:sp>
      <p:sp>
        <p:nvSpPr>
          <p:cNvPr id="4" name="Title 3"/>
          <p:cNvSpPr>
            <a:spLocks noGrp="1"/>
          </p:cNvSpPr>
          <p:nvPr>
            <p:ph type="title"/>
          </p:nvPr>
        </p:nvSpPr>
        <p:spPr/>
        <p:txBody>
          <a:bodyPr/>
          <a:lstStyle/>
          <a:p>
            <a:r>
              <a:rPr lang="en-US" dirty="0" smtClean="0"/>
              <a:t>Answers to Mastery Questions</a:t>
            </a:r>
            <a:endParaRPr 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Content Placeholder 5"/>
          <p:cNvSpPr txBox="1">
            <a:spLocks/>
          </p:cNvSpPr>
          <p:nvPr/>
        </p:nvSpPr>
        <p:spPr>
          <a:xfrm>
            <a:off x="457200" y="891610"/>
            <a:ext cx="8229600" cy="5424523"/>
          </a:xfrm>
          <a:prstGeom prst="rect">
            <a:avLst/>
          </a:prstGeom>
        </p:spPr>
        <p:txBody>
          <a:bodyPr/>
          <a:lstStyle/>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System-Wide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Shared Set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Domain Data </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r>
              <a:rPr kumimoji="0" lang="en-US" sz="2800" b="0" i="0" u="none" strike="noStrike" kern="1200" cap="none" spc="0" normalizeH="0" baseline="0" noProof="0" dirty="0" smtClean="0">
                <a:ln>
                  <a:noFill/>
                </a:ln>
                <a:solidFill>
                  <a:schemeClr val="tx1">
                    <a:lumMod val="75000"/>
                    <a:lumOff val="25000"/>
                  </a:schemeClr>
                </a:solidFill>
                <a:effectLst/>
                <a:uLnTx/>
                <a:uFillTx/>
                <a:latin typeface="Century Gothic"/>
                <a:ea typeface="+mn-ea"/>
                <a:cs typeface="Century Gothic"/>
              </a:rPr>
              <a:t>Entity Data</a:t>
            </a:r>
          </a:p>
          <a:p>
            <a:pPr marL="342900" marR="0" lvl="0" indent="-342900" algn="l" defTabSz="457200" rtl="0" eaLnBrk="1" fontAlgn="auto" latinLnBrk="0" hangingPunct="1">
              <a:lnSpc>
                <a:spcPct val="100000"/>
              </a:lnSpc>
              <a:spcBef>
                <a:spcPct val="20000"/>
              </a:spcBef>
              <a:spcAft>
                <a:spcPts val="0"/>
              </a:spcAft>
              <a:buClr>
                <a:schemeClr val="accent6"/>
              </a:buClr>
              <a:buSzTx/>
              <a:buFont typeface="Arial"/>
              <a:buChar char="•"/>
              <a:tabLst/>
              <a:defRPr/>
            </a:pPr>
            <a:endParaRPr kumimoji="0" lang="en-US" sz="2800" b="0" i="0" u="none" strike="noStrike" kern="1200" cap="none" spc="0" normalizeH="0" baseline="0" noProof="0" dirty="0">
              <a:ln>
                <a:noFill/>
              </a:ln>
              <a:solidFill>
                <a:schemeClr val="tx1">
                  <a:lumMod val="75000"/>
                  <a:lumOff val="25000"/>
                </a:schemeClr>
              </a:solidFill>
              <a:effectLst/>
              <a:uLnTx/>
              <a:uFillTx/>
              <a:latin typeface="Century Gothic"/>
              <a:ea typeface="+mn-ea"/>
              <a:cs typeface="Century Gothic"/>
            </a:endParaRPr>
          </a:p>
        </p:txBody>
      </p:sp>
      <p:sp>
        <p:nvSpPr>
          <p:cNvPr id="37" name="Rectangle 2"/>
          <p:cNvSpPr txBox="1">
            <a:spLocks noChangeArrowheads="1"/>
          </p:cNvSpPr>
          <p:nvPr/>
        </p:nvSpPr>
        <p:spPr>
          <a:xfrm>
            <a:off x="457200" y="182880"/>
            <a:ext cx="8229600" cy="708730"/>
          </a:xfrm>
          <a:prstGeom prst="rect">
            <a:avLst/>
          </a:prstGeom>
        </p:spPr>
        <p:txBody>
          <a:bodyPr vert="horz" lIns="91440" tIns="45720" rIns="91440" bIns="45720" rtlCol="0" anchor="ctr">
            <a:normAutofit/>
          </a:bodyPr>
          <a:lstStyle/>
          <a:p>
            <a:pPr marL="0" marR="0" lvl="0" indent="0" algn="l" defTabSz="4572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chemeClr val="tx1">
                    <a:lumMod val="75000"/>
                    <a:lumOff val="25000"/>
                  </a:schemeClr>
                </a:solidFill>
                <a:effectLst/>
                <a:uLnTx/>
                <a:uFillTx/>
                <a:latin typeface="Century Gothic"/>
                <a:ea typeface="+mj-ea"/>
                <a:cs typeface="Century Gothic"/>
              </a:rPr>
              <a:t>Four Types of Data</a:t>
            </a:r>
          </a:p>
        </p:txBody>
      </p:sp>
      <p:pic>
        <p:nvPicPr>
          <p:cNvPr id="38" name="Picture 5" descr="data?branch=1&amp;language=1"/>
          <p:cNvPicPr>
            <a:picLocks noChangeAspect="1" noChangeArrowheads="1"/>
          </p:cNvPicPr>
          <p:nvPr/>
        </p:nvPicPr>
        <p:blipFill>
          <a:blip r:embed="rId3" cstate="print"/>
          <a:srcRect/>
          <a:stretch>
            <a:fillRect/>
          </a:stretch>
        </p:blipFill>
        <p:spPr bwMode="auto">
          <a:xfrm>
            <a:off x="4257714" y="1714500"/>
            <a:ext cx="3914775" cy="3905250"/>
          </a:xfrm>
          <a:prstGeom prst="rect">
            <a:avLst/>
          </a:prstGeom>
          <a:noFill/>
          <a:ln w="9525">
            <a:noFill/>
            <a:miter lim="800000"/>
            <a:headEnd/>
            <a:tailEnd/>
          </a:ln>
        </p:spPr>
      </p:pic>
      <p:sp>
        <p:nvSpPr>
          <p:cNvPr id="39" name="TextBox 38"/>
          <p:cNvSpPr txBox="1"/>
          <p:nvPr/>
        </p:nvSpPr>
        <p:spPr>
          <a:xfrm>
            <a:off x="5024486" y="1904215"/>
            <a:ext cx="2318993" cy="523220"/>
          </a:xfrm>
          <a:prstGeom prst="rect">
            <a:avLst/>
          </a:prstGeom>
          <a:solidFill>
            <a:schemeClr val="accent1">
              <a:lumMod val="60000"/>
              <a:lumOff val="40000"/>
            </a:schemeClr>
          </a:solidFill>
          <a:ln>
            <a:noFill/>
          </a:ln>
        </p:spPr>
        <p:txBody>
          <a:bodyPr wrap="square" rtlCol="0">
            <a:spAutoFit/>
          </a:bodyPr>
          <a:lstStyle/>
          <a:p>
            <a:pPr algn="ctr"/>
            <a:r>
              <a:rPr lang="en-US" dirty="0" smtClean="0">
                <a:solidFill>
                  <a:schemeClr val="bg1"/>
                </a:solidFill>
                <a:latin typeface="+mj-lt"/>
              </a:rPr>
              <a:t>QAD System</a:t>
            </a: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90116" name="Picture 48"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Cost Calculation</a:t>
            </a:r>
          </a:p>
        </p:txBody>
      </p:sp>
      <p:sp>
        <p:nvSpPr>
          <p:cNvPr id="38" name="Rectangle 119"/>
          <p:cNvSpPr>
            <a:spLocks noChangeArrowheads="1"/>
          </p:cNvSpPr>
          <p:nvPr/>
        </p:nvSpPr>
        <p:spPr bwMode="auto">
          <a:xfrm>
            <a:off x="6015038" y="1757363"/>
            <a:ext cx="3128962" cy="2479675"/>
          </a:xfrm>
          <a:prstGeom prst="rect">
            <a:avLst/>
          </a:prstGeom>
          <a:solidFill>
            <a:schemeClr val="bg1">
              <a:alpha val="50195"/>
            </a:schemeClr>
          </a:solidFill>
          <a:ln w="38100">
            <a:noFill/>
            <a:miter lim="800000"/>
            <a:headEnd/>
            <a:tailEnd/>
          </a:ln>
        </p:spPr>
        <p:txBody>
          <a:bodyPr wrap="none" anchor="ctr"/>
          <a:lstStyle/>
          <a:p>
            <a:endParaRPr lang="en-US" dirty="0"/>
          </a:p>
        </p:txBody>
      </p:sp>
      <p:sp>
        <p:nvSpPr>
          <p:cNvPr id="42" name="Oval 55"/>
          <p:cNvSpPr>
            <a:spLocks noChangeArrowheads="1"/>
          </p:cNvSpPr>
          <p:nvPr/>
        </p:nvSpPr>
        <p:spPr bwMode="auto">
          <a:xfrm>
            <a:off x="6802438" y="1866430"/>
            <a:ext cx="1517650" cy="1235075"/>
          </a:xfrm>
          <a:prstGeom prst="ellipse">
            <a:avLst/>
          </a:prstGeom>
          <a:solidFill>
            <a:schemeClr val="bg1"/>
          </a:solidFill>
          <a:ln w="9525" algn="ctr">
            <a:noFill/>
            <a:round/>
            <a:headEnd/>
            <a:tailEnd type="triangle" w="med" len="med"/>
          </a:ln>
        </p:spPr>
        <p:txBody>
          <a:bodyPr wrap="none" tIns="91440" bIns="91440" anchor="ctr"/>
          <a:lstStyle/>
          <a:p>
            <a:endParaRPr lang="en-US" dirty="0">
              <a:latin typeface="+mj-lt"/>
            </a:endParaRPr>
          </a:p>
        </p:txBody>
      </p:sp>
      <p:sp>
        <p:nvSpPr>
          <p:cNvPr id="44" name="Rectangle 82"/>
          <p:cNvSpPr>
            <a:spLocks noChangeArrowheads="1"/>
          </p:cNvSpPr>
          <p:nvPr/>
        </p:nvSpPr>
        <p:spPr bwMode="auto">
          <a:xfrm>
            <a:off x="4318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5" name="Rectangle 83"/>
          <p:cNvSpPr>
            <a:spLocks noChangeArrowheads="1"/>
          </p:cNvSpPr>
          <p:nvPr/>
        </p:nvSpPr>
        <p:spPr bwMode="auto">
          <a:xfrm>
            <a:off x="337820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6" name="Rectangle 84"/>
          <p:cNvSpPr>
            <a:spLocks noChangeArrowheads="1"/>
          </p:cNvSpPr>
          <p:nvPr/>
        </p:nvSpPr>
        <p:spPr bwMode="auto">
          <a:xfrm>
            <a:off x="6305550" y="1415580"/>
            <a:ext cx="2495550" cy="1733550"/>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47" name="Rectangle 85"/>
          <p:cNvSpPr>
            <a:spLocks noChangeArrowheads="1"/>
          </p:cNvSpPr>
          <p:nvPr/>
        </p:nvSpPr>
        <p:spPr bwMode="auto">
          <a:xfrm>
            <a:off x="3425897" y="1512418"/>
            <a:ext cx="2447787"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Product Definition</a:t>
            </a:r>
            <a:endParaRPr lang="en-US" sz="2000" dirty="0">
              <a:solidFill>
                <a:schemeClr val="tx1">
                  <a:lumMod val="75000"/>
                  <a:lumOff val="25000"/>
                </a:schemeClr>
              </a:solidFill>
              <a:latin typeface="+mj-lt"/>
            </a:endParaRPr>
          </a:p>
        </p:txBody>
      </p:sp>
      <p:sp>
        <p:nvSpPr>
          <p:cNvPr id="50" name="Rectangle 86"/>
          <p:cNvSpPr>
            <a:spLocks noChangeArrowheads="1"/>
          </p:cNvSpPr>
          <p:nvPr/>
        </p:nvSpPr>
        <p:spPr bwMode="auto">
          <a:xfrm>
            <a:off x="623888" y="1436218"/>
            <a:ext cx="2235200" cy="734176"/>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Corporate Structure</a:t>
            </a:r>
            <a:endParaRPr lang="en-US" sz="2000" dirty="0">
              <a:solidFill>
                <a:schemeClr val="tx1">
                  <a:lumMod val="75000"/>
                  <a:lumOff val="25000"/>
                </a:schemeClr>
              </a:solidFill>
              <a:latin typeface="+mj-lt"/>
            </a:endParaRPr>
          </a:p>
        </p:txBody>
      </p:sp>
      <p:sp>
        <p:nvSpPr>
          <p:cNvPr id="55" name="Rectangle 88"/>
          <p:cNvSpPr>
            <a:spLocks noChangeArrowheads="1"/>
          </p:cNvSpPr>
          <p:nvPr/>
        </p:nvSpPr>
        <p:spPr bwMode="auto">
          <a:xfrm>
            <a:off x="6534417" y="1512418"/>
            <a:ext cx="2079096" cy="426400"/>
          </a:xfrm>
          <a:prstGeom prst="rect">
            <a:avLst/>
          </a:prstGeom>
          <a:solidFill>
            <a:schemeClr val="bg1"/>
          </a:solid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Manufacturing</a:t>
            </a:r>
            <a:endParaRPr lang="en-US" sz="2000" dirty="0">
              <a:solidFill>
                <a:schemeClr val="tx1">
                  <a:lumMod val="75000"/>
                  <a:lumOff val="25000"/>
                </a:schemeClr>
              </a:solidFill>
              <a:latin typeface="+mj-lt"/>
            </a:endParaRPr>
          </a:p>
        </p:txBody>
      </p:sp>
      <p:sp>
        <p:nvSpPr>
          <p:cNvPr id="56" name="Rectangle 112"/>
          <p:cNvSpPr>
            <a:spLocks noChangeArrowheads="1"/>
          </p:cNvSpPr>
          <p:nvPr/>
        </p:nvSpPr>
        <p:spPr bwMode="auto">
          <a:xfrm>
            <a:off x="430213" y="3787305"/>
            <a:ext cx="2487612" cy="1728788"/>
          </a:xfrm>
          <a:prstGeom prst="rect">
            <a:avLst/>
          </a:prstGeom>
          <a:solidFill>
            <a:schemeClr val="bg1"/>
          </a:solidFill>
          <a:ln w="3175">
            <a:solidFill>
              <a:srgbClr val="818F2F"/>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58" name="Rectangle 113"/>
          <p:cNvSpPr>
            <a:spLocks noChangeArrowheads="1"/>
          </p:cNvSpPr>
          <p:nvPr/>
        </p:nvSpPr>
        <p:spPr bwMode="auto">
          <a:xfrm>
            <a:off x="457200" y="3833343"/>
            <a:ext cx="24511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Cost Calculation</a:t>
            </a:r>
            <a:endParaRPr lang="en-US" sz="2000" dirty="0">
              <a:solidFill>
                <a:schemeClr val="tx1">
                  <a:lumMod val="75000"/>
                  <a:lumOff val="25000"/>
                </a:schemeClr>
              </a:solidFill>
              <a:latin typeface="+mj-lt"/>
            </a:endParaRPr>
          </a:p>
        </p:txBody>
      </p:sp>
      <p:cxnSp>
        <p:nvCxnSpPr>
          <p:cNvPr id="59" name="AutoShape 118"/>
          <p:cNvCxnSpPr>
            <a:cxnSpLocks noChangeShapeType="1"/>
            <a:stCxn id="46" idx="3"/>
            <a:endCxn id="56" idx="1"/>
          </p:cNvCxnSpPr>
          <p:nvPr/>
        </p:nvCxnSpPr>
        <p:spPr bwMode="auto">
          <a:xfrm flipH="1">
            <a:off x="430213" y="2282355"/>
            <a:ext cx="8370887" cy="2370138"/>
          </a:xfrm>
          <a:prstGeom prst="bentConnector5">
            <a:avLst>
              <a:gd name="adj1" fmla="val -2731"/>
              <a:gd name="adj2" fmla="val 50032"/>
              <a:gd name="adj3" fmla="val 102731"/>
            </a:avLst>
          </a:prstGeom>
          <a:noFill/>
          <a:ln w="38100">
            <a:solidFill>
              <a:srgbClr val="999F73"/>
            </a:solidFill>
            <a:miter lim="800000"/>
            <a:headEnd/>
            <a:tailEnd type="triangle" w="med" len="med"/>
          </a:ln>
        </p:spPr>
      </p:cxnSp>
      <p:pic>
        <p:nvPicPr>
          <p:cNvPr id="70" name="Picture 69" descr="product.png"/>
          <p:cNvPicPr>
            <a:picLocks noChangeAspect="1"/>
          </p:cNvPicPr>
          <p:nvPr/>
        </p:nvPicPr>
        <p:blipFill>
          <a:blip r:embed="rId3" cstate="print"/>
          <a:stretch>
            <a:fillRect/>
          </a:stretch>
        </p:blipFill>
        <p:spPr>
          <a:xfrm>
            <a:off x="4120429" y="2162181"/>
            <a:ext cx="848177" cy="848177"/>
          </a:xfrm>
          <a:prstGeom prst="rect">
            <a:avLst/>
          </a:prstGeom>
        </p:spPr>
      </p:pic>
      <p:pic>
        <p:nvPicPr>
          <p:cNvPr id="71" name="Picture 70" descr="factory_.png"/>
          <p:cNvPicPr>
            <a:picLocks noChangeAspect="1"/>
          </p:cNvPicPr>
          <p:nvPr/>
        </p:nvPicPr>
        <p:blipFill>
          <a:blip r:embed="rId4" cstate="print"/>
          <a:stretch>
            <a:fillRect/>
          </a:stretch>
        </p:blipFill>
        <p:spPr>
          <a:xfrm>
            <a:off x="7061933" y="2029979"/>
            <a:ext cx="1046481" cy="1046481"/>
          </a:xfrm>
          <a:prstGeom prst="rect">
            <a:avLst/>
          </a:prstGeom>
        </p:spPr>
      </p:pic>
      <p:sp>
        <p:nvSpPr>
          <p:cNvPr id="72" name="Oval 78"/>
          <p:cNvSpPr>
            <a:spLocks noChangeArrowheads="1"/>
          </p:cNvSpPr>
          <p:nvPr/>
        </p:nvSpPr>
        <p:spPr bwMode="auto">
          <a:xfrm>
            <a:off x="225108" y="114813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3</a:t>
            </a:r>
            <a:endParaRPr lang="en-US" b="1" dirty="0">
              <a:solidFill>
                <a:schemeClr val="bg1"/>
              </a:solidFill>
              <a:latin typeface="+mj-lt"/>
            </a:endParaRPr>
          </a:p>
        </p:txBody>
      </p:sp>
      <p:sp>
        <p:nvSpPr>
          <p:cNvPr id="73" name="Oval 78"/>
          <p:cNvSpPr>
            <a:spLocks noChangeArrowheads="1"/>
          </p:cNvSpPr>
          <p:nvPr/>
        </p:nvSpPr>
        <p:spPr bwMode="auto">
          <a:xfrm>
            <a:off x="3132138" y="112908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4</a:t>
            </a:r>
            <a:endParaRPr lang="en-US" b="1" dirty="0">
              <a:solidFill>
                <a:schemeClr val="bg1"/>
              </a:solidFill>
              <a:latin typeface="+mj-lt"/>
            </a:endParaRPr>
          </a:p>
        </p:txBody>
      </p:sp>
      <p:sp>
        <p:nvSpPr>
          <p:cNvPr id="74" name="Oval 78"/>
          <p:cNvSpPr>
            <a:spLocks noChangeArrowheads="1"/>
          </p:cNvSpPr>
          <p:nvPr/>
        </p:nvSpPr>
        <p:spPr bwMode="auto">
          <a:xfrm>
            <a:off x="6058218" y="114051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5</a:t>
            </a:r>
            <a:endParaRPr lang="en-US" b="1" dirty="0">
              <a:solidFill>
                <a:schemeClr val="bg1"/>
              </a:solidFill>
              <a:latin typeface="+mj-lt"/>
            </a:endParaRPr>
          </a:p>
        </p:txBody>
      </p:sp>
      <p:sp>
        <p:nvSpPr>
          <p:cNvPr id="75" name="Oval 78"/>
          <p:cNvSpPr>
            <a:spLocks noChangeArrowheads="1"/>
          </p:cNvSpPr>
          <p:nvPr/>
        </p:nvSpPr>
        <p:spPr bwMode="auto">
          <a:xfrm>
            <a:off x="206058" y="3495098"/>
            <a:ext cx="477837" cy="477837"/>
          </a:xfrm>
          <a:prstGeom prst="ellipse">
            <a:avLst/>
          </a:prstGeom>
          <a:solidFill>
            <a:schemeClr val="accent1"/>
          </a:solidFill>
          <a:ln w="38100">
            <a:solidFill>
              <a:schemeClr val="accent1"/>
            </a:solidFill>
            <a:round/>
            <a:headEnd/>
            <a:tailEnd/>
          </a:ln>
        </p:spPr>
        <p:txBody>
          <a:bodyPr wrap="none" anchor="ctr"/>
          <a:lstStyle/>
          <a:p>
            <a:r>
              <a:rPr lang="en-US" b="1" dirty="0" smtClean="0">
                <a:solidFill>
                  <a:schemeClr val="bg1"/>
                </a:solidFill>
                <a:latin typeface="+mj-lt"/>
              </a:rPr>
              <a:t>6</a:t>
            </a:r>
            <a:endParaRPr lang="en-US" b="1" dirty="0">
              <a:solidFill>
                <a:schemeClr val="bg1"/>
              </a:solidFill>
              <a:latin typeface="+mj-lt"/>
            </a:endParaRPr>
          </a:p>
        </p:txBody>
      </p:sp>
      <p:pic>
        <p:nvPicPr>
          <p:cNvPr id="76" name="Picture 75" descr="caculator.png"/>
          <p:cNvPicPr>
            <a:picLocks noChangeAspect="1"/>
          </p:cNvPicPr>
          <p:nvPr/>
        </p:nvPicPr>
        <p:blipFill>
          <a:blip r:embed="rId5" cstate="print"/>
          <a:stretch>
            <a:fillRect/>
          </a:stretch>
        </p:blipFill>
        <p:spPr>
          <a:xfrm>
            <a:off x="1059180" y="4400550"/>
            <a:ext cx="1074420" cy="1074420"/>
          </a:xfrm>
          <a:prstGeom prst="rect">
            <a:avLst/>
          </a:prstGeom>
        </p:spPr>
      </p:pic>
      <p:sp>
        <p:nvSpPr>
          <p:cNvPr id="77" name="AutoShape 83"/>
          <p:cNvSpPr>
            <a:spLocks noChangeArrowheads="1"/>
          </p:cNvSpPr>
          <p:nvPr/>
        </p:nvSpPr>
        <p:spPr bwMode="auto">
          <a:xfrm>
            <a:off x="2940401" y="208234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78" name="AutoShape 83"/>
          <p:cNvSpPr>
            <a:spLocks noChangeArrowheads="1"/>
          </p:cNvSpPr>
          <p:nvPr/>
        </p:nvSpPr>
        <p:spPr bwMode="auto">
          <a:xfrm>
            <a:off x="5893151" y="2097588"/>
            <a:ext cx="500029"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pic>
        <p:nvPicPr>
          <p:cNvPr id="25" name="Picture 24" descr="flow_chart.png"/>
          <p:cNvPicPr>
            <a:picLocks noChangeAspect="1"/>
          </p:cNvPicPr>
          <p:nvPr/>
        </p:nvPicPr>
        <p:blipFill>
          <a:blip r:embed="rId6" cstate="print"/>
          <a:stretch>
            <a:fillRect/>
          </a:stretch>
        </p:blipFill>
        <p:spPr>
          <a:xfrm flipH="1">
            <a:off x="1222930" y="2355358"/>
            <a:ext cx="1035077" cy="761067"/>
          </a:xfrm>
          <a:prstGeom prst="rect">
            <a:avLst/>
          </a:prstGeom>
        </p:spPr>
      </p:pic>
      <p:sp>
        <p:nvSpPr>
          <p:cNvPr id="26" name="Rectangle 124"/>
          <p:cNvSpPr>
            <a:spLocks noChangeArrowheads="1"/>
          </p:cNvSpPr>
          <p:nvPr/>
        </p:nvSpPr>
        <p:spPr bwMode="auto">
          <a:xfrm>
            <a:off x="208343" y="1006996"/>
            <a:ext cx="8935657" cy="2465408"/>
          </a:xfrm>
          <a:prstGeom prst="rect">
            <a:avLst/>
          </a:prstGeom>
          <a:solidFill>
            <a:schemeClr val="bg1">
              <a:alpha val="85000"/>
            </a:schemeClr>
          </a:solidFill>
          <a:ln w="38100">
            <a:noFill/>
            <a:miter lim="800000"/>
            <a:headEnd/>
            <a:tailEnd/>
          </a:ln>
        </p:spPr>
        <p:txBody>
          <a:bodyPr wrap="none" anchor="ctr"/>
          <a:lstStyle/>
          <a:p>
            <a:endParaRPr lang="en-US" dirty="0">
              <a:latin typeface="+mj-lt"/>
            </a:endParaRPr>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p:txBody>
          <a:bodyPr>
            <a:normAutofit/>
          </a:bodyPr>
          <a:lstStyle/>
          <a:p>
            <a:r>
              <a:rPr lang="en-US" dirty="0" smtClean="0"/>
              <a:t>Explain the information captured by:</a:t>
            </a:r>
          </a:p>
          <a:p>
            <a:pPr lvl="1"/>
            <a:r>
              <a:rPr lang="en-US" dirty="0" smtClean="0"/>
              <a:t>A routing cost roll up</a:t>
            </a:r>
          </a:p>
          <a:p>
            <a:pPr lvl="1"/>
            <a:r>
              <a:rPr lang="en-US" dirty="0" smtClean="0"/>
              <a:t>A product structure cost roll up</a:t>
            </a:r>
          </a:p>
          <a:p>
            <a:pPr>
              <a:spcBef>
                <a:spcPts val="1800"/>
              </a:spcBef>
            </a:pPr>
            <a:r>
              <a:rPr lang="en-US" dirty="0" smtClean="0"/>
              <a:t>Explain the importance of the Order Quantity field to the routing cost roll up</a:t>
            </a:r>
          </a:p>
          <a:p>
            <a:pPr>
              <a:spcBef>
                <a:spcPts val="1800"/>
              </a:spcBef>
            </a:pPr>
            <a:r>
              <a:rPr lang="en-US" dirty="0" smtClean="0"/>
              <a:t>Roll up routing and product structure costs</a:t>
            </a:r>
          </a:p>
          <a:p>
            <a:pPr>
              <a:spcBef>
                <a:spcPts val="1800"/>
              </a:spcBef>
            </a:pPr>
            <a:r>
              <a:rPr lang="en-US" dirty="0" smtClean="0"/>
              <a:t>Copy and move current costs to the GL cost set</a:t>
            </a:r>
          </a:p>
          <a:p>
            <a:pPr>
              <a:buNone/>
            </a:pPr>
            <a:endParaRPr lang="en-US" dirty="0"/>
          </a:p>
        </p:txBody>
      </p:sp>
      <p:sp>
        <p:nvSpPr>
          <p:cNvPr id="94211" name="Rectangle 2"/>
          <p:cNvSpPr>
            <a:spLocks noGrp="1" noChangeArrowheads="1"/>
          </p:cNvSpPr>
          <p:nvPr>
            <p:ph type="title"/>
          </p:nvPr>
        </p:nvSpPr>
        <p:spPr/>
        <p:txBody>
          <a:bodyPr/>
          <a:lstStyle/>
          <a:p>
            <a:pPr eaLnBrk="1" hangingPunct="1"/>
            <a:r>
              <a:rPr lang="en-US" dirty="0" smtClean="0"/>
              <a:t>Objectives</a:t>
            </a: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8" name="Rectangle 3"/>
          <p:cNvSpPr>
            <a:spLocks noGrp="1" noChangeArrowheads="1"/>
          </p:cNvSpPr>
          <p:nvPr>
            <p:ph idx="1"/>
          </p:nvPr>
        </p:nvSpPr>
        <p:spPr/>
        <p:txBody>
          <a:bodyPr>
            <a:normAutofit/>
          </a:bodyPr>
          <a:lstStyle/>
          <a:p>
            <a:pPr>
              <a:buFont typeface="Wingdings" pitchFamily="2" charset="2"/>
              <a:buChar char="§"/>
            </a:pPr>
            <a:r>
              <a:rPr lang="en-US" dirty="0" smtClean="0"/>
              <a:t>Key Concepts </a:t>
            </a:r>
          </a:p>
          <a:p>
            <a:pPr lvl="1"/>
            <a:r>
              <a:rPr lang="en-US" dirty="0" smtClean="0"/>
              <a:t> Routing Cost Roll Up </a:t>
            </a:r>
          </a:p>
          <a:p>
            <a:pPr lvl="1"/>
            <a:r>
              <a:rPr lang="en-US" dirty="0" smtClean="0"/>
              <a:t> Product Structure Cost Roll Up</a:t>
            </a:r>
          </a:p>
          <a:p>
            <a:pPr lvl="1"/>
            <a:r>
              <a:rPr lang="en-US" dirty="0" smtClean="0"/>
              <a:t> Current Cost Set Move to GL Set</a:t>
            </a:r>
          </a:p>
          <a:p>
            <a:pPr>
              <a:buFont typeface="Wingdings" pitchFamily="2" charset="2"/>
              <a:buChar char="§"/>
            </a:pPr>
            <a:r>
              <a:rPr lang="en-US" dirty="0" smtClean="0"/>
              <a:t>Example Scenario</a:t>
            </a:r>
          </a:p>
          <a:p>
            <a:pPr lvl="1"/>
            <a:r>
              <a:rPr lang="en-US" dirty="0" smtClean="0"/>
              <a:t>Review Standard Order Quantity for Item</a:t>
            </a:r>
          </a:p>
          <a:p>
            <a:pPr lvl="1"/>
            <a:r>
              <a:rPr lang="en-US" dirty="0" smtClean="0"/>
              <a:t>Roll Up Routing Costs</a:t>
            </a:r>
          </a:p>
          <a:p>
            <a:pPr lvl="1"/>
            <a:r>
              <a:rPr lang="en-US" dirty="0" smtClean="0"/>
              <a:t>Roll Up Product Structure Costs</a:t>
            </a:r>
          </a:p>
          <a:p>
            <a:pPr lvl="1"/>
            <a:r>
              <a:rPr lang="en-US" dirty="0" smtClean="0"/>
              <a:t>Move Current Cost Set to GL Set</a:t>
            </a:r>
          </a:p>
          <a:p>
            <a:pPr>
              <a:buFont typeface="Wingdings" pitchFamily="2" charset="2"/>
              <a:buChar char="§"/>
            </a:pPr>
            <a:r>
              <a:rPr lang="en-US" dirty="0" smtClean="0"/>
              <a:t>Mastery Questions</a:t>
            </a:r>
          </a:p>
          <a:p>
            <a:pPr>
              <a:buFont typeface="Wingdings" pitchFamily="2" charset="2"/>
              <a:buChar char="§"/>
            </a:pPr>
            <a:r>
              <a:rPr lang="en-US" dirty="0" smtClean="0"/>
              <a:t>Exercise</a:t>
            </a:r>
          </a:p>
        </p:txBody>
      </p:sp>
      <p:sp>
        <p:nvSpPr>
          <p:cNvPr id="93187" name="Rectangle 2"/>
          <p:cNvSpPr>
            <a:spLocks noGrp="1" noChangeArrowheads="1"/>
          </p:cNvSpPr>
          <p:nvPr>
            <p:ph type="title"/>
          </p:nvPr>
        </p:nvSpPr>
        <p:spPr/>
        <p:txBody>
          <a:bodyPr/>
          <a:lstStyle/>
          <a:p>
            <a:pPr eaLnBrk="1" hangingPunct="1"/>
            <a:r>
              <a:rPr lang="en-US" dirty="0" smtClean="0"/>
              <a:t>Topics</a:t>
            </a: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itle 27"/>
          <p:cNvSpPr>
            <a:spLocks noGrp="1"/>
          </p:cNvSpPr>
          <p:nvPr>
            <p:ph type="title"/>
          </p:nvPr>
        </p:nvSpPr>
        <p:spPr/>
        <p:txBody>
          <a:bodyPr>
            <a:normAutofit/>
          </a:bodyPr>
          <a:lstStyle/>
          <a:p>
            <a:r>
              <a:rPr lang="en-US" dirty="0" smtClean="0"/>
              <a:t>Sources of Product Cost Information</a:t>
            </a:r>
            <a:endParaRPr lang="en-US" dirty="0"/>
          </a:p>
        </p:txBody>
      </p:sp>
      <p:grpSp>
        <p:nvGrpSpPr>
          <p:cNvPr id="95235" name="Group 41"/>
          <p:cNvGrpSpPr>
            <a:grpSpLocks/>
          </p:cNvGrpSpPr>
          <p:nvPr/>
        </p:nvGrpSpPr>
        <p:grpSpPr bwMode="auto">
          <a:xfrm>
            <a:off x="87313" y="847589"/>
            <a:ext cx="8599487" cy="5421313"/>
            <a:chOff x="55" y="718"/>
            <a:chExt cx="5417" cy="3415"/>
          </a:xfrm>
        </p:grpSpPr>
        <p:sp>
          <p:nvSpPr>
            <p:cNvPr id="95236" name="Rectangle 5"/>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95237" name="Rectangle 6"/>
            <p:cNvSpPr>
              <a:spLocks noChangeArrowheads="1"/>
            </p:cNvSpPr>
            <p:nvPr/>
          </p:nvSpPr>
          <p:spPr bwMode="auto">
            <a:xfrm>
              <a:off x="55" y="2813"/>
              <a:ext cx="674" cy="247"/>
            </a:xfrm>
            <a:prstGeom prst="rect">
              <a:avLst/>
            </a:prstGeom>
            <a:noFill/>
            <a:ln w="12700">
              <a:noFill/>
              <a:miter lim="800000"/>
              <a:headEnd/>
              <a:tailEnd/>
            </a:ln>
          </p:spPr>
          <p:txBody>
            <a:bodyPr wrap="none" anchor="ctr"/>
            <a:lstStyle/>
            <a:p>
              <a:endParaRPr lang="en-US" dirty="0">
                <a:latin typeface="+mj-lt"/>
              </a:endParaRPr>
            </a:p>
          </p:txBody>
        </p:sp>
        <p:sp>
          <p:nvSpPr>
            <p:cNvPr id="306183" name="Rectangle 7"/>
            <p:cNvSpPr>
              <a:spLocks noChangeArrowheads="1"/>
            </p:cNvSpPr>
            <p:nvPr/>
          </p:nvSpPr>
          <p:spPr bwMode="auto">
            <a:xfrm>
              <a:off x="253" y="210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 Work Center</a:t>
              </a:r>
            </a:p>
            <a:p>
              <a:pPr algn="ctr" defTabSz="977900" eaLnBrk="0" hangingPunct="0">
                <a:defRPr/>
              </a:pPr>
              <a:r>
                <a:rPr lang="en-US" sz="1400" dirty="0">
                  <a:latin typeface="+mj-lt"/>
                </a:rPr>
                <a:t>Rates/Burden</a:t>
              </a:r>
            </a:p>
          </p:txBody>
        </p:sp>
        <p:sp>
          <p:nvSpPr>
            <p:cNvPr id="306184" name="Rectangle 8"/>
            <p:cNvSpPr>
              <a:spLocks noChangeArrowheads="1"/>
            </p:cNvSpPr>
            <p:nvPr/>
          </p:nvSpPr>
          <p:spPr bwMode="auto">
            <a:xfrm>
              <a:off x="252" y="746"/>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Item</a:t>
              </a:r>
            </a:p>
            <a:p>
              <a:pPr algn="ctr" defTabSz="977900" eaLnBrk="0" hangingPunct="0">
                <a:defRPr/>
              </a:pPr>
              <a:r>
                <a:rPr lang="en-US" sz="1400" dirty="0">
                  <a:latin typeface="+mj-lt"/>
                </a:rPr>
                <a:t>Costs</a:t>
              </a:r>
            </a:p>
            <a:p>
              <a:pPr algn="ctr" defTabSz="977900" eaLnBrk="0" hangingPunct="0">
                <a:defRPr/>
              </a:pPr>
              <a:r>
                <a:rPr lang="en-US" sz="1400" dirty="0">
                  <a:latin typeface="+mj-lt"/>
                </a:rPr>
                <a:t>Material, OVH</a:t>
              </a:r>
            </a:p>
          </p:txBody>
        </p:sp>
        <p:sp>
          <p:nvSpPr>
            <p:cNvPr id="306185" name="Rectangle 9"/>
            <p:cNvSpPr>
              <a:spLocks noChangeArrowheads="1"/>
            </p:cNvSpPr>
            <p:nvPr/>
          </p:nvSpPr>
          <p:spPr bwMode="auto">
            <a:xfrm>
              <a:off x="2458"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Product</a:t>
              </a:r>
            </a:p>
            <a:p>
              <a:pPr algn="ctr" defTabSz="977900" eaLnBrk="0" hangingPunct="0">
                <a:defRPr/>
              </a:pPr>
              <a:r>
                <a:rPr lang="en-US" sz="1400" dirty="0">
                  <a:latin typeface="+mj-lt"/>
                </a:rPr>
                <a:t>Structure</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6" name="Rectangle 10"/>
            <p:cNvSpPr>
              <a:spLocks noChangeArrowheads="1"/>
            </p:cNvSpPr>
            <p:nvPr/>
          </p:nvSpPr>
          <p:spPr bwMode="auto">
            <a:xfrm>
              <a:off x="3505" y="1881"/>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Move</a:t>
              </a:r>
            </a:p>
            <a:p>
              <a:pPr algn="ctr" defTabSz="977900" eaLnBrk="0" hangingPunct="0">
                <a:defRPr/>
              </a:pPr>
              <a:r>
                <a:rPr lang="en-US" sz="1400" dirty="0">
                  <a:latin typeface="+mj-lt"/>
                </a:rPr>
                <a:t>Current</a:t>
              </a:r>
            </a:p>
            <a:p>
              <a:pPr algn="ctr" defTabSz="977900" eaLnBrk="0" hangingPunct="0">
                <a:defRPr/>
              </a:pPr>
              <a:r>
                <a:rPr lang="en-US" sz="1400" dirty="0">
                  <a:latin typeface="+mj-lt"/>
                </a:rPr>
                <a:t>Costs to</a:t>
              </a:r>
            </a:p>
            <a:p>
              <a:pPr algn="ctr" defTabSz="977900" eaLnBrk="0" hangingPunct="0">
                <a:defRPr/>
              </a:pPr>
              <a:r>
                <a:rPr lang="en-US" sz="1400" dirty="0">
                  <a:latin typeface="+mj-lt"/>
                </a:rPr>
                <a:t>GL Costs</a:t>
              </a:r>
            </a:p>
          </p:txBody>
        </p:sp>
        <p:sp>
          <p:nvSpPr>
            <p:cNvPr id="306187" name="Rectangle 11"/>
            <p:cNvSpPr>
              <a:spLocks noChangeArrowheads="1"/>
            </p:cNvSpPr>
            <p:nvPr/>
          </p:nvSpPr>
          <p:spPr bwMode="auto">
            <a:xfrm>
              <a:off x="1316" y="2819"/>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Routing</a:t>
              </a:r>
            </a:p>
            <a:p>
              <a:pPr algn="ctr" defTabSz="977900" eaLnBrk="0" hangingPunct="0">
                <a:defRPr/>
              </a:pPr>
              <a:r>
                <a:rPr lang="en-US" sz="1400" dirty="0">
                  <a:latin typeface="+mj-lt"/>
                </a:rPr>
                <a:t>Cost</a:t>
              </a:r>
            </a:p>
            <a:p>
              <a:pPr algn="ctr" defTabSz="977900" eaLnBrk="0" hangingPunct="0">
                <a:defRPr/>
              </a:pPr>
              <a:r>
                <a:rPr lang="en-US" sz="1400" dirty="0">
                  <a:latin typeface="+mj-lt"/>
                </a:rPr>
                <a:t>Roll-Up</a:t>
              </a:r>
            </a:p>
          </p:txBody>
        </p:sp>
        <p:sp>
          <p:nvSpPr>
            <p:cNvPr id="306189" name="Rectangle 13"/>
            <p:cNvSpPr>
              <a:spLocks noChangeArrowheads="1"/>
            </p:cNvSpPr>
            <p:nvPr/>
          </p:nvSpPr>
          <p:spPr bwMode="auto">
            <a:xfrm>
              <a:off x="253" y="1429"/>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Product</a:t>
              </a:r>
            </a:p>
            <a:p>
              <a:pPr algn="ctr" defTabSz="977900" eaLnBrk="0" hangingPunct="0">
                <a:defRPr/>
              </a:pPr>
              <a:r>
                <a:rPr lang="en-US" sz="1400" dirty="0">
                  <a:latin typeface="+mj-lt"/>
                </a:rPr>
                <a:t>Structures</a:t>
              </a:r>
            </a:p>
          </p:txBody>
        </p:sp>
        <p:sp>
          <p:nvSpPr>
            <p:cNvPr id="306193" name="Rectangle 17"/>
            <p:cNvSpPr>
              <a:spLocks noChangeArrowheads="1"/>
            </p:cNvSpPr>
            <p:nvPr/>
          </p:nvSpPr>
          <p:spPr bwMode="auto">
            <a:xfrm>
              <a:off x="4698" y="718"/>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Cost Roll-Up</a:t>
              </a:r>
            </a:p>
            <a:p>
              <a:pPr algn="ctr" defTabSz="977900" eaLnBrk="0" hangingPunct="0">
                <a:defRPr/>
              </a:pPr>
              <a:r>
                <a:rPr lang="en-US" sz="1400" dirty="0">
                  <a:latin typeface="+mj-lt"/>
                </a:rPr>
                <a:t>Freeze/</a:t>
              </a:r>
            </a:p>
            <a:p>
              <a:pPr algn="ctr" defTabSz="977900" eaLnBrk="0" hangingPunct="0">
                <a:defRPr/>
              </a:pPr>
              <a:r>
                <a:rPr lang="en-US" sz="1400" dirty="0">
                  <a:latin typeface="+mj-lt"/>
                </a:rPr>
                <a:t>Unfreeze</a:t>
              </a:r>
            </a:p>
          </p:txBody>
        </p:sp>
        <p:sp>
          <p:nvSpPr>
            <p:cNvPr id="306194" name="Rectangle 18"/>
            <p:cNvSpPr>
              <a:spLocks noChangeArrowheads="1"/>
            </p:cNvSpPr>
            <p:nvPr/>
          </p:nvSpPr>
          <p:spPr bwMode="auto">
            <a:xfrm>
              <a:off x="4703" y="1882"/>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Sales Order </a:t>
              </a:r>
            </a:p>
            <a:p>
              <a:pPr algn="ctr" defTabSz="977900" eaLnBrk="0" hangingPunct="0">
                <a:defRPr/>
              </a:pPr>
              <a:r>
                <a:rPr lang="en-US" sz="1400" dirty="0">
                  <a:latin typeface="+mj-lt"/>
                </a:rPr>
                <a:t>Cost</a:t>
              </a:r>
            </a:p>
            <a:p>
              <a:pPr algn="ctr" defTabSz="977900" eaLnBrk="0" hangingPunct="0">
                <a:defRPr/>
              </a:pPr>
              <a:r>
                <a:rPr lang="en-US" sz="1400" dirty="0">
                  <a:latin typeface="+mj-lt"/>
                </a:rPr>
                <a:t>Revaluation</a:t>
              </a:r>
            </a:p>
          </p:txBody>
        </p:sp>
        <p:sp>
          <p:nvSpPr>
            <p:cNvPr id="306195" name="Rectangle 19"/>
            <p:cNvSpPr>
              <a:spLocks noChangeArrowheads="1"/>
            </p:cNvSpPr>
            <p:nvPr/>
          </p:nvSpPr>
          <p:spPr bwMode="auto">
            <a:xfrm>
              <a:off x="4702" y="3135"/>
              <a:ext cx="769"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Revalue</a:t>
              </a:r>
            </a:p>
            <a:p>
              <a:pPr algn="ctr" defTabSz="977900" eaLnBrk="0" hangingPunct="0">
                <a:defRPr/>
              </a:pPr>
              <a:r>
                <a:rPr lang="en-US" sz="1400" dirty="0">
                  <a:latin typeface="+mj-lt"/>
                </a:rPr>
                <a:t>WIP Material</a:t>
              </a:r>
            </a:p>
            <a:p>
              <a:pPr algn="ctr" defTabSz="977900" eaLnBrk="0" hangingPunct="0">
                <a:defRPr/>
              </a:pPr>
              <a:r>
                <a:rPr lang="en-US" sz="1400" dirty="0">
                  <a:latin typeface="+mj-lt"/>
                </a:rPr>
                <a:t>Cost</a:t>
              </a:r>
            </a:p>
          </p:txBody>
        </p:sp>
        <p:sp>
          <p:nvSpPr>
            <p:cNvPr id="306196" name="Rectangle 20"/>
            <p:cNvSpPr>
              <a:spLocks noChangeArrowheads="1"/>
            </p:cNvSpPr>
            <p:nvPr/>
          </p:nvSpPr>
          <p:spPr bwMode="auto">
            <a:xfrm>
              <a:off x="250" y="2817"/>
              <a:ext cx="770" cy="618"/>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 Routing</a:t>
              </a:r>
            </a:p>
            <a:p>
              <a:pPr algn="ctr" defTabSz="977900" eaLnBrk="0" hangingPunct="0">
                <a:defRPr/>
              </a:pPr>
              <a:r>
                <a:rPr lang="en-US" sz="1400" dirty="0">
                  <a:latin typeface="+mj-lt"/>
                </a:rPr>
                <a:t>Setup/Run</a:t>
              </a:r>
            </a:p>
            <a:p>
              <a:pPr algn="ctr" defTabSz="977900" eaLnBrk="0" hangingPunct="0">
                <a:defRPr/>
              </a:pPr>
              <a:r>
                <a:rPr lang="en-US" sz="1400" dirty="0">
                  <a:latin typeface="+mj-lt"/>
                </a:rPr>
                <a:t>Time</a:t>
              </a:r>
            </a:p>
          </p:txBody>
        </p:sp>
        <p:sp>
          <p:nvSpPr>
            <p:cNvPr id="306197" name="Rectangle 21"/>
            <p:cNvSpPr>
              <a:spLocks noChangeArrowheads="1"/>
            </p:cNvSpPr>
            <p:nvPr/>
          </p:nvSpPr>
          <p:spPr bwMode="auto">
            <a:xfrm>
              <a:off x="253" y="3514"/>
              <a:ext cx="770" cy="619"/>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wrap="none" lIns="95250" tIns="47625" rIns="95250" bIns="47625" anchor="ctr"/>
            <a:lstStyle/>
            <a:p>
              <a:pPr algn="ctr" defTabSz="977900" eaLnBrk="0" hangingPunct="0">
                <a:defRPr/>
              </a:pPr>
              <a:r>
                <a:rPr lang="en-US" sz="1400" dirty="0">
                  <a:latin typeface="+mj-lt"/>
                </a:rPr>
                <a:t>Enter</a:t>
              </a:r>
            </a:p>
            <a:p>
              <a:pPr algn="ctr" defTabSz="977900" eaLnBrk="0" hangingPunct="0">
                <a:defRPr/>
              </a:pPr>
              <a:r>
                <a:rPr lang="en-US" sz="1400" dirty="0">
                  <a:latin typeface="+mj-lt"/>
                </a:rPr>
                <a:t>Standard</a:t>
              </a:r>
            </a:p>
            <a:p>
              <a:pPr algn="ctr" defTabSz="977900" eaLnBrk="0" hangingPunct="0">
                <a:defRPr/>
              </a:pPr>
              <a:r>
                <a:rPr lang="en-US" sz="1400" dirty="0">
                  <a:latin typeface="+mj-lt"/>
                </a:rPr>
                <a:t>Order Quantity</a:t>
              </a:r>
            </a:p>
          </p:txBody>
        </p:sp>
        <p:cxnSp>
          <p:nvCxnSpPr>
            <p:cNvPr id="95250" name="AutoShape 31"/>
            <p:cNvCxnSpPr>
              <a:cxnSpLocks noChangeShapeType="1"/>
              <a:stCxn id="306186" idx="3"/>
              <a:endCxn id="306194" idx="1"/>
            </p:cNvCxnSpPr>
            <p:nvPr/>
          </p:nvCxnSpPr>
          <p:spPr bwMode="auto">
            <a:xfrm>
              <a:off x="4275" y="2191"/>
              <a:ext cx="428" cy="1"/>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1" name="AutoShape 32"/>
            <p:cNvCxnSpPr>
              <a:cxnSpLocks noChangeShapeType="1"/>
              <a:stCxn id="306186" idx="3"/>
              <a:endCxn id="306193" idx="1"/>
            </p:cNvCxnSpPr>
            <p:nvPr/>
          </p:nvCxnSpPr>
          <p:spPr bwMode="auto">
            <a:xfrm flipV="1">
              <a:off x="4275" y="1028"/>
              <a:ext cx="423" cy="1163"/>
            </a:xfrm>
            <a:prstGeom prst="bentConnector3">
              <a:avLst>
                <a:gd name="adj1" fmla="val 49880"/>
              </a:avLst>
            </a:prstGeom>
            <a:noFill/>
            <a:ln w="25400">
              <a:solidFill>
                <a:schemeClr val="tx1">
                  <a:lumMod val="75000"/>
                  <a:lumOff val="25000"/>
                </a:schemeClr>
              </a:solidFill>
              <a:miter lim="800000"/>
              <a:headEnd/>
              <a:tailEnd type="triangle" w="med" len="med"/>
            </a:ln>
          </p:spPr>
        </p:cxnSp>
        <p:cxnSp>
          <p:nvCxnSpPr>
            <p:cNvPr id="95252" name="AutoShape 33"/>
            <p:cNvCxnSpPr>
              <a:cxnSpLocks noChangeShapeType="1"/>
              <a:stCxn id="306186" idx="3"/>
              <a:endCxn id="306195" idx="1"/>
            </p:cNvCxnSpPr>
            <p:nvPr/>
          </p:nvCxnSpPr>
          <p:spPr bwMode="auto">
            <a:xfrm>
              <a:off x="4275" y="2191"/>
              <a:ext cx="427" cy="1254"/>
            </a:xfrm>
            <a:prstGeom prst="bentConnector3">
              <a:avLst>
                <a:gd name="adj1" fmla="val 49884"/>
              </a:avLst>
            </a:prstGeom>
            <a:noFill/>
            <a:ln w="25400">
              <a:solidFill>
                <a:schemeClr val="tx1">
                  <a:lumMod val="75000"/>
                  <a:lumOff val="25000"/>
                </a:schemeClr>
              </a:solidFill>
              <a:miter lim="800000"/>
              <a:headEnd/>
              <a:tailEnd type="triangle" w="med" len="med"/>
            </a:ln>
          </p:spPr>
        </p:cxnSp>
        <p:cxnSp>
          <p:nvCxnSpPr>
            <p:cNvPr id="95253" name="AutoShape 34"/>
            <p:cNvCxnSpPr>
              <a:cxnSpLocks noChangeShapeType="1"/>
              <a:stCxn id="306185" idx="3"/>
              <a:endCxn id="306186" idx="1"/>
            </p:cNvCxnSpPr>
            <p:nvPr/>
          </p:nvCxnSpPr>
          <p:spPr bwMode="auto">
            <a:xfrm>
              <a:off x="3228" y="2191"/>
              <a:ext cx="277" cy="0"/>
            </a:xfrm>
            <a:prstGeom prst="straightConnector1">
              <a:avLst/>
            </a:prstGeom>
            <a:noFill/>
            <a:ln w="25400">
              <a:solidFill>
                <a:schemeClr val="tx1">
                  <a:lumMod val="75000"/>
                  <a:lumOff val="25000"/>
                </a:schemeClr>
              </a:solidFill>
              <a:round/>
              <a:headEnd/>
              <a:tailEnd type="triangle" w="med" len="med"/>
            </a:ln>
          </p:spPr>
        </p:cxnSp>
        <p:cxnSp>
          <p:nvCxnSpPr>
            <p:cNvPr id="95254" name="AutoShape 35"/>
            <p:cNvCxnSpPr>
              <a:cxnSpLocks noChangeShapeType="1"/>
              <a:stCxn id="306187" idx="3"/>
              <a:endCxn id="306185" idx="1"/>
            </p:cNvCxnSpPr>
            <p:nvPr/>
          </p:nvCxnSpPr>
          <p:spPr bwMode="auto">
            <a:xfrm flipV="1">
              <a:off x="2085" y="2191"/>
              <a:ext cx="373" cy="938"/>
            </a:xfrm>
            <a:prstGeom prst="bentConnector3">
              <a:avLst>
                <a:gd name="adj1" fmla="val 49866"/>
              </a:avLst>
            </a:prstGeom>
            <a:noFill/>
            <a:ln w="25400">
              <a:solidFill>
                <a:schemeClr val="tx1">
                  <a:lumMod val="75000"/>
                  <a:lumOff val="25000"/>
                </a:schemeClr>
              </a:solidFill>
              <a:miter lim="800000"/>
              <a:headEnd/>
              <a:tailEnd type="triangle" w="med" len="med"/>
            </a:ln>
          </p:spPr>
        </p:cxnSp>
        <p:cxnSp>
          <p:nvCxnSpPr>
            <p:cNvPr id="95255" name="AutoShape 36"/>
            <p:cNvCxnSpPr>
              <a:cxnSpLocks noChangeShapeType="1"/>
              <a:stCxn id="306184" idx="3"/>
              <a:endCxn id="306185" idx="1"/>
            </p:cNvCxnSpPr>
            <p:nvPr/>
          </p:nvCxnSpPr>
          <p:spPr bwMode="auto">
            <a:xfrm>
              <a:off x="1022" y="1056"/>
              <a:ext cx="1436" cy="1135"/>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6" name="AutoShape 37"/>
            <p:cNvCxnSpPr>
              <a:cxnSpLocks noChangeShapeType="1"/>
              <a:stCxn id="306189" idx="3"/>
              <a:endCxn id="306185" idx="1"/>
            </p:cNvCxnSpPr>
            <p:nvPr/>
          </p:nvCxnSpPr>
          <p:spPr bwMode="auto">
            <a:xfrm>
              <a:off x="1023" y="1739"/>
              <a:ext cx="1435" cy="452"/>
            </a:xfrm>
            <a:prstGeom prst="bentConnector3">
              <a:avLst>
                <a:gd name="adj1" fmla="val 49963"/>
              </a:avLst>
            </a:prstGeom>
            <a:noFill/>
            <a:ln w="25400">
              <a:solidFill>
                <a:schemeClr val="tx1">
                  <a:lumMod val="75000"/>
                  <a:lumOff val="25000"/>
                </a:schemeClr>
              </a:solidFill>
              <a:miter lim="800000"/>
              <a:headEnd/>
              <a:tailEnd type="triangle" w="med" len="med"/>
            </a:ln>
          </p:spPr>
        </p:cxnSp>
        <p:cxnSp>
          <p:nvCxnSpPr>
            <p:cNvPr id="95257" name="AutoShape 38"/>
            <p:cNvCxnSpPr>
              <a:cxnSpLocks noChangeShapeType="1"/>
              <a:stCxn id="306183" idx="3"/>
              <a:endCxn id="306187" idx="1"/>
            </p:cNvCxnSpPr>
            <p:nvPr/>
          </p:nvCxnSpPr>
          <p:spPr bwMode="auto">
            <a:xfrm>
              <a:off x="1023" y="2416"/>
              <a:ext cx="293" cy="713"/>
            </a:xfrm>
            <a:prstGeom prst="bentConnector3">
              <a:avLst>
                <a:gd name="adj1" fmla="val 49829"/>
              </a:avLst>
            </a:prstGeom>
            <a:noFill/>
            <a:ln w="25400">
              <a:solidFill>
                <a:schemeClr val="tx1">
                  <a:lumMod val="75000"/>
                  <a:lumOff val="25000"/>
                </a:schemeClr>
              </a:solidFill>
              <a:miter lim="800000"/>
              <a:headEnd/>
              <a:tailEnd type="triangle" w="med" len="med"/>
            </a:ln>
          </p:spPr>
        </p:cxnSp>
        <p:cxnSp>
          <p:nvCxnSpPr>
            <p:cNvPr id="95258" name="AutoShape 39"/>
            <p:cNvCxnSpPr>
              <a:cxnSpLocks noChangeShapeType="1"/>
              <a:stCxn id="306196" idx="3"/>
              <a:endCxn id="306187" idx="1"/>
            </p:cNvCxnSpPr>
            <p:nvPr/>
          </p:nvCxnSpPr>
          <p:spPr bwMode="auto">
            <a:xfrm>
              <a:off x="1020" y="3126"/>
              <a:ext cx="296" cy="3"/>
            </a:xfrm>
            <a:prstGeom prst="bentConnector3">
              <a:avLst>
                <a:gd name="adj1" fmla="val 50000"/>
              </a:avLst>
            </a:prstGeom>
            <a:noFill/>
            <a:ln w="25400">
              <a:solidFill>
                <a:schemeClr val="tx1">
                  <a:lumMod val="75000"/>
                  <a:lumOff val="25000"/>
                </a:schemeClr>
              </a:solidFill>
              <a:miter lim="800000"/>
              <a:headEnd/>
              <a:tailEnd type="triangle" w="med" len="med"/>
            </a:ln>
          </p:spPr>
        </p:cxnSp>
        <p:cxnSp>
          <p:nvCxnSpPr>
            <p:cNvPr id="95259" name="AutoShape 40"/>
            <p:cNvCxnSpPr>
              <a:cxnSpLocks noChangeShapeType="1"/>
              <a:stCxn id="306197" idx="3"/>
              <a:endCxn id="306187" idx="1"/>
            </p:cNvCxnSpPr>
            <p:nvPr/>
          </p:nvCxnSpPr>
          <p:spPr bwMode="auto">
            <a:xfrm flipV="1">
              <a:off x="1023" y="3129"/>
              <a:ext cx="293" cy="695"/>
            </a:xfrm>
            <a:prstGeom prst="bentConnector3">
              <a:avLst>
                <a:gd name="adj1" fmla="val 49829"/>
              </a:avLst>
            </a:prstGeom>
            <a:noFill/>
            <a:ln w="25400">
              <a:solidFill>
                <a:schemeClr val="tx1">
                  <a:lumMod val="75000"/>
                  <a:lumOff val="25000"/>
                </a:schemeClr>
              </a:solidFill>
              <a:miter lim="800000"/>
              <a:headEnd/>
              <a:tailEnd type="triangle" w="med" len="med"/>
            </a:ln>
          </p:spPr>
        </p:cxnSp>
      </p:gr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normAutofit/>
          </a:bodyPr>
          <a:lstStyle/>
          <a:p>
            <a:r>
              <a:rPr lang="en-US" dirty="0" smtClean="0"/>
              <a:t>Work Flow for Cost Calculations</a:t>
            </a:r>
            <a:endParaRPr lang="en-US" dirty="0"/>
          </a:p>
        </p:txBody>
      </p:sp>
      <p:sp>
        <p:nvSpPr>
          <p:cNvPr id="309278" name="Rectangle 30"/>
          <p:cNvSpPr>
            <a:spLocks noChangeArrowheads="1"/>
          </p:cNvSpPr>
          <p:nvPr/>
        </p:nvSpPr>
        <p:spPr bwMode="auto">
          <a:xfrm>
            <a:off x="1761893" y="1460810"/>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routing costs (current cost set)</a:t>
            </a:r>
          </a:p>
        </p:txBody>
      </p:sp>
      <p:sp>
        <p:nvSpPr>
          <p:cNvPr id="96262" name="Line 31"/>
          <p:cNvSpPr>
            <a:spLocks noChangeShapeType="1"/>
          </p:cNvSpPr>
          <p:nvPr/>
        </p:nvSpPr>
        <p:spPr bwMode="auto">
          <a:xfrm>
            <a:off x="4591692" y="2438451"/>
            <a:ext cx="0" cy="488820"/>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0" name="Rectangle 32"/>
          <p:cNvSpPr>
            <a:spLocks noChangeArrowheads="1"/>
          </p:cNvSpPr>
          <p:nvPr/>
        </p:nvSpPr>
        <p:spPr bwMode="auto">
          <a:xfrm>
            <a:off x="1761893" y="2927271"/>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Roll up product structure costs (current cost set)</a:t>
            </a:r>
          </a:p>
        </p:txBody>
      </p:sp>
      <p:sp>
        <p:nvSpPr>
          <p:cNvPr id="96264" name="Line 33"/>
          <p:cNvSpPr>
            <a:spLocks noChangeShapeType="1"/>
          </p:cNvSpPr>
          <p:nvPr/>
        </p:nvSpPr>
        <p:spPr bwMode="auto">
          <a:xfrm>
            <a:off x="4591692" y="3912630"/>
            <a:ext cx="0" cy="491393"/>
          </a:xfrm>
          <a:prstGeom prst="line">
            <a:avLst/>
          </a:prstGeom>
          <a:noFill/>
          <a:ln w="31750">
            <a:solidFill>
              <a:schemeClr val="tx1">
                <a:lumMod val="75000"/>
                <a:lumOff val="25000"/>
              </a:schemeClr>
            </a:solidFill>
            <a:round/>
            <a:headEnd/>
            <a:tailEnd type="triangle" w="med" len="med"/>
          </a:ln>
        </p:spPr>
        <p:txBody>
          <a:bodyPr wrap="none" anchor="ctr"/>
          <a:lstStyle/>
          <a:p>
            <a:endParaRPr lang="en-US" dirty="0">
              <a:latin typeface="+mj-lt"/>
            </a:endParaRPr>
          </a:p>
        </p:txBody>
      </p:sp>
      <p:sp>
        <p:nvSpPr>
          <p:cNvPr id="309282" name="Rectangle 34"/>
          <p:cNvSpPr>
            <a:spLocks noChangeArrowheads="1"/>
          </p:cNvSpPr>
          <p:nvPr/>
        </p:nvSpPr>
        <p:spPr bwMode="auto">
          <a:xfrm>
            <a:off x="1761893" y="4404023"/>
            <a:ext cx="5608946" cy="980213"/>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182880" tIns="320040" rIns="182880" bIns="320040" anchor="ctr"/>
          <a:lstStyle/>
          <a:p>
            <a:pPr algn="ctr" eaLnBrk="0" hangingPunct="0">
              <a:defRPr/>
            </a:pPr>
            <a:r>
              <a:rPr lang="en-US" sz="1800" b="1" dirty="0">
                <a:latin typeface="+mj-lt"/>
              </a:rPr>
              <a:t>Move current costs to the general ledger</a:t>
            </a:r>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p:cNvSpPr>
            <a:spLocks noGrp="1"/>
          </p:cNvSpPr>
          <p:nvPr>
            <p:ph type="title"/>
          </p:nvPr>
        </p:nvSpPr>
        <p:spPr/>
        <p:txBody>
          <a:bodyPr>
            <a:normAutofit/>
          </a:bodyPr>
          <a:lstStyle/>
          <a:p>
            <a:r>
              <a:rPr lang="en-US" dirty="0" smtClean="0"/>
              <a:t>Routing Cost Roll-Up</a:t>
            </a:r>
            <a:endParaRPr lang="en-US" dirty="0"/>
          </a:p>
        </p:txBody>
      </p:sp>
      <p:grpSp>
        <p:nvGrpSpPr>
          <p:cNvPr id="2" name="Group 20"/>
          <p:cNvGrpSpPr/>
          <p:nvPr/>
        </p:nvGrpSpPr>
        <p:grpSpPr>
          <a:xfrm>
            <a:off x="360676" y="1623072"/>
            <a:ext cx="8434188" cy="3905662"/>
            <a:chOff x="238125" y="1990725"/>
            <a:chExt cx="8434188" cy="3905662"/>
          </a:xfrm>
        </p:grpSpPr>
        <p:sp>
          <p:nvSpPr>
            <p:cNvPr id="97284" name="Text Box 9"/>
            <p:cNvSpPr txBox="1">
              <a:spLocks noChangeArrowheads="1"/>
            </p:cNvSpPr>
            <p:nvPr/>
          </p:nvSpPr>
          <p:spPr bwMode="auto">
            <a:xfrm>
              <a:off x="6011862" y="2046824"/>
              <a:ext cx="2660451" cy="1477328"/>
            </a:xfrm>
            <a:prstGeom prst="rect">
              <a:avLst/>
            </a:prstGeom>
            <a:noFill/>
            <a:ln w="38100">
              <a:noFill/>
              <a:miter lim="800000"/>
              <a:headEnd/>
              <a:tailEnd/>
            </a:ln>
          </p:spPr>
          <p:txBody>
            <a:bodyPr wrap="square">
              <a:spAutoFit/>
            </a:bodyPr>
            <a:lstStyle/>
            <a:p>
              <a:pPr eaLnBrk="0" hangingPunct="0">
                <a:spcBef>
                  <a:spcPct val="50000"/>
                </a:spcBef>
              </a:pPr>
              <a:r>
                <a:rPr lang="en-US" sz="1800" dirty="0">
                  <a:latin typeface="+mj-lt"/>
                </a:rPr>
                <a:t>Routing Cost Roll Up captures this level manufacturing costs, lead times, and total yield</a:t>
              </a:r>
            </a:p>
          </p:txBody>
        </p:sp>
        <p:sp>
          <p:nvSpPr>
            <p:cNvPr id="97285" name="Rectangle 12"/>
            <p:cNvSpPr>
              <a:spLocks noChangeArrowheads="1"/>
            </p:cNvSpPr>
            <p:nvPr/>
          </p:nvSpPr>
          <p:spPr bwMode="auto">
            <a:xfrm>
              <a:off x="2092240" y="2803525"/>
              <a:ext cx="1485985" cy="305212"/>
            </a:xfrm>
            <a:prstGeom prst="rect">
              <a:avLst/>
            </a:prstGeom>
            <a:noFill/>
            <a:ln w="12700">
              <a:noFill/>
              <a:miter lim="800000"/>
              <a:headEnd/>
              <a:tailEnd/>
            </a:ln>
          </p:spPr>
          <p:txBody>
            <a:bodyPr wrap="none" lIns="90488" tIns="44450" rIns="90488" bIns="44450">
              <a:spAutoFit/>
            </a:bodyPr>
            <a:lstStyle/>
            <a:p>
              <a:pPr algn="r" eaLnBrk="0" hangingPunct="0"/>
              <a:r>
                <a:rPr lang="en-US" sz="1400" dirty="0">
                  <a:latin typeface="+mj-lt"/>
                </a:rPr>
                <a:t>This Level Costs</a:t>
              </a:r>
              <a:endParaRPr lang="en-US" sz="1200" dirty="0">
                <a:latin typeface="+mj-lt"/>
              </a:endParaRPr>
            </a:p>
          </p:txBody>
        </p:sp>
        <p:sp>
          <p:nvSpPr>
            <p:cNvPr id="97286" name="Line 35"/>
            <p:cNvSpPr>
              <a:spLocks noChangeShapeType="1"/>
            </p:cNvSpPr>
            <p:nvPr/>
          </p:nvSpPr>
          <p:spPr bwMode="auto">
            <a:xfrm flipV="1">
              <a:off x="392113" y="3567113"/>
              <a:ext cx="8075612" cy="0"/>
            </a:xfrm>
            <a:prstGeom prst="line">
              <a:avLst/>
            </a:prstGeom>
            <a:noFill/>
            <a:ln w="38100">
              <a:solidFill>
                <a:schemeClr val="hlink"/>
              </a:solidFill>
              <a:prstDash val="dash"/>
              <a:round/>
              <a:headEnd/>
              <a:tailEnd/>
            </a:ln>
          </p:spPr>
          <p:txBody>
            <a:bodyPr/>
            <a:lstStyle/>
            <a:p>
              <a:endParaRPr lang="en-US" dirty="0">
                <a:latin typeface="+mj-lt"/>
              </a:endParaRPr>
            </a:p>
          </p:txBody>
        </p:sp>
        <p:sp>
          <p:nvSpPr>
            <p:cNvPr id="97287" name="Rectangle 36"/>
            <p:cNvSpPr>
              <a:spLocks noChangeArrowheads="1"/>
            </p:cNvSpPr>
            <p:nvPr/>
          </p:nvSpPr>
          <p:spPr bwMode="auto">
            <a:xfrm>
              <a:off x="619125" y="5591175"/>
              <a:ext cx="1876425" cy="305212"/>
            </a:xfrm>
            <a:prstGeom prst="rect">
              <a:avLst/>
            </a:prstGeom>
            <a:noFill/>
            <a:ln w="12700">
              <a:noFill/>
              <a:miter lim="800000"/>
              <a:headEnd/>
              <a:tailEnd/>
            </a:ln>
          </p:spPr>
          <p:txBody>
            <a:bodyPr lIns="90488" tIns="44450" rIns="90488" bIns="44450">
              <a:spAutoFit/>
            </a:bodyPr>
            <a:lstStyle/>
            <a:p>
              <a:pPr eaLnBrk="0" hangingPunct="0"/>
              <a:r>
                <a:rPr lang="en-US" sz="1400" b="1" dirty="0">
                  <a:latin typeface="+mj-lt"/>
                </a:rPr>
                <a:t>Lower Level Costs</a:t>
              </a:r>
              <a:endParaRPr lang="en-US" sz="1200" b="1" dirty="0">
                <a:latin typeface="+mj-lt"/>
              </a:endParaRPr>
            </a:p>
          </p:txBody>
        </p:sp>
        <p:sp>
          <p:nvSpPr>
            <p:cNvPr id="311334" name="Rectangle 38"/>
            <p:cNvSpPr>
              <a:spLocks noChangeArrowheads="1"/>
            </p:cNvSpPr>
            <p:nvPr/>
          </p:nvSpPr>
          <p:spPr bwMode="auto">
            <a:xfrm>
              <a:off x="3660775" y="2139950"/>
              <a:ext cx="1816100" cy="1130300"/>
            </a:xfrm>
            <a:prstGeom prst="rect">
              <a:avLst/>
            </a:prstGeom>
            <a:ln>
              <a:headEnd/>
              <a:tailEnd/>
            </a:ln>
          </p:spPr>
          <p:style>
            <a:lnRef idx="2">
              <a:schemeClr val="accent1">
                <a:shade val="50000"/>
              </a:schemeClr>
            </a:lnRef>
            <a:fillRef idx="1">
              <a:schemeClr val="accent1"/>
            </a:fillRef>
            <a:effectRef idx="0">
              <a:schemeClr val="accent1"/>
            </a:effectRef>
            <a:fontRef idx="minor">
              <a:schemeClr val="lt1"/>
            </a:fontRef>
          </p:style>
          <p:txBody>
            <a:bodyPr lIns="90488" tIns="44450" rIns="90488" bIns="44450" anchor="ctr"/>
            <a:lstStyle/>
            <a:p>
              <a:pPr algn="ctr" eaLnBrk="0" hangingPunct="0">
                <a:defRPr/>
              </a:pPr>
              <a:r>
                <a:rPr lang="en-US" sz="1800" b="1" dirty="0">
                  <a:latin typeface="+mj-lt"/>
                </a:rPr>
                <a:t>01010</a:t>
              </a:r>
            </a:p>
            <a:p>
              <a:pPr algn="ctr" eaLnBrk="0" hangingPunct="0">
                <a:defRPr/>
              </a:pPr>
              <a:r>
                <a:rPr lang="en-US" sz="1800" b="1" dirty="0">
                  <a:latin typeface="+mj-lt"/>
                </a:rPr>
                <a:t>Medical Ultrasound</a:t>
              </a:r>
            </a:p>
          </p:txBody>
        </p:sp>
        <p:sp>
          <p:nvSpPr>
            <p:cNvPr id="97289" name="Rectangle 39"/>
            <p:cNvSpPr>
              <a:spLocks noChangeArrowheads="1"/>
            </p:cNvSpPr>
            <p:nvPr/>
          </p:nvSpPr>
          <p:spPr bwMode="auto">
            <a:xfrm>
              <a:off x="898525" y="2157413"/>
              <a:ext cx="2778006" cy="366767"/>
            </a:xfrm>
            <a:prstGeom prst="rect">
              <a:avLst/>
            </a:prstGeom>
            <a:noFill/>
            <a:ln w="12700">
              <a:noFill/>
              <a:miter lim="800000"/>
              <a:headEnd/>
              <a:tailEnd/>
            </a:ln>
          </p:spPr>
          <p:txBody>
            <a:bodyPr wrap="none" lIns="90488" tIns="44450" rIns="90488" bIns="44450">
              <a:spAutoFit/>
            </a:bodyPr>
            <a:lstStyle/>
            <a:p>
              <a:pPr eaLnBrk="0" hangingPunct="0"/>
              <a:r>
                <a:rPr lang="en-US" sz="1800" b="1" dirty="0">
                  <a:latin typeface="+mj-lt"/>
                </a:rPr>
                <a:t>End Item / Parent Level</a:t>
              </a:r>
              <a:endParaRPr lang="en-US" sz="1600" b="1" dirty="0">
                <a:latin typeface="+mj-lt"/>
              </a:endParaRPr>
            </a:p>
          </p:txBody>
        </p:sp>
        <p:sp>
          <p:nvSpPr>
            <p:cNvPr id="97290" name="Rectangle 40"/>
            <p:cNvSpPr>
              <a:spLocks noChangeArrowheads="1"/>
            </p:cNvSpPr>
            <p:nvPr/>
          </p:nvSpPr>
          <p:spPr bwMode="auto">
            <a:xfrm>
              <a:off x="238125" y="3225800"/>
              <a:ext cx="2422865" cy="366767"/>
            </a:xfrm>
            <a:prstGeom prst="rect">
              <a:avLst/>
            </a:prstGeom>
            <a:noFill/>
            <a:ln w="12700">
              <a:noFill/>
              <a:miter lim="800000"/>
              <a:headEnd/>
              <a:tailEnd/>
            </a:ln>
          </p:spPr>
          <p:txBody>
            <a:bodyPr wrap="square" lIns="90488" tIns="44450" rIns="90488" bIns="44450">
              <a:spAutoFit/>
            </a:bodyPr>
            <a:lstStyle/>
            <a:p>
              <a:pPr eaLnBrk="0" hangingPunct="0"/>
              <a:r>
                <a:rPr lang="en-US" sz="1800" b="1" dirty="0">
                  <a:latin typeface="+mj-lt"/>
                </a:rPr>
                <a:t>Component Level</a:t>
              </a:r>
            </a:p>
          </p:txBody>
        </p:sp>
        <p:sp>
          <p:nvSpPr>
            <p:cNvPr id="311342" name="Rectangle 46"/>
            <p:cNvSpPr>
              <a:spLocks noChangeArrowheads="1"/>
            </p:cNvSpPr>
            <p:nvPr/>
          </p:nvSpPr>
          <p:spPr bwMode="auto">
            <a:xfrm>
              <a:off x="3873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endParaRPr lang="en-US" sz="2000" b="1" dirty="0">
                <a:latin typeface="+mj-lt"/>
              </a:endParaRPr>
            </a:p>
            <a:p>
              <a:pPr algn="ctr" eaLnBrk="0" hangingPunct="0">
                <a:defRPr/>
              </a:pPr>
              <a:r>
                <a:rPr lang="en-US" sz="1800" b="1" dirty="0">
                  <a:latin typeface="+mj-lt"/>
                </a:rPr>
                <a:t>02003</a:t>
              </a:r>
            </a:p>
            <a:p>
              <a:pPr algn="ctr" eaLnBrk="0" hangingPunct="0">
                <a:defRPr/>
              </a:pPr>
              <a:r>
                <a:rPr lang="en-US" sz="1800" b="1" dirty="0">
                  <a:latin typeface="+mj-lt"/>
                </a:rPr>
                <a:t>Standard </a:t>
              </a:r>
              <a:r>
                <a:rPr lang="en-US" sz="1800" dirty="0">
                  <a:latin typeface="+mj-lt"/>
                </a:rPr>
                <a:t>Connector</a:t>
              </a:r>
            </a:p>
            <a:p>
              <a:pPr algn="ctr" eaLnBrk="0" hangingPunct="0">
                <a:defRPr/>
              </a:pPr>
              <a:r>
                <a:rPr lang="en-US" sz="1800" b="1" dirty="0">
                  <a:latin typeface="+mj-lt"/>
                </a:rPr>
                <a:t>(1 ea.)  $0.22</a:t>
              </a:r>
            </a:p>
            <a:p>
              <a:pPr algn="ctr" eaLnBrk="0" latinLnBrk="1" hangingPunct="0">
                <a:defRPr/>
              </a:pPr>
              <a:endParaRPr lang="en-US" sz="2000" b="1" dirty="0">
                <a:latin typeface="+mj-lt"/>
              </a:endParaRPr>
            </a:p>
          </p:txBody>
        </p:sp>
        <p:sp>
          <p:nvSpPr>
            <p:cNvPr id="311343" name="Rectangle 47"/>
            <p:cNvSpPr>
              <a:spLocks noChangeArrowheads="1"/>
            </p:cNvSpPr>
            <p:nvPr/>
          </p:nvSpPr>
          <p:spPr bwMode="auto">
            <a:xfrm>
              <a:off x="2492375"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lIns="90488" tIns="44450" rIns="90488" bIns="44450" anchor="ctr"/>
            <a:lstStyle/>
            <a:p>
              <a:pPr algn="ctr" eaLnBrk="0" hangingPunct="0">
                <a:defRPr/>
              </a:pPr>
              <a:r>
                <a:rPr lang="en-US" sz="1800" b="1" dirty="0">
                  <a:latin typeface="+mj-lt"/>
                </a:rPr>
                <a:t>62050</a:t>
              </a:r>
            </a:p>
            <a:p>
              <a:pPr algn="ctr" eaLnBrk="0" hangingPunct="0">
                <a:defRPr/>
              </a:pPr>
              <a:r>
                <a:rPr lang="en-US" sz="1800" b="1" dirty="0">
                  <a:latin typeface="+mj-lt"/>
                </a:rPr>
                <a:t>Beryllium Copper</a:t>
              </a:r>
            </a:p>
            <a:p>
              <a:pPr algn="ctr" eaLnBrk="0" hangingPunct="0">
                <a:defRPr/>
              </a:pPr>
              <a:r>
                <a:rPr lang="en-US" sz="1800" b="1" dirty="0">
                  <a:latin typeface="+mj-lt"/>
                </a:rPr>
                <a:t>(2 ea.) $0.0002</a:t>
              </a:r>
            </a:p>
          </p:txBody>
        </p:sp>
        <p:sp>
          <p:nvSpPr>
            <p:cNvPr id="311344" name="Rectangle 48"/>
            <p:cNvSpPr>
              <a:spLocks noChangeArrowheads="1"/>
            </p:cNvSpPr>
            <p:nvPr/>
          </p:nvSpPr>
          <p:spPr bwMode="auto">
            <a:xfrm>
              <a:off x="682625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90031</a:t>
              </a:r>
            </a:p>
            <a:p>
              <a:pPr algn="ctr" eaLnBrk="0" hangingPunct="0">
                <a:defRPr/>
              </a:pPr>
              <a:r>
                <a:rPr lang="en-US" sz="1800" b="1" dirty="0">
                  <a:latin typeface="+mj-lt"/>
                </a:rPr>
                <a:t>Packaging</a:t>
              </a:r>
            </a:p>
            <a:p>
              <a:pPr algn="ctr" eaLnBrk="0" hangingPunct="0">
                <a:defRPr/>
              </a:pPr>
              <a:r>
                <a:rPr lang="en-US" sz="1800" b="1" dirty="0">
                  <a:latin typeface="+mj-lt"/>
                </a:rPr>
                <a:t>(36 ea.) $0.28</a:t>
              </a:r>
            </a:p>
          </p:txBody>
        </p:sp>
        <p:sp>
          <p:nvSpPr>
            <p:cNvPr id="311345" name="Rectangle 49"/>
            <p:cNvSpPr>
              <a:spLocks noChangeArrowheads="1"/>
            </p:cNvSpPr>
            <p:nvPr/>
          </p:nvSpPr>
          <p:spPr bwMode="auto">
            <a:xfrm>
              <a:off x="4673600" y="4192588"/>
              <a:ext cx="1816100" cy="1130300"/>
            </a:xfrm>
            <a:prstGeom prst="rect">
              <a:avLst/>
            </a:prstGeom>
            <a:ln>
              <a:headEnd/>
              <a:tailEnd/>
            </a:ln>
          </p:spPr>
          <p:style>
            <a:lnRef idx="1">
              <a:schemeClr val="accent5"/>
            </a:lnRef>
            <a:fillRef idx="3">
              <a:schemeClr val="accent5"/>
            </a:fillRef>
            <a:effectRef idx="2">
              <a:schemeClr val="accent5"/>
            </a:effectRef>
            <a:fontRef idx="minor">
              <a:schemeClr val="lt1"/>
            </a:fontRef>
          </p:style>
          <p:txBody>
            <a:bodyPr wrap="none" lIns="90488" tIns="44450" rIns="90488" bIns="44450" anchor="ctr"/>
            <a:lstStyle/>
            <a:p>
              <a:pPr algn="ctr" eaLnBrk="0" hangingPunct="0">
                <a:defRPr/>
              </a:pPr>
              <a:r>
                <a:rPr lang="en-US" sz="1800" b="1" dirty="0">
                  <a:latin typeface="+mj-lt"/>
                </a:rPr>
                <a:t>60004</a:t>
              </a:r>
            </a:p>
            <a:p>
              <a:pPr algn="ctr" eaLnBrk="0" hangingPunct="0">
                <a:defRPr/>
              </a:pPr>
              <a:r>
                <a:rPr lang="en-US" sz="1800" b="1" dirty="0">
                  <a:latin typeface="+mj-lt"/>
                </a:rPr>
                <a:t>Transducer</a:t>
              </a:r>
            </a:p>
            <a:p>
              <a:pPr algn="ctr" eaLnBrk="0" hangingPunct="0">
                <a:defRPr/>
              </a:pPr>
              <a:r>
                <a:rPr lang="en-US" sz="1800" b="1" dirty="0">
                  <a:latin typeface="+mj-lt"/>
                </a:rPr>
                <a:t>(1 ea.) $15.00</a:t>
              </a:r>
            </a:p>
          </p:txBody>
        </p:sp>
        <p:sp>
          <p:nvSpPr>
            <p:cNvPr id="97295" name="AutoShape 51"/>
            <p:cNvSpPr>
              <a:spLocks/>
            </p:cNvSpPr>
            <p:nvPr/>
          </p:nvSpPr>
          <p:spPr bwMode="auto">
            <a:xfrm>
              <a:off x="5581650" y="1990725"/>
              <a:ext cx="400050" cy="1400175"/>
            </a:xfrm>
            <a:prstGeom prst="rightBrace">
              <a:avLst>
                <a:gd name="adj1" fmla="val 29167"/>
                <a:gd name="adj2" fmla="val 50000"/>
              </a:avLst>
            </a:prstGeom>
            <a:noFill/>
            <a:ln w="38100">
              <a:solidFill>
                <a:schemeClr val="hlink"/>
              </a:solidFill>
              <a:round/>
              <a:headEnd/>
              <a:tailEnd/>
            </a:ln>
          </p:spPr>
          <p:txBody>
            <a:bodyPr wrap="none" tIns="91440" bIns="91440" anchor="ctr"/>
            <a:lstStyle/>
            <a:p>
              <a:endParaRPr lang="en-US" dirty="0">
                <a:latin typeface="+mj-lt"/>
              </a:endParaRPr>
            </a:p>
          </p:txBody>
        </p:sp>
        <p:cxnSp>
          <p:nvCxnSpPr>
            <p:cNvPr id="97296" name="AutoShape 53"/>
            <p:cNvCxnSpPr>
              <a:cxnSpLocks noChangeShapeType="1"/>
              <a:stCxn id="311342" idx="0"/>
              <a:endCxn id="311334" idx="2"/>
            </p:cNvCxnSpPr>
            <p:nvPr/>
          </p:nvCxnSpPr>
          <p:spPr bwMode="auto">
            <a:xfrm rot="-5400000">
              <a:off x="2470944" y="2094706"/>
              <a:ext cx="922338" cy="3273425"/>
            </a:xfrm>
            <a:prstGeom prst="bentConnector3">
              <a:avLst>
                <a:gd name="adj1" fmla="val 49912"/>
              </a:avLst>
            </a:prstGeom>
            <a:noFill/>
            <a:ln w="9525">
              <a:solidFill>
                <a:schemeClr val="tx1"/>
              </a:solidFill>
              <a:miter lim="800000"/>
              <a:headEnd/>
              <a:tailEnd type="triangle" w="med" len="med"/>
            </a:ln>
          </p:spPr>
        </p:cxnSp>
        <p:cxnSp>
          <p:nvCxnSpPr>
            <p:cNvPr id="97297" name="AutoShape 54"/>
            <p:cNvCxnSpPr>
              <a:cxnSpLocks noChangeShapeType="1"/>
              <a:stCxn id="311343" idx="0"/>
              <a:endCxn id="311334" idx="2"/>
            </p:cNvCxnSpPr>
            <p:nvPr/>
          </p:nvCxnSpPr>
          <p:spPr bwMode="auto">
            <a:xfrm rot="-5400000">
              <a:off x="3523456" y="3147219"/>
              <a:ext cx="922338" cy="1168400"/>
            </a:xfrm>
            <a:prstGeom prst="bentConnector3">
              <a:avLst>
                <a:gd name="adj1" fmla="val 49912"/>
              </a:avLst>
            </a:prstGeom>
            <a:noFill/>
            <a:ln w="9525">
              <a:solidFill>
                <a:schemeClr val="tx1"/>
              </a:solidFill>
              <a:miter lim="800000"/>
              <a:headEnd/>
              <a:tailEnd type="triangle" w="med" len="med"/>
            </a:ln>
          </p:spPr>
        </p:cxnSp>
        <p:cxnSp>
          <p:nvCxnSpPr>
            <p:cNvPr id="97298" name="AutoShape 55"/>
            <p:cNvCxnSpPr>
              <a:cxnSpLocks noChangeShapeType="1"/>
              <a:stCxn id="311345" idx="0"/>
              <a:endCxn id="311334" idx="2"/>
            </p:cNvCxnSpPr>
            <p:nvPr/>
          </p:nvCxnSpPr>
          <p:spPr bwMode="auto">
            <a:xfrm rot="5400000" flipH="1">
              <a:off x="4614069" y="3225006"/>
              <a:ext cx="922338" cy="1012825"/>
            </a:xfrm>
            <a:prstGeom prst="bentConnector3">
              <a:avLst>
                <a:gd name="adj1" fmla="val 49912"/>
              </a:avLst>
            </a:prstGeom>
            <a:noFill/>
            <a:ln w="9525">
              <a:solidFill>
                <a:schemeClr val="tx1"/>
              </a:solidFill>
              <a:miter lim="800000"/>
              <a:headEnd/>
              <a:tailEnd type="triangle" w="med" len="med"/>
            </a:ln>
          </p:spPr>
        </p:cxnSp>
        <p:cxnSp>
          <p:nvCxnSpPr>
            <p:cNvPr id="97299" name="AutoShape 56"/>
            <p:cNvCxnSpPr>
              <a:cxnSpLocks noChangeShapeType="1"/>
              <a:stCxn id="311344" idx="0"/>
              <a:endCxn id="311334" idx="2"/>
            </p:cNvCxnSpPr>
            <p:nvPr/>
          </p:nvCxnSpPr>
          <p:spPr bwMode="auto">
            <a:xfrm rot="5400000" flipH="1">
              <a:off x="5690394" y="2148681"/>
              <a:ext cx="922338" cy="3165475"/>
            </a:xfrm>
            <a:prstGeom prst="bentConnector3">
              <a:avLst>
                <a:gd name="adj1" fmla="val 49912"/>
              </a:avLst>
            </a:prstGeom>
            <a:noFill/>
            <a:ln w="9525">
              <a:solidFill>
                <a:schemeClr val="tx1"/>
              </a:solidFill>
              <a:miter lim="800000"/>
              <a:headEnd/>
              <a:tailEnd type="triangle" w="med" len="med"/>
            </a:ln>
          </p:spPr>
        </p:cxnSp>
      </p:gr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C:\Users\qgl\AppData\Local\Temp\SNAGHTML17b9988.PNG"/>
          <p:cNvPicPr>
            <a:picLocks noChangeAspect="1" noChangeArrowheads="1"/>
          </p:cNvPicPr>
          <p:nvPr/>
        </p:nvPicPr>
        <p:blipFill>
          <a:blip r:embed="rId3" cstate="print"/>
          <a:srcRect/>
          <a:stretch>
            <a:fillRect/>
          </a:stretch>
        </p:blipFill>
        <p:spPr bwMode="auto">
          <a:xfrm>
            <a:off x="664861" y="871215"/>
            <a:ext cx="7829550" cy="5543551"/>
          </a:xfrm>
          <a:prstGeom prst="rect">
            <a:avLst/>
          </a:prstGeom>
          <a:noFill/>
        </p:spPr>
      </p:pic>
      <p:sp>
        <p:nvSpPr>
          <p:cNvPr id="11" name="Title 10"/>
          <p:cNvSpPr>
            <a:spLocks noGrp="1"/>
          </p:cNvSpPr>
          <p:nvPr>
            <p:ph type="title"/>
          </p:nvPr>
        </p:nvSpPr>
        <p:spPr/>
        <p:txBody>
          <a:bodyPr>
            <a:normAutofit/>
          </a:bodyPr>
          <a:lstStyle/>
          <a:p>
            <a:r>
              <a:rPr lang="en-US" dirty="0" smtClean="0"/>
              <a:t>Item Master Maintenance</a:t>
            </a:r>
            <a:endParaRPr lang="en-US" dirty="0"/>
          </a:p>
        </p:txBody>
      </p:sp>
      <p:sp>
        <p:nvSpPr>
          <p:cNvPr id="98312" name="Rectangle 12"/>
          <p:cNvSpPr>
            <a:spLocks noChangeArrowheads="1"/>
          </p:cNvSpPr>
          <p:nvPr/>
        </p:nvSpPr>
        <p:spPr bwMode="auto">
          <a:xfrm>
            <a:off x="1053290" y="4116100"/>
            <a:ext cx="1412111" cy="317004"/>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C:\Users\qgl\AppData\Local\Temp\SNAGHTML177679f.PNG"/>
          <p:cNvPicPr>
            <a:picLocks noChangeAspect="1" noChangeArrowheads="1"/>
          </p:cNvPicPr>
          <p:nvPr/>
        </p:nvPicPr>
        <p:blipFill>
          <a:blip r:embed="rId3" cstate="print"/>
          <a:srcRect/>
          <a:stretch>
            <a:fillRect/>
          </a:stretch>
        </p:blipFill>
        <p:spPr bwMode="auto">
          <a:xfrm>
            <a:off x="731213" y="977711"/>
            <a:ext cx="6838630" cy="5169438"/>
          </a:xfrm>
          <a:prstGeom prst="rect">
            <a:avLst/>
          </a:prstGeom>
          <a:noFill/>
        </p:spPr>
      </p:pic>
      <p:sp>
        <p:nvSpPr>
          <p:cNvPr id="11" name="Title 10"/>
          <p:cNvSpPr>
            <a:spLocks noGrp="1"/>
          </p:cNvSpPr>
          <p:nvPr>
            <p:ph type="title"/>
          </p:nvPr>
        </p:nvSpPr>
        <p:spPr/>
        <p:txBody>
          <a:bodyPr>
            <a:normAutofit/>
          </a:bodyPr>
          <a:lstStyle/>
          <a:p>
            <a:r>
              <a:rPr lang="en-US" dirty="0" smtClean="0"/>
              <a:t>Work Center Maintenance</a:t>
            </a:r>
            <a:endParaRPr lang="en-US" dirty="0"/>
          </a:p>
        </p:txBody>
      </p:sp>
      <p:sp>
        <p:nvSpPr>
          <p:cNvPr id="98312" name="Rectangle 12"/>
          <p:cNvSpPr>
            <a:spLocks noChangeArrowheads="1"/>
          </p:cNvSpPr>
          <p:nvPr/>
        </p:nvSpPr>
        <p:spPr bwMode="auto">
          <a:xfrm>
            <a:off x="2254371" y="3988778"/>
            <a:ext cx="1122362" cy="284163"/>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3" name="Rectangle 13"/>
          <p:cNvSpPr>
            <a:spLocks noChangeArrowheads="1"/>
          </p:cNvSpPr>
          <p:nvPr/>
        </p:nvSpPr>
        <p:spPr bwMode="auto">
          <a:xfrm>
            <a:off x="1986746" y="5006246"/>
            <a:ext cx="1790700" cy="254000"/>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8314" name="Rectangle 14"/>
          <p:cNvSpPr>
            <a:spLocks noChangeArrowheads="1"/>
          </p:cNvSpPr>
          <p:nvPr/>
        </p:nvSpPr>
        <p:spPr bwMode="auto">
          <a:xfrm>
            <a:off x="5145992" y="4180685"/>
            <a:ext cx="1989137" cy="1055688"/>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C:\Users\qgl\AppData\Local\Temp\SNAGHTML178b995.PNG"/>
          <p:cNvPicPr>
            <a:picLocks noChangeAspect="1" noChangeArrowheads="1"/>
          </p:cNvPicPr>
          <p:nvPr/>
        </p:nvPicPr>
        <p:blipFill>
          <a:blip r:embed="rId3" cstate="print"/>
          <a:srcRect/>
          <a:stretch>
            <a:fillRect/>
          </a:stretch>
        </p:blipFill>
        <p:spPr bwMode="auto">
          <a:xfrm>
            <a:off x="988954" y="941405"/>
            <a:ext cx="6673487" cy="5217631"/>
          </a:xfrm>
          <a:prstGeom prst="rect">
            <a:avLst/>
          </a:prstGeom>
          <a:noFill/>
        </p:spPr>
      </p:pic>
      <p:sp>
        <p:nvSpPr>
          <p:cNvPr id="9" name="Title 8"/>
          <p:cNvSpPr>
            <a:spLocks noGrp="1"/>
          </p:cNvSpPr>
          <p:nvPr>
            <p:ph type="title"/>
          </p:nvPr>
        </p:nvSpPr>
        <p:spPr/>
        <p:txBody>
          <a:bodyPr>
            <a:normAutofit/>
          </a:bodyPr>
          <a:lstStyle/>
          <a:p>
            <a:r>
              <a:rPr lang="en-US" dirty="0" smtClean="0"/>
              <a:t>Routing Maintenance</a:t>
            </a:r>
            <a:endParaRPr lang="en-US" dirty="0"/>
          </a:p>
        </p:txBody>
      </p:sp>
      <p:sp>
        <p:nvSpPr>
          <p:cNvPr id="99333" name="Rectangle 10"/>
          <p:cNvSpPr>
            <a:spLocks noChangeArrowheads="1"/>
          </p:cNvSpPr>
          <p:nvPr/>
        </p:nvSpPr>
        <p:spPr bwMode="auto">
          <a:xfrm>
            <a:off x="1639888" y="3414533"/>
            <a:ext cx="2052436" cy="255204"/>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4" name="Rectangle 11"/>
          <p:cNvSpPr>
            <a:spLocks noChangeArrowheads="1"/>
          </p:cNvSpPr>
          <p:nvPr/>
        </p:nvSpPr>
        <p:spPr bwMode="auto">
          <a:xfrm>
            <a:off x="2168525" y="4599811"/>
            <a:ext cx="2139950" cy="490538"/>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5" name="Rectangle 12"/>
          <p:cNvSpPr>
            <a:spLocks noChangeArrowheads="1"/>
          </p:cNvSpPr>
          <p:nvPr/>
        </p:nvSpPr>
        <p:spPr bwMode="auto">
          <a:xfrm>
            <a:off x="2111374" y="5752618"/>
            <a:ext cx="1580949" cy="261656"/>
          </a:xfrm>
          <a:prstGeom prst="rect">
            <a:avLst/>
          </a:prstGeom>
          <a:noFill/>
          <a:ln w="28575" algn="ctr">
            <a:solidFill>
              <a:srgbClr val="FF0000"/>
            </a:solidFill>
            <a:miter lim="800000"/>
            <a:headEnd/>
            <a:tailEnd/>
          </a:ln>
        </p:spPr>
        <p:txBody>
          <a:bodyPr wrap="none" tIns="91440" bIns="91440" anchor="ctr"/>
          <a:lstStyle/>
          <a:p>
            <a:endParaRPr lang="en-US" dirty="0"/>
          </a:p>
        </p:txBody>
      </p:sp>
      <p:sp>
        <p:nvSpPr>
          <p:cNvPr id="99336" name="Rectangle 13"/>
          <p:cNvSpPr>
            <a:spLocks noChangeArrowheads="1"/>
          </p:cNvSpPr>
          <p:nvPr/>
        </p:nvSpPr>
        <p:spPr bwMode="auto">
          <a:xfrm>
            <a:off x="5241925" y="5317361"/>
            <a:ext cx="2290763" cy="225425"/>
          </a:xfrm>
          <a:prstGeom prst="rect">
            <a:avLst/>
          </a:prstGeom>
          <a:noFill/>
          <a:ln w="28575" algn="ctr">
            <a:solidFill>
              <a:srgbClr val="FF0000"/>
            </a:solidFill>
            <a:miter lim="800000"/>
            <a:headEnd/>
            <a:tailEnd/>
          </a:ln>
        </p:spPr>
        <p:txBody>
          <a:bodyPr wrap="none" tIns="91440" bIns="91440" anchor="ctr"/>
          <a:lstStyle/>
          <a:p>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_EX06PP_template">
  <a:themeElements>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2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pitchFamily="34" charset="0"/>
          </a:defRPr>
        </a:defPPr>
      </a:lstStyle>
    </a:lnDef>
  </a:objectDefaults>
  <a:extraClrSchemeLst>
    <a:extraClrScheme>
      <a:clrScheme name="2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22405</TotalTime>
  <Words>9493</Words>
  <Application>Microsoft Office PowerPoint</Application>
  <PresentationFormat>On-screen Show (4:3)</PresentationFormat>
  <Paragraphs>1384</Paragraphs>
  <Slides>119</Slides>
  <Notes>114</Notes>
  <HiddenSlides>0</HiddenSlides>
  <MMClips>0</MMClips>
  <ScaleCrop>false</ScaleCrop>
  <HeadingPairs>
    <vt:vector size="4" baseType="variant">
      <vt:variant>
        <vt:lpstr>Theme</vt:lpstr>
      </vt:variant>
      <vt:variant>
        <vt:i4>2</vt:i4>
      </vt:variant>
      <vt:variant>
        <vt:lpstr>Slide Titles</vt:lpstr>
      </vt:variant>
      <vt:variant>
        <vt:i4>119</vt:i4>
      </vt:variant>
    </vt:vector>
  </HeadingPairs>
  <TitlesOfParts>
    <vt:vector size="121" baseType="lpstr">
      <vt:lpstr>2_EX06PP_template</vt:lpstr>
      <vt:lpstr>QAD 2010 Template</vt:lpstr>
      <vt:lpstr>QAD Enterprise Applications Enterprise Edition</vt:lpstr>
      <vt:lpstr>Environment Setups</vt:lpstr>
      <vt:lpstr>Corporate Structure</vt:lpstr>
      <vt:lpstr>Topics</vt:lpstr>
      <vt:lpstr>Topics – Continued </vt:lpstr>
      <vt:lpstr>Objectives</vt:lpstr>
      <vt:lpstr>Objectives (Continued)</vt:lpstr>
      <vt:lpstr>Financial Structure</vt:lpstr>
      <vt:lpstr>Slide 9</vt:lpstr>
      <vt:lpstr>Business Data Summary</vt:lpstr>
      <vt:lpstr>Business Data Summary – Continued </vt:lpstr>
      <vt:lpstr>Shared Data Sets</vt:lpstr>
      <vt:lpstr>Shared Sets Example</vt:lpstr>
      <vt:lpstr>Profiles</vt:lpstr>
      <vt:lpstr>Business Relations</vt:lpstr>
      <vt:lpstr>Accounting Layers</vt:lpstr>
      <vt:lpstr>Accounting Layers and Reporting</vt:lpstr>
      <vt:lpstr>Daybooks</vt:lpstr>
      <vt:lpstr>Dual-Base Currency</vt:lpstr>
      <vt:lpstr>Currency Example</vt:lpstr>
      <vt:lpstr>Operational Structure</vt:lpstr>
      <vt:lpstr>Entities</vt:lpstr>
      <vt:lpstr>Sites</vt:lpstr>
      <vt:lpstr>Locations</vt:lpstr>
      <vt:lpstr>Inventory Status Codes</vt:lpstr>
      <vt:lpstr>Example Scenario</vt:lpstr>
      <vt:lpstr>QMI Company Entities</vt:lpstr>
      <vt:lpstr>Single-Level Facility</vt:lpstr>
      <vt:lpstr>Two Locations</vt:lpstr>
      <vt:lpstr>Setting Domain and Entity Data</vt:lpstr>
      <vt:lpstr>Setting Business Relation Data</vt:lpstr>
      <vt:lpstr>Configuring Domain/Account Control</vt:lpstr>
      <vt:lpstr>AP, Department, Product Line</vt:lpstr>
      <vt:lpstr>Variances, Service Accounts</vt:lpstr>
      <vt:lpstr>Defining Inventory Status Codes</vt:lpstr>
      <vt:lpstr>Setting Site Data</vt:lpstr>
      <vt:lpstr>Setting Inventory Locations</vt:lpstr>
      <vt:lpstr>Security Setup</vt:lpstr>
      <vt:lpstr>Creating a Role</vt:lpstr>
      <vt:lpstr>Assigning Role Permissions </vt:lpstr>
      <vt:lpstr>Creating a User</vt:lpstr>
      <vt:lpstr>Assigning User Permissions</vt:lpstr>
      <vt:lpstr>Linking It All Together </vt:lpstr>
      <vt:lpstr>Mastery Question</vt:lpstr>
      <vt:lpstr>Mastery Question</vt:lpstr>
      <vt:lpstr>Mastery Question</vt:lpstr>
      <vt:lpstr>Answers to Mastery Questions</vt:lpstr>
      <vt:lpstr>Exercises</vt:lpstr>
      <vt:lpstr>Product Definition</vt:lpstr>
      <vt:lpstr>Topics</vt:lpstr>
      <vt:lpstr>Learning Objectives</vt:lpstr>
      <vt:lpstr>Learning Objectives – Continued </vt:lpstr>
      <vt:lpstr>Process Flow</vt:lpstr>
      <vt:lpstr>Product Lines</vt:lpstr>
      <vt:lpstr>Items</vt:lpstr>
      <vt:lpstr>Product Structure</vt:lpstr>
      <vt:lpstr>Defining Product Lines</vt:lpstr>
      <vt:lpstr>Setting Item Information</vt:lpstr>
      <vt:lpstr>Item Data and Inventory Data</vt:lpstr>
      <vt:lpstr>Item Shipping Data</vt:lpstr>
      <vt:lpstr>Item Planning Data</vt:lpstr>
      <vt:lpstr>Item Cost Data</vt:lpstr>
      <vt:lpstr>Defining Product Structures</vt:lpstr>
      <vt:lpstr>Defining Product Structures – Continued </vt:lpstr>
      <vt:lpstr>Defining Product Structures – Continued </vt:lpstr>
      <vt:lpstr>Reviewing Product Structure</vt:lpstr>
      <vt:lpstr>Mastery Question</vt:lpstr>
      <vt:lpstr>Mastery Question</vt:lpstr>
      <vt:lpstr>Mastery Question</vt:lpstr>
      <vt:lpstr>Answers to Mastery Questions</vt:lpstr>
      <vt:lpstr>Exercise</vt:lpstr>
      <vt:lpstr>Manufacturing Setup</vt:lpstr>
      <vt:lpstr>Topics</vt:lpstr>
      <vt:lpstr>Objectives</vt:lpstr>
      <vt:lpstr>Process Flow</vt:lpstr>
      <vt:lpstr>Shop Calendar</vt:lpstr>
      <vt:lpstr>Departments, Work Centers, Machines</vt:lpstr>
      <vt:lpstr>Routings</vt:lpstr>
      <vt:lpstr>Example</vt:lpstr>
      <vt:lpstr>Example – Continued </vt:lpstr>
      <vt:lpstr>Setting the Shop Calendar</vt:lpstr>
      <vt:lpstr>Defining Departments</vt:lpstr>
      <vt:lpstr>Defining Work Centers/Machines</vt:lpstr>
      <vt:lpstr>Setting Routing Operations</vt:lpstr>
      <vt:lpstr>Reviewing Routing</vt:lpstr>
      <vt:lpstr>Mastery Question</vt:lpstr>
      <vt:lpstr>Mastery Question</vt:lpstr>
      <vt:lpstr>Mastery Question</vt:lpstr>
      <vt:lpstr>Answers to Mastery Questions</vt:lpstr>
      <vt:lpstr>Exercise</vt:lpstr>
      <vt:lpstr>Cost Calculation</vt:lpstr>
      <vt:lpstr>Objectives</vt:lpstr>
      <vt:lpstr>Topics</vt:lpstr>
      <vt:lpstr>Sources of Product Cost Information</vt:lpstr>
      <vt:lpstr>Work Flow for Cost Calculations</vt:lpstr>
      <vt:lpstr>Routing Cost Roll-Up</vt:lpstr>
      <vt:lpstr>Item Master Maintenance</vt:lpstr>
      <vt:lpstr>Work Center Maintenance</vt:lpstr>
      <vt:lpstr>Routing Maintenance</vt:lpstr>
      <vt:lpstr>Labor Cost Per Operation</vt:lpstr>
      <vt:lpstr>Labor Burden Cost Per Operation</vt:lpstr>
      <vt:lpstr>Machine Burden Cost Per Operation</vt:lpstr>
      <vt:lpstr>Product Structure Cost Roll-up</vt:lpstr>
      <vt:lpstr>Product Structure Inquiry</vt:lpstr>
      <vt:lpstr>Move Current Cost Set to GL Set</vt:lpstr>
      <vt:lpstr>Example Scenario</vt:lpstr>
      <vt:lpstr>Maintaining Standard Order Quantity</vt:lpstr>
      <vt:lpstr>Running Routing Cost Roll-Up</vt:lpstr>
      <vt:lpstr>Verifying Routing Cost Roll-Up</vt:lpstr>
      <vt:lpstr>Running Product Structure Cost Roll-Up</vt:lpstr>
      <vt:lpstr>Verifying Product Structure Cost Roll-up</vt:lpstr>
      <vt:lpstr>Move Current Cost Set to GL</vt:lpstr>
      <vt:lpstr>Current Cost Set Move to GL Set</vt:lpstr>
      <vt:lpstr>Verifying Current and GL Cost Sets</vt:lpstr>
      <vt:lpstr>Mastery Question</vt:lpstr>
      <vt:lpstr>Mastery Question</vt:lpstr>
      <vt:lpstr>Mastery Question</vt:lpstr>
      <vt:lpstr>Answers to Mastery Questions</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Mary Li</cp:lastModifiedBy>
  <cp:revision>1316</cp:revision>
  <cp:lastPrinted>2001-05-04T21:48:00Z</cp:lastPrinted>
  <dcterms:created xsi:type="dcterms:W3CDTF">1998-03-17T23:27:45Z</dcterms:created>
  <dcterms:modified xsi:type="dcterms:W3CDTF">2015-08-26T09:58:28Z</dcterms:modified>
</cp:coreProperties>
</file>