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comments/comment19.xml" ContentType="application/vnd.openxmlformats-officedocument.presentationml.comments+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comments/comment55.xml" ContentType="application/vnd.openxmlformats-officedocument.presentationml.comments+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comments/comment44.xml" ContentType="application/vnd.openxmlformats-officedocument.presentationml.comments+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comments/comment33.xml" ContentType="application/vnd.openxmlformats-officedocument.presentationml.comments+xml"/>
  <Override PartName="/ppt/notesSlides/notesSlide63.xml" ContentType="application/vnd.openxmlformats-officedocument.presentationml.notesSlide+xml"/>
  <Override PartName="/ppt/tableStyles.xml" ContentType="application/vnd.openxmlformats-officedocument.presentationml.tableStyles+xml"/>
  <Override PartName="/ppt/comments/comment4.xml" ContentType="application/vnd.openxmlformats-officedocument.presentationml.comments+xml"/>
  <Override PartName="/ppt/comments/comment11.xml" ContentType="application/vnd.openxmlformats-officedocument.presentationml.comments+xml"/>
  <Override PartName="/ppt/comments/comment22.xml" ContentType="application/vnd.openxmlformats-officedocument.presentationml.comment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ppt/comments/comment49.xml" ContentType="application/vnd.openxmlformats-officedocument.presentationml.comments+xml"/>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comments/comment27.xml" ContentType="application/vnd.openxmlformats-officedocument.presentationml.comments+xml"/>
  <Override PartName="/ppt/comments/comment38.xml" ContentType="application/vnd.openxmlformats-officedocument.presentationml.comments+xml"/>
  <Override PartName="/ppt/notesSlides/notesSlide57.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comments/comment16.xml" ContentType="application/vnd.openxmlformats-officedocument.presentationml.comments+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ppt/comments/comment52.xml" ContentType="application/vnd.openxmlformats-officedocument.presentationml.comments+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comments/comment30.xml" ContentType="application/vnd.openxmlformats-officedocument.presentationml.comments+xml"/>
  <Override PartName="/ppt/comments/comment41.xml" ContentType="application/vnd.openxmlformats-officedocument.presentationml.comments+xml"/>
  <Override PartName="/ppt/notesSlides/notesSlide60.xml" ContentType="application/vnd.openxmlformats-officedocument.presentationml.notesSlide+xml"/>
  <Override PartName="/ppt/slideLayouts/slideLayout10.xml" ContentType="application/vnd.openxmlformats-officedocument.presentationml.slideLayout+xml"/>
  <Override PartName="/ppt/comments/comment1.xml" ContentType="application/vnd.openxmlformats-officedocument.presentationml.comments+xml"/>
  <Override PartName="/ppt/slides/slide49.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notesSlides/notesSlide87.xml" ContentType="application/vnd.openxmlformats-officedocument.presentationml.notesSlide+xml"/>
  <Override PartName="/ppt/comments/comment57.xml" ContentType="application/vnd.openxmlformats-officedocument.presentationml.comment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comments/comment28.xml" ContentType="application/vnd.openxmlformats-officedocument.presentationml.comments+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ppt/comments/comment46.xml" ContentType="application/vnd.openxmlformats-officedocument.presentationml.comments+xml"/>
  <Override PartName="/ppt/notesSlides/notesSlide94.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wmf" ContentType="image/x-wmf"/>
  <Override PartName="/ppt/comments/comment17.xml" ContentType="application/vnd.openxmlformats-officedocument.presentationml.comments+xml"/>
  <Override PartName="/ppt/notesSlides/notesSlide36.xml" ContentType="application/vnd.openxmlformats-officedocument.presentationml.notesSlide+xml"/>
  <Override PartName="/ppt/comments/comment35.xml" ContentType="application/vnd.openxmlformats-officedocument.presentationml.comments+xml"/>
  <Override PartName="/ppt/notesSlides/notesSlide65.xml" ContentType="application/vnd.openxmlformats-officedocument.presentationml.notesSlide+xml"/>
  <Override PartName="/ppt/notesSlides/notesSlide83.xml" ContentType="application/vnd.openxmlformats-officedocument.presentationml.notesSlide+xml"/>
  <Override PartName="/ppt/comments/comment53.xml" ContentType="application/vnd.openxmlformats-officedocument.presentationml.comments+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comments/comment6.xml" ContentType="application/vnd.openxmlformats-officedocument.presentationml.comments+xml"/>
  <Override PartName="/ppt/comments/comment13.xml" ContentType="application/vnd.openxmlformats-officedocument.presentationml.comments+xml"/>
  <Override PartName="/ppt/notesSlides/notesSlide25.xml" ContentType="application/vnd.openxmlformats-officedocument.presentationml.notesSlide+xml"/>
  <Override PartName="/ppt/comments/comment24.xml" ContentType="application/vnd.openxmlformats-officedocument.presentationml.comments+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comments/comment42.xml" ContentType="application/vnd.openxmlformats-officedocument.presentationml.comments+xml"/>
  <Override PartName="/ppt/notesSlides/notesSlide72.xml" ContentType="application/vnd.openxmlformats-officedocument.presentationml.notesSlide+xml"/>
  <Override PartName="/ppt/notesSlides/notesSlide90.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comments/comment31.xml" ContentType="application/vnd.openxmlformats-officedocument.presentationml.comments+xml"/>
  <Override PartName="/ppt/notesSlides/notesSlide61.xml" ContentType="application/vnd.openxmlformats-officedocument.presentationml.notesSlide+xml"/>
  <Override PartName="/ppt/commentAuthors.xml" ContentType="application/vnd.openxmlformats-officedocument.presentationml.commentAuthors+xml"/>
  <Override PartName="/ppt/comments/comment2.xml" ContentType="application/vnd.openxmlformats-officedocument.presentationml.comment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comments/comment20.xml" ContentType="application/vnd.openxmlformats-officedocument.presentationml.comments+xml"/>
  <Override PartName="/ppt/notesSlides/notesSlide50.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comments/comment29.xml" ContentType="application/vnd.openxmlformats-officedocument.presentationml.comments+xml"/>
  <Override PartName="/ppt/notesSlides/notesSlide59.xml" ContentType="application/vnd.openxmlformats-officedocument.presentationml.notesSlide+xml"/>
  <Override PartName="/ppt/notesSlides/notesSlide88.xml" ContentType="application/vnd.openxmlformats-officedocument.presentationml.notesSlide+xml"/>
  <Override PartName="/ppt/comments/comment58.xml" ContentType="application/vnd.openxmlformats-officedocument.presentationml.comment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comments/comment18.xml" ContentType="application/vnd.openxmlformats-officedocument.presentationml.comments+xml"/>
  <Override PartName="/ppt/notesSlides/notesSlide48.xml" ContentType="application/vnd.openxmlformats-officedocument.presentationml.notesSlide+xml"/>
  <Override PartName="/ppt/comments/comment36.xml" ContentType="application/vnd.openxmlformats-officedocument.presentationml.comments+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comments/comment47.xml" ContentType="application/vnd.openxmlformats-officedocument.presentationml.comments+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Layouts/slideLayout16.xml" ContentType="application/vnd.openxmlformats-officedocument.presentationml.slideLayout+xml"/>
  <Override PartName="/ppt/comments/comment7.xml" ContentType="application/vnd.openxmlformats-officedocument.presentationml.comments+xml"/>
  <Override PartName="/ppt/notesSlides/notesSlide37.xml" ContentType="application/vnd.openxmlformats-officedocument.presentationml.notesSlide+xml"/>
  <Override PartName="/ppt/comments/comment25.xml" ContentType="application/vnd.openxmlformats-officedocument.presentationml.comments+xml"/>
  <Override PartName="/ppt/notesSlides/notesSlide55.xml" ContentType="application/vnd.openxmlformats-officedocument.presentationml.notesSlide+xml"/>
  <Override PartName="/ppt/notesSlides/notesSlide84.xml" ContentType="application/vnd.openxmlformats-officedocument.presentationml.notesSlide+xml"/>
  <Override PartName="/ppt/comments/comment54.xml" ContentType="application/vnd.openxmlformats-officedocument.presentationml.comments+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comments/comment14.xml" ContentType="application/vnd.openxmlformats-officedocument.presentationml.comments+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comments/comment32.xml" ContentType="application/vnd.openxmlformats-officedocument.presentationml.comments+xml"/>
  <Override PartName="/ppt/comments/comment43.xml" ContentType="application/vnd.openxmlformats-officedocument.presentationml.comments+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comments/comment3.xml" ContentType="application/vnd.openxmlformats-officedocument.presentationml.comments+xml"/>
  <Override PartName="/ppt/notesSlides/notesSlide22.xml" ContentType="application/vnd.openxmlformats-officedocument.presentationml.notesSlide+xml"/>
  <Override PartName="/ppt/comments/comment21.xml" ContentType="application/vnd.openxmlformats-officedocument.presentationml.comments+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ppt/comments/comment50.xml" ContentType="application/vnd.openxmlformats-officedocument.presentationml.comments+xml"/>
  <Override PartName="/ppt/notesSlides/notesSlide11.xml" ContentType="application/vnd.openxmlformats-officedocument.presentationml.notesSlide+xml"/>
  <Override PartName="/ppt/comments/comment10.xml" ContentType="application/vnd.openxmlformats-officedocument.presentationml.comments+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notesSlides/notesSlide78.xml" ContentType="application/vnd.openxmlformats-officedocument.presentationml.notesSlide+xml"/>
  <Override PartName="/ppt/comments/comment48.xml" ContentType="application/vnd.openxmlformats-officedocument.presentationml.comments+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comments/comment37.xml" ContentType="application/vnd.openxmlformats-officedocument.presentationml.comments+xml"/>
  <Override PartName="/ppt/notesSlides/notesSlide6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comments/comment8.xml" ContentType="application/vnd.openxmlformats-officedocument.presentationml.comments+xml"/>
  <Override PartName="/ppt/comments/comment26.xml" ContentType="application/vnd.openxmlformats-officedocument.presentationml.comments+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slides/slide32.xml" ContentType="application/vnd.openxmlformats-officedocument.presentationml.slide+xml"/>
  <Override PartName="/ppt/comments/comment15.xml" ContentType="application/vnd.openxmlformats-officedocument.presentationml.comments+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comments/comment51.xml" ContentType="application/vnd.openxmlformats-officedocument.presentationml.comments+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comments/comment40.xml" ContentType="application/vnd.openxmlformats-officedocument.presentationml.comments+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slides/slide48.xml" ContentType="application/vnd.openxmlformats-officedocument.presentationml.slide+xml"/>
  <Override PartName="/ppt/slides/slide95.xml" ContentType="application/vnd.openxmlformats-officedocument.presentationml.slide+xml"/>
  <Override PartName="/ppt/notesSlides/notesSlide3.xml" ContentType="application/vnd.openxmlformats-officedocument.presentationml.notesSlide+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comments/comment56.xml" ContentType="application/vnd.openxmlformats-officedocument.presentationml.comment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comments/comment34.xml" ContentType="application/vnd.openxmlformats-officedocument.presentationml.comments+xml"/>
  <Override PartName="/ppt/notesSlides/notesSlide64.xml" ContentType="application/vnd.openxmlformats-officedocument.presentationml.notesSlide+xml"/>
  <Override PartName="/ppt/comments/comment45.xml" ContentType="application/vnd.openxmlformats-officedocument.presentationml.comments+xml"/>
  <Override PartName="/ppt/notesSlides/notesSlide75.xml" ContentType="application/vnd.openxmlformats-officedocument.presentationml.notesSlide+xml"/>
  <Override PartName="/ppt/slides/slide51.xml" ContentType="application/vnd.openxmlformats-officedocument.presentationml.slide+xml"/>
  <Override PartName="/ppt/slideLayouts/slideLayout14.xml" ContentType="application/vnd.openxmlformats-officedocument.presentationml.slideLayout+xml"/>
  <Override PartName="/ppt/comments/comment5.xml" ContentType="application/vnd.openxmlformats-officedocument.presentationml.comments+xml"/>
  <Override PartName="/ppt/comments/comment23.xml" ContentType="application/vnd.openxmlformats-officedocument.presentationml.comments+xml"/>
  <Override PartName="/ppt/notesSlides/notesSlide53.xml" ContentType="application/vnd.openxmlformats-officedocument.presentationml.notesSlide+xml"/>
  <Override PartName="/ppt/slides/slide40.xml" ContentType="application/vnd.openxmlformats-officedocument.presentationml.slide+xml"/>
  <Override PartName="/ppt/comments/comment12.xml" ContentType="application/vnd.openxmlformats-officedocument.presentationml.comments+xml"/>
  <Override PartName="/ppt/notesSlides/notesSlide42.xml" ContentType="application/vnd.openxmlformats-officedocument.presentationml.notesSlide+xml"/>
  <Override PartName="/ppt/notesSlides/notesSlide8.xml" ContentType="application/vnd.openxmlformats-officedocument.presentationml.notesSlide+xml"/>
  <Default Extension="vml" ContentType="application/vnd.openxmlformats-officedocument.vmlDrawing"/>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comments/comment39.xml" ContentType="application/vnd.openxmlformats-officedocument.presentationml.comments+xml"/>
  <Override PartName="/ppt/notesSlides/notesSlide6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50" r:id="rId1"/>
    <p:sldMasterId id="2147483773" r:id="rId2"/>
  </p:sldMasterIdLst>
  <p:notesMasterIdLst>
    <p:notesMasterId r:id="rId99"/>
  </p:notesMasterIdLst>
  <p:handoutMasterIdLst>
    <p:handoutMasterId r:id="rId100"/>
  </p:handoutMasterIdLst>
  <p:sldIdLst>
    <p:sldId id="610" r:id="rId3"/>
    <p:sldId id="795" r:id="rId4"/>
    <p:sldId id="967" r:id="rId5"/>
    <p:sldId id="612" r:id="rId6"/>
    <p:sldId id="989" r:id="rId7"/>
    <p:sldId id="611" r:id="rId8"/>
    <p:sldId id="897" r:id="rId9"/>
    <p:sldId id="798" r:id="rId10"/>
    <p:sldId id="883" r:id="rId11"/>
    <p:sldId id="882" r:id="rId12"/>
    <p:sldId id="809" r:id="rId13"/>
    <p:sldId id="940" r:id="rId14"/>
    <p:sldId id="814" r:id="rId15"/>
    <p:sldId id="970" r:id="rId16"/>
    <p:sldId id="898" r:id="rId17"/>
    <p:sldId id="959" r:id="rId18"/>
    <p:sldId id="895" r:id="rId19"/>
    <p:sldId id="884" r:id="rId20"/>
    <p:sldId id="902" r:id="rId21"/>
    <p:sldId id="803" r:id="rId22"/>
    <p:sldId id="804" r:id="rId23"/>
    <p:sldId id="805" r:id="rId24"/>
    <p:sldId id="806" r:id="rId25"/>
    <p:sldId id="972" r:id="rId26"/>
    <p:sldId id="990" r:id="rId27"/>
    <p:sldId id="963" r:id="rId28"/>
    <p:sldId id="973" r:id="rId29"/>
    <p:sldId id="974" r:id="rId30"/>
    <p:sldId id="975" r:id="rId31"/>
    <p:sldId id="977" r:id="rId32"/>
    <p:sldId id="964" r:id="rId33"/>
    <p:sldId id="821" r:id="rId34"/>
    <p:sldId id="832" r:id="rId35"/>
    <p:sldId id="831" r:id="rId36"/>
    <p:sldId id="931" r:id="rId37"/>
    <p:sldId id="932" r:id="rId38"/>
    <p:sldId id="891" r:id="rId39"/>
    <p:sldId id="885" r:id="rId40"/>
    <p:sldId id="616" r:id="rId41"/>
    <p:sldId id="965" r:id="rId42"/>
    <p:sldId id="889" r:id="rId43"/>
    <p:sldId id="618" r:id="rId44"/>
    <p:sldId id="934" r:id="rId45"/>
    <p:sldId id="933" r:id="rId46"/>
    <p:sldId id="966" r:id="rId47"/>
    <p:sldId id="857" r:id="rId48"/>
    <p:sldId id="892" r:id="rId49"/>
    <p:sldId id="886" r:id="rId50"/>
    <p:sldId id="620" r:id="rId51"/>
    <p:sldId id="978" r:id="rId52"/>
    <p:sldId id="980" r:id="rId53"/>
    <p:sldId id="982" r:id="rId54"/>
    <p:sldId id="623" r:id="rId55"/>
    <p:sldId id="907" r:id="rId56"/>
    <p:sldId id="942" r:id="rId57"/>
    <p:sldId id="988" r:id="rId58"/>
    <p:sldId id="624" r:id="rId59"/>
    <p:sldId id="869" r:id="rId60"/>
    <p:sldId id="868" r:id="rId61"/>
    <p:sldId id="870" r:id="rId62"/>
    <p:sldId id="969" r:id="rId63"/>
    <p:sldId id="872" r:id="rId64"/>
    <p:sldId id="945" r:id="rId65"/>
    <p:sldId id="944" r:id="rId66"/>
    <p:sldId id="946" r:id="rId67"/>
    <p:sldId id="943" r:id="rId68"/>
    <p:sldId id="873" r:id="rId69"/>
    <p:sldId id="983" r:id="rId70"/>
    <p:sldId id="947" r:id="rId71"/>
    <p:sldId id="874" r:id="rId72"/>
    <p:sldId id="950" r:id="rId73"/>
    <p:sldId id="951" r:id="rId74"/>
    <p:sldId id="987" r:id="rId75"/>
    <p:sldId id="986" r:id="rId76"/>
    <p:sldId id="984" r:id="rId77"/>
    <p:sldId id="937" r:id="rId78"/>
    <p:sldId id="952" r:id="rId79"/>
    <p:sldId id="953" r:id="rId80"/>
    <p:sldId id="906" r:id="rId81"/>
    <p:sldId id="909" r:id="rId82"/>
    <p:sldId id="954" r:id="rId83"/>
    <p:sldId id="955" r:id="rId84"/>
    <p:sldId id="912" r:id="rId85"/>
    <p:sldId id="956" r:id="rId86"/>
    <p:sldId id="957" r:id="rId87"/>
    <p:sldId id="913" r:id="rId88"/>
    <p:sldId id="958" r:id="rId89"/>
    <p:sldId id="938" r:id="rId90"/>
    <p:sldId id="915" r:id="rId91"/>
    <p:sldId id="939" r:id="rId92"/>
    <p:sldId id="922" r:id="rId93"/>
    <p:sldId id="968" r:id="rId94"/>
    <p:sldId id="928" r:id="rId95"/>
    <p:sldId id="929" r:id="rId96"/>
    <p:sldId id="880" r:id="rId97"/>
    <p:sldId id="924" r:id="rId98"/>
  </p:sldIdLst>
  <p:sldSz cx="9144000" cy="6858000" type="screen4x3"/>
  <p:notesSz cx="6985000" cy="9271000"/>
  <p:defaultTextStyle>
    <a:defPPr>
      <a:defRPr lang="en-US"/>
    </a:defPPr>
    <a:lvl1pPr algn="l" rtl="0" fontAlgn="base">
      <a:spcBef>
        <a:spcPct val="0"/>
      </a:spcBef>
      <a:spcAft>
        <a:spcPct val="0"/>
      </a:spcAft>
      <a:defRPr sz="3200" b="1" kern="1200">
        <a:solidFill>
          <a:schemeClr val="tx1"/>
        </a:solidFill>
        <a:latin typeface="Tahoma" pitchFamily="34" charset="0"/>
        <a:ea typeface="+mn-ea"/>
        <a:cs typeface="+mn-cs"/>
      </a:defRPr>
    </a:lvl1pPr>
    <a:lvl2pPr marL="457200" algn="l" rtl="0" fontAlgn="base">
      <a:spcBef>
        <a:spcPct val="0"/>
      </a:spcBef>
      <a:spcAft>
        <a:spcPct val="0"/>
      </a:spcAft>
      <a:defRPr sz="3200" b="1" kern="1200">
        <a:solidFill>
          <a:schemeClr val="tx1"/>
        </a:solidFill>
        <a:latin typeface="Tahoma" pitchFamily="34" charset="0"/>
        <a:ea typeface="+mn-ea"/>
        <a:cs typeface="+mn-cs"/>
      </a:defRPr>
    </a:lvl2pPr>
    <a:lvl3pPr marL="914400" algn="l" rtl="0" fontAlgn="base">
      <a:spcBef>
        <a:spcPct val="0"/>
      </a:spcBef>
      <a:spcAft>
        <a:spcPct val="0"/>
      </a:spcAft>
      <a:defRPr sz="3200" b="1" kern="1200">
        <a:solidFill>
          <a:schemeClr val="tx1"/>
        </a:solidFill>
        <a:latin typeface="Tahoma" pitchFamily="34" charset="0"/>
        <a:ea typeface="+mn-ea"/>
        <a:cs typeface="+mn-cs"/>
      </a:defRPr>
    </a:lvl3pPr>
    <a:lvl4pPr marL="1371600" algn="l" rtl="0" fontAlgn="base">
      <a:spcBef>
        <a:spcPct val="0"/>
      </a:spcBef>
      <a:spcAft>
        <a:spcPct val="0"/>
      </a:spcAft>
      <a:defRPr sz="3200" b="1" kern="1200">
        <a:solidFill>
          <a:schemeClr val="tx1"/>
        </a:solidFill>
        <a:latin typeface="Tahoma" pitchFamily="34" charset="0"/>
        <a:ea typeface="+mn-ea"/>
        <a:cs typeface="+mn-cs"/>
      </a:defRPr>
    </a:lvl4pPr>
    <a:lvl5pPr marL="1828800" algn="l" rtl="0" fontAlgn="base">
      <a:spcBef>
        <a:spcPct val="0"/>
      </a:spcBef>
      <a:spcAft>
        <a:spcPct val="0"/>
      </a:spcAft>
      <a:defRPr sz="3200" b="1" kern="1200">
        <a:solidFill>
          <a:schemeClr val="tx1"/>
        </a:solidFill>
        <a:latin typeface="Tahoma" pitchFamily="34" charset="0"/>
        <a:ea typeface="+mn-ea"/>
        <a:cs typeface="+mn-cs"/>
      </a:defRPr>
    </a:lvl5pPr>
    <a:lvl6pPr marL="2286000" algn="l" defTabSz="914400" rtl="0" eaLnBrk="1" latinLnBrk="0" hangingPunct="1">
      <a:defRPr sz="3200" b="1" kern="1200">
        <a:solidFill>
          <a:schemeClr val="tx1"/>
        </a:solidFill>
        <a:latin typeface="Tahoma" pitchFamily="34" charset="0"/>
        <a:ea typeface="+mn-ea"/>
        <a:cs typeface="+mn-cs"/>
      </a:defRPr>
    </a:lvl6pPr>
    <a:lvl7pPr marL="2743200" algn="l" defTabSz="914400" rtl="0" eaLnBrk="1" latinLnBrk="0" hangingPunct="1">
      <a:defRPr sz="3200" b="1" kern="1200">
        <a:solidFill>
          <a:schemeClr val="tx1"/>
        </a:solidFill>
        <a:latin typeface="Tahoma" pitchFamily="34" charset="0"/>
        <a:ea typeface="+mn-ea"/>
        <a:cs typeface="+mn-cs"/>
      </a:defRPr>
    </a:lvl7pPr>
    <a:lvl8pPr marL="3200400" algn="l" defTabSz="914400" rtl="0" eaLnBrk="1" latinLnBrk="0" hangingPunct="1">
      <a:defRPr sz="3200" b="1" kern="1200">
        <a:solidFill>
          <a:schemeClr val="tx1"/>
        </a:solidFill>
        <a:latin typeface="Tahoma" pitchFamily="34" charset="0"/>
        <a:ea typeface="+mn-ea"/>
        <a:cs typeface="+mn-cs"/>
      </a:defRPr>
    </a:lvl8pPr>
    <a:lvl9pPr marL="3657600" algn="l" defTabSz="914400" rtl="0" eaLnBrk="1" latinLnBrk="0" hangingPunct="1">
      <a:defRPr sz="3200" b="1" kern="1200">
        <a:solidFill>
          <a:schemeClr val="tx1"/>
        </a:solidFill>
        <a:latin typeface="Tahoma"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dministrator" initials="A" lastIdx="150"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6600"/>
    <a:srgbClr val="C7BC93"/>
    <a:srgbClr val="BDCCA2"/>
    <a:srgbClr val="D6CDAE"/>
    <a:srgbClr val="FF0000"/>
    <a:srgbClr val="D8E1C9"/>
    <a:srgbClr val="DDDDDD"/>
    <a:srgbClr val="FFFFCC"/>
    <a:srgbClr val="8E7F4A"/>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8758" autoAdjust="0"/>
    <p:restoredTop sz="53307" autoAdjust="0"/>
  </p:normalViewPr>
  <p:slideViewPr>
    <p:cSldViewPr snapToGrid="0">
      <p:cViewPr>
        <p:scale>
          <a:sx n="70" d="100"/>
          <a:sy n="70" d="100"/>
        </p:scale>
        <p:origin x="-1026" y="276"/>
      </p:cViewPr>
      <p:guideLst>
        <p:guide orient="horz" pos="2191"/>
        <p:guide pos="5759"/>
        <p:guide pos="2860"/>
        <p:guide pos="52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10" d="100"/>
          <a:sy n="110" d="100"/>
        </p:scale>
        <p:origin x="-1296" y="514"/>
      </p:cViewPr>
      <p:guideLst>
        <p:guide orient="horz" pos="2920"/>
        <p:guide pos="2200"/>
      </p:guideLst>
    </p:cSldViewPr>
  </p:notes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presProps" Target="presProp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handoutMaster" Target="handoutMasters/handoutMaster1.xml"/><Relationship Id="rId105"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notesMaster" Target="notesMasters/notesMaster1.xml"/><Relationship Id="rId101"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theme" Target="theme/theme1.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5-01-11T16:27:43.858" idx="149">
    <p:pos x="3296" y="179"/>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4-09-01T16:38:11.961" idx="64">
    <p:pos x="3435" y="124"/>
    <p:text>H1</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4-11-18T15:29:01.657" idx="136">
    <p:pos x="3857" y="182"/>
    <p:text>H2</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4-11-18T15:51:49.424" idx="137">
    <p:pos x="3266" y="182"/>
    <p:text>H2</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4-09-01T16:38:11.961" idx="27">
    <p:pos x="1196" y="182"/>
    <p:text>H1</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4-09-16T12:50:03.678" idx="77">
    <p:pos x="2656" y="179"/>
    <p:text>H2</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14-09-01T16:59:44.960" idx="12">
    <p:pos x="3609" y="182"/>
    <p:text>H2</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14-11-19T18:01:54.288" idx="140">
    <p:pos x="2330" y="186"/>
    <p:text>H2</p:text>
  </p:cm>
</p:cmLst>
</file>

<file path=ppt/comments/comment17.xml><?xml version="1.0" encoding="utf-8"?>
<p:cmLst xmlns:a="http://schemas.openxmlformats.org/drawingml/2006/main" xmlns:r="http://schemas.openxmlformats.org/officeDocument/2006/relationships" xmlns:p="http://schemas.openxmlformats.org/presentationml/2006/main">
  <p:cm authorId="0" dt="2014-09-01T17:00:14.978" idx="141">
    <p:pos x="3332" y="191"/>
    <p:text>H2</p:text>
  </p:cm>
</p:cmLst>
</file>

<file path=ppt/comments/comment18.xml><?xml version="1.0" encoding="utf-8"?>
<p:cmLst xmlns:a="http://schemas.openxmlformats.org/drawingml/2006/main" xmlns:r="http://schemas.openxmlformats.org/officeDocument/2006/relationships" xmlns:p="http://schemas.openxmlformats.org/presentationml/2006/main">
  <p:cm authorId="0" dt="2014-09-01T17:00:14.978" idx="144">
    <p:pos x="3332" y="182"/>
    <p:text>H2</p:text>
  </p:cm>
</p:cmLst>
</file>

<file path=ppt/comments/comment19.xml><?xml version="1.0" encoding="utf-8"?>
<p:cmLst xmlns:a="http://schemas.openxmlformats.org/drawingml/2006/main" xmlns:r="http://schemas.openxmlformats.org/officeDocument/2006/relationships" xmlns:p="http://schemas.openxmlformats.org/presentationml/2006/main">
  <p:cm authorId="0" dt="2014-09-01T17:00:14.978" idx="146">
    <p:pos x="3332" y="182"/>
    <p:text>H2</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4-11-18T14:11:20.272" idx="126">
    <p:pos x="3062" y="182"/>
    <p:text>H1</p:text>
  </p:cm>
</p:cmLst>
</file>

<file path=ppt/comments/comment20.xml><?xml version="1.0" encoding="utf-8"?>
<p:cmLst xmlns:a="http://schemas.openxmlformats.org/drawingml/2006/main" xmlns:r="http://schemas.openxmlformats.org/officeDocument/2006/relationships" xmlns:p="http://schemas.openxmlformats.org/presentationml/2006/main">
  <p:cm authorId="0" dt="2014-09-01T17:00:14.978" idx="121">
    <p:pos x="3332" y="182"/>
    <p:text>H2</p:text>
  </p:cm>
</p:cmLst>
</file>

<file path=ppt/comments/comment21.xml><?xml version="1.0" encoding="utf-8"?>
<p:cmLst xmlns:a="http://schemas.openxmlformats.org/drawingml/2006/main" xmlns:r="http://schemas.openxmlformats.org/officeDocument/2006/relationships" xmlns:p="http://schemas.openxmlformats.org/presentationml/2006/main">
  <p:cm authorId="0" dt="2014-09-01T17:00:14.978" idx="14">
    <p:pos x="3332" y="182"/>
    <p:text>H2</p:text>
  </p:cm>
</p:cmLst>
</file>

<file path=ppt/comments/comment22.xml><?xml version="1.0" encoding="utf-8"?>
<p:cmLst xmlns:a="http://schemas.openxmlformats.org/drawingml/2006/main" xmlns:r="http://schemas.openxmlformats.org/officeDocument/2006/relationships" xmlns:p="http://schemas.openxmlformats.org/presentationml/2006/main">
  <p:cm authorId="0" dt="2014-09-01T17:00:52.291" idx="16">
    <p:pos x="3266" y="182"/>
    <p:text>H2</p:text>
  </p:cm>
</p:cmLst>
</file>

<file path=ppt/comments/comment23.xml><?xml version="1.0" encoding="utf-8"?>
<p:cmLst xmlns:a="http://schemas.openxmlformats.org/drawingml/2006/main" xmlns:r="http://schemas.openxmlformats.org/officeDocument/2006/relationships" xmlns:p="http://schemas.openxmlformats.org/presentationml/2006/main">
  <p:cm authorId="0" dt="2014-09-02T11:23:32.537" idx="56">
    <p:pos x="1444" y="182"/>
    <p:text>H2</p:text>
  </p:cm>
</p:cmLst>
</file>

<file path=ppt/comments/comment24.xml><?xml version="1.0" encoding="utf-8"?>
<p:cmLst xmlns:a="http://schemas.openxmlformats.org/drawingml/2006/main" xmlns:r="http://schemas.openxmlformats.org/officeDocument/2006/relationships" xmlns:p="http://schemas.openxmlformats.org/presentationml/2006/main">
  <p:cm authorId="0" dt="2014-09-01T16:38:11.961" idx="28">
    <p:pos x="1196" y="182"/>
    <p:text>H1</p:text>
  </p:cm>
</p:cmLst>
</file>

<file path=ppt/comments/comment25.xml><?xml version="1.0" encoding="utf-8"?>
<p:cmLst xmlns:a="http://schemas.openxmlformats.org/drawingml/2006/main" xmlns:r="http://schemas.openxmlformats.org/officeDocument/2006/relationships" xmlns:p="http://schemas.openxmlformats.org/presentationml/2006/main">
  <p:cm authorId="0" dt="2014-09-01T17:30:00.129" idx="31">
    <p:pos x="3037" y="178"/>
    <p:text>H2</p:text>
  </p:cm>
</p:cmLst>
</file>

<file path=ppt/comments/comment26.xml><?xml version="1.0" encoding="utf-8"?>
<p:cmLst xmlns:a="http://schemas.openxmlformats.org/drawingml/2006/main" xmlns:r="http://schemas.openxmlformats.org/officeDocument/2006/relationships" xmlns:p="http://schemas.openxmlformats.org/presentationml/2006/main">
  <p:cm authorId="0" dt="2014-09-01T17:30:13.121" idx="122">
    <p:pos x="3456" y="178"/>
    <p:text>H2</p:text>
  </p:cm>
</p:cmLst>
</file>

<file path=ppt/comments/comment27.xml><?xml version="1.0" encoding="utf-8"?>
<p:cmLst xmlns:a="http://schemas.openxmlformats.org/drawingml/2006/main" xmlns:r="http://schemas.openxmlformats.org/officeDocument/2006/relationships" xmlns:p="http://schemas.openxmlformats.org/presentationml/2006/main">
  <p:cm authorId="0" dt="2014-09-01T17:47:51.549" idx="50">
    <p:pos x="1225" y="182"/>
    <p:text>H2</p:text>
  </p:cm>
</p:cmLst>
</file>

<file path=ppt/comments/comment28.xml><?xml version="1.0" encoding="utf-8"?>
<p:cmLst xmlns:a="http://schemas.openxmlformats.org/drawingml/2006/main" xmlns:r="http://schemas.openxmlformats.org/officeDocument/2006/relationships" xmlns:p="http://schemas.openxmlformats.org/presentationml/2006/main">
  <p:cm authorId="0" dt="2014-09-01T17:47:04.096" idx="49">
    <p:pos x="4105" y="182"/>
    <p:text>H2</p:text>
  </p:cm>
</p:cmLst>
</file>

<file path=ppt/comments/comment29.xml><?xml version="1.0" encoding="utf-8"?>
<p:cmLst xmlns:a="http://schemas.openxmlformats.org/drawingml/2006/main" xmlns:r="http://schemas.openxmlformats.org/officeDocument/2006/relationships" xmlns:p="http://schemas.openxmlformats.org/presentationml/2006/main">
  <p:cm authorId="0" dt="2014-09-01T17:47:04.096" idx="97">
    <p:pos x="4105" y="182"/>
    <p:text>H2</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4-09-01T16:38:04.147" idx="2">
    <p:pos x="2895" y="182"/>
    <p:text>H1</p:text>
  </p:cm>
</p:cmLst>
</file>

<file path=ppt/comments/comment30.xml><?xml version="1.0" encoding="utf-8"?>
<p:cmLst xmlns:a="http://schemas.openxmlformats.org/drawingml/2006/main" xmlns:r="http://schemas.openxmlformats.org/officeDocument/2006/relationships" xmlns:p="http://schemas.openxmlformats.org/presentationml/2006/main">
  <p:cm authorId="0" dt="2014-09-01T17:47:04.096" idx="96">
    <p:pos x="4105" y="182"/>
    <p:text>H2</p:text>
  </p:cm>
</p:cmLst>
</file>

<file path=ppt/comments/comment31.xml><?xml version="1.0" encoding="utf-8"?>
<p:cmLst xmlns:a="http://schemas.openxmlformats.org/drawingml/2006/main" xmlns:r="http://schemas.openxmlformats.org/officeDocument/2006/relationships" xmlns:p="http://schemas.openxmlformats.org/presentationml/2006/main">
  <p:cm authorId="0" dt="2014-09-01T17:47:04.096" idx="123">
    <p:pos x="4105" y="182"/>
    <p:text>H2</p:text>
  </p:cm>
</p:cmLst>
</file>

<file path=ppt/comments/comment32.xml><?xml version="1.0" encoding="utf-8"?>
<p:cmLst xmlns:a="http://schemas.openxmlformats.org/drawingml/2006/main" xmlns:r="http://schemas.openxmlformats.org/officeDocument/2006/relationships" xmlns:p="http://schemas.openxmlformats.org/presentationml/2006/main">
  <p:cm authorId="0" dt="2014-09-01T17:46:57.520" idx="48">
    <p:pos x="3113" y="182"/>
    <p:text>H2</p:text>
  </p:cm>
</p:cmLst>
</file>

<file path=ppt/comments/comment33.xml><?xml version="1.0" encoding="utf-8"?>
<p:cmLst xmlns:a="http://schemas.openxmlformats.org/drawingml/2006/main" xmlns:r="http://schemas.openxmlformats.org/officeDocument/2006/relationships" xmlns:p="http://schemas.openxmlformats.org/presentationml/2006/main">
  <p:cm authorId="0" dt="2014-09-02T11:24:51.092" idx="57">
    <p:pos x="1444" y="182"/>
    <p:text>H2</p:text>
  </p:cm>
</p:cmLst>
</file>

<file path=ppt/comments/comment34.xml><?xml version="1.0" encoding="utf-8"?>
<p:cmLst xmlns:a="http://schemas.openxmlformats.org/drawingml/2006/main" xmlns:r="http://schemas.openxmlformats.org/officeDocument/2006/relationships" xmlns:p="http://schemas.openxmlformats.org/presentationml/2006/main">
  <p:cm authorId="0" dt="2014-09-01T16:38:11.961" idx="29">
    <p:pos x="2523" y="153"/>
    <p:text>H1</p:text>
  </p:cm>
</p:cmLst>
</file>

<file path=ppt/comments/comment35.xml><?xml version="1.0" encoding="utf-8"?>
<p:cmLst xmlns:a="http://schemas.openxmlformats.org/drawingml/2006/main" xmlns:r="http://schemas.openxmlformats.org/officeDocument/2006/relationships" xmlns:p="http://schemas.openxmlformats.org/presentationml/2006/main">
  <p:cm authorId="0" dt="2014-09-01T17:41:00.528" idx="33">
    <p:pos x="2763" y="176"/>
    <p:text>H2</p:text>
  </p:cm>
</p:cmLst>
</file>

<file path=ppt/comments/comment36.xml><?xml version="1.0" encoding="utf-8"?>
<p:cmLst xmlns:a="http://schemas.openxmlformats.org/drawingml/2006/main" xmlns:r="http://schemas.openxmlformats.org/officeDocument/2006/relationships" xmlns:p="http://schemas.openxmlformats.org/presentationml/2006/main">
  <p:cm authorId="0" dt="2014-09-01T17:41:00.528" idx="147">
    <p:pos x="2763" y="176"/>
    <p:text>H2</p:text>
  </p:cm>
</p:cmLst>
</file>

<file path=ppt/comments/comment37.xml><?xml version="1.0" encoding="utf-8"?>
<p:cmLst xmlns:a="http://schemas.openxmlformats.org/drawingml/2006/main" xmlns:r="http://schemas.openxmlformats.org/officeDocument/2006/relationships" xmlns:p="http://schemas.openxmlformats.org/presentationml/2006/main">
  <p:cm authorId="0" dt="2014-09-01T17:41:10.406" idx="34">
    <p:pos x="3777" y="182"/>
    <p:text>H2</p:text>
  </p:cm>
</p:cmLst>
</file>

<file path=ppt/comments/comment38.xml><?xml version="1.0" encoding="utf-8"?>
<p:cmLst xmlns:a="http://schemas.openxmlformats.org/drawingml/2006/main" xmlns:r="http://schemas.openxmlformats.org/officeDocument/2006/relationships" xmlns:p="http://schemas.openxmlformats.org/presentationml/2006/main">
  <p:cm authorId="0" dt="2014-09-16T12:50:25.877" idx="78">
    <p:pos x="2656" y="179"/>
    <p:text>H2</p:text>
  </p:cm>
</p:cmLst>
</file>

<file path=ppt/comments/comment39.xml><?xml version="1.0" encoding="utf-8"?>
<p:cmLst xmlns:a="http://schemas.openxmlformats.org/drawingml/2006/main" xmlns:r="http://schemas.openxmlformats.org/officeDocument/2006/relationships" xmlns:p="http://schemas.openxmlformats.org/presentationml/2006/main">
  <p:cm authorId="0" dt="2014-11-13T11:14:30.696" idx="112">
    <p:pos x="4614" y="179"/>
    <p:text>H2</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4-09-01T16:38:11.961" idx="3">
    <p:pos x="1196" y="182"/>
    <p:text>H1</p:text>
  </p:cm>
</p:cmLst>
</file>

<file path=ppt/comments/comment40.xml><?xml version="1.0" encoding="utf-8"?>
<p:cmLst xmlns:a="http://schemas.openxmlformats.org/drawingml/2006/main" xmlns:r="http://schemas.openxmlformats.org/officeDocument/2006/relationships" xmlns:p="http://schemas.openxmlformats.org/presentationml/2006/main">
  <p:cm authorId="0" dt="2014-09-01T17:41:23.686" idx="150">
    <p:pos x="3376" y="182"/>
    <p:text>H2</p:text>
  </p:cm>
</p:cmLst>
</file>

<file path=ppt/comments/comment41.xml><?xml version="1.0" encoding="utf-8"?>
<p:cmLst xmlns:a="http://schemas.openxmlformats.org/drawingml/2006/main" xmlns:r="http://schemas.openxmlformats.org/officeDocument/2006/relationships" xmlns:p="http://schemas.openxmlformats.org/presentationml/2006/main">
  <p:cm authorId="0" dt="2014-09-01T17:41:23.686" idx="35">
    <p:pos x="3376" y="182"/>
    <p:text>H2</p:text>
  </p:cm>
</p:cmLst>
</file>

<file path=ppt/comments/comment42.xml><?xml version="1.0" encoding="utf-8"?>
<p:cmLst xmlns:a="http://schemas.openxmlformats.org/drawingml/2006/main" xmlns:r="http://schemas.openxmlformats.org/officeDocument/2006/relationships" xmlns:p="http://schemas.openxmlformats.org/presentationml/2006/main">
  <p:cm authorId="0" dt="2014-10-16T17:42:40.788" idx="101">
    <p:pos x="3704" y="182"/>
    <p:text>H2</p:text>
  </p:cm>
</p:cmLst>
</file>

<file path=ppt/comments/comment43.xml><?xml version="1.0" encoding="utf-8"?>
<p:cmLst xmlns:a="http://schemas.openxmlformats.org/drawingml/2006/main" xmlns:r="http://schemas.openxmlformats.org/officeDocument/2006/relationships" xmlns:p="http://schemas.openxmlformats.org/presentationml/2006/main">
  <p:cm authorId="0" dt="2014-10-16T17:42:54.979" idx="102">
    <p:pos x="4951" y="182"/>
    <p:text>H2</p:text>
  </p:cm>
</p:cmLst>
</file>

<file path=ppt/comments/comment44.xml><?xml version="1.0" encoding="utf-8"?>
<p:cmLst xmlns:a="http://schemas.openxmlformats.org/drawingml/2006/main" xmlns:r="http://schemas.openxmlformats.org/officeDocument/2006/relationships" xmlns:p="http://schemas.openxmlformats.org/presentationml/2006/main">
  <p:cm authorId="0" dt="2014-09-01T17:41:23.686" idx="130">
    <p:pos x="3376" y="182"/>
    <p:text>H2</p:text>
  </p:cm>
</p:cmLst>
</file>

<file path=ppt/comments/comment45.xml><?xml version="1.0" encoding="utf-8"?>
<p:cmLst xmlns:a="http://schemas.openxmlformats.org/drawingml/2006/main" xmlns:r="http://schemas.openxmlformats.org/officeDocument/2006/relationships" xmlns:p="http://schemas.openxmlformats.org/presentationml/2006/main">
  <p:cm authorId="0" dt="2014-09-01T17:41:10.406" idx="111">
    <p:pos x="3399" y="214"/>
    <p:text>H2</p:text>
  </p:cm>
</p:cmLst>
</file>

<file path=ppt/comments/comment46.xml><?xml version="1.0" encoding="utf-8"?>
<p:cmLst xmlns:a="http://schemas.openxmlformats.org/drawingml/2006/main" xmlns:r="http://schemas.openxmlformats.org/officeDocument/2006/relationships" xmlns:p="http://schemas.openxmlformats.org/presentationml/2006/main">
  <p:cm authorId="0" dt="2014-09-02T11:24:51.092" idx="74">
    <p:pos x="1444" y="182"/>
    <p:text>H2</p:text>
  </p:cm>
</p:cmLst>
</file>

<file path=ppt/comments/comment47.xml><?xml version="1.0" encoding="utf-8"?>
<p:cmLst xmlns:a="http://schemas.openxmlformats.org/drawingml/2006/main" xmlns:r="http://schemas.openxmlformats.org/officeDocument/2006/relationships" xmlns:p="http://schemas.openxmlformats.org/presentationml/2006/main">
  <p:cm authorId="0" dt="2014-09-01T16:38:11.961" idx="79">
    <p:pos x="3570" y="153"/>
    <p:text>H1</p:text>
  </p:cm>
</p:cmLst>
</file>

<file path=ppt/comments/comment48.xml><?xml version="1.0" encoding="utf-8"?>
<p:cmLst xmlns:a="http://schemas.openxmlformats.org/drawingml/2006/main" xmlns:r="http://schemas.openxmlformats.org/officeDocument/2006/relationships" xmlns:p="http://schemas.openxmlformats.org/presentationml/2006/main">
  <p:cm authorId="0" dt="2014-09-01T17:04:02.794" idx="113">
    <p:pos x="3679" y="31"/>
    <p:text>H2</p:text>
  </p:cm>
</p:cmLst>
</file>

<file path=ppt/comments/comment49.xml><?xml version="1.0" encoding="utf-8"?>
<p:cmLst xmlns:a="http://schemas.openxmlformats.org/drawingml/2006/main" xmlns:r="http://schemas.openxmlformats.org/officeDocument/2006/relationships" xmlns:p="http://schemas.openxmlformats.org/presentationml/2006/main">
  <p:cm authorId="0" dt="2014-11-18T15:22:38.321" idx="131">
    <p:pos x="4608" y="182"/>
    <p:text>H2</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4-09-01T16:38:11.961" idx="26">
    <p:pos x="1196" y="182"/>
    <p:text>H1</p:text>
  </p:cm>
</p:cmLst>
</file>

<file path=ppt/comments/comment50.xml><?xml version="1.0" encoding="utf-8"?>
<p:cmLst xmlns:a="http://schemas.openxmlformats.org/drawingml/2006/main" xmlns:r="http://schemas.openxmlformats.org/officeDocument/2006/relationships" xmlns:p="http://schemas.openxmlformats.org/presentationml/2006/main">
  <p:cm authorId="0" dt="2014-09-01T17:04:02.794" idx="84">
    <p:pos x="3679" y="31"/>
    <p:text>H2</p:text>
  </p:cm>
</p:cmLst>
</file>

<file path=ppt/comments/comment51.xml><?xml version="1.0" encoding="utf-8"?>
<p:cmLst xmlns:a="http://schemas.openxmlformats.org/drawingml/2006/main" xmlns:r="http://schemas.openxmlformats.org/officeDocument/2006/relationships" xmlns:p="http://schemas.openxmlformats.org/presentationml/2006/main">
  <p:cm authorId="0" dt="2014-11-18T15:24:54.040" idx="132">
    <p:pos x="3770" y="182"/>
    <p:text>H2</p:text>
  </p:cm>
</p:cmLst>
</file>

<file path=ppt/comments/comment52.xml><?xml version="1.0" encoding="utf-8"?>
<p:cmLst xmlns:a="http://schemas.openxmlformats.org/drawingml/2006/main" xmlns:r="http://schemas.openxmlformats.org/officeDocument/2006/relationships" xmlns:p="http://schemas.openxmlformats.org/presentationml/2006/main">
  <p:cm authorId="0" dt="2014-11-18T15:24:59.682" idx="133">
    <p:pos x="3804" y="182"/>
    <p:text>H2</p:text>
  </p:cm>
</p:cmLst>
</file>

<file path=ppt/comments/comment53.xml><?xml version="1.0" encoding="utf-8"?>
<p:cmLst xmlns:a="http://schemas.openxmlformats.org/drawingml/2006/main" xmlns:r="http://schemas.openxmlformats.org/officeDocument/2006/relationships" xmlns:p="http://schemas.openxmlformats.org/presentationml/2006/main">
  <p:cm authorId="0" dt="2014-11-18T15:25:05.289" idx="134">
    <p:pos x="3828" y="182"/>
    <p:text>H2</p:text>
  </p:cm>
</p:cmLst>
</file>

<file path=ppt/comments/comment54.xml><?xml version="1.0" encoding="utf-8"?>
<p:cmLst xmlns:a="http://schemas.openxmlformats.org/drawingml/2006/main" xmlns:r="http://schemas.openxmlformats.org/officeDocument/2006/relationships" xmlns:p="http://schemas.openxmlformats.org/presentationml/2006/main">
  <p:cm authorId="0" dt="2014-10-17T14:56:16.631" idx="105">
    <p:pos x="3930" y="179"/>
    <p:text>H2</p:text>
  </p:cm>
</p:cmLst>
</file>

<file path=ppt/comments/comment55.xml><?xml version="1.0" encoding="utf-8"?>
<p:cmLst xmlns:a="http://schemas.openxmlformats.org/drawingml/2006/main" xmlns:r="http://schemas.openxmlformats.org/officeDocument/2006/relationships" xmlns:p="http://schemas.openxmlformats.org/presentationml/2006/main">
  <p:cm authorId="0" dt="2014-11-18T15:25:21.439" idx="135">
    <p:pos x="3945" y="182"/>
    <p:text>H2</p:text>
  </p:cm>
</p:cmLst>
</file>

<file path=ppt/comments/comment56.xml><?xml version="1.0" encoding="utf-8"?>
<p:cmLst xmlns:a="http://schemas.openxmlformats.org/drawingml/2006/main" xmlns:r="http://schemas.openxmlformats.org/officeDocument/2006/relationships" xmlns:p="http://schemas.openxmlformats.org/presentationml/2006/main">
  <p:cm authorId="0" dt="2014-09-02T11:24:51.092" idx="88">
    <p:pos x="1444" y="182"/>
    <p:text>H2</p:text>
  </p:cm>
</p:cmLst>
</file>

<file path=ppt/comments/comment57.xml><?xml version="1.0" encoding="utf-8"?>
<p:cmLst xmlns:a="http://schemas.openxmlformats.org/drawingml/2006/main" xmlns:r="http://schemas.openxmlformats.org/officeDocument/2006/relationships" xmlns:p="http://schemas.openxmlformats.org/presentationml/2006/main">
  <p:cm authorId="0" dt="2014-11-18T14:55:31.303" idx="129">
    <p:pos x="2690" y="182"/>
    <p:text>H1</p:text>
  </p:cm>
</p:cmLst>
</file>

<file path=ppt/comments/comment58.xml><?xml version="1.0" encoding="utf-8"?>
<p:cmLst xmlns:a="http://schemas.openxmlformats.org/drawingml/2006/main" xmlns:r="http://schemas.openxmlformats.org/officeDocument/2006/relationships" xmlns:p="http://schemas.openxmlformats.org/presentationml/2006/main">
  <p:cm authorId="0" dt="2014-10-21T17:45:17.505" idx="108">
    <p:pos x="4166" y="179"/>
    <p:text>H2</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4-09-01T17:15:20.330" idx="21">
    <p:pos x="2982" y="182"/>
    <p:text>H2</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4-09-01T17:16:06.223" idx="106">
    <p:pos x="4717" y="182"/>
    <p:text>H2</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4-09-01T17:16:06.223" idx="24">
    <p:pos x="4717" y="182"/>
    <p:text>H2</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4-09-01T17:16:06.223" idx="138">
    <p:pos x="4717" y="182"/>
    <p:text>H2</p:text>
  </p:cm>
</p:cmLst>
</file>

<file path=ppt/drawings/_rels/vmlDrawing1.vml.rels><?xml version="1.0" encoding="UTF-8" standalone="yes"?>
<Relationships xmlns="http://schemas.openxmlformats.org/package/2006/relationships"><Relationship Id="rId1" Type="http://schemas.openxmlformats.org/officeDocument/2006/relationships/image" Target="../media/image23.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986" name="Rectangle 2"/>
          <p:cNvSpPr>
            <a:spLocks noGrp="1" noChangeArrowheads="1"/>
          </p:cNvSpPr>
          <p:nvPr>
            <p:ph type="hdr" sz="quarter"/>
          </p:nvPr>
        </p:nvSpPr>
        <p:spPr bwMode="auto">
          <a:xfrm>
            <a:off x="0" y="0"/>
            <a:ext cx="3026199" cy="462995"/>
          </a:xfrm>
          <a:prstGeom prst="rect">
            <a:avLst/>
          </a:prstGeom>
          <a:noFill/>
          <a:ln w="38100">
            <a:noFill/>
            <a:miter lim="800000"/>
            <a:headEnd/>
            <a:tailEnd/>
          </a:ln>
          <a:effectLst/>
        </p:spPr>
        <p:txBody>
          <a:bodyPr vert="horz" wrap="square" lIns="92883" tIns="46442" rIns="92883" bIns="46442" numCol="1" anchor="t" anchorCtr="0" compatLnSpc="1">
            <a:prstTxWarp prst="textNoShape">
              <a:avLst/>
            </a:prstTxWarp>
          </a:bodyPr>
          <a:lstStyle>
            <a:lvl1pPr defTabSz="929252" eaLnBrk="0" hangingPunct="0">
              <a:defRPr sz="1200" b="0">
                <a:latin typeface="Arial" charset="0"/>
              </a:defRPr>
            </a:lvl1pPr>
          </a:lstStyle>
          <a:p>
            <a:pPr>
              <a:defRPr/>
            </a:pPr>
            <a:endParaRPr lang="en-US" dirty="0"/>
          </a:p>
        </p:txBody>
      </p:sp>
      <p:sp>
        <p:nvSpPr>
          <p:cNvPr id="41987" name="Rectangle 3"/>
          <p:cNvSpPr>
            <a:spLocks noGrp="1" noChangeArrowheads="1"/>
          </p:cNvSpPr>
          <p:nvPr>
            <p:ph type="dt" sz="quarter" idx="1"/>
          </p:nvPr>
        </p:nvSpPr>
        <p:spPr bwMode="auto">
          <a:xfrm>
            <a:off x="3958801" y="0"/>
            <a:ext cx="3026199" cy="462995"/>
          </a:xfrm>
          <a:prstGeom prst="rect">
            <a:avLst/>
          </a:prstGeom>
          <a:noFill/>
          <a:ln w="38100">
            <a:noFill/>
            <a:miter lim="800000"/>
            <a:headEnd/>
            <a:tailEnd/>
          </a:ln>
          <a:effectLst/>
        </p:spPr>
        <p:txBody>
          <a:bodyPr vert="horz" wrap="square" lIns="92883" tIns="46442" rIns="92883" bIns="46442" numCol="1" anchor="t" anchorCtr="0" compatLnSpc="1">
            <a:prstTxWarp prst="textNoShape">
              <a:avLst/>
            </a:prstTxWarp>
          </a:bodyPr>
          <a:lstStyle>
            <a:lvl1pPr algn="r" defTabSz="929252" eaLnBrk="0" hangingPunct="0">
              <a:defRPr sz="1200" b="0">
                <a:latin typeface="Arial" charset="0"/>
              </a:defRPr>
            </a:lvl1pPr>
          </a:lstStyle>
          <a:p>
            <a:pPr>
              <a:defRPr/>
            </a:pPr>
            <a:endParaRPr lang="en-US" dirty="0"/>
          </a:p>
        </p:txBody>
      </p:sp>
      <p:sp>
        <p:nvSpPr>
          <p:cNvPr id="41988" name="Rectangle 4"/>
          <p:cNvSpPr>
            <a:spLocks noGrp="1" noChangeArrowheads="1"/>
          </p:cNvSpPr>
          <p:nvPr>
            <p:ph type="ftr" sz="quarter" idx="2"/>
          </p:nvPr>
        </p:nvSpPr>
        <p:spPr bwMode="auto">
          <a:xfrm>
            <a:off x="0" y="8808005"/>
            <a:ext cx="3026199" cy="462995"/>
          </a:xfrm>
          <a:prstGeom prst="rect">
            <a:avLst/>
          </a:prstGeom>
          <a:noFill/>
          <a:ln w="38100">
            <a:noFill/>
            <a:miter lim="800000"/>
            <a:headEnd/>
            <a:tailEnd/>
          </a:ln>
          <a:effectLst/>
        </p:spPr>
        <p:txBody>
          <a:bodyPr vert="horz" wrap="square" lIns="92883" tIns="46442" rIns="92883" bIns="46442" numCol="1" anchor="b" anchorCtr="0" compatLnSpc="1">
            <a:prstTxWarp prst="textNoShape">
              <a:avLst/>
            </a:prstTxWarp>
          </a:bodyPr>
          <a:lstStyle>
            <a:lvl1pPr defTabSz="929252" eaLnBrk="0" hangingPunct="0">
              <a:defRPr sz="1200" b="0">
                <a:latin typeface="Arial" charset="0"/>
              </a:defRPr>
            </a:lvl1pPr>
          </a:lstStyle>
          <a:p>
            <a:pPr>
              <a:defRPr/>
            </a:pPr>
            <a:endParaRPr lang="en-US" dirty="0"/>
          </a:p>
        </p:txBody>
      </p:sp>
      <p:sp>
        <p:nvSpPr>
          <p:cNvPr id="41989" name="Rectangle 5"/>
          <p:cNvSpPr>
            <a:spLocks noGrp="1" noChangeArrowheads="1"/>
          </p:cNvSpPr>
          <p:nvPr>
            <p:ph type="sldNum" sz="quarter" idx="3"/>
          </p:nvPr>
        </p:nvSpPr>
        <p:spPr bwMode="auto">
          <a:xfrm>
            <a:off x="3958801" y="8808005"/>
            <a:ext cx="3026199" cy="462995"/>
          </a:xfrm>
          <a:prstGeom prst="rect">
            <a:avLst/>
          </a:prstGeom>
          <a:noFill/>
          <a:ln w="38100">
            <a:noFill/>
            <a:miter lim="800000"/>
            <a:headEnd/>
            <a:tailEnd/>
          </a:ln>
          <a:effectLst/>
        </p:spPr>
        <p:txBody>
          <a:bodyPr vert="horz" wrap="square" lIns="92883" tIns="46442" rIns="92883" bIns="46442" numCol="1" anchor="b" anchorCtr="0" compatLnSpc="1">
            <a:prstTxWarp prst="textNoShape">
              <a:avLst/>
            </a:prstTxWarp>
          </a:bodyPr>
          <a:lstStyle>
            <a:lvl1pPr algn="r" defTabSz="929252" eaLnBrk="0" hangingPunct="0">
              <a:defRPr sz="1200" b="0">
                <a:latin typeface="Arial" charset="0"/>
              </a:defRPr>
            </a:lvl1pPr>
          </a:lstStyle>
          <a:p>
            <a:pPr>
              <a:defRPr/>
            </a:pPr>
            <a:fld id="{40A1D6FC-0782-4EFA-9230-2734F45F7614}" type="slidenum">
              <a:rPr lang="en-US"/>
              <a:pPr>
                <a:defRPr/>
              </a:pPr>
              <a:t>‹#›</a:t>
            </a:fld>
            <a:endParaRPr lang="en-US" dirty="0"/>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3026199" cy="462995"/>
          </a:xfrm>
          <a:prstGeom prst="rect">
            <a:avLst/>
          </a:prstGeom>
          <a:noFill/>
          <a:ln w="9525">
            <a:noFill/>
            <a:miter lim="800000"/>
            <a:headEnd/>
            <a:tailEnd/>
          </a:ln>
          <a:effectLst/>
        </p:spPr>
        <p:txBody>
          <a:bodyPr vert="horz" wrap="square" lIns="92883" tIns="46442" rIns="92883" bIns="46442" numCol="1" anchor="t" anchorCtr="0" compatLnSpc="1">
            <a:prstTxWarp prst="textNoShape">
              <a:avLst/>
            </a:prstTxWarp>
          </a:bodyPr>
          <a:lstStyle>
            <a:lvl1pPr defTabSz="929252" eaLnBrk="0" hangingPunct="0">
              <a:defRPr sz="1000" b="0">
                <a:latin typeface="Arial" charset="0"/>
              </a:defRPr>
            </a:lvl1pPr>
          </a:lstStyle>
          <a:p>
            <a:pPr>
              <a:defRPr/>
            </a:pPr>
            <a:endParaRPr lang="en-US" dirty="0"/>
          </a:p>
        </p:txBody>
      </p:sp>
      <p:sp>
        <p:nvSpPr>
          <p:cNvPr id="5123" name="Rectangle 3"/>
          <p:cNvSpPr>
            <a:spLocks noGrp="1" noChangeArrowheads="1"/>
          </p:cNvSpPr>
          <p:nvPr>
            <p:ph type="dt" idx="1"/>
          </p:nvPr>
        </p:nvSpPr>
        <p:spPr bwMode="auto">
          <a:xfrm>
            <a:off x="3958801" y="0"/>
            <a:ext cx="3026199" cy="462995"/>
          </a:xfrm>
          <a:prstGeom prst="rect">
            <a:avLst/>
          </a:prstGeom>
          <a:noFill/>
          <a:ln w="9525">
            <a:noFill/>
            <a:miter lim="800000"/>
            <a:headEnd/>
            <a:tailEnd/>
          </a:ln>
          <a:effectLst/>
        </p:spPr>
        <p:txBody>
          <a:bodyPr vert="horz" wrap="square" lIns="92883" tIns="46442" rIns="92883" bIns="46442" numCol="1" anchor="t" anchorCtr="0" compatLnSpc="1">
            <a:prstTxWarp prst="textNoShape">
              <a:avLst/>
            </a:prstTxWarp>
          </a:bodyPr>
          <a:lstStyle>
            <a:lvl1pPr algn="r" defTabSz="929252" eaLnBrk="0" hangingPunct="0">
              <a:defRPr sz="1000" b="0">
                <a:latin typeface="Arial" charset="0"/>
              </a:defRPr>
            </a:lvl1pPr>
          </a:lstStyle>
          <a:p>
            <a:pPr>
              <a:defRPr/>
            </a:pPr>
            <a:endParaRPr lang="en-US" dirty="0"/>
          </a:p>
        </p:txBody>
      </p:sp>
      <p:sp>
        <p:nvSpPr>
          <p:cNvPr id="134148" name="Rectangle 4"/>
          <p:cNvSpPr>
            <a:spLocks noGrp="1" noRot="1" noChangeAspect="1" noChangeArrowheads="1" noTextEdit="1"/>
          </p:cNvSpPr>
          <p:nvPr>
            <p:ph type="sldImg" idx="2"/>
          </p:nvPr>
        </p:nvSpPr>
        <p:spPr bwMode="auto">
          <a:xfrm>
            <a:off x="1174750" y="695325"/>
            <a:ext cx="4637088" cy="3476625"/>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931017" y="4403210"/>
            <a:ext cx="5122968" cy="4171711"/>
          </a:xfrm>
          <a:prstGeom prst="rect">
            <a:avLst/>
          </a:prstGeom>
          <a:noFill/>
          <a:ln w="9525">
            <a:noFill/>
            <a:miter lim="800000"/>
            <a:headEnd/>
            <a:tailEnd/>
          </a:ln>
          <a:effectLst/>
        </p:spPr>
        <p:txBody>
          <a:bodyPr vert="horz" wrap="square" lIns="92883" tIns="46442" rIns="92883" bIns="46442"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126" name="Rectangle 6"/>
          <p:cNvSpPr>
            <a:spLocks noGrp="1" noChangeArrowheads="1"/>
          </p:cNvSpPr>
          <p:nvPr>
            <p:ph type="ftr" sz="quarter" idx="4"/>
          </p:nvPr>
        </p:nvSpPr>
        <p:spPr bwMode="auto">
          <a:xfrm>
            <a:off x="0" y="8808005"/>
            <a:ext cx="3026199" cy="462995"/>
          </a:xfrm>
          <a:prstGeom prst="rect">
            <a:avLst/>
          </a:prstGeom>
          <a:noFill/>
          <a:ln w="9525">
            <a:noFill/>
            <a:miter lim="800000"/>
            <a:headEnd/>
            <a:tailEnd/>
          </a:ln>
          <a:effectLst/>
        </p:spPr>
        <p:txBody>
          <a:bodyPr vert="horz" wrap="square" lIns="92883" tIns="46442" rIns="92883" bIns="46442" numCol="1" anchor="b" anchorCtr="0" compatLnSpc="1">
            <a:prstTxWarp prst="textNoShape">
              <a:avLst/>
            </a:prstTxWarp>
          </a:bodyPr>
          <a:lstStyle>
            <a:lvl1pPr defTabSz="929252" eaLnBrk="0" hangingPunct="0">
              <a:defRPr sz="800" b="0">
                <a:latin typeface="Arial" charset="0"/>
              </a:defRPr>
            </a:lvl1pPr>
          </a:lstStyle>
          <a:p>
            <a:pPr>
              <a:defRPr/>
            </a:pPr>
            <a:endParaRPr lang="en-US" dirty="0"/>
          </a:p>
        </p:txBody>
      </p:sp>
      <p:sp>
        <p:nvSpPr>
          <p:cNvPr id="5127" name="Rectangle 7"/>
          <p:cNvSpPr>
            <a:spLocks noGrp="1" noChangeArrowheads="1"/>
          </p:cNvSpPr>
          <p:nvPr>
            <p:ph type="sldNum" sz="quarter" idx="5"/>
          </p:nvPr>
        </p:nvSpPr>
        <p:spPr bwMode="auto">
          <a:xfrm>
            <a:off x="3958801" y="8808005"/>
            <a:ext cx="3026199" cy="462995"/>
          </a:xfrm>
          <a:prstGeom prst="rect">
            <a:avLst/>
          </a:prstGeom>
          <a:noFill/>
          <a:ln w="9525">
            <a:noFill/>
            <a:miter lim="800000"/>
            <a:headEnd/>
            <a:tailEnd/>
          </a:ln>
          <a:effectLst/>
        </p:spPr>
        <p:txBody>
          <a:bodyPr vert="horz" wrap="square" lIns="92883" tIns="46442" rIns="92883" bIns="46442" numCol="1" anchor="b" anchorCtr="0" compatLnSpc="1">
            <a:prstTxWarp prst="textNoShape">
              <a:avLst/>
            </a:prstTxWarp>
          </a:bodyPr>
          <a:lstStyle>
            <a:lvl1pPr algn="r" defTabSz="929252" eaLnBrk="0" hangingPunct="0">
              <a:defRPr sz="800" b="0">
                <a:latin typeface="Arial" charset="0"/>
              </a:defRPr>
            </a:lvl1pPr>
          </a:lstStyle>
          <a:p>
            <a:pPr>
              <a:defRPr/>
            </a:pPr>
            <a:fld id="{99DBD494-AC1C-4869-B4CD-EBA2A798FA9B}" type="slidenum">
              <a:rPr lang="en-US"/>
              <a:pPr>
                <a:defRPr/>
              </a:pPr>
              <a:t>‹#›</a:t>
            </a:fld>
            <a:endParaRPr lang="en-US" dirty="0"/>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Customer Create</a:t>
            </a:r>
          </a:p>
          <a:p>
            <a:r>
              <a:rPr lang="en-US" dirty="0" smtClean="0"/>
              <a:t>Use </a:t>
            </a:r>
            <a:r>
              <a:rPr lang="en-US" baseline="0" dirty="0" smtClean="0"/>
              <a:t>Customer Create </a:t>
            </a:r>
            <a:r>
              <a:rPr lang="en-US" dirty="0" smtClean="0"/>
              <a:t>to create </a:t>
            </a:r>
            <a:r>
              <a:rPr lang="en-US" baseline="0" dirty="0" smtClean="0"/>
              <a:t>customer records in the system. </a:t>
            </a:r>
            <a:r>
              <a:rPr lang="en-US" dirty="0" smtClean="0"/>
              <a:t>Financial related data related</a:t>
            </a:r>
            <a:r>
              <a:rPr lang="en-US" baseline="0" dirty="0" smtClean="0"/>
              <a:t> to customers</a:t>
            </a:r>
            <a:r>
              <a:rPr lang="en-US" dirty="0" smtClean="0"/>
              <a:t>, such as credit limits and accounts, are defined by designated users with access to financial functions. The Customer Create function contains header fields and a number of tabs. </a:t>
            </a:r>
            <a:br>
              <a:rPr lang="en-US" dirty="0" smtClean="0"/>
            </a:br>
            <a:endParaRPr lang="en-US" dirty="0" smtClean="0"/>
          </a:p>
          <a:p>
            <a:pPr marL="182880" indent="-182880">
              <a:buFont typeface="Arial" pitchFamily="34" charset="0"/>
              <a:buChar char="•"/>
            </a:pPr>
            <a:r>
              <a:rPr lang="en-US" baseline="0" dirty="0" smtClean="0"/>
              <a:t>The Business Relation tab </a:t>
            </a:r>
            <a:r>
              <a:rPr lang="en-US" dirty="0" smtClean="0"/>
              <a:t>displays the address information defined for the associated business relation. You cannot modify this data in Customer Create. </a:t>
            </a:r>
          </a:p>
          <a:p>
            <a:pPr marL="182880" indent="-182880">
              <a:buFont typeface="Arial" pitchFamily="34" charset="0"/>
              <a:buChar char="•"/>
            </a:pPr>
            <a:r>
              <a:rPr lang="en-US" dirty="0" smtClean="0"/>
              <a:t>Use the Accounting tab to set up control accounts and other accounting information. </a:t>
            </a:r>
          </a:p>
          <a:p>
            <a:pPr marL="182880" indent="-182880">
              <a:buFont typeface="Arial" pitchFamily="34" charset="0"/>
              <a:buChar char="•"/>
            </a:pPr>
            <a:r>
              <a:rPr lang="en-US" dirty="0" smtClean="0"/>
              <a:t>Use the Payment tab to set details on how to manage payments from the customer. </a:t>
            </a:r>
          </a:p>
          <a:p>
            <a:pPr marL="182880" indent="-182880">
              <a:buFont typeface="Arial" pitchFamily="34" charset="0"/>
              <a:buChar char="•"/>
            </a:pPr>
            <a:r>
              <a:rPr lang="en-US" dirty="0" smtClean="0"/>
              <a:t>Use the Banking tab to set up the process for handling payments from the customer. The details you enter here are automatically retrieved for customer payments and payment selections. </a:t>
            </a:r>
          </a:p>
          <a:p>
            <a:pPr marL="182880" indent="-182880">
              <a:buFont typeface="Arial" pitchFamily="34" charset="0"/>
              <a:buChar char="•"/>
            </a:pPr>
            <a:r>
              <a:rPr lang="en-US" dirty="0" smtClean="0"/>
              <a:t>Use the Defaults tab to specify default values for concepts within a SAF structure.</a:t>
            </a:r>
          </a:p>
          <a:p>
            <a:pPr marL="182880" indent="-182880">
              <a:buFont typeface="Arial" pitchFamily="34" charset="0"/>
              <a:buChar char="•"/>
            </a:pPr>
            <a:r>
              <a:rPr lang="en-US" dirty="0" smtClean="0"/>
              <a:t>Use the Credit Limit tab to apply credit limits to customers. You can also maintain credit data as a separate activity</a:t>
            </a:r>
            <a:r>
              <a:rPr lang="en-US" baseline="0" dirty="0" smtClean="0"/>
              <a:t> in </a:t>
            </a:r>
            <a:r>
              <a:rPr lang="en-US" dirty="0" smtClean="0"/>
              <a:t>Customer </a:t>
            </a:r>
            <a:r>
              <a:rPr lang="en-US" dirty="0" smtClean="0"/>
              <a:t>Credit Limit Maintain, </a:t>
            </a:r>
            <a:r>
              <a:rPr lang="en-US" dirty="0" smtClean="0"/>
              <a:t>which displays the same tab as the one in the Customer Create and Modify activities. </a:t>
            </a:r>
          </a:p>
          <a:p>
            <a:pPr marL="182880" indent="-182880">
              <a:buFont typeface="Arial" pitchFamily="34" charset="0"/>
              <a:buChar char="•"/>
            </a:pPr>
            <a:r>
              <a:rPr lang="en-US" dirty="0" smtClean="0"/>
              <a:t>Use the Tax Info tab to specify tax values that default to documents created for the customer.</a:t>
            </a:r>
            <a:r>
              <a:rPr lang="en-US" baseline="0" dirty="0" smtClean="0"/>
              <a:t> You can </a:t>
            </a:r>
            <a:r>
              <a:rPr lang="en-US" dirty="0" smtClean="0"/>
              <a:t>modify</a:t>
            </a:r>
            <a:r>
              <a:rPr lang="en-US" baseline="0" dirty="0" smtClean="0"/>
              <a:t> these tax values</a:t>
            </a:r>
            <a:r>
              <a:rPr lang="en-US" dirty="0" smtClean="0"/>
              <a:t> during transaction processing. </a:t>
            </a:r>
          </a:p>
          <a:p>
            <a:pPr marL="182880" indent="-182880">
              <a:buFont typeface="Arial" pitchFamily="34" charset="0"/>
              <a:buChar char="•"/>
            </a:pPr>
            <a:endParaRPr lang="en-US" baseline="0" dirty="0" smtClean="0"/>
          </a:p>
          <a:p>
            <a:r>
              <a:rPr lang="en-US" baseline="0" dirty="0" smtClean="0"/>
              <a:t>This course uses existing customer records in the training environment. U</a:t>
            </a:r>
            <a:r>
              <a:rPr lang="en-US" dirty="0" smtClean="0"/>
              <a:t>se </a:t>
            </a:r>
            <a:r>
              <a:rPr lang="en-US" sz="1200" kern="1200" baseline="0" dirty="0" smtClean="0">
                <a:solidFill>
                  <a:schemeClr val="tx1"/>
                </a:solidFill>
                <a:latin typeface="Times New Roman" pitchFamily="18" charset="0"/>
                <a:ea typeface="+mn-ea"/>
                <a:cs typeface="+mn-cs"/>
              </a:rPr>
              <a:t>Customer Data Maintenance to set up operational data.</a:t>
            </a:r>
          </a:p>
          <a:p>
            <a:endParaRPr lang="en-US" sz="1200" kern="1200" baseline="0" dirty="0" smtClean="0">
              <a:solidFill>
                <a:schemeClr val="tx1"/>
              </a:solidFill>
              <a:latin typeface="Times New Roman" pitchFamily="18" charset="0"/>
              <a:ea typeface="+mn-ea"/>
              <a:cs typeface="+mn-cs"/>
            </a:endParaRPr>
          </a:p>
          <a:p>
            <a:r>
              <a:rPr lang="en-US" sz="1200" b="1" kern="1200" baseline="0" dirty="0" smtClean="0">
                <a:solidFill>
                  <a:schemeClr val="tx1"/>
                </a:solidFill>
                <a:latin typeface="Times New Roman" pitchFamily="18" charset="0"/>
                <a:ea typeface="+mn-ea"/>
                <a:cs typeface="+mn-cs"/>
              </a:rPr>
              <a:t>Customer Data Maintenance</a:t>
            </a:r>
          </a:p>
          <a:p>
            <a:r>
              <a:rPr lang="en-US" dirty="0" smtClean="0"/>
              <a:t>Use Customer Data Maintenance to record operational data for customers. After the customer record is created in AR, you must complete the customer setup in Customer Data Maintenance before you can reference the customer in sales quotations, sales orders/invoicing, Service/Support Management, or in AR functions.</a:t>
            </a:r>
            <a:endParaRPr lang="en-US" sz="1200" b="1" kern="1200" baseline="0" dirty="0" smtClean="0">
              <a:solidFill>
                <a:schemeClr val="tx1"/>
              </a:solidFill>
              <a:latin typeface="Times New Roman" pitchFamily="18" charset="0"/>
              <a:ea typeface="+mn-ea"/>
              <a:cs typeface="+mn-cs"/>
            </a:endParaRP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11</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smtClean="0"/>
              <a:t>Customers usually use</a:t>
            </a:r>
            <a:r>
              <a:rPr lang="en-US" b="0" baseline="0" dirty="0" smtClean="0"/>
              <a:t> their own item numbers instead of the supplier’s item numbers. </a:t>
            </a:r>
            <a:r>
              <a:rPr lang="en-US" b="0" dirty="0" smtClean="0"/>
              <a:t>Use Customer Item Maintenance to create a customer item and to associate it with an internal item number in your ERP system.</a:t>
            </a:r>
            <a:r>
              <a:rPr lang="en-US" b="0" baseline="0" dirty="0" smtClean="0"/>
              <a:t> </a:t>
            </a:r>
          </a:p>
          <a:p>
            <a:endParaRPr lang="en-US" sz="1200" b="0" kern="1200" baseline="0" dirty="0" smtClean="0">
              <a:solidFill>
                <a:schemeClr val="tx1"/>
              </a:solidFill>
              <a:latin typeface="Times New Roman" pitchFamily="18" charset="0"/>
              <a:ea typeface="+mn-ea"/>
              <a:cs typeface="+mn-cs"/>
            </a:endParaRPr>
          </a:p>
          <a:p>
            <a:r>
              <a:rPr lang="en-US" sz="1200" b="0" kern="1200" dirty="0" smtClean="0">
                <a:solidFill>
                  <a:schemeClr val="tx1"/>
                </a:solidFill>
                <a:latin typeface="Times New Roman" pitchFamily="18" charset="0"/>
                <a:ea typeface="+mn-ea"/>
                <a:cs typeface="+mn-cs"/>
              </a:rPr>
              <a:t>When you specify customer item numbers on sales quotes, sales orders, invoices, and customer schedules; the associated internal item number automatically displays on the order line. Both the customer and the internal item number display on printed orders</a:t>
            </a:r>
            <a:r>
              <a:rPr lang="en-US" sz="1200" b="0" kern="1200" baseline="0" dirty="0" smtClean="0">
                <a:solidFill>
                  <a:schemeClr val="tx1"/>
                </a:solidFill>
                <a:latin typeface="Times New Roman" pitchFamily="18" charset="0"/>
                <a:ea typeface="+mn-ea"/>
                <a:cs typeface="+mn-cs"/>
              </a:rPr>
              <a:t> </a:t>
            </a:r>
            <a:r>
              <a:rPr lang="en-US" sz="1200" b="0" kern="1200" dirty="0" smtClean="0">
                <a:solidFill>
                  <a:schemeClr val="tx1"/>
                </a:solidFill>
                <a:latin typeface="Times New Roman" pitchFamily="18" charset="0"/>
                <a:ea typeface="+mn-ea"/>
                <a:cs typeface="+mn-cs"/>
              </a:rPr>
              <a:t>and invoices.</a:t>
            </a:r>
            <a:endParaRPr lang="en-US" b="0"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12</a:t>
            </a:fld>
            <a:endParaRPr 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In Sales Order Control includes several standards and default settings for sales orders. The slide shows the relevant settings in QMI, the QAD training data set.</a:t>
            </a:r>
            <a:br>
              <a:rPr lang="en-US" sz="1200" kern="1200" baseline="0" dirty="0" smtClean="0">
                <a:solidFill>
                  <a:schemeClr val="tx1"/>
                </a:solidFill>
                <a:latin typeface="Times New Roman" pitchFamily="18" charset="0"/>
                <a:ea typeface="+mn-ea"/>
                <a:cs typeface="+mn-cs"/>
              </a:rPr>
            </a:br>
            <a:endParaRPr lang="en-US" sz="1200" kern="1200" baseline="0" dirty="0" smtClean="0">
              <a:solidFill>
                <a:schemeClr val="tx1"/>
              </a:solidFill>
              <a:latin typeface="Times New Roman" pitchFamily="18" charset="0"/>
              <a:ea typeface="+mn-ea"/>
              <a:cs typeface="+mn-cs"/>
            </a:endParaRPr>
          </a:p>
          <a:p>
            <a:pPr marL="182880" indent="-182880">
              <a:buFont typeface="Arial" pitchFamily="34" charset="0"/>
              <a:buChar char="•"/>
            </a:pPr>
            <a:r>
              <a:rPr lang="en-US" sz="1200" b="0" kern="1200" baseline="0" dirty="0" smtClean="0">
                <a:solidFill>
                  <a:schemeClr val="tx1"/>
                </a:solidFill>
                <a:latin typeface="Times New Roman" pitchFamily="18" charset="0"/>
                <a:ea typeface="+mn-ea"/>
                <a:cs typeface="+mn-cs"/>
              </a:rPr>
              <a:t> The default value for allocations in Sales Order Maintenance is general because the Detail Allocations  field is not selected. (See </a:t>
            </a:r>
            <a:r>
              <a:rPr lang="en-US" sz="1200" b="0" i="1" kern="1200" baseline="0" dirty="0" smtClean="0">
                <a:solidFill>
                  <a:schemeClr val="tx1"/>
                </a:solidFill>
                <a:latin typeface="Times New Roman" pitchFamily="18" charset="0"/>
                <a:ea typeface="+mn-ea"/>
                <a:cs typeface="+mn-cs"/>
              </a:rPr>
              <a:t>Training Guide: Allocations and Shipping</a:t>
            </a:r>
            <a:r>
              <a:rPr lang="en-US" sz="1200" b="0" kern="1200" baseline="0" dirty="0" smtClean="0">
                <a:solidFill>
                  <a:schemeClr val="tx1"/>
                </a:solidFill>
                <a:latin typeface="Times New Roman" pitchFamily="18" charset="0"/>
                <a:ea typeface="+mn-ea"/>
                <a:cs typeface="+mn-cs"/>
              </a:rPr>
              <a:t> for allocation functionality.)</a:t>
            </a:r>
          </a:p>
          <a:p>
            <a:pPr marL="182880" indent="-182880">
              <a:buFont typeface="Arial" pitchFamily="34" charset="0"/>
              <a:buChar char="•"/>
            </a:pPr>
            <a:r>
              <a:rPr lang="en-US" sz="1200" b="0" kern="1200" baseline="0" dirty="0" smtClean="0">
                <a:solidFill>
                  <a:schemeClr val="tx1"/>
                </a:solidFill>
                <a:latin typeface="Times New Roman" pitchFamily="18" charset="0"/>
                <a:ea typeface="+mn-ea"/>
                <a:cs typeface="+mn-cs"/>
              </a:rPr>
              <a:t> Sales orders have a prefix of 10S and the next number to issue is 10039. </a:t>
            </a:r>
          </a:p>
          <a:p>
            <a:pPr marL="182880" indent="-182880">
              <a:buFont typeface="Arial" pitchFamily="34" charset="0"/>
              <a:buChar char="•"/>
            </a:pPr>
            <a:r>
              <a:rPr lang="en-US" sz="1200" b="0" kern="1200" baseline="0" dirty="0" smtClean="0">
                <a:solidFill>
                  <a:schemeClr val="tx1"/>
                </a:solidFill>
                <a:latin typeface="Times New Roman" pitchFamily="18" charset="0"/>
                <a:ea typeface="+mn-ea"/>
                <a:cs typeface="+mn-cs"/>
              </a:rPr>
              <a:t> On new sales orders, the default value is confirmed for shipment because the Confirmed Orders field is selected.</a:t>
            </a:r>
          </a:p>
          <a:p>
            <a:pPr marL="182880" indent="-182880">
              <a:buFont typeface="Arial" pitchFamily="34" charset="0"/>
              <a:buChar char="•"/>
            </a:pPr>
            <a:r>
              <a:rPr lang="en-US" sz="1200" b="0" kern="1200" baseline="0" dirty="0" smtClean="0">
                <a:solidFill>
                  <a:schemeClr val="tx1"/>
                </a:solidFill>
                <a:latin typeface="Times New Roman" pitchFamily="18" charset="0"/>
                <a:ea typeface="+mn-ea"/>
                <a:cs typeface="+mn-cs"/>
              </a:rPr>
              <a:t> The default format for sales order line item entry is Single (instead of Multiple), which lets QMI users customize due dates, sites, tax status, and other information for each line item.</a:t>
            </a:r>
            <a:endParaRPr lang="en-US" b="0"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13</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dirty="0" smtClean="0"/>
              <a:t>Sales Order Accounting</a:t>
            </a:r>
            <a:r>
              <a:rPr lang="en-US" b="0" baseline="0" dirty="0" smtClean="0"/>
              <a:t> Control is used to set the default values for sales orders such as invoice print and consolidation, freight calculation method, and taxable trailer codes.</a:t>
            </a:r>
            <a:endParaRPr lang="en-US" b="0"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14</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15</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QAD Enterprise Applications includes predefined process maps, which reflect real world</a:t>
            </a:r>
            <a:r>
              <a:rPr lang="en-US" baseline="0" dirty="0" smtClean="0"/>
              <a:t> business processes</a:t>
            </a:r>
            <a:r>
              <a:rPr lang="en-US" dirty="0" smtClean="0"/>
              <a:t>. QAD EE divides</a:t>
            </a:r>
            <a:r>
              <a:rPr lang="en-US" baseline="0" dirty="0" smtClean="0"/>
              <a:t> the sales process into four sub-processes: Process Sales Orders &gt; Process SO Shipments &gt; Process Customer Invoices &gt; Process Receivables. </a:t>
            </a:r>
            <a:r>
              <a:rPr lang="en-US" dirty="0" smtClean="0"/>
              <a:t>You</a:t>
            </a:r>
            <a:r>
              <a:rPr lang="en-US" baseline="0" dirty="0" smtClean="0"/>
              <a:t> can also create process maps that fit your business environment.</a:t>
            </a:r>
          </a:p>
          <a:p>
            <a:endParaRPr lang="en-US" baseline="0" dirty="0" smtClean="0"/>
          </a:p>
          <a:p>
            <a:r>
              <a:rPr lang="en-US" baseline="0" dirty="0" smtClean="0"/>
              <a:t>In this training course, we only discuss the fundamental steps, as the simplified process flow in the next slide shows.</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16</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p>
            <a:fld id="{18D52D68-FAE6-4DAD-BFB0-2EE0F94BCDF6}" type="slidenum">
              <a:rPr lang="en-US" smtClean="0"/>
              <a:pPr/>
              <a:t>17</a:t>
            </a:fld>
            <a:endParaRPr lang="en-US" dirty="0" smtClean="0"/>
          </a:p>
        </p:txBody>
      </p:sp>
      <p:sp>
        <p:nvSpPr>
          <p:cNvPr id="159747"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9748"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800" dirty="0" smtClean="0"/>
              <a:t>The simplified process flow depicts</a:t>
            </a:r>
            <a:r>
              <a:rPr lang="en-US" sz="800" baseline="0" dirty="0" smtClean="0"/>
              <a:t> the focus of this training course.</a:t>
            </a:r>
            <a:endParaRPr lang="en-US" sz="800"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18</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Font typeface="+mj-lt"/>
              <a:buNone/>
            </a:pPr>
            <a:r>
              <a:rPr lang="en-US" altLang="zh-CN" sz="1200" b="1" dirty="0" smtClean="0"/>
              <a:t>Note:</a:t>
            </a:r>
            <a:r>
              <a:rPr lang="en-US" altLang="zh-CN" sz="1200" b="1" baseline="0" dirty="0" smtClean="0"/>
              <a:t> </a:t>
            </a:r>
            <a:r>
              <a:rPr lang="en-US" altLang="zh-CN" sz="1200" b="0" baseline="0" dirty="0" smtClean="0"/>
              <a:t>The customer invoice and receivables processes are discussed in the later topic, Processing Invoices and Receivables.</a:t>
            </a:r>
            <a:endParaRPr lang="en-US" altLang="zh-CN" sz="1200" b="1"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19</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60DFD3A8-7B27-490A-AE7C-4C87A1001300}" type="slidenum">
              <a:rPr lang="en-US" smtClean="0"/>
              <a:pPr/>
              <a:t>20</a:t>
            </a:fld>
            <a:endParaRPr lang="en-US" dirty="0" smtClean="0"/>
          </a:p>
        </p:txBody>
      </p:sp>
      <p:sp>
        <p:nvSpPr>
          <p:cNvPr id="14131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131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dirty="0" smtClean="0"/>
              <a:t>Three elements</a:t>
            </a:r>
            <a:r>
              <a:rPr lang="en-US" baseline="0" dirty="0" smtClean="0"/>
              <a:t> of a sales order:</a:t>
            </a:r>
          </a:p>
          <a:p>
            <a:endParaRPr lang="en-US" baseline="0" dirty="0" smtClean="0"/>
          </a:p>
          <a:p>
            <a:pPr>
              <a:buFont typeface="Arial" pitchFamily="34" charset="0"/>
              <a:buChar char="•"/>
            </a:pPr>
            <a:r>
              <a:rPr lang="en-US" baseline="0" dirty="0" smtClean="0"/>
              <a:t>  Header: </a:t>
            </a:r>
            <a:r>
              <a:rPr lang="en-US" sz="1200" kern="1200" baseline="0" dirty="0" smtClean="0">
                <a:solidFill>
                  <a:schemeClr val="tx1"/>
                </a:solidFill>
                <a:latin typeface="Times New Roman" pitchFamily="18" charset="0"/>
                <a:ea typeface="+mn-ea"/>
                <a:cs typeface="+mn-cs"/>
              </a:rPr>
              <a:t>The header frames include the sales order generic information that defines customer information and applies to the entire order</a:t>
            </a:r>
          </a:p>
          <a:p>
            <a:pPr>
              <a:buFont typeface="Arial" pitchFamily="34" charset="0"/>
              <a:buChar char="•"/>
            </a:pPr>
            <a:r>
              <a:rPr lang="en-US" baseline="0" dirty="0" smtClean="0"/>
              <a:t>  Line Items: </a:t>
            </a:r>
            <a:r>
              <a:rPr lang="en-US" sz="1200" kern="1200" baseline="0" dirty="0" smtClean="0">
                <a:solidFill>
                  <a:schemeClr val="tx1"/>
                </a:solidFill>
                <a:latin typeface="Times New Roman" pitchFamily="18" charset="0"/>
                <a:ea typeface="+mn-ea"/>
                <a:cs typeface="+mn-cs"/>
              </a:rPr>
              <a:t>The line item frame includes all items on the order. Each item line includes information on the item number, quantity ordered, unit of measure, and pricing information.</a:t>
            </a:r>
          </a:p>
          <a:p>
            <a:pPr>
              <a:buFont typeface="Arial" pitchFamily="34" charset="0"/>
              <a:buChar char="•"/>
            </a:pPr>
            <a:r>
              <a:rPr lang="en-US" baseline="0" dirty="0" smtClean="0"/>
              <a:t>  Trailer: The trailer frame includes details on the total of item lines, tax information, discount information, freight charges, and the total value of the sales order.</a:t>
            </a:r>
            <a:endParaRPr lang="en-US"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p>
            <a:fld id="{34F52A4C-AE47-4423-BD0E-BC9B287187D1}" type="slidenum">
              <a:rPr lang="en-US" smtClean="0"/>
              <a:pPr/>
              <a:t>21</a:t>
            </a:fld>
            <a:endParaRPr lang="en-US" dirty="0" smtClean="0"/>
          </a:p>
        </p:txBody>
      </p:sp>
      <p:sp>
        <p:nvSpPr>
          <p:cNvPr id="14643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643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endParaRPr lang="en-US" sz="1200" i="0" kern="1200" baseline="0" dirty="0" smtClean="0">
              <a:solidFill>
                <a:schemeClr val="tx1"/>
              </a:solidFill>
              <a:latin typeface="Times New Roman" pitchFamily="18" charset="0"/>
              <a:ea typeface="+mn-ea"/>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p:spPr>
        <p:txBody>
          <a:bodyPr/>
          <a:lstStyle/>
          <a:p>
            <a:fld id="{8EE834CB-9C49-45FC-B462-846B04F9FB20}" type="slidenum">
              <a:rPr lang="en-US" smtClean="0"/>
              <a:pPr/>
              <a:t>22</a:t>
            </a:fld>
            <a:endParaRPr lang="en-US" dirty="0" smtClean="0"/>
          </a:p>
        </p:txBody>
      </p:sp>
      <p:sp>
        <p:nvSpPr>
          <p:cNvPr id="14745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7460"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1200" kern="1200" baseline="0" dirty="0" smtClean="0">
                <a:solidFill>
                  <a:schemeClr val="tx1"/>
                </a:solidFill>
                <a:latin typeface="Times New Roman" pitchFamily="18" charset="0"/>
                <a:ea typeface="+mn-ea"/>
                <a:cs typeface="+mn-cs"/>
              </a:rPr>
              <a:t>Because the </a:t>
            </a:r>
            <a:r>
              <a:rPr lang="en-US" sz="1200" b="0" kern="1200" baseline="0" dirty="0" smtClean="0">
                <a:solidFill>
                  <a:schemeClr val="tx1"/>
                </a:solidFill>
                <a:latin typeface="Times New Roman" pitchFamily="18" charset="0"/>
                <a:ea typeface="+mn-ea"/>
                <a:cs typeface="+mn-cs"/>
              </a:rPr>
              <a:t>Detail Allocations  field is not selected in Sales Order Control, the system uses general allocation by default. Qty Allocated is automatically occupied with the required quantity for this order.</a:t>
            </a:r>
            <a:endParaRPr lang="en-US" sz="800"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23</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1200" kern="1200" baseline="0" dirty="0" smtClean="0">
                <a:solidFill>
                  <a:schemeClr val="tx1"/>
                </a:solidFill>
                <a:latin typeface="Times New Roman" pitchFamily="18" charset="0"/>
                <a:ea typeface="+mn-ea"/>
                <a:cs typeface="+mn-cs"/>
              </a:rPr>
              <a:t>The Trailer Information frame is where the system calculates taxes and freight when these apply. You can also add any special service or other charges that apply to the entire order rather than to a line item.</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The lower frame of the trailer record has check boxes that let you print the sales order and the packing list. You can also maintain the revision level of the sales order to track customer changes to the order.</a:t>
            </a:r>
          </a:p>
          <a:p>
            <a:endParaRPr lang="en-US" sz="1200" kern="1200" baseline="0" dirty="0" smtClean="0">
              <a:solidFill>
                <a:schemeClr val="tx1"/>
              </a:solidFill>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800" b="1" i="1" dirty="0" smtClean="0"/>
              <a:t>Action Status.</a:t>
            </a:r>
            <a:r>
              <a:rPr lang="en-US" sz="800" dirty="0" smtClean="0"/>
              <a:t> You can still allocate inventory for an order on hold, but you cannot print a picklist. If the field is blank, you can release the order.</a:t>
            </a:r>
          </a:p>
          <a:p>
            <a:pPr marL="0" marR="0" indent="0" algn="l" defTabSz="914400" rtl="0" eaLnBrk="0" fontAlgn="base" latinLnBrk="0" hangingPunct="0">
              <a:lnSpc>
                <a:spcPct val="100000"/>
              </a:lnSpc>
              <a:spcBef>
                <a:spcPct val="30000"/>
              </a:spcBef>
              <a:spcAft>
                <a:spcPct val="0"/>
              </a:spcAft>
              <a:buClrTx/>
              <a:buSzTx/>
              <a:buFontTx/>
              <a:buNone/>
              <a:tabLst/>
              <a:defRPr/>
            </a:pPr>
            <a:r>
              <a:rPr lang="en-US" sz="800" b="1" i="0" dirty="0" smtClean="0"/>
              <a:t>Note</a:t>
            </a:r>
            <a:r>
              <a:rPr lang="en-US" sz="800" i="0" dirty="0" smtClean="0"/>
              <a:t>: </a:t>
            </a:r>
            <a:r>
              <a:rPr lang="en-US" sz="800" dirty="0" smtClean="0"/>
              <a:t>If there is any value other than blank in the Action Status field, the order is on hold.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80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sz="800" b="1" i="1" dirty="0" smtClean="0"/>
              <a:t>View/Edit Tax Detail. </a:t>
            </a:r>
            <a:r>
              <a:rPr lang="en-US" sz="800" dirty="0" smtClean="0"/>
              <a:t>You can record additional tax information on sales orders and pending invoices; this feature lets you review (and, optionally, change) tax amounts.</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24</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800" dirty="0" smtClean="0"/>
              <a:t>If the customer has reached a credit</a:t>
            </a:r>
            <a:r>
              <a:rPr lang="en-US" sz="800" baseline="0" dirty="0" smtClean="0"/>
              <a:t> limit, the system shows a warning when you create an order for the customer. </a:t>
            </a:r>
          </a:p>
          <a:p>
            <a:endParaRPr lang="en-US" sz="800" baseline="0" dirty="0" smtClean="0"/>
          </a:p>
          <a:p>
            <a:r>
              <a:rPr lang="en-US" sz="1200" kern="1200" dirty="0" smtClean="0">
                <a:solidFill>
                  <a:schemeClr val="tx1"/>
                </a:solidFill>
                <a:latin typeface="Times New Roman" pitchFamily="18" charset="0"/>
                <a:ea typeface="+mn-ea"/>
                <a:cs typeface="+mn-cs"/>
              </a:rPr>
              <a:t>“</a:t>
            </a:r>
            <a:r>
              <a:rPr lang="en-US" sz="1000" kern="1200" dirty="0" smtClean="0">
                <a:solidFill>
                  <a:schemeClr val="tx1"/>
                </a:solidFill>
                <a:latin typeface="Calibri Light" pitchFamily="34" charset="0"/>
                <a:ea typeface="+mn-ea"/>
                <a:cs typeface="+mn-cs"/>
              </a:rPr>
              <a:t>WARNING: QADFIN-3059 The credit limit for customer </a:t>
            </a:r>
            <a:r>
              <a:rPr lang="en-US" sz="1000" kern="1200" dirty="0" err="1" smtClean="0">
                <a:solidFill>
                  <a:schemeClr val="tx1"/>
                </a:solidFill>
                <a:latin typeface="Calibri Light" pitchFamily="34" charset="0"/>
                <a:ea typeface="+mn-ea"/>
                <a:cs typeface="+mn-cs"/>
              </a:rPr>
              <a:t>xxxxxx</a:t>
            </a:r>
            <a:r>
              <a:rPr lang="en-US" sz="1000" kern="1200" dirty="0" smtClean="0">
                <a:solidFill>
                  <a:schemeClr val="tx1"/>
                </a:solidFill>
                <a:latin typeface="Calibri Light" pitchFamily="34" charset="0"/>
                <a:ea typeface="+mn-ea"/>
                <a:cs typeface="+mn-cs"/>
              </a:rPr>
              <a:t> has been reached. The fixed credit amount is </a:t>
            </a:r>
            <a:r>
              <a:rPr lang="en-US" sz="1000" kern="1200" dirty="0" err="1" smtClean="0">
                <a:solidFill>
                  <a:schemeClr val="tx1"/>
                </a:solidFill>
                <a:latin typeface="Calibri Light" pitchFamily="34" charset="0"/>
                <a:ea typeface="+mn-ea"/>
                <a:cs typeface="+mn-cs"/>
              </a:rPr>
              <a:t>xxxx</a:t>
            </a:r>
            <a:r>
              <a:rPr lang="en-US" sz="1000" kern="1200" dirty="0" smtClean="0">
                <a:solidFill>
                  <a:schemeClr val="tx1"/>
                </a:solidFill>
                <a:latin typeface="Calibri Light" pitchFamily="34" charset="0"/>
                <a:ea typeface="+mn-ea"/>
                <a:cs typeface="+mn-cs"/>
              </a:rPr>
              <a:t> USD. and open items are xxxxx USD and current sales orders are </a:t>
            </a:r>
            <a:r>
              <a:rPr lang="en-US" sz="1000" kern="1200" dirty="0" err="1" smtClean="0">
                <a:solidFill>
                  <a:schemeClr val="tx1"/>
                </a:solidFill>
                <a:latin typeface="Calibri Light" pitchFamily="34" charset="0"/>
                <a:ea typeface="+mn-ea"/>
                <a:cs typeface="+mn-cs"/>
              </a:rPr>
              <a:t>xxxx</a:t>
            </a:r>
            <a:r>
              <a:rPr lang="en-US" sz="1000" kern="1200" dirty="0" smtClean="0">
                <a:solidFill>
                  <a:schemeClr val="tx1"/>
                </a:solidFill>
                <a:latin typeface="Calibri Light" pitchFamily="34" charset="0"/>
                <a:ea typeface="+mn-ea"/>
                <a:cs typeface="+mn-cs"/>
              </a:rPr>
              <a:t> USD and current drafts are </a:t>
            </a:r>
            <a:r>
              <a:rPr lang="en-US" sz="1000" kern="1200" dirty="0" err="1" smtClean="0">
                <a:solidFill>
                  <a:schemeClr val="tx1"/>
                </a:solidFill>
                <a:latin typeface="Calibri Light" pitchFamily="34" charset="0"/>
                <a:ea typeface="+mn-ea"/>
                <a:cs typeface="+mn-cs"/>
              </a:rPr>
              <a:t>xxxx</a:t>
            </a:r>
            <a:r>
              <a:rPr lang="en-US" sz="1000" kern="1200" dirty="0" smtClean="0">
                <a:solidFill>
                  <a:schemeClr val="tx1"/>
                </a:solidFill>
                <a:latin typeface="Calibri Light" pitchFamily="34" charset="0"/>
                <a:ea typeface="+mn-ea"/>
                <a:cs typeface="+mn-cs"/>
              </a:rPr>
              <a:t> USD.</a:t>
            </a:r>
            <a:br>
              <a:rPr lang="en-US" sz="1000" kern="1200" dirty="0" smtClean="0">
                <a:solidFill>
                  <a:schemeClr val="tx1"/>
                </a:solidFill>
                <a:latin typeface="Calibri Light" pitchFamily="34" charset="0"/>
                <a:ea typeface="+mn-ea"/>
                <a:cs typeface="+mn-cs"/>
              </a:rPr>
            </a:br>
            <a:r>
              <a:rPr lang="en-US" sz="1000" kern="1200" dirty="0" smtClean="0">
                <a:solidFill>
                  <a:schemeClr val="tx1"/>
                </a:solidFill>
                <a:latin typeface="Calibri Light" pitchFamily="34" charset="0"/>
                <a:ea typeface="+mn-ea"/>
                <a:cs typeface="+mn-cs"/>
              </a:rPr>
              <a:t>Sales Order placed on credit </a:t>
            </a:r>
            <a:r>
              <a:rPr lang="en-US" sz="1000" kern="1200" dirty="0" smtClean="0">
                <a:solidFill>
                  <a:schemeClr val="tx1"/>
                </a:solidFill>
                <a:latin typeface="Calibri Light" pitchFamily="34" charset="0"/>
                <a:ea typeface="+mn-ea"/>
                <a:cs typeface="+mn-cs"/>
              </a:rPr>
              <a:t>hold”</a:t>
            </a:r>
            <a:endParaRPr lang="en-US" sz="1200" kern="1200" dirty="0" smtClean="0">
              <a:solidFill>
                <a:schemeClr val="tx1"/>
              </a:solidFill>
              <a:latin typeface="Times New Roman" pitchFamily="18" charset="0"/>
              <a:ea typeface="+mn-ea"/>
              <a:cs typeface="+mn-cs"/>
            </a:endParaRPr>
          </a:p>
          <a:p>
            <a:endParaRPr lang="en-US" sz="1200" kern="1200" dirty="0" smtClean="0">
              <a:solidFill>
                <a:schemeClr val="tx1"/>
              </a:solidFill>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800" b="1" dirty="0" smtClean="0"/>
              <a:t>Note: </a:t>
            </a:r>
            <a:r>
              <a:rPr lang="en-US" sz="800" dirty="0" smtClean="0"/>
              <a:t>Credit limits are </a:t>
            </a:r>
            <a:r>
              <a:rPr lang="en-US" sz="800" dirty="0" smtClean="0"/>
              <a:t>checked against bill-to address </a:t>
            </a:r>
            <a:r>
              <a:rPr lang="en-US" sz="800" dirty="0" smtClean="0"/>
              <a:t>during </a:t>
            </a:r>
            <a:r>
              <a:rPr lang="en-US" sz="800" dirty="0" smtClean="0"/>
              <a:t>creating sales order. </a:t>
            </a:r>
            <a:r>
              <a:rPr lang="en-US" sz="800" dirty="0" smtClean="0"/>
              <a:t>This check can optionally include other open sales orders. When an order is placed on credit hold, you cannot print a </a:t>
            </a:r>
            <a:r>
              <a:rPr lang="en-US" sz="800" dirty="0" err="1" smtClean="0"/>
              <a:t>picklist</a:t>
            </a:r>
            <a:r>
              <a:rPr lang="en-US" sz="800" dirty="0" smtClean="0"/>
              <a:t>, effectively preventing the order from being shipped. However, the sales order is still considered by MRP and can have inventory allocated to it. For</a:t>
            </a:r>
            <a:r>
              <a:rPr lang="en-US" sz="800" baseline="0" dirty="0" smtClean="0"/>
              <a:t> information on customer credit, see </a:t>
            </a:r>
            <a:r>
              <a:rPr lang="en-US" sz="800" i="1" baseline="0" dirty="0" smtClean="0"/>
              <a:t>QAD Sales User Guide</a:t>
            </a:r>
            <a:r>
              <a:rPr lang="en-US" sz="800" baseline="0" dirty="0" smtClean="0"/>
              <a:t>.</a:t>
            </a:r>
            <a:endParaRPr lang="en-US" sz="800"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26</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endParaRPr lang="en-US" sz="1200" b="0" kern="1200" dirty="0">
              <a:solidFill>
                <a:schemeClr val="tx1"/>
              </a:solidFill>
              <a:latin typeface="Times New Roman" pitchFamily="18" charset="0"/>
              <a:ea typeface="+mn-ea"/>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27</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514350" indent="-514350"/>
            <a:r>
              <a:rPr lang="en-US" dirty="0" smtClean="0"/>
              <a:t>You can confirm lines in two ways:</a:t>
            </a:r>
            <a:br>
              <a:rPr lang="en-US" dirty="0" smtClean="0"/>
            </a:br>
            <a:endParaRPr lang="en-US" dirty="0" smtClean="0"/>
          </a:p>
          <a:p>
            <a:pPr marL="182880" indent="-182880">
              <a:buFont typeface="Arial" pitchFamily="34" charset="0"/>
              <a:buChar char="•"/>
            </a:pPr>
            <a:r>
              <a:rPr lang="en-US" dirty="0" smtClean="0"/>
              <a:t>To confirm all the lines on one or more sales orders at the same time, use Sales Order Confirmation to enter</a:t>
            </a:r>
            <a:r>
              <a:rPr lang="en-US" baseline="0" dirty="0" smtClean="0"/>
              <a:t> </a:t>
            </a:r>
            <a:r>
              <a:rPr lang="en-US" dirty="0" smtClean="0"/>
              <a:t>selection criteria for the orders to confirm. </a:t>
            </a:r>
          </a:p>
          <a:p>
            <a:pPr marL="182880" indent="-182880">
              <a:buFont typeface="Arial" pitchFamily="34" charset="0"/>
              <a:buChar char="•"/>
            </a:pPr>
            <a:r>
              <a:rPr lang="en-US" dirty="0" smtClean="0"/>
              <a:t>If you want to confirm only selected lines for a single order, set Confirmed to Yes on the line detail in Sales Order Maintenance. </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28</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1200" b="0" kern="1200" dirty="0" smtClean="0">
                <a:solidFill>
                  <a:schemeClr val="tx1"/>
                </a:solidFill>
                <a:latin typeface="Times New Roman" pitchFamily="18" charset="0"/>
                <a:ea typeface="+mn-ea"/>
                <a:cs typeface="+mn-cs"/>
              </a:rPr>
              <a:t>A packing list (picklist) details items</a:t>
            </a:r>
            <a:r>
              <a:rPr lang="en-US" sz="1200" b="0" kern="1200" baseline="0" dirty="0" smtClean="0">
                <a:solidFill>
                  <a:schemeClr val="tx1"/>
                </a:solidFill>
                <a:latin typeface="Times New Roman" pitchFamily="18" charset="0"/>
                <a:ea typeface="+mn-ea"/>
                <a:cs typeface="+mn-cs"/>
              </a:rPr>
              <a:t> to pick and ship. The printed document has two sections:</a:t>
            </a:r>
          </a:p>
          <a:p>
            <a:endParaRPr lang="en-US" sz="1200" b="0" kern="1200" baseline="0" dirty="0" smtClean="0">
              <a:solidFill>
                <a:schemeClr val="tx1"/>
              </a:solidFill>
              <a:latin typeface="Times New Roman" pitchFamily="18" charset="0"/>
              <a:ea typeface="+mn-ea"/>
              <a:cs typeface="+mn-cs"/>
            </a:endParaRPr>
          </a:p>
          <a:p>
            <a:pPr>
              <a:buFont typeface="Arial" pitchFamily="34" charset="0"/>
              <a:buChar char="•"/>
            </a:pPr>
            <a:r>
              <a:rPr lang="en-US" sz="1200" b="0" kern="1200" baseline="0" dirty="0" smtClean="0">
                <a:solidFill>
                  <a:schemeClr val="tx1"/>
                </a:solidFill>
                <a:latin typeface="Times New Roman" pitchFamily="18" charset="0"/>
                <a:ea typeface="+mn-ea"/>
                <a:cs typeface="+mn-cs"/>
              </a:rPr>
              <a:t> </a:t>
            </a:r>
            <a:r>
              <a:rPr lang="en-US" dirty="0" smtClean="0"/>
              <a:t>The header includes general order information such as order number, date, addresses, and terms. </a:t>
            </a:r>
          </a:p>
          <a:p>
            <a:pPr>
              <a:buFont typeface="Arial" pitchFamily="34" charset="0"/>
              <a:buChar char="•"/>
            </a:pPr>
            <a:r>
              <a:rPr lang="en-US" dirty="0" smtClean="0"/>
              <a:t> Line items listing the quantity open, quantity to ship, and the locations, lot/serial, and lot reference numbers to pick.</a:t>
            </a:r>
            <a:endParaRPr lang="en-US" sz="1200" b="0" kern="1200" dirty="0" smtClean="0">
              <a:solidFill>
                <a:schemeClr val="tx1"/>
              </a:solidFill>
              <a:latin typeface="Times New Roman" pitchFamily="18" charset="0"/>
              <a:ea typeface="+mn-ea"/>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29</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endParaRPr lang="en-US" sz="1200" b="0" kern="1200" dirty="0" smtClean="0">
              <a:solidFill>
                <a:schemeClr val="tx1"/>
              </a:solidFill>
              <a:latin typeface="Times New Roman" pitchFamily="18" charset="0"/>
              <a:ea typeface="+mn-ea"/>
              <a:cs typeface="+mn-c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30</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1200" kern="1200" baseline="0" dirty="0" smtClean="0">
                <a:solidFill>
                  <a:schemeClr val="tx1"/>
                </a:solidFill>
                <a:latin typeface="Times New Roman" pitchFamily="18" charset="0"/>
                <a:ea typeface="+mn-ea"/>
                <a:cs typeface="+mn-cs"/>
              </a:rPr>
              <a:t>Allocating is the process of reserving items to fill an order.</a:t>
            </a:r>
          </a:p>
          <a:p>
            <a:endParaRPr lang="en-US" sz="1200" kern="1200" baseline="0" dirty="0" smtClean="0">
              <a:solidFill>
                <a:schemeClr val="tx1"/>
              </a:solidFill>
              <a:latin typeface="Times New Roman" pitchFamily="18" charset="0"/>
              <a:ea typeface="+mn-ea"/>
              <a:cs typeface="+mn-cs"/>
            </a:endParaRPr>
          </a:p>
          <a:p>
            <a:r>
              <a:rPr lang="en-US" sz="1200" b="0" kern="1200" dirty="0" smtClean="0">
                <a:solidFill>
                  <a:schemeClr val="tx1"/>
                </a:solidFill>
                <a:latin typeface="Times New Roman" pitchFamily="18" charset="0"/>
                <a:ea typeface="+mn-ea"/>
                <a:cs typeface="+mn-cs"/>
              </a:rPr>
              <a:t>If you do not create allocations during order entry, use Sales Order Auto or Manual Allocations to allocate sales order lines. The system automatically generates detail allocations when you print a packing list.</a:t>
            </a:r>
          </a:p>
          <a:p>
            <a:endParaRPr lang="en-US" sz="1200" b="0" kern="1200" dirty="0" smtClean="0">
              <a:solidFill>
                <a:schemeClr val="tx1"/>
              </a:solidFill>
              <a:latin typeface="Times New Roman" pitchFamily="18" charset="0"/>
              <a:ea typeface="+mn-ea"/>
              <a:cs typeface="+mn-cs"/>
            </a:endParaRPr>
          </a:p>
          <a:p>
            <a:r>
              <a:rPr lang="en-US" sz="1200" b="0" kern="1200" dirty="0" smtClean="0">
                <a:solidFill>
                  <a:schemeClr val="tx1"/>
                </a:solidFill>
                <a:latin typeface="Times New Roman" pitchFamily="18" charset="0"/>
                <a:ea typeface="+mn-ea"/>
                <a:cs typeface="+mn-cs"/>
              </a:rPr>
              <a:t>Fore more details on allocation, see </a:t>
            </a:r>
            <a:r>
              <a:rPr lang="en-US" sz="1200" b="0" i="1" kern="1200" dirty="0" smtClean="0">
                <a:solidFill>
                  <a:schemeClr val="tx1"/>
                </a:solidFill>
                <a:latin typeface="Times New Roman" pitchFamily="18" charset="0"/>
                <a:ea typeface="+mn-ea"/>
                <a:cs typeface="+mn-cs"/>
              </a:rPr>
              <a:t>Allocation</a:t>
            </a:r>
            <a:r>
              <a:rPr lang="en-US" sz="1200" b="0" i="1" kern="1200" baseline="0" dirty="0" smtClean="0">
                <a:solidFill>
                  <a:schemeClr val="tx1"/>
                </a:solidFill>
                <a:latin typeface="Times New Roman" pitchFamily="18" charset="0"/>
                <a:ea typeface="+mn-ea"/>
                <a:cs typeface="+mn-cs"/>
              </a:rPr>
              <a:t> and Shipping Training Guide</a:t>
            </a:r>
            <a:r>
              <a:rPr lang="en-US" sz="1200" b="0" kern="1200" baseline="0" dirty="0" smtClean="0">
                <a:solidFill>
                  <a:schemeClr val="tx1"/>
                </a:solidFill>
                <a:latin typeface="Times New Roman" pitchFamily="18" charset="0"/>
                <a:ea typeface="+mn-ea"/>
                <a:cs typeface="+mn-cs"/>
              </a:rPr>
              <a:t>.</a:t>
            </a:r>
            <a:endParaRPr lang="en-US" sz="1200" b="0" kern="1200" dirty="0" smtClean="0">
              <a:solidFill>
                <a:schemeClr val="tx1"/>
              </a:solidFill>
              <a:latin typeface="Times New Roman" pitchFamily="18" charset="0"/>
              <a:ea typeface="+mn-ea"/>
              <a:cs typeface="+mn-cs"/>
            </a:endParaRPr>
          </a:p>
          <a:p>
            <a:endParaRPr lang="en-US" sz="1200" b="0" kern="1200" dirty="0" smtClean="0">
              <a:solidFill>
                <a:schemeClr val="tx1"/>
              </a:solidFill>
              <a:latin typeface="Times New Roman" pitchFamily="18" charset="0"/>
              <a:ea typeface="+mn-ea"/>
              <a:cs typeface="+mn-cs"/>
            </a:endParaRPr>
          </a:p>
          <a:p>
            <a:r>
              <a:rPr lang="en-US" dirty="0" smtClean="0"/>
              <a:t>The use of allocations is optional but recommended. Allocations and printed picklists give you control over what orders are shipped and when inventory can be allocated. Inventory balances are not decreased until a shipment is processed.</a:t>
            </a:r>
            <a:endParaRPr lang="en-US" sz="1200" b="0" kern="1200" dirty="0">
              <a:solidFill>
                <a:schemeClr val="tx1"/>
              </a:solidFill>
              <a:latin typeface="Times New Roman" pitchFamily="18" charset="0"/>
              <a:ea typeface="+mn-ea"/>
              <a:cs typeface="+mn-cs"/>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31</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1200" b="0" kern="1200" dirty="0" smtClean="0">
                <a:solidFill>
                  <a:schemeClr val="tx1"/>
                </a:solidFill>
                <a:latin typeface="Times New Roman" pitchFamily="18" charset="0"/>
                <a:ea typeface="+mn-ea"/>
                <a:cs typeface="+mn-cs"/>
              </a:rPr>
              <a:t>A packing list (picklist) details items</a:t>
            </a:r>
            <a:r>
              <a:rPr lang="en-US" sz="1200" b="0" kern="1200" baseline="0" dirty="0" smtClean="0">
                <a:solidFill>
                  <a:schemeClr val="tx1"/>
                </a:solidFill>
                <a:latin typeface="Times New Roman" pitchFamily="18" charset="0"/>
                <a:ea typeface="+mn-ea"/>
                <a:cs typeface="+mn-cs"/>
              </a:rPr>
              <a:t> to pick and ship. The printed document has two sections:</a:t>
            </a:r>
            <a:br>
              <a:rPr lang="en-US" sz="1200" b="0" kern="1200" baseline="0" dirty="0" smtClean="0">
                <a:solidFill>
                  <a:schemeClr val="tx1"/>
                </a:solidFill>
                <a:latin typeface="Times New Roman" pitchFamily="18" charset="0"/>
                <a:ea typeface="+mn-ea"/>
                <a:cs typeface="+mn-cs"/>
              </a:rPr>
            </a:br>
            <a:endParaRPr lang="en-US" sz="1200" b="0" kern="1200" baseline="0" dirty="0" smtClean="0">
              <a:solidFill>
                <a:schemeClr val="tx1"/>
              </a:solidFill>
              <a:latin typeface="Times New Roman" pitchFamily="18" charset="0"/>
              <a:ea typeface="+mn-ea"/>
              <a:cs typeface="+mn-cs"/>
            </a:endParaRPr>
          </a:p>
          <a:p>
            <a:pPr>
              <a:buFont typeface="Arial" pitchFamily="34" charset="0"/>
              <a:buChar char="•"/>
            </a:pPr>
            <a:r>
              <a:rPr lang="en-US" sz="1200" b="0" kern="1200" baseline="0" dirty="0" smtClean="0">
                <a:solidFill>
                  <a:schemeClr val="tx1"/>
                </a:solidFill>
                <a:latin typeface="Times New Roman" pitchFamily="18" charset="0"/>
                <a:ea typeface="+mn-ea"/>
                <a:cs typeface="+mn-cs"/>
              </a:rPr>
              <a:t> </a:t>
            </a:r>
            <a:r>
              <a:rPr lang="en-US" dirty="0" smtClean="0"/>
              <a:t>The header includes general order information such as order number, date, addresses, and terms. </a:t>
            </a:r>
          </a:p>
          <a:p>
            <a:pPr>
              <a:buFont typeface="Arial" pitchFamily="34" charset="0"/>
              <a:buChar char="•"/>
            </a:pPr>
            <a:r>
              <a:rPr lang="en-US" dirty="0" smtClean="0"/>
              <a:t> Line items list the quantity open, quantity to ship, and the locations, lot/serial, and lot reference numbers to pick.</a:t>
            </a:r>
            <a:endParaRPr lang="en-US" sz="1200" b="0" kern="1200" dirty="0" smtClean="0">
              <a:solidFill>
                <a:schemeClr val="tx1"/>
              </a:solidFill>
              <a:latin typeface="Times New Roman" pitchFamily="18" charset="0"/>
              <a:ea typeface="+mn-ea"/>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QAD EE Quote-to-Cash</a:t>
            </a:r>
            <a:r>
              <a:rPr lang="en-US" baseline="0" dirty="0" smtClean="0"/>
              <a:t> provides multiple possible processes. This training course focuses on the highlighted steps.</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32</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a:buFont typeface="Arial" pitchFamily="34" charset="0"/>
              <a:buNone/>
            </a:pPr>
            <a:r>
              <a:rPr lang="en-US" dirty="0" smtClean="0"/>
              <a:t>QAD Enterprise Application</a:t>
            </a:r>
            <a:r>
              <a:rPr lang="en-US" baseline="0" dirty="0" smtClean="0"/>
              <a:t> provides two ways of shipping sales orders: Sales Order Shipments and pre-shippers/shippers. Usually, discrete sales orders use Sales Order Shipments; scheduled orders use pre-shippers/shippers.</a:t>
            </a:r>
            <a:endParaRPr lang="en-US" dirty="0" smtClean="0"/>
          </a:p>
          <a:p>
            <a:pPr>
              <a:buFont typeface="Arial" pitchFamily="34" charset="0"/>
              <a:buNone/>
            </a:pPr>
            <a:endParaRPr lang="en-US" dirty="0" smtClean="0"/>
          </a:p>
          <a:p>
            <a:pPr>
              <a:buFont typeface="Arial" pitchFamily="34" charset="0"/>
              <a:buNone/>
            </a:pPr>
            <a:r>
              <a:rPr lang="en-US" dirty="0" smtClean="0"/>
              <a:t>To process a shipment, first specify the sales order (SO) number, which lists the line items and the quantity open. Open items are ordered but not shipped. Use the Ship Allocated and Ship Picked fields to set up default quantities to ship.</a:t>
            </a:r>
            <a:br>
              <a:rPr lang="en-US" dirty="0" smtClean="0"/>
            </a:br>
            <a:endParaRPr lang="en-US" dirty="0" smtClean="0"/>
          </a:p>
          <a:p>
            <a:pPr>
              <a:buFont typeface="Arial" pitchFamily="34" charset="0"/>
              <a:buChar char="•"/>
            </a:pPr>
            <a:r>
              <a:rPr lang="en-US" dirty="0" smtClean="0"/>
              <a:t> If you use packing lists to control the shipping process, set Ship Picked to Yes. The quantity to ship is set to the quantity picked for each line item, and you can press Go to process the shipment. </a:t>
            </a:r>
          </a:p>
          <a:p>
            <a:pPr>
              <a:buFont typeface="Arial" pitchFamily="34" charset="0"/>
              <a:buChar char="•"/>
            </a:pPr>
            <a:r>
              <a:rPr lang="en-US" baseline="0" dirty="0" smtClean="0"/>
              <a:t> </a:t>
            </a:r>
            <a:r>
              <a:rPr lang="en-US" dirty="0" smtClean="0"/>
              <a:t>If you do not print the packing list but you do use allocations to reserve inventory for shipment, set Ship Allocated to Yes. This sets the quantity to ship to the quantity allocated. </a:t>
            </a:r>
            <a:br>
              <a:rPr lang="en-US" dirty="0" smtClean="0"/>
            </a:br>
            <a:r>
              <a:rPr lang="en-US" dirty="0" smtClean="0"/>
              <a:t/>
            </a:r>
            <a:br>
              <a:rPr lang="en-US" dirty="0" smtClean="0"/>
            </a:br>
            <a:r>
              <a:rPr lang="en-US" dirty="0" smtClean="0"/>
              <a:t>Next, you can update freight information for the order. This information defaults from the sales order.</a:t>
            </a:r>
            <a:endParaRPr lang="en-US" sz="800" dirty="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33</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How you process a return</a:t>
            </a:r>
            <a:r>
              <a:rPr lang="en-US" baseline="0" dirty="0" smtClean="0"/>
              <a:t> depends on:</a:t>
            </a:r>
            <a:br>
              <a:rPr lang="en-US" baseline="0" dirty="0" smtClean="0"/>
            </a:br>
            <a:endParaRPr lang="en-US" baseline="0" dirty="0" smtClean="0"/>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aseline="0" dirty="0" smtClean="0"/>
              <a:t> Whether the sales order is open</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aseline="0" dirty="0" smtClean="0"/>
              <a:t> Whether the line item is open</a:t>
            </a:r>
            <a:endParaRPr lang="en-US"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34</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When both the sales order and the line item are open at the time of the return, you can process the return using Sales Order Shipments as follows: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dirty="0" smtClean="0"/>
              <a:t> Enter the line item for the item being returned.</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dirty="0" smtClean="0"/>
              <a:t> Enter the quantity returned as a negative amount.</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dirty="0" smtClean="0"/>
              <a:t> Enter the location where the item was restocked.</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35</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When the sales order is still open at the time of the return and the line item is closed: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dirty="0" smtClean="0"/>
              <a:t> Add a line item for the returned material to the original open sales order as a negative amount.</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dirty="0" smtClean="0"/>
              <a:t> Process the sales order shipment.</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 typeface="Arial" pitchFamily="34" charset="0"/>
              <a:buNone/>
              <a:tabLst/>
              <a:defRPr/>
            </a:pPr>
            <a:r>
              <a:rPr lang="en-US" dirty="0" smtClean="0"/>
              <a:t> The system then processes the return as a negative receipt.</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36</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If the original sales order is closed when the item is returned:</a:t>
            </a:r>
            <a:br>
              <a:rPr lang="en-US" dirty="0" smtClean="0"/>
            </a:br>
            <a:endParaRPr lang="en-US" dirty="0" smtClean="0"/>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dirty="0" smtClean="0"/>
              <a:t>Create a sales order and reference the original closed sales order in the Comments area of the new sales order to keep a record of the action.</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dirty="0" smtClean="0"/>
              <a:t>Enter the returned quantity as a negative amount.</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dirty="0" smtClean="0"/>
              <a:t>Process the sales order </a:t>
            </a:r>
            <a:r>
              <a:rPr lang="en-US" baseline="0" dirty="0" smtClean="0"/>
              <a:t>shipment.</a:t>
            </a:r>
            <a:br>
              <a:rPr lang="en-US" baseline="0" dirty="0" smtClean="0"/>
            </a:b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 The system then processes the return as a negative shipment.</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F61D1C2A-C2F2-4ACE-A974-361F1A1D843F}" type="slidenum">
              <a:rPr lang="en-US" smtClean="0"/>
              <a:pPr/>
              <a:t>37</a:t>
            </a:fld>
            <a:endParaRPr lang="en-US" dirty="0" smtClean="0"/>
          </a:p>
        </p:txBody>
      </p:sp>
      <p:sp>
        <p:nvSpPr>
          <p:cNvPr id="15565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565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b="1" dirty="0" smtClean="0"/>
              <a:t>Exercise 1: Settings for Sales </a:t>
            </a:r>
            <a:r>
              <a:rPr lang="en-US" b="1" baseline="0" dirty="0" smtClean="0"/>
              <a:t>Function</a:t>
            </a:r>
          </a:p>
          <a:p>
            <a:endParaRPr lang="en-US" b="1" baseline="0" dirty="0" smtClean="0"/>
          </a:p>
          <a:p>
            <a:pPr marL="228600" indent="-228600">
              <a:buFont typeface="+mj-lt"/>
              <a:buAutoNum type="arabicPeriod"/>
            </a:pPr>
            <a:r>
              <a:rPr lang="en-US" baseline="0" dirty="0" smtClean="0"/>
              <a:t>Go through each frame of Customer Data Maintenance to view the customer data of customer 10C1002.</a:t>
            </a:r>
          </a:p>
          <a:p>
            <a:pPr marL="228600" indent="-228600">
              <a:buFont typeface="+mj-lt"/>
              <a:buAutoNum type="arabicPeriod"/>
            </a:pPr>
            <a:r>
              <a:rPr lang="en-US" baseline="0" dirty="0" smtClean="0"/>
              <a:t>Select the option for Apply Fixed Ceiling and set the Fixed Credit Limit for 10C1002 to 100 in Customer Credit Limit Maintain. </a:t>
            </a:r>
            <a:br>
              <a:rPr lang="en-US" baseline="0" dirty="0" smtClean="0"/>
            </a:br>
            <a:r>
              <a:rPr lang="en-US" baseline="0" dirty="0" smtClean="0"/>
              <a:t>You will use this setup in a later exercise on handling sales order credit.</a:t>
            </a:r>
          </a:p>
          <a:p>
            <a:pPr marL="228600" indent="-228600">
              <a:buFont typeface="+mj-lt"/>
              <a:buAutoNum type="arabicPeriod"/>
            </a:pPr>
            <a:r>
              <a:rPr lang="en-US" kern="1200" baseline="0" dirty="0" smtClean="0">
                <a:solidFill>
                  <a:schemeClr val="tx1"/>
                </a:solidFill>
                <a:latin typeface="Times New Roman" pitchFamily="18" charset="0"/>
                <a:ea typeface="+mn-ea"/>
                <a:cs typeface="+mn-cs"/>
              </a:rPr>
              <a:t>Use Customer Item Maintenance to associate item 02001 with item CM02001 for customer 10C1002.</a:t>
            </a:r>
          </a:p>
          <a:p>
            <a:pPr marL="228600" indent="-228600">
              <a:buFont typeface="+mj-lt"/>
              <a:buAutoNum type="arabicPeriod"/>
            </a:pPr>
            <a:r>
              <a:rPr lang="en-US" kern="1200" baseline="0" dirty="0" smtClean="0">
                <a:solidFill>
                  <a:schemeClr val="tx1"/>
                </a:solidFill>
                <a:latin typeface="Times New Roman" pitchFamily="18" charset="0"/>
                <a:ea typeface="+mn-ea"/>
                <a:cs typeface="+mn-cs"/>
              </a:rPr>
              <a:t>Use Sales Order Control to ensure that:</a:t>
            </a:r>
          </a:p>
          <a:p>
            <a:pPr marL="685800" lvl="1" indent="-228600">
              <a:buFont typeface="Arial" pitchFamily="34" charset="0"/>
              <a:buChar char="•"/>
            </a:pPr>
            <a:r>
              <a:rPr lang="en-US" kern="1200" baseline="0" dirty="0" smtClean="0">
                <a:solidFill>
                  <a:schemeClr val="tx1"/>
                </a:solidFill>
                <a:latin typeface="Times New Roman" pitchFamily="18" charset="0"/>
                <a:ea typeface="+mn-ea"/>
                <a:cs typeface="+mn-cs"/>
              </a:rPr>
              <a:t>General allocation is used for all SOs</a:t>
            </a:r>
          </a:p>
          <a:p>
            <a:pPr marL="685800" lvl="1" indent="-228600">
              <a:buFont typeface="Arial" pitchFamily="34" charset="0"/>
              <a:buChar char="•"/>
            </a:pPr>
            <a:r>
              <a:rPr lang="en-US" kern="1200" baseline="0" dirty="0" smtClean="0">
                <a:solidFill>
                  <a:schemeClr val="tx1"/>
                </a:solidFill>
                <a:latin typeface="Times New Roman" pitchFamily="18" charset="0"/>
                <a:ea typeface="+mn-ea"/>
                <a:cs typeface="+mn-cs"/>
              </a:rPr>
              <a:t>Single line format is used for all order lines</a:t>
            </a:r>
          </a:p>
          <a:p>
            <a:pPr marL="685800" lvl="1" indent="-228600">
              <a:buFont typeface="Arial" pitchFamily="34" charset="0"/>
              <a:buChar char="•"/>
            </a:pPr>
            <a:r>
              <a:rPr lang="en-US" kern="1200" baseline="0" dirty="0" smtClean="0">
                <a:solidFill>
                  <a:schemeClr val="tx1"/>
                </a:solidFill>
                <a:latin typeface="Times New Roman" pitchFamily="18" charset="0"/>
                <a:ea typeface="+mn-ea"/>
                <a:cs typeface="+mn-cs"/>
              </a:rPr>
              <a:t>Orders are unconfirmed at entry</a:t>
            </a:r>
          </a:p>
          <a:p>
            <a:pPr marL="228600" lvl="0" indent="0">
              <a:buFont typeface="Arial" pitchFamily="34" charset="0"/>
              <a:buNone/>
            </a:pPr>
            <a:r>
              <a:rPr lang="en-US" sz="1200" b="1" i="0" kern="1200" baseline="0" dirty="0" smtClean="0">
                <a:solidFill>
                  <a:schemeClr val="tx1"/>
                </a:solidFill>
                <a:latin typeface="Times New Roman" pitchFamily="18" charset="0"/>
                <a:ea typeface="+mn-ea"/>
                <a:cs typeface="+mn-cs"/>
              </a:rPr>
              <a:t>Note: </a:t>
            </a:r>
            <a:r>
              <a:rPr lang="en-US" sz="1200" kern="1200" baseline="0" dirty="0" smtClean="0">
                <a:solidFill>
                  <a:schemeClr val="tx1"/>
                </a:solidFill>
                <a:latin typeface="Times New Roman" pitchFamily="18" charset="0"/>
                <a:ea typeface="+mn-ea"/>
                <a:cs typeface="+mn-cs"/>
              </a:rPr>
              <a:t>Pay attention to the Sales Order Prefix and Next Sales Order Number fields, which the system uses to generate the sales order number.</a:t>
            </a:r>
          </a:p>
          <a:p>
            <a:pPr marR="0" algn="l" rtl="0"/>
            <a:endParaRPr lang="en-US" baseline="0" dirty="0" smtClean="0">
              <a:latin typeface="Calibri"/>
              <a:ea typeface="宋体"/>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Exercise 2: Discrete</a:t>
            </a:r>
            <a:r>
              <a:rPr lang="en-US" b="1" baseline="0" dirty="0" smtClean="0"/>
              <a:t> </a:t>
            </a:r>
            <a:r>
              <a:rPr lang="en-US" b="1" dirty="0" smtClean="0"/>
              <a:t>Sales Order Process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1" baseline="0" dirty="0" smtClean="0"/>
          </a:p>
          <a:p>
            <a:pPr marL="274320" marR="0" indent="-274320" algn="l" defTabSz="914400" rtl="0" eaLnBrk="0" fontAlgn="base" latinLnBrk="0" hangingPunct="0">
              <a:lnSpc>
                <a:spcPct val="100000"/>
              </a:lnSpc>
              <a:spcBef>
                <a:spcPct val="30000"/>
              </a:spcBef>
              <a:spcAft>
                <a:spcPct val="0"/>
              </a:spcAft>
              <a:buClrTx/>
              <a:buSzTx/>
              <a:buFont typeface="+mj-lt"/>
              <a:buAutoNum type="arabicPeriod"/>
              <a:tabLst/>
              <a:defRPr/>
            </a:pPr>
            <a:r>
              <a:rPr lang="en-US" kern="1200" baseline="0" dirty="0" smtClean="0">
                <a:solidFill>
                  <a:schemeClr val="tx1"/>
                </a:solidFill>
                <a:latin typeface="Times New Roman" pitchFamily="18" charset="0"/>
                <a:ea typeface="+mn-ea"/>
                <a:cs typeface="+mn-cs"/>
              </a:rPr>
              <a:t>Use the Process Sales Order map to create an unconfirmed order for 100 units of customer item CM02001 selling to 10C1002. Record the order number generated by the system ___________.</a:t>
            </a:r>
            <a:br>
              <a:rPr lang="en-US" kern="1200" baseline="0" dirty="0" smtClean="0">
                <a:solidFill>
                  <a:schemeClr val="tx1"/>
                </a:solidFill>
                <a:latin typeface="Times New Roman" pitchFamily="18" charset="0"/>
                <a:ea typeface="+mn-ea"/>
                <a:cs typeface="+mn-cs"/>
              </a:rPr>
            </a:br>
            <a:endParaRPr lang="en-US" kern="1200" baseline="0" dirty="0" smtClean="0">
              <a:solidFill>
                <a:schemeClr val="tx1"/>
              </a:solidFill>
              <a:latin typeface="Times New Roman" pitchFamily="18" charset="0"/>
              <a:ea typeface="+mn-ea"/>
              <a:cs typeface="+mn-cs"/>
            </a:endParaRPr>
          </a:p>
          <a:p>
            <a:pPr marL="0" marR="0" indent="-228600" algn="l" defTabSz="228600" rtl="0" eaLnBrk="0" fontAlgn="base" latinLnBrk="0" hangingPunct="0">
              <a:lnSpc>
                <a:spcPct val="100000"/>
              </a:lnSpc>
              <a:spcBef>
                <a:spcPct val="30000"/>
              </a:spcBef>
              <a:spcAft>
                <a:spcPct val="0"/>
              </a:spcAft>
              <a:buClrTx/>
              <a:buSzTx/>
              <a:buFontTx/>
              <a:buNone/>
              <a:tabLst/>
              <a:defRPr/>
            </a:pPr>
            <a:r>
              <a:rPr lang="en-US" b="1" i="0" kern="1200" baseline="0" dirty="0" smtClean="0">
                <a:solidFill>
                  <a:schemeClr val="tx1"/>
                </a:solidFill>
                <a:latin typeface="Times New Roman" pitchFamily="18" charset="0"/>
                <a:ea typeface="+mn-ea"/>
                <a:cs typeface="+mn-cs"/>
              </a:rPr>
              <a:t>	Notes:</a:t>
            </a:r>
            <a:r>
              <a:rPr lang="en-US" b="0" i="0" kern="1200" baseline="0" dirty="0" smtClean="0">
                <a:solidFill>
                  <a:schemeClr val="tx1"/>
                </a:solidFill>
                <a:latin typeface="Times New Roman" pitchFamily="18" charset="0"/>
                <a:ea typeface="+mn-ea"/>
                <a:cs typeface="+mn-cs"/>
              </a:rPr>
              <a:t>  </a:t>
            </a:r>
          </a:p>
          <a:p>
            <a:pPr marL="731520" marR="0" lvl="1" indent="-27432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0" i="0" kern="1200" baseline="0" dirty="0" smtClean="0">
                <a:solidFill>
                  <a:schemeClr val="tx1"/>
                </a:solidFill>
                <a:latin typeface="Times New Roman" pitchFamily="18" charset="0"/>
                <a:ea typeface="+mn-ea"/>
                <a:cs typeface="+mn-cs"/>
              </a:rPr>
              <a:t>After you enter item number CM02001, the internal item number 02001 is displayed. Think about why this happened.</a:t>
            </a:r>
          </a:p>
          <a:p>
            <a:pPr marL="731520" marR="0" lvl="1" indent="-27432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0" i="0" kern="1200" baseline="0" dirty="0" smtClean="0">
                <a:solidFill>
                  <a:schemeClr val="tx1"/>
                </a:solidFill>
                <a:latin typeface="Times New Roman" pitchFamily="18" charset="0"/>
                <a:ea typeface="+mn-ea"/>
                <a:cs typeface="+mn-cs"/>
              </a:rPr>
              <a:t>The system should warn you that the customer credit limit is reached and the order is created on hold. The Action Status in the Trailer Information frame should be HD.</a:t>
            </a:r>
            <a:br>
              <a:rPr lang="en-US" b="0" i="0" kern="1200" baseline="0" dirty="0" smtClean="0">
                <a:solidFill>
                  <a:schemeClr val="tx1"/>
                </a:solidFill>
                <a:latin typeface="Times New Roman" pitchFamily="18" charset="0"/>
                <a:ea typeface="+mn-ea"/>
                <a:cs typeface="+mn-cs"/>
              </a:rPr>
            </a:br>
            <a:endParaRPr lang="en-US" b="0" i="0" kern="1200" baseline="0" dirty="0" smtClean="0">
              <a:solidFill>
                <a:schemeClr val="tx1"/>
              </a:solidFill>
              <a:latin typeface="Times New Roman" pitchFamily="18" charset="0"/>
              <a:ea typeface="+mn-ea"/>
              <a:cs typeface="+mn-cs"/>
            </a:endParaRPr>
          </a:p>
          <a:p>
            <a:pPr marL="0" marR="0" indent="-228600" algn="l" defTabSz="914400" rtl="0" eaLnBrk="0" fontAlgn="base" latinLnBrk="0" hangingPunct="0">
              <a:lnSpc>
                <a:spcPct val="100000"/>
              </a:lnSpc>
              <a:spcBef>
                <a:spcPct val="30000"/>
              </a:spcBef>
              <a:spcAft>
                <a:spcPct val="0"/>
              </a:spcAft>
              <a:buClrTx/>
              <a:buSzTx/>
              <a:buFont typeface="+mj-lt"/>
              <a:buAutoNum type="arabicPeriod" startAt="2"/>
              <a:tabLst/>
              <a:defRPr/>
            </a:pPr>
            <a:r>
              <a:rPr lang="en-US" b="0" i="0" kern="1200" baseline="0" dirty="0" smtClean="0">
                <a:solidFill>
                  <a:schemeClr val="tx1"/>
                </a:solidFill>
                <a:latin typeface="Times New Roman" pitchFamily="18" charset="0"/>
                <a:ea typeface="+mn-ea"/>
                <a:cs typeface="+mn-cs"/>
              </a:rPr>
              <a:t>Use Sales Order Credit Maintenance to clear the Hold status for this order.</a:t>
            </a:r>
          </a:p>
          <a:p>
            <a:pPr marL="0" marR="0" indent="-228600" algn="l" defTabSz="914400" rtl="0" eaLnBrk="0" fontAlgn="base" latinLnBrk="0" hangingPunct="0">
              <a:lnSpc>
                <a:spcPct val="100000"/>
              </a:lnSpc>
              <a:spcBef>
                <a:spcPct val="30000"/>
              </a:spcBef>
              <a:spcAft>
                <a:spcPct val="0"/>
              </a:spcAft>
              <a:buClrTx/>
              <a:buSzTx/>
              <a:buFont typeface="+mj-lt"/>
              <a:buAutoNum type="arabicPeriod" startAt="2"/>
              <a:tabLst/>
              <a:defRPr/>
            </a:pPr>
            <a:r>
              <a:rPr lang="en-US" b="0" i="0" kern="1200" baseline="0" dirty="0" smtClean="0">
                <a:solidFill>
                  <a:schemeClr val="tx1"/>
                </a:solidFill>
                <a:latin typeface="Times New Roman" pitchFamily="18" charset="0"/>
                <a:ea typeface="+mn-ea"/>
                <a:cs typeface="+mn-cs"/>
              </a:rPr>
              <a:t>Confirm the sales order but do not allocate it at confirmation.</a:t>
            </a:r>
          </a:p>
          <a:p>
            <a:pPr marL="0" marR="0" indent="-228600" algn="l" defTabSz="914400" rtl="0" eaLnBrk="0" fontAlgn="base" latinLnBrk="0" hangingPunct="0">
              <a:lnSpc>
                <a:spcPct val="100000"/>
              </a:lnSpc>
              <a:spcBef>
                <a:spcPct val="30000"/>
              </a:spcBef>
              <a:spcAft>
                <a:spcPct val="0"/>
              </a:spcAft>
              <a:buClrTx/>
              <a:buSzTx/>
              <a:buFont typeface="+mj-lt"/>
              <a:buAutoNum type="arabicPeriod" startAt="3"/>
              <a:tabLst/>
              <a:defRPr/>
            </a:pPr>
            <a:r>
              <a:rPr lang="en-US" b="0" i="0" kern="1200" baseline="0" dirty="0" smtClean="0">
                <a:solidFill>
                  <a:schemeClr val="tx1"/>
                </a:solidFill>
                <a:latin typeface="Times New Roman" pitchFamily="18" charset="0"/>
                <a:ea typeface="+mn-ea"/>
                <a:cs typeface="+mn-cs"/>
              </a:rPr>
              <a:t>Print the sales order.</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startAt="3"/>
              <a:tabLst/>
              <a:defRPr/>
            </a:pPr>
            <a:r>
              <a:rPr lang="en-US" b="0" i="0" kern="1200" baseline="0" dirty="0" smtClean="0">
                <a:solidFill>
                  <a:schemeClr val="tx1"/>
                </a:solidFill>
                <a:latin typeface="Times New Roman" pitchFamily="18" charset="0"/>
                <a:ea typeface="+mn-ea"/>
                <a:cs typeface="+mn-cs"/>
              </a:rPr>
              <a:t>Allocate the sales order using Sales Order Manual Allocations. </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startAt="3"/>
              <a:tabLst/>
              <a:defRPr/>
            </a:pPr>
            <a:r>
              <a:rPr lang="en-US" b="0" i="0" kern="1200" baseline="0" dirty="0" smtClean="0">
                <a:solidFill>
                  <a:schemeClr val="tx1"/>
                </a:solidFill>
                <a:latin typeface="Times New Roman" pitchFamily="18" charset="0"/>
                <a:ea typeface="+mn-ea"/>
                <a:cs typeface="+mn-cs"/>
              </a:rPr>
              <a:t>Print the packing list in Update mode. </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startAt="3"/>
              <a:tabLst/>
              <a:defRPr/>
            </a:pPr>
            <a:r>
              <a:rPr lang="en-US" b="0" i="0" kern="1200" baseline="0" dirty="0" smtClean="0">
                <a:solidFill>
                  <a:schemeClr val="tx1"/>
                </a:solidFill>
                <a:latin typeface="Times New Roman" pitchFamily="18" charset="0"/>
                <a:ea typeface="+mn-ea"/>
                <a:cs typeface="+mn-cs"/>
              </a:rPr>
              <a:t>Assume that the order created in step 1 has been shipped. Record the shipment using Sales Order Shipment.</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startAt="3"/>
              <a:tabLst/>
              <a:defRPr/>
            </a:pPr>
            <a:r>
              <a:rPr lang="en-US" b="0" i="0" kern="1200" baseline="0" dirty="0" smtClean="0">
                <a:solidFill>
                  <a:schemeClr val="tx1"/>
                </a:solidFill>
                <a:latin typeface="Times New Roman" pitchFamily="18" charset="0"/>
                <a:ea typeface="+mn-ea"/>
                <a:cs typeface="+mn-cs"/>
              </a:rPr>
              <a:t>Use Ship</a:t>
            </a:r>
            <a:r>
              <a:rPr lang="en-US" b="0" baseline="0" dirty="0" smtClean="0"/>
              <a:t> </a:t>
            </a:r>
            <a:r>
              <a:rPr lang="en-US" kern="1200" baseline="0" dirty="0" smtClean="0">
                <a:solidFill>
                  <a:schemeClr val="tx1"/>
                </a:solidFill>
                <a:latin typeface="Times New Roman" pitchFamily="18" charset="0"/>
                <a:ea typeface="+mn-ea"/>
                <a:cs typeface="+mn-cs"/>
              </a:rPr>
              <a:t>Transactions Detail Inquiry (3.21.1) to view the transaction.</a:t>
            </a:r>
          </a:p>
          <a:p>
            <a:endParaRPr lang="en-US" kern="1200" baseline="0" dirty="0" smtClean="0">
              <a:solidFill>
                <a:schemeClr val="tx1"/>
              </a:solidFill>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Exercise 3: Process the SO Return</a:t>
            </a:r>
          </a:p>
          <a:p>
            <a:r>
              <a:rPr lang="en-US" kern="1200" baseline="0" dirty="0" smtClean="0">
                <a:solidFill>
                  <a:schemeClr val="tx1"/>
                </a:solidFill>
                <a:latin typeface="Times New Roman" pitchFamily="18" charset="0"/>
                <a:ea typeface="+mn-ea"/>
                <a:cs typeface="+mn-cs"/>
              </a:rPr>
              <a:t>Return 20 units of item 02001 against the sales order you shipped in Exercise 2. </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38</a:t>
            </a:fld>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p>
            <a:fld id="{701D2330-6673-4140-B001-C8795AC743E4}" type="slidenum">
              <a:rPr lang="en-US" smtClean="0"/>
              <a:pPr/>
              <a:t>39</a:t>
            </a:fld>
            <a:endParaRPr lang="en-US" dirty="0" smtClean="0"/>
          </a:p>
        </p:txBody>
      </p:sp>
      <p:sp>
        <p:nvSpPr>
          <p:cNvPr id="13721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37220"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A quote</a:t>
            </a:r>
            <a:r>
              <a:rPr lang="en-US" baseline="0" dirty="0" smtClean="0"/>
              <a:t> is a statement of price, terms of sale, and description of goods or services offered by a vendor to a prospective purchaser. When given in response to an inquiry, it is considered an offer to sell. When you reach consensus with the customer, you can release the quotation to a sales order in QAD EE.</a:t>
            </a:r>
            <a:endParaRPr lang="en-US" dirty="0"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p:spPr>
        <p:txBody>
          <a:bodyPr/>
          <a:lstStyle/>
          <a:p>
            <a:fld id="{C950BD70-E726-44DC-A38F-57C28CD8BEB4}" type="slidenum">
              <a:rPr lang="en-US" smtClean="0"/>
              <a:pPr/>
              <a:t>40</a:t>
            </a:fld>
            <a:endParaRPr lang="en-US" dirty="0" smtClean="0"/>
          </a:p>
        </p:txBody>
      </p:sp>
      <p:sp>
        <p:nvSpPr>
          <p:cNvPr id="138243"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38244"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dirty="0" smtClean="0"/>
              <a:t>Use the process map to navigate the</a:t>
            </a:r>
            <a:r>
              <a:rPr lang="en-US" baseline="0" dirty="0" smtClean="0"/>
              <a:t> quotation steps. The main process is Create &gt; Print &gt; Release.</a:t>
            </a:r>
            <a:endParaRPr lang="en-US" dirty="0"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Use Sales Quote Control to define the default settings for the sales quote number convention, line format, expiration, and comments.</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41</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4</a:t>
            </a:fld>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US" sz="1200" kern="1200" baseline="0" dirty="0" smtClean="0">
                <a:solidFill>
                  <a:schemeClr val="tx1"/>
                </a:solidFill>
                <a:latin typeface="Times New Roman" pitchFamily="18" charset="0"/>
                <a:ea typeface="+mn-ea"/>
                <a:cs typeface="+mn-cs"/>
              </a:rPr>
              <a:t>Like a sales order, a sales quote also contains header, line, and trailer information.  To create a quotation, you can:</a:t>
            </a:r>
          </a:p>
          <a:p>
            <a:endParaRPr lang="en-US" sz="1200" kern="1200" baseline="0" dirty="0" smtClean="0">
              <a:solidFill>
                <a:schemeClr val="tx1"/>
              </a:solidFill>
              <a:latin typeface="Times New Roman" pitchFamily="18" charset="0"/>
              <a:ea typeface="+mn-ea"/>
              <a:cs typeface="+mn-cs"/>
            </a:endParaRPr>
          </a:p>
          <a:p>
            <a:pPr>
              <a:buFont typeface="Arial" pitchFamily="34" charset="0"/>
              <a:buChar char="•"/>
            </a:pPr>
            <a:r>
              <a:rPr lang="en-US" sz="1200" kern="1200" baseline="0" dirty="0" smtClean="0">
                <a:solidFill>
                  <a:schemeClr val="tx1"/>
                </a:solidFill>
                <a:latin typeface="Times New Roman" pitchFamily="18" charset="0"/>
                <a:ea typeface="+mn-ea"/>
                <a:cs typeface="+mn-cs"/>
              </a:rPr>
              <a:t> Create a quote from scratch using Sales Quote Maintenance</a:t>
            </a:r>
          </a:p>
          <a:p>
            <a:pPr>
              <a:buFont typeface="Arial" pitchFamily="34" charset="0"/>
              <a:buChar char="•"/>
            </a:pPr>
            <a:r>
              <a:rPr lang="en-US" sz="1200" kern="1200" baseline="0" dirty="0" smtClean="0">
                <a:solidFill>
                  <a:schemeClr val="tx1"/>
                </a:solidFill>
                <a:latin typeface="Times New Roman" pitchFamily="18" charset="0"/>
                <a:ea typeface="+mn-ea"/>
                <a:cs typeface="+mn-cs"/>
              </a:rPr>
              <a:t> Reuse the information from an existing quote using Sales Quote Copy from Quote</a:t>
            </a:r>
          </a:p>
          <a:p>
            <a:pPr>
              <a:buFont typeface="Arial" pitchFamily="34" charset="0"/>
              <a:buChar char="•"/>
            </a:pPr>
            <a:r>
              <a:rPr lang="en-US" sz="1200" kern="1200" baseline="0" dirty="0" smtClean="0">
                <a:solidFill>
                  <a:schemeClr val="tx1"/>
                </a:solidFill>
                <a:latin typeface="Times New Roman" pitchFamily="18" charset="0"/>
                <a:ea typeface="+mn-ea"/>
                <a:cs typeface="+mn-cs"/>
              </a:rPr>
              <a:t> Reuse the information from an existing order using Sales Quote Copy from Order</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42</a:t>
            </a:fld>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i="0" kern="1200" baseline="0" dirty="0" smtClean="0">
                <a:solidFill>
                  <a:schemeClr val="tx1"/>
                </a:solidFill>
                <a:latin typeface="Times New Roman" pitchFamily="18" charset="0"/>
                <a:ea typeface="+mn-ea"/>
                <a:cs typeface="+mn-cs"/>
              </a:rPr>
              <a:t>Quantity Quoted. </a:t>
            </a:r>
            <a:r>
              <a:rPr lang="en-US" sz="1200" i="0" kern="1200" baseline="0" dirty="0" smtClean="0">
                <a:solidFill>
                  <a:schemeClr val="tx1"/>
                </a:solidFill>
                <a:latin typeface="Times New Roman" pitchFamily="18" charset="0"/>
                <a:ea typeface="+mn-ea"/>
                <a:cs typeface="+mn-cs"/>
              </a:rPr>
              <a:t>The order quantity for this line item.</a:t>
            </a:r>
          </a:p>
          <a:p>
            <a:r>
              <a:rPr lang="en-US" sz="1200" b="1" i="0" kern="1200" baseline="0" dirty="0" smtClean="0">
                <a:solidFill>
                  <a:schemeClr val="tx1"/>
                </a:solidFill>
                <a:latin typeface="Times New Roman" pitchFamily="18" charset="0"/>
                <a:ea typeface="+mn-ea"/>
                <a:cs typeface="+mn-cs"/>
              </a:rPr>
              <a:t>Qty to Release. </a:t>
            </a:r>
            <a:r>
              <a:rPr lang="en-US" sz="1200" i="0" kern="1200" baseline="0" dirty="0" smtClean="0">
                <a:solidFill>
                  <a:schemeClr val="tx1"/>
                </a:solidFill>
                <a:latin typeface="Times New Roman" pitchFamily="18" charset="0"/>
                <a:ea typeface="+mn-ea"/>
                <a:cs typeface="+mn-cs"/>
              </a:rPr>
              <a:t>The quantity to release can be greater than the original quote quantity. This</a:t>
            </a:r>
            <a:r>
              <a:rPr lang="en-US" sz="1200" i="1" kern="1200" baseline="0" dirty="0" smtClean="0">
                <a:solidFill>
                  <a:schemeClr val="tx1"/>
                </a:solidFill>
                <a:latin typeface="Times New Roman" pitchFamily="18" charset="0"/>
                <a:ea typeface="+mn-ea"/>
                <a:cs typeface="+mn-cs"/>
              </a:rPr>
              <a:t> </a:t>
            </a:r>
            <a:r>
              <a:rPr lang="en-US" sz="1200" kern="1200" baseline="0" dirty="0" smtClean="0">
                <a:solidFill>
                  <a:schemeClr val="tx1"/>
                </a:solidFill>
                <a:latin typeface="Times New Roman" pitchFamily="18" charset="0"/>
                <a:ea typeface="+mn-ea"/>
                <a:cs typeface="+mn-cs"/>
              </a:rPr>
              <a:t>field specifies the quantity to order on the sales order released from this line item.</a:t>
            </a:r>
          </a:p>
          <a:p>
            <a:r>
              <a:rPr lang="en-US" sz="1200" b="1" i="0" kern="1200" baseline="0" dirty="0" smtClean="0">
                <a:solidFill>
                  <a:schemeClr val="tx1"/>
                </a:solidFill>
                <a:latin typeface="Times New Roman" pitchFamily="18" charset="0"/>
                <a:ea typeface="+mn-ea"/>
                <a:cs typeface="+mn-cs"/>
              </a:rPr>
              <a:t>Qty Released. </a:t>
            </a:r>
            <a:r>
              <a:rPr lang="en-US" sz="1200" i="0" kern="1200" baseline="0" dirty="0" smtClean="0">
                <a:solidFill>
                  <a:schemeClr val="tx1"/>
                </a:solidFill>
                <a:latin typeface="Times New Roman" pitchFamily="18" charset="0"/>
                <a:ea typeface="+mn-ea"/>
                <a:cs typeface="+mn-cs"/>
              </a:rPr>
              <a:t>A system maintained field that records the total order quantity released from this </a:t>
            </a:r>
            <a:r>
              <a:rPr lang="en-US" sz="1200" kern="1200" baseline="0" dirty="0" smtClean="0">
                <a:solidFill>
                  <a:schemeClr val="tx1"/>
                </a:solidFill>
                <a:latin typeface="Times New Roman" pitchFamily="18" charset="0"/>
                <a:ea typeface="+mn-ea"/>
                <a:cs typeface="+mn-cs"/>
              </a:rPr>
              <a:t>quote. This field is updated automatically by Sales Quote Release to Order. The quantity released can be greater than the quantity quoted.</a:t>
            </a:r>
          </a:p>
          <a:p>
            <a:r>
              <a:rPr lang="en-US" sz="1200" b="1" i="0" kern="1200" baseline="0" dirty="0" smtClean="0">
                <a:solidFill>
                  <a:schemeClr val="tx1"/>
                </a:solidFill>
                <a:latin typeface="Times New Roman" pitchFamily="18" charset="0"/>
                <a:ea typeface="+mn-ea"/>
                <a:cs typeface="+mn-cs"/>
              </a:rPr>
              <a:t>Reason Lost. </a:t>
            </a:r>
            <a:r>
              <a:rPr lang="en-US" sz="1200" kern="1200" baseline="0" dirty="0" smtClean="0">
                <a:solidFill>
                  <a:schemeClr val="tx1"/>
                </a:solidFill>
                <a:latin typeface="Times New Roman" pitchFamily="18" charset="0"/>
                <a:ea typeface="+mn-ea"/>
                <a:cs typeface="+mn-cs"/>
              </a:rPr>
              <a:t>Indicates the reason why the customer did not place an order against this quote.</a:t>
            </a:r>
            <a:endParaRPr lang="en-US" sz="1200" i="1" kern="1200" baseline="0" dirty="0" smtClean="0">
              <a:solidFill>
                <a:schemeClr val="tx1"/>
              </a:solidFill>
              <a:latin typeface="Times New Roman" pitchFamily="18" charset="0"/>
              <a:ea typeface="+mn-ea"/>
              <a:cs typeface="+mn-cs"/>
            </a:endParaRP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43</a:t>
            </a:fld>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i="1" kern="1200" baseline="0" dirty="0" smtClean="0">
              <a:solidFill>
                <a:schemeClr val="tx1"/>
              </a:solidFill>
              <a:latin typeface="Times New Roman" pitchFamily="18" charset="0"/>
              <a:ea typeface="+mn-ea"/>
              <a:cs typeface="+mn-cs"/>
            </a:endParaRP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44</a:t>
            </a:fld>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i="1" kern="1200" baseline="0" dirty="0" smtClean="0">
              <a:solidFill>
                <a:schemeClr val="tx1"/>
              </a:solidFill>
              <a:latin typeface="Times New Roman" pitchFamily="18" charset="0"/>
              <a:ea typeface="+mn-ea"/>
              <a:cs typeface="+mn-cs"/>
            </a:endParaRP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45</a:t>
            </a:fld>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Sales Quote Release to Order only generates sales orders for open sales quotes that are ready for release. If the Release field is not set to Yes in the header of the quote, no order is generated from the quote. See the report for the SO number when the SO is generated. </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The process is the same as that for a standard sales order.</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46</a:t>
            </a:fld>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F61D1C2A-C2F2-4ACE-A974-361F1A1D843F}" type="slidenum">
              <a:rPr lang="en-US" smtClean="0"/>
              <a:pPr/>
              <a:t>47</a:t>
            </a:fld>
            <a:endParaRPr lang="en-US" dirty="0" smtClean="0"/>
          </a:p>
        </p:txBody>
      </p:sp>
      <p:sp>
        <p:nvSpPr>
          <p:cNvPr id="15565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565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b="1" dirty="0" smtClean="0"/>
              <a:t>Exercise: Creating and Releasing a Quotation</a:t>
            </a:r>
            <a:endParaRPr lang="en-US" b="1" baseline="0" dirty="0" smtClean="0"/>
          </a:p>
          <a:p>
            <a:endParaRPr lang="en-US" b="0" baseline="0" dirty="0" smtClean="0"/>
          </a:p>
          <a:p>
            <a:pPr marL="228600" indent="-228600">
              <a:buFont typeface="+mj-lt"/>
              <a:buNone/>
            </a:pPr>
            <a:r>
              <a:rPr lang="en-US" baseline="0" dirty="0" smtClean="0"/>
              <a:t>1. To respond to an inquiry from customer 10C1002 for 500 units of item 02001, create a quotation using the </a:t>
            </a:r>
            <a:r>
              <a:rPr lang="en-US" sz="1200" kern="1200" baseline="0" dirty="0" smtClean="0">
                <a:solidFill>
                  <a:schemeClr val="tx1"/>
                </a:solidFill>
                <a:latin typeface="Times New Roman" pitchFamily="18" charset="0"/>
                <a:ea typeface="+mn-ea"/>
                <a:cs typeface="+mn-cs"/>
              </a:rPr>
              <a:t>Sales Quote process map.  Ensure that you select the Release option in the Details frame. Otherwise, you cannot release the quote to an order.</a:t>
            </a:r>
            <a:endParaRPr lang="en-US" baseline="0" dirty="0" smtClean="0"/>
          </a:p>
          <a:p>
            <a:pPr marL="228600" indent="-228600">
              <a:buFont typeface="+mj-lt"/>
              <a:buNone/>
            </a:pPr>
            <a:endParaRPr lang="en-US" baseline="0" dirty="0" smtClean="0"/>
          </a:p>
          <a:p>
            <a:r>
              <a:rPr lang="en-US" dirty="0" smtClean="0"/>
              <a:t>2. Release the quote to a</a:t>
            </a:r>
            <a:r>
              <a:rPr lang="en-US" baseline="0" dirty="0" smtClean="0"/>
              <a:t> sales order.</a:t>
            </a:r>
            <a:endParaRPr lang="en-US" kern="1200" baseline="0" dirty="0" smtClean="0">
              <a:solidFill>
                <a:schemeClr val="tx1"/>
              </a:solidFill>
              <a:latin typeface="Times New Roman" pitchFamily="18" charset="0"/>
              <a:ea typeface="+mn-ea"/>
              <a:cs typeface="+mn-cs"/>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48</a:t>
            </a:fld>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40D09BD9-3C81-44D2-8355-5C02D5470AEC}" type="slidenum">
              <a:rPr lang="en-US" smtClean="0"/>
              <a:pPr/>
              <a:t>49</a:t>
            </a:fld>
            <a:endParaRPr lang="en-US" dirty="0" smtClean="0"/>
          </a:p>
        </p:txBody>
      </p:sp>
      <p:sp>
        <p:nvSpPr>
          <p:cNvPr id="14029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029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1200" kern="1200" baseline="0" dirty="0" smtClean="0">
                <a:solidFill>
                  <a:schemeClr val="tx1"/>
                </a:solidFill>
                <a:latin typeface="Times New Roman" pitchFamily="18" charset="0"/>
                <a:ea typeface="+mn-ea"/>
                <a:cs typeface="+mn-cs"/>
              </a:rPr>
              <a:t>Customer schedules refer to the shipping and planning schedules that your customers send to you as a supplier. These schedules are used to create cumulative, schedule-driven sales orders with multiple line items. Based on scheduled orders, you release shipments using standard sales order shipping functions. Each release has its own ID number and each shipment you send to a customer has its own shipment number.</a:t>
            </a:r>
            <a:endParaRPr lang="en-US" sz="800" dirty="0"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40D09BD9-3C81-44D2-8355-5C02D5470AEC}" type="slidenum">
              <a:rPr lang="en-US" smtClean="0"/>
              <a:pPr/>
              <a:t>50</a:t>
            </a:fld>
            <a:endParaRPr lang="en-US" dirty="0" smtClean="0"/>
          </a:p>
        </p:txBody>
      </p:sp>
      <p:sp>
        <p:nvSpPr>
          <p:cNvPr id="14029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029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1200" b="1" i="0" kern="1200" baseline="0" dirty="0" smtClean="0">
                <a:solidFill>
                  <a:schemeClr val="tx1"/>
                </a:solidFill>
                <a:latin typeface="Times New Roman" pitchFamily="18" charset="0"/>
                <a:ea typeface="+mn-ea"/>
                <a:cs typeface="+mn-cs"/>
              </a:rPr>
              <a:t>Planning Schedule </a:t>
            </a:r>
          </a:p>
          <a:p>
            <a:r>
              <a:rPr lang="en-US" sz="1200" kern="1200" baseline="0" dirty="0" smtClean="0">
                <a:solidFill>
                  <a:schemeClr val="tx1"/>
                </a:solidFill>
                <a:latin typeface="Times New Roman" pitchFamily="18" charset="0"/>
                <a:ea typeface="+mn-ea"/>
                <a:cs typeface="+mn-cs"/>
              </a:rPr>
              <a:t>A schedule used for moderate or long-term planning of production, materials, and resources. Shows weekly/monthly quantities and dates, and covers a time horizon from the present out 2–6 months.</a:t>
            </a:r>
            <a:br>
              <a:rPr lang="en-US" sz="1200" kern="1200" baseline="0" dirty="0" smtClean="0">
                <a:solidFill>
                  <a:schemeClr val="tx1"/>
                </a:solidFill>
                <a:latin typeface="Times New Roman" pitchFamily="18" charset="0"/>
                <a:ea typeface="+mn-ea"/>
                <a:cs typeface="+mn-cs"/>
              </a:rPr>
            </a:br>
            <a:endParaRPr lang="en-US" sz="1200" kern="1200" baseline="0" dirty="0" smtClean="0">
              <a:solidFill>
                <a:schemeClr val="tx1"/>
              </a:solidFill>
              <a:latin typeface="Times New Roman" pitchFamily="18" charset="0"/>
              <a:ea typeface="+mn-ea"/>
              <a:cs typeface="+mn-cs"/>
            </a:endParaRPr>
          </a:p>
          <a:p>
            <a:r>
              <a:rPr lang="en-US" sz="1200" b="1" i="0" kern="1200" baseline="0" dirty="0" smtClean="0">
                <a:solidFill>
                  <a:schemeClr val="tx1"/>
                </a:solidFill>
                <a:latin typeface="Times New Roman" pitchFamily="18" charset="0"/>
                <a:ea typeface="+mn-ea"/>
                <a:cs typeface="+mn-cs"/>
              </a:rPr>
              <a:t>Shipping Schedule </a:t>
            </a:r>
          </a:p>
          <a:p>
            <a:r>
              <a:rPr lang="en-US" sz="1200" kern="1200" baseline="0" dirty="0" smtClean="0">
                <a:solidFill>
                  <a:schemeClr val="tx1"/>
                </a:solidFill>
                <a:latin typeface="Times New Roman" pitchFamily="18" charset="0"/>
                <a:ea typeface="+mn-ea"/>
                <a:cs typeface="+mn-cs"/>
              </a:rPr>
              <a:t>Used for short-term planning of products, materials, and resources. Lists exact quantities with exact dates, usually covering a few days or weeks.</a:t>
            </a:r>
            <a:br>
              <a:rPr lang="en-US" sz="1200" kern="1200" baseline="0" dirty="0" smtClean="0">
                <a:solidFill>
                  <a:schemeClr val="tx1"/>
                </a:solidFill>
                <a:latin typeface="Times New Roman" pitchFamily="18" charset="0"/>
                <a:ea typeface="+mn-ea"/>
                <a:cs typeface="+mn-cs"/>
              </a:rPr>
            </a:br>
            <a:endParaRPr lang="en-US" sz="1200" kern="1200" baseline="0" dirty="0" smtClean="0">
              <a:solidFill>
                <a:schemeClr val="tx1"/>
              </a:solidFill>
              <a:latin typeface="Times New Roman" pitchFamily="18" charset="0"/>
              <a:ea typeface="+mn-ea"/>
              <a:cs typeface="+mn-cs"/>
            </a:endParaRPr>
          </a:p>
          <a:p>
            <a:r>
              <a:rPr lang="en-US" sz="1200" b="1" i="0" kern="1200" baseline="0" dirty="0" smtClean="0">
                <a:solidFill>
                  <a:schemeClr val="tx1"/>
                </a:solidFill>
                <a:latin typeface="Times New Roman" pitchFamily="18" charset="0"/>
                <a:ea typeface="+mn-ea"/>
                <a:cs typeface="+mn-cs"/>
              </a:rPr>
              <a:t>Required Ship Schedule (RSS)</a:t>
            </a:r>
          </a:p>
          <a:p>
            <a:r>
              <a:rPr lang="en-US" sz="1200" kern="1200" baseline="0" dirty="0" smtClean="0">
                <a:solidFill>
                  <a:schemeClr val="tx1"/>
                </a:solidFill>
                <a:latin typeface="Times New Roman" pitchFamily="18" charset="0"/>
                <a:ea typeface="+mn-ea"/>
                <a:cs typeface="+mn-cs"/>
              </a:rPr>
              <a:t>A schedule containing customer requirements as derived from a customer’s planning and ship schedule transmissions.</a:t>
            </a:r>
            <a:br>
              <a:rPr lang="en-US" sz="1200" kern="1200" baseline="0" dirty="0" smtClean="0">
                <a:solidFill>
                  <a:schemeClr val="tx1"/>
                </a:solidFill>
                <a:latin typeface="Times New Roman" pitchFamily="18" charset="0"/>
                <a:ea typeface="+mn-ea"/>
                <a:cs typeface="+mn-cs"/>
              </a:rPr>
            </a:br>
            <a:endParaRPr lang="en-US" sz="1200" kern="1200" baseline="0" dirty="0" smtClean="0">
              <a:solidFill>
                <a:schemeClr val="tx1"/>
              </a:solidFill>
              <a:latin typeface="Times New Roman" pitchFamily="18" charset="0"/>
              <a:ea typeface="+mn-ea"/>
              <a:cs typeface="+mn-cs"/>
            </a:endParaRPr>
          </a:p>
          <a:p>
            <a:r>
              <a:rPr lang="en-US" sz="1200" b="1" i="0" kern="1200" baseline="0" dirty="0" smtClean="0">
                <a:solidFill>
                  <a:schemeClr val="tx1"/>
                </a:solidFill>
                <a:latin typeface="Times New Roman" pitchFamily="18" charset="0"/>
                <a:ea typeface="+mn-ea"/>
                <a:cs typeface="+mn-cs"/>
              </a:rPr>
              <a:t>Netting</a:t>
            </a:r>
            <a:r>
              <a:rPr lang="en-US" sz="1200" i="1" kern="1200" baseline="0" dirty="0" smtClean="0">
                <a:solidFill>
                  <a:schemeClr val="tx1"/>
                </a:solidFill>
                <a:latin typeface="Times New Roman" pitchFamily="18" charset="0"/>
                <a:ea typeface="+mn-ea"/>
                <a:cs typeface="+mn-cs"/>
              </a:rPr>
              <a:t> </a:t>
            </a:r>
          </a:p>
          <a:p>
            <a:r>
              <a:rPr lang="en-US" sz="1200" kern="1200" baseline="0" dirty="0" smtClean="0">
                <a:solidFill>
                  <a:schemeClr val="tx1"/>
                </a:solidFill>
                <a:latin typeface="Times New Roman" pitchFamily="18" charset="0"/>
                <a:ea typeface="+mn-ea"/>
                <a:cs typeface="+mn-cs"/>
              </a:rPr>
              <a:t>Calculating net requirements by subtracting quantity-on-hand from gross requirements.</a:t>
            </a:r>
            <a:br>
              <a:rPr lang="en-US" sz="1200" kern="1200" baseline="0" dirty="0" smtClean="0">
                <a:solidFill>
                  <a:schemeClr val="tx1"/>
                </a:solidFill>
                <a:latin typeface="Times New Roman" pitchFamily="18" charset="0"/>
                <a:ea typeface="+mn-ea"/>
                <a:cs typeface="+mn-cs"/>
              </a:rPr>
            </a:br>
            <a:endParaRPr lang="en-US" sz="1200" kern="1200" baseline="0" dirty="0" smtClean="0">
              <a:solidFill>
                <a:schemeClr val="tx1"/>
              </a:solidFill>
              <a:latin typeface="Times New Roman" pitchFamily="18" charset="0"/>
              <a:ea typeface="+mn-ea"/>
              <a:cs typeface="+mn-cs"/>
            </a:endParaRPr>
          </a:p>
          <a:p>
            <a:r>
              <a:rPr lang="en-US" sz="1200" b="1" i="0" kern="1200" baseline="0" dirty="0" smtClean="0">
                <a:solidFill>
                  <a:schemeClr val="tx1"/>
                </a:solidFill>
                <a:latin typeface="Times New Roman" pitchFamily="18" charset="0"/>
                <a:ea typeface="+mn-ea"/>
                <a:cs typeface="+mn-cs"/>
              </a:rPr>
              <a:t>Netting Logic</a:t>
            </a:r>
          </a:p>
          <a:p>
            <a:r>
              <a:rPr lang="en-US" sz="1200" kern="1200" baseline="0" dirty="0" smtClean="0">
                <a:solidFill>
                  <a:schemeClr val="tx1"/>
                </a:solidFill>
                <a:latin typeface="Times New Roman" pitchFamily="18" charset="0"/>
                <a:ea typeface="+mn-ea"/>
                <a:cs typeface="+mn-cs"/>
              </a:rPr>
              <a:t>Indicates how the system calculates a required shipping schedule. There are five options:</a:t>
            </a:r>
            <a:br>
              <a:rPr lang="en-US" sz="1200" kern="1200" baseline="0" dirty="0" smtClean="0">
                <a:solidFill>
                  <a:schemeClr val="tx1"/>
                </a:solidFill>
                <a:latin typeface="Times New Roman" pitchFamily="18" charset="0"/>
                <a:ea typeface="+mn-ea"/>
                <a:cs typeface="+mn-cs"/>
              </a:rPr>
            </a:br>
            <a:endParaRPr lang="en-US" sz="1200" kern="1200" baseline="0" dirty="0" smtClean="0">
              <a:solidFill>
                <a:schemeClr val="tx1"/>
              </a:solidFill>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en-US" sz="800" dirty="0" smtClean="0"/>
              <a:t>1: Use the shipping schedule only. </a:t>
            </a:r>
            <a:br>
              <a:rPr lang="en-US" sz="800" dirty="0" smtClean="0"/>
            </a:br>
            <a:r>
              <a:rPr lang="en-US" sz="800" dirty="0" smtClean="0"/>
              <a:t>2: Use the planning schedule only. </a:t>
            </a:r>
            <a:br>
              <a:rPr lang="en-US" sz="800" dirty="0" smtClean="0"/>
            </a:br>
            <a:r>
              <a:rPr lang="en-US" sz="800" dirty="0" smtClean="0"/>
              <a:t>3: Replace the beginning of the planning schedule with the shipping schedule (replace logic). </a:t>
            </a:r>
            <a:br>
              <a:rPr lang="en-US" sz="800" dirty="0" smtClean="0"/>
            </a:br>
            <a:r>
              <a:rPr lang="en-US" sz="800" dirty="0" smtClean="0"/>
              <a:t>4: Replace the beginning of the planning schedule with the shipping schedule, then adjust the last quantity in each week of the shipping schedule data upward so the cumulative of the shipping schedule requirements is not less than the cumulative of the planning schedule requirements (consume logic). </a:t>
            </a:r>
            <a:br>
              <a:rPr lang="en-US" sz="800" dirty="0" smtClean="0"/>
            </a:br>
            <a:r>
              <a:rPr lang="en-US" sz="800" dirty="0" smtClean="0"/>
              <a:t>5: Replace the beginning of the planning schedule with the shipping schedule. Determine the excess planning quantity in the last overlap week (the last week with both planning and shipping schedules) and spread the  excess planning quantity over the open work days in the last overlap week.</a:t>
            </a:r>
          </a:p>
          <a:p>
            <a:r>
              <a:rPr lang="en-US" sz="1200" b="1" i="0" kern="1200" baseline="0" dirty="0" smtClean="0">
                <a:solidFill>
                  <a:schemeClr val="tx1"/>
                </a:solidFill>
                <a:latin typeface="Times New Roman" pitchFamily="18" charset="0"/>
                <a:ea typeface="+mn-ea"/>
                <a:cs typeface="+mn-cs"/>
              </a:rPr>
              <a:t/>
            </a:r>
            <a:br>
              <a:rPr lang="en-US" sz="1200" b="1" i="0" kern="1200" baseline="0" dirty="0" smtClean="0">
                <a:solidFill>
                  <a:schemeClr val="tx1"/>
                </a:solidFill>
                <a:latin typeface="Times New Roman" pitchFamily="18" charset="0"/>
                <a:ea typeface="+mn-ea"/>
                <a:cs typeface="+mn-cs"/>
              </a:rPr>
            </a:br>
            <a:r>
              <a:rPr lang="en-US" sz="1200" b="1" i="0" kern="1200" baseline="0" dirty="0" smtClean="0">
                <a:solidFill>
                  <a:schemeClr val="tx1"/>
                </a:solidFill>
                <a:latin typeface="Times New Roman" pitchFamily="18" charset="0"/>
                <a:ea typeface="+mn-ea"/>
                <a:cs typeface="+mn-cs"/>
              </a:rPr>
              <a:t>Cumulative Accounting </a:t>
            </a:r>
          </a:p>
          <a:p>
            <a:r>
              <a:rPr lang="en-US" sz="1200" kern="1200" baseline="0" dirty="0" smtClean="0">
                <a:solidFill>
                  <a:schemeClr val="tx1"/>
                </a:solidFill>
                <a:latin typeface="Times New Roman" pitchFamily="18" charset="0"/>
                <a:ea typeface="+mn-ea"/>
                <a:cs typeface="+mn-cs"/>
              </a:rPr>
              <a:t>A method of tracking shipments and receipts in which trading partners maintain running totals of required and shipped/received quantities. While, non-accumulative accounting is based on net requirements.</a:t>
            </a:r>
            <a:br>
              <a:rPr lang="en-US" sz="1200" kern="1200" baseline="0" dirty="0" smtClean="0">
                <a:solidFill>
                  <a:schemeClr val="tx1"/>
                </a:solidFill>
                <a:latin typeface="Times New Roman" pitchFamily="18" charset="0"/>
                <a:ea typeface="+mn-ea"/>
                <a:cs typeface="+mn-cs"/>
              </a:rPr>
            </a:br>
            <a:endParaRPr lang="en-US" sz="1200" kern="1200" baseline="0" dirty="0" smtClean="0">
              <a:solidFill>
                <a:schemeClr val="tx1"/>
              </a:solidFill>
              <a:latin typeface="Times New Roman" pitchFamily="18" charset="0"/>
              <a:ea typeface="+mn-ea"/>
              <a:cs typeface="+mn-cs"/>
            </a:endParaRPr>
          </a:p>
          <a:p>
            <a:r>
              <a:rPr lang="en-US" sz="1200" b="1" kern="1200" baseline="0" dirty="0" smtClean="0">
                <a:solidFill>
                  <a:schemeClr val="tx1"/>
                </a:solidFill>
                <a:latin typeface="Times New Roman" pitchFamily="18" charset="0"/>
                <a:ea typeface="+mn-ea"/>
                <a:cs typeface="+mn-cs"/>
              </a:rPr>
              <a:t>Firm Days</a:t>
            </a:r>
          </a:p>
          <a:p>
            <a:r>
              <a:rPr lang="en-US" sz="1200" kern="1200" baseline="0" dirty="0" smtClean="0">
                <a:solidFill>
                  <a:schemeClr val="tx1"/>
                </a:solidFill>
                <a:latin typeface="Times New Roman" pitchFamily="18" charset="0"/>
                <a:ea typeface="+mn-ea"/>
                <a:cs typeface="+mn-cs"/>
              </a:rPr>
              <a:t>The number of days in a schedule firm interval. The schedule firm interval begins with the first day of a schedule release.</a:t>
            </a:r>
            <a:endParaRPr lang="en-US" sz="800" b="0" dirty="0"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40D09BD9-3C81-44D2-8355-5C02D5470AEC}" type="slidenum">
              <a:rPr lang="en-US" smtClean="0"/>
              <a:pPr/>
              <a:t>51</a:t>
            </a:fld>
            <a:endParaRPr lang="en-US" dirty="0" smtClean="0"/>
          </a:p>
        </p:txBody>
      </p:sp>
      <p:sp>
        <p:nvSpPr>
          <p:cNvPr id="14029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029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a:buFont typeface="Arial" pitchFamily="34" charset="0"/>
              <a:buNone/>
            </a:pPr>
            <a:r>
              <a:rPr lang="en-US" sz="800" dirty="0" smtClean="0"/>
              <a:t>As shown in the table, if you specify netting logic 3, the shipping schedule takes precedence in weeks 1 and 2 because it overlaps the planning schedule for this period. In weeks 3 and 4, there is no shipping schedule requirement, so the planning schedule dictates the quantities.</a:t>
            </a:r>
            <a:br>
              <a:rPr lang="en-US" sz="800" dirty="0" smtClean="0"/>
            </a:br>
            <a:endParaRPr lang="en-US" sz="800" dirty="0" smtClean="0"/>
          </a:p>
          <a:p>
            <a:pPr>
              <a:buFont typeface="Arial" pitchFamily="34" charset="0"/>
              <a:buNone/>
            </a:pPr>
            <a:r>
              <a:rPr lang="en-US" sz="800" dirty="0" smtClean="0"/>
              <a:t>If you specify netting logic 4, the shipping schedule is in place up until the last day that it is in effect. The amount on the last day is adjusted, though, to meet the consumed planning schedule.</a:t>
            </a:r>
            <a:br>
              <a:rPr lang="en-US" sz="800" dirty="0" smtClean="0"/>
            </a:br>
            <a:endParaRPr lang="en-US" sz="800" dirty="0" smtClean="0"/>
          </a:p>
          <a:p>
            <a:pPr>
              <a:buFont typeface="Arial" pitchFamily="34" charset="0"/>
              <a:buNone/>
            </a:pPr>
            <a:r>
              <a:rPr lang="en-US" sz="800" dirty="0" smtClean="0"/>
              <a:t>If you specify netting logic 5, the system determines the available operating days on which to spread the excess planning quantities by selecting either the shop or customer calendar. In the example, the system used a shop calendar that is open Monday to Friday because it has the shortest work week. Week 2 is the last overlap.</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6</a:t>
            </a:fld>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40D09BD9-3C81-44D2-8355-5C02D5470AEC}" type="slidenum">
              <a:rPr lang="en-US" smtClean="0"/>
              <a:pPr/>
              <a:t>52</a:t>
            </a:fld>
            <a:endParaRPr lang="en-US" dirty="0" smtClean="0"/>
          </a:p>
        </p:txBody>
      </p:sp>
      <p:sp>
        <p:nvSpPr>
          <p:cNvPr id="14029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029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endParaRPr lang="en-US" sz="800" dirty="0"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53</a:t>
            </a:fld>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Autofit/>
          </a:bodyPr>
          <a:lstStyle/>
          <a:p>
            <a:pPr marL="228600" indent="-228600">
              <a:buFont typeface="+mj-lt"/>
              <a:buNone/>
            </a:pPr>
            <a:r>
              <a:rPr lang="en-US" altLang="zh-CN" b="1" baseline="0" dirty="0" smtClean="0"/>
              <a:t>Note: </a:t>
            </a:r>
            <a:r>
              <a:rPr lang="en-US" altLang="zh-CN" b="0" baseline="0" dirty="0" smtClean="0"/>
              <a:t>For information on the customer invoice and receivable processes, see </a:t>
            </a:r>
            <a:r>
              <a:rPr lang="en-US" altLang="zh-CN" b="0" i="1" baseline="0" dirty="0" smtClean="0"/>
              <a:t>Processing Invoices and Receivables</a:t>
            </a:r>
            <a:r>
              <a:rPr lang="en-US" altLang="zh-CN" b="0" baseline="0" dirty="0" smtClean="0"/>
              <a:t>.</a:t>
            </a:r>
            <a:endParaRPr lang="en-US" altLang="zh-CN" b="1"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54</a:t>
            </a:fld>
            <a:endParaRPr 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Use</a:t>
            </a:r>
            <a:r>
              <a:rPr lang="en-US" baseline="0" dirty="0" smtClean="0"/>
              <a:t> the customer schedules process map to process scheduled orders from creation through shipment. This training course focuses on the highlighted steps only. </a:t>
            </a:r>
          </a:p>
          <a:p>
            <a:r>
              <a:rPr lang="en-US" baseline="0" dirty="0" smtClean="0"/>
              <a:t>For more details, see </a:t>
            </a:r>
            <a:r>
              <a:rPr lang="en-US" i="1" baseline="0" dirty="0" smtClean="0"/>
              <a:t>QAD</a:t>
            </a:r>
            <a:r>
              <a:rPr lang="en-US" baseline="0" dirty="0" smtClean="0"/>
              <a:t> </a:t>
            </a:r>
            <a:r>
              <a:rPr lang="en-US" i="1" baseline="0" dirty="0" smtClean="0"/>
              <a:t>Customer Schedules Training Guide</a:t>
            </a:r>
            <a:r>
              <a:rPr lang="en-US" baseline="0" dirty="0" smtClean="0"/>
              <a:t>.</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55</a:t>
            </a:fld>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56</a:t>
            </a:fld>
            <a:endParaRPr 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57</a:t>
            </a:fld>
            <a:endParaRPr 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Before you begin processing customer schedules, you may need to finish multiple</a:t>
            </a:r>
            <a:r>
              <a:rPr lang="en-US" baseline="0" dirty="0" smtClean="0"/>
              <a:t> setups such as shipping labels, dock addresses, and customer calendars. In the training environment, some setups are pre-configured. This section introduces the control parameters.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Use the Customer Schedules Control program to set up default information for:</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Pre-shipper sequence numbers</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Shipper sequence numbers</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Master billing of lading sequence ID</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Document formats</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Invoice processing</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Shipping labels</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58</a:t>
            </a:fld>
            <a:endParaRPr 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59</a:t>
            </a:fld>
            <a:endParaRPr 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the Order</a:t>
            </a:r>
            <a:r>
              <a:rPr lang="en-US" baseline="0" dirty="0" smtClean="0"/>
              <a:t> Line Item Data frame, netting logic determines how the system uses planning and shipping schedules to generate the required ship schedule (RSS) when using Required Ship Schedule Update or Selective Required Ship Schedule Update. </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60</a:t>
            </a:fld>
            <a:endParaRPr 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61</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a:t>
            </a:fld>
            <a:endParaRPr 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The system supports two types of schedule releases: planning schedules and shipping schedules. Each approach determines how much of a certain item a customer needs and when. The difference between the two is that planning scheduling is a long-term planning method and shipping scheduling is a short-term planning method. </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When both schedules exist, the netting logic set up when you create customer scheduled orders determines how to combine the schedules to obtain an RSS.</a:t>
            </a:r>
          </a:p>
          <a:p>
            <a:endParaRPr lang="en-US" sz="1200" kern="1200" baseline="0" dirty="0" smtClean="0">
              <a:solidFill>
                <a:schemeClr val="tx1"/>
              </a:solidFill>
              <a:latin typeface="Times New Roman" pitchFamily="18" charset="0"/>
              <a:ea typeface="+mn-ea"/>
              <a:cs typeface="+mn-cs"/>
            </a:endParaRPr>
          </a:p>
          <a:p>
            <a:r>
              <a:rPr lang="en-US" dirty="0" smtClean="0"/>
              <a:t>You</a:t>
            </a:r>
            <a:r>
              <a:rPr lang="en-US" baseline="0" dirty="0" smtClean="0"/>
              <a:t> can either import the schedule releases from your customer or enter them manually. Since the training environment is not set up for EDI communication, this training course uses manual scheduling transactions.</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62</a:t>
            </a:fld>
            <a:endParaRPr 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Each customer schedule is identified by a sales order number, line item, and release ID, allowing the system to maintain multiple releases of the same schedule</a:t>
            </a:r>
            <a:r>
              <a:rPr lang="en-US" baseline="0" dirty="0" smtClean="0"/>
              <a:t> and to keep a </a:t>
            </a:r>
            <a:r>
              <a:rPr lang="en-US" dirty="0" smtClean="0"/>
              <a:t>complete online history of all schedule revisions. </a:t>
            </a:r>
          </a:p>
          <a:p>
            <a:endParaRPr lang="en-US" dirty="0" smtClean="0"/>
          </a:p>
          <a:p>
            <a:r>
              <a:rPr lang="en-US" dirty="0" smtClean="0"/>
              <a:t>Normally, customers send in schedule releases on a weekly or daily basis. These releases are recorded in the system with a unique release ID.</a:t>
            </a:r>
          </a:p>
          <a:p>
            <a:r>
              <a:rPr lang="en-US" dirty="0" smtClean="0"/>
              <a:t/>
            </a:r>
            <a:br>
              <a:rPr lang="en-US" dirty="0" smtClean="0"/>
            </a:br>
            <a:r>
              <a:rPr lang="en-US" dirty="0" smtClean="0"/>
              <a:t>Only one schedule release can be designated as the currently active release. The required ship schedule</a:t>
            </a:r>
            <a:r>
              <a:rPr lang="en-US" baseline="0" dirty="0" smtClean="0"/>
              <a:t> </a:t>
            </a:r>
            <a:r>
              <a:rPr lang="en-US" dirty="0" smtClean="0"/>
              <a:t>is the schedule whose requirements are visible to MRP.</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63</a:t>
            </a:fld>
            <a:endParaRPr 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 a new revision of a schedule is created, the quantity planned for previous periods drops off the schedule, but is added to the prior cumulative requirement quantity.</a:t>
            </a:r>
            <a:r>
              <a:rPr lang="en-US" baseline="0" dirty="0" smtClean="0"/>
              <a:t> For example, </a:t>
            </a:r>
            <a:r>
              <a:rPr lang="en-US" dirty="0" smtClean="0"/>
              <a:t>in week 2, the requirement for week 1 no longer appears on the schedule, but is added to prior cumulative requirements. The prior cumulative start date is set to the last day in week 1. This field is for reference only and appears on some selected reports and inquiries.</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64</a:t>
            </a:fld>
            <a:endParaRPr 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65</a:t>
            </a:fld>
            <a:endParaRPr 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aseline="0" dirty="0" smtClean="0"/>
              <a:t>MRP uses customer planning and shipping schedules to generate the required ship schedule. However, in order for shipping schedule data to be included when you calculate the required ship schedule, the Netting Logic field in Scheduled Order Maintenance must be set to 1 or 3.</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66</a:t>
            </a:fld>
            <a:endParaRPr 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 RSS is the actual schedule of shipping requirements needed to meet customer demand. It is what is visible to MRP. Other parameters, such as transport lead time, standard pack quantity, customer calendars, and shop calendars, are also used by Required Ship Schedule Update or Selective Required Ship Schedule Update to build the RSS. </a:t>
            </a:r>
            <a:r>
              <a:rPr lang="en-US" sz="1200" kern="1200" dirty="0" smtClean="0">
                <a:solidFill>
                  <a:schemeClr val="tx1"/>
                </a:solidFill>
                <a:latin typeface="Times New Roman" pitchFamily="18" charset="0"/>
                <a:ea typeface="+mn-ea"/>
                <a:cs typeface="+mn-cs"/>
              </a:rPr>
              <a:t>If you</a:t>
            </a:r>
            <a:r>
              <a:rPr lang="en-US" sz="1200" kern="1200" baseline="0" dirty="0" smtClean="0">
                <a:solidFill>
                  <a:schemeClr val="tx1"/>
                </a:solidFill>
                <a:latin typeface="Times New Roman" pitchFamily="18" charset="0"/>
                <a:ea typeface="+mn-ea"/>
                <a:cs typeface="+mn-cs"/>
              </a:rPr>
              <a:t> need to modify the RSS, use Required Ship Schedule Maintenance.</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67</a:t>
            </a:fld>
            <a:endParaRPr 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40D09BD9-3C81-44D2-8355-5C02D5470AEC}" type="slidenum">
              <a:rPr lang="en-US" smtClean="0"/>
              <a:pPr/>
              <a:t>68</a:t>
            </a:fld>
            <a:endParaRPr lang="en-US" dirty="0" smtClean="0"/>
          </a:p>
        </p:txBody>
      </p:sp>
      <p:sp>
        <p:nvSpPr>
          <p:cNvPr id="14029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029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800" dirty="0" smtClean="0"/>
              <a:t>In creating the RSS, the update program performs the following calculations:</a:t>
            </a:r>
            <a:br>
              <a:rPr lang="en-US" sz="800" dirty="0" smtClean="0"/>
            </a:br>
            <a:endParaRPr lang="en-US" sz="800" dirty="0" smtClean="0"/>
          </a:p>
          <a:p>
            <a:pPr marL="228600" indent="-228600">
              <a:buFont typeface="+mj-lt"/>
              <a:buAutoNum type="arabicPeriod"/>
            </a:pPr>
            <a:r>
              <a:rPr lang="en-US" sz="800" dirty="0" smtClean="0"/>
              <a:t>Back-schedules for ship/delivery pattern.</a:t>
            </a:r>
          </a:p>
          <a:p>
            <a:pPr lvl="1" defTabSz="228600">
              <a:buFont typeface="Arial" pitchFamily="34" charset="0"/>
              <a:buChar char="•"/>
            </a:pPr>
            <a:r>
              <a:rPr lang="en-US" sz="800" dirty="0" smtClean="0"/>
              <a:t> This creates buckets of required quantities spread over the interval specified, according to the SDP.</a:t>
            </a:r>
          </a:p>
          <a:p>
            <a:pPr lvl="1" defTabSz="228600">
              <a:buFont typeface="Arial" pitchFamily="34" charset="0"/>
              <a:buChar char="•"/>
            </a:pPr>
            <a:r>
              <a:rPr lang="en-US" sz="800" dirty="0" smtClean="0"/>
              <a:t> In the example above, a weekly quantity of 750 is divided into 375 for Monday and 375 for Wednesday.</a:t>
            </a:r>
            <a:br>
              <a:rPr lang="en-US" sz="800" dirty="0" smtClean="0"/>
            </a:br>
            <a:endParaRPr lang="en-US" sz="800" dirty="0" smtClean="0"/>
          </a:p>
          <a:p>
            <a:pPr marL="228600" indent="-228600">
              <a:buFont typeface="+mj-lt"/>
              <a:buAutoNum type="arabicPeriod"/>
            </a:pPr>
            <a:r>
              <a:rPr lang="en-US" sz="800" dirty="0" smtClean="0"/>
              <a:t>Combines schedules using netting logic specified in Scheduled Order Maintenance. </a:t>
            </a:r>
            <a:br>
              <a:rPr lang="en-US" sz="800" dirty="0" smtClean="0"/>
            </a:br>
            <a:endParaRPr lang="en-US" sz="800" dirty="0" smtClean="0"/>
          </a:p>
          <a:p>
            <a:pPr marL="228600" indent="-228600">
              <a:buFont typeface="+mj-lt"/>
              <a:buAutoNum type="arabicPeriod"/>
            </a:pPr>
            <a:r>
              <a:rPr lang="en-US" sz="800" dirty="0" smtClean="0"/>
              <a:t>Back-schedules the ship/delivery schedule according to the customer’s calendar. If one of the delivery days calculated above is a non-operating day for the customer (indicated in the customer calendar), the program brings the delivery date forward to the next available day for that quantity.</a:t>
            </a:r>
            <a:br>
              <a:rPr lang="en-US" sz="800" dirty="0" smtClean="0"/>
            </a:br>
            <a:endParaRPr lang="en-US" sz="800" dirty="0" smtClean="0"/>
          </a:p>
          <a:p>
            <a:pPr marL="228600" indent="-228600">
              <a:buFont typeface="+mj-lt"/>
              <a:buAutoNum type="arabicPeriod"/>
            </a:pPr>
            <a:r>
              <a:rPr lang="en-US" sz="800" dirty="0" smtClean="0"/>
              <a:t>Back-schedules the transport lead time using the calendar-adjusted schedule.</a:t>
            </a:r>
          </a:p>
          <a:p>
            <a:pPr lvl="1">
              <a:buFont typeface="Arial" pitchFamily="34" charset="0"/>
              <a:buChar char="•"/>
            </a:pPr>
            <a:r>
              <a:rPr lang="en-US" sz="800" dirty="0" smtClean="0"/>
              <a:t> Set in Scheduled Order Maintenance</a:t>
            </a:r>
          </a:p>
          <a:p>
            <a:pPr lvl="1">
              <a:buFont typeface="Arial" pitchFamily="34" charset="0"/>
              <a:buChar char="•"/>
            </a:pPr>
            <a:r>
              <a:rPr lang="en-US" sz="800" dirty="0" smtClean="0"/>
              <a:t> All delivery dates are adjusted by the number of calendar days entered in the Transport Days field shown in line 4 of the slide.</a:t>
            </a:r>
            <a:br>
              <a:rPr lang="en-US" sz="800" dirty="0" smtClean="0"/>
            </a:br>
            <a:endParaRPr lang="en-US" sz="800" dirty="0" smtClean="0"/>
          </a:p>
          <a:p>
            <a:pPr marL="228600" indent="-228600">
              <a:buFont typeface="+mj-lt"/>
              <a:buAutoNum type="arabicPeriod"/>
            </a:pPr>
            <a:r>
              <a:rPr lang="en-US" sz="800" dirty="0" smtClean="0"/>
              <a:t>Revises quantities to meet the standard packing quantity multiple defined in Scheduled Order Maintenance.</a:t>
            </a:r>
            <a:br>
              <a:rPr lang="en-US" sz="800" dirty="0" smtClean="0"/>
            </a:br>
            <a:endParaRPr lang="en-US" sz="800" dirty="0" smtClean="0"/>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sz="800" dirty="0" smtClean="0"/>
              <a:t>Rebuckets monthly and weekly quantities to define daily</a:t>
            </a:r>
            <a:r>
              <a:rPr lang="en-US" sz="800" baseline="0" dirty="0" smtClean="0"/>
              <a:t> </a:t>
            </a:r>
            <a:r>
              <a:rPr lang="en-US" sz="800" dirty="0" smtClean="0"/>
              <a:t>quantities. Rebucketing is carried out according to the values entered in the Req Sched Days, Req Sched Weeks, Req Sched Months fields (set in Scheduled Order Maintenance).</a:t>
            </a:r>
            <a:br>
              <a:rPr lang="en-US" sz="800" dirty="0" smtClean="0"/>
            </a:br>
            <a:endParaRPr lang="en-US" sz="800" dirty="0" smtClean="0"/>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sz="800" dirty="0" smtClean="0"/>
              <a:t>Creates a new active RSS.</a:t>
            </a:r>
          </a:p>
          <a:p>
            <a:pPr marL="685800" marR="0" lvl="1" indent="-228600" algn="l" defTabSz="914400" rtl="0" eaLnBrk="0" fontAlgn="base" latinLnBrk="0" hangingPunct="0">
              <a:lnSpc>
                <a:spcPct val="100000"/>
              </a:lnSpc>
              <a:spcBef>
                <a:spcPct val="30000"/>
              </a:spcBef>
              <a:spcAft>
                <a:spcPct val="0"/>
              </a:spcAft>
              <a:buClrTx/>
              <a:buSzTx/>
              <a:buFont typeface="+mj-lt"/>
              <a:buAutoNum type="alphaLcPeriod"/>
              <a:tabLst/>
              <a:defRPr/>
            </a:pPr>
            <a:r>
              <a:rPr lang="en-US" sz="800" dirty="0" smtClean="0"/>
              <a:t>Assigns a release ID.</a:t>
            </a:r>
          </a:p>
          <a:p>
            <a:pPr marL="685800" marR="0" lvl="1" indent="-228600" algn="l" defTabSz="914400" rtl="0" eaLnBrk="0" fontAlgn="base" latinLnBrk="0" hangingPunct="0">
              <a:lnSpc>
                <a:spcPct val="100000"/>
              </a:lnSpc>
              <a:spcBef>
                <a:spcPct val="30000"/>
              </a:spcBef>
              <a:spcAft>
                <a:spcPct val="0"/>
              </a:spcAft>
              <a:buClrTx/>
              <a:buSzTx/>
              <a:buFont typeface="+mj-lt"/>
              <a:buAutoNum type="alphaLcPeriod"/>
              <a:tabLst/>
              <a:defRPr/>
            </a:pPr>
            <a:r>
              <a:rPr lang="en-US" sz="800" dirty="0" smtClean="0"/>
              <a:t>Displays quantities and dates.</a:t>
            </a:r>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b="1" dirty="0" smtClean="0"/>
              <a:t>Note: </a:t>
            </a:r>
            <a:r>
              <a:rPr lang="en-US" sz="1200" kern="1200" dirty="0" smtClean="0">
                <a:solidFill>
                  <a:schemeClr val="tx1"/>
                </a:solidFill>
                <a:latin typeface="Times New Roman" pitchFamily="18" charset="0"/>
                <a:ea typeface="+mn-ea"/>
                <a:cs typeface="+mn-cs"/>
              </a:rPr>
              <a:t>For information on the customer invoice and account receivable processes</a:t>
            </a:r>
            <a:r>
              <a:rPr lang="en-US" sz="1200" b="0" kern="1200" baseline="0" dirty="0" smtClean="0">
                <a:solidFill>
                  <a:schemeClr val="tx1"/>
                </a:solidFill>
                <a:latin typeface="Times New Roman" pitchFamily="18" charset="0"/>
                <a:ea typeface="+mn-ea"/>
                <a:cs typeface="+mn-cs"/>
              </a:rPr>
              <a:t>, see Processing Invoices and Receivables.</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69</a:t>
            </a:fld>
            <a:endParaRPr 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baseline="0" dirty="0" smtClean="0"/>
              <a:t>Pre-shipper and Shipper</a:t>
            </a:r>
          </a:p>
          <a:p>
            <a:r>
              <a:rPr lang="en-US" dirty="0" smtClean="0"/>
              <a:t>The system distinguishes between pre-shippers and shippers to accommodate businesses that number shipments consecutively. If consecutive numbering of shipments is important in your business, always create pre-shippers first.</a:t>
            </a:r>
          </a:p>
          <a:p>
            <a:endParaRPr lang="en-US" baseline="0" dirty="0" smtClean="0"/>
          </a:p>
          <a:p>
            <a:pPr>
              <a:buFont typeface="Arial" pitchFamily="34" charset="0"/>
              <a:buChar char="•"/>
            </a:pPr>
            <a:r>
              <a:rPr lang="en-US" baseline="0" dirty="0" smtClean="0"/>
              <a:t>To create pre-shippers in batches, use Picklist/Pre-Shipper -  Automatic.</a:t>
            </a:r>
          </a:p>
          <a:p>
            <a:pPr>
              <a:buFont typeface="Arial" pitchFamily="34" charset="0"/>
              <a:buChar char="•"/>
            </a:pPr>
            <a:r>
              <a:rPr lang="en-US" baseline="0" dirty="0" smtClean="0"/>
              <a:t>To create one pre-shipper or shipper at a time, use Pre-Shipper/Shipper Workbench.</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70</a:t>
            </a:fld>
            <a:endParaRPr 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71</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Sales Quote: </a:t>
            </a:r>
            <a:r>
              <a:rPr lang="en-US" b="0" dirty="0" smtClean="0"/>
              <a:t>Also</a:t>
            </a:r>
            <a:r>
              <a:rPr lang="en-US" b="0" baseline="0" dirty="0" smtClean="0"/>
              <a:t> called sales quotation, is </a:t>
            </a:r>
            <a:r>
              <a:rPr lang="en-US" sz="1200" kern="1200" baseline="0" dirty="0" smtClean="0">
                <a:solidFill>
                  <a:schemeClr val="tx1"/>
                </a:solidFill>
                <a:latin typeface="Times New Roman" pitchFamily="18" charset="0"/>
                <a:ea typeface="+mn-ea"/>
                <a:cs typeface="+mn-cs"/>
              </a:rPr>
              <a:t>a commitment to sell a customer certain items at a certain price.</a:t>
            </a:r>
            <a:r>
              <a:rPr lang="en-US" dirty="0" smtClean="0"/>
              <a: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Sales Order:</a:t>
            </a:r>
            <a:r>
              <a:rPr lang="en-US" dirty="0" smtClean="0"/>
              <a:t> </a:t>
            </a:r>
            <a:r>
              <a:rPr lang="en-US" sz="1200" b="0" i="0" kern="1200" dirty="0" smtClean="0">
                <a:solidFill>
                  <a:schemeClr val="tx1"/>
                </a:solidFill>
                <a:latin typeface="Times New Roman" pitchFamily="18" charset="0"/>
                <a:ea typeface="+mn-ea"/>
                <a:cs typeface="+mn-cs"/>
              </a:rPr>
              <a:t>An agreement to provide a customer with a quantity of a certain item or items at a set price by a set date.</a:t>
            </a: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Customer Scheduled Order:</a:t>
            </a:r>
            <a:r>
              <a:rPr lang="en-US" b="0" dirty="0" smtClean="0"/>
              <a:t>  </a:t>
            </a:r>
            <a:r>
              <a:rPr lang="en-US" sz="1200" b="0" i="0" kern="1200" dirty="0" smtClean="0">
                <a:solidFill>
                  <a:schemeClr val="tx1"/>
                </a:solidFill>
                <a:latin typeface="Times New Roman" pitchFamily="18" charset="0"/>
                <a:ea typeface="+mn-ea"/>
                <a:cs typeface="+mn-cs"/>
              </a:rPr>
              <a:t>A cumulative, schedule-driven sales order from a customer with multiple line items from which releases of shipments are issued.</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0" i="0" kern="1200" baseline="0" dirty="0" smtClean="0">
              <a:solidFill>
                <a:schemeClr val="tx1"/>
              </a:solidFill>
              <a:latin typeface="Times New Roman" pitchFamily="18" charset="0"/>
              <a:ea typeface="+mn-ea"/>
              <a:cs typeface="+mn-cs"/>
            </a:endParaRPr>
          </a:p>
          <a:p>
            <a:r>
              <a:rPr lang="en-US" sz="1200" b="1" i="0" kern="1200" baseline="0" dirty="0" smtClean="0">
                <a:solidFill>
                  <a:schemeClr val="tx1"/>
                </a:solidFill>
                <a:latin typeface="Times New Roman" pitchFamily="18" charset="0"/>
                <a:ea typeface="+mn-ea"/>
                <a:cs typeface="+mn-cs"/>
              </a:rPr>
              <a:t>Allocation: </a:t>
            </a:r>
            <a:r>
              <a:rPr lang="en-US" sz="1200" kern="1200" baseline="0" dirty="0" smtClean="0">
                <a:solidFill>
                  <a:schemeClr val="tx1"/>
                </a:solidFill>
                <a:latin typeface="Times New Roman" pitchFamily="18" charset="0"/>
                <a:ea typeface="+mn-ea"/>
                <a:cs typeface="+mn-cs"/>
              </a:rPr>
              <a:t>The act of reserving inventory for a specific purpose. It does not name specific inventory, and no physical movement of inventory takes place.</a:t>
            </a:r>
            <a:endParaRPr lang="en-US" sz="1200" b="1" i="0" kern="1200" baseline="0" dirty="0" smtClean="0">
              <a:solidFill>
                <a:schemeClr val="tx1"/>
              </a:solidFill>
              <a:latin typeface="Times New Roman" pitchFamily="18"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b="0" i="0" kern="1200" baseline="0" dirty="0" smtClean="0">
              <a:solidFill>
                <a:schemeClr val="tx1"/>
              </a:solidFill>
              <a:latin typeface="Times New Roman" pitchFamily="18" charset="0"/>
              <a:ea typeface="+mn-ea"/>
              <a:cs typeface="+mn-cs"/>
            </a:endParaRPr>
          </a:p>
          <a:p>
            <a:r>
              <a:rPr lang="en-US" sz="1200" b="1" i="0" kern="1200" baseline="0" dirty="0" smtClean="0">
                <a:solidFill>
                  <a:schemeClr val="tx1"/>
                </a:solidFill>
                <a:latin typeface="Times New Roman" pitchFamily="18" charset="0"/>
                <a:ea typeface="+mn-ea"/>
                <a:cs typeface="+mn-cs"/>
              </a:rPr>
              <a:t>Pre-Shipper: </a:t>
            </a:r>
            <a:r>
              <a:rPr lang="en-US" sz="1200" kern="1200" baseline="0" dirty="0" smtClean="0">
                <a:solidFill>
                  <a:schemeClr val="tx1"/>
                </a:solidFill>
                <a:latin typeface="Times New Roman" pitchFamily="18" charset="0"/>
                <a:ea typeface="+mn-ea"/>
                <a:cs typeface="+mn-cs"/>
              </a:rPr>
              <a:t>A preliminary and temporary shipper created either automatically from detailed allocation, or manually using the Pre-Shipper/Shipper Workbench. Pre-shippers are also referred to as </a:t>
            </a:r>
            <a:r>
              <a:rPr lang="en-US" sz="1200" i="1" kern="1200" baseline="0" dirty="0" smtClean="0">
                <a:solidFill>
                  <a:schemeClr val="tx1"/>
                </a:solidFill>
                <a:latin typeface="Times New Roman" pitchFamily="18" charset="0"/>
                <a:ea typeface="+mn-ea"/>
                <a:cs typeface="+mn-cs"/>
              </a:rPr>
              <a:t>picklists.</a:t>
            </a:r>
          </a:p>
          <a:p>
            <a:endParaRPr lang="en-US" sz="1200" b="1" i="1" kern="1200" baseline="0" dirty="0" smtClean="0">
              <a:solidFill>
                <a:schemeClr val="tx1"/>
              </a:solidFill>
              <a:latin typeface="Times New Roman" pitchFamily="18" charset="0"/>
              <a:ea typeface="+mn-ea"/>
              <a:cs typeface="+mn-cs"/>
            </a:endParaRPr>
          </a:p>
          <a:p>
            <a:r>
              <a:rPr lang="en-US" sz="1200" b="1" i="0" kern="1200" baseline="0" dirty="0" smtClean="0">
                <a:solidFill>
                  <a:schemeClr val="tx1"/>
                </a:solidFill>
                <a:latin typeface="Times New Roman" pitchFamily="18" charset="0"/>
                <a:ea typeface="+mn-ea"/>
                <a:cs typeface="+mn-cs"/>
              </a:rPr>
              <a:t>Shipper: </a:t>
            </a:r>
            <a:r>
              <a:rPr lang="en-US" sz="1200" b="0" i="0" kern="1200" dirty="0" smtClean="0">
                <a:solidFill>
                  <a:schemeClr val="tx1"/>
                </a:solidFill>
                <a:latin typeface="Times New Roman" pitchFamily="18" charset="0"/>
                <a:ea typeface="+mn-ea"/>
                <a:cs typeface="+mn-cs"/>
              </a:rPr>
              <a:t>A supplier document that issues and structures shipments. It is sent to the customer as an ASN. It identifies items and, optionally, all containers by individual shipment. The shipper constitutes the master container.</a:t>
            </a:r>
          </a:p>
          <a:p>
            <a:endParaRPr lang="en-US" sz="1200" b="0" i="0" kern="1200" dirty="0" smtClean="0">
              <a:solidFill>
                <a:schemeClr val="tx1"/>
              </a:solidFill>
              <a:latin typeface="Times New Roman" pitchFamily="18" charset="0"/>
              <a:ea typeface="+mn-ea"/>
              <a:cs typeface="+mn-cs"/>
            </a:endParaRPr>
          </a:p>
          <a:p>
            <a:r>
              <a:rPr lang="en-US" sz="1200" b="1" i="0" kern="1200" dirty="0" smtClean="0">
                <a:solidFill>
                  <a:schemeClr val="tx1"/>
                </a:solidFill>
                <a:latin typeface="Times New Roman" pitchFamily="18" charset="0"/>
                <a:ea typeface="+mn-ea"/>
                <a:cs typeface="+mn-cs"/>
              </a:rPr>
              <a:t>Customer Invoice: </a:t>
            </a:r>
            <a:r>
              <a:rPr lang="en-US" sz="1200" b="0" i="0" kern="1200" dirty="0" smtClean="0">
                <a:solidFill>
                  <a:schemeClr val="tx1"/>
                </a:solidFill>
                <a:latin typeface="Times New Roman" pitchFamily="18" charset="0"/>
                <a:ea typeface="+mn-ea"/>
                <a:cs typeface="+mn-cs"/>
              </a:rPr>
              <a:t>The accounting record for an invoice that was generated in the Sales Orders/Invoices module, or was manually entered in the Accounts Receivable module. You must define different daybook codes to ensure that separate numbering is used for manually entered invoices as opposed to invoices posted from the Sales Orders/Invoices module.</a:t>
            </a:r>
          </a:p>
          <a:p>
            <a:endParaRPr lang="en-US" sz="1200" b="0" i="0" kern="1200" dirty="0" smtClean="0">
              <a:solidFill>
                <a:schemeClr val="tx1"/>
              </a:solidFill>
              <a:latin typeface="Times New Roman" pitchFamily="18" charset="0"/>
              <a:ea typeface="+mn-ea"/>
              <a:cs typeface="+mn-cs"/>
            </a:endParaRPr>
          </a:p>
          <a:p>
            <a:r>
              <a:rPr lang="en-US" sz="1200" b="1" i="0" kern="1200" dirty="0" smtClean="0">
                <a:solidFill>
                  <a:schemeClr val="tx1"/>
                </a:solidFill>
                <a:latin typeface="Times New Roman" pitchFamily="18" charset="0"/>
                <a:ea typeface="+mn-ea"/>
                <a:cs typeface="+mn-cs"/>
              </a:rPr>
              <a:t>Note:</a:t>
            </a:r>
            <a:r>
              <a:rPr lang="en-US" sz="1200" b="1" i="0" kern="1200" baseline="0" dirty="0" smtClean="0">
                <a:solidFill>
                  <a:schemeClr val="tx1"/>
                </a:solidFill>
                <a:latin typeface="Times New Roman" pitchFamily="18" charset="0"/>
                <a:ea typeface="+mn-ea"/>
                <a:cs typeface="+mn-cs"/>
              </a:rPr>
              <a:t> </a:t>
            </a:r>
            <a:r>
              <a:rPr lang="en-US" sz="1200" b="0" i="0" kern="1200" baseline="0" dirty="0" smtClean="0">
                <a:solidFill>
                  <a:schemeClr val="tx1"/>
                </a:solidFill>
                <a:latin typeface="Times New Roman" pitchFamily="18" charset="0"/>
                <a:ea typeface="+mn-ea"/>
                <a:cs typeface="+mn-cs"/>
              </a:rPr>
              <a:t>For more terminology, see QAD Glossary in the QAD Document Library.</a:t>
            </a:r>
            <a:endParaRPr lang="en-US" b="1" i="1"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8</a:t>
            </a:fld>
            <a:endParaRPr 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72</a:t>
            </a:fld>
            <a:endParaRPr 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73</a:t>
            </a:fld>
            <a:endParaRPr 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74</a:t>
            </a:fld>
            <a:endParaRPr 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75</a:t>
            </a:fld>
            <a:endParaRPr 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baseline="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76</a:t>
            </a:fld>
            <a:endParaRPr 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During the process of confirming the shipper, the system:</a:t>
            </a:r>
            <a:br>
              <a:rPr lang="en-US" baseline="0" dirty="0" smtClean="0"/>
            </a:br>
            <a:endParaRPr lang="en-US" baseline="0" dirty="0" smtClean="0"/>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aseline="0" dirty="0" smtClean="0"/>
              <a:t> Decreases finished goods inventory</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aseline="0" dirty="0" smtClean="0"/>
              <a:t> Uses the requirement quantity to increase the cumulative shipped quantity</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aseline="0" dirty="0" smtClean="0"/>
              <a:t> Decreases the net requirement for the order line item</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aseline="0" dirty="0" smtClean="0"/>
              <a:t> Updates general ledger (GL) accounts</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77</a:t>
            </a:fld>
            <a:endParaRPr 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aseline="0" dirty="0" smtClean="0"/>
              <a:t>In the browse, you can:</a:t>
            </a:r>
            <a:br>
              <a:rPr lang="en-US" baseline="0" dirty="0" smtClean="0"/>
            </a:br>
            <a:endParaRPr lang="en-US" baseline="0" dirty="0" smtClean="0"/>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aseline="0" dirty="0" smtClean="0"/>
              <a:t> View the pre-shippers/shippers</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aseline="0" dirty="0" smtClean="0"/>
              <a:t> Confirm the selected pre-shippers/shippers</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aseline="0" dirty="0" smtClean="0"/>
              <a:t> Call out relevant programs against the selected record by right-clicking</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78</a:t>
            </a:fld>
            <a:endParaRPr 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F61D1C2A-C2F2-4ACE-A974-361F1A1D843F}" type="slidenum">
              <a:rPr lang="en-US" smtClean="0"/>
              <a:pPr/>
              <a:t>79</a:t>
            </a:fld>
            <a:endParaRPr lang="en-US" dirty="0" smtClean="0"/>
          </a:p>
        </p:txBody>
      </p:sp>
      <p:sp>
        <p:nvSpPr>
          <p:cNvPr id="15565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565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b="1" dirty="0" smtClean="0"/>
              <a:t>Exercise 1: Setting Up and Processing Schedules</a:t>
            </a:r>
            <a:endParaRPr lang="en-US" b="1" baseline="0" dirty="0" smtClean="0"/>
          </a:p>
          <a:p>
            <a:endParaRPr lang="en-US" b="1" baseline="0" dirty="0" smtClean="0"/>
          </a:p>
          <a:p>
            <a:pPr marL="228600" marR="0" lvl="0" indent="-228600" algn="l" defTabSz="914400" rtl="0" eaLnBrk="0" fontAlgn="base" latinLnBrk="0" hangingPunct="0">
              <a:lnSpc>
                <a:spcPct val="100000"/>
              </a:lnSpc>
              <a:spcBef>
                <a:spcPct val="30000"/>
              </a:spcBef>
              <a:spcAft>
                <a:spcPct val="0"/>
              </a:spcAft>
              <a:buClrTx/>
              <a:buSzTx/>
              <a:buFontTx/>
              <a:buAutoNum type="arabicPeriod"/>
              <a:tabLst/>
              <a:defRPr/>
            </a:pPr>
            <a:r>
              <a:rPr lang="en-US" sz="1200" kern="1200" dirty="0" smtClean="0">
                <a:solidFill>
                  <a:schemeClr val="tx1"/>
                </a:solidFill>
                <a:latin typeface="Times New Roman" pitchFamily="18" charset="0"/>
                <a:ea typeface="+mn-ea"/>
                <a:cs typeface="+mn-cs"/>
              </a:rPr>
              <a:t>Create a customer scheduled orders using the following information:</a:t>
            </a:r>
          </a:p>
          <a:p>
            <a:pPr marL="685800" marR="0" lvl="1" indent="-22860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baseline="0" dirty="0" smtClean="0">
                <a:solidFill>
                  <a:schemeClr val="tx1"/>
                </a:solidFill>
                <a:latin typeface="Times New Roman" pitchFamily="18" charset="0"/>
                <a:ea typeface="+mn-ea"/>
                <a:cs typeface="+mn-cs"/>
              </a:rPr>
              <a:t>Order Information:</a:t>
            </a:r>
            <a:br>
              <a:rPr lang="en-US" sz="1200" kern="1200" baseline="0" dirty="0" smtClean="0">
                <a:solidFill>
                  <a:schemeClr val="tx1"/>
                </a:solidFill>
                <a:latin typeface="Times New Roman" pitchFamily="18" charset="0"/>
                <a:ea typeface="+mn-ea"/>
                <a:cs typeface="+mn-cs"/>
              </a:rPr>
            </a:br>
            <a:r>
              <a:rPr lang="en-US" sz="1200" kern="1200" dirty="0" smtClean="0">
                <a:solidFill>
                  <a:schemeClr val="tx1"/>
                </a:solidFill>
                <a:latin typeface="Times New Roman" pitchFamily="18" charset="0"/>
                <a:ea typeface="+mn-ea"/>
                <a:cs typeface="+mn-cs"/>
              </a:rPr>
              <a:t>Ship-From: 10-200</a:t>
            </a:r>
            <a:br>
              <a:rPr lang="en-US" sz="1200" kern="1200" dirty="0" smtClean="0">
                <a:solidFill>
                  <a:schemeClr val="tx1"/>
                </a:solidFill>
                <a:latin typeface="Times New Roman" pitchFamily="18" charset="0"/>
                <a:ea typeface="+mn-ea"/>
                <a:cs typeface="+mn-cs"/>
              </a:rPr>
            </a:br>
            <a:r>
              <a:rPr lang="en-US" sz="1200" kern="1200" dirty="0" smtClean="0">
                <a:solidFill>
                  <a:schemeClr val="tx1"/>
                </a:solidFill>
                <a:latin typeface="Times New Roman" pitchFamily="18" charset="0"/>
                <a:ea typeface="+mn-ea"/>
                <a:cs typeface="+mn-cs"/>
              </a:rPr>
              <a:t>Ship-To:</a:t>
            </a:r>
            <a:r>
              <a:rPr lang="en-US" sz="1200" kern="1200" baseline="0" dirty="0" smtClean="0">
                <a:solidFill>
                  <a:schemeClr val="tx1"/>
                </a:solidFill>
                <a:latin typeface="Times New Roman" pitchFamily="18" charset="0"/>
                <a:ea typeface="+mn-ea"/>
                <a:cs typeface="+mn-cs"/>
              </a:rPr>
              <a:t> 10C1002</a:t>
            </a:r>
            <a:br>
              <a:rPr lang="en-US" sz="1200" kern="1200" baseline="0" dirty="0" smtClean="0">
                <a:solidFill>
                  <a:schemeClr val="tx1"/>
                </a:solidFill>
                <a:latin typeface="Times New Roman" pitchFamily="18" charset="0"/>
                <a:ea typeface="+mn-ea"/>
                <a:cs typeface="+mn-cs"/>
              </a:rPr>
            </a:br>
            <a:r>
              <a:rPr lang="en-US" sz="1200" kern="1200" baseline="0" dirty="0" smtClean="0">
                <a:solidFill>
                  <a:schemeClr val="tx1"/>
                </a:solidFill>
                <a:latin typeface="Times New Roman" pitchFamily="18" charset="0"/>
                <a:ea typeface="+mn-ea"/>
                <a:cs typeface="+mn-cs"/>
              </a:rPr>
              <a:t>Ship Via: FEDX</a:t>
            </a:r>
          </a:p>
          <a:p>
            <a:pPr marL="685800" marR="0" lvl="1" indent="-22860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baseline="0" dirty="0" smtClean="0">
                <a:solidFill>
                  <a:schemeClr val="tx1"/>
                </a:solidFill>
                <a:latin typeface="Times New Roman" pitchFamily="18" charset="0"/>
                <a:ea typeface="+mn-ea"/>
                <a:cs typeface="+mn-cs"/>
              </a:rPr>
              <a:t>Line 1</a:t>
            </a:r>
            <a:br>
              <a:rPr lang="en-US" sz="1200" kern="1200" baseline="0" dirty="0" smtClean="0">
                <a:solidFill>
                  <a:schemeClr val="tx1"/>
                </a:solidFill>
                <a:latin typeface="Times New Roman" pitchFamily="18" charset="0"/>
                <a:ea typeface="+mn-ea"/>
                <a:cs typeface="+mn-cs"/>
              </a:rPr>
            </a:br>
            <a:r>
              <a:rPr lang="en-US" sz="1200" kern="1200" baseline="0" dirty="0" smtClean="0">
                <a:solidFill>
                  <a:schemeClr val="tx1"/>
                </a:solidFill>
                <a:latin typeface="Times New Roman" pitchFamily="18" charset="0"/>
                <a:ea typeface="+mn-ea"/>
                <a:cs typeface="+mn-cs"/>
              </a:rPr>
              <a:t>Item Number: 02200</a:t>
            </a:r>
            <a:br>
              <a:rPr lang="en-US" sz="1200" kern="1200" baseline="0" dirty="0" smtClean="0">
                <a:solidFill>
                  <a:schemeClr val="tx1"/>
                </a:solidFill>
                <a:latin typeface="Times New Roman" pitchFamily="18" charset="0"/>
                <a:ea typeface="+mn-ea"/>
                <a:cs typeface="+mn-cs"/>
              </a:rPr>
            </a:br>
            <a:r>
              <a:rPr lang="en-US" sz="1200" kern="1200" baseline="0" dirty="0" smtClean="0">
                <a:solidFill>
                  <a:schemeClr val="tx1"/>
                </a:solidFill>
                <a:latin typeface="Times New Roman" pitchFamily="18" charset="0"/>
                <a:ea typeface="+mn-ea"/>
                <a:cs typeface="+mn-cs"/>
              </a:rPr>
              <a:t>Netting Logic: 3</a:t>
            </a:r>
          </a:p>
          <a:p>
            <a:pPr marL="685800" marR="0" lvl="1" indent="-22860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baseline="0" dirty="0" smtClean="0">
                <a:solidFill>
                  <a:schemeClr val="tx1"/>
                </a:solidFill>
                <a:latin typeface="Times New Roman" pitchFamily="18" charset="0"/>
                <a:ea typeface="+mn-ea"/>
                <a:cs typeface="+mn-cs"/>
              </a:rPr>
              <a:t>Line 2</a:t>
            </a:r>
            <a:br>
              <a:rPr lang="en-US" sz="1200" kern="1200" baseline="0" dirty="0" smtClean="0">
                <a:solidFill>
                  <a:schemeClr val="tx1"/>
                </a:solidFill>
                <a:latin typeface="Times New Roman" pitchFamily="18" charset="0"/>
                <a:ea typeface="+mn-ea"/>
                <a:cs typeface="+mn-cs"/>
              </a:rPr>
            </a:br>
            <a:r>
              <a:rPr lang="en-US" sz="1200" kern="1200" baseline="0" dirty="0" smtClean="0">
                <a:solidFill>
                  <a:schemeClr val="tx1"/>
                </a:solidFill>
                <a:latin typeface="Times New Roman" pitchFamily="18" charset="0"/>
                <a:ea typeface="+mn-ea"/>
                <a:cs typeface="+mn-cs"/>
              </a:rPr>
              <a:t>Item Number: 02005</a:t>
            </a:r>
            <a:br>
              <a:rPr lang="en-US" sz="1200" kern="1200" baseline="0" dirty="0" smtClean="0">
                <a:solidFill>
                  <a:schemeClr val="tx1"/>
                </a:solidFill>
                <a:latin typeface="Times New Roman" pitchFamily="18" charset="0"/>
                <a:ea typeface="+mn-ea"/>
                <a:cs typeface="+mn-cs"/>
              </a:rPr>
            </a:br>
            <a:r>
              <a:rPr lang="en-US" sz="1200" kern="1200" baseline="0" dirty="0" smtClean="0">
                <a:solidFill>
                  <a:schemeClr val="tx1"/>
                </a:solidFill>
                <a:latin typeface="Times New Roman" pitchFamily="18" charset="0"/>
                <a:ea typeface="+mn-ea"/>
                <a:cs typeface="+mn-cs"/>
              </a:rPr>
              <a:t>Netting Logic: 3</a:t>
            </a:r>
          </a:p>
          <a:p>
            <a:pPr marL="228600" marR="0" lvl="0" indent="-228600" algn="l" defTabSz="914400" rtl="0" eaLnBrk="0" fontAlgn="base" latinLnBrk="0" hangingPunct="0">
              <a:lnSpc>
                <a:spcPct val="100000"/>
              </a:lnSpc>
              <a:spcBef>
                <a:spcPct val="30000"/>
              </a:spcBef>
              <a:spcAft>
                <a:spcPct val="0"/>
              </a:spcAft>
              <a:buClrTx/>
              <a:buSzTx/>
              <a:buFont typeface="Arial" pitchFamily="34" charset="0"/>
              <a:buNone/>
              <a:tabLst/>
              <a:defRPr/>
            </a:pPr>
            <a:endParaRPr lang="en-US" sz="1200" kern="1200" baseline="0" dirty="0" smtClean="0">
              <a:solidFill>
                <a:schemeClr val="tx1"/>
              </a:solidFill>
              <a:latin typeface="Times New Roman" pitchFamily="18" charset="0"/>
              <a:ea typeface="+mn-ea"/>
              <a:cs typeface="+mn-cs"/>
            </a:endParaRPr>
          </a:p>
          <a:p>
            <a:pPr marL="228600" marR="0" lvl="0" indent="-22860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latin typeface="Times New Roman" pitchFamily="18" charset="0"/>
                <a:ea typeface="+mn-ea"/>
                <a:cs typeface="+mn-cs"/>
              </a:rPr>
              <a:t>Do not create a customer item number and do not copy data from another order line for the items.</a:t>
            </a:r>
          </a:p>
          <a:p>
            <a:pPr marL="228600" marR="0" lvl="0" indent="-22860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latin typeface="Times New Roman" pitchFamily="18" charset="0"/>
                <a:ea typeface="+mn-ea"/>
                <a:cs typeface="+mn-cs"/>
              </a:rPr>
              <a:t>Record the order number, which you will use to generate RSS and pre-shippers.</a:t>
            </a:r>
            <a:endParaRPr lang="en-US" sz="1200" kern="1200" dirty="0" smtClean="0">
              <a:solidFill>
                <a:schemeClr val="tx1"/>
              </a:solidFill>
              <a:latin typeface="Times New Roman" pitchFamily="18"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228600" marR="0" lvl="0" indent="-228600" algn="l" defTabSz="914400" rtl="0" eaLnBrk="0" fontAlgn="base" latinLnBrk="0" hangingPunct="0">
              <a:lnSpc>
                <a:spcPct val="100000"/>
              </a:lnSpc>
              <a:spcBef>
                <a:spcPct val="30000"/>
              </a:spcBef>
              <a:spcAft>
                <a:spcPct val="0"/>
              </a:spcAft>
              <a:buClrTx/>
              <a:buSzTx/>
              <a:buFont typeface="+mj-lt"/>
              <a:buAutoNum type="arabicPeriod" startAt="2"/>
              <a:tabLst/>
              <a:defRPr/>
            </a:pPr>
            <a:r>
              <a:rPr lang="en-US" sz="1200" kern="1200" dirty="0" smtClean="0">
                <a:solidFill>
                  <a:schemeClr val="tx1"/>
                </a:solidFill>
                <a:latin typeface="Times New Roman" pitchFamily="18" charset="0"/>
                <a:ea typeface="+mn-ea"/>
                <a:cs typeface="+mn-cs"/>
              </a:rPr>
              <a:t>Manually add the customer ship schedules as a daily shipment of 100</a:t>
            </a:r>
            <a:r>
              <a:rPr lang="en-US" sz="1200" kern="1200" baseline="0" dirty="0" smtClean="0">
                <a:solidFill>
                  <a:schemeClr val="tx1"/>
                </a:solidFill>
                <a:latin typeface="Times New Roman" pitchFamily="18" charset="0"/>
                <a:ea typeface="+mn-ea"/>
                <a:cs typeface="+mn-cs"/>
              </a:rPr>
              <a:t> units of item 02200 and item 02005, respectively, for the next five workdays.</a:t>
            </a:r>
          </a:p>
          <a:p>
            <a:pPr marL="640080" marR="0" lvl="1"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dirty="0" smtClean="0">
                <a:solidFill>
                  <a:schemeClr val="tx1"/>
                </a:solidFill>
                <a:latin typeface="Times New Roman" pitchFamily="18" charset="0"/>
                <a:ea typeface="+mn-ea"/>
                <a:cs typeface="+mn-cs"/>
              </a:rPr>
              <a:t> Set the release ID to 001 and the Prior Cum Date to today’s date. </a:t>
            </a:r>
          </a:p>
          <a:p>
            <a:pPr marL="640080" marR="0" lvl="1"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dirty="0" smtClean="0">
                <a:solidFill>
                  <a:schemeClr val="tx1"/>
                </a:solidFill>
                <a:latin typeface="Times New Roman" pitchFamily="18" charset="0"/>
                <a:ea typeface="+mn-ea"/>
                <a:cs typeface="+mn-cs"/>
              </a:rPr>
              <a:t> Skip the Customer Receipts frame by clicking Back.</a:t>
            </a:r>
          </a:p>
          <a:p>
            <a:pPr marL="640080" marR="0" lvl="1"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dirty="0" smtClean="0">
                <a:solidFill>
                  <a:schemeClr val="tx1"/>
                </a:solidFill>
                <a:latin typeface="Times New Roman" pitchFamily="18" charset="0"/>
                <a:ea typeface="+mn-ea"/>
                <a:cs typeface="+mn-cs"/>
              </a:rPr>
              <a:t> Enter a daily </a:t>
            </a:r>
            <a:r>
              <a:rPr lang="en-US" sz="1200" kern="1200" baseline="0" dirty="0" smtClean="0">
                <a:solidFill>
                  <a:schemeClr val="tx1"/>
                </a:solidFill>
                <a:latin typeface="Times New Roman" pitchFamily="18" charset="0"/>
                <a:ea typeface="+mn-ea"/>
                <a:cs typeface="+mn-cs"/>
              </a:rPr>
              <a:t>schedule of 100 units for the next five days.</a:t>
            </a:r>
          </a:p>
          <a:p>
            <a:pPr marL="640080" marR="0" lvl="1"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baseline="0" dirty="0" smtClean="0">
                <a:solidFill>
                  <a:schemeClr val="tx1"/>
                </a:solidFill>
                <a:latin typeface="Times New Roman" pitchFamily="18" charset="0"/>
                <a:ea typeface="+mn-ea"/>
                <a:cs typeface="+mn-cs"/>
              </a:rPr>
              <a:t> Activate the schedules.</a:t>
            </a:r>
            <a:endParaRPr lang="en-US" sz="1200" kern="1200" dirty="0" smtClean="0">
              <a:solidFill>
                <a:schemeClr val="tx1"/>
              </a:solidFill>
              <a:latin typeface="Times New Roman" pitchFamily="18" charset="0"/>
              <a:ea typeface="+mn-ea"/>
              <a:cs typeface="+mn-cs"/>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200" kern="1200" dirty="0" smtClean="0">
              <a:solidFill>
                <a:schemeClr val="tx1"/>
              </a:solidFill>
              <a:latin typeface="Times New Roman" pitchFamily="18" charset="0"/>
              <a:ea typeface="+mn-ea"/>
              <a:cs typeface="+mn-cs"/>
            </a:endParaRPr>
          </a:p>
          <a:p>
            <a:pPr marL="228600" lvl="0" indent="-228600">
              <a:buFont typeface="+mj-lt"/>
              <a:buAutoNum type="arabicPeriod" startAt="3"/>
            </a:pPr>
            <a:r>
              <a:rPr lang="en-US" sz="1200" kern="1200" dirty="0" smtClean="0">
                <a:solidFill>
                  <a:schemeClr val="tx1"/>
                </a:solidFill>
                <a:latin typeface="Times New Roman" pitchFamily="18" charset="0"/>
                <a:ea typeface="+mn-ea"/>
                <a:cs typeface="+mn-cs"/>
              </a:rPr>
              <a:t>Update RSS for the two items using the </a:t>
            </a:r>
            <a:r>
              <a:rPr lang="en-US" sz="1200" kern="1200" baseline="0" dirty="0" smtClean="0">
                <a:solidFill>
                  <a:schemeClr val="tx1"/>
                </a:solidFill>
                <a:latin typeface="Times New Roman" pitchFamily="18" charset="0"/>
                <a:ea typeface="+mn-ea"/>
                <a:cs typeface="+mn-cs"/>
              </a:rPr>
              <a:t>ship schedules</a:t>
            </a:r>
            <a:r>
              <a:rPr lang="en-US" sz="1200" kern="1200" dirty="0" smtClean="0">
                <a:solidFill>
                  <a:schemeClr val="tx1"/>
                </a:solidFill>
                <a:latin typeface="Times New Roman" pitchFamily="18" charset="0"/>
                <a:ea typeface="+mn-ea"/>
                <a:cs typeface="+mn-cs"/>
              </a:rPr>
              <a:t>.</a:t>
            </a:r>
            <a:r>
              <a:rPr lang="en-US" sz="1200" kern="1200" baseline="0" dirty="0" smtClean="0">
                <a:solidFill>
                  <a:schemeClr val="tx1"/>
                </a:solidFill>
                <a:latin typeface="Times New Roman" pitchFamily="18" charset="0"/>
                <a:ea typeface="+mn-ea"/>
                <a:cs typeface="+mn-cs"/>
              </a:rPr>
              <a:t> </a:t>
            </a:r>
          </a:p>
          <a:p>
            <a:pPr marL="640080" lvl="1" indent="-182880">
              <a:buFont typeface="Arial" pitchFamily="34" charset="0"/>
              <a:buChar char="•"/>
            </a:pPr>
            <a:r>
              <a:rPr lang="en-US" sz="1200" kern="1200" baseline="0" dirty="0" smtClean="0">
                <a:solidFill>
                  <a:schemeClr val="tx1"/>
                </a:solidFill>
                <a:latin typeface="Times New Roman" pitchFamily="18" charset="0"/>
                <a:ea typeface="+mn-ea"/>
                <a:cs typeface="+mn-cs"/>
              </a:rPr>
              <a:t>Use the scheduled order number to filter out the items that you are going to update RSS for. </a:t>
            </a:r>
          </a:p>
          <a:p>
            <a:pPr marL="640080" lvl="1" indent="-182880">
              <a:buFont typeface="Arial" pitchFamily="34" charset="0"/>
              <a:buChar char="•"/>
            </a:pPr>
            <a:r>
              <a:rPr lang="en-US" sz="1200" kern="1200" baseline="0" dirty="0" smtClean="0">
                <a:solidFill>
                  <a:schemeClr val="tx1"/>
                </a:solidFill>
                <a:latin typeface="Times New Roman" pitchFamily="18" charset="0"/>
                <a:ea typeface="+mn-ea"/>
                <a:cs typeface="+mn-cs"/>
              </a:rPr>
              <a:t>Set to show the detail report</a:t>
            </a:r>
          </a:p>
          <a:p>
            <a:pPr marL="640080" lvl="1" indent="-182880">
              <a:buFont typeface="Arial" pitchFamily="34" charset="0"/>
              <a:buChar char="•"/>
            </a:pPr>
            <a:r>
              <a:rPr lang="en-US" sz="1200" kern="1200" baseline="0" dirty="0" smtClean="0">
                <a:solidFill>
                  <a:schemeClr val="tx1"/>
                </a:solidFill>
                <a:latin typeface="Times New Roman" pitchFamily="18" charset="0"/>
                <a:ea typeface="+mn-ea"/>
                <a:cs typeface="+mn-cs"/>
              </a:rPr>
              <a:t>Run this program in Update mode</a:t>
            </a:r>
          </a:p>
          <a:p>
            <a:pPr marL="640080" lvl="1" indent="-182880">
              <a:buFont typeface="Arial" pitchFamily="34" charset="0"/>
              <a:buChar char="•"/>
            </a:pPr>
            <a:r>
              <a:rPr lang="en-US" sz="1200" kern="1200" dirty="0" smtClean="0">
                <a:solidFill>
                  <a:schemeClr val="tx1"/>
                </a:solidFill>
                <a:latin typeface="Times New Roman" pitchFamily="18" charset="0"/>
                <a:ea typeface="+mn-ea"/>
                <a:cs typeface="+mn-cs"/>
              </a:rPr>
              <a:t>If needed, use Required Ship Schedule Maint (7.5.3) to modify the shipment schedules.</a:t>
            </a:r>
          </a:p>
          <a:p>
            <a:pPr lvl="0"/>
            <a:endParaRPr lang="en-US" sz="1200" kern="1200" dirty="0" smtClean="0">
              <a:solidFill>
                <a:schemeClr val="tx1"/>
              </a:solidFill>
              <a:latin typeface="Times New Roman" pitchFamily="18" charset="0"/>
              <a:ea typeface="+mn-ea"/>
              <a:cs typeface="+mn-cs"/>
            </a:endParaRPr>
          </a:p>
          <a:p>
            <a:pPr lvl="0"/>
            <a:r>
              <a:rPr lang="en-US" sz="1200" b="1" kern="1200" dirty="0" smtClean="0">
                <a:solidFill>
                  <a:schemeClr val="tx1"/>
                </a:solidFill>
                <a:latin typeface="Times New Roman" pitchFamily="18" charset="0"/>
                <a:ea typeface="+mn-ea"/>
                <a:cs typeface="+mn-cs"/>
              </a:rPr>
              <a:t>Exercise 2: Processing shipments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200" kern="1200" baseline="0" dirty="0" smtClean="0">
                <a:solidFill>
                  <a:schemeClr val="tx1"/>
                </a:solidFill>
                <a:latin typeface="Times New Roman" pitchFamily="18" charset="0"/>
                <a:ea typeface="+mn-ea"/>
                <a:cs typeface="+mn-cs"/>
              </a:rPr>
              <a:t>Assume that your customer needs 100 units of items 02200 and 02005 respectively. You are going to generate a pre-shipper for item 02200 and 02005 respectively, at 100 units for each.</a:t>
            </a:r>
          </a:p>
          <a:p>
            <a:pPr marL="228600" lvl="0" indent="-228600">
              <a:buAutoNum type="arabicPeriod"/>
            </a:pPr>
            <a:r>
              <a:rPr lang="en-US" sz="1200" kern="1200" dirty="0" smtClean="0">
                <a:solidFill>
                  <a:schemeClr val="tx1"/>
                </a:solidFill>
                <a:latin typeface="Times New Roman" pitchFamily="18" charset="0"/>
                <a:ea typeface="+mn-ea"/>
                <a:cs typeface="+mn-cs"/>
              </a:rPr>
              <a:t>In </a:t>
            </a:r>
            <a:r>
              <a:rPr lang="en-US" sz="1200" kern="1200" baseline="0" dirty="0" smtClean="0">
                <a:solidFill>
                  <a:schemeClr val="tx1"/>
                </a:solidFill>
                <a:latin typeface="Times New Roman" pitchFamily="18" charset="0"/>
                <a:ea typeface="+mn-ea"/>
                <a:cs typeface="+mn-cs"/>
              </a:rPr>
              <a:t>Pre-Shipper/Shipper Workbench, c</a:t>
            </a:r>
            <a:r>
              <a:rPr lang="en-US" sz="1200" kern="1200" dirty="0" smtClean="0">
                <a:solidFill>
                  <a:schemeClr val="tx1"/>
                </a:solidFill>
                <a:latin typeface="Times New Roman" pitchFamily="18" charset="0"/>
                <a:ea typeface="+mn-ea"/>
                <a:cs typeface="+mn-cs"/>
              </a:rPr>
              <a:t>reate a pre-shipper for </a:t>
            </a:r>
            <a:r>
              <a:rPr lang="en-US" sz="1200" kern="1200" baseline="0" dirty="0" smtClean="0">
                <a:solidFill>
                  <a:schemeClr val="tx1"/>
                </a:solidFill>
                <a:latin typeface="Times New Roman" pitchFamily="18" charset="0"/>
                <a:ea typeface="+mn-ea"/>
                <a:cs typeface="+mn-cs"/>
              </a:rPr>
              <a:t>100 units of item 02200 and record the pre-shipper number. </a:t>
            </a:r>
            <a:br>
              <a:rPr lang="en-US" sz="1200" kern="1200" baseline="0" dirty="0" smtClean="0">
                <a:solidFill>
                  <a:schemeClr val="tx1"/>
                </a:solidFill>
                <a:latin typeface="Times New Roman" pitchFamily="18" charset="0"/>
                <a:ea typeface="+mn-ea"/>
                <a:cs typeface="+mn-cs"/>
              </a:rPr>
            </a:br>
            <a:endParaRPr lang="en-US" sz="1200" kern="1200" baseline="0" dirty="0" smtClean="0">
              <a:solidFill>
                <a:schemeClr val="tx1"/>
              </a:solidFill>
              <a:latin typeface="Times New Roman" pitchFamily="18" charset="0"/>
              <a:ea typeface="+mn-ea"/>
              <a:cs typeface="+mn-cs"/>
            </a:endParaRPr>
          </a:p>
          <a:p>
            <a:pPr marL="228600" lvl="0" indent="-228600">
              <a:buAutoNum type="arabicPeriod"/>
            </a:pPr>
            <a:r>
              <a:rPr lang="en-US" sz="1200" kern="1200" dirty="0" smtClean="0">
                <a:solidFill>
                  <a:schemeClr val="tx1"/>
                </a:solidFill>
                <a:latin typeface="Times New Roman" pitchFamily="18" charset="0"/>
                <a:ea typeface="+mn-ea"/>
                <a:cs typeface="+mn-cs"/>
              </a:rPr>
              <a:t>In </a:t>
            </a:r>
            <a:r>
              <a:rPr lang="en-US" sz="1200" kern="1200" baseline="0" dirty="0" smtClean="0">
                <a:solidFill>
                  <a:schemeClr val="tx1"/>
                </a:solidFill>
                <a:latin typeface="Times New Roman" pitchFamily="18" charset="0"/>
                <a:ea typeface="+mn-ea"/>
                <a:cs typeface="+mn-cs"/>
              </a:rPr>
              <a:t>Pre-Shipper/Shipper Workbench, create a pre-shipper for 100 units of item 02005 and record the pre-shipper number.</a:t>
            </a:r>
            <a:br>
              <a:rPr lang="en-US" sz="120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Tips for creating pre-shippers:</a:t>
            </a:r>
          </a:p>
          <a:p>
            <a:pPr marL="685800" lvl="1" indent="-228600">
              <a:buFont typeface="Arial" pitchFamily="34" charset="0"/>
              <a:buChar char="•"/>
            </a:pPr>
            <a:r>
              <a:rPr lang="en-US" sz="1200" kern="1200" baseline="0" dirty="0" smtClean="0">
                <a:solidFill>
                  <a:schemeClr val="tx1"/>
                </a:solidFill>
                <a:latin typeface="Times New Roman" pitchFamily="18" charset="0"/>
                <a:ea typeface="+mn-ea"/>
                <a:cs typeface="+mn-cs"/>
              </a:rPr>
              <a:t>Use the scheduled order number to filter out the items to ship</a:t>
            </a:r>
          </a:p>
          <a:p>
            <a:pPr marL="685800" lvl="1" indent="-228600">
              <a:buFont typeface="Arial" pitchFamily="34" charset="0"/>
              <a:buChar char="•"/>
            </a:pPr>
            <a:r>
              <a:rPr lang="en-US" sz="1200" kern="1200" baseline="0" dirty="0" smtClean="0">
                <a:solidFill>
                  <a:schemeClr val="tx1"/>
                </a:solidFill>
                <a:latin typeface="Times New Roman" pitchFamily="18" charset="0"/>
                <a:ea typeface="+mn-ea"/>
                <a:cs typeface="+mn-cs"/>
              </a:rPr>
              <a:t>Press Insert on the keyboard to add items to the pre-shipper</a:t>
            </a:r>
          </a:p>
          <a:p>
            <a:pPr marL="685800" lvl="1" indent="-228600">
              <a:buFont typeface="Arial" pitchFamily="34" charset="0"/>
              <a:buChar char="•"/>
            </a:pPr>
            <a:r>
              <a:rPr lang="en-US" sz="1200" kern="1200" baseline="0" dirty="0" smtClean="0">
                <a:solidFill>
                  <a:schemeClr val="tx1"/>
                </a:solidFill>
                <a:latin typeface="Times New Roman" pitchFamily="18" charset="0"/>
                <a:ea typeface="+mn-ea"/>
                <a:cs typeface="+mn-cs"/>
              </a:rPr>
              <a:t>Enter a random number, such as 01, for the Lot/Serial field when prompted</a:t>
            </a:r>
          </a:p>
          <a:p>
            <a:pPr marL="685800" lvl="1" indent="-228600">
              <a:buFont typeface="Arial" pitchFamily="34" charset="0"/>
              <a:buChar char="•"/>
            </a:pPr>
            <a:r>
              <a:rPr lang="en-US" sz="1200" kern="1200" baseline="0" dirty="0" smtClean="0">
                <a:solidFill>
                  <a:schemeClr val="tx1"/>
                </a:solidFill>
                <a:latin typeface="Times New Roman" pitchFamily="18" charset="0"/>
                <a:ea typeface="+mn-ea"/>
                <a:cs typeface="+mn-cs"/>
              </a:rPr>
              <a:t>Click Back when the Consume Required Ship Schedule Requirements frame pops up</a:t>
            </a:r>
          </a:p>
          <a:p>
            <a:pPr marL="182880" lvl="1" indent="-182880">
              <a:buFont typeface="Arial" pitchFamily="34" charset="0"/>
              <a:buNone/>
            </a:pPr>
            <a:r>
              <a:rPr lang="en-US" sz="1200" kern="1200" baseline="0" dirty="0" smtClean="0">
                <a:solidFill>
                  <a:schemeClr val="tx1"/>
                </a:solidFill>
                <a:latin typeface="Times New Roman" pitchFamily="18" charset="0"/>
                <a:ea typeface="+mn-ea"/>
                <a:cs typeface="+mn-cs"/>
              </a:rPr>
              <a:t>      Since the two items have the same Ship-From ID and Ship-To/Stock, you want to ship them together using one shipper. </a:t>
            </a:r>
            <a:br>
              <a:rPr lang="en-US" sz="1200" kern="1200" baseline="0" dirty="0" smtClean="0">
                <a:solidFill>
                  <a:schemeClr val="tx1"/>
                </a:solidFill>
                <a:latin typeface="Times New Roman" pitchFamily="18" charset="0"/>
                <a:ea typeface="+mn-ea"/>
                <a:cs typeface="+mn-cs"/>
              </a:rPr>
            </a:br>
            <a:endParaRPr lang="en-US" sz="1200" kern="1200" baseline="0" dirty="0" smtClean="0">
              <a:solidFill>
                <a:schemeClr val="tx1"/>
              </a:solidFill>
              <a:latin typeface="Times New Roman" pitchFamily="18" charset="0"/>
              <a:ea typeface="+mn-ea"/>
              <a:cs typeface="+mn-cs"/>
            </a:endParaRPr>
          </a:p>
          <a:p>
            <a:pPr marL="228600" marR="0" lvl="1" indent="-228600" algn="l" defTabSz="914400" rtl="0" eaLnBrk="0" fontAlgn="base" latinLnBrk="0" hangingPunct="0">
              <a:lnSpc>
                <a:spcPct val="100000"/>
              </a:lnSpc>
              <a:spcBef>
                <a:spcPct val="30000"/>
              </a:spcBef>
              <a:spcAft>
                <a:spcPct val="0"/>
              </a:spcAft>
              <a:buClrTx/>
              <a:buSzTx/>
              <a:buFont typeface="+mj-lt"/>
              <a:buAutoNum type="arabicPeriod" startAt="3"/>
              <a:tabLst/>
              <a:defRPr/>
            </a:pPr>
            <a:r>
              <a:rPr lang="en-US" sz="1200" kern="1200" dirty="0" smtClean="0">
                <a:solidFill>
                  <a:schemeClr val="tx1"/>
                </a:solidFill>
                <a:latin typeface="Times New Roman" pitchFamily="18" charset="0"/>
                <a:ea typeface="+mn-ea"/>
                <a:cs typeface="+mn-cs"/>
              </a:rPr>
              <a:t>Merge the two pre-shippers created in Steps 1 and 2.</a:t>
            </a:r>
          </a:p>
          <a:p>
            <a:pPr marL="685800" lvl="1" indent="-228600">
              <a:buFont typeface="Arial" pitchFamily="34" charset="0"/>
              <a:buChar char="•"/>
            </a:pPr>
            <a:r>
              <a:rPr lang="en-US" sz="1200" kern="1200" baseline="0" dirty="0" smtClean="0">
                <a:solidFill>
                  <a:schemeClr val="tx1"/>
                </a:solidFill>
                <a:latin typeface="Times New Roman" pitchFamily="18" charset="0"/>
                <a:ea typeface="+mn-ea"/>
                <a:cs typeface="+mn-cs"/>
              </a:rPr>
              <a:t>Open the pre-shipper for item 02200 in Pre-Shipper/Shipper Workbench</a:t>
            </a:r>
          </a:p>
          <a:p>
            <a:pPr marL="685800" lvl="1" indent="-228600">
              <a:buFont typeface="Arial" pitchFamily="34" charset="0"/>
              <a:buChar char="•"/>
            </a:pPr>
            <a:r>
              <a:rPr lang="en-US" sz="1200" kern="1200" baseline="0" dirty="0" smtClean="0">
                <a:solidFill>
                  <a:schemeClr val="tx1"/>
                </a:solidFill>
                <a:latin typeface="Times New Roman" pitchFamily="18" charset="0"/>
                <a:ea typeface="+mn-ea"/>
                <a:cs typeface="+mn-cs"/>
              </a:rPr>
              <a:t>Select the Merge Other Pre-Shippers option</a:t>
            </a:r>
          </a:p>
          <a:p>
            <a:pPr marL="685800" lvl="1" indent="-228600">
              <a:buFont typeface="Arial" pitchFamily="34" charset="0"/>
              <a:buChar char="•"/>
            </a:pPr>
            <a:r>
              <a:rPr lang="en-US" sz="1200" kern="1200" baseline="0" dirty="0" smtClean="0">
                <a:solidFill>
                  <a:schemeClr val="tx1"/>
                </a:solidFill>
                <a:latin typeface="Times New Roman" pitchFamily="18" charset="0"/>
                <a:ea typeface="+mn-ea"/>
                <a:cs typeface="+mn-cs"/>
              </a:rPr>
              <a:t>Select the pre-shipper for item 02005 when you are prompted for the pre-shipper number to merge</a:t>
            </a:r>
          </a:p>
          <a:p>
            <a:pPr marL="685800" lvl="1" indent="-228600">
              <a:buFont typeface="Arial" pitchFamily="34" charset="0"/>
              <a:buChar char="•"/>
            </a:pPr>
            <a:r>
              <a:rPr lang="en-US" sz="1200" kern="1200" baseline="0" dirty="0" smtClean="0">
                <a:solidFill>
                  <a:schemeClr val="tx1"/>
                </a:solidFill>
                <a:latin typeface="Times New Roman" pitchFamily="18" charset="0"/>
                <a:ea typeface="+mn-ea"/>
                <a:cs typeface="+mn-cs"/>
              </a:rPr>
              <a:t>When merged, you cannot access the pre-shipper for item 02200 using its original pre-shipper number.</a:t>
            </a:r>
            <a:br>
              <a:rPr lang="en-US" sz="1200" kern="1200" baseline="0" dirty="0" smtClean="0">
                <a:solidFill>
                  <a:schemeClr val="tx1"/>
                </a:solidFill>
                <a:latin typeface="Times New Roman" pitchFamily="18" charset="0"/>
                <a:ea typeface="+mn-ea"/>
                <a:cs typeface="+mn-cs"/>
              </a:rPr>
            </a:br>
            <a:endParaRPr lang="en-US" sz="1200" kern="1200" dirty="0" smtClean="0">
              <a:solidFill>
                <a:schemeClr val="tx1"/>
              </a:solidFill>
              <a:latin typeface="Times New Roman" pitchFamily="18" charset="0"/>
              <a:ea typeface="+mn-ea"/>
              <a:cs typeface="+mn-cs"/>
            </a:endParaRPr>
          </a:p>
          <a:p>
            <a:pPr marL="228600" marR="0" lvl="1" indent="-228600" algn="l" defTabSz="914400" rtl="0" eaLnBrk="0" fontAlgn="base" latinLnBrk="0" hangingPunct="0">
              <a:lnSpc>
                <a:spcPct val="100000"/>
              </a:lnSpc>
              <a:spcBef>
                <a:spcPct val="30000"/>
              </a:spcBef>
              <a:spcAft>
                <a:spcPct val="0"/>
              </a:spcAft>
              <a:buClrTx/>
              <a:buSzTx/>
              <a:buFont typeface="+mj-lt"/>
              <a:buAutoNum type="arabicPeriod" startAt="4"/>
              <a:tabLst/>
              <a:defRPr/>
            </a:pPr>
            <a:r>
              <a:rPr lang="en-US" sz="1200" kern="1200" dirty="0" smtClean="0">
                <a:solidFill>
                  <a:schemeClr val="tx1"/>
                </a:solidFill>
                <a:latin typeface="Times New Roman" pitchFamily="18" charset="0"/>
                <a:ea typeface="+mn-ea"/>
                <a:cs typeface="+mn-cs"/>
              </a:rPr>
              <a:t>Confirm</a:t>
            </a:r>
            <a:r>
              <a:rPr lang="en-US" sz="1200" kern="1200" baseline="0" dirty="0" smtClean="0">
                <a:solidFill>
                  <a:schemeClr val="tx1"/>
                </a:solidFill>
                <a:latin typeface="Times New Roman" pitchFamily="18" charset="0"/>
                <a:ea typeface="+mn-ea"/>
                <a:cs typeface="+mn-cs"/>
              </a:rPr>
              <a:t> the pre-shipper to convert it into a shipper using Pre-Shipper/Shipper Confirm.</a:t>
            </a:r>
            <a:br>
              <a:rPr lang="en-US" sz="1200" kern="1200" baseline="0" dirty="0" smtClean="0">
                <a:solidFill>
                  <a:schemeClr val="tx1"/>
                </a:solidFill>
                <a:latin typeface="Times New Roman" pitchFamily="18" charset="0"/>
                <a:ea typeface="+mn-ea"/>
                <a:cs typeface="+mn-cs"/>
              </a:rPr>
            </a:br>
            <a:endParaRPr lang="en-US" sz="1200" kern="1200" dirty="0" smtClean="0">
              <a:solidFill>
                <a:schemeClr val="tx1"/>
              </a:solidFill>
              <a:latin typeface="Times New Roman" pitchFamily="18" charset="0"/>
              <a:ea typeface="+mn-ea"/>
              <a:cs typeface="+mn-cs"/>
            </a:endParaRPr>
          </a:p>
          <a:p>
            <a:pPr marL="228600" marR="0" lvl="1" indent="-228600" algn="l" defTabSz="914400" rtl="0" eaLnBrk="0" fontAlgn="base" latinLnBrk="0" hangingPunct="0">
              <a:lnSpc>
                <a:spcPct val="100000"/>
              </a:lnSpc>
              <a:spcBef>
                <a:spcPct val="30000"/>
              </a:spcBef>
              <a:spcAft>
                <a:spcPct val="0"/>
              </a:spcAft>
              <a:buClrTx/>
              <a:buSzTx/>
              <a:buFont typeface="+mj-lt"/>
              <a:buAutoNum type="arabicPeriod" startAt="4"/>
              <a:tabLst/>
              <a:defRPr/>
            </a:pPr>
            <a:r>
              <a:rPr lang="en-US" sz="1200" kern="1200" dirty="0" smtClean="0">
                <a:solidFill>
                  <a:schemeClr val="tx1"/>
                </a:solidFill>
                <a:latin typeface="Times New Roman" pitchFamily="18" charset="0"/>
                <a:ea typeface="+mn-ea"/>
                <a:cs typeface="+mn-cs"/>
              </a:rPr>
              <a:t>Confirm</a:t>
            </a:r>
            <a:r>
              <a:rPr lang="en-US" sz="1200" kern="1200" baseline="0" dirty="0" smtClean="0">
                <a:solidFill>
                  <a:schemeClr val="tx1"/>
                </a:solidFill>
                <a:latin typeface="Times New Roman" pitchFamily="18" charset="0"/>
                <a:ea typeface="+mn-ea"/>
                <a:cs typeface="+mn-cs"/>
              </a:rPr>
              <a:t> the shipper to record the shipment.</a:t>
            </a:r>
            <a:br>
              <a:rPr lang="en-US" sz="1200" kern="1200" baseline="0" dirty="0" smtClean="0">
                <a:solidFill>
                  <a:schemeClr val="tx1"/>
                </a:solidFill>
                <a:latin typeface="Times New Roman" pitchFamily="18" charset="0"/>
                <a:ea typeface="+mn-ea"/>
                <a:cs typeface="+mn-cs"/>
              </a:rPr>
            </a:br>
            <a:endParaRPr lang="en-US" sz="1200" kern="1200" baseline="0" dirty="0" smtClean="0">
              <a:solidFill>
                <a:schemeClr val="tx1"/>
              </a:solidFill>
              <a:latin typeface="Times New Roman" pitchFamily="18" charset="0"/>
              <a:ea typeface="+mn-ea"/>
              <a:cs typeface="+mn-cs"/>
            </a:endParaRPr>
          </a:p>
          <a:p>
            <a:pPr marL="228600" marR="0" lvl="1" indent="-228600" algn="l" defTabSz="914400" rtl="0" eaLnBrk="0" fontAlgn="base" latinLnBrk="0" hangingPunct="0">
              <a:lnSpc>
                <a:spcPct val="100000"/>
              </a:lnSpc>
              <a:spcBef>
                <a:spcPct val="30000"/>
              </a:spcBef>
              <a:spcAft>
                <a:spcPct val="0"/>
              </a:spcAft>
              <a:buClrTx/>
              <a:buSzTx/>
              <a:buFont typeface="+mj-lt"/>
              <a:buAutoNum type="arabicPeriod" startAt="4"/>
              <a:tabLst/>
              <a:defRPr/>
            </a:pPr>
            <a:r>
              <a:rPr lang="en-US" sz="1200" kern="1200" baseline="0" dirty="0" smtClean="0">
                <a:solidFill>
                  <a:schemeClr val="tx1"/>
                </a:solidFill>
                <a:latin typeface="Times New Roman" pitchFamily="18" charset="0"/>
                <a:ea typeface="+mn-ea"/>
                <a:cs typeface="+mn-cs"/>
              </a:rPr>
              <a:t>View the shipper using Pre-Shipper/Shipper Browse.</a:t>
            </a:r>
            <a:endParaRPr lang="en-US" sz="1200" kern="1200" dirty="0" smtClean="0">
              <a:solidFill>
                <a:schemeClr val="tx1"/>
              </a:solidFill>
              <a:latin typeface="Times New Roman" pitchFamily="18" charset="0"/>
              <a:ea typeface="+mn-ea"/>
              <a:cs typeface="+mn-cs"/>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80</a:t>
            </a:fld>
            <a:endParaRPr 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81</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9</a:t>
            </a:fld>
            <a:endParaRPr 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82</a:t>
            </a:fld>
            <a:endParaRPr 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process may vary for a specific business environment.</a:t>
            </a:r>
            <a:r>
              <a:rPr lang="en-US" baseline="0" dirty="0" smtClean="0"/>
              <a:t> </a:t>
            </a:r>
            <a:r>
              <a:rPr lang="en-US" dirty="0" smtClean="0"/>
              <a:t>The</a:t>
            </a:r>
            <a:r>
              <a:rPr lang="en-US" baseline="0" dirty="0" smtClean="0"/>
              <a:t> simplified process map depicts the basic process that is this course’s focus. All the steps here can be accessed from the pre-delivered process maps.</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83</a:t>
            </a:fld>
            <a:endParaRPr 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84</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85</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kern="1200" dirty="0" smtClean="0">
                <a:solidFill>
                  <a:schemeClr val="tx1"/>
                </a:solidFill>
                <a:latin typeface="Times New Roman" pitchFamily="18" charset="0"/>
                <a:ea typeface="+mn-ea"/>
                <a:cs typeface="+mn-cs"/>
              </a:rPr>
              <a:t>You can use </a:t>
            </a:r>
            <a:r>
              <a:rPr lang="en-US" dirty="0" smtClean="0"/>
              <a:t>Pending Invoice Maintenance</a:t>
            </a:r>
            <a:r>
              <a:rPr lang="en-US" baseline="0" dirty="0" smtClean="0"/>
              <a:t> </a:t>
            </a:r>
            <a:r>
              <a:rPr lang="en-US" dirty="0" smtClean="0"/>
              <a:t>to:</a:t>
            </a:r>
            <a:br>
              <a:rPr lang="en-US" dirty="0" smtClean="0"/>
            </a:br>
            <a:endParaRPr lang="en-US" dirty="0" smtClean="0"/>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Correct existing pending invoices</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Change some of the invoice information:</a:t>
            </a:r>
          </a:p>
          <a:p>
            <a:pPr marL="457200" marR="0" lvl="1"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Credit terms</a:t>
            </a:r>
          </a:p>
          <a:p>
            <a:pPr marL="457200" marR="0" lvl="1"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Commission percentages</a:t>
            </a:r>
          </a:p>
          <a:p>
            <a:pPr marL="457200" marR="0" lvl="1"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Prices and discounts</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Enter invoices for non-inventory items (line item ship type of memo)</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Enter invoices for over-the-counter sales</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Process a credit invoice for a sales order return using a negative quantity</a:t>
            </a:r>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86</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Use Invoice</a:t>
            </a:r>
            <a:r>
              <a:rPr lang="en-US" baseline="0" dirty="0" smtClean="0"/>
              <a:t> Post and Print </a:t>
            </a:r>
            <a:r>
              <a:rPr lang="en-US" dirty="0" smtClean="0"/>
              <a:t>to post invoice amounts to Accounts Receivable,</a:t>
            </a:r>
            <a:r>
              <a:rPr lang="en-US" baseline="0" dirty="0" smtClean="0"/>
              <a:t> where they remain open until customer payments are received.</a:t>
            </a:r>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87</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endParaRPr lang="en-US" sz="800" dirty="0"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88</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a:buFont typeface="Arial" pitchFamily="34" charset="0"/>
              <a:buChar char="•"/>
            </a:pPr>
            <a:r>
              <a:rPr lang="en-US" dirty="0" smtClean="0"/>
              <a:t> Enter</a:t>
            </a:r>
            <a:r>
              <a:rPr lang="en-US" baseline="0" dirty="0" smtClean="0"/>
              <a:t> </a:t>
            </a:r>
            <a:r>
              <a:rPr lang="en-US" dirty="0" smtClean="0"/>
              <a:t>the customer</a:t>
            </a:r>
            <a:r>
              <a:rPr lang="en-US" baseline="0" dirty="0" smtClean="0"/>
              <a:t> code. The other fields related to this customer are auto-populated.</a:t>
            </a:r>
          </a:p>
          <a:p>
            <a:pPr>
              <a:buFont typeface="Arial" pitchFamily="34" charset="0"/>
              <a:buChar char="•"/>
            </a:pPr>
            <a:r>
              <a:rPr lang="en-US" baseline="0" dirty="0" smtClean="0"/>
              <a:t> The payment amount is available when you finish allocating the payment to the invoice.</a:t>
            </a:r>
          </a:p>
          <a:p>
            <a:pPr>
              <a:buFont typeface="Arial" pitchFamily="34" charset="0"/>
              <a:buChar char="•"/>
            </a:pPr>
            <a:r>
              <a:rPr lang="en-US" dirty="0" smtClean="0"/>
              <a:t> If you have received payment from the customer when you create this payment record,</a:t>
            </a:r>
            <a:r>
              <a:rPr lang="en-US" baseline="0" dirty="0" smtClean="0"/>
              <a:t> you can set the status to Paid instead of Initial or For Collection.</a:t>
            </a:r>
            <a:endParaRPr lang="en-US" dirty="0" smtClean="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89</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Search for and</a:t>
            </a:r>
            <a:r>
              <a:rPr lang="en-US" baseline="0" dirty="0" smtClean="0"/>
              <a:t> select the invoice that you are going to match to the customer payment record.</a:t>
            </a:r>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p>
            <a:fld id="{B2CFC254-5E27-4DFD-8F1A-A830AA1507CB}" type="slidenum">
              <a:rPr lang="en-US" smtClean="0"/>
              <a:pPr/>
              <a:t>90</a:t>
            </a:fld>
            <a:endParaRPr lang="en-US" dirty="0" smtClean="0"/>
          </a:p>
        </p:txBody>
      </p:sp>
      <p:sp>
        <p:nvSpPr>
          <p:cNvPr id="1515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15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After receiving payment</a:t>
            </a:r>
            <a:r>
              <a:rPr lang="en-US" baseline="0" dirty="0" smtClean="0"/>
              <a:t> from the customer, </a:t>
            </a:r>
            <a:r>
              <a:rPr lang="en-US" dirty="0" smtClean="0"/>
              <a:t>use Customer Payment Mass Change to change the payment</a:t>
            </a:r>
            <a:r>
              <a:rPr lang="en-US" baseline="0" dirty="0" smtClean="0"/>
              <a:t> status from Initial or For Collection to Paid to complete the process. You can also change payment statuses in batch.</a:t>
            </a:r>
            <a:endParaRPr lang="en-US" dirty="0" smtClean="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F61D1C2A-C2F2-4ACE-A974-361F1A1D843F}" type="slidenum">
              <a:rPr lang="en-US" smtClean="0"/>
              <a:pPr/>
              <a:t>91</a:t>
            </a:fld>
            <a:endParaRPr lang="en-US" dirty="0" smtClean="0"/>
          </a:p>
        </p:txBody>
      </p:sp>
      <p:sp>
        <p:nvSpPr>
          <p:cNvPr id="15565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565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b="1" baseline="0" dirty="0" smtClean="0"/>
              <a:t>Exercise: Invoice and Accounts Receivable Process</a:t>
            </a:r>
          </a:p>
          <a:p>
            <a:endParaRPr lang="en-US" b="1" baseline="0" dirty="0" smtClean="0"/>
          </a:p>
          <a:p>
            <a:pPr marL="228600" indent="-228600">
              <a:buAutoNum type="arabicPeriod"/>
            </a:pPr>
            <a:r>
              <a:rPr lang="en-US" b="0" baseline="0" dirty="0" smtClean="0"/>
              <a:t>Post and print </a:t>
            </a:r>
            <a:r>
              <a:rPr lang="en-US" dirty="0" smtClean="0"/>
              <a:t>the invoice for the</a:t>
            </a:r>
            <a:r>
              <a:rPr lang="en-US" baseline="0" dirty="0" smtClean="0"/>
              <a:t> sales order you created and shipped in the Using Standard Sales Orders exercises.</a:t>
            </a:r>
          </a:p>
          <a:p>
            <a:pPr marL="228600" indent="-228600">
              <a:buAutoNum type="arabicPeriod"/>
            </a:pPr>
            <a:endParaRPr lang="en-US" baseline="0" dirty="0" smtClean="0"/>
          </a:p>
          <a:p>
            <a:pPr marL="228600" indent="-228600">
              <a:buAutoNum type="arabicPeriod"/>
            </a:pPr>
            <a:r>
              <a:rPr lang="en-US" baseline="0" dirty="0" smtClean="0"/>
              <a:t>C</a:t>
            </a:r>
            <a:r>
              <a:rPr lang="en-US" dirty="0" smtClean="0"/>
              <a:t>reate a customer payment with a</a:t>
            </a:r>
            <a:r>
              <a:rPr lang="en-US" baseline="0" dirty="0" smtClean="0"/>
              <a:t> status of For Collection and allocate it to the invoice you just posted.</a:t>
            </a:r>
          </a:p>
          <a:p>
            <a:pPr marL="228600" indent="-228600">
              <a:buAutoNum type="arabicPeriod"/>
            </a:pPr>
            <a:endParaRPr lang="en-US" baseline="0" dirty="0" smtClean="0"/>
          </a:p>
          <a:p>
            <a:pPr marL="228600" indent="-228600">
              <a:buAutoNum type="arabicPeriod"/>
            </a:pPr>
            <a:r>
              <a:rPr lang="en-US" baseline="0" dirty="0" smtClean="0"/>
              <a:t>Assume that you have received payment from the customer. Update the payment status to Paid.</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10</a:t>
            </a:fld>
            <a:endParaRPr 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F61D1C2A-C2F2-4ACE-A974-361F1A1D843F}" type="slidenum">
              <a:rPr lang="en-US" smtClean="0"/>
              <a:pPr/>
              <a:t>92</a:t>
            </a:fld>
            <a:endParaRPr lang="en-US" dirty="0" smtClean="0"/>
          </a:p>
        </p:txBody>
      </p:sp>
      <p:sp>
        <p:nvSpPr>
          <p:cNvPr id="15565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565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228600" indent="-228600">
              <a:buNone/>
            </a:pPr>
            <a:endParaRPr lang="en-US" sz="800" dirty="0"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93</a:t>
            </a:fld>
            <a:endParaRPr 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sz="1200" dirty="0" smtClean="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94</a:t>
            </a:fld>
            <a:endParaRPr 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p>
            <a:fld id="{18D52D68-FAE6-4DAD-BFB0-2EE0F94BCDF6}" type="slidenum">
              <a:rPr lang="en-US" smtClean="0"/>
              <a:pPr/>
              <a:t>95</a:t>
            </a:fld>
            <a:endParaRPr lang="en-US" dirty="0" smtClean="0"/>
          </a:p>
        </p:txBody>
      </p:sp>
      <p:sp>
        <p:nvSpPr>
          <p:cNvPr id="159747"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9748"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endParaRPr lang="en-US" sz="800" dirty="0" smtClean="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p>
            <a:fld id="{F61D1C2A-C2F2-4ACE-A974-361F1A1D843F}" type="slidenum">
              <a:rPr lang="en-US" smtClean="0"/>
              <a:pPr/>
              <a:t>96</a:t>
            </a:fld>
            <a:endParaRPr lang="en-US" dirty="0" smtClean="0"/>
          </a:p>
        </p:txBody>
      </p:sp>
      <p:sp>
        <p:nvSpPr>
          <p:cNvPr id="15565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565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228600" indent="-228600">
              <a:buNone/>
            </a:pPr>
            <a:endParaRPr lang="en-US" sz="800"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96995"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96996"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ln/>
        </p:spPr>
        <p:txBody>
          <a:bodyPr/>
          <a:lstStyle>
            <a:lvl1pPr>
              <a:defRPr/>
            </a:lvl1pPr>
          </a:lstStyle>
          <a:p>
            <a:pPr>
              <a:defRPr/>
            </a:pPr>
            <a:r>
              <a:rPr lang="en-US" dirty="0" smtClean="0"/>
              <a:t>82</a:t>
            </a:r>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ln/>
        </p:spPr>
        <p:txBody>
          <a:bodyPr/>
          <a:lstStyle>
            <a:lvl1pPr>
              <a:defRPr/>
            </a:lvl1pPr>
          </a:lstStyle>
          <a:p>
            <a:pPr>
              <a:defRPr/>
            </a:pPr>
            <a:r>
              <a:rPr lang="en-US" dirty="0" smtClean="0"/>
              <a:t>82</a:t>
            </a:r>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609600"/>
            <a:ext cx="8153400" cy="5943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7"/>
          <p:cNvSpPr>
            <a:spLocks noGrp="1" noChangeArrowheads="1"/>
          </p:cNvSpPr>
          <p:nvPr>
            <p:ph type="ftr" sz="quarter" idx="10"/>
          </p:nvPr>
        </p:nvSpPr>
        <p:spPr/>
        <p:txBody>
          <a:bodyPr/>
          <a:lstStyle>
            <a:lvl1pPr>
              <a:defRPr/>
            </a:lvl1pPr>
          </a:lstStyle>
          <a:p>
            <a:pPr>
              <a:defRPr/>
            </a:pPr>
            <a:r>
              <a:rPr lang="en-US" dirty="0" smtClean="0"/>
              <a:t>82</a:t>
            </a:r>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dirty="0" smtClean="0"/>
              <a:t>82</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dirty="0" smtClean="0"/>
              <a:t>82</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dirty="0" smtClean="0"/>
              <a:t>82</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fld id="{B461FD85-BCDF-4457-9C2D-B32353C591BE}" type="slidenum">
              <a:rPr lang="en-US" smtClean="0"/>
              <a:pPr>
                <a:defRPr/>
              </a:pPr>
              <a:t>‹#›</a:t>
            </a:fld>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dirty="0" smtClean="0"/>
              <a:t>82</a:t>
            </a:r>
            <a:endParaRPr lang="en-US" dirty="0"/>
          </a:p>
        </p:txBody>
      </p:sp>
    </p:spTree>
    <p:extLst>
      <p:ext uri="{BB962C8B-B14F-4D97-AF65-F5344CB8AC3E}">
        <p14:creationId xmlns:p14="http://schemas.microsoft.com/office/powerpoint/2010/main" xmlns="" val="12955355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6" name="Footer Placeholder 5"/>
          <p:cNvSpPr>
            <a:spLocks noGrp="1"/>
          </p:cNvSpPr>
          <p:nvPr>
            <p:ph type="ftr" sz="quarter" idx="10"/>
          </p:nvPr>
        </p:nvSpPr>
        <p:spPr/>
        <p:txBody>
          <a:bodyPr/>
          <a:lstStyle/>
          <a:p>
            <a:pPr>
              <a:defRPr/>
            </a:pPr>
            <a:fld id="{F88C2DFF-1DF6-4B40-945C-D26A766925C2}" type="slidenum">
              <a:rPr lang="en-US" smtClean="0"/>
              <a:pPr>
                <a:defRPr/>
              </a:pPr>
              <a:t>‹#›</a:t>
            </a:fld>
            <a:endParaRPr lang="en-US" dirty="0"/>
          </a:p>
        </p:txBody>
      </p:sp>
    </p:spTree>
    <p:extLst>
      <p:ext uri="{BB962C8B-B14F-4D97-AF65-F5344CB8AC3E}">
        <p14:creationId xmlns:p14="http://schemas.microsoft.com/office/powerpoint/2010/main" xmlns="" val="7067509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ln/>
        </p:spPr>
        <p:txBody>
          <a:bodyPr/>
          <a:lstStyle>
            <a:lvl1pPr>
              <a:defRPr/>
            </a:lvl1pPr>
          </a:lstStyle>
          <a:p>
            <a:pPr>
              <a:defRPr/>
            </a:pPr>
            <a:r>
              <a:rPr lang="en-US" dirty="0" smtClean="0"/>
              <a:t>82</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96995"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96996"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609600"/>
            <a:ext cx="8153400" cy="59436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Rectangle 7"/>
          <p:cNvSpPr>
            <a:spLocks noGrp="1" noChangeArrowheads="1"/>
          </p:cNvSpPr>
          <p:nvPr>
            <p:ph type="ftr" sz="quarter" idx="10"/>
          </p:nvPr>
        </p:nvSpPr>
        <p:spPr/>
        <p:txBody>
          <a:bodyPr/>
          <a:lstStyle>
            <a:lvl1pPr>
              <a:defRPr/>
            </a:lvl1pPr>
          </a:lstStyle>
          <a:p>
            <a:pPr>
              <a:defRPr/>
            </a:pPr>
            <a:r>
              <a:rPr lang="en-US" dirty="0" smtClean="0"/>
              <a:t>82</a:t>
            </a:r>
            <a:endParaRPr 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922640" y="6460255"/>
            <a:ext cx="2133600" cy="365125"/>
          </a:xfrm>
          <a:prstGeom prst="rect">
            <a:avLst/>
          </a:prstGeom>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7"/>
          <p:cNvSpPr>
            <a:spLocks noGrp="1" noChangeArrowheads="1"/>
          </p:cNvSpPr>
          <p:nvPr>
            <p:ph type="ftr" sz="quarter" idx="10"/>
          </p:nvPr>
        </p:nvSpPr>
        <p:spPr>
          <a:ln/>
        </p:spPr>
        <p:txBody>
          <a:bodyPr/>
          <a:lstStyle>
            <a:lvl1pPr>
              <a:defRPr/>
            </a:lvl1pPr>
          </a:lstStyle>
          <a:p>
            <a:pPr>
              <a:defRPr/>
            </a:pPr>
            <a:r>
              <a:rPr lang="en-US" dirty="0" smtClean="0"/>
              <a:t>82</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ftr" sz="quarter" idx="10"/>
          </p:nvPr>
        </p:nvSpPr>
        <p:spPr>
          <a:ln/>
        </p:spPr>
        <p:txBody>
          <a:bodyPr/>
          <a:lstStyle>
            <a:lvl1pPr>
              <a:defRPr/>
            </a:lvl1pPr>
          </a:lstStyle>
          <a:p>
            <a:pPr>
              <a:defRPr/>
            </a:pPr>
            <a:r>
              <a:rPr lang="en-US" dirty="0" smtClean="0"/>
              <a:t>82</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7"/>
          <p:cNvSpPr>
            <a:spLocks noGrp="1" noChangeArrowheads="1"/>
          </p:cNvSpPr>
          <p:nvPr>
            <p:ph type="ftr" sz="quarter" idx="10"/>
          </p:nvPr>
        </p:nvSpPr>
        <p:spPr>
          <a:ln/>
        </p:spPr>
        <p:txBody>
          <a:bodyPr/>
          <a:lstStyle>
            <a:lvl1pPr>
              <a:defRPr/>
            </a:lvl1pPr>
          </a:lstStyle>
          <a:p>
            <a:pPr>
              <a:defRPr/>
            </a:pPr>
            <a:r>
              <a:rPr lang="en-US" dirty="0" smtClean="0"/>
              <a:t>82</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7"/>
          <p:cNvSpPr>
            <a:spLocks noGrp="1" noChangeArrowheads="1"/>
          </p:cNvSpPr>
          <p:nvPr>
            <p:ph type="ftr" sz="quarter" idx="10"/>
          </p:nvPr>
        </p:nvSpPr>
        <p:spPr>
          <a:ln/>
        </p:spPr>
        <p:txBody>
          <a:bodyPr/>
          <a:lstStyle>
            <a:lvl1pPr>
              <a:defRPr/>
            </a:lvl1pPr>
          </a:lstStyle>
          <a:p>
            <a:pPr>
              <a:defRPr/>
            </a:pPr>
            <a:r>
              <a:rPr lang="en-US" dirty="0" smtClean="0"/>
              <a:t>82</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7"/>
          <p:cNvSpPr>
            <a:spLocks noGrp="1" noChangeArrowheads="1"/>
          </p:cNvSpPr>
          <p:nvPr>
            <p:ph type="ftr" sz="quarter" idx="10"/>
          </p:nvPr>
        </p:nvSpPr>
        <p:spPr>
          <a:ln/>
        </p:spPr>
        <p:txBody>
          <a:bodyPr/>
          <a:lstStyle>
            <a:lvl1pPr>
              <a:defRPr/>
            </a:lvl1pPr>
          </a:lstStyle>
          <a:p>
            <a:pPr>
              <a:defRPr/>
            </a:pPr>
            <a:r>
              <a:rPr lang="en-US" dirty="0" smtClean="0"/>
              <a:t>82</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ftr" sz="quarter" idx="10"/>
          </p:nvPr>
        </p:nvSpPr>
        <p:spPr>
          <a:ln/>
        </p:spPr>
        <p:txBody>
          <a:bodyPr/>
          <a:lstStyle>
            <a:lvl1pPr>
              <a:defRPr/>
            </a:lvl1pPr>
          </a:lstStyle>
          <a:p>
            <a:pPr>
              <a:defRPr/>
            </a:pPr>
            <a:r>
              <a:rPr lang="en-US" dirty="0" smtClean="0"/>
              <a:t>82</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ftr" sz="quarter" idx="10"/>
          </p:nvPr>
        </p:nvSpPr>
        <p:spPr>
          <a:ln/>
        </p:spPr>
        <p:txBody>
          <a:bodyPr/>
          <a:lstStyle>
            <a:lvl1pPr>
              <a:defRPr/>
            </a:lvl1pPr>
          </a:lstStyle>
          <a:p>
            <a:pPr>
              <a:defRPr/>
            </a:pPr>
            <a:r>
              <a:rPr lang="en-US" dirty="0" smtClean="0"/>
              <a:t>82</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image" Target="../media/image3.png"/><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theme" Target="../theme/theme2.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3075"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95972" name="Text Box 4"/>
          <p:cNvSpPr txBox="1">
            <a:spLocks noChangeArrowheads="1"/>
          </p:cNvSpPr>
          <p:nvPr/>
        </p:nvSpPr>
        <p:spPr bwMode="auto">
          <a:xfrm>
            <a:off x="66675" y="6584950"/>
            <a:ext cx="1143000" cy="244475"/>
          </a:xfrm>
          <a:prstGeom prst="rect">
            <a:avLst/>
          </a:prstGeom>
          <a:noFill/>
          <a:ln w="9525">
            <a:noFill/>
            <a:miter lim="800000"/>
            <a:headEnd/>
            <a:tailEnd/>
          </a:ln>
          <a:effectLst/>
        </p:spPr>
        <p:txBody>
          <a:bodyPr>
            <a:spAutoFit/>
          </a:bodyPr>
          <a:lstStyle/>
          <a:p>
            <a:pPr>
              <a:spcBef>
                <a:spcPct val="50000"/>
              </a:spcBef>
              <a:defRPr/>
            </a:pPr>
            <a:r>
              <a:rPr lang="en-US" sz="1000" b="0" dirty="0">
                <a:solidFill>
                  <a:schemeClr val="bg2"/>
                </a:solidFill>
              </a:rPr>
              <a:t>QAD Proprietary</a:t>
            </a:r>
          </a:p>
        </p:txBody>
      </p:sp>
      <p:pic>
        <p:nvPicPr>
          <p:cNvPr id="3077" name="Picture 5" descr="pg2_graphic"/>
          <p:cNvPicPr>
            <a:picLocks noChangeAspect="1" noChangeArrowheads="1"/>
          </p:cNvPicPr>
          <p:nvPr/>
        </p:nvPicPr>
        <p:blipFill>
          <a:blip r:embed="rId14" cstate="print"/>
          <a:srcRect/>
          <a:stretch>
            <a:fillRect/>
          </a:stretch>
        </p:blipFill>
        <p:spPr bwMode="auto">
          <a:xfrm>
            <a:off x="0" y="0"/>
            <a:ext cx="9144000" cy="571500"/>
          </a:xfrm>
          <a:prstGeom prst="rect">
            <a:avLst/>
          </a:prstGeom>
          <a:noFill/>
          <a:ln w="9525">
            <a:noFill/>
            <a:miter lim="800000"/>
            <a:headEnd/>
            <a:tailEnd/>
          </a:ln>
        </p:spPr>
      </p:pic>
      <p:sp>
        <p:nvSpPr>
          <p:cNvPr id="595975" name="Rectangle 7"/>
          <p:cNvSpPr>
            <a:spLocks noGrp="1" noChangeArrowheads="1"/>
          </p:cNvSpPr>
          <p:nvPr>
            <p:ph type="ftr" sz="quarter" idx="3"/>
          </p:nvPr>
        </p:nvSpPr>
        <p:spPr bwMode="auto">
          <a:xfrm>
            <a:off x="7389813" y="6648450"/>
            <a:ext cx="1754187"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800" b="0">
                <a:latin typeface="Arial" charset="0"/>
              </a:defRPr>
            </a:lvl1pPr>
          </a:lstStyle>
          <a:p>
            <a:pPr>
              <a:defRPr/>
            </a:pPr>
            <a:r>
              <a:rPr lang="en-US" dirty="0" smtClean="0"/>
              <a:t>82</a:t>
            </a:r>
            <a:endParaRPr lang="en-US" dirty="0"/>
          </a:p>
        </p:txBody>
      </p:sp>
    </p:spTree>
  </p:cSld>
  <p:clrMap bg1="lt1" tx1="dk1" bg2="lt2" tx2="dk2" accent1="accent1" accent2="accent2" accent3="accent3" accent4="accent4" accent5="accent5" accent6="accent6" hlink="hlink" folHlink="folHlink"/>
  <p:sldLayoutIdLst>
    <p:sldLayoutId id="2147483771" r:id="rId1"/>
    <p:sldLayoutId id="2147483761" r:id="rId2"/>
    <p:sldLayoutId id="2147483762" r:id="rId3"/>
    <p:sldLayoutId id="2147483763" r:id="rId4"/>
    <p:sldLayoutId id="2147483764" r:id="rId5"/>
    <p:sldLayoutId id="2147483765" r:id="rId6"/>
    <p:sldLayoutId id="2147483766" r:id="rId7"/>
    <p:sldLayoutId id="2147483767" r:id="rId8"/>
    <p:sldLayoutId id="2147483768" r:id="rId9"/>
    <p:sldLayoutId id="2147483769" r:id="rId10"/>
    <p:sldLayoutId id="2147483770" r:id="rId11"/>
    <p:sldLayoutId id="2147483772" r:id="rId12"/>
  </p:sldLayoutIdLst>
  <p:hf sldNum="0" hdr="0" ft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2"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dirty="0" smtClean="0"/>
              <a:t>82</a:t>
            </a:r>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Lst>
  <p:timing>
    <p:tnLst>
      <p:par>
        <p:cTn id="1" dur="indefinite" restart="never" nodeType="tmRoot"/>
      </p:par>
    </p:tnLst>
  </p:timing>
  <p:hf sldNum="0" hdr="0" ft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7.xml"/><Relationship Id="rId5" Type="http://schemas.openxmlformats.org/officeDocument/2006/relationships/comments" Target="../comments/comment6.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4.xml"/><Relationship Id="rId4" Type="http://schemas.openxmlformats.org/officeDocument/2006/relationships/comments" Target="../comments/commen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4.xml"/><Relationship Id="rId4" Type="http://schemas.openxmlformats.org/officeDocument/2006/relationships/comments" Target="../comments/comment8.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14.xml"/><Relationship Id="rId6" Type="http://schemas.openxmlformats.org/officeDocument/2006/relationships/comments" Target="../comments/comment9.xml"/><Relationship Id="rId5" Type="http://schemas.openxmlformats.org/officeDocument/2006/relationships/image" Target="../media/image15.png"/><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comments" Target="../comments/comment10.xml"/><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7" Type="http://schemas.openxmlformats.org/officeDocument/2006/relationships/comments" Target="../comments/comment11.xml"/><Relationship Id="rId2" Type="http://schemas.openxmlformats.org/officeDocument/2006/relationships/notesSlide" Target="../notesSlides/notesSlide15.xml"/><Relationship Id="rId1" Type="http://schemas.openxmlformats.org/officeDocument/2006/relationships/slideLayout" Target="../slideLayouts/slideLayout14.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3" Type="http://schemas.openxmlformats.org/officeDocument/2006/relationships/comments" Target="../comments/comment12.xml"/><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comments" Target="../comments/comment13.xml"/><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14.xml"/><Relationship Id="rId6" Type="http://schemas.openxmlformats.org/officeDocument/2006/relationships/comments" Target="../comments/comment14.xml"/><Relationship Id="rId5" Type="http://schemas.openxmlformats.org/officeDocument/2006/relationships/image" Target="../media/image22.png"/><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4.xml"/><Relationship Id="rId6" Type="http://schemas.openxmlformats.org/officeDocument/2006/relationships/comments" Target="../comments/comment1.xml"/><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7.xml"/><Relationship Id="rId1" Type="http://schemas.openxmlformats.org/officeDocument/2006/relationships/vmlDrawing" Target="../drawings/vmlDrawing1.vml"/><Relationship Id="rId5" Type="http://schemas.openxmlformats.org/officeDocument/2006/relationships/comments" Target="../comments/comment15.xml"/><Relationship Id="rId4" Type="http://schemas.openxmlformats.org/officeDocument/2006/relationships/oleObject" Target="../embeddings/oleObject1.bin"/></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3" Type="http://schemas.openxmlformats.org/officeDocument/2006/relationships/comments" Target="../comments/comment16.xml"/><Relationship Id="rId2" Type="http://schemas.openxmlformats.org/officeDocument/2006/relationships/notesSlide" Target="../notesSlides/notesSlide23.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3" Type="http://schemas.openxmlformats.org/officeDocument/2006/relationships/comments" Target="../comments/comment17.xml"/><Relationship Id="rId2" Type="http://schemas.openxmlformats.org/officeDocument/2006/relationships/notesSlide" Target="../notesSlides/notesSlide25.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2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7.xml"/><Relationship Id="rId1" Type="http://schemas.openxmlformats.org/officeDocument/2006/relationships/slideLayout" Target="../slideLayouts/slideLayout14.xml"/><Relationship Id="rId4" Type="http://schemas.openxmlformats.org/officeDocument/2006/relationships/comments" Target="../comments/comment18.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4.xml"/><Relationship Id="rId4" Type="http://schemas.openxmlformats.org/officeDocument/2006/relationships/comments" Target="../comments/comment2.xml"/></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8.xml"/><Relationship Id="rId1" Type="http://schemas.openxmlformats.org/officeDocument/2006/relationships/slideLayout" Target="../slideLayouts/slideLayout14.xml"/><Relationship Id="rId5" Type="http://schemas.openxmlformats.org/officeDocument/2006/relationships/comments" Target="../comments/comment19.xml"/><Relationship Id="rId4" Type="http://schemas.openxmlformats.org/officeDocument/2006/relationships/image" Target="../media/image31.png"/></Relationships>
</file>

<file path=ppt/slides/_rels/slide3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9.xml"/><Relationship Id="rId1" Type="http://schemas.openxmlformats.org/officeDocument/2006/relationships/slideLayout" Target="../slideLayouts/slideLayout14.xml"/><Relationship Id="rId4" Type="http://schemas.openxmlformats.org/officeDocument/2006/relationships/comments" Target="../comments/comment20.xml"/></Relationships>
</file>

<file path=ppt/slides/_rels/slide3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0.xml"/><Relationship Id="rId1" Type="http://schemas.openxmlformats.org/officeDocument/2006/relationships/slideLayout" Target="../slideLayouts/slideLayout14.xml"/><Relationship Id="rId4" Type="http://schemas.openxmlformats.org/officeDocument/2006/relationships/comments" Target="../comments/comment21.xml"/></Relationships>
</file>

<file path=ppt/slides/_rels/slide33.xml.rels><?xml version="1.0" encoding="UTF-8" standalone="yes"?>
<Relationships xmlns="http://schemas.openxmlformats.org/package/2006/relationships"><Relationship Id="rId3" Type="http://schemas.openxmlformats.org/officeDocument/2006/relationships/comments" Target="../comments/comment22.xml"/><Relationship Id="rId2" Type="http://schemas.openxmlformats.org/officeDocument/2006/relationships/notesSlide" Target="../notesSlides/notesSlide31.xml"/><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2.xml"/><Relationship Id="rId1" Type="http://schemas.openxmlformats.org/officeDocument/2006/relationships/slideLayout" Target="../slideLayouts/slideLayout14.xml"/></Relationships>
</file>

<file path=ppt/slides/_rels/slide3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3.xml"/><Relationship Id="rId1" Type="http://schemas.openxmlformats.org/officeDocument/2006/relationships/slideLayout" Target="../slideLayouts/slideLayout14.xml"/><Relationship Id="rId4" Type="http://schemas.openxmlformats.org/officeDocument/2006/relationships/image" Target="../media/image36.png"/></Relationships>
</file>

<file path=ppt/slides/_rels/slide3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4.xml"/><Relationship Id="rId1" Type="http://schemas.openxmlformats.org/officeDocument/2006/relationships/slideLayout" Target="../slideLayouts/slideLayout14.xml"/></Relationships>
</file>

<file path=ppt/slides/_rels/slide3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5.xml"/><Relationship Id="rId1" Type="http://schemas.openxmlformats.org/officeDocument/2006/relationships/slideLayout" Target="../slideLayouts/slideLayout17.xml"/><Relationship Id="rId4" Type="http://schemas.openxmlformats.org/officeDocument/2006/relationships/comments" Target="../comments/comment23.xml"/></Relationships>
</file>

<file path=ppt/slides/_rels/slide38.xml.rels><?xml version="1.0" encoding="UTF-8" standalone="yes"?>
<Relationships xmlns="http://schemas.openxmlformats.org/package/2006/relationships"><Relationship Id="rId3" Type="http://schemas.openxmlformats.org/officeDocument/2006/relationships/comments" Target="../comments/comment24.xml"/><Relationship Id="rId2" Type="http://schemas.openxmlformats.org/officeDocument/2006/relationships/notesSlide" Target="../notesSlides/notesSlide36.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7.xml"/><Relationship Id="rId1" Type="http://schemas.openxmlformats.org/officeDocument/2006/relationships/slideLayout" Target="../slideLayouts/slideLayout17.xml"/><Relationship Id="rId4" Type="http://schemas.openxmlformats.org/officeDocument/2006/relationships/comments" Target="../comments/comment25.xml"/></Relationships>
</file>

<file path=ppt/slides/_rels/slide4.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8.xml"/><Relationship Id="rId1" Type="http://schemas.openxmlformats.org/officeDocument/2006/relationships/slideLayout" Target="../slideLayouts/slideLayout17.xml"/><Relationship Id="rId4" Type="http://schemas.openxmlformats.org/officeDocument/2006/relationships/comments" Target="../comments/comment26.xml"/></Relationships>
</file>

<file path=ppt/slides/_rels/slide4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9.xml"/><Relationship Id="rId1" Type="http://schemas.openxmlformats.org/officeDocument/2006/relationships/slideLayout" Target="../slideLayouts/slideLayout14.xml"/><Relationship Id="rId4" Type="http://schemas.openxmlformats.org/officeDocument/2006/relationships/comments" Target="../comments/comment27.xml"/></Relationships>
</file>

<file path=ppt/slides/_rels/slide4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40.xml"/><Relationship Id="rId1" Type="http://schemas.openxmlformats.org/officeDocument/2006/relationships/slideLayout" Target="../slideLayouts/slideLayout14.xml"/><Relationship Id="rId4" Type="http://schemas.openxmlformats.org/officeDocument/2006/relationships/comments" Target="../comments/comment28.xml"/></Relationships>
</file>

<file path=ppt/slides/_rels/slide4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41.xml"/><Relationship Id="rId1" Type="http://schemas.openxmlformats.org/officeDocument/2006/relationships/slideLayout" Target="../slideLayouts/slideLayout14.xml"/><Relationship Id="rId4" Type="http://schemas.openxmlformats.org/officeDocument/2006/relationships/comments" Target="../comments/comment29.xml"/></Relationships>
</file>

<file path=ppt/slides/_rels/slide44.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42.xml"/><Relationship Id="rId1" Type="http://schemas.openxmlformats.org/officeDocument/2006/relationships/slideLayout" Target="../slideLayouts/slideLayout14.xml"/><Relationship Id="rId4" Type="http://schemas.openxmlformats.org/officeDocument/2006/relationships/comments" Target="../comments/comment30.xml"/></Relationships>
</file>

<file path=ppt/slides/_rels/slide4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43.xml"/><Relationship Id="rId1" Type="http://schemas.openxmlformats.org/officeDocument/2006/relationships/slideLayout" Target="../slideLayouts/slideLayout14.xml"/><Relationship Id="rId4" Type="http://schemas.openxmlformats.org/officeDocument/2006/relationships/comments" Target="../comments/comment31.xml"/></Relationships>
</file>

<file path=ppt/slides/_rels/slide4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44.xml"/><Relationship Id="rId1" Type="http://schemas.openxmlformats.org/officeDocument/2006/relationships/slideLayout" Target="../slideLayouts/slideLayout14.xml"/><Relationship Id="rId5" Type="http://schemas.openxmlformats.org/officeDocument/2006/relationships/comments" Target="../comments/comment32.xml"/><Relationship Id="rId4" Type="http://schemas.openxmlformats.org/officeDocument/2006/relationships/image" Target="../media/image46.png"/></Relationships>
</file>

<file path=ppt/slides/_rels/slide4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45.xml"/><Relationship Id="rId1" Type="http://schemas.openxmlformats.org/officeDocument/2006/relationships/slideLayout" Target="../slideLayouts/slideLayout17.xml"/><Relationship Id="rId4" Type="http://schemas.openxmlformats.org/officeDocument/2006/relationships/comments" Target="../comments/comment33.xml"/></Relationships>
</file>

<file path=ppt/slides/_rels/slide48.xml.rels><?xml version="1.0" encoding="UTF-8" standalone="yes"?>
<Relationships xmlns="http://schemas.openxmlformats.org/package/2006/relationships"><Relationship Id="rId3" Type="http://schemas.openxmlformats.org/officeDocument/2006/relationships/comments" Target="../comments/comment34.xml"/><Relationship Id="rId2" Type="http://schemas.openxmlformats.org/officeDocument/2006/relationships/notesSlide" Target="../notesSlides/notesSlide46.xml"/><Relationship Id="rId1" Type="http://schemas.openxmlformats.org/officeDocument/2006/relationships/slideLayout" Target="../slideLayouts/slideLayout14.xml"/></Relationships>
</file>

<file path=ppt/slides/_rels/slide49.xml.rels><?xml version="1.0" encoding="UTF-8" standalone="yes"?>
<Relationships xmlns="http://schemas.openxmlformats.org/package/2006/relationships"><Relationship Id="rId3" Type="http://schemas.openxmlformats.org/officeDocument/2006/relationships/comments" Target="../comments/comment35.xml"/><Relationship Id="rId2" Type="http://schemas.openxmlformats.org/officeDocument/2006/relationships/notesSlide" Target="../notesSlides/notesSlide47.xml"/><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3" Type="http://schemas.openxmlformats.org/officeDocument/2006/relationships/comments" Target="../comments/comment36.xml"/><Relationship Id="rId2" Type="http://schemas.openxmlformats.org/officeDocument/2006/relationships/notesSlide" Target="../notesSlides/notesSlide48.xml"/><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49.xml"/><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3" Type="http://schemas.openxmlformats.org/officeDocument/2006/relationships/comments" Target="../comments/comment37.xml"/><Relationship Id="rId2" Type="http://schemas.openxmlformats.org/officeDocument/2006/relationships/notesSlide" Target="../notesSlides/notesSlide51.xml"/><Relationship Id="rId1" Type="http://schemas.openxmlformats.org/officeDocument/2006/relationships/slideLayout" Target="../slideLayouts/slideLayout17.xml"/></Relationships>
</file>

<file path=ppt/slides/_rels/slide5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2.xml"/><Relationship Id="rId1" Type="http://schemas.openxmlformats.org/officeDocument/2006/relationships/slideLayout" Target="../slideLayouts/slideLayout14.xml"/><Relationship Id="rId6" Type="http://schemas.openxmlformats.org/officeDocument/2006/relationships/comments" Target="../comments/comment38.xml"/><Relationship Id="rId5" Type="http://schemas.openxmlformats.org/officeDocument/2006/relationships/image" Target="../media/image20.png"/><Relationship Id="rId4" Type="http://schemas.openxmlformats.org/officeDocument/2006/relationships/image" Target="../media/image22.png"/></Relationships>
</file>

<file path=ppt/slides/_rels/slide5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3.xml"/><Relationship Id="rId1" Type="http://schemas.openxmlformats.org/officeDocument/2006/relationships/slideLayout" Target="../slideLayouts/slideLayout14.xml"/><Relationship Id="rId4" Type="http://schemas.openxmlformats.org/officeDocument/2006/relationships/comments" Target="../comments/comment39.xml"/></Relationships>
</file>

<file path=ppt/slides/_rels/slide56.xml.rels><?xml version="1.0" encoding="UTF-8" standalone="yes"?>
<Relationships xmlns="http://schemas.openxmlformats.org/package/2006/relationships"><Relationship Id="rId3" Type="http://schemas.openxmlformats.org/officeDocument/2006/relationships/comments" Target="../comments/comment40.xml"/><Relationship Id="rId2" Type="http://schemas.openxmlformats.org/officeDocument/2006/relationships/notesSlide" Target="../notesSlides/notesSlide54.xml"/><Relationship Id="rId1" Type="http://schemas.openxmlformats.org/officeDocument/2006/relationships/slideLayout" Target="../slideLayouts/slideLayout14.xml"/></Relationships>
</file>

<file path=ppt/slides/_rels/slide57.xml.rels><?xml version="1.0" encoding="UTF-8" standalone="yes"?>
<Relationships xmlns="http://schemas.openxmlformats.org/package/2006/relationships"><Relationship Id="rId3" Type="http://schemas.openxmlformats.org/officeDocument/2006/relationships/comments" Target="../comments/comment41.xml"/><Relationship Id="rId2" Type="http://schemas.openxmlformats.org/officeDocument/2006/relationships/notesSlide" Target="../notesSlides/notesSlide55.xml"/><Relationship Id="rId1" Type="http://schemas.openxmlformats.org/officeDocument/2006/relationships/slideLayout" Target="../slideLayouts/slideLayout14.xml"/></Relationships>
</file>

<file path=ppt/slides/_rels/slide5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6.xml"/><Relationship Id="rId1" Type="http://schemas.openxmlformats.org/officeDocument/2006/relationships/slideLayout" Target="../slideLayouts/slideLayout17.xml"/><Relationship Id="rId4" Type="http://schemas.openxmlformats.org/officeDocument/2006/relationships/comments" Target="../comments/comment42.xml"/></Relationships>
</file>

<file path=ppt/slides/_rels/slide59.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7.xml"/><Relationship Id="rId1" Type="http://schemas.openxmlformats.org/officeDocument/2006/relationships/slideLayout" Target="../slideLayouts/slideLayout17.xml"/><Relationship Id="rId4" Type="http://schemas.openxmlformats.org/officeDocument/2006/relationships/comments" Target="../comments/comment43.xml"/></Relationships>
</file>

<file path=ppt/slides/_rels/slide6.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8.xml"/><Relationship Id="rId1" Type="http://schemas.openxmlformats.org/officeDocument/2006/relationships/slideLayout" Target="../slideLayouts/slideLayout17.xml"/><Relationship Id="rId4" Type="http://schemas.openxmlformats.org/officeDocument/2006/relationships/image" Target="../media/image52.png"/></Relationships>
</file>

<file path=ppt/slides/_rels/slide61.xml.rels><?xml version="1.0" encoding="UTF-8" standalone="yes"?>
<Relationships xmlns="http://schemas.openxmlformats.org/package/2006/relationships"><Relationship Id="rId3" Type="http://schemas.openxmlformats.org/officeDocument/2006/relationships/comments" Target="../comments/comment44.xml"/><Relationship Id="rId2" Type="http://schemas.openxmlformats.org/officeDocument/2006/relationships/notesSlide" Target="../notesSlides/notesSlide59.xml"/><Relationship Id="rId1" Type="http://schemas.openxmlformats.org/officeDocument/2006/relationships/slideLayout" Target="../slideLayouts/slideLayout1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4.xml"/></Relationships>
</file>

<file path=ppt/slides/_rels/slide6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1.xml"/><Relationship Id="rId1" Type="http://schemas.openxmlformats.org/officeDocument/2006/relationships/slideLayout" Target="../slideLayouts/slideLayout17.xml"/><Relationship Id="rId4" Type="http://schemas.openxmlformats.org/officeDocument/2006/relationships/image" Target="../media/image54.png"/></Relationships>
</file>

<file path=ppt/slides/_rels/slide64.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62.xml"/><Relationship Id="rId1" Type="http://schemas.openxmlformats.org/officeDocument/2006/relationships/slideLayout" Target="../slideLayouts/slideLayout17.xml"/></Relationships>
</file>

<file path=ppt/slides/_rels/slide65.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63.xml"/><Relationship Id="rId1" Type="http://schemas.openxmlformats.org/officeDocument/2006/relationships/slideLayout" Target="../slideLayouts/slideLayout17.xml"/><Relationship Id="rId4" Type="http://schemas.openxmlformats.org/officeDocument/2006/relationships/image" Target="../media/image57.png"/></Relationships>
</file>

<file path=ppt/slides/_rels/slide6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64.xml"/><Relationship Id="rId1" Type="http://schemas.openxmlformats.org/officeDocument/2006/relationships/slideLayout" Target="../slideLayouts/slideLayout17.xml"/></Relationships>
</file>

<file path=ppt/slides/_rels/slide67.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65.xml"/><Relationship Id="rId1" Type="http://schemas.openxmlformats.org/officeDocument/2006/relationships/slideLayout" Target="../slideLayouts/slideLayout1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4.xml"/></Relationships>
</file>

<file path=ppt/slides/_rels/slide69.xml.rels><?xml version="1.0" encoding="UTF-8" standalone="yes"?>
<Relationships xmlns="http://schemas.openxmlformats.org/package/2006/relationships"><Relationship Id="rId3" Type="http://schemas.openxmlformats.org/officeDocument/2006/relationships/comments" Target="../comments/comment45.xml"/><Relationship Id="rId2" Type="http://schemas.openxmlformats.org/officeDocument/2006/relationships/notesSlide" Target="../notesSlides/notesSlide67.xml"/><Relationship Id="rId1" Type="http://schemas.openxmlformats.org/officeDocument/2006/relationships/slideLayout" Target="../slideLayouts/slideLayout1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0.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68.xml"/><Relationship Id="rId1" Type="http://schemas.openxmlformats.org/officeDocument/2006/relationships/slideLayout" Target="../slideLayouts/slideLayout17.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1.xml"/></Relationships>
</file>

<file path=ppt/slides/_rels/slide72.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70.xml"/><Relationship Id="rId1" Type="http://schemas.openxmlformats.org/officeDocument/2006/relationships/slideLayout" Target="../slideLayouts/slideLayout17.xml"/><Relationship Id="rId4" Type="http://schemas.openxmlformats.org/officeDocument/2006/relationships/image" Target="../media/image62.png"/></Relationships>
</file>

<file path=ppt/slides/_rels/slide73.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71.xml"/><Relationship Id="rId1" Type="http://schemas.openxmlformats.org/officeDocument/2006/relationships/slideLayout" Target="../slideLayouts/slideLayout17.xml"/></Relationships>
</file>

<file path=ppt/slides/_rels/slide74.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72.xml"/><Relationship Id="rId1" Type="http://schemas.openxmlformats.org/officeDocument/2006/relationships/slideLayout" Target="../slideLayouts/slideLayout17.xml"/><Relationship Id="rId4" Type="http://schemas.openxmlformats.org/officeDocument/2006/relationships/image" Target="../media/image65.png"/></Relationships>
</file>

<file path=ppt/slides/_rels/slide75.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73.xml"/><Relationship Id="rId1" Type="http://schemas.openxmlformats.org/officeDocument/2006/relationships/slideLayout" Target="../slideLayouts/slideLayout17.xml"/><Relationship Id="rId4" Type="http://schemas.openxmlformats.org/officeDocument/2006/relationships/image" Target="../media/image67.png"/></Relationships>
</file>

<file path=ppt/slides/_rels/slide76.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74.xml"/><Relationship Id="rId1" Type="http://schemas.openxmlformats.org/officeDocument/2006/relationships/slideLayout" Target="../slideLayouts/slideLayout17.xml"/></Relationships>
</file>

<file path=ppt/slides/_rels/slide77.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75.xml"/><Relationship Id="rId1" Type="http://schemas.openxmlformats.org/officeDocument/2006/relationships/slideLayout" Target="../slideLayouts/slideLayout17.xml"/></Relationships>
</file>

<file path=ppt/slides/_rels/slide7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76.xml"/><Relationship Id="rId1" Type="http://schemas.openxmlformats.org/officeDocument/2006/relationships/slideLayout" Target="../slideLayouts/slideLayout17.xml"/></Relationships>
</file>

<file path=ppt/slides/_rels/slide7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77.xml"/><Relationship Id="rId1" Type="http://schemas.openxmlformats.org/officeDocument/2006/relationships/slideLayout" Target="../slideLayouts/slideLayout17.xml"/><Relationship Id="rId4" Type="http://schemas.openxmlformats.org/officeDocument/2006/relationships/comments" Target="../comments/comment4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0.xml.rels><?xml version="1.0" encoding="UTF-8" standalone="yes"?>
<Relationships xmlns="http://schemas.openxmlformats.org/package/2006/relationships"><Relationship Id="rId3" Type="http://schemas.openxmlformats.org/officeDocument/2006/relationships/comments" Target="../comments/comment47.xml"/><Relationship Id="rId2" Type="http://schemas.openxmlformats.org/officeDocument/2006/relationships/notesSlide" Target="../notesSlides/notesSlide78.xml"/><Relationship Id="rId1" Type="http://schemas.openxmlformats.org/officeDocument/2006/relationships/slideLayout" Target="../slideLayouts/slideLayout14.xml"/></Relationships>
</file>

<file path=ppt/slides/_rels/slide81.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79.xml"/><Relationship Id="rId1" Type="http://schemas.openxmlformats.org/officeDocument/2006/relationships/slideLayout" Target="../slideLayouts/slideLayout17.xml"/><Relationship Id="rId4" Type="http://schemas.openxmlformats.org/officeDocument/2006/relationships/comments" Target="../comments/comment48.xml"/></Relationships>
</file>

<file path=ppt/slides/_rels/slide82.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80.xml"/><Relationship Id="rId1" Type="http://schemas.openxmlformats.org/officeDocument/2006/relationships/slideLayout" Target="../slideLayouts/slideLayout17.xml"/><Relationship Id="rId4" Type="http://schemas.openxmlformats.org/officeDocument/2006/relationships/comments" Target="../comments/comment49.xml"/></Relationships>
</file>

<file path=ppt/slides/_rels/slide83.xml.rels><?xml version="1.0" encoding="UTF-8" standalone="yes"?>
<Relationships xmlns="http://schemas.openxmlformats.org/package/2006/relationships"><Relationship Id="rId3" Type="http://schemas.openxmlformats.org/officeDocument/2006/relationships/comments" Target="../comments/comment50.xml"/><Relationship Id="rId2" Type="http://schemas.openxmlformats.org/officeDocument/2006/relationships/notesSlide" Target="../notesSlides/notesSlide81.xml"/><Relationship Id="rId1" Type="http://schemas.openxmlformats.org/officeDocument/2006/relationships/slideLayout" Target="../slideLayouts/slideLayout17.xml"/></Relationships>
</file>

<file path=ppt/slides/_rels/slide84.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82.xml"/><Relationship Id="rId1" Type="http://schemas.openxmlformats.org/officeDocument/2006/relationships/slideLayout" Target="../slideLayouts/slideLayout14.xml"/><Relationship Id="rId4" Type="http://schemas.openxmlformats.org/officeDocument/2006/relationships/comments" Target="../comments/comment51.xml"/></Relationships>
</file>

<file path=ppt/slides/_rels/slide85.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83.xml"/><Relationship Id="rId1" Type="http://schemas.openxmlformats.org/officeDocument/2006/relationships/slideLayout" Target="../slideLayouts/slideLayout14.xml"/><Relationship Id="rId4" Type="http://schemas.openxmlformats.org/officeDocument/2006/relationships/comments" Target="../comments/comment52.xml"/></Relationships>
</file>

<file path=ppt/slides/_rels/slide86.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84.xml"/><Relationship Id="rId1" Type="http://schemas.openxmlformats.org/officeDocument/2006/relationships/slideLayout" Target="../slideLayouts/slideLayout14.xml"/><Relationship Id="rId4" Type="http://schemas.openxmlformats.org/officeDocument/2006/relationships/comments" Target="../comments/comment53.xml"/></Relationships>
</file>

<file path=ppt/slides/_rels/slide87.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85.xml"/><Relationship Id="rId1" Type="http://schemas.openxmlformats.org/officeDocument/2006/relationships/slideLayout" Target="../slideLayouts/slideLayout14.xml"/></Relationships>
</file>

<file path=ppt/slides/_rels/slide88.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86.xml"/><Relationship Id="rId1" Type="http://schemas.openxmlformats.org/officeDocument/2006/relationships/slideLayout" Target="../slideLayouts/slideLayout14.xml"/><Relationship Id="rId4" Type="http://schemas.openxmlformats.org/officeDocument/2006/relationships/comments" Target="../comments/comment54.xml"/></Relationships>
</file>

<file path=ppt/slides/_rels/slide89.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87.xml"/><Relationship Id="rId1" Type="http://schemas.openxmlformats.org/officeDocument/2006/relationships/slideLayout" Target="../slideLayouts/slideLayout14.xml"/><Relationship Id="rId4" Type="http://schemas.openxmlformats.org/officeDocument/2006/relationships/comments" Target="../comments/comment55.xml"/></Relationships>
</file>

<file path=ppt/slides/_rels/slide9.xml.rels><?xml version="1.0" encoding="UTF-8" standalone="yes"?>
<Relationships xmlns="http://schemas.openxmlformats.org/package/2006/relationships"><Relationship Id="rId3" Type="http://schemas.openxmlformats.org/officeDocument/2006/relationships/comments" Target="../comments/comment5.xml"/><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0.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88.xml"/><Relationship Id="rId1" Type="http://schemas.openxmlformats.org/officeDocument/2006/relationships/slideLayout" Target="../slideLayouts/slideLayout14.xml"/></Relationships>
</file>

<file path=ppt/slides/_rels/slide9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89.xml"/><Relationship Id="rId1" Type="http://schemas.openxmlformats.org/officeDocument/2006/relationships/slideLayout" Target="../slideLayouts/slideLayout17.xml"/><Relationship Id="rId4" Type="http://schemas.openxmlformats.org/officeDocument/2006/relationships/comments" Target="../comments/comment56.xml"/></Relationships>
</file>

<file path=ppt/slides/_rels/slide92.xml.rels><?xml version="1.0" encoding="UTF-8" standalone="yes"?>
<Relationships xmlns="http://schemas.openxmlformats.org/package/2006/relationships"><Relationship Id="rId3" Type="http://schemas.openxmlformats.org/officeDocument/2006/relationships/comments" Target="../comments/comment57.xml"/><Relationship Id="rId2" Type="http://schemas.openxmlformats.org/officeDocument/2006/relationships/notesSlide" Target="../notesSlides/notesSlide90.xml"/><Relationship Id="rId1" Type="http://schemas.openxmlformats.org/officeDocument/2006/relationships/slideLayout" Target="../slideLayouts/slideLayout14.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2.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7.xml"/></Relationships>
</file>

<file path=ppt/slides/_rels/slide96.xml.rels><?xml version="1.0" encoding="UTF-8" standalone="yes"?>
<Relationships xmlns="http://schemas.openxmlformats.org/package/2006/relationships"><Relationship Id="rId3" Type="http://schemas.openxmlformats.org/officeDocument/2006/relationships/comments" Target="../comments/comment58.xml"/><Relationship Id="rId2" Type="http://schemas.openxmlformats.org/officeDocument/2006/relationships/notesSlide" Target="../notesSlides/notesSlide94.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57199" y="607452"/>
            <a:ext cx="8375715" cy="705411"/>
          </a:xfrm>
        </p:spPr>
        <p:txBody>
          <a:bodyPr>
            <a:normAutofit fontScale="90000"/>
          </a:bodyPr>
          <a:lstStyle/>
          <a:p>
            <a:pPr eaLnBrk="1" hangingPunct="1"/>
            <a:r>
              <a:rPr lang="en-US" dirty="0" smtClean="0"/>
              <a:t>QAD Enterprise Applications Enterprise Edition</a:t>
            </a:r>
          </a:p>
        </p:txBody>
      </p:sp>
      <p:sp>
        <p:nvSpPr>
          <p:cNvPr id="7171" name="Rectangle 3"/>
          <p:cNvSpPr>
            <a:spLocks noGrp="1" noChangeArrowheads="1"/>
          </p:cNvSpPr>
          <p:nvPr>
            <p:ph type="body" sz="quarter" idx="10"/>
          </p:nvPr>
        </p:nvSpPr>
        <p:spPr/>
        <p:txBody>
          <a:bodyPr/>
          <a:lstStyle/>
          <a:p>
            <a:pPr eaLnBrk="1" hangingPunct="1"/>
            <a:r>
              <a:rPr lang="en-US" sz="2800" dirty="0" smtClean="0"/>
              <a:t>Quick Start</a:t>
            </a:r>
          </a:p>
        </p:txBody>
      </p:sp>
      <p:sp>
        <p:nvSpPr>
          <p:cNvPr id="4" name="TextBox 3"/>
          <p:cNvSpPr txBox="1"/>
          <p:nvPr/>
        </p:nvSpPr>
        <p:spPr>
          <a:xfrm>
            <a:off x="466725" y="2476500"/>
            <a:ext cx="4003675" cy="461665"/>
          </a:xfrm>
          <a:prstGeom prst="rect">
            <a:avLst/>
          </a:prstGeom>
          <a:noFill/>
        </p:spPr>
        <p:txBody>
          <a:bodyPr wrap="square" rtlCol="0">
            <a:spAutoFit/>
          </a:bodyPr>
          <a:lstStyle/>
          <a:p>
            <a:r>
              <a:rPr lang="en-US" altLang="zh-CN" sz="2400" dirty="0" smtClean="0">
                <a:solidFill>
                  <a:srgbClr val="0070C0"/>
                </a:solidFill>
                <a:latin typeface="+mj-lt"/>
              </a:rPr>
              <a:t>Quote-to-Cash Process</a:t>
            </a:r>
            <a:endParaRPr lang="en-US" sz="2400" dirty="0">
              <a:solidFill>
                <a:srgbClr val="0070C0"/>
              </a:solidFill>
              <a:latin typeface="+mj-l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marL="347663" lvl="1" indent="-347663">
              <a:buFont typeface="Wingdings" pitchFamily="2" charset="2"/>
              <a:buChar char="§"/>
            </a:pPr>
            <a:r>
              <a:rPr lang="en-US" altLang="zh-CN" sz="2800" dirty="0" smtClean="0"/>
              <a:t>Setting Customer Data</a:t>
            </a:r>
          </a:p>
          <a:p>
            <a:pPr marL="347663" lvl="1" indent="-347663">
              <a:buFont typeface="Wingdings" pitchFamily="2" charset="2"/>
              <a:buChar char="§"/>
            </a:pPr>
            <a:r>
              <a:rPr lang="en-US" altLang="zh-CN" sz="2800" dirty="0" smtClean="0"/>
              <a:t>Adding Customer Item</a:t>
            </a:r>
          </a:p>
          <a:p>
            <a:pPr marL="347663" lvl="1" indent="-347663">
              <a:buFont typeface="Wingdings" pitchFamily="2" charset="2"/>
              <a:buChar char="§"/>
            </a:pPr>
            <a:r>
              <a:rPr lang="en-US" altLang="zh-CN" sz="2800" dirty="0" smtClean="0"/>
              <a:t>Setting Sales Order Control</a:t>
            </a:r>
          </a:p>
          <a:p>
            <a:pPr marL="347663" lvl="1" indent="-347663">
              <a:buFont typeface="Wingdings" pitchFamily="2" charset="2"/>
              <a:buChar char="§"/>
            </a:pPr>
            <a:r>
              <a:rPr lang="en-US" altLang="zh-CN" sz="2800" dirty="0" smtClean="0"/>
              <a:t>Setting Sales Order Accounting Control</a:t>
            </a:r>
          </a:p>
        </p:txBody>
      </p:sp>
      <p:sp>
        <p:nvSpPr>
          <p:cNvPr id="8194" name="Rectangle 2"/>
          <p:cNvSpPr>
            <a:spLocks noGrp="1" noChangeArrowheads="1"/>
          </p:cNvSpPr>
          <p:nvPr>
            <p:ph type="title"/>
          </p:nvPr>
        </p:nvSpPr>
        <p:spPr/>
        <p:txBody>
          <a:bodyPr>
            <a:noAutofit/>
          </a:bodyPr>
          <a:lstStyle/>
          <a:p>
            <a:pPr eaLnBrk="1" hangingPunct="1"/>
            <a:r>
              <a:rPr lang="en-US" dirty="0" smtClean="0"/>
              <a:t>Setup</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8946" name="Picture 2" descr="C:\Users\qgl\AppData\Local\Temp\SNAGHTMLf86dd4.PNG"/>
          <p:cNvPicPr>
            <a:picLocks noChangeAspect="1" noChangeArrowheads="1"/>
          </p:cNvPicPr>
          <p:nvPr/>
        </p:nvPicPr>
        <p:blipFill>
          <a:blip r:embed="rId3" cstate="print"/>
          <a:srcRect/>
          <a:stretch>
            <a:fillRect/>
          </a:stretch>
        </p:blipFill>
        <p:spPr bwMode="auto">
          <a:xfrm>
            <a:off x="541655" y="1079817"/>
            <a:ext cx="6515100" cy="4905376"/>
          </a:xfrm>
          <a:prstGeom prst="rect">
            <a:avLst/>
          </a:prstGeom>
          <a:noFill/>
        </p:spPr>
      </p:pic>
      <p:sp>
        <p:nvSpPr>
          <p:cNvPr id="5" name="Title 4"/>
          <p:cNvSpPr>
            <a:spLocks noGrp="1"/>
          </p:cNvSpPr>
          <p:nvPr>
            <p:ph type="title"/>
          </p:nvPr>
        </p:nvSpPr>
        <p:spPr/>
        <p:txBody>
          <a:bodyPr>
            <a:normAutofit/>
          </a:bodyPr>
          <a:lstStyle/>
          <a:p>
            <a:r>
              <a:rPr lang="en-US" dirty="0" smtClean="0"/>
              <a:t>Setting Customer Data</a:t>
            </a:r>
            <a:endParaRPr lang="en-US" dirty="0"/>
          </a:p>
        </p:txBody>
      </p:sp>
      <p:sp>
        <p:nvSpPr>
          <p:cNvPr id="8" name="Rounded Rectangular Callout 7"/>
          <p:cNvSpPr/>
          <p:nvPr/>
        </p:nvSpPr>
        <p:spPr>
          <a:xfrm>
            <a:off x="4166886" y="1018572"/>
            <a:ext cx="3981691" cy="586708"/>
          </a:xfrm>
          <a:prstGeom prst="wedgeRoundRectCallout">
            <a:avLst>
              <a:gd name="adj1" fmla="val -86661"/>
              <a:gd name="adj2" fmla="val 81688"/>
              <a:gd name="adj3" fmla="val 16667"/>
            </a:avLst>
          </a:prstGeom>
          <a:solidFill>
            <a:schemeClr val="accent1">
              <a:lumMod val="40000"/>
              <a:lumOff val="60000"/>
            </a:schemeClr>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solidFill>
                  <a:schemeClr val="tx1">
                    <a:lumMod val="75000"/>
                    <a:lumOff val="25000"/>
                  </a:schemeClr>
                </a:solidFill>
              </a:rPr>
              <a:t>Create customer records</a:t>
            </a:r>
            <a:endParaRPr lang="en-US" sz="2400" dirty="0">
              <a:solidFill>
                <a:schemeClr val="tx1">
                  <a:lumMod val="75000"/>
                  <a:lumOff val="25000"/>
                </a:schemeClr>
              </a:solidFill>
            </a:endParaRPr>
          </a:p>
        </p:txBody>
      </p:sp>
      <p:pic>
        <p:nvPicPr>
          <p:cNvPr id="338948" name="Picture 4" descr="C:\Users\qgl\AppData\Local\Temp\SNAGHTMLf9c45c.PNG"/>
          <p:cNvPicPr>
            <a:picLocks noChangeAspect="1" noChangeArrowheads="1"/>
          </p:cNvPicPr>
          <p:nvPr/>
        </p:nvPicPr>
        <p:blipFill>
          <a:blip r:embed="rId4" cstate="print"/>
          <a:srcRect/>
          <a:stretch>
            <a:fillRect/>
          </a:stretch>
        </p:blipFill>
        <p:spPr bwMode="auto">
          <a:xfrm>
            <a:off x="2225040" y="2341306"/>
            <a:ext cx="6593840" cy="4516693"/>
          </a:xfrm>
          <a:prstGeom prst="rect">
            <a:avLst/>
          </a:prstGeom>
          <a:noFill/>
        </p:spPr>
      </p:pic>
      <p:sp>
        <p:nvSpPr>
          <p:cNvPr id="9" name="Rounded Rectangular Callout 8"/>
          <p:cNvSpPr/>
          <p:nvPr/>
        </p:nvSpPr>
        <p:spPr>
          <a:xfrm>
            <a:off x="3738235" y="5067913"/>
            <a:ext cx="3785307" cy="772160"/>
          </a:xfrm>
          <a:prstGeom prst="wedgeRoundRectCallout">
            <a:avLst>
              <a:gd name="adj1" fmla="val -50245"/>
              <a:gd name="adj2" fmla="val 26501"/>
              <a:gd name="adj3" fmla="val 16667"/>
            </a:avLst>
          </a:prstGeom>
          <a:solidFill>
            <a:schemeClr val="accent1">
              <a:lumMod val="40000"/>
              <a:lumOff val="60000"/>
            </a:schemeClr>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solidFill>
                  <a:schemeClr val="tx1">
                    <a:lumMod val="75000"/>
                    <a:lumOff val="25000"/>
                  </a:schemeClr>
                </a:solidFill>
              </a:rPr>
              <a:t>Set up operational data</a:t>
            </a:r>
            <a:endParaRPr lang="en-US" sz="2400"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6898" name="Picture 2" descr="C:\Users\qgl\AppData\Local\Temp\SNAGHTMLfe100b.PNG"/>
          <p:cNvPicPr>
            <a:picLocks noChangeAspect="1" noChangeArrowheads="1"/>
          </p:cNvPicPr>
          <p:nvPr/>
        </p:nvPicPr>
        <p:blipFill>
          <a:blip r:embed="rId3" cstate="print"/>
          <a:srcRect/>
          <a:stretch>
            <a:fillRect/>
          </a:stretch>
        </p:blipFill>
        <p:spPr bwMode="auto">
          <a:xfrm>
            <a:off x="592454" y="1222056"/>
            <a:ext cx="7906457" cy="3421064"/>
          </a:xfrm>
          <a:prstGeom prst="rect">
            <a:avLst/>
          </a:prstGeom>
          <a:noFill/>
        </p:spPr>
      </p:pic>
      <p:sp>
        <p:nvSpPr>
          <p:cNvPr id="27650" name="Rectangle 2"/>
          <p:cNvSpPr>
            <a:spLocks noGrp="1" noChangeArrowheads="1"/>
          </p:cNvSpPr>
          <p:nvPr>
            <p:ph type="title"/>
          </p:nvPr>
        </p:nvSpPr>
        <p:spPr/>
        <p:txBody>
          <a:bodyPr/>
          <a:lstStyle/>
          <a:p>
            <a:pPr eaLnBrk="1" hangingPunct="1"/>
            <a:r>
              <a:rPr lang="en-US" altLang="zh-CN" dirty="0" smtClean="0"/>
              <a:t>Adding a Customer Item</a:t>
            </a:r>
            <a:endParaRPr lang="en-US" dirty="0" smtClean="0"/>
          </a:p>
        </p:txBody>
      </p:sp>
      <p:sp>
        <p:nvSpPr>
          <p:cNvPr id="6" name="Rectangle 11"/>
          <p:cNvSpPr>
            <a:spLocks noChangeArrowheads="1"/>
          </p:cNvSpPr>
          <p:nvPr/>
        </p:nvSpPr>
        <p:spPr bwMode="auto">
          <a:xfrm>
            <a:off x="2417180" y="2049440"/>
            <a:ext cx="1945704" cy="1404960"/>
          </a:xfrm>
          <a:prstGeom prst="rect">
            <a:avLst/>
          </a:prstGeom>
          <a:noFill/>
          <a:ln w="28575" algn="ctr">
            <a:solidFill>
              <a:srgbClr val="A50021"/>
            </a:solidFill>
            <a:miter lim="800000"/>
            <a:headEnd/>
            <a:tailEnd/>
          </a:ln>
        </p:spPr>
        <p:txBody>
          <a:bodyPr wrap="none" tIns="91440" bIns="91440" anchor="ctr"/>
          <a:lstStyle/>
          <a:p>
            <a:endParaRPr lang="en-US" dirty="0"/>
          </a:p>
        </p:txBody>
      </p:sp>
      <p:sp>
        <p:nvSpPr>
          <p:cNvPr id="5" name="Rounded Rectangular Callout 4"/>
          <p:cNvSpPr/>
          <p:nvPr/>
        </p:nvSpPr>
        <p:spPr>
          <a:xfrm>
            <a:off x="5080000" y="1574800"/>
            <a:ext cx="3423920" cy="802640"/>
          </a:xfrm>
          <a:prstGeom prst="wedgeRoundRectCallout">
            <a:avLst>
              <a:gd name="adj1" fmla="val -82129"/>
              <a:gd name="adj2" fmla="val 94861"/>
              <a:gd name="adj3" fmla="val 16667"/>
            </a:avLst>
          </a:prstGeom>
          <a:solidFill>
            <a:schemeClr val="accent1">
              <a:lumMod val="20000"/>
              <a:lumOff val="80000"/>
            </a:schemeClr>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2000" dirty="0" smtClean="0">
                <a:solidFill>
                  <a:schemeClr val="tx1">
                    <a:lumMod val="75000"/>
                    <a:lumOff val="25000"/>
                  </a:schemeClr>
                </a:solidFill>
              </a:rPr>
              <a:t>Enter the name/number of the customer item</a:t>
            </a:r>
            <a:endParaRPr lang="en-US" sz="2000"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0754" name="Picture 2" descr="C:\Users\qgl\AppData\Local\Temp\SNAGHTML6b97cd0.PNG"/>
          <p:cNvPicPr>
            <a:picLocks noChangeAspect="1" noChangeArrowheads="1"/>
          </p:cNvPicPr>
          <p:nvPr/>
        </p:nvPicPr>
        <p:blipFill>
          <a:blip r:embed="rId3" cstate="print"/>
          <a:srcRect/>
          <a:stretch>
            <a:fillRect/>
          </a:stretch>
        </p:blipFill>
        <p:spPr bwMode="auto">
          <a:xfrm>
            <a:off x="612774" y="1000442"/>
            <a:ext cx="7261225" cy="5488886"/>
          </a:xfrm>
          <a:prstGeom prst="rect">
            <a:avLst/>
          </a:prstGeom>
          <a:noFill/>
        </p:spPr>
      </p:pic>
      <p:sp>
        <p:nvSpPr>
          <p:cNvPr id="27650" name="Rectangle 2"/>
          <p:cNvSpPr>
            <a:spLocks noGrp="1" noChangeArrowheads="1"/>
          </p:cNvSpPr>
          <p:nvPr>
            <p:ph type="title"/>
          </p:nvPr>
        </p:nvSpPr>
        <p:spPr/>
        <p:txBody>
          <a:bodyPr/>
          <a:lstStyle/>
          <a:p>
            <a:pPr eaLnBrk="1" hangingPunct="1"/>
            <a:r>
              <a:rPr lang="en-US" altLang="zh-CN" dirty="0" smtClean="0"/>
              <a:t>Setting Sales Order</a:t>
            </a:r>
            <a:r>
              <a:rPr lang="en-US" dirty="0" smtClean="0"/>
              <a:t> Control</a:t>
            </a:r>
          </a:p>
        </p:txBody>
      </p:sp>
      <p:sp>
        <p:nvSpPr>
          <p:cNvPr id="5" name="Rectangle 11"/>
          <p:cNvSpPr>
            <a:spLocks noChangeArrowheads="1"/>
          </p:cNvSpPr>
          <p:nvPr/>
        </p:nvSpPr>
        <p:spPr bwMode="auto">
          <a:xfrm>
            <a:off x="5547360" y="3383280"/>
            <a:ext cx="1688905" cy="569743"/>
          </a:xfrm>
          <a:prstGeom prst="rect">
            <a:avLst/>
          </a:prstGeom>
          <a:noFill/>
          <a:ln w="28575" algn="ctr">
            <a:solidFill>
              <a:srgbClr val="A50021"/>
            </a:solidFill>
            <a:miter lim="800000"/>
            <a:headEnd/>
            <a:tailEnd/>
          </a:ln>
        </p:spPr>
        <p:txBody>
          <a:bodyPr wrap="none" tIns="91440" bIns="91440" anchor="ctr"/>
          <a:lstStyle/>
          <a:p>
            <a:endParaRPr lang="en-US" dirty="0"/>
          </a:p>
        </p:txBody>
      </p:sp>
      <p:sp>
        <p:nvSpPr>
          <p:cNvPr id="6" name="Rectangle 11"/>
          <p:cNvSpPr>
            <a:spLocks noChangeArrowheads="1"/>
          </p:cNvSpPr>
          <p:nvPr/>
        </p:nvSpPr>
        <p:spPr bwMode="auto">
          <a:xfrm>
            <a:off x="5435600" y="2374560"/>
            <a:ext cx="1822884" cy="357065"/>
          </a:xfrm>
          <a:prstGeom prst="rect">
            <a:avLst/>
          </a:prstGeom>
          <a:noFill/>
          <a:ln w="28575" algn="ctr">
            <a:solidFill>
              <a:srgbClr val="A50021"/>
            </a:solidFill>
            <a:miter lim="800000"/>
            <a:headEnd/>
            <a:tailEnd/>
          </a:ln>
        </p:spPr>
        <p:txBody>
          <a:bodyPr wrap="none" tIns="91440" bIns="91440" anchor="ctr"/>
          <a:lstStyle/>
          <a:p>
            <a:endParaRPr lang="en-US" dirty="0"/>
          </a:p>
        </p:txBody>
      </p:sp>
      <p:sp>
        <p:nvSpPr>
          <p:cNvPr id="7" name="Rectangle 11"/>
          <p:cNvSpPr>
            <a:spLocks noChangeArrowheads="1"/>
          </p:cNvSpPr>
          <p:nvPr/>
        </p:nvSpPr>
        <p:spPr bwMode="auto">
          <a:xfrm>
            <a:off x="5528197" y="4967290"/>
            <a:ext cx="1231418" cy="264468"/>
          </a:xfrm>
          <a:prstGeom prst="rect">
            <a:avLst/>
          </a:prstGeom>
          <a:noFill/>
          <a:ln w="28575" algn="ctr">
            <a:solidFill>
              <a:srgbClr val="A50021"/>
            </a:solidFill>
            <a:miter lim="800000"/>
            <a:headEnd/>
            <a:tailEnd/>
          </a:ln>
        </p:spPr>
        <p:txBody>
          <a:bodyPr wrap="none" tIns="91440" bIns="91440" anchor="ctr"/>
          <a:lstStyle/>
          <a:p>
            <a:endParaRPr lang="en-US" dirty="0"/>
          </a:p>
        </p:txBody>
      </p:sp>
      <p:sp>
        <p:nvSpPr>
          <p:cNvPr id="8" name="Rectangle 11"/>
          <p:cNvSpPr>
            <a:spLocks noChangeArrowheads="1"/>
          </p:cNvSpPr>
          <p:nvPr/>
        </p:nvSpPr>
        <p:spPr bwMode="auto">
          <a:xfrm>
            <a:off x="1650678" y="5742793"/>
            <a:ext cx="1937474" cy="310765"/>
          </a:xfrm>
          <a:prstGeom prst="rect">
            <a:avLst/>
          </a:prstGeom>
          <a:noFill/>
          <a:ln w="28575" algn="ctr">
            <a:solidFill>
              <a:srgbClr val="A50021"/>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altLang="zh-CN" dirty="0" smtClean="0"/>
              <a:t>Setting Sales Order</a:t>
            </a:r>
            <a:r>
              <a:rPr lang="en-US" dirty="0" smtClean="0"/>
              <a:t> Accounting Control</a:t>
            </a:r>
          </a:p>
        </p:txBody>
      </p:sp>
      <p:pic>
        <p:nvPicPr>
          <p:cNvPr id="388099" name="Picture 3"/>
          <p:cNvPicPr>
            <a:picLocks noChangeAspect="1" noChangeArrowheads="1"/>
          </p:cNvPicPr>
          <p:nvPr/>
        </p:nvPicPr>
        <p:blipFill>
          <a:blip r:embed="rId3" cstate="print"/>
          <a:srcRect/>
          <a:stretch>
            <a:fillRect/>
          </a:stretch>
        </p:blipFill>
        <p:spPr bwMode="auto">
          <a:xfrm>
            <a:off x="1487170" y="2641283"/>
            <a:ext cx="5250946" cy="2001837"/>
          </a:xfrm>
          <a:prstGeom prst="rect">
            <a:avLst/>
          </a:prstGeom>
          <a:noFill/>
          <a:ln w="9525">
            <a:noFill/>
            <a:miter lim="800000"/>
            <a:headEnd/>
            <a:tailEnd/>
          </a:ln>
        </p:spPr>
      </p:pic>
      <p:pic>
        <p:nvPicPr>
          <p:cNvPr id="388100" name="Picture 4"/>
          <p:cNvPicPr>
            <a:picLocks noChangeAspect="1" noChangeArrowheads="1"/>
          </p:cNvPicPr>
          <p:nvPr/>
        </p:nvPicPr>
        <p:blipFill>
          <a:blip r:embed="rId4" cstate="print"/>
          <a:srcRect/>
          <a:stretch>
            <a:fillRect/>
          </a:stretch>
        </p:blipFill>
        <p:spPr bwMode="auto">
          <a:xfrm>
            <a:off x="2519680" y="4707255"/>
            <a:ext cx="5238103" cy="1571625"/>
          </a:xfrm>
          <a:prstGeom prst="rect">
            <a:avLst/>
          </a:prstGeom>
          <a:noFill/>
          <a:ln w="9525">
            <a:noFill/>
            <a:miter lim="800000"/>
            <a:headEnd/>
            <a:tailEnd/>
          </a:ln>
        </p:spPr>
      </p:pic>
      <p:pic>
        <p:nvPicPr>
          <p:cNvPr id="332803" name="Picture 3"/>
          <p:cNvPicPr>
            <a:picLocks noChangeAspect="1" noChangeArrowheads="1"/>
          </p:cNvPicPr>
          <p:nvPr/>
        </p:nvPicPr>
        <p:blipFill>
          <a:blip r:embed="rId5" cstate="print"/>
          <a:srcRect/>
          <a:stretch>
            <a:fillRect/>
          </a:stretch>
        </p:blipFill>
        <p:spPr bwMode="auto">
          <a:xfrm>
            <a:off x="641350" y="932498"/>
            <a:ext cx="5537733" cy="160750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a:buFont typeface="Wingdings" pitchFamily="2" charset="2"/>
              <a:buChar char="§"/>
            </a:pPr>
            <a:r>
              <a:rPr lang="en-US" altLang="zh-CN" dirty="0" smtClean="0"/>
              <a:t>Terminology</a:t>
            </a:r>
          </a:p>
          <a:p>
            <a:pPr>
              <a:buFont typeface="Wingdings" pitchFamily="2" charset="2"/>
              <a:buChar char="§"/>
            </a:pPr>
            <a:r>
              <a:rPr lang="en-US" altLang="zh-CN" dirty="0" smtClean="0"/>
              <a:t>Setups</a:t>
            </a:r>
          </a:p>
          <a:p>
            <a:pPr eaLnBrk="1" hangingPunct="1">
              <a:buFont typeface="Wingdings" pitchFamily="2" charset="2"/>
              <a:buChar char="§"/>
            </a:pPr>
            <a:r>
              <a:rPr lang="en-US" altLang="zh-CN" b="1" dirty="0" smtClean="0">
                <a:solidFill>
                  <a:srgbClr val="0070C0"/>
                </a:solidFill>
              </a:rPr>
              <a:t>Quote-to-Cash Process Flow</a:t>
            </a:r>
          </a:p>
          <a:p>
            <a:pPr marL="347663" lvl="1" indent="-347663">
              <a:buFont typeface="Wingdings" pitchFamily="2" charset="2"/>
              <a:buChar char="§"/>
            </a:pPr>
            <a:r>
              <a:rPr lang="en-US" altLang="zh-CN" sz="2800" dirty="0" smtClean="0"/>
              <a:t>Using Standard Sales Order</a:t>
            </a:r>
          </a:p>
          <a:p>
            <a:pPr marL="347663" lvl="1" indent="-347663">
              <a:buFont typeface="Wingdings" pitchFamily="2" charset="2"/>
              <a:buChar char="§"/>
            </a:pPr>
            <a:r>
              <a:rPr lang="en-US" altLang="zh-CN" sz="2800" i="1" dirty="0" smtClean="0"/>
              <a:t>Optional: </a:t>
            </a:r>
            <a:r>
              <a:rPr lang="en-US" altLang="zh-CN" sz="2800" dirty="0" smtClean="0"/>
              <a:t>Using Sales Quotes</a:t>
            </a:r>
          </a:p>
          <a:p>
            <a:pPr marL="347663" lvl="1" indent="-347663">
              <a:buFont typeface="Wingdings" pitchFamily="2" charset="2"/>
              <a:buChar char="§"/>
            </a:pPr>
            <a:r>
              <a:rPr lang="en-US" altLang="zh-CN" sz="2800" i="1" dirty="0" smtClean="0"/>
              <a:t>Optional: </a:t>
            </a:r>
            <a:r>
              <a:rPr lang="en-US" altLang="zh-CN" sz="2800" dirty="0" smtClean="0"/>
              <a:t>Using Customer Schedules</a:t>
            </a:r>
          </a:p>
          <a:p>
            <a:pPr marL="347663" lvl="1" indent="-347663">
              <a:buFont typeface="Wingdings" pitchFamily="2" charset="2"/>
              <a:buChar char="§"/>
            </a:pPr>
            <a:r>
              <a:rPr lang="en-US" altLang="zh-CN" sz="2800" dirty="0" smtClean="0"/>
              <a:t>Processing Invoice and Payment</a:t>
            </a:r>
            <a:endParaRPr lang="en-US" altLang="zh-CN" sz="2800" b="1" dirty="0" smtClean="0"/>
          </a:p>
          <a:p>
            <a:pPr>
              <a:buFont typeface="Wingdings" pitchFamily="2" charset="2"/>
              <a:buChar char="§"/>
            </a:pPr>
            <a:r>
              <a:rPr lang="en-US" altLang="zh-CN" dirty="0" smtClean="0"/>
              <a:t>Mastery Questions</a:t>
            </a:r>
          </a:p>
          <a:p>
            <a:pPr eaLnBrk="1" hangingPunct="1">
              <a:buNone/>
            </a:pPr>
            <a:endParaRPr lang="en-US" altLang="zh-CN" sz="2400" dirty="0" smtClean="0"/>
          </a:p>
        </p:txBody>
      </p:sp>
      <p:sp>
        <p:nvSpPr>
          <p:cNvPr id="8194" name="Rectangle 2"/>
          <p:cNvSpPr>
            <a:spLocks noGrp="1" noChangeArrowheads="1"/>
          </p:cNvSpPr>
          <p:nvPr>
            <p:ph type="title"/>
          </p:nvPr>
        </p:nvSpPr>
        <p:spPr/>
        <p:txBody>
          <a:bodyPr>
            <a:noAutofit/>
          </a:bodyPr>
          <a:lstStyle/>
          <a:p>
            <a:pPr eaLnBrk="1" hangingPunct="1"/>
            <a:r>
              <a:rPr lang="en-US" dirty="0" smtClean="0"/>
              <a:t>Quote-to-Cash Process Flow</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noAutofit/>
          </a:bodyPr>
          <a:lstStyle/>
          <a:p>
            <a:pPr eaLnBrk="1" hangingPunct="1"/>
            <a:r>
              <a:rPr lang="en-US" dirty="0" smtClean="0"/>
              <a:t>Predefined Process Maps</a:t>
            </a:r>
          </a:p>
        </p:txBody>
      </p:sp>
      <p:pic>
        <p:nvPicPr>
          <p:cNvPr id="506882" name="Picture 2" descr="C:\Users\qgl\AppData\Local\Temp\SNAGHTML33130a0a.PNG"/>
          <p:cNvPicPr>
            <a:picLocks noChangeAspect="1" noChangeArrowheads="1"/>
          </p:cNvPicPr>
          <p:nvPr/>
        </p:nvPicPr>
        <p:blipFill>
          <a:blip r:embed="rId3" cstate="print"/>
          <a:srcRect/>
          <a:stretch>
            <a:fillRect/>
          </a:stretch>
        </p:blipFill>
        <p:spPr bwMode="auto">
          <a:xfrm>
            <a:off x="140529" y="865860"/>
            <a:ext cx="7296592" cy="4514177"/>
          </a:xfrm>
          <a:prstGeom prst="rect">
            <a:avLst/>
          </a:prstGeom>
          <a:noFill/>
          <a:ln>
            <a:solidFill>
              <a:schemeClr val="accent1">
                <a:hueOff val="0"/>
                <a:satOff val="0"/>
                <a:lumOff val="0"/>
              </a:schemeClr>
            </a:solidFill>
          </a:ln>
        </p:spPr>
      </p:pic>
      <p:pic>
        <p:nvPicPr>
          <p:cNvPr id="6" name="Picture 2" descr="C:\Users\qgl\AppData\Local\Temp\SNAGHTML3314e3e4.PNG"/>
          <p:cNvPicPr>
            <a:picLocks noChangeAspect="1" noChangeArrowheads="1"/>
          </p:cNvPicPr>
          <p:nvPr/>
        </p:nvPicPr>
        <p:blipFill>
          <a:blip r:embed="rId4" cstate="print"/>
          <a:srcRect/>
          <a:stretch>
            <a:fillRect/>
          </a:stretch>
        </p:blipFill>
        <p:spPr bwMode="auto">
          <a:xfrm>
            <a:off x="3274695" y="1032939"/>
            <a:ext cx="5869305" cy="5451327"/>
          </a:xfrm>
          <a:prstGeom prst="rect">
            <a:avLst/>
          </a:prstGeom>
          <a:noFill/>
          <a:ln>
            <a:solidFill>
              <a:schemeClr val="accent1">
                <a:hueOff val="0"/>
                <a:satOff val="0"/>
                <a:lumOff val="0"/>
              </a:schemeClr>
            </a:solidFill>
          </a:ln>
        </p:spPr>
      </p:pic>
      <p:pic>
        <p:nvPicPr>
          <p:cNvPr id="7" name="Picture 2" descr="C:\Users\qgl\AppData\Local\Temp\SNAGHTML331889d4.PNG"/>
          <p:cNvPicPr>
            <a:picLocks noChangeAspect="1" noChangeArrowheads="1"/>
          </p:cNvPicPr>
          <p:nvPr/>
        </p:nvPicPr>
        <p:blipFill>
          <a:blip r:embed="rId5" cstate="print"/>
          <a:srcRect/>
          <a:stretch>
            <a:fillRect/>
          </a:stretch>
        </p:blipFill>
        <p:spPr bwMode="auto">
          <a:xfrm>
            <a:off x="0" y="2275813"/>
            <a:ext cx="6673167" cy="4937787"/>
          </a:xfrm>
          <a:prstGeom prst="rect">
            <a:avLst/>
          </a:prstGeom>
          <a:noFill/>
          <a:ln>
            <a:solidFill>
              <a:schemeClr val="accent1">
                <a:hueOff val="0"/>
                <a:satOff val="0"/>
                <a:lumOff val="0"/>
              </a:schemeClr>
            </a:solidFill>
          </a:ln>
        </p:spPr>
      </p:pic>
      <p:pic>
        <p:nvPicPr>
          <p:cNvPr id="8" name="Picture 2" descr="C:\Users\qgl\AppData\Local\Temp\SNAGHTML33218a8f.PNG"/>
          <p:cNvPicPr>
            <a:picLocks noChangeAspect="1" noChangeArrowheads="1"/>
          </p:cNvPicPr>
          <p:nvPr/>
        </p:nvPicPr>
        <p:blipFill>
          <a:blip r:embed="rId6" cstate="print"/>
          <a:srcRect/>
          <a:stretch>
            <a:fillRect/>
          </a:stretch>
        </p:blipFill>
        <p:spPr bwMode="auto">
          <a:xfrm>
            <a:off x="3059536" y="2736521"/>
            <a:ext cx="7093194" cy="5127320"/>
          </a:xfrm>
          <a:prstGeom prst="rect">
            <a:avLst/>
          </a:prstGeom>
          <a:noFill/>
          <a:ln>
            <a:solidFill>
              <a:schemeClr val="accent1">
                <a:hueOff val="0"/>
                <a:satOff val="0"/>
                <a:lumOff val="0"/>
              </a:schemeClr>
            </a:solidFill>
          </a:ln>
        </p:spPr>
      </p:pic>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06882"/>
                                        </p:tgtEl>
                                        <p:attrNameLst>
                                          <p:attrName>style.visibility</p:attrName>
                                        </p:attrNameLst>
                                      </p:cBhvr>
                                      <p:to>
                                        <p:strVal val="visible"/>
                                      </p:to>
                                    </p:set>
                                    <p:anim calcmode="lin" valueType="num">
                                      <p:cBhvr additive="base">
                                        <p:cTn id="7" dur="500" fill="hold"/>
                                        <p:tgtEl>
                                          <p:spTgt spid="506882"/>
                                        </p:tgtEl>
                                        <p:attrNameLst>
                                          <p:attrName>ppt_x</p:attrName>
                                        </p:attrNameLst>
                                      </p:cBhvr>
                                      <p:tavLst>
                                        <p:tav tm="0">
                                          <p:val>
                                            <p:strVal val="#ppt_x"/>
                                          </p:val>
                                        </p:tav>
                                        <p:tav tm="100000">
                                          <p:val>
                                            <p:strVal val="#ppt_x"/>
                                          </p:val>
                                        </p:tav>
                                      </p:tavLst>
                                    </p:anim>
                                    <p:anim calcmode="lin" valueType="num">
                                      <p:cBhvr additive="base">
                                        <p:cTn id="8" dur="500" fill="hold"/>
                                        <p:tgtEl>
                                          <p:spTgt spid="50688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p:txBody>
          <a:bodyPr>
            <a:normAutofit/>
          </a:bodyPr>
          <a:lstStyle/>
          <a:p>
            <a:r>
              <a:rPr lang="en-US" dirty="0" smtClean="0"/>
              <a:t>Simplified Process Flow</a:t>
            </a:r>
            <a:endParaRPr lang="en-US" dirty="0"/>
          </a:p>
        </p:txBody>
      </p:sp>
      <p:sp>
        <p:nvSpPr>
          <p:cNvPr id="22" name="Rounded Rectangle 21"/>
          <p:cNvSpPr/>
          <p:nvPr/>
        </p:nvSpPr>
        <p:spPr>
          <a:xfrm>
            <a:off x="164946" y="1158239"/>
            <a:ext cx="1543688" cy="933651"/>
          </a:xfrm>
          <a:prstGeom prst="roundRect">
            <a:avLst/>
          </a:prstGeom>
          <a:solidFill>
            <a:schemeClr val="accent1">
              <a:lumMod val="60000"/>
              <a:lumOff val="40000"/>
            </a:schemeClr>
          </a:solidFill>
          <a:ln w="19050">
            <a:solidFill>
              <a:schemeClr val="accent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b="0" dirty="0" smtClean="0">
                <a:solidFill>
                  <a:schemeClr val="tx1"/>
                </a:solidFill>
                <a:latin typeface="Arial" pitchFamily="34" charset="0"/>
                <a:cs typeface="Arial" pitchFamily="34" charset="0"/>
              </a:rPr>
              <a:t>Sales Quotation</a:t>
            </a:r>
            <a:endParaRPr lang="en-US" sz="1800" b="0" dirty="0">
              <a:solidFill>
                <a:schemeClr val="tx1"/>
              </a:solidFill>
              <a:latin typeface="Arial" pitchFamily="34" charset="0"/>
              <a:cs typeface="Arial" pitchFamily="34" charset="0"/>
            </a:endParaRPr>
          </a:p>
        </p:txBody>
      </p:sp>
      <p:sp>
        <p:nvSpPr>
          <p:cNvPr id="33" name="Rounded Rectangle 32"/>
          <p:cNvSpPr/>
          <p:nvPr/>
        </p:nvSpPr>
        <p:spPr>
          <a:xfrm>
            <a:off x="168154" y="2478134"/>
            <a:ext cx="1543688" cy="882851"/>
          </a:xfrm>
          <a:prstGeom prst="roundRect">
            <a:avLst/>
          </a:prstGeom>
          <a:solidFill>
            <a:schemeClr val="accent1">
              <a:lumMod val="60000"/>
              <a:lumOff val="40000"/>
            </a:schemeClr>
          </a:solidFill>
          <a:ln w="15875" cmpd="sng">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b="0" dirty="0" smtClean="0">
                <a:solidFill>
                  <a:schemeClr val="tx1"/>
                </a:solidFill>
                <a:latin typeface="Arial" pitchFamily="34" charset="0"/>
                <a:cs typeface="Arial" pitchFamily="34" charset="0"/>
              </a:rPr>
              <a:t>Create Sales Order</a:t>
            </a:r>
            <a:endParaRPr lang="en-US" sz="1800" b="0" dirty="0">
              <a:solidFill>
                <a:schemeClr val="tx1"/>
              </a:solidFill>
              <a:latin typeface="Arial" pitchFamily="34" charset="0"/>
              <a:cs typeface="Arial" pitchFamily="34" charset="0"/>
            </a:endParaRPr>
          </a:p>
        </p:txBody>
      </p:sp>
      <p:sp>
        <p:nvSpPr>
          <p:cNvPr id="41" name="Rounded Rectangle 40"/>
          <p:cNvSpPr/>
          <p:nvPr/>
        </p:nvSpPr>
        <p:spPr>
          <a:xfrm>
            <a:off x="5708966" y="2641599"/>
            <a:ext cx="1543688" cy="847291"/>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b="0" dirty="0" smtClean="0">
                <a:solidFill>
                  <a:schemeClr val="tx1"/>
                </a:solidFill>
                <a:latin typeface="Arial" pitchFamily="34" charset="0"/>
                <a:cs typeface="Arial" pitchFamily="34" charset="0"/>
              </a:rPr>
              <a:t>Ship to Customer</a:t>
            </a:r>
            <a:endParaRPr lang="en-US" sz="1800" b="0" dirty="0">
              <a:solidFill>
                <a:schemeClr val="tx1"/>
              </a:solidFill>
              <a:latin typeface="Arial" pitchFamily="34" charset="0"/>
              <a:cs typeface="Arial" pitchFamily="34" charset="0"/>
            </a:endParaRPr>
          </a:p>
        </p:txBody>
      </p:sp>
      <p:sp>
        <p:nvSpPr>
          <p:cNvPr id="42" name="Rounded Rectangle 41"/>
          <p:cNvSpPr/>
          <p:nvPr/>
        </p:nvSpPr>
        <p:spPr>
          <a:xfrm>
            <a:off x="3725226" y="1148080"/>
            <a:ext cx="1543688" cy="974290"/>
          </a:xfrm>
          <a:prstGeom prst="roundRect">
            <a:avLst/>
          </a:prstGeom>
          <a:solidFill>
            <a:schemeClr val="accent1">
              <a:lumMod val="60000"/>
              <a:lumOff val="40000"/>
            </a:schemeClr>
          </a:solidFill>
          <a:ln w="19050">
            <a:solidFill>
              <a:schemeClr val="accent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b="0" dirty="0" smtClean="0">
                <a:solidFill>
                  <a:schemeClr val="tx1"/>
                </a:solidFill>
                <a:latin typeface="Arial" pitchFamily="34" charset="0"/>
                <a:cs typeface="Arial" pitchFamily="34" charset="0"/>
              </a:rPr>
              <a:t>Customer Scheduled Order</a:t>
            </a:r>
            <a:endParaRPr lang="en-US" sz="1800" b="0" dirty="0">
              <a:solidFill>
                <a:schemeClr val="tx1"/>
              </a:solidFill>
              <a:latin typeface="Arial" pitchFamily="34" charset="0"/>
              <a:cs typeface="Arial" pitchFamily="34" charset="0"/>
            </a:endParaRPr>
          </a:p>
        </p:txBody>
      </p:sp>
      <p:cxnSp>
        <p:nvCxnSpPr>
          <p:cNvPr id="47" name="Shape 46"/>
          <p:cNvCxnSpPr>
            <a:stCxn id="42" idx="1"/>
            <a:endCxn id="58" idx="0"/>
          </p:cNvCxnSpPr>
          <p:nvPr/>
        </p:nvCxnSpPr>
        <p:spPr>
          <a:xfrm rot="10800000" flipV="1">
            <a:off x="2802890" y="1635225"/>
            <a:ext cx="922336" cy="1026694"/>
          </a:xfrm>
          <a:prstGeom prst="bentConnector2">
            <a:avLst/>
          </a:prstGeom>
          <a:ln w="25400">
            <a:solidFill>
              <a:schemeClr val="tx1">
                <a:lumMod val="75000"/>
                <a:lumOff val="25000"/>
              </a:schemeClr>
            </a:solidFill>
            <a:prstDash val="solid"/>
            <a:tailEnd type="arrow"/>
          </a:ln>
          <a:effectLst/>
        </p:spPr>
        <p:style>
          <a:lnRef idx="2">
            <a:schemeClr val="accent1"/>
          </a:lnRef>
          <a:fillRef idx="0">
            <a:schemeClr val="accent1"/>
          </a:fillRef>
          <a:effectRef idx="1">
            <a:schemeClr val="accent1"/>
          </a:effectRef>
          <a:fontRef idx="minor">
            <a:schemeClr val="tx1"/>
          </a:fontRef>
        </p:style>
      </p:cxnSp>
      <p:cxnSp>
        <p:nvCxnSpPr>
          <p:cNvPr id="71" name="Straight Arrow Connector 70"/>
          <p:cNvCxnSpPr>
            <a:stCxn id="41" idx="3"/>
            <a:endCxn id="75" idx="1"/>
          </p:cNvCxnSpPr>
          <p:nvPr/>
        </p:nvCxnSpPr>
        <p:spPr>
          <a:xfrm>
            <a:off x="7252654" y="3065245"/>
            <a:ext cx="357186" cy="5080"/>
          </a:xfrm>
          <a:prstGeom prst="straightConnector1">
            <a:avLst/>
          </a:prstGeom>
          <a:ln w="2540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75" name="Rounded Rectangle 74"/>
          <p:cNvSpPr/>
          <p:nvPr/>
        </p:nvSpPr>
        <p:spPr>
          <a:xfrm>
            <a:off x="7609840" y="2651760"/>
            <a:ext cx="1412240" cy="837130"/>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b="0" dirty="0" smtClean="0">
                <a:solidFill>
                  <a:schemeClr val="tx1"/>
                </a:solidFill>
                <a:latin typeface="Arial" pitchFamily="34" charset="0"/>
                <a:cs typeface="Arial" pitchFamily="34" charset="0"/>
              </a:rPr>
              <a:t>Invoice Post&amp; Print</a:t>
            </a:r>
            <a:endParaRPr lang="en-US" sz="1800" b="0" dirty="0">
              <a:solidFill>
                <a:schemeClr val="tx1"/>
              </a:solidFill>
              <a:latin typeface="Arial" pitchFamily="34" charset="0"/>
              <a:cs typeface="Arial" pitchFamily="34" charset="0"/>
            </a:endParaRPr>
          </a:p>
        </p:txBody>
      </p:sp>
      <p:cxnSp>
        <p:nvCxnSpPr>
          <p:cNvPr id="79" name="Straight Arrow Connector 78"/>
          <p:cNvCxnSpPr>
            <a:stCxn id="75" idx="2"/>
            <a:endCxn id="81" idx="0"/>
          </p:cNvCxnSpPr>
          <p:nvPr/>
        </p:nvCxnSpPr>
        <p:spPr>
          <a:xfrm>
            <a:off x="8315960" y="3488890"/>
            <a:ext cx="10160" cy="747831"/>
          </a:xfrm>
          <a:prstGeom prst="straightConnector1">
            <a:avLst/>
          </a:prstGeom>
          <a:ln w="2540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81" name="Rounded Rectangle 80"/>
          <p:cNvSpPr/>
          <p:nvPr/>
        </p:nvSpPr>
        <p:spPr>
          <a:xfrm>
            <a:off x="7620000" y="4236721"/>
            <a:ext cx="1412240" cy="833119"/>
          </a:xfrm>
          <a:prstGeom prst="roundRect">
            <a:avLst/>
          </a:prstGeom>
          <a:solidFill>
            <a:schemeClr val="accent1">
              <a:lumMod val="60000"/>
              <a:lumOff val="40000"/>
            </a:schemeClr>
          </a:solidFill>
          <a:ln w="15875">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b="0" dirty="0" smtClean="0">
                <a:solidFill>
                  <a:schemeClr val="tx1"/>
                </a:solidFill>
                <a:latin typeface="Arial" pitchFamily="34" charset="0"/>
                <a:cs typeface="Arial" pitchFamily="34" charset="0"/>
              </a:rPr>
              <a:t>Process Receivable</a:t>
            </a:r>
            <a:endParaRPr lang="en-US" sz="1800" b="0" dirty="0">
              <a:solidFill>
                <a:schemeClr val="tx1"/>
              </a:solidFill>
              <a:latin typeface="Arial" pitchFamily="34" charset="0"/>
              <a:cs typeface="Arial" pitchFamily="34" charset="0"/>
            </a:endParaRPr>
          </a:p>
        </p:txBody>
      </p:sp>
      <p:cxnSp>
        <p:nvCxnSpPr>
          <p:cNvPr id="84" name="Straight Arrow Connector 83"/>
          <p:cNvCxnSpPr>
            <a:stCxn id="41" idx="2"/>
            <a:endCxn id="87" idx="0"/>
          </p:cNvCxnSpPr>
          <p:nvPr/>
        </p:nvCxnSpPr>
        <p:spPr>
          <a:xfrm>
            <a:off x="6480810" y="3488890"/>
            <a:ext cx="10160" cy="747830"/>
          </a:xfrm>
          <a:prstGeom prst="straightConnector1">
            <a:avLst/>
          </a:prstGeom>
          <a:ln w="25400">
            <a:solidFill>
              <a:schemeClr val="tx1">
                <a:lumMod val="75000"/>
                <a:lumOff val="25000"/>
              </a:schemeClr>
            </a:solidFill>
            <a:prstDash val="solid"/>
            <a:tailEnd type="arrow"/>
          </a:ln>
          <a:effectLst/>
        </p:spPr>
        <p:style>
          <a:lnRef idx="2">
            <a:schemeClr val="accent1"/>
          </a:lnRef>
          <a:fillRef idx="0">
            <a:schemeClr val="accent1"/>
          </a:fillRef>
          <a:effectRef idx="1">
            <a:schemeClr val="accent1"/>
          </a:effectRef>
          <a:fontRef idx="minor">
            <a:schemeClr val="tx1"/>
          </a:fontRef>
        </p:style>
      </p:cxnSp>
      <p:sp>
        <p:nvSpPr>
          <p:cNvPr id="87" name="Rounded Rectangle 86"/>
          <p:cNvSpPr/>
          <p:nvPr/>
        </p:nvSpPr>
        <p:spPr>
          <a:xfrm>
            <a:off x="5719126" y="4236720"/>
            <a:ext cx="1543688" cy="843280"/>
          </a:xfrm>
          <a:prstGeom prst="roundRect">
            <a:avLst/>
          </a:prstGeom>
          <a:solidFill>
            <a:schemeClr val="accent1">
              <a:lumMod val="60000"/>
              <a:lumOff val="40000"/>
            </a:schemeClr>
          </a:solidFill>
          <a:ln w="19050">
            <a:solidFill>
              <a:schemeClr val="accent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b="0" dirty="0" smtClean="0">
                <a:solidFill>
                  <a:schemeClr val="tx1"/>
                </a:solidFill>
                <a:latin typeface="Arial" pitchFamily="34" charset="0"/>
                <a:cs typeface="Arial" pitchFamily="34" charset="0"/>
              </a:rPr>
              <a:t>Return Sales Order</a:t>
            </a:r>
            <a:endParaRPr lang="en-US" sz="1800" b="0" dirty="0">
              <a:solidFill>
                <a:schemeClr val="tx1"/>
              </a:solidFill>
              <a:latin typeface="Arial" pitchFamily="34" charset="0"/>
              <a:cs typeface="Arial" pitchFamily="34" charset="0"/>
            </a:endParaRPr>
          </a:p>
        </p:txBody>
      </p:sp>
      <p:sp>
        <p:nvSpPr>
          <p:cNvPr id="92" name="TextBox 91"/>
          <p:cNvSpPr txBox="1"/>
          <p:nvPr/>
        </p:nvSpPr>
        <p:spPr>
          <a:xfrm>
            <a:off x="4524720" y="6019060"/>
            <a:ext cx="1390650" cy="276999"/>
          </a:xfrm>
          <a:prstGeom prst="rect">
            <a:avLst/>
          </a:prstGeom>
          <a:noFill/>
        </p:spPr>
        <p:txBody>
          <a:bodyPr wrap="square" rtlCol="0">
            <a:spAutoFit/>
          </a:bodyPr>
          <a:lstStyle/>
          <a:p>
            <a:r>
              <a:rPr lang="en-US" sz="1200" b="0" dirty="0" smtClean="0">
                <a:latin typeface="Arial" pitchFamily="34" charset="0"/>
                <a:cs typeface="Arial" pitchFamily="34" charset="0"/>
              </a:rPr>
              <a:t>Optional</a:t>
            </a:r>
            <a:endParaRPr lang="en-US" sz="1200" b="0" dirty="0">
              <a:latin typeface="Arial" pitchFamily="34" charset="0"/>
              <a:cs typeface="Arial" pitchFamily="34" charset="0"/>
            </a:endParaRPr>
          </a:p>
        </p:txBody>
      </p:sp>
      <p:sp>
        <p:nvSpPr>
          <p:cNvPr id="44" name="Rounded Rectangle 43"/>
          <p:cNvSpPr/>
          <p:nvPr/>
        </p:nvSpPr>
        <p:spPr>
          <a:xfrm>
            <a:off x="3878290" y="5965720"/>
            <a:ext cx="531400" cy="325120"/>
          </a:xfrm>
          <a:prstGeom prst="roundRect">
            <a:avLst/>
          </a:prstGeom>
          <a:noFill/>
          <a:ln w="15875">
            <a:solidFill>
              <a:schemeClr val="accent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b="0" dirty="0">
              <a:solidFill>
                <a:schemeClr val="tx1"/>
              </a:solidFill>
              <a:latin typeface="Arial" pitchFamily="34" charset="0"/>
              <a:cs typeface="Arial" pitchFamily="34" charset="0"/>
            </a:endParaRPr>
          </a:p>
        </p:txBody>
      </p:sp>
      <p:sp>
        <p:nvSpPr>
          <p:cNvPr id="58" name="Rounded Rectangle 57"/>
          <p:cNvSpPr/>
          <p:nvPr/>
        </p:nvSpPr>
        <p:spPr>
          <a:xfrm>
            <a:off x="2031046" y="2661919"/>
            <a:ext cx="1543688" cy="847291"/>
          </a:xfrm>
          <a:prstGeom prst="roundRect">
            <a:avLst/>
          </a:prstGeom>
          <a:solidFill>
            <a:schemeClr val="accent1">
              <a:lumMod val="60000"/>
              <a:lumOff val="40000"/>
            </a:schemeClr>
          </a:solidFill>
          <a:ln w="19050">
            <a:solidFill>
              <a:schemeClr val="accent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b="0" dirty="0" smtClean="0">
                <a:solidFill>
                  <a:schemeClr val="tx1"/>
                </a:solidFill>
                <a:latin typeface="Arial" pitchFamily="34" charset="0"/>
                <a:cs typeface="Arial" pitchFamily="34" charset="0"/>
              </a:rPr>
              <a:t>Allocate Sales Order</a:t>
            </a:r>
            <a:endParaRPr lang="en-US" sz="1800" b="0" dirty="0">
              <a:solidFill>
                <a:schemeClr val="tx1"/>
              </a:solidFill>
              <a:latin typeface="Arial" pitchFamily="34" charset="0"/>
              <a:cs typeface="Arial" pitchFamily="34" charset="0"/>
            </a:endParaRPr>
          </a:p>
        </p:txBody>
      </p:sp>
      <p:cxnSp>
        <p:nvCxnSpPr>
          <p:cNvPr id="65" name="Straight Arrow Connector 64"/>
          <p:cNvCxnSpPr>
            <a:stCxn id="22" idx="2"/>
            <a:endCxn id="33" idx="0"/>
          </p:cNvCxnSpPr>
          <p:nvPr/>
        </p:nvCxnSpPr>
        <p:spPr>
          <a:xfrm>
            <a:off x="936790" y="2091890"/>
            <a:ext cx="3208" cy="386244"/>
          </a:xfrm>
          <a:prstGeom prst="straightConnector1">
            <a:avLst/>
          </a:prstGeom>
          <a:ln w="2540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68" name="Straight Arrow Connector 67"/>
          <p:cNvCxnSpPr>
            <a:stCxn id="58" idx="3"/>
            <a:endCxn id="73" idx="1"/>
          </p:cNvCxnSpPr>
          <p:nvPr/>
        </p:nvCxnSpPr>
        <p:spPr>
          <a:xfrm flipV="1">
            <a:off x="3574734" y="3075405"/>
            <a:ext cx="295272" cy="10160"/>
          </a:xfrm>
          <a:prstGeom prst="straightConnector1">
            <a:avLst/>
          </a:prstGeom>
          <a:ln w="25400">
            <a:solidFill>
              <a:schemeClr val="tx1">
                <a:lumMod val="75000"/>
                <a:lumOff val="25000"/>
              </a:schemeClr>
            </a:solidFill>
            <a:prstDash val="solid"/>
            <a:tailEnd type="arrow"/>
          </a:ln>
          <a:effectLst/>
        </p:spPr>
        <p:style>
          <a:lnRef idx="2">
            <a:schemeClr val="accent1"/>
          </a:lnRef>
          <a:fillRef idx="0">
            <a:schemeClr val="accent1"/>
          </a:fillRef>
          <a:effectRef idx="1">
            <a:schemeClr val="accent1"/>
          </a:effectRef>
          <a:fontRef idx="minor">
            <a:schemeClr val="tx1"/>
          </a:fontRef>
        </p:style>
      </p:cxnSp>
      <p:sp>
        <p:nvSpPr>
          <p:cNvPr id="73" name="Rounded Rectangle 72"/>
          <p:cNvSpPr/>
          <p:nvPr/>
        </p:nvSpPr>
        <p:spPr>
          <a:xfrm>
            <a:off x="3870006" y="2651759"/>
            <a:ext cx="1543688" cy="847291"/>
          </a:xfrm>
          <a:prstGeom prst="roundRect">
            <a:avLst/>
          </a:prstGeom>
          <a:solidFill>
            <a:schemeClr val="accent1">
              <a:lumMod val="60000"/>
              <a:lumOff val="40000"/>
            </a:schemeClr>
          </a:solidFill>
          <a:ln w="19050">
            <a:solidFill>
              <a:schemeClr val="accent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altLang="zh-CN" sz="1800" b="0" dirty="0" smtClean="0">
                <a:solidFill>
                  <a:schemeClr val="tx1"/>
                </a:solidFill>
                <a:latin typeface="Arial" pitchFamily="34" charset="0"/>
                <a:cs typeface="Arial" pitchFamily="34" charset="0"/>
              </a:rPr>
              <a:t>Print Packing List</a:t>
            </a:r>
            <a:endParaRPr lang="en-US" sz="1800" b="0" dirty="0">
              <a:solidFill>
                <a:schemeClr val="tx1"/>
              </a:solidFill>
              <a:latin typeface="Arial" pitchFamily="34" charset="0"/>
              <a:cs typeface="Arial" pitchFamily="34" charset="0"/>
            </a:endParaRPr>
          </a:p>
        </p:txBody>
      </p:sp>
      <p:cxnSp>
        <p:nvCxnSpPr>
          <p:cNvPr id="82" name="Straight Arrow Connector 81"/>
          <p:cNvCxnSpPr>
            <a:stCxn id="73" idx="3"/>
            <a:endCxn id="41" idx="1"/>
          </p:cNvCxnSpPr>
          <p:nvPr/>
        </p:nvCxnSpPr>
        <p:spPr>
          <a:xfrm flipV="1">
            <a:off x="5413694" y="3065245"/>
            <a:ext cx="295272" cy="10160"/>
          </a:xfrm>
          <a:prstGeom prst="straightConnector1">
            <a:avLst/>
          </a:prstGeom>
          <a:ln w="25400">
            <a:solidFill>
              <a:schemeClr val="tx1">
                <a:lumMod val="75000"/>
                <a:lumOff val="25000"/>
              </a:schemeClr>
            </a:solidFill>
            <a:prstDash val="solid"/>
            <a:tailEnd type="arrow"/>
          </a:ln>
          <a:effectLst/>
        </p:spPr>
        <p:style>
          <a:lnRef idx="2">
            <a:schemeClr val="accent1"/>
          </a:lnRef>
          <a:fillRef idx="0">
            <a:schemeClr val="accent1"/>
          </a:fillRef>
          <a:effectRef idx="1">
            <a:schemeClr val="accent1"/>
          </a:effectRef>
          <a:fontRef idx="minor">
            <a:schemeClr val="tx1"/>
          </a:fontRef>
        </p:style>
      </p:cxnSp>
      <p:cxnSp>
        <p:nvCxnSpPr>
          <p:cNvPr id="27" name="Straight Arrow Connector 26"/>
          <p:cNvCxnSpPr>
            <a:stCxn id="88" idx="0"/>
            <a:endCxn id="58" idx="2"/>
          </p:cNvCxnSpPr>
          <p:nvPr/>
        </p:nvCxnSpPr>
        <p:spPr>
          <a:xfrm flipH="1" flipV="1">
            <a:off x="2802890" y="3509210"/>
            <a:ext cx="18122" cy="713103"/>
          </a:xfrm>
          <a:prstGeom prst="straightConnector1">
            <a:avLst/>
          </a:prstGeom>
          <a:ln w="2540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31" name="Rounded Rectangle 30"/>
          <p:cNvSpPr/>
          <p:nvPr/>
        </p:nvSpPr>
        <p:spPr>
          <a:xfrm>
            <a:off x="174070" y="5067267"/>
            <a:ext cx="1543688" cy="882851"/>
          </a:xfrm>
          <a:prstGeom prst="roundRect">
            <a:avLst/>
          </a:prstGeom>
          <a:solidFill>
            <a:schemeClr val="accent1">
              <a:lumMod val="60000"/>
              <a:lumOff val="40000"/>
            </a:schemeClr>
          </a:solidFill>
          <a:ln w="15875" cmpd="sng">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b="0" dirty="0" smtClean="0">
                <a:solidFill>
                  <a:schemeClr val="tx1"/>
                </a:solidFill>
                <a:latin typeface="Arial" pitchFamily="34" charset="0"/>
                <a:cs typeface="Arial" pitchFamily="34" charset="0"/>
              </a:rPr>
              <a:t>Confirm Sales Order</a:t>
            </a:r>
            <a:endParaRPr lang="en-US" sz="1800" b="0" dirty="0">
              <a:solidFill>
                <a:schemeClr val="tx1"/>
              </a:solidFill>
              <a:latin typeface="Arial" pitchFamily="34" charset="0"/>
              <a:cs typeface="Arial" pitchFamily="34" charset="0"/>
            </a:endParaRPr>
          </a:p>
        </p:txBody>
      </p:sp>
      <p:sp>
        <p:nvSpPr>
          <p:cNvPr id="35" name="Rounded Rectangle 34"/>
          <p:cNvSpPr/>
          <p:nvPr/>
        </p:nvSpPr>
        <p:spPr>
          <a:xfrm>
            <a:off x="168154" y="3734749"/>
            <a:ext cx="1543688" cy="882851"/>
          </a:xfrm>
          <a:prstGeom prst="roundRect">
            <a:avLst/>
          </a:prstGeom>
          <a:solidFill>
            <a:schemeClr val="accent1">
              <a:lumMod val="60000"/>
              <a:lumOff val="40000"/>
            </a:schemeClr>
          </a:solidFill>
          <a:ln w="15875" cmpd="sng">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b="0" dirty="0" smtClean="0">
                <a:solidFill>
                  <a:schemeClr val="tx1"/>
                </a:solidFill>
                <a:latin typeface="Arial" pitchFamily="34" charset="0"/>
                <a:cs typeface="Arial" pitchFamily="34" charset="0"/>
              </a:rPr>
              <a:t>Verify Credit</a:t>
            </a:r>
            <a:endParaRPr lang="en-US" sz="1800" b="0" dirty="0">
              <a:solidFill>
                <a:schemeClr val="tx1"/>
              </a:solidFill>
              <a:latin typeface="Arial" pitchFamily="34" charset="0"/>
              <a:cs typeface="Arial" pitchFamily="34" charset="0"/>
            </a:endParaRPr>
          </a:p>
        </p:txBody>
      </p:sp>
      <p:cxnSp>
        <p:nvCxnSpPr>
          <p:cNvPr id="36" name="Straight Arrow Connector 35"/>
          <p:cNvCxnSpPr>
            <a:stCxn id="35" idx="2"/>
            <a:endCxn id="31" idx="0"/>
          </p:cNvCxnSpPr>
          <p:nvPr/>
        </p:nvCxnSpPr>
        <p:spPr>
          <a:xfrm>
            <a:off x="939998" y="4617600"/>
            <a:ext cx="5916" cy="449667"/>
          </a:xfrm>
          <a:prstGeom prst="straightConnector1">
            <a:avLst/>
          </a:prstGeom>
          <a:ln w="25400">
            <a:solidFill>
              <a:schemeClr val="tx1">
                <a:lumMod val="75000"/>
                <a:lumOff val="25000"/>
              </a:schemeClr>
            </a:solidFill>
            <a:prstDash val="solid"/>
            <a:tailEnd type="arrow"/>
          </a:ln>
          <a:effectLst/>
        </p:spPr>
        <p:style>
          <a:lnRef idx="2">
            <a:schemeClr val="accent1"/>
          </a:lnRef>
          <a:fillRef idx="0">
            <a:schemeClr val="accent1"/>
          </a:fillRef>
          <a:effectRef idx="1">
            <a:schemeClr val="accent1"/>
          </a:effectRef>
          <a:fontRef idx="minor">
            <a:schemeClr val="tx1"/>
          </a:fontRef>
        </p:style>
      </p:cxnSp>
      <p:cxnSp>
        <p:nvCxnSpPr>
          <p:cNvPr id="40" name="Straight Arrow Connector 39"/>
          <p:cNvCxnSpPr>
            <a:stCxn id="33" idx="2"/>
            <a:endCxn id="35" idx="0"/>
          </p:cNvCxnSpPr>
          <p:nvPr/>
        </p:nvCxnSpPr>
        <p:spPr>
          <a:xfrm>
            <a:off x="939998" y="3360985"/>
            <a:ext cx="0" cy="373764"/>
          </a:xfrm>
          <a:prstGeom prst="straightConnector1">
            <a:avLst/>
          </a:prstGeom>
          <a:ln w="2540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88" name="Rounded Rectangle 87"/>
          <p:cNvSpPr/>
          <p:nvPr/>
        </p:nvSpPr>
        <p:spPr>
          <a:xfrm>
            <a:off x="2049168" y="4222313"/>
            <a:ext cx="1543688" cy="882851"/>
          </a:xfrm>
          <a:prstGeom prst="roundRect">
            <a:avLst/>
          </a:prstGeom>
          <a:solidFill>
            <a:schemeClr val="accent1">
              <a:lumMod val="60000"/>
              <a:lumOff val="40000"/>
            </a:schemeClr>
          </a:solidFill>
          <a:ln w="19050" cmpd="sng">
            <a:solidFill>
              <a:schemeClr val="accent1"/>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b="0" dirty="0" smtClean="0">
                <a:solidFill>
                  <a:schemeClr val="tx1"/>
                </a:solidFill>
                <a:latin typeface="Arial" pitchFamily="34" charset="0"/>
                <a:cs typeface="Arial" pitchFamily="34" charset="0"/>
              </a:rPr>
              <a:t>Print Sales Order</a:t>
            </a:r>
            <a:endParaRPr lang="en-US" sz="1800" b="0" dirty="0">
              <a:solidFill>
                <a:schemeClr val="tx1"/>
              </a:solidFill>
              <a:latin typeface="Arial" pitchFamily="34" charset="0"/>
              <a:cs typeface="Arial" pitchFamily="34" charset="0"/>
            </a:endParaRPr>
          </a:p>
        </p:txBody>
      </p:sp>
      <p:cxnSp>
        <p:nvCxnSpPr>
          <p:cNvPr id="90" name="Shape 89"/>
          <p:cNvCxnSpPr>
            <a:stCxn id="31" idx="3"/>
            <a:endCxn id="88" idx="2"/>
          </p:cNvCxnSpPr>
          <p:nvPr/>
        </p:nvCxnSpPr>
        <p:spPr>
          <a:xfrm flipV="1">
            <a:off x="1717758" y="5105164"/>
            <a:ext cx="1103254" cy="403529"/>
          </a:xfrm>
          <a:prstGeom prst="bentConnector2">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a:buFont typeface="Wingdings" pitchFamily="2" charset="2"/>
              <a:buChar char="§"/>
            </a:pPr>
            <a:r>
              <a:rPr lang="en-US" altLang="zh-CN" sz="2400" dirty="0" smtClean="0"/>
              <a:t>Terminology</a:t>
            </a:r>
          </a:p>
          <a:p>
            <a:pPr>
              <a:buFont typeface="Wingdings" pitchFamily="2" charset="2"/>
              <a:buChar char="§"/>
            </a:pPr>
            <a:r>
              <a:rPr lang="en-US" altLang="zh-CN" sz="2400" dirty="0" smtClean="0"/>
              <a:t>Setups</a:t>
            </a:r>
          </a:p>
          <a:p>
            <a:pPr marL="342900" lvl="1" indent="-342900">
              <a:buFont typeface="Wingdings" pitchFamily="2" charset="2"/>
              <a:buChar char="§"/>
            </a:pPr>
            <a:r>
              <a:rPr lang="en-US" altLang="zh-CN" dirty="0" smtClean="0"/>
              <a:t>Quote-to-Cash Process Flow</a:t>
            </a:r>
          </a:p>
          <a:p>
            <a:pPr eaLnBrk="1" hangingPunct="1">
              <a:buFont typeface="Wingdings" pitchFamily="2" charset="2"/>
              <a:buChar char="§"/>
            </a:pPr>
            <a:r>
              <a:rPr lang="en-US" altLang="zh-CN" b="1" dirty="0" smtClean="0">
                <a:solidFill>
                  <a:srgbClr val="0070C0"/>
                </a:solidFill>
              </a:rPr>
              <a:t>Using Standard Sales Orders</a:t>
            </a:r>
          </a:p>
          <a:p>
            <a:pPr marL="347663" lvl="1" indent="-347663">
              <a:buFont typeface="Wingdings" pitchFamily="2" charset="2"/>
              <a:buChar char="§"/>
            </a:pPr>
            <a:r>
              <a:rPr lang="en-US" altLang="zh-CN" i="1" dirty="0" smtClean="0"/>
              <a:t>Optional: </a:t>
            </a:r>
            <a:r>
              <a:rPr lang="en-US" altLang="zh-CN" dirty="0" smtClean="0"/>
              <a:t>Using Sales Quotes</a:t>
            </a:r>
          </a:p>
          <a:p>
            <a:pPr marL="347663" lvl="1" indent="-347663">
              <a:buFont typeface="Wingdings" pitchFamily="2" charset="2"/>
              <a:buChar char="§"/>
            </a:pPr>
            <a:r>
              <a:rPr lang="en-US" altLang="zh-CN" i="1" dirty="0" smtClean="0"/>
              <a:t>Optional: </a:t>
            </a:r>
            <a:r>
              <a:rPr lang="en-US" altLang="zh-CN" dirty="0" smtClean="0"/>
              <a:t>Using Customer Schedules</a:t>
            </a:r>
          </a:p>
          <a:p>
            <a:pPr marL="347663" lvl="1" indent="-347663">
              <a:buFont typeface="Wingdings" pitchFamily="2" charset="2"/>
              <a:buChar char="§"/>
            </a:pPr>
            <a:r>
              <a:rPr lang="en-US" altLang="zh-CN" dirty="0" smtClean="0"/>
              <a:t>Processing Invoice and Receivables</a:t>
            </a:r>
            <a:endParaRPr lang="en-US" altLang="zh-CN" b="1" dirty="0" smtClean="0"/>
          </a:p>
          <a:p>
            <a:pPr>
              <a:buFont typeface="Wingdings" pitchFamily="2" charset="2"/>
              <a:buChar char="§"/>
            </a:pPr>
            <a:r>
              <a:rPr lang="en-US" altLang="zh-CN" sz="2400" dirty="0" smtClean="0"/>
              <a:t>Mastery Questions</a:t>
            </a:r>
          </a:p>
        </p:txBody>
      </p:sp>
      <p:sp>
        <p:nvSpPr>
          <p:cNvPr id="8194" name="Rectangle 2"/>
          <p:cNvSpPr>
            <a:spLocks noGrp="1" noChangeArrowheads="1"/>
          </p:cNvSpPr>
          <p:nvPr>
            <p:ph type="title"/>
          </p:nvPr>
        </p:nvSpPr>
        <p:spPr/>
        <p:txBody>
          <a:bodyPr>
            <a:noAutofit/>
          </a:bodyPr>
          <a:lstStyle/>
          <a:p>
            <a:pPr eaLnBrk="1" hangingPunct="1"/>
            <a:r>
              <a:rPr lang="en-US" dirty="0" smtClean="0"/>
              <a:t>Using Standard Sales Orders</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0" name="Curved Connector 19"/>
          <p:cNvCxnSpPr/>
          <p:nvPr/>
        </p:nvCxnSpPr>
        <p:spPr>
          <a:xfrm rot="10800000" flipV="1">
            <a:off x="1620456" y="2453833"/>
            <a:ext cx="5960962" cy="1527858"/>
          </a:xfrm>
          <a:prstGeom prst="curvedConnector3">
            <a:avLst>
              <a:gd name="adj1" fmla="val 76084"/>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8194" name="Rectangle 2"/>
          <p:cNvSpPr>
            <a:spLocks noGrp="1" noChangeArrowheads="1"/>
          </p:cNvSpPr>
          <p:nvPr>
            <p:ph type="title"/>
          </p:nvPr>
        </p:nvSpPr>
        <p:spPr/>
        <p:txBody>
          <a:bodyPr>
            <a:noAutofit/>
          </a:bodyPr>
          <a:lstStyle/>
          <a:p>
            <a:pPr eaLnBrk="1" hangingPunct="1"/>
            <a:r>
              <a:rPr lang="en-US" altLang="zh-CN" dirty="0" smtClean="0"/>
              <a:t>Example Scenario</a:t>
            </a:r>
            <a:endParaRPr lang="en-US" dirty="0" smtClean="0"/>
          </a:p>
        </p:txBody>
      </p:sp>
      <p:pic>
        <p:nvPicPr>
          <p:cNvPr id="540675" name="Picture 3"/>
          <p:cNvPicPr>
            <a:picLocks noChangeAspect="1" noChangeArrowheads="1"/>
          </p:cNvPicPr>
          <p:nvPr/>
        </p:nvPicPr>
        <p:blipFill>
          <a:blip r:embed="rId3" cstate="print"/>
          <a:srcRect/>
          <a:stretch>
            <a:fillRect/>
          </a:stretch>
        </p:blipFill>
        <p:spPr bwMode="auto">
          <a:xfrm>
            <a:off x="3177443" y="2185001"/>
            <a:ext cx="729921" cy="1150937"/>
          </a:xfrm>
          <a:prstGeom prst="rect">
            <a:avLst/>
          </a:prstGeom>
          <a:noFill/>
          <a:ln w="9525">
            <a:noFill/>
            <a:miter lim="800000"/>
            <a:headEnd/>
            <a:tailEnd/>
          </a:ln>
        </p:spPr>
      </p:pic>
      <p:grpSp>
        <p:nvGrpSpPr>
          <p:cNvPr id="16" name="Group 15"/>
          <p:cNvGrpSpPr/>
          <p:nvPr/>
        </p:nvGrpSpPr>
        <p:grpSpPr>
          <a:xfrm>
            <a:off x="6712034" y="1507993"/>
            <a:ext cx="1945957" cy="1356645"/>
            <a:chOff x="482282" y="4134803"/>
            <a:chExt cx="1945957" cy="1356645"/>
          </a:xfrm>
        </p:grpSpPr>
        <p:pic>
          <p:nvPicPr>
            <p:cNvPr id="540676" name="Picture 4"/>
            <p:cNvPicPr>
              <a:picLocks noChangeAspect="1" noChangeArrowheads="1"/>
            </p:cNvPicPr>
            <p:nvPr/>
          </p:nvPicPr>
          <p:blipFill>
            <a:blip r:embed="rId4" cstate="print"/>
            <a:srcRect/>
            <a:stretch>
              <a:fillRect/>
            </a:stretch>
          </p:blipFill>
          <p:spPr bwMode="auto">
            <a:xfrm>
              <a:off x="482282" y="4134803"/>
              <a:ext cx="1945957" cy="1356645"/>
            </a:xfrm>
            <a:prstGeom prst="rect">
              <a:avLst/>
            </a:prstGeom>
            <a:noFill/>
            <a:ln w="9525">
              <a:noFill/>
              <a:miter lim="800000"/>
              <a:headEnd/>
              <a:tailEnd/>
            </a:ln>
          </p:spPr>
        </p:pic>
        <p:sp>
          <p:nvSpPr>
            <p:cNvPr id="15" name="TextBox 14"/>
            <p:cNvSpPr txBox="1"/>
            <p:nvPr/>
          </p:nvSpPr>
          <p:spPr>
            <a:xfrm>
              <a:off x="693754" y="4353119"/>
              <a:ext cx="586406" cy="338554"/>
            </a:xfrm>
            <a:prstGeom prst="rect">
              <a:avLst/>
            </a:prstGeom>
            <a:noFill/>
          </p:spPr>
          <p:txBody>
            <a:bodyPr wrap="square" rtlCol="0">
              <a:spAutoFit/>
            </a:bodyPr>
            <a:lstStyle/>
            <a:p>
              <a:r>
                <a:rPr lang="en-US" sz="1600" b="0" dirty="0" smtClean="0"/>
                <a:t>QMI</a:t>
              </a:r>
              <a:endParaRPr lang="en-US" sz="1600" b="0" dirty="0"/>
            </a:p>
          </p:txBody>
        </p:sp>
      </p:grpSp>
      <p:sp>
        <p:nvSpPr>
          <p:cNvPr id="23" name="TextBox 22"/>
          <p:cNvSpPr txBox="1"/>
          <p:nvPr/>
        </p:nvSpPr>
        <p:spPr>
          <a:xfrm>
            <a:off x="6493397" y="2916820"/>
            <a:ext cx="2874123" cy="1323439"/>
          </a:xfrm>
          <a:prstGeom prst="rect">
            <a:avLst/>
          </a:prstGeom>
          <a:noFill/>
        </p:spPr>
        <p:txBody>
          <a:bodyPr wrap="square" rtlCol="0">
            <a:spAutoFit/>
          </a:bodyPr>
          <a:lstStyle/>
          <a:p>
            <a:pPr marL="342900" indent="-342900"/>
            <a:r>
              <a:rPr lang="en-US" sz="1600" dirty="0" smtClean="0">
                <a:solidFill>
                  <a:schemeClr val="accent6">
                    <a:lumMod val="75000"/>
                  </a:schemeClr>
                </a:solidFill>
              </a:rPr>
              <a:t>1. Create SO</a:t>
            </a:r>
          </a:p>
          <a:p>
            <a:pPr marL="342900" indent="-342900"/>
            <a:r>
              <a:rPr lang="en-US" sz="1600" dirty="0" smtClean="0">
                <a:solidFill>
                  <a:schemeClr val="accent6">
                    <a:lumMod val="75000"/>
                  </a:schemeClr>
                </a:solidFill>
              </a:rPr>
              <a:t>2. Verify and confirm SO</a:t>
            </a:r>
          </a:p>
          <a:p>
            <a:pPr marL="342900" indent="-342900"/>
            <a:r>
              <a:rPr lang="en-US" sz="1600" dirty="0" smtClean="0">
                <a:solidFill>
                  <a:schemeClr val="accent6">
                    <a:lumMod val="75000"/>
                  </a:schemeClr>
                </a:solidFill>
              </a:rPr>
              <a:t>3. Allocate SO</a:t>
            </a:r>
          </a:p>
          <a:p>
            <a:pPr marL="342900" indent="-342900"/>
            <a:r>
              <a:rPr lang="en-US" sz="1600" dirty="0" smtClean="0">
                <a:solidFill>
                  <a:schemeClr val="accent6">
                    <a:lumMod val="75000"/>
                  </a:schemeClr>
                </a:solidFill>
              </a:rPr>
              <a:t>6. Post and print invoice</a:t>
            </a:r>
          </a:p>
          <a:p>
            <a:pPr marL="342900" indent="-342900"/>
            <a:r>
              <a:rPr lang="en-US" sz="1600" dirty="0" smtClean="0">
                <a:solidFill>
                  <a:schemeClr val="accent6">
                    <a:lumMod val="75000"/>
                  </a:schemeClr>
                </a:solidFill>
              </a:rPr>
              <a:t>7. Process receivables</a:t>
            </a:r>
            <a:endParaRPr lang="en-US" sz="1600" dirty="0">
              <a:solidFill>
                <a:schemeClr val="accent6">
                  <a:lumMod val="75000"/>
                </a:schemeClr>
              </a:solidFill>
            </a:endParaRPr>
          </a:p>
        </p:txBody>
      </p:sp>
      <p:grpSp>
        <p:nvGrpSpPr>
          <p:cNvPr id="30" name="Group 29"/>
          <p:cNvGrpSpPr/>
          <p:nvPr/>
        </p:nvGrpSpPr>
        <p:grpSpPr>
          <a:xfrm>
            <a:off x="209718" y="2923774"/>
            <a:ext cx="2276395" cy="1548387"/>
            <a:chOff x="24523" y="1106548"/>
            <a:chExt cx="2276395" cy="1548387"/>
          </a:xfrm>
        </p:grpSpPr>
        <p:pic>
          <p:nvPicPr>
            <p:cNvPr id="322561" name="Picture 1"/>
            <p:cNvPicPr>
              <a:picLocks noChangeAspect="1" noChangeArrowheads="1"/>
            </p:cNvPicPr>
            <p:nvPr/>
          </p:nvPicPr>
          <p:blipFill>
            <a:blip r:embed="rId5" cstate="print"/>
            <a:srcRect/>
            <a:stretch>
              <a:fillRect/>
            </a:stretch>
          </p:blipFill>
          <p:spPr bwMode="auto">
            <a:xfrm>
              <a:off x="259832" y="1427798"/>
              <a:ext cx="1165225" cy="1227137"/>
            </a:xfrm>
            <a:prstGeom prst="rect">
              <a:avLst/>
            </a:prstGeom>
            <a:noFill/>
            <a:ln w="9525">
              <a:noFill/>
              <a:miter lim="800000"/>
              <a:headEnd/>
              <a:tailEnd/>
            </a:ln>
          </p:spPr>
        </p:pic>
        <p:sp>
          <p:nvSpPr>
            <p:cNvPr id="11" name="TextBox 10"/>
            <p:cNvSpPr txBox="1"/>
            <p:nvPr/>
          </p:nvSpPr>
          <p:spPr>
            <a:xfrm>
              <a:off x="24523" y="1106548"/>
              <a:ext cx="2276395" cy="338554"/>
            </a:xfrm>
            <a:prstGeom prst="rect">
              <a:avLst/>
            </a:prstGeom>
            <a:noFill/>
          </p:spPr>
          <p:txBody>
            <a:bodyPr wrap="square" rtlCol="0">
              <a:spAutoFit/>
            </a:bodyPr>
            <a:lstStyle/>
            <a:p>
              <a:r>
                <a:rPr lang="en-US" sz="1600" b="0" dirty="0" smtClean="0"/>
                <a:t>Customer 10C1002</a:t>
              </a:r>
              <a:endParaRPr lang="en-US" sz="1600" b="0" dirty="0"/>
            </a:p>
          </p:txBody>
        </p:sp>
      </p:grpSp>
      <p:sp>
        <p:nvSpPr>
          <p:cNvPr id="42" name="TextBox 41"/>
          <p:cNvSpPr txBox="1"/>
          <p:nvPr/>
        </p:nvSpPr>
        <p:spPr>
          <a:xfrm>
            <a:off x="3971491" y="2266009"/>
            <a:ext cx="1548862" cy="338554"/>
          </a:xfrm>
          <a:prstGeom prst="rect">
            <a:avLst/>
          </a:prstGeom>
          <a:noFill/>
        </p:spPr>
        <p:txBody>
          <a:bodyPr wrap="square" rtlCol="0">
            <a:spAutoFit/>
          </a:bodyPr>
          <a:lstStyle/>
          <a:p>
            <a:r>
              <a:rPr lang="en-US" sz="1600" dirty="0" smtClean="0">
                <a:solidFill>
                  <a:schemeClr val="accent6">
                    <a:lumMod val="75000"/>
                  </a:schemeClr>
                </a:solidFill>
              </a:rPr>
              <a:t>4. Ship SO</a:t>
            </a:r>
            <a:endParaRPr lang="en-US" sz="1600" dirty="0">
              <a:solidFill>
                <a:schemeClr val="accent6">
                  <a:lumMod val="75000"/>
                </a:schemeClr>
              </a:solidFill>
            </a:endParaRPr>
          </a:p>
        </p:txBody>
      </p:sp>
      <p:cxnSp>
        <p:nvCxnSpPr>
          <p:cNvPr id="59" name="Elbow Connector 58"/>
          <p:cNvCxnSpPr>
            <a:stCxn id="23" idx="2"/>
            <a:endCxn id="322561" idx="2"/>
          </p:cNvCxnSpPr>
          <p:nvPr/>
        </p:nvCxnSpPr>
        <p:spPr>
          <a:xfrm rot="5400000">
            <a:off x="4363099" y="904801"/>
            <a:ext cx="231902" cy="6902819"/>
          </a:xfrm>
          <a:prstGeom prst="bentConnector3">
            <a:avLst>
              <a:gd name="adj1" fmla="val 647783"/>
            </a:avLst>
          </a:prstGeom>
          <a:ln w="28575">
            <a:solidFill>
              <a:schemeClr val="tx1">
                <a:lumMod val="75000"/>
                <a:lumOff val="25000"/>
              </a:schemeClr>
            </a:solidFill>
            <a:headEnd type="arrow"/>
            <a:tailEnd type="none"/>
          </a:ln>
          <a:effectLst/>
        </p:spPr>
        <p:style>
          <a:lnRef idx="2">
            <a:schemeClr val="accent1"/>
          </a:lnRef>
          <a:fillRef idx="0">
            <a:schemeClr val="accent1"/>
          </a:fillRef>
          <a:effectRef idx="1">
            <a:schemeClr val="accent1"/>
          </a:effectRef>
          <a:fontRef idx="minor">
            <a:schemeClr val="tx1"/>
          </a:fontRef>
        </p:style>
      </p:cxnSp>
      <p:sp>
        <p:nvSpPr>
          <p:cNvPr id="67" name="TextBox 66"/>
          <p:cNvSpPr txBox="1"/>
          <p:nvPr/>
        </p:nvSpPr>
        <p:spPr>
          <a:xfrm>
            <a:off x="3197787" y="5750825"/>
            <a:ext cx="2275881" cy="338554"/>
          </a:xfrm>
          <a:prstGeom prst="rect">
            <a:avLst/>
          </a:prstGeom>
          <a:noFill/>
        </p:spPr>
        <p:txBody>
          <a:bodyPr wrap="square" rtlCol="0">
            <a:spAutoFit/>
          </a:bodyPr>
          <a:lstStyle/>
          <a:p>
            <a:r>
              <a:rPr lang="en-US" sz="1600" b="0" dirty="0" smtClean="0">
                <a:solidFill>
                  <a:schemeClr val="tx2">
                    <a:lumMod val="50000"/>
                    <a:lumOff val="50000"/>
                  </a:schemeClr>
                </a:solidFill>
              </a:rPr>
              <a:t>Customer Payment</a:t>
            </a:r>
            <a:endParaRPr lang="en-US" sz="1600" b="0" dirty="0">
              <a:solidFill>
                <a:schemeClr val="tx2">
                  <a:lumMod val="50000"/>
                  <a:lumOff val="50000"/>
                </a:schemeClr>
              </a:solidFill>
            </a:endParaRPr>
          </a:p>
        </p:txBody>
      </p:sp>
      <p:sp>
        <p:nvSpPr>
          <p:cNvPr id="68" name="Freeform 67"/>
          <p:cNvSpPr/>
          <p:nvPr/>
        </p:nvSpPr>
        <p:spPr>
          <a:xfrm rot="10800000">
            <a:off x="1377388" y="3634450"/>
            <a:ext cx="5139160" cy="1481035"/>
          </a:xfrm>
          <a:custGeom>
            <a:avLst/>
            <a:gdLst>
              <a:gd name="connsiteX0" fmla="*/ 0 w 5356860"/>
              <a:gd name="connsiteY0" fmla="*/ 739140 h 739140"/>
              <a:gd name="connsiteX1" fmla="*/ 0 w 5356860"/>
              <a:gd name="connsiteY1" fmla="*/ 739140 h 739140"/>
              <a:gd name="connsiteX2" fmla="*/ 144780 w 5356860"/>
              <a:gd name="connsiteY2" fmla="*/ 662940 h 739140"/>
              <a:gd name="connsiteX3" fmla="*/ 320040 w 5356860"/>
              <a:gd name="connsiteY3" fmla="*/ 601980 h 739140"/>
              <a:gd name="connsiteX4" fmla="*/ 685800 w 5356860"/>
              <a:gd name="connsiteY4" fmla="*/ 472440 h 739140"/>
              <a:gd name="connsiteX5" fmla="*/ 822960 w 5356860"/>
              <a:gd name="connsiteY5" fmla="*/ 426720 h 739140"/>
              <a:gd name="connsiteX6" fmla="*/ 944880 w 5356860"/>
              <a:gd name="connsiteY6" fmla="*/ 381000 h 739140"/>
              <a:gd name="connsiteX7" fmla="*/ 1074420 w 5356860"/>
              <a:gd name="connsiteY7" fmla="*/ 350520 h 739140"/>
              <a:gd name="connsiteX8" fmla="*/ 1310640 w 5356860"/>
              <a:gd name="connsiteY8" fmla="*/ 281940 h 739140"/>
              <a:gd name="connsiteX9" fmla="*/ 1409700 w 5356860"/>
              <a:gd name="connsiteY9" fmla="*/ 251460 h 739140"/>
              <a:gd name="connsiteX10" fmla="*/ 1501140 w 5356860"/>
              <a:gd name="connsiteY10" fmla="*/ 220980 h 739140"/>
              <a:gd name="connsiteX11" fmla="*/ 1592580 w 5356860"/>
              <a:gd name="connsiteY11" fmla="*/ 198120 h 739140"/>
              <a:gd name="connsiteX12" fmla="*/ 1866900 w 5356860"/>
              <a:gd name="connsiteY12" fmla="*/ 114300 h 739140"/>
              <a:gd name="connsiteX13" fmla="*/ 1943100 w 5356860"/>
              <a:gd name="connsiteY13" fmla="*/ 106680 h 739140"/>
              <a:gd name="connsiteX14" fmla="*/ 2049780 w 5356860"/>
              <a:gd name="connsiteY14" fmla="*/ 83820 h 739140"/>
              <a:gd name="connsiteX15" fmla="*/ 2270760 w 5356860"/>
              <a:gd name="connsiteY15" fmla="*/ 68580 h 739140"/>
              <a:gd name="connsiteX16" fmla="*/ 2468880 w 5356860"/>
              <a:gd name="connsiteY16" fmla="*/ 30480 h 739140"/>
              <a:gd name="connsiteX17" fmla="*/ 2781300 w 5356860"/>
              <a:gd name="connsiteY17" fmla="*/ 15240 h 739140"/>
              <a:gd name="connsiteX18" fmla="*/ 3017520 w 5356860"/>
              <a:gd name="connsiteY18" fmla="*/ 0 h 739140"/>
              <a:gd name="connsiteX19" fmla="*/ 4602480 w 5356860"/>
              <a:gd name="connsiteY19" fmla="*/ 7620 h 739140"/>
              <a:gd name="connsiteX20" fmla="*/ 4831080 w 5356860"/>
              <a:gd name="connsiteY20" fmla="*/ 15240 h 739140"/>
              <a:gd name="connsiteX21" fmla="*/ 5158740 w 5356860"/>
              <a:gd name="connsiteY21" fmla="*/ 22860 h 739140"/>
              <a:gd name="connsiteX22" fmla="*/ 5356860 w 5356860"/>
              <a:gd name="connsiteY22" fmla="*/ 30480 h 739140"/>
              <a:gd name="connsiteX0" fmla="*/ 0 w 5356860"/>
              <a:gd name="connsiteY0" fmla="*/ 739140 h 739140"/>
              <a:gd name="connsiteX1" fmla="*/ 0 w 5356860"/>
              <a:gd name="connsiteY1" fmla="*/ 739140 h 739140"/>
              <a:gd name="connsiteX2" fmla="*/ 320040 w 5356860"/>
              <a:gd name="connsiteY2" fmla="*/ 601980 h 739140"/>
              <a:gd name="connsiteX3" fmla="*/ 685800 w 5356860"/>
              <a:gd name="connsiteY3" fmla="*/ 472440 h 739140"/>
              <a:gd name="connsiteX4" fmla="*/ 822960 w 5356860"/>
              <a:gd name="connsiteY4" fmla="*/ 426720 h 739140"/>
              <a:gd name="connsiteX5" fmla="*/ 944880 w 5356860"/>
              <a:gd name="connsiteY5" fmla="*/ 381000 h 739140"/>
              <a:gd name="connsiteX6" fmla="*/ 1074420 w 5356860"/>
              <a:gd name="connsiteY6" fmla="*/ 350520 h 739140"/>
              <a:gd name="connsiteX7" fmla="*/ 1310640 w 5356860"/>
              <a:gd name="connsiteY7" fmla="*/ 281940 h 739140"/>
              <a:gd name="connsiteX8" fmla="*/ 1409700 w 5356860"/>
              <a:gd name="connsiteY8" fmla="*/ 251460 h 739140"/>
              <a:gd name="connsiteX9" fmla="*/ 1501140 w 5356860"/>
              <a:gd name="connsiteY9" fmla="*/ 220980 h 739140"/>
              <a:gd name="connsiteX10" fmla="*/ 1592580 w 5356860"/>
              <a:gd name="connsiteY10" fmla="*/ 198120 h 739140"/>
              <a:gd name="connsiteX11" fmla="*/ 1866900 w 5356860"/>
              <a:gd name="connsiteY11" fmla="*/ 114300 h 739140"/>
              <a:gd name="connsiteX12" fmla="*/ 1943100 w 5356860"/>
              <a:gd name="connsiteY12" fmla="*/ 106680 h 739140"/>
              <a:gd name="connsiteX13" fmla="*/ 2049780 w 5356860"/>
              <a:gd name="connsiteY13" fmla="*/ 83820 h 739140"/>
              <a:gd name="connsiteX14" fmla="*/ 2270760 w 5356860"/>
              <a:gd name="connsiteY14" fmla="*/ 68580 h 739140"/>
              <a:gd name="connsiteX15" fmla="*/ 2468880 w 5356860"/>
              <a:gd name="connsiteY15" fmla="*/ 30480 h 739140"/>
              <a:gd name="connsiteX16" fmla="*/ 2781300 w 5356860"/>
              <a:gd name="connsiteY16" fmla="*/ 15240 h 739140"/>
              <a:gd name="connsiteX17" fmla="*/ 3017520 w 5356860"/>
              <a:gd name="connsiteY17" fmla="*/ 0 h 739140"/>
              <a:gd name="connsiteX18" fmla="*/ 4602480 w 5356860"/>
              <a:gd name="connsiteY18" fmla="*/ 7620 h 739140"/>
              <a:gd name="connsiteX19" fmla="*/ 4831080 w 5356860"/>
              <a:gd name="connsiteY19" fmla="*/ 15240 h 739140"/>
              <a:gd name="connsiteX20" fmla="*/ 5158740 w 5356860"/>
              <a:gd name="connsiteY20" fmla="*/ 22860 h 739140"/>
              <a:gd name="connsiteX21" fmla="*/ 5356860 w 5356860"/>
              <a:gd name="connsiteY21" fmla="*/ 30480 h 739140"/>
              <a:gd name="connsiteX0" fmla="*/ 0 w 5356860"/>
              <a:gd name="connsiteY0" fmla="*/ 739140 h 739140"/>
              <a:gd name="connsiteX1" fmla="*/ 0 w 5356860"/>
              <a:gd name="connsiteY1" fmla="*/ 739140 h 739140"/>
              <a:gd name="connsiteX2" fmla="*/ 685800 w 5356860"/>
              <a:gd name="connsiteY2" fmla="*/ 472440 h 739140"/>
              <a:gd name="connsiteX3" fmla="*/ 822960 w 5356860"/>
              <a:gd name="connsiteY3" fmla="*/ 426720 h 739140"/>
              <a:gd name="connsiteX4" fmla="*/ 944880 w 5356860"/>
              <a:gd name="connsiteY4" fmla="*/ 381000 h 739140"/>
              <a:gd name="connsiteX5" fmla="*/ 1074420 w 5356860"/>
              <a:gd name="connsiteY5" fmla="*/ 350520 h 739140"/>
              <a:gd name="connsiteX6" fmla="*/ 1310640 w 5356860"/>
              <a:gd name="connsiteY6" fmla="*/ 281940 h 739140"/>
              <a:gd name="connsiteX7" fmla="*/ 1409700 w 5356860"/>
              <a:gd name="connsiteY7" fmla="*/ 251460 h 739140"/>
              <a:gd name="connsiteX8" fmla="*/ 1501140 w 5356860"/>
              <a:gd name="connsiteY8" fmla="*/ 220980 h 739140"/>
              <a:gd name="connsiteX9" fmla="*/ 1592580 w 5356860"/>
              <a:gd name="connsiteY9" fmla="*/ 198120 h 739140"/>
              <a:gd name="connsiteX10" fmla="*/ 1866900 w 5356860"/>
              <a:gd name="connsiteY10" fmla="*/ 114300 h 739140"/>
              <a:gd name="connsiteX11" fmla="*/ 1943100 w 5356860"/>
              <a:gd name="connsiteY11" fmla="*/ 106680 h 739140"/>
              <a:gd name="connsiteX12" fmla="*/ 2049780 w 5356860"/>
              <a:gd name="connsiteY12" fmla="*/ 83820 h 739140"/>
              <a:gd name="connsiteX13" fmla="*/ 2270760 w 5356860"/>
              <a:gd name="connsiteY13" fmla="*/ 68580 h 739140"/>
              <a:gd name="connsiteX14" fmla="*/ 2468880 w 5356860"/>
              <a:gd name="connsiteY14" fmla="*/ 30480 h 739140"/>
              <a:gd name="connsiteX15" fmla="*/ 2781300 w 5356860"/>
              <a:gd name="connsiteY15" fmla="*/ 15240 h 739140"/>
              <a:gd name="connsiteX16" fmla="*/ 3017520 w 5356860"/>
              <a:gd name="connsiteY16" fmla="*/ 0 h 739140"/>
              <a:gd name="connsiteX17" fmla="*/ 4602480 w 5356860"/>
              <a:gd name="connsiteY17" fmla="*/ 7620 h 739140"/>
              <a:gd name="connsiteX18" fmla="*/ 4831080 w 5356860"/>
              <a:gd name="connsiteY18" fmla="*/ 15240 h 739140"/>
              <a:gd name="connsiteX19" fmla="*/ 5158740 w 5356860"/>
              <a:gd name="connsiteY19" fmla="*/ 22860 h 739140"/>
              <a:gd name="connsiteX20" fmla="*/ 5356860 w 5356860"/>
              <a:gd name="connsiteY20" fmla="*/ 30480 h 739140"/>
              <a:gd name="connsiteX0" fmla="*/ 0 w 5356860"/>
              <a:gd name="connsiteY0" fmla="*/ 739140 h 739140"/>
              <a:gd name="connsiteX1" fmla="*/ 0 w 5356860"/>
              <a:gd name="connsiteY1" fmla="*/ 739140 h 739140"/>
              <a:gd name="connsiteX2" fmla="*/ 822960 w 5356860"/>
              <a:gd name="connsiteY2" fmla="*/ 426720 h 739140"/>
              <a:gd name="connsiteX3" fmla="*/ 944880 w 5356860"/>
              <a:gd name="connsiteY3" fmla="*/ 381000 h 739140"/>
              <a:gd name="connsiteX4" fmla="*/ 1074420 w 5356860"/>
              <a:gd name="connsiteY4" fmla="*/ 350520 h 739140"/>
              <a:gd name="connsiteX5" fmla="*/ 1310640 w 5356860"/>
              <a:gd name="connsiteY5" fmla="*/ 281940 h 739140"/>
              <a:gd name="connsiteX6" fmla="*/ 1409700 w 5356860"/>
              <a:gd name="connsiteY6" fmla="*/ 251460 h 739140"/>
              <a:gd name="connsiteX7" fmla="*/ 1501140 w 5356860"/>
              <a:gd name="connsiteY7" fmla="*/ 220980 h 739140"/>
              <a:gd name="connsiteX8" fmla="*/ 1592580 w 5356860"/>
              <a:gd name="connsiteY8" fmla="*/ 198120 h 739140"/>
              <a:gd name="connsiteX9" fmla="*/ 1866900 w 5356860"/>
              <a:gd name="connsiteY9" fmla="*/ 114300 h 739140"/>
              <a:gd name="connsiteX10" fmla="*/ 1943100 w 5356860"/>
              <a:gd name="connsiteY10" fmla="*/ 106680 h 739140"/>
              <a:gd name="connsiteX11" fmla="*/ 2049780 w 5356860"/>
              <a:gd name="connsiteY11" fmla="*/ 83820 h 739140"/>
              <a:gd name="connsiteX12" fmla="*/ 2270760 w 5356860"/>
              <a:gd name="connsiteY12" fmla="*/ 68580 h 739140"/>
              <a:gd name="connsiteX13" fmla="*/ 2468880 w 5356860"/>
              <a:gd name="connsiteY13" fmla="*/ 30480 h 739140"/>
              <a:gd name="connsiteX14" fmla="*/ 2781300 w 5356860"/>
              <a:gd name="connsiteY14" fmla="*/ 15240 h 739140"/>
              <a:gd name="connsiteX15" fmla="*/ 3017520 w 5356860"/>
              <a:gd name="connsiteY15" fmla="*/ 0 h 739140"/>
              <a:gd name="connsiteX16" fmla="*/ 4602480 w 5356860"/>
              <a:gd name="connsiteY16" fmla="*/ 7620 h 739140"/>
              <a:gd name="connsiteX17" fmla="*/ 4831080 w 5356860"/>
              <a:gd name="connsiteY17" fmla="*/ 15240 h 739140"/>
              <a:gd name="connsiteX18" fmla="*/ 5158740 w 5356860"/>
              <a:gd name="connsiteY18" fmla="*/ 22860 h 739140"/>
              <a:gd name="connsiteX19" fmla="*/ 5356860 w 5356860"/>
              <a:gd name="connsiteY19" fmla="*/ 30480 h 739140"/>
              <a:gd name="connsiteX0" fmla="*/ 0 w 5356860"/>
              <a:gd name="connsiteY0" fmla="*/ 739140 h 739140"/>
              <a:gd name="connsiteX1" fmla="*/ 0 w 5356860"/>
              <a:gd name="connsiteY1" fmla="*/ 739140 h 739140"/>
              <a:gd name="connsiteX2" fmla="*/ 822960 w 5356860"/>
              <a:gd name="connsiteY2" fmla="*/ 426720 h 739140"/>
              <a:gd name="connsiteX3" fmla="*/ 1074420 w 5356860"/>
              <a:gd name="connsiteY3" fmla="*/ 350520 h 739140"/>
              <a:gd name="connsiteX4" fmla="*/ 1310640 w 5356860"/>
              <a:gd name="connsiteY4" fmla="*/ 281940 h 739140"/>
              <a:gd name="connsiteX5" fmla="*/ 1409700 w 5356860"/>
              <a:gd name="connsiteY5" fmla="*/ 251460 h 739140"/>
              <a:gd name="connsiteX6" fmla="*/ 1501140 w 5356860"/>
              <a:gd name="connsiteY6" fmla="*/ 220980 h 739140"/>
              <a:gd name="connsiteX7" fmla="*/ 1592580 w 5356860"/>
              <a:gd name="connsiteY7" fmla="*/ 198120 h 739140"/>
              <a:gd name="connsiteX8" fmla="*/ 1866900 w 5356860"/>
              <a:gd name="connsiteY8" fmla="*/ 114300 h 739140"/>
              <a:gd name="connsiteX9" fmla="*/ 1943100 w 5356860"/>
              <a:gd name="connsiteY9" fmla="*/ 106680 h 739140"/>
              <a:gd name="connsiteX10" fmla="*/ 2049780 w 5356860"/>
              <a:gd name="connsiteY10" fmla="*/ 83820 h 739140"/>
              <a:gd name="connsiteX11" fmla="*/ 2270760 w 5356860"/>
              <a:gd name="connsiteY11" fmla="*/ 68580 h 739140"/>
              <a:gd name="connsiteX12" fmla="*/ 2468880 w 5356860"/>
              <a:gd name="connsiteY12" fmla="*/ 30480 h 739140"/>
              <a:gd name="connsiteX13" fmla="*/ 2781300 w 5356860"/>
              <a:gd name="connsiteY13" fmla="*/ 15240 h 739140"/>
              <a:gd name="connsiteX14" fmla="*/ 3017520 w 5356860"/>
              <a:gd name="connsiteY14" fmla="*/ 0 h 739140"/>
              <a:gd name="connsiteX15" fmla="*/ 4602480 w 5356860"/>
              <a:gd name="connsiteY15" fmla="*/ 7620 h 739140"/>
              <a:gd name="connsiteX16" fmla="*/ 4831080 w 5356860"/>
              <a:gd name="connsiteY16" fmla="*/ 15240 h 739140"/>
              <a:gd name="connsiteX17" fmla="*/ 5158740 w 5356860"/>
              <a:gd name="connsiteY17" fmla="*/ 22860 h 739140"/>
              <a:gd name="connsiteX18" fmla="*/ 5356860 w 5356860"/>
              <a:gd name="connsiteY18" fmla="*/ 30480 h 739140"/>
              <a:gd name="connsiteX0" fmla="*/ 0 w 5356860"/>
              <a:gd name="connsiteY0" fmla="*/ 739140 h 739140"/>
              <a:gd name="connsiteX1" fmla="*/ 0 w 5356860"/>
              <a:gd name="connsiteY1" fmla="*/ 739140 h 739140"/>
              <a:gd name="connsiteX2" fmla="*/ 822960 w 5356860"/>
              <a:gd name="connsiteY2" fmla="*/ 426720 h 739140"/>
              <a:gd name="connsiteX3" fmla="*/ 1310640 w 5356860"/>
              <a:gd name="connsiteY3" fmla="*/ 281940 h 739140"/>
              <a:gd name="connsiteX4" fmla="*/ 1409700 w 5356860"/>
              <a:gd name="connsiteY4" fmla="*/ 251460 h 739140"/>
              <a:gd name="connsiteX5" fmla="*/ 1501140 w 5356860"/>
              <a:gd name="connsiteY5" fmla="*/ 220980 h 739140"/>
              <a:gd name="connsiteX6" fmla="*/ 1592580 w 5356860"/>
              <a:gd name="connsiteY6" fmla="*/ 198120 h 739140"/>
              <a:gd name="connsiteX7" fmla="*/ 1866900 w 5356860"/>
              <a:gd name="connsiteY7" fmla="*/ 114300 h 739140"/>
              <a:gd name="connsiteX8" fmla="*/ 1943100 w 5356860"/>
              <a:gd name="connsiteY8" fmla="*/ 106680 h 739140"/>
              <a:gd name="connsiteX9" fmla="*/ 2049780 w 5356860"/>
              <a:gd name="connsiteY9" fmla="*/ 83820 h 739140"/>
              <a:gd name="connsiteX10" fmla="*/ 2270760 w 5356860"/>
              <a:gd name="connsiteY10" fmla="*/ 68580 h 739140"/>
              <a:gd name="connsiteX11" fmla="*/ 2468880 w 5356860"/>
              <a:gd name="connsiteY11" fmla="*/ 30480 h 739140"/>
              <a:gd name="connsiteX12" fmla="*/ 2781300 w 5356860"/>
              <a:gd name="connsiteY12" fmla="*/ 15240 h 739140"/>
              <a:gd name="connsiteX13" fmla="*/ 3017520 w 5356860"/>
              <a:gd name="connsiteY13" fmla="*/ 0 h 739140"/>
              <a:gd name="connsiteX14" fmla="*/ 4602480 w 5356860"/>
              <a:gd name="connsiteY14" fmla="*/ 7620 h 739140"/>
              <a:gd name="connsiteX15" fmla="*/ 4831080 w 5356860"/>
              <a:gd name="connsiteY15" fmla="*/ 15240 h 739140"/>
              <a:gd name="connsiteX16" fmla="*/ 5158740 w 5356860"/>
              <a:gd name="connsiteY16" fmla="*/ 22860 h 739140"/>
              <a:gd name="connsiteX17" fmla="*/ 5356860 w 5356860"/>
              <a:gd name="connsiteY17" fmla="*/ 30480 h 739140"/>
              <a:gd name="connsiteX0" fmla="*/ 0 w 5356860"/>
              <a:gd name="connsiteY0" fmla="*/ 739140 h 739140"/>
              <a:gd name="connsiteX1" fmla="*/ 0 w 5356860"/>
              <a:gd name="connsiteY1" fmla="*/ 739140 h 739140"/>
              <a:gd name="connsiteX2" fmla="*/ 822960 w 5356860"/>
              <a:gd name="connsiteY2" fmla="*/ 426720 h 739140"/>
              <a:gd name="connsiteX3" fmla="*/ 1409700 w 5356860"/>
              <a:gd name="connsiteY3" fmla="*/ 251460 h 739140"/>
              <a:gd name="connsiteX4" fmla="*/ 1501140 w 5356860"/>
              <a:gd name="connsiteY4" fmla="*/ 220980 h 739140"/>
              <a:gd name="connsiteX5" fmla="*/ 1592580 w 5356860"/>
              <a:gd name="connsiteY5" fmla="*/ 198120 h 739140"/>
              <a:gd name="connsiteX6" fmla="*/ 1866900 w 5356860"/>
              <a:gd name="connsiteY6" fmla="*/ 114300 h 739140"/>
              <a:gd name="connsiteX7" fmla="*/ 1943100 w 5356860"/>
              <a:gd name="connsiteY7" fmla="*/ 106680 h 739140"/>
              <a:gd name="connsiteX8" fmla="*/ 2049780 w 5356860"/>
              <a:gd name="connsiteY8" fmla="*/ 83820 h 739140"/>
              <a:gd name="connsiteX9" fmla="*/ 2270760 w 5356860"/>
              <a:gd name="connsiteY9" fmla="*/ 68580 h 739140"/>
              <a:gd name="connsiteX10" fmla="*/ 2468880 w 5356860"/>
              <a:gd name="connsiteY10" fmla="*/ 30480 h 739140"/>
              <a:gd name="connsiteX11" fmla="*/ 2781300 w 5356860"/>
              <a:gd name="connsiteY11" fmla="*/ 15240 h 739140"/>
              <a:gd name="connsiteX12" fmla="*/ 3017520 w 5356860"/>
              <a:gd name="connsiteY12" fmla="*/ 0 h 739140"/>
              <a:gd name="connsiteX13" fmla="*/ 4602480 w 5356860"/>
              <a:gd name="connsiteY13" fmla="*/ 7620 h 739140"/>
              <a:gd name="connsiteX14" fmla="*/ 4831080 w 5356860"/>
              <a:gd name="connsiteY14" fmla="*/ 15240 h 739140"/>
              <a:gd name="connsiteX15" fmla="*/ 5158740 w 5356860"/>
              <a:gd name="connsiteY15" fmla="*/ 22860 h 739140"/>
              <a:gd name="connsiteX16" fmla="*/ 5356860 w 5356860"/>
              <a:gd name="connsiteY16" fmla="*/ 30480 h 739140"/>
              <a:gd name="connsiteX0" fmla="*/ 0 w 5356860"/>
              <a:gd name="connsiteY0" fmla="*/ 739140 h 739140"/>
              <a:gd name="connsiteX1" fmla="*/ 0 w 5356860"/>
              <a:gd name="connsiteY1" fmla="*/ 739140 h 739140"/>
              <a:gd name="connsiteX2" fmla="*/ 822960 w 5356860"/>
              <a:gd name="connsiteY2" fmla="*/ 426720 h 739140"/>
              <a:gd name="connsiteX3" fmla="*/ 1501140 w 5356860"/>
              <a:gd name="connsiteY3" fmla="*/ 220980 h 739140"/>
              <a:gd name="connsiteX4" fmla="*/ 1592580 w 5356860"/>
              <a:gd name="connsiteY4" fmla="*/ 198120 h 739140"/>
              <a:gd name="connsiteX5" fmla="*/ 1866900 w 5356860"/>
              <a:gd name="connsiteY5" fmla="*/ 114300 h 739140"/>
              <a:gd name="connsiteX6" fmla="*/ 1943100 w 5356860"/>
              <a:gd name="connsiteY6" fmla="*/ 106680 h 739140"/>
              <a:gd name="connsiteX7" fmla="*/ 2049780 w 5356860"/>
              <a:gd name="connsiteY7" fmla="*/ 83820 h 739140"/>
              <a:gd name="connsiteX8" fmla="*/ 2270760 w 5356860"/>
              <a:gd name="connsiteY8" fmla="*/ 68580 h 739140"/>
              <a:gd name="connsiteX9" fmla="*/ 2468880 w 5356860"/>
              <a:gd name="connsiteY9" fmla="*/ 30480 h 739140"/>
              <a:gd name="connsiteX10" fmla="*/ 2781300 w 5356860"/>
              <a:gd name="connsiteY10" fmla="*/ 15240 h 739140"/>
              <a:gd name="connsiteX11" fmla="*/ 3017520 w 5356860"/>
              <a:gd name="connsiteY11" fmla="*/ 0 h 739140"/>
              <a:gd name="connsiteX12" fmla="*/ 4602480 w 5356860"/>
              <a:gd name="connsiteY12" fmla="*/ 7620 h 739140"/>
              <a:gd name="connsiteX13" fmla="*/ 4831080 w 5356860"/>
              <a:gd name="connsiteY13" fmla="*/ 15240 h 739140"/>
              <a:gd name="connsiteX14" fmla="*/ 5158740 w 5356860"/>
              <a:gd name="connsiteY14" fmla="*/ 22860 h 739140"/>
              <a:gd name="connsiteX15" fmla="*/ 5356860 w 5356860"/>
              <a:gd name="connsiteY15" fmla="*/ 30480 h 739140"/>
              <a:gd name="connsiteX0" fmla="*/ 0 w 5356860"/>
              <a:gd name="connsiteY0" fmla="*/ 739140 h 739140"/>
              <a:gd name="connsiteX1" fmla="*/ 0 w 5356860"/>
              <a:gd name="connsiteY1" fmla="*/ 739140 h 739140"/>
              <a:gd name="connsiteX2" fmla="*/ 822960 w 5356860"/>
              <a:gd name="connsiteY2" fmla="*/ 426720 h 739140"/>
              <a:gd name="connsiteX3" fmla="*/ 1592580 w 5356860"/>
              <a:gd name="connsiteY3" fmla="*/ 198120 h 739140"/>
              <a:gd name="connsiteX4" fmla="*/ 1866900 w 5356860"/>
              <a:gd name="connsiteY4" fmla="*/ 114300 h 739140"/>
              <a:gd name="connsiteX5" fmla="*/ 1943100 w 5356860"/>
              <a:gd name="connsiteY5" fmla="*/ 106680 h 739140"/>
              <a:gd name="connsiteX6" fmla="*/ 2049780 w 5356860"/>
              <a:gd name="connsiteY6" fmla="*/ 83820 h 739140"/>
              <a:gd name="connsiteX7" fmla="*/ 2270760 w 5356860"/>
              <a:gd name="connsiteY7" fmla="*/ 68580 h 739140"/>
              <a:gd name="connsiteX8" fmla="*/ 2468880 w 5356860"/>
              <a:gd name="connsiteY8" fmla="*/ 30480 h 739140"/>
              <a:gd name="connsiteX9" fmla="*/ 2781300 w 5356860"/>
              <a:gd name="connsiteY9" fmla="*/ 15240 h 739140"/>
              <a:gd name="connsiteX10" fmla="*/ 3017520 w 5356860"/>
              <a:gd name="connsiteY10" fmla="*/ 0 h 739140"/>
              <a:gd name="connsiteX11" fmla="*/ 4602480 w 5356860"/>
              <a:gd name="connsiteY11" fmla="*/ 7620 h 739140"/>
              <a:gd name="connsiteX12" fmla="*/ 4831080 w 5356860"/>
              <a:gd name="connsiteY12" fmla="*/ 15240 h 739140"/>
              <a:gd name="connsiteX13" fmla="*/ 5158740 w 5356860"/>
              <a:gd name="connsiteY13" fmla="*/ 22860 h 739140"/>
              <a:gd name="connsiteX14" fmla="*/ 5356860 w 5356860"/>
              <a:gd name="connsiteY14"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1943100 w 5356860"/>
              <a:gd name="connsiteY4" fmla="*/ 106680 h 739140"/>
              <a:gd name="connsiteX5" fmla="*/ 2049780 w 5356860"/>
              <a:gd name="connsiteY5" fmla="*/ 83820 h 739140"/>
              <a:gd name="connsiteX6" fmla="*/ 2270760 w 5356860"/>
              <a:gd name="connsiteY6" fmla="*/ 68580 h 739140"/>
              <a:gd name="connsiteX7" fmla="*/ 2468880 w 5356860"/>
              <a:gd name="connsiteY7" fmla="*/ 30480 h 739140"/>
              <a:gd name="connsiteX8" fmla="*/ 2781300 w 5356860"/>
              <a:gd name="connsiteY8" fmla="*/ 15240 h 739140"/>
              <a:gd name="connsiteX9" fmla="*/ 3017520 w 5356860"/>
              <a:gd name="connsiteY9" fmla="*/ 0 h 739140"/>
              <a:gd name="connsiteX10" fmla="*/ 4602480 w 5356860"/>
              <a:gd name="connsiteY10" fmla="*/ 7620 h 739140"/>
              <a:gd name="connsiteX11" fmla="*/ 4831080 w 5356860"/>
              <a:gd name="connsiteY11" fmla="*/ 15240 h 739140"/>
              <a:gd name="connsiteX12" fmla="*/ 5158740 w 5356860"/>
              <a:gd name="connsiteY12" fmla="*/ 22860 h 739140"/>
              <a:gd name="connsiteX13" fmla="*/ 5356860 w 5356860"/>
              <a:gd name="connsiteY13"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2049780 w 5356860"/>
              <a:gd name="connsiteY4" fmla="*/ 83820 h 739140"/>
              <a:gd name="connsiteX5" fmla="*/ 2270760 w 5356860"/>
              <a:gd name="connsiteY5" fmla="*/ 68580 h 739140"/>
              <a:gd name="connsiteX6" fmla="*/ 2468880 w 5356860"/>
              <a:gd name="connsiteY6" fmla="*/ 30480 h 739140"/>
              <a:gd name="connsiteX7" fmla="*/ 2781300 w 5356860"/>
              <a:gd name="connsiteY7" fmla="*/ 15240 h 739140"/>
              <a:gd name="connsiteX8" fmla="*/ 3017520 w 5356860"/>
              <a:gd name="connsiteY8" fmla="*/ 0 h 739140"/>
              <a:gd name="connsiteX9" fmla="*/ 4602480 w 5356860"/>
              <a:gd name="connsiteY9" fmla="*/ 7620 h 739140"/>
              <a:gd name="connsiteX10" fmla="*/ 4831080 w 5356860"/>
              <a:gd name="connsiteY10" fmla="*/ 15240 h 739140"/>
              <a:gd name="connsiteX11" fmla="*/ 5158740 w 5356860"/>
              <a:gd name="connsiteY11" fmla="*/ 22860 h 739140"/>
              <a:gd name="connsiteX12" fmla="*/ 5356860 w 5356860"/>
              <a:gd name="connsiteY12"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2270760 w 5356860"/>
              <a:gd name="connsiteY4" fmla="*/ 68580 h 739140"/>
              <a:gd name="connsiteX5" fmla="*/ 2468880 w 5356860"/>
              <a:gd name="connsiteY5" fmla="*/ 30480 h 739140"/>
              <a:gd name="connsiteX6" fmla="*/ 2781300 w 5356860"/>
              <a:gd name="connsiteY6" fmla="*/ 15240 h 739140"/>
              <a:gd name="connsiteX7" fmla="*/ 3017520 w 5356860"/>
              <a:gd name="connsiteY7" fmla="*/ 0 h 739140"/>
              <a:gd name="connsiteX8" fmla="*/ 4602480 w 5356860"/>
              <a:gd name="connsiteY8" fmla="*/ 7620 h 739140"/>
              <a:gd name="connsiteX9" fmla="*/ 4831080 w 5356860"/>
              <a:gd name="connsiteY9" fmla="*/ 15240 h 739140"/>
              <a:gd name="connsiteX10" fmla="*/ 5158740 w 5356860"/>
              <a:gd name="connsiteY10" fmla="*/ 22860 h 739140"/>
              <a:gd name="connsiteX11" fmla="*/ 5356860 w 5356860"/>
              <a:gd name="connsiteY11"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2468880 w 5356860"/>
              <a:gd name="connsiteY4" fmla="*/ 30480 h 739140"/>
              <a:gd name="connsiteX5" fmla="*/ 2781300 w 5356860"/>
              <a:gd name="connsiteY5" fmla="*/ 15240 h 739140"/>
              <a:gd name="connsiteX6" fmla="*/ 3017520 w 5356860"/>
              <a:gd name="connsiteY6" fmla="*/ 0 h 739140"/>
              <a:gd name="connsiteX7" fmla="*/ 4602480 w 5356860"/>
              <a:gd name="connsiteY7" fmla="*/ 7620 h 739140"/>
              <a:gd name="connsiteX8" fmla="*/ 4831080 w 5356860"/>
              <a:gd name="connsiteY8" fmla="*/ 15240 h 739140"/>
              <a:gd name="connsiteX9" fmla="*/ 5158740 w 5356860"/>
              <a:gd name="connsiteY9" fmla="*/ 22860 h 739140"/>
              <a:gd name="connsiteX10" fmla="*/ 5356860 w 5356860"/>
              <a:gd name="connsiteY10"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2468880 w 5356860"/>
              <a:gd name="connsiteY4" fmla="*/ 30480 h 739140"/>
              <a:gd name="connsiteX5" fmla="*/ 2781300 w 5356860"/>
              <a:gd name="connsiteY5" fmla="*/ 15240 h 739140"/>
              <a:gd name="connsiteX6" fmla="*/ 3017520 w 5356860"/>
              <a:gd name="connsiteY6" fmla="*/ 0 h 739140"/>
              <a:gd name="connsiteX7" fmla="*/ 4602480 w 5356860"/>
              <a:gd name="connsiteY7" fmla="*/ 7620 h 739140"/>
              <a:gd name="connsiteX8" fmla="*/ 4831080 w 5356860"/>
              <a:gd name="connsiteY8" fmla="*/ 15240 h 739140"/>
              <a:gd name="connsiteX9" fmla="*/ 5158740 w 5356860"/>
              <a:gd name="connsiteY9" fmla="*/ 22860 h 739140"/>
              <a:gd name="connsiteX10" fmla="*/ 5356860 w 5356860"/>
              <a:gd name="connsiteY10"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2781300 w 5356860"/>
              <a:gd name="connsiteY4" fmla="*/ 15240 h 739140"/>
              <a:gd name="connsiteX5" fmla="*/ 3017520 w 5356860"/>
              <a:gd name="connsiteY5" fmla="*/ 0 h 739140"/>
              <a:gd name="connsiteX6" fmla="*/ 4602480 w 5356860"/>
              <a:gd name="connsiteY6" fmla="*/ 7620 h 739140"/>
              <a:gd name="connsiteX7" fmla="*/ 4831080 w 5356860"/>
              <a:gd name="connsiteY7" fmla="*/ 15240 h 739140"/>
              <a:gd name="connsiteX8" fmla="*/ 5158740 w 5356860"/>
              <a:gd name="connsiteY8" fmla="*/ 22860 h 739140"/>
              <a:gd name="connsiteX9" fmla="*/ 5356860 w 5356860"/>
              <a:gd name="connsiteY9"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3017520 w 5356860"/>
              <a:gd name="connsiteY4" fmla="*/ 0 h 739140"/>
              <a:gd name="connsiteX5" fmla="*/ 4602480 w 5356860"/>
              <a:gd name="connsiteY5" fmla="*/ 7620 h 739140"/>
              <a:gd name="connsiteX6" fmla="*/ 4831080 w 5356860"/>
              <a:gd name="connsiteY6" fmla="*/ 15240 h 739140"/>
              <a:gd name="connsiteX7" fmla="*/ 5158740 w 5356860"/>
              <a:gd name="connsiteY7" fmla="*/ 22860 h 739140"/>
              <a:gd name="connsiteX8" fmla="*/ 5356860 w 5356860"/>
              <a:gd name="connsiteY8"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3017520 w 5356860"/>
              <a:gd name="connsiteY4" fmla="*/ 0 h 739140"/>
              <a:gd name="connsiteX5" fmla="*/ 4831080 w 5356860"/>
              <a:gd name="connsiteY5" fmla="*/ 15240 h 739140"/>
              <a:gd name="connsiteX6" fmla="*/ 5158740 w 5356860"/>
              <a:gd name="connsiteY6" fmla="*/ 22860 h 739140"/>
              <a:gd name="connsiteX7" fmla="*/ 5356860 w 5356860"/>
              <a:gd name="connsiteY7"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3017520 w 5356860"/>
              <a:gd name="connsiteY4" fmla="*/ 0 h 739140"/>
              <a:gd name="connsiteX5" fmla="*/ 4831080 w 5356860"/>
              <a:gd name="connsiteY5" fmla="*/ 15240 h 739140"/>
              <a:gd name="connsiteX6" fmla="*/ 5356860 w 5356860"/>
              <a:gd name="connsiteY6"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3017520 w 5356860"/>
              <a:gd name="connsiteY4" fmla="*/ 0 h 739140"/>
              <a:gd name="connsiteX5" fmla="*/ 5356860 w 5356860"/>
              <a:gd name="connsiteY5" fmla="*/ 30480 h 739140"/>
              <a:gd name="connsiteX0" fmla="*/ 0 w 5356860"/>
              <a:gd name="connsiteY0" fmla="*/ 739140 h 739140"/>
              <a:gd name="connsiteX1" fmla="*/ 0 w 5356860"/>
              <a:gd name="connsiteY1" fmla="*/ 739140 h 739140"/>
              <a:gd name="connsiteX2" fmla="*/ 743712 w 5356860"/>
              <a:gd name="connsiteY2" fmla="*/ 422261 h 739140"/>
              <a:gd name="connsiteX3" fmla="*/ 1866900 w 5356860"/>
              <a:gd name="connsiteY3" fmla="*/ 114300 h 739140"/>
              <a:gd name="connsiteX4" fmla="*/ 3017520 w 5356860"/>
              <a:gd name="connsiteY4" fmla="*/ 0 h 739140"/>
              <a:gd name="connsiteX5" fmla="*/ 5356860 w 5356860"/>
              <a:gd name="connsiteY5" fmla="*/ 30480 h 739140"/>
              <a:gd name="connsiteX0" fmla="*/ 0 w 5356860"/>
              <a:gd name="connsiteY0" fmla="*/ 739140 h 739140"/>
              <a:gd name="connsiteX1" fmla="*/ 0 w 5356860"/>
              <a:gd name="connsiteY1" fmla="*/ 739140 h 739140"/>
              <a:gd name="connsiteX2" fmla="*/ 743712 w 5356860"/>
              <a:gd name="connsiteY2" fmla="*/ 422261 h 739140"/>
              <a:gd name="connsiteX3" fmla="*/ 1860804 w 5356860"/>
              <a:gd name="connsiteY3" fmla="*/ 92003 h 739140"/>
              <a:gd name="connsiteX4" fmla="*/ 3017520 w 5356860"/>
              <a:gd name="connsiteY4" fmla="*/ 0 h 739140"/>
              <a:gd name="connsiteX5" fmla="*/ 5356860 w 5356860"/>
              <a:gd name="connsiteY5" fmla="*/ 30480 h 739140"/>
              <a:gd name="connsiteX0" fmla="*/ 0 w 5356860"/>
              <a:gd name="connsiteY0" fmla="*/ 739140 h 739140"/>
              <a:gd name="connsiteX1" fmla="*/ 0 w 5356860"/>
              <a:gd name="connsiteY1" fmla="*/ 739140 h 739140"/>
              <a:gd name="connsiteX2" fmla="*/ 1860804 w 5356860"/>
              <a:gd name="connsiteY2" fmla="*/ 92003 h 739140"/>
              <a:gd name="connsiteX3" fmla="*/ 3017520 w 5356860"/>
              <a:gd name="connsiteY3" fmla="*/ 0 h 739140"/>
              <a:gd name="connsiteX4" fmla="*/ 5356860 w 5356860"/>
              <a:gd name="connsiteY4" fmla="*/ 30480 h 739140"/>
              <a:gd name="connsiteX0" fmla="*/ 0 w 5356860"/>
              <a:gd name="connsiteY0" fmla="*/ 739140 h 739140"/>
              <a:gd name="connsiteX1" fmla="*/ 0 w 5356860"/>
              <a:gd name="connsiteY1" fmla="*/ 739140 h 739140"/>
              <a:gd name="connsiteX2" fmla="*/ 1885188 w 5356860"/>
              <a:gd name="connsiteY2" fmla="*/ 87544 h 739140"/>
              <a:gd name="connsiteX3" fmla="*/ 3017520 w 5356860"/>
              <a:gd name="connsiteY3" fmla="*/ 0 h 739140"/>
              <a:gd name="connsiteX4" fmla="*/ 5356860 w 5356860"/>
              <a:gd name="connsiteY4" fmla="*/ 30480 h 739140"/>
              <a:gd name="connsiteX0" fmla="*/ 0 w 5356860"/>
              <a:gd name="connsiteY0" fmla="*/ 739140 h 739140"/>
              <a:gd name="connsiteX1" fmla="*/ 0 w 5356860"/>
              <a:gd name="connsiteY1" fmla="*/ 739140 h 739140"/>
              <a:gd name="connsiteX2" fmla="*/ 1885188 w 5356860"/>
              <a:gd name="connsiteY2" fmla="*/ 87544 h 739140"/>
              <a:gd name="connsiteX3" fmla="*/ 3017520 w 5356860"/>
              <a:gd name="connsiteY3" fmla="*/ 0 h 739140"/>
              <a:gd name="connsiteX4" fmla="*/ 5356860 w 5356860"/>
              <a:gd name="connsiteY4" fmla="*/ 30480 h 739140"/>
              <a:gd name="connsiteX0" fmla="*/ 0 w 5356860"/>
              <a:gd name="connsiteY0" fmla="*/ 781475 h 781475"/>
              <a:gd name="connsiteX1" fmla="*/ 0 w 5356860"/>
              <a:gd name="connsiteY1" fmla="*/ 781475 h 781475"/>
              <a:gd name="connsiteX2" fmla="*/ 1885188 w 5356860"/>
              <a:gd name="connsiteY2" fmla="*/ 129879 h 781475"/>
              <a:gd name="connsiteX3" fmla="*/ 3334512 w 5356860"/>
              <a:gd name="connsiteY3" fmla="*/ 2201 h 781475"/>
              <a:gd name="connsiteX4" fmla="*/ 5356860 w 5356860"/>
              <a:gd name="connsiteY4" fmla="*/ 72815 h 781475"/>
              <a:gd name="connsiteX0" fmla="*/ 0 w 5356860"/>
              <a:gd name="connsiteY0" fmla="*/ 788785 h 788785"/>
              <a:gd name="connsiteX1" fmla="*/ 0 w 5356860"/>
              <a:gd name="connsiteY1" fmla="*/ 788785 h 788785"/>
              <a:gd name="connsiteX2" fmla="*/ 1885188 w 5356860"/>
              <a:gd name="connsiteY2" fmla="*/ 137189 h 788785"/>
              <a:gd name="connsiteX3" fmla="*/ 3334512 w 5356860"/>
              <a:gd name="connsiteY3" fmla="*/ 9511 h 788785"/>
              <a:gd name="connsiteX4" fmla="*/ 5356860 w 5356860"/>
              <a:gd name="connsiteY4" fmla="*/ 80125 h 788785"/>
              <a:gd name="connsiteX0" fmla="*/ 0 w 5356860"/>
              <a:gd name="connsiteY0" fmla="*/ 781475 h 781475"/>
              <a:gd name="connsiteX1" fmla="*/ 0 w 5356860"/>
              <a:gd name="connsiteY1" fmla="*/ 781475 h 781475"/>
              <a:gd name="connsiteX2" fmla="*/ 1885188 w 5356860"/>
              <a:gd name="connsiteY2" fmla="*/ 129879 h 781475"/>
              <a:gd name="connsiteX3" fmla="*/ 3334512 w 5356860"/>
              <a:gd name="connsiteY3" fmla="*/ 2201 h 781475"/>
              <a:gd name="connsiteX4" fmla="*/ 5356860 w 5356860"/>
              <a:gd name="connsiteY4" fmla="*/ 72815 h 781475"/>
              <a:gd name="connsiteX0" fmla="*/ 0 w 5356860"/>
              <a:gd name="connsiteY0" fmla="*/ 781475 h 781475"/>
              <a:gd name="connsiteX1" fmla="*/ 0 w 5356860"/>
              <a:gd name="connsiteY1" fmla="*/ 781475 h 781475"/>
              <a:gd name="connsiteX2" fmla="*/ 1885188 w 5356860"/>
              <a:gd name="connsiteY2" fmla="*/ 129879 h 781475"/>
              <a:gd name="connsiteX3" fmla="*/ 3334512 w 5356860"/>
              <a:gd name="connsiteY3" fmla="*/ 2201 h 781475"/>
              <a:gd name="connsiteX4" fmla="*/ 5356860 w 5356860"/>
              <a:gd name="connsiteY4" fmla="*/ 72815 h 781475"/>
              <a:gd name="connsiteX0" fmla="*/ 0 w 5356860"/>
              <a:gd name="connsiteY0" fmla="*/ 781475 h 781475"/>
              <a:gd name="connsiteX1" fmla="*/ 0 w 5356860"/>
              <a:gd name="connsiteY1" fmla="*/ 781475 h 781475"/>
              <a:gd name="connsiteX2" fmla="*/ 1885188 w 5356860"/>
              <a:gd name="connsiteY2" fmla="*/ 129879 h 781475"/>
              <a:gd name="connsiteX3" fmla="*/ 3334512 w 5356860"/>
              <a:gd name="connsiteY3" fmla="*/ 2201 h 781475"/>
              <a:gd name="connsiteX4" fmla="*/ 5356860 w 5356860"/>
              <a:gd name="connsiteY4" fmla="*/ 72815 h 781475"/>
              <a:gd name="connsiteX0" fmla="*/ 0 w 5356860"/>
              <a:gd name="connsiteY0" fmla="*/ 781475 h 781475"/>
              <a:gd name="connsiteX1" fmla="*/ 0 w 5356860"/>
              <a:gd name="connsiteY1" fmla="*/ 781475 h 781475"/>
              <a:gd name="connsiteX2" fmla="*/ 1885188 w 5356860"/>
              <a:gd name="connsiteY2" fmla="*/ 129879 h 781475"/>
              <a:gd name="connsiteX3" fmla="*/ 3334512 w 5356860"/>
              <a:gd name="connsiteY3" fmla="*/ 2201 h 781475"/>
              <a:gd name="connsiteX4" fmla="*/ 5356860 w 5356860"/>
              <a:gd name="connsiteY4" fmla="*/ 72815 h 781475"/>
              <a:gd name="connsiteX0" fmla="*/ 0 w 5356860"/>
              <a:gd name="connsiteY0" fmla="*/ 769706 h 769706"/>
              <a:gd name="connsiteX1" fmla="*/ 0 w 5356860"/>
              <a:gd name="connsiteY1" fmla="*/ 769706 h 769706"/>
              <a:gd name="connsiteX2" fmla="*/ 1885188 w 5356860"/>
              <a:gd name="connsiteY2" fmla="*/ 118110 h 769706"/>
              <a:gd name="connsiteX3" fmla="*/ 5356860 w 5356860"/>
              <a:gd name="connsiteY3" fmla="*/ 61046 h 769706"/>
              <a:gd name="connsiteX0" fmla="*/ 0 w 5356860"/>
              <a:gd name="connsiteY0" fmla="*/ 916865 h 916865"/>
              <a:gd name="connsiteX1" fmla="*/ 0 w 5356860"/>
              <a:gd name="connsiteY1" fmla="*/ 916865 h 916865"/>
              <a:gd name="connsiteX2" fmla="*/ 2415540 w 5356860"/>
              <a:gd name="connsiteY2" fmla="*/ 118110 h 916865"/>
              <a:gd name="connsiteX3" fmla="*/ 5356860 w 5356860"/>
              <a:gd name="connsiteY3" fmla="*/ 208205 h 916865"/>
              <a:gd name="connsiteX0" fmla="*/ 0 w 5356860"/>
              <a:gd name="connsiteY0" fmla="*/ 890109 h 890109"/>
              <a:gd name="connsiteX1" fmla="*/ 0 w 5356860"/>
              <a:gd name="connsiteY1" fmla="*/ 890109 h 890109"/>
              <a:gd name="connsiteX2" fmla="*/ 2464308 w 5356860"/>
              <a:gd name="connsiteY2" fmla="*/ 118110 h 890109"/>
              <a:gd name="connsiteX3" fmla="*/ 5356860 w 5356860"/>
              <a:gd name="connsiteY3" fmla="*/ 181449 h 890109"/>
              <a:gd name="connsiteX0" fmla="*/ 0 w 5547639"/>
              <a:gd name="connsiteY0" fmla="*/ 883671 h 883671"/>
              <a:gd name="connsiteX1" fmla="*/ 0 w 5547639"/>
              <a:gd name="connsiteY1" fmla="*/ 883671 h 883671"/>
              <a:gd name="connsiteX2" fmla="*/ 2464308 w 5547639"/>
              <a:gd name="connsiteY2" fmla="*/ 111672 h 883671"/>
              <a:gd name="connsiteX3" fmla="*/ 5547639 w 5547639"/>
              <a:gd name="connsiteY3" fmla="*/ 213641 h 883671"/>
              <a:gd name="connsiteX0" fmla="*/ 0 w 5547639"/>
              <a:gd name="connsiteY0" fmla="*/ 1128330 h 1128330"/>
              <a:gd name="connsiteX1" fmla="*/ 0 w 5547639"/>
              <a:gd name="connsiteY1" fmla="*/ 1128330 h 1128330"/>
              <a:gd name="connsiteX2" fmla="*/ 2594841 w 5547639"/>
              <a:gd name="connsiteY2" fmla="*/ 111672 h 1128330"/>
              <a:gd name="connsiteX3" fmla="*/ 5547639 w 5547639"/>
              <a:gd name="connsiteY3" fmla="*/ 458300 h 1128330"/>
              <a:gd name="connsiteX0" fmla="*/ 0 w 5547639"/>
              <a:gd name="connsiteY0" fmla="*/ 1179837 h 1179837"/>
              <a:gd name="connsiteX1" fmla="*/ 0 w 5547639"/>
              <a:gd name="connsiteY1" fmla="*/ 1179837 h 1179837"/>
              <a:gd name="connsiteX2" fmla="*/ 1701194 w 5547639"/>
              <a:gd name="connsiteY2" fmla="*/ 111672 h 1179837"/>
              <a:gd name="connsiteX3" fmla="*/ 5547639 w 5547639"/>
              <a:gd name="connsiteY3" fmla="*/ 509807 h 1179837"/>
              <a:gd name="connsiteX0" fmla="*/ 0 w 5547639"/>
              <a:gd name="connsiteY0" fmla="*/ 1219642 h 1219642"/>
              <a:gd name="connsiteX1" fmla="*/ 0 w 5547639"/>
              <a:gd name="connsiteY1" fmla="*/ 1219642 h 1219642"/>
              <a:gd name="connsiteX2" fmla="*/ 1701194 w 5547639"/>
              <a:gd name="connsiteY2" fmla="*/ 151477 h 1219642"/>
              <a:gd name="connsiteX3" fmla="*/ 3568176 w 5547639"/>
              <a:gd name="connsiteY3" fmla="*/ 310780 h 1219642"/>
              <a:gd name="connsiteX4" fmla="*/ 5547639 w 5547639"/>
              <a:gd name="connsiteY4" fmla="*/ 549612 h 1219642"/>
              <a:gd name="connsiteX0" fmla="*/ 0 w 5547639"/>
              <a:gd name="connsiteY0" fmla="*/ 1219642 h 1219642"/>
              <a:gd name="connsiteX1" fmla="*/ 0 w 5547639"/>
              <a:gd name="connsiteY1" fmla="*/ 1219642 h 1219642"/>
              <a:gd name="connsiteX2" fmla="*/ 1701194 w 5547639"/>
              <a:gd name="connsiteY2" fmla="*/ 151477 h 1219642"/>
              <a:gd name="connsiteX3" fmla="*/ 3629874 w 5547639"/>
              <a:gd name="connsiteY3" fmla="*/ 229993 h 1219642"/>
              <a:gd name="connsiteX4" fmla="*/ 5547639 w 5547639"/>
              <a:gd name="connsiteY4" fmla="*/ 549612 h 1219642"/>
              <a:gd name="connsiteX0" fmla="*/ 0 w 5547639"/>
              <a:gd name="connsiteY0" fmla="*/ 1219642 h 1219642"/>
              <a:gd name="connsiteX1" fmla="*/ 0 w 5547639"/>
              <a:gd name="connsiteY1" fmla="*/ 1219642 h 1219642"/>
              <a:gd name="connsiteX2" fmla="*/ 1701194 w 5547639"/>
              <a:gd name="connsiteY2" fmla="*/ 151477 h 1219642"/>
              <a:gd name="connsiteX3" fmla="*/ 3629874 w 5547639"/>
              <a:gd name="connsiteY3" fmla="*/ 229993 h 1219642"/>
              <a:gd name="connsiteX4" fmla="*/ 5547639 w 5547639"/>
              <a:gd name="connsiteY4" fmla="*/ 549612 h 1219642"/>
              <a:gd name="connsiteX0" fmla="*/ 0 w 5547639"/>
              <a:gd name="connsiteY0" fmla="*/ 1078264 h 1078264"/>
              <a:gd name="connsiteX1" fmla="*/ 0 w 5547639"/>
              <a:gd name="connsiteY1" fmla="*/ 1078264 h 1078264"/>
              <a:gd name="connsiteX2" fmla="*/ 1413272 w 5547639"/>
              <a:gd name="connsiteY2" fmla="*/ 151477 h 1078264"/>
              <a:gd name="connsiteX3" fmla="*/ 3629874 w 5547639"/>
              <a:gd name="connsiteY3" fmla="*/ 88615 h 1078264"/>
              <a:gd name="connsiteX4" fmla="*/ 5547639 w 5547639"/>
              <a:gd name="connsiteY4" fmla="*/ 408234 h 1078264"/>
              <a:gd name="connsiteX0" fmla="*/ 0 w 5547639"/>
              <a:gd name="connsiteY0" fmla="*/ 1078264 h 1078264"/>
              <a:gd name="connsiteX1" fmla="*/ 10283 w 5547639"/>
              <a:gd name="connsiteY1" fmla="*/ 1037870 h 1078264"/>
              <a:gd name="connsiteX2" fmla="*/ 1413272 w 5547639"/>
              <a:gd name="connsiteY2" fmla="*/ 151477 h 1078264"/>
              <a:gd name="connsiteX3" fmla="*/ 3629874 w 5547639"/>
              <a:gd name="connsiteY3" fmla="*/ 88615 h 1078264"/>
              <a:gd name="connsiteX4" fmla="*/ 5547639 w 5547639"/>
              <a:gd name="connsiteY4" fmla="*/ 408234 h 1078264"/>
              <a:gd name="connsiteX0" fmla="*/ 0 w 5547639"/>
              <a:gd name="connsiteY0" fmla="*/ 1078264 h 1078264"/>
              <a:gd name="connsiteX1" fmla="*/ 10283 w 5547639"/>
              <a:gd name="connsiteY1" fmla="*/ 1037870 h 1078264"/>
              <a:gd name="connsiteX2" fmla="*/ 1413272 w 5547639"/>
              <a:gd name="connsiteY2" fmla="*/ 151477 h 1078264"/>
              <a:gd name="connsiteX3" fmla="*/ 3629874 w 5547639"/>
              <a:gd name="connsiteY3" fmla="*/ 88615 h 1078264"/>
              <a:gd name="connsiteX4" fmla="*/ 5547639 w 5547639"/>
              <a:gd name="connsiteY4" fmla="*/ 408234 h 1078264"/>
              <a:gd name="connsiteX0" fmla="*/ 0 w 5547639"/>
              <a:gd name="connsiteY0" fmla="*/ 1078264 h 1078264"/>
              <a:gd name="connsiteX1" fmla="*/ 10283 w 5547639"/>
              <a:gd name="connsiteY1" fmla="*/ 1037870 h 1078264"/>
              <a:gd name="connsiteX2" fmla="*/ 1413272 w 5547639"/>
              <a:gd name="connsiteY2" fmla="*/ 151477 h 1078264"/>
              <a:gd name="connsiteX3" fmla="*/ 3629874 w 5547639"/>
              <a:gd name="connsiteY3" fmla="*/ 88615 h 1078264"/>
              <a:gd name="connsiteX4" fmla="*/ 5547639 w 5547639"/>
              <a:gd name="connsiteY4" fmla="*/ 408234 h 1078264"/>
              <a:gd name="connsiteX0" fmla="*/ 0 w 5547639"/>
              <a:gd name="connsiteY0" fmla="*/ 1032442 h 1032442"/>
              <a:gd name="connsiteX1" fmla="*/ 10283 w 5547639"/>
              <a:gd name="connsiteY1" fmla="*/ 992048 h 1032442"/>
              <a:gd name="connsiteX2" fmla="*/ 1413272 w 5547639"/>
              <a:gd name="connsiteY2" fmla="*/ 105655 h 1032442"/>
              <a:gd name="connsiteX3" fmla="*/ 3629874 w 5547639"/>
              <a:gd name="connsiteY3" fmla="*/ 42793 h 1032442"/>
              <a:gd name="connsiteX4" fmla="*/ 5547639 w 5547639"/>
              <a:gd name="connsiteY4" fmla="*/ 362412 h 1032442"/>
              <a:gd name="connsiteX0" fmla="*/ 795658 w 6343297"/>
              <a:gd name="connsiteY0" fmla="*/ 1017878 h 1017878"/>
              <a:gd name="connsiteX1" fmla="*/ 805941 w 6343297"/>
              <a:gd name="connsiteY1" fmla="*/ 977484 h 1017878"/>
              <a:gd name="connsiteX2" fmla="*/ 955454 w 6343297"/>
              <a:gd name="connsiteY2" fmla="*/ 178475 h 1017878"/>
              <a:gd name="connsiteX3" fmla="*/ 4425532 w 6343297"/>
              <a:gd name="connsiteY3" fmla="*/ 28229 h 1017878"/>
              <a:gd name="connsiteX4" fmla="*/ 6343297 w 6343297"/>
              <a:gd name="connsiteY4" fmla="*/ 347848 h 1017878"/>
              <a:gd name="connsiteX0" fmla="*/ 795658 w 6343297"/>
              <a:gd name="connsiteY0" fmla="*/ 1017878 h 1017878"/>
              <a:gd name="connsiteX1" fmla="*/ 337353 w 6343297"/>
              <a:gd name="connsiteY1" fmla="*/ 958759 h 1017878"/>
              <a:gd name="connsiteX2" fmla="*/ 955454 w 6343297"/>
              <a:gd name="connsiteY2" fmla="*/ 178475 h 1017878"/>
              <a:gd name="connsiteX3" fmla="*/ 4425532 w 6343297"/>
              <a:gd name="connsiteY3" fmla="*/ 28229 h 1017878"/>
              <a:gd name="connsiteX4" fmla="*/ 6343297 w 6343297"/>
              <a:gd name="connsiteY4" fmla="*/ 347848 h 1017878"/>
              <a:gd name="connsiteX0" fmla="*/ 795658 w 6343297"/>
              <a:gd name="connsiteY0" fmla="*/ 1017878 h 1017878"/>
              <a:gd name="connsiteX1" fmla="*/ 337353 w 6343297"/>
              <a:gd name="connsiteY1" fmla="*/ 958759 h 1017878"/>
              <a:gd name="connsiteX2" fmla="*/ 955454 w 6343297"/>
              <a:gd name="connsiteY2" fmla="*/ 178475 h 1017878"/>
              <a:gd name="connsiteX3" fmla="*/ 4425532 w 6343297"/>
              <a:gd name="connsiteY3" fmla="*/ 28229 h 1017878"/>
              <a:gd name="connsiteX4" fmla="*/ 6343297 w 6343297"/>
              <a:gd name="connsiteY4" fmla="*/ 347848 h 1017878"/>
              <a:gd name="connsiteX0" fmla="*/ 0 w 5547639"/>
              <a:gd name="connsiteY0" fmla="*/ 1017878 h 1017878"/>
              <a:gd name="connsiteX1" fmla="*/ 159796 w 5547639"/>
              <a:gd name="connsiteY1" fmla="*/ 178475 h 1017878"/>
              <a:gd name="connsiteX2" fmla="*/ 3629874 w 5547639"/>
              <a:gd name="connsiteY2" fmla="*/ 28229 h 1017878"/>
              <a:gd name="connsiteX3" fmla="*/ 5547639 w 5547639"/>
              <a:gd name="connsiteY3" fmla="*/ 347848 h 1017878"/>
              <a:gd name="connsiteX0" fmla="*/ 0 w 6227094"/>
              <a:gd name="connsiteY0" fmla="*/ 955461 h 955461"/>
              <a:gd name="connsiteX1" fmla="*/ 839251 w 6227094"/>
              <a:gd name="connsiteY1" fmla="*/ 178475 h 955461"/>
              <a:gd name="connsiteX2" fmla="*/ 4309329 w 6227094"/>
              <a:gd name="connsiteY2" fmla="*/ 28229 h 955461"/>
              <a:gd name="connsiteX3" fmla="*/ 6227094 w 6227094"/>
              <a:gd name="connsiteY3" fmla="*/ 347848 h 955461"/>
              <a:gd name="connsiteX0" fmla="*/ 0 w 6227094"/>
              <a:gd name="connsiteY0" fmla="*/ 962743 h 962743"/>
              <a:gd name="connsiteX1" fmla="*/ 429235 w 6227094"/>
              <a:gd name="connsiteY1" fmla="*/ 142066 h 962743"/>
              <a:gd name="connsiteX2" fmla="*/ 4309329 w 6227094"/>
              <a:gd name="connsiteY2" fmla="*/ 35511 h 962743"/>
              <a:gd name="connsiteX3" fmla="*/ 6227094 w 6227094"/>
              <a:gd name="connsiteY3" fmla="*/ 355130 h 962743"/>
              <a:gd name="connsiteX0" fmla="*/ 165461 w 6392555"/>
              <a:gd name="connsiteY0" fmla="*/ 962743 h 962743"/>
              <a:gd name="connsiteX1" fmla="*/ 594696 w 6392555"/>
              <a:gd name="connsiteY1" fmla="*/ 142066 h 962743"/>
              <a:gd name="connsiteX2" fmla="*/ 4474790 w 6392555"/>
              <a:gd name="connsiteY2" fmla="*/ 35511 h 962743"/>
              <a:gd name="connsiteX3" fmla="*/ 6392555 w 6392555"/>
              <a:gd name="connsiteY3" fmla="*/ 355130 h 962743"/>
              <a:gd name="connsiteX0" fmla="*/ 0 w 6227094"/>
              <a:gd name="connsiteY0" fmla="*/ 927373 h 927373"/>
              <a:gd name="connsiteX1" fmla="*/ 827536 w 6227094"/>
              <a:gd name="connsiteY1" fmla="*/ 318913 h 927373"/>
              <a:gd name="connsiteX2" fmla="*/ 4309329 w 6227094"/>
              <a:gd name="connsiteY2" fmla="*/ 141 h 927373"/>
              <a:gd name="connsiteX3" fmla="*/ 6227094 w 6227094"/>
              <a:gd name="connsiteY3" fmla="*/ 319760 h 927373"/>
              <a:gd name="connsiteX0" fmla="*/ 192070 w 6419164"/>
              <a:gd name="connsiteY0" fmla="*/ 927373 h 1051183"/>
              <a:gd name="connsiteX1" fmla="*/ 137923 w 6419164"/>
              <a:gd name="connsiteY1" fmla="*/ 949773 h 1051183"/>
              <a:gd name="connsiteX2" fmla="*/ 1019606 w 6419164"/>
              <a:gd name="connsiteY2" fmla="*/ 318913 h 1051183"/>
              <a:gd name="connsiteX3" fmla="*/ 4501399 w 6419164"/>
              <a:gd name="connsiteY3" fmla="*/ 141 h 1051183"/>
              <a:gd name="connsiteX4" fmla="*/ 6419164 w 6419164"/>
              <a:gd name="connsiteY4" fmla="*/ 319760 h 1051183"/>
              <a:gd name="connsiteX0" fmla="*/ 192070 w 6419164"/>
              <a:gd name="connsiteY0" fmla="*/ 790057 h 913867"/>
              <a:gd name="connsiteX1" fmla="*/ 137923 w 6419164"/>
              <a:gd name="connsiteY1" fmla="*/ 812457 h 913867"/>
              <a:gd name="connsiteX2" fmla="*/ 1019606 w 6419164"/>
              <a:gd name="connsiteY2" fmla="*/ 181597 h 913867"/>
              <a:gd name="connsiteX3" fmla="*/ 3950807 w 6419164"/>
              <a:gd name="connsiteY3" fmla="*/ 141 h 913867"/>
              <a:gd name="connsiteX4" fmla="*/ 6419164 w 6419164"/>
              <a:gd name="connsiteY4" fmla="*/ 182444 h 913867"/>
              <a:gd name="connsiteX0" fmla="*/ 0 w 6281241"/>
              <a:gd name="connsiteY0" fmla="*/ 812457 h 812457"/>
              <a:gd name="connsiteX1" fmla="*/ 881683 w 6281241"/>
              <a:gd name="connsiteY1" fmla="*/ 181597 h 812457"/>
              <a:gd name="connsiteX2" fmla="*/ 3812884 w 6281241"/>
              <a:gd name="connsiteY2" fmla="*/ 141 h 812457"/>
              <a:gd name="connsiteX3" fmla="*/ 6281241 w 6281241"/>
              <a:gd name="connsiteY3" fmla="*/ 182444 h 812457"/>
              <a:gd name="connsiteX0" fmla="*/ 0 w 6281241"/>
              <a:gd name="connsiteY0" fmla="*/ 812457 h 892633"/>
              <a:gd name="connsiteX1" fmla="*/ 1239872 w 6281241"/>
              <a:gd name="connsiteY1" fmla="*/ 787490 h 892633"/>
              <a:gd name="connsiteX2" fmla="*/ 881683 w 6281241"/>
              <a:gd name="connsiteY2" fmla="*/ 181597 h 892633"/>
              <a:gd name="connsiteX3" fmla="*/ 3812884 w 6281241"/>
              <a:gd name="connsiteY3" fmla="*/ 141 h 892633"/>
              <a:gd name="connsiteX4" fmla="*/ 6281241 w 6281241"/>
              <a:gd name="connsiteY4" fmla="*/ 182444 h 892633"/>
              <a:gd name="connsiteX0" fmla="*/ 787024 w 5828393"/>
              <a:gd name="connsiteY0" fmla="*/ 787490 h 787490"/>
              <a:gd name="connsiteX1" fmla="*/ 428835 w 5828393"/>
              <a:gd name="connsiteY1" fmla="*/ 181597 h 787490"/>
              <a:gd name="connsiteX2" fmla="*/ 3360036 w 5828393"/>
              <a:gd name="connsiteY2" fmla="*/ 141 h 787490"/>
              <a:gd name="connsiteX3" fmla="*/ 5828393 w 5828393"/>
              <a:gd name="connsiteY3" fmla="*/ 182444 h 787490"/>
              <a:gd name="connsiteX0" fmla="*/ 0 w 5041369"/>
              <a:gd name="connsiteY0" fmla="*/ 792409 h 792409"/>
              <a:gd name="connsiteX1" fmla="*/ 1022047 w 5041369"/>
              <a:gd name="connsiteY1" fmla="*/ 217724 h 792409"/>
              <a:gd name="connsiteX2" fmla="*/ 2573012 w 5041369"/>
              <a:gd name="connsiteY2" fmla="*/ 5060 h 792409"/>
              <a:gd name="connsiteX3" fmla="*/ 5041369 w 5041369"/>
              <a:gd name="connsiteY3" fmla="*/ 187363 h 792409"/>
              <a:gd name="connsiteX0" fmla="*/ 0 w 5193429"/>
              <a:gd name="connsiteY0" fmla="*/ 798651 h 798651"/>
              <a:gd name="connsiteX1" fmla="*/ 1174107 w 5193429"/>
              <a:gd name="connsiteY1" fmla="*/ 217724 h 798651"/>
              <a:gd name="connsiteX2" fmla="*/ 2725072 w 5193429"/>
              <a:gd name="connsiteY2" fmla="*/ 5060 h 798651"/>
              <a:gd name="connsiteX3" fmla="*/ 5193429 w 5193429"/>
              <a:gd name="connsiteY3" fmla="*/ 187363 h 798651"/>
            </a:gdLst>
            <a:ahLst/>
            <a:cxnLst>
              <a:cxn ang="0">
                <a:pos x="connsiteX0" y="connsiteY0"/>
              </a:cxn>
              <a:cxn ang="0">
                <a:pos x="connsiteX1" y="connsiteY1"/>
              </a:cxn>
              <a:cxn ang="0">
                <a:pos x="connsiteX2" y="connsiteY2"/>
              </a:cxn>
              <a:cxn ang="0">
                <a:pos x="connsiteX3" y="connsiteY3"/>
              </a:cxn>
            </a:cxnLst>
            <a:rect l="l" t="t" r="r" b="b"/>
            <a:pathLst>
              <a:path w="5193429" h="798651">
                <a:moveTo>
                  <a:pt x="0" y="798651"/>
                </a:moveTo>
                <a:cubicBezTo>
                  <a:pt x="146947" y="693508"/>
                  <a:pt x="719928" y="349989"/>
                  <a:pt x="1174107" y="217724"/>
                </a:cubicBezTo>
                <a:cubicBezTo>
                  <a:pt x="1628286" y="85459"/>
                  <a:pt x="2055185" y="10120"/>
                  <a:pt x="2725072" y="5060"/>
                </a:cubicBezTo>
                <a:cubicBezTo>
                  <a:pt x="3394959" y="0"/>
                  <a:pt x="4863519" y="147558"/>
                  <a:pt x="5193429" y="187363"/>
                </a:cubicBezTo>
              </a:path>
            </a:pathLst>
          </a:custGeom>
          <a:ln w="28575">
            <a:solidFill>
              <a:schemeClr val="tx1">
                <a:lumMod val="75000"/>
                <a:lumOff val="25000"/>
              </a:schemeClr>
            </a:solidFill>
            <a:headEnd type="none"/>
            <a:tailEnd type="arrow"/>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cxnSp>
        <p:nvCxnSpPr>
          <p:cNvPr id="69" name="Elbow Connector 68"/>
          <p:cNvCxnSpPr>
            <a:stCxn id="540676" idx="0"/>
            <a:endCxn id="11" idx="0"/>
          </p:cNvCxnSpPr>
          <p:nvPr/>
        </p:nvCxnSpPr>
        <p:spPr>
          <a:xfrm rot="16200000" flipH="1" flipV="1">
            <a:off x="3808574" y="-952666"/>
            <a:ext cx="1415781" cy="6337097"/>
          </a:xfrm>
          <a:prstGeom prst="bentConnector3">
            <a:avLst>
              <a:gd name="adj1" fmla="val -16147"/>
            </a:avLst>
          </a:prstGeom>
          <a:ln w="28575">
            <a:solidFill>
              <a:schemeClr val="tx1">
                <a:lumMod val="75000"/>
                <a:lumOff val="25000"/>
              </a:schemeClr>
            </a:solidFill>
            <a:headEnd type="arrow"/>
            <a:tailEnd type="none"/>
          </a:ln>
          <a:effectLst/>
        </p:spPr>
        <p:style>
          <a:lnRef idx="2">
            <a:schemeClr val="accent1"/>
          </a:lnRef>
          <a:fillRef idx="0">
            <a:schemeClr val="accent1"/>
          </a:fillRef>
          <a:effectRef idx="1">
            <a:schemeClr val="accent1"/>
          </a:effectRef>
          <a:fontRef idx="minor">
            <a:schemeClr val="tx1"/>
          </a:fontRef>
        </p:style>
      </p:cxnSp>
      <p:sp>
        <p:nvSpPr>
          <p:cNvPr id="57" name="Flowchart: Document 56"/>
          <p:cNvSpPr/>
          <p:nvPr/>
        </p:nvSpPr>
        <p:spPr>
          <a:xfrm>
            <a:off x="3147755" y="4655977"/>
            <a:ext cx="1273099" cy="773610"/>
          </a:xfrm>
          <a:prstGeom prst="flowChartDocument">
            <a:avLst/>
          </a:prstGeom>
          <a:solidFill>
            <a:schemeClr val="bg1">
              <a:lumMod val="95000"/>
            </a:schemeClr>
          </a:solidFill>
          <a:ln>
            <a:solidFill>
              <a:schemeClr val="tx1">
                <a:lumMod val="75000"/>
                <a:lumOff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marL="342900" indent="-342900"/>
            <a:r>
              <a:rPr lang="en-US" sz="1400" dirty="0" smtClean="0">
                <a:solidFill>
                  <a:schemeClr val="tx1"/>
                </a:solidFill>
              </a:rPr>
              <a:t>Invoice</a:t>
            </a:r>
          </a:p>
        </p:txBody>
      </p:sp>
      <p:sp>
        <p:nvSpPr>
          <p:cNvPr id="22" name="Freeform 21"/>
          <p:cNvSpPr/>
          <p:nvPr/>
        </p:nvSpPr>
        <p:spPr>
          <a:xfrm rot="10800000" flipH="1">
            <a:off x="1533341" y="2673752"/>
            <a:ext cx="5376746" cy="1680922"/>
          </a:xfrm>
          <a:custGeom>
            <a:avLst/>
            <a:gdLst>
              <a:gd name="connsiteX0" fmla="*/ 0 w 5356860"/>
              <a:gd name="connsiteY0" fmla="*/ 739140 h 739140"/>
              <a:gd name="connsiteX1" fmla="*/ 0 w 5356860"/>
              <a:gd name="connsiteY1" fmla="*/ 739140 h 739140"/>
              <a:gd name="connsiteX2" fmla="*/ 144780 w 5356860"/>
              <a:gd name="connsiteY2" fmla="*/ 662940 h 739140"/>
              <a:gd name="connsiteX3" fmla="*/ 320040 w 5356860"/>
              <a:gd name="connsiteY3" fmla="*/ 601980 h 739140"/>
              <a:gd name="connsiteX4" fmla="*/ 685800 w 5356860"/>
              <a:gd name="connsiteY4" fmla="*/ 472440 h 739140"/>
              <a:gd name="connsiteX5" fmla="*/ 822960 w 5356860"/>
              <a:gd name="connsiteY5" fmla="*/ 426720 h 739140"/>
              <a:gd name="connsiteX6" fmla="*/ 944880 w 5356860"/>
              <a:gd name="connsiteY6" fmla="*/ 381000 h 739140"/>
              <a:gd name="connsiteX7" fmla="*/ 1074420 w 5356860"/>
              <a:gd name="connsiteY7" fmla="*/ 350520 h 739140"/>
              <a:gd name="connsiteX8" fmla="*/ 1310640 w 5356860"/>
              <a:gd name="connsiteY8" fmla="*/ 281940 h 739140"/>
              <a:gd name="connsiteX9" fmla="*/ 1409700 w 5356860"/>
              <a:gd name="connsiteY9" fmla="*/ 251460 h 739140"/>
              <a:gd name="connsiteX10" fmla="*/ 1501140 w 5356860"/>
              <a:gd name="connsiteY10" fmla="*/ 220980 h 739140"/>
              <a:gd name="connsiteX11" fmla="*/ 1592580 w 5356860"/>
              <a:gd name="connsiteY11" fmla="*/ 198120 h 739140"/>
              <a:gd name="connsiteX12" fmla="*/ 1866900 w 5356860"/>
              <a:gd name="connsiteY12" fmla="*/ 114300 h 739140"/>
              <a:gd name="connsiteX13" fmla="*/ 1943100 w 5356860"/>
              <a:gd name="connsiteY13" fmla="*/ 106680 h 739140"/>
              <a:gd name="connsiteX14" fmla="*/ 2049780 w 5356860"/>
              <a:gd name="connsiteY14" fmla="*/ 83820 h 739140"/>
              <a:gd name="connsiteX15" fmla="*/ 2270760 w 5356860"/>
              <a:gd name="connsiteY15" fmla="*/ 68580 h 739140"/>
              <a:gd name="connsiteX16" fmla="*/ 2468880 w 5356860"/>
              <a:gd name="connsiteY16" fmla="*/ 30480 h 739140"/>
              <a:gd name="connsiteX17" fmla="*/ 2781300 w 5356860"/>
              <a:gd name="connsiteY17" fmla="*/ 15240 h 739140"/>
              <a:gd name="connsiteX18" fmla="*/ 3017520 w 5356860"/>
              <a:gd name="connsiteY18" fmla="*/ 0 h 739140"/>
              <a:gd name="connsiteX19" fmla="*/ 4602480 w 5356860"/>
              <a:gd name="connsiteY19" fmla="*/ 7620 h 739140"/>
              <a:gd name="connsiteX20" fmla="*/ 4831080 w 5356860"/>
              <a:gd name="connsiteY20" fmla="*/ 15240 h 739140"/>
              <a:gd name="connsiteX21" fmla="*/ 5158740 w 5356860"/>
              <a:gd name="connsiteY21" fmla="*/ 22860 h 739140"/>
              <a:gd name="connsiteX22" fmla="*/ 5356860 w 5356860"/>
              <a:gd name="connsiteY22" fmla="*/ 30480 h 739140"/>
              <a:gd name="connsiteX0" fmla="*/ 0 w 5356860"/>
              <a:gd name="connsiteY0" fmla="*/ 739140 h 739140"/>
              <a:gd name="connsiteX1" fmla="*/ 0 w 5356860"/>
              <a:gd name="connsiteY1" fmla="*/ 739140 h 739140"/>
              <a:gd name="connsiteX2" fmla="*/ 320040 w 5356860"/>
              <a:gd name="connsiteY2" fmla="*/ 601980 h 739140"/>
              <a:gd name="connsiteX3" fmla="*/ 685800 w 5356860"/>
              <a:gd name="connsiteY3" fmla="*/ 472440 h 739140"/>
              <a:gd name="connsiteX4" fmla="*/ 822960 w 5356860"/>
              <a:gd name="connsiteY4" fmla="*/ 426720 h 739140"/>
              <a:gd name="connsiteX5" fmla="*/ 944880 w 5356860"/>
              <a:gd name="connsiteY5" fmla="*/ 381000 h 739140"/>
              <a:gd name="connsiteX6" fmla="*/ 1074420 w 5356860"/>
              <a:gd name="connsiteY6" fmla="*/ 350520 h 739140"/>
              <a:gd name="connsiteX7" fmla="*/ 1310640 w 5356860"/>
              <a:gd name="connsiteY7" fmla="*/ 281940 h 739140"/>
              <a:gd name="connsiteX8" fmla="*/ 1409700 w 5356860"/>
              <a:gd name="connsiteY8" fmla="*/ 251460 h 739140"/>
              <a:gd name="connsiteX9" fmla="*/ 1501140 w 5356860"/>
              <a:gd name="connsiteY9" fmla="*/ 220980 h 739140"/>
              <a:gd name="connsiteX10" fmla="*/ 1592580 w 5356860"/>
              <a:gd name="connsiteY10" fmla="*/ 198120 h 739140"/>
              <a:gd name="connsiteX11" fmla="*/ 1866900 w 5356860"/>
              <a:gd name="connsiteY11" fmla="*/ 114300 h 739140"/>
              <a:gd name="connsiteX12" fmla="*/ 1943100 w 5356860"/>
              <a:gd name="connsiteY12" fmla="*/ 106680 h 739140"/>
              <a:gd name="connsiteX13" fmla="*/ 2049780 w 5356860"/>
              <a:gd name="connsiteY13" fmla="*/ 83820 h 739140"/>
              <a:gd name="connsiteX14" fmla="*/ 2270760 w 5356860"/>
              <a:gd name="connsiteY14" fmla="*/ 68580 h 739140"/>
              <a:gd name="connsiteX15" fmla="*/ 2468880 w 5356860"/>
              <a:gd name="connsiteY15" fmla="*/ 30480 h 739140"/>
              <a:gd name="connsiteX16" fmla="*/ 2781300 w 5356860"/>
              <a:gd name="connsiteY16" fmla="*/ 15240 h 739140"/>
              <a:gd name="connsiteX17" fmla="*/ 3017520 w 5356860"/>
              <a:gd name="connsiteY17" fmla="*/ 0 h 739140"/>
              <a:gd name="connsiteX18" fmla="*/ 4602480 w 5356860"/>
              <a:gd name="connsiteY18" fmla="*/ 7620 h 739140"/>
              <a:gd name="connsiteX19" fmla="*/ 4831080 w 5356860"/>
              <a:gd name="connsiteY19" fmla="*/ 15240 h 739140"/>
              <a:gd name="connsiteX20" fmla="*/ 5158740 w 5356860"/>
              <a:gd name="connsiteY20" fmla="*/ 22860 h 739140"/>
              <a:gd name="connsiteX21" fmla="*/ 5356860 w 5356860"/>
              <a:gd name="connsiteY21" fmla="*/ 30480 h 739140"/>
              <a:gd name="connsiteX0" fmla="*/ 0 w 5356860"/>
              <a:gd name="connsiteY0" fmla="*/ 739140 h 739140"/>
              <a:gd name="connsiteX1" fmla="*/ 0 w 5356860"/>
              <a:gd name="connsiteY1" fmla="*/ 739140 h 739140"/>
              <a:gd name="connsiteX2" fmla="*/ 685800 w 5356860"/>
              <a:gd name="connsiteY2" fmla="*/ 472440 h 739140"/>
              <a:gd name="connsiteX3" fmla="*/ 822960 w 5356860"/>
              <a:gd name="connsiteY3" fmla="*/ 426720 h 739140"/>
              <a:gd name="connsiteX4" fmla="*/ 944880 w 5356860"/>
              <a:gd name="connsiteY4" fmla="*/ 381000 h 739140"/>
              <a:gd name="connsiteX5" fmla="*/ 1074420 w 5356860"/>
              <a:gd name="connsiteY5" fmla="*/ 350520 h 739140"/>
              <a:gd name="connsiteX6" fmla="*/ 1310640 w 5356860"/>
              <a:gd name="connsiteY6" fmla="*/ 281940 h 739140"/>
              <a:gd name="connsiteX7" fmla="*/ 1409700 w 5356860"/>
              <a:gd name="connsiteY7" fmla="*/ 251460 h 739140"/>
              <a:gd name="connsiteX8" fmla="*/ 1501140 w 5356860"/>
              <a:gd name="connsiteY8" fmla="*/ 220980 h 739140"/>
              <a:gd name="connsiteX9" fmla="*/ 1592580 w 5356860"/>
              <a:gd name="connsiteY9" fmla="*/ 198120 h 739140"/>
              <a:gd name="connsiteX10" fmla="*/ 1866900 w 5356860"/>
              <a:gd name="connsiteY10" fmla="*/ 114300 h 739140"/>
              <a:gd name="connsiteX11" fmla="*/ 1943100 w 5356860"/>
              <a:gd name="connsiteY11" fmla="*/ 106680 h 739140"/>
              <a:gd name="connsiteX12" fmla="*/ 2049780 w 5356860"/>
              <a:gd name="connsiteY12" fmla="*/ 83820 h 739140"/>
              <a:gd name="connsiteX13" fmla="*/ 2270760 w 5356860"/>
              <a:gd name="connsiteY13" fmla="*/ 68580 h 739140"/>
              <a:gd name="connsiteX14" fmla="*/ 2468880 w 5356860"/>
              <a:gd name="connsiteY14" fmla="*/ 30480 h 739140"/>
              <a:gd name="connsiteX15" fmla="*/ 2781300 w 5356860"/>
              <a:gd name="connsiteY15" fmla="*/ 15240 h 739140"/>
              <a:gd name="connsiteX16" fmla="*/ 3017520 w 5356860"/>
              <a:gd name="connsiteY16" fmla="*/ 0 h 739140"/>
              <a:gd name="connsiteX17" fmla="*/ 4602480 w 5356860"/>
              <a:gd name="connsiteY17" fmla="*/ 7620 h 739140"/>
              <a:gd name="connsiteX18" fmla="*/ 4831080 w 5356860"/>
              <a:gd name="connsiteY18" fmla="*/ 15240 h 739140"/>
              <a:gd name="connsiteX19" fmla="*/ 5158740 w 5356860"/>
              <a:gd name="connsiteY19" fmla="*/ 22860 h 739140"/>
              <a:gd name="connsiteX20" fmla="*/ 5356860 w 5356860"/>
              <a:gd name="connsiteY20" fmla="*/ 30480 h 739140"/>
              <a:gd name="connsiteX0" fmla="*/ 0 w 5356860"/>
              <a:gd name="connsiteY0" fmla="*/ 739140 h 739140"/>
              <a:gd name="connsiteX1" fmla="*/ 0 w 5356860"/>
              <a:gd name="connsiteY1" fmla="*/ 739140 h 739140"/>
              <a:gd name="connsiteX2" fmla="*/ 822960 w 5356860"/>
              <a:gd name="connsiteY2" fmla="*/ 426720 h 739140"/>
              <a:gd name="connsiteX3" fmla="*/ 944880 w 5356860"/>
              <a:gd name="connsiteY3" fmla="*/ 381000 h 739140"/>
              <a:gd name="connsiteX4" fmla="*/ 1074420 w 5356860"/>
              <a:gd name="connsiteY4" fmla="*/ 350520 h 739140"/>
              <a:gd name="connsiteX5" fmla="*/ 1310640 w 5356860"/>
              <a:gd name="connsiteY5" fmla="*/ 281940 h 739140"/>
              <a:gd name="connsiteX6" fmla="*/ 1409700 w 5356860"/>
              <a:gd name="connsiteY6" fmla="*/ 251460 h 739140"/>
              <a:gd name="connsiteX7" fmla="*/ 1501140 w 5356860"/>
              <a:gd name="connsiteY7" fmla="*/ 220980 h 739140"/>
              <a:gd name="connsiteX8" fmla="*/ 1592580 w 5356860"/>
              <a:gd name="connsiteY8" fmla="*/ 198120 h 739140"/>
              <a:gd name="connsiteX9" fmla="*/ 1866900 w 5356860"/>
              <a:gd name="connsiteY9" fmla="*/ 114300 h 739140"/>
              <a:gd name="connsiteX10" fmla="*/ 1943100 w 5356860"/>
              <a:gd name="connsiteY10" fmla="*/ 106680 h 739140"/>
              <a:gd name="connsiteX11" fmla="*/ 2049780 w 5356860"/>
              <a:gd name="connsiteY11" fmla="*/ 83820 h 739140"/>
              <a:gd name="connsiteX12" fmla="*/ 2270760 w 5356860"/>
              <a:gd name="connsiteY12" fmla="*/ 68580 h 739140"/>
              <a:gd name="connsiteX13" fmla="*/ 2468880 w 5356860"/>
              <a:gd name="connsiteY13" fmla="*/ 30480 h 739140"/>
              <a:gd name="connsiteX14" fmla="*/ 2781300 w 5356860"/>
              <a:gd name="connsiteY14" fmla="*/ 15240 h 739140"/>
              <a:gd name="connsiteX15" fmla="*/ 3017520 w 5356860"/>
              <a:gd name="connsiteY15" fmla="*/ 0 h 739140"/>
              <a:gd name="connsiteX16" fmla="*/ 4602480 w 5356860"/>
              <a:gd name="connsiteY16" fmla="*/ 7620 h 739140"/>
              <a:gd name="connsiteX17" fmla="*/ 4831080 w 5356860"/>
              <a:gd name="connsiteY17" fmla="*/ 15240 h 739140"/>
              <a:gd name="connsiteX18" fmla="*/ 5158740 w 5356860"/>
              <a:gd name="connsiteY18" fmla="*/ 22860 h 739140"/>
              <a:gd name="connsiteX19" fmla="*/ 5356860 w 5356860"/>
              <a:gd name="connsiteY19" fmla="*/ 30480 h 739140"/>
              <a:gd name="connsiteX0" fmla="*/ 0 w 5356860"/>
              <a:gd name="connsiteY0" fmla="*/ 739140 h 739140"/>
              <a:gd name="connsiteX1" fmla="*/ 0 w 5356860"/>
              <a:gd name="connsiteY1" fmla="*/ 739140 h 739140"/>
              <a:gd name="connsiteX2" fmla="*/ 822960 w 5356860"/>
              <a:gd name="connsiteY2" fmla="*/ 426720 h 739140"/>
              <a:gd name="connsiteX3" fmla="*/ 1074420 w 5356860"/>
              <a:gd name="connsiteY3" fmla="*/ 350520 h 739140"/>
              <a:gd name="connsiteX4" fmla="*/ 1310640 w 5356860"/>
              <a:gd name="connsiteY4" fmla="*/ 281940 h 739140"/>
              <a:gd name="connsiteX5" fmla="*/ 1409700 w 5356860"/>
              <a:gd name="connsiteY5" fmla="*/ 251460 h 739140"/>
              <a:gd name="connsiteX6" fmla="*/ 1501140 w 5356860"/>
              <a:gd name="connsiteY6" fmla="*/ 220980 h 739140"/>
              <a:gd name="connsiteX7" fmla="*/ 1592580 w 5356860"/>
              <a:gd name="connsiteY7" fmla="*/ 198120 h 739140"/>
              <a:gd name="connsiteX8" fmla="*/ 1866900 w 5356860"/>
              <a:gd name="connsiteY8" fmla="*/ 114300 h 739140"/>
              <a:gd name="connsiteX9" fmla="*/ 1943100 w 5356860"/>
              <a:gd name="connsiteY9" fmla="*/ 106680 h 739140"/>
              <a:gd name="connsiteX10" fmla="*/ 2049780 w 5356860"/>
              <a:gd name="connsiteY10" fmla="*/ 83820 h 739140"/>
              <a:gd name="connsiteX11" fmla="*/ 2270760 w 5356860"/>
              <a:gd name="connsiteY11" fmla="*/ 68580 h 739140"/>
              <a:gd name="connsiteX12" fmla="*/ 2468880 w 5356860"/>
              <a:gd name="connsiteY12" fmla="*/ 30480 h 739140"/>
              <a:gd name="connsiteX13" fmla="*/ 2781300 w 5356860"/>
              <a:gd name="connsiteY13" fmla="*/ 15240 h 739140"/>
              <a:gd name="connsiteX14" fmla="*/ 3017520 w 5356860"/>
              <a:gd name="connsiteY14" fmla="*/ 0 h 739140"/>
              <a:gd name="connsiteX15" fmla="*/ 4602480 w 5356860"/>
              <a:gd name="connsiteY15" fmla="*/ 7620 h 739140"/>
              <a:gd name="connsiteX16" fmla="*/ 4831080 w 5356860"/>
              <a:gd name="connsiteY16" fmla="*/ 15240 h 739140"/>
              <a:gd name="connsiteX17" fmla="*/ 5158740 w 5356860"/>
              <a:gd name="connsiteY17" fmla="*/ 22860 h 739140"/>
              <a:gd name="connsiteX18" fmla="*/ 5356860 w 5356860"/>
              <a:gd name="connsiteY18" fmla="*/ 30480 h 739140"/>
              <a:gd name="connsiteX0" fmla="*/ 0 w 5356860"/>
              <a:gd name="connsiteY0" fmla="*/ 739140 h 739140"/>
              <a:gd name="connsiteX1" fmla="*/ 0 w 5356860"/>
              <a:gd name="connsiteY1" fmla="*/ 739140 h 739140"/>
              <a:gd name="connsiteX2" fmla="*/ 822960 w 5356860"/>
              <a:gd name="connsiteY2" fmla="*/ 426720 h 739140"/>
              <a:gd name="connsiteX3" fmla="*/ 1310640 w 5356860"/>
              <a:gd name="connsiteY3" fmla="*/ 281940 h 739140"/>
              <a:gd name="connsiteX4" fmla="*/ 1409700 w 5356860"/>
              <a:gd name="connsiteY4" fmla="*/ 251460 h 739140"/>
              <a:gd name="connsiteX5" fmla="*/ 1501140 w 5356860"/>
              <a:gd name="connsiteY5" fmla="*/ 220980 h 739140"/>
              <a:gd name="connsiteX6" fmla="*/ 1592580 w 5356860"/>
              <a:gd name="connsiteY6" fmla="*/ 198120 h 739140"/>
              <a:gd name="connsiteX7" fmla="*/ 1866900 w 5356860"/>
              <a:gd name="connsiteY7" fmla="*/ 114300 h 739140"/>
              <a:gd name="connsiteX8" fmla="*/ 1943100 w 5356860"/>
              <a:gd name="connsiteY8" fmla="*/ 106680 h 739140"/>
              <a:gd name="connsiteX9" fmla="*/ 2049780 w 5356860"/>
              <a:gd name="connsiteY9" fmla="*/ 83820 h 739140"/>
              <a:gd name="connsiteX10" fmla="*/ 2270760 w 5356860"/>
              <a:gd name="connsiteY10" fmla="*/ 68580 h 739140"/>
              <a:gd name="connsiteX11" fmla="*/ 2468880 w 5356860"/>
              <a:gd name="connsiteY11" fmla="*/ 30480 h 739140"/>
              <a:gd name="connsiteX12" fmla="*/ 2781300 w 5356860"/>
              <a:gd name="connsiteY12" fmla="*/ 15240 h 739140"/>
              <a:gd name="connsiteX13" fmla="*/ 3017520 w 5356860"/>
              <a:gd name="connsiteY13" fmla="*/ 0 h 739140"/>
              <a:gd name="connsiteX14" fmla="*/ 4602480 w 5356860"/>
              <a:gd name="connsiteY14" fmla="*/ 7620 h 739140"/>
              <a:gd name="connsiteX15" fmla="*/ 4831080 w 5356860"/>
              <a:gd name="connsiteY15" fmla="*/ 15240 h 739140"/>
              <a:gd name="connsiteX16" fmla="*/ 5158740 w 5356860"/>
              <a:gd name="connsiteY16" fmla="*/ 22860 h 739140"/>
              <a:gd name="connsiteX17" fmla="*/ 5356860 w 5356860"/>
              <a:gd name="connsiteY17" fmla="*/ 30480 h 739140"/>
              <a:gd name="connsiteX0" fmla="*/ 0 w 5356860"/>
              <a:gd name="connsiteY0" fmla="*/ 739140 h 739140"/>
              <a:gd name="connsiteX1" fmla="*/ 0 w 5356860"/>
              <a:gd name="connsiteY1" fmla="*/ 739140 h 739140"/>
              <a:gd name="connsiteX2" fmla="*/ 822960 w 5356860"/>
              <a:gd name="connsiteY2" fmla="*/ 426720 h 739140"/>
              <a:gd name="connsiteX3" fmla="*/ 1409700 w 5356860"/>
              <a:gd name="connsiteY3" fmla="*/ 251460 h 739140"/>
              <a:gd name="connsiteX4" fmla="*/ 1501140 w 5356860"/>
              <a:gd name="connsiteY4" fmla="*/ 220980 h 739140"/>
              <a:gd name="connsiteX5" fmla="*/ 1592580 w 5356860"/>
              <a:gd name="connsiteY5" fmla="*/ 198120 h 739140"/>
              <a:gd name="connsiteX6" fmla="*/ 1866900 w 5356860"/>
              <a:gd name="connsiteY6" fmla="*/ 114300 h 739140"/>
              <a:gd name="connsiteX7" fmla="*/ 1943100 w 5356860"/>
              <a:gd name="connsiteY7" fmla="*/ 106680 h 739140"/>
              <a:gd name="connsiteX8" fmla="*/ 2049780 w 5356860"/>
              <a:gd name="connsiteY8" fmla="*/ 83820 h 739140"/>
              <a:gd name="connsiteX9" fmla="*/ 2270760 w 5356860"/>
              <a:gd name="connsiteY9" fmla="*/ 68580 h 739140"/>
              <a:gd name="connsiteX10" fmla="*/ 2468880 w 5356860"/>
              <a:gd name="connsiteY10" fmla="*/ 30480 h 739140"/>
              <a:gd name="connsiteX11" fmla="*/ 2781300 w 5356860"/>
              <a:gd name="connsiteY11" fmla="*/ 15240 h 739140"/>
              <a:gd name="connsiteX12" fmla="*/ 3017520 w 5356860"/>
              <a:gd name="connsiteY12" fmla="*/ 0 h 739140"/>
              <a:gd name="connsiteX13" fmla="*/ 4602480 w 5356860"/>
              <a:gd name="connsiteY13" fmla="*/ 7620 h 739140"/>
              <a:gd name="connsiteX14" fmla="*/ 4831080 w 5356860"/>
              <a:gd name="connsiteY14" fmla="*/ 15240 h 739140"/>
              <a:gd name="connsiteX15" fmla="*/ 5158740 w 5356860"/>
              <a:gd name="connsiteY15" fmla="*/ 22860 h 739140"/>
              <a:gd name="connsiteX16" fmla="*/ 5356860 w 5356860"/>
              <a:gd name="connsiteY16" fmla="*/ 30480 h 739140"/>
              <a:gd name="connsiteX0" fmla="*/ 0 w 5356860"/>
              <a:gd name="connsiteY0" fmla="*/ 739140 h 739140"/>
              <a:gd name="connsiteX1" fmla="*/ 0 w 5356860"/>
              <a:gd name="connsiteY1" fmla="*/ 739140 h 739140"/>
              <a:gd name="connsiteX2" fmla="*/ 822960 w 5356860"/>
              <a:gd name="connsiteY2" fmla="*/ 426720 h 739140"/>
              <a:gd name="connsiteX3" fmla="*/ 1501140 w 5356860"/>
              <a:gd name="connsiteY3" fmla="*/ 220980 h 739140"/>
              <a:gd name="connsiteX4" fmla="*/ 1592580 w 5356860"/>
              <a:gd name="connsiteY4" fmla="*/ 198120 h 739140"/>
              <a:gd name="connsiteX5" fmla="*/ 1866900 w 5356860"/>
              <a:gd name="connsiteY5" fmla="*/ 114300 h 739140"/>
              <a:gd name="connsiteX6" fmla="*/ 1943100 w 5356860"/>
              <a:gd name="connsiteY6" fmla="*/ 106680 h 739140"/>
              <a:gd name="connsiteX7" fmla="*/ 2049780 w 5356860"/>
              <a:gd name="connsiteY7" fmla="*/ 83820 h 739140"/>
              <a:gd name="connsiteX8" fmla="*/ 2270760 w 5356860"/>
              <a:gd name="connsiteY8" fmla="*/ 68580 h 739140"/>
              <a:gd name="connsiteX9" fmla="*/ 2468880 w 5356860"/>
              <a:gd name="connsiteY9" fmla="*/ 30480 h 739140"/>
              <a:gd name="connsiteX10" fmla="*/ 2781300 w 5356860"/>
              <a:gd name="connsiteY10" fmla="*/ 15240 h 739140"/>
              <a:gd name="connsiteX11" fmla="*/ 3017520 w 5356860"/>
              <a:gd name="connsiteY11" fmla="*/ 0 h 739140"/>
              <a:gd name="connsiteX12" fmla="*/ 4602480 w 5356860"/>
              <a:gd name="connsiteY12" fmla="*/ 7620 h 739140"/>
              <a:gd name="connsiteX13" fmla="*/ 4831080 w 5356860"/>
              <a:gd name="connsiteY13" fmla="*/ 15240 h 739140"/>
              <a:gd name="connsiteX14" fmla="*/ 5158740 w 5356860"/>
              <a:gd name="connsiteY14" fmla="*/ 22860 h 739140"/>
              <a:gd name="connsiteX15" fmla="*/ 5356860 w 5356860"/>
              <a:gd name="connsiteY15" fmla="*/ 30480 h 739140"/>
              <a:gd name="connsiteX0" fmla="*/ 0 w 5356860"/>
              <a:gd name="connsiteY0" fmla="*/ 739140 h 739140"/>
              <a:gd name="connsiteX1" fmla="*/ 0 w 5356860"/>
              <a:gd name="connsiteY1" fmla="*/ 739140 h 739140"/>
              <a:gd name="connsiteX2" fmla="*/ 822960 w 5356860"/>
              <a:gd name="connsiteY2" fmla="*/ 426720 h 739140"/>
              <a:gd name="connsiteX3" fmla="*/ 1592580 w 5356860"/>
              <a:gd name="connsiteY3" fmla="*/ 198120 h 739140"/>
              <a:gd name="connsiteX4" fmla="*/ 1866900 w 5356860"/>
              <a:gd name="connsiteY4" fmla="*/ 114300 h 739140"/>
              <a:gd name="connsiteX5" fmla="*/ 1943100 w 5356860"/>
              <a:gd name="connsiteY5" fmla="*/ 106680 h 739140"/>
              <a:gd name="connsiteX6" fmla="*/ 2049780 w 5356860"/>
              <a:gd name="connsiteY6" fmla="*/ 83820 h 739140"/>
              <a:gd name="connsiteX7" fmla="*/ 2270760 w 5356860"/>
              <a:gd name="connsiteY7" fmla="*/ 68580 h 739140"/>
              <a:gd name="connsiteX8" fmla="*/ 2468880 w 5356860"/>
              <a:gd name="connsiteY8" fmla="*/ 30480 h 739140"/>
              <a:gd name="connsiteX9" fmla="*/ 2781300 w 5356860"/>
              <a:gd name="connsiteY9" fmla="*/ 15240 h 739140"/>
              <a:gd name="connsiteX10" fmla="*/ 3017520 w 5356860"/>
              <a:gd name="connsiteY10" fmla="*/ 0 h 739140"/>
              <a:gd name="connsiteX11" fmla="*/ 4602480 w 5356860"/>
              <a:gd name="connsiteY11" fmla="*/ 7620 h 739140"/>
              <a:gd name="connsiteX12" fmla="*/ 4831080 w 5356860"/>
              <a:gd name="connsiteY12" fmla="*/ 15240 h 739140"/>
              <a:gd name="connsiteX13" fmla="*/ 5158740 w 5356860"/>
              <a:gd name="connsiteY13" fmla="*/ 22860 h 739140"/>
              <a:gd name="connsiteX14" fmla="*/ 5356860 w 5356860"/>
              <a:gd name="connsiteY14"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1943100 w 5356860"/>
              <a:gd name="connsiteY4" fmla="*/ 106680 h 739140"/>
              <a:gd name="connsiteX5" fmla="*/ 2049780 w 5356860"/>
              <a:gd name="connsiteY5" fmla="*/ 83820 h 739140"/>
              <a:gd name="connsiteX6" fmla="*/ 2270760 w 5356860"/>
              <a:gd name="connsiteY6" fmla="*/ 68580 h 739140"/>
              <a:gd name="connsiteX7" fmla="*/ 2468880 w 5356860"/>
              <a:gd name="connsiteY7" fmla="*/ 30480 h 739140"/>
              <a:gd name="connsiteX8" fmla="*/ 2781300 w 5356860"/>
              <a:gd name="connsiteY8" fmla="*/ 15240 h 739140"/>
              <a:gd name="connsiteX9" fmla="*/ 3017520 w 5356860"/>
              <a:gd name="connsiteY9" fmla="*/ 0 h 739140"/>
              <a:gd name="connsiteX10" fmla="*/ 4602480 w 5356860"/>
              <a:gd name="connsiteY10" fmla="*/ 7620 h 739140"/>
              <a:gd name="connsiteX11" fmla="*/ 4831080 w 5356860"/>
              <a:gd name="connsiteY11" fmla="*/ 15240 h 739140"/>
              <a:gd name="connsiteX12" fmla="*/ 5158740 w 5356860"/>
              <a:gd name="connsiteY12" fmla="*/ 22860 h 739140"/>
              <a:gd name="connsiteX13" fmla="*/ 5356860 w 5356860"/>
              <a:gd name="connsiteY13"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2049780 w 5356860"/>
              <a:gd name="connsiteY4" fmla="*/ 83820 h 739140"/>
              <a:gd name="connsiteX5" fmla="*/ 2270760 w 5356860"/>
              <a:gd name="connsiteY5" fmla="*/ 68580 h 739140"/>
              <a:gd name="connsiteX6" fmla="*/ 2468880 w 5356860"/>
              <a:gd name="connsiteY6" fmla="*/ 30480 h 739140"/>
              <a:gd name="connsiteX7" fmla="*/ 2781300 w 5356860"/>
              <a:gd name="connsiteY7" fmla="*/ 15240 h 739140"/>
              <a:gd name="connsiteX8" fmla="*/ 3017520 w 5356860"/>
              <a:gd name="connsiteY8" fmla="*/ 0 h 739140"/>
              <a:gd name="connsiteX9" fmla="*/ 4602480 w 5356860"/>
              <a:gd name="connsiteY9" fmla="*/ 7620 h 739140"/>
              <a:gd name="connsiteX10" fmla="*/ 4831080 w 5356860"/>
              <a:gd name="connsiteY10" fmla="*/ 15240 h 739140"/>
              <a:gd name="connsiteX11" fmla="*/ 5158740 w 5356860"/>
              <a:gd name="connsiteY11" fmla="*/ 22860 h 739140"/>
              <a:gd name="connsiteX12" fmla="*/ 5356860 w 5356860"/>
              <a:gd name="connsiteY12"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2270760 w 5356860"/>
              <a:gd name="connsiteY4" fmla="*/ 68580 h 739140"/>
              <a:gd name="connsiteX5" fmla="*/ 2468880 w 5356860"/>
              <a:gd name="connsiteY5" fmla="*/ 30480 h 739140"/>
              <a:gd name="connsiteX6" fmla="*/ 2781300 w 5356860"/>
              <a:gd name="connsiteY6" fmla="*/ 15240 h 739140"/>
              <a:gd name="connsiteX7" fmla="*/ 3017520 w 5356860"/>
              <a:gd name="connsiteY7" fmla="*/ 0 h 739140"/>
              <a:gd name="connsiteX8" fmla="*/ 4602480 w 5356860"/>
              <a:gd name="connsiteY8" fmla="*/ 7620 h 739140"/>
              <a:gd name="connsiteX9" fmla="*/ 4831080 w 5356860"/>
              <a:gd name="connsiteY9" fmla="*/ 15240 h 739140"/>
              <a:gd name="connsiteX10" fmla="*/ 5158740 w 5356860"/>
              <a:gd name="connsiteY10" fmla="*/ 22860 h 739140"/>
              <a:gd name="connsiteX11" fmla="*/ 5356860 w 5356860"/>
              <a:gd name="connsiteY11"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2468880 w 5356860"/>
              <a:gd name="connsiteY4" fmla="*/ 30480 h 739140"/>
              <a:gd name="connsiteX5" fmla="*/ 2781300 w 5356860"/>
              <a:gd name="connsiteY5" fmla="*/ 15240 h 739140"/>
              <a:gd name="connsiteX6" fmla="*/ 3017520 w 5356860"/>
              <a:gd name="connsiteY6" fmla="*/ 0 h 739140"/>
              <a:gd name="connsiteX7" fmla="*/ 4602480 w 5356860"/>
              <a:gd name="connsiteY7" fmla="*/ 7620 h 739140"/>
              <a:gd name="connsiteX8" fmla="*/ 4831080 w 5356860"/>
              <a:gd name="connsiteY8" fmla="*/ 15240 h 739140"/>
              <a:gd name="connsiteX9" fmla="*/ 5158740 w 5356860"/>
              <a:gd name="connsiteY9" fmla="*/ 22860 h 739140"/>
              <a:gd name="connsiteX10" fmla="*/ 5356860 w 5356860"/>
              <a:gd name="connsiteY10"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2468880 w 5356860"/>
              <a:gd name="connsiteY4" fmla="*/ 30480 h 739140"/>
              <a:gd name="connsiteX5" fmla="*/ 2781300 w 5356860"/>
              <a:gd name="connsiteY5" fmla="*/ 15240 h 739140"/>
              <a:gd name="connsiteX6" fmla="*/ 3017520 w 5356860"/>
              <a:gd name="connsiteY6" fmla="*/ 0 h 739140"/>
              <a:gd name="connsiteX7" fmla="*/ 4602480 w 5356860"/>
              <a:gd name="connsiteY7" fmla="*/ 7620 h 739140"/>
              <a:gd name="connsiteX8" fmla="*/ 4831080 w 5356860"/>
              <a:gd name="connsiteY8" fmla="*/ 15240 h 739140"/>
              <a:gd name="connsiteX9" fmla="*/ 5158740 w 5356860"/>
              <a:gd name="connsiteY9" fmla="*/ 22860 h 739140"/>
              <a:gd name="connsiteX10" fmla="*/ 5356860 w 5356860"/>
              <a:gd name="connsiteY10"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2781300 w 5356860"/>
              <a:gd name="connsiteY4" fmla="*/ 15240 h 739140"/>
              <a:gd name="connsiteX5" fmla="*/ 3017520 w 5356860"/>
              <a:gd name="connsiteY5" fmla="*/ 0 h 739140"/>
              <a:gd name="connsiteX6" fmla="*/ 4602480 w 5356860"/>
              <a:gd name="connsiteY6" fmla="*/ 7620 h 739140"/>
              <a:gd name="connsiteX7" fmla="*/ 4831080 w 5356860"/>
              <a:gd name="connsiteY7" fmla="*/ 15240 h 739140"/>
              <a:gd name="connsiteX8" fmla="*/ 5158740 w 5356860"/>
              <a:gd name="connsiteY8" fmla="*/ 22860 h 739140"/>
              <a:gd name="connsiteX9" fmla="*/ 5356860 w 5356860"/>
              <a:gd name="connsiteY9"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3017520 w 5356860"/>
              <a:gd name="connsiteY4" fmla="*/ 0 h 739140"/>
              <a:gd name="connsiteX5" fmla="*/ 4602480 w 5356860"/>
              <a:gd name="connsiteY5" fmla="*/ 7620 h 739140"/>
              <a:gd name="connsiteX6" fmla="*/ 4831080 w 5356860"/>
              <a:gd name="connsiteY6" fmla="*/ 15240 h 739140"/>
              <a:gd name="connsiteX7" fmla="*/ 5158740 w 5356860"/>
              <a:gd name="connsiteY7" fmla="*/ 22860 h 739140"/>
              <a:gd name="connsiteX8" fmla="*/ 5356860 w 5356860"/>
              <a:gd name="connsiteY8"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3017520 w 5356860"/>
              <a:gd name="connsiteY4" fmla="*/ 0 h 739140"/>
              <a:gd name="connsiteX5" fmla="*/ 4831080 w 5356860"/>
              <a:gd name="connsiteY5" fmla="*/ 15240 h 739140"/>
              <a:gd name="connsiteX6" fmla="*/ 5158740 w 5356860"/>
              <a:gd name="connsiteY6" fmla="*/ 22860 h 739140"/>
              <a:gd name="connsiteX7" fmla="*/ 5356860 w 5356860"/>
              <a:gd name="connsiteY7"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3017520 w 5356860"/>
              <a:gd name="connsiteY4" fmla="*/ 0 h 739140"/>
              <a:gd name="connsiteX5" fmla="*/ 4831080 w 5356860"/>
              <a:gd name="connsiteY5" fmla="*/ 15240 h 739140"/>
              <a:gd name="connsiteX6" fmla="*/ 5356860 w 5356860"/>
              <a:gd name="connsiteY6" fmla="*/ 30480 h 739140"/>
              <a:gd name="connsiteX0" fmla="*/ 0 w 5356860"/>
              <a:gd name="connsiteY0" fmla="*/ 739140 h 739140"/>
              <a:gd name="connsiteX1" fmla="*/ 0 w 5356860"/>
              <a:gd name="connsiteY1" fmla="*/ 739140 h 739140"/>
              <a:gd name="connsiteX2" fmla="*/ 822960 w 5356860"/>
              <a:gd name="connsiteY2" fmla="*/ 426720 h 739140"/>
              <a:gd name="connsiteX3" fmla="*/ 1866900 w 5356860"/>
              <a:gd name="connsiteY3" fmla="*/ 114300 h 739140"/>
              <a:gd name="connsiteX4" fmla="*/ 3017520 w 5356860"/>
              <a:gd name="connsiteY4" fmla="*/ 0 h 739140"/>
              <a:gd name="connsiteX5" fmla="*/ 5356860 w 5356860"/>
              <a:gd name="connsiteY5" fmla="*/ 30480 h 739140"/>
              <a:gd name="connsiteX0" fmla="*/ 0 w 5356860"/>
              <a:gd name="connsiteY0" fmla="*/ 739140 h 739140"/>
              <a:gd name="connsiteX1" fmla="*/ 0 w 5356860"/>
              <a:gd name="connsiteY1" fmla="*/ 739140 h 739140"/>
              <a:gd name="connsiteX2" fmla="*/ 743712 w 5356860"/>
              <a:gd name="connsiteY2" fmla="*/ 422261 h 739140"/>
              <a:gd name="connsiteX3" fmla="*/ 1866900 w 5356860"/>
              <a:gd name="connsiteY3" fmla="*/ 114300 h 739140"/>
              <a:gd name="connsiteX4" fmla="*/ 3017520 w 5356860"/>
              <a:gd name="connsiteY4" fmla="*/ 0 h 739140"/>
              <a:gd name="connsiteX5" fmla="*/ 5356860 w 5356860"/>
              <a:gd name="connsiteY5" fmla="*/ 30480 h 739140"/>
              <a:gd name="connsiteX0" fmla="*/ 0 w 5356860"/>
              <a:gd name="connsiteY0" fmla="*/ 739140 h 739140"/>
              <a:gd name="connsiteX1" fmla="*/ 0 w 5356860"/>
              <a:gd name="connsiteY1" fmla="*/ 739140 h 739140"/>
              <a:gd name="connsiteX2" fmla="*/ 743712 w 5356860"/>
              <a:gd name="connsiteY2" fmla="*/ 422261 h 739140"/>
              <a:gd name="connsiteX3" fmla="*/ 1860804 w 5356860"/>
              <a:gd name="connsiteY3" fmla="*/ 92003 h 739140"/>
              <a:gd name="connsiteX4" fmla="*/ 3017520 w 5356860"/>
              <a:gd name="connsiteY4" fmla="*/ 0 h 739140"/>
              <a:gd name="connsiteX5" fmla="*/ 5356860 w 5356860"/>
              <a:gd name="connsiteY5" fmla="*/ 30480 h 739140"/>
              <a:gd name="connsiteX0" fmla="*/ 0 w 5356860"/>
              <a:gd name="connsiteY0" fmla="*/ 739140 h 739140"/>
              <a:gd name="connsiteX1" fmla="*/ 0 w 5356860"/>
              <a:gd name="connsiteY1" fmla="*/ 739140 h 739140"/>
              <a:gd name="connsiteX2" fmla="*/ 1860804 w 5356860"/>
              <a:gd name="connsiteY2" fmla="*/ 92003 h 739140"/>
              <a:gd name="connsiteX3" fmla="*/ 3017520 w 5356860"/>
              <a:gd name="connsiteY3" fmla="*/ 0 h 739140"/>
              <a:gd name="connsiteX4" fmla="*/ 5356860 w 5356860"/>
              <a:gd name="connsiteY4" fmla="*/ 30480 h 739140"/>
              <a:gd name="connsiteX0" fmla="*/ 0 w 5356860"/>
              <a:gd name="connsiteY0" fmla="*/ 739140 h 739140"/>
              <a:gd name="connsiteX1" fmla="*/ 0 w 5356860"/>
              <a:gd name="connsiteY1" fmla="*/ 739140 h 739140"/>
              <a:gd name="connsiteX2" fmla="*/ 1885188 w 5356860"/>
              <a:gd name="connsiteY2" fmla="*/ 87544 h 739140"/>
              <a:gd name="connsiteX3" fmla="*/ 3017520 w 5356860"/>
              <a:gd name="connsiteY3" fmla="*/ 0 h 739140"/>
              <a:gd name="connsiteX4" fmla="*/ 5356860 w 5356860"/>
              <a:gd name="connsiteY4" fmla="*/ 30480 h 739140"/>
              <a:gd name="connsiteX0" fmla="*/ 0 w 5356860"/>
              <a:gd name="connsiteY0" fmla="*/ 739140 h 739140"/>
              <a:gd name="connsiteX1" fmla="*/ 0 w 5356860"/>
              <a:gd name="connsiteY1" fmla="*/ 739140 h 739140"/>
              <a:gd name="connsiteX2" fmla="*/ 1885188 w 5356860"/>
              <a:gd name="connsiteY2" fmla="*/ 87544 h 739140"/>
              <a:gd name="connsiteX3" fmla="*/ 3017520 w 5356860"/>
              <a:gd name="connsiteY3" fmla="*/ 0 h 739140"/>
              <a:gd name="connsiteX4" fmla="*/ 5356860 w 5356860"/>
              <a:gd name="connsiteY4" fmla="*/ 30480 h 739140"/>
              <a:gd name="connsiteX0" fmla="*/ 0 w 5356860"/>
              <a:gd name="connsiteY0" fmla="*/ 781475 h 781475"/>
              <a:gd name="connsiteX1" fmla="*/ 0 w 5356860"/>
              <a:gd name="connsiteY1" fmla="*/ 781475 h 781475"/>
              <a:gd name="connsiteX2" fmla="*/ 1885188 w 5356860"/>
              <a:gd name="connsiteY2" fmla="*/ 129879 h 781475"/>
              <a:gd name="connsiteX3" fmla="*/ 3334512 w 5356860"/>
              <a:gd name="connsiteY3" fmla="*/ 2201 h 781475"/>
              <a:gd name="connsiteX4" fmla="*/ 5356860 w 5356860"/>
              <a:gd name="connsiteY4" fmla="*/ 72815 h 781475"/>
              <a:gd name="connsiteX0" fmla="*/ 0 w 5356860"/>
              <a:gd name="connsiteY0" fmla="*/ 788785 h 788785"/>
              <a:gd name="connsiteX1" fmla="*/ 0 w 5356860"/>
              <a:gd name="connsiteY1" fmla="*/ 788785 h 788785"/>
              <a:gd name="connsiteX2" fmla="*/ 1885188 w 5356860"/>
              <a:gd name="connsiteY2" fmla="*/ 137189 h 788785"/>
              <a:gd name="connsiteX3" fmla="*/ 3334512 w 5356860"/>
              <a:gd name="connsiteY3" fmla="*/ 9511 h 788785"/>
              <a:gd name="connsiteX4" fmla="*/ 5356860 w 5356860"/>
              <a:gd name="connsiteY4" fmla="*/ 80125 h 788785"/>
              <a:gd name="connsiteX0" fmla="*/ 0 w 5356860"/>
              <a:gd name="connsiteY0" fmla="*/ 781475 h 781475"/>
              <a:gd name="connsiteX1" fmla="*/ 0 w 5356860"/>
              <a:gd name="connsiteY1" fmla="*/ 781475 h 781475"/>
              <a:gd name="connsiteX2" fmla="*/ 1885188 w 5356860"/>
              <a:gd name="connsiteY2" fmla="*/ 129879 h 781475"/>
              <a:gd name="connsiteX3" fmla="*/ 3334512 w 5356860"/>
              <a:gd name="connsiteY3" fmla="*/ 2201 h 781475"/>
              <a:gd name="connsiteX4" fmla="*/ 5356860 w 5356860"/>
              <a:gd name="connsiteY4" fmla="*/ 72815 h 781475"/>
              <a:gd name="connsiteX0" fmla="*/ 0 w 5356860"/>
              <a:gd name="connsiteY0" fmla="*/ 781475 h 781475"/>
              <a:gd name="connsiteX1" fmla="*/ 0 w 5356860"/>
              <a:gd name="connsiteY1" fmla="*/ 781475 h 781475"/>
              <a:gd name="connsiteX2" fmla="*/ 1885188 w 5356860"/>
              <a:gd name="connsiteY2" fmla="*/ 129879 h 781475"/>
              <a:gd name="connsiteX3" fmla="*/ 3334512 w 5356860"/>
              <a:gd name="connsiteY3" fmla="*/ 2201 h 781475"/>
              <a:gd name="connsiteX4" fmla="*/ 5356860 w 5356860"/>
              <a:gd name="connsiteY4" fmla="*/ 72815 h 781475"/>
              <a:gd name="connsiteX0" fmla="*/ 0 w 5356860"/>
              <a:gd name="connsiteY0" fmla="*/ 781475 h 781475"/>
              <a:gd name="connsiteX1" fmla="*/ 0 w 5356860"/>
              <a:gd name="connsiteY1" fmla="*/ 781475 h 781475"/>
              <a:gd name="connsiteX2" fmla="*/ 1885188 w 5356860"/>
              <a:gd name="connsiteY2" fmla="*/ 129879 h 781475"/>
              <a:gd name="connsiteX3" fmla="*/ 3334512 w 5356860"/>
              <a:gd name="connsiteY3" fmla="*/ 2201 h 781475"/>
              <a:gd name="connsiteX4" fmla="*/ 5356860 w 5356860"/>
              <a:gd name="connsiteY4" fmla="*/ 72815 h 781475"/>
              <a:gd name="connsiteX0" fmla="*/ 0 w 5356860"/>
              <a:gd name="connsiteY0" fmla="*/ 781475 h 781475"/>
              <a:gd name="connsiteX1" fmla="*/ 0 w 5356860"/>
              <a:gd name="connsiteY1" fmla="*/ 781475 h 781475"/>
              <a:gd name="connsiteX2" fmla="*/ 1885188 w 5356860"/>
              <a:gd name="connsiteY2" fmla="*/ 129879 h 781475"/>
              <a:gd name="connsiteX3" fmla="*/ 3334512 w 5356860"/>
              <a:gd name="connsiteY3" fmla="*/ 2201 h 781475"/>
              <a:gd name="connsiteX4" fmla="*/ 5356860 w 5356860"/>
              <a:gd name="connsiteY4" fmla="*/ 72815 h 781475"/>
              <a:gd name="connsiteX0" fmla="*/ 0 w 5356860"/>
              <a:gd name="connsiteY0" fmla="*/ 769706 h 769706"/>
              <a:gd name="connsiteX1" fmla="*/ 0 w 5356860"/>
              <a:gd name="connsiteY1" fmla="*/ 769706 h 769706"/>
              <a:gd name="connsiteX2" fmla="*/ 1885188 w 5356860"/>
              <a:gd name="connsiteY2" fmla="*/ 118110 h 769706"/>
              <a:gd name="connsiteX3" fmla="*/ 5356860 w 5356860"/>
              <a:gd name="connsiteY3" fmla="*/ 61046 h 769706"/>
              <a:gd name="connsiteX0" fmla="*/ 0 w 5356860"/>
              <a:gd name="connsiteY0" fmla="*/ 916865 h 916865"/>
              <a:gd name="connsiteX1" fmla="*/ 0 w 5356860"/>
              <a:gd name="connsiteY1" fmla="*/ 916865 h 916865"/>
              <a:gd name="connsiteX2" fmla="*/ 2415540 w 5356860"/>
              <a:gd name="connsiteY2" fmla="*/ 118110 h 916865"/>
              <a:gd name="connsiteX3" fmla="*/ 5356860 w 5356860"/>
              <a:gd name="connsiteY3" fmla="*/ 208205 h 916865"/>
              <a:gd name="connsiteX0" fmla="*/ 0 w 5356860"/>
              <a:gd name="connsiteY0" fmla="*/ 890109 h 890109"/>
              <a:gd name="connsiteX1" fmla="*/ 0 w 5356860"/>
              <a:gd name="connsiteY1" fmla="*/ 890109 h 890109"/>
              <a:gd name="connsiteX2" fmla="*/ 2464308 w 5356860"/>
              <a:gd name="connsiteY2" fmla="*/ 118110 h 890109"/>
              <a:gd name="connsiteX3" fmla="*/ 5356860 w 5356860"/>
              <a:gd name="connsiteY3" fmla="*/ 181449 h 890109"/>
              <a:gd name="connsiteX0" fmla="*/ 0 w 5547639"/>
              <a:gd name="connsiteY0" fmla="*/ 883671 h 883671"/>
              <a:gd name="connsiteX1" fmla="*/ 0 w 5547639"/>
              <a:gd name="connsiteY1" fmla="*/ 883671 h 883671"/>
              <a:gd name="connsiteX2" fmla="*/ 2464308 w 5547639"/>
              <a:gd name="connsiteY2" fmla="*/ 111672 h 883671"/>
              <a:gd name="connsiteX3" fmla="*/ 5547639 w 5547639"/>
              <a:gd name="connsiteY3" fmla="*/ 213641 h 883671"/>
              <a:gd name="connsiteX0" fmla="*/ 0 w 5547639"/>
              <a:gd name="connsiteY0" fmla="*/ 1128330 h 1128330"/>
              <a:gd name="connsiteX1" fmla="*/ 0 w 5547639"/>
              <a:gd name="connsiteY1" fmla="*/ 1128330 h 1128330"/>
              <a:gd name="connsiteX2" fmla="*/ 2594841 w 5547639"/>
              <a:gd name="connsiteY2" fmla="*/ 111672 h 1128330"/>
              <a:gd name="connsiteX3" fmla="*/ 5547639 w 5547639"/>
              <a:gd name="connsiteY3" fmla="*/ 458300 h 1128330"/>
              <a:gd name="connsiteX0" fmla="*/ 0 w 5547639"/>
              <a:gd name="connsiteY0" fmla="*/ 1179837 h 1179837"/>
              <a:gd name="connsiteX1" fmla="*/ 0 w 5547639"/>
              <a:gd name="connsiteY1" fmla="*/ 1179837 h 1179837"/>
              <a:gd name="connsiteX2" fmla="*/ 1701194 w 5547639"/>
              <a:gd name="connsiteY2" fmla="*/ 111672 h 1179837"/>
              <a:gd name="connsiteX3" fmla="*/ 5547639 w 5547639"/>
              <a:gd name="connsiteY3" fmla="*/ 509807 h 1179837"/>
              <a:gd name="connsiteX0" fmla="*/ 0 w 5547639"/>
              <a:gd name="connsiteY0" fmla="*/ 1219642 h 1219642"/>
              <a:gd name="connsiteX1" fmla="*/ 0 w 5547639"/>
              <a:gd name="connsiteY1" fmla="*/ 1219642 h 1219642"/>
              <a:gd name="connsiteX2" fmla="*/ 1701194 w 5547639"/>
              <a:gd name="connsiteY2" fmla="*/ 151477 h 1219642"/>
              <a:gd name="connsiteX3" fmla="*/ 3568176 w 5547639"/>
              <a:gd name="connsiteY3" fmla="*/ 310780 h 1219642"/>
              <a:gd name="connsiteX4" fmla="*/ 5547639 w 5547639"/>
              <a:gd name="connsiteY4" fmla="*/ 549612 h 1219642"/>
              <a:gd name="connsiteX0" fmla="*/ 0 w 5547639"/>
              <a:gd name="connsiteY0" fmla="*/ 1219642 h 1219642"/>
              <a:gd name="connsiteX1" fmla="*/ 0 w 5547639"/>
              <a:gd name="connsiteY1" fmla="*/ 1219642 h 1219642"/>
              <a:gd name="connsiteX2" fmla="*/ 1701194 w 5547639"/>
              <a:gd name="connsiteY2" fmla="*/ 151477 h 1219642"/>
              <a:gd name="connsiteX3" fmla="*/ 3629874 w 5547639"/>
              <a:gd name="connsiteY3" fmla="*/ 229993 h 1219642"/>
              <a:gd name="connsiteX4" fmla="*/ 5547639 w 5547639"/>
              <a:gd name="connsiteY4" fmla="*/ 549612 h 1219642"/>
              <a:gd name="connsiteX0" fmla="*/ 0 w 5547639"/>
              <a:gd name="connsiteY0" fmla="*/ 1219642 h 1219642"/>
              <a:gd name="connsiteX1" fmla="*/ 0 w 5547639"/>
              <a:gd name="connsiteY1" fmla="*/ 1219642 h 1219642"/>
              <a:gd name="connsiteX2" fmla="*/ 1701194 w 5547639"/>
              <a:gd name="connsiteY2" fmla="*/ 151477 h 1219642"/>
              <a:gd name="connsiteX3" fmla="*/ 3629874 w 5547639"/>
              <a:gd name="connsiteY3" fmla="*/ 229993 h 1219642"/>
              <a:gd name="connsiteX4" fmla="*/ 5547639 w 5547639"/>
              <a:gd name="connsiteY4" fmla="*/ 549612 h 1219642"/>
              <a:gd name="connsiteX0" fmla="*/ 0 w 5547639"/>
              <a:gd name="connsiteY0" fmla="*/ 1078264 h 1078264"/>
              <a:gd name="connsiteX1" fmla="*/ 0 w 5547639"/>
              <a:gd name="connsiteY1" fmla="*/ 1078264 h 1078264"/>
              <a:gd name="connsiteX2" fmla="*/ 1413272 w 5547639"/>
              <a:gd name="connsiteY2" fmla="*/ 151477 h 1078264"/>
              <a:gd name="connsiteX3" fmla="*/ 3629874 w 5547639"/>
              <a:gd name="connsiteY3" fmla="*/ 88615 h 1078264"/>
              <a:gd name="connsiteX4" fmla="*/ 5547639 w 5547639"/>
              <a:gd name="connsiteY4" fmla="*/ 408234 h 1078264"/>
              <a:gd name="connsiteX0" fmla="*/ 0 w 5547639"/>
              <a:gd name="connsiteY0" fmla="*/ 1078264 h 1078264"/>
              <a:gd name="connsiteX1" fmla="*/ 10283 w 5547639"/>
              <a:gd name="connsiteY1" fmla="*/ 1037870 h 1078264"/>
              <a:gd name="connsiteX2" fmla="*/ 1413272 w 5547639"/>
              <a:gd name="connsiteY2" fmla="*/ 151477 h 1078264"/>
              <a:gd name="connsiteX3" fmla="*/ 3629874 w 5547639"/>
              <a:gd name="connsiteY3" fmla="*/ 88615 h 1078264"/>
              <a:gd name="connsiteX4" fmla="*/ 5547639 w 5547639"/>
              <a:gd name="connsiteY4" fmla="*/ 408234 h 1078264"/>
              <a:gd name="connsiteX0" fmla="*/ 0 w 5547639"/>
              <a:gd name="connsiteY0" fmla="*/ 1078264 h 1078264"/>
              <a:gd name="connsiteX1" fmla="*/ 10283 w 5547639"/>
              <a:gd name="connsiteY1" fmla="*/ 1037870 h 1078264"/>
              <a:gd name="connsiteX2" fmla="*/ 1413272 w 5547639"/>
              <a:gd name="connsiteY2" fmla="*/ 151477 h 1078264"/>
              <a:gd name="connsiteX3" fmla="*/ 3629874 w 5547639"/>
              <a:gd name="connsiteY3" fmla="*/ 88615 h 1078264"/>
              <a:gd name="connsiteX4" fmla="*/ 5547639 w 5547639"/>
              <a:gd name="connsiteY4" fmla="*/ 408234 h 1078264"/>
              <a:gd name="connsiteX0" fmla="*/ 0 w 5547639"/>
              <a:gd name="connsiteY0" fmla="*/ 1078264 h 1078264"/>
              <a:gd name="connsiteX1" fmla="*/ 10283 w 5547639"/>
              <a:gd name="connsiteY1" fmla="*/ 1037870 h 1078264"/>
              <a:gd name="connsiteX2" fmla="*/ 1413272 w 5547639"/>
              <a:gd name="connsiteY2" fmla="*/ 151477 h 1078264"/>
              <a:gd name="connsiteX3" fmla="*/ 3629874 w 5547639"/>
              <a:gd name="connsiteY3" fmla="*/ 88615 h 1078264"/>
              <a:gd name="connsiteX4" fmla="*/ 5547639 w 5547639"/>
              <a:gd name="connsiteY4" fmla="*/ 408234 h 1078264"/>
              <a:gd name="connsiteX0" fmla="*/ 0 w 5547639"/>
              <a:gd name="connsiteY0" fmla="*/ 1032442 h 1032442"/>
              <a:gd name="connsiteX1" fmla="*/ 10283 w 5547639"/>
              <a:gd name="connsiteY1" fmla="*/ 992048 h 1032442"/>
              <a:gd name="connsiteX2" fmla="*/ 1413272 w 5547639"/>
              <a:gd name="connsiteY2" fmla="*/ 105655 h 1032442"/>
              <a:gd name="connsiteX3" fmla="*/ 3629874 w 5547639"/>
              <a:gd name="connsiteY3" fmla="*/ 42793 h 1032442"/>
              <a:gd name="connsiteX4" fmla="*/ 5547639 w 5547639"/>
              <a:gd name="connsiteY4" fmla="*/ 362412 h 1032442"/>
              <a:gd name="connsiteX0" fmla="*/ 795658 w 6343297"/>
              <a:gd name="connsiteY0" fmla="*/ 1017878 h 1017878"/>
              <a:gd name="connsiteX1" fmla="*/ 805941 w 6343297"/>
              <a:gd name="connsiteY1" fmla="*/ 977484 h 1017878"/>
              <a:gd name="connsiteX2" fmla="*/ 955454 w 6343297"/>
              <a:gd name="connsiteY2" fmla="*/ 178475 h 1017878"/>
              <a:gd name="connsiteX3" fmla="*/ 4425532 w 6343297"/>
              <a:gd name="connsiteY3" fmla="*/ 28229 h 1017878"/>
              <a:gd name="connsiteX4" fmla="*/ 6343297 w 6343297"/>
              <a:gd name="connsiteY4" fmla="*/ 347848 h 1017878"/>
              <a:gd name="connsiteX0" fmla="*/ 795658 w 6343297"/>
              <a:gd name="connsiteY0" fmla="*/ 1017878 h 1017878"/>
              <a:gd name="connsiteX1" fmla="*/ 337353 w 6343297"/>
              <a:gd name="connsiteY1" fmla="*/ 958759 h 1017878"/>
              <a:gd name="connsiteX2" fmla="*/ 955454 w 6343297"/>
              <a:gd name="connsiteY2" fmla="*/ 178475 h 1017878"/>
              <a:gd name="connsiteX3" fmla="*/ 4425532 w 6343297"/>
              <a:gd name="connsiteY3" fmla="*/ 28229 h 1017878"/>
              <a:gd name="connsiteX4" fmla="*/ 6343297 w 6343297"/>
              <a:gd name="connsiteY4" fmla="*/ 347848 h 1017878"/>
              <a:gd name="connsiteX0" fmla="*/ 795658 w 6343297"/>
              <a:gd name="connsiteY0" fmla="*/ 1017878 h 1017878"/>
              <a:gd name="connsiteX1" fmla="*/ 337353 w 6343297"/>
              <a:gd name="connsiteY1" fmla="*/ 958759 h 1017878"/>
              <a:gd name="connsiteX2" fmla="*/ 955454 w 6343297"/>
              <a:gd name="connsiteY2" fmla="*/ 178475 h 1017878"/>
              <a:gd name="connsiteX3" fmla="*/ 4425532 w 6343297"/>
              <a:gd name="connsiteY3" fmla="*/ 28229 h 1017878"/>
              <a:gd name="connsiteX4" fmla="*/ 6343297 w 6343297"/>
              <a:gd name="connsiteY4" fmla="*/ 347848 h 1017878"/>
              <a:gd name="connsiteX0" fmla="*/ 0 w 5547639"/>
              <a:gd name="connsiteY0" fmla="*/ 1017878 h 1017878"/>
              <a:gd name="connsiteX1" fmla="*/ 159796 w 5547639"/>
              <a:gd name="connsiteY1" fmla="*/ 178475 h 1017878"/>
              <a:gd name="connsiteX2" fmla="*/ 3629874 w 5547639"/>
              <a:gd name="connsiteY2" fmla="*/ 28229 h 1017878"/>
              <a:gd name="connsiteX3" fmla="*/ 5547639 w 5547639"/>
              <a:gd name="connsiteY3" fmla="*/ 347848 h 1017878"/>
              <a:gd name="connsiteX0" fmla="*/ 0 w 6227094"/>
              <a:gd name="connsiteY0" fmla="*/ 955461 h 955461"/>
              <a:gd name="connsiteX1" fmla="*/ 839251 w 6227094"/>
              <a:gd name="connsiteY1" fmla="*/ 178475 h 955461"/>
              <a:gd name="connsiteX2" fmla="*/ 4309329 w 6227094"/>
              <a:gd name="connsiteY2" fmla="*/ 28229 h 955461"/>
              <a:gd name="connsiteX3" fmla="*/ 6227094 w 6227094"/>
              <a:gd name="connsiteY3" fmla="*/ 347848 h 955461"/>
              <a:gd name="connsiteX0" fmla="*/ 0 w 6227094"/>
              <a:gd name="connsiteY0" fmla="*/ 962743 h 962743"/>
              <a:gd name="connsiteX1" fmla="*/ 429235 w 6227094"/>
              <a:gd name="connsiteY1" fmla="*/ 142066 h 962743"/>
              <a:gd name="connsiteX2" fmla="*/ 4309329 w 6227094"/>
              <a:gd name="connsiteY2" fmla="*/ 35511 h 962743"/>
              <a:gd name="connsiteX3" fmla="*/ 6227094 w 6227094"/>
              <a:gd name="connsiteY3" fmla="*/ 355130 h 962743"/>
              <a:gd name="connsiteX0" fmla="*/ 165461 w 6392555"/>
              <a:gd name="connsiteY0" fmla="*/ 962743 h 962743"/>
              <a:gd name="connsiteX1" fmla="*/ 594696 w 6392555"/>
              <a:gd name="connsiteY1" fmla="*/ 142066 h 962743"/>
              <a:gd name="connsiteX2" fmla="*/ 4474790 w 6392555"/>
              <a:gd name="connsiteY2" fmla="*/ 35511 h 962743"/>
              <a:gd name="connsiteX3" fmla="*/ 6392555 w 6392555"/>
              <a:gd name="connsiteY3" fmla="*/ 355130 h 962743"/>
              <a:gd name="connsiteX0" fmla="*/ 0 w 7180725"/>
              <a:gd name="connsiteY0" fmla="*/ 273559 h 658372"/>
              <a:gd name="connsiteX1" fmla="*/ 1382866 w 7180725"/>
              <a:gd name="connsiteY1" fmla="*/ 445308 h 658372"/>
              <a:gd name="connsiteX2" fmla="*/ 5262960 w 7180725"/>
              <a:gd name="connsiteY2" fmla="*/ 338753 h 658372"/>
              <a:gd name="connsiteX3" fmla="*/ 7180725 w 7180725"/>
              <a:gd name="connsiteY3" fmla="*/ 658372 h 658372"/>
              <a:gd name="connsiteX0" fmla="*/ 0 w 7180725"/>
              <a:gd name="connsiteY0" fmla="*/ 273559 h 658372"/>
              <a:gd name="connsiteX1" fmla="*/ 3532575 w 7180725"/>
              <a:gd name="connsiteY1" fmla="*/ 258058 h 658372"/>
              <a:gd name="connsiteX2" fmla="*/ 5262960 w 7180725"/>
              <a:gd name="connsiteY2" fmla="*/ 338753 h 658372"/>
              <a:gd name="connsiteX3" fmla="*/ 7180725 w 7180725"/>
              <a:gd name="connsiteY3" fmla="*/ 658372 h 658372"/>
              <a:gd name="connsiteX0" fmla="*/ 0 w 7180725"/>
              <a:gd name="connsiteY0" fmla="*/ 273559 h 658372"/>
              <a:gd name="connsiteX1" fmla="*/ 3298209 w 7180725"/>
              <a:gd name="connsiteY1" fmla="*/ 601349 h 658372"/>
              <a:gd name="connsiteX2" fmla="*/ 5262960 w 7180725"/>
              <a:gd name="connsiteY2" fmla="*/ 338753 h 658372"/>
              <a:gd name="connsiteX3" fmla="*/ 7180725 w 7180725"/>
              <a:gd name="connsiteY3" fmla="*/ 658372 h 658372"/>
              <a:gd name="connsiteX0" fmla="*/ 0 w 7180725"/>
              <a:gd name="connsiteY0" fmla="*/ 273559 h 666582"/>
              <a:gd name="connsiteX1" fmla="*/ 3298209 w 7180725"/>
              <a:gd name="connsiteY1" fmla="*/ 601349 h 666582"/>
              <a:gd name="connsiteX2" fmla="*/ 3905249 w 7180725"/>
              <a:gd name="connsiteY2" fmla="*/ 657078 h 666582"/>
              <a:gd name="connsiteX3" fmla="*/ 7180725 w 7180725"/>
              <a:gd name="connsiteY3" fmla="*/ 658372 h 666582"/>
              <a:gd name="connsiteX0" fmla="*/ 0 w 7180725"/>
              <a:gd name="connsiteY0" fmla="*/ 273559 h 699871"/>
              <a:gd name="connsiteX1" fmla="*/ 1544500 w 7180725"/>
              <a:gd name="connsiteY1" fmla="*/ 401616 h 699871"/>
              <a:gd name="connsiteX2" fmla="*/ 3905249 w 7180725"/>
              <a:gd name="connsiteY2" fmla="*/ 657078 h 699871"/>
              <a:gd name="connsiteX3" fmla="*/ 7180725 w 7180725"/>
              <a:gd name="connsiteY3" fmla="*/ 658372 h 699871"/>
              <a:gd name="connsiteX0" fmla="*/ 0 w 4210213"/>
              <a:gd name="connsiteY0" fmla="*/ 273559 h 970455"/>
              <a:gd name="connsiteX1" fmla="*/ 1544500 w 4210213"/>
              <a:gd name="connsiteY1" fmla="*/ 401616 h 970455"/>
              <a:gd name="connsiteX2" fmla="*/ 3905249 w 4210213"/>
              <a:gd name="connsiteY2" fmla="*/ 657078 h 970455"/>
              <a:gd name="connsiteX3" fmla="*/ 3374285 w 4210213"/>
              <a:gd name="connsiteY3" fmla="*/ 970455 h 970455"/>
              <a:gd name="connsiteX0" fmla="*/ 0 w 3374285"/>
              <a:gd name="connsiteY0" fmla="*/ 273559 h 970455"/>
              <a:gd name="connsiteX1" fmla="*/ 1544500 w 3374285"/>
              <a:gd name="connsiteY1" fmla="*/ 401616 h 970455"/>
              <a:gd name="connsiteX2" fmla="*/ 2668763 w 3374285"/>
              <a:gd name="connsiteY2" fmla="*/ 707012 h 970455"/>
              <a:gd name="connsiteX3" fmla="*/ 3374285 w 3374285"/>
              <a:gd name="connsiteY3" fmla="*/ 970455 h 970455"/>
              <a:gd name="connsiteX0" fmla="*/ 0 w 3374285"/>
              <a:gd name="connsiteY0" fmla="*/ 273559 h 970455"/>
              <a:gd name="connsiteX1" fmla="*/ 1810176 w 3374285"/>
              <a:gd name="connsiteY1" fmla="*/ 511752 h 970455"/>
              <a:gd name="connsiteX2" fmla="*/ 2668763 w 3374285"/>
              <a:gd name="connsiteY2" fmla="*/ 707012 h 970455"/>
              <a:gd name="connsiteX3" fmla="*/ 3374285 w 3374285"/>
              <a:gd name="connsiteY3" fmla="*/ 970455 h 970455"/>
              <a:gd name="connsiteX0" fmla="*/ 0 w 3435011"/>
              <a:gd name="connsiteY0" fmla="*/ 273559 h 1016828"/>
              <a:gd name="connsiteX1" fmla="*/ 1870902 w 3435011"/>
              <a:gd name="connsiteY1" fmla="*/ 558125 h 1016828"/>
              <a:gd name="connsiteX2" fmla="*/ 2729489 w 3435011"/>
              <a:gd name="connsiteY2" fmla="*/ 753385 h 1016828"/>
              <a:gd name="connsiteX3" fmla="*/ 3435011 w 3435011"/>
              <a:gd name="connsiteY3" fmla="*/ 1016828 h 1016828"/>
              <a:gd name="connsiteX0" fmla="*/ 0 w 3435011"/>
              <a:gd name="connsiteY0" fmla="*/ 0 h 743269"/>
              <a:gd name="connsiteX1" fmla="*/ 1870902 w 3435011"/>
              <a:gd name="connsiteY1" fmla="*/ 284566 h 743269"/>
              <a:gd name="connsiteX2" fmla="*/ 2729489 w 3435011"/>
              <a:gd name="connsiteY2" fmla="*/ 479826 h 743269"/>
              <a:gd name="connsiteX3" fmla="*/ 3435011 w 3435011"/>
              <a:gd name="connsiteY3" fmla="*/ 743269 h 743269"/>
              <a:gd name="connsiteX0" fmla="*/ 0 w 3526100"/>
              <a:gd name="connsiteY0" fmla="*/ 0 h 650523"/>
              <a:gd name="connsiteX1" fmla="*/ 1961991 w 3526100"/>
              <a:gd name="connsiteY1" fmla="*/ 191820 h 650523"/>
              <a:gd name="connsiteX2" fmla="*/ 2820578 w 3526100"/>
              <a:gd name="connsiteY2" fmla="*/ 387080 h 650523"/>
              <a:gd name="connsiteX3" fmla="*/ 3526100 w 3526100"/>
              <a:gd name="connsiteY3" fmla="*/ 650523 h 650523"/>
              <a:gd name="connsiteX0" fmla="*/ 0 w 3526100"/>
              <a:gd name="connsiteY0" fmla="*/ 0 h 841812"/>
              <a:gd name="connsiteX1" fmla="*/ 1961991 w 3526100"/>
              <a:gd name="connsiteY1" fmla="*/ 191820 h 841812"/>
              <a:gd name="connsiteX2" fmla="*/ 2820578 w 3526100"/>
              <a:gd name="connsiteY2" fmla="*/ 387080 h 841812"/>
              <a:gd name="connsiteX3" fmla="*/ 3526100 w 3526100"/>
              <a:gd name="connsiteY3" fmla="*/ 841812 h 841812"/>
            </a:gdLst>
            <a:ahLst/>
            <a:cxnLst>
              <a:cxn ang="0">
                <a:pos x="connsiteX0" y="connsiteY0"/>
              </a:cxn>
              <a:cxn ang="0">
                <a:pos x="connsiteX1" y="connsiteY1"/>
              </a:cxn>
              <a:cxn ang="0">
                <a:pos x="connsiteX2" y="connsiteY2"/>
              </a:cxn>
              <a:cxn ang="0">
                <a:pos x="connsiteX3" y="connsiteY3"/>
              </a:cxn>
            </a:cxnLst>
            <a:rect l="l" t="t" r="r" b="b"/>
            <a:pathLst>
              <a:path w="3526100" h="841812">
                <a:moveTo>
                  <a:pt x="0" y="0"/>
                </a:moveTo>
                <a:cubicBezTo>
                  <a:pt x="1038785" y="74240"/>
                  <a:pt x="1491895" y="127307"/>
                  <a:pt x="1961991" y="191820"/>
                </a:cubicBezTo>
                <a:cubicBezTo>
                  <a:pt x="2432087" y="256333"/>
                  <a:pt x="2559893" y="278748"/>
                  <a:pt x="2820578" y="387080"/>
                </a:cubicBezTo>
                <a:cubicBezTo>
                  <a:pt x="3081263" y="495412"/>
                  <a:pt x="3196190" y="802007"/>
                  <a:pt x="3526100" y="841812"/>
                </a:cubicBezTo>
              </a:path>
            </a:pathLst>
          </a:custGeom>
          <a:ln w="28575">
            <a:solidFill>
              <a:schemeClr val="tx1">
                <a:lumMod val="75000"/>
                <a:lumOff val="25000"/>
              </a:schemeClr>
            </a:solidFill>
            <a:prstDash val="dash"/>
            <a:headEnd type="none"/>
            <a:tailEnd type="arrow"/>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24" name="TextBox 23"/>
          <p:cNvSpPr txBox="1"/>
          <p:nvPr/>
        </p:nvSpPr>
        <p:spPr>
          <a:xfrm>
            <a:off x="3989409" y="3492991"/>
            <a:ext cx="3037840" cy="338554"/>
          </a:xfrm>
          <a:prstGeom prst="rect">
            <a:avLst/>
          </a:prstGeom>
          <a:noFill/>
        </p:spPr>
        <p:txBody>
          <a:bodyPr wrap="square" rtlCol="0">
            <a:spAutoFit/>
          </a:bodyPr>
          <a:lstStyle/>
          <a:p>
            <a:r>
              <a:rPr lang="en-US" sz="1600" dirty="0" smtClean="0">
                <a:solidFill>
                  <a:schemeClr val="accent6">
                    <a:lumMod val="75000"/>
                  </a:schemeClr>
                </a:solidFill>
              </a:rPr>
              <a:t>5. Return SO</a:t>
            </a:r>
            <a:endParaRPr lang="en-US" sz="1600" dirty="0">
              <a:solidFill>
                <a:schemeClr val="accent6">
                  <a:lumMod val="75000"/>
                </a:schemeClr>
              </a:solidFill>
            </a:endParaRPr>
          </a:p>
        </p:txBody>
      </p:sp>
      <p:sp>
        <p:nvSpPr>
          <p:cNvPr id="94" name="Flowchart: Document 93"/>
          <p:cNvSpPr/>
          <p:nvPr/>
        </p:nvSpPr>
        <p:spPr>
          <a:xfrm>
            <a:off x="3332481" y="907870"/>
            <a:ext cx="2296160" cy="928675"/>
          </a:xfrm>
          <a:prstGeom prst="flowChartDocument">
            <a:avLst/>
          </a:prstGeom>
          <a:solidFill>
            <a:schemeClr val="bg1">
              <a:lumMod val="95000"/>
            </a:schemeClr>
          </a:solidFill>
          <a:ln>
            <a:solidFill>
              <a:schemeClr val="tx1">
                <a:lumMod val="75000"/>
                <a:lumOff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marL="342900" indent="-342900"/>
            <a:r>
              <a:rPr lang="en-US" sz="1400" dirty="0" smtClean="0">
                <a:solidFill>
                  <a:schemeClr val="tx1"/>
                </a:solidFill>
              </a:rPr>
              <a:t>Purchase Order</a:t>
            </a:r>
          </a:p>
          <a:p>
            <a:pPr marL="342900" indent="-342900"/>
            <a:r>
              <a:rPr lang="en-US" sz="1400" b="0" dirty="0" smtClean="0">
                <a:solidFill>
                  <a:schemeClr val="tx1"/>
                </a:solidFill>
              </a:rPr>
              <a:t>UD011 x 200</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dirty="0" smtClean="0"/>
              <a:t>Quote-to-Cash Process</a:t>
            </a:r>
          </a:p>
        </p:txBody>
      </p:sp>
      <p:sp>
        <p:nvSpPr>
          <p:cNvPr id="16" name="Content Placeholder 55"/>
          <p:cNvSpPr>
            <a:spLocks noGrp="1"/>
          </p:cNvSpPr>
          <p:nvPr>
            <p:ph idx="1"/>
          </p:nvPr>
        </p:nvSpPr>
        <p:spPr>
          <a:xfrm>
            <a:off x="457200" y="983050"/>
            <a:ext cx="8229600" cy="5424523"/>
          </a:xfrm>
        </p:spPr>
        <p:txBody>
          <a:bodyPr/>
          <a:lstStyle/>
          <a:p>
            <a:pPr>
              <a:buNone/>
            </a:pPr>
            <a:r>
              <a:rPr lang="en-US" dirty="0" smtClean="0"/>
              <a:t> </a:t>
            </a:r>
            <a:endParaRPr lang="en-US" dirty="0"/>
          </a:p>
        </p:txBody>
      </p:sp>
      <p:sp>
        <p:nvSpPr>
          <p:cNvPr id="21" name="Rectangle 69"/>
          <p:cNvSpPr>
            <a:spLocks noChangeArrowheads="1"/>
          </p:cNvSpPr>
          <p:nvPr/>
        </p:nvSpPr>
        <p:spPr bwMode="auto">
          <a:xfrm>
            <a:off x="8891588" y="2097463"/>
            <a:ext cx="252412" cy="1722437"/>
          </a:xfrm>
          <a:prstGeom prst="rect">
            <a:avLst/>
          </a:prstGeom>
          <a:solidFill>
            <a:schemeClr val="bg1">
              <a:alpha val="50195"/>
            </a:schemeClr>
          </a:solidFill>
          <a:ln w="38100">
            <a:noFill/>
            <a:miter lim="800000"/>
            <a:headEnd/>
            <a:tailEnd/>
          </a:ln>
        </p:spPr>
        <p:txBody>
          <a:bodyPr wrap="none" anchor="ctr"/>
          <a:lstStyle/>
          <a:p>
            <a:endParaRPr lang="en-US" dirty="0">
              <a:latin typeface="+mj-lt"/>
            </a:endParaRPr>
          </a:p>
        </p:txBody>
      </p:sp>
      <p:sp>
        <p:nvSpPr>
          <p:cNvPr id="28" name="Rectangle 45"/>
          <p:cNvSpPr>
            <a:spLocks noChangeArrowheads="1"/>
          </p:cNvSpPr>
          <p:nvPr/>
        </p:nvSpPr>
        <p:spPr bwMode="auto">
          <a:xfrm>
            <a:off x="431800" y="1689475"/>
            <a:ext cx="2495550" cy="1733550"/>
          </a:xfrm>
          <a:prstGeom prst="rect">
            <a:avLst/>
          </a:prstGeom>
          <a:solidFill>
            <a:schemeClr val="bg1"/>
          </a:solidFill>
          <a:ln w="3175">
            <a:solidFill>
              <a:schemeClr val="tx1">
                <a:lumMod val="50000"/>
                <a:lumOff val="50000"/>
              </a:schemeClr>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29" name="Rectangle 46"/>
          <p:cNvSpPr>
            <a:spLocks noChangeArrowheads="1"/>
          </p:cNvSpPr>
          <p:nvPr/>
        </p:nvSpPr>
        <p:spPr bwMode="auto">
          <a:xfrm>
            <a:off x="3378200" y="1689475"/>
            <a:ext cx="2495550" cy="1733550"/>
          </a:xfrm>
          <a:prstGeom prst="rect">
            <a:avLst/>
          </a:prstGeom>
          <a:solidFill>
            <a:schemeClr val="bg1"/>
          </a:solidFill>
          <a:ln w="3175">
            <a:solidFill>
              <a:schemeClr val="tx1">
                <a:lumMod val="50000"/>
                <a:lumOff val="50000"/>
              </a:schemeClr>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30" name="Rectangle 47"/>
          <p:cNvSpPr>
            <a:spLocks noChangeArrowheads="1"/>
          </p:cNvSpPr>
          <p:nvPr/>
        </p:nvSpPr>
        <p:spPr bwMode="auto">
          <a:xfrm>
            <a:off x="6305550" y="1689475"/>
            <a:ext cx="2495550" cy="1733550"/>
          </a:xfrm>
          <a:prstGeom prst="rect">
            <a:avLst/>
          </a:prstGeom>
          <a:solidFill>
            <a:schemeClr val="bg1"/>
          </a:solidFill>
          <a:ln w="3175">
            <a:solidFill>
              <a:schemeClr val="tx1">
                <a:lumMod val="50000"/>
                <a:lumOff val="50000"/>
              </a:schemeClr>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39" name="Rectangle 48"/>
          <p:cNvSpPr>
            <a:spLocks noChangeArrowheads="1"/>
          </p:cNvSpPr>
          <p:nvPr/>
        </p:nvSpPr>
        <p:spPr bwMode="auto">
          <a:xfrm>
            <a:off x="3698698" y="1687253"/>
            <a:ext cx="1902188" cy="426400"/>
          </a:xfrm>
          <a:prstGeom prst="rect">
            <a:avLst/>
          </a:prstGeom>
          <a:noFill/>
          <a:ln w="12700">
            <a:noFill/>
            <a:miter lim="800000"/>
            <a:headEnd/>
            <a:tailEnd/>
          </a:ln>
        </p:spPr>
        <p:txBody>
          <a:bodyPr wrap="none" lIns="115888" tIns="58738" rIns="115888" bIns="58738">
            <a:spAutoFit/>
          </a:bodyPr>
          <a:lstStyle/>
          <a:p>
            <a:pPr algn="ctr" defTabSz="1487488" eaLnBrk="0" hangingPunct="0">
              <a:buClr>
                <a:srgbClr val="0000FF"/>
              </a:buClr>
            </a:pPr>
            <a:r>
              <a:rPr lang="en-US" sz="2000" b="0" dirty="0" smtClean="0">
                <a:solidFill>
                  <a:schemeClr val="tx1">
                    <a:lumMod val="75000"/>
                    <a:lumOff val="25000"/>
                  </a:schemeClr>
                </a:solidFill>
              </a:rPr>
              <a:t>Procure-to-Pay</a:t>
            </a:r>
            <a:endParaRPr lang="en-US" sz="2000" b="0" dirty="0">
              <a:solidFill>
                <a:schemeClr val="tx1">
                  <a:lumMod val="75000"/>
                  <a:lumOff val="25000"/>
                </a:schemeClr>
              </a:solidFill>
            </a:endParaRPr>
          </a:p>
        </p:txBody>
      </p:sp>
      <p:sp>
        <p:nvSpPr>
          <p:cNvPr id="40" name="Rectangle 49"/>
          <p:cNvSpPr>
            <a:spLocks noChangeArrowheads="1"/>
          </p:cNvSpPr>
          <p:nvPr/>
        </p:nvSpPr>
        <p:spPr bwMode="auto">
          <a:xfrm>
            <a:off x="623888" y="1710113"/>
            <a:ext cx="2235200" cy="426400"/>
          </a:xfrm>
          <a:prstGeom prst="rect">
            <a:avLst/>
          </a:prstGeom>
          <a:solidFill>
            <a:schemeClr val="bg1"/>
          </a:solidFill>
          <a:ln w="12700">
            <a:noFill/>
            <a:miter lim="800000"/>
            <a:headEnd/>
            <a:tailEnd/>
          </a:ln>
        </p:spPr>
        <p:txBody>
          <a:bodyPr lIns="115888" tIns="58738" rIns="115888" bIns="58738">
            <a:spAutoFit/>
          </a:bodyPr>
          <a:lstStyle/>
          <a:p>
            <a:pPr algn="ctr" defTabSz="1487488" eaLnBrk="0" hangingPunct="0">
              <a:buClr>
                <a:srgbClr val="0000FF"/>
              </a:buClr>
            </a:pPr>
            <a:r>
              <a:rPr lang="en-US" sz="2000" b="0" dirty="0" smtClean="0">
                <a:solidFill>
                  <a:schemeClr val="tx1">
                    <a:lumMod val="75000"/>
                    <a:lumOff val="25000"/>
                  </a:schemeClr>
                </a:solidFill>
                <a:latin typeface="+mj-lt"/>
              </a:rPr>
              <a:t>Quote-to-Cash</a:t>
            </a:r>
            <a:endParaRPr lang="en-US" sz="2000" b="0" dirty="0">
              <a:solidFill>
                <a:schemeClr val="tx1">
                  <a:lumMod val="75000"/>
                  <a:lumOff val="25000"/>
                </a:schemeClr>
              </a:solidFill>
              <a:latin typeface="+mj-lt"/>
            </a:endParaRPr>
          </a:p>
        </p:txBody>
      </p:sp>
      <p:sp>
        <p:nvSpPr>
          <p:cNvPr id="41" name="Rectangle 51"/>
          <p:cNvSpPr>
            <a:spLocks noChangeArrowheads="1"/>
          </p:cNvSpPr>
          <p:nvPr/>
        </p:nvSpPr>
        <p:spPr bwMode="auto">
          <a:xfrm>
            <a:off x="6495947" y="1786313"/>
            <a:ext cx="2156040" cy="42640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en-US" sz="2000" b="0" dirty="0" smtClean="0">
                <a:solidFill>
                  <a:schemeClr val="tx1">
                    <a:lumMod val="75000"/>
                    <a:lumOff val="25000"/>
                  </a:schemeClr>
                </a:solidFill>
                <a:latin typeface="+mj-lt"/>
              </a:rPr>
              <a:t>Plan-to-Perform</a:t>
            </a:r>
            <a:endParaRPr lang="en-US" sz="2000" b="0" dirty="0">
              <a:solidFill>
                <a:schemeClr val="tx1">
                  <a:lumMod val="75000"/>
                  <a:lumOff val="25000"/>
                </a:schemeClr>
              </a:solidFill>
              <a:latin typeface="+mj-lt"/>
            </a:endParaRPr>
          </a:p>
        </p:txBody>
      </p:sp>
      <p:sp>
        <p:nvSpPr>
          <p:cNvPr id="42" name="Oval 67"/>
          <p:cNvSpPr>
            <a:spLocks noChangeArrowheads="1"/>
          </p:cNvSpPr>
          <p:nvPr/>
        </p:nvSpPr>
        <p:spPr bwMode="auto">
          <a:xfrm>
            <a:off x="184150" y="1462463"/>
            <a:ext cx="477838" cy="477837"/>
          </a:xfrm>
          <a:prstGeom prst="ellipse">
            <a:avLst/>
          </a:prstGeom>
          <a:solidFill>
            <a:schemeClr val="accent1"/>
          </a:solidFill>
          <a:ln w="38100">
            <a:solidFill>
              <a:schemeClr val="accent1"/>
            </a:solidFill>
            <a:round/>
            <a:headEnd/>
            <a:tailEnd/>
          </a:ln>
        </p:spPr>
        <p:txBody>
          <a:bodyPr wrap="none" anchor="ctr"/>
          <a:lstStyle/>
          <a:p>
            <a:endParaRPr lang="en-US" dirty="0">
              <a:latin typeface="+mj-lt"/>
            </a:endParaRPr>
          </a:p>
        </p:txBody>
      </p:sp>
      <p:sp>
        <p:nvSpPr>
          <p:cNvPr id="43" name="Text Box 68"/>
          <p:cNvSpPr txBox="1">
            <a:spLocks noChangeArrowheads="1"/>
          </p:cNvSpPr>
          <p:nvPr/>
        </p:nvSpPr>
        <p:spPr bwMode="auto">
          <a:xfrm>
            <a:off x="203216" y="1542301"/>
            <a:ext cx="438515" cy="365825"/>
          </a:xfrm>
          <a:prstGeom prst="rect">
            <a:avLst/>
          </a:prstGeom>
          <a:noFill/>
          <a:ln w="38100">
            <a:noFill/>
            <a:miter lim="800000"/>
            <a:headEnd/>
            <a:tailEnd/>
          </a:ln>
        </p:spPr>
        <p:txBody>
          <a:bodyPr>
            <a:spAutoFit/>
          </a:bodyPr>
          <a:lstStyle/>
          <a:p>
            <a:pPr algn="ctr" eaLnBrk="0" hangingPunct="0">
              <a:spcBef>
                <a:spcPct val="50000"/>
              </a:spcBef>
            </a:pPr>
            <a:r>
              <a:rPr lang="en-US" sz="1800" dirty="0" smtClean="0">
                <a:solidFill>
                  <a:schemeClr val="bg1"/>
                </a:solidFill>
                <a:latin typeface="+mj-lt"/>
              </a:rPr>
              <a:t>7</a:t>
            </a:r>
            <a:endParaRPr lang="en-US" sz="1800" dirty="0">
              <a:solidFill>
                <a:schemeClr val="bg1"/>
              </a:solidFill>
              <a:latin typeface="+mj-lt"/>
            </a:endParaRPr>
          </a:p>
        </p:txBody>
      </p:sp>
      <p:sp>
        <p:nvSpPr>
          <p:cNvPr id="44" name="Oval 70"/>
          <p:cNvSpPr>
            <a:spLocks noChangeArrowheads="1"/>
          </p:cNvSpPr>
          <p:nvPr/>
        </p:nvSpPr>
        <p:spPr bwMode="auto">
          <a:xfrm>
            <a:off x="3098800" y="1462463"/>
            <a:ext cx="477838" cy="477837"/>
          </a:xfrm>
          <a:prstGeom prst="ellipse">
            <a:avLst/>
          </a:prstGeom>
          <a:solidFill>
            <a:schemeClr val="accent1"/>
          </a:solidFill>
          <a:ln w="38100">
            <a:solidFill>
              <a:schemeClr val="accent1"/>
            </a:solidFill>
            <a:round/>
            <a:headEnd/>
            <a:tailEnd/>
          </a:ln>
        </p:spPr>
        <p:txBody>
          <a:bodyPr wrap="none" anchor="ctr"/>
          <a:lstStyle/>
          <a:p>
            <a:endParaRPr lang="en-US" dirty="0">
              <a:latin typeface="+mj-lt"/>
            </a:endParaRPr>
          </a:p>
        </p:txBody>
      </p:sp>
      <p:sp>
        <p:nvSpPr>
          <p:cNvPr id="45" name="Text Box 71"/>
          <p:cNvSpPr txBox="1">
            <a:spLocks noChangeArrowheads="1"/>
          </p:cNvSpPr>
          <p:nvPr/>
        </p:nvSpPr>
        <p:spPr bwMode="auto">
          <a:xfrm>
            <a:off x="3126179" y="1533988"/>
            <a:ext cx="438515" cy="365825"/>
          </a:xfrm>
          <a:prstGeom prst="rect">
            <a:avLst/>
          </a:prstGeom>
          <a:noFill/>
          <a:ln w="38100">
            <a:noFill/>
            <a:miter lim="800000"/>
            <a:headEnd/>
            <a:tailEnd/>
          </a:ln>
        </p:spPr>
        <p:txBody>
          <a:bodyPr>
            <a:spAutoFit/>
          </a:bodyPr>
          <a:lstStyle/>
          <a:p>
            <a:pPr algn="ctr" eaLnBrk="0" hangingPunct="0">
              <a:spcBef>
                <a:spcPct val="50000"/>
              </a:spcBef>
            </a:pPr>
            <a:r>
              <a:rPr lang="en-US" sz="1800" dirty="0" smtClean="0">
                <a:solidFill>
                  <a:schemeClr val="bg1"/>
                </a:solidFill>
                <a:latin typeface="+mj-lt"/>
              </a:rPr>
              <a:t>8</a:t>
            </a:r>
            <a:endParaRPr lang="en-US" sz="1800" dirty="0">
              <a:solidFill>
                <a:schemeClr val="bg1"/>
              </a:solidFill>
              <a:latin typeface="+mj-lt"/>
            </a:endParaRPr>
          </a:p>
        </p:txBody>
      </p:sp>
      <p:sp>
        <p:nvSpPr>
          <p:cNvPr id="46" name="Oval 73"/>
          <p:cNvSpPr>
            <a:spLocks noChangeArrowheads="1"/>
          </p:cNvSpPr>
          <p:nvPr/>
        </p:nvSpPr>
        <p:spPr bwMode="auto">
          <a:xfrm>
            <a:off x="6027738" y="1462463"/>
            <a:ext cx="477837" cy="477837"/>
          </a:xfrm>
          <a:prstGeom prst="ellipse">
            <a:avLst/>
          </a:prstGeom>
          <a:solidFill>
            <a:schemeClr val="accent1"/>
          </a:solidFill>
          <a:ln w="38100">
            <a:solidFill>
              <a:schemeClr val="accent1"/>
            </a:solidFill>
            <a:round/>
            <a:headEnd/>
            <a:tailEnd/>
          </a:ln>
        </p:spPr>
        <p:txBody>
          <a:bodyPr wrap="none" anchor="ctr"/>
          <a:lstStyle/>
          <a:p>
            <a:endParaRPr lang="en-US" dirty="0">
              <a:latin typeface="+mj-lt"/>
            </a:endParaRPr>
          </a:p>
        </p:txBody>
      </p:sp>
      <p:sp>
        <p:nvSpPr>
          <p:cNvPr id="47" name="Text Box 74"/>
          <p:cNvSpPr txBox="1">
            <a:spLocks noChangeArrowheads="1"/>
          </p:cNvSpPr>
          <p:nvPr/>
        </p:nvSpPr>
        <p:spPr bwMode="auto">
          <a:xfrm>
            <a:off x="6071743" y="1533988"/>
            <a:ext cx="438514" cy="365825"/>
          </a:xfrm>
          <a:prstGeom prst="rect">
            <a:avLst/>
          </a:prstGeom>
          <a:noFill/>
          <a:ln w="38100">
            <a:noFill/>
            <a:miter lim="800000"/>
            <a:headEnd/>
            <a:tailEnd/>
          </a:ln>
        </p:spPr>
        <p:txBody>
          <a:bodyPr>
            <a:spAutoFit/>
          </a:bodyPr>
          <a:lstStyle/>
          <a:p>
            <a:pPr algn="ctr" eaLnBrk="0" hangingPunct="0">
              <a:spcBef>
                <a:spcPct val="50000"/>
              </a:spcBef>
            </a:pPr>
            <a:r>
              <a:rPr lang="en-US" sz="1800" dirty="0" smtClean="0">
                <a:solidFill>
                  <a:schemeClr val="bg1"/>
                </a:solidFill>
                <a:latin typeface="+mj-lt"/>
              </a:rPr>
              <a:t>9</a:t>
            </a:r>
            <a:endParaRPr lang="en-US" sz="1800" dirty="0">
              <a:solidFill>
                <a:schemeClr val="bg1"/>
              </a:solidFill>
              <a:latin typeface="+mj-lt"/>
            </a:endParaRPr>
          </a:p>
        </p:txBody>
      </p:sp>
      <p:sp>
        <p:nvSpPr>
          <p:cNvPr id="53" name="AutoShape 83"/>
          <p:cNvSpPr>
            <a:spLocks noChangeArrowheads="1"/>
          </p:cNvSpPr>
          <p:nvPr/>
        </p:nvSpPr>
        <p:spPr bwMode="auto">
          <a:xfrm>
            <a:off x="2928971" y="2470968"/>
            <a:ext cx="693738" cy="457200"/>
          </a:xfrm>
          <a:prstGeom prst="rightArrow">
            <a:avLst>
              <a:gd name="adj1" fmla="val 50000"/>
              <a:gd name="adj2" fmla="val 25000"/>
            </a:avLst>
          </a:prstGeom>
          <a:solidFill>
            <a:schemeClr val="tx1">
              <a:lumMod val="50000"/>
              <a:lumOff val="50000"/>
            </a:schemeClr>
          </a:solidFill>
          <a:ln w="38100">
            <a:noFill/>
            <a:miter lim="800000"/>
            <a:headEnd/>
            <a:tailEnd/>
          </a:ln>
        </p:spPr>
        <p:txBody>
          <a:bodyPr wrap="none" anchor="ctr"/>
          <a:lstStyle/>
          <a:p>
            <a:endParaRPr lang="en-US" dirty="0">
              <a:latin typeface="+mj-lt"/>
            </a:endParaRPr>
          </a:p>
        </p:txBody>
      </p:sp>
      <p:sp>
        <p:nvSpPr>
          <p:cNvPr id="54" name="AutoShape 84"/>
          <p:cNvSpPr>
            <a:spLocks noChangeArrowheads="1"/>
          </p:cNvSpPr>
          <p:nvPr/>
        </p:nvSpPr>
        <p:spPr bwMode="auto">
          <a:xfrm>
            <a:off x="5738813" y="2470968"/>
            <a:ext cx="693737" cy="457200"/>
          </a:xfrm>
          <a:prstGeom prst="rightArrow">
            <a:avLst>
              <a:gd name="adj1" fmla="val 50000"/>
              <a:gd name="adj2" fmla="val 25000"/>
            </a:avLst>
          </a:prstGeom>
          <a:solidFill>
            <a:schemeClr val="tx1">
              <a:lumMod val="50000"/>
              <a:lumOff val="50000"/>
            </a:schemeClr>
          </a:solidFill>
          <a:ln w="38100">
            <a:noFill/>
            <a:miter lim="800000"/>
            <a:headEnd/>
            <a:tailEnd/>
          </a:ln>
        </p:spPr>
        <p:txBody>
          <a:bodyPr wrap="none" anchor="ctr"/>
          <a:lstStyle/>
          <a:p>
            <a:endParaRPr lang="en-US" dirty="0">
              <a:latin typeface="+mj-lt"/>
            </a:endParaRPr>
          </a:p>
        </p:txBody>
      </p:sp>
      <p:pic>
        <p:nvPicPr>
          <p:cNvPr id="31" name="Picture 30" descr="factory_.png"/>
          <p:cNvPicPr>
            <a:picLocks noChangeAspect="1"/>
          </p:cNvPicPr>
          <p:nvPr/>
        </p:nvPicPr>
        <p:blipFill>
          <a:blip r:embed="rId3" cstate="print"/>
          <a:stretch>
            <a:fillRect/>
          </a:stretch>
        </p:blipFill>
        <p:spPr>
          <a:xfrm>
            <a:off x="7153894" y="2293506"/>
            <a:ext cx="821706" cy="821706"/>
          </a:xfrm>
          <a:prstGeom prst="rect">
            <a:avLst/>
          </a:prstGeom>
        </p:spPr>
      </p:pic>
      <p:pic>
        <p:nvPicPr>
          <p:cNvPr id="32" name="Picture 4" descr="公司职员图标"/>
          <p:cNvPicPr>
            <a:picLocks noChangeAspect="1" noChangeArrowheads="1"/>
          </p:cNvPicPr>
          <p:nvPr/>
        </p:nvPicPr>
        <p:blipFill>
          <a:blip r:embed="rId4" cstate="print"/>
          <a:srcRect/>
          <a:stretch>
            <a:fillRect/>
          </a:stretch>
        </p:blipFill>
        <p:spPr bwMode="auto">
          <a:xfrm>
            <a:off x="1046481" y="2132331"/>
            <a:ext cx="1036320" cy="1036320"/>
          </a:xfrm>
          <a:prstGeom prst="rect">
            <a:avLst/>
          </a:prstGeom>
          <a:noFill/>
        </p:spPr>
      </p:pic>
      <p:pic>
        <p:nvPicPr>
          <p:cNvPr id="33" name="Picture 2" descr="shopping cart icon"/>
          <p:cNvPicPr>
            <a:picLocks noChangeAspect="1" noChangeArrowheads="1"/>
          </p:cNvPicPr>
          <p:nvPr/>
        </p:nvPicPr>
        <p:blipFill>
          <a:blip r:embed="rId5" cstate="print"/>
          <a:srcRect/>
          <a:stretch>
            <a:fillRect/>
          </a:stretch>
        </p:blipFill>
        <p:spPr bwMode="auto">
          <a:xfrm>
            <a:off x="4164330" y="2324101"/>
            <a:ext cx="815339" cy="815339"/>
          </a:xfrm>
          <a:prstGeom prst="rect">
            <a:avLst/>
          </a:prstGeom>
          <a:noFill/>
        </p:spPr>
      </p:pic>
      <p:sp>
        <p:nvSpPr>
          <p:cNvPr id="63" name="Rectangle 82"/>
          <p:cNvSpPr>
            <a:spLocks noChangeArrowheads="1"/>
          </p:cNvSpPr>
          <p:nvPr/>
        </p:nvSpPr>
        <p:spPr bwMode="auto">
          <a:xfrm>
            <a:off x="2947869" y="1135450"/>
            <a:ext cx="6196131" cy="2651125"/>
          </a:xfrm>
          <a:prstGeom prst="rect">
            <a:avLst/>
          </a:prstGeom>
          <a:solidFill>
            <a:schemeClr val="bg1">
              <a:alpha val="84000"/>
            </a:schemeClr>
          </a:solidFill>
          <a:ln w="38100">
            <a:noFill/>
            <a:miter lim="800000"/>
            <a:headEnd/>
            <a:tailEnd/>
          </a:ln>
        </p:spPr>
        <p:txBody>
          <a:bodyPr wrap="none" anchor="ctr"/>
          <a:lstStyle/>
          <a:p>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p:txBody>
          <a:bodyPr>
            <a:normAutofit/>
          </a:bodyPr>
          <a:lstStyle/>
          <a:p>
            <a:r>
              <a:rPr lang="en-US" dirty="0" smtClean="0"/>
              <a:t>Creating Sales Orders</a:t>
            </a:r>
            <a:endParaRPr lang="en-US" dirty="0"/>
          </a:p>
        </p:txBody>
      </p:sp>
      <p:graphicFrame>
        <p:nvGraphicFramePr>
          <p:cNvPr id="1026" name="Object 4"/>
          <p:cNvGraphicFramePr>
            <a:graphicFrameLocks noChangeAspect="1"/>
          </p:cNvGraphicFramePr>
          <p:nvPr/>
        </p:nvGraphicFramePr>
        <p:xfrm>
          <a:off x="2668490" y="1059392"/>
          <a:ext cx="3822700" cy="4727575"/>
        </p:xfrm>
        <a:graphic>
          <a:graphicData uri="http://schemas.openxmlformats.org/presentationml/2006/ole">
            <p:oleObj spid="_x0000_s320514" name="Clip" r:id="rId4" imgW="2826720" imgH="3497040" progId="">
              <p:embed/>
            </p:oleObj>
          </a:graphicData>
        </a:graphic>
      </p:graphicFrame>
      <p:cxnSp>
        <p:nvCxnSpPr>
          <p:cNvPr id="1041" name="AutoShape 6"/>
          <p:cNvCxnSpPr>
            <a:cxnSpLocks noChangeShapeType="1"/>
            <a:stCxn id="163850" idx="2"/>
            <a:endCxn id="1042" idx="1"/>
          </p:cNvCxnSpPr>
          <p:nvPr/>
        </p:nvCxnSpPr>
        <p:spPr bwMode="auto">
          <a:xfrm rot="16200000" flipH="1">
            <a:off x="3762278" y="4472516"/>
            <a:ext cx="2171699" cy="685800"/>
          </a:xfrm>
          <a:prstGeom prst="bentConnector2">
            <a:avLst/>
          </a:prstGeom>
          <a:noFill/>
          <a:ln w="57150" cap="rnd">
            <a:solidFill>
              <a:srgbClr val="003366"/>
            </a:solidFill>
            <a:prstDash val="sysDot"/>
            <a:miter lim="800000"/>
            <a:headEnd/>
            <a:tailEnd/>
          </a:ln>
        </p:spPr>
      </p:cxnSp>
      <p:sp>
        <p:nvSpPr>
          <p:cNvPr id="1042" name="Rectangle 7"/>
          <p:cNvSpPr>
            <a:spLocks noChangeArrowheads="1"/>
          </p:cNvSpPr>
          <p:nvPr/>
        </p:nvSpPr>
        <p:spPr bwMode="auto">
          <a:xfrm>
            <a:off x="5191027" y="5634566"/>
            <a:ext cx="1447800" cy="533400"/>
          </a:xfrm>
          <a:prstGeom prst="rect">
            <a:avLst/>
          </a:prstGeom>
          <a:solidFill>
            <a:srgbClr val="FFFFFF"/>
          </a:solidFill>
          <a:ln w="28575">
            <a:solidFill>
              <a:srgbClr val="003366"/>
            </a:solidFill>
            <a:miter lim="800000"/>
            <a:headEnd/>
            <a:tailEnd/>
          </a:ln>
          <a:effectLst>
            <a:outerShdw dist="107950" dir="2700000" algn="ctr" rotWithShape="0">
              <a:schemeClr val="tx1">
                <a:lumMod val="75000"/>
                <a:lumOff val="25000"/>
              </a:schemeClr>
            </a:outerShdw>
          </a:effectLst>
        </p:spPr>
        <p:txBody>
          <a:bodyPr wrap="none" anchor="ctr"/>
          <a:lstStyle/>
          <a:p>
            <a:pPr algn="ctr" eaLnBrk="0" hangingPunct="0"/>
            <a:r>
              <a:rPr kumimoji="1" lang="en-US" sz="1800" dirty="0">
                <a:latin typeface="+mj-lt"/>
              </a:rPr>
              <a:t>Line Item</a:t>
            </a:r>
          </a:p>
        </p:txBody>
      </p:sp>
      <p:sp>
        <p:nvSpPr>
          <p:cNvPr id="163848" name="Rectangle 8"/>
          <p:cNvSpPr>
            <a:spLocks noChangeArrowheads="1"/>
          </p:cNvSpPr>
          <p:nvPr/>
        </p:nvSpPr>
        <p:spPr bwMode="auto">
          <a:xfrm>
            <a:off x="3438427" y="833967"/>
            <a:ext cx="2133600" cy="990600"/>
          </a:xfrm>
          <a:prstGeom prst="rect">
            <a:avLst/>
          </a:prstGeom>
          <a:solidFill>
            <a:srgbClr val="FFFFFF"/>
          </a:solidFill>
          <a:ln w="28575">
            <a:solidFill>
              <a:srgbClr val="003366"/>
            </a:solidFill>
            <a:miter lim="800000"/>
            <a:headEnd/>
            <a:tailEnd/>
          </a:ln>
          <a:effectLst>
            <a:outerShdw dist="107763" dir="2700000" algn="ctr" rotWithShape="0">
              <a:schemeClr val="tx1">
                <a:lumMod val="75000"/>
                <a:lumOff val="25000"/>
              </a:schemeClr>
            </a:outerShdw>
          </a:effectLst>
        </p:spPr>
        <p:txBody>
          <a:bodyPr wrap="none" anchor="ctr"/>
          <a:lstStyle/>
          <a:p>
            <a:pPr algn="ctr" eaLnBrk="0" hangingPunct="0">
              <a:defRPr/>
            </a:pPr>
            <a:r>
              <a:rPr kumimoji="1" lang="en-US" sz="2400" dirty="0" smtClean="0">
                <a:latin typeface="+mj-lt"/>
              </a:rPr>
              <a:t>Sales</a:t>
            </a:r>
            <a:endParaRPr kumimoji="1" lang="en-US" sz="2400" dirty="0">
              <a:latin typeface="+mj-lt"/>
            </a:endParaRPr>
          </a:p>
          <a:p>
            <a:pPr algn="ctr" eaLnBrk="0" hangingPunct="0">
              <a:defRPr/>
            </a:pPr>
            <a:r>
              <a:rPr kumimoji="1" lang="en-US" sz="2400" dirty="0">
                <a:latin typeface="+mj-lt"/>
              </a:rPr>
              <a:t>Order</a:t>
            </a:r>
          </a:p>
        </p:txBody>
      </p:sp>
      <p:sp>
        <p:nvSpPr>
          <p:cNvPr id="163850" name="Rectangle 10"/>
          <p:cNvSpPr>
            <a:spLocks noChangeArrowheads="1"/>
          </p:cNvSpPr>
          <p:nvPr/>
        </p:nvSpPr>
        <p:spPr bwMode="auto">
          <a:xfrm>
            <a:off x="3438427" y="2738967"/>
            <a:ext cx="2133600" cy="990600"/>
          </a:xfrm>
          <a:prstGeom prst="rect">
            <a:avLst/>
          </a:prstGeom>
          <a:solidFill>
            <a:srgbClr val="FFFFFF"/>
          </a:solidFill>
          <a:ln w="28575">
            <a:solidFill>
              <a:srgbClr val="003366"/>
            </a:solidFill>
            <a:miter lim="800000"/>
            <a:headEnd/>
            <a:tailEnd/>
          </a:ln>
          <a:effectLst>
            <a:outerShdw dist="107763" dir="2700000" algn="ctr" rotWithShape="0">
              <a:schemeClr val="tx1">
                <a:lumMod val="75000"/>
                <a:lumOff val="25000"/>
              </a:schemeClr>
            </a:outerShdw>
          </a:effectLst>
        </p:spPr>
        <p:txBody>
          <a:bodyPr wrap="none" anchor="ctr"/>
          <a:lstStyle/>
          <a:p>
            <a:pPr algn="ctr" eaLnBrk="0" hangingPunct="0">
              <a:defRPr/>
            </a:pPr>
            <a:r>
              <a:rPr kumimoji="1" lang="en-US" sz="2400" dirty="0">
                <a:latin typeface="+mj-lt"/>
              </a:rPr>
              <a:t>Line Items</a:t>
            </a:r>
          </a:p>
          <a:p>
            <a:pPr algn="ctr" eaLnBrk="0" hangingPunct="0">
              <a:defRPr/>
            </a:pPr>
            <a:r>
              <a:rPr kumimoji="1" lang="en-US" sz="2400" dirty="0">
                <a:latin typeface="+mj-lt"/>
              </a:rPr>
              <a:t>(Body)</a:t>
            </a:r>
          </a:p>
        </p:txBody>
      </p:sp>
      <p:cxnSp>
        <p:nvCxnSpPr>
          <p:cNvPr id="1032" name="AutoShape 11"/>
          <p:cNvCxnSpPr>
            <a:cxnSpLocks noChangeShapeType="1"/>
            <a:stCxn id="163848" idx="2"/>
            <a:endCxn id="163850" idx="0"/>
          </p:cNvCxnSpPr>
          <p:nvPr/>
        </p:nvCxnSpPr>
        <p:spPr bwMode="auto">
          <a:xfrm rot="5400000">
            <a:off x="4062314" y="2281768"/>
            <a:ext cx="885825" cy="0"/>
          </a:xfrm>
          <a:prstGeom prst="straightConnector1">
            <a:avLst/>
          </a:prstGeom>
          <a:noFill/>
          <a:ln w="57150">
            <a:solidFill>
              <a:srgbClr val="003366"/>
            </a:solidFill>
            <a:round/>
            <a:headEnd/>
            <a:tailEnd/>
          </a:ln>
        </p:spPr>
      </p:cxnSp>
      <p:sp>
        <p:nvSpPr>
          <p:cNvPr id="163853" name="Rectangle 13"/>
          <p:cNvSpPr>
            <a:spLocks noChangeArrowheads="1"/>
          </p:cNvSpPr>
          <p:nvPr/>
        </p:nvSpPr>
        <p:spPr bwMode="auto">
          <a:xfrm>
            <a:off x="6181627" y="2738967"/>
            <a:ext cx="2133600" cy="990600"/>
          </a:xfrm>
          <a:prstGeom prst="rect">
            <a:avLst/>
          </a:prstGeom>
          <a:solidFill>
            <a:srgbClr val="FFFFFF"/>
          </a:solidFill>
          <a:ln w="28575">
            <a:solidFill>
              <a:srgbClr val="003366"/>
            </a:solidFill>
            <a:miter lim="800000"/>
            <a:headEnd/>
            <a:tailEnd/>
          </a:ln>
          <a:effectLst>
            <a:outerShdw dist="107763" dir="2700000" algn="ctr" rotWithShape="0">
              <a:schemeClr val="tx1">
                <a:lumMod val="75000"/>
                <a:lumOff val="25000"/>
              </a:schemeClr>
            </a:outerShdw>
          </a:effectLst>
        </p:spPr>
        <p:txBody>
          <a:bodyPr wrap="none" anchor="ctr"/>
          <a:lstStyle/>
          <a:p>
            <a:pPr algn="ctr" eaLnBrk="0" hangingPunct="0">
              <a:defRPr/>
            </a:pPr>
            <a:r>
              <a:rPr kumimoji="1" lang="en-US" sz="2400" dirty="0">
                <a:latin typeface="+mj-lt"/>
              </a:rPr>
              <a:t>Trailer</a:t>
            </a:r>
          </a:p>
          <a:p>
            <a:pPr algn="ctr" eaLnBrk="0" hangingPunct="0">
              <a:defRPr/>
            </a:pPr>
            <a:r>
              <a:rPr kumimoji="1" lang="en-US" sz="2400" dirty="0">
                <a:latin typeface="+mj-lt"/>
              </a:rPr>
              <a:t>(Footer)</a:t>
            </a:r>
          </a:p>
        </p:txBody>
      </p:sp>
      <p:cxnSp>
        <p:nvCxnSpPr>
          <p:cNvPr id="1034" name="AutoShape 14"/>
          <p:cNvCxnSpPr>
            <a:cxnSpLocks noChangeShapeType="1"/>
            <a:stCxn id="163848" idx="2"/>
            <a:endCxn id="163853" idx="0"/>
          </p:cNvCxnSpPr>
          <p:nvPr/>
        </p:nvCxnSpPr>
        <p:spPr bwMode="auto">
          <a:xfrm rot="16200000" flipH="1">
            <a:off x="5433914" y="910168"/>
            <a:ext cx="885825" cy="2743200"/>
          </a:xfrm>
          <a:prstGeom prst="bentConnector3">
            <a:avLst>
              <a:gd name="adj1" fmla="val 50000"/>
            </a:avLst>
          </a:prstGeom>
          <a:noFill/>
          <a:ln w="57150">
            <a:solidFill>
              <a:srgbClr val="003366"/>
            </a:solidFill>
            <a:miter lim="800000"/>
            <a:headEnd/>
            <a:tailEnd/>
          </a:ln>
        </p:spPr>
      </p:cxnSp>
      <p:sp>
        <p:nvSpPr>
          <p:cNvPr id="163856" name="Rectangle 16"/>
          <p:cNvSpPr>
            <a:spLocks noChangeArrowheads="1"/>
          </p:cNvSpPr>
          <p:nvPr/>
        </p:nvSpPr>
        <p:spPr bwMode="auto">
          <a:xfrm>
            <a:off x="695227" y="2738967"/>
            <a:ext cx="2133600" cy="990600"/>
          </a:xfrm>
          <a:prstGeom prst="rect">
            <a:avLst/>
          </a:prstGeom>
          <a:solidFill>
            <a:srgbClr val="FFFFFF"/>
          </a:solidFill>
          <a:ln w="28575">
            <a:solidFill>
              <a:srgbClr val="003366"/>
            </a:solidFill>
            <a:miter lim="800000"/>
            <a:headEnd/>
            <a:tailEnd/>
          </a:ln>
          <a:effectLst>
            <a:outerShdw dist="107763" dir="2700000" algn="ctr" rotWithShape="0">
              <a:schemeClr val="tx1">
                <a:lumMod val="75000"/>
                <a:lumOff val="25000"/>
              </a:schemeClr>
            </a:outerShdw>
          </a:effectLst>
        </p:spPr>
        <p:txBody>
          <a:bodyPr wrap="none" anchor="ctr"/>
          <a:lstStyle/>
          <a:p>
            <a:pPr algn="ctr" eaLnBrk="0" hangingPunct="0">
              <a:defRPr/>
            </a:pPr>
            <a:r>
              <a:rPr kumimoji="1" lang="en-US" sz="2400" dirty="0">
                <a:latin typeface="+mj-lt"/>
              </a:rPr>
              <a:t>Header</a:t>
            </a:r>
          </a:p>
        </p:txBody>
      </p:sp>
      <p:cxnSp>
        <p:nvCxnSpPr>
          <p:cNvPr id="1036" name="AutoShape 17"/>
          <p:cNvCxnSpPr>
            <a:cxnSpLocks noChangeShapeType="1"/>
            <a:stCxn id="163848" idx="2"/>
            <a:endCxn id="163856" idx="0"/>
          </p:cNvCxnSpPr>
          <p:nvPr/>
        </p:nvCxnSpPr>
        <p:spPr bwMode="auto">
          <a:xfrm rot="5400000">
            <a:off x="2690714" y="910168"/>
            <a:ext cx="885825" cy="2743200"/>
          </a:xfrm>
          <a:prstGeom prst="bentConnector3">
            <a:avLst>
              <a:gd name="adj1" fmla="val 50000"/>
            </a:avLst>
          </a:prstGeom>
          <a:noFill/>
          <a:ln w="57150">
            <a:solidFill>
              <a:srgbClr val="003366"/>
            </a:solidFill>
            <a:miter lim="800000"/>
            <a:headEnd/>
            <a:tailEnd/>
          </a:ln>
        </p:spPr>
      </p:cxnSp>
      <p:sp>
        <p:nvSpPr>
          <p:cNvPr id="163859" name="Rectangle 19"/>
          <p:cNvSpPr>
            <a:spLocks noChangeArrowheads="1"/>
          </p:cNvSpPr>
          <p:nvPr/>
        </p:nvSpPr>
        <p:spPr bwMode="auto">
          <a:xfrm>
            <a:off x="5191027" y="4262967"/>
            <a:ext cx="1447800" cy="533400"/>
          </a:xfrm>
          <a:prstGeom prst="rect">
            <a:avLst/>
          </a:prstGeom>
          <a:solidFill>
            <a:srgbClr val="FFFFFF"/>
          </a:solidFill>
          <a:ln w="28575">
            <a:solidFill>
              <a:srgbClr val="003366"/>
            </a:solidFill>
            <a:miter lim="800000"/>
            <a:headEnd/>
            <a:tailEnd/>
          </a:ln>
          <a:effectLst>
            <a:outerShdw dist="107763" dir="2700000" algn="ctr" rotWithShape="0">
              <a:schemeClr val="tx1">
                <a:lumMod val="75000"/>
                <a:lumOff val="25000"/>
              </a:schemeClr>
            </a:outerShdw>
          </a:effectLst>
        </p:spPr>
        <p:txBody>
          <a:bodyPr wrap="none" anchor="ctr"/>
          <a:lstStyle/>
          <a:p>
            <a:pPr algn="ctr" eaLnBrk="0" hangingPunct="0">
              <a:defRPr/>
            </a:pPr>
            <a:r>
              <a:rPr kumimoji="1" lang="en-US" sz="1800" dirty="0">
                <a:latin typeface="+mj-lt"/>
              </a:rPr>
              <a:t>Line Item</a:t>
            </a:r>
          </a:p>
        </p:txBody>
      </p:sp>
      <p:cxnSp>
        <p:nvCxnSpPr>
          <p:cNvPr id="1038" name="AutoShape 20"/>
          <p:cNvCxnSpPr>
            <a:cxnSpLocks noChangeShapeType="1"/>
            <a:stCxn id="163850" idx="2"/>
            <a:endCxn id="163859" idx="1"/>
          </p:cNvCxnSpPr>
          <p:nvPr/>
        </p:nvCxnSpPr>
        <p:spPr bwMode="auto">
          <a:xfrm rot="16200000" flipH="1">
            <a:off x="4448078" y="3801004"/>
            <a:ext cx="785812" cy="671513"/>
          </a:xfrm>
          <a:prstGeom prst="bentConnector2">
            <a:avLst/>
          </a:prstGeom>
          <a:noFill/>
          <a:ln w="57150">
            <a:solidFill>
              <a:srgbClr val="003366"/>
            </a:solidFill>
            <a:miter lim="800000"/>
            <a:headEnd/>
            <a:tailEnd/>
          </a:ln>
        </p:spPr>
      </p:cxnSp>
      <p:sp>
        <p:nvSpPr>
          <p:cNvPr id="163862" name="Rectangle 22"/>
          <p:cNvSpPr>
            <a:spLocks noChangeArrowheads="1"/>
          </p:cNvSpPr>
          <p:nvPr/>
        </p:nvSpPr>
        <p:spPr bwMode="auto">
          <a:xfrm>
            <a:off x="5191027" y="4948767"/>
            <a:ext cx="1447800" cy="533400"/>
          </a:xfrm>
          <a:prstGeom prst="rect">
            <a:avLst/>
          </a:prstGeom>
          <a:solidFill>
            <a:srgbClr val="FFFFFF"/>
          </a:solidFill>
          <a:ln w="28575">
            <a:solidFill>
              <a:srgbClr val="003366"/>
            </a:solidFill>
            <a:miter lim="800000"/>
            <a:headEnd/>
            <a:tailEnd/>
          </a:ln>
          <a:effectLst>
            <a:outerShdw dist="107763" dir="2700000" algn="ctr" rotWithShape="0">
              <a:schemeClr val="tx1">
                <a:lumMod val="75000"/>
                <a:lumOff val="25000"/>
              </a:schemeClr>
            </a:outerShdw>
          </a:effectLst>
        </p:spPr>
        <p:txBody>
          <a:bodyPr wrap="none" anchor="ctr"/>
          <a:lstStyle/>
          <a:p>
            <a:pPr algn="ctr" eaLnBrk="0" hangingPunct="0">
              <a:defRPr/>
            </a:pPr>
            <a:r>
              <a:rPr kumimoji="1" lang="en-US" sz="1800" dirty="0">
                <a:latin typeface="+mj-lt"/>
              </a:rPr>
              <a:t>Line Item</a:t>
            </a:r>
          </a:p>
        </p:txBody>
      </p:sp>
      <p:cxnSp>
        <p:nvCxnSpPr>
          <p:cNvPr id="1040" name="AutoShape 23"/>
          <p:cNvCxnSpPr>
            <a:cxnSpLocks noChangeShapeType="1"/>
            <a:stCxn id="163850" idx="2"/>
            <a:endCxn id="163862" idx="1"/>
          </p:cNvCxnSpPr>
          <p:nvPr/>
        </p:nvCxnSpPr>
        <p:spPr bwMode="auto">
          <a:xfrm rot="16200000" flipH="1">
            <a:off x="4105177" y="4129617"/>
            <a:ext cx="1485900" cy="685800"/>
          </a:xfrm>
          <a:prstGeom prst="bentConnector2">
            <a:avLst/>
          </a:prstGeom>
          <a:noFill/>
          <a:ln w="57150">
            <a:solidFill>
              <a:srgbClr val="003366"/>
            </a:solidFill>
            <a:miter lim="800000"/>
            <a:headEnd/>
            <a:tailEnd/>
          </a:ln>
        </p:spPr>
      </p:cxn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7608" name="Picture 8" descr="C:\Users\qgl\AppData\Local\Temp\SNAGHTML1430238.PNG"/>
          <p:cNvPicPr>
            <a:picLocks noChangeAspect="1" noChangeArrowheads="1"/>
          </p:cNvPicPr>
          <p:nvPr/>
        </p:nvPicPr>
        <p:blipFill>
          <a:blip r:embed="rId3" cstate="print"/>
          <a:srcRect/>
          <a:stretch>
            <a:fillRect/>
          </a:stretch>
        </p:blipFill>
        <p:spPr bwMode="auto">
          <a:xfrm>
            <a:off x="541655" y="957580"/>
            <a:ext cx="7648575" cy="5486400"/>
          </a:xfrm>
          <a:prstGeom prst="rect">
            <a:avLst/>
          </a:prstGeom>
          <a:noFill/>
        </p:spPr>
      </p:pic>
      <p:sp>
        <p:nvSpPr>
          <p:cNvPr id="6" name="Title 5"/>
          <p:cNvSpPr>
            <a:spLocks noGrp="1"/>
          </p:cNvSpPr>
          <p:nvPr>
            <p:ph type="title"/>
          </p:nvPr>
        </p:nvSpPr>
        <p:spPr/>
        <p:txBody>
          <a:bodyPr>
            <a:normAutofit/>
          </a:bodyPr>
          <a:lstStyle/>
          <a:p>
            <a:r>
              <a:rPr lang="en-US" dirty="0" smtClean="0"/>
              <a:t>Header Information</a:t>
            </a:r>
            <a:endParaRPr lang="en-US" dirty="0"/>
          </a:p>
        </p:txBody>
      </p:sp>
      <p:sp>
        <p:nvSpPr>
          <p:cNvPr id="5" name="Rectangle 4"/>
          <p:cNvSpPr/>
          <p:nvPr/>
        </p:nvSpPr>
        <p:spPr>
          <a:xfrm flipV="1">
            <a:off x="555584" y="4386802"/>
            <a:ext cx="7643536" cy="1942877"/>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ounded Rectangular Callout 11"/>
          <p:cNvSpPr/>
          <p:nvPr/>
        </p:nvSpPr>
        <p:spPr>
          <a:xfrm>
            <a:off x="5791200" y="3159760"/>
            <a:ext cx="2976880" cy="1219200"/>
          </a:xfrm>
          <a:prstGeom prst="wedgeRoundRectCallout">
            <a:avLst>
              <a:gd name="adj1" fmla="val -109969"/>
              <a:gd name="adj2" fmla="val 50732"/>
              <a:gd name="adj3" fmla="val 16667"/>
            </a:avLst>
          </a:prstGeom>
          <a:solidFill>
            <a:schemeClr val="accent1">
              <a:lumMod val="40000"/>
              <a:lumOff val="60000"/>
            </a:schemeClr>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75000"/>
                    <a:lumOff val="25000"/>
                  </a:schemeClr>
                </a:solidFill>
              </a:rPr>
              <a:t>Most of the fields default from settings in Sales Order Control and customer record</a:t>
            </a:r>
            <a:endParaRPr lang="en-US" sz="1800"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5556" name="Picture 4" descr="C:\Users\qgl\AppData\Local\Temp\SNAGHTML133c151.PNG"/>
          <p:cNvPicPr>
            <a:picLocks noChangeAspect="1" noChangeArrowheads="1"/>
          </p:cNvPicPr>
          <p:nvPr/>
        </p:nvPicPr>
        <p:blipFill>
          <a:blip r:embed="rId3" cstate="print"/>
          <a:srcRect/>
          <a:stretch>
            <a:fillRect/>
          </a:stretch>
        </p:blipFill>
        <p:spPr bwMode="auto">
          <a:xfrm>
            <a:off x="257175" y="824864"/>
            <a:ext cx="8886825" cy="5514976"/>
          </a:xfrm>
          <a:prstGeom prst="rect">
            <a:avLst/>
          </a:prstGeom>
          <a:noFill/>
        </p:spPr>
      </p:pic>
      <p:sp>
        <p:nvSpPr>
          <p:cNvPr id="5" name="Title 4"/>
          <p:cNvSpPr>
            <a:spLocks noGrp="1"/>
          </p:cNvSpPr>
          <p:nvPr>
            <p:ph type="title"/>
          </p:nvPr>
        </p:nvSpPr>
        <p:spPr/>
        <p:txBody>
          <a:bodyPr>
            <a:normAutofit/>
          </a:bodyPr>
          <a:lstStyle/>
          <a:p>
            <a:r>
              <a:rPr lang="en-US" dirty="0" smtClean="0"/>
              <a:t>Line Data</a:t>
            </a:r>
            <a:endParaRPr lang="en-US" dirty="0"/>
          </a:p>
        </p:txBody>
      </p:sp>
      <p:sp>
        <p:nvSpPr>
          <p:cNvPr id="7" name="Rectangle 6"/>
          <p:cNvSpPr/>
          <p:nvPr/>
        </p:nvSpPr>
        <p:spPr>
          <a:xfrm>
            <a:off x="729204" y="4745621"/>
            <a:ext cx="2720051" cy="300941"/>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ed Rectangular Callout 8"/>
          <p:cNvSpPr/>
          <p:nvPr/>
        </p:nvSpPr>
        <p:spPr>
          <a:xfrm>
            <a:off x="1066800" y="3261360"/>
            <a:ext cx="2915920" cy="751840"/>
          </a:xfrm>
          <a:prstGeom prst="wedgeRoundRectCallout">
            <a:avLst>
              <a:gd name="adj1" fmla="val 8025"/>
              <a:gd name="adj2" fmla="val 140191"/>
              <a:gd name="adj3" fmla="val 16667"/>
            </a:avLst>
          </a:prstGeom>
          <a:solidFill>
            <a:schemeClr val="accent1">
              <a:lumMod val="40000"/>
              <a:lumOff val="60000"/>
            </a:schemeClr>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75000"/>
                    <a:lumOff val="25000"/>
                  </a:schemeClr>
                </a:solidFill>
              </a:rPr>
              <a:t>General  allocation set in Sales Order Control</a:t>
            </a:r>
            <a:endParaRPr lang="en-US" sz="1800"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3508" name="Picture 4" descr="C:\Users\qgl\AppData\Local\Temp\SNAGHTML137a7aa.PNG"/>
          <p:cNvPicPr>
            <a:picLocks noChangeAspect="1" noChangeArrowheads="1"/>
          </p:cNvPicPr>
          <p:nvPr/>
        </p:nvPicPr>
        <p:blipFill>
          <a:blip r:embed="rId3" cstate="print"/>
          <a:srcRect/>
          <a:stretch>
            <a:fillRect/>
          </a:stretch>
        </p:blipFill>
        <p:spPr bwMode="auto">
          <a:xfrm>
            <a:off x="450214" y="815974"/>
            <a:ext cx="7946433" cy="5564505"/>
          </a:xfrm>
          <a:prstGeom prst="rect">
            <a:avLst/>
          </a:prstGeom>
          <a:noFill/>
        </p:spPr>
      </p:pic>
      <p:sp>
        <p:nvSpPr>
          <p:cNvPr id="5" name="Title 4"/>
          <p:cNvSpPr>
            <a:spLocks noGrp="1"/>
          </p:cNvSpPr>
          <p:nvPr>
            <p:ph type="title"/>
          </p:nvPr>
        </p:nvSpPr>
        <p:spPr/>
        <p:txBody>
          <a:bodyPr>
            <a:normAutofit/>
          </a:bodyPr>
          <a:lstStyle/>
          <a:p>
            <a:r>
              <a:rPr lang="en-US" dirty="0" smtClean="0"/>
              <a:t>Trailer Information</a:t>
            </a:r>
            <a:endParaRPr lang="en-US" dirty="0"/>
          </a:p>
        </p:txBody>
      </p:sp>
      <p:sp>
        <p:nvSpPr>
          <p:cNvPr id="4" name="Rectangle 3"/>
          <p:cNvSpPr/>
          <p:nvPr/>
        </p:nvSpPr>
        <p:spPr>
          <a:xfrm>
            <a:off x="3266761" y="5899102"/>
            <a:ext cx="990279" cy="308658"/>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Rounded Rectangular Callout 5"/>
          <p:cNvSpPr/>
          <p:nvPr/>
        </p:nvSpPr>
        <p:spPr>
          <a:xfrm>
            <a:off x="4378960" y="4338320"/>
            <a:ext cx="2214880" cy="751840"/>
          </a:xfrm>
          <a:prstGeom prst="wedgeRoundRectCallout">
            <a:avLst>
              <a:gd name="adj1" fmla="val -53648"/>
              <a:gd name="adj2" fmla="val 163164"/>
              <a:gd name="adj3" fmla="val 16667"/>
            </a:avLst>
          </a:prstGeom>
          <a:solidFill>
            <a:schemeClr val="accent1">
              <a:lumMod val="40000"/>
              <a:lumOff val="60000"/>
            </a:schemeClr>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75000"/>
                    <a:lumOff val="25000"/>
                  </a:schemeClr>
                </a:solidFill>
              </a:rPr>
              <a:t>Defaults from the customer record</a:t>
            </a:r>
            <a:endParaRPr lang="en-US" sz="1800" dirty="0">
              <a:solidFill>
                <a:schemeClr val="tx1">
                  <a:lumMod val="75000"/>
                  <a:lumOff val="25000"/>
                </a:schemeClr>
              </a:solidFill>
            </a:endParaRPr>
          </a:p>
        </p:txBody>
      </p:sp>
      <p:sp>
        <p:nvSpPr>
          <p:cNvPr id="7" name="Rectangle 6"/>
          <p:cNvSpPr/>
          <p:nvPr/>
        </p:nvSpPr>
        <p:spPr>
          <a:xfrm>
            <a:off x="665801" y="5452062"/>
            <a:ext cx="1508439" cy="308658"/>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ectangle 7"/>
          <p:cNvSpPr/>
          <p:nvPr/>
        </p:nvSpPr>
        <p:spPr>
          <a:xfrm>
            <a:off x="858841" y="4253182"/>
            <a:ext cx="1508439" cy="308658"/>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idx="1"/>
          </p:nvPr>
        </p:nvSpPr>
        <p:spPr/>
        <p:txBody>
          <a:bodyPr/>
          <a:lstStyle/>
          <a:p>
            <a:r>
              <a:rPr lang="en-US" dirty="0" smtClean="0"/>
              <a:t>The system verifies customer credit when  creating an order. The order is on hold if:</a:t>
            </a:r>
          </a:p>
          <a:p>
            <a:pPr lvl="1">
              <a:spcBef>
                <a:spcPts val="1800"/>
              </a:spcBef>
            </a:pPr>
            <a:r>
              <a:rPr lang="en-US" dirty="0" smtClean="0"/>
              <a:t>Hold Orders Over Credit Limit is set to Yes in Sales Order Accounting Control; and</a:t>
            </a:r>
          </a:p>
          <a:p>
            <a:pPr lvl="1">
              <a:spcBef>
                <a:spcPts val="1800"/>
              </a:spcBef>
            </a:pPr>
            <a:r>
              <a:rPr lang="en-US" dirty="0" smtClean="0"/>
              <a:t> The customer has reached the credit limit set in Customer Credit Limit Maintain</a:t>
            </a:r>
          </a:p>
        </p:txBody>
      </p:sp>
      <p:sp>
        <p:nvSpPr>
          <p:cNvPr id="5" name="Title 4"/>
          <p:cNvSpPr>
            <a:spLocks noGrp="1"/>
          </p:cNvSpPr>
          <p:nvPr>
            <p:ph type="title"/>
          </p:nvPr>
        </p:nvSpPr>
        <p:spPr/>
        <p:txBody>
          <a:bodyPr>
            <a:normAutofit/>
          </a:bodyPr>
          <a:lstStyle/>
          <a:p>
            <a:r>
              <a:rPr lang="en-US" dirty="0" smtClean="0"/>
              <a:t>Verifying Credit</a:t>
            </a: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To remove a credit hold from a order, you can clear the Action Status using any of the following programs:</a:t>
            </a:r>
          </a:p>
          <a:p>
            <a:pPr lvl="1">
              <a:spcBef>
                <a:spcPts val="1800"/>
              </a:spcBef>
            </a:pPr>
            <a:r>
              <a:rPr lang="en-US" dirty="0" smtClean="0"/>
              <a:t>Sales Order Credit Maintenance</a:t>
            </a:r>
          </a:p>
          <a:p>
            <a:pPr lvl="1">
              <a:spcBef>
                <a:spcPts val="1800"/>
              </a:spcBef>
            </a:pPr>
            <a:r>
              <a:rPr lang="en-US" dirty="0" smtClean="0"/>
              <a:t>Sales Order Auto Credit Approval</a:t>
            </a:r>
          </a:p>
          <a:p>
            <a:pPr lvl="1">
              <a:spcBef>
                <a:spcPts val="1800"/>
              </a:spcBef>
            </a:pPr>
            <a:r>
              <a:rPr lang="en-US" dirty="0" smtClean="0"/>
              <a:t>Sales Order Auto Credit Hold</a:t>
            </a:r>
          </a:p>
          <a:p>
            <a:endParaRPr lang="en-US" dirty="0"/>
          </a:p>
        </p:txBody>
      </p:sp>
      <p:sp>
        <p:nvSpPr>
          <p:cNvPr id="3" name="Title 2"/>
          <p:cNvSpPr>
            <a:spLocks noGrp="1"/>
          </p:cNvSpPr>
          <p:nvPr>
            <p:ph type="title"/>
          </p:nvPr>
        </p:nvSpPr>
        <p:spPr/>
        <p:txBody>
          <a:bodyPr/>
          <a:lstStyle/>
          <a:p>
            <a:r>
              <a:rPr lang="en-GB" dirty="0" smtClean="0"/>
              <a:t>Verifying Credit (Continued)</a:t>
            </a:r>
            <a:endParaRPr 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9410" name="Picture 2" descr="C:\Users\qgl\AppData\Local\Temp\SNAGHTML144cd05.PNG"/>
          <p:cNvPicPr>
            <a:picLocks noChangeAspect="1" noChangeArrowheads="1"/>
          </p:cNvPicPr>
          <p:nvPr/>
        </p:nvPicPr>
        <p:blipFill>
          <a:blip r:embed="rId3" cstate="print"/>
          <a:srcRect/>
          <a:stretch>
            <a:fillRect/>
          </a:stretch>
        </p:blipFill>
        <p:spPr bwMode="auto">
          <a:xfrm>
            <a:off x="724535" y="1034415"/>
            <a:ext cx="5625465" cy="5347664"/>
          </a:xfrm>
          <a:prstGeom prst="rect">
            <a:avLst/>
          </a:prstGeom>
          <a:noFill/>
        </p:spPr>
      </p:pic>
      <p:sp>
        <p:nvSpPr>
          <p:cNvPr id="5" name="Title 4"/>
          <p:cNvSpPr>
            <a:spLocks noGrp="1"/>
          </p:cNvSpPr>
          <p:nvPr>
            <p:ph type="title"/>
          </p:nvPr>
        </p:nvSpPr>
        <p:spPr/>
        <p:txBody>
          <a:bodyPr>
            <a:normAutofit/>
          </a:bodyPr>
          <a:lstStyle/>
          <a:p>
            <a:r>
              <a:rPr lang="en-US" dirty="0" smtClean="0"/>
              <a:t>Maintaining Sales Order Credit</a:t>
            </a:r>
            <a:endParaRPr lang="en-US" dirty="0"/>
          </a:p>
        </p:txBody>
      </p:sp>
      <p:sp>
        <p:nvSpPr>
          <p:cNvPr id="7" name="Rectangle 6"/>
          <p:cNvSpPr/>
          <p:nvPr/>
        </p:nvSpPr>
        <p:spPr>
          <a:xfrm>
            <a:off x="987320" y="5426470"/>
            <a:ext cx="1524386" cy="300555"/>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Rounded Rectangular Callout 13"/>
          <p:cNvSpPr/>
          <p:nvPr/>
        </p:nvSpPr>
        <p:spPr>
          <a:xfrm>
            <a:off x="2622695" y="3593682"/>
            <a:ext cx="3801254" cy="850996"/>
          </a:xfrm>
          <a:prstGeom prst="wedgeRoundRectCallout">
            <a:avLst>
              <a:gd name="adj1" fmla="val -64865"/>
              <a:gd name="adj2" fmla="val 163706"/>
              <a:gd name="adj3" fmla="val 16667"/>
            </a:avLst>
          </a:prstGeom>
          <a:solidFill>
            <a:schemeClr val="accent1">
              <a:lumMod val="40000"/>
              <a:lumOff val="60000"/>
            </a:schemeClr>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75000"/>
                    <a:lumOff val="25000"/>
                  </a:schemeClr>
                </a:solidFill>
              </a:rPr>
              <a:t>Clear the Action Status to remove the credit hold</a:t>
            </a:r>
            <a:endParaRPr lang="en-US" sz="1800"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a:bodyPr>
          <a:lstStyle/>
          <a:p>
            <a:pPr marL="514350" indent="-514350"/>
            <a:r>
              <a:rPr lang="en-US" dirty="0" smtClean="0"/>
              <a:t>Only confirmed lines can be allocated, shipped, and considered as demand by MRP.</a:t>
            </a:r>
          </a:p>
          <a:p>
            <a:pPr marL="514350" indent="-514350"/>
            <a:endParaRPr lang="en-US" dirty="0" smtClean="0"/>
          </a:p>
          <a:p>
            <a:pPr marL="514350" indent="-514350"/>
            <a:r>
              <a:rPr lang="en-US" dirty="0" smtClean="0"/>
              <a:t>You can confirm lines in two ways: </a:t>
            </a:r>
          </a:p>
          <a:p>
            <a:pPr marL="914400" lvl="1" indent="-514350"/>
            <a:r>
              <a:rPr lang="en-US" dirty="0" smtClean="0"/>
              <a:t>Use Sales Order Confirmation</a:t>
            </a:r>
          </a:p>
          <a:p>
            <a:pPr marL="914400" lvl="1" indent="-514350"/>
            <a:r>
              <a:rPr lang="en-US" dirty="0" smtClean="0"/>
              <a:t>Use Sales Order Maintenance </a:t>
            </a:r>
          </a:p>
          <a:p>
            <a:pPr marL="914400" lvl="1" indent="-514350"/>
            <a:endParaRPr lang="en-US" dirty="0" smtClean="0"/>
          </a:p>
          <a:p>
            <a:pPr marL="514350" indent="-514350"/>
            <a:r>
              <a:rPr lang="en-US" dirty="0" smtClean="0"/>
              <a:t>A confirmed order cannot be changed back to unconfirmed.</a:t>
            </a:r>
          </a:p>
          <a:p>
            <a:pPr marL="514350" indent="-514350">
              <a:buNone/>
            </a:pPr>
            <a:endParaRPr lang="en-US" dirty="0"/>
          </a:p>
        </p:txBody>
      </p:sp>
      <p:sp>
        <p:nvSpPr>
          <p:cNvPr id="5" name="Title 4"/>
          <p:cNvSpPr>
            <a:spLocks noGrp="1"/>
          </p:cNvSpPr>
          <p:nvPr>
            <p:ph type="title"/>
          </p:nvPr>
        </p:nvSpPr>
        <p:spPr/>
        <p:txBody>
          <a:bodyPr>
            <a:normAutofit/>
          </a:bodyPr>
          <a:lstStyle/>
          <a:p>
            <a:r>
              <a:rPr lang="en-US" dirty="0" smtClean="0"/>
              <a:t>Confirming a Sales Order</a:t>
            </a:r>
            <a:endParaRPr lang="en-US"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0194" name="Picture 2" descr="C:\Users\qgl\AppData\Local\Temp\SNAGHTMLf8ed173.PNG"/>
          <p:cNvPicPr>
            <a:picLocks noChangeAspect="1" noChangeArrowheads="1"/>
          </p:cNvPicPr>
          <p:nvPr/>
        </p:nvPicPr>
        <p:blipFill>
          <a:blip r:embed="rId3" cstate="print"/>
          <a:srcRect/>
          <a:stretch>
            <a:fillRect/>
          </a:stretch>
        </p:blipFill>
        <p:spPr bwMode="auto">
          <a:xfrm>
            <a:off x="745883" y="849774"/>
            <a:ext cx="6430421" cy="5146805"/>
          </a:xfrm>
          <a:prstGeom prst="rect">
            <a:avLst/>
          </a:prstGeom>
          <a:noFill/>
        </p:spPr>
      </p:pic>
      <p:sp>
        <p:nvSpPr>
          <p:cNvPr id="5" name="Title 4"/>
          <p:cNvSpPr>
            <a:spLocks noGrp="1"/>
          </p:cNvSpPr>
          <p:nvPr>
            <p:ph type="title"/>
          </p:nvPr>
        </p:nvSpPr>
        <p:spPr/>
        <p:txBody>
          <a:bodyPr>
            <a:normAutofit/>
          </a:bodyPr>
          <a:lstStyle/>
          <a:p>
            <a:r>
              <a:rPr lang="en-US" dirty="0" smtClean="0"/>
              <a:t>Using Sales Order Confirm</a:t>
            </a:r>
            <a:endParaRPr lang="en-US"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4290" name="Picture 2" descr="C:\Users\qgl\AppData\Local\Temp\SNAGHTMLf90fbcd.PNG"/>
          <p:cNvPicPr>
            <a:picLocks noChangeAspect="1" noChangeArrowheads="1"/>
          </p:cNvPicPr>
          <p:nvPr/>
        </p:nvPicPr>
        <p:blipFill>
          <a:blip r:embed="rId3" cstate="print"/>
          <a:srcRect/>
          <a:stretch>
            <a:fillRect/>
          </a:stretch>
        </p:blipFill>
        <p:spPr bwMode="auto">
          <a:xfrm>
            <a:off x="907930" y="881383"/>
            <a:ext cx="6187351" cy="4843242"/>
          </a:xfrm>
          <a:prstGeom prst="rect">
            <a:avLst/>
          </a:prstGeom>
          <a:noFill/>
        </p:spPr>
      </p:pic>
      <p:sp>
        <p:nvSpPr>
          <p:cNvPr id="5" name="Title 4"/>
          <p:cNvSpPr>
            <a:spLocks noGrp="1"/>
          </p:cNvSpPr>
          <p:nvPr>
            <p:ph type="title"/>
          </p:nvPr>
        </p:nvSpPr>
        <p:spPr/>
        <p:txBody>
          <a:bodyPr>
            <a:normAutofit/>
          </a:bodyPr>
          <a:lstStyle/>
          <a:p>
            <a:r>
              <a:rPr lang="en-US" dirty="0" smtClean="0"/>
              <a:t>Printing a Sales Order</a:t>
            </a:r>
            <a:endParaRPr lang="en-US" dirty="0"/>
          </a:p>
        </p:txBody>
      </p:sp>
      <p:sp>
        <p:nvSpPr>
          <p:cNvPr id="7" name="Rectangle 6"/>
          <p:cNvSpPr/>
          <p:nvPr/>
        </p:nvSpPr>
        <p:spPr>
          <a:xfrm>
            <a:off x="2597359" y="5237287"/>
            <a:ext cx="748625" cy="29464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Rounded Rectangular Callout 13"/>
          <p:cNvSpPr/>
          <p:nvPr/>
        </p:nvSpPr>
        <p:spPr>
          <a:xfrm>
            <a:off x="4376902" y="4822399"/>
            <a:ext cx="4248938" cy="751840"/>
          </a:xfrm>
          <a:prstGeom prst="wedgeRoundRectCallout">
            <a:avLst>
              <a:gd name="adj1" fmla="val -80350"/>
              <a:gd name="adj2" fmla="val 23975"/>
              <a:gd name="adj3" fmla="val 16667"/>
            </a:avLst>
          </a:prstGeom>
          <a:solidFill>
            <a:schemeClr val="accent1">
              <a:lumMod val="40000"/>
              <a:lumOff val="60000"/>
            </a:schemeClr>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75000"/>
                    <a:lumOff val="25000"/>
                  </a:schemeClr>
                </a:solidFill>
              </a:rPr>
              <a:t>Run the program in Update mode</a:t>
            </a:r>
            <a:endParaRPr lang="en-US" sz="1800" dirty="0">
              <a:solidFill>
                <a:schemeClr val="tx1">
                  <a:lumMod val="75000"/>
                  <a:lumOff val="25000"/>
                </a:schemeClr>
              </a:solidFill>
            </a:endParaRPr>
          </a:p>
        </p:txBody>
      </p:sp>
      <p:sp>
        <p:nvSpPr>
          <p:cNvPr id="10" name="Rectangle 9"/>
          <p:cNvSpPr/>
          <p:nvPr/>
        </p:nvSpPr>
        <p:spPr>
          <a:xfrm>
            <a:off x="1700579" y="3901440"/>
            <a:ext cx="1676399" cy="28448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Rounded Rectangular Callout 10"/>
          <p:cNvSpPr/>
          <p:nvPr/>
        </p:nvSpPr>
        <p:spPr>
          <a:xfrm>
            <a:off x="4919241" y="2743200"/>
            <a:ext cx="3044141" cy="1250065"/>
          </a:xfrm>
          <a:prstGeom prst="wedgeRoundRectCallout">
            <a:avLst>
              <a:gd name="adj1" fmla="val -100845"/>
              <a:gd name="adj2" fmla="val 51563"/>
              <a:gd name="adj3" fmla="val 16667"/>
            </a:avLst>
          </a:prstGeom>
          <a:solidFill>
            <a:schemeClr val="accent1">
              <a:lumMod val="40000"/>
              <a:lumOff val="60000"/>
            </a:schemeClr>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75000"/>
                    <a:lumOff val="25000"/>
                  </a:schemeClr>
                </a:solidFill>
              </a:rPr>
              <a:t>Specify whether the order trailer amounts print on the formal SO document.</a:t>
            </a:r>
            <a:endParaRPr lang="en-US" sz="1800"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dirty="0" smtClean="0"/>
              <a:t>QAD EE Quote-to-Cash Functions</a:t>
            </a:r>
          </a:p>
        </p:txBody>
      </p:sp>
      <p:pic>
        <p:nvPicPr>
          <p:cNvPr id="357377" name="Picture 1"/>
          <p:cNvPicPr>
            <a:picLocks noChangeAspect="1" noChangeArrowheads="1"/>
          </p:cNvPicPr>
          <p:nvPr/>
        </p:nvPicPr>
        <p:blipFill>
          <a:blip r:embed="rId3" cstate="print"/>
          <a:srcRect/>
          <a:stretch>
            <a:fillRect/>
          </a:stretch>
        </p:blipFill>
        <p:spPr bwMode="auto">
          <a:xfrm>
            <a:off x="58853" y="908049"/>
            <a:ext cx="9008947" cy="4601211"/>
          </a:xfrm>
          <a:prstGeom prst="rect">
            <a:avLst/>
          </a:prstGeom>
          <a:noFill/>
          <a:ln w="9525">
            <a:noFill/>
            <a:miter lim="800000"/>
            <a:headEnd/>
            <a:tailEnd/>
          </a:ln>
        </p:spPr>
      </p:pic>
      <p:sp>
        <p:nvSpPr>
          <p:cNvPr id="95" name="Oval 94"/>
          <p:cNvSpPr/>
          <p:nvPr/>
        </p:nvSpPr>
        <p:spPr>
          <a:xfrm>
            <a:off x="4114800" y="2243328"/>
            <a:ext cx="896112" cy="566928"/>
          </a:xfrm>
          <a:prstGeom prst="ellipse">
            <a:avLst/>
          </a:prstGeom>
          <a:noFill/>
          <a:ln w="44450">
            <a:solidFill>
              <a:srgbClr val="0070C0"/>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6" name="Oval 95"/>
          <p:cNvSpPr/>
          <p:nvPr/>
        </p:nvSpPr>
        <p:spPr>
          <a:xfrm>
            <a:off x="5120640" y="2926080"/>
            <a:ext cx="896112" cy="566928"/>
          </a:xfrm>
          <a:prstGeom prst="ellipse">
            <a:avLst/>
          </a:prstGeom>
          <a:noFill/>
          <a:ln w="4445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7" name="Oval 96"/>
          <p:cNvSpPr/>
          <p:nvPr/>
        </p:nvSpPr>
        <p:spPr>
          <a:xfrm>
            <a:off x="4108704" y="3596640"/>
            <a:ext cx="896112" cy="566928"/>
          </a:xfrm>
          <a:prstGeom prst="ellipse">
            <a:avLst/>
          </a:prstGeom>
          <a:noFill/>
          <a:ln w="4445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2" name="Oval 101"/>
          <p:cNvSpPr/>
          <p:nvPr/>
        </p:nvSpPr>
        <p:spPr>
          <a:xfrm>
            <a:off x="2078736" y="3602736"/>
            <a:ext cx="896112" cy="566928"/>
          </a:xfrm>
          <a:prstGeom prst="ellipse">
            <a:avLst/>
          </a:prstGeom>
          <a:noFill/>
          <a:ln w="44450">
            <a:solidFill>
              <a:srgbClr val="0070C0"/>
            </a:solidFill>
            <a:prstDash val="dash"/>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3" name="Oval 102"/>
          <p:cNvSpPr/>
          <p:nvPr/>
        </p:nvSpPr>
        <p:spPr>
          <a:xfrm>
            <a:off x="4108704" y="4949952"/>
            <a:ext cx="896112" cy="566928"/>
          </a:xfrm>
          <a:prstGeom prst="ellipse">
            <a:avLst/>
          </a:prstGeom>
          <a:noFill/>
          <a:ln w="4445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4" name="Oval 103"/>
          <p:cNvSpPr/>
          <p:nvPr/>
        </p:nvSpPr>
        <p:spPr>
          <a:xfrm>
            <a:off x="5132832" y="4956048"/>
            <a:ext cx="896112" cy="566928"/>
          </a:xfrm>
          <a:prstGeom prst="ellipse">
            <a:avLst/>
          </a:prstGeom>
          <a:noFill/>
          <a:ln w="4445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06" name="Shape 105"/>
          <p:cNvCxnSpPr>
            <a:stCxn id="95" idx="6"/>
            <a:endCxn id="96" idx="0"/>
          </p:cNvCxnSpPr>
          <p:nvPr/>
        </p:nvCxnSpPr>
        <p:spPr>
          <a:xfrm>
            <a:off x="5010912" y="2526792"/>
            <a:ext cx="557784" cy="399288"/>
          </a:xfrm>
          <a:prstGeom prst="bentConnector2">
            <a:avLst/>
          </a:prstGeom>
          <a:ln w="44450">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08" name="Straight Arrow Connector 107"/>
          <p:cNvCxnSpPr>
            <a:stCxn id="102" idx="6"/>
            <a:endCxn id="97" idx="2"/>
          </p:cNvCxnSpPr>
          <p:nvPr/>
        </p:nvCxnSpPr>
        <p:spPr>
          <a:xfrm flipV="1">
            <a:off x="2974848" y="3880104"/>
            <a:ext cx="1133856" cy="6096"/>
          </a:xfrm>
          <a:prstGeom prst="straightConnector1">
            <a:avLst/>
          </a:prstGeom>
          <a:ln w="44450">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10" name="Straight Arrow Connector 109"/>
          <p:cNvCxnSpPr>
            <a:stCxn id="96" idx="4"/>
            <a:endCxn id="104" idx="0"/>
          </p:cNvCxnSpPr>
          <p:nvPr/>
        </p:nvCxnSpPr>
        <p:spPr>
          <a:xfrm>
            <a:off x="5568696" y="3493008"/>
            <a:ext cx="12192" cy="1463040"/>
          </a:xfrm>
          <a:prstGeom prst="straightConnector1">
            <a:avLst/>
          </a:prstGeom>
          <a:ln w="44450">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12" name="Straight Connector 111"/>
          <p:cNvCxnSpPr>
            <a:stCxn id="97" idx="6"/>
          </p:cNvCxnSpPr>
          <p:nvPr/>
        </p:nvCxnSpPr>
        <p:spPr>
          <a:xfrm flipV="1">
            <a:off x="5004816" y="3878580"/>
            <a:ext cx="588264" cy="1524"/>
          </a:xfrm>
          <a:prstGeom prst="line">
            <a:avLst/>
          </a:prstGeom>
          <a:ln w="44450">
            <a:solidFill>
              <a:srgbClr val="0070C0"/>
            </a:solidFill>
          </a:ln>
          <a:effectLst/>
        </p:spPr>
        <p:style>
          <a:lnRef idx="2">
            <a:schemeClr val="accent1"/>
          </a:lnRef>
          <a:fillRef idx="0">
            <a:schemeClr val="accent1"/>
          </a:fillRef>
          <a:effectRef idx="1">
            <a:schemeClr val="accent1"/>
          </a:effectRef>
          <a:fontRef idx="minor">
            <a:schemeClr val="tx1"/>
          </a:fontRef>
        </p:style>
      </p:cxnSp>
      <p:cxnSp>
        <p:nvCxnSpPr>
          <p:cNvPr id="114" name="Straight Arrow Connector 113"/>
          <p:cNvCxnSpPr>
            <a:stCxn id="104" idx="2"/>
            <a:endCxn id="103" idx="6"/>
          </p:cNvCxnSpPr>
          <p:nvPr/>
        </p:nvCxnSpPr>
        <p:spPr>
          <a:xfrm flipH="1" flipV="1">
            <a:off x="5004816" y="5233416"/>
            <a:ext cx="128016" cy="6096"/>
          </a:xfrm>
          <a:prstGeom prst="straightConnector1">
            <a:avLst/>
          </a:prstGeom>
          <a:ln w="22225">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sp>
        <p:nvSpPr>
          <p:cNvPr id="36" name="Rectangle 35"/>
          <p:cNvSpPr/>
          <p:nvPr/>
        </p:nvSpPr>
        <p:spPr>
          <a:xfrm>
            <a:off x="635242" y="992853"/>
            <a:ext cx="1882247" cy="369332"/>
          </a:xfrm>
          <a:prstGeom prst="rect">
            <a:avLst/>
          </a:prstGeom>
        </p:spPr>
        <p:txBody>
          <a:bodyPr wrap="none">
            <a:spAutoFit/>
          </a:bodyPr>
          <a:lstStyle/>
          <a:p>
            <a:r>
              <a:rPr lang="en-US" sz="1800" dirty="0" smtClean="0">
                <a:solidFill>
                  <a:srgbClr val="0070C0"/>
                </a:solidFill>
              </a:rPr>
              <a:t>Quote-to-Cash</a:t>
            </a:r>
            <a:endParaRPr lang="en-US" sz="1800" dirty="0">
              <a:solidFill>
                <a:srgbClr val="0070C0"/>
              </a:solidFill>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1220" name="Picture 4" descr="C:\Users\qgl\AppData\Local\Temp\SNAGHTML14b4dc8.PNG"/>
          <p:cNvPicPr>
            <a:picLocks noChangeAspect="1" noChangeArrowheads="1"/>
          </p:cNvPicPr>
          <p:nvPr/>
        </p:nvPicPr>
        <p:blipFill>
          <a:blip r:embed="rId3" cstate="print"/>
          <a:srcRect/>
          <a:stretch>
            <a:fillRect/>
          </a:stretch>
        </p:blipFill>
        <p:spPr bwMode="auto">
          <a:xfrm>
            <a:off x="1019175" y="3614737"/>
            <a:ext cx="7068185" cy="3341824"/>
          </a:xfrm>
          <a:prstGeom prst="rect">
            <a:avLst/>
          </a:prstGeom>
          <a:noFill/>
        </p:spPr>
      </p:pic>
      <p:pic>
        <p:nvPicPr>
          <p:cNvPr id="521218" name="Picture 2" descr="C:\Users\qgl\AppData\Local\Temp\SNAGHTML1498cda.PNG"/>
          <p:cNvPicPr>
            <a:picLocks noChangeAspect="1" noChangeArrowheads="1"/>
          </p:cNvPicPr>
          <p:nvPr/>
        </p:nvPicPr>
        <p:blipFill>
          <a:blip r:embed="rId4" cstate="print"/>
          <a:srcRect/>
          <a:stretch>
            <a:fillRect/>
          </a:stretch>
        </p:blipFill>
        <p:spPr bwMode="auto">
          <a:xfrm>
            <a:off x="541655" y="813435"/>
            <a:ext cx="6509385" cy="2945168"/>
          </a:xfrm>
          <a:prstGeom prst="rect">
            <a:avLst/>
          </a:prstGeom>
          <a:noFill/>
        </p:spPr>
      </p:pic>
      <p:sp>
        <p:nvSpPr>
          <p:cNvPr id="5" name="Title 4"/>
          <p:cNvSpPr>
            <a:spLocks noGrp="1"/>
          </p:cNvSpPr>
          <p:nvPr>
            <p:ph type="title"/>
          </p:nvPr>
        </p:nvSpPr>
        <p:spPr/>
        <p:txBody>
          <a:bodyPr>
            <a:normAutofit/>
          </a:bodyPr>
          <a:lstStyle/>
          <a:p>
            <a:r>
              <a:rPr lang="en-US" dirty="0" smtClean="0"/>
              <a:t>Allocating a Sales Order</a:t>
            </a:r>
            <a:endParaRPr lang="en-US" dirty="0"/>
          </a:p>
        </p:txBody>
      </p:sp>
      <p:sp>
        <p:nvSpPr>
          <p:cNvPr id="8" name="Rectangle 7"/>
          <p:cNvSpPr/>
          <p:nvPr/>
        </p:nvSpPr>
        <p:spPr>
          <a:xfrm>
            <a:off x="1381759" y="6004560"/>
            <a:ext cx="1076961" cy="29464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ectangle 6"/>
          <p:cNvSpPr/>
          <p:nvPr/>
        </p:nvSpPr>
        <p:spPr>
          <a:xfrm>
            <a:off x="2421295" y="3103045"/>
            <a:ext cx="748625" cy="300555"/>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Rectangle 12"/>
          <p:cNvSpPr/>
          <p:nvPr/>
        </p:nvSpPr>
        <p:spPr>
          <a:xfrm>
            <a:off x="3144841" y="6451600"/>
            <a:ext cx="1051239" cy="28448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Rounded Rectangular Callout 13"/>
          <p:cNvSpPr/>
          <p:nvPr/>
        </p:nvSpPr>
        <p:spPr>
          <a:xfrm>
            <a:off x="4343851" y="5536685"/>
            <a:ext cx="2712720" cy="751840"/>
          </a:xfrm>
          <a:prstGeom prst="wedgeRoundRectCallout">
            <a:avLst>
              <a:gd name="adj1" fmla="val -50355"/>
              <a:gd name="adj2" fmla="val 98179"/>
              <a:gd name="adj3" fmla="val 16667"/>
            </a:avLst>
          </a:prstGeom>
          <a:solidFill>
            <a:schemeClr val="accent1">
              <a:lumMod val="40000"/>
              <a:lumOff val="60000"/>
            </a:schemeClr>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75000"/>
                    <a:lumOff val="25000"/>
                  </a:schemeClr>
                </a:solidFill>
              </a:rPr>
              <a:t>Cancel the previous allocation</a:t>
            </a:r>
            <a:endParaRPr lang="en-US" sz="1800"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9170" name="Picture 2" descr="C:\Users\qgl\AppData\Local\Temp\SNAGHTML14dbea3.PNG"/>
          <p:cNvPicPr>
            <a:picLocks noChangeAspect="1" noChangeArrowheads="1"/>
          </p:cNvPicPr>
          <p:nvPr/>
        </p:nvPicPr>
        <p:blipFill>
          <a:blip r:embed="rId3" cstate="print"/>
          <a:srcRect/>
          <a:stretch>
            <a:fillRect/>
          </a:stretch>
        </p:blipFill>
        <p:spPr bwMode="auto">
          <a:xfrm>
            <a:off x="633095" y="1120140"/>
            <a:ext cx="6702425" cy="4250065"/>
          </a:xfrm>
          <a:prstGeom prst="rect">
            <a:avLst/>
          </a:prstGeom>
          <a:noFill/>
        </p:spPr>
      </p:pic>
      <p:sp>
        <p:nvSpPr>
          <p:cNvPr id="5" name="Title 4"/>
          <p:cNvSpPr>
            <a:spLocks noGrp="1"/>
          </p:cNvSpPr>
          <p:nvPr>
            <p:ph type="title"/>
          </p:nvPr>
        </p:nvSpPr>
        <p:spPr/>
        <p:txBody>
          <a:bodyPr>
            <a:normAutofit/>
          </a:bodyPr>
          <a:lstStyle/>
          <a:p>
            <a:r>
              <a:rPr lang="en-US" dirty="0" smtClean="0"/>
              <a:t>Printing a Packing List</a:t>
            </a:r>
            <a:endParaRPr lang="en-US" dirty="0"/>
          </a:p>
        </p:txBody>
      </p:sp>
      <p:sp>
        <p:nvSpPr>
          <p:cNvPr id="7" name="Rectangle 6"/>
          <p:cNvSpPr/>
          <p:nvPr/>
        </p:nvSpPr>
        <p:spPr>
          <a:xfrm>
            <a:off x="3650655" y="4947920"/>
            <a:ext cx="748625" cy="29464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Rounded Rectangular Callout 13"/>
          <p:cNvSpPr/>
          <p:nvPr/>
        </p:nvSpPr>
        <p:spPr>
          <a:xfrm>
            <a:off x="5557520" y="4602480"/>
            <a:ext cx="3412860" cy="751840"/>
          </a:xfrm>
          <a:prstGeom prst="wedgeRoundRectCallout">
            <a:avLst>
              <a:gd name="adj1" fmla="val -80350"/>
              <a:gd name="adj2" fmla="val 23975"/>
              <a:gd name="adj3" fmla="val 16667"/>
            </a:avLst>
          </a:prstGeom>
          <a:solidFill>
            <a:schemeClr val="accent1">
              <a:lumMod val="40000"/>
              <a:lumOff val="60000"/>
            </a:schemeClr>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75000"/>
                    <a:lumOff val="25000"/>
                  </a:schemeClr>
                </a:solidFill>
              </a:rPr>
              <a:t>Run the program in Update</a:t>
            </a:r>
            <a:endParaRPr lang="en-US" sz="1800" dirty="0">
              <a:solidFill>
                <a:schemeClr val="tx1">
                  <a:lumMod val="75000"/>
                  <a:lumOff val="25000"/>
                </a:schemeClr>
              </a:solidFill>
            </a:endParaRPr>
          </a:p>
        </p:txBody>
      </p:sp>
      <p:sp>
        <p:nvSpPr>
          <p:cNvPr id="10" name="Rectangle 9"/>
          <p:cNvSpPr/>
          <p:nvPr/>
        </p:nvSpPr>
        <p:spPr>
          <a:xfrm>
            <a:off x="2875280" y="3952240"/>
            <a:ext cx="1676399" cy="28448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Rounded Rectangular Callout 10"/>
          <p:cNvSpPr/>
          <p:nvPr/>
        </p:nvSpPr>
        <p:spPr>
          <a:xfrm>
            <a:off x="6177280" y="2773680"/>
            <a:ext cx="2479040" cy="894080"/>
          </a:xfrm>
          <a:prstGeom prst="wedgeRoundRectCallout">
            <a:avLst>
              <a:gd name="adj1" fmla="val -115046"/>
              <a:gd name="adj2" fmla="val 82758"/>
              <a:gd name="adj3" fmla="val 16667"/>
            </a:avLst>
          </a:prstGeom>
          <a:solidFill>
            <a:schemeClr val="accent1">
              <a:lumMod val="40000"/>
              <a:lumOff val="60000"/>
            </a:schemeClr>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75000"/>
                    <a:lumOff val="25000"/>
                  </a:schemeClr>
                </a:solidFill>
              </a:rPr>
              <a:t>Override the Partial OK setting in each order line</a:t>
            </a:r>
            <a:endParaRPr lang="en-US" sz="1800"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7122" name="Picture 2" descr="C:\Users\qgl\AppData\Local\Temp\SNAGHTML155604e.PNG"/>
          <p:cNvPicPr>
            <a:picLocks noChangeAspect="1" noChangeArrowheads="1"/>
          </p:cNvPicPr>
          <p:nvPr/>
        </p:nvPicPr>
        <p:blipFill>
          <a:blip r:embed="rId3" cstate="print"/>
          <a:srcRect/>
          <a:stretch>
            <a:fillRect/>
          </a:stretch>
        </p:blipFill>
        <p:spPr bwMode="auto">
          <a:xfrm>
            <a:off x="653415" y="1069022"/>
            <a:ext cx="7820134" cy="4894898"/>
          </a:xfrm>
          <a:prstGeom prst="rect">
            <a:avLst/>
          </a:prstGeom>
          <a:noFill/>
        </p:spPr>
      </p:pic>
      <p:sp>
        <p:nvSpPr>
          <p:cNvPr id="5" name="Title 4"/>
          <p:cNvSpPr>
            <a:spLocks noGrp="1"/>
          </p:cNvSpPr>
          <p:nvPr>
            <p:ph type="title"/>
          </p:nvPr>
        </p:nvSpPr>
        <p:spPr/>
        <p:txBody>
          <a:bodyPr>
            <a:normAutofit/>
          </a:bodyPr>
          <a:lstStyle/>
          <a:p>
            <a:r>
              <a:rPr lang="en-US" dirty="0" smtClean="0"/>
              <a:t>Shipping a Sales Order</a:t>
            </a:r>
            <a:endParaRPr lang="en-US" dirty="0"/>
          </a:p>
        </p:txBody>
      </p:sp>
      <p:sp>
        <p:nvSpPr>
          <p:cNvPr id="8" name="Rectangle 7"/>
          <p:cNvSpPr/>
          <p:nvPr/>
        </p:nvSpPr>
        <p:spPr>
          <a:xfrm>
            <a:off x="4846320" y="3013662"/>
            <a:ext cx="2353132" cy="562658"/>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ectangle 6"/>
          <p:cNvSpPr/>
          <p:nvPr/>
        </p:nvSpPr>
        <p:spPr>
          <a:xfrm>
            <a:off x="2370495" y="1843205"/>
            <a:ext cx="2141318" cy="473275"/>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ed Rectangular Callout 8"/>
          <p:cNvSpPr/>
          <p:nvPr/>
        </p:nvSpPr>
        <p:spPr>
          <a:xfrm>
            <a:off x="172720" y="3515360"/>
            <a:ext cx="2479040" cy="894080"/>
          </a:xfrm>
          <a:prstGeom prst="wedgeRoundRectCallout">
            <a:avLst>
              <a:gd name="adj1" fmla="val 50938"/>
              <a:gd name="adj2" fmla="val -183151"/>
              <a:gd name="adj3" fmla="val 16667"/>
            </a:avLst>
          </a:prstGeom>
          <a:solidFill>
            <a:schemeClr val="accent1">
              <a:lumMod val="40000"/>
              <a:lumOff val="60000"/>
            </a:schemeClr>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75000"/>
                    <a:lumOff val="25000"/>
                  </a:schemeClr>
                </a:solidFill>
              </a:rPr>
              <a:t>You can select both to minimize data entry.</a:t>
            </a:r>
            <a:endParaRPr lang="en-US" sz="1800"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pPr marL="0" indent="0">
              <a:buNone/>
            </a:pPr>
            <a:r>
              <a:rPr lang="en-US" dirty="0" smtClean="0"/>
              <a:t>When processing an SO return, the conditions could be that:</a:t>
            </a:r>
          </a:p>
          <a:p>
            <a:pPr>
              <a:spcBef>
                <a:spcPts val="1800"/>
              </a:spcBef>
              <a:buFont typeface="Wingdings" pitchFamily="2" charset="2"/>
              <a:buChar char="§"/>
            </a:pPr>
            <a:r>
              <a:rPr lang="en-US" dirty="0" smtClean="0"/>
              <a:t>Both the sales order and line item are open</a:t>
            </a:r>
          </a:p>
          <a:p>
            <a:pPr>
              <a:spcBef>
                <a:spcPts val="1800"/>
              </a:spcBef>
              <a:buFont typeface="Wingdings" pitchFamily="2" charset="2"/>
              <a:buChar char="§"/>
            </a:pPr>
            <a:r>
              <a:rPr lang="en-US" dirty="0" smtClean="0"/>
              <a:t>The sales order is open but the line Item is closed</a:t>
            </a:r>
          </a:p>
          <a:p>
            <a:pPr>
              <a:spcBef>
                <a:spcPts val="1800"/>
              </a:spcBef>
              <a:buFont typeface="Wingdings" pitchFamily="2" charset="2"/>
              <a:buChar char="§"/>
            </a:pPr>
            <a:r>
              <a:rPr lang="en-US" dirty="0" smtClean="0"/>
              <a:t>The sales order is closed</a:t>
            </a:r>
            <a:endParaRPr lang="en-US" dirty="0"/>
          </a:p>
        </p:txBody>
      </p:sp>
      <p:sp>
        <p:nvSpPr>
          <p:cNvPr id="5" name="Title 4"/>
          <p:cNvSpPr>
            <a:spLocks noGrp="1"/>
          </p:cNvSpPr>
          <p:nvPr>
            <p:ph type="title"/>
          </p:nvPr>
        </p:nvSpPr>
        <p:spPr/>
        <p:txBody>
          <a:bodyPr>
            <a:normAutofit/>
          </a:bodyPr>
          <a:lstStyle/>
          <a:p>
            <a:r>
              <a:rPr lang="en-US" dirty="0" smtClean="0"/>
              <a:t>Processing an SO Return</a:t>
            </a:r>
            <a:endParaRPr lang="en-US"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3026" name="Picture 2" descr="C:\Users\qgl\AppData\Local\Temp\SNAGHTML15e5132.PNG"/>
          <p:cNvPicPr>
            <a:picLocks noChangeAspect="1" noChangeArrowheads="1"/>
          </p:cNvPicPr>
          <p:nvPr/>
        </p:nvPicPr>
        <p:blipFill>
          <a:blip r:embed="rId3" cstate="print"/>
          <a:srcRect/>
          <a:stretch>
            <a:fillRect/>
          </a:stretch>
        </p:blipFill>
        <p:spPr bwMode="auto">
          <a:xfrm>
            <a:off x="612775" y="1455420"/>
            <a:ext cx="7820025" cy="4848225"/>
          </a:xfrm>
          <a:prstGeom prst="rect">
            <a:avLst/>
          </a:prstGeom>
          <a:noFill/>
        </p:spPr>
      </p:pic>
      <p:sp>
        <p:nvSpPr>
          <p:cNvPr id="4" name="Content Placeholder 3"/>
          <p:cNvSpPr>
            <a:spLocks noGrp="1"/>
          </p:cNvSpPr>
          <p:nvPr>
            <p:ph idx="1"/>
          </p:nvPr>
        </p:nvSpPr>
        <p:spPr/>
        <p:txBody>
          <a:bodyPr/>
          <a:lstStyle/>
          <a:p>
            <a:pPr>
              <a:buFont typeface="Wingdings" pitchFamily="2" charset="2"/>
              <a:buChar char="§"/>
            </a:pPr>
            <a:r>
              <a:rPr lang="en-US" dirty="0" smtClean="0"/>
              <a:t>Both the sales order and line item are open</a:t>
            </a:r>
            <a:endParaRPr lang="en-US" dirty="0"/>
          </a:p>
        </p:txBody>
      </p:sp>
      <p:sp>
        <p:nvSpPr>
          <p:cNvPr id="5" name="Title 4"/>
          <p:cNvSpPr>
            <a:spLocks noGrp="1"/>
          </p:cNvSpPr>
          <p:nvPr>
            <p:ph type="title"/>
          </p:nvPr>
        </p:nvSpPr>
        <p:spPr/>
        <p:txBody>
          <a:bodyPr>
            <a:normAutofit/>
          </a:bodyPr>
          <a:lstStyle/>
          <a:p>
            <a:r>
              <a:rPr lang="en-US" dirty="0" smtClean="0"/>
              <a:t>Processing an SO Return</a:t>
            </a:r>
            <a:endParaRPr lang="en-US" dirty="0"/>
          </a:p>
        </p:txBody>
      </p:sp>
      <p:sp>
        <p:nvSpPr>
          <p:cNvPr id="8" name="Rectangle 7"/>
          <p:cNvSpPr/>
          <p:nvPr/>
        </p:nvSpPr>
        <p:spPr>
          <a:xfrm>
            <a:off x="894337" y="5217353"/>
            <a:ext cx="2558005" cy="682906"/>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0980" name="Picture 4" descr="C:\Users\qgl\AppData\Local\Temp\SNAGHTML1620c37.PNG"/>
          <p:cNvPicPr>
            <a:picLocks noChangeAspect="1" noChangeArrowheads="1"/>
          </p:cNvPicPr>
          <p:nvPr/>
        </p:nvPicPr>
        <p:blipFill>
          <a:blip r:embed="rId3" cstate="print"/>
          <a:srcRect/>
          <a:stretch>
            <a:fillRect/>
          </a:stretch>
        </p:blipFill>
        <p:spPr bwMode="auto">
          <a:xfrm>
            <a:off x="600501" y="1544694"/>
            <a:ext cx="8543499" cy="5313305"/>
          </a:xfrm>
          <a:prstGeom prst="rect">
            <a:avLst/>
          </a:prstGeom>
          <a:noFill/>
        </p:spPr>
      </p:pic>
      <p:sp>
        <p:nvSpPr>
          <p:cNvPr id="4" name="Content Placeholder 3"/>
          <p:cNvSpPr>
            <a:spLocks noGrp="1"/>
          </p:cNvSpPr>
          <p:nvPr>
            <p:ph idx="1"/>
          </p:nvPr>
        </p:nvSpPr>
        <p:spPr/>
        <p:txBody>
          <a:bodyPr/>
          <a:lstStyle/>
          <a:p>
            <a:pPr>
              <a:buFont typeface="Wingdings" pitchFamily="2" charset="2"/>
              <a:buChar char="§"/>
            </a:pPr>
            <a:r>
              <a:rPr lang="en-US" dirty="0" smtClean="0"/>
              <a:t>Sales order is open but line item is closed</a:t>
            </a:r>
            <a:endParaRPr lang="en-US" dirty="0"/>
          </a:p>
        </p:txBody>
      </p:sp>
      <p:sp>
        <p:nvSpPr>
          <p:cNvPr id="5" name="Title 4"/>
          <p:cNvSpPr>
            <a:spLocks noGrp="1"/>
          </p:cNvSpPr>
          <p:nvPr>
            <p:ph type="title"/>
          </p:nvPr>
        </p:nvSpPr>
        <p:spPr/>
        <p:txBody>
          <a:bodyPr>
            <a:normAutofit/>
          </a:bodyPr>
          <a:lstStyle/>
          <a:p>
            <a:r>
              <a:rPr lang="en-US" dirty="0" smtClean="0"/>
              <a:t>Processing an SO Return</a:t>
            </a:r>
            <a:endParaRPr lang="en-US" dirty="0"/>
          </a:p>
        </p:txBody>
      </p:sp>
      <p:sp>
        <p:nvSpPr>
          <p:cNvPr id="7" name="Rectangle 6"/>
          <p:cNvSpPr/>
          <p:nvPr/>
        </p:nvSpPr>
        <p:spPr>
          <a:xfrm>
            <a:off x="3340788" y="2077854"/>
            <a:ext cx="713658" cy="1015663"/>
          </a:xfrm>
          <a:prstGeom prst="rect">
            <a:avLst/>
          </a:prstGeom>
          <a:noFill/>
        </p:spPr>
        <p:txBody>
          <a:bodyPr wrap="none" lIns="91440" tIns="45720" rIns="91440" bIns="45720">
            <a:spAutoFit/>
          </a:bodyPr>
          <a:lstStyle/>
          <a:p>
            <a:pPr algn="ctr"/>
            <a:r>
              <a:rPr lang="en-US" sz="60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1</a:t>
            </a:r>
            <a:endParaRPr lang="en-US" sz="60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8" name="Rectangle 7"/>
          <p:cNvSpPr/>
          <p:nvPr/>
        </p:nvSpPr>
        <p:spPr>
          <a:xfrm>
            <a:off x="588327" y="3147082"/>
            <a:ext cx="3375286" cy="702539"/>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510982" name="Picture 6" descr="C:\Users\qgl\AppData\Local\Temp\SNAGHTML1633c7a.PNG"/>
          <p:cNvPicPr>
            <a:picLocks noChangeAspect="1" noChangeArrowheads="1"/>
          </p:cNvPicPr>
          <p:nvPr/>
        </p:nvPicPr>
        <p:blipFill>
          <a:blip r:embed="rId4" cstate="print"/>
          <a:srcRect/>
          <a:stretch>
            <a:fillRect/>
          </a:stretch>
        </p:blipFill>
        <p:spPr bwMode="auto">
          <a:xfrm>
            <a:off x="1476375" y="4085589"/>
            <a:ext cx="7791450" cy="2609851"/>
          </a:xfrm>
          <a:prstGeom prst="rect">
            <a:avLst/>
          </a:prstGeom>
          <a:noFill/>
        </p:spPr>
      </p:pic>
      <p:sp>
        <p:nvSpPr>
          <p:cNvPr id="9" name="Rectangle 8"/>
          <p:cNvSpPr/>
          <p:nvPr/>
        </p:nvSpPr>
        <p:spPr>
          <a:xfrm>
            <a:off x="4416024" y="4673176"/>
            <a:ext cx="713658" cy="1015663"/>
          </a:xfrm>
          <a:prstGeom prst="rect">
            <a:avLst/>
          </a:prstGeom>
          <a:noFill/>
        </p:spPr>
        <p:txBody>
          <a:bodyPr wrap="none" lIns="91440" tIns="45720" rIns="91440" bIns="45720">
            <a:spAutoFit/>
          </a:bodyPr>
          <a:lstStyle/>
          <a:p>
            <a:pPr algn="ctr"/>
            <a:r>
              <a:rPr lang="en-US" sz="60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2</a:t>
            </a:r>
            <a:endParaRPr lang="en-US" sz="60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10" name="Rectangle 9"/>
          <p:cNvSpPr/>
          <p:nvPr/>
        </p:nvSpPr>
        <p:spPr>
          <a:xfrm>
            <a:off x="1293081" y="5817332"/>
            <a:ext cx="7687146" cy="674908"/>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8930" name="Picture 2" descr="C:\Users\qgl\AppData\Local\Temp\SNAGHTML166f3d7.PNG"/>
          <p:cNvPicPr>
            <a:picLocks noChangeAspect="1" noChangeArrowheads="1"/>
          </p:cNvPicPr>
          <p:nvPr/>
        </p:nvPicPr>
        <p:blipFill>
          <a:blip r:embed="rId3" cstate="print"/>
          <a:srcRect/>
          <a:stretch>
            <a:fillRect/>
          </a:stretch>
        </p:blipFill>
        <p:spPr bwMode="auto">
          <a:xfrm>
            <a:off x="612775" y="1470660"/>
            <a:ext cx="7098665" cy="5159476"/>
          </a:xfrm>
          <a:prstGeom prst="rect">
            <a:avLst/>
          </a:prstGeom>
          <a:noFill/>
        </p:spPr>
      </p:pic>
      <p:sp>
        <p:nvSpPr>
          <p:cNvPr id="4" name="Content Placeholder 3"/>
          <p:cNvSpPr>
            <a:spLocks noGrp="1"/>
          </p:cNvSpPr>
          <p:nvPr>
            <p:ph idx="1"/>
          </p:nvPr>
        </p:nvSpPr>
        <p:spPr/>
        <p:txBody>
          <a:bodyPr/>
          <a:lstStyle/>
          <a:p>
            <a:pPr>
              <a:buFont typeface="Wingdings" pitchFamily="2" charset="2"/>
              <a:buChar char="§"/>
            </a:pPr>
            <a:r>
              <a:rPr lang="en-US" dirty="0" smtClean="0"/>
              <a:t>Sales order is closed</a:t>
            </a:r>
            <a:endParaRPr lang="en-US" dirty="0"/>
          </a:p>
        </p:txBody>
      </p:sp>
      <p:sp>
        <p:nvSpPr>
          <p:cNvPr id="5" name="Title 4"/>
          <p:cNvSpPr>
            <a:spLocks noGrp="1"/>
          </p:cNvSpPr>
          <p:nvPr>
            <p:ph type="title"/>
          </p:nvPr>
        </p:nvSpPr>
        <p:spPr/>
        <p:txBody>
          <a:bodyPr>
            <a:normAutofit/>
          </a:bodyPr>
          <a:lstStyle/>
          <a:p>
            <a:r>
              <a:rPr lang="en-US" dirty="0" smtClean="0"/>
              <a:t>Processing an SO Return</a:t>
            </a:r>
            <a:endParaRPr lang="en-US" dirty="0"/>
          </a:p>
        </p:txBody>
      </p:sp>
      <p:sp>
        <p:nvSpPr>
          <p:cNvPr id="7" name="Rectangle 6"/>
          <p:cNvSpPr/>
          <p:nvPr/>
        </p:nvSpPr>
        <p:spPr>
          <a:xfrm>
            <a:off x="9686652" y="3158446"/>
            <a:ext cx="713658" cy="1015663"/>
          </a:xfrm>
          <a:prstGeom prst="rect">
            <a:avLst/>
          </a:prstGeom>
          <a:noFill/>
        </p:spPr>
        <p:txBody>
          <a:bodyPr wrap="none" lIns="91440" tIns="45720" rIns="91440" bIns="45720">
            <a:spAutoFit/>
          </a:bodyPr>
          <a:lstStyle/>
          <a:p>
            <a:pPr algn="ctr"/>
            <a:r>
              <a:rPr lang="en-US" sz="6000" b="1" cap="none"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1</a:t>
            </a:r>
            <a:endParaRPr lang="en-US" sz="6000" b="1" cap="none" spc="300" dirty="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endParaRPr>
          </a:p>
        </p:txBody>
      </p:sp>
      <p:sp>
        <p:nvSpPr>
          <p:cNvPr id="8" name="Rectangle 7"/>
          <p:cNvSpPr/>
          <p:nvPr/>
        </p:nvSpPr>
        <p:spPr>
          <a:xfrm>
            <a:off x="949124" y="6209817"/>
            <a:ext cx="4780344" cy="254644"/>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Exercise</a:t>
            </a:r>
            <a:endParaRPr lang="en-US" dirty="0"/>
          </a:p>
        </p:txBody>
      </p:sp>
      <p:pic>
        <p:nvPicPr>
          <p:cNvPr id="47108" name="Picture 46"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a:buFont typeface="Wingdings" pitchFamily="2" charset="2"/>
              <a:buChar char="§"/>
            </a:pPr>
            <a:r>
              <a:rPr lang="en-US" altLang="zh-CN" dirty="0" smtClean="0"/>
              <a:t>Terminology</a:t>
            </a:r>
          </a:p>
          <a:p>
            <a:pPr>
              <a:buFont typeface="Wingdings" pitchFamily="2" charset="2"/>
              <a:buChar char="§"/>
            </a:pPr>
            <a:r>
              <a:rPr lang="en-US" altLang="zh-CN" dirty="0" smtClean="0"/>
              <a:t>Setups</a:t>
            </a:r>
          </a:p>
          <a:p>
            <a:pPr marL="342900" lvl="1" indent="-342900">
              <a:buFont typeface="Wingdings" pitchFamily="2" charset="2"/>
              <a:buChar char="§"/>
            </a:pPr>
            <a:r>
              <a:rPr lang="en-US" altLang="zh-CN" sz="2800" dirty="0" smtClean="0"/>
              <a:t>Quote-to-Cash Process Flow</a:t>
            </a:r>
          </a:p>
          <a:p>
            <a:pPr eaLnBrk="1" hangingPunct="1">
              <a:buFont typeface="Wingdings" pitchFamily="2" charset="2"/>
              <a:buChar char="§"/>
            </a:pPr>
            <a:r>
              <a:rPr lang="en-US" altLang="zh-CN" dirty="0" smtClean="0"/>
              <a:t>Using Standard Sales Order</a:t>
            </a:r>
          </a:p>
          <a:p>
            <a:pPr marL="347663" lvl="1" indent="-347663">
              <a:buFont typeface="Wingdings" pitchFamily="2" charset="2"/>
              <a:buChar char="§"/>
            </a:pPr>
            <a:r>
              <a:rPr lang="en-US" altLang="zh-CN" sz="2800" b="1" i="1" dirty="0" smtClean="0">
                <a:solidFill>
                  <a:srgbClr val="0070C0"/>
                </a:solidFill>
              </a:rPr>
              <a:t>Optional: </a:t>
            </a:r>
            <a:r>
              <a:rPr lang="en-US" altLang="zh-CN" sz="2800" b="1" dirty="0" smtClean="0">
                <a:solidFill>
                  <a:srgbClr val="0070C0"/>
                </a:solidFill>
              </a:rPr>
              <a:t>Using Sales Quotes</a:t>
            </a:r>
          </a:p>
          <a:p>
            <a:pPr marL="347663" lvl="1" indent="-347663">
              <a:buFont typeface="Wingdings" pitchFamily="2" charset="2"/>
              <a:buChar char="§"/>
            </a:pPr>
            <a:r>
              <a:rPr lang="en-US" altLang="zh-CN" sz="2800" i="1" dirty="0" smtClean="0"/>
              <a:t>Optional: </a:t>
            </a:r>
            <a:r>
              <a:rPr lang="en-US" altLang="zh-CN" sz="2800" dirty="0" smtClean="0"/>
              <a:t>Using Customer Schedules</a:t>
            </a:r>
          </a:p>
          <a:p>
            <a:pPr marL="347663" lvl="1" indent="-347663">
              <a:buFont typeface="Wingdings" pitchFamily="2" charset="2"/>
              <a:buChar char="§"/>
            </a:pPr>
            <a:r>
              <a:rPr lang="en-US" altLang="zh-CN" sz="2800" dirty="0" smtClean="0"/>
              <a:t>Processing Invoice and Receivables</a:t>
            </a:r>
            <a:endParaRPr lang="en-US" altLang="zh-CN" sz="2800" b="1" dirty="0" smtClean="0"/>
          </a:p>
          <a:p>
            <a:pPr>
              <a:buFont typeface="Wingdings" pitchFamily="2" charset="2"/>
              <a:buChar char="§"/>
            </a:pPr>
            <a:r>
              <a:rPr lang="en-US" altLang="zh-CN" dirty="0" smtClean="0"/>
              <a:t>Mastery Questions</a:t>
            </a:r>
          </a:p>
          <a:p>
            <a:pPr>
              <a:buFont typeface="Wingdings" pitchFamily="2" charset="2"/>
              <a:buChar char="§"/>
            </a:pPr>
            <a:endParaRPr lang="en-US" altLang="zh-CN" sz="2400" dirty="0" smtClean="0"/>
          </a:p>
          <a:p>
            <a:pPr eaLnBrk="1" hangingPunct="1">
              <a:buFont typeface="Wingdings" pitchFamily="2" charset="2"/>
              <a:buChar char="§"/>
            </a:pPr>
            <a:endParaRPr lang="en-US" altLang="zh-CN" sz="2200" dirty="0" smtClean="0"/>
          </a:p>
        </p:txBody>
      </p:sp>
      <p:sp>
        <p:nvSpPr>
          <p:cNvPr id="8194" name="Rectangle 2"/>
          <p:cNvSpPr>
            <a:spLocks noGrp="1" noChangeArrowheads="1"/>
          </p:cNvSpPr>
          <p:nvPr>
            <p:ph type="title"/>
          </p:nvPr>
        </p:nvSpPr>
        <p:spPr/>
        <p:txBody>
          <a:bodyPr>
            <a:noAutofit/>
          </a:bodyPr>
          <a:lstStyle/>
          <a:p>
            <a:pPr eaLnBrk="1" hangingPunct="1"/>
            <a:r>
              <a:rPr lang="en-US" i="1" dirty="0" smtClean="0"/>
              <a:t>Optional: </a:t>
            </a:r>
            <a:r>
              <a:rPr lang="en-US" dirty="0" smtClean="0"/>
              <a:t>Using Sales Quotes</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itle 35"/>
          <p:cNvSpPr>
            <a:spLocks noGrp="1"/>
          </p:cNvSpPr>
          <p:nvPr>
            <p:ph type="title"/>
          </p:nvPr>
        </p:nvSpPr>
        <p:spPr/>
        <p:txBody>
          <a:bodyPr>
            <a:normAutofit/>
          </a:bodyPr>
          <a:lstStyle/>
          <a:p>
            <a:r>
              <a:rPr lang="en-US" dirty="0" smtClean="0"/>
              <a:t>Sales Quote Life Cycle</a:t>
            </a:r>
            <a:endParaRPr lang="en-US" dirty="0"/>
          </a:p>
        </p:txBody>
      </p:sp>
      <p:sp>
        <p:nvSpPr>
          <p:cNvPr id="13327" name="Line 15"/>
          <p:cNvSpPr>
            <a:spLocks noChangeShapeType="1"/>
          </p:cNvSpPr>
          <p:nvPr/>
        </p:nvSpPr>
        <p:spPr bwMode="auto">
          <a:xfrm>
            <a:off x="3307200" y="2053615"/>
            <a:ext cx="2352835" cy="6678"/>
          </a:xfrm>
          <a:prstGeom prst="line">
            <a:avLst/>
          </a:prstGeom>
          <a:noFill/>
          <a:ln w="25400">
            <a:solidFill>
              <a:schemeClr val="tx1">
                <a:lumMod val="75000"/>
                <a:lumOff val="25000"/>
              </a:schemeClr>
            </a:solidFill>
            <a:round/>
            <a:headEnd/>
            <a:tailEnd type="arrow" w="med" len="med"/>
          </a:ln>
        </p:spPr>
        <p:txBody>
          <a:bodyPr wrap="none" anchor="ctr"/>
          <a:lstStyle/>
          <a:p>
            <a:endParaRPr lang="en-US" dirty="0">
              <a:latin typeface="+mj-lt"/>
            </a:endParaRPr>
          </a:p>
        </p:txBody>
      </p:sp>
      <p:sp>
        <p:nvSpPr>
          <p:cNvPr id="153617" name="AutoShape 17"/>
          <p:cNvSpPr>
            <a:spLocks noChangeArrowheads="1"/>
          </p:cNvSpPr>
          <p:nvPr/>
        </p:nvSpPr>
        <p:spPr bwMode="auto">
          <a:xfrm>
            <a:off x="5532716" y="3217761"/>
            <a:ext cx="1585732" cy="763931"/>
          </a:xfrm>
          <a:prstGeom prst="flowChartDecision">
            <a:avLst/>
          </a:prstGeom>
          <a:solidFill>
            <a:srgbClr val="FFFFFF"/>
          </a:solidFill>
          <a:ln w="12700">
            <a:solidFill>
              <a:schemeClr val="tx1"/>
            </a:solidFill>
            <a:miter lim="800000"/>
            <a:headEnd/>
            <a:tailEnd/>
          </a:ln>
        </p:spPr>
        <p:txBody>
          <a:bodyPr wrap="none" anchor="ctr"/>
          <a:lstStyle/>
          <a:p>
            <a:r>
              <a:rPr lang="en-US" sz="1600" b="0" dirty="0" smtClean="0">
                <a:latin typeface="+mj-lt"/>
              </a:rPr>
              <a:t>Accept</a:t>
            </a:r>
            <a:endParaRPr lang="en-US" sz="1600" b="0" dirty="0">
              <a:latin typeface="+mj-lt"/>
            </a:endParaRPr>
          </a:p>
        </p:txBody>
      </p:sp>
      <p:sp>
        <p:nvSpPr>
          <p:cNvPr id="42" name="Flowchart: Multidocument 41"/>
          <p:cNvSpPr/>
          <p:nvPr/>
        </p:nvSpPr>
        <p:spPr>
          <a:xfrm>
            <a:off x="914413" y="1204636"/>
            <a:ext cx="2176041" cy="1573287"/>
          </a:xfrm>
          <a:prstGeom prst="flowChartMultidocumen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200" dirty="0" smtClean="0"/>
              <a:t>Sales Quote</a:t>
            </a:r>
            <a:endParaRPr lang="en-US" sz="2200" dirty="0"/>
          </a:p>
        </p:txBody>
      </p:sp>
      <p:grpSp>
        <p:nvGrpSpPr>
          <p:cNvPr id="43" name="Group 42"/>
          <p:cNvGrpSpPr/>
          <p:nvPr/>
        </p:nvGrpSpPr>
        <p:grpSpPr>
          <a:xfrm>
            <a:off x="5885144" y="1025526"/>
            <a:ext cx="2492498" cy="1559962"/>
            <a:chOff x="259832" y="1094973"/>
            <a:chExt cx="2492498" cy="1559962"/>
          </a:xfrm>
        </p:grpSpPr>
        <p:pic>
          <p:nvPicPr>
            <p:cNvPr id="44" name="Picture 1"/>
            <p:cNvPicPr>
              <a:picLocks noChangeAspect="1" noChangeArrowheads="1"/>
            </p:cNvPicPr>
            <p:nvPr/>
          </p:nvPicPr>
          <p:blipFill>
            <a:blip r:embed="rId3" cstate="print"/>
            <a:srcRect/>
            <a:stretch>
              <a:fillRect/>
            </a:stretch>
          </p:blipFill>
          <p:spPr bwMode="auto">
            <a:xfrm>
              <a:off x="259832" y="1427798"/>
              <a:ext cx="1165225" cy="1227137"/>
            </a:xfrm>
            <a:prstGeom prst="rect">
              <a:avLst/>
            </a:prstGeom>
            <a:noFill/>
            <a:ln w="9525">
              <a:noFill/>
              <a:miter lim="800000"/>
              <a:headEnd/>
              <a:tailEnd/>
            </a:ln>
          </p:spPr>
        </p:pic>
        <p:sp>
          <p:nvSpPr>
            <p:cNvPr id="45" name="TextBox 44"/>
            <p:cNvSpPr txBox="1"/>
            <p:nvPr/>
          </p:nvSpPr>
          <p:spPr>
            <a:xfrm>
              <a:off x="475935" y="1094973"/>
              <a:ext cx="2276395" cy="338554"/>
            </a:xfrm>
            <a:prstGeom prst="rect">
              <a:avLst/>
            </a:prstGeom>
            <a:noFill/>
          </p:spPr>
          <p:txBody>
            <a:bodyPr wrap="square" rtlCol="0">
              <a:spAutoFit/>
            </a:bodyPr>
            <a:lstStyle/>
            <a:p>
              <a:r>
                <a:rPr lang="en-US" sz="1600" b="0" dirty="0" smtClean="0"/>
                <a:t>Customer</a:t>
              </a:r>
              <a:endParaRPr lang="en-US" sz="1600" b="0" dirty="0"/>
            </a:p>
          </p:txBody>
        </p:sp>
      </p:grpSp>
      <p:cxnSp>
        <p:nvCxnSpPr>
          <p:cNvPr id="49" name="Straight Arrow Connector 48"/>
          <p:cNvCxnSpPr/>
          <p:nvPr/>
        </p:nvCxnSpPr>
        <p:spPr>
          <a:xfrm>
            <a:off x="6331369" y="2627453"/>
            <a:ext cx="0" cy="532436"/>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0" name="Straight Arrow Connector 49"/>
          <p:cNvCxnSpPr/>
          <p:nvPr/>
        </p:nvCxnSpPr>
        <p:spPr>
          <a:xfrm flipH="1">
            <a:off x="6308219" y="4027989"/>
            <a:ext cx="11576" cy="844953"/>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52" name="Flowchart: Multidocument 51"/>
          <p:cNvSpPr/>
          <p:nvPr/>
        </p:nvSpPr>
        <p:spPr>
          <a:xfrm>
            <a:off x="5023426" y="4953965"/>
            <a:ext cx="2419108" cy="1255527"/>
          </a:xfrm>
          <a:prstGeom prst="flowChartMultidocument">
            <a:avLst/>
          </a:prstGeom>
          <a:solidFill>
            <a:schemeClr val="accent3">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200" dirty="0" smtClean="0"/>
              <a:t>Sales Order</a:t>
            </a:r>
            <a:endParaRPr lang="en-US" sz="2200" dirty="0"/>
          </a:p>
        </p:txBody>
      </p:sp>
      <p:cxnSp>
        <p:nvCxnSpPr>
          <p:cNvPr id="54" name="Shape 53"/>
          <p:cNvCxnSpPr>
            <a:stCxn id="153617" idx="1"/>
          </p:cNvCxnSpPr>
          <p:nvPr/>
        </p:nvCxnSpPr>
        <p:spPr>
          <a:xfrm rot="10800000">
            <a:off x="1990018" y="2718343"/>
            <a:ext cx="3542698" cy="881385"/>
          </a:xfrm>
          <a:prstGeom prst="bentConnector2">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55" name="TextBox 54"/>
          <p:cNvSpPr txBox="1"/>
          <p:nvPr/>
        </p:nvSpPr>
        <p:spPr>
          <a:xfrm>
            <a:off x="4282650" y="3159888"/>
            <a:ext cx="636608" cy="400110"/>
          </a:xfrm>
          <a:prstGeom prst="rect">
            <a:avLst/>
          </a:prstGeom>
          <a:noFill/>
        </p:spPr>
        <p:txBody>
          <a:bodyPr wrap="square" rtlCol="0">
            <a:spAutoFit/>
          </a:bodyPr>
          <a:lstStyle/>
          <a:p>
            <a:r>
              <a:rPr lang="en-US" sz="2000" b="0" dirty="0" smtClean="0"/>
              <a:t>No</a:t>
            </a:r>
            <a:endParaRPr lang="en-US" sz="2000" b="0" dirty="0"/>
          </a:p>
        </p:txBody>
      </p:sp>
      <p:sp>
        <p:nvSpPr>
          <p:cNvPr id="56" name="TextBox 55"/>
          <p:cNvSpPr txBox="1"/>
          <p:nvPr/>
        </p:nvSpPr>
        <p:spPr>
          <a:xfrm>
            <a:off x="5648463" y="4155310"/>
            <a:ext cx="636608" cy="400110"/>
          </a:xfrm>
          <a:prstGeom prst="rect">
            <a:avLst/>
          </a:prstGeom>
          <a:noFill/>
        </p:spPr>
        <p:txBody>
          <a:bodyPr wrap="square" rtlCol="0">
            <a:spAutoFit/>
          </a:bodyPr>
          <a:lstStyle/>
          <a:p>
            <a:r>
              <a:rPr lang="en-US" sz="2000" b="0" dirty="0" smtClean="0"/>
              <a:t>Yes</a:t>
            </a:r>
            <a:endParaRPr lang="en-US" sz="2000" b="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pPr marL="0" indent="0">
              <a:buNone/>
            </a:pPr>
            <a:r>
              <a:rPr lang="en-US" dirty="0" smtClean="0"/>
              <a:t>When you finish this section, you should be able to:</a:t>
            </a:r>
          </a:p>
          <a:p>
            <a:r>
              <a:rPr lang="en-US" dirty="0" smtClean="0"/>
              <a:t>Describe the Quote-to-Cash Process Flow</a:t>
            </a:r>
          </a:p>
          <a:p>
            <a:pPr>
              <a:spcBef>
                <a:spcPts val="1800"/>
              </a:spcBef>
            </a:pPr>
            <a:r>
              <a:rPr lang="en-US" dirty="0" smtClean="0"/>
              <a:t>Explain the information contained in a sales order document header, line items, and trailer sections</a:t>
            </a:r>
          </a:p>
          <a:p>
            <a:pPr>
              <a:spcBef>
                <a:spcPts val="1800"/>
              </a:spcBef>
            </a:pPr>
            <a:r>
              <a:rPr lang="en-US" dirty="0" smtClean="0"/>
              <a:t>Create and ship a sales order</a:t>
            </a:r>
          </a:p>
        </p:txBody>
      </p:sp>
      <p:sp>
        <p:nvSpPr>
          <p:cNvPr id="9218" name="Rectangle 2"/>
          <p:cNvSpPr>
            <a:spLocks noGrp="1" noChangeArrowheads="1"/>
          </p:cNvSpPr>
          <p:nvPr>
            <p:ph type="title"/>
          </p:nvPr>
        </p:nvSpPr>
        <p:spPr/>
        <p:txBody>
          <a:bodyPr/>
          <a:lstStyle/>
          <a:p>
            <a:pPr eaLnBrk="1" hangingPunct="1"/>
            <a:r>
              <a:rPr lang="en-US" altLang="zh-CN" dirty="0" smtClean="0"/>
              <a:t>Learning </a:t>
            </a:r>
            <a:r>
              <a:rPr lang="en-US" dirty="0" smtClean="0"/>
              <a:t>Objectives</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p:txBody>
          <a:bodyPr>
            <a:normAutofit/>
          </a:bodyPr>
          <a:lstStyle/>
          <a:p>
            <a:r>
              <a:rPr lang="en-US" dirty="0" smtClean="0"/>
              <a:t>Sales Quote Process Flow </a:t>
            </a:r>
            <a:endParaRPr lang="en-US" dirty="0"/>
          </a:p>
        </p:txBody>
      </p:sp>
      <p:pic>
        <p:nvPicPr>
          <p:cNvPr id="515074" name="Picture 2" descr="C:\Users\qgl\AppData\Local\Temp\SNAGHTML16644c4.PNG"/>
          <p:cNvPicPr>
            <a:picLocks noChangeAspect="1" noChangeArrowheads="1"/>
          </p:cNvPicPr>
          <p:nvPr/>
        </p:nvPicPr>
        <p:blipFill>
          <a:blip r:embed="rId3" cstate="print"/>
          <a:srcRect/>
          <a:stretch>
            <a:fillRect/>
          </a:stretch>
        </p:blipFill>
        <p:spPr bwMode="auto">
          <a:xfrm>
            <a:off x="15624" y="854393"/>
            <a:ext cx="9128376" cy="5160328"/>
          </a:xfrm>
          <a:prstGeom prst="rect">
            <a:avLst/>
          </a:prstGeom>
          <a:noFill/>
        </p:spPr>
      </p:pic>
      <p:sp>
        <p:nvSpPr>
          <p:cNvPr id="9" name="Oval 8"/>
          <p:cNvSpPr/>
          <p:nvPr/>
        </p:nvSpPr>
        <p:spPr>
          <a:xfrm>
            <a:off x="1198880" y="2092960"/>
            <a:ext cx="1209040" cy="894080"/>
          </a:xfrm>
          <a:prstGeom prst="ellipse">
            <a:avLst/>
          </a:prstGeom>
          <a:noFill/>
          <a:ln w="3810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Oval 9"/>
          <p:cNvSpPr/>
          <p:nvPr/>
        </p:nvSpPr>
        <p:spPr>
          <a:xfrm>
            <a:off x="3413760" y="2854960"/>
            <a:ext cx="1209040" cy="894080"/>
          </a:xfrm>
          <a:prstGeom prst="ellipse">
            <a:avLst/>
          </a:prstGeom>
          <a:noFill/>
          <a:ln w="3810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Oval 10"/>
          <p:cNvSpPr/>
          <p:nvPr/>
        </p:nvSpPr>
        <p:spPr>
          <a:xfrm>
            <a:off x="5669280" y="3566160"/>
            <a:ext cx="1209040" cy="894080"/>
          </a:xfrm>
          <a:prstGeom prst="ellipse">
            <a:avLst/>
          </a:prstGeom>
          <a:noFill/>
          <a:ln w="3810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3" name="Straight Arrow Connector 12"/>
          <p:cNvCxnSpPr>
            <a:stCxn id="9" idx="6"/>
            <a:endCxn id="10" idx="2"/>
          </p:cNvCxnSpPr>
          <p:nvPr/>
        </p:nvCxnSpPr>
        <p:spPr>
          <a:xfrm>
            <a:off x="2407920" y="2540000"/>
            <a:ext cx="1005840" cy="762000"/>
          </a:xfrm>
          <a:prstGeom prst="straightConnector1">
            <a:avLst/>
          </a:prstGeom>
          <a:ln w="38100">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a:stCxn id="10" idx="6"/>
            <a:endCxn id="11" idx="2"/>
          </p:cNvCxnSpPr>
          <p:nvPr/>
        </p:nvCxnSpPr>
        <p:spPr>
          <a:xfrm>
            <a:off x="4622800" y="3302000"/>
            <a:ext cx="1046480" cy="711200"/>
          </a:xfrm>
          <a:prstGeom prst="straightConnector1">
            <a:avLst/>
          </a:prstGeom>
          <a:ln w="38100">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sp>
        <p:nvSpPr>
          <p:cNvPr id="16" name="Oval 15"/>
          <p:cNvSpPr/>
          <p:nvPr/>
        </p:nvSpPr>
        <p:spPr>
          <a:xfrm>
            <a:off x="3464560" y="5069840"/>
            <a:ext cx="1209040" cy="894080"/>
          </a:xfrm>
          <a:prstGeom prst="ellipse">
            <a:avLst/>
          </a:prstGeom>
          <a:noFill/>
          <a:ln w="3810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cxnSp>
        <p:nvCxnSpPr>
          <p:cNvPr id="18" name="Straight Arrow Connector 17"/>
          <p:cNvCxnSpPr>
            <a:stCxn id="16" idx="1"/>
            <a:endCxn id="9" idx="4"/>
          </p:cNvCxnSpPr>
          <p:nvPr/>
        </p:nvCxnSpPr>
        <p:spPr>
          <a:xfrm flipH="1" flipV="1">
            <a:off x="1803400" y="2987040"/>
            <a:ext cx="1838220" cy="2213735"/>
          </a:xfrm>
          <a:prstGeom prst="straightConnector1">
            <a:avLst/>
          </a:prstGeom>
          <a:ln w="38100">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dirty="0" smtClean="0"/>
              <a:t>Setting Sales Quote Control</a:t>
            </a:r>
          </a:p>
        </p:txBody>
      </p:sp>
      <p:pic>
        <p:nvPicPr>
          <p:cNvPr id="498690" name="Picture 2" descr="C:\Users\qgl\AppData\Local\Temp\SNAGHTML1a29d8e.PNG"/>
          <p:cNvPicPr>
            <a:picLocks noChangeAspect="1" noChangeArrowheads="1"/>
          </p:cNvPicPr>
          <p:nvPr/>
        </p:nvPicPr>
        <p:blipFill>
          <a:blip r:embed="rId3" cstate="print"/>
          <a:srcRect/>
          <a:stretch>
            <a:fillRect/>
          </a:stretch>
        </p:blipFill>
        <p:spPr bwMode="auto">
          <a:xfrm>
            <a:off x="633095" y="1307782"/>
            <a:ext cx="5235724" cy="3152458"/>
          </a:xfrm>
          <a:prstGeom prst="rect">
            <a:avLst/>
          </a:prstGeom>
          <a:noFill/>
        </p:spPr>
      </p:pic>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6642" name="Picture 2" descr="C:\Users\qgl\AppData\Local\Temp\SNAGHTML1a49ed6.PNG"/>
          <p:cNvPicPr>
            <a:picLocks noChangeAspect="1" noChangeArrowheads="1"/>
          </p:cNvPicPr>
          <p:nvPr/>
        </p:nvPicPr>
        <p:blipFill>
          <a:blip r:embed="rId3" cstate="print"/>
          <a:srcRect/>
          <a:stretch>
            <a:fillRect/>
          </a:stretch>
        </p:blipFill>
        <p:spPr bwMode="auto">
          <a:xfrm>
            <a:off x="653414" y="848360"/>
            <a:ext cx="7677785" cy="5675730"/>
          </a:xfrm>
          <a:prstGeom prst="rect">
            <a:avLst/>
          </a:prstGeom>
          <a:noFill/>
        </p:spPr>
      </p:pic>
      <p:sp>
        <p:nvSpPr>
          <p:cNvPr id="15362" name="Rectangle 2"/>
          <p:cNvSpPr>
            <a:spLocks noGrp="1" noChangeArrowheads="1"/>
          </p:cNvSpPr>
          <p:nvPr>
            <p:ph type="title"/>
          </p:nvPr>
        </p:nvSpPr>
        <p:spPr/>
        <p:txBody>
          <a:bodyPr/>
          <a:lstStyle/>
          <a:p>
            <a:pPr eaLnBrk="1" hangingPunct="1"/>
            <a:r>
              <a:rPr lang="en-US" dirty="0" smtClean="0"/>
              <a:t>Creating a Sales Quote – Header </a:t>
            </a:r>
          </a:p>
        </p:txBody>
      </p:sp>
      <p:sp>
        <p:nvSpPr>
          <p:cNvPr id="7" name="Rectangle 6"/>
          <p:cNvSpPr/>
          <p:nvPr/>
        </p:nvSpPr>
        <p:spPr>
          <a:xfrm>
            <a:off x="5208608" y="4230548"/>
            <a:ext cx="1180617" cy="491924"/>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ectangle 7"/>
          <p:cNvSpPr/>
          <p:nvPr/>
        </p:nvSpPr>
        <p:spPr>
          <a:xfrm>
            <a:off x="6634480" y="6106160"/>
            <a:ext cx="1294178" cy="236768"/>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ounded Rectangular Callout 8"/>
          <p:cNvSpPr/>
          <p:nvPr/>
        </p:nvSpPr>
        <p:spPr>
          <a:xfrm>
            <a:off x="2773680" y="2915920"/>
            <a:ext cx="2479040" cy="894080"/>
          </a:xfrm>
          <a:prstGeom prst="wedgeRoundRectCallout">
            <a:avLst>
              <a:gd name="adj1" fmla="val 48069"/>
              <a:gd name="adj2" fmla="val 96394"/>
              <a:gd name="adj3" fmla="val 16667"/>
            </a:avLst>
          </a:prstGeom>
          <a:solidFill>
            <a:schemeClr val="accent1">
              <a:lumMod val="40000"/>
              <a:lumOff val="60000"/>
            </a:schemeClr>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75000"/>
                    <a:lumOff val="25000"/>
                  </a:schemeClr>
                </a:solidFill>
              </a:rPr>
              <a:t>Allow the system to generate SO from this quote</a:t>
            </a:r>
            <a:endParaRPr lang="en-US" sz="1800" dirty="0">
              <a:solidFill>
                <a:schemeClr val="tx1">
                  <a:lumMod val="75000"/>
                  <a:lumOff val="25000"/>
                </a:schemeClr>
              </a:solidFill>
            </a:endParaRPr>
          </a:p>
        </p:txBody>
      </p:sp>
      <p:sp>
        <p:nvSpPr>
          <p:cNvPr id="10" name="Rounded Rectangular Callout 9"/>
          <p:cNvSpPr/>
          <p:nvPr/>
        </p:nvSpPr>
        <p:spPr>
          <a:xfrm>
            <a:off x="6664960" y="3749040"/>
            <a:ext cx="2479040" cy="894080"/>
          </a:xfrm>
          <a:prstGeom prst="wedgeRoundRectCallout">
            <a:avLst>
              <a:gd name="adj1" fmla="val -701"/>
              <a:gd name="adj2" fmla="val 211167"/>
              <a:gd name="adj3" fmla="val 16667"/>
            </a:avLst>
          </a:prstGeom>
          <a:solidFill>
            <a:schemeClr val="accent1">
              <a:lumMod val="40000"/>
              <a:lumOff val="60000"/>
            </a:schemeClr>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75000"/>
                    <a:lumOff val="25000"/>
                  </a:schemeClr>
                </a:solidFill>
              </a:rPr>
              <a:t>Indicate a one-time or recurring release</a:t>
            </a:r>
            <a:endParaRPr lang="en-US" sz="1800"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4594" name="Picture 2" descr="C:\Users\qgl\AppData\Local\Temp\SNAGHTML1a866b6.PNG"/>
          <p:cNvPicPr>
            <a:picLocks noChangeAspect="1" noChangeArrowheads="1"/>
          </p:cNvPicPr>
          <p:nvPr/>
        </p:nvPicPr>
        <p:blipFill>
          <a:blip r:embed="rId3" cstate="print"/>
          <a:srcRect/>
          <a:stretch>
            <a:fillRect/>
          </a:stretch>
        </p:blipFill>
        <p:spPr bwMode="auto">
          <a:xfrm>
            <a:off x="312420" y="882332"/>
            <a:ext cx="8801100" cy="5514976"/>
          </a:xfrm>
          <a:prstGeom prst="rect">
            <a:avLst/>
          </a:prstGeom>
          <a:noFill/>
        </p:spPr>
      </p:pic>
      <p:sp>
        <p:nvSpPr>
          <p:cNvPr id="15362" name="Rectangle 2"/>
          <p:cNvSpPr>
            <a:spLocks noGrp="1" noChangeArrowheads="1"/>
          </p:cNvSpPr>
          <p:nvPr>
            <p:ph type="title"/>
          </p:nvPr>
        </p:nvSpPr>
        <p:spPr/>
        <p:txBody>
          <a:bodyPr/>
          <a:lstStyle/>
          <a:p>
            <a:pPr eaLnBrk="1" hangingPunct="1"/>
            <a:r>
              <a:rPr lang="en-US" dirty="0" smtClean="0"/>
              <a:t>Creating a Sales Quote – Line </a:t>
            </a:r>
          </a:p>
        </p:txBody>
      </p:sp>
      <p:sp>
        <p:nvSpPr>
          <p:cNvPr id="6" name="Rectangle 5"/>
          <p:cNvSpPr/>
          <p:nvPr/>
        </p:nvSpPr>
        <p:spPr>
          <a:xfrm>
            <a:off x="555583" y="4543065"/>
            <a:ext cx="2370497" cy="526776"/>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ectangle 8"/>
          <p:cNvSpPr/>
          <p:nvPr/>
        </p:nvSpPr>
        <p:spPr>
          <a:xfrm>
            <a:off x="2789497" y="2679540"/>
            <a:ext cx="1377389" cy="561371"/>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Rounded Rectangular Callout 10"/>
          <p:cNvSpPr/>
          <p:nvPr/>
        </p:nvSpPr>
        <p:spPr>
          <a:xfrm>
            <a:off x="3261360" y="3677920"/>
            <a:ext cx="4389120" cy="934720"/>
          </a:xfrm>
          <a:prstGeom prst="wedgeRoundRectCallout">
            <a:avLst>
              <a:gd name="adj1" fmla="val -57657"/>
              <a:gd name="adj2" fmla="val 73415"/>
              <a:gd name="adj3" fmla="val 16667"/>
            </a:avLst>
          </a:prstGeom>
          <a:solidFill>
            <a:schemeClr val="accent1">
              <a:lumMod val="40000"/>
              <a:lumOff val="60000"/>
            </a:schemeClr>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pPr>
              <a:buFont typeface="Arial" pitchFamily="34" charset="0"/>
              <a:buChar char="•"/>
            </a:pPr>
            <a:r>
              <a:rPr lang="en-US" sz="1800" dirty="0" smtClean="0">
                <a:solidFill>
                  <a:schemeClr val="tx1">
                    <a:lumMod val="75000"/>
                    <a:lumOff val="25000"/>
                  </a:schemeClr>
                </a:solidFill>
              </a:rPr>
              <a:t> Specify quantity to release</a:t>
            </a:r>
          </a:p>
          <a:p>
            <a:pPr>
              <a:buFont typeface="Arial" pitchFamily="34" charset="0"/>
              <a:buChar char="•"/>
            </a:pPr>
            <a:r>
              <a:rPr lang="en-US" sz="1800" dirty="0" smtClean="0">
                <a:solidFill>
                  <a:schemeClr val="tx1">
                    <a:lumMod val="75000"/>
                    <a:lumOff val="25000"/>
                  </a:schemeClr>
                </a:solidFill>
              </a:rPr>
              <a:t> Display quantity already released</a:t>
            </a:r>
            <a:endParaRPr lang="en-US" sz="1800"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2546" name="Picture 2" descr="C:\Users\qgl\AppData\Local\Temp\SNAGHTML1aca06c.PNG"/>
          <p:cNvPicPr>
            <a:picLocks noChangeAspect="1" noChangeArrowheads="1"/>
          </p:cNvPicPr>
          <p:nvPr/>
        </p:nvPicPr>
        <p:blipFill>
          <a:blip r:embed="rId3" cstate="print"/>
          <a:srcRect/>
          <a:stretch>
            <a:fillRect/>
          </a:stretch>
        </p:blipFill>
        <p:spPr bwMode="auto">
          <a:xfrm>
            <a:off x="663575" y="870902"/>
            <a:ext cx="7652345" cy="5367338"/>
          </a:xfrm>
          <a:prstGeom prst="rect">
            <a:avLst/>
          </a:prstGeom>
          <a:noFill/>
        </p:spPr>
      </p:pic>
      <p:sp>
        <p:nvSpPr>
          <p:cNvPr id="15362" name="Rectangle 2"/>
          <p:cNvSpPr>
            <a:spLocks noGrp="1" noChangeArrowheads="1"/>
          </p:cNvSpPr>
          <p:nvPr>
            <p:ph type="title"/>
          </p:nvPr>
        </p:nvSpPr>
        <p:spPr/>
        <p:txBody>
          <a:bodyPr/>
          <a:lstStyle/>
          <a:p>
            <a:pPr eaLnBrk="1" hangingPunct="1"/>
            <a:r>
              <a:rPr lang="en-US" dirty="0" smtClean="0"/>
              <a:t>Creating a Sales Quote – Trailer </a:t>
            </a:r>
          </a:p>
        </p:txBody>
      </p:sp>
      <p:sp>
        <p:nvSpPr>
          <p:cNvPr id="4" name="Rectangle 3"/>
          <p:cNvSpPr/>
          <p:nvPr/>
        </p:nvSpPr>
        <p:spPr>
          <a:xfrm>
            <a:off x="3322320" y="5110480"/>
            <a:ext cx="883920" cy="28448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Rounded Rectangular Callout 4"/>
          <p:cNvSpPr/>
          <p:nvPr/>
        </p:nvSpPr>
        <p:spPr>
          <a:xfrm>
            <a:off x="3860800" y="3616960"/>
            <a:ext cx="4389120" cy="802640"/>
          </a:xfrm>
          <a:prstGeom prst="wedgeRoundRectCallout">
            <a:avLst>
              <a:gd name="adj1" fmla="val -45852"/>
              <a:gd name="adj2" fmla="val 143370"/>
              <a:gd name="adj3" fmla="val 16667"/>
            </a:avLst>
          </a:prstGeom>
          <a:solidFill>
            <a:schemeClr val="accent1">
              <a:lumMod val="40000"/>
              <a:lumOff val="60000"/>
            </a:schemeClr>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75000"/>
                    <a:lumOff val="25000"/>
                  </a:schemeClr>
                </a:solidFill>
              </a:rPr>
              <a:t>Allow Sales Quote Print to print this quote </a:t>
            </a:r>
            <a:endParaRPr lang="en-US" sz="1800"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0498" name="Picture 2" descr="C:\Users\qgl\AppData\Local\Temp\SNAGHTML1ae5097.PNG"/>
          <p:cNvPicPr>
            <a:picLocks noChangeAspect="1" noChangeArrowheads="1"/>
          </p:cNvPicPr>
          <p:nvPr/>
        </p:nvPicPr>
        <p:blipFill>
          <a:blip r:embed="rId3" cstate="print"/>
          <a:srcRect/>
          <a:stretch>
            <a:fillRect/>
          </a:stretch>
        </p:blipFill>
        <p:spPr bwMode="auto">
          <a:xfrm>
            <a:off x="582294" y="985202"/>
            <a:ext cx="6629069" cy="4897438"/>
          </a:xfrm>
          <a:prstGeom prst="rect">
            <a:avLst/>
          </a:prstGeom>
          <a:noFill/>
        </p:spPr>
      </p:pic>
      <p:sp>
        <p:nvSpPr>
          <p:cNvPr id="15362" name="Rectangle 2"/>
          <p:cNvSpPr>
            <a:spLocks noGrp="1" noChangeArrowheads="1"/>
          </p:cNvSpPr>
          <p:nvPr>
            <p:ph type="title"/>
          </p:nvPr>
        </p:nvSpPr>
        <p:spPr/>
        <p:txBody>
          <a:bodyPr/>
          <a:lstStyle/>
          <a:p>
            <a:pPr eaLnBrk="1" hangingPunct="1"/>
            <a:r>
              <a:rPr lang="en-US" dirty="0" smtClean="0"/>
              <a:t>Printing a Sales Quote</a:t>
            </a:r>
          </a:p>
        </p:txBody>
      </p:sp>
      <p:sp>
        <p:nvSpPr>
          <p:cNvPr id="4" name="Rectangle 3"/>
          <p:cNvSpPr/>
          <p:nvPr/>
        </p:nvSpPr>
        <p:spPr>
          <a:xfrm>
            <a:off x="2164080" y="4927600"/>
            <a:ext cx="883920" cy="28448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5" name="Rounded Rectangular Callout 4"/>
          <p:cNvSpPr/>
          <p:nvPr/>
        </p:nvSpPr>
        <p:spPr>
          <a:xfrm>
            <a:off x="3911600" y="4175760"/>
            <a:ext cx="3931920" cy="751840"/>
          </a:xfrm>
          <a:prstGeom prst="wedgeRoundRectCallout">
            <a:avLst>
              <a:gd name="adj1" fmla="val -70890"/>
              <a:gd name="adj2" fmla="val 67814"/>
              <a:gd name="adj3" fmla="val 16667"/>
            </a:avLst>
          </a:prstGeom>
          <a:solidFill>
            <a:schemeClr val="accent1">
              <a:lumMod val="40000"/>
              <a:lumOff val="60000"/>
            </a:schemeClr>
          </a:solidFill>
          <a:ln>
            <a:solidFill>
              <a:srgbClr val="002060"/>
            </a:solid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75000"/>
                    <a:lumOff val="25000"/>
                  </a:schemeClr>
                </a:solidFill>
              </a:rPr>
              <a:t>Run this program in Update mode</a:t>
            </a:r>
            <a:endParaRPr lang="en-US" sz="1800"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r>
              <a:rPr lang="en-US" dirty="0" smtClean="0"/>
              <a:t>Releasing a Sales Quote to Order</a:t>
            </a:r>
          </a:p>
        </p:txBody>
      </p:sp>
      <p:pic>
        <p:nvPicPr>
          <p:cNvPr id="488452" name="Picture 4" descr="C:\Users\qgl\AppData\Local\Temp\SNAGHTML1b0ea47.PNG"/>
          <p:cNvPicPr>
            <a:picLocks noChangeAspect="1" noChangeArrowheads="1"/>
          </p:cNvPicPr>
          <p:nvPr/>
        </p:nvPicPr>
        <p:blipFill>
          <a:blip r:embed="rId3" cstate="print"/>
          <a:srcRect/>
          <a:stretch>
            <a:fillRect/>
          </a:stretch>
        </p:blipFill>
        <p:spPr bwMode="auto">
          <a:xfrm>
            <a:off x="521335" y="845820"/>
            <a:ext cx="6959496" cy="3980180"/>
          </a:xfrm>
          <a:prstGeom prst="rect">
            <a:avLst/>
          </a:prstGeom>
          <a:noFill/>
        </p:spPr>
      </p:pic>
      <p:pic>
        <p:nvPicPr>
          <p:cNvPr id="488450" name="Picture 2" descr="C:\Users\qgl\AppData\Local\Temp\SNAGHTML1b01241.PNG"/>
          <p:cNvPicPr>
            <a:picLocks noChangeAspect="1" noChangeArrowheads="1"/>
          </p:cNvPicPr>
          <p:nvPr/>
        </p:nvPicPr>
        <p:blipFill>
          <a:blip r:embed="rId4" cstate="print"/>
          <a:srcRect/>
          <a:stretch>
            <a:fillRect/>
          </a:stretch>
        </p:blipFill>
        <p:spPr bwMode="auto">
          <a:xfrm>
            <a:off x="2400935" y="3998277"/>
            <a:ext cx="5743575" cy="2133601"/>
          </a:xfrm>
          <a:prstGeom prst="rect">
            <a:avLst/>
          </a:prstGeom>
          <a:noFill/>
        </p:spPr>
      </p:pic>
      <p:sp>
        <p:nvSpPr>
          <p:cNvPr id="8" name="Oval 7"/>
          <p:cNvSpPr/>
          <p:nvPr/>
        </p:nvSpPr>
        <p:spPr>
          <a:xfrm>
            <a:off x="2793871" y="5049649"/>
            <a:ext cx="1030147" cy="731520"/>
          </a:xfrm>
          <a:prstGeom prst="ellipse">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Exercise</a:t>
            </a:r>
            <a:endParaRPr lang="en-US" dirty="0"/>
          </a:p>
        </p:txBody>
      </p:sp>
      <p:pic>
        <p:nvPicPr>
          <p:cNvPr id="47108" name="Picture 46"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eaLnBrk="1" hangingPunct="1">
              <a:buFont typeface="Wingdings" pitchFamily="2" charset="2"/>
              <a:buChar char="§"/>
            </a:pPr>
            <a:r>
              <a:rPr lang="en-US" altLang="zh-CN" dirty="0" smtClean="0"/>
              <a:t>Terminology</a:t>
            </a:r>
          </a:p>
          <a:p>
            <a:pPr marL="342900" lvl="1" indent="-342900">
              <a:buFont typeface="Wingdings" pitchFamily="2" charset="2"/>
              <a:buChar char="§"/>
            </a:pPr>
            <a:r>
              <a:rPr lang="en-US" altLang="zh-CN" sz="2800" dirty="0" smtClean="0"/>
              <a:t>Setups</a:t>
            </a:r>
          </a:p>
          <a:p>
            <a:pPr marL="342900" lvl="1" indent="-342900">
              <a:buFont typeface="Wingdings" pitchFamily="2" charset="2"/>
              <a:buChar char="§"/>
            </a:pPr>
            <a:r>
              <a:rPr lang="en-US" altLang="zh-CN" sz="2800" dirty="0" smtClean="0"/>
              <a:t>Quote-to-Cash Process Flow</a:t>
            </a:r>
          </a:p>
          <a:p>
            <a:pPr>
              <a:buFont typeface="Wingdings" pitchFamily="2" charset="2"/>
              <a:buChar char="§"/>
            </a:pPr>
            <a:r>
              <a:rPr lang="en-US" altLang="zh-CN" dirty="0" smtClean="0"/>
              <a:t>Using Standard Sales Order</a:t>
            </a:r>
          </a:p>
          <a:p>
            <a:pPr marL="347663" lvl="1" indent="-347663">
              <a:buFont typeface="Wingdings" pitchFamily="2" charset="2"/>
              <a:buChar char="§"/>
            </a:pPr>
            <a:r>
              <a:rPr lang="en-US" altLang="zh-CN" sz="2800" i="1" dirty="0" smtClean="0">
                <a:solidFill>
                  <a:schemeClr val="tx2">
                    <a:lumMod val="75000"/>
                    <a:lumOff val="25000"/>
                  </a:schemeClr>
                </a:solidFill>
              </a:rPr>
              <a:t>Optional: </a:t>
            </a:r>
            <a:r>
              <a:rPr lang="en-US" altLang="zh-CN" sz="2800" dirty="0" smtClean="0">
                <a:solidFill>
                  <a:schemeClr val="tx2">
                    <a:lumMod val="75000"/>
                    <a:lumOff val="25000"/>
                  </a:schemeClr>
                </a:solidFill>
              </a:rPr>
              <a:t>Using Sales Quotes</a:t>
            </a:r>
          </a:p>
          <a:p>
            <a:pPr marL="347663" lvl="1" indent="-347663">
              <a:buFont typeface="Wingdings" pitchFamily="2" charset="2"/>
              <a:buChar char="§"/>
            </a:pPr>
            <a:r>
              <a:rPr lang="en-US" altLang="zh-CN" sz="2800" b="1" i="1" dirty="0" smtClean="0">
                <a:solidFill>
                  <a:srgbClr val="0070C0"/>
                </a:solidFill>
              </a:rPr>
              <a:t>Optional: </a:t>
            </a:r>
            <a:r>
              <a:rPr lang="en-US" altLang="zh-CN" sz="2800" b="1" dirty="0" smtClean="0">
                <a:solidFill>
                  <a:srgbClr val="0070C0"/>
                </a:solidFill>
              </a:rPr>
              <a:t>Using Customer Schedules</a:t>
            </a:r>
          </a:p>
          <a:p>
            <a:pPr marL="347663" lvl="1" indent="-347663">
              <a:buFont typeface="Wingdings" pitchFamily="2" charset="2"/>
              <a:buChar char="§"/>
            </a:pPr>
            <a:r>
              <a:rPr lang="en-US" altLang="zh-CN" sz="2800" dirty="0" smtClean="0"/>
              <a:t>Processing Invoice and Receivables</a:t>
            </a:r>
            <a:endParaRPr lang="en-US" altLang="zh-CN" sz="2800" b="1" dirty="0" smtClean="0"/>
          </a:p>
          <a:p>
            <a:pPr>
              <a:buFont typeface="Wingdings" pitchFamily="2" charset="2"/>
              <a:buChar char="§"/>
            </a:pPr>
            <a:r>
              <a:rPr lang="en-US" altLang="zh-CN" dirty="0" smtClean="0"/>
              <a:t>Mastery Questions</a:t>
            </a:r>
          </a:p>
          <a:p>
            <a:pPr>
              <a:buFont typeface="Wingdings" pitchFamily="2" charset="2"/>
              <a:buChar char="§"/>
            </a:pPr>
            <a:endParaRPr lang="en-US" altLang="zh-CN" sz="2400" dirty="0" smtClean="0"/>
          </a:p>
          <a:p>
            <a:pPr eaLnBrk="1" hangingPunct="1">
              <a:buNone/>
            </a:pPr>
            <a:endParaRPr lang="en-US" altLang="zh-CN" sz="2200" dirty="0" smtClean="0"/>
          </a:p>
        </p:txBody>
      </p:sp>
      <p:sp>
        <p:nvSpPr>
          <p:cNvPr id="8194" name="Rectangle 2"/>
          <p:cNvSpPr>
            <a:spLocks noGrp="1" noChangeArrowheads="1"/>
          </p:cNvSpPr>
          <p:nvPr>
            <p:ph type="title"/>
          </p:nvPr>
        </p:nvSpPr>
        <p:spPr/>
        <p:txBody>
          <a:bodyPr>
            <a:noAutofit/>
          </a:bodyPr>
          <a:lstStyle/>
          <a:p>
            <a:pPr eaLnBrk="1" hangingPunct="1"/>
            <a:r>
              <a:rPr lang="en-US" i="1" dirty="0" smtClean="0"/>
              <a:t>Optional: </a:t>
            </a:r>
            <a:r>
              <a:rPr lang="en-US" dirty="0" smtClean="0"/>
              <a:t>Using Customer Schedules</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normAutofit/>
          </a:bodyPr>
          <a:lstStyle/>
          <a:p>
            <a:r>
              <a:rPr lang="en-US" dirty="0" smtClean="0"/>
              <a:t>Customer Schedules</a:t>
            </a:r>
            <a:endParaRPr lang="en-US" dirty="0"/>
          </a:p>
        </p:txBody>
      </p:sp>
      <p:grpSp>
        <p:nvGrpSpPr>
          <p:cNvPr id="17412" name="Group 9"/>
          <p:cNvGrpSpPr>
            <a:grpSpLocks/>
          </p:cNvGrpSpPr>
          <p:nvPr/>
        </p:nvGrpSpPr>
        <p:grpSpPr bwMode="auto">
          <a:xfrm>
            <a:off x="1670050" y="1245522"/>
            <a:ext cx="5808663" cy="4591050"/>
            <a:chOff x="439" y="715"/>
            <a:chExt cx="3659" cy="2892"/>
          </a:xfrm>
        </p:grpSpPr>
        <p:sp>
          <p:nvSpPr>
            <p:cNvPr id="17413" name="AutoShape 10"/>
            <p:cNvSpPr>
              <a:spLocks noChangeArrowheads="1"/>
            </p:cNvSpPr>
            <p:nvPr/>
          </p:nvSpPr>
          <p:spPr bwMode="auto">
            <a:xfrm>
              <a:off x="439" y="715"/>
              <a:ext cx="1056" cy="576"/>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dirty="0" smtClean="0">
                  <a:latin typeface="+mj-lt"/>
                </a:rPr>
                <a:t>Customer</a:t>
              </a:r>
              <a:endParaRPr lang="en-US" sz="1800" dirty="0">
                <a:latin typeface="+mj-lt"/>
              </a:endParaRPr>
            </a:p>
            <a:p>
              <a:pPr algn="ctr" eaLnBrk="0" hangingPunct="0"/>
              <a:r>
                <a:rPr lang="en-US" sz="1800" dirty="0">
                  <a:latin typeface="+mj-lt"/>
                </a:rPr>
                <a:t>Schedule</a:t>
              </a:r>
            </a:p>
          </p:txBody>
        </p:sp>
        <p:sp>
          <p:nvSpPr>
            <p:cNvPr id="17414" name="AutoShape 11"/>
            <p:cNvSpPr>
              <a:spLocks noChangeArrowheads="1"/>
            </p:cNvSpPr>
            <p:nvPr/>
          </p:nvSpPr>
          <p:spPr bwMode="auto">
            <a:xfrm>
              <a:off x="3042" y="715"/>
              <a:ext cx="1056" cy="576"/>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dirty="0">
                  <a:latin typeface="+mj-lt"/>
                </a:rPr>
                <a:t>Week 1</a:t>
              </a:r>
            </a:p>
          </p:txBody>
        </p:sp>
        <p:cxnSp>
          <p:nvCxnSpPr>
            <p:cNvPr id="17415" name="AutoShape 12"/>
            <p:cNvCxnSpPr>
              <a:cxnSpLocks noChangeShapeType="1"/>
              <a:stCxn id="17413" idx="3"/>
              <a:endCxn id="17414" idx="1"/>
            </p:cNvCxnSpPr>
            <p:nvPr/>
          </p:nvCxnSpPr>
          <p:spPr bwMode="auto">
            <a:xfrm>
              <a:off x="1507" y="1003"/>
              <a:ext cx="1523" cy="0"/>
            </a:xfrm>
            <a:prstGeom prst="straightConnector1">
              <a:avLst/>
            </a:prstGeom>
            <a:noFill/>
            <a:ln w="38100">
              <a:solidFill>
                <a:srgbClr val="003366"/>
              </a:solidFill>
              <a:round/>
              <a:headEnd/>
              <a:tailEnd type="triangle" w="med" len="med"/>
            </a:ln>
          </p:spPr>
        </p:cxnSp>
        <p:sp>
          <p:nvSpPr>
            <p:cNvPr id="17416" name="AutoShape 13"/>
            <p:cNvSpPr>
              <a:spLocks noChangeArrowheads="1"/>
            </p:cNvSpPr>
            <p:nvPr/>
          </p:nvSpPr>
          <p:spPr bwMode="auto">
            <a:xfrm>
              <a:off x="3042" y="1179"/>
              <a:ext cx="1056" cy="576"/>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dirty="0">
                  <a:latin typeface="+mj-lt"/>
                </a:rPr>
                <a:t>Week 2</a:t>
              </a:r>
            </a:p>
          </p:txBody>
        </p:sp>
        <p:sp>
          <p:nvSpPr>
            <p:cNvPr id="17417" name="AutoShape 14"/>
            <p:cNvSpPr>
              <a:spLocks noChangeArrowheads="1"/>
            </p:cNvSpPr>
            <p:nvPr/>
          </p:nvSpPr>
          <p:spPr bwMode="auto">
            <a:xfrm>
              <a:off x="3042" y="1642"/>
              <a:ext cx="1056" cy="576"/>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dirty="0">
                  <a:latin typeface="+mj-lt"/>
                </a:rPr>
                <a:t>Week 3</a:t>
              </a:r>
            </a:p>
          </p:txBody>
        </p:sp>
        <p:sp>
          <p:nvSpPr>
            <p:cNvPr id="17418" name="AutoShape 15"/>
            <p:cNvSpPr>
              <a:spLocks noChangeArrowheads="1"/>
            </p:cNvSpPr>
            <p:nvPr/>
          </p:nvSpPr>
          <p:spPr bwMode="auto">
            <a:xfrm>
              <a:off x="3042" y="2105"/>
              <a:ext cx="1056" cy="576"/>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dirty="0">
                  <a:latin typeface="+mj-lt"/>
                </a:rPr>
                <a:t>Week 4</a:t>
              </a:r>
            </a:p>
          </p:txBody>
        </p:sp>
        <p:sp>
          <p:nvSpPr>
            <p:cNvPr id="17419" name="AutoShape 16"/>
            <p:cNvSpPr>
              <a:spLocks noChangeArrowheads="1"/>
            </p:cNvSpPr>
            <p:nvPr/>
          </p:nvSpPr>
          <p:spPr bwMode="auto">
            <a:xfrm>
              <a:off x="3042" y="2568"/>
              <a:ext cx="1056" cy="576"/>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dirty="0">
                  <a:latin typeface="+mj-lt"/>
                </a:rPr>
                <a:t>Week 5</a:t>
              </a:r>
            </a:p>
          </p:txBody>
        </p:sp>
        <p:sp>
          <p:nvSpPr>
            <p:cNvPr id="17420" name="AutoShape 17"/>
            <p:cNvSpPr>
              <a:spLocks noChangeArrowheads="1"/>
            </p:cNvSpPr>
            <p:nvPr/>
          </p:nvSpPr>
          <p:spPr bwMode="auto">
            <a:xfrm>
              <a:off x="3042" y="3031"/>
              <a:ext cx="1056" cy="576"/>
            </a:xfrm>
            <a:prstGeom prst="roundRect">
              <a:avLst>
                <a:gd name="adj" fmla="val 16667"/>
              </a:avLst>
            </a:prstGeom>
            <a:solidFill>
              <a:srgbClr val="FFFFFF"/>
            </a:solidFill>
            <a:ln w="38100">
              <a:solidFill>
                <a:srgbClr val="003366"/>
              </a:solidFill>
              <a:round/>
              <a:headEnd/>
              <a:tailEnd/>
            </a:ln>
          </p:spPr>
          <p:txBody>
            <a:bodyPr wrap="none" anchor="ctr"/>
            <a:lstStyle/>
            <a:p>
              <a:pPr algn="ctr" eaLnBrk="0" hangingPunct="0"/>
              <a:r>
                <a:rPr lang="en-US" sz="1800" dirty="0">
                  <a:latin typeface="+mj-lt"/>
                </a:rPr>
                <a:t>Week </a:t>
              </a:r>
              <a:r>
                <a:rPr lang="en-US" sz="1800" dirty="0">
                  <a:solidFill>
                    <a:srgbClr val="A50021"/>
                  </a:solidFill>
                  <a:latin typeface="+mj-lt"/>
                </a:rPr>
                <a:t>N</a:t>
              </a:r>
            </a:p>
          </p:txBody>
        </p:sp>
        <p:cxnSp>
          <p:nvCxnSpPr>
            <p:cNvPr id="17421" name="AutoShape 18"/>
            <p:cNvCxnSpPr>
              <a:cxnSpLocks noChangeShapeType="1"/>
              <a:stCxn id="17413" idx="3"/>
              <a:endCxn id="17416" idx="1"/>
            </p:cNvCxnSpPr>
            <p:nvPr/>
          </p:nvCxnSpPr>
          <p:spPr bwMode="auto">
            <a:xfrm>
              <a:off x="1507" y="1003"/>
              <a:ext cx="1523" cy="464"/>
            </a:xfrm>
            <a:prstGeom prst="bentConnector3">
              <a:avLst>
                <a:gd name="adj1" fmla="val 49968"/>
              </a:avLst>
            </a:prstGeom>
            <a:noFill/>
            <a:ln w="38100">
              <a:solidFill>
                <a:srgbClr val="003366"/>
              </a:solidFill>
              <a:miter lim="800000"/>
              <a:headEnd/>
              <a:tailEnd type="triangle" w="med" len="med"/>
            </a:ln>
          </p:spPr>
        </p:cxnSp>
        <p:cxnSp>
          <p:nvCxnSpPr>
            <p:cNvPr id="17422" name="AutoShape 19"/>
            <p:cNvCxnSpPr>
              <a:cxnSpLocks noChangeShapeType="1"/>
              <a:stCxn id="17413" idx="3"/>
              <a:endCxn id="17417" idx="1"/>
            </p:cNvCxnSpPr>
            <p:nvPr/>
          </p:nvCxnSpPr>
          <p:spPr bwMode="auto">
            <a:xfrm>
              <a:off x="1507" y="1003"/>
              <a:ext cx="1523" cy="927"/>
            </a:xfrm>
            <a:prstGeom prst="bentConnector3">
              <a:avLst>
                <a:gd name="adj1" fmla="val 49968"/>
              </a:avLst>
            </a:prstGeom>
            <a:noFill/>
            <a:ln w="38100">
              <a:solidFill>
                <a:srgbClr val="003366"/>
              </a:solidFill>
              <a:miter lim="800000"/>
              <a:headEnd/>
              <a:tailEnd type="triangle" w="med" len="med"/>
            </a:ln>
          </p:spPr>
        </p:cxnSp>
        <p:cxnSp>
          <p:nvCxnSpPr>
            <p:cNvPr id="17423" name="AutoShape 20"/>
            <p:cNvCxnSpPr>
              <a:cxnSpLocks noChangeShapeType="1"/>
              <a:stCxn id="17413" idx="3"/>
              <a:endCxn id="17419" idx="1"/>
            </p:cNvCxnSpPr>
            <p:nvPr/>
          </p:nvCxnSpPr>
          <p:spPr bwMode="auto">
            <a:xfrm>
              <a:off x="1507" y="1003"/>
              <a:ext cx="1523" cy="1853"/>
            </a:xfrm>
            <a:prstGeom prst="bentConnector3">
              <a:avLst>
                <a:gd name="adj1" fmla="val 49968"/>
              </a:avLst>
            </a:prstGeom>
            <a:noFill/>
            <a:ln w="38100">
              <a:solidFill>
                <a:srgbClr val="003366"/>
              </a:solidFill>
              <a:miter lim="800000"/>
              <a:headEnd/>
              <a:tailEnd type="triangle" w="med" len="med"/>
            </a:ln>
          </p:spPr>
        </p:cxnSp>
        <p:cxnSp>
          <p:nvCxnSpPr>
            <p:cNvPr id="17424" name="AutoShape 21"/>
            <p:cNvCxnSpPr>
              <a:cxnSpLocks noChangeShapeType="1"/>
              <a:stCxn id="17413" idx="3"/>
              <a:endCxn id="17420" idx="1"/>
            </p:cNvCxnSpPr>
            <p:nvPr/>
          </p:nvCxnSpPr>
          <p:spPr bwMode="auto">
            <a:xfrm>
              <a:off x="1507" y="1003"/>
              <a:ext cx="1523" cy="2316"/>
            </a:xfrm>
            <a:prstGeom prst="bentConnector3">
              <a:avLst>
                <a:gd name="adj1" fmla="val 49968"/>
              </a:avLst>
            </a:prstGeom>
            <a:noFill/>
            <a:ln w="38100">
              <a:solidFill>
                <a:srgbClr val="003366"/>
              </a:solidFill>
              <a:miter lim="800000"/>
              <a:headEnd/>
              <a:tailEnd type="triangle" w="med" len="med"/>
            </a:ln>
          </p:spPr>
        </p:cxnSp>
        <p:cxnSp>
          <p:nvCxnSpPr>
            <p:cNvPr id="17425" name="AutoShape 22"/>
            <p:cNvCxnSpPr>
              <a:cxnSpLocks noChangeShapeType="1"/>
              <a:stCxn id="17413" idx="3"/>
              <a:endCxn id="17418" idx="1"/>
            </p:cNvCxnSpPr>
            <p:nvPr/>
          </p:nvCxnSpPr>
          <p:spPr bwMode="auto">
            <a:xfrm>
              <a:off x="1507" y="1003"/>
              <a:ext cx="1523" cy="1390"/>
            </a:xfrm>
            <a:prstGeom prst="bentConnector3">
              <a:avLst>
                <a:gd name="adj1" fmla="val 49968"/>
              </a:avLst>
            </a:prstGeom>
            <a:noFill/>
            <a:ln w="38100">
              <a:solidFill>
                <a:srgbClr val="003366"/>
              </a:solidFill>
              <a:miter lim="800000"/>
              <a:headEnd/>
              <a:tailEnd type="triangle" w="med" len="med"/>
            </a:ln>
          </p:spPr>
        </p:cxn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Describe the basic invoice and payment process flow</a:t>
            </a:r>
          </a:p>
          <a:p>
            <a:pPr>
              <a:spcBef>
                <a:spcPts val="1800"/>
              </a:spcBef>
            </a:pPr>
            <a:r>
              <a:rPr lang="en-US" dirty="0" smtClean="0"/>
              <a:t>Post and print an invoice</a:t>
            </a:r>
          </a:p>
          <a:p>
            <a:pPr>
              <a:spcBef>
                <a:spcPts val="1800"/>
              </a:spcBef>
            </a:pPr>
            <a:r>
              <a:rPr lang="en-US" dirty="0" smtClean="0"/>
              <a:t>Process customer payments</a:t>
            </a:r>
          </a:p>
          <a:p>
            <a:endParaRPr lang="en-US" dirty="0"/>
          </a:p>
        </p:txBody>
      </p:sp>
      <p:sp>
        <p:nvSpPr>
          <p:cNvPr id="3" name="Title 2"/>
          <p:cNvSpPr>
            <a:spLocks noGrp="1"/>
          </p:cNvSpPr>
          <p:nvPr>
            <p:ph type="title"/>
          </p:nvPr>
        </p:nvSpPr>
        <p:spPr/>
        <p:txBody>
          <a:bodyPr/>
          <a:lstStyle/>
          <a:p>
            <a:r>
              <a:rPr lang="en-US" altLang="zh-CN" dirty="0" smtClean="0"/>
              <a:t>Learning </a:t>
            </a:r>
            <a:r>
              <a:rPr lang="en-US" dirty="0" smtClean="0"/>
              <a:t>Objectives (Continued)</a:t>
            </a:r>
            <a:endParaRPr 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Content Placeholder 16"/>
          <p:cNvSpPr>
            <a:spLocks noGrp="1"/>
          </p:cNvSpPr>
          <p:nvPr>
            <p:ph idx="1"/>
          </p:nvPr>
        </p:nvSpPr>
        <p:spPr/>
        <p:txBody>
          <a:bodyPr>
            <a:normAutofit/>
          </a:bodyPr>
          <a:lstStyle/>
          <a:p>
            <a:r>
              <a:rPr lang="en-US" dirty="0" smtClean="0"/>
              <a:t>Planning Schedule</a:t>
            </a:r>
          </a:p>
          <a:p>
            <a:r>
              <a:rPr lang="en-US" dirty="0" smtClean="0"/>
              <a:t>Shipping Schedule</a:t>
            </a:r>
          </a:p>
          <a:p>
            <a:r>
              <a:rPr lang="en-US" dirty="0" smtClean="0"/>
              <a:t>Required Ship Schedule (RSS)</a:t>
            </a:r>
          </a:p>
          <a:p>
            <a:r>
              <a:rPr lang="en-US" dirty="0" smtClean="0"/>
              <a:t>Netting &amp; Netting Logic</a:t>
            </a:r>
          </a:p>
          <a:p>
            <a:r>
              <a:rPr lang="en-US" dirty="0" smtClean="0"/>
              <a:t>Cumulative Accounting</a:t>
            </a:r>
          </a:p>
          <a:p>
            <a:r>
              <a:rPr lang="en-US" dirty="0" smtClean="0"/>
              <a:t>Firm Days</a:t>
            </a:r>
          </a:p>
          <a:p>
            <a:pPr>
              <a:buNone/>
            </a:pPr>
            <a:r>
              <a:rPr lang="en-US" dirty="0" smtClean="0"/>
              <a:t>	</a:t>
            </a:r>
            <a:endParaRPr lang="en-US" sz="2000" dirty="0"/>
          </a:p>
        </p:txBody>
      </p:sp>
      <p:sp>
        <p:nvSpPr>
          <p:cNvPr id="18" name="Title 17"/>
          <p:cNvSpPr>
            <a:spLocks noGrp="1"/>
          </p:cNvSpPr>
          <p:nvPr>
            <p:ph type="title"/>
          </p:nvPr>
        </p:nvSpPr>
        <p:spPr/>
        <p:txBody>
          <a:bodyPr>
            <a:normAutofit/>
          </a:bodyPr>
          <a:lstStyle/>
          <a:p>
            <a:r>
              <a:rPr lang="en-US" dirty="0" smtClean="0"/>
              <a:t>Terminology</a:t>
            </a:r>
            <a:endParaRPr lang="en-US" dirty="0"/>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normAutofit/>
          </a:bodyPr>
          <a:lstStyle/>
          <a:p>
            <a:r>
              <a:rPr lang="en-US" dirty="0" smtClean="0"/>
              <a:t>Netting Logic Example</a:t>
            </a:r>
            <a:endParaRPr lang="en-US" dirty="0"/>
          </a:p>
        </p:txBody>
      </p:sp>
      <p:sp>
        <p:nvSpPr>
          <p:cNvPr id="4" name="Content Placeholder 3"/>
          <p:cNvSpPr>
            <a:spLocks noGrp="1"/>
          </p:cNvSpPr>
          <p:nvPr>
            <p:ph idx="1"/>
          </p:nvPr>
        </p:nvSpPr>
        <p:spPr/>
        <p:txBody>
          <a:bodyPr/>
          <a:lstStyle/>
          <a:p>
            <a:endParaRPr lang="en-US" dirty="0"/>
          </a:p>
        </p:txBody>
      </p:sp>
      <p:pic>
        <p:nvPicPr>
          <p:cNvPr id="525314" name="Picture 2"/>
          <p:cNvPicPr>
            <a:picLocks noChangeAspect="1" noChangeArrowheads="1"/>
          </p:cNvPicPr>
          <p:nvPr/>
        </p:nvPicPr>
        <p:blipFill>
          <a:blip r:embed="rId3" cstate="print"/>
          <a:srcRect/>
          <a:stretch>
            <a:fillRect/>
          </a:stretch>
        </p:blipFill>
        <p:spPr bwMode="auto">
          <a:xfrm>
            <a:off x="1371880" y="867699"/>
            <a:ext cx="6221111" cy="54143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normAutofit/>
          </a:bodyPr>
          <a:lstStyle/>
          <a:p>
            <a:r>
              <a:rPr lang="en-US" dirty="0" smtClean="0"/>
              <a:t>Cumulative Management Example</a:t>
            </a:r>
            <a:endParaRPr lang="en-US" dirty="0"/>
          </a:p>
        </p:txBody>
      </p:sp>
      <p:sp>
        <p:nvSpPr>
          <p:cNvPr id="4" name="Content Placeholder 3"/>
          <p:cNvSpPr>
            <a:spLocks noGrp="1"/>
          </p:cNvSpPr>
          <p:nvPr>
            <p:ph idx="1"/>
          </p:nvPr>
        </p:nvSpPr>
        <p:spPr/>
        <p:txBody>
          <a:bodyPr/>
          <a:lstStyle/>
          <a:p>
            <a:endParaRPr lang="en-US" dirty="0"/>
          </a:p>
        </p:txBody>
      </p:sp>
      <p:sp>
        <p:nvSpPr>
          <p:cNvPr id="6" name="AutoShape 5"/>
          <p:cNvSpPr>
            <a:spLocks noChangeArrowheads="1"/>
          </p:cNvSpPr>
          <p:nvPr/>
        </p:nvSpPr>
        <p:spPr bwMode="auto">
          <a:xfrm>
            <a:off x="71375" y="1496353"/>
            <a:ext cx="8991600" cy="4011612"/>
          </a:xfrm>
          <a:prstGeom prst="roundRect">
            <a:avLst>
              <a:gd name="adj" fmla="val 16667"/>
            </a:avLst>
          </a:prstGeom>
          <a:solidFill>
            <a:srgbClr val="FFFFCC"/>
          </a:solidFill>
          <a:ln w="38100">
            <a:solidFill>
              <a:srgbClr val="FF6600"/>
            </a:solidFill>
            <a:round/>
            <a:headEnd/>
            <a:tailEnd/>
          </a:ln>
        </p:spPr>
        <p:txBody>
          <a:bodyPr wrap="none" anchor="ctr"/>
          <a:lstStyle/>
          <a:p>
            <a:endParaRPr lang="en-US" dirty="0">
              <a:latin typeface="+mj-lt"/>
            </a:endParaRPr>
          </a:p>
        </p:txBody>
      </p:sp>
      <p:sp>
        <p:nvSpPr>
          <p:cNvPr id="7" name="Rectangle 6"/>
          <p:cNvSpPr>
            <a:spLocks noChangeArrowheads="1"/>
          </p:cNvSpPr>
          <p:nvPr/>
        </p:nvSpPr>
        <p:spPr bwMode="auto">
          <a:xfrm>
            <a:off x="96775" y="1656690"/>
            <a:ext cx="8943975" cy="3689350"/>
          </a:xfrm>
          <a:prstGeom prst="rect">
            <a:avLst/>
          </a:prstGeom>
          <a:noFill/>
          <a:ln w="12700">
            <a:noFill/>
            <a:miter lim="800000"/>
            <a:headEnd/>
            <a:tailEnd/>
          </a:ln>
        </p:spPr>
        <p:txBody>
          <a:bodyPr lIns="90488" tIns="44450" rIns="90488" bIns="44450">
            <a:spAutoFit/>
          </a:bodyPr>
          <a:lstStyle/>
          <a:p>
            <a:pPr algn="l" defTabSz="1143000" eaLnBrk="0" hangingPunct="0"/>
            <a:endParaRPr kumimoji="1" lang="en-US" sz="1800" dirty="0">
              <a:solidFill>
                <a:schemeClr val="tx2"/>
              </a:solidFill>
              <a:latin typeface="+mj-lt"/>
            </a:endParaRPr>
          </a:p>
          <a:p>
            <a:pPr algn="l" defTabSz="1143000" eaLnBrk="0" hangingPunct="0"/>
            <a:r>
              <a:rPr kumimoji="1" lang="en-US" sz="1800" dirty="0">
                <a:solidFill>
                  <a:schemeClr val="tx2"/>
                </a:solidFill>
                <a:latin typeface="+mj-lt"/>
              </a:rPr>
              <a:t>		</a:t>
            </a:r>
            <a:r>
              <a:rPr kumimoji="1" lang="en-US" sz="1800" b="1" dirty="0">
                <a:solidFill>
                  <a:schemeClr val="tx2"/>
                </a:solidFill>
                <a:latin typeface="+mj-lt"/>
              </a:rPr>
              <a:t>January	February	March	April 	May 	June</a:t>
            </a:r>
            <a:endParaRPr kumimoji="1" lang="en-US" sz="1800" dirty="0">
              <a:solidFill>
                <a:schemeClr val="tx2"/>
              </a:solidFill>
              <a:latin typeface="+mj-lt"/>
            </a:endParaRPr>
          </a:p>
          <a:p>
            <a:pPr algn="l" defTabSz="1143000" eaLnBrk="0" hangingPunct="0"/>
            <a:endParaRPr kumimoji="1" lang="en-US" sz="1800" dirty="0">
              <a:solidFill>
                <a:schemeClr val="tx2"/>
              </a:solidFill>
              <a:latin typeface="+mj-lt"/>
            </a:endParaRPr>
          </a:p>
          <a:p>
            <a:pPr algn="l" defTabSz="1143000" eaLnBrk="0" hangingPunct="0"/>
            <a:r>
              <a:rPr kumimoji="1" lang="en-US" sz="1800" b="1" dirty="0">
                <a:solidFill>
                  <a:schemeClr val="tx2"/>
                </a:solidFill>
                <a:latin typeface="+mj-lt"/>
              </a:rPr>
              <a:t>Net Demand</a:t>
            </a:r>
            <a:r>
              <a:rPr kumimoji="1" lang="en-US" sz="1800" dirty="0">
                <a:solidFill>
                  <a:schemeClr val="tx2"/>
                </a:solidFill>
                <a:latin typeface="+mj-lt"/>
              </a:rPr>
              <a:t>	</a:t>
            </a:r>
            <a:r>
              <a:rPr kumimoji="1" lang="en-US" sz="1800" dirty="0">
                <a:latin typeface="+mj-lt"/>
              </a:rPr>
              <a:t>1,000	1,000	1,000	1,000	1,000	1,000</a:t>
            </a:r>
            <a:r>
              <a:rPr kumimoji="1" lang="en-US" sz="1800" dirty="0">
                <a:solidFill>
                  <a:schemeClr val="tx2"/>
                </a:solidFill>
                <a:latin typeface="+mj-lt"/>
              </a:rPr>
              <a:t>			</a:t>
            </a:r>
          </a:p>
          <a:p>
            <a:pPr algn="l" defTabSz="1143000" eaLnBrk="0" hangingPunct="0"/>
            <a:endParaRPr kumimoji="1" lang="en-US" sz="1800" dirty="0">
              <a:solidFill>
                <a:schemeClr val="tx2"/>
              </a:solidFill>
              <a:latin typeface="+mj-lt"/>
            </a:endParaRPr>
          </a:p>
          <a:p>
            <a:pPr algn="l" defTabSz="1143000" eaLnBrk="0" hangingPunct="0"/>
            <a:r>
              <a:rPr kumimoji="1" lang="en-US" sz="1800" b="1" dirty="0">
                <a:solidFill>
                  <a:schemeClr val="tx2"/>
                </a:solidFill>
                <a:latin typeface="+mj-lt"/>
              </a:rPr>
              <a:t>Cumulative</a:t>
            </a:r>
            <a:r>
              <a:rPr kumimoji="1" lang="en-US" sz="1800" dirty="0">
                <a:solidFill>
                  <a:schemeClr val="tx2"/>
                </a:solidFill>
                <a:latin typeface="+mj-lt"/>
              </a:rPr>
              <a:t>	</a:t>
            </a:r>
            <a:r>
              <a:rPr kumimoji="1" lang="en-US" sz="1800" dirty="0">
                <a:latin typeface="+mj-lt"/>
              </a:rPr>
              <a:t>1,000	2,000	3,000	4,000	5,000	6,000</a:t>
            </a:r>
          </a:p>
          <a:p>
            <a:pPr algn="l" defTabSz="1143000" eaLnBrk="0" hangingPunct="0"/>
            <a:r>
              <a:rPr kumimoji="1" lang="en-US" sz="1800" dirty="0">
                <a:solidFill>
                  <a:schemeClr val="tx2"/>
                </a:solidFill>
                <a:latin typeface="+mj-lt"/>
              </a:rPr>
              <a:t>		</a:t>
            </a:r>
            <a:r>
              <a:rPr kumimoji="1" lang="en-US" sz="1800" dirty="0">
                <a:solidFill>
                  <a:srgbClr val="FF0000"/>
                </a:solidFill>
                <a:latin typeface="+mj-lt"/>
              </a:rPr>
              <a:t>Cum Start</a:t>
            </a:r>
            <a:endParaRPr kumimoji="1" lang="en-US" sz="1800" dirty="0">
              <a:solidFill>
                <a:schemeClr val="tx2"/>
              </a:solidFill>
              <a:latin typeface="+mj-lt"/>
            </a:endParaRPr>
          </a:p>
          <a:p>
            <a:pPr algn="l" defTabSz="1143000" eaLnBrk="0" hangingPunct="0"/>
            <a:endParaRPr kumimoji="1" lang="en-US" sz="1800" b="1" dirty="0">
              <a:solidFill>
                <a:schemeClr val="tx2"/>
              </a:solidFill>
              <a:latin typeface="+mj-lt"/>
            </a:endParaRPr>
          </a:p>
          <a:p>
            <a:pPr algn="l" defTabSz="1143000" eaLnBrk="0" hangingPunct="0"/>
            <a:r>
              <a:rPr kumimoji="1" lang="en-US" sz="1800" b="1" dirty="0">
                <a:solidFill>
                  <a:schemeClr val="tx2"/>
                </a:solidFill>
                <a:latin typeface="+mj-lt"/>
              </a:rPr>
              <a:t>Cum shipped</a:t>
            </a:r>
            <a:r>
              <a:rPr kumimoji="1" lang="en-US" sz="1800" dirty="0">
                <a:solidFill>
                  <a:schemeClr val="tx2"/>
                </a:solidFill>
                <a:latin typeface="+mj-lt"/>
              </a:rPr>
              <a:t> = </a:t>
            </a:r>
            <a:r>
              <a:rPr kumimoji="1" lang="en-US" sz="1800" dirty="0">
                <a:latin typeface="+mj-lt"/>
              </a:rPr>
              <a:t>2,500</a:t>
            </a:r>
            <a:endParaRPr kumimoji="1" lang="en-US" sz="1800" dirty="0">
              <a:solidFill>
                <a:schemeClr val="tx2"/>
              </a:solidFill>
              <a:latin typeface="+mj-lt"/>
            </a:endParaRPr>
          </a:p>
          <a:p>
            <a:pPr algn="l" defTabSz="1143000" eaLnBrk="0" hangingPunct="0"/>
            <a:endParaRPr kumimoji="1" lang="en-US" sz="1800" dirty="0">
              <a:solidFill>
                <a:schemeClr val="tx2"/>
              </a:solidFill>
              <a:latin typeface="+mj-lt"/>
            </a:endParaRPr>
          </a:p>
          <a:p>
            <a:pPr algn="l" defTabSz="1143000" eaLnBrk="0" hangingPunct="0"/>
            <a:r>
              <a:rPr kumimoji="1" lang="en-US" sz="1800" b="1" dirty="0">
                <a:solidFill>
                  <a:schemeClr val="tx2"/>
                </a:solidFill>
                <a:latin typeface="+mj-lt"/>
              </a:rPr>
              <a:t>Net Required Qty.</a:t>
            </a:r>
            <a:r>
              <a:rPr kumimoji="1" lang="en-US" sz="1800" dirty="0">
                <a:solidFill>
                  <a:schemeClr val="tx2"/>
                </a:solidFill>
                <a:latin typeface="+mj-lt"/>
              </a:rPr>
              <a:t>	</a:t>
            </a:r>
            <a:r>
              <a:rPr kumimoji="1" lang="en-US" sz="1800" dirty="0">
                <a:latin typeface="+mj-lt"/>
              </a:rPr>
              <a:t>0	0	500	1,000	1,000	1,000</a:t>
            </a:r>
            <a:r>
              <a:rPr kumimoji="1" lang="en-US" sz="2000" dirty="0">
                <a:solidFill>
                  <a:schemeClr val="tx2"/>
                </a:solidFill>
                <a:latin typeface="+mj-lt"/>
              </a:rPr>
              <a:t>	</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dirty="0" smtClean="0"/>
              <a:t>Customer Schedules Process</a:t>
            </a:r>
          </a:p>
        </p:txBody>
      </p:sp>
      <p:grpSp>
        <p:nvGrpSpPr>
          <p:cNvPr id="15" name="Group 14"/>
          <p:cNvGrpSpPr/>
          <p:nvPr/>
        </p:nvGrpSpPr>
        <p:grpSpPr>
          <a:xfrm>
            <a:off x="830544" y="1087837"/>
            <a:ext cx="7805455" cy="5241548"/>
            <a:chOff x="830545" y="1087837"/>
            <a:chExt cx="7254240" cy="5241548"/>
          </a:xfrm>
        </p:grpSpPr>
        <p:sp>
          <p:nvSpPr>
            <p:cNvPr id="6" name="Freeform 5"/>
            <p:cNvSpPr/>
            <p:nvPr/>
          </p:nvSpPr>
          <p:spPr>
            <a:xfrm>
              <a:off x="830545" y="1087837"/>
              <a:ext cx="1328881" cy="1898402"/>
            </a:xfrm>
            <a:custGeom>
              <a:avLst/>
              <a:gdLst>
                <a:gd name="connsiteX0" fmla="*/ 0 w 1898401"/>
                <a:gd name="connsiteY0" fmla="*/ 0 h 1328881"/>
                <a:gd name="connsiteX1" fmla="*/ 1233961 w 1898401"/>
                <a:gd name="connsiteY1" fmla="*/ 0 h 1328881"/>
                <a:gd name="connsiteX2" fmla="*/ 1898401 w 1898401"/>
                <a:gd name="connsiteY2" fmla="*/ 664441 h 1328881"/>
                <a:gd name="connsiteX3" fmla="*/ 1233961 w 1898401"/>
                <a:gd name="connsiteY3" fmla="*/ 1328881 h 1328881"/>
                <a:gd name="connsiteX4" fmla="*/ 0 w 1898401"/>
                <a:gd name="connsiteY4" fmla="*/ 1328881 h 1328881"/>
                <a:gd name="connsiteX5" fmla="*/ 664441 w 1898401"/>
                <a:gd name="connsiteY5" fmla="*/ 664441 h 1328881"/>
                <a:gd name="connsiteX6" fmla="*/ 0 w 1898401"/>
                <a:gd name="connsiteY6" fmla="*/ 0 h 1328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8401" h="1328881">
                  <a:moveTo>
                    <a:pt x="1898401" y="0"/>
                  </a:moveTo>
                  <a:lnTo>
                    <a:pt x="1898401" y="863773"/>
                  </a:lnTo>
                  <a:lnTo>
                    <a:pt x="949200" y="1328881"/>
                  </a:lnTo>
                  <a:lnTo>
                    <a:pt x="0" y="863773"/>
                  </a:lnTo>
                  <a:lnTo>
                    <a:pt x="0" y="0"/>
                  </a:lnTo>
                  <a:lnTo>
                    <a:pt x="949200" y="465109"/>
                  </a:lnTo>
                  <a:lnTo>
                    <a:pt x="1898401"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91" tIns="673332" rIns="8889" bIns="673330" numCol="1" spcCol="1270" anchor="ctr" anchorCtr="0">
              <a:noAutofit/>
            </a:bodyPr>
            <a:lstStyle/>
            <a:p>
              <a:pPr lvl="0" algn="ctr" defTabSz="622300">
                <a:lnSpc>
                  <a:spcPct val="90000"/>
                </a:lnSpc>
                <a:spcBef>
                  <a:spcPct val="0"/>
                </a:spcBef>
                <a:spcAft>
                  <a:spcPct val="35000"/>
                </a:spcAft>
              </a:pPr>
              <a:r>
                <a:rPr lang="en-US" sz="1400" b="1" kern="1200" dirty="0" smtClean="0"/>
                <a:t>Set Scheduling Data</a:t>
              </a:r>
              <a:endParaRPr lang="en-US" sz="1400" b="1" kern="1200" dirty="0"/>
            </a:p>
          </p:txBody>
        </p:sp>
        <p:sp>
          <p:nvSpPr>
            <p:cNvPr id="7" name="Freeform 6"/>
            <p:cNvSpPr/>
            <p:nvPr/>
          </p:nvSpPr>
          <p:spPr>
            <a:xfrm>
              <a:off x="2159425" y="1087838"/>
              <a:ext cx="5925359" cy="1234610"/>
            </a:xfrm>
            <a:custGeom>
              <a:avLst/>
              <a:gdLst>
                <a:gd name="connsiteX0" fmla="*/ 205772 w 1234609"/>
                <a:gd name="connsiteY0" fmla="*/ 0 h 5925358"/>
                <a:gd name="connsiteX1" fmla="*/ 1028837 w 1234609"/>
                <a:gd name="connsiteY1" fmla="*/ 0 h 5925358"/>
                <a:gd name="connsiteX2" fmla="*/ 1174340 w 1234609"/>
                <a:gd name="connsiteY2" fmla="*/ 60269 h 5925358"/>
                <a:gd name="connsiteX3" fmla="*/ 1234609 w 1234609"/>
                <a:gd name="connsiteY3" fmla="*/ 205772 h 5925358"/>
                <a:gd name="connsiteX4" fmla="*/ 1234609 w 1234609"/>
                <a:gd name="connsiteY4" fmla="*/ 5925358 h 5925358"/>
                <a:gd name="connsiteX5" fmla="*/ 1234609 w 1234609"/>
                <a:gd name="connsiteY5" fmla="*/ 5925358 h 5925358"/>
                <a:gd name="connsiteX6" fmla="*/ 1234609 w 1234609"/>
                <a:gd name="connsiteY6" fmla="*/ 5925358 h 5925358"/>
                <a:gd name="connsiteX7" fmla="*/ 0 w 1234609"/>
                <a:gd name="connsiteY7" fmla="*/ 5925358 h 5925358"/>
                <a:gd name="connsiteX8" fmla="*/ 0 w 1234609"/>
                <a:gd name="connsiteY8" fmla="*/ 5925358 h 5925358"/>
                <a:gd name="connsiteX9" fmla="*/ 0 w 1234609"/>
                <a:gd name="connsiteY9" fmla="*/ 5925358 h 5925358"/>
                <a:gd name="connsiteX10" fmla="*/ 0 w 1234609"/>
                <a:gd name="connsiteY10" fmla="*/ 205772 h 5925358"/>
                <a:gd name="connsiteX11" fmla="*/ 60269 w 1234609"/>
                <a:gd name="connsiteY11" fmla="*/ 60269 h 5925358"/>
                <a:gd name="connsiteX12" fmla="*/ 205772 w 1234609"/>
                <a:gd name="connsiteY12" fmla="*/ 0 h 5925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4609" h="5925358">
                  <a:moveTo>
                    <a:pt x="1234609" y="987580"/>
                  </a:moveTo>
                  <a:lnTo>
                    <a:pt x="1234609" y="4937778"/>
                  </a:lnTo>
                  <a:cubicBezTo>
                    <a:pt x="1234609" y="5199699"/>
                    <a:pt x="1230092" y="5450894"/>
                    <a:pt x="1222051" y="5636102"/>
                  </a:cubicBezTo>
                  <a:cubicBezTo>
                    <a:pt x="1214011" y="5821310"/>
                    <a:pt x="1203105" y="5925356"/>
                    <a:pt x="1191734" y="5925356"/>
                  </a:cubicBezTo>
                  <a:lnTo>
                    <a:pt x="0" y="5925356"/>
                  </a:lnTo>
                  <a:lnTo>
                    <a:pt x="0" y="5925356"/>
                  </a:lnTo>
                  <a:lnTo>
                    <a:pt x="0" y="5925356"/>
                  </a:lnTo>
                  <a:lnTo>
                    <a:pt x="0" y="2"/>
                  </a:lnTo>
                  <a:lnTo>
                    <a:pt x="0" y="2"/>
                  </a:lnTo>
                  <a:lnTo>
                    <a:pt x="0" y="2"/>
                  </a:lnTo>
                  <a:lnTo>
                    <a:pt x="1191734" y="2"/>
                  </a:lnTo>
                  <a:cubicBezTo>
                    <a:pt x="1203105" y="2"/>
                    <a:pt x="1214011" y="104053"/>
                    <a:pt x="1222051" y="289256"/>
                  </a:cubicBezTo>
                  <a:cubicBezTo>
                    <a:pt x="1230092" y="474464"/>
                    <a:pt x="1234609" y="725659"/>
                    <a:pt x="1234609" y="987580"/>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8017" tIns="71699" rIns="71699" bIns="71700" numCol="1" spcCol="1270" anchor="ctr" anchorCtr="0">
              <a:noAutofit/>
            </a:bodyPr>
            <a:lstStyle/>
            <a:p>
              <a:pPr marL="171450" lvl="1" indent="-171450" algn="l" defTabSz="800100">
                <a:lnSpc>
                  <a:spcPct val="90000"/>
                </a:lnSpc>
                <a:spcBef>
                  <a:spcPct val="0"/>
                </a:spcBef>
                <a:spcAft>
                  <a:spcPct val="15000"/>
                </a:spcAft>
                <a:buChar char="••"/>
              </a:pPr>
              <a:r>
                <a:rPr lang="en-US" sz="1800" b="1" kern="1200" dirty="0" smtClean="0"/>
                <a:t>Set control parameters</a:t>
              </a:r>
              <a:endParaRPr lang="en-US" sz="1800" b="1" kern="1200" dirty="0"/>
            </a:p>
            <a:p>
              <a:pPr marL="171450" lvl="1" indent="-171450" algn="l" defTabSz="800100">
                <a:lnSpc>
                  <a:spcPct val="90000"/>
                </a:lnSpc>
                <a:spcBef>
                  <a:spcPct val="0"/>
                </a:spcBef>
                <a:spcAft>
                  <a:spcPct val="15000"/>
                </a:spcAft>
                <a:buChar char="••"/>
              </a:pPr>
              <a:r>
                <a:rPr lang="en-US" sz="1800" b="1" kern="1200" dirty="0" smtClean="0"/>
                <a:t>Create the customer scheduled order</a:t>
              </a:r>
            </a:p>
          </p:txBody>
        </p:sp>
        <p:sp>
          <p:nvSpPr>
            <p:cNvPr id="8" name="Freeform 7"/>
            <p:cNvSpPr/>
            <p:nvPr/>
          </p:nvSpPr>
          <p:spPr>
            <a:xfrm>
              <a:off x="830545" y="2795224"/>
              <a:ext cx="1328881" cy="1898401"/>
            </a:xfrm>
            <a:custGeom>
              <a:avLst/>
              <a:gdLst>
                <a:gd name="connsiteX0" fmla="*/ 0 w 1898401"/>
                <a:gd name="connsiteY0" fmla="*/ 0 h 1328881"/>
                <a:gd name="connsiteX1" fmla="*/ 1233961 w 1898401"/>
                <a:gd name="connsiteY1" fmla="*/ 0 h 1328881"/>
                <a:gd name="connsiteX2" fmla="*/ 1898401 w 1898401"/>
                <a:gd name="connsiteY2" fmla="*/ 664441 h 1328881"/>
                <a:gd name="connsiteX3" fmla="*/ 1233961 w 1898401"/>
                <a:gd name="connsiteY3" fmla="*/ 1328881 h 1328881"/>
                <a:gd name="connsiteX4" fmla="*/ 0 w 1898401"/>
                <a:gd name="connsiteY4" fmla="*/ 1328881 h 1328881"/>
                <a:gd name="connsiteX5" fmla="*/ 664441 w 1898401"/>
                <a:gd name="connsiteY5" fmla="*/ 664441 h 1328881"/>
                <a:gd name="connsiteX6" fmla="*/ 0 w 1898401"/>
                <a:gd name="connsiteY6" fmla="*/ 0 h 1328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8401" h="1328881">
                  <a:moveTo>
                    <a:pt x="1898401" y="0"/>
                  </a:moveTo>
                  <a:lnTo>
                    <a:pt x="1898401" y="863773"/>
                  </a:lnTo>
                  <a:lnTo>
                    <a:pt x="949200" y="1328881"/>
                  </a:lnTo>
                  <a:lnTo>
                    <a:pt x="0" y="863773"/>
                  </a:lnTo>
                  <a:lnTo>
                    <a:pt x="0" y="0"/>
                  </a:lnTo>
                  <a:lnTo>
                    <a:pt x="949200" y="465109"/>
                  </a:lnTo>
                  <a:lnTo>
                    <a:pt x="1898401"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91" tIns="673331" rIns="8889" bIns="673330" numCol="1" spcCol="1270" anchor="ctr" anchorCtr="0">
              <a:noAutofit/>
            </a:bodyPr>
            <a:lstStyle/>
            <a:p>
              <a:pPr lvl="0" algn="ctr" defTabSz="622300">
                <a:lnSpc>
                  <a:spcPct val="90000"/>
                </a:lnSpc>
                <a:spcBef>
                  <a:spcPct val="0"/>
                </a:spcBef>
                <a:spcAft>
                  <a:spcPct val="35000"/>
                </a:spcAft>
              </a:pPr>
              <a:r>
                <a:rPr lang="en-US" sz="1400" b="1" kern="1200" dirty="0" smtClean="0"/>
                <a:t>Process Customer Schedules</a:t>
              </a:r>
              <a:endParaRPr lang="en-US" sz="1400" kern="1200" dirty="0"/>
            </a:p>
          </p:txBody>
        </p:sp>
        <p:sp>
          <p:nvSpPr>
            <p:cNvPr id="9" name="Freeform 8"/>
            <p:cNvSpPr/>
            <p:nvPr/>
          </p:nvSpPr>
          <p:spPr>
            <a:xfrm>
              <a:off x="2159426" y="2795224"/>
              <a:ext cx="5925359" cy="1233962"/>
            </a:xfrm>
            <a:custGeom>
              <a:avLst/>
              <a:gdLst>
                <a:gd name="connsiteX0" fmla="*/ 205664 w 1233961"/>
                <a:gd name="connsiteY0" fmla="*/ 0 h 5925358"/>
                <a:gd name="connsiteX1" fmla="*/ 1028297 w 1233961"/>
                <a:gd name="connsiteY1" fmla="*/ 0 h 5925358"/>
                <a:gd name="connsiteX2" fmla="*/ 1173723 w 1233961"/>
                <a:gd name="connsiteY2" fmla="*/ 60238 h 5925358"/>
                <a:gd name="connsiteX3" fmla="*/ 1233960 w 1233961"/>
                <a:gd name="connsiteY3" fmla="*/ 205665 h 5925358"/>
                <a:gd name="connsiteX4" fmla="*/ 1233961 w 1233961"/>
                <a:gd name="connsiteY4" fmla="*/ 5925358 h 5925358"/>
                <a:gd name="connsiteX5" fmla="*/ 1233961 w 1233961"/>
                <a:gd name="connsiteY5" fmla="*/ 5925358 h 5925358"/>
                <a:gd name="connsiteX6" fmla="*/ 1233961 w 1233961"/>
                <a:gd name="connsiteY6" fmla="*/ 5925358 h 5925358"/>
                <a:gd name="connsiteX7" fmla="*/ 0 w 1233961"/>
                <a:gd name="connsiteY7" fmla="*/ 5925358 h 5925358"/>
                <a:gd name="connsiteX8" fmla="*/ 0 w 1233961"/>
                <a:gd name="connsiteY8" fmla="*/ 5925358 h 5925358"/>
                <a:gd name="connsiteX9" fmla="*/ 0 w 1233961"/>
                <a:gd name="connsiteY9" fmla="*/ 5925358 h 5925358"/>
                <a:gd name="connsiteX10" fmla="*/ 0 w 1233961"/>
                <a:gd name="connsiteY10" fmla="*/ 205664 h 5925358"/>
                <a:gd name="connsiteX11" fmla="*/ 60238 w 1233961"/>
                <a:gd name="connsiteY11" fmla="*/ 60238 h 5925358"/>
                <a:gd name="connsiteX12" fmla="*/ 205665 w 1233961"/>
                <a:gd name="connsiteY12" fmla="*/ 1 h 5925358"/>
                <a:gd name="connsiteX13" fmla="*/ 205664 w 1233961"/>
                <a:gd name="connsiteY13" fmla="*/ 0 h 5925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3961" h="5925358">
                  <a:moveTo>
                    <a:pt x="1233961" y="987580"/>
                  </a:moveTo>
                  <a:lnTo>
                    <a:pt x="1233961" y="4937778"/>
                  </a:lnTo>
                  <a:cubicBezTo>
                    <a:pt x="1233961" y="5199703"/>
                    <a:pt x="1229449" y="5450895"/>
                    <a:pt x="1221416" y="5636099"/>
                  </a:cubicBezTo>
                  <a:cubicBezTo>
                    <a:pt x="1213384" y="5821303"/>
                    <a:pt x="1202490" y="5925351"/>
                    <a:pt x="1191131" y="5925351"/>
                  </a:cubicBezTo>
                  <a:cubicBezTo>
                    <a:pt x="794087" y="5925351"/>
                    <a:pt x="397044" y="5925356"/>
                    <a:pt x="0" y="5925356"/>
                  </a:cubicBezTo>
                  <a:lnTo>
                    <a:pt x="0" y="5925356"/>
                  </a:lnTo>
                  <a:lnTo>
                    <a:pt x="0" y="5925356"/>
                  </a:lnTo>
                  <a:lnTo>
                    <a:pt x="0" y="2"/>
                  </a:lnTo>
                  <a:lnTo>
                    <a:pt x="0" y="2"/>
                  </a:lnTo>
                  <a:lnTo>
                    <a:pt x="0" y="2"/>
                  </a:lnTo>
                  <a:lnTo>
                    <a:pt x="1191131" y="2"/>
                  </a:lnTo>
                  <a:cubicBezTo>
                    <a:pt x="1202490" y="2"/>
                    <a:pt x="1213384" y="104050"/>
                    <a:pt x="1221416" y="289259"/>
                  </a:cubicBezTo>
                  <a:cubicBezTo>
                    <a:pt x="1229448" y="474468"/>
                    <a:pt x="1233961" y="725660"/>
                    <a:pt x="1233961" y="987584"/>
                  </a:cubicBezTo>
                  <a:lnTo>
                    <a:pt x="1233961" y="987580"/>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8017" tIns="71667" rIns="71667" bIns="71668" numCol="1" spcCol="1270" anchor="ctr" anchorCtr="0">
              <a:noAutofit/>
            </a:bodyPr>
            <a:lstStyle/>
            <a:p>
              <a:pPr marL="171450" lvl="1" indent="-171450" defTabSz="800100">
                <a:lnSpc>
                  <a:spcPct val="90000"/>
                </a:lnSpc>
                <a:spcAft>
                  <a:spcPct val="15000"/>
                </a:spcAft>
                <a:buChar char="••"/>
              </a:pPr>
              <a:r>
                <a:rPr lang="en-US" sz="1800" dirty="0" smtClean="0"/>
                <a:t>Maintain the customer planning/shipping schedule</a:t>
              </a:r>
            </a:p>
            <a:p>
              <a:pPr marL="171450" lvl="1" indent="-171450" defTabSz="800100">
                <a:lnSpc>
                  <a:spcPct val="90000"/>
                </a:lnSpc>
                <a:spcAft>
                  <a:spcPct val="15000"/>
                </a:spcAft>
                <a:buChar char="••"/>
              </a:pPr>
              <a:r>
                <a:rPr lang="en-US" sz="1800" dirty="0" smtClean="0"/>
                <a:t>Generate the required ship schedule (RSS)</a:t>
              </a:r>
            </a:p>
          </p:txBody>
        </p:sp>
        <p:sp>
          <p:nvSpPr>
            <p:cNvPr id="13" name="Freeform 12"/>
            <p:cNvSpPr/>
            <p:nvPr/>
          </p:nvSpPr>
          <p:spPr>
            <a:xfrm>
              <a:off x="830545" y="4430984"/>
              <a:ext cx="1328881" cy="1898401"/>
            </a:xfrm>
            <a:custGeom>
              <a:avLst/>
              <a:gdLst>
                <a:gd name="connsiteX0" fmla="*/ 0 w 1898401"/>
                <a:gd name="connsiteY0" fmla="*/ 0 h 1328881"/>
                <a:gd name="connsiteX1" fmla="*/ 1233961 w 1898401"/>
                <a:gd name="connsiteY1" fmla="*/ 0 h 1328881"/>
                <a:gd name="connsiteX2" fmla="*/ 1898401 w 1898401"/>
                <a:gd name="connsiteY2" fmla="*/ 664441 h 1328881"/>
                <a:gd name="connsiteX3" fmla="*/ 1233961 w 1898401"/>
                <a:gd name="connsiteY3" fmla="*/ 1328881 h 1328881"/>
                <a:gd name="connsiteX4" fmla="*/ 0 w 1898401"/>
                <a:gd name="connsiteY4" fmla="*/ 1328881 h 1328881"/>
                <a:gd name="connsiteX5" fmla="*/ 664441 w 1898401"/>
                <a:gd name="connsiteY5" fmla="*/ 664441 h 1328881"/>
                <a:gd name="connsiteX6" fmla="*/ 0 w 1898401"/>
                <a:gd name="connsiteY6" fmla="*/ 0 h 1328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8401" h="1328881">
                  <a:moveTo>
                    <a:pt x="1898401" y="0"/>
                  </a:moveTo>
                  <a:lnTo>
                    <a:pt x="1898401" y="863773"/>
                  </a:lnTo>
                  <a:lnTo>
                    <a:pt x="949200" y="1328881"/>
                  </a:lnTo>
                  <a:lnTo>
                    <a:pt x="0" y="863773"/>
                  </a:lnTo>
                  <a:lnTo>
                    <a:pt x="0" y="0"/>
                  </a:lnTo>
                  <a:lnTo>
                    <a:pt x="949200" y="465109"/>
                  </a:lnTo>
                  <a:lnTo>
                    <a:pt x="1898401"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91" tIns="673331" rIns="8889" bIns="673330" numCol="1" spcCol="1270" anchor="ctr" anchorCtr="0">
              <a:noAutofit/>
            </a:bodyPr>
            <a:lstStyle/>
            <a:p>
              <a:pPr lvl="0" algn="ctr" defTabSz="622300">
                <a:lnSpc>
                  <a:spcPct val="90000"/>
                </a:lnSpc>
                <a:spcBef>
                  <a:spcPct val="0"/>
                </a:spcBef>
                <a:spcAft>
                  <a:spcPct val="35000"/>
                </a:spcAft>
              </a:pPr>
              <a:r>
                <a:rPr lang="en-US" sz="1400" b="1" kern="1200" dirty="0" smtClean="0"/>
                <a:t>Process Shipments</a:t>
              </a:r>
              <a:endParaRPr lang="en-US" sz="1400" kern="1200" dirty="0"/>
            </a:p>
          </p:txBody>
        </p:sp>
        <p:sp>
          <p:nvSpPr>
            <p:cNvPr id="14" name="Freeform 13"/>
            <p:cNvSpPr/>
            <p:nvPr/>
          </p:nvSpPr>
          <p:spPr>
            <a:xfrm>
              <a:off x="2159426" y="4430984"/>
              <a:ext cx="5925359" cy="1233962"/>
            </a:xfrm>
            <a:custGeom>
              <a:avLst/>
              <a:gdLst>
                <a:gd name="connsiteX0" fmla="*/ 205664 w 1233961"/>
                <a:gd name="connsiteY0" fmla="*/ 0 h 5925358"/>
                <a:gd name="connsiteX1" fmla="*/ 1028297 w 1233961"/>
                <a:gd name="connsiteY1" fmla="*/ 0 h 5925358"/>
                <a:gd name="connsiteX2" fmla="*/ 1173723 w 1233961"/>
                <a:gd name="connsiteY2" fmla="*/ 60238 h 5925358"/>
                <a:gd name="connsiteX3" fmla="*/ 1233960 w 1233961"/>
                <a:gd name="connsiteY3" fmla="*/ 205665 h 5925358"/>
                <a:gd name="connsiteX4" fmla="*/ 1233961 w 1233961"/>
                <a:gd name="connsiteY4" fmla="*/ 5925358 h 5925358"/>
                <a:gd name="connsiteX5" fmla="*/ 1233961 w 1233961"/>
                <a:gd name="connsiteY5" fmla="*/ 5925358 h 5925358"/>
                <a:gd name="connsiteX6" fmla="*/ 1233961 w 1233961"/>
                <a:gd name="connsiteY6" fmla="*/ 5925358 h 5925358"/>
                <a:gd name="connsiteX7" fmla="*/ 0 w 1233961"/>
                <a:gd name="connsiteY7" fmla="*/ 5925358 h 5925358"/>
                <a:gd name="connsiteX8" fmla="*/ 0 w 1233961"/>
                <a:gd name="connsiteY8" fmla="*/ 5925358 h 5925358"/>
                <a:gd name="connsiteX9" fmla="*/ 0 w 1233961"/>
                <a:gd name="connsiteY9" fmla="*/ 5925358 h 5925358"/>
                <a:gd name="connsiteX10" fmla="*/ 0 w 1233961"/>
                <a:gd name="connsiteY10" fmla="*/ 205664 h 5925358"/>
                <a:gd name="connsiteX11" fmla="*/ 60238 w 1233961"/>
                <a:gd name="connsiteY11" fmla="*/ 60238 h 5925358"/>
                <a:gd name="connsiteX12" fmla="*/ 205665 w 1233961"/>
                <a:gd name="connsiteY12" fmla="*/ 1 h 5925358"/>
                <a:gd name="connsiteX13" fmla="*/ 205664 w 1233961"/>
                <a:gd name="connsiteY13" fmla="*/ 0 h 5925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3961" h="5925358">
                  <a:moveTo>
                    <a:pt x="1233961" y="987580"/>
                  </a:moveTo>
                  <a:lnTo>
                    <a:pt x="1233961" y="4937778"/>
                  </a:lnTo>
                  <a:cubicBezTo>
                    <a:pt x="1233961" y="5199703"/>
                    <a:pt x="1229449" y="5450895"/>
                    <a:pt x="1221416" y="5636099"/>
                  </a:cubicBezTo>
                  <a:cubicBezTo>
                    <a:pt x="1213384" y="5821303"/>
                    <a:pt x="1202490" y="5925351"/>
                    <a:pt x="1191131" y="5925351"/>
                  </a:cubicBezTo>
                  <a:cubicBezTo>
                    <a:pt x="794087" y="5925351"/>
                    <a:pt x="397044" y="5925356"/>
                    <a:pt x="0" y="5925356"/>
                  </a:cubicBezTo>
                  <a:lnTo>
                    <a:pt x="0" y="5925356"/>
                  </a:lnTo>
                  <a:lnTo>
                    <a:pt x="0" y="5925356"/>
                  </a:lnTo>
                  <a:lnTo>
                    <a:pt x="0" y="2"/>
                  </a:lnTo>
                  <a:lnTo>
                    <a:pt x="0" y="2"/>
                  </a:lnTo>
                  <a:lnTo>
                    <a:pt x="0" y="2"/>
                  </a:lnTo>
                  <a:lnTo>
                    <a:pt x="1191131" y="2"/>
                  </a:lnTo>
                  <a:cubicBezTo>
                    <a:pt x="1202490" y="2"/>
                    <a:pt x="1213384" y="104050"/>
                    <a:pt x="1221416" y="289259"/>
                  </a:cubicBezTo>
                  <a:cubicBezTo>
                    <a:pt x="1229448" y="474468"/>
                    <a:pt x="1233961" y="725660"/>
                    <a:pt x="1233961" y="987584"/>
                  </a:cubicBezTo>
                  <a:lnTo>
                    <a:pt x="1233961" y="987580"/>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8017" tIns="71667" rIns="71667" bIns="71668" numCol="1" spcCol="1270" anchor="ctr" anchorCtr="0">
              <a:noAutofit/>
            </a:bodyPr>
            <a:lstStyle/>
            <a:p>
              <a:pPr marL="171450" lvl="1" indent="-171450" algn="l" defTabSz="800100">
                <a:lnSpc>
                  <a:spcPct val="90000"/>
                </a:lnSpc>
                <a:spcBef>
                  <a:spcPct val="0"/>
                </a:spcBef>
                <a:spcAft>
                  <a:spcPct val="15000"/>
                </a:spcAft>
                <a:buChar char="••"/>
              </a:pPr>
              <a:r>
                <a:rPr lang="en-US" sz="1800" b="1" kern="1200" dirty="0" smtClean="0"/>
                <a:t>Create the pre-shipper</a:t>
              </a:r>
              <a:endParaRPr lang="en-US" sz="1800" kern="1200" dirty="0"/>
            </a:p>
            <a:p>
              <a:pPr marL="171450" lvl="1" indent="-171450" algn="l" defTabSz="800100">
                <a:lnSpc>
                  <a:spcPct val="90000"/>
                </a:lnSpc>
                <a:spcBef>
                  <a:spcPct val="0"/>
                </a:spcBef>
                <a:spcAft>
                  <a:spcPct val="15000"/>
                </a:spcAft>
                <a:buChar char="••"/>
              </a:pPr>
              <a:r>
                <a:rPr lang="en-US" sz="1800" b="1" kern="1200" dirty="0" smtClean="0"/>
                <a:t>Convert the pre-shipper to a shipper</a:t>
              </a:r>
            </a:p>
            <a:p>
              <a:pPr marL="171450" lvl="1" indent="-171450" algn="l" defTabSz="800100">
                <a:lnSpc>
                  <a:spcPct val="90000"/>
                </a:lnSpc>
                <a:spcBef>
                  <a:spcPct val="0"/>
                </a:spcBef>
                <a:spcAft>
                  <a:spcPct val="15000"/>
                </a:spcAft>
                <a:buChar char="••"/>
              </a:pPr>
              <a:r>
                <a:rPr lang="en-US" sz="1800" dirty="0" smtClean="0"/>
                <a:t>Confirm the shipper</a:t>
              </a:r>
              <a:endParaRPr lang="en-US" sz="1800" kern="1200" dirty="0"/>
            </a:p>
          </p:txBody>
        </p:sp>
      </p:gr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noAutofit/>
          </a:bodyPr>
          <a:lstStyle/>
          <a:p>
            <a:pPr eaLnBrk="1" hangingPunct="1"/>
            <a:r>
              <a:rPr lang="en-US" altLang="zh-CN" dirty="0" smtClean="0"/>
              <a:t>Example Scenario</a:t>
            </a:r>
            <a:endParaRPr lang="en-US" dirty="0" smtClean="0"/>
          </a:p>
        </p:txBody>
      </p:sp>
      <p:grpSp>
        <p:nvGrpSpPr>
          <p:cNvPr id="3" name="Group 15"/>
          <p:cNvGrpSpPr/>
          <p:nvPr/>
        </p:nvGrpSpPr>
        <p:grpSpPr>
          <a:xfrm>
            <a:off x="360362" y="3027363"/>
            <a:ext cx="1945957" cy="1356645"/>
            <a:chOff x="482282" y="4134803"/>
            <a:chExt cx="1945957" cy="1356645"/>
          </a:xfrm>
        </p:grpSpPr>
        <p:pic>
          <p:nvPicPr>
            <p:cNvPr id="540676" name="Picture 4"/>
            <p:cNvPicPr>
              <a:picLocks noChangeAspect="1" noChangeArrowheads="1"/>
            </p:cNvPicPr>
            <p:nvPr/>
          </p:nvPicPr>
          <p:blipFill>
            <a:blip r:embed="rId3" cstate="print"/>
            <a:srcRect/>
            <a:stretch>
              <a:fillRect/>
            </a:stretch>
          </p:blipFill>
          <p:spPr bwMode="auto">
            <a:xfrm>
              <a:off x="482282" y="4134803"/>
              <a:ext cx="1945957" cy="1356645"/>
            </a:xfrm>
            <a:prstGeom prst="rect">
              <a:avLst/>
            </a:prstGeom>
            <a:noFill/>
            <a:ln w="9525">
              <a:noFill/>
              <a:miter lim="800000"/>
              <a:headEnd/>
              <a:tailEnd/>
            </a:ln>
          </p:spPr>
        </p:pic>
        <p:sp>
          <p:nvSpPr>
            <p:cNvPr id="15" name="TextBox 14"/>
            <p:cNvSpPr txBox="1"/>
            <p:nvPr/>
          </p:nvSpPr>
          <p:spPr>
            <a:xfrm>
              <a:off x="693754" y="4353119"/>
              <a:ext cx="586406" cy="338554"/>
            </a:xfrm>
            <a:prstGeom prst="rect">
              <a:avLst/>
            </a:prstGeom>
            <a:noFill/>
          </p:spPr>
          <p:txBody>
            <a:bodyPr wrap="square" rtlCol="0">
              <a:spAutoFit/>
            </a:bodyPr>
            <a:lstStyle/>
            <a:p>
              <a:r>
                <a:rPr lang="en-US" sz="1600" b="0" dirty="0" smtClean="0"/>
                <a:t>QMI</a:t>
              </a:r>
              <a:endParaRPr lang="en-US" sz="1600" b="0" dirty="0"/>
            </a:p>
          </p:txBody>
        </p:sp>
      </p:grpSp>
      <p:sp>
        <p:nvSpPr>
          <p:cNvPr id="22" name="TextBox 21"/>
          <p:cNvSpPr txBox="1"/>
          <p:nvPr/>
        </p:nvSpPr>
        <p:spPr>
          <a:xfrm>
            <a:off x="126959" y="2135248"/>
            <a:ext cx="4241841" cy="584775"/>
          </a:xfrm>
          <a:prstGeom prst="rect">
            <a:avLst/>
          </a:prstGeom>
          <a:noFill/>
        </p:spPr>
        <p:txBody>
          <a:bodyPr wrap="square" rtlCol="0">
            <a:spAutoFit/>
          </a:bodyPr>
          <a:lstStyle/>
          <a:p>
            <a:pPr marL="342900" indent="-342900">
              <a:buFont typeface="+mj-lt"/>
              <a:buAutoNum type="arabicPeriod" startAt="2"/>
            </a:pPr>
            <a:r>
              <a:rPr lang="en-US" sz="1600" dirty="0" smtClean="0">
                <a:solidFill>
                  <a:schemeClr val="accent6">
                    <a:lumMod val="75000"/>
                  </a:schemeClr>
                </a:solidFill>
              </a:rPr>
              <a:t>Maintain customer schedules</a:t>
            </a:r>
          </a:p>
          <a:p>
            <a:pPr marL="342900" indent="-342900">
              <a:buAutoNum type="arabicPeriod" startAt="2"/>
            </a:pPr>
            <a:r>
              <a:rPr lang="en-US" sz="1600" dirty="0" smtClean="0">
                <a:solidFill>
                  <a:schemeClr val="accent6">
                    <a:lumMod val="75000"/>
                  </a:schemeClr>
                </a:solidFill>
              </a:rPr>
              <a:t>Generate RSS</a:t>
            </a:r>
            <a:endParaRPr lang="en-US" sz="1600" dirty="0">
              <a:solidFill>
                <a:schemeClr val="accent6">
                  <a:lumMod val="75000"/>
                </a:schemeClr>
              </a:solidFill>
            </a:endParaRPr>
          </a:p>
        </p:txBody>
      </p:sp>
      <p:cxnSp>
        <p:nvCxnSpPr>
          <p:cNvPr id="24" name="Curved Connector 23"/>
          <p:cNvCxnSpPr/>
          <p:nvPr/>
        </p:nvCxnSpPr>
        <p:spPr>
          <a:xfrm flipV="1">
            <a:off x="2385060" y="2580640"/>
            <a:ext cx="4828540" cy="955040"/>
          </a:xfrm>
          <a:prstGeom prst="curvedConnector3">
            <a:avLst>
              <a:gd name="adj1" fmla="val 50000"/>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26" name="TextBox 25"/>
          <p:cNvSpPr txBox="1"/>
          <p:nvPr/>
        </p:nvSpPr>
        <p:spPr>
          <a:xfrm>
            <a:off x="446999" y="4433948"/>
            <a:ext cx="4673641" cy="830997"/>
          </a:xfrm>
          <a:prstGeom prst="rect">
            <a:avLst/>
          </a:prstGeom>
          <a:noFill/>
        </p:spPr>
        <p:txBody>
          <a:bodyPr wrap="square" rtlCol="0">
            <a:spAutoFit/>
          </a:bodyPr>
          <a:lstStyle/>
          <a:p>
            <a:r>
              <a:rPr lang="en-US" sz="1600" dirty="0" smtClean="0">
                <a:solidFill>
                  <a:schemeClr val="accent6">
                    <a:lumMod val="75000"/>
                  </a:schemeClr>
                </a:solidFill>
              </a:rPr>
              <a:t>4. Create SO shipper</a:t>
            </a:r>
          </a:p>
          <a:p>
            <a:r>
              <a:rPr lang="en-US" sz="1600" dirty="0" smtClean="0">
                <a:solidFill>
                  <a:schemeClr val="accent6">
                    <a:lumMod val="75000"/>
                  </a:schemeClr>
                </a:solidFill>
              </a:rPr>
              <a:t>7. Process customer invoice</a:t>
            </a:r>
          </a:p>
          <a:p>
            <a:r>
              <a:rPr lang="en-US" sz="1600" dirty="0" smtClean="0">
                <a:solidFill>
                  <a:schemeClr val="accent6">
                    <a:lumMod val="75000"/>
                  </a:schemeClr>
                </a:solidFill>
              </a:rPr>
              <a:t>8. Process receivables</a:t>
            </a:r>
            <a:endParaRPr lang="en-US" sz="1600" dirty="0">
              <a:solidFill>
                <a:schemeClr val="accent6">
                  <a:lumMod val="75000"/>
                </a:schemeClr>
              </a:solidFill>
            </a:endParaRPr>
          </a:p>
        </p:txBody>
      </p:sp>
      <p:cxnSp>
        <p:nvCxnSpPr>
          <p:cNvPr id="27" name="Curved Connector 26"/>
          <p:cNvCxnSpPr/>
          <p:nvPr/>
        </p:nvCxnSpPr>
        <p:spPr>
          <a:xfrm rot="10800000" flipV="1">
            <a:off x="2385060" y="2979420"/>
            <a:ext cx="4831080" cy="899160"/>
          </a:xfrm>
          <a:prstGeom prst="curvedConnector3">
            <a:avLst>
              <a:gd name="adj1" fmla="val 25132"/>
            </a:avLst>
          </a:prstGeom>
          <a:ln w="28575">
            <a:solidFill>
              <a:schemeClr val="tx1">
                <a:lumMod val="75000"/>
                <a:lumOff val="25000"/>
              </a:schemeClr>
            </a:solidFill>
            <a:prstDash val="dash"/>
            <a:tailEnd type="arrow"/>
          </a:ln>
          <a:effectLst/>
        </p:spPr>
        <p:style>
          <a:lnRef idx="2">
            <a:schemeClr val="accent1"/>
          </a:lnRef>
          <a:fillRef idx="0">
            <a:schemeClr val="accent1"/>
          </a:fillRef>
          <a:effectRef idx="1">
            <a:schemeClr val="accent1"/>
          </a:effectRef>
          <a:fontRef idx="minor">
            <a:schemeClr val="tx1"/>
          </a:fontRef>
        </p:style>
      </p:cxnSp>
      <p:sp>
        <p:nvSpPr>
          <p:cNvPr id="32" name="TextBox 31"/>
          <p:cNvSpPr txBox="1"/>
          <p:nvPr/>
        </p:nvSpPr>
        <p:spPr>
          <a:xfrm>
            <a:off x="3921719" y="3798948"/>
            <a:ext cx="2509561" cy="338554"/>
          </a:xfrm>
          <a:prstGeom prst="rect">
            <a:avLst/>
          </a:prstGeom>
          <a:noFill/>
        </p:spPr>
        <p:txBody>
          <a:bodyPr wrap="square" rtlCol="0">
            <a:spAutoFit/>
          </a:bodyPr>
          <a:lstStyle/>
          <a:p>
            <a:r>
              <a:rPr lang="en-US" sz="1600" dirty="0" smtClean="0">
                <a:solidFill>
                  <a:schemeClr val="accent6">
                    <a:lumMod val="75000"/>
                  </a:schemeClr>
                </a:solidFill>
              </a:rPr>
              <a:t>6. Return SO</a:t>
            </a:r>
            <a:endParaRPr lang="en-US" sz="1600" dirty="0">
              <a:solidFill>
                <a:schemeClr val="accent6">
                  <a:lumMod val="75000"/>
                </a:schemeClr>
              </a:solidFill>
            </a:endParaRPr>
          </a:p>
        </p:txBody>
      </p:sp>
      <p:grpSp>
        <p:nvGrpSpPr>
          <p:cNvPr id="23" name="Group 22"/>
          <p:cNvGrpSpPr/>
          <p:nvPr/>
        </p:nvGrpSpPr>
        <p:grpSpPr>
          <a:xfrm>
            <a:off x="7073506" y="1395916"/>
            <a:ext cx="2276395" cy="1548387"/>
            <a:chOff x="24523" y="1106548"/>
            <a:chExt cx="2276395" cy="1548387"/>
          </a:xfrm>
        </p:grpSpPr>
        <p:pic>
          <p:nvPicPr>
            <p:cNvPr id="28" name="Picture 1"/>
            <p:cNvPicPr>
              <a:picLocks noChangeAspect="1" noChangeArrowheads="1"/>
            </p:cNvPicPr>
            <p:nvPr/>
          </p:nvPicPr>
          <p:blipFill>
            <a:blip r:embed="rId4" cstate="print"/>
            <a:srcRect/>
            <a:stretch>
              <a:fillRect/>
            </a:stretch>
          </p:blipFill>
          <p:spPr bwMode="auto">
            <a:xfrm>
              <a:off x="259832" y="1427798"/>
              <a:ext cx="1165225" cy="1227137"/>
            </a:xfrm>
            <a:prstGeom prst="rect">
              <a:avLst/>
            </a:prstGeom>
            <a:noFill/>
            <a:ln w="9525">
              <a:noFill/>
              <a:miter lim="800000"/>
              <a:headEnd/>
              <a:tailEnd/>
            </a:ln>
          </p:spPr>
        </p:pic>
        <p:sp>
          <p:nvSpPr>
            <p:cNvPr id="29" name="TextBox 28"/>
            <p:cNvSpPr txBox="1"/>
            <p:nvPr/>
          </p:nvSpPr>
          <p:spPr>
            <a:xfrm>
              <a:off x="24523" y="1106548"/>
              <a:ext cx="2276395" cy="338554"/>
            </a:xfrm>
            <a:prstGeom prst="rect">
              <a:avLst/>
            </a:prstGeom>
            <a:noFill/>
          </p:spPr>
          <p:txBody>
            <a:bodyPr wrap="square" rtlCol="0">
              <a:spAutoFit/>
            </a:bodyPr>
            <a:lstStyle/>
            <a:p>
              <a:r>
                <a:rPr lang="en-US" sz="1600" b="0" dirty="0" smtClean="0"/>
                <a:t>Customer 10C3002</a:t>
              </a:r>
              <a:endParaRPr lang="en-US" sz="1600" b="0" dirty="0"/>
            </a:p>
          </p:txBody>
        </p:sp>
      </p:grpSp>
      <p:sp>
        <p:nvSpPr>
          <p:cNvPr id="35" name="Freeform 34"/>
          <p:cNvSpPr/>
          <p:nvPr/>
        </p:nvSpPr>
        <p:spPr>
          <a:xfrm>
            <a:off x="1950720" y="1546859"/>
            <a:ext cx="5374640" cy="632461"/>
          </a:xfrm>
          <a:custGeom>
            <a:avLst/>
            <a:gdLst>
              <a:gd name="connsiteX0" fmla="*/ 0 w 2499360"/>
              <a:gd name="connsiteY0" fmla="*/ 568960 h 777240"/>
              <a:gd name="connsiteX1" fmla="*/ 0 w 2499360"/>
              <a:gd name="connsiteY1" fmla="*/ 568960 h 777240"/>
              <a:gd name="connsiteX2" fmla="*/ 106680 w 2499360"/>
              <a:gd name="connsiteY2" fmla="*/ 502920 h 777240"/>
              <a:gd name="connsiteX3" fmla="*/ 172720 w 2499360"/>
              <a:gd name="connsiteY3" fmla="*/ 477520 h 777240"/>
              <a:gd name="connsiteX4" fmla="*/ 320040 w 2499360"/>
              <a:gd name="connsiteY4" fmla="*/ 416560 h 777240"/>
              <a:gd name="connsiteX5" fmla="*/ 391160 w 2499360"/>
              <a:gd name="connsiteY5" fmla="*/ 396240 h 777240"/>
              <a:gd name="connsiteX6" fmla="*/ 472440 w 2499360"/>
              <a:gd name="connsiteY6" fmla="*/ 360680 h 777240"/>
              <a:gd name="connsiteX7" fmla="*/ 655320 w 2499360"/>
              <a:gd name="connsiteY7" fmla="*/ 299720 h 777240"/>
              <a:gd name="connsiteX8" fmla="*/ 828040 w 2499360"/>
              <a:gd name="connsiteY8" fmla="*/ 228600 h 777240"/>
              <a:gd name="connsiteX9" fmla="*/ 1031240 w 2499360"/>
              <a:gd name="connsiteY9" fmla="*/ 142240 h 777240"/>
              <a:gd name="connsiteX10" fmla="*/ 1087120 w 2499360"/>
              <a:gd name="connsiteY10" fmla="*/ 116840 h 777240"/>
              <a:gd name="connsiteX11" fmla="*/ 1203960 w 2499360"/>
              <a:gd name="connsiteY11" fmla="*/ 81280 h 777240"/>
              <a:gd name="connsiteX12" fmla="*/ 1249680 w 2499360"/>
              <a:gd name="connsiteY12" fmla="*/ 60960 h 777240"/>
              <a:gd name="connsiteX13" fmla="*/ 1315720 w 2499360"/>
              <a:gd name="connsiteY13" fmla="*/ 45720 h 777240"/>
              <a:gd name="connsiteX14" fmla="*/ 1341120 w 2499360"/>
              <a:gd name="connsiteY14" fmla="*/ 30480 h 777240"/>
              <a:gd name="connsiteX15" fmla="*/ 1386840 w 2499360"/>
              <a:gd name="connsiteY15" fmla="*/ 20320 h 777240"/>
              <a:gd name="connsiteX16" fmla="*/ 1407160 w 2499360"/>
              <a:gd name="connsiteY16" fmla="*/ 10160 h 777240"/>
              <a:gd name="connsiteX17" fmla="*/ 1437640 w 2499360"/>
              <a:gd name="connsiteY17" fmla="*/ 0 h 777240"/>
              <a:gd name="connsiteX18" fmla="*/ 1615440 w 2499360"/>
              <a:gd name="connsiteY18" fmla="*/ 101600 h 777240"/>
              <a:gd name="connsiteX19" fmla="*/ 1818640 w 2499360"/>
              <a:gd name="connsiteY19" fmla="*/ 228600 h 777240"/>
              <a:gd name="connsiteX20" fmla="*/ 2062480 w 2499360"/>
              <a:gd name="connsiteY20" fmla="*/ 431800 h 777240"/>
              <a:gd name="connsiteX21" fmla="*/ 2204720 w 2499360"/>
              <a:gd name="connsiteY21" fmla="*/ 533400 h 777240"/>
              <a:gd name="connsiteX22" fmla="*/ 2301240 w 2499360"/>
              <a:gd name="connsiteY22" fmla="*/ 614680 h 777240"/>
              <a:gd name="connsiteX23" fmla="*/ 2423160 w 2499360"/>
              <a:gd name="connsiteY23" fmla="*/ 706120 h 777240"/>
              <a:gd name="connsiteX24" fmla="*/ 2463800 w 2499360"/>
              <a:gd name="connsiteY24" fmla="*/ 746760 h 777240"/>
              <a:gd name="connsiteX25" fmla="*/ 2484120 w 2499360"/>
              <a:gd name="connsiteY25" fmla="*/ 762000 h 777240"/>
              <a:gd name="connsiteX26" fmla="*/ 2499360 w 2499360"/>
              <a:gd name="connsiteY26" fmla="*/ 777240 h 777240"/>
              <a:gd name="connsiteX27" fmla="*/ 2499360 w 2499360"/>
              <a:gd name="connsiteY27" fmla="*/ 777240 h 777240"/>
              <a:gd name="connsiteX0" fmla="*/ 0 w 2499360"/>
              <a:gd name="connsiteY0" fmla="*/ 568960 h 777240"/>
              <a:gd name="connsiteX1" fmla="*/ 0 w 2499360"/>
              <a:gd name="connsiteY1" fmla="*/ 568960 h 777240"/>
              <a:gd name="connsiteX2" fmla="*/ 172720 w 2499360"/>
              <a:gd name="connsiteY2" fmla="*/ 477520 h 777240"/>
              <a:gd name="connsiteX3" fmla="*/ 320040 w 2499360"/>
              <a:gd name="connsiteY3" fmla="*/ 416560 h 777240"/>
              <a:gd name="connsiteX4" fmla="*/ 391160 w 2499360"/>
              <a:gd name="connsiteY4" fmla="*/ 396240 h 777240"/>
              <a:gd name="connsiteX5" fmla="*/ 472440 w 2499360"/>
              <a:gd name="connsiteY5" fmla="*/ 360680 h 777240"/>
              <a:gd name="connsiteX6" fmla="*/ 655320 w 2499360"/>
              <a:gd name="connsiteY6" fmla="*/ 299720 h 777240"/>
              <a:gd name="connsiteX7" fmla="*/ 828040 w 2499360"/>
              <a:gd name="connsiteY7" fmla="*/ 228600 h 777240"/>
              <a:gd name="connsiteX8" fmla="*/ 1031240 w 2499360"/>
              <a:gd name="connsiteY8" fmla="*/ 142240 h 777240"/>
              <a:gd name="connsiteX9" fmla="*/ 1087120 w 2499360"/>
              <a:gd name="connsiteY9" fmla="*/ 116840 h 777240"/>
              <a:gd name="connsiteX10" fmla="*/ 1203960 w 2499360"/>
              <a:gd name="connsiteY10" fmla="*/ 81280 h 777240"/>
              <a:gd name="connsiteX11" fmla="*/ 1249680 w 2499360"/>
              <a:gd name="connsiteY11" fmla="*/ 60960 h 777240"/>
              <a:gd name="connsiteX12" fmla="*/ 1315720 w 2499360"/>
              <a:gd name="connsiteY12" fmla="*/ 45720 h 777240"/>
              <a:gd name="connsiteX13" fmla="*/ 1341120 w 2499360"/>
              <a:gd name="connsiteY13" fmla="*/ 30480 h 777240"/>
              <a:gd name="connsiteX14" fmla="*/ 1386840 w 2499360"/>
              <a:gd name="connsiteY14" fmla="*/ 20320 h 777240"/>
              <a:gd name="connsiteX15" fmla="*/ 1407160 w 2499360"/>
              <a:gd name="connsiteY15" fmla="*/ 10160 h 777240"/>
              <a:gd name="connsiteX16" fmla="*/ 1437640 w 2499360"/>
              <a:gd name="connsiteY16" fmla="*/ 0 h 777240"/>
              <a:gd name="connsiteX17" fmla="*/ 1615440 w 2499360"/>
              <a:gd name="connsiteY17" fmla="*/ 101600 h 777240"/>
              <a:gd name="connsiteX18" fmla="*/ 1818640 w 2499360"/>
              <a:gd name="connsiteY18" fmla="*/ 228600 h 777240"/>
              <a:gd name="connsiteX19" fmla="*/ 2062480 w 2499360"/>
              <a:gd name="connsiteY19" fmla="*/ 431800 h 777240"/>
              <a:gd name="connsiteX20" fmla="*/ 2204720 w 2499360"/>
              <a:gd name="connsiteY20" fmla="*/ 533400 h 777240"/>
              <a:gd name="connsiteX21" fmla="*/ 2301240 w 2499360"/>
              <a:gd name="connsiteY21" fmla="*/ 614680 h 777240"/>
              <a:gd name="connsiteX22" fmla="*/ 2423160 w 2499360"/>
              <a:gd name="connsiteY22" fmla="*/ 706120 h 777240"/>
              <a:gd name="connsiteX23" fmla="*/ 2463800 w 2499360"/>
              <a:gd name="connsiteY23" fmla="*/ 746760 h 777240"/>
              <a:gd name="connsiteX24" fmla="*/ 2484120 w 2499360"/>
              <a:gd name="connsiteY24" fmla="*/ 762000 h 777240"/>
              <a:gd name="connsiteX25" fmla="*/ 2499360 w 2499360"/>
              <a:gd name="connsiteY25" fmla="*/ 777240 h 777240"/>
              <a:gd name="connsiteX26" fmla="*/ 2499360 w 2499360"/>
              <a:gd name="connsiteY26" fmla="*/ 777240 h 777240"/>
              <a:gd name="connsiteX0" fmla="*/ 0 w 2499360"/>
              <a:gd name="connsiteY0" fmla="*/ 568960 h 777240"/>
              <a:gd name="connsiteX1" fmla="*/ 0 w 2499360"/>
              <a:gd name="connsiteY1" fmla="*/ 568960 h 777240"/>
              <a:gd name="connsiteX2" fmla="*/ 172720 w 2499360"/>
              <a:gd name="connsiteY2" fmla="*/ 477520 h 777240"/>
              <a:gd name="connsiteX3" fmla="*/ 391160 w 2499360"/>
              <a:gd name="connsiteY3" fmla="*/ 396240 h 777240"/>
              <a:gd name="connsiteX4" fmla="*/ 472440 w 2499360"/>
              <a:gd name="connsiteY4" fmla="*/ 360680 h 777240"/>
              <a:gd name="connsiteX5" fmla="*/ 655320 w 2499360"/>
              <a:gd name="connsiteY5" fmla="*/ 299720 h 777240"/>
              <a:gd name="connsiteX6" fmla="*/ 828040 w 2499360"/>
              <a:gd name="connsiteY6" fmla="*/ 228600 h 777240"/>
              <a:gd name="connsiteX7" fmla="*/ 1031240 w 2499360"/>
              <a:gd name="connsiteY7" fmla="*/ 142240 h 777240"/>
              <a:gd name="connsiteX8" fmla="*/ 1087120 w 2499360"/>
              <a:gd name="connsiteY8" fmla="*/ 116840 h 777240"/>
              <a:gd name="connsiteX9" fmla="*/ 1203960 w 2499360"/>
              <a:gd name="connsiteY9" fmla="*/ 81280 h 777240"/>
              <a:gd name="connsiteX10" fmla="*/ 1249680 w 2499360"/>
              <a:gd name="connsiteY10" fmla="*/ 60960 h 777240"/>
              <a:gd name="connsiteX11" fmla="*/ 1315720 w 2499360"/>
              <a:gd name="connsiteY11" fmla="*/ 45720 h 777240"/>
              <a:gd name="connsiteX12" fmla="*/ 1341120 w 2499360"/>
              <a:gd name="connsiteY12" fmla="*/ 30480 h 777240"/>
              <a:gd name="connsiteX13" fmla="*/ 1386840 w 2499360"/>
              <a:gd name="connsiteY13" fmla="*/ 20320 h 777240"/>
              <a:gd name="connsiteX14" fmla="*/ 1407160 w 2499360"/>
              <a:gd name="connsiteY14" fmla="*/ 10160 h 777240"/>
              <a:gd name="connsiteX15" fmla="*/ 1437640 w 2499360"/>
              <a:gd name="connsiteY15" fmla="*/ 0 h 777240"/>
              <a:gd name="connsiteX16" fmla="*/ 1615440 w 2499360"/>
              <a:gd name="connsiteY16" fmla="*/ 101600 h 777240"/>
              <a:gd name="connsiteX17" fmla="*/ 1818640 w 2499360"/>
              <a:gd name="connsiteY17" fmla="*/ 228600 h 777240"/>
              <a:gd name="connsiteX18" fmla="*/ 2062480 w 2499360"/>
              <a:gd name="connsiteY18" fmla="*/ 431800 h 777240"/>
              <a:gd name="connsiteX19" fmla="*/ 2204720 w 2499360"/>
              <a:gd name="connsiteY19" fmla="*/ 533400 h 777240"/>
              <a:gd name="connsiteX20" fmla="*/ 2301240 w 2499360"/>
              <a:gd name="connsiteY20" fmla="*/ 614680 h 777240"/>
              <a:gd name="connsiteX21" fmla="*/ 2423160 w 2499360"/>
              <a:gd name="connsiteY21" fmla="*/ 706120 h 777240"/>
              <a:gd name="connsiteX22" fmla="*/ 2463800 w 2499360"/>
              <a:gd name="connsiteY22" fmla="*/ 746760 h 777240"/>
              <a:gd name="connsiteX23" fmla="*/ 2484120 w 2499360"/>
              <a:gd name="connsiteY23" fmla="*/ 762000 h 777240"/>
              <a:gd name="connsiteX24" fmla="*/ 2499360 w 2499360"/>
              <a:gd name="connsiteY24" fmla="*/ 777240 h 777240"/>
              <a:gd name="connsiteX25" fmla="*/ 2499360 w 2499360"/>
              <a:gd name="connsiteY25" fmla="*/ 777240 h 777240"/>
              <a:gd name="connsiteX0" fmla="*/ 0 w 2499360"/>
              <a:gd name="connsiteY0" fmla="*/ 568960 h 777240"/>
              <a:gd name="connsiteX1" fmla="*/ 0 w 2499360"/>
              <a:gd name="connsiteY1" fmla="*/ 568960 h 777240"/>
              <a:gd name="connsiteX2" fmla="*/ 391160 w 2499360"/>
              <a:gd name="connsiteY2" fmla="*/ 396240 h 777240"/>
              <a:gd name="connsiteX3" fmla="*/ 472440 w 2499360"/>
              <a:gd name="connsiteY3" fmla="*/ 360680 h 777240"/>
              <a:gd name="connsiteX4" fmla="*/ 655320 w 2499360"/>
              <a:gd name="connsiteY4" fmla="*/ 299720 h 777240"/>
              <a:gd name="connsiteX5" fmla="*/ 828040 w 2499360"/>
              <a:gd name="connsiteY5" fmla="*/ 228600 h 777240"/>
              <a:gd name="connsiteX6" fmla="*/ 1031240 w 2499360"/>
              <a:gd name="connsiteY6" fmla="*/ 142240 h 777240"/>
              <a:gd name="connsiteX7" fmla="*/ 1087120 w 2499360"/>
              <a:gd name="connsiteY7" fmla="*/ 116840 h 777240"/>
              <a:gd name="connsiteX8" fmla="*/ 1203960 w 2499360"/>
              <a:gd name="connsiteY8" fmla="*/ 81280 h 777240"/>
              <a:gd name="connsiteX9" fmla="*/ 1249680 w 2499360"/>
              <a:gd name="connsiteY9" fmla="*/ 60960 h 777240"/>
              <a:gd name="connsiteX10" fmla="*/ 1315720 w 2499360"/>
              <a:gd name="connsiteY10" fmla="*/ 45720 h 777240"/>
              <a:gd name="connsiteX11" fmla="*/ 1341120 w 2499360"/>
              <a:gd name="connsiteY11" fmla="*/ 30480 h 777240"/>
              <a:gd name="connsiteX12" fmla="*/ 1386840 w 2499360"/>
              <a:gd name="connsiteY12" fmla="*/ 20320 h 777240"/>
              <a:gd name="connsiteX13" fmla="*/ 1407160 w 2499360"/>
              <a:gd name="connsiteY13" fmla="*/ 10160 h 777240"/>
              <a:gd name="connsiteX14" fmla="*/ 1437640 w 2499360"/>
              <a:gd name="connsiteY14" fmla="*/ 0 h 777240"/>
              <a:gd name="connsiteX15" fmla="*/ 1615440 w 2499360"/>
              <a:gd name="connsiteY15" fmla="*/ 101600 h 777240"/>
              <a:gd name="connsiteX16" fmla="*/ 1818640 w 2499360"/>
              <a:gd name="connsiteY16" fmla="*/ 228600 h 777240"/>
              <a:gd name="connsiteX17" fmla="*/ 2062480 w 2499360"/>
              <a:gd name="connsiteY17" fmla="*/ 431800 h 777240"/>
              <a:gd name="connsiteX18" fmla="*/ 2204720 w 2499360"/>
              <a:gd name="connsiteY18" fmla="*/ 533400 h 777240"/>
              <a:gd name="connsiteX19" fmla="*/ 2301240 w 2499360"/>
              <a:gd name="connsiteY19" fmla="*/ 614680 h 777240"/>
              <a:gd name="connsiteX20" fmla="*/ 2423160 w 2499360"/>
              <a:gd name="connsiteY20" fmla="*/ 706120 h 777240"/>
              <a:gd name="connsiteX21" fmla="*/ 2463800 w 2499360"/>
              <a:gd name="connsiteY21" fmla="*/ 746760 h 777240"/>
              <a:gd name="connsiteX22" fmla="*/ 2484120 w 2499360"/>
              <a:gd name="connsiteY22" fmla="*/ 762000 h 777240"/>
              <a:gd name="connsiteX23" fmla="*/ 2499360 w 2499360"/>
              <a:gd name="connsiteY23" fmla="*/ 777240 h 777240"/>
              <a:gd name="connsiteX24" fmla="*/ 2499360 w 2499360"/>
              <a:gd name="connsiteY24" fmla="*/ 777240 h 777240"/>
              <a:gd name="connsiteX0" fmla="*/ 0 w 2499360"/>
              <a:gd name="connsiteY0" fmla="*/ 568960 h 777240"/>
              <a:gd name="connsiteX1" fmla="*/ 0 w 2499360"/>
              <a:gd name="connsiteY1" fmla="*/ 568960 h 777240"/>
              <a:gd name="connsiteX2" fmla="*/ 391160 w 2499360"/>
              <a:gd name="connsiteY2" fmla="*/ 396240 h 777240"/>
              <a:gd name="connsiteX3" fmla="*/ 655320 w 2499360"/>
              <a:gd name="connsiteY3" fmla="*/ 299720 h 777240"/>
              <a:gd name="connsiteX4" fmla="*/ 828040 w 2499360"/>
              <a:gd name="connsiteY4" fmla="*/ 228600 h 777240"/>
              <a:gd name="connsiteX5" fmla="*/ 1031240 w 2499360"/>
              <a:gd name="connsiteY5" fmla="*/ 142240 h 777240"/>
              <a:gd name="connsiteX6" fmla="*/ 1087120 w 2499360"/>
              <a:gd name="connsiteY6" fmla="*/ 116840 h 777240"/>
              <a:gd name="connsiteX7" fmla="*/ 1203960 w 2499360"/>
              <a:gd name="connsiteY7" fmla="*/ 81280 h 777240"/>
              <a:gd name="connsiteX8" fmla="*/ 1249680 w 2499360"/>
              <a:gd name="connsiteY8" fmla="*/ 60960 h 777240"/>
              <a:gd name="connsiteX9" fmla="*/ 1315720 w 2499360"/>
              <a:gd name="connsiteY9" fmla="*/ 45720 h 777240"/>
              <a:gd name="connsiteX10" fmla="*/ 1341120 w 2499360"/>
              <a:gd name="connsiteY10" fmla="*/ 30480 h 777240"/>
              <a:gd name="connsiteX11" fmla="*/ 1386840 w 2499360"/>
              <a:gd name="connsiteY11" fmla="*/ 20320 h 777240"/>
              <a:gd name="connsiteX12" fmla="*/ 1407160 w 2499360"/>
              <a:gd name="connsiteY12" fmla="*/ 10160 h 777240"/>
              <a:gd name="connsiteX13" fmla="*/ 1437640 w 2499360"/>
              <a:gd name="connsiteY13" fmla="*/ 0 h 777240"/>
              <a:gd name="connsiteX14" fmla="*/ 1615440 w 2499360"/>
              <a:gd name="connsiteY14" fmla="*/ 101600 h 777240"/>
              <a:gd name="connsiteX15" fmla="*/ 1818640 w 2499360"/>
              <a:gd name="connsiteY15" fmla="*/ 228600 h 777240"/>
              <a:gd name="connsiteX16" fmla="*/ 2062480 w 2499360"/>
              <a:gd name="connsiteY16" fmla="*/ 431800 h 777240"/>
              <a:gd name="connsiteX17" fmla="*/ 2204720 w 2499360"/>
              <a:gd name="connsiteY17" fmla="*/ 533400 h 777240"/>
              <a:gd name="connsiteX18" fmla="*/ 2301240 w 2499360"/>
              <a:gd name="connsiteY18" fmla="*/ 614680 h 777240"/>
              <a:gd name="connsiteX19" fmla="*/ 2423160 w 2499360"/>
              <a:gd name="connsiteY19" fmla="*/ 706120 h 777240"/>
              <a:gd name="connsiteX20" fmla="*/ 2463800 w 2499360"/>
              <a:gd name="connsiteY20" fmla="*/ 746760 h 777240"/>
              <a:gd name="connsiteX21" fmla="*/ 2484120 w 2499360"/>
              <a:gd name="connsiteY21" fmla="*/ 762000 h 777240"/>
              <a:gd name="connsiteX22" fmla="*/ 2499360 w 2499360"/>
              <a:gd name="connsiteY22" fmla="*/ 777240 h 777240"/>
              <a:gd name="connsiteX23" fmla="*/ 2499360 w 2499360"/>
              <a:gd name="connsiteY23" fmla="*/ 777240 h 777240"/>
              <a:gd name="connsiteX0" fmla="*/ 0 w 2499360"/>
              <a:gd name="connsiteY0" fmla="*/ 558800 h 767080"/>
              <a:gd name="connsiteX1" fmla="*/ 0 w 2499360"/>
              <a:gd name="connsiteY1" fmla="*/ 558800 h 767080"/>
              <a:gd name="connsiteX2" fmla="*/ 391160 w 2499360"/>
              <a:gd name="connsiteY2" fmla="*/ 386080 h 767080"/>
              <a:gd name="connsiteX3" fmla="*/ 655320 w 2499360"/>
              <a:gd name="connsiteY3" fmla="*/ 289560 h 767080"/>
              <a:gd name="connsiteX4" fmla="*/ 828040 w 2499360"/>
              <a:gd name="connsiteY4" fmla="*/ 218440 h 767080"/>
              <a:gd name="connsiteX5" fmla="*/ 1031240 w 2499360"/>
              <a:gd name="connsiteY5" fmla="*/ 132080 h 767080"/>
              <a:gd name="connsiteX6" fmla="*/ 1087120 w 2499360"/>
              <a:gd name="connsiteY6" fmla="*/ 106680 h 767080"/>
              <a:gd name="connsiteX7" fmla="*/ 1203960 w 2499360"/>
              <a:gd name="connsiteY7" fmla="*/ 71120 h 767080"/>
              <a:gd name="connsiteX8" fmla="*/ 1249680 w 2499360"/>
              <a:gd name="connsiteY8" fmla="*/ 50800 h 767080"/>
              <a:gd name="connsiteX9" fmla="*/ 1315720 w 2499360"/>
              <a:gd name="connsiteY9" fmla="*/ 35560 h 767080"/>
              <a:gd name="connsiteX10" fmla="*/ 1341120 w 2499360"/>
              <a:gd name="connsiteY10" fmla="*/ 20320 h 767080"/>
              <a:gd name="connsiteX11" fmla="*/ 1386840 w 2499360"/>
              <a:gd name="connsiteY11" fmla="*/ 10160 h 767080"/>
              <a:gd name="connsiteX12" fmla="*/ 1407160 w 2499360"/>
              <a:gd name="connsiteY12" fmla="*/ 0 h 767080"/>
              <a:gd name="connsiteX13" fmla="*/ 1615440 w 2499360"/>
              <a:gd name="connsiteY13" fmla="*/ 91440 h 767080"/>
              <a:gd name="connsiteX14" fmla="*/ 1818640 w 2499360"/>
              <a:gd name="connsiteY14" fmla="*/ 218440 h 767080"/>
              <a:gd name="connsiteX15" fmla="*/ 2062480 w 2499360"/>
              <a:gd name="connsiteY15" fmla="*/ 421640 h 767080"/>
              <a:gd name="connsiteX16" fmla="*/ 2204720 w 2499360"/>
              <a:gd name="connsiteY16" fmla="*/ 523240 h 767080"/>
              <a:gd name="connsiteX17" fmla="*/ 2301240 w 2499360"/>
              <a:gd name="connsiteY17" fmla="*/ 604520 h 767080"/>
              <a:gd name="connsiteX18" fmla="*/ 2423160 w 2499360"/>
              <a:gd name="connsiteY18" fmla="*/ 695960 h 767080"/>
              <a:gd name="connsiteX19" fmla="*/ 2463800 w 2499360"/>
              <a:gd name="connsiteY19" fmla="*/ 736600 h 767080"/>
              <a:gd name="connsiteX20" fmla="*/ 2484120 w 2499360"/>
              <a:gd name="connsiteY20" fmla="*/ 751840 h 767080"/>
              <a:gd name="connsiteX21" fmla="*/ 2499360 w 2499360"/>
              <a:gd name="connsiteY21" fmla="*/ 767080 h 767080"/>
              <a:gd name="connsiteX22" fmla="*/ 2499360 w 2499360"/>
              <a:gd name="connsiteY22" fmla="*/ 767080 h 767080"/>
              <a:gd name="connsiteX0" fmla="*/ 0 w 2499360"/>
              <a:gd name="connsiteY0" fmla="*/ 548640 h 756920"/>
              <a:gd name="connsiteX1" fmla="*/ 0 w 2499360"/>
              <a:gd name="connsiteY1" fmla="*/ 548640 h 756920"/>
              <a:gd name="connsiteX2" fmla="*/ 391160 w 2499360"/>
              <a:gd name="connsiteY2" fmla="*/ 375920 h 756920"/>
              <a:gd name="connsiteX3" fmla="*/ 655320 w 2499360"/>
              <a:gd name="connsiteY3" fmla="*/ 279400 h 756920"/>
              <a:gd name="connsiteX4" fmla="*/ 828040 w 2499360"/>
              <a:gd name="connsiteY4" fmla="*/ 208280 h 756920"/>
              <a:gd name="connsiteX5" fmla="*/ 1031240 w 2499360"/>
              <a:gd name="connsiteY5" fmla="*/ 121920 h 756920"/>
              <a:gd name="connsiteX6" fmla="*/ 1087120 w 2499360"/>
              <a:gd name="connsiteY6" fmla="*/ 96520 h 756920"/>
              <a:gd name="connsiteX7" fmla="*/ 1203960 w 2499360"/>
              <a:gd name="connsiteY7" fmla="*/ 60960 h 756920"/>
              <a:gd name="connsiteX8" fmla="*/ 1249680 w 2499360"/>
              <a:gd name="connsiteY8" fmla="*/ 40640 h 756920"/>
              <a:gd name="connsiteX9" fmla="*/ 1315720 w 2499360"/>
              <a:gd name="connsiteY9" fmla="*/ 25400 h 756920"/>
              <a:gd name="connsiteX10" fmla="*/ 1341120 w 2499360"/>
              <a:gd name="connsiteY10" fmla="*/ 10160 h 756920"/>
              <a:gd name="connsiteX11" fmla="*/ 1386840 w 2499360"/>
              <a:gd name="connsiteY11" fmla="*/ 0 h 756920"/>
              <a:gd name="connsiteX12" fmla="*/ 1615440 w 2499360"/>
              <a:gd name="connsiteY12" fmla="*/ 81280 h 756920"/>
              <a:gd name="connsiteX13" fmla="*/ 1818640 w 2499360"/>
              <a:gd name="connsiteY13" fmla="*/ 208280 h 756920"/>
              <a:gd name="connsiteX14" fmla="*/ 2062480 w 2499360"/>
              <a:gd name="connsiteY14" fmla="*/ 411480 h 756920"/>
              <a:gd name="connsiteX15" fmla="*/ 2204720 w 2499360"/>
              <a:gd name="connsiteY15" fmla="*/ 513080 h 756920"/>
              <a:gd name="connsiteX16" fmla="*/ 2301240 w 2499360"/>
              <a:gd name="connsiteY16" fmla="*/ 594360 h 756920"/>
              <a:gd name="connsiteX17" fmla="*/ 2423160 w 2499360"/>
              <a:gd name="connsiteY17" fmla="*/ 685800 h 756920"/>
              <a:gd name="connsiteX18" fmla="*/ 2463800 w 2499360"/>
              <a:gd name="connsiteY18" fmla="*/ 726440 h 756920"/>
              <a:gd name="connsiteX19" fmla="*/ 2484120 w 2499360"/>
              <a:gd name="connsiteY19" fmla="*/ 741680 h 756920"/>
              <a:gd name="connsiteX20" fmla="*/ 2499360 w 2499360"/>
              <a:gd name="connsiteY20" fmla="*/ 756920 h 756920"/>
              <a:gd name="connsiteX21" fmla="*/ 2499360 w 2499360"/>
              <a:gd name="connsiteY21" fmla="*/ 756920 h 756920"/>
              <a:gd name="connsiteX0" fmla="*/ 0 w 2499360"/>
              <a:gd name="connsiteY0" fmla="*/ 557953 h 766233"/>
              <a:gd name="connsiteX1" fmla="*/ 0 w 2499360"/>
              <a:gd name="connsiteY1" fmla="*/ 557953 h 766233"/>
              <a:gd name="connsiteX2" fmla="*/ 391160 w 2499360"/>
              <a:gd name="connsiteY2" fmla="*/ 385233 h 766233"/>
              <a:gd name="connsiteX3" fmla="*/ 655320 w 2499360"/>
              <a:gd name="connsiteY3" fmla="*/ 288713 h 766233"/>
              <a:gd name="connsiteX4" fmla="*/ 828040 w 2499360"/>
              <a:gd name="connsiteY4" fmla="*/ 217593 h 766233"/>
              <a:gd name="connsiteX5" fmla="*/ 1031240 w 2499360"/>
              <a:gd name="connsiteY5" fmla="*/ 131233 h 766233"/>
              <a:gd name="connsiteX6" fmla="*/ 1087120 w 2499360"/>
              <a:gd name="connsiteY6" fmla="*/ 105833 h 766233"/>
              <a:gd name="connsiteX7" fmla="*/ 1203960 w 2499360"/>
              <a:gd name="connsiteY7" fmla="*/ 70273 h 766233"/>
              <a:gd name="connsiteX8" fmla="*/ 1249680 w 2499360"/>
              <a:gd name="connsiteY8" fmla="*/ 49953 h 766233"/>
              <a:gd name="connsiteX9" fmla="*/ 1315720 w 2499360"/>
              <a:gd name="connsiteY9" fmla="*/ 34713 h 766233"/>
              <a:gd name="connsiteX10" fmla="*/ 1386840 w 2499360"/>
              <a:gd name="connsiteY10" fmla="*/ 9313 h 766233"/>
              <a:gd name="connsiteX11" fmla="*/ 1615440 w 2499360"/>
              <a:gd name="connsiteY11" fmla="*/ 90593 h 766233"/>
              <a:gd name="connsiteX12" fmla="*/ 1818640 w 2499360"/>
              <a:gd name="connsiteY12" fmla="*/ 217593 h 766233"/>
              <a:gd name="connsiteX13" fmla="*/ 2062480 w 2499360"/>
              <a:gd name="connsiteY13" fmla="*/ 420793 h 766233"/>
              <a:gd name="connsiteX14" fmla="*/ 2204720 w 2499360"/>
              <a:gd name="connsiteY14" fmla="*/ 522393 h 766233"/>
              <a:gd name="connsiteX15" fmla="*/ 2301240 w 2499360"/>
              <a:gd name="connsiteY15" fmla="*/ 603673 h 766233"/>
              <a:gd name="connsiteX16" fmla="*/ 2423160 w 2499360"/>
              <a:gd name="connsiteY16" fmla="*/ 695113 h 766233"/>
              <a:gd name="connsiteX17" fmla="*/ 2463800 w 2499360"/>
              <a:gd name="connsiteY17" fmla="*/ 735753 h 766233"/>
              <a:gd name="connsiteX18" fmla="*/ 2484120 w 2499360"/>
              <a:gd name="connsiteY18" fmla="*/ 750993 h 766233"/>
              <a:gd name="connsiteX19" fmla="*/ 2499360 w 2499360"/>
              <a:gd name="connsiteY19" fmla="*/ 766233 h 766233"/>
              <a:gd name="connsiteX20" fmla="*/ 2499360 w 2499360"/>
              <a:gd name="connsiteY20" fmla="*/ 766233 h 766233"/>
              <a:gd name="connsiteX0" fmla="*/ 0 w 2499360"/>
              <a:gd name="connsiteY0" fmla="*/ 555413 h 763693"/>
              <a:gd name="connsiteX1" fmla="*/ 0 w 2499360"/>
              <a:gd name="connsiteY1" fmla="*/ 555413 h 763693"/>
              <a:gd name="connsiteX2" fmla="*/ 391160 w 2499360"/>
              <a:gd name="connsiteY2" fmla="*/ 382693 h 763693"/>
              <a:gd name="connsiteX3" fmla="*/ 655320 w 2499360"/>
              <a:gd name="connsiteY3" fmla="*/ 286173 h 763693"/>
              <a:gd name="connsiteX4" fmla="*/ 828040 w 2499360"/>
              <a:gd name="connsiteY4" fmla="*/ 215053 h 763693"/>
              <a:gd name="connsiteX5" fmla="*/ 1031240 w 2499360"/>
              <a:gd name="connsiteY5" fmla="*/ 128693 h 763693"/>
              <a:gd name="connsiteX6" fmla="*/ 1087120 w 2499360"/>
              <a:gd name="connsiteY6" fmla="*/ 103293 h 763693"/>
              <a:gd name="connsiteX7" fmla="*/ 1203960 w 2499360"/>
              <a:gd name="connsiteY7" fmla="*/ 67733 h 763693"/>
              <a:gd name="connsiteX8" fmla="*/ 1249680 w 2499360"/>
              <a:gd name="connsiteY8" fmla="*/ 47413 h 763693"/>
              <a:gd name="connsiteX9" fmla="*/ 1386840 w 2499360"/>
              <a:gd name="connsiteY9" fmla="*/ 6773 h 763693"/>
              <a:gd name="connsiteX10" fmla="*/ 1615440 w 2499360"/>
              <a:gd name="connsiteY10" fmla="*/ 88053 h 763693"/>
              <a:gd name="connsiteX11" fmla="*/ 1818640 w 2499360"/>
              <a:gd name="connsiteY11" fmla="*/ 215053 h 763693"/>
              <a:gd name="connsiteX12" fmla="*/ 2062480 w 2499360"/>
              <a:gd name="connsiteY12" fmla="*/ 418253 h 763693"/>
              <a:gd name="connsiteX13" fmla="*/ 2204720 w 2499360"/>
              <a:gd name="connsiteY13" fmla="*/ 519853 h 763693"/>
              <a:gd name="connsiteX14" fmla="*/ 2301240 w 2499360"/>
              <a:gd name="connsiteY14" fmla="*/ 601133 h 763693"/>
              <a:gd name="connsiteX15" fmla="*/ 2423160 w 2499360"/>
              <a:gd name="connsiteY15" fmla="*/ 692573 h 763693"/>
              <a:gd name="connsiteX16" fmla="*/ 2463800 w 2499360"/>
              <a:gd name="connsiteY16" fmla="*/ 733213 h 763693"/>
              <a:gd name="connsiteX17" fmla="*/ 2484120 w 2499360"/>
              <a:gd name="connsiteY17" fmla="*/ 748453 h 763693"/>
              <a:gd name="connsiteX18" fmla="*/ 2499360 w 2499360"/>
              <a:gd name="connsiteY18" fmla="*/ 763693 h 763693"/>
              <a:gd name="connsiteX19" fmla="*/ 2499360 w 2499360"/>
              <a:gd name="connsiteY19" fmla="*/ 763693 h 763693"/>
              <a:gd name="connsiteX0" fmla="*/ 0 w 2499360"/>
              <a:gd name="connsiteY0" fmla="*/ 552027 h 760307"/>
              <a:gd name="connsiteX1" fmla="*/ 0 w 2499360"/>
              <a:gd name="connsiteY1" fmla="*/ 552027 h 760307"/>
              <a:gd name="connsiteX2" fmla="*/ 391160 w 2499360"/>
              <a:gd name="connsiteY2" fmla="*/ 379307 h 760307"/>
              <a:gd name="connsiteX3" fmla="*/ 655320 w 2499360"/>
              <a:gd name="connsiteY3" fmla="*/ 282787 h 760307"/>
              <a:gd name="connsiteX4" fmla="*/ 828040 w 2499360"/>
              <a:gd name="connsiteY4" fmla="*/ 211667 h 760307"/>
              <a:gd name="connsiteX5" fmla="*/ 1031240 w 2499360"/>
              <a:gd name="connsiteY5" fmla="*/ 125307 h 760307"/>
              <a:gd name="connsiteX6" fmla="*/ 1087120 w 2499360"/>
              <a:gd name="connsiteY6" fmla="*/ 99907 h 760307"/>
              <a:gd name="connsiteX7" fmla="*/ 1203960 w 2499360"/>
              <a:gd name="connsiteY7" fmla="*/ 64347 h 760307"/>
              <a:gd name="connsiteX8" fmla="*/ 1386840 w 2499360"/>
              <a:gd name="connsiteY8" fmla="*/ 3387 h 760307"/>
              <a:gd name="connsiteX9" fmla="*/ 1615440 w 2499360"/>
              <a:gd name="connsiteY9" fmla="*/ 84667 h 760307"/>
              <a:gd name="connsiteX10" fmla="*/ 1818640 w 2499360"/>
              <a:gd name="connsiteY10" fmla="*/ 211667 h 760307"/>
              <a:gd name="connsiteX11" fmla="*/ 2062480 w 2499360"/>
              <a:gd name="connsiteY11" fmla="*/ 414867 h 760307"/>
              <a:gd name="connsiteX12" fmla="*/ 2204720 w 2499360"/>
              <a:gd name="connsiteY12" fmla="*/ 516467 h 760307"/>
              <a:gd name="connsiteX13" fmla="*/ 2301240 w 2499360"/>
              <a:gd name="connsiteY13" fmla="*/ 597747 h 760307"/>
              <a:gd name="connsiteX14" fmla="*/ 2423160 w 2499360"/>
              <a:gd name="connsiteY14" fmla="*/ 689187 h 760307"/>
              <a:gd name="connsiteX15" fmla="*/ 2463800 w 2499360"/>
              <a:gd name="connsiteY15" fmla="*/ 729827 h 760307"/>
              <a:gd name="connsiteX16" fmla="*/ 2484120 w 2499360"/>
              <a:gd name="connsiteY16" fmla="*/ 745067 h 760307"/>
              <a:gd name="connsiteX17" fmla="*/ 2499360 w 2499360"/>
              <a:gd name="connsiteY17" fmla="*/ 760307 h 760307"/>
              <a:gd name="connsiteX18" fmla="*/ 2499360 w 2499360"/>
              <a:gd name="connsiteY18" fmla="*/ 760307 h 760307"/>
              <a:gd name="connsiteX0" fmla="*/ 0 w 2499360"/>
              <a:gd name="connsiteY0" fmla="*/ 552027 h 760307"/>
              <a:gd name="connsiteX1" fmla="*/ 0 w 2499360"/>
              <a:gd name="connsiteY1" fmla="*/ 552027 h 760307"/>
              <a:gd name="connsiteX2" fmla="*/ 391160 w 2499360"/>
              <a:gd name="connsiteY2" fmla="*/ 379307 h 760307"/>
              <a:gd name="connsiteX3" fmla="*/ 655320 w 2499360"/>
              <a:gd name="connsiteY3" fmla="*/ 282787 h 760307"/>
              <a:gd name="connsiteX4" fmla="*/ 828040 w 2499360"/>
              <a:gd name="connsiteY4" fmla="*/ 211667 h 760307"/>
              <a:gd name="connsiteX5" fmla="*/ 1087120 w 2499360"/>
              <a:gd name="connsiteY5" fmla="*/ 99907 h 760307"/>
              <a:gd name="connsiteX6" fmla="*/ 1203960 w 2499360"/>
              <a:gd name="connsiteY6" fmla="*/ 64347 h 760307"/>
              <a:gd name="connsiteX7" fmla="*/ 1386840 w 2499360"/>
              <a:gd name="connsiteY7" fmla="*/ 3387 h 760307"/>
              <a:gd name="connsiteX8" fmla="*/ 1615440 w 2499360"/>
              <a:gd name="connsiteY8" fmla="*/ 84667 h 760307"/>
              <a:gd name="connsiteX9" fmla="*/ 1818640 w 2499360"/>
              <a:gd name="connsiteY9" fmla="*/ 211667 h 760307"/>
              <a:gd name="connsiteX10" fmla="*/ 2062480 w 2499360"/>
              <a:gd name="connsiteY10" fmla="*/ 414867 h 760307"/>
              <a:gd name="connsiteX11" fmla="*/ 2204720 w 2499360"/>
              <a:gd name="connsiteY11" fmla="*/ 516467 h 760307"/>
              <a:gd name="connsiteX12" fmla="*/ 2301240 w 2499360"/>
              <a:gd name="connsiteY12" fmla="*/ 597747 h 760307"/>
              <a:gd name="connsiteX13" fmla="*/ 2423160 w 2499360"/>
              <a:gd name="connsiteY13" fmla="*/ 689187 h 760307"/>
              <a:gd name="connsiteX14" fmla="*/ 2463800 w 2499360"/>
              <a:gd name="connsiteY14" fmla="*/ 729827 h 760307"/>
              <a:gd name="connsiteX15" fmla="*/ 2484120 w 2499360"/>
              <a:gd name="connsiteY15" fmla="*/ 745067 h 760307"/>
              <a:gd name="connsiteX16" fmla="*/ 2499360 w 2499360"/>
              <a:gd name="connsiteY16" fmla="*/ 760307 h 760307"/>
              <a:gd name="connsiteX17" fmla="*/ 2499360 w 2499360"/>
              <a:gd name="connsiteY17" fmla="*/ 760307 h 760307"/>
              <a:gd name="connsiteX0" fmla="*/ 0 w 2499360"/>
              <a:gd name="connsiteY0" fmla="*/ 552027 h 760307"/>
              <a:gd name="connsiteX1" fmla="*/ 0 w 2499360"/>
              <a:gd name="connsiteY1" fmla="*/ 552027 h 760307"/>
              <a:gd name="connsiteX2" fmla="*/ 391160 w 2499360"/>
              <a:gd name="connsiteY2" fmla="*/ 379307 h 760307"/>
              <a:gd name="connsiteX3" fmla="*/ 655320 w 2499360"/>
              <a:gd name="connsiteY3" fmla="*/ 282787 h 760307"/>
              <a:gd name="connsiteX4" fmla="*/ 1087120 w 2499360"/>
              <a:gd name="connsiteY4" fmla="*/ 99907 h 760307"/>
              <a:gd name="connsiteX5" fmla="*/ 1203960 w 2499360"/>
              <a:gd name="connsiteY5" fmla="*/ 64347 h 760307"/>
              <a:gd name="connsiteX6" fmla="*/ 1386840 w 2499360"/>
              <a:gd name="connsiteY6" fmla="*/ 3387 h 760307"/>
              <a:gd name="connsiteX7" fmla="*/ 1615440 w 2499360"/>
              <a:gd name="connsiteY7" fmla="*/ 84667 h 760307"/>
              <a:gd name="connsiteX8" fmla="*/ 1818640 w 2499360"/>
              <a:gd name="connsiteY8" fmla="*/ 211667 h 760307"/>
              <a:gd name="connsiteX9" fmla="*/ 2062480 w 2499360"/>
              <a:gd name="connsiteY9" fmla="*/ 414867 h 760307"/>
              <a:gd name="connsiteX10" fmla="*/ 2204720 w 2499360"/>
              <a:gd name="connsiteY10" fmla="*/ 516467 h 760307"/>
              <a:gd name="connsiteX11" fmla="*/ 2301240 w 2499360"/>
              <a:gd name="connsiteY11" fmla="*/ 597747 h 760307"/>
              <a:gd name="connsiteX12" fmla="*/ 2423160 w 2499360"/>
              <a:gd name="connsiteY12" fmla="*/ 689187 h 760307"/>
              <a:gd name="connsiteX13" fmla="*/ 2463800 w 2499360"/>
              <a:gd name="connsiteY13" fmla="*/ 729827 h 760307"/>
              <a:gd name="connsiteX14" fmla="*/ 2484120 w 2499360"/>
              <a:gd name="connsiteY14" fmla="*/ 745067 h 760307"/>
              <a:gd name="connsiteX15" fmla="*/ 2499360 w 2499360"/>
              <a:gd name="connsiteY15" fmla="*/ 760307 h 760307"/>
              <a:gd name="connsiteX16" fmla="*/ 2499360 w 2499360"/>
              <a:gd name="connsiteY16" fmla="*/ 760307 h 760307"/>
              <a:gd name="connsiteX0" fmla="*/ 0 w 2499360"/>
              <a:gd name="connsiteY0" fmla="*/ 552027 h 760307"/>
              <a:gd name="connsiteX1" fmla="*/ 0 w 2499360"/>
              <a:gd name="connsiteY1" fmla="*/ 552027 h 760307"/>
              <a:gd name="connsiteX2" fmla="*/ 391160 w 2499360"/>
              <a:gd name="connsiteY2" fmla="*/ 379307 h 760307"/>
              <a:gd name="connsiteX3" fmla="*/ 655320 w 2499360"/>
              <a:gd name="connsiteY3" fmla="*/ 282787 h 760307"/>
              <a:gd name="connsiteX4" fmla="*/ 1087120 w 2499360"/>
              <a:gd name="connsiteY4" fmla="*/ 99907 h 760307"/>
              <a:gd name="connsiteX5" fmla="*/ 1203960 w 2499360"/>
              <a:gd name="connsiteY5" fmla="*/ 64347 h 760307"/>
              <a:gd name="connsiteX6" fmla="*/ 1386840 w 2499360"/>
              <a:gd name="connsiteY6" fmla="*/ 3387 h 760307"/>
              <a:gd name="connsiteX7" fmla="*/ 1615440 w 2499360"/>
              <a:gd name="connsiteY7" fmla="*/ 84667 h 760307"/>
              <a:gd name="connsiteX8" fmla="*/ 1818640 w 2499360"/>
              <a:gd name="connsiteY8" fmla="*/ 211667 h 760307"/>
              <a:gd name="connsiteX9" fmla="*/ 2062480 w 2499360"/>
              <a:gd name="connsiteY9" fmla="*/ 414867 h 760307"/>
              <a:gd name="connsiteX10" fmla="*/ 2204720 w 2499360"/>
              <a:gd name="connsiteY10" fmla="*/ 516467 h 760307"/>
              <a:gd name="connsiteX11" fmla="*/ 2423160 w 2499360"/>
              <a:gd name="connsiteY11" fmla="*/ 689187 h 760307"/>
              <a:gd name="connsiteX12" fmla="*/ 2463800 w 2499360"/>
              <a:gd name="connsiteY12" fmla="*/ 729827 h 760307"/>
              <a:gd name="connsiteX13" fmla="*/ 2484120 w 2499360"/>
              <a:gd name="connsiteY13" fmla="*/ 745067 h 760307"/>
              <a:gd name="connsiteX14" fmla="*/ 2499360 w 2499360"/>
              <a:gd name="connsiteY14" fmla="*/ 760307 h 760307"/>
              <a:gd name="connsiteX15" fmla="*/ 2499360 w 2499360"/>
              <a:gd name="connsiteY15" fmla="*/ 760307 h 760307"/>
              <a:gd name="connsiteX0" fmla="*/ 0 w 2499360"/>
              <a:gd name="connsiteY0" fmla="*/ 552027 h 760307"/>
              <a:gd name="connsiteX1" fmla="*/ 0 w 2499360"/>
              <a:gd name="connsiteY1" fmla="*/ 552027 h 760307"/>
              <a:gd name="connsiteX2" fmla="*/ 391160 w 2499360"/>
              <a:gd name="connsiteY2" fmla="*/ 379307 h 760307"/>
              <a:gd name="connsiteX3" fmla="*/ 655320 w 2499360"/>
              <a:gd name="connsiteY3" fmla="*/ 282787 h 760307"/>
              <a:gd name="connsiteX4" fmla="*/ 1087120 w 2499360"/>
              <a:gd name="connsiteY4" fmla="*/ 99907 h 760307"/>
              <a:gd name="connsiteX5" fmla="*/ 1203960 w 2499360"/>
              <a:gd name="connsiteY5" fmla="*/ 64347 h 760307"/>
              <a:gd name="connsiteX6" fmla="*/ 1386840 w 2499360"/>
              <a:gd name="connsiteY6" fmla="*/ 3387 h 760307"/>
              <a:gd name="connsiteX7" fmla="*/ 1615440 w 2499360"/>
              <a:gd name="connsiteY7" fmla="*/ 84667 h 760307"/>
              <a:gd name="connsiteX8" fmla="*/ 1818640 w 2499360"/>
              <a:gd name="connsiteY8" fmla="*/ 211667 h 760307"/>
              <a:gd name="connsiteX9" fmla="*/ 2062480 w 2499360"/>
              <a:gd name="connsiteY9" fmla="*/ 414867 h 760307"/>
              <a:gd name="connsiteX10" fmla="*/ 2204720 w 2499360"/>
              <a:gd name="connsiteY10" fmla="*/ 516467 h 760307"/>
              <a:gd name="connsiteX11" fmla="*/ 2423160 w 2499360"/>
              <a:gd name="connsiteY11" fmla="*/ 689187 h 760307"/>
              <a:gd name="connsiteX12" fmla="*/ 2484120 w 2499360"/>
              <a:gd name="connsiteY12" fmla="*/ 745067 h 760307"/>
              <a:gd name="connsiteX13" fmla="*/ 2499360 w 2499360"/>
              <a:gd name="connsiteY13" fmla="*/ 760307 h 760307"/>
              <a:gd name="connsiteX14" fmla="*/ 2499360 w 2499360"/>
              <a:gd name="connsiteY14" fmla="*/ 760307 h 760307"/>
              <a:gd name="connsiteX0" fmla="*/ 0 w 2499360"/>
              <a:gd name="connsiteY0" fmla="*/ 552027 h 760307"/>
              <a:gd name="connsiteX1" fmla="*/ 0 w 2499360"/>
              <a:gd name="connsiteY1" fmla="*/ 552027 h 760307"/>
              <a:gd name="connsiteX2" fmla="*/ 391160 w 2499360"/>
              <a:gd name="connsiteY2" fmla="*/ 379307 h 760307"/>
              <a:gd name="connsiteX3" fmla="*/ 655320 w 2499360"/>
              <a:gd name="connsiteY3" fmla="*/ 282787 h 760307"/>
              <a:gd name="connsiteX4" fmla="*/ 1087120 w 2499360"/>
              <a:gd name="connsiteY4" fmla="*/ 99907 h 760307"/>
              <a:gd name="connsiteX5" fmla="*/ 1203960 w 2499360"/>
              <a:gd name="connsiteY5" fmla="*/ 64347 h 760307"/>
              <a:gd name="connsiteX6" fmla="*/ 1386840 w 2499360"/>
              <a:gd name="connsiteY6" fmla="*/ 3387 h 760307"/>
              <a:gd name="connsiteX7" fmla="*/ 1615440 w 2499360"/>
              <a:gd name="connsiteY7" fmla="*/ 84667 h 760307"/>
              <a:gd name="connsiteX8" fmla="*/ 1818640 w 2499360"/>
              <a:gd name="connsiteY8" fmla="*/ 211667 h 760307"/>
              <a:gd name="connsiteX9" fmla="*/ 2062480 w 2499360"/>
              <a:gd name="connsiteY9" fmla="*/ 414867 h 760307"/>
              <a:gd name="connsiteX10" fmla="*/ 2204720 w 2499360"/>
              <a:gd name="connsiteY10" fmla="*/ 516467 h 760307"/>
              <a:gd name="connsiteX11" fmla="*/ 2423160 w 2499360"/>
              <a:gd name="connsiteY11" fmla="*/ 689187 h 760307"/>
              <a:gd name="connsiteX12" fmla="*/ 2499360 w 2499360"/>
              <a:gd name="connsiteY12" fmla="*/ 760307 h 760307"/>
              <a:gd name="connsiteX13" fmla="*/ 2499360 w 2499360"/>
              <a:gd name="connsiteY13" fmla="*/ 760307 h 760307"/>
              <a:gd name="connsiteX0" fmla="*/ 0 w 2727960"/>
              <a:gd name="connsiteY0" fmla="*/ 552027 h 760307"/>
              <a:gd name="connsiteX1" fmla="*/ 0 w 2727960"/>
              <a:gd name="connsiteY1" fmla="*/ 552027 h 760307"/>
              <a:gd name="connsiteX2" fmla="*/ 391160 w 2727960"/>
              <a:gd name="connsiteY2" fmla="*/ 379307 h 760307"/>
              <a:gd name="connsiteX3" fmla="*/ 655320 w 2727960"/>
              <a:gd name="connsiteY3" fmla="*/ 282787 h 760307"/>
              <a:gd name="connsiteX4" fmla="*/ 1087120 w 2727960"/>
              <a:gd name="connsiteY4" fmla="*/ 99907 h 760307"/>
              <a:gd name="connsiteX5" fmla="*/ 1203960 w 2727960"/>
              <a:gd name="connsiteY5" fmla="*/ 64347 h 760307"/>
              <a:gd name="connsiteX6" fmla="*/ 1386840 w 2727960"/>
              <a:gd name="connsiteY6" fmla="*/ 3387 h 760307"/>
              <a:gd name="connsiteX7" fmla="*/ 1615440 w 2727960"/>
              <a:gd name="connsiteY7" fmla="*/ 84667 h 760307"/>
              <a:gd name="connsiteX8" fmla="*/ 1818640 w 2727960"/>
              <a:gd name="connsiteY8" fmla="*/ 211667 h 760307"/>
              <a:gd name="connsiteX9" fmla="*/ 2062480 w 2727960"/>
              <a:gd name="connsiteY9" fmla="*/ 414867 h 760307"/>
              <a:gd name="connsiteX10" fmla="*/ 2204720 w 2727960"/>
              <a:gd name="connsiteY10" fmla="*/ 516467 h 760307"/>
              <a:gd name="connsiteX11" fmla="*/ 2423160 w 2727960"/>
              <a:gd name="connsiteY11" fmla="*/ 689187 h 760307"/>
              <a:gd name="connsiteX12" fmla="*/ 2499360 w 2727960"/>
              <a:gd name="connsiteY12" fmla="*/ 760307 h 760307"/>
              <a:gd name="connsiteX13" fmla="*/ 2727960 w 2727960"/>
              <a:gd name="connsiteY13" fmla="*/ 163407 h 760307"/>
              <a:gd name="connsiteX0" fmla="*/ 0 w 4846320"/>
              <a:gd name="connsiteY0" fmla="*/ 552027 h 760307"/>
              <a:gd name="connsiteX1" fmla="*/ 0 w 4846320"/>
              <a:gd name="connsiteY1" fmla="*/ 552027 h 760307"/>
              <a:gd name="connsiteX2" fmla="*/ 391160 w 4846320"/>
              <a:gd name="connsiteY2" fmla="*/ 379307 h 760307"/>
              <a:gd name="connsiteX3" fmla="*/ 655320 w 4846320"/>
              <a:gd name="connsiteY3" fmla="*/ 282787 h 760307"/>
              <a:gd name="connsiteX4" fmla="*/ 1087120 w 4846320"/>
              <a:gd name="connsiteY4" fmla="*/ 99907 h 760307"/>
              <a:gd name="connsiteX5" fmla="*/ 1203960 w 4846320"/>
              <a:gd name="connsiteY5" fmla="*/ 64347 h 760307"/>
              <a:gd name="connsiteX6" fmla="*/ 1386840 w 4846320"/>
              <a:gd name="connsiteY6" fmla="*/ 3387 h 760307"/>
              <a:gd name="connsiteX7" fmla="*/ 1615440 w 4846320"/>
              <a:gd name="connsiteY7" fmla="*/ 84667 h 760307"/>
              <a:gd name="connsiteX8" fmla="*/ 1818640 w 4846320"/>
              <a:gd name="connsiteY8" fmla="*/ 211667 h 760307"/>
              <a:gd name="connsiteX9" fmla="*/ 2062480 w 4846320"/>
              <a:gd name="connsiteY9" fmla="*/ 414867 h 760307"/>
              <a:gd name="connsiteX10" fmla="*/ 2204720 w 4846320"/>
              <a:gd name="connsiteY10" fmla="*/ 516467 h 760307"/>
              <a:gd name="connsiteX11" fmla="*/ 2423160 w 4846320"/>
              <a:gd name="connsiteY11" fmla="*/ 689187 h 760307"/>
              <a:gd name="connsiteX12" fmla="*/ 2499360 w 4846320"/>
              <a:gd name="connsiteY12" fmla="*/ 760307 h 760307"/>
              <a:gd name="connsiteX13" fmla="*/ 4846320 w 4846320"/>
              <a:gd name="connsiteY13" fmla="*/ 734907 h 760307"/>
              <a:gd name="connsiteX0" fmla="*/ 0 w 4846320"/>
              <a:gd name="connsiteY0" fmla="*/ 649393 h 832273"/>
              <a:gd name="connsiteX1" fmla="*/ 0 w 4846320"/>
              <a:gd name="connsiteY1" fmla="*/ 649393 h 832273"/>
              <a:gd name="connsiteX2" fmla="*/ 391160 w 4846320"/>
              <a:gd name="connsiteY2" fmla="*/ 476673 h 832273"/>
              <a:gd name="connsiteX3" fmla="*/ 655320 w 4846320"/>
              <a:gd name="connsiteY3" fmla="*/ 380153 h 832273"/>
              <a:gd name="connsiteX4" fmla="*/ 1087120 w 4846320"/>
              <a:gd name="connsiteY4" fmla="*/ 197273 h 832273"/>
              <a:gd name="connsiteX5" fmla="*/ 1203960 w 4846320"/>
              <a:gd name="connsiteY5" fmla="*/ 161713 h 832273"/>
              <a:gd name="connsiteX6" fmla="*/ 1386840 w 4846320"/>
              <a:gd name="connsiteY6" fmla="*/ 100753 h 832273"/>
              <a:gd name="connsiteX7" fmla="*/ 1615440 w 4846320"/>
              <a:gd name="connsiteY7" fmla="*/ 182033 h 832273"/>
              <a:gd name="connsiteX8" fmla="*/ 1818640 w 4846320"/>
              <a:gd name="connsiteY8" fmla="*/ 309033 h 832273"/>
              <a:gd name="connsiteX9" fmla="*/ 2062480 w 4846320"/>
              <a:gd name="connsiteY9" fmla="*/ 512233 h 832273"/>
              <a:gd name="connsiteX10" fmla="*/ 2204720 w 4846320"/>
              <a:gd name="connsiteY10" fmla="*/ 613833 h 832273"/>
              <a:gd name="connsiteX11" fmla="*/ 2423160 w 4846320"/>
              <a:gd name="connsiteY11" fmla="*/ 786553 h 832273"/>
              <a:gd name="connsiteX12" fmla="*/ 3208020 w 4846320"/>
              <a:gd name="connsiteY12" fmla="*/ 11853 h 832273"/>
              <a:gd name="connsiteX13" fmla="*/ 4846320 w 4846320"/>
              <a:gd name="connsiteY13" fmla="*/ 832273 h 832273"/>
              <a:gd name="connsiteX0" fmla="*/ 0 w 4846320"/>
              <a:gd name="connsiteY0" fmla="*/ 673947 h 856827"/>
              <a:gd name="connsiteX1" fmla="*/ 0 w 4846320"/>
              <a:gd name="connsiteY1" fmla="*/ 673947 h 856827"/>
              <a:gd name="connsiteX2" fmla="*/ 391160 w 4846320"/>
              <a:gd name="connsiteY2" fmla="*/ 501227 h 856827"/>
              <a:gd name="connsiteX3" fmla="*/ 655320 w 4846320"/>
              <a:gd name="connsiteY3" fmla="*/ 404707 h 856827"/>
              <a:gd name="connsiteX4" fmla="*/ 1087120 w 4846320"/>
              <a:gd name="connsiteY4" fmla="*/ 221827 h 856827"/>
              <a:gd name="connsiteX5" fmla="*/ 1203960 w 4846320"/>
              <a:gd name="connsiteY5" fmla="*/ 186267 h 856827"/>
              <a:gd name="connsiteX6" fmla="*/ 1386840 w 4846320"/>
              <a:gd name="connsiteY6" fmla="*/ 125307 h 856827"/>
              <a:gd name="connsiteX7" fmla="*/ 1615440 w 4846320"/>
              <a:gd name="connsiteY7" fmla="*/ 206587 h 856827"/>
              <a:gd name="connsiteX8" fmla="*/ 1818640 w 4846320"/>
              <a:gd name="connsiteY8" fmla="*/ 333587 h 856827"/>
              <a:gd name="connsiteX9" fmla="*/ 2062480 w 4846320"/>
              <a:gd name="connsiteY9" fmla="*/ 536787 h 856827"/>
              <a:gd name="connsiteX10" fmla="*/ 2204720 w 4846320"/>
              <a:gd name="connsiteY10" fmla="*/ 638387 h 856827"/>
              <a:gd name="connsiteX11" fmla="*/ 3208020 w 4846320"/>
              <a:gd name="connsiteY11" fmla="*/ 36407 h 856827"/>
              <a:gd name="connsiteX12" fmla="*/ 4846320 w 4846320"/>
              <a:gd name="connsiteY12" fmla="*/ 856827 h 856827"/>
              <a:gd name="connsiteX0" fmla="*/ 0 w 4846320"/>
              <a:gd name="connsiteY0" fmla="*/ 690880 h 873760"/>
              <a:gd name="connsiteX1" fmla="*/ 0 w 4846320"/>
              <a:gd name="connsiteY1" fmla="*/ 690880 h 873760"/>
              <a:gd name="connsiteX2" fmla="*/ 391160 w 4846320"/>
              <a:gd name="connsiteY2" fmla="*/ 518160 h 873760"/>
              <a:gd name="connsiteX3" fmla="*/ 655320 w 4846320"/>
              <a:gd name="connsiteY3" fmla="*/ 421640 h 873760"/>
              <a:gd name="connsiteX4" fmla="*/ 1087120 w 4846320"/>
              <a:gd name="connsiteY4" fmla="*/ 238760 h 873760"/>
              <a:gd name="connsiteX5" fmla="*/ 1203960 w 4846320"/>
              <a:gd name="connsiteY5" fmla="*/ 203200 h 873760"/>
              <a:gd name="connsiteX6" fmla="*/ 1386840 w 4846320"/>
              <a:gd name="connsiteY6" fmla="*/ 142240 h 873760"/>
              <a:gd name="connsiteX7" fmla="*/ 1615440 w 4846320"/>
              <a:gd name="connsiteY7" fmla="*/ 223520 h 873760"/>
              <a:gd name="connsiteX8" fmla="*/ 1818640 w 4846320"/>
              <a:gd name="connsiteY8" fmla="*/ 350520 h 873760"/>
              <a:gd name="connsiteX9" fmla="*/ 2062480 w 4846320"/>
              <a:gd name="connsiteY9" fmla="*/ 553720 h 873760"/>
              <a:gd name="connsiteX10" fmla="*/ 3208020 w 4846320"/>
              <a:gd name="connsiteY10" fmla="*/ 53340 h 873760"/>
              <a:gd name="connsiteX11" fmla="*/ 4846320 w 4846320"/>
              <a:gd name="connsiteY11" fmla="*/ 873760 h 873760"/>
              <a:gd name="connsiteX0" fmla="*/ 0 w 4846320"/>
              <a:gd name="connsiteY0" fmla="*/ 785397 h 968277"/>
              <a:gd name="connsiteX1" fmla="*/ 0 w 4846320"/>
              <a:gd name="connsiteY1" fmla="*/ 785397 h 968277"/>
              <a:gd name="connsiteX2" fmla="*/ 391160 w 4846320"/>
              <a:gd name="connsiteY2" fmla="*/ 612677 h 968277"/>
              <a:gd name="connsiteX3" fmla="*/ 655320 w 4846320"/>
              <a:gd name="connsiteY3" fmla="*/ 516157 h 968277"/>
              <a:gd name="connsiteX4" fmla="*/ 1087120 w 4846320"/>
              <a:gd name="connsiteY4" fmla="*/ 333277 h 968277"/>
              <a:gd name="connsiteX5" fmla="*/ 1203960 w 4846320"/>
              <a:gd name="connsiteY5" fmla="*/ 297717 h 968277"/>
              <a:gd name="connsiteX6" fmla="*/ 1386840 w 4846320"/>
              <a:gd name="connsiteY6" fmla="*/ 236757 h 968277"/>
              <a:gd name="connsiteX7" fmla="*/ 1615440 w 4846320"/>
              <a:gd name="connsiteY7" fmla="*/ 318037 h 968277"/>
              <a:gd name="connsiteX8" fmla="*/ 1818640 w 4846320"/>
              <a:gd name="connsiteY8" fmla="*/ 445037 h 968277"/>
              <a:gd name="connsiteX9" fmla="*/ 2176780 w 4846320"/>
              <a:gd name="connsiteY9" fmla="*/ 61497 h 968277"/>
              <a:gd name="connsiteX10" fmla="*/ 3208020 w 4846320"/>
              <a:gd name="connsiteY10" fmla="*/ 147857 h 968277"/>
              <a:gd name="connsiteX11" fmla="*/ 4846320 w 4846320"/>
              <a:gd name="connsiteY11" fmla="*/ 968277 h 968277"/>
              <a:gd name="connsiteX0" fmla="*/ 0 w 4846320"/>
              <a:gd name="connsiteY0" fmla="*/ 773430 h 956310"/>
              <a:gd name="connsiteX1" fmla="*/ 0 w 4846320"/>
              <a:gd name="connsiteY1" fmla="*/ 773430 h 956310"/>
              <a:gd name="connsiteX2" fmla="*/ 391160 w 4846320"/>
              <a:gd name="connsiteY2" fmla="*/ 600710 h 956310"/>
              <a:gd name="connsiteX3" fmla="*/ 655320 w 4846320"/>
              <a:gd name="connsiteY3" fmla="*/ 504190 h 956310"/>
              <a:gd name="connsiteX4" fmla="*/ 1087120 w 4846320"/>
              <a:gd name="connsiteY4" fmla="*/ 321310 h 956310"/>
              <a:gd name="connsiteX5" fmla="*/ 1203960 w 4846320"/>
              <a:gd name="connsiteY5" fmla="*/ 285750 h 956310"/>
              <a:gd name="connsiteX6" fmla="*/ 1386840 w 4846320"/>
              <a:gd name="connsiteY6" fmla="*/ 224790 h 956310"/>
              <a:gd name="connsiteX7" fmla="*/ 1615440 w 4846320"/>
              <a:gd name="connsiteY7" fmla="*/ 306070 h 956310"/>
              <a:gd name="connsiteX8" fmla="*/ 2176780 w 4846320"/>
              <a:gd name="connsiteY8" fmla="*/ 49530 h 956310"/>
              <a:gd name="connsiteX9" fmla="*/ 3208020 w 4846320"/>
              <a:gd name="connsiteY9" fmla="*/ 135890 h 956310"/>
              <a:gd name="connsiteX10" fmla="*/ 4846320 w 4846320"/>
              <a:gd name="connsiteY10" fmla="*/ 956310 h 956310"/>
              <a:gd name="connsiteX0" fmla="*/ 0 w 4846320"/>
              <a:gd name="connsiteY0" fmla="*/ 773430 h 956310"/>
              <a:gd name="connsiteX1" fmla="*/ 0 w 4846320"/>
              <a:gd name="connsiteY1" fmla="*/ 773430 h 956310"/>
              <a:gd name="connsiteX2" fmla="*/ 391160 w 4846320"/>
              <a:gd name="connsiteY2" fmla="*/ 600710 h 956310"/>
              <a:gd name="connsiteX3" fmla="*/ 655320 w 4846320"/>
              <a:gd name="connsiteY3" fmla="*/ 504190 h 956310"/>
              <a:gd name="connsiteX4" fmla="*/ 1087120 w 4846320"/>
              <a:gd name="connsiteY4" fmla="*/ 321310 h 956310"/>
              <a:gd name="connsiteX5" fmla="*/ 1203960 w 4846320"/>
              <a:gd name="connsiteY5" fmla="*/ 285750 h 956310"/>
              <a:gd name="connsiteX6" fmla="*/ 1386840 w 4846320"/>
              <a:gd name="connsiteY6" fmla="*/ 224790 h 956310"/>
              <a:gd name="connsiteX7" fmla="*/ 2176780 w 4846320"/>
              <a:gd name="connsiteY7" fmla="*/ 49530 h 956310"/>
              <a:gd name="connsiteX8" fmla="*/ 3208020 w 4846320"/>
              <a:gd name="connsiteY8" fmla="*/ 135890 h 956310"/>
              <a:gd name="connsiteX9" fmla="*/ 4846320 w 4846320"/>
              <a:gd name="connsiteY9" fmla="*/ 956310 h 956310"/>
              <a:gd name="connsiteX0" fmla="*/ 579120 w 5425440"/>
              <a:gd name="connsiteY0" fmla="*/ 773430 h 1085850"/>
              <a:gd name="connsiteX1" fmla="*/ 0 w 5425440"/>
              <a:gd name="connsiteY1" fmla="*/ 1085850 h 1085850"/>
              <a:gd name="connsiteX2" fmla="*/ 970280 w 5425440"/>
              <a:gd name="connsiteY2" fmla="*/ 600710 h 1085850"/>
              <a:gd name="connsiteX3" fmla="*/ 1234440 w 5425440"/>
              <a:gd name="connsiteY3" fmla="*/ 504190 h 1085850"/>
              <a:gd name="connsiteX4" fmla="*/ 1666240 w 5425440"/>
              <a:gd name="connsiteY4" fmla="*/ 321310 h 1085850"/>
              <a:gd name="connsiteX5" fmla="*/ 1783080 w 5425440"/>
              <a:gd name="connsiteY5" fmla="*/ 285750 h 1085850"/>
              <a:gd name="connsiteX6" fmla="*/ 1965960 w 5425440"/>
              <a:gd name="connsiteY6" fmla="*/ 224790 h 1085850"/>
              <a:gd name="connsiteX7" fmla="*/ 2755900 w 5425440"/>
              <a:gd name="connsiteY7" fmla="*/ 49530 h 1085850"/>
              <a:gd name="connsiteX8" fmla="*/ 3787140 w 5425440"/>
              <a:gd name="connsiteY8" fmla="*/ 135890 h 1085850"/>
              <a:gd name="connsiteX9" fmla="*/ 5425440 w 5425440"/>
              <a:gd name="connsiteY9" fmla="*/ 956310 h 1085850"/>
              <a:gd name="connsiteX0" fmla="*/ 0 w 5425440"/>
              <a:gd name="connsiteY0" fmla="*/ 1085850 h 1085850"/>
              <a:gd name="connsiteX1" fmla="*/ 970280 w 5425440"/>
              <a:gd name="connsiteY1" fmla="*/ 600710 h 1085850"/>
              <a:gd name="connsiteX2" fmla="*/ 1234440 w 5425440"/>
              <a:gd name="connsiteY2" fmla="*/ 504190 h 1085850"/>
              <a:gd name="connsiteX3" fmla="*/ 1666240 w 5425440"/>
              <a:gd name="connsiteY3" fmla="*/ 321310 h 1085850"/>
              <a:gd name="connsiteX4" fmla="*/ 1783080 w 5425440"/>
              <a:gd name="connsiteY4" fmla="*/ 285750 h 1085850"/>
              <a:gd name="connsiteX5" fmla="*/ 1965960 w 5425440"/>
              <a:gd name="connsiteY5" fmla="*/ 224790 h 1085850"/>
              <a:gd name="connsiteX6" fmla="*/ 2755900 w 5425440"/>
              <a:gd name="connsiteY6" fmla="*/ 49530 h 1085850"/>
              <a:gd name="connsiteX7" fmla="*/ 3787140 w 5425440"/>
              <a:gd name="connsiteY7" fmla="*/ 135890 h 1085850"/>
              <a:gd name="connsiteX8" fmla="*/ 5425440 w 5425440"/>
              <a:gd name="connsiteY8" fmla="*/ 956310 h 1085850"/>
              <a:gd name="connsiteX0" fmla="*/ 0 w 5425440"/>
              <a:gd name="connsiteY0" fmla="*/ 1085850 h 1085850"/>
              <a:gd name="connsiteX1" fmla="*/ 970280 w 5425440"/>
              <a:gd name="connsiteY1" fmla="*/ 600710 h 1085850"/>
              <a:gd name="connsiteX2" fmla="*/ 1666240 w 5425440"/>
              <a:gd name="connsiteY2" fmla="*/ 321310 h 1085850"/>
              <a:gd name="connsiteX3" fmla="*/ 1783080 w 5425440"/>
              <a:gd name="connsiteY3" fmla="*/ 285750 h 1085850"/>
              <a:gd name="connsiteX4" fmla="*/ 1965960 w 5425440"/>
              <a:gd name="connsiteY4" fmla="*/ 224790 h 1085850"/>
              <a:gd name="connsiteX5" fmla="*/ 2755900 w 5425440"/>
              <a:gd name="connsiteY5" fmla="*/ 49530 h 1085850"/>
              <a:gd name="connsiteX6" fmla="*/ 3787140 w 5425440"/>
              <a:gd name="connsiteY6" fmla="*/ 135890 h 1085850"/>
              <a:gd name="connsiteX7" fmla="*/ 5425440 w 5425440"/>
              <a:gd name="connsiteY7" fmla="*/ 956310 h 1085850"/>
              <a:gd name="connsiteX0" fmla="*/ 0 w 5425440"/>
              <a:gd name="connsiteY0" fmla="*/ 1085850 h 1085850"/>
              <a:gd name="connsiteX1" fmla="*/ 970280 w 5425440"/>
              <a:gd name="connsiteY1" fmla="*/ 600710 h 1085850"/>
              <a:gd name="connsiteX2" fmla="*/ 1666240 w 5425440"/>
              <a:gd name="connsiteY2" fmla="*/ 321310 h 1085850"/>
              <a:gd name="connsiteX3" fmla="*/ 1965960 w 5425440"/>
              <a:gd name="connsiteY3" fmla="*/ 224790 h 1085850"/>
              <a:gd name="connsiteX4" fmla="*/ 2755900 w 5425440"/>
              <a:gd name="connsiteY4" fmla="*/ 49530 h 1085850"/>
              <a:gd name="connsiteX5" fmla="*/ 3787140 w 5425440"/>
              <a:gd name="connsiteY5" fmla="*/ 135890 h 1085850"/>
              <a:gd name="connsiteX6" fmla="*/ 5425440 w 5425440"/>
              <a:gd name="connsiteY6" fmla="*/ 956310 h 1085850"/>
              <a:gd name="connsiteX0" fmla="*/ 0 w 5425440"/>
              <a:gd name="connsiteY0" fmla="*/ 1101090 h 1101090"/>
              <a:gd name="connsiteX1" fmla="*/ 970280 w 5425440"/>
              <a:gd name="connsiteY1" fmla="*/ 615950 h 1101090"/>
              <a:gd name="connsiteX2" fmla="*/ 1666240 w 5425440"/>
              <a:gd name="connsiteY2" fmla="*/ 336550 h 1101090"/>
              <a:gd name="connsiteX3" fmla="*/ 1965960 w 5425440"/>
              <a:gd name="connsiteY3" fmla="*/ 240030 h 1101090"/>
              <a:gd name="connsiteX4" fmla="*/ 2755900 w 5425440"/>
              <a:gd name="connsiteY4" fmla="*/ 64770 h 1101090"/>
              <a:gd name="connsiteX5" fmla="*/ 2794000 w 5425440"/>
              <a:gd name="connsiteY5" fmla="*/ 186691 h 1101090"/>
              <a:gd name="connsiteX6" fmla="*/ 3787140 w 5425440"/>
              <a:gd name="connsiteY6" fmla="*/ 151130 h 1101090"/>
              <a:gd name="connsiteX7" fmla="*/ 5425440 w 5425440"/>
              <a:gd name="connsiteY7" fmla="*/ 971550 h 1101090"/>
              <a:gd name="connsiteX0" fmla="*/ 0 w 5425440"/>
              <a:gd name="connsiteY0" fmla="*/ 1101090 h 1101090"/>
              <a:gd name="connsiteX1" fmla="*/ 970280 w 5425440"/>
              <a:gd name="connsiteY1" fmla="*/ 615950 h 1101090"/>
              <a:gd name="connsiteX2" fmla="*/ 1666240 w 5425440"/>
              <a:gd name="connsiteY2" fmla="*/ 336550 h 1101090"/>
              <a:gd name="connsiteX3" fmla="*/ 1965960 w 5425440"/>
              <a:gd name="connsiteY3" fmla="*/ 240030 h 1101090"/>
              <a:gd name="connsiteX4" fmla="*/ 2794000 w 5425440"/>
              <a:gd name="connsiteY4" fmla="*/ 186691 h 1101090"/>
              <a:gd name="connsiteX5" fmla="*/ 3787140 w 5425440"/>
              <a:gd name="connsiteY5" fmla="*/ 151130 h 1101090"/>
              <a:gd name="connsiteX6" fmla="*/ 5425440 w 5425440"/>
              <a:gd name="connsiteY6" fmla="*/ 971550 h 1101090"/>
              <a:gd name="connsiteX0" fmla="*/ 0 w 5425440"/>
              <a:gd name="connsiteY0" fmla="*/ 1017270 h 1017270"/>
              <a:gd name="connsiteX1" fmla="*/ 970280 w 5425440"/>
              <a:gd name="connsiteY1" fmla="*/ 532130 h 1017270"/>
              <a:gd name="connsiteX2" fmla="*/ 1666240 w 5425440"/>
              <a:gd name="connsiteY2" fmla="*/ 252730 h 1017270"/>
              <a:gd name="connsiteX3" fmla="*/ 1965960 w 5425440"/>
              <a:gd name="connsiteY3" fmla="*/ 156210 h 1017270"/>
              <a:gd name="connsiteX4" fmla="*/ 2794000 w 5425440"/>
              <a:gd name="connsiteY4" fmla="*/ 102871 h 1017270"/>
              <a:gd name="connsiteX5" fmla="*/ 3794760 w 5425440"/>
              <a:gd name="connsiteY5" fmla="*/ 151130 h 1017270"/>
              <a:gd name="connsiteX6" fmla="*/ 5425440 w 5425440"/>
              <a:gd name="connsiteY6" fmla="*/ 887730 h 1017270"/>
              <a:gd name="connsiteX0" fmla="*/ 0 w 5425440"/>
              <a:gd name="connsiteY0" fmla="*/ 1017270 h 1017270"/>
              <a:gd name="connsiteX1" fmla="*/ 970280 w 5425440"/>
              <a:gd name="connsiteY1" fmla="*/ 532130 h 1017270"/>
              <a:gd name="connsiteX2" fmla="*/ 1666240 w 5425440"/>
              <a:gd name="connsiteY2" fmla="*/ 252730 h 1017270"/>
              <a:gd name="connsiteX3" fmla="*/ 2794000 w 5425440"/>
              <a:gd name="connsiteY3" fmla="*/ 102871 h 1017270"/>
              <a:gd name="connsiteX4" fmla="*/ 3794760 w 5425440"/>
              <a:gd name="connsiteY4" fmla="*/ 151130 h 1017270"/>
              <a:gd name="connsiteX5" fmla="*/ 5425440 w 5425440"/>
              <a:gd name="connsiteY5" fmla="*/ 887730 h 1017270"/>
              <a:gd name="connsiteX0" fmla="*/ 0 w 5425440"/>
              <a:gd name="connsiteY0" fmla="*/ 1017270 h 1017270"/>
              <a:gd name="connsiteX1" fmla="*/ 970280 w 5425440"/>
              <a:gd name="connsiteY1" fmla="*/ 532130 h 1017270"/>
              <a:gd name="connsiteX2" fmla="*/ 2794000 w 5425440"/>
              <a:gd name="connsiteY2" fmla="*/ 102871 h 1017270"/>
              <a:gd name="connsiteX3" fmla="*/ 3794760 w 5425440"/>
              <a:gd name="connsiteY3" fmla="*/ 151130 h 1017270"/>
              <a:gd name="connsiteX4" fmla="*/ 5425440 w 5425440"/>
              <a:gd name="connsiteY4" fmla="*/ 887730 h 1017270"/>
              <a:gd name="connsiteX0" fmla="*/ 0 w 5425440"/>
              <a:gd name="connsiteY0" fmla="*/ 914399 h 914399"/>
              <a:gd name="connsiteX1" fmla="*/ 970280 w 5425440"/>
              <a:gd name="connsiteY1" fmla="*/ 429259 h 914399"/>
              <a:gd name="connsiteX2" fmla="*/ 2794000 w 5425440"/>
              <a:gd name="connsiteY2" fmla="*/ 0 h 914399"/>
              <a:gd name="connsiteX3" fmla="*/ 5425440 w 5425440"/>
              <a:gd name="connsiteY3" fmla="*/ 784859 h 914399"/>
              <a:gd name="connsiteX0" fmla="*/ 0 w 5425440"/>
              <a:gd name="connsiteY0" fmla="*/ 914399 h 914399"/>
              <a:gd name="connsiteX1" fmla="*/ 970280 w 5425440"/>
              <a:gd name="connsiteY1" fmla="*/ 429259 h 914399"/>
              <a:gd name="connsiteX2" fmla="*/ 2794000 w 5425440"/>
              <a:gd name="connsiteY2" fmla="*/ 0 h 914399"/>
              <a:gd name="connsiteX3" fmla="*/ 5425440 w 5425440"/>
              <a:gd name="connsiteY3" fmla="*/ 784859 h 914399"/>
              <a:gd name="connsiteX0" fmla="*/ 0 w 5425440"/>
              <a:gd name="connsiteY0" fmla="*/ 973666 h 973666"/>
              <a:gd name="connsiteX1" fmla="*/ 970280 w 5425440"/>
              <a:gd name="connsiteY1" fmla="*/ 488526 h 973666"/>
              <a:gd name="connsiteX2" fmla="*/ 2794000 w 5425440"/>
              <a:gd name="connsiteY2" fmla="*/ 59267 h 973666"/>
              <a:gd name="connsiteX3" fmla="*/ 5425440 w 5425440"/>
              <a:gd name="connsiteY3" fmla="*/ 844126 h 973666"/>
              <a:gd name="connsiteX0" fmla="*/ 0 w 5425440"/>
              <a:gd name="connsiteY0" fmla="*/ 973666 h 973666"/>
              <a:gd name="connsiteX1" fmla="*/ 970280 w 5425440"/>
              <a:gd name="connsiteY1" fmla="*/ 488526 h 973666"/>
              <a:gd name="connsiteX2" fmla="*/ 2794000 w 5425440"/>
              <a:gd name="connsiteY2" fmla="*/ 59267 h 973666"/>
              <a:gd name="connsiteX3" fmla="*/ 5425440 w 5425440"/>
              <a:gd name="connsiteY3" fmla="*/ 844126 h 973666"/>
              <a:gd name="connsiteX0" fmla="*/ 0 w 5425440"/>
              <a:gd name="connsiteY0" fmla="*/ 914399 h 914399"/>
              <a:gd name="connsiteX1" fmla="*/ 2794000 w 5425440"/>
              <a:gd name="connsiteY1" fmla="*/ 0 h 914399"/>
              <a:gd name="connsiteX2" fmla="*/ 5425440 w 5425440"/>
              <a:gd name="connsiteY2" fmla="*/ 784859 h 914399"/>
              <a:gd name="connsiteX0" fmla="*/ 0 w 5303520"/>
              <a:gd name="connsiteY0" fmla="*/ 975359 h 975359"/>
              <a:gd name="connsiteX1" fmla="*/ 2672080 w 5303520"/>
              <a:gd name="connsiteY1" fmla="*/ 0 h 975359"/>
              <a:gd name="connsiteX2" fmla="*/ 5303520 w 5303520"/>
              <a:gd name="connsiteY2" fmla="*/ 784859 h 975359"/>
              <a:gd name="connsiteX0" fmla="*/ 470747 w 5774267"/>
              <a:gd name="connsiteY0" fmla="*/ 975359 h 1061720"/>
              <a:gd name="connsiteX1" fmla="*/ 445347 w 5774267"/>
              <a:gd name="connsiteY1" fmla="*/ 899160 h 1061720"/>
              <a:gd name="connsiteX2" fmla="*/ 3142827 w 5774267"/>
              <a:gd name="connsiteY2" fmla="*/ 0 h 1061720"/>
              <a:gd name="connsiteX3" fmla="*/ 5774267 w 5774267"/>
              <a:gd name="connsiteY3" fmla="*/ 784859 h 1061720"/>
              <a:gd name="connsiteX0" fmla="*/ 0 w 5328920"/>
              <a:gd name="connsiteY0" fmla="*/ 899160 h 899160"/>
              <a:gd name="connsiteX1" fmla="*/ 2697480 w 5328920"/>
              <a:gd name="connsiteY1" fmla="*/ 0 h 899160"/>
              <a:gd name="connsiteX2" fmla="*/ 5328920 w 5328920"/>
              <a:gd name="connsiteY2" fmla="*/ 784859 h 899160"/>
              <a:gd name="connsiteX0" fmla="*/ 0 w 5328920"/>
              <a:gd name="connsiteY0" fmla="*/ 899160 h 980439"/>
              <a:gd name="connsiteX1" fmla="*/ 525780 w 5328920"/>
              <a:gd name="connsiteY1" fmla="*/ 830579 h 980439"/>
              <a:gd name="connsiteX2" fmla="*/ 2697480 w 5328920"/>
              <a:gd name="connsiteY2" fmla="*/ 0 h 980439"/>
              <a:gd name="connsiteX3" fmla="*/ 5328920 w 5328920"/>
              <a:gd name="connsiteY3" fmla="*/ 784859 h 980439"/>
              <a:gd name="connsiteX0" fmla="*/ 0 w 5328920"/>
              <a:gd name="connsiteY0" fmla="*/ 899160 h 899160"/>
              <a:gd name="connsiteX1" fmla="*/ 2697480 w 5328920"/>
              <a:gd name="connsiteY1" fmla="*/ 0 h 899160"/>
              <a:gd name="connsiteX2" fmla="*/ 5328920 w 5328920"/>
              <a:gd name="connsiteY2" fmla="*/ 784859 h 899160"/>
              <a:gd name="connsiteX0" fmla="*/ 0 w 5374640"/>
              <a:gd name="connsiteY0" fmla="*/ 967740 h 967740"/>
              <a:gd name="connsiteX1" fmla="*/ 2743200 w 5374640"/>
              <a:gd name="connsiteY1" fmla="*/ 0 h 967740"/>
              <a:gd name="connsiteX2" fmla="*/ 5374640 w 5374640"/>
              <a:gd name="connsiteY2" fmla="*/ 784859 h 967740"/>
              <a:gd name="connsiteX0" fmla="*/ 0 w 5374640"/>
              <a:gd name="connsiteY0" fmla="*/ 967740 h 967740"/>
              <a:gd name="connsiteX1" fmla="*/ 2743200 w 5374640"/>
              <a:gd name="connsiteY1" fmla="*/ 0 h 967740"/>
              <a:gd name="connsiteX2" fmla="*/ 5374640 w 5374640"/>
              <a:gd name="connsiteY2" fmla="*/ 784859 h 967740"/>
            </a:gdLst>
            <a:ahLst/>
            <a:cxnLst>
              <a:cxn ang="0">
                <a:pos x="connsiteX0" y="connsiteY0"/>
              </a:cxn>
              <a:cxn ang="0">
                <a:pos x="connsiteX1" y="connsiteY1"/>
              </a:cxn>
              <a:cxn ang="0">
                <a:pos x="connsiteX2" y="connsiteY2"/>
              </a:cxn>
            </a:cxnLst>
            <a:rect l="l" t="t" r="r" b="b"/>
            <a:pathLst>
              <a:path w="5374640" h="967740">
                <a:moveTo>
                  <a:pt x="0" y="967740"/>
                </a:moveTo>
                <a:cubicBezTo>
                  <a:pt x="516255" y="688975"/>
                  <a:pt x="1855047" y="19050"/>
                  <a:pt x="2743200" y="0"/>
                </a:cubicBezTo>
                <a:cubicBezTo>
                  <a:pt x="3485727" y="59267"/>
                  <a:pt x="4826423" y="621347"/>
                  <a:pt x="5374640" y="784859"/>
                </a:cubicBezTo>
              </a:path>
            </a:pathLst>
          </a:custGeom>
          <a:ln w="28575">
            <a:solidFill>
              <a:schemeClr val="tx1">
                <a:lumMod val="75000"/>
                <a:lumOff val="25000"/>
              </a:schemeClr>
            </a:solidFill>
            <a:headEnd type="arrow"/>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50" name="TextBox 49"/>
          <p:cNvSpPr txBox="1"/>
          <p:nvPr/>
        </p:nvSpPr>
        <p:spPr>
          <a:xfrm>
            <a:off x="4307736" y="5158427"/>
            <a:ext cx="1483208" cy="338554"/>
          </a:xfrm>
          <a:prstGeom prst="rect">
            <a:avLst/>
          </a:prstGeom>
          <a:noFill/>
        </p:spPr>
        <p:txBody>
          <a:bodyPr wrap="square" rtlCol="0">
            <a:spAutoFit/>
          </a:bodyPr>
          <a:lstStyle/>
          <a:p>
            <a:pPr algn="r"/>
            <a:r>
              <a:rPr lang="en-US" sz="1600" b="0" dirty="0" smtClean="0">
                <a:solidFill>
                  <a:schemeClr val="tx2">
                    <a:lumMod val="50000"/>
                    <a:lumOff val="50000"/>
                  </a:schemeClr>
                </a:solidFill>
              </a:rPr>
              <a:t>Payment</a:t>
            </a:r>
            <a:endParaRPr lang="en-US" sz="1600" b="0" dirty="0">
              <a:solidFill>
                <a:schemeClr val="tx2">
                  <a:lumMod val="50000"/>
                  <a:lumOff val="50000"/>
                </a:schemeClr>
              </a:solidFill>
            </a:endParaRPr>
          </a:p>
        </p:txBody>
      </p:sp>
      <p:sp>
        <p:nvSpPr>
          <p:cNvPr id="51" name="TextBox 50"/>
          <p:cNvSpPr txBox="1"/>
          <p:nvPr/>
        </p:nvSpPr>
        <p:spPr>
          <a:xfrm>
            <a:off x="2678855" y="3061769"/>
            <a:ext cx="2509561" cy="338554"/>
          </a:xfrm>
          <a:prstGeom prst="rect">
            <a:avLst/>
          </a:prstGeom>
          <a:noFill/>
        </p:spPr>
        <p:txBody>
          <a:bodyPr wrap="square" rtlCol="0">
            <a:spAutoFit/>
          </a:bodyPr>
          <a:lstStyle/>
          <a:p>
            <a:r>
              <a:rPr lang="en-US" sz="1600" dirty="0" smtClean="0">
                <a:solidFill>
                  <a:schemeClr val="accent6">
                    <a:lumMod val="75000"/>
                  </a:schemeClr>
                </a:solidFill>
              </a:rPr>
              <a:t>5. Ship SO</a:t>
            </a:r>
            <a:endParaRPr lang="en-US" sz="1600" dirty="0">
              <a:solidFill>
                <a:schemeClr val="accent6">
                  <a:lumMod val="75000"/>
                </a:schemeClr>
              </a:solidFill>
            </a:endParaRPr>
          </a:p>
        </p:txBody>
      </p:sp>
      <p:sp>
        <p:nvSpPr>
          <p:cNvPr id="94" name="Flowchart: Document 93"/>
          <p:cNvSpPr/>
          <p:nvPr/>
        </p:nvSpPr>
        <p:spPr>
          <a:xfrm>
            <a:off x="4633025" y="1327874"/>
            <a:ext cx="2010844" cy="843409"/>
          </a:xfrm>
          <a:prstGeom prst="flowChartDocument">
            <a:avLst/>
          </a:prstGeom>
          <a:solidFill>
            <a:schemeClr val="bg1">
              <a:lumMod val="95000"/>
            </a:schemeClr>
          </a:solidFill>
          <a:ln>
            <a:solidFill>
              <a:schemeClr val="tx1">
                <a:lumMod val="75000"/>
                <a:lumOff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marL="342900" indent="-342900"/>
            <a:r>
              <a:rPr lang="en-US" sz="1400" b="0" dirty="0" smtClean="0">
                <a:solidFill>
                  <a:schemeClr val="tx1"/>
                </a:solidFill>
              </a:rPr>
              <a:t>Plan/Ship Schedules</a:t>
            </a:r>
            <a:endParaRPr lang="en-US" sz="1400" b="0" dirty="0">
              <a:solidFill>
                <a:schemeClr val="tx1"/>
              </a:solidFill>
            </a:endParaRPr>
          </a:p>
        </p:txBody>
      </p:sp>
      <p:pic>
        <p:nvPicPr>
          <p:cNvPr id="540675" name="Picture 3"/>
          <p:cNvPicPr>
            <a:picLocks noChangeAspect="1" noChangeArrowheads="1"/>
          </p:cNvPicPr>
          <p:nvPr/>
        </p:nvPicPr>
        <p:blipFill>
          <a:blip r:embed="rId5" cstate="print"/>
          <a:srcRect/>
          <a:stretch>
            <a:fillRect/>
          </a:stretch>
        </p:blipFill>
        <p:spPr bwMode="auto">
          <a:xfrm>
            <a:off x="4982527" y="2310393"/>
            <a:ext cx="731837" cy="1150937"/>
          </a:xfrm>
          <a:prstGeom prst="rect">
            <a:avLst/>
          </a:prstGeom>
          <a:noFill/>
          <a:ln w="9525">
            <a:noFill/>
            <a:miter lim="800000"/>
            <a:headEnd/>
            <a:tailEnd/>
          </a:ln>
        </p:spPr>
      </p:pic>
      <p:sp>
        <p:nvSpPr>
          <p:cNvPr id="25" name="Freeform 24"/>
          <p:cNvSpPr/>
          <p:nvPr/>
        </p:nvSpPr>
        <p:spPr>
          <a:xfrm flipV="1">
            <a:off x="1516380" y="3181142"/>
            <a:ext cx="6705600" cy="2640538"/>
          </a:xfrm>
          <a:custGeom>
            <a:avLst/>
            <a:gdLst>
              <a:gd name="connsiteX0" fmla="*/ 0 w 2499360"/>
              <a:gd name="connsiteY0" fmla="*/ 568960 h 777240"/>
              <a:gd name="connsiteX1" fmla="*/ 0 w 2499360"/>
              <a:gd name="connsiteY1" fmla="*/ 568960 h 777240"/>
              <a:gd name="connsiteX2" fmla="*/ 106680 w 2499360"/>
              <a:gd name="connsiteY2" fmla="*/ 502920 h 777240"/>
              <a:gd name="connsiteX3" fmla="*/ 172720 w 2499360"/>
              <a:gd name="connsiteY3" fmla="*/ 477520 h 777240"/>
              <a:gd name="connsiteX4" fmla="*/ 320040 w 2499360"/>
              <a:gd name="connsiteY4" fmla="*/ 416560 h 777240"/>
              <a:gd name="connsiteX5" fmla="*/ 391160 w 2499360"/>
              <a:gd name="connsiteY5" fmla="*/ 396240 h 777240"/>
              <a:gd name="connsiteX6" fmla="*/ 472440 w 2499360"/>
              <a:gd name="connsiteY6" fmla="*/ 360680 h 777240"/>
              <a:gd name="connsiteX7" fmla="*/ 655320 w 2499360"/>
              <a:gd name="connsiteY7" fmla="*/ 299720 h 777240"/>
              <a:gd name="connsiteX8" fmla="*/ 828040 w 2499360"/>
              <a:gd name="connsiteY8" fmla="*/ 228600 h 777240"/>
              <a:gd name="connsiteX9" fmla="*/ 1031240 w 2499360"/>
              <a:gd name="connsiteY9" fmla="*/ 142240 h 777240"/>
              <a:gd name="connsiteX10" fmla="*/ 1087120 w 2499360"/>
              <a:gd name="connsiteY10" fmla="*/ 116840 h 777240"/>
              <a:gd name="connsiteX11" fmla="*/ 1203960 w 2499360"/>
              <a:gd name="connsiteY11" fmla="*/ 81280 h 777240"/>
              <a:gd name="connsiteX12" fmla="*/ 1249680 w 2499360"/>
              <a:gd name="connsiteY12" fmla="*/ 60960 h 777240"/>
              <a:gd name="connsiteX13" fmla="*/ 1315720 w 2499360"/>
              <a:gd name="connsiteY13" fmla="*/ 45720 h 777240"/>
              <a:gd name="connsiteX14" fmla="*/ 1341120 w 2499360"/>
              <a:gd name="connsiteY14" fmla="*/ 30480 h 777240"/>
              <a:gd name="connsiteX15" fmla="*/ 1386840 w 2499360"/>
              <a:gd name="connsiteY15" fmla="*/ 20320 h 777240"/>
              <a:gd name="connsiteX16" fmla="*/ 1407160 w 2499360"/>
              <a:gd name="connsiteY16" fmla="*/ 10160 h 777240"/>
              <a:gd name="connsiteX17" fmla="*/ 1437640 w 2499360"/>
              <a:gd name="connsiteY17" fmla="*/ 0 h 777240"/>
              <a:gd name="connsiteX18" fmla="*/ 1615440 w 2499360"/>
              <a:gd name="connsiteY18" fmla="*/ 101600 h 777240"/>
              <a:gd name="connsiteX19" fmla="*/ 1818640 w 2499360"/>
              <a:gd name="connsiteY19" fmla="*/ 228600 h 777240"/>
              <a:gd name="connsiteX20" fmla="*/ 2062480 w 2499360"/>
              <a:gd name="connsiteY20" fmla="*/ 431800 h 777240"/>
              <a:gd name="connsiteX21" fmla="*/ 2204720 w 2499360"/>
              <a:gd name="connsiteY21" fmla="*/ 533400 h 777240"/>
              <a:gd name="connsiteX22" fmla="*/ 2301240 w 2499360"/>
              <a:gd name="connsiteY22" fmla="*/ 614680 h 777240"/>
              <a:gd name="connsiteX23" fmla="*/ 2423160 w 2499360"/>
              <a:gd name="connsiteY23" fmla="*/ 706120 h 777240"/>
              <a:gd name="connsiteX24" fmla="*/ 2463800 w 2499360"/>
              <a:gd name="connsiteY24" fmla="*/ 746760 h 777240"/>
              <a:gd name="connsiteX25" fmla="*/ 2484120 w 2499360"/>
              <a:gd name="connsiteY25" fmla="*/ 762000 h 777240"/>
              <a:gd name="connsiteX26" fmla="*/ 2499360 w 2499360"/>
              <a:gd name="connsiteY26" fmla="*/ 777240 h 777240"/>
              <a:gd name="connsiteX27" fmla="*/ 2499360 w 2499360"/>
              <a:gd name="connsiteY27" fmla="*/ 777240 h 777240"/>
              <a:gd name="connsiteX0" fmla="*/ 0 w 2499360"/>
              <a:gd name="connsiteY0" fmla="*/ 568960 h 777240"/>
              <a:gd name="connsiteX1" fmla="*/ 0 w 2499360"/>
              <a:gd name="connsiteY1" fmla="*/ 568960 h 777240"/>
              <a:gd name="connsiteX2" fmla="*/ 172720 w 2499360"/>
              <a:gd name="connsiteY2" fmla="*/ 477520 h 777240"/>
              <a:gd name="connsiteX3" fmla="*/ 320040 w 2499360"/>
              <a:gd name="connsiteY3" fmla="*/ 416560 h 777240"/>
              <a:gd name="connsiteX4" fmla="*/ 391160 w 2499360"/>
              <a:gd name="connsiteY4" fmla="*/ 396240 h 777240"/>
              <a:gd name="connsiteX5" fmla="*/ 472440 w 2499360"/>
              <a:gd name="connsiteY5" fmla="*/ 360680 h 777240"/>
              <a:gd name="connsiteX6" fmla="*/ 655320 w 2499360"/>
              <a:gd name="connsiteY6" fmla="*/ 299720 h 777240"/>
              <a:gd name="connsiteX7" fmla="*/ 828040 w 2499360"/>
              <a:gd name="connsiteY7" fmla="*/ 228600 h 777240"/>
              <a:gd name="connsiteX8" fmla="*/ 1031240 w 2499360"/>
              <a:gd name="connsiteY8" fmla="*/ 142240 h 777240"/>
              <a:gd name="connsiteX9" fmla="*/ 1087120 w 2499360"/>
              <a:gd name="connsiteY9" fmla="*/ 116840 h 777240"/>
              <a:gd name="connsiteX10" fmla="*/ 1203960 w 2499360"/>
              <a:gd name="connsiteY10" fmla="*/ 81280 h 777240"/>
              <a:gd name="connsiteX11" fmla="*/ 1249680 w 2499360"/>
              <a:gd name="connsiteY11" fmla="*/ 60960 h 777240"/>
              <a:gd name="connsiteX12" fmla="*/ 1315720 w 2499360"/>
              <a:gd name="connsiteY12" fmla="*/ 45720 h 777240"/>
              <a:gd name="connsiteX13" fmla="*/ 1341120 w 2499360"/>
              <a:gd name="connsiteY13" fmla="*/ 30480 h 777240"/>
              <a:gd name="connsiteX14" fmla="*/ 1386840 w 2499360"/>
              <a:gd name="connsiteY14" fmla="*/ 20320 h 777240"/>
              <a:gd name="connsiteX15" fmla="*/ 1407160 w 2499360"/>
              <a:gd name="connsiteY15" fmla="*/ 10160 h 777240"/>
              <a:gd name="connsiteX16" fmla="*/ 1437640 w 2499360"/>
              <a:gd name="connsiteY16" fmla="*/ 0 h 777240"/>
              <a:gd name="connsiteX17" fmla="*/ 1615440 w 2499360"/>
              <a:gd name="connsiteY17" fmla="*/ 101600 h 777240"/>
              <a:gd name="connsiteX18" fmla="*/ 1818640 w 2499360"/>
              <a:gd name="connsiteY18" fmla="*/ 228600 h 777240"/>
              <a:gd name="connsiteX19" fmla="*/ 2062480 w 2499360"/>
              <a:gd name="connsiteY19" fmla="*/ 431800 h 777240"/>
              <a:gd name="connsiteX20" fmla="*/ 2204720 w 2499360"/>
              <a:gd name="connsiteY20" fmla="*/ 533400 h 777240"/>
              <a:gd name="connsiteX21" fmla="*/ 2301240 w 2499360"/>
              <a:gd name="connsiteY21" fmla="*/ 614680 h 777240"/>
              <a:gd name="connsiteX22" fmla="*/ 2423160 w 2499360"/>
              <a:gd name="connsiteY22" fmla="*/ 706120 h 777240"/>
              <a:gd name="connsiteX23" fmla="*/ 2463800 w 2499360"/>
              <a:gd name="connsiteY23" fmla="*/ 746760 h 777240"/>
              <a:gd name="connsiteX24" fmla="*/ 2484120 w 2499360"/>
              <a:gd name="connsiteY24" fmla="*/ 762000 h 777240"/>
              <a:gd name="connsiteX25" fmla="*/ 2499360 w 2499360"/>
              <a:gd name="connsiteY25" fmla="*/ 777240 h 777240"/>
              <a:gd name="connsiteX26" fmla="*/ 2499360 w 2499360"/>
              <a:gd name="connsiteY26" fmla="*/ 777240 h 777240"/>
              <a:gd name="connsiteX0" fmla="*/ 0 w 2499360"/>
              <a:gd name="connsiteY0" fmla="*/ 568960 h 777240"/>
              <a:gd name="connsiteX1" fmla="*/ 0 w 2499360"/>
              <a:gd name="connsiteY1" fmla="*/ 568960 h 777240"/>
              <a:gd name="connsiteX2" fmla="*/ 172720 w 2499360"/>
              <a:gd name="connsiteY2" fmla="*/ 477520 h 777240"/>
              <a:gd name="connsiteX3" fmla="*/ 391160 w 2499360"/>
              <a:gd name="connsiteY3" fmla="*/ 396240 h 777240"/>
              <a:gd name="connsiteX4" fmla="*/ 472440 w 2499360"/>
              <a:gd name="connsiteY4" fmla="*/ 360680 h 777240"/>
              <a:gd name="connsiteX5" fmla="*/ 655320 w 2499360"/>
              <a:gd name="connsiteY5" fmla="*/ 299720 h 777240"/>
              <a:gd name="connsiteX6" fmla="*/ 828040 w 2499360"/>
              <a:gd name="connsiteY6" fmla="*/ 228600 h 777240"/>
              <a:gd name="connsiteX7" fmla="*/ 1031240 w 2499360"/>
              <a:gd name="connsiteY7" fmla="*/ 142240 h 777240"/>
              <a:gd name="connsiteX8" fmla="*/ 1087120 w 2499360"/>
              <a:gd name="connsiteY8" fmla="*/ 116840 h 777240"/>
              <a:gd name="connsiteX9" fmla="*/ 1203960 w 2499360"/>
              <a:gd name="connsiteY9" fmla="*/ 81280 h 777240"/>
              <a:gd name="connsiteX10" fmla="*/ 1249680 w 2499360"/>
              <a:gd name="connsiteY10" fmla="*/ 60960 h 777240"/>
              <a:gd name="connsiteX11" fmla="*/ 1315720 w 2499360"/>
              <a:gd name="connsiteY11" fmla="*/ 45720 h 777240"/>
              <a:gd name="connsiteX12" fmla="*/ 1341120 w 2499360"/>
              <a:gd name="connsiteY12" fmla="*/ 30480 h 777240"/>
              <a:gd name="connsiteX13" fmla="*/ 1386840 w 2499360"/>
              <a:gd name="connsiteY13" fmla="*/ 20320 h 777240"/>
              <a:gd name="connsiteX14" fmla="*/ 1407160 w 2499360"/>
              <a:gd name="connsiteY14" fmla="*/ 10160 h 777240"/>
              <a:gd name="connsiteX15" fmla="*/ 1437640 w 2499360"/>
              <a:gd name="connsiteY15" fmla="*/ 0 h 777240"/>
              <a:gd name="connsiteX16" fmla="*/ 1615440 w 2499360"/>
              <a:gd name="connsiteY16" fmla="*/ 101600 h 777240"/>
              <a:gd name="connsiteX17" fmla="*/ 1818640 w 2499360"/>
              <a:gd name="connsiteY17" fmla="*/ 228600 h 777240"/>
              <a:gd name="connsiteX18" fmla="*/ 2062480 w 2499360"/>
              <a:gd name="connsiteY18" fmla="*/ 431800 h 777240"/>
              <a:gd name="connsiteX19" fmla="*/ 2204720 w 2499360"/>
              <a:gd name="connsiteY19" fmla="*/ 533400 h 777240"/>
              <a:gd name="connsiteX20" fmla="*/ 2301240 w 2499360"/>
              <a:gd name="connsiteY20" fmla="*/ 614680 h 777240"/>
              <a:gd name="connsiteX21" fmla="*/ 2423160 w 2499360"/>
              <a:gd name="connsiteY21" fmla="*/ 706120 h 777240"/>
              <a:gd name="connsiteX22" fmla="*/ 2463800 w 2499360"/>
              <a:gd name="connsiteY22" fmla="*/ 746760 h 777240"/>
              <a:gd name="connsiteX23" fmla="*/ 2484120 w 2499360"/>
              <a:gd name="connsiteY23" fmla="*/ 762000 h 777240"/>
              <a:gd name="connsiteX24" fmla="*/ 2499360 w 2499360"/>
              <a:gd name="connsiteY24" fmla="*/ 777240 h 777240"/>
              <a:gd name="connsiteX25" fmla="*/ 2499360 w 2499360"/>
              <a:gd name="connsiteY25" fmla="*/ 777240 h 777240"/>
              <a:gd name="connsiteX0" fmla="*/ 0 w 2499360"/>
              <a:gd name="connsiteY0" fmla="*/ 568960 h 777240"/>
              <a:gd name="connsiteX1" fmla="*/ 0 w 2499360"/>
              <a:gd name="connsiteY1" fmla="*/ 568960 h 777240"/>
              <a:gd name="connsiteX2" fmla="*/ 391160 w 2499360"/>
              <a:gd name="connsiteY2" fmla="*/ 396240 h 777240"/>
              <a:gd name="connsiteX3" fmla="*/ 472440 w 2499360"/>
              <a:gd name="connsiteY3" fmla="*/ 360680 h 777240"/>
              <a:gd name="connsiteX4" fmla="*/ 655320 w 2499360"/>
              <a:gd name="connsiteY4" fmla="*/ 299720 h 777240"/>
              <a:gd name="connsiteX5" fmla="*/ 828040 w 2499360"/>
              <a:gd name="connsiteY5" fmla="*/ 228600 h 777240"/>
              <a:gd name="connsiteX6" fmla="*/ 1031240 w 2499360"/>
              <a:gd name="connsiteY6" fmla="*/ 142240 h 777240"/>
              <a:gd name="connsiteX7" fmla="*/ 1087120 w 2499360"/>
              <a:gd name="connsiteY7" fmla="*/ 116840 h 777240"/>
              <a:gd name="connsiteX8" fmla="*/ 1203960 w 2499360"/>
              <a:gd name="connsiteY8" fmla="*/ 81280 h 777240"/>
              <a:gd name="connsiteX9" fmla="*/ 1249680 w 2499360"/>
              <a:gd name="connsiteY9" fmla="*/ 60960 h 777240"/>
              <a:gd name="connsiteX10" fmla="*/ 1315720 w 2499360"/>
              <a:gd name="connsiteY10" fmla="*/ 45720 h 777240"/>
              <a:gd name="connsiteX11" fmla="*/ 1341120 w 2499360"/>
              <a:gd name="connsiteY11" fmla="*/ 30480 h 777240"/>
              <a:gd name="connsiteX12" fmla="*/ 1386840 w 2499360"/>
              <a:gd name="connsiteY12" fmla="*/ 20320 h 777240"/>
              <a:gd name="connsiteX13" fmla="*/ 1407160 w 2499360"/>
              <a:gd name="connsiteY13" fmla="*/ 10160 h 777240"/>
              <a:gd name="connsiteX14" fmla="*/ 1437640 w 2499360"/>
              <a:gd name="connsiteY14" fmla="*/ 0 h 777240"/>
              <a:gd name="connsiteX15" fmla="*/ 1615440 w 2499360"/>
              <a:gd name="connsiteY15" fmla="*/ 101600 h 777240"/>
              <a:gd name="connsiteX16" fmla="*/ 1818640 w 2499360"/>
              <a:gd name="connsiteY16" fmla="*/ 228600 h 777240"/>
              <a:gd name="connsiteX17" fmla="*/ 2062480 w 2499360"/>
              <a:gd name="connsiteY17" fmla="*/ 431800 h 777240"/>
              <a:gd name="connsiteX18" fmla="*/ 2204720 w 2499360"/>
              <a:gd name="connsiteY18" fmla="*/ 533400 h 777240"/>
              <a:gd name="connsiteX19" fmla="*/ 2301240 w 2499360"/>
              <a:gd name="connsiteY19" fmla="*/ 614680 h 777240"/>
              <a:gd name="connsiteX20" fmla="*/ 2423160 w 2499360"/>
              <a:gd name="connsiteY20" fmla="*/ 706120 h 777240"/>
              <a:gd name="connsiteX21" fmla="*/ 2463800 w 2499360"/>
              <a:gd name="connsiteY21" fmla="*/ 746760 h 777240"/>
              <a:gd name="connsiteX22" fmla="*/ 2484120 w 2499360"/>
              <a:gd name="connsiteY22" fmla="*/ 762000 h 777240"/>
              <a:gd name="connsiteX23" fmla="*/ 2499360 w 2499360"/>
              <a:gd name="connsiteY23" fmla="*/ 777240 h 777240"/>
              <a:gd name="connsiteX24" fmla="*/ 2499360 w 2499360"/>
              <a:gd name="connsiteY24" fmla="*/ 777240 h 777240"/>
              <a:gd name="connsiteX0" fmla="*/ 0 w 2499360"/>
              <a:gd name="connsiteY0" fmla="*/ 568960 h 777240"/>
              <a:gd name="connsiteX1" fmla="*/ 0 w 2499360"/>
              <a:gd name="connsiteY1" fmla="*/ 568960 h 777240"/>
              <a:gd name="connsiteX2" fmla="*/ 391160 w 2499360"/>
              <a:gd name="connsiteY2" fmla="*/ 396240 h 777240"/>
              <a:gd name="connsiteX3" fmla="*/ 655320 w 2499360"/>
              <a:gd name="connsiteY3" fmla="*/ 299720 h 777240"/>
              <a:gd name="connsiteX4" fmla="*/ 828040 w 2499360"/>
              <a:gd name="connsiteY4" fmla="*/ 228600 h 777240"/>
              <a:gd name="connsiteX5" fmla="*/ 1031240 w 2499360"/>
              <a:gd name="connsiteY5" fmla="*/ 142240 h 777240"/>
              <a:gd name="connsiteX6" fmla="*/ 1087120 w 2499360"/>
              <a:gd name="connsiteY6" fmla="*/ 116840 h 777240"/>
              <a:gd name="connsiteX7" fmla="*/ 1203960 w 2499360"/>
              <a:gd name="connsiteY7" fmla="*/ 81280 h 777240"/>
              <a:gd name="connsiteX8" fmla="*/ 1249680 w 2499360"/>
              <a:gd name="connsiteY8" fmla="*/ 60960 h 777240"/>
              <a:gd name="connsiteX9" fmla="*/ 1315720 w 2499360"/>
              <a:gd name="connsiteY9" fmla="*/ 45720 h 777240"/>
              <a:gd name="connsiteX10" fmla="*/ 1341120 w 2499360"/>
              <a:gd name="connsiteY10" fmla="*/ 30480 h 777240"/>
              <a:gd name="connsiteX11" fmla="*/ 1386840 w 2499360"/>
              <a:gd name="connsiteY11" fmla="*/ 20320 h 777240"/>
              <a:gd name="connsiteX12" fmla="*/ 1407160 w 2499360"/>
              <a:gd name="connsiteY12" fmla="*/ 10160 h 777240"/>
              <a:gd name="connsiteX13" fmla="*/ 1437640 w 2499360"/>
              <a:gd name="connsiteY13" fmla="*/ 0 h 777240"/>
              <a:gd name="connsiteX14" fmla="*/ 1615440 w 2499360"/>
              <a:gd name="connsiteY14" fmla="*/ 101600 h 777240"/>
              <a:gd name="connsiteX15" fmla="*/ 1818640 w 2499360"/>
              <a:gd name="connsiteY15" fmla="*/ 228600 h 777240"/>
              <a:gd name="connsiteX16" fmla="*/ 2062480 w 2499360"/>
              <a:gd name="connsiteY16" fmla="*/ 431800 h 777240"/>
              <a:gd name="connsiteX17" fmla="*/ 2204720 w 2499360"/>
              <a:gd name="connsiteY17" fmla="*/ 533400 h 777240"/>
              <a:gd name="connsiteX18" fmla="*/ 2301240 w 2499360"/>
              <a:gd name="connsiteY18" fmla="*/ 614680 h 777240"/>
              <a:gd name="connsiteX19" fmla="*/ 2423160 w 2499360"/>
              <a:gd name="connsiteY19" fmla="*/ 706120 h 777240"/>
              <a:gd name="connsiteX20" fmla="*/ 2463800 w 2499360"/>
              <a:gd name="connsiteY20" fmla="*/ 746760 h 777240"/>
              <a:gd name="connsiteX21" fmla="*/ 2484120 w 2499360"/>
              <a:gd name="connsiteY21" fmla="*/ 762000 h 777240"/>
              <a:gd name="connsiteX22" fmla="*/ 2499360 w 2499360"/>
              <a:gd name="connsiteY22" fmla="*/ 777240 h 777240"/>
              <a:gd name="connsiteX23" fmla="*/ 2499360 w 2499360"/>
              <a:gd name="connsiteY23" fmla="*/ 777240 h 777240"/>
              <a:gd name="connsiteX0" fmla="*/ 0 w 2499360"/>
              <a:gd name="connsiteY0" fmla="*/ 558800 h 767080"/>
              <a:gd name="connsiteX1" fmla="*/ 0 w 2499360"/>
              <a:gd name="connsiteY1" fmla="*/ 558800 h 767080"/>
              <a:gd name="connsiteX2" fmla="*/ 391160 w 2499360"/>
              <a:gd name="connsiteY2" fmla="*/ 386080 h 767080"/>
              <a:gd name="connsiteX3" fmla="*/ 655320 w 2499360"/>
              <a:gd name="connsiteY3" fmla="*/ 289560 h 767080"/>
              <a:gd name="connsiteX4" fmla="*/ 828040 w 2499360"/>
              <a:gd name="connsiteY4" fmla="*/ 218440 h 767080"/>
              <a:gd name="connsiteX5" fmla="*/ 1031240 w 2499360"/>
              <a:gd name="connsiteY5" fmla="*/ 132080 h 767080"/>
              <a:gd name="connsiteX6" fmla="*/ 1087120 w 2499360"/>
              <a:gd name="connsiteY6" fmla="*/ 106680 h 767080"/>
              <a:gd name="connsiteX7" fmla="*/ 1203960 w 2499360"/>
              <a:gd name="connsiteY7" fmla="*/ 71120 h 767080"/>
              <a:gd name="connsiteX8" fmla="*/ 1249680 w 2499360"/>
              <a:gd name="connsiteY8" fmla="*/ 50800 h 767080"/>
              <a:gd name="connsiteX9" fmla="*/ 1315720 w 2499360"/>
              <a:gd name="connsiteY9" fmla="*/ 35560 h 767080"/>
              <a:gd name="connsiteX10" fmla="*/ 1341120 w 2499360"/>
              <a:gd name="connsiteY10" fmla="*/ 20320 h 767080"/>
              <a:gd name="connsiteX11" fmla="*/ 1386840 w 2499360"/>
              <a:gd name="connsiteY11" fmla="*/ 10160 h 767080"/>
              <a:gd name="connsiteX12" fmla="*/ 1407160 w 2499360"/>
              <a:gd name="connsiteY12" fmla="*/ 0 h 767080"/>
              <a:gd name="connsiteX13" fmla="*/ 1615440 w 2499360"/>
              <a:gd name="connsiteY13" fmla="*/ 91440 h 767080"/>
              <a:gd name="connsiteX14" fmla="*/ 1818640 w 2499360"/>
              <a:gd name="connsiteY14" fmla="*/ 218440 h 767080"/>
              <a:gd name="connsiteX15" fmla="*/ 2062480 w 2499360"/>
              <a:gd name="connsiteY15" fmla="*/ 421640 h 767080"/>
              <a:gd name="connsiteX16" fmla="*/ 2204720 w 2499360"/>
              <a:gd name="connsiteY16" fmla="*/ 523240 h 767080"/>
              <a:gd name="connsiteX17" fmla="*/ 2301240 w 2499360"/>
              <a:gd name="connsiteY17" fmla="*/ 604520 h 767080"/>
              <a:gd name="connsiteX18" fmla="*/ 2423160 w 2499360"/>
              <a:gd name="connsiteY18" fmla="*/ 695960 h 767080"/>
              <a:gd name="connsiteX19" fmla="*/ 2463800 w 2499360"/>
              <a:gd name="connsiteY19" fmla="*/ 736600 h 767080"/>
              <a:gd name="connsiteX20" fmla="*/ 2484120 w 2499360"/>
              <a:gd name="connsiteY20" fmla="*/ 751840 h 767080"/>
              <a:gd name="connsiteX21" fmla="*/ 2499360 w 2499360"/>
              <a:gd name="connsiteY21" fmla="*/ 767080 h 767080"/>
              <a:gd name="connsiteX22" fmla="*/ 2499360 w 2499360"/>
              <a:gd name="connsiteY22" fmla="*/ 767080 h 767080"/>
              <a:gd name="connsiteX0" fmla="*/ 0 w 2499360"/>
              <a:gd name="connsiteY0" fmla="*/ 548640 h 756920"/>
              <a:gd name="connsiteX1" fmla="*/ 0 w 2499360"/>
              <a:gd name="connsiteY1" fmla="*/ 548640 h 756920"/>
              <a:gd name="connsiteX2" fmla="*/ 391160 w 2499360"/>
              <a:gd name="connsiteY2" fmla="*/ 375920 h 756920"/>
              <a:gd name="connsiteX3" fmla="*/ 655320 w 2499360"/>
              <a:gd name="connsiteY3" fmla="*/ 279400 h 756920"/>
              <a:gd name="connsiteX4" fmla="*/ 828040 w 2499360"/>
              <a:gd name="connsiteY4" fmla="*/ 208280 h 756920"/>
              <a:gd name="connsiteX5" fmla="*/ 1031240 w 2499360"/>
              <a:gd name="connsiteY5" fmla="*/ 121920 h 756920"/>
              <a:gd name="connsiteX6" fmla="*/ 1087120 w 2499360"/>
              <a:gd name="connsiteY6" fmla="*/ 96520 h 756920"/>
              <a:gd name="connsiteX7" fmla="*/ 1203960 w 2499360"/>
              <a:gd name="connsiteY7" fmla="*/ 60960 h 756920"/>
              <a:gd name="connsiteX8" fmla="*/ 1249680 w 2499360"/>
              <a:gd name="connsiteY8" fmla="*/ 40640 h 756920"/>
              <a:gd name="connsiteX9" fmla="*/ 1315720 w 2499360"/>
              <a:gd name="connsiteY9" fmla="*/ 25400 h 756920"/>
              <a:gd name="connsiteX10" fmla="*/ 1341120 w 2499360"/>
              <a:gd name="connsiteY10" fmla="*/ 10160 h 756920"/>
              <a:gd name="connsiteX11" fmla="*/ 1386840 w 2499360"/>
              <a:gd name="connsiteY11" fmla="*/ 0 h 756920"/>
              <a:gd name="connsiteX12" fmla="*/ 1615440 w 2499360"/>
              <a:gd name="connsiteY12" fmla="*/ 81280 h 756920"/>
              <a:gd name="connsiteX13" fmla="*/ 1818640 w 2499360"/>
              <a:gd name="connsiteY13" fmla="*/ 208280 h 756920"/>
              <a:gd name="connsiteX14" fmla="*/ 2062480 w 2499360"/>
              <a:gd name="connsiteY14" fmla="*/ 411480 h 756920"/>
              <a:gd name="connsiteX15" fmla="*/ 2204720 w 2499360"/>
              <a:gd name="connsiteY15" fmla="*/ 513080 h 756920"/>
              <a:gd name="connsiteX16" fmla="*/ 2301240 w 2499360"/>
              <a:gd name="connsiteY16" fmla="*/ 594360 h 756920"/>
              <a:gd name="connsiteX17" fmla="*/ 2423160 w 2499360"/>
              <a:gd name="connsiteY17" fmla="*/ 685800 h 756920"/>
              <a:gd name="connsiteX18" fmla="*/ 2463800 w 2499360"/>
              <a:gd name="connsiteY18" fmla="*/ 726440 h 756920"/>
              <a:gd name="connsiteX19" fmla="*/ 2484120 w 2499360"/>
              <a:gd name="connsiteY19" fmla="*/ 741680 h 756920"/>
              <a:gd name="connsiteX20" fmla="*/ 2499360 w 2499360"/>
              <a:gd name="connsiteY20" fmla="*/ 756920 h 756920"/>
              <a:gd name="connsiteX21" fmla="*/ 2499360 w 2499360"/>
              <a:gd name="connsiteY21" fmla="*/ 756920 h 756920"/>
              <a:gd name="connsiteX0" fmla="*/ 0 w 2499360"/>
              <a:gd name="connsiteY0" fmla="*/ 557953 h 766233"/>
              <a:gd name="connsiteX1" fmla="*/ 0 w 2499360"/>
              <a:gd name="connsiteY1" fmla="*/ 557953 h 766233"/>
              <a:gd name="connsiteX2" fmla="*/ 391160 w 2499360"/>
              <a:gd name="connsiteY2" fmla="*/ 385233 h 766233"/>
              <a:gd name="connsiteX3" fmla="*/ 655320 w 2499360"/>
              <a:gd name="connsiteY3" fmla="*/ 288713 h 766233"/>
              <a:gd name="connsiteX4" fmla="*/ 828040 w 2499360"/>
              <a:gd name="connsiteY4" fmla="*/ 217593 h 766233"/>
              <a:gd name="connsiteX5" fmla="*/ 1031240 w 2499360"/>
              <a:gd name="connsiteY5" fmla="*/ 131233 h 766233"/>
              <a:gd name="connsiteX6" fmla="*/ 1087120 w 2499360"/>
              <a:gd name="connsiteY6" fmla="*/ 105833 h 766233"/>
              <a:gd name="connsiteX7" fmla="*/ 1203960 w 2499360"/>
              <a:gd name="connsiteY7" fmla="*/ 70273 h 766233"/>
              <a:gd name="connsiteX8" fmla="*/ 1249680 w 2499360"/>
              <a:gd name="connsiteY8" fmla="*/ 49953 h 766233"/>
              <a:gd name="connsiteX9" fmla="*/ 1315720 w 2499360"/>
              <a:gd name="connsiteY9" fmla="*/ 34713 h 766233"/>
              <a:gd name="connsiteX10" fmla="*/ 1386840 w 2499360"/>
              <a:gd name="connsiteY10" fmla="*/ 9313 h 766233"/>
              <a:gd name="connsiteX11" fmla="*/ 1615440 w 2499360"/>
              <a:gd name="connsiteY11" fmla="*/ 90593 h 766233"/>
              <a:gd name="connsiteX12" fmla="*/ 1818640 w 2499360"/>
              <a:gd name="connsiteY12" fmla="*/ 217593 h 766233"/>
              <a:gd name="connsiteX13" fmla="*/ 2062480 w 2499360"/>
              <a:gd name="connsiteY13" fmla="*/ 420793 h 766233"/>
              <a:gd name="connsiteX14" fmla="*/ 2204720 w 2499360"/>
              <a:gd name="connsiteY14" fmla="*/ 522393 h 766233"/>
              <a:gd name="connsiteX15" fmla="*/ 2301240 w 2499360"/>
              <a:gd name="connsiteY15" fmla="*/ 603673 h 766233"/>
              <a:gd name="connsiteX16" fmla="*/ 2423160 w 2499360"/>
              <a:gd name="connsiteY16" fmla="*/ 695113 h 766233"/>
              <a:gd name="connsiteX17" fmla="*/ 2463800 w 2499360"/>
              <a:gd name="connsiteY17" fmla="*/ 735753 h 766233"/>
              <a:gd name="connsiteX18" fmla="*/ 2484120 w 2499360"/>
              <a:gd name="connsiteY18" fmla="*/ 750993 h 766233"/>
              <a:gd name="connsiteX19" fmla="*/ 2499360 w 2499360"/>
              <a:gd name="connsiteY19" fmla="*/ 766233 h 766233"/>
              <a:gd name="connsiteX20" fmla="*/ 2499360 w 2499360"/>
              <a:gd name="connsiteY20" fmla="*/ 766233 h 766233"/>
              <a:gd name="connsiteX0" fmla="*/ 0 w 2499360"/>
              <a:gd name="connsiteY0" fmla="*/ 555413 h 763693"/>
              <a:gd name="connsiteX1" fmla="*/ 0 w 2499360"/>
              <a:gd name="connsiteY1" fmla="*/ 555413 h 763693"/>
              <a:gd name="connsiteX2" fmla="*/ 391160 w 2499360"/>
              <a:gd name="connsiteY2" fmla="*/ 382693 h 763693"/>
              <a:gd name="connsiteX3" fmla="*/ 655320 w 2499360"/>
              <a:gd name="connsiteY3" fmla="*/ 286173 h 763693"/>
              <a:gd name="connsiteX4" fmla="*/ 828040 w 2499360"/>
              <a:gd name="connsiteY4" fmla="*/ 215053 h 763693"/>
              <a:gd name="connsiteX5" fmla="*/ 1031240 w 2499360"/>
              <a:gd name="connsiteY5" fmla="*/ 128693 h 763693"/>
              <a:gd name="connsiteX6" fmla="*/ 1087120 w 2499360"/>
              <a:gd name="connsiteY6" fmla="*/ 103293 h 763693"/>
              <a:gd name="connsiteX7" fmla="*/ 1203960 w 2499360"/>
              <a:gd name="connsiteY7" fmla="*/ 67733 h 763693"/>
              <a:gd name="connsiteX8" fmla="*/ 1249680 w 2499360"/>
              <a:gd name="connsiteY8" fmla="*/ 47413 h 763693"/>
              <a:gd name="connsiteX9" fmla="*/ 1386840 w 2499360"/>
              <a:gd name="connsiteY9" fmla="*/ 6773 h 763693"/>
              <a:gd name="connsiteX10" fmla="*/ 1615440 w 2499360"/>
              <a:gd name="connsiteY10" fmla="*/ 88053 h 763693"/>
              <a:gd name="connsiteX11" fmla="*/ 1818640 w 2499360"/>
              <a:gd name="connsiteY11" fmla="*/ 215053 h 763693"/>
              <a:gd name="connsiteX12" fmla="*/ 2062480 w 2499360"/>
              <a:gd name="connsiteY12" fmla="*/ 418253 h 763693"/>
              <a:gd name="connsiteX13" fmla="*/ 2204720 w 2499360"/>
              <a:gd name="connsiteY13" fmla="*/ 519853 h 763693"/>
              <a:gd name="connsiteX14" fmla="*/ 2301240 w 2499360"/>
              <a:gd name="connsiteY14" fmla="*/ 601133 h 763693"/>
              <a:gd name="connsiteX15" fmla="*/ 2423160 w 2499360"/>
              <a:gd name="connsiteY15" fmla="*/ 692573 h 763693"/>
              <a:gd name="connsiteX16" fmla="*/ 2463800 w 2499360"/>
              <a:gd name="connsiteY16" fmla="*/ 733213 h 763693"/>
              <a:gd name="connsiteX17" fmla="*/ 2484120 w 2499360"/>
              <a:gd name="connsiteY17" fmla="*/ 748453 h 763693"/>
              <a:gd name="connsiteX18" fmla="*/ 2499360 w 2499360"/>
              <a:gd name="connsiteY18" fmla="*/ 763693 h 763693"/>
              <a:gd name="connsiteX19" fmla="*/ 2499360 w 2499360"/>
              <a:gd name="connsiteY19" fmla="*/ 763693 h 763693"/>
              <a:gd name="connsiteX0" fmla="*/ 0 w 2499360"/>
              <a:gd name="connsiteY0" fmla="*/ 552027 h 760307"/>
              <a:gd name="connsiteX1" fmla="*/ 0 w 2499360"/>
              <a:gd name="connsiteY1" fmla="*/ 552027 h 760307"/>
              <a:gd name="connsiteX2" fmla="*/ 391160 w 2499360"/>
              <a:gd name="connsiteY2" fmla="*/ 379307 h 760307"/>
              <a:gd name="connsiteX3" fmla="*/ 655320 w 2499360"/>
              <a:gd name="connsiteY3" fmla="*/ 282787 h 760307"/>
              <a:gd name="connsiteX4" fmla="*/ 828040 w 2499360"/>
              <a:gd name="connsiteY4" fmla="*/ 211667 h 760307"/>
              <a:gd name="connsiteX5" fmla="*/ 1031240 w 2499360"/>
              <a:gd name="connsiteY5" fmla="*/ 125307 h 760307"/>
              <a:gd name="connsiteX6" fmla="*/ 1087120 w 2499360"/>
              <a:gd name="connsiteY6" fmla="*/ 99907 h 760307"/>
              <a:gd name="connsiteX7" fmla="*/ 1203960 w 2499360"/>
              <a:gd name="connsiteY7" fmla="*/ 64347 h 760307"/>
              <a:gd name="connsiteX8" fmla="*/ 1386840 w 2499360"/>
              <a:gd name="connsiteY8" fmla="*/ 3387 h 760307"/>
              <a:gd name="connsiteX9" fmla="*/ 1615440 w 2499360"/>
              <a:gd name="connsiteY9" fmla="*/ 84667 h 760307"/>
              <a:gd name="connsiteX10" fmla="*/ 1818640 w 2499360"/>
              <a:gd name="connsiteY10" fmla="*/ 211667 h 760307"/>
              <a:gd name="connsiteX11" fmla="*/ 2062480 w 2499360"/>
              <a:gd name="connsiteY11" fmla="*/ 414867 h 760307"/>
              <a:gd name="connsiteX12" fmla="*/ 2204720 w 2499360"/>
              <a:gd name="connsiteY12" fmla="*/ 516467 h 760307"/>
              <a:gd name="connsiteX13" fmla="*/ 2301240 w 2499360"/>
              <a:gd name="connsiteY13" fmla="*/ 597747 h 760307"/>
              <a:gd name="connsiteX14" fmla="*/ 2423160 w 2499360"/>
              <a:gd name="connsiteY14" fmla="*/ 689187 h 760307"/>
              <a:gd name="connsiteX15" fmla="*/ 2463800 w 2499360"/>
              <a:gd name="connsiteY15" fmla="*/ 729827 h 760307"/>
              <a:gd name="connsiteX16" fmla="*/ 2484120 w 2499360"/>
              <a:gd name="connsiteY16" fmla="*/ 745067 h 760307"/>
              <a:gd name="connsiteX17" fmla="*/ 2499360 w 2499360"/>
              <a:gd name="connsiteY17" fmla="*/ 760307 h 760307"/>
              <a:gd name="connsiteX18" fmla="*/ 2499360 w 2499360"/>
              <a:gd name="connsiteY18" fmla="*/ 760307 h 760307"/>
              <a:gd name="connsiteX0" fmla="*/ 0 w 2499360"/>
              <a:gd name="connsiteY0" fmla="*/ 552027 h 760307"/>
              <a:gd name="connsiteX1" fmla="*/ 0 w 2499360"/>
              <a:gd name="connsiteY1" fmla="*/ 552027 h 760307"/>
              <a:gd name="connsiteX2" fmla="*/ 391160 w 2499360"/>
              <a:gd name="connsiteY2" fmla="*/ 379307 h 760307"/>
              <a:gd name="connsiteX3" fmla="*/ 655320 w 2499360"/>
              <a:gd name="connsiteY3" fmla="*/ 282787 h 760307"/>
              <a:gd name="connsiteX4" fmla="*/ 828040 w 2499360"/>
              <a:gd name="connsiteY4" fmla="*/ 211667 h 760307"/>
              <a:gd name="connsiteX5" fmla="*/ 1087120 w 2499360"/>
              <a:gd name="connsiteY5" fmla="*/ 99907 h 760307"/>
              <a:gd name="connsiteX6" fmla="*/ 1203960 w 2499360"/>
              <a:gd name="connsiteY6" fmla="*/ 64347 h 760307"/>
              <a:gd name="connsiteX7" fmla="*/ 1386840 w 2499360"/>
              <a:gd name="connsiteY7" fmla="*/ 3387 h 760307"/>
              <a:gd name="connsiteX8" fmla="*/ 1615440 w 2499360"/>
              <a:gd name="connsiteY8" fmla="*/ 84667 h 760307"/>
              <a:gd name="connsiteX9" fmla="*/ 1818640 w 2499360"/>
              <a:gd name="connsiteY9" fmla="*/ 211667 h 760307"/>
              <a:gd name="connsiteX10" fmla="*/ 2062480 w 2499360"/>
              <a:gd name="connsiteY10" fmla="*/ 414867 h 760307"/>
              <a:gd name="connsiteX11" fmla="*/ 2204720 w 2499360"/>
              <a:gd name="connsiteY11" fmla="*/ 516467 h 760307"/>
              <a:gd name="connsiteX12" fmla="*/ 2301240 w 2499360"/>
              <a:gd name="connsiteY12" fmla="*/ 597747 h 760307"/>
              <a:gd name="connsiteX13" fmla="*/ 2423160 w 2499360"/>
              <a:gd name="connsiteY13" fmla="*/ 689187 h 760307"/>
              <a:gd name="connsiteX14" fmla="*/ 2463800 w 2499360"/>
              <a:gd name="connsiteY14" fmla="*/ 729827 h 760307"/>
              <a:gd name="connsiteX15" fmla="*/ 2484120 w 2499360"/>
              <a:gd name="connsiteY15" fmla="*/ 745067 h 760307"/>
              <a:gd name="connsiteX16" fmla="*/ 2499360 w 2499360"/>
              <a:gd name="connsiteY16" fmla="*/ 760307 h 760307"/>
              <a:gd name="connsiteX17" fmla="*/ 2499360 w 2499360"/>
              <a:gd name="connsiteY17" fmla="*/ 760307 h 760307"/>
              <a:gd name="connsiteX0" fmla="*/ 0 w 2499360"/>
              <a:gd name="connsiteY0" fmla="*/ 552027 h 760307"/>
              <a:gd name="connsiteX1" fmla="*/ 0 w 2499360"/>
              <a:gd name="connsiteY1" fmla="*/ 552027 h 760307"/>
              <a:gd name="connsiteX2" fmla="*/ 391160 w 2499360"/>
              <a:gd name="connsiteY2" fmla="*/ 379307 h 760307"/>
              <a:gd name="connsiteX3" fmla="*/ 655320 w 2499360"/>
              <a:gd name="connsiteY3" fmla="*/ 282787 h 760307"/>
              <a:gd name="connsiteX4" fmla="*/ 1087120 w 2499360"/>
              <a:gd name="connsiteY4" fmla="*/ 99907 h 760307"/>
              <a:gd name="connsiteX5" fmla="*/ 1203960 w 2499360"/>
              <a:gd name="connsiteY5" fmla="*/ 64347 h 760307"/>
              <a:gd name="connsiteX6" fmla="*/ 1386840 w 2499360"/>
              <a:gd name="connsiteY6" fmla="*/ 3387 h 760307"/>
              <a:gd name="connsiteX7" fmla="*/ 1615440 w 2499360"/>
              <a:gd name="connsiteY7" fmla="*/ 84667 h 760307"/>
              <a:gd name="connsiteX8" fmla="*/ 1818640 w 2499360"/>
              <a:gd name="connsiteY8" fmla="*/ 211667 h 760307"/>
              <a:gd name="connsiteX9" fmla="*/ 2062480 w 2499360"/>
              <a:gd name="connsiteY9" fmla="*/ 414867 h 760307"/>
              <a:gd name="connsiteX10" fmla="*/ 2204720 w 2499360"/>
              <a:gd name="connsiteY10" fmla="*/ 516467 h 760307"/>
              <a:gd name="connsiteX11" fmla="*/ 2301240 w 2499360"/>
              <a:gd name="connsiteY11" fmla="*/ 597747 h 760307"/>
              <a:gd name="connsiteX12" fmla="*/ 2423160 w 2499360"/>
              <a:gd name="connsiteY12" fmla="*/ 689187 h 760307"/>
              <a:gd name="connsiteX13" fmla="*/ 2463800 w 2499360"/>
              <a:gd name="connsiteY13" fmla="*/ 729827 h 760307"/>
              <a:gd name="connsiteX14" fmla="*/ 2484120 w 2499360"/>
              <a:gd name="connsiteY14" fmla="*/ 745067 h 760307"/>
              <a:gd name="connsiteX15" fmla="*/ 2499360 w 2499360"/>
              <a:gd name="connsiteY15" fmla="*/ 760307 h 760307"/>
              <a:gd name="connsiteX16" fmla="*/ 2499360 w 2499360"/>
              <a:gd name="connsiteY16" fmla="*/ 760307 h 760307"/>
              <a:gd name="connsiteX0" fmla="*/ 0 w 2499360"/>
              <a:gd name="connsiteY0" fmla="*/ 552027 h 760307"/>
              <a:gd name="connsiteX1" fmla="*/ 0 w 2499360"/>
              <a:gd name="connsiteY1" fmla="*/ 552027 h 760307"/>
              <a:gd name="connsiteX2" fmla="*/ 391160 w 2499360"/>
              <a:gd name="connsiteY2" fmla="*/ 379307 h 760307"/>
              <a:gd name="connsiteX3" fmla="*/ 655320 w 2499360"/>
              <a:gd name="connsiteY3" fmla="*/ 282787 h 760307"/>
              <a:gd name="connsiteX4" fmla="*/ 1087120 w 2499360"/>
              <a:gd name="connsiteY4" fmla="*/ 99907 h 760307"/>
              <a:gd name="connsiteX5" fmla="*/ 1203960 w 2499360"/>
              <a:gd name="connsiteY5" fmla="*/ 64347 h 760307"/>
              <a:gd name="connsiteX6" fmla="*/ 1386840 w 2499360"/>
              <a:gd name="connsiteY6" fmla="*/ 3387 h 760307"/>
              <a:gd name="connsiteX7" fmla="*/ 1615440 w 2499360"/>
              <a:gd name="connsiteY7" fmla="*/ 84667 h 760307"/>
              <a:gd name="connsiteX8" fmla="*/ 1818640 w 2499360"/>
              <a:gd name="connsiteY8" fmla="*/ 211667 h 760307"/>
              <a:gd name="connsiteX9" fmla="*/ 2062480 w 2499360"/>
              <a:gd name="connsiteY9" fmla="*/ 414867 h 760307"/>
              <a:gd name="connsiteX10" fmla="*/ 2204720 w 2499360"/>
              <a:gd name="connsiteY10" fmla="*/ 516467 h 760307"/>
              <a:gd name="connsiteX11" fmla="*/ 2423160 w 2499360"/>
              <a:gd name="connsiteY11" fmla="*/ 689187 h 760307"/>
              <a:gd name="connsiteX12" fmla="*/ 2463800 w 2499360"/>
              <a:gd name="connsiteY12" fmla="*/ 729827 h 760307"/>
              <a:gd name="connsiteX13" fmla="*/ 2484120 w 2499360"/>
              <a:gd name="connsiteY13" fmla="*/ 745067 h 760307"/>
              <a:gd name="connsiteX14" fmla="*/ 2499360 w 2499360"/>
              <a:gd name="connsiteY14" fmla="*/ 760307 h 760307"/>
              <a:gd name="connsiteX15" fmla="*/ 2499360 w 2499360"/>
              <a:gd name="connsiteY15" fmla="*/ 760307 h 760307"/>
              <a:gd name="connsiteX0" fmla="*/ 0 w 2499360"/>
              <a:gd name="connsiteY0" fmla="*/ 552027 h 760307"/>
              <a:gd name="connsiteX1" fmla="*/ 0 w 2499360"/>
              <a:gd name="connsiteY1" fmla="*/ 552027 h 760307"/>
              <a:gd name="connsiteX2" fmla="*/ 391160 w 2499360"/>
              <a:gd name="connsiteY2" fmla="*/ 379307 h 760307"/>
              <a:gd name="connsiteX3" fmla="*/ 655320 w 2499360"/>
              <a:gd name="connsiteY3" fmla="*/ 282787 h 760307"/>
              <a:gd name="connsiteX4" fmla="*/ 1087120 w 2499360"/>
              <a:gd name="connsiteY4" fmla="*/ 99907 h 760307"/>
              <a:gd name="connsiteX5" fmla="*/ 1203960 w 2499360"/>
              <a:gd name="connsiteY5" fmla="*/ 64347 h 760307"/>
              <a:gd name="connsiteX6" fmla="*/ 1386840 w 2499360"/>
              <a:gd name="connsiteY6" fmla="*/ 3387 h 760307"/>
              <a:gd name="connsiteX7" fmla="*/ 1615440 w 2499360"/>
              <a:gd name="connsiteY7" fmla="*/ 84667 h 760307"/>
              <a:gd name="connsiteX8" fmla="*/ 1818640 w 2499360"/>
              <a:gd name="connsiteY8" fmla="*/ 211667 h 760307"/>
              <a:gd name="connsiteX9" fmla="*/ 2062480 w 2499360"/>
              <a:gd name="connsiteY9" fmla="*/ 414867 h 760307"/>
              <a:gd name="connsiteX10" fmla="*/ 2204720 w 2499360"/>
              <a:gd name="connsiteY10" fmla="*/ 516467 h 760307"/>
              <a:gd name="connsiteX11" fmla="*/ 2423160 w 2499360"/>
              <a:gd name="connsiteY11" fmla="*/ 689187 h 760307"/>
              <a:gd name="connsiteX12" fmla="*/ 2484120 w 2499360"/>
              <a:gd name="connsiteY12" fmla="*/ 745067 h 760307"/>
              <a:gd name="connsiteX13" fmla="*/ 2499360 w 2499360"/>
              <a:gd name="connsiteY13" fmla="*/ 760307 h 760307"/>
              <a:gd name="connsiteX14" fmla="*/ 2499360 w 2499360"/>
              <a:gd name="connsiteY14" fmla="*/ 760307 h 760307"/>
              <a:gd name="connsiteX0" fmla="*/ 0 w 2499360"/>
              <a:gd name="connsiteY0" fmla="*/ 552027 h 760307"/>
              <a:gd name="connsiteX1" fmla="*/ 0 w 2499360"/>
              <a:gd name="connsiteY1" fmla="*/ 552027 h 760307"/>
              <a:gd name="connsiteX2" fmla="*/ 391160 w 2499360"/>
              <a:gd name="connsiteY2" fmla="*/ 379307 h 760307"/>
              <a:gd name="connsiteX3" fmla="*/ 655320 w 2499360"/>
              <a:gd name="connsiteY3" fmla="*/ 282787 h 760307"/>
              <a:gd name="connsiteX4" fmla="*/ 1087120 w 2499360"/>
              <a:gd name="connsiteY4" fmla="*/ 99907 h 760307"/>
              <a:gd name="connsiteX5" fmla="*/ 1203960 w 2499360"/>
              <a:gd name="connsiteY5" fmla="*/ 64347 h 760307"/>
              <a:gd name="connsiteX6" fmla="*/ 1386840 w 2499360"/>
              <a:gd name="connsiteY6" fmla="*/ 3387 h 760307"/>
              <a:gd name="connsiteX7" fmla="*/ 1615440 w 2499360"/>
              <a:gd name="connsiteY7" fmla="*/ 84667 h 760307"/>
              <a:gd name="connsiteX8" fmla="*/ 1818640 w 2499360"/>
              <a:gd name="connsiteY8" fmla="*/ 211667 h 760307"/>
              <a:gd name="connsiteX9" fmla="*/ 2062480 w 2499360"/>
              <a:gd name="connsiteY9" fmla="*/ 414867 h 760307"/>
              <a:gd name="connsiteX10" fmla="*/ 2204720 w 2499360"/>
              <a:gd name="connsiteY10" fmla="*/ 516467 h 760307"/>
              <a:gd name="connsiteX11" fmla="*/ 2423160 w 2499360"/>
              <a:gd name="connsiteY11" fmla="*/ 689187 h 760307"/>
              <a:gd name="connsiteX12" fmla="*/ 2499360 w 2499360"/>
              <a:gd name="connsiteY12" fmla="*/ 760307 h 760307"/>
              <a:gd name="connsiteX13" fmla="*/ 2499360 w 2499360"/>
              <a:gd name="connsiteY13" fmla="*/ 760307 h 760307"/>
              <a:gd name="connsiteX0" fmla="*/ 0 w 2727960"/>
              <a:gd name="connsiteY0" fmla="*/ 552027 h 760307"/>
              <a:gd name="connsiteX1" fmla="*/ 0 w 2727960"/>
              <a:gd name="connsiteY1" fmla="*/ 552027 h 760307"/>
              <a:gd name="connsiteX2" fmla="*/ 391160 w 2727960"/>
              <a:gd name="connsiteY2" fmla="*/ 379307 h 760307"/>
              <a:gd name="connsiteX3" fmla="*/ 655320 w 2727960"/>
              <a:gd name="connsiteY3" fmla="*/ 282787 h 760307"/>
              <a:gd name="connsiteX4" fmla="*/ 1087120 w 2727960"/>
              <a:gd name="connsiteY4" fmla="*/ 99907 h 760307"/>
              <a:gd name="connsiteX5" fmla="*/ 1203960 w 2727960"/>
              <a:gd name="connsiteY5" fmla="*/ 64347 h 760307"/>
              <a:gd name="connsiteX6" fmla="*/ 1386840 w 2727960"/>
              <a:gd name="connsiteY6" fmla="*/ 3387 h 760307"/>
              <a:gd name="connsiteX7" fmla="*/ 1615440 w 2727960"/>
              <a:gd name="connsiteY7" fmla="*/ 84667 h 760307"/>
              <a:gd name="connsiteX8" fmla="*/ 1818640 w 2727960"/>
              <a:gd name="connsiteY8" fmla="*/ 211667 h 760307"/>
              <a:gd name="connsiteX9" fmla="*/ 2062480 w 2727960"/>
              <a:gd name="connsiteY9" fmla="*/ 414867 h 760307"/>
              <a:gd name="connsiteX10" fmla="*/ 2204720 w 2727960"/>
              <a:gd name="connsiteY10" fmla="*/ 516467 h 760307"/>
              <a:gd name="connsiteX11" fmla="*/ 2423160 w 2727960"/>
              <a:gd name="connsiteY11" fmla="*/ 689187 h 760307"/>
              <a:gd name="connsiteX12" fmla="*/ 2499360 w 2727960"/>
              <a:gd name="connsiteY12" fmla="*/ 760307 h 760307"/>
              <a:gd name="connsiteX13" fmla="*/ 2727960 w 2727960"/>
              <a:gd name="connsiteY13" fmla="*/ 163407 h 760307"/>
              <a:gd name="connsiteX0" fmla="*/ 0 w 4846320"/>
              <a:gd name="connsiteY0" fmla="*/ 552027 h 760307"/>
              <a:gd name="connsiteX1" fmla="*/ 0 w 4846320"/>
              <a:gd name="connsiteY1" fmla="*/ 552027 h 760307"/>
              <a:gd name="connsiteX2" fmla="*/ 391160 w 4846320"/>
              <a:gd name="connsiteY2" fmla="*/ 379307 h 760307"/>
              <a:gd name="connsiteX3" fmla="*/ 655320 w 4846320"/>
              <a:gd name="connsiteY3" fmla="*/ 282787 h 760307"/>
              <a:gd name="connsiteX4" fmla="*/ 1087120 w 4846320"/>
              <a:gd name="connsiteY4" fmla="*/ 99907 h 760307"/>
              <a:gd name="connsiteX5" fmla="*/ 1203960 w 4846320"/>
              <a:gd name="connsiteY5" fmla="*/ 64347 h 760307"/>
              <a:gd name="connsiteX6" fmla="*/ 1386840 w 4846320"/>
              <a:gd name="connsiteY6" fmla="*/ 3387 h 760307"/>
              <a:gd name="connsiteX7" fmla="*/ 1615440 w 4846320"/>
              <a:gd name="connsiteY7" fmla="*/ 84667 h 760307"/>
              <a:gd name="connsiteX8" fmla="*/ 1818640 w 4846320"/>
              <a:gd name="connsiteY8" fmla="*/ 211667 h 760307"/>
              <a:gd name="connsiteX9" fmla="*/ 2062480 w 4846320"/>
              <a:gd name="connsiteY9" fmla="*/ 414867 h 760307"/>
              <a:gd name="connsiteX10" fmla="*/ 2204720 w 4846320"/>
              <a:gd name="connsiteY10" fmla="*/ 516467 h 760307"/>
              <a:gd name="connsiteX11" fmla="*/ 2423160 w 4846320"/>
              <a:gd name="connsiteY11" fmla="*/ 689187 h 760307"/>
              <a:gd name="connsiteX12" fmla="*/ 2499360 w 4846320"/>
              <a:gd name="connsiteY12" fmla="*/ 760307 h 760307"/>
              <a:gd name="connsiteX13" fmla="*/ 4846320 w 4846320"/>
              <a:gd name="connsiteY13" fmla="*/ 734907 h 760307"/>
              <a:gd name="connsiteX0" fmla="*/ 0 w 4846320"/>
              <a:gd name="connsiteY0" fmla="*/ 649393 h 832273"/>
              <a:gd name="connsiteX1" fmla="*/ 0 w 4846320"/>
              <a:gd name="connsiteY1" fmla="*/ 649393 h 832273"/>
              <a:gd name="connsiteX2" fmla="*/ 391160 w 4846320"/>
              <a:gd name="connsiteY2" fmla="*/ 476673 h 832273"/>
              <a:gd name="connsiteX3" fmla="*/ 655320 w 4846320"/>
              <a:gd name="connsiteY3" fmla="*/ 380153 h 832273"/>
              <a:gd name="connsiteX4" fmla="*/ 1087120 w 4846320"/>
              <a:gd name="connsiteY4" fmla="*/ 197273 h 832273"/>
              <a:gd name="connsiteX5" fmla="*/ 1203960 w 4846320"/>
              <a:gd name="connsiteY5" fmla="*/ 161713 h 832273"/>
              <a:gd name="connsiteX6" fmla="*/ 1386840 w 4846320"/>
              <a:gd name="connsiteY6" fmla="*/ 100753 h 832273"/>
              <a:gd name="connsiteX7" fmla="*/ 1615440 w 4846320"/>
              <a:gd name="connsiteY7" fmla="*/ 182033 h 832273"/>
              <a:gd name="connsiteX8" fmla="*/ 1818640 w 4846320"/>
              <a:gd name="connsiteY8" fmla="*/ 309033 h 832273"/>
              <a:gd name="connsiteX9" fmla="*/ 2062480 w 4846320"/>
              <a:gd name="connsiteY9" fmla="*/ 512233 h 832273"/>
              <a:gd name="connsiteX10" fmla="*/ 2204720 w 4846320"/>
              <a:gd name="connsiteY10" fmla="*/ 613833 h 832273"/>
              <a:gd name="connsiteX11" fmla="*/ 2423160 w 4846320"/>
              <a:gd name="connsiteY11" fmla="*/ 786553 h 832273"/>
              <a:gd name="connsiteX12" fmla="*/ 3208020 w 4846320"/>
              <a:gd name="connsiteY12" fmla="*/ 11853 h 832273"/>
              <a:gd name="connsiteX13" fmla="*/ 4846320 w 4846320"/>
              <a:gd name="connsiteY13" fmla="*/ 832273 h 832273"/>
              <a:gd name="connsiteX0" fmla="*/ 0 w 4846320"/>
              <a:gd name="connsiteY0" fmla="*/ 673947 h 856827"/>
              <a:gd name="connsiteX1" fmla="*/ 0 w 4846320"/>
              <a:gd name="connsiteY1" fmla="*/ 673947 h 856827"/>
              <a:gd name="connsiteX2" fmla="*/ 391160 w 4846320"/>
              <a:gd name="connsiteY2" fmla="*/ 501227 h 856827"/>
              <a:gd name="connsiteX3" fmla="*/ 655320 w 4846320"/>
              <a:gd name="connsiteY3" fmla="*/ 404707 h 856827"/>
              <a:gd name="connsiteX4" fmla="*/ 1087120 w 4846320"/>
              <a:gd name="connsiteY4" fmla="*/ 221827 h 856827"/>
              <a:gd name="connsiteX5" fmla="*/ 1203960 w 4846320"/>
              <a:gd name="connsiteY5" fmla="*/ 186267 h 856827"/>
              <a:gd name="connsiteX6" fmla="*/ 1386840 w 4846320"/>
              <a:gd name="connsiteY6" fmla="*/ 125307 h 856827"/>
              <a:gd name="connsiteX7" fmla="*/ 1615440 w 4846320"/>
              <a:gd name="connsiteY7" fmla="*/ 206587 h 856827"/>
              <a:gd name="connsiteX8" fmla="*/ 1818640 w 4846320"/>
              <a:gd name="connsiteY8" fmla="*/ 333587 h 856827"/>
              <a:gd name="connsiteX9" fmla="*/ 2062480 w 4846320"/>
              <a:gd name="connsiteY9" fmla="*/ 536787 h 856827"/>
              <a:gd name="connsiteX10" fmla="*/ 2204720 w 4846320"/>
              <a:gd name="connsiteY10" fmla="*/ 638387 h 856827"/>
              <a:gd name="connsiteX11" fmla="*/ 3208020 w 4846320"/>
              <a:gd name="connsiteY11" fmla="*/ 36407 h 856827"/>
              <a:gd name="connsiteX12" fmla="*/ 4846320 w 4846320"/>
              <a:gd name="connsiteY12" fmla="*/ 856827 h 856827"/>
              <a:gd name="connsiteX0" fmla="*/ 0 w 4846320"/>
              <a:gd name="connsiteY0" fmla="*/ 690880 h 873760"/>
              <a:gd name="connsiteX1" fmla="*/ 0 w 4846320"/>
              <a:gd name="connsiteY1" fmla="*/ 690880 h 873760"/>
              <a:gd name="connsiteX2" fmla="*/ 391160 w 4846320"/>
              <a:gd name="connsiteY2" fmla="*/ 518160 h 873760"/>
              <a:gd name="connsiteX3" fmla="*/ 655320 w 4846320"/>
              <a:gd name="connsiteY3" fmla="*/ 421640 h 873760"/>
              <a:gd name="connsiteX4" fmla="*/ 1087120 w 4846320"/>
              <a:gd name="connsiteY4" fmla="*/ 238760 h 873760"/>
              <a:gd name="connsiteX5" fmla="*/ 1203960 w 4846320"/>
              <a:gd name="connsiteY5" fmla="*/ 203200 h 873760"/>
              <a:gd name="connsiteX6" fmla="*/ 1386840 w 4846320"/>
              <a:gd name="connsiteY6" fmla="*/ 142240 h 873760"/>
              <a:gd name="connsiteX7" fmla="*/ 1615440 w 4846320"/>
              <a:gd name="connsiteY7" fmla="*/ 223520 h 873760"/>
              <a:gd name="connsiteX8" fmla="*/ 1818640 w 4846320"/>
              <a:gd name="connsiteY8" fmla="*/ 350520 h 873760"/>
              <a:gd name="connsiteX9" fmla="*/ 2062480 w 4846320"/>
              <a:gd name="connsiteY9" fmla="*/ 553720 h 873760"/>
              <a:gd name="connsiteX10" fmla="*/ 3208020 w 4846320"/>
              <a:gd name="connsiteY10" fmla="*/ 53340 h 873760"/>
              <a:gd name="connsiteX11" fmla="*/ 4846320 w 4846320"/>
              <a:gd name="connsiteY11" fmla="*/ 873760 h 873760"/>
              <a:gd name="connsiteX0" fmla="*/ 0 w 4846320"/>
              <a:gd name="connsiteY0" fmla="*/ 785397 h 968277"/>
              <a:gd name="connsiteX1" fmla="*/ 0 w 4846320"/>
              <a:gd name="connsiteY1" fmla="*/ 785397 h 968277"/>
              <a:gd name="connsiteX2" fmla="*/ 391160 w 4846320"/>
              <a:gd name="connsiteY2" fmla="*/ 612677 h 968277"/>
              <a:gd name="connsiteX3" fmla="*/ 655320 w 4846320"/>
              <a:gd name="connsiteY3" fmla="*/ 516157 h 968277"/>
              <a:gd name="connsiteX4" fmla="*/ 1087120 w 4846320"/>
              <a:gd name="connsiteY4" fmla="*/ 333277 h 968277"/>
              <a:gd name="connsiteX5" fmla="*/ 1203960 w 4846320"/>
              <a:gd name="connsiteY5" fmla="*/ 297717 h 968277"/>
              <a:gd name="connsiteX6" fmla="*/ 1386840 w 4846320"/>
              <a:gd name="connsiteY6" fmla="*/ 236757 h 968277"/>
              <a:gd name="connsiteX7" fmla="*/ 1615440 w 4846320"/>
              <a:gd name="connsiteY7" fmla="*/ 318037 h 968277"/>
              <a:gd name="connsiteX8" fmla="*/ 1818640 w 4846320"/>
              <a:gd name="connsiteY8" fmla="*/ 445037 h 968277"/>
              <a:gd name="connsiteX9" fmla="*/ 2176780 w 4846320"/>
              <a:gd name="connsiteY9" fmla="*/ 61497 h 968277"/>
              <a:gd name="connsiteX10" fmla="*/ 3208020 w 4846320"/>
              <a:gd name="connsiteY10" fmla="*/ 147857 h 968277"/>
              <a:gd name="connsiteX11" fmla="*/ 4846320 w 4846320"/>
              <a:gd name="connsiteY11" fmla="*/ 968277 h 968277"/>
              <a:gd name="connsiteX0" fmla="*/ 0 w 4846320"/>
              <a:gd name="connsiteY0" fmla="*/ 773430 h 956310"/>
              <a:gd name="connsiteX1" fmla="*/ 0 w 4846320"/>
              <a:gd name="connsiteY1" fmla="*/ 773430 h 956310"/>
              <a:gd name="connsiteX2" fmla="*/ 391160 w 4846320"/>
              <a:gd name="connsiteY2" fmla="*/ 600710 h 956310"/>
              <a:gd name="connsiteX3" fmla="*/ 655320 w 4846320"/>
              <a:gd name="connsiteY3" fmla="*/ 504190 h 956310"/>
              <a:gd name="connsiteX4" fmla="*/ 1087120 w 4846320"/>
              <a:gd name="connsiteY4" fmla="*/ 321310 h 956310"/>
              <a:gd name="connsiteX5" fmla="*/ 1203960 w 4846320"/>
              <a:gd name="connsiteY5" fmla="*/ 285750 h 956310"/>
              <a:gd name="connsiteX6" fmla="*/ 1386840 w 4846320"/>
              <a:gd name="connsiteY6" fmla="*/ 224790 h 956310"/>
              <a:gd name="connsiteX7" fmla="*/ 1615440 w 4846320"/>
              <a:gd name="connsiteY7" fmla="*/ 306070 h 956310"/>
              <a:gd name="connsiteX8" fmla="*/ 2176780 w 4846320"/>
              <a:gd name="connsiteY8" fmla="*/ 49530 h 956310"/>
              <a:gd name="connsiteX9" fmla="*/ 3208020 w 4846320"/>
              <a:gd name="connsiteY9" fmla="*/ 135890 h 956310"/>
              <a:gd name="connsiteX10" fmla="*/ 4846320 w 4846320"/>
              <a:gd name="connsiteY10" fmla="*/ 956310 h 956310"/>
              <a:gd name="connsiteX0" fmla="*/ 0 w 4846320"/>
              <a:gd name="connsiteY0" fmla="*/ 773430 h 956310"/>
              <a:gd name="connsiteX1" fmla="*/ 0 w 4846320"/>
              <a:gd name="connsiteY1" fmla="*/ 773430 h 956310"/>
              <a:gd name="connsiteX2" fmla="*/ 391160 w 4846320"/>
              <a:gd name="connsiteY2" fmla="*/ 600710 h 956310"/>
              <a:gd name="connsiteX3" fmla="*/ 655320 w 4846320"/>
              <a:gd name="connsiteY3" fmla="*/ 504190 h 956310"/>
              <a:gd name="connsiteX4" fmla="*/ 1087120 w 4846320"/>
              <a:gd name="connsiteY4" fmla="*/ 321310 h 956310"/>
              <a:gd name="connsiteX5" fmla="*/ 1203960 w 4846320"/>
              <a:gd name="connsiteY5" fmla="*/ 285750 h 956310"/>
              <a:gd name="connsiteX6" fmla="*/ 1386840 w 4846320"/>
              <a:gd name="connsiteY6" fmla="*/ 224790 h 956310"/>
              <a:gd name="connsiteX7" fmla="*/ 2176780 w 4846320"/>
              <a:gd name="connsiteY7" fmla="*/ 49530 h 956310"/>
              <a:gd name="connsiteX8" fmla="*/ 3208020 w 4846320"/>
              <a:gd name="connsiteY8" fmla="*/ 135890 h 956310"/>
              <a:gd name="connsiteX9" fmla="*/ 4846320 w 4846320"/>
              <a:gd name="connsiteY9" fmla="*/ 956310 h 956310"/>
              <a:gd name="connsiteX0" fmla="*/ 579120 w 5425440"/>
              <a:gd name="connsiteY0" fmla="*/ 773430 h 1085850"/>
              <a:gd name="connsiteX1" fmla="*/ 0 w 5425440"/>
              <a:gd name="connsiteY1" fmla="*/ 1085850 h 1085850"/>
              <a:gd name="connsiteX2" fmla="*/ 970280 w 5425440"/>
              <a:gd name="connsiteY2" fmla="*/ 600710 h 1085850"/>
              <a:gd name="connsiteX3" fmla="*/ 1234440 w 5425440"/>
              <a:gd name="connsiteY3" fmla="*/ 504190 h 1085850"/>
              <a:gd name="connsiteX4" fmla="*/ 1666240 w 5425440"/>
              <a:gd name="connsiteY4" fmla="*/ 321310 h 1085850"/>
              <a:gd name="connsiteX5" fmla="*/ 1783080 w 5425440"/>
              <a:gd name="connsiteY5" fmla="*/ 285750 h 1085850"/>
              <a:gd name="connsiteX6" fmla="*/ 1965960 w 5425440"/>
              <a:gd name="connsiteY6" fmla="*/ 224790 h 1085850"/>
              <a:gd name="connsiteX7" fmla="*/ 2755900 w 5425440"/>
              <a:gd name="connsiteY7" fmla="*/ 49530 h 1085850"/>
              <a:gd name="connsiteX8" fmla="*/ 3787140 w 5425440"/>
              <a:gd name="connsiteY8" fmla="*/ 135890 h 1085850"/>
              <a:gd name="connsiteX9" fmla="*/ 5425440 w 5425440"/>
              <a:gd name="connsiteY9" fmla="*/ 956310 h 1085850"/>
              <a:gd name="connsiteX0" fmla="*/ 0 w 5425440"/>
              <a:gd name="connsiteY0" fmla="*/ 1085850 h 1085850"/>
              <a:gd name="connsiteX1" fmla="*/ 970280 w 5425440"/>
              <a:gd name="connsiteY1" fmla="*/ 600710 h 1085850"/>
              <a:gd name="connsiteX2" fmla="*/ 1234440 w 5425440"/>
              <a:gd name="connsiteY2" fmla="*/ 504190 h 1085850"/>
              <a:gd name="connsiteX3" fmla="*/ 1666240 w 5425440"/>
              <a:gd name="connsiteY3" fmla="*/ 321310 h 1085850"/>
              <a:gd name="connsiteX4" fmla="*/ 1783080 w 5425440"/>
              <a:gd name="connsiteY4" fmla="*/ 285750 h 1085850"/>
              <a:gd name="connsiteX5" fmla="*/ 1965960 w 5425440"/>
              <a:gd name="connsiteY5" fmla="*/ 224790 h 1085850"/>
              <a:gd name="connsiteX6" fmla="*/ 2755900 w 5425440"/>
              <a:gd name="connsiteY6" fmla="*/ 49530 h 1085850"/>
              <a:gd name="connsiteX7" fmla="*/ 3787140 w 5425440"/>
              <a:gd name="connsiteY7" fmla="*/ 135890 h 1085850"/>
              <a:gd name="connsiteX8" fmla="*/ 5425440 w 5425440"/>
              <a:gd name="connsiteY8" fmla="*/ 956310 h 1085850"/>
              <a:gd name="connsiteX0" fmla="*/ 0 w 5425440"/>
              <a:gd name="connsiteY0" fmla="*/ 1085850 h 1085850"/>
              <a:gd name="connsiteX1" fmla="*/ 970280 w 5425440"/>
              <a:gd name="connsiteY1" fmla="*/ 600710 h 1085850"/>
              <a:gd name="connsiteX2" fmla="*/ 1666240 w 5425440"/>
              <a:gd name="connsiteY2" fmla="*/ 321310 h 1085850"/>
              <a:gd name="connsiteX3" fmla="*/ 1783080 w 5425440"/>
              <a:gd name="connsiteY3" fmla="*/ 285750 h 1085850"/>
              <a:gd name="connsiteX4" fmla="*/ 1965960 w 5425440"/>
              <a:gd name="connsiteY4" fmla="*/ 224790 h 1085850"/>
              <a:gd name="connsiteX5" fmla="*/ 2755900 w 5425440"/>
              <a:gd name="connsiteY5" fmla="*/ 49530 h 1085850"/>
              <a:gd name="connsiteX6" fmla="*/ 3787140 w 5425440"/>
              <a:gd name="connsiteY6" fmla="*/ 135890 h 1085850"/>
              <a:gd name="connsiteX7" fmla="*/ 5425440 w 5425440"/>
              <a:gd name="connsiteY7" fmla="*/ 956310 h 1085850"/>
              <a:gd name="connsiteX0" fmla="*/ 0 w 5425440"/>
              <a:gd name="connsiteY0" fmla="*/ 1085850 h 1085850"/>
              <a:gd name="connsiteX1" fmla="*/ 970280 w 5425440"/>
              <a:gd name="connsiteY1" fmla="*/ 600710 h 1085850"/>
              <a:gd name="connsiteX2" fmla="*/ 1666240 w 5425440"/>
              <a:gd name="connsiteY2" fmla="*/ 321310 h 1085850"/>
              <a:gd name="connsiteX3" fmla="*/ 1965960 w 5425440"/>
              <a:gd name="connsiteY3" fmla="*/ 224790 h 1085850"/>
              <a:gd name="connsiteX4" fmla="*/ 2755900 w 5425440"/>
              <a:gd name="connsiteY4" fmla="*/ 49530 h 1085850"/>
              <a:gd name="connsiteX5" fmla="*/ 3787140 w 5425440"/>
              <a:gd name="connsiteY5" fmla="*/ 135890 h 1085850"/>
              <a:gd name="connsiteX6" fmla="*/ 5425440 w 5425440"/>
              <a:gd name="connsiteY6" fmla="*/ 956310 h 1085850"/>
              <a:gd name="connsiteX0" fmla="*/ 0 w 5425440"/>
              <a:gd name="connsiteY0" fmla="*/ 1101090 h 1101090"/>
              <a:gd name="connsiteX1" fmla="*/ 970280 w 5425440"/>
              <a:gd name="connsiteY1" fmla="*/ 615950 h 1101090"/>
              <a:gd name="connsiteX2" fmla="*/ 1666240 w 5425440"/>
              <a:gd name="connsiteY2" fmla="*/ 336550 h 1101090"/>
              <a:gd name="connsiteX3" fmla="*/ 1965960 w 5425440"/>
              <a:gd name="connsiteY3" fmla="*/ 240030 h 1101090"/>
              <a:gd name="connsiteX4" fmla="*/ 2755900 w 5425440"/>
              <a:gd name="connsiteY4" fmla="*/ 64770 h 1101090"/>
              <a:gd name="connsiteX5" fmla="*/ 2794000 w 5425440"/>
              <a:gd name="connsiteY5" fmla="*/ 186691 h 1101090"/>
              <a:gd name="connsiteX6" fmla="*/ 3787140 w 5425440"/>
              <a:gd name="connsiteY6" fmla="*/ 151130 h 1101090"/>
              <a:gd name="connsiteX7" fmla="*/ 5425440 w 5425440"/>
              <a:gd name="connsiteY7" fmla="*/ 971550 h 1101090"/>
              <a:gd name="connsiteX0" fmla="*/ 0 w 5425440"/>
              <a:gd name="connsiteY0" fmla="*/ 1101090 h 1101090"/>
              <a:gd name="connsiteX1" fmla="*/ 970280 w 5425440"/>
              <a:gd name="connsiteY1" fmla="*/ 615950 h 1101090"/>
              <a:gd name="connsiteX2" fmla="*/ 1666240 w 5425440"/>
              <a:gd name="connsiteY2" fmla="*/ 336550 h 1101090"/>
              <a:gd name="connsiteX3" fmla="*/ 1965960 w 5425440"/>
              <a:gd name="connsiteY3" fmla="*/ 240030 h 1101090"/>
              <a:gd name="connsiteX4" fmla="*/ 2794000 w 5425440"/>
              <a:gd name="connsiteY4" fmla="*/ 186691 h 1101090"/>
              <a:gd name="connsiteX5" fmla="*/ 3787140 w 5425440"/>
              <a:gd name="connsiteY5" fmla="*/ 151130 h 1101090"/>
              <a:gd name="connsiteX6" fmla="*/ 5425440 w 5425440"/>
              <a:gd name="connsiteY6" fmla="*/ 971550 h 1101090"/>
              <a:gd name="connsiteX0" fmla="*/ 0 w 5425440"/>
              <a:gd name="connsiteY0" fmla="*/ 1017270 h 1017270"/>
              <a:gd name="connsiteX1" fmla="*/ 970280 w 5425440"/>
              <a:gd name="connsiteY1" fmla="*/ 532130 h 1017270"/>
              <a:gd name="connsiteX2" fmla="*/ 1666240 w 5425440"/>
              <a:gd name="connsiteY2" fmla="*/ 252730 h 1017270"/>
              <a:gd name="connsiteX3" fmla="*/ 1965960 w 5425440"/>
              <a:gd name="connsiteY3" fmla="*/ 156210 h 1017270"/>
              <a:gd name="connsiteX4" fmla="*/ 2794000 w 5425440"/>
              <a:gd name="connsiteY4" fmla="*/ 102871 h 1017270"/>
              <a:gd name="connsiteX5" fmla="*/ 3794760 w 5425440"/>
              <a:gd name="connsiteY5" fmla="*/ 151130 h 1017270"/>
              <a:gd name="connsiteX6" fmla="*/ 5425440 w 5425440"/>
              <a:gd name="connsiteY6" fmla="*/ 887730 h 1017270"/>
              <a:gd name="connsiteX0" fmla="*/ 0 w 5425440"/>
              <a:gd name="connsiteY0" fmla="*/ 1017270 h 1017270"/>
              <a:gd name="connsiteX1" fmla="*/ 970280 w 5425440"/>
              <a:gd name="connsiteY1" fmla="*/ 532130 h 1017270"/>
              <a:gd name="connsiteX2" fmla="*/ 1666240 w 5425440"/>
              <a:gd name="connsiteY2" fmla="*/ 252730 h 1017270"/>
              <a:gd name="connsiteX3" fmla="*/ 2794000 w 5425440"/>
              <a:gd name="connsiteY3" fmla="*/ 102871 h 1017270"/>
              <a:gd name="connsiteX4" fmla="*/ 3794760 w 5425440"/>
              <a:gd name="connsiteY4" fmla="*/ 151130 h 1017270"/>
              <a:gd name="connsiteX5" fmla="*/ 5425440 w 5425440"/>
              <a:gd name="connsiteY5" fmla="*/ 887730 h 1017270"/>
              <a:gd name="connsiteX0" fmla="*/ 0 w 5425440"/>
              <a:gd name="connsiteY0" fmla="*/ 1017270 h 1017270"/>
              <a:gd name="connsiteX1" fmla="*/ 970280 w 5425440"/>
              <a:gd name="connsiteY1" fmla="*/ 532130 h 1017270"/>
              <a:gd name="connsiteX2" fmla="*/ 2794000 w 5425440"/>
              <a:gd name="connsiteY2" fmla="*/ 102871 h 1017270"/>
              <a:gd name="connsiteX3" fmla="*/ 3794760 w 5425440"/>
              <a:gd name="connsiteY3" fmla="*/ 151130 h 1017270"/>
              <a:gd name="connsiteX4" fmla="*/ 5425440 w 5425440"/>
              <a:gd name="connsiteY4" fmla="*/ 887730 h 1017270"/>
              <a:gd name="connsiteX0" fmla="*/ 0 w 5425440"/>
              <a:gd name="connsiteY0" fmla="*/ 914399 h 914399"/>
              <a:gd name="connsiteX1" fmla="*/ 970280 w 5425440"/>
              <a:gd name="connsiteY1" fmla="*/ 429259 h 914399"/>
              <a:gd name="connsiteX2" fmla="*/ 2794000 w 5425440"/>
              <a:gd name="connsiteY2" fmla="*/ 0 h 914399"/>
              <a:gd name="connsiteX3" fmla="*/ 5425440 w 5425440"/>
              <a:gd name="connsiteY3" fmla="*/ 784859 h 914399"/>
              <a:gd name="connsiteX0" fmla="*/ 0 w 5425440"/>
              <a:gd name="connsiteY0" fmla="*/ 914399 h 914399"/>
              <a:gd name="connsiteX1" fmla="*/ 970280 w 5425440"/>
              <a:gd name="connsiteY1" fmla="*/ 429259 h 914399"/>
              <a:gd name="connsiteX2" fmla="*/ 2794000 w 5425440"/>
              <a:gd name="connsiteY2" fmla="*/ 0 h 914399"/>
              <a:gd name="connsiteX3" fmla="*/ 5425440 w 5425440"/>
              <a:gd name="connsiteY3" fmla="*/ 784859 h 914399"/>
              <a:gd name="connsiteX0" fmla="*/ 0 w 5425440"/>
              <a:gd name="connsiteY0" fmla="*/ 973666 h 973666"/>
              <a:gd name="connsiteX1" fmla="*/ 970280 w 5425440"/>
              <a:gd name="connsiteY1" fmla="*/ 488526 h 973666"/>
              <a:gd name="connsiteX2" fmla="*/ 2794000 w 5425440"/>
              <a:gd name="connsiteY2" fmla="*/ 59267 h 973666"/>
              <a:gd name="connsiteX3" fmla="*/ 5425440 w 5425440"/>
              <a:gd name="connsiteY3" fmla="*/ 844126 h 973666"/>
              <a:gd name="connsiteX0" fmla="*/ 0 w 5425440"/>
              <a:gd name="connsiteY0" fmla="*/ 973666 h 973666"/>
              <a:gd name="connsiteX1" fmla="*/ 970280 w 5425440"/>
              <a:gd name="connsiteY1" fmla="*/ 488526 h 973666"/>
              <a:gd name="connsiteX2" fmla="*/ 2794000 w 5425440"/>
              <a:gd name="connsiteY2" fmla="*/ 59267 h 973666"/>
              <a:gd name="connsiteX3" fmla="*/ 5425440 w 5425440"/>
              <a:gd name="connsiteY3" fmla="*/ 844126 h 973666"/>
              <a:gd name="connsiteX0" fmla="*/ 0 w 5425440"/>
              <a:gd name="connsiteY0" fmla="*/ 914399 h 914399"/>
              <a:gd name="connsiteX1" fmla="*/ 2794000 w 5425440"/>
              <a:gd name="connsiteY1" fmla="*/ 0 h 914399"/>
              <a:gd name="connsiteX2" fmla="*/ 5425440 w 5425440"/>
              <a:gd name="connsiteY2" fmla="*/ 784859 h 914399"/>
              <a:gd name="connsiteX0" fmla="*/ 0 w 5303520"/>
              <a:gd name="connsiteY0" fmla="*/ 975359 h 975359"/>
              <a:gd name="connsiteX1" fmla="*/ 2672080 w 5303520"/>
              <a:gd name="connsiteY1" fmla="*/ 0 h 975359"/>
              <a:gd name="connsiteX2" fmla="*/ 5303520 w 5303520"/>
              <a:gd name="connsiteY2" fmla="*/ 784859 h 975359"/>
              <a:gd name="connsiteX0" fmla="*/ 470747 w 5774267"/>
              <a:gd name="connsiteY0" fmla="*/ 975359 h 1061720"/>
              <a:gd name="connsiteX1" fmla="*/ 445347 w 5774267"/>
              <a:gd name="connsiteY1" fmla="*/ 899160 h 1061720"/>
              <a:gd name="connsiteX2" fmla="*/ 3142827 w 5774267"/>
              <a:gd name="connsiteY2" fmla="*/ 0 h 1061720"/>
              <a:gd name="connsiteX3" fmla="*/ 5774267 w 5774267"/>
              <a:gd name="connsiteY3" fmla="*/ 784859 h 1061720"/>
              <a:gd name="connsiteX0" fmla="*/ 0 w 5328920"/>
              <a:gd name="connsiteY0" fmla="*/ 899160 h 899160"/>
              <a:gd name="connsiteX1" fmla="*/ 2697480 w 5328920"/>
              <a:gd name="connsiteY1" fmla="*/ 0 h 899160"/>
              <a:gd name="connsiteX2" fmla="*/ 5328920 w 5328920"/>
              <a:gd name="connsiteY2" fmla="*/ 784859 h 899160"/>
              <a:gd name="connsiteX0" fmla="*/ 0 w 5328920"/>
              <a:gd name="connsiteY0" fmla="*/ 899160 h 980439"/>
              <a:gd name="connsiteX1" fmla="*/ 525780 w 5328920"/>
              <a:gd name="connsiteY1" fmla="*/ 830579 h 980439"/>
              <a:gd name="connsiteX2" fmla="*/ 2697480 w 5328920"/>
              <a:gd name="connsiteY2" fmla="*/ 0 h 980439"/>
              <a:gd name="connsiteX3" fmla="*/ 5328920 w 5328920"/>
              <a:gd name="connsiteY3" fmla="*/ 784859 h 980439"/>
              <a:gd name="connsiteX0" fmla="*/ 0 w 5328920"/>
              <a:gd name="connsiteY0" fmla="*/ 899160 h 899160"/>
              <a:gd name="connsiteX1" fmla="*/ 2697480 w 5328920"/>
              <a:gd name="connsiteY1" fmla="*/ 0 h 899160"/>
              <a:gd name="connsiteX2" fmla="*/ 5328920 w 5328920"/>
              <a:gd name="connsiteY2" fmla="*/ 784859 h 899160"/>
              <a:gd name="connsiteX0" fmla="*/ 0 w 5374640"/>
              <a:gd name="connsiteY0" fmla="*/ 967740 h 967740"/>
              <a:gd name="connsiteX1" fmla="*/ 2743200 w 5374640"/>
              <a:gd name="connsiteY1" fmla="*/ 0 h 967740"/>
              <a:gd name="connsiteX2" fmla="*/ 5374640 w 5374640"/>
              <a:gd name="connsiteY2" fmla="*/ 784859 h 967740"/>
              <a:gd name="connsiteX0" fmla="*/ 0 w 5374640"/>
              <a:gd name="connsiteY0" fmla="*/ 967740 h 967740"/>
              <a:gd name="connsiteX1" fmla="*/ 2743200 w 5374640"/>
              <a:gd name="connsiteY1" fmla="*/ 0 h 967740"/>
              <a:gd name="connsiteX2" fmla="*/ 5374640 w 5374640"/>
              <a:gd name="connsiteY2" fmla="*/ 784859 h 967740"/>
              <a:gd name="connsiteX0" fmla="*/ 676837 w 6051477"/>
              <a:gd name="connsiteY0" fmla="*/ 967740 h 967740"/>
              <a:gd name="connsiteX1" fmla="*/ 457200 w 6051477"/>
              <a:gd name="connsiteY1" fmla="*/ 374999 h 967740"/>
              <a:gd name="connsiteX2" fmla="*/ 3420037 w 6051477"/>
              <a:gd name="connsiteY2" fmla="*/ 0 h 967740"/>
              <a:gd name="connsiteX3" fmla="*/ 6051477 w 6051477"/>
              <a:gd name="connsiteY3" fmla="*/ 784859 h 967740"/>
              <a:gd name="connsiteX0" fmla="*/ 744666 w 6119306"/>
              <a:gd name="connsiteY0" fmla="*/ 967740 h 967740"/>
              <a:gd name="connsiteX1" fmla="*/ 337692 w 6119306"/>
              <a:gd name="connsiteY1" fmla="*/ 450604 h 967740"/>
              <a:gd name="connsiteX2" fmla="*/ 525029 w 6119306"/>
              <a:gd name="connsiteY2" fmla="*/ 374999 h 967740"/>
              <a:gd name="connsiteX3" fmla="*/ 3487866 w 6119306"/>
              <a:gd name="connsiteY3" fmla="*/ 0 h 967740"/>
              <a:gd name="connsiteX4" fmla="*/ 6119306 w 6119306"/>
              <a:gd name="connsiteY4" fmla="*/ 784859 h 967740"/>
              <a:gd name="connsiteX0" fmla="*/ 552322 w 5926962"/>
              <a:gd name="connsiteY0" fmla="*/ 1000502 h 1000502"/>
              <a:gd name="connsiteX1" fmla="*/ 145348 w 5926962"/>
              <a:gd name="connsiteY1" fmla="*/ 483366 h 1000502"/>
              <a:gd name="connsiteX2" fmla="*/ 1424409 w 5926962"/>
              <a:gd name="connsiteY2" fmla="*/ 75101 h 1000502"/>
              <a:gd name="connsiteX3" fmla="*/ 3295522 w 5926962"/>
              <a:gd name="connsiteY3" fmla="*/ 32762 h 1000502"/>
              <a:gd name="connsiteX4" fmla="*/ 5926962 w 5926962"/>
              <a:gd name="connsiteY4" fmla="*/ 817621 h 1000502"/>
              <a:gd name="connsiteX0" fmla="*/ 0 w 5374640"/>
              <a:gd name="connsiteY0" fmla="*/ 1000502 h 1000502"/>
              <a:gd name="connsiteX1" fmla="*/ 872087 w 5374640"/>
              <a:gd name="connsiteY1" fmla="*/ 75101 h 1000502"/>
              <a:gd name="connsiteX2" fmla="*/ 2743200 w 5374640"/>
              <a:gd name="connsiteY2" fmla="*/ 32762 h 1000502"/>
              <a:gd name="connsiteX3" fmla="*/ 5374640 w 5374640"/>
              <a:gd name="connsiteY3" fmla="*/ 817621 h 1000502"/>
              <a:gd name="connsiteX0" fmla="*/ 0 w 5639496"/>
              <a:gd name="connsiteY0" fmla="*/ 495463 h 817621"/>
              <a:gd name="connsiteX1" fmla="*/ 1136943 w 5639496"/>
              <a:gd name="connsiteY1" fmla="*/ 75101 h 817621"/>
              <a:gd name="connsiteX2" fmla="*/ 3008056 w 5639496"/>
              <a:gd name="connsiteY2" fmla="*/ 32762 h 817621"/>
              <a:gd name="connsiteX3" fmla="*/ 5639496 w 5639496"/>
              <a:gd name="connsiteY3" fmla="*/ 817621 h 817621"/>
              <a:gd name="connsiteX0" fmla="*/ 0 w 5639496"/>
              <a:gd name="connsiteY0" fmla="*/ 468245 h 790403"/>
              <a:gd name="connsiteX1" fmla="*/ 1782933 w 5639496"/>
              <a:gd name="connsiteY1" fmla="*/ 75101 h 790403"/>
              <a:gd name="connsiteX2" fmla="*/ 3008056 w 5639496"/>
              <a:gd name="connsiteY2" fmla="*/ 5544 h 790403"/>
              <a:gd name="connsiteX3" fmla="*/ 5639496 w 5639496"/>
              <a:gd name="connsiteY3" fmla="*/ 790403 h 790403"/>
              <a:gd name="connsiteX0" fmla="*/ 0 w 5639496"/>
              <a:gd name="connsiteY0" fmla="*/ 468245 h 790403"/>
              <a:gd name="connsiteX1" fmla="*/ 1782933 w 5639496"/>
              <a:gd name="connsiteY1" fmla="*/ 75101 h 790403"/>
              <a:gd name="connsiteX2" fmla="*/ 3008056 w 5639496"/>
              <a:gd name="connsiteY2" fmla="*/ 5544 h 790403"/>
              <a:gd name="connsiteX3" fmla="*/ 5639496 w 5639496"/>
              <a:gd name="connsiteY3" fmla="*/ 790403 h 790403"/>
              <a:gd name="connsiteX0" fmla="*/ 0 w 5639496"/>
              <a:gd name="connsiteY0" fmla="*/ 468245 h 790403"/>
              <a:gd name="connsiteX1" fmla="*/ 1782933 w 5639496"/>
              <a:gd name="connsiteY1" fmla="*/ 75101 h 790403"/>
              <a:gd name="connsiteX2" fmla="*/ 3725105 w 5639496"/>
              <a:gd name="connsiteY2" fmla="*/ 168850 h 790403"/>
              <a:gd name="connsiteX3" fmla="*/ 5639496 w 5639496"/>
              <a:gd name="connsiteY3" fmla="*/ 790403 h 790403"/>
              <a:gd name="connsiteX0" fmla="*/ 0 w 5684715"/>
              <a:gd name="connsiteY0" fmla="*/ 468245 h 1150281"/>
              <a:gd name="connsiteX1" fmla="*/ 1782933 w 5684715"/>
              <a:gd name="connsiteY1" fmla="*/ 75101 h 1150281"/>
              <a:gd name="connsiteX2" fmla="*/ 3725105 w 5684715"/>
              <a:gd name="connsiteY2" fmla="*/ 168850 h 1150281"/>
              <a:gd name="connsiteX3" fmla="*/ 5684715 w 5684715"/>
              <a:gd name="connsiteY3" fmla="*/ 1150281 h 1150281"/>
              <a:gd name="connsiteX0" fmla="*/ 0 w 5684715"/>
              <a:gd name="connsiteY0" fmla="*/ 468245 h 1150281"/>
              <a:gd name="connsiteX1" fmla="*/ 1782933 w 5684715"/>
              <a:gd name="connsiteY1" fmla="*/ 75101 h 1150281"/>
              <a:gd name="connsiteX2" fmla="*/ 3725105 w 5684715"/>
              <a:gd name="connsiteY2" fmla="*/ 168850 h 1150281"/>
              <a:gd name="connsiteX3" fmla="*/ 5684715 w 5684715"/>
              <a:gd name="connsiteY3" fmla="*/ 1150281 h 1150281"/>
              <a:gd name="connsiteX0" fmla="*/ 0 w 5684715"/>
              <a:gd name="connsiteY0" fmla="*/ 468245 h 1150281"/>
              <a:gd name="connsiteX1" fmla="*/ 1782933 w 5684715"/>
              <a:gd name="connsiteY1" fmla="*/ 75101 h 1150281"/>
              <a:gd name="connsiteX2" fmla="*/ 3725105 w 5684715"/>
              <a:gd name="connsiteY2" fmla="*/ 168850 h 1150281"/>
              <a:gd name="connsiteX3" fmla="*/ 5684715 w 5684715"/>
              <a:gd name="connsiteY3" fmla="*/ 1150281 h 1150281"/>
              <a:gd name="connsiteX0" fmla="*/ 0 w 5684715"/>
              <a:gd name="connsiteY0" fmla="*/ 468245 h 1150281"/>
              <a:gd name="connsiteX1" fmla="*/ 1782933 w 5684715"/>
              <a:gd name="connsiteY1" fmla="*/ 75101 h 1150281"/>
              <a:gd name="connsiteX2" fmla="*/ 3725105 w 5684715"/>
              <a:gd name="connsiteY2" fmla="*/ 168850 h 1150281"/>
              <a:gd name="connsiteX3" fmla="*/ 5684715 w 5684715"/>
              <a:gd name="connsiteY3" fmla="*/ 1150281 h 1150281"/>
              <a:gd name="connsiteX0" fmla="*/ 0 w 5684715"/>
              <a:gd name="connsiteY0" fmla="*/ 468245 h 1150281"/>
              <a:gd name="connsiteX1" fmla="*/ 1782933 w 5684715"/>
              <a:gd name="connsiteY1" fmla="*/ 75101 h 1150281"/>
              <a:gd name="connsiteX2" fmla="*/ 3725105 w 5684715"/>
              <a:gd name="connsiteY2" fmla="*/ 168850 h 1150281"/>
              <a:gd name="connsiteX3" fmla="*/ 5684715 w 5684715"/>
              <a:gd name="connsiteY3" fmla="*/ 1150281 h 1150281"/>
              <a:gd name="connsiteX0" fmla="*/ 0 w 5684715"/>
              <a:gd name="connsiteY0" fmla="*/ 411793 h 1093829"/>
              <a:gd name="connsiteX1" fmla="*/ 1782933 w 5684715"/>
              <a:gd name="connsiteY1" fmla="*/ 18649 h 1093829"/>
              <a:gd name="connsiteX2" fmla="*/ 3983501 w 5684715"/>
              <a:gd name="connsiteY2" fmla="*/ 299898 h 1093829"/>
              <a:gd name="connsiteX3" fmla="*/ 5684715 w 5684715"/>
              <a:gd name="connsiteY3" fmla="*/ 1093829 h 1093829"/>
              <a:gd name="connsiteX0" fmla="*/ 0 w 5684715"/>
              <a:gd name="connsiteY0" fmla="*/ 265890 h 947926"/>
              <a:gd name="connsiteX1" fmla="*/ 2784218 w 5684715"/>
              <a:gd name="connsiteY1" fmla="*/ 23956 h 947926"/>
              <a:gd name="connsiteX2" fmla="*/ 3983501 w 5684715"/>
              <a:gd name="connsiteY2" fmla="*/ 153995 h 947926"/>
              <a:gd name="connsiteX3" fmla="*/ 5684715 w 5684715"/>
              <a:gd name="connsiteY3" fmla="*/ 947926 h 947926"/>
              <a:gd name="connsiteX0" fmla="*/ 0 w 5684715"/>
              <a:gd name="connsiteY0" fmla="*/ 258903 h 940939"/>
              <a:gd name="connsiteX1" fmla="*/ 2784218 w 5684715"/>
              <a:gd name="connsiteY1" fmla="*/ 16969 h 940939"/>
              <a:gd name="connsiteX2" fmla="*/ 4345256 w 5684715"/>
              <a:gd name="connsiteY2" fmla="*/ 360717 h 940939"/>
              <a:gd name="connsiteX3" fmla="*/ 5684715 w 5684715"/>
              <a:gd name="connsiteY3" fmla="*/ 940939 h 940939"/>
              <a:gd name="connsiteX0" fmla="*/ 0 w 5684715"/>
              <a:gd name="connsiteY0" fmla="*/ 192792 h 874828"/>
              <a:gd name="connsiteX1" fmla="*/ 2827284 w 5684715"/>
              <a:gd name="connsiteY1" fmla="*/ 63761 h 874828"/>
              <a:gd name="connsiteX2" fmla="*/ 4345256 w 5684715"/>
              <a:gd name="connsiteY2" fmla="*/ 294606 h 874828"/>
              <a:gd name="connsiteX3" fmla="*/ 5684715 w 5684715"/>
              <a:gd name="connsiteY3" fmla="*/ 874828 h 874828"/>
            </a:gdLst>
            <a:ahLst/>
            <a:cxnLst>
              <a:cxn ang="0">
                <a:pos x="connsiteX0" y="connsiteY0"/>
              </a:cxn>
              <a:cxn ang="0">
                <a:pos x="connsiteX1" y="connsiteY1"/>
              </a:cxn>
              <a:cxn ang="0">
                <a:pos x="connsiteX2" y="connsiteY2"/>
              </a:cxn>
              <a:cxn ang="0">
                <a:pos x="connsiteX3" y="connsiteY3"/>
              </a:cxn>
            </a:cxnLst>
            <a:rect l="l" t="t" r="r" b="b"/>
            <a:pathLst>
              <a:path w="5684715" h="874828">
                <a:moveTo>
                  <a:pt x="0" y="192792"/>
                </a:moveTo>
                <a:cubicBezTo>
                  <a:pt x="181685" y="0"/>
                  <a:pt x="2103075" y="46792"/>
                  <a:pt x="2827284" y="63761"/>
                </a:cubicBezTo>
                <a:cubicBezTo>
                  <a:pt x="3551493" y="80730"/>
                  <a:pt x="3869018" y="159428"/>
                  <a:pt x="4345256" y="294606"/>
                </a:cubicBezTo>
                <a:cubicBezTo>
                  <a:pt x="4821494" y="429784"/>
                  <a:pt x="5394894" y="599421"/>
                  <a:pt x="5684715" y="874828"/>
                </a:cubicBezTo>
              </a:path>
            </a:pathLst>
          </a:custGeom>
          <a:ln w="28575">
            <a:solidFill>
              <a:schemeClr val="tx1">
                <a:lumMod val="75000"/>
                <a:lumOff val="25000"/>
              </a:schemeClr>
            </a:solidFill>
            <a:headEnd type="arrow"/>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dirty="0"/>
          </a:p>
        </p:txBody>
      </p:sp>
      <p:sp>
        <p:nvSpPr>
          <p:cNvPr id="20" name="TextBox 19"/>
          <p:cNvSpPr txBox="1"/>
          <p:nvPr/>
        </p:nvSpPr>
        <p:spPr>
          <a:xfrm>
            <a:off x="196770" y="1475489"/>
            <a:ext cx="2905607" cy="341735"/>
          </a:xfrm>
          <a:prstGeom prst="rect">
            <a:avLst/>
          </a:prstGeom>
          <a:noFill/>
        </p:spPr>
        <p:txBody>
          <a:bodyPr wrap="square" rtlCol="0">
            <a:spAutoFit/>
          </a:bodyPr>
          <a:lstStyle/>
          <a:p>
            <a:pPr marL="342900" indent="-342900">
              <a:buAutoNum type="arabicPeriod"/>
            </a:pPr>
            <a:r>
              <a:rPr lang="en-US" sz="1600" dirty="0" smtClean="0">
                <a:solidFill>
                  <a:schemeClr val="accent6">
                    <a:lumMod val="75000"/>
                  </a:schemeClr>
                </a:solidFill>
              </a:rPr>
              <a:t>Set up scheduled order</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7858" name="Picture 2" descr="C:\Users\qgl\AppData\Local\Temp\SNAGHTML226b6b54.PNG"/>
          <p:cNvPicPr>
            <a:picLocks noChangeAspect="1" noChangeArrowheads="1"/>
          </p:cNvPicPr>
          <p:nvPr/>
        </p:nvPicPr>
        <p:blipFill>
          <a:blip r:embed="rId3" cstate="print"/>
          <a:srcRect/>
          <a:stretch>
            <a:fillRect/>
          </a:stretch>
        </p:blipFill>
        <p:spPr bwMode="auto">
          <a:xfrm>
            <a:off x="511175" y="879157"/>
            <a:ext cx="8262082" cy="5430203"/>
          </a:xfrm>
          <a:prstGeom prst="rect">
            <a:avLst/>
          </a:prstGeom>
          <a:noFill/>
        </p:spPr>
      </p:pic>
      <p:sp>
        <p:nvSpPr>
          <p:cNvPr id="6" name="Rectangle 2"/>
          <p:cNvSpPr>
            <a:spLocks noGrp="1" noChangeArrowheads="1"/>
          </p:cNvSpPr>
          <p:nvPr>
            <p:ph type="title"/>
          </p:nvPr>
        </p:nvSpPr>
        <p:spPr>
          <a:xfrm>
            <a:off x="457200" y="182880"/>
            <a:ext cx="8229600" cy="708730"/>
          </a:xfrm>
        </p:spPr>
        <p:txBody>
          <a:bodyPr>
            <a:noAutofit/>
          </a:bodyPr>
          <a:lstStyle/>
          <a:p>
            <a:pPr eaLnBrk="1" hangingPunct="1"/>
            <a:r>
              <a:rPr lang="en-US" altLang="zh-CN" dirty="0" smtClean="0"/>
              <a:t>Customer Schedules Process Map</a:t>
            </a:r>
            <a:endParaRPr lang="en-US" dirty="0" smtClean="0"/>
          </a:p>
        </p:txBody>
      </p:sp>
      <p:sp>
        <p:nvSpPr>
          <p:cNvPr id="7" name="Oval 6"/>
          <p:cNvSpPr/>
          <p:nvPr/>
        </p:nvSpPr>
        <p:spPr>
          <a:xfrm>
            <a:off x="4104640" y="5547360"/>
            <a:ext cx="1076960" cy="650240"/>
          </a:xfrm>
          <a:prstGeom prst="ellipse">
            <a:avLst/>
          </a:prstGeom>
          <a:noFill/>
          <a:ln w="3810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Rectangle 9"/>
          <p:cNvSpPr/>
          <p:nvPr/>
        </p:nvSpPr>
        <p:spPr>
          <a:xfrm>
            <a:off x="2976880" y="3921760"/>
            <a:ext cx="5720080" cy="782320"/>
          </a:xfrm>
          <a:prstGeom prst="rect">
            <a:avLst/>
          </a:prstGeom>
          <a:noFill/>
          <a:ln w="38100">
            <a:solidFill>
              <a:srgbClr val="0070C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Rounded Rectangular Callout 13"/>
          <p:cNvSpPr/>
          <p:nvPr/>
        </p:nvSpPr>
        <p:spPr>
          <a:xfrm>
            <a:off x="170148" y="4926828"/>
            <a:ext cx="2956560" cy="1137920"/>
          </a:xfrm>
          <a:prstGeom prst="wedgeRoundRectCallout">
            <a:avLst>
              <a:gd name="adj1" fmla="val 19155"/>
              <a:gd name="adj2" fmla="val -90209"/>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90000"/>
                    <a:lumOff val="10000"/>
                  </a:schemeClr>
                </a:solidFill>
              </a:rPr>
              <a:t>Leading to the menu collection of Process Schedule Orders</a:t>
            </a:r>
            <a:endParaRPr lang="en-US" sz="1800" dirty="0">
              <a:solidFill>
                <a:schemeClr val="tx1">
                  <a:lumMod val="90000"/>
                  <a:lumOff val="10000"/>
                </a:schemeClr>
              </a:solidFill>
            </a:endParaRPr>
          </a:p>
        </p:txBody>
      </p:sp>
      <p:cxnSp>
        <p:nvCxnSpPr>
          <p:cNvPr id="11" name="Shape 10"/>
          <p:cNvCxnSpPr>
            <a:stCxn id="7" idx="2"/>
          </p:cNvCxnSpPr>
          <p:nvPr/>
        </p:nvCxnSpPr>
        <p:spPr>
          <a:xfrm rot="10800000">
            <a:off x="3423920" y="4714240"/>
            <a:ext cx="680720" cy="1158240"/>
          </a:xfrm>
          <a:prstGeom prst="bentConnector2">
            <a:avLst/>
          </a:prstGeom>
          <a:ln w="38100">
            <a:solidFill>
              <a:srgbClr val="0070C0"/>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830544" y="1087837"/>
            <a:ext cx="7805455" cy="5241548"/>
            <a:chOff x="830545" y="1087837"/>
            <a:chExt cx="7254240" cy="5241548"/>
          </a:xfrm>
        </p:grpSpPr>
        <p:sp>
          <p:nvSpPr>
            <p:cNvPr id="19" name="Freeform 18"/>
            <p:cNvSpPr/>
            <p:nvPr/>
          </p:nvSpPr>
          <p:spPr>
            <a:xfrm>
              <a:off x="830545" y="1087837"/>
              <a:ext cx="1328881" cy="1898402"/>
            </a:xfrm>
            <a:custGeom>
              <a:avLst/>
              <a:gdLst>
                <a:gd name="connsiteX0" fmla="*/ 0 w 1898401"/>
                <a:gd name="connsiteY0" fmla="*/ 0 h 1328881"/>
                <a:gd name="connsiteX1" fmla="*/ 1233961 w 1898401"/>
                <a:gd name="connsiteY1" fmla="*/ 0 h 1328881"/>
                <a:gd name="connsiteX2" fmla="*/ 1898401 w 1898401"/>
                <a:gd name="connsiteY2" fmla="*/ 664441 h 1328881"/>
                <a:gd name="connsiteX3" fmla="*/ 1233961 w 1898401"/>
                <a:gd name="connsiteY3" fmla="*/ 1328881 h 1328881"/>
                <a:gd name="connsiteX4" fmla="*/ 0 w 1898401"/>
                <a:gd name="connsiteY4" fmla="*/ 1328881 h 1328881"/>
                <a:gd name="connsiteX5" fmla="*/ 664441 w 1898401"/>
                <a:gd name="connsiteY5" fmla="*/ 664441 h 1328881"/>
                <a:gd name="connsiteX6" fmla="*/ 0 w 1898401"/>
                <a:gd name="connsiteY6" fmla="*/ 0 h 1328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8401" h="1328881">
                  <a:moveTo>
                    <a:pt x="1898401" y="0"/>
                  </a:moveTo>
                  <a:lnTo>
                    <a:pt x="1898401" y="863773"/>
                  </a:lnTo>
                  <a:lnTo>
                    <a:pt x="949200" y="1328881"/>
                  </a:lnTo>
                  <a:lnTo>
                    <a:pt x="0" y="863773"/>
                  </a:lnTo>
                  <a:lnTo>
                    <a:pt x="0" y="0"/>
                  </a:lnTo>
                  <a:lnTo>
                    <a:pt x="949200" y="465109"/>
                  </a:lnTo>
                  <a:lnTo>
                    <a:pt x="1898401"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91" tIns="673332" rIns="8889" bIns="673330" numCol="1" spcCol="1270" anchor="ctr" anchorCtr="0">
              <a:noAutofit/>
            </a:bodyPr>
            <a:lstStyle/>
            <a:p>
              <a:pPr lvl="0" algn="ctr" defTabSz="622300">
                <a:lnSpc>
                  <a:spcPct val="90000"/>
                </a:lnSpc>
                <a:spcBef>
                  <a:spcPct val="0"/>
                </a:spcBef>
                <a:spcAft>
                  <a:spcPct val="35000"/>
                </a:spcAft>
              </a:pPr>
              <a:r>
                <a:rPr lang="en-US" sz="1400" b="1" kern="1200" dirty="0" smtClean="0"/>
                <a:t>Set Scheduling Data</a:t>
              </a:r>
              <a:endParaRPr lang="en-US" sz="1400" b="1" kern="1200" dirty="0"/>
            </a:p>
          </p:txBody>
        </p:sp>
        <p:sp>
          <p:nvSpPr>
            <p:cNvPr id="20" name="Freeform 19"/>
            <p:cNvSpPr/>
            <p:nvPr/>
          </p:nvSpPr>
          <p:spPr>
            <a:xfrm>
              <a:off x="2159425" y="1087838"/>
              <a:ext cx="5925359" cy="1234610"/>
            </a:xfrm>
            <a:custGeom>
              <a:avLst/>
              <a:gdLst>
                <a:gd name="connsiteX0" fmla="*/ 205772 w 1234609"/>
                <a:gd name="connsiteY0" fmla="*/ 0 h 5925358"/>
                <a:gd name="connsiteX1" fmla="*/ 1028837 w 1234609"/>
                <a:gd name="connsiteY1" fmla="*/ 0 h 5925358"/>
                <a:gd name="connsiteX2" fmla="*/ 1174340 w 1234609"/>
                <a:gd name="connsiteY2" fmla="*/ 60269 h 5925358"/>
                <a:gd name="connsiteX3" fmla="*/ 1234609 w 1234609"/>
                <a:gd name="connsiteY3" fmla="*/ 205772 h 5925358"/>
                <a:gd name="connsiteX4" fmla="*/ 1234609 w 1234609"/>
                <a:gd name="connsiteY4" fmla="*/ 5925358 h 5925358"/>
                <a:gd name="connsiteX5" fmla="*/ 1234609 w 1234609"/>
                <a:gd name="connsiteY5" fmla="*/ 5925358 h 5925358"/>
                <a:gd name="connsiteX6" fmla="*/ 1234609 w 1234609"/>
                <a:gd name="connsiteY6" fmla="*/ 5925358 h 5925358"/>
                <a:gd name="connsiteX7" fmla="*/ 0 w 1234609"/>
                <a:gd name="connsiteY7" fmla="*/ 5925358 h 5925358"/>
                <a:gd name="connsiteX8" fmla="*/ 0 w 1234609"/>
                <a:gd name="connsiteY8" fmla="*/ 5925358 h 5925358"/>
                <a:gd name="connsiteX9" fmla="*/ 0 w 1234609"/>
                <a:gd name="connsiteY9" fmla="*/ 5925358 h 5925358"/>
                <a:gd name="connsiteX10" fmla="*/ 0 w 1234609"/>
                <a:gd name="connsiteY10" fmla="*/ 205772 h 5925358"/>
                <a:gd name="connsiteX11" fmla="*/ 60269 w 1234609"/>
                <a:gd name="connsiteY11" fmla="*/ 60269 h 5925358"/>
                <a:gd name="connsiteX12" fmla="*/ 205772 w 1234609"/>
                <a:gd name="connsiteY12" fmla="*/ 0 h 5925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4609" h="5925358">
                  <a:moveTo>
                    <a:pt x="1234609" y="987580"/>
                  </a:moveTo>
                  <a:lnTo>
                    <a:pt x="1234609" y="4937778"/>
                  </a:lnTo>
                  <a:cubicBezTo>
                    <a:pt x="1234609" y="5199699"/>
                    <a:pt x="1230092" y="5450894"/>
                    <a:pt x="1222051" y="5636102"/>
                  </a:cubicBezTo>
                  <a:cubicBezTo>
                    <a:pt x="1214011" y="5821310"/>
                    <a:pt x="1203105" y="5925356"/>
                    <a:pt x="1191734" y="5925356"/>
                  </a:cubicBezTo>
                  <a:lnTo>
                    <a:pt x="0" y="5925356"/>
                  </a:lnTo>
                  <a:lnTo>
                    <a:pt x="0" y="5925356"/>
                  </a:lnTo>
                  <a:lnTo>
                    <a:pt x="0" y="5925356"/>
                  </a:lnTo>
                  <a:lnTo>
                    <a:pt x="0" y="2"/>
                  </a:lnTo>
                  <a:lnTo>
                    <a:pt x="0" y="2"/>
                  </a:lnTo>
                  <a:lnTo>
                    <a:pt x="0" y="2"/>
                  </a:lnTo>
                  <a:lnTo>
                    <a:pt x="1191734" y="2"/>
                  </a:lnTo>
                  <a:cubicBezTo>
                    <a:pt x="1203105" y="2"/>
                    <a:pt x="1214011" y="104053"/>
                    <a:pt x="1222051" y="289256"/>
                  </a:cubicBezTo>
                  <a:cubicBezTo>
                    <a:pt x="1230092" y="474464"/>
                    <a:pt x="1234609" y="725659"/>
                    <a:pt x="1234609" y="987580"/>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8017" tIns="71699" rIns="71699" bIns="71700" numCol="1" spcCol="1270" anchor="ctr" anchorCtr="0">
              <a:noAutofit/>
            </a:bodyPr>
            <a:lstStyle/>
            <a:p>
              <a:pPr marL="171450" lvl="1" indent="-171450" algn="l" defTabSz="800100">
                <a:lnSpc>
                  <a:spcPct val="90000"/>
                </a:lnSpc>
                <a:spcBef>
                  <a:spcPct val="0"/>
                </a:spcBef>
                <a:spcAft>
                  <a:spcPct val="15000"/>
                </a:spcAft>
                <a:buChar char="••"/>
              </a:pPr>
              <a:r>
                <a:rPr lang="en-US" sz="1800" b="1" kern="1200" dirty="0" smtClean="0"/>
                <a:t>Set control parameters</a:t>
              </a:r>
              <a:endParaRPr lang="en-US" sz="1800" b="1" kern="1200" dirty="0"/>
            </a:p>
            <a:p>
              <a:pPr marL="171450" lvl="1" indent="-171450" algn="l" defTabSz="800100">
                <a:lnSpc>
                  <a:spcPct val="90000"/>
                </a:lnSpc>
                <a:spcBef>
                  <a:spcPct val="0"/>
                </a:spcBef>
                <a:spcAft>
                  <a:spcPct val="15000"/>
                </a:spcAft>
                <a:buChar char="••"/>
              </a:pPr>
              <a:r>
                <a:rPr lang="en-US" sz="1800" b="1" kern="1200" dirty="0" smtClean="0"/>
                <a:t>Create the customer scheduled order</a:t>
              </a:r>
            </a:p>
          </p:txBody>
        </p:sp>
        <p:sp>
          <p:nvSpPr>
            <p:cNvPr id="21" name="Freeform 20"/>
            <p:cNvSpPr/>
            <p:nvPr/>
          </p:nvSpPr>
          <p:spPr>
            <a:xfrm>
              <a:off x="830545" y="2795224"/>
              <a:ext cx="1328881" cy="1898401"/>
            </a:xfrm>
            <a:custGeom>
              <a:avLst/>
              <a:gdLst>
                <a:gd name="connsiteX0" fmla="*/ 0 w 1898401"/>
                <a:gd name="connsiteY0" fmla="*/ 0 h 1328881"/>
                <a:gd name="connsiteX1" fmla="*/ 1233961 w 1898401"/>
                <a:gd name="connsiteY1" fmla="*/ 0 h 1328881"/>
                <a:gd name="connsiteX2" fmla="*/ 1898401 w 1898401"/>
                <a:gd name="connsiteY2" fmla="*/ 664441 h 1328881"/>
                <a:gd name="connsiteX3" fmla="*/ 1233961 w 1898401"/>
                <a:gd name="connsiteY3" fmla="*/ 1328881 h 1328881"/>
                <a:gd name="connsiteX4" fmla="*/ 0 w 1898401"/>
                <a:gd name="connsiteY4" fmla="*/ 1328881 h 1328881"/>
                <a:gd name="connsiteX5" fmla="*/ 664441 w 1898401"/>
                <a:gd name="connsiteY5" fmla="*/ 664441 h 1328881"/>
                <a:gd name="connsiteX6" fmla="*/ 0 w 1898401"/>
                <a:gd name="connsiteY6" fmla="*/ 0 h 1328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8401" h="1328881">
                  <a:moveTo>
                    <a:pt x="1898401" y="0"/>
                  </a:moveTo>
                  <a:lnTo>
                    <a:pt x="1898401" y="863773"/>
                  </a:lnTo>
                  <a:lnTo>
                    <a:pt x="949200" y="1328881"/>
                  </a:lnTo>
                  <a:lnTo>
                    <a:pt x="0" y="863773"/>
                  </a:lnTo>
                  <a:lnTo>
                    <a:pt x="0" y="0"/>
                  </a:lnTo>
                  <a:lnTo>
                    <a:pt x="949200" y="465109"/>
                  </a:lnTo>
                  <a:lnTo>
                    <a:pt x="1898401"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91" tIns="673331" rIns="8889" bIns="673330" numCol="1" spcCol="1270" anchor="ctr" anchorCtr="0">
              <a:noAutofit/>
            </a:bodyPr>
            <a:lstStyle/>
            <a:p>
              <a:pPr lvl="0" algn="ctr" defTabSz="622300">
                <a:lnSpc>
                  <a:spcPct val="90000"/>
                </a:lnSpc>
                <a:spcBef>
                  <a:spcPct val="0"/>
                </a:spcBef>
                <a:spcAft>
                  <a:spcPct val="35000"/>
                </a:spcAft>
              </a:pPr>
              <a:r>
                <a:rPr lang="en-US" sz="1400" b="1" kern="1200" dirty="0" smtClean="0"/>
                <a:t>Process Customer Schedules</a:t>
              </a:r>
              <a:endParaRPr lang="en-US" sz="1400" kern="1200" dirty="0"/>
            </a:p>
          </p:txBody>
        </p:sp>
        <p:sp>
          <p:nvSpPr>
            <p:cNvPr id="22" name="Freeform 21"/>
            <p:cNvSpPr/>
            <p:nvPr/>
          </p:nvSpPr>
          <p:spPr>
            <a:xfrm>
              <a:off x="2159426" y="2795224"/>
              <a:ext cx="5925359" cy="1233962"/>
            </a:xfrm>
            <a:custGeom>
              <a:avLst/>
              <a:gdLst>
                <a:gd name="connsiteX0" fmla="*/ 205664 w 1233961"/>
                <a:gd name="connsiteY0" fmla="*/ 0 h 5925358"/>
                <a:gd name="connsiteX1" fmla="*/ 1028297 w 1233961"/>
                <a:gd name="connsiteY1" fmla="*/ 0 h 5925358"/>
                <a:gd name="connsiteX2" fmla="*/ 1173723 w 1233961"/>
                <a:gd name="connsiteY2" fmla="*/ 60238 h 5925358"/>
                <a:gd name="connsiteX3" fmla="*/ 1233960 w 1233961"/>
                <a:gd name="connsiteY3" fmla="*/ 205665 h 5925358"/>
                <a:gd name="connsiteX4" fmla="*/ 1233961 w 1233961"/>
                <a:gd name="connsiteY4" fmla="*/ 5925358 h 5925358"/>
                <a:gd name="connsiteX5" fmla="*/ 1233961 w 1233961"/>
                <a:gd name="connsiteY5" fmla="*/ 5925358 h 5925358"/>
                <a:gd name="connsiteX6" fmla="*/ 1233961 w 1233961"/>
                <a:gd name="connsiteY6" fmla="*/ 5925358 h 5925358"/>
                <a:gd name="connsiteX7" fmla="*/ 0 w 1233961"/>
                <a:gd name="connsiteY7" fmla="*/ 5925358 h 5925358"/>
                <a:gd name="connsiteX8" fmla="*/ 0 w 1233961"/>
                <a:gd name="connsiteY8" fmla="*/ 5925358 h 5925358"/>
                <a:gd name="connsiteX9" fmla="*/ 0 w 1233961"/>
                <a:gd name="connsiteY9" fmla="*/ 5925358 h 5925358"/>
                <a:gd name="connsiteX10" fmla="*/ 0 w 1233961"/>
                <a:gd name="connsiteY10" fmla="*/ 205664 h 5925358"/>
                <a:gd name="connsiteX11" fmla="*/ 60238 w 1233961"/>
                <a:gd name="connsiteY11" fmla="*/ 60238 h 5925358"/>
                <a:gd name="connsiteX12" fmla="*/ 205665 w 1233961"/>
                <a:gd name="connsiteY12" fmla="*/ 1 h 5925358"/>
                <a:gd name="connsiteX13" fmla="*/ 205664 w 1233961"/>
                <a:gd name="connsiteY13" fmla="*/ 0 h 5925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3961" h="5925358">
                  <a:moveTo>
                    <a:pt x="1233961" y="987580"/>
                  </a:moveTo>
                  <a:lnTo>
                    <a:pt x="1233961" y="4937778"/>
                  </a:lnTo>
                  <a:cubicBezTo>
                    <a:pt x="1233961" y="5199703"/>
                    <a:pt x="1229449" y="5450895"/>
                    <a:pt x="1221416" y="5636099"/>
                  </a:cubicBezTo>
                  <a:cubicBezTo>
                    <a:pt x="1213384" y="5821303"/>
                    <a:pt x="1202490" y="5925351"/>
                    <a:pt x="1191131" y="5925351"/>
                  </a:cubicBezTo>
                  <a:cubicBezTo>
                    <a:pt x="794087" y="5925351"/>
                    <a:pt x="397044" y="5925356"/>
                    <a:pt x="0" y="5925356"/>
                  </a:cubicBezTo>
                  <a:lnTo>
                    <a:pt x="0" y="5925356"/>
                  </a:lnTo>
                  <a:lnTo>
                    <a:pt x="0" y="5925356"/>
                  </a:lnTo>
                  <a:lnTo>
                    <a:pt x="0" y="2"/>
                  </a:lnTo>
                  <a:lnTo>
                    <a:pt x="0" y="2"/>
                  </a:lnTo>
                  <a:lnTo>
                    <a:pt x="0" y="2"/>
                  </a:lnTo>
                  <a:lnTo>
                    <a:pt x="1191131" y="2"/>
                  </a:lnTo>
                  <a:cubicBezTo>
                    <a:pt x="1202490" y="2"/>
                    <a:pt x="1213384" y="104050"/>
                    <a:pt x="1221416" y="289259"/>
                  </a:cubicBezTo>
                  <a:cubicBezTo>
                    <a:pt x="1229448" y="474468"/>
                    <a:pt x="1233961" y="725660"/>
                    <a:pt x="1233961" y="987584"/>
                  </a:cubicBezTo>
                  <a:lnTo>
                    <a:pt x="1233961" y="987580"/>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8017" tIns="71667" rIns="71667" bIns="71668" numCol="1" spcCol="1270" anchor="ctr" anchorCtr="0">
              <a:noAutofit/>
            </a:bodyPr>
            <a:lstStyle/>
            <a:p>
              <a:pPr marL="171450" lvl="1" indent="-171450" defTabSz="800100">
                <a:lnSpc>
                  <a:spcPct val="90000"/>
                </a:lnSpc>
                <a:spcAft>
                  <a:spcPct val="15000"/>
                </a:spcAft>
                <a:buChar char="••"/>
              </a:pPr>
              <a:r>
                <a:rPr lang="en-US" sz="1800" b="0" dirty="0" smtClean="0"/>
                <a:t>Maintain the customer planning/shipping schedule</a:t>
              </a:r>
            </a:p>
            <a:p>
              <a:pPr marL="171450" lvl="1" indent="-171450" defTabSz="800100">
                <a:lnSpc>
                  <a:spcPct val="90000"/>
                </a:lnSpc>
                <a:spcAft>
                  <a:spcPct val="15000"/>
                </a:spcAft>
                <a:buChar char="••"/>
              </a:pPr>
              <a:r>
                <a:rPr lang="en-US" sz="1800" b="0" dirty="0" smtClean="0"/>
                <a:t>Generate the required ship schedule (RSS)</a:t>
              </a:r>
            </a:p>
          </p:txBody>
        </p:sp>
        <p:sp>
          <p:nvSpPr>
            <p:cNvPr id="23" name="Freeform 22"/>
            <p:cNvSpPr/>
            <p:nvPr/>
          </p:nvSpPr>
          <p:spPr>
            <a:xfrm>
              <a:off x="830545" y="4430984"/>
              <a:ext cx="1328881" cy="1898401"/>
            </a:xfrm>
            <a:custGeom>
              <a:avLst/>
              <a:gdLst>
                <a:gd name="connsiteX0" fmla="*/ 0 w 1898401"/>
                <a:gd name="connsiteY0" fmla="*/ 0 h 1328881"/>
                <a:gd name="connsiteX1" fmla="*/ 1233961 w 1898401"/>
                <a:gd name="connsiteY1" fmla="*/ 0 h 1328881"/>
                <a:gd name="connsiteX2" fmla="*/ 1898401 w 1898401"/>
                <a:gd name="connsiteY2" fmla="*/ 664441 h 1328881"/>
                <a:gd name="connsiteX3" fmla="*/ 1233961 w 1898401"/>
                <a:gd name="connsiteY3" fmla="*/ 1328881 h 1328881"/>
                <a:gd name="connsiteX4" fmla="*/ 0 w 1898401"/>
                <a:gd name="connsiteY4" fmla="*/ 1328881 h 1328881"/>
                <a:gd name="connsiteX5" fmla="*/ 664441 w 1898401"/>
                <a:gd name="connsiteY5" fmla="*/ 664441 h 1328881"/>
                <a:gd name="connsiteX6" fmla="*/ 0 w 1898401"/>
                <a:gd name="connsiteY6" fmla="*/ 0 h 1328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8401" h="1328881">
                  <a:moveTo>
                    <a:pt x="1898401" y="0"/>
                  </a:moveTo>
                  <a:lnTo>
                    <a:pt x="1898401" y="863773"/>
                  </a:lnTo>
                  <a:lnTo>
                    <a:pt x="949200" y="1328881"/>
                  </a:lnTo>
                  <a:lnTo>
                    <a:pt x="0" y="863773"/>
                  </a:lnTo>
                  <a:lnTo>
                    <a:pt x="0" y="0"/>
                  </a:lnTo>
                  <a:lnTo>
                    <a:pt x="949200" y="465109"/>
                  </a:lnTo>
                  <a:lnTo>
                    <a:pt x="1898401"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91" tIns="673331" rIns="8889" bIns="673330" numCol="1" spcCol="1270" anchor="ctr" anchorCtr="0">
              <a:noAutofit/>
            </a:bodyPr>
            <a:lstStyle/>
            <a:p>
              <a:pPr lvl="0" algn="ctr" defTabSz="622300">
                <a:lnSpc>
                  <a:spcPct val="90000"/>
                </a:lnSpc>
                <a:spcBef>
                  <a:spcPct val="0"/>
                </a:spcBef>
                <a:spcAft>
                  <a:spcPct val="35000"/>
                </a:spcAft>
              </a:pPr>
              <a:r>
                <a:rPr lang="en-US" sz="1400" b="1" kern="1200" dirty="0" smtClean="0"/>
                <a:t>Process Shipments</a:t>
              </a:r>
              <a:endParaRPr lang="en-US" sz="1400" kern="1200" dirty="0"/>
            </a:p>
          </p:txBody>
        </p:sp>
        <p:sp>
          <p:nvSpPr>
            <p:cNvPr id="24" name="Freeform 23"/>
            <p:cNvSpPr/>
            <p:nvPr/>
          </p:nvSpPr>
          <p:spPr>
            <a:xfrm>
              <a:off x="2159426" y="4430984"/>
              <a:ext cx="5925359" cy="1233962"/>
            </a:xfrm>
            <a:custGeom>
              <a:avLst/>
              <a:gdLst>
                <a:gd name="connsiteX0" fmla="*/ 205664 w 1233961"/>
                <a:gd name="connsiteY0" fmla="*/ 0 h 5925358"/>
                <a:gd name="connsiteX1" fmla="*/ 1028297 w 1233961"/>
                <a:gd name="connsiteY1" fmla="*/ 0 h 5925358"/>
                <a:gd name="connsiteX2" fmla="*/ 1173723 w 1233961"/>
                <a:gd name="connsiteY2" fmla="*/ 60238 h 5925358"/>
                <a:gd name="connsiteX3" fmla="*/ 1233960 w 1233961"/>
                <a:gd name="connsiteY3" fmla="*/ 205665 h 5925358"/>
                <a:gd name="connsiteX4" fmla="*/ 1233961 w 1233961"/>
                <a:gd name="connsiteY4" fmla="*/ 5925358 h 5925358"/>
                <a:gd name="connsiteX5" fmla="*/ 1233961 w 1233961"/>
                <a:gd name="connsiteY5" fmla="*/ 5925358 h 5925358"/>
                <a:gd name="connsiteX6" fmla="*/ 1233961 w 1233961"/>
                <a:gd name="connsiteY6" fmla="*/ 5925358 h 5925358"/>
                <a:gd name="connsiteX7" fmla="*/ 0 w 1233961"/>
                <a:gd name="connsiteY7" fmla="*/ 5925358 h 5925358"/>
                <a:gd name="connsiteX8" fmla="*/ 0 w 1233961"/>
                <a:gd name="connsiteY8" fmla="*/ 5925358 h 5925358"/>
                <a:gd name="connsiteX9" fmla="*/ 0 w 1233961"/>
                <a:gd name="connsiteY9" fmla="*/ 5925358 h 5925358"/>
                <a:gd name="connsiteX10" fmla="*/ 0 w 1233961"/>
                <a:gd name="connsiteY10" fmla="*/ 205664 h 5925358"/>
                <a:gd name="connsiteX11" fmla="*/ 60238 w 1233961"/>
                <a:gd name="connsiteY11" fmla="*/ 60238 h 5925358"/>
                <a:gd name="connsiteX12" fmla="*/ 205665 w 1233961"/>
                <a:gd name="connsiteY12" fmla="*/ 1 h 5925358"/>
                <a:gd name="connsiteX13" fmla="*/ 205664 w 1233961"/>
                <a:gd name="connsiteY13" fmla="*/ 0 h 5925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3961" h="5925358">
                  <a:moveTo>
                    <a:pt x="1233961" y="987580"/>
                  </a:moveTo>
                  <a:lnTo>
                    <a:pt x="1233961" y="4937778"/>
                  </a:lnTo>
                  <a:cubicBezTo>
                    <a:pt x="1233961" y="5199703"/>
                    <a:pt x="1229449" y="5450895"/>
                    <a:pt x="1221416" y="5636099"/>
                  </a:cubicBezTo>
                  <a:cubicBezTo>
                    <a:pt x="1213384" y="5821303"/>
                    <a:pt x="1202490" y="5925351"/>
                    <a:pt x="1191131" y="5925351"/>
                  </a:cubicBezTo>
                  <a:cubicBezTo>
                    <a:pt x="794087" y="5925351"/>
                    <a:pt x="397044" y="5925356"/>
                    <a:pt x="0" y="5925356"/>
                  </a:cubicBezTo>
                  <a:lnTo>
                    <a:pt x="0" y="5925356"/>
                  </a:lnTo>
                  <a:lnTo>
                    <a:pt x="0" y="5925356"/>
                  </a:lnTo>
                  <a:lnTo>
                    <a:pt x="0" y="2"/>
                  </a:lnTo>
                  <a:lnTo>
                    <a:pt x="0" y="2"/>
                  </a:lnTo>
                  <a:lnTo>
                    <a:pt x="0" y="2"/>
                  </a:lnTo>
                  <a:lnTo>
                    <a:pt x="1191131" y="2"/>
                  </a:lnTo>
                  <a:cubicBezTo>
                    <a:pt x="1202490" y="2"/>
                    <a:pt x="1213384" y="104050"/>
                    <a:pt x="1221416" y="289259"/>
                  </a:cubicBezTo>
                  <a:cubicBezTo>
                    <a:pt x="1229448" y="474468"/>
                    <a:pt x="1233961" y="725660"/>
                    <a:pt x="1233961" y="987584"/>
                  </a:cubicBezTo>
                  <a:lnTo>
                    <a:pt x="1233961" y="987580"/>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8017" tIns="71667" rIns="71667" bIns="71668" numCol="1" spcCol="1270" anchor="ctr" anchorCtr="0">
              <a:noAutofit/>
            </a:bodyPr>
            <a:lstStyle/>
            <a:p>
              <a:pPr marL="171450" lvl="1" indent="-171450" algn="l" defTabSz="800100">
                <a:lnSpc>
                  <a:spcPct val="90000"/>
                </a:lnSpc>
                <a:spcBef>
                  <a:spcPct val="0"/>
                </a:spcBef>
                <a:spcAft>
                  <a:spcPct val="15000"/>
                </a:spcAft>
                <a:buChar char="••"/>
              </a:pPr>
              <a:r>
                <a:rPr lang="en-US" sz="1800" b="0" kern="1200" dirty="0" smtClean="0"/>
                <a:t>Create the pre-shipper</a:t>
              </a:r>
              <a:endParaRPr lang="en-US" sz="1800" b="0" kern="1200" dirty="0"/>
            </a:p>
            <a:p>
              <a:pPr marL="171450" lvl="1" indent="-171450" algn="l" defTabSz="800100">
                <a:lnSpc>
                  <a:spcPct val="90000"/>
                </a:lnSpc>
                <a:spcBef>
                  <a:spcPct val="0"/>
                </a:spcBef>
                <a:spcAft>
                  <a:spcPct val="15000"/>
                </a:spcAft>
                <a:buChar char="••"/>
              </a:pPr>
              <a:r>
                <a:rPr lang="en-US" sz="1800" b="0" kern="1200" dirty="0" smtClean="0"/>
                <a:t>Convert the pre-shipper to a shipper</a:t>
              </a:r>
            </a:p>
            <a:p>
              <a:pPr marL="171450" lvl="1" indent="-171450" algn="l" defTabSz="800100">
                <a:lnSpc>
                  <a:spcPct val="90000"/>
                </a:lnSpc>
                <a:spcBef>
                  <a:spcPct val="0"/>
                </a:spcBef>
                <a:spcAft>
                  <a:spcPct val="15000"/>
                </a:spcAft>
                <a:buChar char="••"/>
              </a:pPr>
              <a:r>
                <a:rPr lang="en-US" sz="1800" b="0" dirty="0" smtClean="0"/>
                <a:t>Confirm the shipper</a:t>
              </a:r>
              <a:endParaRPr lang="en-US" sz="1800" b="0" kern="1200" dirty="0"/>
            </a:p>
          </p:txBody>
        </p:sp>
      </p:grpSp>
      <p:sp>
        <p:nvSpPr>
          <p:cNvPr id="25" name="Rectangle 2"/>
          <p:cNvSpPr>
            <a:spLocks noGrp="1" noChangeArrowheads="1"/>
          </p:cNvSpPr>
          <p:nvPr>
            <p:ph type="title"/>
          </p:nvPr>
        </p:nvSpPr>
        <p:spPr>
          <a:xfrm>
            <a:off x="457200" y="182880"/>
            <a:ext cx="8229600" cy="716523"/>
          </a:xfrm>
        </p:spPr>
        <p:txBody>
          <a:bodyPr/>
          <a:lstStyle/>
          <a:p>
            <a:pPr eaLnBrk="1" hangingPunct="1"/>
            <a:r>
              <a:rPr lang="en-US" dirty="0" smtClean="0"/>
              <a:t>Customer Schedules Process Flow</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dirty="0" smtClean="0"/>
              <a:t>Setting Scheduling Data</a:t>
            </a:r>
          </a:p>
        </p:txBody>
      </p:sp>
      <p:grpSp>
        <p:nvGrpSpPr>
          <p:cNvPr id="10" name="Group 9"/>
          <p:cNvGrpSpPr/>
          <p:nvPr/>
        </p:nvGrpSpPr>
        <p:grpSpPr>
          <a:xfrm>
            <a:off x="830544" y="1087837"/>
            <a:ext cx="7785135" cy="5241548"/>
            <a:chOff x="830545" y="1087837"/>
            <a:chExt cx="7254240" cy="5241548"/>
          </a:xfrm>
        </p:grpSpPr>
        <p:sp>
          <p:nvSpPr>
            <p:cNvPr id="11" name="Freeform 10"/>
            <p:cNvSpPr/>
            <p:nvPr/>
          </p:nvSpPr>
          <p:spPr>
            <a:xfrm>
              <a:off x="830545" y="1087837"/>
              <a:ext cx="1328881" cy="1898402"/>
            </a:xfrm>
            <a:custGeom>
              <a:avLst/>
              <a:gdLst>
                <a:gd name="connsiteX0" fmla="*/ 0 w 1898401"/>
                <a:gd name="connsiteY0" fmla="*/ 0 h 1328881"/>
                <a:gd name="connsiteX1" fmla="*/ 1233961 w 1898401"/>
                <a:gd name="connsiteY1" fmla="*/ 0 h 1328881"/>
                <a:gd name="connsiteX2" fmla="*/ 1898401 w 1898401"/>
                <a:gd name="connsiteY2" fmla="*/ 664441 h 1328881"/>
                <a:gd name="connsiteX3" fmla="*/ 1233961 w 1898401"/>
                <a:gd name="connsiteY3" fmla="*/ 1328881 h 1328881"/>
                <a:gd name="connsiteX4" fmla="*/ 0 w 1898401"/>
                <a:gd name="connsiteY4" fmla="*/ 1328881 h 1328881"/>
                <a:gd name="connsiteX5" fmla="*/ 664441 w 1898401"/>
                <a:gd name="connsiteY5" fmla="*/ 664441 h 1328881"/>
                <a:gd name="connsiteX6" fmla="*/ 0 w 1898401"/>
                <a:gd name="connsiteY6" fmla="*/ 0 h 1328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8401" h="1328881">
                  <a:moveTo>
                    <a:pt x="1898401" y="0"/>
                  </a:moveTo>
                  <a:lnTo>
                    <a:pt x="1898401" y="863773"/>
                  </a:lnTo>
                  <a:lnTo>
                    <a:pt x="949200" y="1328881"/>
                  </a:lnTo>
                  <a:lnTo>
                    <a:pt x="0" y="863773"/>
                  </a:lnTo>
                  <a:lnTo>
                    <a:pt x="0" y="0"/>
                  </a:lnTo>
                  <a:lnTo>
                    <a:pt x="949200" y="465109"/>
                  </a:lnTo>
                  <a:lnTo>
                    <a:pt x="1898401"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91" tIns="673332" rIns="8889" bIns="673330" numCol="1" spcCol="1270" anchor="ctr" anchorCtr="0">
              <a:noAutofit/>
            </a:bodyPr>
            <a:lstStyle/>
            <a:p>
              <a:pPr lvl="0" algn="ctr" defTabSz="622300">
                <a:lnSpc>
                  <a:spcPct val="90000"/>
                </a:lnSpc>
                <a:spcBef>
                  <a:spcPct val="0"/>
                </a:spcBef>
                <a:spcAft>
                  <a:spcPct val="35000"/>
                </a:spcAft>
              </a:pPr>
              <a:r>
                <a:rPr lang="en-US" sz="1400" b="1" kern="1200" dirty="0" smtClean="0"/>
                <a:t>Set Scheduling Data</a:t>
              </a:r>
              <a:endParaRPr lang="en-US" sz="1400" b="1" kern="1200" dirty="0"/>
            </a:p>
          </p:txBody>
        </p:sp>
        <p:sp>
          <p:nvSpPr>
            <p:cNvPr id="12" name="Freeform 11"/>
            <p:cNvSpPr/>
            <p:nvPr/>
          </p:nvSpPr>
          <p:spPr>
            <a:xfrm>
              <a:off x="2159425" y="1087838"/>
              <a:ext cx="5925359" cy="1234610"/>
            </a:xfrm>
            <a:custGeom>
              <a:avLst/>
              <a:gdLst>
                <a:gd name="connsiteX0" fmla="*/ 205772 w 1234609"/>
                <a:gd name="connsiteY0" fmla="*/ 0 h 5925358"/>
                <a:gd name="connsiteX1" fmla="*/ 1028837 w 1234609"/>
                <a:gd name="connsiteY1" fmla="*/ 0 h 5925358"/>
                <a:gd name="connsiteX2" fmla="*/ 1174340 w 1234609"/>
                <a:gd name="connsiteY2" fmla="*/ 60269 h 5925358"/>
                <a:gd name="connsiteX3" fmla="*/ 1234609 w 1234609"/>
                <a:gd name="connsiteY3" fmla="*/ 205772 h 5925358"/>
                <a:gd name="connsiteX4" fmla="*/ 1234609 w 1234609"/>
                <a:gd name="connsiteY4" fmla="*/ 5925358 h 5925358"/>
                <a:gd name="connsiteX5" fmla="*/ 1234609 w 1234609"/>
                <a:gd name="connsiteY5" fmla="*/ 5925358 h 5925358"/>
                <a:gd name="connsiteX6" fmla="*/ 1234609 w 1234609"/>
                <a:gd name="connsiteY6" fmla="*/ 5925358 h 5925358"/>
                <a:gd name="connsiteX7" fmla="*/ 0 w 1234609"/>
                <a:gd name="connsiteY7" fmla="*/ 5925358 h 5925358"/>
                <a:gd name="connsiteX8" fmla="*/ 0 w 1234609"/>
                <a:gd name="connsiteY8" fmla="*/ 5925358 h 5925358"/>
                <a:gd name="connsiteX9" fmla="*/ 0 w 1234609"/>
                <a:gd name="connsiteY9" fmla="*/ 5925358 h 5925358"/>
                <a:gd name="connsiteX10" fmla="*/ 0 w 1234609"/>
                <a:gd name="connsiteY10" fmla="*/ 205772 h 5925358"/>
                <a:gd name="connsiteX11" fmla="*/ 60269 w 1234609"/>
                <a:gd name="connsiteY11" fmla="*/ 60269 h 5925358"/>
                <a:gd name="connsiteX12" fmla="*/ 205772 w 1234609"/>
                <a:gd name="connsiteY12" fmla="*/ 0 h 5925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4609" h="5925358">
                  <a:moveTo>
                    <a:pt x="1234609" y="987580"/>
                  </a:moveTo>
                  <a:lnTo>
                    <a:pt x="1234609" y="4937778"/>
                  </a:lnTo>
                  <a:cubicBezTo>
                    <a:pt x="1234609" y="5199699"/>
                    <a:pt x="1230092" y="5450894"/>
                    <a:pt x="1222051" y="5636102"/>
                  </a:cubicBezTo>
                  <a:cubicBezTo>
                    <a:pt x="1214011" y="5821310"/>
                    <a:pt x="1203105" y="5925356"/>
                    <a:pt x="1191734" y="5925356"/>
                  </a:cubicBezTo>
                  <a:lnTo>
                    <a:pt x="0" y="5925356"/>
                  </a:lnTo>
                  <a:lnTo>
                    <a:pt x="0" y="5925356"/>
                  </a:lnTo>
                  <a:lnTo>
                    <a:pt x="0" y="5925356"/>
                  </a:lnTo>
                  <a:lnTo>
                    <a:pt x="0" y="2"/>
                  </a:lnTo>
                  <a:lnTo>
                    <a:pt x="0" y="2"/>
                  </a:lnTo>
                  <a:lnTo>
                    <a:pt x="0" y="2"/>
                  </a:lnTo>
                  <a:lnTo>
                    <a:pt x="1191734" y="2"/>
                  </a:lnTo>
                  <a:cubicBezTo>
                    <a:pt x="1203105" y="2"/>
                    <a:pt x="1214011" y="104053"/>
                    <a:pt x="1222051" y="289256"/>
                  </a:cubicBezTo>
                  <a:cubicBezTo>
                    <a:pt x="1230092" y="474464"/>
                    <a:pt x="1234609" y="725659"/>
                    <a:pt x="1234609" y="987580"/>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8017" tIns="71699" rIns="71699" bIns="71700" numCol="1" spcCol="1270" anchor="ctr" anchorCtr="0">
              <a:noAutofit/>
            </a:bodyPr>
            <a:lstStyle/>
            <a:p>
              <a:pPr marL="171450" lvl="1" indent="-171450" algn="l" defTabSz="800100">
                <a:lnSpc>
                  <a:spcPct val="90000"/>
                </a:lnSpc>
                <a:spcBef>
                  <a:spcPct val="0"/>
                </a:spcBef>
                <a:spcAft>
                  <a:spcPct val="15000"/>
                </a:spcAft>
                <a:buChar char="••"/>
              </a:pPr>
              <a:r>
                <a:rPr lang="en-US" sz="1800" b="1" kern="1200" dirty="0" smtClean="0"/>
                <a:t>Set control parameters</a:t>
              </a:r>
              <a:endParaRPr lang="en-US" sz="1800" b="1" kern="1200" dirty="0"/>
            </a:p>
            <a:p>
              <a:pPr marL="171450" lvl="1" indent="-171450" algn="l" defTabSz="800100">
                <a:lnSpc>
                  <a:spcPct val="90000"/>
                </a:lnSpc>
                <a:spcBef>
                  <a:spcPct val="0"/>
                </a:spcBef>
                <a:spcAft>
                  <a:spcPct val="15000"/>
                </a:spcAft>
                <a:buChar char="••"/>
              </a:pPr>
              <a:r>
                <a:rPr lang="en-US" sz="1800" b="1" kern="1200" dirty="0" smtClean="0"/>
                <a:t>Create a customer scheduled order</a:t>
              </a:r>
            </a:p>
          </p:txBody>
        </p:sp>
        <p:sp>
          <p:nvSpPr>
            <p:cNvPr id="13" name="Freeform 12"/>
            <p:cNvSpPr/>
            <p:nvPr/>
          </p:nvSpPr>
          <p:spPr>
            <a:xfrm>
              <a:off x="830545" y="2795224"/>
              <a:ext cx="1328881" cy="1898401"/>
            </a:xfrm>
            <a:custGeom>
              <a:avLst/>
              <a:gdLst>
                <a:gd name="connsiteX0" fmla="*/ 0 w 1898401"/>
                <a:gd name="connsiteY0" fmla="*/ 0 h 1328881"/>
                <a:gd name="connsiteX1" fmla="*/ 1233961 w 1898401"/>
                <a:gd name="connsiteY1" fmla="*/ 0 h 1328881"/>
                <a:gd name="connsiteX2" fmla="*/ 1898401 w 1898401"/>
                <a:gd name="connsiteY2" fmla="*/ 664441 h 1328881"/>
                <a:gd name="connsiteX3" fmla="*/ 1233961 w 1898401"/>
                <a:gd name="connsiteY3" fmla="*/ 1328881 h 1328881"/>
                <a:gd name="connsiteX4" fmla="*/ 0 w 1898401"/>
                <a:gd name="connsiteY4" fmla="*/ 1328881 h 1328881"/>
                <a:gd name="connsiteX5" fmla="*/ 664441 w 1898401"/>
                <a:gd name="connsiteY5" fmla="*/ 664441 h 1328881"/>
                <a:gd name="connsiteX6" fmla="*/ 0 w 1898401"/>
                <a:gd name="connsiteY6" fmla="*/ 0 h 1328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8401" h="1328881">
                  <a:moveTo>
                    <a:pt x="1898401" y="0"/>
                  </a:moveTo>
                  <a:lnTo>
                    <a:pt x="1898401" y="863773"/>
                  </a:lnTo>
                  <a:lnTo>
                    <a:pt x="949200" y="1328881"/>
                  </a:lnTo>
                  <a:lnTo>
                    <a:pt x="0" y="863773"/>
                  </a:lnTo>
                  <a:lnTo>
                    <a:pt x="0" y="0"/>
                  </a:lnTo>
                  <a:lnTo>
                    <a:pt x="949200" y="465109"/>
                  </a:lnTo>
                  <a:lnTo>
                    <a:pt x="1898401" y="0"/>
                  </a:lnTo>
                  <a:close/>
                </a:path>
              </a:pathLst>
            </a:custGeom>
            <a:solidFill>
              <a:schemeClr val="bg1">
                <a:lumMod val="85000"/>
              </a:schemeClr>
            </a:soli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91" tIns="673331" rIns="8889" bIns="673330" numCol="1" spcCol="1270" anchor="ctr" anchorCtr="0">
              <a:noAutofit/>
            </a:bodyPr>
            <a:lstStyle/>
            <a:p>
              <a:pPr lvl="0" algn="ctr" defTabSz="622300">
                <a:lnSpc>
                  <a:spcPct val="90000"/>
                </a:lnSpc>
                <a:spcBef>
                  <a:spcPct val="0"/>
                </a:spcBef>
                <a:spcAft>
                  <a:spcPct val="35000"/>
                </a:spcAft>
              </a:pPr>
              <a:r>
                <a:rPr lang="en-US" sz="1400" b="1" kern="1200" dirty="0" smtClean="0"/>
                <a:t>Process Customer Schedules</a:t>
              </a:r>
              <a:endParaRPr lang="en-US" sz="1400" kern="1200" dirty="0"/>
            </a:p>
          </p:txBody>
        </p:sp>
        <p:sp>
          <p:nvSpPr>
            <p:cNvPr id="14" name="Freeform 13"/>
            <p:cNvSpPr/>
            <p:nvPr/>
          </p:nvSpPr>
          <p:spPr>
            <a:xfrm>
              <a:off x="2159426" y="2795224"/>
              <a:ext cx="5925359" cy="1233962"/>
            </a:xfrm>
            <a:custGeom>
              <a:avLst/>
              <a:gdLst>
                <a:gd name="connsiteX0" fmla="*/ 205664 w 1233961"/>
                <a:gd name="connsiteY0" fmla="*/ 0 h 5925358"/>
                <a:gd name="connsiteX1" fmla="*/ 1028297 w 1233961"/>
                <a:gd name="connsiteY1" fmla="*/ 0 h 5925358"/>
                <a:gd name="connsiteX2" fmla="*/ 1173723 w 1233961"/>
                <a:gd name="connsiteY2" fmla="*/ 60238 h 5925358"/>
                <a:gd name="connsiteX3" fmla="*/ 1233960 w 1233961"/>
                <a:gd name="connsiteY3" fmla="*/ 205665 h 5925358"/>
                <a:gd name="connsiteX4" fmla="*/ 1233961 w 1233961"/>
                <a:gd name="connsiteY4" fmla="*/ 5925358 h 5925358"/>
                <a:gd name="connsiteX5" fmla="*/ 1233961 w 1233961"/>
                <a:gd name="connsiteY5" fmla="*/ 5925358 h 5925358"/>
                <a:gd name="connsiteX6" fmla="*/ 1233961 w 1233961"/>
                <a:gd name="connsiteY6" fmla="*/ 5925358 h 5925358"/>
                <a:gd name="connsiteX7" fmla="*/ 0 w 1233961"/>
                <a:gd name="connsiteY7" fmla="*/ 5925358 h 5925358"/>
                <a:gd name="connsiteX8" fmla="*/ 0 w 1233961"/>
                <a:gd name="connsiteY8" fmla="*/ 5925358 h 5925358"/>
                <a:gd name="connsiteX9" fmla="*/ 0 w 1233961"/>
                <a:gd name="connsiteY9" fmla="*/ 5925358 h 5925358"/>
                <a:gd name="connsiteX10" fmla="*/ 0 w 1233961"/>
                <a:gd name="connsiteY10" fmla="*/ 205664 h 5925358"/>
                <a:gd name="connsiteX11" fmla="*/ 60238 w 1233961"/>
                <a:gd name="connsiteY11" fmla="*/ 60238 h 5925358"/>
                <a:gd name="connsiteX12" fmla="*/ 205665 w 1233961"/>
                <a:gd name="connsiteY12" fmla="*/ 1 h 5925358"/>
                <a:gd name="connsiteX13" fmla="*/ 205664 w 1233961"/>
                <a:gd name="connsiteY13" fmla="*/ 0 h 5925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3961" h="5925358">
                  <a:moveTo>
                    <a:pt x="1233961" y="987580"/>
                  </a:moveTo>
                  <a:lnTo>
                    <a:pt x="1233961" y="4937778"/>
                  </a:lnTo>
                  <a:cubicBezTo>
                    <a:pt x="1233961" y="5199703"/>
                    <a:pt x="1229449" y="5450895"/>
                    <a:pt x="1221416" y="5636099"/>
                  </a:cubicBezTo>
                  <a:cubicBezTo>
                    <a:pt x="1213384" y="5821303"/>
                    <a:pt x="1202490" y="5925351"/>
                    <a:pt x="1191131" y="5925351"/>
                  </a:cubicBezTo>
                  <a:cubicBezTo>
                    <a:pt x="794087" y="5925351"/>
                    <a:pt x="397044" y="5925356"/>
                    <a:pt x="0" y="5925356"/>
                  </a:cubicBezTo>
                  <a:lnTo>
                    <a:pt x="0" y="5925356"/>
                  </a:lnTo>
                  <a:lnTo>
                    <a:pt x="0" y="5925356"/>
                  </a:lnTo>
                  <a:lnTo>
                    <a:pt x="0" y="2"/>
                  </a:lnTo>
                  <a:lnTo>
                    <a:pt x="0" y="2"/>
                  </a:lnTo>
                  <a:lnTo>
                    <a:pt x="0" y="2"/>
                  </a:lnTo>
                  <a:lnTo>
                    <a:pt x="1191131" y="2"/>
                  </a:lnTo>
                  <a:cubicBezTo>
                    <a:pt x="1202490" y="2"/>
                    <a:pt x="1213384" y="104050"/>
                    <a:pt x="1221416" y="289259"/>
                  </a:cubicBezTo>
                  <a:cubicBezTo>
                    <a:pt x="1229448" y="474468"/>
                    <a:pt x="1233961" y="725660"/>
                    <a:pt x="1233961" y="987584"/>
                  </a:cubicBezTo>
                  <a:lnTo>
                    <a:pt x="1233961" y="987580"/>
                  </a:lnTo>
                  <a:close/>
                </a:path>
              </a:pathLst>
            </a:custGeom>
            <a:solidFill>
              <a:schemeClr val="bg1">
                <a:lumMod val="85000"/>
              </a:schemeClr>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8017" tIns="71667" rIns="71667" bIns="71668" numCol="1" spcCol="1270" anchor="ctr" anchorCtr="0">
              <a:noAutofit/>
            </a:bodyPr>
            <a:lstStyle/>
            <a:p>
              <a:pPr marL="171450" lvl="1" indent="-171450" defTabSz="800100">
                <a:lnSpc>
                  <a:spcPct val="90000"/>
                </a:lnSpc>
                <a:spcAft>
                  <a:spcPct val="15000"/>
                </a:spcAft>
                <a:buChar char="••"/>
              </a:pPr>
              <a:r>
                <a:rPr lang="en-US" sz="1800" dirty="0" smtClean="0">
                  <a:solidFill>
                    <a:schemeClr val="tx1">
                      <a:lumMod val="50000"/>
                      <a:lumOff val="50000"/>
                    </a:schemeClr>
                  </a:solidFill>
                </a:rPr>
                <a:t>Maintain customer planning/shipping schedule</a:t>
              </a:r>
            </a:p>
            <a:p>
              <a:pPr marL="171450" lvl="1" indent="-171450" defTabSz="800100">
                <a:lnSpc>
                  <a:spcPct val="90000"/>
                </a:lnSpc>
                <a:spcAft>
                  <a:spcPct val="15000"/>
                </a:spcAft>
                <a:buChar char="••"/>
              </a:pPr>
              <a:r>
                <a:rPr lang="en-US" sz="1800" dirty="0" smtClean="0">
                  <a:solidFill>
                    <a:schemeClr val="tx1">
                      <a:lumMod val="50000"/>
                      <a:lumOff val="50000"/>
                    </a:schemeClr>
                  </a:solidFill>
                </a:rPr>
                <a:t>Generate the required ship schedule (RSS)</a:t>
              </a:r>
            </a:p>
          </p:txBody>
        </p:sp>
        <p:sp>
          <p:nvSpPr>
            <p:cNvPr id="15" name="Freeform 14"/>
            <p:cNvSpPr/>
            <p:nvPr/>
          </p:nvSpPr>
          <p:spPr>
            <a:xfrm>
              <a:off x="830545" y="4430984"/>
              <a:ext cx="1328881" cy="1898401"/>
            </a:xfrm>
            <a:custGeom>
              <a:avLst/>
              <a:gdLst>
                <a:gd name="connsiteX0" fmla="*/ 0 w 1898401"/>
                <a:gd name="connsiteY0" fmla="*/ 0 h 1328881"/>
                <a:gd name="connsiteX1" fmla="*/ 1233961 w 1898401"/>
                <a:gd name="connsiteY1" fmla="*/ 0 h 1328881"/>
                <a:gd name="connsiteX2" fmla="*/ 1898401 w 1898401"/>
                <a:gd name="connsiteY2" fmla="*/ 664441 h 1328881"/>
                <a:gd name="connsiteX3" fmla="*/ 1233961 w 1898401"/>
                <a:gd name="connsiteY3" fmla="*/ 1328881 h 1328881"/>
                <a:gd name="connsiteX4" fmla="*/ 0 w 1898401"/>
                <a:gd name="connsiteY4" fmla="*/ 1328881 h 1328881"/>
                <a:gd name="connsiteX5" fmla="*/ 664441 w 1898401"/>
                <a:gd name="connsiteY5" fmla="*/ 664441 h 1328881"/>
                <a:gd name="connsiteX6" fmla="*/ 0 w 1898401"/>
                <a:gd name="connsiteY6" fmla="*/ 0 h 1328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8401" h="1328881">
                  <a:moveTo>
                    <a:pt x="1898401" y="0"/>
                  </a:moveTo>
                  <a:lnTo>
                    <a:pt x="1898401" y="863773"/>
                  </a:lnTo>
                  <a:lnTo>
                    <a:pt x="949200" y="1328881"/>
                  </a:lnTo>
                  <a:lnTo>
                    <a:pt x="0" y="863773"/>
                  </a:lnTo>
                  <a:lnTo>
                    <a:pt x="0" y="0"/>
                  </a:lnTo>
                  <a:lnTo>
                    <a:pt x="949200" y="465109"/>
                  </a:lnTo>
                  <a:lnTo>
                    <a:pt x="1898401" y="0"/>
                  </a:lnTo>
                  <a:close/>
                </a:path>
              </a:pathLst>
            </a:custGeom>
            <a:solidFill>
              <a:schemeClr val="bg1">
                <a:lumMod val="85000"/>
              </a:schemeClr>
            </a:soli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91" tIns="673331" rIns="8889" bIns="673330" numCol="1" spcCol="1270" anchor="ctr" anchorCtr="0">
              <a:noAutofit/>
            </a:bodyPr>
            <a:lstStyle/>
            <a:p>
              <a:pPr lvl="0" algn="ctr" defTabSz="622300">
                <a:lnSpc>
                  <a:spcPct val="90000"/>
                </a:lnSpc>
                <a:spcBef>
                  <a:spcPct val="0"/>
                </a:spcBef>
                <a:spcAft>
                  <a:spcPct val="35000"/>
                </a:spcAft>
              </a:pPr>
              <a:r>
                <a:rPr lang="en-US" sz="1400" b="1" kern="1200" dirty="0" smtClean="0"/>
                <a:t>Process Shipments</a:t>
              </a:r>
              <a:endParaRPr lang="en-US" sz="1400" kern="1200" dirty="0"/>
            </a:p>
          </p:txBody>
        </p:sp>
        <p:sp>
          <p:nvSpPr>
            <p:cNvPr id="16" name="Freeform 15"/>
            <p:cNvSpPr/>
            <p:nvPr/>
          </p:nvSpPr>
          <p:spPr>
            <a:xfrm>
              <a:off x="2159426" y="4430984"/>
              <a:ext cx="5925359" cy="1233962"/>
            </a:xfrm>
            <a:custGeom>
              <a:avLst/>
              <a:gdLst>
                <a:gd name="connsiteX0" fmla="*/ 205664 w 1233961"/>
                <a:gd name="connsiteY0" fmla="*/ 0 h 5925358"/>
                <a:gd name="connsiteX1" fmla="*/ 1028297 w 1233961"/>
                <a:gd name="connsiteY1" fmla="*/ 0 h 5925358"/>
                <a:gd name="connsiteX2" fmla="*/ 1173723 w 1233961"/>
                <a:gd name="connsiteY2" fmla="*/ 60238 h 5925358"/>
                <a:gd name="connsiteX3" fmla="*/ 1233960 w 1233961"/>
                <a:gd name="connsiteY3" fmla="*/ 205665 h 5925358"/>
                <a:gd name="connsiteX4" fmla="*/ 1233961 w 1233961"/>
                <a:gd name="connsiteY4" fmla="*/ 5925358 h 5925358"/>
                <a:gd name="connsiteX5" fmla="*/ 1233961 w 1233961"/>
                <a:gd name="connsiteY5" fmla="*/ 5925358 h 5925358"/>
                <a:gd name="connsiteX6" fmla="*/ 1233961 w 1233961"/>
                <a:gd name="connsiteY6" fmla="*/ 5925358 h 5925358"/>
                <a:gd name="connsiteX7" fmla="*/ 0 w 1233961"/>
                <a:gd name="connsiteY7" fmla="*/ 5925358 h 5925358"/>
                <a:gd name="connsiteX8" fmla="*/ 0 w 1233961"/>
                <a:gd name="connsiteY8" fmla="*/ 5925358 h 5925358"/>
                <a:gd name="connsiteX9" fmla="*/ 0 w 1233961"/>
                <a:gd name="connsiteY9" fmla="*/ 5925358 h 5925358"/>
                <a:gd name="connsiteX10" fmla="*/ 0 w 1233961"/>
                <a:gd name="connsiteY10" fmla="*/ 205664 h 5925358"/>
                <a:gd name="connsiteX11" fmla="*/ 60238 w 1233961"/>
                <a:gd name="connsiteY11" fmla="*/ 60238 h 5925358"/>
                <a:gd name="connsiteX12" fmla="*/ 205665 w 1233961"/>
                <a:gd name="connsiteY12" fmla="*/ 1 h 5925358"/>
                <a:gd name="connsiteX13" fmla="*/ 205664 w 1233961"/>
                <a:gd name="connsiteY13" fmla="*/ 0 h 5925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3961" h="5925358">
                  <a:moveTo>
                    <a:pt x="1233961" y="987580"/>
                  </a:moveTo>
                  <a:lnTo>
                    <a:pt x="1233961" y="4937778"/>
                  </a:lnTo>
                  <a:cubicBezTo>
                    <a:pt x="1233961" y="5199703"/>
                    <a:pt x="1229449" y="5450895"/>
                    <a:pt x="1221416" y="5636099"/>
                  </a:cubicBezTo>
                  <a:cubicBezTo>
                    <a:pt x="1213384" y="5821303"/>
                    <a:pt x="1202490" y="5925351"/>
                    <a:pt x="1191131" y="5925351"/>
                  </a:cubicBezTo>
                  <a:cubicBezTo>
                    <a:pt x="794087" y="5925351"/>
                    <a:pt x="397044" y="5925356"/>
                    <a:pt x="0" y="5925356"/>
                  </a:cubicBezTo>
                  <a:lnTo>
                    <a:pt x="0" y="5925356"/>
                  </a:lnTo>
                  <a:lnTo>
                    <a:pt x="0" y="5925356"/>
                  </a:lnTo>
                  <a:lnTo>
                    <a:pt x="0" y="2"/>
                  </a:lnTo>
                  <a:lnTo>
                    <a:pt x="0" y="2"/>
                  </a:lnTo>
                  <a:lnTo>
                    <a:pt x="0" y="2"/>
                  </a:lnTo>
                  <a:lnTo>
                    <a:pt x="1191131" y="2"/>
                  </a:lnTo>
                  <a:cubicBezTo>
                    <a:pt x="1202490" y="2"/>
                    <a:pt x="1213384" y="104050"/>
                    <a:pt x="1221416" y="289259"/>
                  </a:cubicBezTo>
                  <a:cubicBezTo>
                    <a:pt x="1229448" y="474468"/>
                    <a:pt x="1233961" y="725660"/>
                    <a:pt x="1233961" y="987584"/>
                  </a:cubicBezTo>
                  <a:lnTo>
                    <a:pt x="1233961" y="987580"/>
                  </a:lnTo>
                  <a:close/>
                </a:path>
              </a:pathLst>
            </a:custGeom>
            <a:solidFill>
              <a:schemeClr val="bg1">
                <a:lumMod val="85000"/>
              </a:schemeClr>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8017" tIns="71667" rIns="71667" bIns="71668" numCol="1" spcCol="1270" anchor="ctr" anchorCtr="0">
              <a:noAutofit/>
            </a:bodyPr>
            <a:lstStyle/>
            <a:p>
              <a:pPr marL="171450" lvl="1" indent="-171450" algn="l" defTabSz="800100">
                <a:lnSpc>
                  <a:spcPct val="90000"/>
                </a:lnSpc>
                <a:spcBef>
                  <a:spcPct val="0"/>
                </a:spcBef>
                <a:spcAft>
                  <a:spcPct val="15000"/>
                </a:spcAft>
                <a:buChar char="••"/>
              </a:pPr>
              <a:r>
                <a:rPr lang="en-US" sz="1800" b="1" kern="1200" dirty="0" smtClean="0">
                  <a:solidFill>
                    <a:schemeClr val="tx1">
                      <a:lumMod val="50000"/>
                      <a:lumOff val="50000"/>
                    </a:schemeClr>
                  </a:solidFill>
                </a:rPr>
                <a:t>Create a pre-shipper</a:t>
              </a:r>
              <a:endParaRPr lang="en-US" sz="1800" kern="1200" dirty="0">
                <a:solidFill>
                  <a:schemeClr val="tx1">
                    <a:lumMod val="50000"/>
                    <a:lumOff val="50000"/>
                  </a:schemeClr>
                </a:solidFill>
              </a:endParaRPr>
            </a:p>
            <a:p>
              <a:pPr marL="171450" lvl="1" indent="-171450" algn="l" defTabSz="800100">
                <a:lnSpc>
                  <a:spcPct val="90000"/>
                </a:lnSpc>
                <a:spcBef>
                  <a:spcPct val="0"/>
                </a:spcBef>
                <a:spcAft>
                  <a:spcPct val="15000"/>
                </a:spcAft>
                <a:buChar char="••"/>
              </a:pPr>
              <a:r>
                <a:rPr lang="en-US" sz="1800" b="1" kern="1200" dirty="0" smtClean="0">
                  <a:solidFill>
                    <a:schemeClr val="tx1">
                      <a:lumMod val="50000"/>
                      <a:lumOff val="50000"/>
                    </a:schemeClr>
                  </a:solidFill>
                </a:rPr>
                <a:t>Convert the pre-shipper to a shipper</a:t>
              </a:r>
            </a:p>
            <a:p>
              <a:pPr marL="171450" lvl="1" indent="-171450" algn="l" defTabSz="800100">
                <a:lnSpc>
                  <a:spcPct val="90000"/>
                </a:lnSpc>
                <a:spcBef>
                  <a:spcPct val="0"/>
                </a:spcBef>
                <a:spcAft>
                  <a:spcPct val="15000"/>
                </a:spcAft>
                <a:buChar char="••"/>
              </a:pPr>
              <a:r>
                <a:rPr lang="en-US" sz="1800" dirty="0" smtClean="0">
                  <a:solidFill>
                    <a:schemeClr val="tx1">
                      <a:lumMod val="50000"/>
                      <a:lumOff val="50000"/>
                    </a:schemeClr>
                  </a:solidFill>
                </a:rPr>
                <a:t>Confirm the shipper</a:t>
              </a:r>
              <a:endParaRPr lang="en-US" sz="1800" kern="1200" dirty="0">
                <a:solidFill>
                  <a:schemeClr val="tx1">
                    <a:lumMod val="50000"/>
                    <a:lumOff val="50000"/>
                  </a:schemeClr>
                </a:solidFill>
              </a:endParaRPr>
            </a:p>
          </p:txBody>
        </p:sp>
      </p:gr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3394" name="Picture 2" descr="C:\Users\qgl\AppData\Local\Temp\SNAGHTMLa9a0545.PNG"/>
          <p:cNvPicPr>
            <a:picLocks noChangeAspect="1" noChangeArrowheads="1"/>
          </p:cNvPicPr>
          <p:nvPr/>
        </p:nvPicPr>
        <p:blipFill>
          <a:blip r:embed="rId3" cstate="print"/>
          <a:srcRect/>
          <a:stretch>
            <a:fillRect/>
          </a:stretch>
        </p:blipFill>
        <p:spPr bwMode="auto">
          <a:xfrm>
            <a:off x="391795" y="914717"/>
            <a:ext cx="7353300" cy="4352926"/>
          </a:xfrm>
          <a:prstGeom prst="rect">
            <a:avLst/>
          </a:prstGeom>
          <a:noFill/>
        </p:spPr>
      </p:pic>
      <p:sp>
        <p:nvSpPr>
          <p:cNvPr id="6" name="Title 5"/>
          <p:cNvSpPr>
            <a:spLocks noGrp="1"/>
          </p:cNvSpPr>
          <p:nvPr>
            <p:ph type="title"/>
          </p:nvPr>
        </p:nvSpPr>
        <p:spPr/>
        <p:txBody>
          <a:bodyPr>
            <a:normAutofit/>
          </a:bodyPr>
          <a:lstStyle/>
          <a:p>
            <a:r>
              <a:rPr lang="en-US" dirty="0" smtClean="0"/>
              <a:t>Setting Control Parameters</a:t>
            </a:r>
            <a:endParaRPr lang="en-US" dirty="0"/>
          </a:p>
        </p:txBody>
      </p:sp>
      <p:sp>
        <p:nvSpPr>
          <p:cNvPr id="4" name="Rectangle 11"/>
          <p:cNvSpPr>
            <a:spLocks noChangeArrowheads="1"/>
          </p:cNvSpPr>
          <p:nvPr/>
        </p:nvSpPr>
        <p:spPr bwMode="auto">
          <a:xfrm>
            <a:off x="2165494" y="1905065"/>
            <a:ext cx="4133705" cy="726375"/>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5" name="Rounded Rectangular Callout 4"/>
          <p:cNvSpPr/>
          <p:nvPr/>
        </p:nvSpPr>
        <p:spPr>
          <a:xfrm>
            <a:off x="213360" y="1747520"/>
            <a:ext cx="1605280" cy="1056640"/>
          </a:xfrm>
          <a:prstGeom prst="wedgeRoundRectCallout">
            <a:avLst>
              <a:gd name="adj1" fmla="val 71206"/>
              <a:gd name="adj2" fmla="val -13116"/>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800" dirty="0" smtClean="0">
                <a:solidFill>
                  <a:schemeClr val="tx1">
                    <a:lumMod val="90000"/>
                    <a:lumOff val="10000"/>
                  </a:schemeClr>
                </a:solidFill>
              </a:rPr>
              <a:t>NRM Sequence Code</a:t>
            </a:r>
            <a:endParaRPr lang="en-US" sz="1800" dirty="0">
              <a:solidFill>
                <a:schemeClr val="tx1">
                  <a:lumMod val="90000"/>
                  <a:lumOff val="10000"/>
                </a:schemeClr>
              </a:solidFill>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3874" name="Picture 2" descr="C:\Users\qgl\AppData\Local\Temp\SNAGHTML18eef74.PNG"/>
          <p:cNvPicPr>
            <a:picLocks noChangeAspect="1" noChangeArrowheads="1"/>
          </p:cNvPicPr>
          <p:nvPr/>
        </p:nvPicPr>
        <p:blipFill>
          <a:blip r:embed="rId3" cstate="print"/>
          <a:srcRect/>
          <a:stretch>
            <a:fillRect/>
          </a:stretch>
        </p:blipFill>
        <p:spPr bwMode="auto">
          <a:xfrm>
            <a:off x="704215" y="1005840"/>
            <a:ext cx="7883095" cy="5445760"/>
          </a:xfrm>
          <a:prstGeom prst="rect">
            <a:avLst/>
          </a:prstGeom>
          <a:noFill/>
        </p:spPr>
      </p:pic>
      <p:sp>
        <p:nvSpPr>
          <p:cNvPr id="6" name="Title 5"/>
          <p:cNvSpPr>
            <a:spLocks noGrp="1"/>
          </p:cNvSpPr>
          <p:nvPr>
            <p:ph type="title"/>
          </p:nvPr>
        </p:nvSpPr>
        <p:spPr/>
        <p:txBody>
          <a:bodyPr>
            <a:normAutofit/>
          </a:bodyPr>
          <a:lstStyle/>
          <a:p>
            <a:r>
              <a:rPr lang="en-US" dirty="0" smtClean="0"/>
              <a:t>Creating a Customer Scheduled Order</a:t>
            </a:r>
            <a:endParaRPr lang="en-US" dirty="0"/>
          </a:p>
        </p:txBody>
      </p:sp>
      <p:sp>
        <p:nvSpPr>
          <p:cNvPr id="5" name="Flowchart: Alternate Process 4"/>
          <p:cNvSpPr/>
          <p:nvPr/>
        </p:nvSpPr>
        <p:spPr>
          <a:xfrm>
            <a:off x="4318000" y="1889760"/>
            <a:ext cx="4470400" cy="1127760"/>
          </a:xfrm>
          <a:prstGeom prst="flowChartAlternateProcess">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75000"/>
                    <a:lumOff val="25000"/>
                  </a:schemeClr>
                </a:solidFill>
              </a:rPr>
              <a:t>Most of the Order Data information defaults from Customer Data Maintenance and Trading Parameters Maintenance</a:t>
            </a:r>
            <a:endParaRPr lang="en-US" sz="1800" dirty="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a:buFont typeface="Wingdings" pitchFamily="2" charset="2"/>
              <a:buChar char="§"/>
            </a:pPr>
            <a:r>
              <a:rPr lang="en-US" altLang="zh-CN" dirty="0" smtClean="0"/>
              <a:t>Terminology</a:t>
            </a:r>
          </a:p>
          <a:p>
            <a:pPr>
              <a:buFont typeface="Wingdings" pitchFamily="2" charset="2"/>
              <a:buChar char="§"/>
            </a:pPr>
            <a:r>
              <a:rPr lang="en-US" altLang="zh-CN" dirty="0" smtClean="0"/>
              <a:t>Setups</a:t>
            </a:r>
          </a:p>
          <a:p>
            <a:pPr eaLnBrk="1" hangingPunct="1">
              <a:buFont typeface="Wingdings" pitchFamily="2" charset="2"/>
              <a:buChar char="§"/>
            </a:pPr>
            <a:r>
              <a:rPr lang="en-US" altLang="zh-CN" dirty="0" smtClean="0"/>
              <a:t>Quote-to-Cash Process Flow</a:t>
            </a:r>
          </a:p>
          <a:p>
            <a:pPr marL="347663" lvl="1" indent="-347663">
              <a:buFont typeface="Wingdings" pitchFamily="2" charset="2"/>
              <a:buChar char="§"/>
            </a:pPr>
            <a:r>
              <a:rPr lang="en-US" altLang="zh-CN" sz="2800" dirty="0" smtClean="0"/>
              <a:t>Using Standard Sales Order</a:t>
            </a:r>
          </a:p>
          <a:p>
            <a:pPr marL="347663" lvl="1" indent="-347663">
              <a:buFont typeface="Wingdings" pitchFamily="2" charset="2"/>
              <a:buChar char="§"/>
            </a:pPr>
            <a:r>
              <a:rPr lang="en-US" altLang="zh-CN" sz="2800" i="1" dirty="0" smtClean="0"/>
              <a:t>Optional: </a:t>
            </a:r>
            <a:r>
              <a:rPr lang="en-US" altLang="zh-CN" sz="2800" dirty="0" smtClean="0"/>
              <a:t>Using Sales Quotes</a:t>
            </a:r>
          </a:p>
          <a:p>
            <a:pPr marL="347663" lvl="1" indent="-347663">
              <a:buFont typeface="Wingdings" pitchFamily="2" charset="2"/>
              <a:buChar char="§"/>
            </a:pPr>
            <a:r>
              <a:rPr lang="en-US" altLang="zh-CN" sz="2800" i="1" dirty="0" smtClean="0"/>
              <a:t>Optional: </a:t>
            </a:r>
            <a:r>
              <a:rPr lang="en-US" altLang="zh-CN" sz="2800" dirty="0" smtClean="0"/>
              <a:t>Using Customer Schedules</a:t>
            </a:r>
          </a:p>
          <a:p>
            <a:pPr marL="347663" lvl="1" indent="-347663">
              <a:buFont typeface="Wingdings" pitchFamily="2" charset="2"/>
              <a:buChar char="§"/>
            </a:pPr>
            <a:r>
              <a:rPr lang="en-US" altLang="zh-CN" sz="2800" dirty="0" smtClean="0"/>
              <a:t>Processing Invoice and Receivables</a:t>
            </a:r>
            <a:endParaRPr lang="en-US" altLang="zh-CN" sz="2800" b="1" dirty="0" smtClean="0"/>
          </a:p>
          <a:p>
            <a:pPr eaLnBrk="1" hangingPunct="1">
              <a:buFont typeface="Wingdings" pitchFamily="2" charset="2"/>
              <a:buChar char="§"/>
            </a:pPr>
            <a:r>
              <a:rPr lang="en-US" altLang="zh-CN" dirty="0" smtClean="0"/>
              <a:t>Mastery Questions</a:t>
            </a:r>
          </a:p>
          <a:p>
            <a:pPr eaLnBrk="1" hangingPunct="1">
              <a:buNone/>
            </a:pPr>
            <a:endParaRPr lang="en-US" altLang="zh-CN" sz="2400" dirty="0" smtClean="0"/>
          </a:p>
        </p:txBody>
      </p:sp>
      <p:sp>
        <p:nvSpPr>
          <p:cNvPr id="8194" name="Rectangle 2"/>
          <p:cNvSpPr>
            <a:spLocks noGrp="1" noChangeArrowheads="1"/>
          </p:cNvSpPr>
          <p:nvPr>
            <p:ph type="title"/>
          </p:nvPr>
        </p:nvSpPr>
        <p:spPr/>
        <p:txBody>
          <a:bodyPr>
            <a:noAutofit/>
          </a:bodyPr>
          <a:lstStyle/>
          <a:p>
            <a:pPr eaLnBrk="1" hangingPunct="1"/>
            <a:r>
              <a:rPr lang="en-US" dirty="0" smtClean="0"/>
              <a:t>Topics</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1826" name="Picture 2" descr="C:\Users\qgl\AppData\Local\Temp\SNAGHTML19048ca.PNG"/>
          <p:cNvPicPr>
            <a:picLocks noChangeAspect="1" noChangeArrowheads="1"/>
          </p:cNvPicPr>
          <p:nvPr/>
        </p:nvPicPr>
        <p:blipFill>
          <a:blip r:embed="rId3" cstate="print"/>
          <a:srcRect/>
          <a:stretch>
            <a:fillRect/>
          </a:stretch>
        </p:blipFill>
        <p:spPr bwMode="auto">
          <a:xfrm>
            <a:off x="561975" y="1089977"/>
            <a:ext cx="8114665" cy="5020885"/>
          </a:xfrm>
          <a:prstGeom prst="rect">
            <a:avLst/>
          </a:prstGeom>
          <a:noFill/>
        </p:spPr>
      </p:pic>
      <p:sp>
        <p:nvSpPr>
          <p:cNvPr id="6" name="Title 5"/>
          <p:cNvSpPr>
            <a:spLocks noGrp="1"/>
          </p:cNvSpPr>
          <p:nvPr>
            <p:ph type="title"/>
          </p:nvPr>
        </p:nvSpPr>
        <p:spPr/>
        <p:txBody>
          <a:bodyPr>
            <a:normAutofit/>
          </a:bodyPr>
          <a:lstStyle/>
          <a:p>
            <a:r>
              <a:rPr lang="en-US" dirty="0" smtClean="0"/>
              <a:t>Creating a Customer Scheduled Order</a:t>
            </a:r>
            <a:endParaRPr lang="en-US" dirty="0"/>
          </a:p>
        </p:txBody>
      </p:sp>
      <p:pic>
        <p:nvPicPr>
          <p:cNvPr id="461828" name="Picture 4" descr="C:\Users\qgl\AppData\Local\Temp\SNAGHTML1921636.PNG"/>
          <p:cNvPicPr>
            <a:picLocks noChangeAspect="1" noChangeArrowheads="1"/>
          </p:cNvPicPr>
          <p:nvPr/>
        </p:nvPicPr>
        <p:blipFill>
          <a:blip r:embed="rId4" cstate="print"/>
          <a:srcRect/>
          <a:stretch>
            <a:fillRect/>
          </a:stretch>
        </p:blipFill>
        <p:spPr bwMode="auto">
          <a:xfrm>
            <a:off x="1952625" y="1767522"/>
            <a:ext cx="7191375" cy="2162176"/>
          </a:xfrm>
          <a:prstGeom prst="rect">
            <a:avLst/>
          </a:prstGeom>
          <a:noFill/>
        </p:spPr>
      </p:pic>
      <p:sp>
        <p:nvSpPr>
          <p:cNvPr id="17" name="Rectangle 11"/>
          <p:cNvSpPr>
            <a:spLocks noChangeArrowheads="1"/>
          </p:cNvSpPr>
          <p:nvPr/>
        </p:nvSpPr>
        <p:spPr bwMode="auto">
          <a:xfrm>
            <a:off x="7589520" y="2895599"/>
            <a:ext cx="1364784" cy="257601"/>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7" name="Rounded Rectangular Callout 6"/>
          <p:cNvSpPr/>
          <p:nvPr/>
        </p:nvSpPr>
        <p:spPr>
          <a:xfrm>
            <a:off x="2773680" y="3769360"/>
            <a:ext cx="5130800" cy="1097280"/>
          </a:xfrm>
          <a:prstGeom prst="wedgeRoundRectCallout">
            <a:avLst>
              <a:gd name="adj1" fmla="val 57127"/>
              <a:gd name="adj2" fmla="val -114042"/>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90000"/>
                    <a:lumOff val="10000"/>
                  </a:schemeClr>
                </a:solidFill>
              </a:rPr>
              <a:t>Specify how the system uses planning and shipping schedules when creating RSS</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dirty="0" smtClean="0"/>
              <a:t>Processing Customer Schedules</a:t>
            </a:r>
          </a:p>
        </p:txBody>
      </p:sp>
      <p:grpSp>
        <p:nvGrpSpPr>
          <p:cNvPr id="10" name="Group 9"/>
          <p:cNvGrpSpPr/>
          <p:nvPr/>
        </p:nvGrpSpPr>
        <p:grpSpPr>
          <a:xfrm>
            <a:off x="830544" y="1087837"/>
            <a:ext cx="7805455" cy="5241548"/>
            <a:chOff x="830545" y="1087837"/>
            <a:chExt cx="7254240" cy="5241548"/>
          </a:xfrm>
        </p:grpSpPr>
        <p:sp>
          <p:nvSpPr>
            <p:cNvPr id="17" name="Freeform 16"/>
            <p:cNvSpPr/>
            <p:nvPr/>
          </p:nvSpPr>
          <p:spPr>
            <a:xfrm>
              <a:off x="830545" y="1087837"/>
              <a:ext cx="1328881" cy="1898402"/>
            </a:xfrm>
            <a:custGeom>
              <a:avLst/>
              <a:gdLst>
                <a:gd name="connsiteX0" fmla="*/ 0 w 1898401"/>
                <a:gd name="connsiteY0" fmla="*/ 0 h 1328881"/>
                <a:gd name="connsiteX1" fmla="*/ 1233961 w 1898401"/>
                <a:gd name="connsiteY1" fmla="*/ 0 h 1328881"/>
                <a:gd name="connsiteX2" fmla="*/ 1898401 w 1898401"/>
                <a:gd name="connsiteY2" fmla="*/ 664441 h 1328881"/>
                <a:gd name="connsiteX3" fmla="*/ 1233961 w 1898401"/>
                <a:gd name="connsiteY3" fmla="*/ 1328881 h 1328881"/>
                <a:gd name="connsiteX4" fmla="*/ 0 w 1898401"/>
                <a:gd name="connsiteY4" fmla="*/ 1328881 h 1328881"/>
                <a:gd name="connsiteX5" fmla="*/ 664441 w 1898401"/>
                <a:gd name="connsiteY5" fmla="*/ 664441 h 1328881"/>
                <a:gd name="connsiteX6" fmla="*/ 0 w 1898401"/>
                <a:gd name="connsiteY6" fmla="*/ 0 h 1328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8401" h="1328881">
                  <a:moveTo>
                    <a:pt x="1898401" y="0"/>
                  </a:moveTo>
                  <a:lnTo>
                    <a:pt x="1898401" y="863773"/>
                  </a:lnTo>
                  <a:lnTo>
                    <a:pt x="949200" y="1328881"/>
                  </a:lnTo>
                  <a:lnTo>
                    <a:pt x="0" y="863773"/>
                  </a:lnTo>
                  <a:lnTo>
                    <a:pt x="0" y="0"/>
                  </a:lnTo>
                  <a:lnTo>
                    <a:pt x="949200" y="465109"/>
                  </a:lnTo>
                  <a:lnTo>
                    <a:pt x="1898401" y="0"/>
                  </a:lnTo>
                  <a:close/>
                </a:path>
              </a:pathLst>
            </a:custGeom>
            <a:solidFill>
              <a:schemeClr val="tx1">
                <a:lumMod val="25000"/>
                <a:lumOff val="75000"/>
              </a:schemeClr>
            </a:soli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91" tIns="673332" rIns="8889" bIns="673330" numCol="1" spcCol="1270" anchor="ctr" anchorCtr="0">
              <a:noAutofit/>
            </a:bodyPr>
            <a:lstStyle/>
            <a:p>
              <a:pPr lvl="0" algn="ctr" defTabSz="622300">
                <a:lnSpc>
                  <a:spcPct val="90000"/>
                </a:lnSpc>
                <a:spcBef>
                  <a:spcPct val="0"/>
                </a:spcBef>
                <a:spcAft>
                  <a:spcPct val="35000"/>
                </a:spcAft>
              </a:pPr>
              <a:r>
                <a:rPr lang="en-US" sz="1400" b="1" kern="1200" dirty="0" smtClean="0"/>
                <a:t>Sett Scheduling Data</a:t>
              </a:r>
              <a:endParaRPr lang="en-US" sz="1400" b="1" kern="1200" dirty="0"/>
            </a:p>
          </p:txBody>
        </p:sp>
        <p:sp>
          <p:nvSpPr>
            <p:cNvPr id="18" name="Freeform 17"/>
            <p:cNvSpPr/>
            <p:nvPr/>
          </p:nvSpPr>
          <p:spPr>
            <a:xfrm>
              <a:off x="2159425" y="1087838"/>
              <a:ext cx="5925359" cy="1234610"/>
            </a:xfrm>
            <a:custGeom>
              <a:avLst/>
              <a:gdLst>
                <a:gd name="connsiteX0" fmla="*/ 205772 w 1234609"/>
                <a:gd name="connsiteY0" fmla="*/ 0 h 5925358"/>
                <a:gd name="connsiteX1" fmla="*/ 1028837 w 1234609"/>
                <a:gd name="connsiteY1" fmla="*/ 0 h 5925358"/>
                <a:gd name="connsiteX2" fmla="*/ 1174340 w 1234609"/>
                <a:gd name="connsiteY2" fmla="*/ 60269 h 5925358"/>
                <a:gd name="connsiteX3" fmla="*/ 1234609 w 1234609"/>
                <a:gd name="connsiteY3" fmla="*/ 205772 h 5925358"/>
                <a:gd name="connsiteX4" fmla="*/ 1234609 w 1234609"/>
                <a:gd name="connsiteY4" fmla="*/ 5925358 h 5925358"/>
                <a:gd name="connsiteX5" fmla="*/ 1234609 w 1234609"/>
                <a:gd name="connsiteY5" fmla="*/ 5925358 h 5925358"/>
                <a:gd name="connsiteX6" fmla="*/ 1234609 w 1234609"/>
                <a:gd name="connsiteY6" fmla="*/ 5925358 h 5925358"/>
                <a:gd name="connsiteX7" fmla="*/ 0 w 1234609"/>
                <a:gd name="connsiteY7" fmla="*/ 5925358 h 5925358"/>
                <a:gd name="connsiteX8" fmla="*/ 0 w 1234609"/>
                <a:gd name="connsiteY8" fmla="*/ 5925358 h 5925358"/>
                <a:gd name="connsiteX9" fmla="*/ 0 w 1234609"/>
                <a:gd name="connsiteY9" fmla="*/ 5925358 h 5925358"/>
                <a:gd name="connsiteX10" fmla="*/ 0 w 1234609"/>
                <a:gd name="connsiteY10" fmla="*/ 205772 h 5925358"/>
                <a:gd name="connsiteX11" fmla="*/ 60269 w 1234609"/>
                <a:gd name="connsiteY11" fmla="*/ 60269 h 5925358"/>
                <a:gd name="connsiteX12" fmla="*/ 205772 w 1234609"/>
                <a:gd name="connsiteY12" fmla="*/ 0 h 5925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4609" h="5925358">
                  <a:moveTo>
                    <a:pt x="1234609" y="987580"/>
                  </a:moveTo>
                  <a:lnTo>
                    <a:pt x="1234609" y="4937778"/>
                  </a:lnTo>
                  <a:cubicBezTo>
                    <a:pt x="1234609" y="5199699"/>
                    <a:pt x="1230092" y="5450894"/>
                    <a:pt x="1222051" y="5636102"/>
                  </a:cubicBezTo>
                  <a:cubicBezTo>
                    <a:pt x="1214011" y="5821310"/>
                    <a:pt x="1203105" y="5925356"/>
                    <a:pt x="1191734" y="5925356"/>
                  </a:cubicBezTo>
                  <a:lnTo>
                    <a:pt x="0" y="5925356"/>
                  </a:lnTo>
                  <a:lnTo>
                    <a:pt x="0" y="5925356"/>
                  </a:lnTo>
                  <a:lnTo>
                    <a:pt x="0" y="5925356"/>
                  </a:lnTo>
                  <a:lnTo>
                    <a:pt x="0" y="2"/>
                  </a:lnTo>
                  <a:lnTo>
                    <a:pt x="0" y="2"/>
                  </a:lnTo>
                  <a:lnTo>
                    <a:pt x="0" y="2"/>
                  </a:lnTo>
                  <a:lnTo>
                    <a:pt x="1191734" y="2"/>
                  </a:lnTo>
                  <a:cubicBezTo>
                    <a:pt x="1203105" y="2"/>
                    <a:pt x="1214011" y="104053"/>
                    <a:pt x="1222051" y="289256"/>
                  </a:cubicBezTo>
                  <a:cubicBezTo>
                    <a:pt x="1230092" y="474464"/>
                    <a:pt x="1234609" y="725659"/>
                    <a:pt x="1234609" y="987580"/>
                  </a:cubicBezTo>
                  <a:close/>
                </a:path>
              </a:pathLst>
            </a:custGeom>
            <a:solidFill>
              <a:schemeClr val="tx1">
                <a:lumMod val="25000"/>
                <a:lumOff val="75000"/>
              </a:schemeClr>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8017" tIns="71699" rIns="71699" bIns="71700" numCol="1" spcCol="1270" anchor="ctr" anchorCtr="0">
              <a:noAutofit/>
            </a:bodyPr>
            <a:lstStyle/>
            <a:p>
              <a:pPr marL="171450" lvl="1" indent="-171450" algn="l" defTabSz="800100">
                <a:lnSpc>
                  <a:spcPct val="90000"/>
                </a:lnSpc>
                <a:spcBef>
                  <a:spcPct val="0"/>
                </a:spcBef>
                <a:spcAft>
                  <a:spcPct val="15000"/>
                </a:spcAft>
                <a:buChar char="••"/>
              </a:pPr>
              <a:r>
                <a:rPr lang="en-US" sz="1800" b="1" kern="1200" dirty="0" smtClean="0">
                  <a:solidFill>
                    <a:schemeClr val="tx2">
                      <a:lumMod val="50000"/>
                      <a:lumOff val="50000"/>
                    </a:schemeClr>
                  </a:solidFill>
                </a:rPr>
                <a:t>Set control parameters</a:t>
              </a:r>
              <a:endParaRPr lang="en-US" sz="1800" b="1" kern="1200" dirty="0">
                <a:solidFill>
                  <a:schemeClr val="tx2">
                    <a:lumMod val="50000"/>
                    <a:lumOff val="50000"/>
                  </a:schemeClr>
                </a:solidFill>
              </a:endParaRPr>
            </a:p>
            <a:p>
              <a:pPr marL="171450" lvl="1" indent="-171450" algn="l" defTabSz="800100">
                <a:lnSpc>
                  <a:spcPct val="90000"/>
                </a:lnSpc>
                <a:spcBef>
                  <a:spcPct val="0"/>
                </a:spcBef>
                <a:spcAft>
                  <a:spcPct val="15000"/>
                </a:spcAft>
                <a:buChar char="••"/>
              </a:pPr>
              <a:r>
                <a:rPr lang="en-US" sz="1800" b="1" kern="1200" dirty="0" smtClean="0">
                  <a:solidFill>
                    <a:schemeClr val="tx2">
                      <a:lumMod val="50000"/>
                      <a:lumOff val="50000"/>
                    </a:schemeClr>
                  </a:solidFill>
                </a:rPr>
                <a:t>Create a customer scheduled order</a:t>
              </a:r>
            </a:p>
          </p:txBody>
        </p:sp>
        <p:sp>
          <p:nvSpPr>
            <p:cNvPr id="19" name="Freeform 18"/>
            <p:cNvSpPr/>
            <p:nvPr/>
          </p:nvSpPr>
          <p:spPr>
            <a:xfrm>
              <a:off x="830545" y="2795224"/>
              <a:ext cx="1328881" cy="1898401"/>
            </a:xfrm>
            <a:custGeom>
              <a:avLst/>
              <a:gdLst>
                <a:gd name="connsiteX0" fmla="*/ 0 w 1898401"/>
                <a:gd name="connsiteY0" fmla="*/ 0 h 1328881"/>
                <a:gd name="connsiteX1" fmla="*/ 1233961 w 1898401"/>
                <a:gd name="connsiteY1" fmla="*/ 0 h 1328881"/>
                <a:gd name="connsiteX2" fmla="*/ 1898401 w 1898401"/>
                <a:gd name="connsiteY2" fmla="*/ 664441 h 1328881"/>
                <a:gd name="connsiteX3" fmla="*/ 1233961 w 1898401"/>
                <a:gd name="connsiteY3" fmla="*/ 1328881 h 1328881"/>
                <a:gd name="connsiteX4" fmla="*/ 0 w 1898401"/>
                <a:gd name="connsiteY4" fmla="*/ 1328881 h 1328881"/>
                <a:gd name="connsiteX5" fmla="*/ 664441 w 1898401"/>
                <a:gd name="connsiteY5" fmla="*/ 664441 h 1328881"/>
                <a:gd name="connsiteX6" fmla="*/ 0 w 1898401"/>
                <a:gd name="connsiteY6" fmla="*/ 0 h 1328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8401" h="1328881">
                  <a:moveTo>
                    <a:pt x="1898401" y="0"/>
                  </a:moveTo>
                  <a:lnTo>
                    <a:pt x="1898401" y="863773"/>
                  </a:lnTo>
                  <a:lnTo>
                    <a:pt x="949200" y="1328881"/>
                  </a:lnTo>
                  <a:lnTo>
                    <a:pt x="0" y="863773"/>
                  </a:lnTo>
                  <a:lnTo>
                    <a:pt x="0" y="0"/>
                  </a:lnTo>
                  <a:lnTo>
                    <a:pt x="949200" y="465109"/>
                  </a:lnTo>
                  <a:lnTo>
                    <a:pt x="1898401"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91" tIns="673331" rIns="8889" bIns="673330" numCol="1" spcCol="1270" anchor="ctr" anchorCtr="0">
              <a:noAutofit/>
            </a:bodyPr>
            <a:lstStyle/>
            <a:p>
              <a:pPr lvl="0" algn="ctr" defTabSz="622300">
                <a:lnSpc>
                  <a:spcPct val="90000"/>
                </a:lnSpc>
                <a:spcBef>
                  <a:spcPct val="0"/>
                </a:spcBef>
                <a:spcAft>
                  <a:spcPct val="35000"/>
                </a:spcAft>
              </a:pPr>
              <a:r>
                <a:rPr lang="en-US" sz="1400" b="1" kern="1200" dirty="0" smtClean="0"/>
                <a:t>Process Customer Schedules</a:t>
              </a:r>
              <a:endParaRPr lang="en-US" sz="1400" kern="1200" dirty="0"/>
            </a:p>
          </p:txBody>
        </p:sp>
        <p:sp>
          <p:nvSpPr>
            <p:cNvPr id="20" name="Freeform 19"/>
            <p:cNvSpPr/>
            <p:nvPr/>
          </p:nvSpPr>
          <p:spPr>
            <a:xfrm>
              <a:off x="2159426" y="2795224"/>
              <a:ext cx="5925359" cy="1233962"/>
            </a:xfrm>
            <a:custGeom>
              <a:avLst/>
              <a:gdLst>
                <a:gd name="connsiteX0" fmla="*/ 205664 w 1233961"/>
                <a:gd name="connsiteY0" fmla="*/ 0 h 5925358"/>
                <a:gd name="connsiteX1" fmla="*/ 1028297 w 1233961"/>
                <a:gd name="connsiteY1" fmla="*/ 0 h 5925358"/>
                <a:gd name="connsiteX2" fmla="*/ 1173723 w 1233961"/>
                <a:gd name="connsiteY2" fmla="*/ 60238 h 5925358"/>
                <a:gd name="connsiteX3" fmla="*/ 1233960 w 1233961"/>
                <a:gd name="connsiteY3" fmla="*/ 205665 h 5925358"/>
                <a:gd name="connsiteX4" fmla="*/ 1233961 w 1233961"/>
                <a:gd name="connsiteY4" fmla="*/ 5925358 h 5925358"/>
                <a:gd name="connsiteX5" fmla="*/ 1233961 w 1233961"/>
                <a:gd name="connsiteY5" fmla="*/ 5925358 h 5925358"/>
                <a:gd name="connsiteX6" fmla="*/ 1233961 w 1233961"/>
                <a:gd name="connsiteY6" fmla="*/ 5925358 h 5925358"/>
                <a:gd name="connsiteX7" fmla="*/ 0 w 1233961"/>
                <a:gd name="connsiteY7" fmla="*/ 5925358 h 5925358"/>
                <a:gd name="connsiteX8" fmla="*/ 0 w 1233961"/>
                <a:gd name="connsiteY8" fmla="*/ 5925358 h 5925358"/>
                <a:gd name="connsiteX9" fmla="*/ 0 w 1233961"/>
                <a:gd name="connsiteY9" fmla="*/ 5925358 h 5925358"/>
                <a:gd name="connsiteX10" fmla="*/ 0 w 1233961"/>
                <a:gd name="connsiteY10" fmla="*/ 205664 h 5925358"/>
                <a:gd name="connsiteX11" fmla="*/ 60238 w 1233961"/>
                <a:gd name="connsiteY11" fmla="*/ 60238 h 5925358"/>
                <a:gd name="connsiteX12" fmla="*/ 205665 w 1233961"/>
                <a:gd name="connsiteY12" fmla="*/ 1 h 5925358"/>
                <a:gd name="connsiteX13" fmla="*/ 205664 w 1233961"/>
                <a:gd name="connsiteY13" fmla="*/ 0 h 5925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3961" h="5925358">
                  <a:moveTo>
                    <a:pt x="1233961" y="987580"/>
                  </a:moveTo>
                  <a:lnTo>
                    <a:pt x="1233961" y="4937778"/>
                  </a:lnTo>
                  <a:cubicBezTo>
                    <a:pt x="1233961" y="5199703"/>
                    <a:pt x="1229449" y="5450895"/>
                    <a:pt x="1221416" y="5636099"/>
                  </a:cubicBezTo>
                  <a:cubicBezTo>
                    <a:pt x="1213384" y="5821303"/>
                    <a:pt x="1202490" y="5925351"/>
                    <a:pt x="1191131" y="5925351"/>
                  </a:cubicBezTo>
                  <a:cubicBezTo>
                    <a:pt x="794087" y="5925351"/>
                    <a:pt x="397044" y="5925356"/>
                    <a:pt x="0" y="5925356"/>
                  </a:cubicBezTo>
                  <a:lnTo>
                    <a:pt x="0" y="5925356"/>
                  </a:lnTo>
                  <a:lnTo>
                    <a:pt x="0" y="5925356"/>
                  </a:lnTo>
                  <a:lnTo>
                    <a:pt x="0" y="2"/>
                  </a:lnTo>
                  <a:lnTo>
                    <a:pt x="0" y="2"/>
                  </a:lnTo>
                  <a:lnTo>
                    <a:pt x="0" y="2"/>
                  </a:lnTo>
                  <a:lnTo>
                    <a:pt x="1191131" y="2"/>
                  </a:lnTo>
                  <a:cubicBezTo>
                    <a:pt x="1202490" y="2"/>
                    <a:pt x="1213384" y="104050"/>
                    <a:pt x="1221416" y="289259"/>
                  </a:cubicBezTo>
                  <a:cubicBezTo>
                    <a:pt x="1229448" y="474468"/>
                    <a:pt x="1233961" y="725660"/>
                    <a:pt x="1233961" y="987584"/>
                  </a:cubicBezTo>
                  <a:lnTo>
                    <a:pt x="1233961" y="987580"/>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8017" tIns="71667" rIns="71667" bIns="71668" numCol="1" spcCol="1270" anchor="ctr" anchorCtr="0">
              <a:noAutofit/>
            </a:bodyPr>
            <a:lstStyle/>
            <a:p>
              <a:pPr marL="171450" lvl="1" indent="-171450" defTabSz="800100">
                <a:lnSpc>
                  <a:spcPct val="90000"/>
                </a:lnSpc>
                <a:spcAft>
                  <a:spcPct val="15000"/>
                </a:spcAft>
                <a:buChar char="••"/>
              </a:pPr>
              <a:r>
                <a:rPr lang="en-US" sz="1800" dirty="0" smtClean="0"/>
                <a:t>Maintain customer planning/shipping schedule</a:t>
              </a:r>
            </a:p>
            <a:p>
              <a:pPr marL="171450" lvl="1" indent="-171450" defTabSz="800100">
                <a:lnSpc>
                  <a:spcPct val="90000"/>
                </a:lnSpc>
                <a:spcAft>
                  <a:spcPct val="15000"/>
                </a:spcAft>
                <a:buChar char="••"/>
              </a:pPr>
              <a:r>
                <a:rPr lang="en-US" sz="1800" dirty="0" smtClean="0"/>
                <a:t>Generate the required ship schedule (RSS)</a:t>
              </a:r>
            </a:p>
          </p:txBody>
        </p:sp>
        <p:sp>
          <p:nvSpPr>
            <p:cNvPr id="21" name="Freeform 20"/>
            <p:cNvSpPr/>
            <p:nvPr/>
          </p:nvSpPr>
          <p:spPr>
            <a:xfrm>
              <a:off x="830545" y="4430984"/>
              <a:ext cx="1328881" cy="1898401"/>
            </a:xfrm>
            <a:custGeom>
              <a:avLst/>
              <a:gdLst>
                <a:gd name="connsiteX0" fmla="*/ 0 w 1898401"/>
                <a:gd name="connsiteY0" fmla="*/ 0 h 1328881"/>
                <a:gd name="connsiteX1" fmla="*/ 1233961 w 1898401"/>
                <a:gd name="connsiteY1" fmla="*/ 0 h 1328881"/>
                <a:gd name="connsiteX2" fmla="*/ 1898401 w 1898401"/>
                <a:gd name="connsiteY2" fmla="*/ 664441 h 1328881"/>
                <a:gd name="connsiteX3" fmla="*/ 1233961 w 1898401"/>
                <a:gd name="connsiteY3" fmla="*/ 1328881 h 1328881"/>
                <a:gd name="connsiteX4" fmla="*/ 0 w 1898401"/>
                <a:gd name="connsiteY4" fmla="*/ 1328881 h 1328881"/>
                <a:gd name="connsiteX5" fmla="*/ 664441 w 1898401"/>
                <a:gd name="connsiteY5" fmla="*/ 664441 h 1328881"/>
                <a:gd name="connsiteX6" fmla="*/ 0 w 1898401"/>
                <a:gd name="connsiteY6" fmla="*/ 0 h 1328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8401" h="1328881">
                  <a:moveTo>
                    <a:pt x="1898401" y="0"/>
                  </a:moveTo>
                  <a:lnTo>
                    <a:pt x="1898401" y="863773"/>
                  </a:lnTo>
                  <a:lnTo>
                    <a:pt x="949200" y="1328881"/>
                  </a:lnTo>
                  <a:lnTo>
                    <a:pt x="0" y="863773"/>
                  </a:lnTo>
                  <a:lnTo>
                    <a:pt x="0" y="0"/>
                  </a:lnTo>
                  <a:lnTo>
                    <a:pt x="949200" y="465109"/>
                  </a:lnTo>
                  <a:lnTo>
                    <a:pt x="1898401" y="0"/>
                  </a:lnTo>
                  <a:close/>
                </a:path>
              </a:pathLst>
            </a:custGeom>
            <a:solidFill>
              <a:schemeClr val="tx1">
                <a:lumMod val="25000"/>
                <a:lumOff val="75000"/>
              </a:schemeClr>
            </a:soli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91" tIns="673331" rIns="8889" bIns="673330" numCol="1" spcCol="1270" anchor="ctr" anchorCtr="0">
              <a:noAutofit/>
            </a:bodyPr>
            <a:lstStyle/>
            <a:p>
              <a:pPr lvl="0" algn="ctr" defTabSz="622300">
                <a:lnSpc>
                  <a:spcPct val="90000"/>
                </a:lnSpc>
                <a:spcBef>
                  <a:spcPct val="0"/>
                </a:spcBef>
                <a:spcAft>
                  <a:spcPct val="35000"/>
                </a:spcAft>
              </a:pPr>
              <a:r>
                <a:rPr lang="en-US" sz="1400" b="1" kern="1200" dirty="0" smtClean="0"/>
                <a:t>Process Shipments</a:t>
              </a:r>
              <a:endParaRPr lang="en-US" sz="1400" kern="1200" dirty="0"/>
            </a:p>
          </p:txBody>
        </p:sp>
        <p:sp>
          <p:nvSpPr>
            <p:cNvPr id="22" name="Freeform 21"/>
            <p:cNvSpPr/>
            <p:nvPr/>
          </p:nvSpPr>
          <p:spPr>
            <a:xfrm>
              <a:off x="2159426" y="4430984"/>
              <a:ext cx="5925359" cy="1233962"/>
            </a:xfrm>
            <a:custGeom>
              <a:avLst/>
              <a:gdLst>
                <a:gd name="connsiteX0" fmla="*/ 205664 w 1233961"/>
                <a:gd name="connsiteY0" fmla="*/ 0 h 5925358"/>
                <a:gd name="connsiteX1" fmla="*/ 1028297 w 1233961"/>
                <a:gd name="connsiteY1" fmla="*/ 0 h 5925358"/>
                <a:gd name="connsiteX2" fmla="*/ 1173723 w 1233961"/>
                <a:gd name="connsiteY2" fmla="*/ 60238 h 5925358"/>
                <a:gd name="connsiteX3" fmla="*/ 1233960 w 1233961"/>
                <a:gd name="connsiteY3" fmla="*/ 205665 h 5925358"/>
                <a:gd name="connsiteX4" fmla="*/ 1233961 w 1233961"/>
                <a:gd name="connsiteY4" fmla="*/ 5925358 h 5925358"/>
                <a:gd name="connsiteX5" fmla="*/ 1233961 w 1233961"/>
                <a:gd name="connsiteY5" fmla="*/ 5925358 h 5925358"/>
                <a:gd name="connsiteX6" fmla="*/ 1233961 w 1233961"/>
                <a:gd name="connsiteY6" fmla="*/ 5925358 h 5925358"/>
                <a:gd name="connsiteX7" fmla="*/ 0 w 1233961"/>
                <a:gd name="connsiteY7" fmla="*/ 5925358 h 5925358"/>
                <a:gd name="connsiteX8" fmla="*/ 0 w 1233961"/>
                <a:gd name="connsiteY8" fmla="*/ 5925358 h 5925358"/>
                <a:gd name="connsiteX9" fmla="*/ 0 w 1233961"/>
                <a:gd name="connsiteY9" fmla="*/ 5925358 h 5925358"/>
                <a:gd name="connsiteX10" fmla="*/ 0 w 1233961"/>
                <a:gd name="connsiteY10" fmla="*/ 205664 h 5925358"/>
                <a:gd name="connsiteX11" fmla="*/ 60238 w 1233961"/>
                <a:gd name="connsiteY11" fmla="*/ 60238 h 5925358"/>
                <a:gd name="connsiteX12" fmla="*/ 205665 w 1233961"/>
                <a:gd name="connsiteY12" fmla="*/ 1 h 5925358"/>
                <a:gd name="connsiteX13" fmla="*/ 205664 w 1233961"/>
                <a:gd name="connsiteY13" fmla="*/ 0 h 5925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3961" h="5925358">
                  <a:moveTo>
                    <a:pt x="1233961" y="987580"/>
                  </a:moveTo>
                  <a:lnTo>
                    <a:pt x="1233961" y="4937778"/>
                  </a:lnTo>
                  <a:cubicBezTo>
                    <a:pt x="1233961" y="5199703"/>
                    <a:pt x="1229449" y="5450895"/>
                    <a:pt x="1221416" y="5636099"/>
                  </a:cubicBezTo>
                  <a:cubicBezTo>
                    <a:pt x="1213384" y="5821303"/>
                    <a:pt x="1202490" y="5925351"/>
                    <a:pt x="1191131" y="5925351"/>
                  </a:cubicBezTo>
                  <a:cubicBezTo>
                    <a:pt x="794087" y="5925351"/>
                    <a:pt x="397044" y="5925356"/>
                    <a:pt x="0" y="5925356"/>
                  </a:cubicBezTo>
                  <a:lnTo>
                    <a:pt x="0" y="5925356"/>
                  </a:lnTo>
                  <a:lnTo>
                    <a:pt x="0" y="5925356"/>
                  </a:lnTo>
                  <a:lnTo>
                    <a:pt x="0" y="2"/>
                  </a:lnTo>
                  <a:lnTo>
                    <a:pt x="0" y="2"/>
                  </a:lnTo>
                  <a:lnTo>
                    <a:pt x="0" y="2"/>
                  </a:lnTo>
                  <a:lnTo>
                    <a:pt x="1191131" y="2"/>
                  </a:lnTo>
                  <a:cubicBezTo>
                    <a:pt x="1202490" y="2"/>
                    <a:pt x="1213384" y="104050"/>
                    <a:pt x="1221416" y="289259"/>
                  </a:cubicBezTo>
                  <a:cubicBezTo>
                    <a:pt x="1229448" y="474468"/>
                    <a:pt x="1233961" y="725660"/>
                    <a:pt x="1233961" y="987584"/>
                  </a:cubicBezTo>
                  <a:lnTo>
                    <a:pt x="1233961" y="987580"/>
                  </a:lnTo>
                  <a:close/>
                </a:path>
              </a:pathLst>
            </a:custGeom>
            <a:solidFill>
              <a:schemeClr val="tx1">
                <a:lumMod val="25000"/>
                <a:lumOff val="75000"/>
              </a:schemeClr>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8017" tIns="71667" rIns="71667" bIns="71668" numCol="1" spcCol="1270" anchor="ctr" anchorCtr="0">
              <a:noAutofit/>
            </a:bodyPr>
            <a:lstStyle/>
            <a:p>
              <a:pPr marL="171450" lvl="1" indent="-171450" algn="l" defTabSz="800100">
                <a:lnSpc>
                  <a:spcPct val="90000"/>
                </a:lnSpc>
                <a:spcBef>
                  <a:spcPct val="0"/>
                </a:spcBef>
                <a:spcAft>
                  <a:spcPct val="15000"/>
                </a:spcAft>
                <a:buChar char="••"/>
              </a:pPr>
              <a:r>
                <a:rPr lang="en-US" sz="1800" b="1" kern="1200" dirty="0" smtClean="0">
                  <a:solidFill>
                    <a:schemeClr val="tx2">
                      <a:lumMod val="50000"/>
                      <a:lumOff val="50000"/>
                    </a:schemeClr>
                  </a:solidFill>
                </a:rPr>
                <a:t>Create a pre-shipper</a:t>
              </a:r>
              <a:endParaRPr lang="en-US" sz="1800" kern="1200" dirty="0">
                <a:solidFill>
                  <a:schemeClr val="tx2">
                    <a:lumMod val="50000"/>
                    <a:lumOff val="50000"/>
                  </a:schemeClr>
                </a:solidFill>
              </a:endParaRPr>
            </a:p>
            <a:p>
              <a:pPr marL="171450" lvl="1" indent="-171450" algn="l" defTabSz="800100">
                <a:lnSpc>
                  <a:spcPct val="90000"/>
                </a:lnSpc>
                <a:spcBef>
                  <a:spcPct val="0"/>
                </a:spcBef>
                <a:spcAft>
                  <a:spcPct val="15000"/>
                </a:spcAft>
                <a:buChar char="••"/>
              </a:pPr>
              <a:r>
                <a:rPr lang="en-US" sz="1800" b="1" kern="1200" dirty="0" smtClean="0">
                  <a:solidFill>
                    <a:schemeClr val="tx2">
                      <a:lumMod val="50000"/>
                      <a:lumOff val="50000"/>
                    </a:schemeClr>
                  </a:solidFill>
                </a:rPr>
                <a:t>Convert the pre-shipper to a shipper</a:t>
              </a:r>
            </a:p>
            <a:p>
              <a:pPr marL="171450" lvl="1" indent="-171450" algn="l" defTabSz="800100">
                <a:lnSpc>
                  <a:spcPct val="90000"/>
                </a:lnSpc>
                <a:spcBef>
                  <a:spcPct val="0"/>
                </a:spcBef>
                <a:spcAft>
                  <a:spcPct val="15000"/>
                </a:spcAft>
                <a:buChar char="••"/>
              </a:pPr>
              <a:r>
                <a:rPr lang="en-US" sz="1800" dirty="0" smtClean="0">
                  <a:solidFill>
                    <a:schemeClr val="tx2">
                      <a:lumMod val="50000"/>
                      <a:lumOff val="50000"/>
                    </a:schemeClr>
                  </a:solidFill>
                </a:rPr>
                <a:t>Confirm the shipper</a:t>
              </a:r>
              <a:endParaRPr lang="en-US" sz="1800" kern="1200" dirty="0">
                <a:solidFill>
                  <a:schemeClr val="tx2">
                    <a:lumMod val="50000"/>
                    <a:lumOff val="50000"/>
                  </a:schemeClr>
                </a:solidFill>
              </a:endParaRPr>
            </a:p>
          </p:txBody>
        </p:sp>
      </p:gr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r>
              <a:rPr lang="en-US" dirty="0" smtClean="0"/>
              <a:t>Schedule releases</a:t>
            </a:r>
          </a:p>
          <a:p>
            <a:pPr lvl="1"/>
            <a:r>
              <a:rPr lang="en-US" b="1" dirty="0" smtClean="0"/>
              <a:t>Planning Schedule </a:t>
            </a:r>
            <a:r>
              <a:rPr lang="en-US" dirty="0" smtClean="0"/>
              <a:t>(830, Delfor) shows long-term planning such as weekly and monthly buckets</a:t>
            </a:r>
          </a:p>
          <a:p>
            <a:pPr lvl="1"/>
            <a:r>
              <a:rPr lang="en-US" b="1" dirty="0" smtClean="0"/>
              <a:t>Shipping Schedule </a:t>
            </a:r>
            <a:r>
              <a:rPr lang="en-US" dirty="0" smtClean="0"/>
              <a:t>(862, Deljit) shows short-term planning, such as daily buckets, and is usually more accurate</a:t>
            </a:r>
          </a:p>
          <a:p>
            <a:pPr lvl="1"/>
            <a:endParaRPr lang="en-US" dirty="0" smtClean="0"/>
          </a:p>
          <a:p>
            <a:r>
              <a:rPr lang="en-US" dirty="0" smtClean="0"/>
              <a:t>Two way of receiving schedule releases</a:t>
            </a:r>
          </a:p>
          <a:p>
            <a:pPr lvl="1"/>
            <a:r>
              <a:rPr lang="en-US" dirty="0" smtClean="0"/>
              <a:t>Import EDI or eCommerce (not covered in this course)</a:t>
            </a:r>
          </a:p>
          <a:p>
            <a:pPr lvl="1"/>
            <a:r>
              <a:rPr lang="en-US" dirty="0" smtClean="0"/>
              <a:t>Enter manually</a:t>
            </a:r>
            <a:endParaRPr lang="en-US" dirty="0"/>
          </a:p>
        </p:txBody>
      </p:sp>
      <p:sp>
        <p:nvSpPr>
          <p:cNvPr id="6" name="Title 5"/>
          <p:cNvSpPr>
            <a:spLocks noGrp="1"/>
          </p:cNvSpPr>
          <p:nvPr>
            <p:ph type="title"/>
          </p:nvPr>
        </p:nvSpPr>
        <p:spPr/>
        <p:txBody>
          <a:bodyPr>
            <a:normAutofit/>
          </a:bodyPr>
          <a:lstStyle/>
          <a:p>
            <a:r>
              <a:rPr lang="en-US" dirty="0" smtClean="0"/>
              <a:t>Maintaining Customer Schedules</a:t>
            </a:r>
            <a:endParaRPr lang="en-US"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5684" name="Picture 4" descr="C:\Users\qgl\AppData\Local\Temp\SNAGHTML19b944b.PNG"/>
          <p:cNvPicPr>
            <a:picLocks noChangeAspect="1" noChangeArrowheads="1"/>
          </p:cNvPicPr>
          <p:nvPr/>
        </p:nvPicPr>
        <p:blipFill>
          <a:blip r:embed="rId3" cstate="print"/>
          <a:srcRect/>
          <a:stretch>
            <a:fillRect/>
          </a:stretch>
        </p:blipFill>
        <p:spPr bwMode="auto">
          <a:xfrm>
            <a:off x="988695" y="2871152"/>
            <a:ext cx="7258050" cy="2581276"/>
          </a:xfrm>
          <a:prstGeom prst="rect">
            <a:avLst/>
          </a:prstGeom>
          <a:noFill/>
        </p:spPr>
      </p:pic>
      <p:pic>
        <p:nvPicPr>
          <p:cNvPr id="455682" name="Picture 2" descr="C:\Users\qgl\AppData\Local\Temp\SNAGHTML19a5181.PNG"/>
          <p:cNvPicPr>
            <a:picLocks noChangeAspect="1" noChangeArrowheads="1"/>
          </p:cNvPicPr>
          <p:nvPr/>
        </p:nvPicPr>
        <p:blipFill>
          <a:blip r:embed="rId4" cstate="print"/>
          <a:srcRect/>
          <a:stretch>
            <a:fillRect/>
          </a:stretch>
        </p:blipFill>
        <p:spPr bwMode="auto">
          <a:xfrm>
            <a:off x="653415" y="1014412"/>
            <a:ext cx="5076825" cy="1704976"/>
          </a:xfrm>
          <a:prstGeom prst="rect">
            <a:avLst/>
          </a:prstGeom>
          <a:noFill/>
        </p:spPr>
      </p:pic>
      <p:sp>
        <p:nvSpPr>
          <p:cNvPr id="6" name="Title 5"/>
          <p:cNvSpPr>
            <a:spLocks noGrp="1"/>
          </p:cNvSpPr>
          <p:nvPr>
            <p:ph type="title"/>
          </p:nvPr>
        </p:nvSpPr>
        <p:spPr/>
        <p:txBody>
          <a:bodyPr>
            <a:normAutofit/>
          </a:bodyPr>
          <a:lstStyle/>
          <a:p>
            <a:r>
              <a:rPr lang="en-US" dirty="0" smtClean="0"/>
              <a:t>Customer Planning Schedule</a:t>
            </a:r>
            <a:endParaRPr lang="en-US" dirty="0"/>
          </a:p>
        </p:txBody>
      </p:sp>
      <p:sp>
        <p:nvSpPr>
          <p:cNvPr id="8" name="Rounded Rectangular Callout 7"/>
          <p:cNvSpPr/>
          <p:nvPr/>
        </p:nvSpPr>
        <p:spPr>
          <a:xfrm>
            <a:off x="4094480" y="1889760"/>
            <a:ext cx="4734560" cy="701040"/>
          </a:xfrm>
          <a:prstGeom prst="wedgeRoundRectCallout">
            <a:avLst>
              <a:gd name="adj1" fmla="val -70199"/>
              <a:gd name="adj2" fmla="val -27931"/>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90000"/>
                    <a:lumOff val="10000"/>
                  </a:schemeClr>
                </a:solidFill>
              </a:rPr>
              <a:t>Enter customer code and item number</a:t>
            </a:r>
          </a:p>
        </p:txBody>
      </p:sp>
      <p:sp>
        <p:nvSpPr>
          <p:cNvPr id="9" name="Rounded Rectangular Callout 8"/>
          <p:cNvSpPr/>
          <p:nvPr/>
        </p:nvSpPr>
        <p:spPr>
          <a:xfrm>
            <a:off x="3820160" y="5435600"/>
            <a:ext cx="5130800" cy="701040"/>
          </a:xfrm>
          <a:prstGeom prst="wedgeRoundRectCallout">
            <a:avLst>
              <a:gd name="adj1" fmla="val -59506"/>
              <a:gd name="adj2" fmla="val -175758"/>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90000"/>
                    <a:lumOff val="10000"/>
                  </a:schemeClr>
                </a:solidFill>
              </a:rPr>
              <a:t>The three elements identify a customer schedule.</a:t>
            </a:r>
          </a:p>
        </p:txBody>
      </p:sp>
      <p:sp>
        <p:nvSpPr>
          <p:cNvPr id="10" name="Rectangle 11"/>
          <p:cNvSpPr>
            <a:spLocks noChangeArrowheads="1"/>
          </p:cNvSpPr>
          <p:nvPr/>
        </p:nvSpPr>
        <p:spPr bwMode="auto">
          <a:xfrm>
            <a:off x="4227975" y="3571305"/>
            <a:ext cx="1445420" cy="252713"/>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11" name="Rectangle 11"/>
          <p:cNvSpPr>
            <a:spLocks noChangeArrowheads="1"/>
          </p:cNvSpPr>
          <p:nvPr/>
        </p:nvSpPr>
        <p:spPr bwMode="auto">
          <a:xfrm>
            <a:off x="1139335" y="4089465"/>
            <a:ext cx="1445420" cy="252713"/>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12" name="Rectangle 11"/>
          <p:cNvSpPr>
            <a:spLocks noChangeArrowheads="1"/>
          </p:cNvSpPr>
          <p:nvPr/>
        </p:nvSpPr>
        <p:spPr bwMode="auto">
          <a:xfrm>
            <a:off x="1220615" y="5003865"/>
            <a:ext cx="1445420" cy="252713"/>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3634" name="Picture 2" descr="C:\Users\qgl\AppData\Local\Temp\SNAGHTML19ec182.PNG"/>
          <p:cNvPicPr>
            <a:picLocks noChangeAspect="1" noChangeArrowheads="1"/>
          </p:cNvPicPr>
          <p:nvPr/>
        </p:nvPicPr>
        <p:blipFill>
          <a:blip r:embed="rId3" cstate="print"/>
          <a:srcRect/>
          <a:stretch>
            <a:fillRect/>
          </a:stretch>
        </p:blipFill>
        <p:spPr bwMode="auto">
          <a:xfrm>
            <a:off x="643255" y="980757"/>
            <a:ext cx="7315200" cy="4667251"/>
          </a:xfrm>
          <a:prstGeom prst="rect">
            <a:avLst/>
          </a:prstGeom>
          <a:noFill/>
        </p:spPr>
      </p:pic>
      <p:sp>
        <p:nvSpPr>
          <p:cNvPr id="6" name="Title 5"/>
          <p:cNvSpPr>
            <a:spLocks noGrp="1"/>
          </p:cNvSpPr>
          <p:nvPr>
            <p:ph type="title"/>
          </p:nvPr>
        </p:nvSpPr>
        <p:spPr/>
        <p:txBody>
          <a:bodyPr>
            <a:normAutofit/>
          </a:bodyPr>
          <a:lstStyle/>
          <a:p>
            <a:r>
              <a:rPr lang="en-US" dirty="0" smtClean="0"/>
              <a:t>Customer Planning Schedule</a:t>
            </a:r>
            <a:endParaRPr lang="en-US" dirty="0"/>
          </a:p>
        </p:txBody>
      </p:sp>
      <p:sp>
        <p:nvSpPr>
          <p:cNvPr id="9" name="Rounded Rectangular Callout 8"/>
          <p:cNvSpPr/>
          <p:nvPr/>
        </p:nvSpPr>
        <p:spPr>
          <a:xfrm>
            <a:off x="3647440" y="2641600"/>
            <a:ext cx="3596640" cy="1148080"/>
          </a:xfrm>
          <a:prstGeom prst="wedgeRoundRectCallout">
            <a:avLst>
              <a:gd name="adj1" fmla="val -84804"/>
              <a:gd name="adj2" fmla="val 155221"/>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90000"/>
                    <a:lumOff val="10000"/>
                  </a:schemeClr>
                </a:solidFill>
              </a:rPr>
              <a:t>The date up to which prior cumulative amounts are calculated.</a:t>
            </a:r>
          </a:p>
        </p:txBody>
      </p:sp>
      <p:sp>
        <p:nvSpPr>
          <p:cNvPr id="12" name="Rectangle 11"/>
          <p:cNvSpPr>
            <a:spLocks noChangeArrowheads="1"/>
          </p:cNvSpPr>
          <p:nvPr/>
        </p:nvSpPr>
        <p:spPr bwMode="auto">
          <a:xfrm>
            <a:off x="885334" y="5186745"/>
            <a:ext cx="1807065" cy="238695"/>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1588" name="Picture 4" descr="C:\Users\qgl\AppData\Local\Temp\SNAGHTML1a085e9.PNG"/>
          <p:cNvPicPr>
            <a:picLocks noChangeAspect="1" noChangeArrowheads="1"/>
          </p:cNvPicPr>
          <p:nvPr/>
        </p:nvPicPr>
        <p:blipFill>
          <a:blip r:embed="rId3" cstate="print"/>
          <a:srcRect/>
          <a:stretch>
            <a:fillRect/>
          </a:stretch>
        </p:blipFill>
        <p:spPr bwMode="auto">
          <a:xfrm>
            <a:off x="551815" y="884872"/>
            <a:ext cx="7639050" cy="4648201"/>
          </a:xfrm>
          <a:prstGeom prst="rect">
            <a:avLst/>
          </a:prstGeom>
          <a:noFill/>
        </p:spPr>
      </p:pic>
      <p:sp>
        <p:nvSpPr>
          <p:cNvPr id="6" name="Title 5"/>
          <p:cNvSpPr>
            <a:spLocks noGrp="1"/>
          </p:cNvSpPr>
          <p:nvPr>
            <p:ph type="title"/>
          </p:nvPr>
        </p:nvSpPr>
        <p:spPr/>
        <p:txBody>
          <a:bodyPr>
            <a:normAutofit/>
          </a:bodyPr>
          <a:lstStyle/>
          <a:p>
            <a:r>
              <a:rPr lang="en-US" dirty="0" smtClean="0"/>
              <a:t>Customer Planning Schedule</a:t>
            </a:r>
            <a:endParaRPr lang="en-US" dirty="0"/>
          </a:p>
        </p:txBody>
      </p:sp>
      <p:sp>
        <p:nvSpPr>
          <p:cNvPr id="9" name="Rounded Rectangular Callout 8"/>
          <p:cNvSpPr/>
          <p:nvPr/>
        </p:nvSpPr>
        <p:spPr>
          <a:xfrm>
            <a:off x="2052320" y="2468880"/>
            <a:ext cx="3596640" cy="965200"/>
          </a:xfrm>
          <a:prstGeom prst="wedgeRoundRectCallout">
            <a:avLst>
              <a:gd name="adj1" fmla="val 45704"/>
              <a:gd name="adj2" fmla="val 108439"/>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90000"/>
                    <a:lumOff val="10000"/>
                  </a:schemeClr>
                </a:solidFill>
              </a:rPr>
              <a:t>Enter the detailed planning schedule</a:t>
            </a:r>
          </a:p>
        </p:txBody>
      </p:sp>
      <p:pic>
        <p:nvPicPr>
          <p:cNvPr id="483330" name="Picture 2" descr="C:\Users\qgl\AppData\Local\Temp\SNAGHTML2374442b.PNG"/>
          <p:cNvPicPr>
            <a:picLocks noChangeAspect="1" noChangeArrowheads="1"/>
          </p:cNvPicPr>
          <p:nvPr/>
        </p:nvPicPr>
        <p:blipFill>
          <a:blip r:embed="rId4" cstate="print"/>
          <a:srcRect/>
          <a:stretch>
            <a:fillRect/>
          </a:stretch>
        </p:blipFill>
        <p:spPr bwMode="auto">
          <a:xfrm>
            <a:off x="2207895" y="4715192"/>
            <a:ext cx="2318278" cy="1390968"/>
          </a:xfrm>
          <a:prstGeom prst="rect">
            <a:avLst/>
          </a:prstGeom>
          <a:noFill/>
        </p:spPr>
      </p:pic>
      <p:sp>
        <p:nvSpPr>
          <p:cNvPr id="8" name="Rounded Rectangular Callout 7"/>
          <p:cNvSpPr/>
          <p:nvPr/>
        </p:nvSpPr>
        <p:spPr>
          <a:xfrm>
            <a:off x="4531360" y="5222240"/>
            <a:ext cx="2763520" cy="965200"/>
          </a:xfrm>
          <a:prstGeom prst="wedgeRoundRectCallout">
            <a:avLst>
              <a:gd name="adj1" fmla="val -89324"/>
              <a:gd name="adj2" fmla="val -22087"/>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90000"/>
                    <a:lumOff val="10000"/>
                  </a:schemeClr>
                </a:solidFill>
              </a:rPr>
              <a:t>Activate the schedule</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9538" name="Picture 2" descr="C:\Users\qgl\AppData\Local\Temp\SNAGHTML1ab9f05.PNG"/>
          <p:cNvPicPr>
            <a:picLocks noChangeAspect="1" noChangeArrowheads="1"/>
          </p:cNvPicPr>
          <p:nvPr/>
        </p:nvPicPr>
        <p:blipFill>
          <a:blip r:embed="rId3" cstate="print"/>
          <a:srcRect/>
          <a:stretch>
            <a:fillRect/>
          </a:stretch>
        </p:blipFill>
        <p:spPr bwMode="auto">
          <a:xfrm>
            <a:off x="582295" y="970597"/>
            <a:ext cx="7810500" cy="4676776"/>
          </a:xfrm>
          <a:prstGeom prst="rect">
            <a:avLst/>
          </a:prstGeom>
          <a:noFill/>
        </p:spPr>
      </p:pic>
      <p:sp>
        <p:nvSpPr>
          <p:cNvPr id="6" name="Title 5"/>
          <p:cNvSpPr>
            <a:spLocks noGrp="1"/>
          </p:cNvSpPr>
          <p:nvPr>
            <p:ph type="title"/>
          </p:nvPr>
        </p:nvSpPr>
        <p:spPr/>
        <p:txBody>
          <a:bodyPr>
            <a:normAutofit/>
          </a:bodyPr>
          <a:lstStyle/>
          <a:p>
            <a:r>
              <a:rPr lang="en-US" dirty="0" smtClean="0"/>
              <a:t>Customer Shipping Schedule</a:t>
            </a:r>
            <a:endParaRPr lang="en-US" dirty="0"/>
          </a:p>
        </p:txBody>
      </p:sp>
      <p:sp>
        <p:nvSpPr>
          <p:cNvPr id="7" name="Rectangle 6"/>
          <p:cNvSpPr>
            <a:spLocks noChangeArrowheads="1"/>
          </p:cNvSpPr>
          <p:nvPr/>
        </p:nvSpPr>
        <p:spPr bwMode="auto">
          <a:xfrm>
            <a:off x="661814" y="4013201"/>
            <a:ext cx="6409546" cy="1158239"/>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8" name="Rounded Rectangular Callout 7"/>
          <p:cNvSpPr/>
          <p:nvPr/>
        </p:nvSpPr>
        <p:spPr>
          <a:xfrm>
            <a:off x="3982720" y="5384800"/>
            <a:ext cx="3596640" cy="965200"/>
          </a:xfrm>
          <a:prstGeom prst="wedgeRoundRectCallout">
            <a:avLst>
              <a:gd name="adj1" fmla="val -67290"/>
              <a:gd name="adj2" fmla="val -96824"/>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90000"/>
                    <a:lumOff val="10000"/>
                  </a:schemeClr>
                </a:solidFill>
              </a:rPr>
              <a:t>Short-term planning</a:t>
            </a: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dirty="0" smtClean="0"/>
              <a:t>Generating RSS</a:t>
            </a:r>
            <a:endParaRPr lang="en-US" dirty="0"/>
          </a:p>
        </p:txBody>
      </p:sp>
      <p:pic>
        <p:nvPicPr>
          <p:cNvPr id="447492" name="Picture 4" descr="C:\Users\qgl\AppData\Local\Temp\SNAGHTML1dca81a.PNG"/>
          <p:cNvPicPr>
            <a:picLocks noChangeAspect="1" noChangeArrowheads="1"/>
          </p:cNvPicPr>
          <p:nvPr/>
        </p:nvPicPr>
        <p:blipFill>
          <a:blip r:embed="rId3" cstate="print"/>
          <a:srcRect/>
          <a:stretch>
            <a:fillRect/>
          </a:stretch>
        </p:blipFill>
        <p:spPr bwMode="auto">
          <a:xfrm>
            <a:off x="622935" y="1077277"/>
            <a:ext cx="7696200" cy="4200526"/>
          </a:xfrm>
          <a:prstGeom prst="rect">
            <a:avLst/>
          </a:prstGeom>
          <a:noFill/>
        </p:spPr>
      </p:pic>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title"/>
          </p:nvPr>
        </p:nvSpPr>
        <p:spPr/>
        <p:txBody>
          <a:bodyPr>
            <a:normAutofit/>
          </a:bodyPr>
          <a:lstStyle/>
          <a:p>
            <a:r>
              <a:rPr lang="en-US" dirty="0" smtClean="0"/>
              <a:t>Customer Schedule Calculation</a:t>
            </a:r>
            <a:endParaRPr lang="en-US" dirty="0"/>
          </a:p>
        </p:txBody>
      </p:sp>
      <p:sp>
        <p:nvSpPr>
          <p:cNvPr id="4" name="Content Placeholder 3"/>
          <p:cNvSpPr>
            <a:spLocks noGrp="1"/>
          </p:cNvSpPr>
          <p:nvPr>
            <p:ph idx="1"/>
          </p:nvPr>
        </p:nvSpPr>
        <p:spPr/>
        <p:txBody>
          <a:bodyPr/>
          <a:lstStyle/>
          <a:p>
            <a:endParaRPr lang="en-US" dirty="0"/>
          </a:p>
        </p:txBody>
      </p:sp>
      <p:grpSp>
        <p:nvGrpSpPr>
          <p:cNvPr id="2" name="Group 8"/>
          <p:cNvGrpSpPr/>
          <p:nvPr/>
        </p:nvGrpSpPr>
        <p:grpSpPr>
          <a:xfrm>
            <a:off x="567279" y="1360784"/>
            <a:ext cx="7989888" cy="4156075"/>
            <a:chOff x="587375" y="1843088"/>
            <a:chExt cx="7989888" cy="4156075"/>
          </a:xfrm>
        </p:grpSpPr>
        <p:grpSp>
          <p:nvGrpSpPr>
            <p:cNvPr id="3" name="Group 4"/>
            <p:cNvGrpSpPr>
              <a:grpSpLocks/>
            </p:cNvGrpSpPr>
            <p:nvPr/>
          </p:nvGrpSpPr>
          <p:grpSpPr bwMode="auto">
            <a:xfrm>
              <a:off x="3225800" y="2867025"/>
              <a:ext cx="5241925" cy="3128963"/>
              <a:chOff x="2080" y="1578"/>
              <a:chExt cx="3302" cy="1971"/>
            </a:xfrm>
          </p:grpSpPr>
          <p:grpSp>
            <p:nvGrpSpPr>
              <p:cNvPr id="5" name="Group 5"/>
              <p:cNvGrpSpPr>
                <a:grpSpLocks/>
              </p:cNvGrpSpPr>
              <p:nvPr/>
            </p:nvGrpSpPr>
            <p:grpSpPr bwMode="auto">
              <a:xfrm>
                <a:off x="2080" y="1578"/>
                <a:ext cx="3302" cy="1971"/>
                <a:chOff x="2080" y="1578"/>
                <a:chExt cx="3302" cy="1971"/>
              </a:xfrm>
            </p:grpSpPr>
            <p:sp>
              <p:nvSpPr>
                <p:cNvPr id="41" name="Rectangle 6"/>
                <p:cNvSpPr>
                  <a:spLocks noChangeArrowheads="1"/>
                </p:cNvSpPr>
                <p:nvPr/>
              </p:nvSpPr>
              <p:spPr bwMode="auto">
                <a:xfrm>
                  <a:off x="2080" y="1578"/>
                  <a:ext cx="314" cy="1971"/>
                </a:xfrm>
                <a:prstGeom prst="rect">
                  <a:avLst/>
                </a:prstGeom>
                <a:solidFill>
                  <a:schemeClr val="bg1"/>
                </a:solidFill>
                <a:ln w="19050">
                  <a:solidFill>
                    <a:schemeClr val="tx1"/>
                  </a:solidFill>
                  <a:miter lim="800000"/>
                  <a:headEnd/>
                  <a:tailEnd/>
                </a:ln>
              </p:spPr>
              <p:txBody>
                <a:bodyPr wrap="none" anchor="ctr"/>
                <a:lstStyle/>
                <a:p>
                  <a:endParaRPr lang="zh-CN" altLang="en-US">
                    <a:latin typeface="+mj-lt"/>
                    <a:ea typeface="宋体" pitchFamily="2" charset="-122"/>
                  </a:endParaRPr>
                </a:p>
              </p:txBody>
            </p:sp>
            <p:sp>
              <p:nvSpPr>
                <p:cNvPr id="42" name="Rectangle 7"/>
                <p:cNvSpPr>
                  <a:spLocks noChangeArrowheads="1"/>
                </p:cNvSpPr>
                <p:nvPr/>
              </p:nvSpPr>
              <p:spPr bwMode="auto">
                <a:xfrm>
                  <a:off x="2393" y="1578"/>
                  <a:ext cx="314" cy="1971"/>
                </a:xfrm>
                <a:prstGeom prst="rect">
                  <a:avLst/>
                </a:prstGeom>
                <a:solidFill>
                  <a:schemeClr val="bg1"/>
                </a:solidFill>
                <a:ln w="19050">
                  <a:solidFill>
                    <a:schemeClr val="tx1"/>
                  </a:solidFill>
                  <a:miter lim="800000"/>
                  <a:headEnd/>
                  <a:tailEnd/>
                </a:ln>
              </p:spPr>
              <p:txBody>
                <a:bodyPr wrap="none" anchor="ctr"/>
                <a:lstStyle/>
                <a:p>
                  <a:endParaRPr lang="zh-CN" altLang="en-US">
                    <a:latin typeface="+mj-lt"/>
                    <a:ea typeface="宋体" pitchFamily="2" charset="-122"/>
                  </a:endParaRPr>
                </a:p>
              </p:txBody>
            </p:sp>
            <p:sp>
              <p:nvSpPr>
                <p:cNvPr id="43" name="Rectangle 8"/>
                <p:cNvSpPr>
                  <a:spLocks noChangeArrowheads="1"/>
                </p:cNvSpPr>
                <p:nvPr/>
              </p:nvSpPr>
              <p:spPr bwMode="auto">
                <a:xfrm>
                  <a:off x="2707" y="1578"/>
                  <a:ext cx="314" cy="1971"/>
                </a:xfrm>
                <a:prstGeom prst="rect">
                  <a:avLst/>
                </a:prstGeom>
                <a:solidFill>
                  <a:schemeClr val="bg1"/>
                </a:solidFill>
                <a:ln w="19050">
                  <a:solidFill>
                    <a:schemeClr val="tx1"/>
                  </a:solidFill>
                  <a:miter lim="800000"/>
                  <a:headEnd/>
                  <a:tailEnd/>
                </a:ln>
              </p:spPr>
              <p:txBody>
                <a:bodyPr wrap="none" anchor="ctr"/>
                <a:lstStyle/>
                <a:p>
                  <a:endParaRPr lang="zh-CN" altLang="en-US">
                    <a:latin typeface="+mj-lt"/>
                    <a:ea typeface="宋体" pitchFamily="2" charset="-122"/>
                  </a:endParaRPr>
                </a:p>
              </p:txBody>
            </p:sp>
            <p:sp>
              <p:nvSpPr>
                <p:cNvPr id="44" name="Rectangle 9"/>
                <p:cNvSpPr>
                  <a:spLocks noChangeArrowheads="1"/>
                </p:cNvSpPr>
                <p:nvPr/>
              </p:nvSpPr>
              <p:spPr bwMode="auto">
                <a:xfrm>
                  <a:off x="3021" y="1578"/>
                  <a:ext cx="314" cy="1971"/>
                </a:xfrm>
                <a:prstGeom prst="rect">
                  <a:avLst/>
                </a:prstGeom>
                <a:solidFill>
                  <a:schemeClr val="bg1"/>
                </a:solidFill>
                <a:ln w="19050">
                  <a:solidFill>
                    <a:schemeClr val="tx1"/>
                  </a:solidFill>
                  <a:miter lim="800000"/>
                  <a:headEnd/>
                  <a:tailEnd/>
                </a:ln>
              </p:spPr>
              <p:txBody>
                <a:bodyPr wrap="none" anchor="ctr"/>
                <a:lstStyle/>
                <a:p>
                  <a:endParaRPr lang="zh-CN" altLang="en-US">
                    <a:latin typeface="+mj-lt"/>
                    <a:ea typeface="宋体" pitchFamily="2" charset="-122"/>
                  </a:endParaRPr>
                </a:p>
              </p:txBody>
            </p:sp>
            <p:sp>
              <p:nvSpPr>
                <p:cNvPr id="45" name="Rectangle 10"/>
                <p:cNvSpPr>
                  <a:spLocks noChangeArrowheads="1"/>
                </p:cNvSpPr>
                <p:nvPr/>
              </p:nvSpPr>
              <p:spPr bwMode="auto">
                <a:xfrm>
                  <a:off x="3335" y="1578"/>
                  <a:ext cx="314" cy="1971"/>
                </a:xfrm>
                <a:prstGeom prst="rect">
                  <a:avLst/>
                </a:prstGeom>
                <a:solidFill>
                  <a:schemeClr val="bg1"/>
                </a:solidFill>
                <a:ln w="19050">
                  <a:solidFill>
                    <a:schemeClr val="tx1"/>
                  </a:solidFill>
                  <a:miter lim="800000"/>
                  <a:headEnd/>
                  <a:tailEnd/>
                </a:ln>
              </p:spPr>
              <p:txBody>
                <a:bodyPr wrap="none" anchor="ctr"/>
                <a:lstStyle/>
                <a:p>
                  <a:endParaRPr lang="zh-CN" altLang="en-US">
                    <a:latin typeface="+mj-lt"/>
                    <a:ea typeface="宋体" pitchFamily="2" charset="-122"/>
                  </a:endParaRPr>
                </a:p>
              </p:txBody>
            </p:sp>
            <p:sp>
              <p:nvSpPr>
                <p:cNvPr id="46" name="Rectangle 11"/>
                <p:cNvSpPr>
                  <a:spLocks noChangeArrowheads="1"/>
                </p:cNvSpPr>
                <p:nvPr/>
              </p:nvSpPr>
              <p:spPr bwMode="auto">
                <a:xfrm>
                  <a:off x="3813" y="1578"/>
                  <a:ext cx="314" cy="1971"/>
                </a:xfrm>
                <a:prstGeom prst="rect">
                  <a:avLst/>
                </a:prstGeom>
                <a:solidFill>
                  <a:schemeClr val="bg1"/>
                </a:solidFill>
                <a:ln w="19050">
                  <a:solidFill>
                    <a:schemeClr val="tx1"/>
                  </a:solidFill>
                  <a:miter lim="800000"/>
                  <a:headEnd/>
                  <a:tailEnd/>
                </a:ln>
              </p:spPr>
              <p:txBody>
                <a:bodyPr wrap="none" anchor="ctr"/>
                <a:lstStyle/>
                <a:p>
                  <a:endParaRPr lang="zh-CN" altLang="en-US">
                    <a:latin typeface="+mj-lt"/>
                    <a:ea typeface="宋体" pitchFamily="2" charset="-122"/>
                  </a:endParaRPr>
                </a:p>
              </p:txBody>
            </p:sp>
            <p:sp>
              <p:nvSpPr>
                <p:cNvPr id="47" name="Rectangle 12"/>
                <p:cNvSpPr>
                  <a:spLocks noChangeArrowheads="1"/>
                </p:cNvSpPr>
                <p:nvPr/>
              </p:nvSpPr>
              <p:spPr bwMode="auto">
                <a:xfrm>
                  <a:off x="4132" y="1578"/>
                  <a:ext cx="314" cy="1971"/>
                </a:xfrm>
                <a:prstGeom prst="rect">
                  <a:avLst/>
                </a:prstGeom>
                <a:solidFill>
                  <a:schemeClr val="bg1"/>
                </a:solidFill>
                <a:ln w="19050">
                  <a:solidFill>
                    <a:schemeClr val="tx1"/>
                  </a:solidFill>
                  <a:miter lim="800000"/>
                  <a:headEnd/>
                  <a:tailEnd/>
                </a:ln>
              </p:spPr>
              <p:txBody>
                <a:bodyPr wrap="none" anchor="ctr"/>
                <a:lstStyle/>
                <a:p>
                  <a:endParaRPr lang="zh-CN" altLang="en-US">
                    <a:latin typeface="+mj-lt"/>
                    <a:ea typeface="宋体" pitchFamily="2" charset="-122"/>
                  </a:endParaRPr>
                </a:p>
              </p:txBody>
            </p:sp>
            <p:sp>
              <p:nvSpPr>
                <p:cNvPr id="48" name="Rectangle 13"/>
                <p:cNvSpPr>
                  <a:spLocks noChangeArrowheads="1"/>
                </p:cNvSpPr>
                <p:nvPr/>
              </p:nvSpPr>
              <p:spPr bwMode="auto">
                <a:xfrm>
                  <a:off x="4446" y="1578"/>
                  <a:ext cx="314" cy="1971"/>
                </a:xfrm>
                <a:prstGeom prst="rect">
                  <a:avLst/>
                </a:prstGeom>
                <a:solidFill>
                  <a:schemeClr val="bg1"/>
                </a:solidFill>
                <a:ln w="19050">
                  <a:solidFill>
                    <a:schemeClr val="tx1"/>
                  </a:solidFill>
                  <a:miter lim="800000"/>
                  <a:headEnd/>
                  <a:tailEnd/>
                </a:ln>
              </p:spPr>
              <p:txBody>
                <a:bodyPr wrap="none" anchor="ctr"/>
                <a:lstStyle/>
                <a:p>
                  <a:endParaRPr lang="zh-CN" altLang="en-US">
                    <a:latin typeface="+mj-lt"/>
                    <a:ea typeface="宋体" pitchFamily="2" charset="-122"/>
                  </a:endParaRPr>
                </a:p>
              </p:txBody>
            </p:sp>
            <p:sp>
              <p:nvSpPr>
                <p:cNvPr id="49" name="Rectangle 14"/>
                <p:cNvSpPr>
                  <a:spLocks noChangeArrowheads="1"/>
                </p:cNvSpPr>
                <p:nvPr/>
              </p:nvSpPr>
              <p:spPr bwMode="auto">
                <a:xfrm>
                  <a:off x="4760" y="1578"/>
                  <a:ext cx="314" cy="1971"/>
                </a:xfrm>
                <a:prstGeom prst="rect">
                  <a:avLst/>
                </a:prstGeom>
                <a:solidFill>
                  <a:schemeClr val="bg1"/>
                </a:solidFill>
                <a:ln w="19050">
                  <a:solidFill>
                    <a:schemeClr val="tx1"/>
                  </a:solidFill>
                  <a:miter lim="800000"/>
                  <a:headEnd/>
                  <a:tailEnd/>
                </a:ln>
              </p:spPr>
              <p:txBody>
                <a:bodyPr wrap="none" anchor="ctr"/>
                <a:lstStyle/>
                <a:p>
                  <a:endParaRPr lang="zh-CN" altLang="en-US">
                    <a:latin typeface="+mj-lt"/>
                    <a:ea typeface="宋体" pitchFamily="2" charset="-122"/>
                  </a:endParaRPr>
                </a:p>
              </p:txBody>
            </p:sp>
            <p:sp>
              <p:nvSpPr>
                <p:cNvPr id="50" name="Rectangle 15"/>
                <p:cNvSpPr>
                  <a:spLocks noChangeArrowheads="1"/>
                </p:cNvSpPr>
                <p:nvPr/>
              </p:nvSpPr>
              <p:spPr bwMode="auto">
                <a:xfrm>
                  <a:off x="5068" y="1578"/>
                  <a:ext cx="314" cy="1971"/>
                </a:xfrm>
                <a:prstGeom prst="rect">
                  <a:avLst/>
                </a:prstGeom>
                <a:solidFill>
                  <a:schemeClr val="bg1"/>
                </a:solidFill>
                <a:ln w="19050">
                  <a:solidFill>
                    <a:schemeClr val="tx1"/>
                  </a:solidFill>
                  <a:miter lim="800000"/>
                  <a:headEnd/>
                  <a:tailEnd/>
                </a:ln>
              </p:spPr>
              <p:txBody>
                <a:bodyPr wrap="none" anchor="ctr"/>
                <a:lstStyle/>
                <a:p>
                  <a:endParaRPr lang="zh-CN" altLang="en-US">
                    <a:latin typeface="+mj-lt"/>
                    <a:ea typeface="宋体" pitchFamily="2" charset="-122"/>
                  </a:endParaRPr>
                </a:p>
              </p:txBody>
            </p:sp>
          </p:grpSp>
          <p:sp>
            <p:nvSpPr>
              <p:cNvPr id="37" name="Line 16"/>
              <p:cNvSpPr>
                <a:spLocks noChangeShapeType="1"/>
              </p:cNvSpPr>
              <p:nvPr/>
            </p:nvSpPr>
            <p:spPr bwMode="auto">
              <a:xfrm>
                <a:off x="2080" y="2853"/>
                <a:ext cx="3300" cy="0"/>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38" name="Line 17"/>
              <p:cNvSpPr>
                <a:spLocks noChangeShapeType="1"/>
              </p:cNvSpPr>
              <p:nvPr/>
            </p:nvSpPr>
            <p:spPr bwMode="auto">
              <a:xfrm>
                <a:off x="2080" y="3189"/>
                <a:ext cx="3300" cy="0"/>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39" name="Line 18"/>
              <p:cNvSpPr>
                <a:spLocks noChangeShapeType="1"/>
              </p:cNvSpPr>
              <p:nvPr/>
            </p:nvSpPr>
            <p:spPr bwMode="auto">
              <a:xfrm>
                <a:off x="2080" y="2175"/>
                <a:ext cx="3296" cy="0"/>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40" name="Line 19"/>
              <p:cNvSpPr>
                <a:spLocks noChangeShapeType="1"/>
              </p:cNvSpPr>
              <p:nvPr/>
            </p:nvSpPr>
            <p:spPr bwMode="auto">
              <a:xfrm>
                <a:off x="2080" y="2511"/>
                <a:ext cx="3300" cy="0"/>
              </a:xfrm>
              <a:prstGeom prst="line">
                <a:avLst/>
              </a:prstGeom>
              <a:noFill/>
              <a:ln w="12700">
                <a:solidFill>
                  <a:schemeClr val="tx1"/>
                </a:solidFill>
                <a:round/>
                <a:headEnd/>
                <a:tailEnd/>
              </a:ln>
            </p:spPr>
            <p:txBody>
              <a:bodyPr wrap="none" anchor="ctr"/>
              <a:lstStyle/>
              <a:p>
                <a:endParaRPr lang="en-US" dirty="0">
                  <a:latin typeface="+mj-lt"/>
                </a:endParaRPr>
              </a:p>
            </p:txBody>
          </p:sp>
        </p:grpSp>
        <p:sp>
          <p:nvSpPr>
            <p:cNvPr id="11" name="Rectangle 20"/>
            <p:cNvSpPr>
              <a:spLocks noChangeArrowheads="1"/>
            </p:cNvSpPr>
            <p:nvPr/>
          </p:nvSpPr>
          <p:spPr bwMode="auto">
            <a:xfrm>
              <a:off x="600075" y="2881313"/>
              <a:ext cx="2103141" cy="865365"/>
            </a:xfrm>
            <a:prstGeom prst="rect">
              <a:avLst/>
            </a:prstGeom>
            <a:noFill/>
            <a:ln w="12700">
              <a:noFill/>
              <a:miter lim="800000"/>
              <a:headEnd/>
              <a:tailEnd/>
            </a:ln>
          </p:spPr>
          <p:txBody>
            <a:bodyPr wrap="none" lIns="90488" tIns="44450" rIns="90488" bIns="44450">
              <a:spAutoFit/>
            </a:bodyPr>
            <a:lstStyle/>
            <a:p>
              <a:pPr algn="l" eaLnBrk="0" hangingPunct="0">
                <a:lnSpc>
                  <a:spcPct val="90000"/>
                </a:lnSpc>
              </a:pPr>
              <a:r>
                <a:rPr kumimoji="1" lang="en-US" altLang="zh-CN" sz="1400" dirty="0">
                  <a:latin typeface="+mj-lt"/>
                  <a:ea typeface="宋体" pitchFamily="2" charset="-122"/>
                </a:rPr>
                <a:t>1.  Incoming Ship/Plan</a:t>
              </a:r>
            </a:p>
            <a:p>
              <a:pPr algn="l" eaLnBrk="0" hangingPunct="0">
                <a:lnSpc>
                  <a:spcPct val="90000"/>
                </a:lnSpc>
              </a:pPr>
              <a:r>
                <a:rPr kumimoji="1" lang="en-US" altLang="zh-CN" sz="1400" dirty="0">
                  <a:latin typeface="+mj-lt"/>
                  <a:ea typeface="宋体" pitchFamily="2" charset="-122"/>
                </a:rPr>
                <a:t>     Schedule</a:t>
              </a:r>
            </a:p>
            <a:p>
              <a:pPr algn="l" eaLnBrk="0" hangingPunct="0">
                <a:lnSpc>
                  <a:spcPct val="90000"/>
                </a:lnSpc>
              </a:pPr>
              <a:r>
                <a:rPr kumimoji="1" lang="en-US" altLang="zh-CN" sz="1400" dirty="0">
                  <a:solidFill>
                    <a:srgbClr val="0066FF"/>
                  </a:solidFill>
                  <a:latin typeface="+mj-lt"/>
                  <a:ea typeface="宋体" pitchFamily="2" charset="-122"/>
                </a:rPr>
                <a:t>         Qty:  750</a:t>
              </a:r>
              <a:br>
                <a:rPr kumimoji="1" lang="en-US" altLang="zh-CN" sz="1400" dirty="0">
                  <a:solidFill>
                    <a:srgbClr val="0066FF"/>
                  </a:solidFill>
                  <a:latin typeface="+mj-lt"/>
                  <a:ea typeface="宋体" pitchFamily="2" charset="-122"/>
                </a:rPr>
              </a:br>
              <a:r>
                <a:rPr kumimoji="1" lang="en-US" altLang="zh-CN" sz="1400" dirty="0">
                  <a:solidFill>
                    <a:srgbClr val="0066FF"/>
                  </a:solidFill>
                  <a:latin typeface="+mj-lt"/>
                  <a:ea typeface="宋体" pitchFamily="2" charset="-122"/>
                </a:rPr>
                <a:t>        Due:  4/22</a:t>
              </a:r>
              <a:endParaRPr kumimoji="1" lang="en-US" altLang="zh-CN" sz="1400" dirty="0">
                <a:latin typeface="+mj-lt"/>
                <a:ea typeface="宋体" pitchFamily="2" charset="-122"/>
              </a:endParaRPr>
            </a:p>
          </p:txBody>
        </p:sp>
        <p:sp>
          <p:nvSpPr>
            <p:cNvPr id="12" name="Rectangle 21"/>
            <p:cNvSpPr>
              <a:spLocks noChangeArrowheads="1"/>
            </p:cNvSpPr>
            <p:nvPr/>
          </p:nvSpPr>
          <p:spPr bwMode="auto">
            <a:xfrm>
              <a:off x="587375" y="3844925"/>
              <a:ext cx="2234587" cy="477567"/>
            </a:xfrm>
            <a:prstGeom prst="rect">
              <a:avLst/>
            </a:prstGeom>
            <a:noFill/>
            <a:ln w="12700">
              <a:noFill/>
              <a:miter lim="800000"/>
              <a:headEnd/>
              <a:tailEnd/>
            </a:ln>
          </p:spPr>
          <p:txBody>
            <a:bodyPr wrap="none" lIns="90488" tIns="44450" rIns="90488" bIns="44450">
              <a:spAutoFit/>
            </a:bodyPr>
            <a:lstStyle/>
            <a:p>
              <a:pPr algn="l" eaLnBrk="0" hangingPunct="0">
                <a:lnSpc>
                  <a:spcPct val="90000"/>
                </a:lnSpc>
              </a:pPr>
              <a:r>
                <a:rPr kumimoji="1" lang="en-US" altLang="zh-CN" sz="1400" dirty="0">
                  <a:latin typeface="+mj-lt"/>
                  <a:ea typeface="宋体" pitchFamily="2" charset="-122"/>
                </a:rPr>
                <a:t>2.  Ship/Delivery Pattern</a:t>
              </a:r>
            </a:p>
            <a:p>
              <a:pPr algn="l" eaLnBrk="0" hangingPunct="0">
                <a:lnSpc>
                  <a:spcPct val="90000"/>
                </a:lnSpc>
              </a:pPr>
              <a:r>
                <a:rPr kumimoji="1" lang="en-US" altLang="zh-CN" sz="1400" dirty="0">
                  <a:solidFill>
                    <a:srgbClr val="0066FF"/>
                  </a:solidFill>
                  <a:latin typeface="+mj-lt"/>
                  <a:ea typeface="宋体" pitchFamily="2" charset="-122"/>
                </a:rPr>
                <a:t>        1/2 MW</a:t>
              </a:r>
              <a:endParaRPr kumimoji="1" lang="en-US" altLang="zh-CN" sz="1400" dirty="0">
                <a:latin typeface="+mj-lt"/>
                <a:ea typeface="宋体" pitchFamily="2" charset="-122"/>
              </a:endParaRPr>
            </a:p>
          </p:txBody>
        </p:sp>
        <p:sp>
          <p:nvSpPr>
            <p:cNvPr id="13" name="Rectangle 22"/>
            <p:cNvSpPr>
              <a:spLocks noChangeArrowheads="1"/>
            </p:cNvSpPr>
            <p:nvPr/>
          </p:nvSpPr>
          <p:spPr bwMode="auto">
            <a:xfrm>
              <a:off x="587375" y="4379913"/>
              <a:ext cx="2199321" cy="477567"/>
            </a:xfrm>
            <a:prstGeom prst="rect">
              <a:avLst/>
            </a:prstGeom>
            <a:noFill/>
            <a:ln w="12700">
              <a:noFill/>
              <a:miter lim="800000"/>
              <a:headEnd/>
              <a:tailEnd/>
            </a:ln>
          </p:spPr>
          <p:txBody>
            <a:bodyPr wrap="none" lIns="90488" tIns="44450" rIns="90488" bIns="44450">
              <a:spAutoFit/>
            </a:bodyPr>
            <a:lstStyle/>
            <a:p>
              <a:pPr algn="l" eaLnBrk="0" hangingPunct="0">
                <a:lnSpc>
                  <a:spcPct val="90000"/>
                </a:lnSpc>
              </a:pPr>
              <a:r>
                <a:rPr kumimoji="1" lang="en-US" altLang="zh-CN" sz="1400" dirty="0">
                  <a:latin typeface="+mj-lt"/>
                  <a:ea typeface="宋体" pitchFamily="2" charset="-122"/>
                </a:rPr>
                <a:t>3.  Ship-To Calendar</a:t>
              </a:r>
            </a:p>
            <a:p>
              <a:pPr algn="l" eaLnBrk="0" hangingPunct="0">
                <a:lnSpc>
                  <a:spcPct val="90000"/>
                </a:lnSpc>
              </a:pPr>
              <a:r>
                <a:rPr kumimoji="1" lang="en-US" altLang="zh-CN" sz="1400" dirty="0">
                  <a:latin typeface="+mj-lt"/>
                  <a:ea typeface="宋体" pitchFamily="2" charset="-122"/>
                </a:rPr>
                <a:t>         </a:t>
              </a:r>
              <a:r>
                <a:rPr kumimoji="1" lang="en-US" altLang="zh-CN" sz="1400" dirty="0">
                  <a:solidFill>
                    <a:srgbClr val="0066FF"/>
                  </a:solidFill>
                  <a:latin typeface="+mj-lt"/>
                  <a:ea typeface="宋体" pitchFamily="2" charset="-122"/>
                </a:rPr>
                <a:t>Closed 4/19 - 4/23</a:t>
              </a:r>
              <a:endParaRPr kumimoji="1" lang="en-US" altLang="zh-CN" sz="1400" dirty="0">
                <a:latin typeface="+mj-lt"/>
                <a:ea typeface="宋体" pitchFamily="2" charset="-122"/>
              </a:endParaRPr>
            </a:p>
          </p:txBody>
        </p:sp>
        <p:sp>
          <p:nvSpPr>
            <p:cNvPr id="14" name="Rectangle 23"/>
            <p:cNvSpPr>
              <a:spLocks noChangeArrowheads="1"/>
            </p:cNvSpPr>
            <p:nvPr/>
          </p:nvSpPr>
          <p:spPr bwMode="auto">
            <a:xfrm>
              <a:off x="587375" y="4911725"/>
              <a:ext cx="2162452" cy="477567"/>
            </a:xfrm>
            <a:prstGeom prst="rect">
              <a:avLst/>
            </a:prstGeom>
            <a:noFill/>
            <a:ln w="12700">
              <a:noFill/>
              <a:miter lim="800000"/>
              <a:headEnd/>
              <a:tailEnd/>
            </a:ln>
          </p:spPr>
          <p:txBody>
            <a:bodyPr wrap="none" lIns="90488" tIns="44450" rIns="90488" bIns="44450">
              <a:spAutoFit/>
            </a:bodyPr>
            <a:lstStyle/>
            <a:p>
              <a:pPr algn="l" eaLnBrk="0" hangingPunct="0">
                <a:lnSpc>
                  <a:spcPct val="90000"/>
                </a:lnSpc>
              </a:pPr>
              <a:r>
                <a:rPr kumimoji="1" lang="en-US" altLang="zh-CN" sz="1400" dirty="0">
                  <a:latin typeface="+mj-lt"/>
                  <a:ea typeface="宋体" pitchFamily="2" charset="-122"/>
                </a:rPr>
                <a:t>4.  Transport Lead Time</a:t>
              </a:r>
            </a:p>
            <a:p>
              <a:pPr algn="l" eaLnBrk="0" hangingPunct="0">
                <a:lnSpc>
                  <a:spcPct val="90000"/>
                </a:lnSpc>
              </a:pPr>
              <a:r>
                <a:rPr kumimoji="1" lang="en-US" altLang="zh-CN" sz="1400" dirty="0">
                  <a:solidFill>
                    <a:srgbClr val="0066FF"/>
                  </a:solidFill>
                  <a:latin typeface="+mj-lt"/>
                  <a:ea typeface="宋体" pitchFamily="2" charset="-122"/>
                </a:rPr>
                <a:t>         2 days</a:t>
              </a:r>
              <a:endParaRPr kumimoji="1" lang="en-US" altLang="zh-CN" sz="1400" dirty="0">
                <a:latin typeface="+mj-lt"/>
                <a:ea typeface="宋体" pitchFamily="2" charset="-122"/>
              </a:endParaRPr>
            </a:p>
          </p:txBody>
        </p:sp>
        <p:sp>
          <p:nvSpPr>
            <p:cNvPr id="15" name="Rectangle 24"/>
            <p:cNvSpPr>
              <a:spLocks noChangeArrowheads="1"/>
            </p:cNvSpPr>
            <p:nvPr/>
          </p:nvSpPr>
          <p:spPr bwMode="auto">
            <a:xfrm>
              <a:off x="596900" y="5411788"/>
              <a:ext cx="1723230" cy="477567"/>
            </a:xfrm>
            <a:prstGeom prst="rect">
              <a:avLst/>
            </a:prstGeom>
            <a:noFill/>
            <a:ln w="12700">
              <a:noFill/>
              <a:miter lim="800000"/>
              <a:headEnd/>
              <a:tailEnd/>
            </a:ln>
          </p:spPr>
          <p:txBody>
            <a:bodyPr wrap="none" lIns="90488" tIns="44450" rIns="90488" bIns="44450">
              <a:spAutoFit/>
            </a:bodyPr>
            <a:lstStyle/>
            <a:p>
              <a:pPr algn="l" eaLnBrk="0" hangingPunct="0">
                <a:lnSpc>
                  <a:spcPct val="90000"/>
                </a:lnSpc>
              </a:pPr>
              <a:r>
                <a:rPr kumimoji="1" lang="en-US" altLang="zh-CN" sz="1400" dirty="0">
                  <a:latin typeface="+mj-lt"/>
                  <a:ea typeface="宋体" pitchFamily="2" charset="-122"/>
                </a:rPr>
                <a:t>5.  Standard Pack</a:t>
              </a:r>
            </a:p>
            <a:p>
              <a:pPr algn="l" eaLnBrk="0" hangingPunct="0">
                <a:lnSpc>
                  <a:spcPct val="90000"/>
                </a:lnSpc>
              </a:pPr>
              <a:r>
                <a:rPr kumimoji="1" lang="en-US" altLang="zh-CN" sz="1400" dirty="0">
                  <a:latin typeface="+mj-lt"/>
                  <a:ea typeface="宋体" pitchFamily="2" charset="-122"/>
                </a:rPr>
                <a:t>         </a:t>
              </a:r>
              <a:r>
                <a:rPr kumimoji="1" lang="en-US" altLang="zh-CN" sz="1400" dirty="0">
                  <a:solidFill>
                    <a:srgbClr val="0066FF"/>
                  </a:solidFill>
                  <a:latin typeface="+mj-lt"/>
                  <a:ea typeface="宋体" pitchFamily="2" charset="-122"/>
                </a:rPr>
                <a:t>500</a:t>
              </a:r>
              <a:endParaRPr kumimoji="1" lang="en-US" altLang="zh-CN" sz="1400" dirty="0">
                <a:latin typeface="+mj-lt"/>
                <a:ea typeface="宋体" pitchFamily="2" charset="-122"/>
              </a:endParaRPr>
            </a:p>
          </p:txBody>
        </p:sp>
        <p:sp>
          <p:nvSpPr>
            <p:cNvPr id="16" name="Rectangle 25"/>
            <p:cNvSpPr>
              <a:spLocks noChangeArrowheads="1"/>
            </p:cNvSpPr>
            <p:nvPr/>
          </p:nvSpPr>
          <p:spPr bwMode="auto">
            <a:xfrm>
              <a:off x="7485063" y="2876550"/>
              <a:ext cx="474662" cy="936625"/>
            </a:xfrm>
            <a:prstGeom prst="rect">
              <a:avLst/>
            </a:prstGeom>
            <a:solidFill>
              <a:srgbClr val="CFD9DF"/>
            </a:solidFill>
            <a:ln w="6350">
              <a:solidFill>
                <a:schemeClr val="tx1"/>
              </a:solidFill>
              <a:miter lim="800000"/>
              <a:headEnd/>
              <a:tailEnd/>
            </a:ln>
          </p:spPr>
          <p:txBody>
            <a:bodyPr wrap="none" anchor="ctr"/>
            <a:lstStyle/>
            <a:p>
              <a:pPr eaLnBrk="0" hangingPunct="0"/>
              <a:r>
                <a:rPr kumimoji="1" lang="en-US" altLang="zh-CN" sz="1200" b="1" dirty="0">
                  <a:latin typeface="+mj-lt"/>
                  <a:ea typeface="宋体" pitchFamily="2" charset="-122"/>
                </a:rPr>
                <a:t>750</a:t>
              </a:r>
              <a:endParaRPr lang="en-US" altLang="zh-CN" sz="2400" dirty="0">
                <a:latin typeface="+mj-lt"/>
                <a:ea typeface="宋体" pitchFamily="2" charset="-122"/>
              </a:endParaRPr>
            </a:p>
          </p:txBody>
        </p:sp>
        <p:grpSp>
          <p:nvGrpSpPr>
            <p:cNvPr id="6" name="Group 26"/>
            <p:cNvGrpSpPr>
              <a:grpSpLocks/>
            </p:cNvGrpSpPr>
            <p:nvPr/>
          </p:nvGrpSpPr>
          <p:grpSpPr bwMode="auto">
            <a:xfrm>
              <a:off x="3222625" y="1843088"/>
              <a:ext cx="5354638" cy="769937"/>
              <a:chOff x="2078" y="933"/>
              <a:chExt cx="3373" cy="485"/>
            </a:xfrm>
          </p:grpSpPr>
          <p:sp>
            <p:nvSpPr>
              <p:cNvPr id="33" name="Rectangle 27"/>
              <p:cNvSpPr>
                <a:spLocks noChangeArrowheads="1"/>
              </p:cNvSpPr>
              <p:nvPr/>
            </p:nvSpPr>
            <p:spPr bwMode="auto">
              <a:xfrm>
                <a:off x="3805" y="1235"/>
                <a:ext cx="1646" cy="183"/>
              </a:xfrm>
              <a:prstGeom prst="rect">
                <a:avLst/>
              </a:prstGeom>
              <a:noFill/>
              <a:ln w="12700">
                <a:noFill/>
                <a:miter lim="800000"/>
                <a:headEnd/>
                <a:tailEnd/>
              </a:ln>
            </p:spPr>
            <p:txBody>
              <a:bodyPr wrap="none" lIns="90488" tIns="44450" rIns="90488" bIns="44450">
                <a:spAutoFit/>
              </a:bodyPr>
              <a:lstStyle/>
              <a:p>
                <a:pPr algn="l" eaLnBrk="0" hangingPunct="0"/>
                <a:r>
                  <a:rPr kumimoji="1" lang="en-US" altLang="zh-CN" sz="1300" b="1" dirty="0">
                    <a:solidFill>
                      <a:srgbClr val="0066FF"/>
                    </a:solidFill>
                    <a:latin typeface="+mj-lt"/>
                    <a:ea typeface="宋体" pitchFamily="2" charset="-122"/>
                  </a:rPr>
                  <a:t>4/19    4/20    4/21   4/22   4/23</a:t>
                </a:r>
                <a:endParaRPr kumimoji="1" lang="en-US" altLang="zh-CN" sz="1300" b="1" dirty="0">
                  <a:latin typeface="+mj-lt"/>
                  <a:ea typeface="宋体" pitchFamily="2" charset="-122"/>
                </a:endParaRPr>
              </a:p>
            </p:txBody>
          </p:sp>
          <p:sp>
            <p:nvSpPr>
              <p:cNvPr id="34" name="Rectangle 28"/>
              <p:cNvSpPr>
                <a:spLocks noChangeArrowheads="1"/>
              </p:cNvSpPr>
              <p:nvPr/>
            </p:nvSpPr>
            <p:spPr bwMode="auto">
              <a:xfrm>
                <a:off x="2345" y="933"/>
                <a:ext cx="2621" cy="270"/>
              </a:xfrm>
              <a:prstGeom prst="rect">
                <a:avLst/>
              </a:prstGeom>
              <a:noFill/>
              <a:ln w="12700">
                <a:noFill/>
                <a:miter lim="800000"/>
                <a:headEnd/>
                <a:tailEnd/>
              </a:ln>
            </p:spPr>
            <p:txBody>
              <a:bodyPr wrap="none" lIns="90488" tIns="44450" rIns="90488" bIns="44450">
                <a:spAutoFit/>
              </a:bodyPr>
              <a:lstStyle/>
              <a:p>
                <a:pPr eaLnBrk="0" hangingPunct="0"/>
                <a:r>
                  <a:rPr kumimoji="1" lang="en-US" altLang="zh-CN" sz="2200" b="1" dirty="0">
                    <a:solidFill>
                      <a:schemeClr val="tx2"/>
                    </a:solidFill>
                    <a:latin typeface="+mj-lt"/>
                    <a:ea typeface="宋体" pitchFamily="2" charset="-122"/>
                  </a:rPr>
                  <a:t>Ship Date and Quantity Logic</a:t>
                </a:r>
              </a:p>
            </p:txBody>
          </p:sp>
          <p:sp>
            <p:nvSpPr>
              <p:cNvPr id="35" name="Rectangle 29"/>
              <p:cNvSpPr>
                <a:spLocks noChangeArrowheads="1"/>
              </p:cNvSpPr>
              <p:nvPr/>
            </p:nvSpPr>
            <p:spPr bwMode="auto">
              <a:xfrm>
                <a:off x="2078" y="1235"/>
                <a:ext cx="1646" cy="183"/>
              </a:xfrm>
              <a:prstGeom prst="rect">
                <a:avLst/>
              </a:prstGeom>
              <a:noFill/>
              <a:ln w="12700">
                <a:noFill/>
                <a:miter lim="800000"/>
                <a:headEnd/>
                <a:tailEnd/>
              </a:ln>
            </p:spPr>
            <p:txBody>
              <a:bodyPr wrap="none" lIns="90488" tIns="44450" rIns="90488" bIns="44450">
                <a:spAutoFit/>
              </a:bodyPr>
              <a:lstStyle/>
              <a:p>
                <a:pPr algn="l" eaLnBrk="0" hangingPunct="0"/>
                <a:r>
                  <a:rPr kumimoji="1" lang="en-US" altLang="zh-CN" sz="1300" b="1" dirty="0">
                    <a:solidFill>
                      <a:srgbClr val="0066FF"/>
                    </a:solidFill>
                    <a:latin typeface="+mj-lt"/>
                    <a:ea typeface="宋体" pitchFamily="2" charset="-122"/>
                  </a:rPr>
                  <a:t>4/12    4/13    4/14   4/15   4/16</a:t>
                </a:r>
                <a:endParaRPr kumimoji="1" lang="en-US" altLang="zh-CN" sz="1300" b="1" dirty="0">
                  <a:latin typeface="+mj-lt"/>
                  <a:ea typeface="宋体" pitchFamily="2" charset="-122"/>
                </a:endParaRPr>
              </a:p>
            </p:txBody>
          </p:sp>
        </p:grpSp>
        <p:sp>
          <p:nvSpPr>
            <p:cNvPr id="19" name="Rectangle 30"/>
            <p:cNvSpPr>
              <a:spLocks noChangeArrowheads="1"/>
            </p:cNvSpPr>
            <p:nvPr/>
          </p:nvSpPr>
          <p:spPr bwMode="auto">
            <a:xfrm>
              <a:off x="6988175" y="3821113"/>
              <a:ext cx="481013" cy="523875"/>
            </a:xfrm>
            <a:prstGeom prst="rect">
              <a:avLst/>
            </a:prstGeom>
            <a:solidFill>
              <a:srgbClr val="CFD9DF"/>
            </a:solidFill>
            <a:ln w="6350">
              <a:solidFill>
                <a:schemeClr val="tx1"/>
              </a:solidFill>
              <a:miter lim="800000"/>
              <a:headEnd/>
              <a:tailEnd/>
            </a:ln>
          </p:spPr>
          <p:txBody>
            <a:bodyPr wrap="none" lIns="90488" tIns="44450" rIns="90488" bIns="44450" anchor="ctr"/>
            <a:lstStyle/>
            <a:p>
              <a:pPr eaLnBrk="0" hangingPunct="0"/>
              <a:r>
                <a:rPr kumimoji="1" lang="en-US" altLang="zh-CN" sz="1200" b="1" dirty="0">
                  <a:solidFill>
                    <a:schemeClr val="tx2"/>
                  </a:solidFill>
                  <a:latin typeface="+mj-lt"/>
                  <a:ea typeface="宋体" pitchFamily="2" charset="-122"/>
                </a:rPr>
                <a:t>375</a:t>
              </a:r>
            </a:p>
          </p:txBody>
        </p:sp>
        <p:sp>
          <p:nvSpPr>
            <p:cNvPr id="20" name="Rectangle 31"/>
            <p:cNvSpPr>
              <a:spLocks noChangeArrowheads="1"/>
            </p:cNvSpPr>
            <p:nvPr/>
          </p:nvSpPr>
          <p:spPr bwMode="auto">
            <a:xfrm>
              <a:off x="6038850" y="2570163"/>
              <a:ext cx="2245809" cy="289823"/>
            </a:xfrm>
            <a:prstGeom prst="rect">
              <a:avLst/>
            </a:prstGeom>
            <a:noFill/>
            <a:ln w="12700">
              <a:noFill/>
              <a:miter lim="800000"/>
              <a:headEnd/>
              <a:tailEnd/>
            </a:ln>
          </p:spPr>
          <p:txBody>
            <a:bodyPr wrap="none" lIns="90488" tIns="44450" rIns="90488" bIns="44450">
              <a:spAutoFit/>
            </a:bodyPr>
            <a:lstStyle/>
            <a:p>
              <a:pPr algn="l" eaLnBrk="0" hangingPunct="0"/>
              <a:r>
                <a:rPr kumimoji="1" lang="en-US" altLang="zh-CN" sz="1300" b="1" dirty="0">
                  <a:latin typeface="+mj-lt"/>
                  <a:ea typeface="宋体" pitchFamily="2" charset="-122"/>
                </a:rPr>
                <a:t>M         T       W       Th        F</a:t>
              </a:r>
            </a:p>
          </p:txBody>
        </p:sp>
        <p:sp>
          <p:nvSpPr>
            <p:cNvPr id="21" name="Line 32"/>
            <p:cNvSpPr>
              <a:spLocks noChangeShapeType="1"/>
            </p:cNvSpPr>
            <p:nvPr/>
          </p:nvSpPr>
          <p:spPr bwMode="auto">
            <a:xfrm>
              <a:off x="3243263" y="5999163"/>
              <a:ext cx="5181600" cy="0"/>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22" name="Rectangle 33"/>
            <p:cNvSpPr>
              <a:spLocks noChangeArrowheads="1"/>
            </p:cNvSpPr>
            <p:nvPr/>
          </p:nvSpPr>
          <p:spPr bwMode="auto">
            <a:xfrm>
              <a:off x="3297238" y="2570163"/>
              <a:ext cx="2245809" cy="289823"/>
            </a:xfrm>
            <a:prstGeom prst="rect">
              <a:avLst/>
            </a:prstGeom>
            <a:noFill/>
            <a:ln w="12700">
              <a:noFill/>
              <a:miter lim="800000"/>
              <a:headEnd/>
              <a:tailEnd/>
            </a:ln>
          </p:spPr>
          <p:txBody>
            <a:bodyPr wrap="none" lIns="90488" tIns="44450" rIns="90488" bIns="44450">
              <a:spAutoFit/>
            </a:bodyPr>
            <a:lstStyle/>
            <a:p>
              <a:pPr algn="l" eaLnBrk="0" hangingPunct="0"/>
              <a:r>
                <a:rPr kumimoji="1" lang="en-US" altLang="zh-CN" sz="1300" b="1" dirty="0">
                  <a:latin typeface="+mj-lt"/>
                  <a:ea typeface="宋体" pitchFamily="2" charset="-122"/>
                </a:rPr>
                <a:t>M         T       W       Th        F</a:t>
              </a:r>
            </a:p>
          </p:txBody>
        </p:sp>
        <p:sp>
          <p:nvSpPr>
            <p:cNvPr id="23" name="Freeform 34"/>
            <p:cNvSpPr>
              <a:spLocks/>
            </p:cNvSpPr>
            <p:nvPr/>
          </p:nvSpPr>
          <p:spPr bwMode="auto">
            <a:xfrm>
              <a:off x="7108825" y="3584575"/>
              <a:ext cx="550863" cy="252413"/>
            </a:xfrm>
            <a:custGeom>
              <a:avLst/>
              <a:gdLst/>
              <a:ahLst/>
              <a:cxnLst>
                <a:cxn ang="0">
                  <a:pos x="17" y="158"/>
                </a:cxn>
                <a:cxn ang="0">
                  <a:pos x="147" y="118"/>
                </a:cxn>
                <a:cxn ang="0">
                  <a:pos x="118" y="107"/>
                </a:cxn>
                <a:cxn ang="0">
                  <a:pos x="124" y="101"/>
                </a:cxn>
                <a:cxn ang="0">
                  <a:pos x="131" y="93"/>
                </a:cxn>
                <a:cxn ang="0">
                  <a:pos x="139" y="86"/>
                </a:cxn>
                <a:cxn ang="0">
                  <a:pos x="149" y="79"/>
                </a:cxn>
                <a:cxn ang="0">
                  <a:pos x="161" y="72"/>
                </a:cxn>
                <a:cxn ang="0">
                  <a:pos x="171" y="64"/>
                </a:cxn>
                <a:cxn ang="0">
                  <a:pos x="181" y="57"/>
                </a:cxn>
                <a:cxn ang="0">
                  <a:pos x="193" y="50"/>
                </a:cxn>
                <a:cxn ang="0">
                  <a:pos x="207" y="43"/>
                </a:cxn>
                <a:cxn ang="0">
                  <a:pos x="220" y="38"/>
                </a:cxn>
                <a:cxn ang="0">
                  <a:pos x="232" y="32"/>
                </a:cxn>
                <a:cxn ang="0">
                  <a:pos x="245" y="26"/>
                </a:cxn>
                <a:cxn ang="0">
                  <a:pos x="258" y="22"/>
                </a:cxn>
                <a:cxn ang="0">
                  <a:pos x="271" y="16"/>
                </a:cxn>
                <a:cxn ang="0">
                  <a:pos x="286" y="13"/>
                </a:cxn>
                <a:cxn ang="0">
                  <a:pos x="299" y="9"/>
                </a:cxn>
                <a:cxn ang="0">
                  <a:pos x="313" y="5"/>
                </a:cxn>
                <a:cxn ang="0">
                  <a:pos x="323" y="4"/>
                </a:cxn>
                <a:cxn ang="0">
                  <a:pos x="334" y="2"/>
                </a:cxn>
                <a:cxn ang="0">
                  <a:pos x="346" y="1"/>
                </a:cxn>
                <a:cxn ang="0">
                  <a:pos x="336" y="0"/>
                </a:cxn>
                <a:cxn ang="0">
                  <a:pos x="326" y="0"/>
                </a:cxn>
                <a:cxn ang="0">
                  <a:pos x="313" y="1"/>
                </a:cxn>
                <a:cxn ang="0">
                  <a:pos x="300" y="1"/>
                </a:cxn>
                <a:cxn ang="0">
                  <a:pos x="284" y="1"/>
                </a:cxn>
                <a:cxn ang="0">
                  <a:pos x="270" y="4"/>
                </a:cxn>
                <a:cxn ang="0">
                  <a:pos x="256" y="6"/>
                </a:cxn>
                <a:cxn ang="0">
                  <a:pos x="241" y="6"/>
                </a:cxn>
                <a:cxn ang="0">
                  <a:pos x="227" y="8"/>
                </a:cxn>
                <a:cxn ang="0">
                  <a:pos x="214" y="10"/>
                </a:cxn>
                <a:cxn ang="0">
                  <a:pos x="198" y="11"/>
                </a:cxn>
                <a:cxn ang="0">
                  <a:pos x="188" y="13"/>
                </a:cxn>
                <a:cxn ang="0">
                  <a:pos x="172" y="16"/>
                </a:cxn>
                <a:cxn ang="0">
                  <a:pos x="159" y="18"/>
                </a:cxn>
                <a:cxn ang="0">
                  <a:pos x="145" y="21"/>
                </a:cxn>
                <a:cxn ang="0">
                  <a:pos x="131" y="24"/>
                </a:cxn>
                <a:cxn ang="0">
                  <a:pos x="120" y="28"/>
                </a:cxn>
                <a:cxn ang="0">
                  <a:pos x="107" y="31"/>
                </a:cxn>
                <a:cxn ang="0">
                  <a:pos x="95" y="35"/>
                </a:cxn>
                <a:cxn ang="0">
                  <a:pos x="85" y="39"/>
                </a:cxn>
                <a:cxn ang="0">
                  <a:pos x="71" y="46"/>
                </a:cxn>
                <a:cxn ang="0">
                  <a:pos x="59" y="53"/>
                </a:cxn>
                <a:cxn ang="0">
                  <a:pos x="47" y="60"/>
                </a:cxn>
                <a:cxn ang="0">
                  <a:pos x="38" y="67"/>
                </a:cxn>
                <a:cxn ang="0">
                  <a:pos x="31" y="77"/>
                </a:cxn>
                <a:cxn ang="0">
                  <a:pos x="0" y="66"/>
                </a:cxn>
                <a:cxn ang="0">
                  <a:pos x="17" y="158"/>
                </a:cxn>
              </a:cxnLst>
              <a:rect l="0" t="0" r="r" b="b"/>
              <a:pathLst>
                <a:path w="347" h="159">
                  <a:moveTo>
                    <a:pt x="17" y="158"/>
                  </a:moveTo>
                  <a:lnTo>
                    <a:pt x="147" y="118"/>
                  </a:lnTo>
                  <a:lnTo>
                    <a:pt x="118" y="107"/>
                  </a:lnTo>
                  <a:lnTo>
                    <a:pt x="124" y="101"/>
                  </a:lnTo>
                  <a:lnTo>
                    <a:pt x="131" y="93"/>
                  </a:lnTo>
                  <a:lnTo>
                    <a:pt x="139" y="86"/>
                  </a:lnTo>
                  <a:lnTo>
                    <a:pt x="149" y="79"/>
                  </a:lnTo>
                  <a:lnTo>
                    <a:pt x="161" y="72"/>
                  </a:lnTo>
                  <a:lnTo>
                    <a:pt x="171" y="64"/>
                  </a:lnTo>
                  <a:lnTo>
                    <a:pt x="181" y="57"/>
                  </a:lnTo>
                  <a:lnTo>
                    <a:pt x="193" y="50"/>
                  </a:lnTo>
                  <a:lnTo>
                    <a:pt x="207" y="43"/>
                  </a:lnTo>
                  <a:lnTo>
                    <a:pt x="220" y="38"/>
                  </a:lnTo>
                  <a:lnTo>
                    <a:pt x="232" y="32"/>
                  </a:lnTo>
                  <a:lnTo>
                    <a:pt x="245" y="26"/>
                  </a:lnTo>
                  <a:lnTo>
                    <a:pt x="258" y="22"/>
                  </a:lnTo>
                  <a:lnTo>
                    <a:pt x="271" y="16"/>
                  </a:lnTo>
                  <a:lnTo>
                    <a:pt x="286" y="13"/>
                  </a:lnTo>
                  <a:lnTo>
                    <a:pt x="299" y="9"/>
                  </a:lnTo>
                  <a:lnTo>
                    <a:pt x="313" y="5"/>
                  </a:lnTo>
                  <a:lnTo>
                    <a:pt x="323" y="4"/>
                  </a:lnTo>
                  <a:lnTo>
                    <a:pt x="334" y="2"/>
                  </a:lnTo>
                  <a:lnTo>
                    <a:pt x="346" y="1"/>
                  </a:lnTo>
                  <a:lnTo>
                    <a:pt x="336" y="0"/>
                  </a:lnTo>
                  <a:lnTo>
                    <a:pt x="326" y="0"/>
                  </a:lnTo>
                  <a:lnTo>
                    <a:pt x="313" y="1"/>
                  </a:lnTo>
                  <a:lnTo>
                    <a:pt x="300" y="1"/>
                  </a:lnTo>
                  <a:lnTo>
                    <a:pt x="284" y="1"/>
                  </a:lnTo>
                  <a:lnTo>
                    <a:pt x="270" y="4"/>
                  </a:lnTo>
                  <a:lnTo>
                    <a:pt x="256" y="6"/>
                  </a:lnTo>
                  <a:lnTo>
                    <a:pt x="241" y="6"/>
                  </a:lnTo>
                  <a:lnTo>
                    <a:pt x="227" y="8"/>
                  </a:lnTo>
                  <a:lnTo>
                    <a:pt x="214" y="10"/>
                  </a:lnTo>
                  <a:lnTo>
                    <a:pt x="198" y="11"/>
                  </a:lnTo>
                  <a:lnTo>
                    <a:pt x="188" y="13"/>
                  </a:lnTo>
                  <a:lnTo>
                    <a:pt x="172" y="16"/>
                  </a:lnTo>
                  <a:lnTo>
                    <a:pt x="159" y="18"/>
                  </a:lnTo>
                  <a:lnTo>
                    <a:pt x="145" y="21"/>
                  </a:lnTo>
                  <a:lnTo>
                    <a:pt x="131" y="24"/>
                  </a:lnTo>
                  <a:lnTo>
                    <a:pt x="120" y="28"/>
                  </a:lnTo>
                  <a:lnTo>
                    <a:pt x="107" y="31"/>
                  </a:lnTo>
                  <a:lnTo>
                    <a:pt x="95" y="35"/>
                  </a:lnTo>
                  <a:lnTo>
                    <a:pt x="85" y="39"/>
                  </a:lnTo>
                  <a:lnTo>
                    <a:pt x="71" y="46"/>
                  </a:lnTo>
                  <a:lnTo>
                    <a:pt x="59" y="53"/>
                  </a:lnTo>
                  <a:lnTo>
                    <a:pt x="47" y="60"/>
                  </a:lnTo>
                  <a:lnTo>
                    <a:pt x="38" y="67"/>
                  </a:lnTo>
                  <a:lnTo>
                    <a:pt x="31" y="77"/>
                  </a:lnTo>
                  <a:lnTo>
                    <a:pt x="0" y="66"/>
                  </a:lnTo>
                  <a:lnTo>
                    <a:pt x="17" y="158"/>
                  </a:lnTo>
                </a:path>
              </a:pathLst>
            </a:custGeom>
            <a:solidFill>
              <a:srgbClr val="FF0000"/>
            </a:solidFill>
            <a:ln w="12700" cap="rnd" cmpd="sng">
              <a:solidFill>
                <a:srgbClr val="000000"/>
              </a:solidFill>
              <a:prstDash val="solid"/>
              <a:round/>
              <a:headEnd type="none" w="med" len="med"/>
              <a:tailEnd type="none" w="med" len="med"/>
            </a:ln>
            <a:effectLst/>
          </p:spPr>
          <p:txBody>
            <a:bodyPr/>
            <a:lstStyle/>
            <a:p>
              <a:pPr>
                <a:defRPr/>
              </a:pPr>
              <a:endParaRPr lang="zh-CN" altLang="en-US">
                <a:latin typeface="+mj-lt"/>
                <a:ea typeface="宋体" pitchFamily="2" charset="-122"/>
              </a:endParaRPr>
            </a:p>
          </p:txBody>
        </p:sp>
        <p:sp>
          <p:nvSpPr>
            <p:cNvPr id="24" name="Rectangle 35"/>
            <p:cNvSpPr>
              <a:spLocks noChangeArrowheads="1"/>
            </p:cNvSpPr>
            <p:nvPr/>
          </p:nvSpPr>
          <p:spPr bwMode="auto">
            <a:xfrm>
              <a:off x="4227513" y="5432425"/>
              <a:ext cx="482600" cy="554038"/>
            </a:xfrm>
            <a:prstGeom prst="rect">
              <a:avLst/>
            </a:prstGeom>
            <a:solidFill>
              <a:srgbClr val="CFD9DF"/>
            </a:solidFill>
            <a:ln w="6350">
              <a:solidFill>
                <a:schemeClr val="tx1"/>
              </a:solidFill>
              <a:miter lim="800000"/>
              <a:headEnd/>
              <a:tailEnd/>
            </a:ln>
          </p:spPr>
          <p:txBody>
            <a:bodyPr wrap="none" anchor="ctr"/>
            <a:lstStyle/>
            <a:p>
              <a:pPr eaLnBrk="0" hangingPunct="0"/>
              <a:r>
                <a:rPr kumimoji="1" lang="en-US" altLang="zh-CN" sz="1200" b="1" dirty="0">
                  <a:latin typeface="+mj-lt"/>
                  <a:ea typeface="宋体" pitchFamily="2" charset="-122"/>
                </a:rPr>
                <a:t>1000</a:t>
              </a:r>
              <a:endParaRPr lang="en-US" altLang="zh-CN" sz="2400" dirty="0">
                <a:latin typeface="+mj-lt"/>
                <a:ea typeface="宋体" pitchFamily="2" charset="-122"/>
              </a:endParaRPr>
            </a:p>
          </p:txBody>
        </p:sp>
        <p:sp>
          <p:nvSpPr>
            <p:cNvPr id="25" name="Freeform 36"/>
            <p:cNvSpPr>
              <a:spLocks/>
            </p:cNvSpPr>
            <p:nvPr/>
          </p:nvSpPr>
          <p:spPr bwMode="auto">
            <a:xfrm>
              <a:off x="4278313" y="4564063"/>
              <a:ext cx="865187" cy="257175"/>
            </a:xfrm>
            <a:custGeom>
              <a:avLst/>
              <a:gdLst/>
              <a:ahLst/>
              <a:cxnLst>
                <a:cxn ang="0">
                  <a:pos x="62" y="271"/>
                </a:cxn>
                <a:cxn ang="0">
                  <a:pos x="536" y="202"/>
                </a:cxn>
                <a:cxn ang="0">
                  <a:pos x="429" y="184"/>
                </a:cxn>
                <a:cxn ang="0">
                  <a:pos x="453" y="173"/>
                </a:cxn>
                <a:cxn ang="0">
                  <a:pos x="478" y="159"/>
                </a:cxn>
                <a:cxn ang="0">
                  <a:pos x="507" y="147"/>
                </a:cxn>
                <a:cxn ang="0">
                  <a:pos x="544" y="135"/>
                </a:cxn>
                <a:cxn ang="0">
                  <a:pos x="585" y="123"/>
                </a:cxn>
                <a:cxn ang="0">
                  <a:pos x="622" y="111"/>
                </a:cxn>
                <a:cxn ang="0">
                  <a:pos x="659" y="98"/>
                </a:cxn>
                <a:cxn ang="0">
                  <a:pos x="705" y="85"/>
                </a:cxn>
                <a:cxn ang="0">
                  <a:pos x="754" y="74"/>
                </a:cxn>
                <a:cxn ang="0">
                  <a:pos x="804" y="64"/>
                </a:cxn>
                <a:cxn ang="0">
                  <a:pos x="845" y="55"/>
                </a:cxn>
                <a:cxn ang="0">
                  <a:pos x="894" y="45"/>
                </a:cxn>
                <a:cxn ang="0">
                  <a:pos x="940" y="38"/>
                </a:cxn>
                <a:cxn ang="0">
                  <a:pos x="989" y="28"/>
                </a:cxn>
                <a:cxn ang="0">
                  <a:pos x="1043" y="22"/>
                </a:cxn>
                <a:cxn ang="0">
                  <a:pos x="1088" y="15"/>
                </a:cxn>
                <a:cxn ang="0">
                  <a:pos x="1141" y="9"/>
                </a:cxn>
                <a:cxn ang="0">
                  <a:pos x="1179" y="7"/>
                </a:cxn>
                <a:cxn ang="0">
                  <a:pos x="1216" y="4"/>
                </a:cxn>
                <a:cxn ang="0">
                  <a:pos x="1261" y="1"/>
                </a:cxn>
                <a:cxn ang="0">
                  <a:pos x="1224" y="0"/>
                </a:cxn>
                <a:cxn ang="0">
                  <a:pos x="1187" y="0"/>
                </a:cxn>
                <a:cxn ang="0">
                  <a:pos x="1141" y="1"/>
                </a:cxn>
                <a:cxn ang="0">
                  <a:pos x="1092" y="2"/>
                </a:cxn>
                <a:cxn ang="0">
                  <a:pos x="1034" y="1"/>
                </a:cxn>
                <a:cxn ang="0">
                  <a:pos x="985" y="6"/>
                </a:cxn>
                <a:cxn ang="0">
                  <a:pos x="931" y="10"/>
                </a:cxn>
                <a:cxn ang="0">
                  <a:pos x="878" y="10"/>
                </a:cxn>
                <a:cxn ang="0">
                  <a:pos x="828" y="13"/>
                </a:cxn>
                <a:cxn ang="0">
                  <a:pos x="779" y="17"/>
                </a:cxn>
                <a:cxn ang="0">
                  <a:pos x="721" y="18"/>
                </a:cxn>
                <a:cxn ang="0">
                  <a:pos x="684" y="22"/>
                </a:cxn>
                <a:cxn ang="0">
                  <a:pos x="626" y="27"/>
                </a:cxn>
                <a:cxn ang="0">
                  <a:pos x="581" y="32"/>
                </a:cxn>
                <a:cxn ang="0">
                  <a:pos x="527" y="36"/>
                </a:cxn>
                <a:cxn ang="0">
                  <a:pos x="478" y="41"/>
                </a:cxn>
                <a:cxn ang="0">
                  <a:pos x="437" y="47"/>
                </a:cxn>
                <a:cxn ang="0">
                  <a:pos x="391" y="53"/>
                </a:cxn>
                <a:cxn ang="0">
                  <a:pos x="346" y="60"/>
                </a:cxn>
                <a:cxn ang="0">
                  <a:pos x="309" y="67"/>
                </a:cxn>
                <a:cxn ang="0">
                  <a:pos x="260" y="79"/>
                </a:cxn>
                <a:cxn ang="0">
                  <a:pos x="214" y="91"/>
                </a:cxn>
                <a:cxn ang="0">
                  <a:pos x="173" y="103"/>
                </a:cxn>
                <a:cxn ang="0">
                  <a:pos x="140" y="115"/>
                </a:cxn>
                <a:cxn ang="0">
                  <a:pos x="111" y="132"/>
                </a:cxn>
                <a:cxn ang="0">
                  <a:pos x="0" y="113"/>
                </a:cxn>
                <a:cxn ang="0">
                  <a:pos x="62" y="271"/>
                </a:cxn>
              </a:cxnLst>
              <a:rect l="0" t="0" r="r" b="b"/>
              <a:pathLst>
                <a:path w="1262" h="272">
                  <a:moveTo>
                    <a:pt x="62" y="271"/>
                  </a:moveTo>
                  <a:lnTo>
                    <a:pt x="536" y="202"/>
                  </a:lnTo>
                  <a:lnTo>
                    <a:pt x="429" y="184"/>
                  </a:lnTo>
                  <a:lnTo>
                    <a:pt x="453" y="173"/>
                  </a:lnTo>
                  <a:lnTo>
                    <a:pt x="478" y="159"/>
                  </a:lnTo>
                  <a:lnTo>
                    <a:pt x="507" y="147"/>
                  </a:lnTo>
                  <a:lnTo>
                    <a:pt x="544" y="135"/>
                  </a:lnTo>
                  <a:lnTo>
                    <a:pt x="585" y="123"/>
                  </a:lnTo>
                  <a:lnTo>
                    <a:pt x="622" y="111"/>
                  </a:lnTo>
                  <a:lnTo>
                    <a:pt x="659" y="98"/>
                  </a:lnTo>
                  <a:lnTo>
                    <a:pt x="705" y="85"/>
                  </a:lnTo>
                  <a:lnTo>
                    <a:pt x="754" y="74"/>
                  </a:lnTo>
                  <a:lnTo>
                    <a:pt x="804" y="64"/>
                  </a:lnTo>
                  <a:lnTo>
                    <a:pt x="845" y="55"/>
                  </a:lnTo>
                  <a:lnTo>
                    <a:pt x="894" y="45"/>
                  </a:lnTo>
                  <a:lnTo>
                    <a:pt x="940" y="38"/>
                  </a:lnTo>
                  <a:lnTo>
                    <a:pt x="989" y="28"/>
                  </a:lnTo>
                  <a:lnTo>
                    <a:pt x="1043" y="22"/>
                  </a:lnTo>
                  <a:lnTo>
                    <a:pt x="1088" y="15"/>
                  </a:lnTo>
                  <a:lnTo>
                    <a:pt x="1141" y="9"/>
                  </a:lnTo>
                  <a:lnTo>
                    <a:pt x="1179" y="7"/>
                  </a:lnTo>
                  <a:lnTo>
                    <a:pt x="1216" y="4"/>
                  </a:lnTo>
                  <a:lnTo>
                    <a:pt x="1261" y="1"/>
                  </a:lnTo>
                  <a:lnTo>
                    <a:pt x="1224" y="0"/>
                  </a:lnTo>
                  <a:lnTo>
                    <a:pt x="1187" y="0"/>
                  </a:lnTo>
                  <a:lnTo>
                    <a:pt x="1141" y="1"/>
                  </a:lnTo>
                  <a:lnTo>
                    <a:pt x="1092" y="2"/>
                  </a:lnTo>
                  <a:lnTo>
                    <a:pt x="1034" y="1"/>
                  </a:lnTo>
                  <a:lnTo>
                    <a:pt x="985" y="6"/>
                  </a:lnTo>
                  <a:lnTo>
                    <a:pt x="931" y="10"/>
                  </a:lnTo>
                  <a:lnTo>
                    <a:pt x="878" y="10"/>
                  </a:lnTo>
                  <a:lnTo>
                    <a:pt x="828" y="13"/>
                  </a:lnTo>
                  <a:lnTo>
                    <a:pt x="779" y="17"/>
                  </a:lnTo>
                  <a:lnTo>
                    <a:pt x="721" y="18"/>
                  </a:lnTo>
                  <a:lnTo>
                    <a:pt x="684" y="22"/>
                  </a:lnTo>
                  <a:lnTo>
                    <a:pt x="626" y="27"/>
                  </a:lnTo>
                  <a:lnTo>
                    <a:pt x="581" y="32"/>
                  </a:lnTo>
                  <a:lnTo>
                    <a:pt x="527" y="36"/>
                  </a:lnTo>
                  <a:lnTo>
                    <a:pt x="478" y="41"/>
                  </a:lnTo>
                  <a:lnTo>
                    <a:pt x="437" y="47"/>
                  </a:lnTo>
                  <a:lnTo>
                    <a:pt x="391" y="53"/>
                  </a:lnTo>
                  <a:lnTo>
                    <a:pt x="346" y="60"/>
                  </a:lnTo>
                  <a:lnTo>
                    <a:pt x="309" y="67"/>
                  </a:lnTo>
                  <a:lnTo>
                    <a:pt x="260" y="79"/>
                  </a:lnTo>
                  <a:lnTo>
                    <a:pt x="214" y="91"/>
                  </a:lnTo>
                  <a:lnTo>
                    <a:pt x="173" y="103"/>
                  </a:lnTo>
                  <a:lnTo>
                    <a:pt x="140" y="115"/>
                  </a:lnTo>
                  <a:lnTo>
                    <a:pt x="111" y="132"/>
                  </a:lnTo>
                  <a:lnTo>
                    <a:pt x="0" y="113"/>
                  </a:lnTo>
                  <a:lnTo>
                    <a:pt x="62" y="271"/>
                  </a:lnTo>
                </a:path>
              </a:pathLst>
            </a:custGeom>
            <a:solidFill>
              <a:srgbClr val="FF0000"/>
            </a:solidFill>
            <a:ln w="12700" cap="rnd" cmpd="sng">
              <a:solidFill>
                <a:srgbClr val="000000"/>
              </a:solidFill>
              <a:prstDash val="solid"/>
              <a:round/>
              <a:headEnd type="none" w="med" len="med"/>
              <a:tailEnd type="none" w="med" len="med"/>
            </a:ln>
            <a:effectLst/>
          </p:spPr>
          <p:txBody>
            <a:bodyPr/>
            <a:lstStyle/>
            <a:p>
              <a:pPr>
                <a:defRPr/>
              </a:pPr>
              <a:endParaRPr lang="zh-CN" altLang="en-US">
                <a:latin typeface="+mj-lt"/>
                <a:ea typeface="宋体" pitchFamily="2" charset="-122"/>
              </a:endParaRPr>
            </a:p>
          </p:txBody>
        </p:sp>
        <p:sp>
          <p:nvSpPr>
            <p:cNvPr id="26" name="Rectangle 37"/>
            <p:cNvSpPr>
              <a:spLocks noChangeArrowheads="1"/>
            </p:cNvSpPr>
            <p:nvPr/>
          </p:nvSpPr>
          <p:spPr bwMode="auto">
            <a:xfrm>
              <a:off x="5988050" y="3821113"/>
              <a:ext cx="476250" cy="517525"/>
            </a:xfrm>
            <a:prstGeom prst="rect">
              <a:avLst/>
            </a:prstGeom>
            <a:solidFill>
              <a:srgbClr val="CFD9DF"/>
            </a:solidFill>
            <a:ln w="6350">
              <a:solidFill>
                <a:schemeClr val="tx1"/>
              </a:solidFill>
              <a:miter lim="800000"/>
              <a:headEnd/>
              <a:tailEnd/>
            </a:ln>
          </p:spPr>
          <p:txBody>
            <a:bodyPr wrap="none" lIns="90488" tIns="44450" rIns="90488" bIns="44450" anchor="ctr"/>
            <a:lstStyle/>
            <a:p>
              <a:pPr eaLnBrk="0" hangingPunct="0"/>
              <a:r>
                <a:rPr kumimoji="1" lang="en-US" altLang="zh-CN" sz="1200" b="1" dirty="0">
                  <a:solidFill>
                    <a:schemeClr val="tx2"/>
                  </a:solidFill>
                  <a:latin typeface="+mj-lt"/>
                  <a:ea typeface="宋体" pitchFamily="2" charset="-122"/>
                </a:rPr>
                <a:t>375</a:t>
              </a:r>
            </a:p>
          </p:txBody>
        </p:sp>
        <p:sp>
          <p:nvSpPr>
            <p:cNvPr id="27" name="Freeform 38"/>
            <p:cNvSpPr>
              <a:spLocks/>
            </p:cNvSpPr>
            <p:nvPr/>
          </p:nvSpPr>
          <p:spPr bwMode="auto">
            <a:xfrm>
              <a:off x="6372225" y="3965575"/>
              <a:ext cx="550863" cy="252413"/>
            </a:xfrm>
            <a:custGeom>
              <a:avLst/>
              <a:gdLst/>
              <a:ahLst/>
              <a:cxnLst>
                <a:cxn ang="0">
                  <a:pos x="17" y="158"/>
                </a:cxn>
                <a:cxn ang="0">
                  <a:pos x="147" y="118"/>
                </a:cxn>
                <a:cxn ang="0">
                  <a:pos x="118" y="107"/>
                </a:cxn>
                <a:cxn ang="0">
                  <a:pos x="124" y="101"/>
                </a:cxn>
                <a:cxn ang="0">
                  <a:pos x="131" y="93"/>
                </a:cxn>
                <a:cxn ang="0">
                  <a:pos x="139" y="86"/>
                </a:cxn>
                <a:cxn ang="0">
                  <a:pos x="149" y="79"/>
                </a:cxn>
                <a:cxn ang="0">
                  <a:pos x="161" y="72"/>
                </a:cxn>
                <a:cxn ang="0">
                  <a:pos x="171" y="64"/>
                </a:cxn>
                <a:cxn ang="0">
                  <a:pos x="181" y="57"/>
                </a:cxn>
                <a:cxn ang="0">
                  <a:pos x="193" y="50"/>
                </a:cxn>
                <a:cxn ang="0">
                  <a:pos x="207" y="43"/>
                </a:cxn>
                <a:cxn ang="0">
                  <a:pos x="220" y="38"/>
                </a:cxn>
                <a:cxn ang="0">
                  <a:pos x="232" y="32"/>
                </a:cxn>
                <a:cxn ang="0">
                  <a:pos x="245" y="26"/>
                </a:cxn>
                <a:cxn ang="0">
                  <a:pos x="258" y="22"/>
                </a:cxn>
                <a:cxn ang="0">
                  <a:pos x="271" y="16"/>
                </a:cxn>
                <a:cxn ang="0">
                  <a:pos x="286" y="13"/>
                </a:cxn>
                <a:cxn ang="0">
                  <a:pos x="299" y="9"/>
                </a:cxn>
                <a:cxn ang="0">
                  <a:pos x="313" y="5"/>
                </a:cxn>
                <a:cxn ang="0">
                  <a:pos x="323" y="4"/>
                </a:cxn>
                <a:cxn ang="0">
                  <a:pos x="334" y="2"/>
                </a:cxn>
                <a:cxn ang="0">
                  <a:pos x="346" y="1"/>
                </a:cxn>
                <a:cxn ang="0">
                  <a:pos x="336" y="0"/>
                </a:cxn>
                <a:cxn ang="0">
                  <a:pos x="326" y="0"/>
                </a:cxn>
                <a:cxn ang="0">
                  <a:pos x="313" y="1"/>
                </a:cxn>
                <a:cxn ang="0">
                  <a:pos x="300" y="1"/>
                </a:cxn>
                <a:cxn ang="0">
                  <a:pos x="284" y="1"/>
                </a:cxn>
                <a:cxn ang="0">
                  <a:pos x="270" y="4"/>
                </a:cxn>
                <a:cxn ang="0">
                  <a:pos x="256" y="6"/>
                </a:cxn>
                <a:cxn ang="0">
                  <a:pos x="241" y="6"/>
                </a:cxn>
                <a:cxn ang="0">
                  <a:pos x="227" y="8"/>
                </a:cxn>
                <a:cxn ang="0">
                  <a:pos x="214" y="10"/>
                </a:cxn>
                <a:cxn ang="0">
                  <a:pos x="198" y="11"/>
                </a:cxn>
                <a:cxn ang="0">
                  <a:pos x="188" y="13"/>
                </a:cxn>
                <a:cxn ang="0">
                  <a:pos x="172" y="16"/>
                </a:cxn>
                <a:cxn ang="0">
                  <a:pos x="159" y="18"/>
                </a:cxn>
                <a:cxn ang="0">
                  <a:pos x="145" y="21"/>
                </a:cxn>
                <a:cxn ang="0">
                  <a:pos x="131" y="24"/>
                </a:cxn>
                <a:cxn ang="0">
                  <a:pos x="120" y="28"/>
                </a:cxn>
                <a:cxn ang="0">
                  <a:pos x="107" y="31"/>
                </a:cxn>
                <a:cxn ang="0">
                  <a:pos x="95" y="35"/>
                </a:cxn>
                <a:cxn ang="0">
                  <a:pos x="85" y="39"/>
                </a:cxn>
                <a:cxn ang="0">
                  <a:pos x="71" y="46"/>
                </a:cxn>
                <a:cxn ang="0">
                  <a:pos x="59" y="53"/>
                </a:cxn>
                <a:cxn ang="0">
                  <a:pos x="47" y="60"/>
                </a:cxn>
                <a:cxn ang="0">
                  <a:pos x="38" y="67"/>
                </a:cxn>
                <a:cxn ang="0">
                  <a:pos x="31" y="77"/>
                </a:cxn>
                <a:cxn ang="0">
                  <a:pos x="0" y="66"/>
                </a:cxn>
                <a:cxn ang="0">
                  <a:pos x="17" y="158"/>
                </a:cxn>
              </a:cxnLst>
              <a:rect l="0" t="0" r="r" b="b"/>
              <a:pathLst>
                <a:path w="347" h="159">
                  <a:moveTo>
                    <a:pt x="17" y="158"/>
                  </a:moveTo>
                  <a:lnTo>
                    <a:pt x="147" y="118"/>
                  </a:lnTo>
                  <a:lnTo>
                    <a:pt x="118" y="107"/>
                  </a:lnTo>
                  <a:lnTo>
                    <a:pt x="124" y="101"/>
                  </a:lnTo>
                  <a:lnTo>
                    <a:pt x="131" y="93"/>
                  </a:lnTo>
                  <a:lnTo>
                    <a:pt x="139" y="86"/>
                  </a:lnTo>
                  <a:lnTo>
                    <a:pt x="149" y="79"/>
                  </a:lnTo>
                  <a:lnTo>
                    <a:pt x="161" y="72"/>
                  </a:lnTo>
                  <a:lnTo>
                    <a:pt x="171" y="64"/>
                  </a:lnTo>
                  <a:lnTo>
                    <a:pt x="181" y="57"/>
                  </a:lnTo>
                  <a:lnTo>
                    <a:pt x="193" y="50"/>
                  </a:lnTo>
                  <a:lnTo>
                    <a:pt x="207" y="43"/>
                  </a:lnTo>
                  <a:lnTo>
                    <a:pt x="220" y="38"/>
                  </a:lnTo>
                  <a:lnTo>
                    <a:pt x="232" y="32"/>
                  </a:lnTo>
                  <a:lnTo>
                    <a:pt x="245" y="26"/>
                  </a:lnTo>
                  <a:lnTo>
                    <a:pt x="258" y="22"/>
                  </a:lnTo>
                  <a:lnTo>
                    <a:pt x="271" y="16"/>
                  </a:lnTo>
                  <a:lnTo>
                    <a:pt x="286" y="13"/>
                  </a:lnTo>
                  <a:lnTo>
                    <a:pt x="299" y="9"/>
                  </a:lnTo>
                  <a:lnTo>
                    <a:pt x="313" y="5"/>
                  </a:lnTo>
                  <a:lnTo>
                    <a:pt x="323" y="4"/>
                  </a:lnTo>
                  <a:lnTo>
                    <a:pt x="334" y="2"/>
                  </a:lnTo>
                  <a:lnTo>
                    <a:pt x="346" y="1"/>
                  </a:lnTo>
                  <a:lnTo>
                    <a:pt x="336" y="0"/>
                  </a:lnTo>
                  <a:lnTo>
                    <a:pt x="326" y="0"/>
                  </a:lnTo>
                  <a:lnTo>
                    <a:pt x="313" y="1"/>
                  </a:lnTo>
                  <a:lnTo>
                    <a:pt x="300" y="1"/>
                  </a:lnTo>
                  <a:lnTo>
                    <a:pt x="284" y="1"/>
                  </a:lnTo>
                  <a:lnTo>
                    <a:pt x="270" y="4"/>
                  </a:lnTo>
                  <a:lnTo>
                    <a:pt x="256" y="6"/>
                  </a:lnTo>
                  <a:lnTo>
                    <a:pt x="241" y="6"/>
                  </a:lnTo>
                  <a:lnTo>
                    <a:pt x="227" y="8"/>
                  </a:lnTo>
                  <a:lnTo>
                    <a:pt x="214" y="10"/>
                  </a:lnTo>
                  <a:lnTo>
                    <a:pt x="198" y="11"/>
                  </a:lnTo>
                  <a:lnTo>
                    <a:pt x="188" y="13"/>
                  </a:lnTo>
                  <a:lnTo>
                    <a:pt x="172" y="16"/>
                  </a:lnTo>
                  <a:lnTo>
                    <a:pt x="159" y="18"/>
                  </a:lnTo>
                  <a:lnTo>
                    <a:pt x="145" y="21"/>
                  </a:lnTo>
                  <a:lnTo>
                    <a:pt x="131" y="24"/>
                  </a:lnTo>
                  <a:lnTo>
                    <a:pt x="120" y="28"/>
                  </a:lnTo>
                  <a:lnTo>
                    <a:pt x="107" y="31"/>
                  </a:lnTo>
                  <a:lnTo>
                    <a:pt x="95" y="35"/>
                  </a:lnTo>
                  <a:lnTo>
                    <a:pt x="85" y="39"/>
                  </a:lnTo>
                  <a:lnTo>
                    <a:pt x="71" y="46"/>
                  </a:lnTo>
                  <a:lnTo>
                    <a:pt x="59" y="53"/>
                  </a:lnTo>
                  <a:lnTo>
                    <a:pt x="47" y="60"/>
                  </a:lnTo>
                  <a:lnTo>
                    <a:pt x="38" y="67"/>
                  </a:lnTo>
                  <a:lnTo>
                    <a:pt x="31" y="77"/>
                  </a:lnTo>
                  <a:lnTo>
                    <a:pt x="0" y="66"/>
                  </a:lnTo>
                  <a:lnTo>
                    <a:pt x="17" y="158"/>
                  </a:lnTo>
                </a:path>
              </a:pathLst>
            </a:custGeom>
            <a:solidFill>
              <a:srgbClr val="FF0000"/>
            </a:solidFill>
            <a:ln w="12700" cap="rnd" cmpd="sng">
              <a:solidFill>
                <a:srgbClr val="000000"/>
              </a:solidFill>
              <a:prstDash val="solid"/>
              <a:round/>
              <a:headEnd type="none" w="med" len="med"/>
              <a:tailEnd type="none" w="med" len="med"/>
            </a:ln>
            <a:effectLst/>
          </p:spPr>
          <p:txBody>
            <a:bodyPr/>
            <a:lstStyle/>
            <a:p>
              <a:pPr>
                <a:defRPr/>
              </a:pPr>
              <a:endParaRPr lang="zh-CN" altLang="en-US">
                <a:latin typeface="+mj-lt"/>
                <a:ea typeface="宋体" pitchFamily="2" charset="-122"/>
              </a:endParaRPr>
            </a:p>
          </p:txBody>
        </p:sp>
        <p:sp>
          <p:nvSpPr>
            <p:cNvPr id="28" name="Rectangle 39"/>
            <p:cNvSpPr>
              <a:spLocks noChangeArrowheads="1"/>
            </p:cNvSpPr>
            <p:nvPr/>
          </p:nvSpPr>
          <p:spPr bwMode="auto">
            <a:xfrm>
              <a:off x="5226050" y="4356100"/>
              <a:ext cx="484188" cy="525463"/>
            </a:xfrm>
            <a:prstGeom prst="rect">
              <a:avLst/>
            </a:prstGeom>
            <a:solidFill>
              <a:srgbClr val="CFD9DF"/>
            </a:solidFill>
            <a:ln w="6350">
              <a:solidFill>
                <a:schemeClr val="tx1"/>
              </a:solidFill>
              <a:miter lim="800000"/>
              <a:headEnd/>
              <a:tailEnd/>
            </a:ln>
          </p:spPr>
          <p:txBody>
            <a:bodyPr wrap="none" lIns="90488" tIns="44450" rIns="90488" bIns="44450" anchor="ctr"/>
            <a:lstStyle/>
            <a:p>
              <a:pPr eaLnBrk="0" hangingPunct="0"/>
              <a:r>
                <a:rPr kumimoji="1" lang="en-US" altLang="zh-CN" sz="1200" b="1" dirty="0">
                  <a:solidFill>
                    <a:schemeClr val="tx2"/>
                  </a:solidFill>
                  <a:latin typeface="+mj-lt"/>
                  <a:ea typeface="宋体" pitchFamily="2" charset="-122"/>
                </a:rPr>
                <a:t>375/</a:t>
              </a:r>
            </a:p>
            <a:p>
              <a:pPr eaLnBrk="0" hangingPunct="0"/>
              <a:r>
                <a:rPr kumimoji="1" lang="en-US" altLang="zh-CN" sz="1200" b="1" dirty="0">
                  <a:solidFill>
                    <a:schemeClr val="tx2"/>
                  </a:solidFill>
                  <a:latin typeface="+mj-lt"/>
                  <a:ea typeface="宋体" pitchFamily="2" charset="-122"/>
                </a:rPr>
                <a:t>375</a:t>
              </a:r>
            </a:p>
          </p:txBody>
        </p:sp>
        <p:sp>
          <p:nvSpPr>
            <p:cNvPr id="29" name="Rectangle 40"/>
            <p:cNvSpPr>
              <a:spLocks noChangeArrowheads="1"/>
            </p:cNvSpPr>
            <p:nvPr/>
          </p:nvSpPr>
          <p:spPr bwMode="auto">
            <a:xfrm>
              <a:off x="4227513" y="4897438"/>
              <a:ext cx="484187" cy="520700"/>
            </a:xfrm>
            <a:prstGeom prst="rect">
              <a:avLst/>
            </a:prstGeom>
            <a:solidFill>
              <a:srgbClr val="CFD9DF"/>
            </a:solidFill>
            <a:ln w="6350">
              <a:solidFill>
                <a:schemeClr val="tx1"/>
              </a:solidFill>
              <a:miter lim="800000"/>
              <a:headEnd/>
              <a:tailEnd/>
            </a:ln>
          </p:spPr>
          <p:txBody>
            <a:bodyPr wrap="none" lIns="90488" tIns="44450" rIns="90488" bIns="44450" anchor="ctr"/>
            <a:lstStyle/>
            <a:p>
              <a:pPr eaLnBrk="0" hangingPunct="0"/>
              <a:r>
                <a:rPr kumimoji="1" lang="en-US" altLang="zh-CN" sz="1200" b="1" dirty="0">
                  <a:solidFill>
                    <a:schemeClr val="tx2"/>
                  </a:solidFill>
                  <a:latin typeface="+mj-lt"/>
                  <a:ea typeface="宋体" pitchFamily="2" charset="-122"/>
                </a:rPr>
                <a:t>375/</a:t>
              </a:r>
            </a:p>
            <a:p>
              <a:pPr eaLnBrk="0" hangingPunct="0"/>
              <a:r>
                <a:rPr kumimoji="1" lang="en-US" altLang="zh-CN" sz="1200" b="1" dirty="0">
                  <a:solidFill>
                    <a:schemeClr val="tx2"/>
                  </a:solidFill>
                  <a:latin typeface="+mj-lt"/>
                  <a:ea typeface="宋体" pitchFamily="2" charset="-122"/>
                </a:rPr>
                <a:t>375</a:t>
              </a:r>
            </a:p>
          </p:txBody>
        </p:sp>
        <p:sp>
          <p:nvSpPr>
            <p:cNvPr id="30" name="AutoShape 41"/>
            <p:cNvSpPr>
              <a:spLocks noChangeArrowheads="1"/>
            </p:cNvSpPr>
            <p:nvPr/>
          </p:nvSpPr>
          <p:spPr bwMode="auto">
            <a:xfrm rot="16200000" flipH="1">
              <a:off x="4319588" y="5318125"/>
              <a:ext cx="215900" cy="263525"/>
            </a:xfrm>
            <a:prstGeom prst="rightArrow">
              <a:avLst>
                <a:gd name="adj1" fmla="val 75000"/>
                <a:gd name="adj2" fmla="val 50005"/>
              </a:avLst>
            </a:prstGeom>
            <a:solidFill>
              <a:srgbClr val="FF0000"/>
            </a:solidFill>
            <a:ln w="12700">
              <a:solidFill>
                <a:schemeClr val="tx1"/>
              </a:solidFill>
              <a:miter lim="800000"/>
              <a:headEnd/>
              <a:tailEnd/>
            </a:ln>
            <a:effectLst/>
          </p:spPr>
          <p:txBody>
            <a:bodyPr wrap="none" anchor="ctr"/>
            <a:lstStyle/>
            <a:p>
              <a:endParaRPr lang="zh-CN" altLang="en-US">
                <a:latin typeface="+mj-lt"/>
                <a:ea typeface="宋体" pitchFamily="2" charset="-122"/>
              </a:endParaRPr>
            </a:p>
          </p:txBody>
        </p:sp>
        <p:sp>
          <p:nvSpPr>
            <p:cNvPr id="31" name="Rectangle 42"/>
            <p:cNvSpPr>
              <a:spLocks noChangeArrowheads="1"/>
            </p:cNvSpPr>
            <p:nvPr/>
          </p:nvSpPr>
          <p:spPr bwMode="auto">
            <a:xfrm>
              <a:off x="5719763" y="2860675"/>
              <a:ext cx="260350" cy="3136900"/>
            </a:xfrm>
            <a:prstGeom prst="rect">
              <a:avLst/>
            </a:prstGeom>
            <a:solidFill>
              <a:srgbClr val="CFD9DF"/>
            </a:solidFill>
            <a:ln w="6350">
              <a:solidFill>
                <a:schemeClr val="tx1"/>
              </a:solidFill>
              <a:miter lim="800000"/>
              <a:headEnd/>
              <a:tailEnd/>
            </a:ln>
          </p:spPr>
          <p:txBody>
            <a:bodyPr wrap="none" anchor="ctr"/>
            <a:lstStyle/>
            <a:p>
              <a:pPr eaLnBrk="0" hangingPunct="0"/>
              <a:endParaRPr lang="zh-CN" altLang="en-US" sz="2400">
                <a:latin typeface="+mj-lt"/>
                <a:ea typeface="宋体" pitchFamily="2" charset="-122"/>
              </a:endParaRPr>
            </a:p>
          </p:txBody>
        </p:sp>
        <p:sp>
          <p:nvSpPr>
            <p:cNvPr id="32" name="Freeform 43"/>
            <p:cNvSpPr>
              <a:spLocks/>
            </p:cNvSpPr>
            <p:nvPr/>
          </p:nvSpPr>
          <p:spPr bwMode="auto">
            <a:xfrm>
              <a:off x="5367338" y="4064000"/>
              <a:ext cx="550862" cy="252413"/>
            </a:xfrm>
            <a:custGeom>
              <a:avLst/>
              <a:gdLst/>
              <a:ahLst/>
              <a:cxnLst>
                <a:cxn ang="0">
                  <a:pos x="17" y="158"/>
                </a:cxn>
                <a:cxn ang="0">
                  <a:pos x="147" y="118"/>
                </a:cxn>
                <a:cxn ang="0">
                  <a:pos x="118" y="107"/>
                </a:cxn>
                <a:cxn ang="0">
                  <a:pos x="124" y="101"/>
                </a:cxn>
                <a:cxn ang="0">
                  <a:pos x="131" y="93"/>
                </a:cxn>
                <a:cxn ang="0">
                  <a:pos x="139" y="86"/>
                </a:cxn>
                <a:cxn ang="0">
                  <a:pos x="149" y="79"/>
                </a:cxn>
                <a:cxn ang="0">
                  <a:pos x="161" y="72"/>
                </a:cxn>
                <a:cxn ang="0">
                  <a:pos x="171" y="64"/>
                </a:cxn>
                <a:cxn ang="0">
                  <a:pos x="181" y="57"/>
                </a:cxn>
                <a:cxn ang="0">
                  <a:pos x="193" y="50"/>
                </a:cxn>
                <a:cxn ang="0">
                  <a:pos x="207" y="43"/>
                </a:cxn>
                <a:cxn ang="0">
                  <a:pos x="220" y="38"/>
                </a:cxn>
                <a:cxn ang="0">
                  <a:pos x="232" y="32"/>
                </a:cxn>
                <a:cxn ang="0">
                  <a:pos x="245" y="26"/>
                </a:cxn>
                <a:cxn ang="0">
                  <a:pos x="258" y="22"/>
                </a:cxn>
                <a:cxn ang="0">
                  <a:pos x="271" y="16"/>
                </a:cxn>
                <a:cxn ang="0">
                  <a:pos x="286" y="13"/>
                </a:cxn>
                <a:cxn ang="0">
                  <a:pos x="299" y="9"/>
                </a:cxn>
                <a:cxn ang="0">
                  <a:pos x="313" y="5"/>
                </a:cxn>
                <a:cxn ang="0">
                  <a:pos x="323" y="4"/>
                </a:cxn>
                <a:cxn ang="0">
                  <a:pos x="334" y="2"/>
                </a:cxn>
                <a:cxn ang="0">
                  <a:pos x="346" y="1"/>
                </a:cxn>
                <a:cxn ang="0">
                  <a:pos x="336" y="0"/>
                </a:cxn>
                <a:cxn ang="0">
                  <a:pos x="326" y="0"/>
                </a:cxn>
                <a:cxn ang="0">
                  <a:pos x="313" y="1"/>
                </a:cxn>
                <a:cxn ang="0">
                  <a:pos x="300" y="1"/>
                </a:cxn>
                <a:cxn ang="0">
                  <a:pos x="284" y="1"/>
                </a:cxn>
                <a:cxn ang="0">
                  <a:pos x="270" y="4"/>
                </a:cxn>
                <a:cxn ang="0">
                  <a:pos x="256" y="6"/>
                </a:cxn>
                <a:cxn ang="0">
                  <a:pos x="241" y="6"/>
                </a:cxn>
                <a:cxn ang="0">
                  <a:pos x="227" y="8"/>
                </a:cxn>
                <a:cxn ang="0">
                  <a:pos x="214" y="10"/>
                </a:cxn>
                <a:cxn ang="0">
                  <a:pos x="198" y="11"/>
                </a:cxn>
                <a:cxn ang="0">
                  <a:pos x="188" y="13"/>
                </a:cxn>
                <a:cxn ang="0">
                  <a:pos x="172" y="16"/>
                </a:cxn>
                <a:cxn ang="0">
                  <a:pos x="159" y="18"/>
                </a:cxn>
                <a:cxn ang="0">
                  <a:pos x="145" y="21"/>
                </a:cxn>
                <a:cxn ang="0">
                  <a:pos x="131" y="24"/>
                </a:cxn>
                <a:cxn ang="0">
                  <a:pos x="120" y="28"/>
                </a:cxn>
                <a:cxn ang="0">
                  <a:pos x="107" y="31"/>
                </a:cxn>
                <a:cxn ang="0">
                  <a:pos x="95" y="35"/>
                </a:cxn>
                <a:cxn ang="0">
                  <a:pos x="85" y="39"/>
                </a:cxn>
                <a:cxn ang="0">
                  <a:pos x="71" y="46"/>
                </a:cxn>
                <a:cxn ang="0">
                  <a:pos x="59" y="53"/>
                </a:cxn>
                <a:cxn ang="0">
                  <a:pos x="47" y="60"/>
                </a:cxn>
                <a:cxn ang="0">
                  <a:pos x="38" y="67"/>
                </a:cxn>
                <a:cxn ang="0">
                  <a:pos x="31" y="77"/>
                </a:cxn>
                <a:cxn ang="0">
                  <a:pos x="0" y="66"/>
                </a:cxn>
                <a:cxn ang="0">
                  <a:pos x="17" y="158"/>
                </a:cxn>
              </a:cxnLst>
              <a:rect l="0" t="0" r="r" b="b"/>
              <a:pathLst>
                <a:path w="347" h="159">
                  <a:moveTo>
                    <a:pt x="17" y="158"/>
                  </a:moveTo>
                  <a:lnTo>
                    <a:pt x="147" y="118"/>
                  </a:lnTo>
                  <a:lnTo>
                    <a:pt x="118" y="107"/>
                  </a:lnTo>
                  <a:lnTo>
                    <a:pt x="124" y="101"/>
                  </a:lnTo>
                  <a:lnTo>
                    <a:pt x="131" y="93"/>
                  </a:lnTo>
                  <a:lnTo>
                    <a:pt x="139" y="86"/>
                  </a:lnTo>
                  <a:lnTo>
                    <a:pt x="149" y="79"/>
                  </a:lnTo>
                  <a:lnTo>
                    <a:pt x="161" y="72"/>
                  </a:lnTo>
                  <a:lnTo>
                    <a:pt x="171" y="64"/>
                  </a:lnTo>
                  <a:lnTo>
                    <a:pt x="181" y="57"/>
                  </a:lnTo>
                  <a:lnTo>
                    <a:pt x="193" y="50"/>
                  </a:lnTo>
                  <a:lnTo>
                    <a:pt x="207" y="43"/>
                  </a:lnTo>
                  <a:lnTo>
                    <a:pt x="220" y="38"/>
                  </a:lnTo>
                  <a:lnTo>
                    <a:pt x="232" y="32"/>
                  </a:lnTo>
                  <a:lnTo>
                    <a:pt x="245" y="26"/>
                  </a:lnTo>
                  <a:lnTo>
                    <a:pt x="258" y="22"/>
                  </a:lnTo>
                  <a:lnTo>
                    <a:pt x="271" y="16"/>
                  </a:lnTo>
                  <a:lnTo>
                    <a:pt x="286" y="13"/>
                  </a:lnTo>
                  <a:lnTo>
                    <a:pt x="299" y="9"/>
                  </a:lnTo>
                  <a:lnTo>
                    <a:pt x="313" y="5"/>
                  </a:lnTo>
                  <a:lnTo>
                    <a:pt x="323" y="4"/>
                  </a:lnTo>
                  <a:lnTo>
                    <a:pt x="334" y="2"/>
                  </a:lnTo>
                  <a:lnTo>
                    <a:pt x="346" y="1"/>
                  </a:lnTo>
                  <a:lnTo>
                    <a:pt x="336" y="0"/>
                  </a:lnTo>
                  <a:lnTo>
                    <a:pt x="326" y="0"/>
                  </a:lnTo>
                  <a:lnTo>
                    <a:pt x="313" y="1"/>
                  </a:lnTo>
                  <a:lnTo>
                    <a:pt x="300" y="1"/>
                  </a:lnTo>
                  <a:lnTo>
                    <a:pt x="284" y="1"/>
                  </a:lnTo>
                  <a:lnTo>
                    <a:pt x="270" y="4"/>
                  </a:lnTo>
                  <a:lnTo>
                    <a:pt x="256" y="6"/>
                  </a:lnTo>
                  <a:lnTo>
                    <a:pt x="241" y="6"/>
                  </a:lnTo>
                  <a:lnTo>
                    <a:pt x="227" y="8"/>
                  </a:lnTo>
                  <a:lnTo>
                    <a:pt x="214" y="10"/>
                  </a:lnTo>
                  <a:lnTo>
                    <a:pt x="198" y="11"/>
                  </a:lnTo>
                  <a:lnTo>
                    <a:pt x="188" y="13"/>
                  </a:lnTo>
                  <a:lnTo>
                    <a:pt x="172" y="16"/>
                  </a:lnTo>
                  <a:lnTo>
                    <a:pt x="159" y="18"/>
                  </a:lnTo>
                  <a:lnTo>
                    <a:pt x="145" y="21"/>
                  </a:lnTo>
                  <a:lnTo>
                    <a:pt x="131" y="24"/>
                  </a:lnTo>
                  <a:lnTo>
                    <a:pt x="120" y="28"/>
                  </a:lnTo>
                  <a:lnTo>
                    <a:pt x="107" y="31"/>
                  </a:lnTo>
                  <a:lnTo>
                    <a:pt x="95" y="35"/>
                  </a:lnTo>
                  <a:lnTo>
                    <a:pt x="85" y="39"/>
                  </a:lnTo>
                  <a:lnTo>
                    <a:pt x="71" y="46"/>
                  </a:lnTo>
                  <a:lnTo>
                    <a:pt x="59" y="53"/>
                  </a:lnTo>
                  <a:lnTo>
                    <a:pt x="47" y="60"/>
                  </a:lnTo>
                  <a:lnTo>
                    <a:pt x="38" y="67"/>
                  </a:lnTo>
                  <a:lnTo>
                    <a:pt x="31" y="77"/>
                  </a:lnTo>
                  <a:lnTo>
                    <a:pt x="0" y="66"/>
                  </a:lnTo>
                  <a:lnTo>
                    <a:pt x="17" y="158"/>
                  </a:lnTo>
                </a:path>
              </a:pathLst>
            </a:custGeom>
            <a:solidFill>
              <a:srgbClr val="FF0000"/>
            </a:solidFill>
            <a:ln w="12700" cap="rnd" cmpd="sng">
              <a:solidFill>
                <a:srgbClr val="000000"/>
              </a:solidFill>
              <a:prstDash val="solid"/>
              <a:round/>
              <a:headEnd type="none" w="med" len="med"/>
              <a:tailEnd type="none" w="med" len="med"/>
            </a:ln>
            <a:effectLst/>
          </p:spPr>
          <p:txBody>
            <a:bodyPr/>
            <a:lstStyle/>
            <a:p>
              <a:pPr>
                <a:defRPr/>
              </a:pPr>
              <a:endParaRPr lang="zh-CN" altLang="en-US">
                <a:latin typeface="+mj-lt"/>
                <a:ea typeface="宋体" pitchFamily="2" charset="-122"/>
              </a:endParaRPr>
            </a:p>
          </p:txBody>
        </p:sp>
      </p:gr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pPr eaLnBrk="1" hangingPunct="1"/>
            <a:r>
              <a:rPr lang="en-US" dirty="0" smtClean="0"/>
              <a:t>Processing Shipments</a:t>
            </a:r>
          </a:p>
        </p:txBody>
      </p:sp>
      <p:grpSp>
        <p:nvGrpSpPr>
          <p:cNvPr id="2" name="Group 14"/>
          <p:cNvGrpSpPr/>
          <p:nvPr/>
        </p:nvGrpSpPr>
        <p:grpSpPr>
          <a:xfrm>
            <a:off x="830544" y="1087837"/>
            <a:ext cx="7805455" cy="5241548"/>
            <a:chOff x="830545" y="1087837"/>
            <a:chExt cx="7254240" cy="5241548"/>
          </a:xfrm>
        </p:grpSpPr>
        <p:sp>
          <p:nvSpPr>
            <p:cNvPr id="6" name="Freeform 5"/>
            <p:cNvSpPr/>
            <p:nvPr/>
          </p:nvSpPr>
          <p:spPr>
            <a:xfrm>
              <a:off x="830545" y="1087837"/>
              <a:ext cx="1328881" cy="1898402"/>
            </a:xfrm>
            <a:custGeom>
              <a:avLst/>
              <a:gdLst>
                <a:gd name="connsiteX0" fmla="*/ 0 w 1898401"/>
                <a:gd name="connsiteY0" fmla="*/ 0 h 1328881"/>
                <a:gd name="connsiteX1" fmla="*/ 1233961 w 1898401"/>
                <a:gd name="connsiteY1" fmla="*/ 0 h 1328881"/>
                <a:gd name="connsiteX2" fmla="*/ 1898401 w 1898401"/>
                <a:gd name="connsiteY2" fmla="*/ 664441 h 1328881"/>
                <a:gd name="connsiteX3" fmla="*/ 1233961 w 1898401"/>
                <a:gd name="connsiteY3" fmla="*/ 1328881 h 1328881"/>
                <a:gd name="connsiteX4" fmla="*/ 0 w 1898401"/>
                <a:gd name="connsiteY4" fmla="*/ 1328881 h 1328881"/>
                <a:gd name="connsiteX5" fmla="*/ 664441 w 1898401"/>
                <a:gd name="connsiteY5" fmla="*/ 664441 h 1328881"/>
                <a:gd name="connsiteX6" fmla="*/ 0 w 1898401"/>
                <a:gd name="connsiteY6" fmla="*/ 0 h 1328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8401" h="1328881">
                  <a:moveTo>
                    <a:pt x="1898401" y="0"/>
                  </a:moveTo>
                  <a:lnTo>
                    <a:pt x="1898401" y="863773"/>
                  </a:lnTo>
                  <a:lnTo>
                    <a:pt x="949200" y="1328881"/>
                  </a:lnTo>
                  <a:lnTo>
                    <a:pt x="0" y="863773"/>
                  </a:lnTo>
                  <a:lnTo>
                    <a:pt x="0" y="0"/>
                  </a:lnTo>
                  <a:lnTo>
                    <a:pt x="949200" y="465109"/>
                  </a:lnTo>
                  <a:lnTo>
                    <a:pt x="1898401" y="0"/>
                  </a:lnTo>
                  <a:close/>
                </a:path>
              </a:pathLst>
            </a:custGeom>
            <a:solidFill>
              <a:schemeClr val="tx1">
                <a:lumMod val="25000"/>
                <a:lumOff val="75000"/>
              </a:schemeClr>
            </a:soli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91" tIns="673332" rIns="8889" bIns="673330" numCol="1" spcCol="1270" anchor="ctr" anchorCtr="0">
              <a:noAutofit/>
            </a:bodyPr>
            <a:lstStyle/>
            <a:p>
              <a:pPr lvl="0" algn="ctr" defTabSz="622300">
                <a:lnSpc>
                  <a:spcPct val="90000"/>
                </a:lnSpc>
                <a:spcBef>
                  <a:spcPct val="0"/>
                </a:spcBef>
                <a:spcAft>
                  <a:spcPct val="35000"/>
                </a:spcAft>
              </a:pPr>
              <a:r>
                <a:rPr lang="en-US" sz="1400" b="1" kern="1200" dirty="0" smtClean="0"/>
                <a:t>Set Scheduling Data</a:t>
              </a:r>
              <a:endParaRPr lang="en-US" sz="1400" b="1" kern="1200" dirty="0"/>
            </a:p>
          </p:txBody>
        </p:sp>
        <p:sp>
          <p:nvSpPr>
            <p:cNvPr id="7" name="Freeform 6"/>
            <p:cNvSpPr/>
            <p:nvPr/>
          </p:nvSpPr>
          <p:spPr>
            <a:xfrm>
              <a:off x="2159425" y="1087838"/>
              <a:ext cx="5925359" cy="1234610"/>
            </a:xfrm>
            <a:custGeom>
              <a:avLst/>
              <a:gdLst>
                <a:gd name="connsiteX0" fmla="*/ 205772 w 1234609"/>
                <a:gd name="connsiteY0" fmla="*/ 0 h 5925358"/>
                <a:gd name="connsiteX1" fmla="*/ 1028837 w 1234609"/>
                <a:gd name="connsiteY1" fmla="*/ 0 h 5925358"/>
                <a:gd name="connsiteX2" fmla="*/ 1174340 w 1234609"/>
                <a:gd name="connsiteY2" fmla="*/ 60269 h 5925358"/>
                <a:gd name="connsiteX3" fmla="*/ 1234609 w 1234609"/>
                <a:gd name="connsiteY3" fmla="*/ 205772 h 5925358"/>
                <a:gd name="connsiteX4" fmla="*/ 1234609 w 1234609"/>
                <a:gd name="connsiteY4" fmla="*/ 5925358 h 5925358"/>
                <a:gd name="connsiteX5" fmla="*/ 1234609 w 1234609"/>
                <a:gd name="connsiteY5" fmla="*/ 5925358 h 5925358"/>
                <a:gd name="connsiteX6" fmla="*/ 1234609 w 1234609"/>
                <a:gd name="connsiteY6" fmla="*/ 5925358 h 5925358"/>
                <a:gd name="connsiteX7" fmla="*/ 0 w 1234609"/>
                <a:gd name="connsiteY7" fmla="*/ 5925358 h 5925358"/>
                <a:gd name="connsiteX8" fmla="*/ 0 w 1234609"/>
                <a:gd name="connsiteY8" fmla="*/ 5925358 h 5925358"/>
                <a:gd name="connsiteX9" fmla="*/ 0 w 1234609"/>
                <a:gd name="connsiteY9" fmla="*/ 5925358 h 5925358"/>
                <a:gd name="connsiteX10" fmla="*/ 0 w 1234609"/>
                <a:gd name="connsiteY10" fmla="*/ 205772 h 5925358"/>
                <a:gd name="connsiteX11" fmla="*/ 60269 w 1234609"/>
                <a:gd name="connsiteY11" fmla="*/ 60269 h 5925358"/>
                <a:gd name="connsiteX12" fmla="*/ 205772 w 1234609"/>
                <a:gd name="connsiteY12" fmla="*/ 0 h 5925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4609" h="5925358">
                  <a:moveTo>
                    <a:pt x="1234609" y="987580"/>
                  </a:moveTo>
                  <a:lnTo>
                    <a:pt x="1234609" y="4937778"/>
                  </a:lnTo>
                  <a:cubicBezTo>
                    <a:pt x="1234609" y="5199699"/>
                    <a:pt x="1230092" y="5450894"/>
                    <a:pt x="1222051" y="5636102"/>
                  </a:cubicBezTo>
                  <a:cubicBezTo>
                    <a:pt x="1214011" y="5821310"/>
                    <a:pt x="1203105" y="5925356"/>
                    <a:pt x="1191734" y="5925356"/>
                  </a:cubicBezTo>
                  <a:lnTo>
                    <a:pt x="0" y="5925356"/>
                  </a:lnTo>
                  <a:lnTo>
                    <a:pt x="0" y="5925356"/>
                  </a:lnTo>
                  <a:lnTo>
                    <a:pt x="0" y="5925356"/>
                  </a:lnTo>
                  <a:lnTo>
                    <a:pt x="0" y="2"/>
                  </a:lnTo>
                  <a:lnTo>
                    <a:pt x="0" y="2"/>
                  </a:lnTo>
                  <a:lnTo>
                    <a:pt x="0" y="2"/>
                  </a:lnTo>
                  <a:lnTo>
                    <a:pt x="1191734" y="2"/>
                  </a:lnTo>
                  <a:cubicBezTo>
                    <a:pt x="1203105" y="2"/>
                    <a:pt x="1214011" y="104053"/>
                    <a:pt x="1222051" y="289256"/>
                  </a:cubicBezTo>
                  <a:cubicBezTo>
                    <a:pt x="1230092" y="474464"/>
                    <a:pt x="1234609" y="725659"/>
                    <a:pt x="1234609" y="987580"/>
                  </a:cubicBezTo>
                  <a:close/>
                </a:path>
              </a:pathLst>
            </a:custGeom>
            <a:solidFill>
              <a:schemeClr val="tx1">
                <a:lumMod val="25000"/>
                <a:lumOff val="75000"/>
              </a:schemeClr>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8017" tIns="71699" rIns="71699" bIns="71700" numCol="1" spcCol="1270" anchor="ctr" anchorCtr="0">
              <a:noAutofit/>
            </a:bodyPr>
            <a:lstStyle/>
            <a:p>
              <a:pPr marL="171450" lvl="1" indent="-171450" algn="l" defTabSz="800100">
                <a:lnSpc>
                  <a:spcPct val="90000"/>
                </a:lnSpc>
                <a:spcBef>
                  <a:spcPct val="0"/>
                </a:spcBef>
                <a:spcAft>
                  <a:spcPct val="15000"/>
                </a:spcAft>
                <a:buChar char="••"/>
              </a:pPr>
              <a:r>
                <a:rPr lang="en-US" sz="1800" b="1" kern="1200" dirty="0" smtClean="0">
                  <a:solidFill>
                    <a:schemeClr val="tx1">
                      <a:lumMod val="50000"/>
                      <a:lumOff val="50000"/>
                    </a:schemeClr>
                  </a:solidFill>
                </a:rPr>
                <a:t>Set control parameters</a:t>
              </a:r>
              <a:endParaRPr lang="en-US" sz="1800" b="1" kern="1200" dirty="0">
                <a:solidFill>
                  <a:schemeClr val="tx1">
                    <a:lumMod val="50000"/>
                    <a:lumOff val="50000"/>
                  </a:schemeClr>
                </a:solidFill>
              </a:endParaRPr>
            </a:p>
            <a:p>
              <a:pPr marL="171450" lvl="1" indent="-171450" algn="l" defTabSz="800100">
                <a:lnSpc>
                  <a:spcPct val="90000"/>
                </a:lnSpc>
                <a:spcBef>
                  <a:spcPct val="0"/>
                </a:spcBef>
                <a:spcAft>
                  <a:spcPct val="15000"/>
                </a:spcAft>
                <a:buChar char="••"/>
              </a:pPr>
              <a:r>
                <a:rPr lang="en-US" sz="1800" b="1" kern="1200" dirty="0" smtClean="0">
                  <a:solidFill>
                    <a:schemeClr val="tx1">
                      <a:lumMod val="50000"/>
                      <a:lumOff val="50000"/>
                    </a:schemeClr>
                  </a:solidFill>
                </a:rPr>
                <a:t>Create customer scheduled order</a:t>
              </a:r>
            </a:p>
          </p:txBody>
        </p:sp>
        <p:sp>
          <p:nvSpPr>
            <p:cNvPr id="8" name="Freeform 7"/>
            <p:cNvSpPr/>
            <p:nvPr/>
          </p:nvSpPr>
          <p:spPr>
            <a:xfrm>
              <a:off x="830545" y="2795224"/>
              <a:ext cx="1328881" cy="1898401"/>
            </a:xfrm>
            <a:custGeom>
              <a:avLst/>
              <a:gdLst>
                <a:gd name="connsiteX0" fmla="*/ 0 w 1898401"/>
                <a:gd name="connsiteY0" fmla="*/ 0 h 1328881"/>
                <a:gd name="connsiteX1" fmla="*/ 1233961 w 1898401"/>
                <a:gd name="connsiteY1" fmla="*/ 0 h 1328881"/>
                <a:gd name="connsiteX2" fmla="*/ 1898401 w 1898401"/>
                <a:gd name="connsiteY2" fmla="*/ 664441 h 1328881"/>
                <a:gd name="connsiteX3" fmla="*/ 1233961 w 1898401"/>
                <a:gd name="connsiteY3" fmla="*/ 1328881 h 1328881"/>
                <a:gd name="connsiteX4" fmla="*/ 0 w 1898401"/>
                <a:gd name="connsiteY4" fmla="*/ 1328881 h 1328881"/>
                <a:gd name="connsiteX5" fmla="*/ 664441 w 1898401"/>
                <a:gd name="connsiteY5" fmla="*/ 664441 h 1328881"/>
                <a:gd name="connsiteX6" fmla="*/ 0 w 1898401"/>
                <a:gd name="connsiteY6" fmla="*/ 0 h 1328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8401" h="1328881">
                  <a:moveTo>
                    <a:pt x="1898401" y="0"/>
                  </a:moveTo>
                  <a:lnTo>
                    <a:pt x="1898401" y="863773"/>
                  </a:lnTo>
                  <a:lnTo>
                    <a:pt x="949200" y="1328881"/>
                  </a:lnTo>
                  <a:lnTo>
                    <a:pt x="0" y="863773"/>
                  </a:lnTo>
                  <a:lnTo>
                    <a:pt x="0" y="0"/>
                  </a:lnTo>
                  <a:lnTo>
                    <a:pt x="949200" y="465109"/>
                  </a:lnTo>
                  <a:lnTo>
                    <a:pt x="1898401" y="0"/>
                  </a:lnTo>
                  <a:close/>
                </a:path>
              </a:pathLst>
            </a:custGeom>
            <a:solidFill>
              <a:schemeClr val="tx1">
                <a:lumMod val="25000"/>
                <a:lumOff val="75000"/>
              </a:schemeClr>
            </a:solidFill>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91" tIns="673331" rIns="8889" bIns="673330" numCol="1" spcCol="1270" anchor="ctr" anchorCtr="0">
              <a:noAutofit/>
            </a:bodyPr>
            <a:lstStyle/>
            <a:p>
              <a:pPr lvl="0" algn="ctr" defTabSz="622300">
                <a:lnSpc>
                  <a:spcPct val="90000"/>
                </a:lnSpc>
                <a:spcBef>
                  <a:spcPct val="0"/>
                </a:spcBef>
                <a:spcAft>
                  <a:spcPct val="35000"/>
                </a:spcAft>
              </a:pPr>
              <a:r>
                <a:rPr lang="en-US" sz="1400" b="1" kern="1200" dirty="0" smtClean="0"/>
                <a:t>Process Customer Schedules</a:t>
              </a:r>
              <a:endParaRPr lang="en-US" sz="1400" kern="1200" dirty="0"/>
            </a:p>
          </p:txBody>
        </p:sp>
        <p:sp>
          <p:nvSpPr>
            <p:cNvPr id="9" name="Freeform 8"/>
            <p:cNvSpPr/>
            <p:nvPr/>
          </p:nvSpPr>
          <p:spPr>
            <a:xfrm>
              <a:off x="2159426" y="2795224"/>
              <a:ext cx="5925359" cy="1233962"/>
            </a:xfrm>
            <a:custGeom>
              <a:avLst/>
              <a:gdLst>
                <a:gd name="connsiteX0" fmla="*/ 205664 w 1233961"/>
                <a:gd name="connsiteY0" fmla="*/ 0 h 5925358"/>
                <a:gd name="connsiteX1" fmla="*/ 1028297 w 1233961"/>
                <a:gd name="connsiteY1" fmla="*/ 0 h 5925358"/>
                <a:gd name="connsiteX2" fmla="*/ 1173723 w 1233961"/>
                <a:gd name="connsiteY2" fmla="*/ 60238 h 5925358"/>
                <a:gd name="connsiteX3" fmla="*/ 1233960 w 1233961"/>
                <a:gd name="connsiteY3" fmla="*/ 205665 h 5925358"/>
                <a:gd name="connsiteX4" fmla="*/ 1233961 w 1233961"/>
                <a:gd name="connsiteY4" fmla="*/ 5925358 h 5925358"/>
                <a:gd name="connsiteX5" fmla="*/ 1233961 w 1233961"/>
                <a:gd name="connsiteY5" fmla="*/ 5925358 h 5925358"/>
                <a:gd name="connsiteX6" fmla="*/ 1233961 w 1233961"/>
                <a:gd name="connsiteY6" fmla="*/ 5925358 h 5925358"/>
                <a:gd name="connsiteX7" fmla="*/ 0 w 1233961"/>
                <a:gd name="connsiteY7" fmla="*/ 5925358 h 5925358"/>
                <a:gd name="connsiteX8" fmla="*/ 0 w 1233961"/>
                <a:gd name="connsiteY8" fmla="*/ 5925358 h 5925358"/>
                <a:gd name="connsiteX9" fmla="*/ 0 w 1233961"/>
                <a:gd name="connsiteY9" fmla="*/ 5925358 h 5925358"/>
                <a:gd name="connsiteX10" fmla="*/ 0 w 1233961"/>
                <a:gd name="connsiteY10" fmla="*/ 205664 h 5925358"/>
                <a:gd name="connsiteX11" fmla="*/ 60238 w 1233961"/>
                <a:gd name="connsiteY11" fmla="*/ 60238 h 5925358"/>
                <a:gd name="connsiteX12" fmla="*/ 205665 w 1233961"/>
                <a:gd name="connsiteY12" fmla="*/ 1 h 5925358"/>
                <a:gd name="connsiteX13" fmla="*/ 205664 w 1233961"/>
                <a:gd name="connsiteY13" fmla="*/ 0 h 5925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3961" h="5925358">
                  <a:moveTo>
                    <a:pt x="1233961" y="987580"/>
                  </a:moveTo>
                  <a:lnTo>
                    <a:pt x="1233961" y="4937778"/>
                  </a:lnTo>
                  <a:cubicBezTo>
                    <a:pt x="1233961" y="5199703"/>
                    <a:pt x="1229449" y="5450895"/>
                    <a:pt x="1221416" y="5636099"/>
                  </a:cubicBezTo>
                  <a:cubicBezTo>
                    <a:pt x="1213384" y="5821303"/>
                    <a:pt x="1202490" y="5925351"/>
                    <a:pt x="1191131" y="5925351"/>
                  </a:cubicBezTo>
                  <a:cubicBezTo>
                    <a:pt x="794087" y="5925351"/>
                    <a:pt x="397044" y="5925356"/>
                    <a:pt x="0" y="5925356"/>
                  </a:cubicBezTo>
                  <a:lnTo>
                    <a:pt x="0" y="5925356"/>
                  </a:lnTo>
                  <a:lnTo>
                    <a:pt x="0" y="5925356"/>
                  </a:lnTo>
                  <a:lnTo>
                    <a:pt x="0" y="2"/>
                  </a:lnTo>
                  <a:lnTo>
                    <a:pt x="0" y="2"/>
                  </a:lnTo>
                  <a:lnTo>
                    <a:pt x="0" y="2"/>
                  </a:lnTo>
                  <a:lnTo>
                    <a:pt x="1191131" y="2"/>
                  </a:lnTo>
                  <a:cubicBezTo>
                    <a:pt x="1202490" y="2"/>
                    <a:pt x="1213384" y="104050"/>
                    <a:pt x="1221416" y="289259"/>
                  </a:cubicBezTo>
                  <a:cubicBezTo>
                    <a:pt x="1229448" y="474468"/>
                    <a:pt x="1233961" y="725660"/>
                    <a:pt x="1233961" y="987584"/>
                  </a:cubicBezTo>
                  <a:lnTo>
                    <a:pt x="1233961" y="987580"/>
                  </a:lnTo>
                  <a:close/>
                </a:path>
              </a:pathLst>
            </a:custGeom>
            <a:solidFill>
              <a:schemeClr val="tx1">
                <a:lumMod val="25000"/>
                <a:lumOff val="75000"/>
              </a:schemeClr>
            </a:solidFill>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8017" tIns="71667" rIns="71667" bIns="71668" numCol="1" spcCol="1270" anchor="ctr" anchorCtr="0">
              <a:noAutofit/>
            </a:bodyPr>
            <a:lstStyle/>
            <a:p>
              <a:pPr marL="171450" lvl="1" indent="-171450" defTabSz="800100">
                <a:lnSpc>
                  <a:spcPct val="90000"/>
                </a:lnSpc>
                <a:spcAft>
                  <a:spcPct val="15000"/>
                </a:spcAft>
                <a:buChar char="••"/>
              </a:pPr>
              <a:r>
                <a:rPr lang="en-US" sz="1800" dirty="0" smtClean="0">
                  <a:solidFill>
                    <a:schemeClr val="tx1">
                      <a:lumMod val="50000"/>
                      <a:lumOff val="50000"/>
                    </a:schemeClr>
                  </a:solidFill>
                </a:rPr>
                <a:t>Maintain the customer planning/shipping schedule</a:t>
              </a:r>
            </a:p>
            <a:p>
              <a:pPr marL="171450" lvl="1" indent="-171450" defTabSz="800100">
                <a:lnSpc>
                  <a:spcPct val="90000"/>
                </a:lnSpc>
                <a:spcAft>
                  <a:spcPct val="15000"/>
                </a:spcAft>
                <a:buChar char="••"/>
              </a:pPr>
              <a:r>
                <a:rPr lang="en-US" sz="1800" dirty="0" smtClean="0">
                  <a:solidFill>
                    <a:schemeClr val="tx1">
                      <a:lumMod val="50000"/>
                      <a:lumOff val="50000"/>
                    </a:schemeClr>
                  </a:solidFill>
                </a:rPr>
                <a:t>Generate the required ship schedule (RSS)</a:t>
              </a:r>
            </a:p>
          </p:txBody>
        </p:sp>
        <p:sp>
          <p:nvSpPr>
            <p:cNvPr id="13" name="Freeform 12"/>
            <p:cNvSpPr/>
            <p:nvPr/>
          </p:nvSpPr>
          <p:spPr>
            <a:xfrm>
              <a:off x="830545" y="4430984"/>
              <a:ext cx="1328881" cy="1898401"/>
            </a:xfrm>
            <a:custGeom>
              <a:avLst/>
              <a:gdLst>
                <a:gd name="connsiteX0" fmla="*/ 0 w 1898401"/>
                <a:gd name="connsiteY0" fmla="*/ 0 h 1328881"/>
                <a:gd name="connsiteX1" fmla="*/ 1233961 w 1898401"/>
                <a:gd name="connsiteY1" fmla="*/ 0 h 1328881"/>
                <a:gd name="connsiteX2" fmla="*/ 1898401 w 1898401"/>
                <a:gd name="connsiteY2" fmla="*/ 664441 h 1328881"/>
                <a:gd name="connsiteX3" fmla="*/ 1233961 w 1898401"/>
                <a:gd name="connsiteY3" fmla="*/ 1328881 h 1328881"/>
                <a:gd name="connsiteX4" fmla="*/ 0 w 1898401"/>
                <a:gd name="connsiteY4" fmla="*/ 1328881 h 1328881"/>
                <a:gd name="connsiteX5" fmla="*/ 664441 w 1898401"/>
                <a:gd name="connsiteY5" fmla="*/ 664441 h 1328881"/>
                <a:gd name="connsiteX6" fmla="*/ 0 w 1898401"/>
                <a:gd name="connsiteY6" fmla="*/ 0 h 1328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98401" h="1328881">
                  <a:moveTo>
                    <a:pt x="1898401" y="0"/>
                  </a:moveTo>
                  <a:lnTo>
                    <a:pt x="1898401" y="863773"/>
                  </a:lnTo>
                  <a:lnTo>
                    <a:pt x="949200" y="1328881"/>
                  </a:lnTo>
                  <a:lnTo>
                    <a:pt x="0" y="863773"/>
                  </a:lnTo>
                  <a:lnTo>
                    <a:pt x="0" y="0"/>
                  </a:lnTo>
                  <a:lnTo>
                    <a:pt x="949200" y="465109"/>
                  </a:lnTo>
                  <a:lnTo>
                    <a:pt x="1898401" y="0"/>
                  </a:lnTo>
                  <a:close/>
                </a:path>
              </a:pathLst>
            </a:custGeom>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8891" tIns="673331" rIns="8889" bIns="673330" numCol="1" spcCol="1270" anchor="ctr" anchorCtr="0">
              <a:noAutofit/>
            </a:bodyPr>
            <a:lstStyle/>
            <a:p>
              <a:pPr lvl="0" algn="ctr" defTabSz="622300">
                <a:lnSpc>
                  <a:spcPct val="90000"/>
                </a:lnSpc>
                <a:spcBef>
                  <a:spcPct val="0"/>
                </a:spcBef>
                <a:spcAft>
                  <a:spcPct val="35000"/>
                </a:spcAft>
              </a:pPr>
              <a:r>
                <a:rPr lang="en-US" sz="1400" b="1" kern="1200" dirty="0" smtClean="0"/>
                <a:t>Process Shipments</a:t>
              </a:r>
              <a:endParaRPr lang="en-US" sz="1400" kern="1200" dirty="0"/>
            </a:p>
          </p:txBody>
        </p:sp>
        <p:sp>
          <p:nvSpPr>
            <p:cNvPr id="14" name="Freeform 13"/>
            <p:cNvSpPr/>
            <p:nvPr/>
          </p:nvSpPr>
          <p:spPr>
            <a:xfrm>
              <a:off x="2159426" y="4430984"/>
              <a:ext cx="5925359" cy="1233962"/>
            </a:xfrm>
            <a:custGeom>
              <a:avLst/>
              <a:gdLst>
                <a:gd name="connsiteX0" fmla="*/ 205664 w 1233961"/>
                <a:gd name="connsiteY0" fmla="*/ 0 h 5925358"/>
                <a:gd name="connsiteX1" fmla="*/ 1028297 w 1233961"/>
                <a:gd name="connsiteY1" fmla="*/ 0 h 5925358"/>
                <a:gd name="connsiteX2" fmla="*/ 1173723 w 1233961"/>
                <a:gd name="connsiteY2" fmla="*/ 60238 h 5925358"/>
                <a:gd name="connsiteX3" fmla="*/ 1233960 w 1233961"/>
                <a:gd name="connsiteY3" fmla="*/ 205665 h 5925358"/>
                <a:gd name="connsiteX4" fmla="*/ 1233961 w 1233961"/>
                <a:gd name="connsiteY4" fmla="*/ 5925358 h 5925358"/>
                <a:gd name="connsiteX5" fmla="*/ 1233961 w 1233961"/>
                <a:gd name="connsiteY5" fmla="*/ 5925358 h 5925358"/>
                <a:gd name="connsiteX6" fmla="*/ 1233961 w 1233961"/>
                <a:gd name="connsiteY6" fmla="*/ 5925358 h 5925358"/>
                <a:gd name="connsiteX7" fmla="*/ 0 w 1233961"/>
                <a:gd name="connsiteY7" fmla="*/ 5925358 h 5925358"/>
                <a:gd name="connsiteX8" fmla="*/ 0 w 1233961"/>
                <a:gd name="connsiteY8" fmla="*/ 5925358 h 5925358"/>
                <a:gd name="connsiteX9" fmla="*/ 0 w 1233961"/>
                <a:gd name="connsiteY9" fmla="*/ 5925358 h 5925358"/>
                <a:gd name="connsiteX10" fmla="*/ 0 w 1233961"/>
                <a:gd name="connsiteY10" fmla="*/ 205664 h 5925358"/>
                <a:gd name="connsiteX11" fmla="*/ 60238 w 1233961"/>
                <a:gd name="connsiteY11" fmla="*/ 60238 h 5925358"/>
                <a:gd name="connsiteX12" fmla="*/ 205665 w 1233961"/>
                <a:gd name="connsiteY12" fmla="*/ 1 h 5925358"/>
                <a:gd name="connsiteX13" fmla="*/ 205664 w 1233961"/>
                <a:gd name="connsiteY13" fmla="*/ 0 h 5925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33961" h="5925358">
                  <a:moveTo>
                    <a:pt x="1233961" y="987580"/>
                  </a:moveTo>
                  <a:lnTo>
                    <a:pt x="1233961" y="4937778"/>
                  </a:lnTo>
                  <a:cubicBezTo>
                    <a:pt x="1233961" y="5199703"/>
                    <a:pt x="1229449" y="5450895"/>
                    <a:pt x="1221416" y="5636099"/>
                  </a:cubicBezTo>
                  <a:cubicBezTo>
                    <a:pt x="1213384" y="5821303"/>
                    <a:pt x="1202490" y="5925351"/>
                    <a:pt x="1191131" y="5925351"/>
                  </a:cubicBezTo>
                  <a:cubicBezTo>
                    <a:pt x="794087" y="5925351"/>
                    <a:pt x="397044" y="5925356"/>
                    <a:pt x="0" y="5925356"/>
                  </a:cubicBezTo>
                  <a:lnTo>
                    <a:pt x="0" y="5925356"/>
                  </a:lnTo>
                  <a:lnTo>
                    <a:pt x="0" y="5925356"/>
                  </a:lnTo>
                  <a:lnTo>
                    <a:pt x="0" y="2"/>
                  </a:lnTo>
                  <a:lnTo>
                    <a:pt x="0" y="2"/>
                  </a:lnTo>
                  <a:lnTo>
                    <a:pt x="0" y="2"/>
                  </a:lnTo>
                  <a:lnTo>
                    <a:pt x="1191131" y="2"/>
                  </a:lnTo>
                  <a:cubicBezTo>
                    <a:pt x="1202490" y="2"/>
                    <a:pt x="1213384" y="104050"/>
                    <a:pt x="1221416" y="289259"/>
                  </a:cubicBezTo>
                  <a:cubicBezTo>
                    <a:pt x="1229448" y="474468"/>
                    <a:pt x="1233961" y="725660"/>
                    <a:pt x="1233961" y="987584"/>
                  </a:cubicBezTo>
                  <a:lnTo>
                    <a:pt x="1233961" y="987580"/>
                  </a:ln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128017" tIns="71667" rIns="71667" bIns="71668" numCol="1" spcCol="1270" anchor="ctr" anchorCtr="0">
              <a:noAutofit/>
            </a:bodyPr>
            <a:lstStyle/>
            <a:p>
              <a:pPr marL="171450" lvl="1" indent="-171450" algn="l" defTabSz="800100">
                <a:lnSpc>
                  <a:spcPct val="90000"/>
                </a:lnSpc>
                <a:spcBef>
                  <a:spcPct val="0"/>
                </a:spcBef>
                <a:spcAft>
                  <a:spcPct val="15000"/>
                </a:spcAft>
                <a:buChar char="••"/>
              </a:pPr>
              <a:r>
                <a:rPr lang="en-US" sz="1800" b="1" kern="1200" dirty="0" smtClean="0"/>
                <a:t>Create a pre-shipper</a:t>
              </a:r>
              <a:endParaRPr lang="en-US" sz="1800" kern="1200" dirty="0"/>
            </a:p>
            <a:p>
              <a:pPr marL="171450" lvl="1" indent="-171450" algn="l" defTabSz="800100">
                <a:lnSpc>
                  <a:spcPct val="90000"/>
                </a:lnSpc>
                <a:spcBef>
                  <a:spcPct val="0"/>
                </a:spcBef>
                <a:spcAft>
                  <a:spcPct val="15000"/>
                </a:spcAft>
                <a:buChar char="••"/>
              </a:pPr>
              <a:r>
                <a:rPr lang="en-US" sz="1800" b="1" kern="1200" dirty="0" smtClean="0"/>
                <a:t>Convert the pre-shipper to a shipper</a:t>
              </a:r>
            </a:p>
            <a:p>
              <a:pPr marL="171450" lvl="1" indent="-171450" defTabSz="800100">
                <a:lnSpc>
                  <a:spcPct val="90000"/>
                </a:lnSpc>
                <a:spcAft>
                  <a:spcPct val="15000"/>
                </a:spcAft>
                <a:buChar char="••"/>
              </a:pPr>
              <a:r>
                <a:rPr lang="en-US" sz="1800" dirty="0" smtClean="0"/>
                <a:t>Confirm the shipper</a:t>
              </a:r>
              <a:endParaRPr lang="en-US" sz="1800" dirty="0"/>
            </a:p>
          </p:txBody>
        </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a:buFont typeface="Wingdings" pitchFamily="2" charset="2"/>
              <a:buChar char="§"/>
            </a:pPr>
            <a:r>
              <a:rPr lang="en-US" altLang="zh-CN" b="1" dirty="0" smtClean="0">
                <a:solidFill>
                  <a:srgbClr val="0070C0"/>
                </a:solidFill>
              </a:rPr>
              <a:t>Terminology</a:t>
            </a:r>
          </a:p>
          <a:p>
            <a:pPr>
              <a:buFont typeface="Wingdings" pitchFamily="2" charset="2"/>
              <a:buChar char="§"/>
            </a:pPr>
            <a:r>
              <a:rPr lang="en-US" altLang="zh-CN" dirty="0" smtClean="0"/>
              <a:t>Setups</a:t>
            </a:r>
          </a:p>
          <a:p>
            <a:pPr>
              <a:buFont typeface="Wingdings" pitchFamily="2" charset="2"/>
              <a:buChar char="§"/>
            </a:pPr>
            <a:r>
              <a:rPr lang="en-US" altLang="zh-CN" dirty="0" smtClean="0"/>
              <a:t>Quote-to-Cash Process Flow</a:t>
            </a:r>
          </a:p>
          <a:p>
            <a:pPr marL="347663" lvl="1" indent="-347663">
              <a:buFont typeface="Wingdings" pitchFamily="2" charset="2"/>
              <a:buChar char="§"/>
            </a:pPr>
            <a:r>
              <a:rPr lang="en-US" altLang="zh-CN" sz="2800" dirty="0" smtClean="0"/>
              <a:t>Using Standard Sales Order</a:t>
            </a:r>
          </a:p>
          <a:p>
            <a:pPr marL="347663" lvl="1" indent="-347663">
              <a:buFont typeface="Wingdings" pitchFamily="2" charset="2"/>
              <a:buChar char="§"/>
            </a:pPr>
            <a:r>
              <a:rPr lang="en-US" altLang="zh-CN" sz="2800" i="1" dirty="0" smtClean="0"/>
              <a:t>Optional: </a:t>
            </a:r>
            <a:r>
              <a:rPr lang="en-US" altLang="zh-CN" sz="2800" dirty="0" smtClean="0"/>
              <a:t>Using Sales Quotes</a:t>
            </a:r>
          </a:p>
          <a:p>
            <a:pPr marL="347663" lvl="1" indent="-347663">
              <a:buFont typeface="Wingdings" pitchFamily="2" charset="2"/>
              <a:buChar char="§"/>
            </a:pPr>
            <a:r>
              <a:rPr lang="en-US" altLang="zh-CN" sz="2800" i="1" dirty="0" smtClean="0"/>
              <a:t>Optional: </a:t>
            </a:r>
            <a:r>
              <a:rPr lang="en-US" altLang="zh-CN" sz="2800" dirty="0" smtClean="0"/>
              <a:t>Using Customer Schedules</a:t>
            </a:r>
          </a:p>
          <a:p>
            <a:pPr marL="347663" lvl="1" indent="-347663">
              <a:buFont typeface="Wingdings" pitchFamily="2" charset="2"/>
              <a:buChar char="§"/>
            </a:pPr>
            <a:r>
              <a:rPr lang="en-US" altLang="zh-CN" sz="2800" dirty="0" smtClean="0"/>
              <a:t>Processing Invoice and Receivables</a:t>
            </a:r>
            <a:endParaRPr lang="en-US" altLang="zh-CN" sz="2800" b="1" dirty="0" smtClean="0"/>
          </a:p>
          <a:p>
            <a:pPr>
              <a:buFont typeface="Wingdings" pitchFamily="2" charset="2"/>
              <a:buChar char="§"/>
            </a:pPr>
            <a:r>
              <a:rPr lang="en-US" altLang="zh-CN" dirty="0" smtClean="0"/>
              <a:t>Mastery Questions</a:t>
            </a:r>
          </a:p>
        </p:txBody>
      </p:sp>
      <p:sp>
        <p:nvSpPr>
          <p:cNvPr id="8194" name="Rectangle 2"/>
          <p:cNvSpPr>
            <a:spLocks noGrp="1" noChangeArrowheads="1"/>
          </p:cNvSpPr>
          <p:nvPr>
            <p:ph type="title"/>
          </p:nvPr>
        </p:nvSpPr>
        <p:spPr/>
        <p:txBody>
          <a:bodyPr>
            <a:noAutofit/>
          </a:bodyPr>
          <a:lstStyle/>
          <a:p>
            <a:pPr eaLnBrk="1" hangingPunct="1"/>
            <a:r>
              <a:rPr lang="en-US" dirty="0" smtClean="0"/>
              <a:t>Terminology</a:t>
            </a: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dirty="0" smtClean="0"/>
              <a:t>Creating Pre-Shippers</a:t>
            </a:r>
            <a:endParaRPr lang="en-US" dirty="0"/>
          </a:p>
        </p:txBody>
      </p:sp>
      <p:pic>
        <p:nvPicPr>
          <p:cNvPr id="441346" name="Picture 2" descr="C:\Users\qgl\AppData\Local\Temp\SNAGHTML1e9940e.PNG"/>
          <p:cNvPicPr>
            <a:picLocks noChangeAspect="1" noChangeArrowheads="1"/>
          </p:cNvPicPr>
          <p:nvPr/>
        </p:nvPicPr>
        <p:blipFill>
          <a:blip r:embed="rId3" cstate="print"/>
          <a:srcRect/>
          <a:stretch>
            <a:fillRect/>
          </a:stretch>
        </p:blipFill>
        <p:spPr bwMode="auto">
          <a:xfrm>
            <a:off x="673735" y="825817"/>
            <a:ext cx="7058025" cy="5553076"/>
          </a:xfrm>
          <a:prstGeom prst="rect">
            <a:avLst/>
          </a:prstGeom>
          <a:noFill/>
        </p:spPr>
      </p:pic>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p:nvPr>
        </p:nvSpPr>
        <p:spPr>
          <a:xfrm>
            <a:off x="447040" y="1076960"/>
            <a:ext cx="8153400" cy="5262880"/>
          </a:xfrm>
        </p:spPr>
        <p:txBody>
          <a:bodyPr>
            <a:normAutofit/>
          </a:bodyPr>
          <a:lstStyle/>
          <a:p>
            <a:pPr>
              <a:buNone/>
            </a:pPr>
            <a:r>
              <a:rPr lang="en-US" sz="2400" dirty="0" smtClean="0"/>
              <a:t>Pre-Shipper/Shipper Workbench is used to</a:t>
            </a:r>
          </a:p>
          <a:p>
            <a:r>
              <a:rPr lang="en-US" sz="2400" dirty="0" smtClean="0"/>
              <a:t>Create pre-shippers or shippers (not in batches)</a:t>
            </a:r>
          </a:p>
          <a:p>
            <a:r>
              <a:rPr lang="en-US" sz="2400" dirty="0" smtClean="0"/>
              <a:t>Modify pre-shippers created with Picklist/Pre-Shipper – Automatic</a:t>
            </a:r>
          </a:p>
          <a:p>
            <a:r>
              <a:rPr lang="en-US" sz="2400" dirty="0" smtClean="0"/>
              <a:t>Merge existing pre-shippers</a:t>
            </a:r>
          </a:p>
          <a:p>
            <a:r>
              <a:rPr lang="en-US" sz="2400" dirty="0" smtClean="0"/>
              <a:t>Maintain item/container records for a pre-shipper/shipper *</a:t>
            </a:r>
          </a:p>
          <a:p>
            <a:r>
              <a:rPr lang="en-US" sz="2400" dirty="0" smtClean="0"/>
              <a:t>Establish a master container hierarchy *</a:t>
            </a:r>
          </a:p>
          <a:p>
            <a:endParaRPr lang="en-US" sz="2400" dirty="0" smtClean="0"/>
          </a:p>
          <a:p>
            <a:endParaRPr lang="en-US" sz="2400" dirty="0" smtClean="0"/>
          </a:p>
          <a:p>
            <a:pPr>
              <a:buNone/>
            </a:pPr>
            <a:r>
              <a:rPr lang="en-US" sz="2400" dirty="0" smtClean="0"/>
              <a:t>	</a:t>
            </a:r>
            <a:r>
              <a:rPr lang="en-US" sz="2400" dirty="0" smtClean="0">
                <a:solidFill>
                  <a:srgbClr val="0070C0"/>
                </a:solidFill>
              </a:rPr>
              <a:t>* </a:t>
            </a:r>
            <a:r>
              <a:rPr lang="en-US" sz="1800" dirty="0" smtClean="0">
                <a:solidFill>
                  <a:srgbClr val="0070C0"/>
                </a:solidFill>
              </a:rPr>
              <a:t>Container handling is not covered in this training.</a:t>
            </a:r>
          </a:p>
        </p:txBody>
      </p:sp>
      <p:sp>
        <p:nvSpPr>
          <p:cNvPr id="6" name="Title 5"/>
          <p:cNvSpPr>
            <a:spLocks noGrp="1"/>
          </p:cNvSpPr>
          <p:nvPr>
            <p:ph type="title" idx="4294967295"/>
          </p:nvPr>
        </p:nvSpPr>
        <p:spPr>
          <a:xfrm>
            <a:off x="375920" y="182563"/>
            <a:ext cx="8229600" cy="717550"/>
          </a:xfrm>
        </p:spPr>
        <p:txBody>
          <a:bodyPr>
            <a:normAutofit/>
          </a:bodyPr>
          <a:lstStyle/>
          <a:p>
            <a:r>
              <a:rPr lang="en-US" dirty="0" smtClean="0"/>
              <a:t>Using Pre-Shipper/Shipper Workbench</a:t>
            </a:r>
            <a:endParaRPr lang="en-US"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7250" name="Picture 2" descr="C:\Users\qgl\AppData\Local\Temp\SNAGHTML1ecc76d.PNG"/>
          <p:cNvPicPr>
            <a:picLocks noChangeAspect="1" noChangeArrowheads="1"/>
          </p:cNvPicPr>
          <p:nvPr/>
        </p:nvPicPr>
        <p:blipFill>
          <a:blip r:embed="rId3" cstate="print"/>
          <a:srcRect/>
          <a:stretch>
            <a:fillRect/>
          </a:stretch>
        </p:blipFill>
        <p:spPr bwMode="auto">
          <a:xfrm>
            <a:off x="592455" y="920115"/>
            <a:ext cx="6886575" cy="5057775"/>
          </a:xfrm>
          <a:prstGeom prst="rect">
            <a:avLst/>
          </a:prstGeom>
          <a:noFill/>
        </p:spPr>
      </p:pic>
      <p:sp>
        <p:nvSpPr>
          <p:cNvPr id="6" name="Title 5"/>
          <p:cNvSpPr>
            <a:spLocks noGrp="1"/>
          </p:cNvSpPr>
          <p:nvPr>
            <p:ph type="title"/>
          </p:nvPr>
        </p:nvSpPr>
        <p:spPr/>
        <p:txBody>
          <a:bodyPr>
            <a:normAutofit/>
          </a:bodyPr>
          <a:lstStyle/>
          <a:p>
            <a:r>
              <a:rPr lang="en-US" dirty="0" smtClean="0"/>
              <a:t>Creating Pre-Shippers</a:t>
            </a:r>
            <a:endParaRPr lang="en-US" dirty="0"/>
          </a:p>
        </p:txBody>
      </p:sp>
      <p:sp>
        <p:nvSpPr>
          <p:cNvPr id="4" name="Rounded Rectangular Callout 3"/>
          <p:cNvSpPr/>
          <p:nvPr/>
        </p:nvSpPr>
        <p:spPr>
          <a:xfrm>
            <a:off x="5232400" y="830419"/>
            <a:ext cx="3596640" cy="1323501"/>
          </a:xfrm>
          <a:prstGeom prst="wedgeRoundRectCallout">
            <a:avLst>
              <a:gd name="adj1" fmla="val -112303"/>
              <a:gd name="adj2" fmla="val 47087"/>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90000"/>
                    <a:lumOff val="10000"/>
                  </a:schemeClr>
                </a:solidFill>
              </a:rPr>
              <a:t>1. Enter the Ship-From and Ship-To IDs and leave the pre-shipper number for the system to generate </a:t>
            </a:r>
          </a:p>
        </p:txBody>
      </p:sp>
      <p:sp>
        <p:nvSpPr>
          <p:cNvPr id="7" name="Rectangle 11"/>
          <p:cNvSpPr>
            <a:spLocks noChangeArrowheads="1"/>
          </p:cNvSpPr>
          <p:nvPr/>
        </p:nvSpPr>
        <p:spPr bwMode="auto">
          <a:xfrm>
            <a:off x="863600" y="1512425"/>
            <a:ext cx="1981200" cy="1312055"/>
          </a:xfrm>
          <a:prstGeom prst="rect">
            <a:avLst/>
          </a:prstGeom>
          <a:noFill/>
          <a:ln w="28575" algn="ctr">
            <a:solidFill>
              <a:srgbClr val="FF0000"/>
            </a:solidFill>
            <a:miter lim="800000"/>
            <a:headEnd/>
            <a:tailEnd/>
          </a:ln>
        </p:spPr>
        <p:txBody>
          <a:bodyPr wrap="none" tIns="91440" bIns="91440" anchor="ctr"/>
          <a:lstStyle/>
          <a:p>
            <a:endParaRPr lang="en-US" dirty="0"/>
          </a:p>
        </p:txBody>
      </p:sp>
      <p:pic>
        <p:nvPicPr>
          <p:cNvPr id="12" name="Picture 4" descr="C:\Users\qgl\AppData\Local\Temp\SNAGHTML1ef7058.PNG"/>
          <p:cNvPicPr>
            <a:picLocks noChangeAspect="1" noChangeArrowheads="1"/>
          </p:cNvPicPr>
          <p:nvPr/>
        </p:nvPicPr>
        <p:blipFill>
          <a:blip r:embed="rId4" cstate="print"/>
          <a:srcRect/>
          <a:stretch>
            <a:fillRect/>
          </a:stretch>
        </p:blipFill>
        <p:spPr bwMode="auto">
          <a:xfrm>
            <a:off x="4637884" y="2560320"/>
            <a:ext cx="4518558" cy="3820160"/>
          </a:xfrm>
          <a:prstGeom prst="rect">
            <a:avLst/>
          </a:prstGeom>
          <a:noFill/>
        </p:spPr>
      </p:pic>
      <p:sp>
        <p:nvSpPr>
          <p:cNvPr id="8" name="Rounded Rectangular Callout 7"/>
          <p:cNvSpPr/>
          <p:nvPr/>
        </p:nvSpPr>
        <p:spPr>
          <a:xfrm>
            <a:off x="762000" y="3129280"/>
            <a:ext cx="3596640" cy="904240"/>
          </a:xfrm>
          <a:prstGeom prst="wedgeRoundRectCallout">
            <a:avLst>
              <a:gd name="adj1" fmla="val 67358"/>
              <a:gd name="adj2" fmla="val 1027"/>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90000"/>
                    <a:lumOff val="10000"/>
                  </a:schemeClr>
                </a:solidFill>
              </a:rPr>
              <a:t>2. Select the pre-shipper and press Insert on your keyboard</a:t>
            </a:r>
          </a:p>
        </p:txBody>
      </p:sp>
      <p:sp>
        <p:nvSpPr>
          <p:cNvPr id="9" name="Rounded Rectangular Callout 8"/>
          <p:cNvSpPr/>
          <p:nvPr/>
        </p:nvSpPr>
        <p:spPr>
          <a:xfrm>
            <a:off x="995680" y="4836160"/>
            <a:ext cx="3596640" cy="904240"/>
          </a:xfrm>
          <a:prstGeom prst="wedgeRoundRectCallout">
            <a:avLst>
              <a:gd name="adj1" fmla="val 120466"/>
              <a:gd name="adj2" fmla="val 4397"/>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90000"/>
                    <a:lumOff val="10000"/>
                  </a:schemeClr>
                </a:solidFill>
              </a:rPr>
              <a:t>3. Select 1 to add the item to the pre-shipper</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5202" name="Picture 2" descr="C:\Users\qgl\AppData\Local\Temp\SNAGHTML1f97ca8.PNG"/>
          <p:cNvPicPr>
            <a:picLocks noChangeAspect="1" noChangeArrowheads="1"/>
          </p:cNvPicPr>
          <p:nvPr/>
        </p:nvPicPr>
        <p:blipFill>
          <a:blip r:embed="rId3" cstate="print"/>
          <a:srcRect/>
          <a:stretch>
            <a:fillRect/>
          </a:stretch>
        </p:blipFill>
        <p:spPr bwMode="auto">
          <a:xfrm>
            <a:off x="714375" y="960437"/>
            <a:ext cx="6391275" cy="4362451"/>
          </a:xfrm>
          <a:prstGeom prst="rect">
            <a:avLst/>
          </a:prstGeom>
          <a:noFill/>
        </p:spPr>
      </p:pic>
      <p:sp>
        <p:nvSpPr>
          <p:cNvPr id="6" name="Title 5"/>
          <p:cNvSpPr>
            <a:spLocks noGrp="1"/>
          </p:cNvSpPr>
          <p:nvPr>
            <p:ph type="title"/>
          </p:nvPr>
        </p:nvSpPr>
        <p:spPr/>
        <p:txBody>
          <a:bodyPr>
            <a:normAutofit/>
          </a:bodyPr>
          <a:lstStyle/>
          <a:p>
            <a:r>
              <a:rPr lang="en-US" dirty="0" smtClean="0"/>
              <a:t>Creating Pre-Shippers – Continued </a:t>
            </a:r>
            <a:endParaRPr lang="en-US" sz="2800" b="0" dirty="0"/>
          </a:p>
        </p:txBody>
      </p:sp>
      <p:sp>
        <p:nvSpPr>
          <p:cNvPr id="4" name="Rounded Rectangular Callout 3"/>
          <p:cNvSpPr/>
          <p:nvPr/>
        </p:nvSpPr>
        <p:spPr>
          <a:xfrm>
            <a:off x="4927600" y="2306320"/>
            <a:ext cx="3230880" cy="1259840"/>
          </a:xfrm>
          <a:prstGeom prst="wedgeRoundRectCallout">
            <a:avLst>
              <a:gd name="adj1" fmla="val -92119"/>
              <a:gd name="adj2" fmla="val -28040"/>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90000"/>
                    <a:lumOff val="10000"/>
                  </a:schemeClr>
                </a:solidFill>
              </a:rPr>
              <a:t>4. Specify the item number, SO, SO line, and quantity to ship</a:t>
            </a:r>
          </a:p>
        </p:txBody>
      </p:sp>
      <p:sp>
        <p:nvSpPr>
          <p:cNvPr id="7" name="Rectangle 11"/>
          <p:cNvSpPr>
            <a:spLocks noChangeArrowheads="1"/>
          </p:cNvSpPr>
          <p:nvPr/>
        </p:nvSpPr>
        <p:spPr bwMode="auto">
          <a:xfrm>
            <a:off x="863600" y="1696721"/>
            <a:ext cx="2753360" cy="1259839"/>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3154" name="Picture 2" descr="C:\Users\qgl\AppData\Local\Temp\SNAGHTML1fa9601.PNG"/>
          <p:cNvPicPr>
            <a:picLocks noChangeAspect="1" noChangeArrowheads="1"/>
          </p:cNvPicPr>
          <p:nvPr/>
        </p:nvPicPr>
        <p:blipFill>
          <a:blip r:embed="rId3" cstate="print"/>
          <a:srcRect/>
          <a:stretch>
            <a:fillRect/>
          </a:stretch>
        </p:blipFill>
        <p:spPr bwMode="auto">
          <a:xfrm>
            <a:off x="622935" y="1018222"/>
            <a:ext cx="6753225" cy="5095876"/>
          </a:xfrm>
          <a:prstGeom prst="rect">
            <a:avLst/>
          </a:prstGeom>
          <a:noFill/>
        </p:spPr>
      </p:pic>
      <p:sp>
        <p:nvSpPr>
          <p:cNvPr id="6" name="Title 5"/>
          <p:cNvSpPr>
            <a:spLocks noGrp="1"/>
          </p:cNvSpPr>
          <p:nvPr>
            <p:ph type="title"/>
          </p:nvPr>
        </p:nvSpPr>
        <p:spPr/>
        <p:txBody>
          <a:bodyPr>
            <a:normAutofit/>
          </a:bodyPr>
          <a:lstStyle/>
          <a:p>
            <a:r>
              <a:rPr lang="en-US" dirty="0" smtClean="0"/>
              <a:t>Modifying Pre-Shippers/Shippers</a:t>
            </a:r>
            <a:endParaRPr lang="en-US" dirty="0"/>
          </a:p>
        </p:txBody>
      </p:sp>
      <p:sp>
        <p:nvSpPr>
          <p:cNvPr id="5" name="Rounded Rectangular Callout 4"/>
          <p:cNvSpPr/>
          <p:nvPr/>
        </p:nvSpPr>
        <p:spPr>
          <a:xfrm>
            <a:off x="152400" y="2905760"/>
            <a:ext cx="3322320" cy="1330960"/>
          </a:xfrm>
          <a:prstGeom prst="wedgeRoundRectCallout">
            <a:avLst>
              <a:gd name="adj1" fmla="val -30647"/>
              <a:gd name="adj2" fmla="val -85616"/>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90000"/>
                    <a:lumOff val="10000"/>
                  </a:schemeClr>
                </a:solidFill>
              </a:rPr>
              <a:t>To modify content:</a:t>
            </a:r>
          </a:p>
          <a:p>
            <a:pPr marL="342900" indent="-342900">
              <a:buAutoNum type="arabicPeriod"/>
            </a:pPr>
            <a:r>
              <a:rPr lang="en-US" sz="1800" b="0" dirty="0" smtClean="0">
                <a:solidFill>
                  <a:schemeClr val="tx1">
                    <a:lumMod val="90000"/>
                    <a:lumOff val="10000"/>
                  </a:schemeClr>
                </a:solidFill>
              </a:rPr>
              <a:t>Select a record </a:t>
            </a:r>
          </a:p>
          <a:p>
            <a:pPr marL="342900" indent="-342900">
              <a:buAutoNum type="arabicPeriod"/>
            </a:pPr>
            <a:r>
              <a:rPr lang="en-US" sz="1800" b="0" dirty="0" smtClean="0">
                <a:solidFill>
                  <a:schemeClr val="tx1">
                    <a:lumMod val="90000"/>
                    <a:lumOff val="10000"/>
                  </a:schemeClr>
                </a:solidFill>
              </a:rPr>
              <a:t>Modify the item information in the lower frame</a:t>
            </a:r>
          </a:p>
        </p:txBody>
      </p:sp>
      <p:pic>
        <p:nvPicPr>
          <p:cNvPr id="433156" name="Picture 4" descr="C:\Users\qgl\AppData\Local\Temp\SNAGHTML1fbcb25.PNG"/>
          <p:cNvPicPr>
            <a:picLocks noChangeAspect="1" noChangeArrowheads="1"/>
          </p:cNvPicPr>
          <p:nvPr/>
        </p:nvPicPr>
        <p:blipFill>
          <a:blip r:embed="rId4" cstate="print"/>
          <a:srcRect/>
          <a:stretch>
            <a:fillRect/>
          </a:stretch>
        </p:blipFill>
        <p:spPr bwMode="auto">
          <a:xfrm>
            <a:off x="4412615" y="1902777"/>
            <a:ext cx="4891981" cy="4335463"/>
          </a:xfrm>
          <a:prstGeom prst="rect">
            <a:avLst/>
          </a:prstGeom>
          <a:noFill/>
        </p:spPr>
      </p:pic>
      <p:sp>
        <p:nvSpPr>
          <p:cNvPr id="7" name="Rounded Rectangular Callout 6"/>
          <p:cNvSpPr/>
          <p:nvPr/>
        </p:nvSpPr>
        <p:spPr>
          <a:xfrm>
            <a:off x="4104640" y="3454400"/>
            <a:ext cx="3769360" cy="1635760"/>
          </a:xfrm>
          <a:prstGeom prst="wedgeRoundRectCallout">
            <a:avLst>
              <a:gd name="adj1" fmla="val -19767"/>
              <a:gd name="adj2" fmla="val -50218"/>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342900" indent="-342900"/>
            <a:r>
              <a:rPr lang="en-US" sz="1800" dirty="0" smtClean="0">
                <a:solidFill>
                  <a:schemeClr val="tx1">
                    <a:lumMod val="90000"/>
                    <a:lumOff val="10000"/>
                  </a:schemeClr>
                </a:solidFill>
              </a:rPr>
              <a:t>To delete content:</a:t>
            </a:r>
          </a:p>
          <a:p>
            <a:pPr marL="342900" indent="-342900">
              <a:buAutoNum type="arabicPeriod"/>
            </a:pPr>
            <a:r>
              <a:rPr lang="en-US" sz="1800" b="0" dirty="0" smtClean="0">
                <a:solidFill>
                  <a:schemeClr val="tx1">
                    <a:lumMod val="90000"/>
                    <a:lumOff val="10000"/>
                  </a:schemeClr>
                </a:solidFill>
              </a:rPr>
              <a:t>Select a record and press Delete on keyboard</a:t>
            </a:r>
          </a:p>
          <a:p>
            <a:pPr marL="342900" indent="-342900">
              <a:buAutoNum type="arabicPeriod"/>
            </a:pPr>
            <a:r>
              <a:rPr lang="en-US" sz="1800" b="0" dirty="0" smtClean="0">
                <a:solidFill>
                  <a:schemeClr val="tx1">
                    <a:lumMod val="90000"/>
                    <a:lumOff val="10000"/>
                  </a:schemeClr>
                </a:solidFill>
              </a:rPr>
              <a:t>Choose the content you want to delete </a:t>
            </a: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1106" name="Picture 2" descr="C:\Users\qgl\AppData\Local\Temp\SNAGHTML1fe1b76.PNG"/>
          <p:cNvPicPr>
            <a:picLocks noChangeAspect="1" noChangeArrowheads="1"/>
          </p:cNvPicPr>
          <p:nvPr/>
        </p:nvPicPr>
        <p:blipFill>
          <a:blip r:embed="rId3" cstate="print"/>
          <a:srcRect/>
          <a:stretch>
            <a:fillRect/>
          </a:stretch>
        </p:blipFill>
        <p:spPr bwMode="auto">
          <a:xfrm>
            <a:off x="297815" y="970915"/>
            <a:ext cx="6896100" cy="5057775"/>
          </a:xfrm>
          <a:prstGeom prst="rect">
            <a:avLst/>
          </a:prstGeom>
          <a:noFill/>
        </p:spPr>
      </p:pic>
      <p:sp>
        <p:nvSpPr>
          <p:cNvPr id="6" name="Title 5"/>
          <p:cNvSpPr>
            <a:spLocks noGrp="1"/>
          </p:cNvSpPr>
          <p:nvPr>
            <p:ph type="title"/>
          </p:nvPr>
        </p:nvSpPr>
        <p:spPr/>
        <p:txBody>
          <a:bodyPr>
            <a:normAutofit/>
          </a:bodyPr>
          <a:lstStyle/>
          <a:p>
            <a:r>
              <a:rPr lang="en-US" dirty="0" smtClean="0"/>
              <a:t>Merging Pre-Shippers</a:t>
            </a:r>
            <a:endParaRPr lang="en-US" dirty="0"/>
          </a:p>
        </p:txBody>
      </p:sp>
      <p:sp>
        <p:nvSpPr>
          <p:cNvPr id="7" name="Rectangle 11"/>
          <p:cNvSpPr>
            <a:spLocks noChangeArrowheads="1"/>
          </p:cNvSpPr>
          <p:nvPr/>
        </p:nvSpPr>
        <p:spPr bwMode="auto">
          <a:xfrm>
            <a:off x="4958080" y="4855065"/>
            <a:ext cx="1737360" cy="367175"/>
          </a:xfrm>
          <a:prstGeom prst="rect">
            <a:avLst/>
          </a:prstGeom>
          <a:noFill/>
          <a:ln w="28575" algn="ctr">
            <a:solidFill>
              <a:srgbClr val="FF0000"/>
            </a:solidFill>
            <a:miter lim="800000"/>
            <a:headEnd/>
            <a:tailEnd/>
          </a:ln>
        </p:spPr>
        <p:txBody>
          <a:bodyPr wrap="none" tIns="91440" bIns="91440" anchor="ctr"/>
          <a:lstStyle/>
          <a:p>
            <a:endParaRPr lang="en-US" dirty="0"/>
          </a:p>
        </p:txBody>
      </p:sp>
      <p:pic>
        <p:nvPicPr>
          <p:cNvPr id="431108" name="Picture 4" descr="C:\Users\qgl\AppData\Local\Temp\SNAGHTML1ff0a56.PNG"/>
          <p:cNvPicPr>
            <a:picLocks noChangeAspect="1" noChangeArrowheads="1"/>
          </p:cNvPicPr>
          <p:nvPr/>
        </p:nvPicPr>
        <p:blipFill>
          <a:blip r:embed="rId4" cstate="print"/>
          <a:srcRect/>
          <a:stretch>
            <a:fillRect/>
          </a:stretch>
        </p:blipFill>
        <p:spPr bwMode="auto">
          <a:xfrm>
            <a:off x="3904615" y="843280"/>
            <a:ext cx="5419725" cy="3505200"/>
          </a:xfrm>
          <a:prstGeom prst="rect">
            <a:avLst/>
          </a:prstGeom>
          <a:noFill/>
        </p:spPr>
      </p:pic>
      <p:sp>
        <p:nvSpPr>
          <p:cNvPr id="8" name="Rectangle 11"/>
          <p:cNvSpPr>
            <a:spLocks noChangeArrowheads="1"/>
          </p:cNvSpPr>
          <p:nvPr/>
        </p:nvSpPr>
        <p:spPr bwMode="auto">
          <a:xfrm>
            <a:off x="5730240" y="3849225"/>
            <a:ext cx="3413760" cy="367175"/>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9" name="Curved Down Arrow 8"/>
          <p:cNvSpPr/>
          <p:nvPr/>
        </p:nvSpPr>
        <p:spPr>
          <a:xfrm rot="17052388">
            <a:off x="3591871" y="4113963"/>
            <a:ext cx="1844931" cy="751840"/>
          </a:xfrm>
          <a:prstGeom prst="curvedDownArrow">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solidFill>
                <a:schemeClr val="tx1"/>
              </a:solidFill>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9058" name="Picture 2" descr="C:\Users\qgl\AppData\Local\Temp\SNAGHTML200bab1.PNG"/>
          <p:cNvPicPr>
            <a:picLocks noChangeAspect="1" noChangeArrowheads="1"/>
          </p:cNvPicPr>
          <p:nvPr/>
        </p:nvPicPr>
        <p:blipFill>
          <a:blip r:embed="rId3" cstate="print"/>
          <a:srcRect/>
          <a:stretch>
            <a:fillRect/>
          </a:stretch>
        </p:blipFill>
        <p:spPr bwMode="auto">
          <a:xfrm>
            <a:off x="755015" y="1094422"/>
            <a:ext cx="5638800" cy="4629151"/>
          </a:xfrm>
          <a:prstGeom prst="rect">
            <a:avLst/>
          </a:prstGeom>
          <a:noFill/>
        </p:spPr>
      </p:pic>
      <p:sp>
        <p:nvSpPr>
          <p:cNvPr id="6" name="Title 5"/>
          <p:cNvSpPr>
            <a:spLocks noGrp="1"/>
          </p:cNvSpPr>
          <p:nvPr>
            <p:ph type="title"/>
          </p:nvPr>
        </p:nvSpPr>
        <p:spPr/>
        <p:txBody>
          <a:bodyPr>
            <a:normAutofit/>
          </a:bodyPr>
          <a:lstStyle/>
          <a:p>
            <a:r>
              <a:rPr lang="en-US" dirty="0" smtClean="0"/>
              <a:t>Converting a Pre-Shipper to a Shipper</a:t>
            </a:r>
            <a:endParaRPr lang="en-US" dirty="0"/>
          </a:p>
        </p:txBody>
      </p:sp>
      <p:sp>
        <p:nvSpPr>
          <p:cNvPr id="5" name="Rectangle 11"/>
          <p:cNvSpPr>
            <a:spLocks noChangeArrowheads="1"/>
          </p:cNvSpPr>
          <p:nvPr/>
        </p:nvSpPr>
        <p:spPr bwMode="auto">
          <a:xfrm>
            <a:off x="2275840" y="4245465"/>
            <a:ext cx="2357120" cy="875175"/>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7" name="Rounded Rectangular Callout 6"/>
          <p:cNvSpPr/>
          <p:nvPr/>
        </p:nvSpPr>
        <p:spPr>
          <a:xfrm>
            <a:off x="2753360" y="2590800"/>
            <a:ext cx="6390640" cy="1127760"/>
          </a:xfrm>
          <a:prstGeom prst="wedgeRoundRectCallout">
            <a:avLst>
              <a:gd name="adj1" fmla="val -41378"/>
              <a:gd name="adj2" fmla="val 95184"/>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marL="177800" indent="-177800">
              <a:buFont typeface="Arial" pitchFamily="34" charset="0"/>
              <a:buChar char="•"/>
            </a:pPr>
            <a:r>
              <a:rPr lang="en-US" sz="1800" dirty="0" smtClean="0">
                <a:solidFill>
                  <a:schemeClr val="tx1">
                    <a:lumMod val="90000"/>
                    <a:lumOff val="10000"/>
                  </a:schemeClr>
                </a:solidFill>
              </a:rPr>
              <a:t>Pre-Shipper/Shipper Confirm converts pre-shippers to shippers.</a:t>
            </a:r>
          </a:p>
          <a:p>
            <a:pPr>
              <a:buFont typeface="Arial" pitchFamily="34" charset="0"/>
              <a:buChar char="•"/>
            </a:pPr>
            <a:r>
              <a:rPr lang="en-US" sz="1800" dirty="0" smtClean="0">
                <a:solidFill>
                  <a:schemeClr val="tx1">
                    <a:lumMod val="90000"/>
                    <a:lumOff val="10000"/>
                  </a:schemeClr>
                </a:solidFill>
              </a:rPr>
              <a:t>  The shipper number is auto-assigned.</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7010" name="Picture 2" descr="C:\Users\qgl\AppData\Local\Temp\SNAGHTML20193e0.PNG"/>
          <p:cNvPicPr>
            <a:picLocks noChangeAspect="1" noChangeArrowheads="1"/>
          </p:cNvPicPr>
          <p:nvPr/>
        </p:nvPicPr>
        <p:blipFill>
          <a:blip r:embed="rId3" cstate="print"/>
          <a:srcRect/>
          <a:stretch>
            <a:fillRect/>
          </a:stretch>
        </p:blipFill>
        <p:spPr bwMode="auto">
          <a:xfrm>
            <a:off x="805815" y="1160780"/>
            <a:ext cx="5114925" cy="4848225"/>
          </a:xfrm>
          <a:prstGeom prst="rect">
            <a:avLst/>
          </a:prstGeom>
          <a:noFill/>
        </p:spPr>
      </p:pic>
      <p:sp>
        <p:nvSpPr>
          <p:cNvPr id="6" name="Title 5"/>
          <p:cNvSpPr>
            <a:spLocks noGrp="1"/>
          </p:cNvSpPr>
          <p:nvPr>
            <p:ph type="title"/>
          </p:nvPr>
        </p:nvSpPr>
        <p:spPr/>
        <p:txBody>
          <a:bodyPr>
            <a:normAutofit/>
          </a:bodyPr>
          <a:lstStyle/>
          <a:p>
            <a:r>
              <a:rPr lang="en-US" dirty="0" smtClean="0"/>
              <a:t>Confirming a Shipper</a:t>
            </a:r>
            <a:endParaRPr lang="en-US" dirty="0"/>
          </a:p>
        </p:txBody>
      </p:sp>
      <p:sp>
        <p:nvSpPr>
          <p:cNvPr id="5" name="Rectangle 11"/>
          <p:cNvSpPr>
            <a:spLocks noChangeArrowheads="1"/>
          </p:cNvSpPr>
          <p:nvPr/>
        </p:nvSpPr>
        <p:spPr bwMode="auto">
          <a:xfrm>
            <a:off x="1330960" y="4632960"/>
            <a:ext cx="1076960" cy="528576"/>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7" name="Rounded Rectangular Callout 6"/>
          <p:cNvSpPr/>
          <p:nvPr/>
        </p:nvSpPr>
        <p:spPr>
          <a:xfrm>
            <a:off x="3078480" y="3810000"/>
            <a:ext cx="5567680" cy="1127760"/>
          </a:xfrm>
          <a:prstGeom prst="wedgeRoundRectCallout">
            <a:avLst>
              <a:gd name="adj1" fmla="val -61998"/>
              <a:gd name="adj2" fmla="val 48517"/>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90000"/>
                    <a:lumOff val="10000"/>
                  </a:schemeClr>
                </a:solidFill>
              </a:rPr>
              <a:t>At confirmation, you can also choose to post and print the invoice.</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24962" name="Picture 2" descr="C:\Users\qgl\AppData\Local\Temp\SNAGHTML2046293.PNG"/>
          <p:cNvPicPr>
            <a:picLocks noChangeAspect="1" noChangeArrowheads="1"/>
          </p:cNvPicPr>
          <p:nvPr/>
        </p:nvPicPr>
        <p:blipFill>
          <a:blip r:embed="rId3" cstate="print"/>
          <a:srcRect/>
          <a:stretch>
            <a:fillRect/>
          </a:stretch>
        </p:blipFill>
        <p:spPr bwMode="auto">
          <a:xfrm>
            <a:off x="114300" y="881697"/>
            <a:ext cx="9029700" cy="5391151"/>
          </a:xfrm>
          <a:prstGeom prst="rect">
            <a:avLst/>
          </a:prstGeom>
          <a:noFill/>
        </p:spPr>
      </p:pic>
      <p:sp>
        <p:nvSpPr>
          <p:cNvPr id="6" name="Title 5"/>
          <p:cNvSpPr>
            <a:spLocks noGrp="1"/>
          </p:cNvSpPr>
          <p:nvPr>
            <p:ph type="title"/>
          </p:nvPr>
        </p:nvSpPr>
        <p:spPr/>
        <p:txBody>
          <a:bodyPr>
            <a:normAutofit/>
          </a:bodyPr>
          <a:lstStyle/>
          <a:p>
            <a:r>
              <a:rPr lang="en-US" dirty="0" smtClean="0"/>
              <a:t>Using Pre-Shipper/Shipper Browse</a:t>
            </a:r>
            <a:endParaRPr lang="en-US" dirty="0"/>
          </a:p>
        </p:txBody>
      </p:sp>
      <p:sp>
        <p:nvSpPr>
          <p:cNvPr id="5" name="Rectangle 11"/>
          <p:cNvSpPr>
            <a:spLocks noChangeArrowheads="1"/>
          </p:cNvSpPr>
          <p:nvPr/>
        </p:nvSpPr>
        <p:spPr bwMode="auto">
          <a:xfrm>
            <a:off x="7081520" y="1137920"/>
            <a:ext cx="1076960" cy="396240"/>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8" name="Rectangle 11"/>
          <p:cNvSpPr>
            <a:spLocks noChangeArrowheads="1"/>
          </p:cNvSpPr>
          <p:nvPr/>
        </p:nvSpPr>
        <p:spPr bwMode="auto">
          <a:xfrm>
            <a:off x="2407920" y="2905760"/>
            <a:ext cx="2245360" cy="904240"/>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Exercise</a:t>
            </a:r>
            <a:endParaRPr lang="en-US" dirty="0"/>
          </a:p>
        </p:txBody>
      </p:sp>
      <p:pic>
        <p:nvPicPr>
          <p:cNvPr id="47108" name="Picture 46"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a:buFont typeface="Arial" pitchFamily="34" charset="0"/>
              <a:buChar char="•"/>
            </a:pPr>
            <a:r>
              <a:rPr lang="en-US" altLang="zh-CN" dirty="0" smtClean="0"/>
              <a:t>Sales Quote</a:t>
            </a:r>
          </a:p>
          <a:p>
            <a:pPr>
              <a:buFont typeface="Arial" pitchFamily="34" charset="0"/>
              <a:buChar char="•"/>
            </a:pPr>
            <a:r>
              <a:rPr lang="en-US" altLang="zh-CN" dirty="0" smtClean="0"/>
              <a:t>Sales Order</a:t>
            </a:r>
          </a:p>
          <a:p>
            <a:pPr>
              <a:buFont typeface="Arial" pitchFamily="34" charset="0"/>
              <a:buChar char="•"/>
            </a:pPr>
            <a:r>
              <a:rPr lang="en-US" altLang="zh-CN" dirty="0" smtClean="0"/>
              <a:t>Customer Scheduled Order</a:t>
            </a:r>
          </a:p>
          <a:p>
            <a:pPr>
              <a:buFont typeface="Arial" pitchFamily="34" charset="0"/>
              <a:buChar char="•"/>
            </a:pPr>
            <a:r>
              <a:rPr lang="en-US" altLang="zh-CN" dirty="0" smtClean="0"/>
              <a:t>Allocation</a:t>
            </a:r>
          </a:p>
          <a:p>
            <a:pPr>
              <a:buFont typeface="Arial" pitchFamily="34" charset="0"/>
              <a:buChar char="•"/>
            </a:pPr>
            <a:r>
              <a:rPr lang="en-US" altLang="zh-CN" dirty="0" smtClean="0"/>
              <a:t>Pre-Shipper</a:t>
            </a:r>
          </a:p>
          <a:p>
            <a:pPr>
              <a:buFont typeface="Arial" pitchFamily="34" charset="0"/>
              <a:buChar char="•"/>
            </a:pPr>
            <a:r>
              <a:rPr lang="en-US" altLang="zh-CN" dirty="0" smtClean="0"/>
              <a:t>Shipper</a:t>
            </a:r>
          </a:p>
          <a:p>
            <a:pPr>
              <a:buFont typeface="Arial" pitchFamily="34" charset="0"/>
              <a:buChar char="•"/>
            </a:pPr>
            <a:r>
              <a:rPr lang="en-US" altLang="zh-CN" dirty="0" smtClean="0"/>
              <a:t>Customer Invoice</a:t>
            </a:r>
          </a:p>
          <a:p>
            <a:pPr>
              <a:buFont typeface="Arial" pitchFamily="34" charset="0"/>
              <a:buChar char="•"/>
            </a:pPr>
            <a:endParaRPr lang="en-US" altLang="zh-CN" sz="2400" dirty="0" smtClean="0"/>
          </a:p>
        </p:txBody>
      </p:sp>
      <p:sp>
        <p:nvSpPr>
          <p:cNvPr id="8194" name="Rectangle 2"/>
          <p:cNvSpPr>
            <a:spLocks noGrp="1" noChangeArrowheads="1"/>
          </p:cNvSpPr>
          <p:nvPr>
            <p:ph type="title"/>
          </p:nvPr>
        </p:nvSpPr>
        <p:spPr/>
        <p:txBody>
          <a:bodyPr>
            <a:noAutofit/>
          </a:bodyPr>
          <a:lstStyle/>
          <a:p>
            <a:pPr eaLnBrk="1" hangingPunct="1"/>
            <a:r>
              <a:rPr lang="en-US" dirty="0" smtClean="0"/>
              <a:t>T</a:t>
            </a:r>
            <a:r>
              <a:rPr lang="en-US" altLang="zh-CN" dirty="0" smtClean="0"/>
              <a:t>erminology</a:t>
            </a:r>
            <a:endParaRPr lang="en-US" dirty="0" smtClean="0"/>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a:xfrm>
            <a:off x="457200" y="891610"/>
            <a:ext cx="8686800" cy="5424523"/>
          </a:xfrm>
        </p:spPr>
        <p:txBody>
          <a:bodyPr>
            <a:normAutofit/>
          </a:bodyPr>
          <a:lstStyle/>
          <a:p>
            <a:pPr>
              <a:buFont typeface="Wingdings" pitchFamily="2" charset="2"/>
              <a:buChar char="§"/>
            </a:pPr>
            <a:r>
              <a:rPr lang="en-US" altLang="zh-CN" dirty="0" smtClean="0"/>
              <a:t>Terminology</a:t>
            </a:r>
          </a:p>
          <a:p>
            <a:pPr>
              <a:buFont typeface="Wingdings" pitchFamily="2" charset="2"/>
              <a:buChar char="§"/>
            </a:pPr>
            <a:r>
              <a:rPr lang="en-US" altLang="zh-CN" dirty="0" smtClean="0"/>
              <a:t>Setup</a:t>
            </a:r>
          </a:p>
          <a:p>
            <a:pPr marL="342900" lvl="1" indent="-342900">
              <a:buFont typeface="Wingdings" pitchFamily="2" charset="2"/>
              <a:buChar char="§"/>
            </a:pPr>
            <a:r>
              <a:rPr lang="en-US" altLang="zh-CN" sz="2800" dirty="0" smtClean="0"/>
              <a:t>Quote-to-Cash Process Flow</a:t>
            </a:r>
          </a:p>
          <a:p>
            <a:pPr eaLnBrk="1" hangingPunct="1">
              <a:buFont typeface="Wingdings" pitchFamily="2" charset="2"/>
              <a:buChar char="§"/>
            </a:pPr>
            <a:r>
              <a:rPr lang="en-US" altLang="zh-CN" dirty="0" smtClean="0"/>
              <a:t>Using Standard Sales Order</a:t>
            </a:r>
          </a:p>
          <a:p>
            <a:pPr marL="347663" lvl="1" indent="-347663">
              <a:buFont typeface="Wingdings" pitchFamily="2" charset="2"/>
              <a:buChar char="§"/>
            </a:pPr>
            <a:r>
              <a:rPr lang="en-US" altLang="zh-CN" sz="2800" i="1" dirty="0" smtClean="0"/>
              <a:t>Optional: </a:t>
            </a:r>
            <a:r>
              <a:rPr lang="en-US" altLang="zh-CN" sz="2800" dirty="0" smtClean="0"/>
              <a:t>Using Sales Quotes</a:t>
            </a:r>
          </a:p>
          <a:p>
            <a:pPr marL="347663" lvl="1" indent="-347663">
              <a:buFont typeface="Wingdings" pitchFamily="2" charset="2"/>
              <a:buChar char="§"/>
            </a:pPr>
            <a:r>
              <a:rPr lang="en-US" altLang="zh-CN" sz="2800" i="1" dirty="0" smtClean="0"/>
              <a:t>Optional: </a:t>
            </a:r>
            <a:r>
              <a:rPr lang="en-US" altLang="zh-CN" sz="2800" dirty="0" smtClean="0"/>
              <a:t>Using Customer Schedules</a:t>
            </a:r>
          </a:p>
          <a:p>
            <a:pPr marL="347663" lvl="1" indent="-347663">
              <a:buFont typeface="Wingdings" pitchFamily="2" charset="2"/>
              <a:buChar char="§"/>
            </a:pPr>
            <a:r>
              <a:rPr lang="en-US" altLang="zh-CN" sz="2800" b="1" dirty="0" smtClean="0">
                <a:solidFill>
                  <a:srgbClr val="0070C0"/>
                </a:solidFill>
              </a:rPr>
              <a:t>Processing Invoices and Receivables</a:t>
            </a:r>
          </a:p>
          <a:p>
            <a:pPr>
              <a:buFont typeface="Wingdings" pitchFamily="2" charset="2"/>
              <a:buChar char="§"/>
            </a:pPr>
            <a:r>
              <a:rPr lang="en-US" altLang="zh-CN" dirty="0" smtClean="0"/>
              <a:t>Mastery Questions</a:t>
            </a:r>
          </a:p>
          <a:p>
            <a:pPr>
              <a:buFont typeface="Wingdings" pitchFamily="2" charset="2"/>
              <a:buChar char="§"/>
            </a:pPr>
            <a:endParaRPr lang="en-US" altLang="zh-CN" sz="2400" dirty="0" smtClean="0"/>
          </a:p>
          <a:p>
            <a:pPr eaLnBrk="1" hangingPunct="1">
              <a:buFont typeface="Wingdings" pitchFamily="2" charset="2"/>
              <a:buChar char="§"/>
            </a:pPr>
            <a:endParaRPr lang="en-US" altLang="zh-CN" sz="2200" dirty="0" smtClean="0"/>
          </a:p>
        </p:txBody>
      </p:sp>
      <p:sp>
        <p:nvSpPr>
          <p:cNvPr id="8194" name="Rectangle 2"/>
          <p:cNvSpPr>
            <a:spLocks noGrp="1" noChangeArrowheads="1"/>
          </p:cNvSpPr>
          <p:nvPr>
            <p:ph type="title"/>
          </p:nvPr>
        </p:nvSpPr>
        <p:spPr/>
        <p:txBody>
          <a:bodyPr>
            <a:noAutofit/>
          </a:bodyPr>
          <a:lstStyle/>
          <a:p>
            <a:pPr eaLnBrk="1" hangingPunct="1"/>
            <a:r>
              <a:rPr lang="en-US" dirty="0" smtClean="0"/>
              <a:t>Processing Invoices and Receivables</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4"/>
          <p:cNvSpPr>
            <a:spLocks noGrp="1" noChangeArrowheads="1"/>
          </p:cNvSpPr>
          <p:nvPr>
            <p:ph type="title"/>
          </p:nvPr>
        </p:nvSpPr>
        <p:spPr/>
        <p:txBody>
          <a:bodyPr/>
          <a:lstStyle/>
          <a:p>
            <a:pPr eaLnBrk="1" hangingPunct="1"/>
            <a:r>
              <a:rPr lang="en-US" dirty="0" smtClean="0"/>
              <a:t>Customer Invoice Process Map</a:t>
            </a:r>
          </a:p>
        </p:txBody>
      </p:sp>
      <p:pic>
        <p:nvPicPr>
          <p:cNvPr id="496644" name="Picture 4" descr="C:\Users\qgl\AppData\Local\Temp\SNAGHTML2cd06591.PNG"/>
          <p:cNvPicPr>
            <a:picLocks noChangeAspect="1" noChangeArrowheads="1"/>
          </p:cNvPicPr>
          <p:nvPr/>
        </p:nvPicPr>
        <p:blipFill>
          <a:blip r:embed="rId3" cstate="print"/>
          <a:srcRect/>
          <a:stretch>
            <a:fillRect/>
          </a:stretch>
        </p:blipFill>
        <p:spPr bwMode="auto">
          <a:xfrm>
            <a:off x="653415" y="873760"/>
            <a:ext cx="7230745" cy="5479936"/>
          </a:xfrm>
          <a:prstGeom prst="rect">
            <a:avLst/>
          </a:prstGeom>
          <a:noFill/>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4"/>
          <p:cNvSpPr>
            <a:spLocks noGrp="1" noChangeArrowheads="1"/>
          </p:cNvSpPr>
          <p:nvPr>
            <p:ph type="title"/>
          </p:nvPr>
        </p:nvSpPr>
        <p:spPr>
          <a:xfrm>
            <a:off x="457200" y="182880"/>
            <a:ext cx="8229600" cy="716523"/>
          </a:xfrm>
        </p:spPr>
        <p:txBody>
          <a:bodyPr/>
          <a:lstStyle/>
          <a:p>
            <a:pPr eaLnBrk="1" hangingPunct="1"/>
            <a:r>
              <a:rPr lang="en-US" dirty="0" smtClean="0"/>
              <a:t>Process Receivables Process Map</a:t>
            </a:r>
          </a:p>
        </p:txBody>
      </p:sp>
      <p:pic>
        <p:nvPicPr>
          <p:cNvPr id="498692" name="Picture 4" descr="C:\Users\qgl\AppData\Local\Temp\SNAGHTML2cd80a29.PNG"/>
          <p:cNvPicPr>
            <a:picLocks noChangeAspect="1" noChangeArrowheads="1"/>
          </p:cNvPicPr>
          <p:nvPr/>
        </p:nvPicPr>
        <p:blipFill>
          <a:blip r:embed="rId3" cstate="print"/>
          <a:srcRect/>
          <a:stretch>
            <a:fillRect/>
          </a:stretch>
        </p:blipFill>
        <p:spPr bwMode="auto">
          <a:xfrm>
            <a:off x="1009015" y="746442"/>
            <a:ext cx="6943725" cy="6762751"/>
          </a:xfrm>
          <a:prstGeom prst="rect">
            <a:avLst/>
          </a:prstGeom>
          <a:noFill/>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4"/>
          <p:cNvSpPr>
            <a:spLocks noGrp="1" noChangeArrowheads="1"/>
          </p:cNvSpPr>
          <p:nvPr>
            <p:ph type="title"/>
          </p:nvPr>
        </p:nvSpPr>
        <p:spPr/>
        <p:txBody>
          <a:bodyPr/>
          <a:lstStyle/>
          <a:p>
            <a:pPr eaLnBrk="1" hangingPunct="1"/>
            <a:r>
              <a:rPr lang="en-US" dirty="0" smtClean="0"/>
              <a:t>Simplified Process Map</a:t>
            </a:r>
          </a:p>
        </p:txBody>
      </p:sp>
      <p:sp>
        <p:nvSpPr>
          <p:cNvPr id="5" name="Rounded Rectangle 4"/>
          <p:cNvSpPr/>
          <p:nvPr/>
        </p:nvSpPr>
        <p:spPr>
          <a:xfrm>
            <a:off x="4942402" y="2802509"/>
            <a:ext cx="1318190" cy="815340"/>
          </a:xfrm>
          <a:prstGeom prst="roundRect">
            <a:avLst/>
          </a:prstGeom>
          <a:solidFill>
            <a:schemeClr val="accent1">
              <a:lumMod val="60000"/>
              <a:lumOff val="40000"/>
            </a:schemeClr>
          </a:solidFill>
          <a:ln w="15875" cmpd="sng">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0" dirty="0" smtClean="0">
                <a:solidFill>
                  <a:schemeClr val="tx1"/>
                </a:solidFill>
                <a:latin typeface="Arial" pitchFamily="34" charset="0"/>
                <a:cs typeface="Arial" pitchFamily="34" charset="0"/>
              </a:rPr>
              <a:t>Post &amp; Print Invoice</a:t>
            </a:r>
            <a:endParaRPr lang="en-US" sz="1400" b="0" dirty="0">
              <a:solidFill>
                <a:schemeClr val="tx1"/>
              </a:solidFill>
              <a:latin typeface="Arial" pitchFamily="34" charset="0"/>
              <a:cs typeface="Arial" pitchFamily="34" charset="0"/>
            </a:endParaRPr>
          </a:p>
        </p:txBody>
      </p:sp>
      <p:sp>
        <p:nvSpPr>
          <p:cNvPr id="8" name="Rounded Rectangle 7"/>
          <p:cNvSpPr/>
          <p:nvPr/>
        </p:nvSpPr>
        <p:spPr>
          <a:xfrm>
            <a:off x="7228910" y="4474845"/>
            <a:ext cx="1369060" cy="815340"/>
          </a:xfrm>
          <a:prstGeom prst="roundRect">
            <a:avLst/>
          </a:prstGeom>
          <a:solidFill>
            <a:schemeClr val="accent1">
              <a:lumMod val="60000"/>
              <a:lumOff val="40000"/>
            </a:schemeClr>
          </a:solidFill>
          <a:ln w="15875" cmpd="sng">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0" dirty="0" smtClean="0">
                <a:solidFill>
                  <a:schemeClr val="tx1"/>
                </a:solidFill>
                <a:latin typeface="Arial" pitchFamily="34" charset="0"/>
                <a:cs typeface="Arial" pitchFamily="34" charset="0"/>
              </a:rPr>
              <a:t>Create Customer Payment</a:t>
            </a:r>
            <a:endParaRPr lang="en-US" sz="1400" b="0" dirty="0">
              <a:solidFill>
                <a:schemeClr val="tx1"/>
              </a:solidFill>
              <a:latin typeface="Arial" pitchFamily="34" charset="0"/>
              <a:cs typeface="Arial" pitchFamily="34" charset="0"/>
            </a:endParaRPr>
          </a:p>
        </p:txBody>
      </p:sp>
      <p:cxnSp>
        <p:nvCxnSpPr>
          <p:cNvPr id="10" name="Straight Arrow Connector 9"/>
          <p:cNvCxnSpPr>
            <a:stCxn id="5" idx="3"/>
            <a:endCxn id="37" idx="1"/>
          </p:cNvCxnSpPr>
          <p:nvPr/>
        </p:nvCxnSpPr>
        <p:spPr>
          <a:xfrm flipV="1">
            <a:off x="6260592" y="3206750"/>
            <a:ext cx="898081" cy="3429"/>
          </a:xfrm>
          <a:prstGeom prst="straightConnector1">
            <a:avLst/>
          </a:prstGeom>
          <a:ln w="1905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37" name="Trapezoid 36"/>
          <p:cNvSpPr/>
          <p:nvPr/>
        </p:nvSpPr>
        <p:spPr>
          <a:xfrm>
            <a:off x="7051040" y="2776220"/>
            <a:ext cx="1706880" cy="861060"/>
          </a:xfrm>
          <a:prstGeom prst="trapezoid">
            <a:avLst/>
          </a:prstGeom>
          <a:solidFill>
            <a:schemeClr val="accent1">
              <a:lumMod val="20000"/>
              <a:lumOff val="80000"/>
            </a:schemeClr>
          </a:solidFill>
          <a:ln>
            <a:solidFill>
              <a:schemeClr val="tx1">
                <a:lumMod val="75000"/>
                <a:lumOff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0" dirty="0" smtClean="0">
                <a:solidFill>
                  <a:schemeClr val="tx1">
                    <a:lumMod val="90000"/>
                    <a:lumOff val="10000"/>
                  </a:schemeClr>
                </a:solidFill>
                <a:latin typeface="Arial" pitchFamily="34" charset="0"/>
                <a:cs typeface="Arial" pitchFamily="34" charset="0"/>
              </a:rPr>
              <a:t>Send to customer</a:t>
            </a:r>
            <a:endParaRPr lang="en-US" sz="1400" b="0" dirty="0">
              <a:solidFill>
                <a:schemeClr val="tx1">
                  <a:lumMod val="90000"/>
                  <a:lumOff val="10000"/>
                </a:schemeClr>
              </a:solidFill>
              <a:latin typeface="Arial" pitchFamily="34" charset="0"/>
              <a:cs typeface="Arial" pitchFamily="34" charset="0"/>
            </a:endParaRPr>
          </a:p>
        </p:txBody>
      </p:sp>
      <p:sp>
        <p:nvSpPr>
          <p:cNvPr id="38" name="Oval 37"/>
          <p:cNvSpPr/>
          <p:nvPr/>
        </p:nvSpPr>
        <p:spPr>
          <a:xfrm>
            <a:off x="218509" y="1392810"/>
            <a:ext cx="1481559" cy="842389"/>
          </a:xfrm>
          <a:prstGeom prst="ellipse">
            <a:avLst/>
          </a:prstGeom>
          <a:solidFill>
            <a:schemeClr val="accent2">
              <a:lumMod val="40000"/>
              <a:lumOff val="60000"/>
            </a:schemeClr>
          </a:solidFill>
          <a:ln>
            <a:solidFill>
              <a:schemeClr val="tx1">
                <a:lumMod val="75000"/>
                <a:lumOff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0" dirty="0" smtClean="0">
                <a:solidFill>
                  <a:schemeClr val="tx1">
                    <a:lumMod val="90000"/>
                    <a:lumOff val="10000"/>
                  </a:schemeClr>
                </a:solidFill>
                <a:latin typeface="Arial" pitchFamily="34" charset="0"/>
                <a:cs typeface="Arial" pitchFamily="34" charset="0"/>
              </a:rPr>
              <a:t>SO Shipments</a:t>
            </a:r>
            <a:endParaRPr lang="en-US" sz="1400" b="0" dirty="0">
              <a:solidFill>
                <a:schemeClr val="tx1">
                  <a:lumMod val="90000"/>
                  <a:lumOff val="10000"/>
                </a:schemeClr>
              </a:solidFill>
              <a:latin typeface="Arial" pitchFamily="34" charset="0"/>
              <a:cs typeface="Arial" pitchFamily="34" charset="0"/>
            </a:endParaRPr>
          </a:p>
        </p:txBody>
      </p:sp>
      <p:cxnSp>
        <p:nvCxnSpPr>
          <p:cNvPr id="51" name="Straight Arrow Connector 50"/>
          <p:cNvCxnSpPr>
            <a:stCxn id="37" idx="2"/>
            <a:endCxn id="8" idx="0"/>
          </p:cNvCxnSpPr>
          <p:nvPr/>
        </p:nvCxnSpPr>
        <p:spPr>
          <a:xfrm>
            <a:off x="7904480" y="3637280"/>
            <a:ext cx="8960" cy="837565"/>
          </a:xfrm>
          <a:prstGeom prst="straightConnector1">
            <a:avLst/>
          </a:prstGeom>
          <a:ln w="1905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69" name="Rounded Rectangle 68"/>
          <p:cNvSpPr/>
          <p:nvPr/>
        </p:nvSpPr>
        <p:spPr>
          <a:xfrm>
            <a:off x="2252542" y="4497197"/>
            <a:ext cx="1369060" cy="815340"/>
          </a:xfrm>
          <a:prstGeom prst="roundRect">
            <a:avLst/>
          </a:prstGeom>
          <a:solidFill>
            <a:schemeClr val="accent1">
              <a:lumMod val="60000"/>
              <a:lumOff val="40000"/>
            </a:schemeClr>
          </a:solidFill>
          <a:ln w="15875" cmpd="sng">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0" dirty="0" smtClean="0">
                <a:solidFill>
                  <a:schemeClr val="tx1"/>
                </a:solidFill>
                <a:latin typeface="Arial" pitchFamily="34" charset="0"/>
                <a:cs typeface="Arial" pitchFamily="34" charset="0"/>
              </a:rPr>
              <a:t>Update Payment Status</a:t>
            </a:r>
            <a:endParaRPr lang="en-US" sz="1400" b="0" dirty="0">
              <a:solidFill>
                <a:schemeClr val="tx1"/>
              </a:solidFill>
              <a:latin typeface="Arial" pitchFamily="34" charset="0"/>
              <a:cs typeface="Arial" pitchFamily="34" charset="0"/>
            </a:endParaRPr>
          </a:p>
        </p:txBody>
      </p:sp>
      <p:sp>
        <p:nvSpPr>
          <p:cNvPr id="71" name="Trapezoid 70"/>
          <p:cNvSpPr/>
          <p:nvPr/>
        </p:nvSpPr>
        <p:spPr>
          <a:xfrm>
            <a:off x="4584770" y="4472940"/>
            <a:ext cx="1706880" cy="861060"/>
          </a:xfrm>
          <a:prstGeom prst="trapezoid">
            <a:avLst/>
          </a:prstGeom>
          <a:solidFill>
            <a:schemeClr val="accent1">
              <a:lumMod val="20000"/>
              <a:lumOff val="80000"/>
            </a:schemeClr>
          </a:solidFill>
          <a:ln>
            <a:solidFill>
              <a:schemeClr val="tx1">
                <a:lumMod val="75000"/>
                <a:lumOff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0" dirty="0" smtClean="0">
                <a:solidFill>
                  <a:schemeClr val="tx1">
                    <a:lumMod val="90000"/>
                    <a:lumOff val="10000"/>
                  </a:schemeClr>
                </a:solidFill>
                <a:latin typeface="Arial" pitchFamily="34" charset="0"/>
                <a:cs typeface="Arial" pitchFamily="34" charset="0"/>
              </a:rPr>
              <a:t>Collect Receivables</a:t>
            </a:r>
            <a:endParaRPr lang="en-US" sz="1400" b="0" dirty="0">
              <a:solidFill>
                <a:schemeClr val="tx1">
                  <a:lumMod val="90000"/>
                  <a:lumOff val="10000"/>
                </a:schemeClr>
              </a:solidFill>
              <a:latin typeface="Arial" pitchFamily="34" charset="0"/>
              <a:cs typeface="Arial" pitchFamily="34" charset="0"/>
            </a:endParaRPr>
          </a:p>
        </p:txBody>
      </p:sp>
      <p:cxnSp>
        <p:nvCxnSpPr>
          <p:cNvPr id="73" name="Straight Arrow Connector 72"/>
          <p:cNvCxnSpPr>
            <a:stCxn id="71" idx="1"/>
            <a:endCxn id="69" idx="3"/>
          </p:cNvCxnSpPr>
          <p:nvPr/>
        </p:nvCxnSpPr>
        <p:spPr>
          <a:xfrm flipH="1">
            <a:off x="3621602" y="4903470"/>
            <a:ext cx="1070801" cy="1397"/>
          </a:xfrm>
          <a:prstGeom prst="straightConnector1">
            <a:avLst/>
          </a:prstGeom>
          <a:ln w="1905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22" name="Rounded Rectangle 21"/>
          <p:cNvSpPr/>
          <p:nvPr/>
        </p:nvSpPr>
        <p:spPr>
          <a:xfrm>
            <a:off x="2593410" y="1406525"/>
            <a:ext cx="1338510" cy="788035"/>
          </a:xfrm>
          <a:prstGeom prst="roundRect">
            <a:avLst/>
          </a:prstGeom>
          <a:solidFill>
            <a:schemeClr val="accent1">
              <a:lumMod val="60000"/>
              <a:lumOff val="40000"/>
            </a:schemeClr>
          </a:solidFill>
          <a:ln w="15875" cmpd="sng">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0" dirty="0" smtClean="0">
                <a:solidFill>
                  <a:schemeClr val="tx1"/>
                </a:solidFill>
                <a:latin typeface="Arial" pitchFamily="34" charset="0"/>
                <a:cs typeface="Arial" pitchFamily="34" charset="0"/>
              </a:rPr>
              <a:t>Review Pending Invoice</a:t>
            </a:r>
            <a:endParaRPr lang="en-US" sz="1400" b="0" dirty="0">
              <a:solidFill>
                <a:schemeClr val="tx1"/>
              </a:solidFill>
              <a:latin typeface="Arial" pitchFamily="34" charset="0"/>
              <a:cs typeface="Arial" pitchFamily="34" charset="0"/>
            </a:endParaRPr>
          </a:p>
        </p:txBody>
      </p:sp>
      <p:cxnSp>
        <p:nvCxnSpPr>
          <p:cNvPr id="24" name="Straight Arrow Connector 23"/>
          <p:cNvCxnSpPr>
            <a:stCxn id="38" idx="6"/>
            <a:endCxn id="22" idx="1"/>
          </p:cNvCxnSpPr>
          <p:nvPr/>
        </p:nvCxnSpPr>
        <p:spPr>
          <a:xfrm flipV="1">
            <a:off x="1700068" y="1800543"/>
            <a:ext cx="893342" cy="13462"/>
          </a:xfrm>
          <a:prstGeom prst="straightConnector1">
            <a:avLst/>
          </a:prstGeom>
          <a:ln w="1905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33" name="Flowchart: Decision 32"/>
          <p:cNvSpPr/>
          <p:nvPr/>
        </p:nvSpPr>
        <p:spPr>
          <a:xfrm>
            <a:off x="4701540" y="1427480"/>
            <a:ext cx="1785620" cy="746760"/>
          </a:xfrm>
          <a:prstGeom prst="flowChartDecision">
            <a:avLst/>
          </a:prstGeom>
          <a:solidFill>
            <a:schemeClr val="accent1">
              <a:lumMod val="20000"/>
              <a:lumOff val="80000"/>
            </a:schemeClr>
          </a:solidFill>
          <a:ln>
            <a:solidFill>
              <a:schemeClr val="tx1">
                <a:lumMod val="75000"/>
                <a:lumOff val="2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0" dirty="0" smtClean="0">
                <a:solidFill>
                  <a:schemeClr val="tx1">
                    <a:lumMod val="90000"/>
                    <a:lumOff val="10000"/>
                  </a:schemeClr>
                </a:solidFill>
                <a:latin typeface="Arial" pitchFamily="34" charset="0"/>
                <a:cs typeface="Arial" pitchFamily="34" charset="0"/>
              </a:rPr>
              <a:t>Invoice correct?</a:t>
            </a:r>
            <a:endParaRPr lang="en-US" sz="1400" b="0" dirty="0">
              <a:solidFill>
                <a:schemeClr val="tx1">
                  <a:lumMod val="90000"/>
                  <a:lumOff val="10000"/>
                </a:schemeClr>
              </a:solidFill>
              <a:latin typeface="Arial" pitchFamily="34" charset="0"/>
              <a:cs typeface="Arial" pitchFamily="34" charset="0"/>
            </a:endParaRPr>
          </a:p>
        </p:txBody>
      </p:sp>
      <p:cxnSp>
        <p:nvCxnSpPr>
          <p:cNvPr id="34" name="Straight Arrow Connector 33"/>
          <p:cNvCxnSpPr>
            <a:stCxn id="22" idx="3"/>
            <a:endCxn id="33" idx="1"/>
          </p:cNvCxnSpPr>
          <p:nvPr/>
        </p:nvCxnSpPr>
        <p:spPr>
          <a:xfrm>
            <a:off x="3931920" y="1800543"/>
            <a:ext cx="769620" cy="317"/>
          </a:xfrm>
          <a:prstGeom prst="straightConnector1">
            <a:avLst/>
          </a:prstGeom>
          <a:ln w="1905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59" name="Straight Arrow Connector 58"/>
          <p:cNvCxnSpPr>
            <a:stCxn id="33" idx="2"/>
            <a:endCxn id="5" idx="0"/>
          </p:cNvCxnSpPr>
          <p:nvPr/>
        </p:nvCxnSpPr>
        <p:spPr>
          <a:xfrm>
            <a:off x="5594350" y="2174240"/>
            <a:ext cx="7147" cy="628269"/>
          </a:xfrm>
          <a:prstGeom prst="straightConnector1">
            <a:avLst/>
          </a:prstGeom>
          <a:ln w="1905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60" name="TextBox 59"/>
          <p:cNvSpPr txBox="1"/>
          <p:nvPr/>
        </p:nvSpPr>
        <p:spPr>
          <a:xfrm>
            <a:off x="5130800" y="2346960"/>
            <a:ext cx="480060" cy="276999"/>
          </a:xfrm>
          <a:prstGeom prst="rect">
            <a:avLst/>
          </a:prstGeom>
          <a:noFill/>
        </p:spPr>
        <p:txBody>
          <a:bodyPr wrap="square" rtlCol="0">
            <a:spAutoFit/>
          </a:bodyPr>
          <a:lstStyle/>
          <a:p>
            <a:r>
              <a:rPr lang="en-US" sz="1200" b="0" dirty="0" smtClean="0">
                <a:latin typeface="Arial" pitchFamily="34" charset="0"/>
                <a:cs typeface="Arial" pitchFamily="34" charset="0"/>
              </a:rPr>
              <a:t>Yes</a:t>
            </a:r>
            <a:endParaRPr lang="en-US" sz="1200" b="0" dirty="0">
              <a:latin typeface="Arial" pitchFamily="34" charset="0"/>
              <a:cs typeface="Arial" pitchFamily="34" charset="0"/>
            </a:endParaRPr>
          </a:p>
        </p:txBody>
      </p:sp>
      <p:cxnSp>
        <p:nvCxnSpPr>
          <p:cNvPr id="63" name="Straight Arrow Connector 62"/>
          <p:cNvCxnSpPr>
            <a:stCxn id="33" idx="3"/>
            <a:endCxn id="78" idx="1"/>
          </p:cNvCxnSpPr>
          <p:nvPr/>
        </p:nvCxnSpPr>
        <p:spPr>
          <a:xfrm flipV="1">
            <a:off x="6487160" y="1785303"/>
            <a:ext cx="596970" cy="15557"/>
          </a:xfrm>
          <a:prstGeom prst="straightConnector1">
            <a:avLst/>
          </a:prstGeom>
          <a:ln w="1905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64" name="TextBox 63"/>
          <p:cNvSpPr txBox="1"/>
          <p:nvPr/>
        </p:nvSpPr>
        <p:spPr>
          <a:xfrm>
            <a:off x="6545580" y="1445260"/>
            <a:ext cx="411480" cy="276999"/>
          </a:xfrm>
          <a:prstGeom prst="rect">
            <a:avLst/>
          </a:prstGeom>
          <a:noFill/>
        </p:spPr>
        <p:txBody>
          <a:bodyPr wrap="square" rtlCol="0">
            <a:spAutoFit/>
          </a:bodyPr>
          <a:lstStyle/>
          <a:p>
            <a:r>
              <a:rPr lang="en-US" sz="1200" b="0" dirty="0" smtClean="0">
                <a:latin typeface="Arial" pitchFamily="34" charset="0"/>
                <a:cs typeface="Arial" pitchFamily="34" charset="0"/>
              </a:rPr>
              <a:t>No</a:t>
            </a:r>
            <a:endParaRPr lang="en-US" sz="1200" b="0" dirty="0">
              <a:latin typeface="Arial" pitchFamily="34" charset="0"/>
              <a:cs typeface="Arial" pitchFamily="34" charset="0"/>
            </a:endParaRPr>
          </a:p>
        </p:txBody>
      </p:sp>
      <p:sp>
        <p:nvSpPr>
          <p:cNvPr id="78" name="Rounded Rectangle 77"/>
          <p:cNvSpPr/>
          <p:nvPr/>
        </p:nvSpPr>
        <p:spPr>
          <a:xfrm>
            <a:off x="7084130" y="1386205"/>
            <a:ext cx="1297870" cy="798195"/>
          </a:xfrm>
          <a:prstGeom prst="roundRect">
            <a:avLst/>
          </a:prstGeom>
          <a:solidFill>
            <a:schemeClr val="accent1">
              <a:lumMod val="60000"/>
              <a:lumOff val="40000"/>
            </a:schemeClr>
          </a:solidFill>
          <a:ln w="15875" cmpd="sng">
            <a:solidFill>
              <a:schemeClr val="accent1"/>
            </a:solidFill>
            <a:prstDash val="solid"/>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1400" b="0" dirty="0" smtClean="0">
                <a:solidFill>
                  <a:schemeClr val="tx1"/>
                </a:solidFill>
                <a:latin typeface="Arial" pitchFamily="34" charset="0"/>
                <a:cs typeface="Arial" pitchFamily="34" charset="0"/>
              </a:rPr>
              <a:t>Correct  Pending Invoice</a:t>
            </a:r>
            <a:endParaRPr lang="en-US" sz="1400" b="0" dirty="0">
              <a:solidFill>
                <a:schemeClr val="tx1"/>
              </a:solidFill>
              <a:latin typeface="Arial" pitchFamily="34" charset="0"/>
              <a:cs typeface="Arial" pitchFamily="34" charset="0"/>
            </a:endParaRPr>
          </a:p>
        </p:txBody>
      </p:sp>
      <p:cxnSp>
        <p:nvCxnSpPr>
          <p:cNvPr id="83" name="Shape 82"/>
          <p:cNvCxnSpPr>
            <a:stCxn id="78" idx="0"/>
            <a:endCxn id="22" idx="0"/>
          </p:cNvCxnSpPr>
          <p:nvPr/>
        </p:nvCxnSpPr>
        <p:spPr>
          <a:xfrm rot="16200000" flipH="1" flipV="1">
            <a:off x="5487705" y="-838835"/>
            <a:ext cx="20320" cy="4470400"/>
          </a:xfrm>
          <a:prstGeom prst="bentConnector3">
            <a:avLst>
              <a:gd name="adj1" fmla="val -1125000"/>
            </a:avLst>
          </a:prstGeom>
          <a:ln w="1905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97" name="Straight Arrow Connector 96"/>
          <p:cNvCxnSpPr>
            <a:stCxn id="8" idx="1"/>
            <a:endCxn id="71" idx="3"/>
          </p:cNvCxnSpPr>
          <p:nvPr/>
        </p:nvCxnSpPr>
        <p:spPr>
          <a:xfrm flipH="1">
            <a:off x="6184018" y="4882515"/>
            <a:ext cx="1044892" cy="20955"/>
          </a:xfrm>
          <a:prstGeom prst="straightConnector1">
            <a:avLst/>
          </a:prstGeom>
          <a:ln w="19050">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626" name="Picture 2" descr="C:\Users\qgl\AppData\Local\Temp\SNAGHTML1882ce1.PNG"/>
          <p:cNvPicPr>
            <a:picLocks noChangeAspect="1" noChangeArrowheads="1"/>
          </p:cNvPicPr>
          <p:nvPr/>
        </p:nvPicPr>
        <p:blipFill>
          <a:blip r:embed="rId3" cstate="print"/>
          <a:srcRect/>
          <a:stretch>
            <a:fillRect/>
          </a:stretch>
        </p:blipFill>
        <p:spPr bwMode="auto">
          <a:xfrm>
            <a:off x="663575" y="1143635"/>
            <a:ext cx="6638925" cy="3467100"/>
          </a:xfrm>
          <a:prstGeom prst="rect">
            <a:avLst/>
          </a:prstGeom>
          <a:noFill/>
        </p:spPr>
      </p:pic>
      <p:sp>
        <p:nvSpPr>
          <p:cNvPr id="5" name="Title 4"/>
          <p:cNvSpPr>
            <a:spLocks noGrp="1"/>
          </p:cNvSpPr>
          <p:nvPr>
            <p:ph type="title"/>
          </p:nvPr>
        </p:nvSpPr>
        <p:spPr/>
        <p:txBody>
          <a:bodyPr>
            <a:normAutofit/>
          </a:bodyPr>
          <a:lstStyle/>
          <a:p>
            <a:r>
              <a:rPr lang="en-US" dirty="0" smtClean="0"/>
              <a:t>Reviewing a Pending Invoice</a:t>
            </a:r>
            <a:endParaRPr lang="en-US" dirty="0"/>
          </a:p>
        </p:txBody>
      </p:sp>
      <p:sp>
        <p:nvSpPr>
          <p:cNvPr id="6" name="Rounded Rectangular Callout 5"/>
          <p:cNvSpPr/>
          <p:nvPr/>
        </p:nvSpPr>
        <p:spPr>
          <a:xfrm>
            <a:off x="690880" y="4653280"/>
            <a:ext cx="5892800" cy="1127760"/>
          </a:xfrm>
          <a:prstGeom prst="wedgeRoundRectCallout">
            <a:avLst>
              <a:gd name="adj1" fmla="val 17017"/>
              <a:gd name="adj2" fmla="val -48782"/>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90000"/>
                    <a:lumOff val="10000"/>
                  </a:schemeClr>
                </a:solidFill>
              </a:rPr>
              <a:t>Print the pending invoice to page or printer to review and determine the modifications to make.</a:t>
            </a:r>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8578" name="Picture 2" descr="C:\Users\qgl\AppData\Local\Temp\SNAGHTML18d8241.PNG"/>
          <p:cNvPicPr>
            <a:picLocks noChangeAspect="1" noChangeArrowheads="1"/>
          </p:cNvPicPr>
          <p:nvPr/>
        </p:nvPicPr>
        <p:blipFill>
          <a:blip r:embed="rId3" cstate="print"/>
          <a:srcRect/>
          <a:stretch>
            <a:fillRect/>
          </a:stretch>
        </p:blipFill>
        <p:spPr bwMode="auto">
          <a:xfrm>
            <a:off x="541655" y="823595"/>
            <a:ext cx="8105775" cy="5534025"/>
          </a:xfrm>
          <a:prstGeom prst="rect">
            <a:avLst/>
          </a:prstGeom>
          <a:noFill/>
        </p:spPr>
      </p:pic>
      <p:sp>
        <p:nvSpPr>
          <p:cNvPr id="5" name="Title 4"/>
          <p:cNvSpPr>
            <a:spLocks noGrp="1"/>
          </p:cNvSpPr>
          <p:nvPr>
            <p:ph type="title"/>
          </p:nvPr>
        </p:nvSpPr>
        <p:spPr/>
        <p:txBody>
          <a:bodyPr>
            <a:normAutofit/>
          </a:bodyPr>
          <a:lstStyle/>
          <a:p>
            <a:r>
              <a:rPr lang="en-US" dirty="0" smtClean="0"/>
              <a:t>Correcting a Pending Invoice</a:t>
            </a:r>
            <a:endParaRPr lang="en-US" dirty="0"/>
          </a:p>
        </p:txBody>
      </p:sp>
      <p:sp>
        <p:nvSpPr>
          <p:cNvPr id="6" name="Rounded Rectangular Callout 5"/>
          <p:cNvSpPr/>
          <p:nvPr/>
        </p:nvSpPr>
        <p:spPr>
          <a:xfrm>
            <a:off x="609600" y="3423920"/>
            <a:ext cx="5882640" cy="772160"/>
          </a:xfrm>
          <a:prstGeom prst="wedgeRoundRectCallout">
            <a:avLst>
              <a:gd name="adj1" fmla="val 17017"/>
              <a:gd name="adj2" fmla="val -48782"/>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90000"/>
                    <a:lumOff val="10000"/>
                  </a:schemeClr>
                </a:solidFill>
              </a:rPr>
              <a:t>Change the invoice quantity from 180 to 170</a:t>
            </a:r>
          </a:p>
        </p:txBody>
      </p:sp>
      <p:sp>
        <p:nvSpPr>
          <p:cNvPr id="7" name="Rectangle 11"/>
          <p:cNvSpPr>
            <a:spLocks noChangeArrowheads="1"/>
          </p:cNvSpPr>
          <p:nvPr/>
        </p:nvSpPr>
        <p:spPr bwMode="auto">
          <a:xfrm>
            <a:off x="2915920" y="2722880"/>
            <a:ext cx="1920240" cy="548640"/>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6532" name="Picture 4" descr="C:\Users\qgl\AppData\Local\Temp\SNAGHTML1910719.PNG"/>
          <p:cNvPicPr>
            <a:picLocks noChangeAspect="1" noChangeArrowheads="1"/>
          </p:cNvPicPr>
          <p:nvPr/>
        </p:nvPicPr>
        <p:blipFill>
          <a:blip r:embed="rId3" cstate="print"/>
          <a:srcRect/>
          <a:stretch>
            <a:fillRect/>
          </a:stretch>
        </p:blipFill>
        <p:spPr bwMode="auto">
          <a:xfrm>
            <a:off x="561975" y="912176"/>
            <a:ext cx="7403465" cy="5613155"/>
          </a:xfrm>
          <a:prstGeom prst="rect">
            <a:avLst/>
          </a:prstGeom>
          <a:noFill/>
        </p:spPr>
      </p:pic>
      <p:sp>
        <p:nvSpPr>
          <p:cNvPr id="5" name="Title 4"/>
          <p:cNvSpPr>
            <a:spLocks noGrp="1"/>
          </p:cNvSpPr>
          <p:nvPr>
            <p:ph type="title"/>
          </p:nvPr>
        </p:nvSpPr>
        <p:spPr/>
        <p:txBody>
          <a:bodyPr>
            <a:normAutofit/>
          </a:bodyPr>
          <a:lstStyle/>
          <a:p>
            <a:r>
              <a:rPr lang="en-US" dirty="0" smtClean="0"/>
              <a:t>Posting and Printing an Invoice</a:t>
            </a:r>
            <a:endParaRPr lang="en-US" dirty="0"/>
          </a:p>
        </p:txBody>
      </p:sp>
      <p:sp>
        <p:nvSpPr>
          <p:cNvPr id="7" name="Rectangle 11"/>
          <p:cNvSpPr>
            <a:spLocks noChangeArrowheads="1"/>
          </p:cNvSpPr>
          <p:nvPr/>
        </p:nvSpPr>
        <p:spPr bwMode="auto">
          <a:xfrm>
            <a:off x="2458721" y="5090160"/>
            <a:ext cx="1290320" cy="264160"/>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6" name="Rounded Rectangular Callout 5"/>
          <p:cNvSpPr/>
          <p:nvPr/>
        </p:nvSpPr>
        <p:spPr>
          <a:xfrm>
            <a:off x="3901440" y="4947920"/>
            <a:ext cx="4145280" cy="609600"/>
          </a:xfrm>
          <a:prstGeom prst="wedgeRoundRectCallout">
            <a:avLst>
              <a:gd name="adj1" fmla="val 17017"/>
              <a:gd name="adj2" fmla="val -48782"/>
              <a:gd name="adj3" fmla="val 16667"/>
            </a:avLst>
          </a:prstGeom>
          <a:solidFill>
            <a:schemeClr val="accent1">
              <a:lumMod val="40000"/>
              <a:lumOff val="6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r>
              <a:rPr lang="en-US" sz="1800" dirty="0" smtClean="0">
                <a:solidFill>
                  <a:schemeClr val="tx1">
                    <a:lumMod val="90000"/>
                    <a:lumOff val="10000"/>
                  </a:schemeClr>
                </a:solidFill>
              </a:rPr>
              <a:t>Print the invoice right after posting</a:t>
            </a: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4482" name="Picture 2" descr="C:\Users\qgl\AppData\Local\Temp\SNAGHTML1929b6c.PNG"/>
          <p:cNvPicPr>
            <a:picLocks noChangeAspect="1" noChangeArrowheads="1"/>
          </p:cNvPicPr>
          <p:nvPr/>
        </p:nvPicPr>
        <p:blipFill>
          <a:blip r:embed="rId3" cstate="print"/>
          <a:srcRect/>
          <a:stretch>
            <a:fillRect/>
          </a:stretch>
        </p:blipFill>
        <p:spPr bwMode="auto">
          <a:xfrm>
            <a:off x="228600" y="1107757"/>
            <a:ext cx="8915400" cy="4514851"/>
          </a:xfrm>
          <a:prstGeom prst="rect">
            <a:avLst/>
          </a:prstGeom>
          <a:noFill/>
        </p:spPr>
      </p:pic>
      <p:sp>
        <p:nvSpPr>
          <p:cNvPr id="5" name="Title 4"/>
          <p:cNvSpPr>
            <a:spLocks noGrp="1"/>
          </p:cNvSpPr>
          <p:nvPr>
            <p:ph type="title"/>
          </p:nvPr>
        </p:nvSpPr>
        <p:spPr/>
        <p:txBody>
          <a:bodyPr>
            <a:normAutofit/>
          </a:bodyPr>
          <a:lstStyle/>
          <a:p>
            <a:r>
              <a:rPr lang="en-US" dirty="0" smtClean="0"/>
              <a:t>Printed Invoice</a:t>
            </a:r>
            <a:endParaRPr lang="en-US" dirty="0"/>
          </a:p>
        </p:txBody>
      </p:sp>
      <p:sp>
        <p:nvSpPr>
          <p:cNvPr id="6" name="Rectangle 11"/>
          <p:cNvSpPr>
            <a:spLocks noChangeArrowheads="1"/>
          </p:cNvSpPr>
          <p:nvPr/>
        </p:nvSpPr>
        <p:spPr bwMode="auto">
          <a:xfrm>
            <a:off x="4145281" y="3342640"/>
            <a:ext cx="843280" cy="325120"/>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2434" name="Picture 2" descr="C:\Users\qgl\AppData\Local\Temp\SNAGHTML19c1db5.PNG"/>
          <p:cNvPicPr>
            <a:picLocks noChangeAspect="1" noChangeArrowheads="1"/>
          </p:cNvPicPr>
          <p:nvPr/>
        </p:nvPicPr>
        <p:blipFill>
          <a:blip r:embed="rId3" cstate="print"/>
          <a:srcRect/>
          <a:stretch>
            <a:fillRect/>
          </a:stretch>
        </p:blipFill>
        <p:spPr bwMode="auto">
          <a:xfrm>
            <a:off x="653415" y="1099502"/>
            <a:ext cx="8136116" cy="5077778"/>
          </a:xfrm>
          <a:prstGeom prst="rect">
            <a:avLst/>
          </a:prstGeom>
          <a:noFill/>
        </p:spPr>
      </p:pic>
      <p:sp>
        <p:nvSpPr>
          <p:cNvPr id="5" name="Title 4"/>
          <p:cNvSpPr>
            <a:spLocks noGrp="1"/>
          </p:cNvSpPr>
          <p:nvPr>
            <p:ph type="title"/>
          </p:nvPr>
        </p:nvSpPr>
        <p:spPr/>
        <p:txBody>
          <a:bodyPr>
            <a:normAutofit/>
          </a:bodyPr>
          <a:lstStyle/>
          <a:p>
            <a:r>
              <a:rPr lang="en-US" dirty="0" smtClean="0"/>
              <a:t>Creating a Customer Payment</a:t>
            </a:r>
            <a:endParaRPr lang="en-US" dirty="0"/>
          </a:p>
        </p:txBody>
      </p:sp>
      <p:sp>
        <p:nvSpPr>
          <p:cNvPr id="6" name="Rectangle 11"/>
          <p:cNvSpPr>
            <a:spLocks noChangeArrowheads="1"/>
          </p:cNvSpPr>
          <p:nvPr/>
        </p:nvSpPr>
        <p:spPr bwMode="auto">
          <a:xfrm>
            <a:off x="1950720" y="2184400"/>
            <a:ext cx="2479039" cy="345440"/>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7" name="Rectangle 11"/>
          <p:cNvSpPr>
            <a:spLocks noChangeArrowheads="1"/>
          </p:cNvSpPr>
          <p:nvPr/>
        </p:nvSpPr>
        <p:spPr bwMode="auto">
          <a:xfrm>
            <a:off x="5445760" y="4561840"/>
            <a:ext cx="2377439" cy="294640"/>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8" name="Rectangle 11"/>
          <p:cNvSpPr>
            <a:spLocks noChangeArrowheads="1"/>
          </p:cNvSpPr>
          <p:nvPr/>
        </p:nvSpPr>
        <p:spPr bwMode="auto">
          <a:xfrm>
            <a:off x="5598161" y="5537200"/>
            <a:ext cx="1605280" cy="416560"/>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0386" name="Picture 2" descr="C:\Users\qgl\AppData\Local\Temp\SNAGHTML19d0832.PNG"/>
          <p:cNvPicPr>
            <a:picLocks noChangeAspect="1" noChangeArrowheads="1"/>
          </p:cNvPicPr>
          <p:nvPr/>
        </p:nvPicPr>
        <p:blipFill>
          <a:blip r:embed="rId3" cstate="print"/>
          <a:srcRect/>
          <a:stretch>
            <a:fillRect/>
          </a:stretch>
        </p:blipFill>
        <p:spPr bwMode="auto">
          <a:xfrm>
            <a:off x="612775" y="952500"/>
            <a:ext cx="7581900" cy="4371975"/>
          </a:xfrm>
          <a:prstGeom prst="rect">
            <a:avLst/>
          </a:prstGeom>
          <a:noFill/>
        </p:spPr>
      </p:pic>
      <p:sp>
        <p:nvSpPr>
          <p:cNvPr id="5" name="Title 4"/>
          <p:cNvSpPr>
            <a:spLocks noGrp="1"/>
          </p:cNvSpPr>
          <p:nvPr>
            <p:ph type="title"/>
          </p:nvPr>
        </p:nvSpPr>
        <p:spPr/>
        <p:txBody>
          <a:bodyPr>
            <a:normAutofit/>
          </a:bodyPr>
          <a:lstStyle/>
          <a:p>
            <a:r>
              <a:rPr lang="en-US" dirty="0" smtClean="0"/>
              <a:t>Allocating a Customer Invoice</a:t>
            </a:r>
            <a:endParaRPr lang="en-US" dirty="0"/>
          </a:p>
        </p:txBody>
      </p:sp>
      <p:sp>
        <p:nvSpPr>
          <p:cNvPr id="7" name="Rectangle 11"/>
          <p:cNvSpPr>
            <a:spLocks noChangeArrowheads="1"/>
          </p:cNvSpPr>
          <p:nvPr/>
        </p:nvSpPr>
        <p:spPr bwMode="auto">
          <a:xfrm>
            <a:off x="965200" y="4521200"/>
            <a:ext cx="6959600" cy="477520"/>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3"/>
          <p:cNvSpPr>
            <a:spLocks noGrp="1" noChangeArrowheads="1"/>
          </p:cNvSpPr>
          <p:nvPr>
            <p:ph idx="1"/>
          </p:nvPr>
        </p:nvSpPr>
        <p:spPr/>
        <p:txBody>
          <a:bodyPr>
            <a:normAutofit/>
          </a:bodyPr>
          <a:lstStyle/>
          <a:p>
            <a:pPr eaLnBrk="1" hangingPunct="1">
              <a:buFont typeface="Wingdings" pitchFamily="2" charset="2"/>
              <a:buChar char="§"/>
            </a:pPr>
            <a:r>
              <a:rPr lang="en-US" altLang="zh-CN" dirty="0" smtClean="0"/>
              <a:t>Terminology</a:t>
            </a:r>
          </a:p>
          <a:p>
            <a:pPr>
              <a:buFont typeface="Wingdings" pitchFamily="2" charset="2"/>
              <a:buChar char="§"/>
            </a:pPr>
            <a:r>
              <a:rPr lang="en-US" altLang="zh-CN" b="1" dirty="0" smtClean="0">
                <a:solidFill>
                  <a:srgbClr val="0070C0"/>
                </a:solidFill>
              </a:rPr>
              <a:t>Setup</a:t>
            </a:r>
          </a:p>
          <a:p>
            <a:pPr>
              <a:buFont typeface="Wingdings" pitchFamily="2" charset="2"/>
              <a:buChar char="§"/>
            </a:pPr>
            <a:r>
              <a:rPr lang="en-US" altLang="zh-CN" dirty="0" smtClean="0"/>
              <a:t>Quote-to-Cash Process Flow</a:t>
            </a:r>
          </a:p>
          <a:p>
            <a:pPr marL="347663" lvl="1" indent="-347663">
              <a:buFont typeface="Wingdings" pitchFamily="2" charset="2"/>
              <a:buChar char="§"/>
            </a:pPr>
            <a:r>
              <a:rPr lang="en-US" altLang="zh-CN" sz="2800" dirty="0" smtClean="0"/>
              <a:t>Using Standard Sales Order</a:t>
            </a:r>
          </a:p>
          <a:p>
            <a:pPr marL="347663" lvl="1" indent="-347663">
              <a:buFont typeface="Wingdings" pitchFamily="2" charset="2"/>
              <a:buChar char="§"/>
            </a:pPr>
            <a:r>
              <a:rPr lang="en-US" altLang="zh-CN" sz="2800" i="1" dirty="0" smtClean="0"/>
              <a:t>Optional: </a:t>
            </a:r>
            <a:r>
              <a:rPr lang="en-US" altLang="zh-CN" sz="2800" dirty="0" smtClean="0"/>
              <a:t>Using Sales Quotes</a:t>
            </a:r>
          </a:p>
          <a:p>
            <a:pPr marL="347663" lvl="1" indent="-347663">
              <a:buFont typeface="Wingdings" pitchFamily="2" charset="2"/>
              <a:buChar char="§"/>
            </a:pPr>
            <a:r>
              <a:rPr lang="en-US" altLang="zh-CN" sz="2800" i="1" dirty="0" smtClean="0"/>
              <a:t>Optional: </a:t>
            </a:r>
            <a:r>
              <a:rPr lang="en-US" altLang="zh-CN" sz="2800" dirty="0" smtClean="0"/>
              <a:t>Using Customer Schedules</a:t>
            </a:r>
          </a:p>
          <a:p>
            <a:pPr marL="347663" lvl="1" indent="-347663">
              <a:buFont typeface="Wingdings" pitchFamily="2" charset="2"/>
              <a:buChar char="§"/>
            </a:pPr>
            <a:r>
              <a:rPr lang="en-US" altLang="zh-CN" sz="2800" dirty="0" smtClean="0"/>
              <a:t>Processing Invoice and Receivables</a:t>
            </a:r>
            <a:endParaRPr lang="en-US" altLang="zh-CN" sz="2800" b="1" dirty="0" smtClean="0"/>
          </a:p>
          <a:p>
            <a:pPr>
              <a:buFont typeface="Wingdings" pitchFamily="2" charset="2"/>
              <a:buChar char="§"/>
            </a:pPr>
            <a:r>
              <a:rPr lang="en-US" altLang="zh-CN" dirty="0" smtClean="0"/>
              <a:t>Mastery Questions</a:t>
            </a:r>
          </a:p>
        </p:txBody>
      </p:sp>
      <p:sp>
        <p:nvSpPr>
          <p:cNvPr id="8194" name="Rectangle 2"/>
          <p:cNvSpPr>
            <a:spLocks noGrp="1" noChangeArrowheads="1"/>
          </p:cNvSpPr>
          <p:nvPr>
            <p:ph type="title"/>
          </p:nvPr>
        </p:nvSpPr>
        <p:spPr/>
        <p:txBody>
          <a:bodyPr>
            <a:noAutofit/>
          </a:bodyPr>
          <a:lstStyle/>
          <a:p>
            <a:pPr eaLnBrk="1" hangingPunct="1"/>
            <a:r>
              <a:rPr lang="en-US" dirty="0" smtClean="0"/>
              <a:t>Setup</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8338" name="Picture 2" descr="C:\Users\qgl\AppData\Local\Temp\SNAGHTML8a1ca6.PNG"/>
          <p:cNvPicPr>
            <a:picLocks noChangeAspect="1" noChangeArrowheads="1"/>
          </p:cNvPicPr>
          <p:nvPr/>
        </p:nvPicPr>
        <p:blipFill>
          <a:blip r:embed="rId3" cstate="print"/>
          <a:srcRect/>
          <a:stretch>
            <a:fillRect/>
          </a:stretch>
        </p:blipFill>
        <p:spPr bwMode="auto">
          <a:xfrm>
            <a:off x="196216" y="857250"/>
            <a:ext cx="8955086" cy="5624830"/>
          </a:xfrm>
          <a:prstGeom prst="rect">
            <a:avLst/>
          </a:prstGeom>
          <a:noFill/>
        </p:spPr>
      </p:pic>
      <p:sp>
        <p:nvSpPr>
          <p:cNvPr id="5" name="Title 4"/>
          <p:cNvSpPr>
            <a:spLocks noGrp="1"/>
          </p:cNvSpPr>
          <p:nvPr>
            <p:ph type="title"/>
          </p:nvPr>
        </p:nvSpPr>
        <p:spPr/>
        <p:txBody>
          <a:bodyPr>
            <a:normAutofit/>
          </a:bodyPr>
          <a:lstStyle/>
          <a:p>
            <a:r>
              <a:rPr lang="en-US" dirty="0" smtClean="0"/>
              <a:t>Updating the Payment Status</a:t>
            </a:r>
            <a:endParaRPr lang="en-US" dirty="0"/>
          </a:p>
        </p:txBody>
      </p:sp>
      <p:sp>
        <p:nvSpPr>
          <p:cNvPr id="6" name="Rectangle 11"/>
          <p:cNvSpPr>
            <a:spLocks noChangeArrowheads="1"/>
          </p:cNvSpPr>
          <p:nvPr/>
        </p:nvSpPr>
        <p:spPr bwMode="auto">
          <a:xfrm>
            <a:off x="416560" y="5334000"/>
            <a:ext cx="5212080" cy="243840"/>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Exercise</a:t>
            </a:r>
            <a:endParaRPr lang="en-US" dirty="0"/>
          </a:p>
        </p:txBody>
      </p:sp>
      <p:pic>
        <p:nvPicPr>
          <p:cNvPr id="47108" name="Picture 46"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Mastery Questions</a:t>
            </a:r>
            <a:endParaRPr lang="en-US" dirty="0"/>
          </a:p>
        </p:txBody>
      </p:sp>
      <p:sp>
        <p:nvSpPr>
          <p:cNvPr id="7" name="Content Placeholder 2"/>
          <p:cNvSpPr txBox="1">
            <a:spLocks/>
          </p:cNvSpPr>
          <p:nvPr/>
        </p:nvSpPr>
        <p:spPr>
          <a:xfrm>
            <a:off x="457200" y="863600"/>
            <a:ext cx="8229600" cy="5452533"/>
          </a:xfrm>
          <a:prstGeom prst="rect">
            <a:avLst/>
          </a:prstGeom>
        </p:spPr>
        <p:txBody>
          <a:bodyPr vert="horz" lIns="91440" tIns="45720" rIns="91440" bIns="45720" rtlCol="0">
            <a:normAutofit/>
          </a:bodyPr>
          <a:lstStyle/>
          <a:p>
            <a:pPr marL="514350" marR="0" lvl="0" indent="-514350" algn="l" defTabSz="457200" rtl="0" eaLnBrk="1" fontAlgn="auto" latinLnBrk="0" hangingPunct="1">
              <a:lnSpc>
                <a:spcPct val="100000"/>
              </a:lnSpc>
              <a:spcBef>
                <a:spcPct val="20000"/>
              </a:spcBef>
              <a:spcAft>
                <a:spcPts val="0"/>
              </a:spcAft>
              <a:buClr>
                <a:schemeClr val="accent6"/>
              </a:buClr>
              <a:buSzTx/>
              <a:buFont typeface="+mj-lt"/>
              <a:buAutoNum type="arabicPeriod"/>
              <a:tabLst/>
              <a:defRPr/>
            </a:pP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If you want all sales order numbers to start with the prefix "SO-", which function should you use to define this?   </a:t>
            </a:r>
          </a:p>
          <a:p>
            <a:pPr marL="971550" marR="0" lvl="1" indent="-514350" algn="l" defTabSz="457200" rtl="0" eaLnBrk="1" fontAlgn="auto" latinLnBrk="0" hangingPunct="1">
              <a:lnSpc>
                <a:spcPct val="100000"/>
              </a:lnSpc>
              <a:spcBef>
                <a:spcPts val="1200"/>
              </a:spcBef>
              <a:spcAft>
                <a:spcPts val="1200"/>
              </a:spcAft>
              <a:buClr>
                <a:schemeClr val="accent6"/>
              </a:buClr>
              <a:buSzTx/>
              <a:buFont typeface="+mj-lt"/>
              <a:buAutoNum type="alphaLcPeriod"/>
              <a:tabLst/>
              <a:defRPr/>
            </a:pPr>
            <a:r>
              <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Number Range Maintenance (NRM)	</a:t>
            </a:r>
          </a:p>
          <a:p>
            <a:pPr marL="971550" marR="0" lvl="1" indent="-514350" algn="l" defTabSz="457200" rtl="0" eaLnBrk="1" fontAlgn="auto" latinLnBrk="0" hangingPunct="1">
              <a:lnSpc>
                <a:spcPct val="100000"/>
              </a:lnSpc>
              <a:spcBef>
                <a:spcPct val="20000"/>
              </a:spcBef>
              <a:spcAft>
                <a:spcPts val="1200"/>
              </a:spcAft>
              <a:buClr>
                <a:schemeClr val="accent6"/>
              </a:buClr>
              <a:buSzTx/>
              <a:buFont typeface="+mj-lt"/>
              <a:buAutoNum type="alphaLcPeriod"/>
              <a:tabLst/>
              <a:defRPr/>
            </a:pPr>
            <a:r>
              <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Sales Order Control	</a:t>
            </a:r>
          </a:p>
          <a:p>
            <a:pPr marL="971550" marR="0" lvl="1" indent="-514350" algn="l" defTabSz="457200" rtl="0" eaLnBrk="1" fontAlgn="auto" latinLnBrk="0" hangingPunct="1">
              <a:lnSpc>
                <a:spcPct val="100000"/>
              </a:lnSpc>
              <a:spcBef>
                <a:spcPct val="20000"/>
              </a:spcBef>
              <a:spcAft>
                <a:spcPts val="1200"/>
              </a:spcAft>
              <a:buClr>
                <a:schemeClr val="accent6"/>
              </a:buClr>
              <a:buSzTx/>
              <a:buFont typeface="+mj-lt"/>
              <a:buAutoNum type="alphaLcPeriod"/>
              <a:tabLst/>
              <a:defRPr/>
            </a:pPr>
            <a:r>
              <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Sales Order Accounting Control	</a:t>
            </a:r>
          </a:p>
          <a:p>
            <a:pPr marL="971550" marR="0" lvl="1" indent="-514350" algn="l" defTabSz="457200" rtl="0" eaLnBrk="1" fontAlgn="auto" latinLnBrk="0" hangingPunct="1">
              <a:lnSpc>
                <a:spcPct val="100000"/>
              </a:lnSpc>
              <a:spcBef>
                <a:spcPct val="20000"/>
              </a:spcBef>
              <a:spcAft>
                <a:spcPts val="1200"/>
              </a:spcAft>
              <a:buClr>
                <a:schemeClr val="accent6"/>
              </a:buClr>
              <a:buSzTx/>
              <a:buFont typeface="+mj-lt"/>
              <a:buAutoNum type="alphaLcPeriod"/>
              <a:tabLst/>
              <a:defRPr/>
            </a:pPr>
            <a:r>
              <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Sales Order Maintenance	</a:t>
            </a: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07440"/>
            <a:ext cx="8229600" cy="5208693"/>
          </a:xfrm>
        </p:spPr>
        <p:txBody>
          <a:bodyPr>
            <a:normAutofit/>
          </a:bodyPr>
          <a:lstStyle/>
          <a:p>
            <a:pPr marL="514350" indent="-514350">
              <a:buFont typeface="+mj-lt"/>
              <a:buAutoNum type="arabicPeriod" startAt="2"/>
            </a:pPr>
            <a:r>
              <a:rPr lang="en-US" dirty="0" smtClean="0"/>
              <a:t>The invoice is sent to the ___ address on the sales order.  </a:t>
            </a:r>
          </a:p>
          <a:p>
            <a:pPr marL="971550" lvl="1" indent="-514350">
              <a:spcBef>
                <a:spcPts val="1200"/>
              </a:spcBef>
              <a:spcAft>
                <a:spcPts val="1200"/>
              </a:spcAft>
              <a:buFont typeface="+mj-lt"/>
              <a:buAutoNum type="alphaLcPeriod"/>
            </a:pPr>
            <a:r>
              <a:rPr lang="en-US" dirty="0" smtClean="0"/>
              <a:t>Sold-to	</a:t>
            </a:r>
          </a:p>
          <a:p>
            <a:pPr marL="971550" lvl="1" indent="-514350">
              <a:spcAft>
                <a:spcPts val="1200"/>
              </a:spcAft>
              <a:buFont typeface="+mj-lt"/>
              <a:buAutoNum type="alphaLcPeriod"/>
            </a:pPr>
            <a:r>
              <a:rPr lang="en-US" dirty="0" smtClean="0"/>
              <a:t>Ship-to		</a:t>
            </a:r>
          </a:p>
          <a:p>
            <a:pPr marL="971550" lvl="1" indent="-514350">
              <a:spcAft>
                <a:spcPts val="1200"/>
              </a:spcAft>
              <a:buFont typeface="+mj-lt"/>
              <a:buAutoNum type="alphaLcPeriod"/>
            </a:pPr>
            <a:r>
              <a:rPr lang="en-US" dirty="0" smtClean="0"/>
              <a:t>Bill-to		</a:t>
            </a:r>
          </a:p>
          <a:p>
            <a:pPr marL="971550" lvl="1" indent="-514350">
              <a:spcAft>
                <a:spcPts val="1200"/>
              </a:spcAft>
              <a:buFont typeface="+mj-lt"/>
              <a:buAutoNum type="alphaLcPeriod"/>
            </a:pPr>
            <a:r>
              <a:rPr lang="en-US" dirty="0" smtClean="0"/>
              <a:t>Remit-to		</a:t>
            </a:r>
          </a:p>
        </p:txBody>
      </p:sp>
      <p:sp>
        <p:nvSpPr>
          <p:cNvPr id="8" name="Title 18"/>
          <p:cNvSpPr txBox="1">
            <a:spLocks/>
          </p:cNvSpPr>
          <p:nvPr/>
        </p:nvSpPr>
        <p:spPr>
          <a:xfrm>
            <a:off x="457200" y="182880"/>
            <a:ext cx="8229600" cy="716523"/>
          </a:xfrm>
          <a:prstGeom prst="rect">
            <a:avLst/>
          </a:prstGeom>
        </p:spPr>
        <p:txBody>
          <a:bodyPr vert="horz" lIns="91440" tIns="45720" rIns="91440" bIns="45720" rtlCol="0" anchor="ctr">
            <a:norm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dirty="0" smtClean="0">
                <a:ln>
                  <a:noFill/>
                </a:ln>
                <a:solidFill>
                  <a:schemeClr val="tx1">
                    <a:lumMod val="75000"/>
                    <a:lumOff val="25000"/>
                  </a:schemeClr>
                </a:solidFill>
                <a:effectLst/>
                <a:uLnTx/>
                <a:uFillTx/>
                <a:latin typeface="Century Gothic"/>
                <a:ea typeface="+mj-ea"/>
                <a:cs typeface="Century Gothic"/>
              </a:rPr>
              <a:t>Mastery Questions</a:t>
            </a:r>
            <a:endParaRPr kumimoji="0" lang="en-US" sz="3200" b="1" i="0" u="none" strike="noStrike" kern="1200" cap="none" spc="0" normalizeH="0" baseline="0" noProof="0" dirty="0">
              <a:ln>
                <a:noFill/>
              </a:ln>
              <a:solidFill>
                <a:schemeClr val="tx1">
                  <a:lumMod val="75000"/>
                  <a:lumOff val="25000"/>
                </a:schemeClr>
              </a:solidFill>
              <a:effectLst/>
              <a:uLnTx/>
              <a:uFillTx/>
              <a:latin typeface="Century Gothic"/>
              <a:ea typeface="+mj-ea"/>
              <a:cs typeface="Century Gothic"/>
            </a:endParaRPr>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107440"/>
            <a:ext cx="8229600" cy="5208693"/>
          </a:xfrm>
        </p:spPr>
        <p:txBody>
          <a:bodyPr>
            <a:normAutofit/>
          </a:bodyPr>
          <a:lstStyle/>
          <a:p>
            <a:pPr marL="514350" indent="-514350">
              <a:buFont typeface="+mj-lt"/>
              <a:buAutoNum type="arabicPeriod" startAt="3"/>
            </a:pPr>
            <a:r>
              <a:rPr lang="en-US" sz="3000" dirty="0" smtClean="0"/>
              <a:t>The following programs can be used to process sales order returns except:</a:t>
            </a:r>
            <a:endParaRPr lang="en-US" dirty="0" smtClean="0"/>
          </a:p>
          <a:p>
            <a:pPr marL="971550" lvl="1" indent="-514350">
              <a:spcBef>
                <a:spcPts val="1200"/>
              </a:spcBef>
              <a:spcAft>
                <a:spcPts val="1200"/>
              </a:spcAft>
              <a:buFont typeface="+mj-lt"/>
              <a:buAutoNum type="alphaLcPeriod"/>
            </a:pPr>
            <a:r>
              <a:rPr lang="en-US" sz="2600" dirty="0" smtClean="0"/>
              <a:t>Sales Order Maintenance</a:t>
            </a:r>
          </a:p>
          <a:p>
            <a:pPr marL="971550" lvl="1" indent="-514350">
              <a:spcAft>
                <a:spcPts val="1200"/>
              </a:spcAft>
              <a:buFont typeface="+mj-lt"/>
              <a:buAutoNum type="alphaLcPeriod"/>
            </a:pPr>
            <a:r>
              <a:rPr lang="en-US" sz="2600" dirty="0" smtClean="0"/>
              <a:t>Sales Order Shipments</a:t>
            </a:r>
          </a:p>
          <a:p>
            <a:pPr marL="971550" lvl="1" indent="-514350">
              <a:spcAft>
                <a:spcPts val="1200"/>
              </a:spcAft>
              <a:buFont typeface="+mj-lt"/>
              <a:buAutoNum type="alphaLcPeriod"/>
            </a:pPr>
            <a:r>
              <a:rPr lang="en-US" sz="2600" dirty="0" smtClean="0"/>
              <a:t>Receipts – Sales Order Return</a:t>
            </a:r>
          </a:p>
          <a:p>
            <a:pPr marL="854075" lvl="0" indent="-457200">
              <a:buNone/>
            </a:pPr>
            <a:r>
              <a:rPr lang="en-US" dirty="0" smtClean="0"/>
              <a:t>	 	 	 	</a:t>
            </a:r>
          </a:p>
        </p:txBody>
      </p:sp>
      <p:sp>
        <p:nvSpPr>
          <p:cNvPr id="8" name="Title 18"/>
          <p:cNvSpPr txBox="1">
            <a:spLocks/>
          </p:cNvSpPr>
          <p:nvPr/>
        </p:nvSpPr>
        <p:spPr>
          <a:xfrm>
            <a:off x="457200" y="182880"/>
            <a:ext cx="8229600" cy="716523"/>
          </a:xfrm>
          <a:prstGeom prst="rect">
            <a:avLst/>
          </a:prstGeom>
        </p:spPr>
        <p:txBody>
          <a:bodyPr vert="horz" lIns="91440" tIns="45720" rIns="91440" bIns="45720" rtlCol="0" anchor="ctr">
            <a:norm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dirty="0" smtClean="0">
                <a:ln>
                  <a:noFill/>
                </a:ln>
                <a:solidFill>
                  <a:schemeClr val="tx1">
                    <a:lumMod val="75000"/>
                    <a:lumOff val="25000"/>
                  </a:schemeClr>
                </a:solidFill>
                <a:effectLst/>
                <a:uLnTx/>
                <a:uFillTx/>
                <a:latin typeface="Century Gothic"/>
                <a:ea typeface="+mj-ea"/>
                <a:cs typeface="Century Gothic"/>
              </a:rPr>
              <a:t>Mastery Questions</a:t>
            </a:r>
            <a:endParaRPr kumimoji="0" lang="en-US" sz="3200" b="1" i="0" u="none" strike="noStrike" kern="1200" cap="none" spc="0" normalizeH="0" baseline="0" noProof="0" dirty="0">
              <a:ln>
                <a:noFill/>
              </a:ln>
              <a:solidFill>
                <a:schemeClr val="tx1">
                  <a:lumMod val="75000"/>
                  <a:lumOff val="25000"/>
                </a:schemeClr>
              </a:solidFill>
              <a:effectLst/>
              <a:uLnTx/>
              <a:uFillTx/>
              <a:latin typeface="Century Gothic"/>
              <a:ea typeface="+mj-ea"/>
              <a:cs typeface="Century Gothic"/>
            </a:endParaRP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itle 18"/>
          <p:cNvSpPr>
            <a:spLocks noGrp="1"/>
          </p:cNvSpPr>
          <p:nvPr>
            <p:ph type="title"/>
          </p:nvPr>
        </p:nvSpPr>
        <p:spPr/>
        <p:txBody>
          <a:bodyPr>
            <a:normAutofit/>
          </a:bodyPr>
          <a:lstStyle/>
          <a:p>
            <a:r>
              <a:rPr lang="en-US" dirty="0" smtClean="0"/>
              <a:t>Mastery Questions</a:t>
            </a:r>
            <a:endParaRPr lang="en-US" dirty="0"/>
          </a:p>
        </p:txBody>
      </p:sp>
      <p:sp>
        <p:nvSpPr>
          <p:cNvPr id="27" name="Content Placeholder 2"/>
          <p:cNvSpPr txBox="1">
            <a:spLocks/>
          </p:cNvSpPr>
          <p:nvPr/>
        </p:nvSpPr>
        <p:spPr>
          <a:xfrm>
            <a:off x="436880" y="1062182"/>
            <a:ext cx="8229600" cy="4999951"/>
          </a:xfrm>
          <a:prstGeom prst="rect">
            <a:avLst/>
          </a:prstGeom>
        </p:spPr>
        <p:txBody>
          <a:bodyPr>
            <a:normAutofit/>
          </a:bodyPr>
          <a:lstStyle/>
          <a:p>
            <a:pPr marL="514350" marR="0" lvl="0" indent="-514350" algn="l" defTabSz="457200" rtl="0" eaLnBrk="1" fontAlgn="auto" latinLnBrk="0" hangingPunct="1">
              <a:lnSpc>
                <a:spcPct val="100000"/>
              </a:lnSpc>
              <a:spcBef>
                <a:spcPct val="20000"/>
              </a:spcBef>
              <a:spcAft>
                <a:spcPts val="0"/>
              </a:spcAft>
              <a:buClr>
                <a:schemeClr val="accent6"/>
              </a:buClr>
              <a:buSzTx/>
              <a:buFont typeface="+mj-lt"/>
              <a:buAutoNum type="arabicPeriod" startAt="4"/>
              <a:tabLst/>
              <a:defRPr/>
            </a:pP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You can only create a customer payment with the status set to Initial.</a:t>
            </a:r>
          </a:p>
          <a:p>
            <a:pPr marL="971550" marR="0" lvl="1" indent="-514350" algn="l" defTabSz="457200" rtl="0" eaLnBrk="1" fontAlgn="auto" latinLnBrk="0" hangingPunct="1">
              <a:lnSpc>
                <a:spcPct val="100000"/>
              </a:lnSpc>
              <a:spcBef>
                <a:spcPts val="1800"/>
              </a:spcBef>
              <a:spcAft>
                <a:spcPts val="1200"/>
              </a:spcAft>
              <a:buClr>
                <a:schemeClr val="accent6"/>
              </a:buClr>
              <a:buSzTx/>
              <a:buFont typeface="+mj-lt"/>
              <a:buAutoNum type="alphaLcPeriod"/>
              <a:tabLst/>
              <a:defRPr/>
            </a:pPr>
            <a:r>
              <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True	</a:t>
            </a:r>
          </a:p>
          <a:p>
            <a:pPr marL="971550" marR="0" lvl="1" indent="-514350" algn="l" defTabSz="457200" rtl="0" eaLnBrk="1" fontAlgn="auto" latinLnBrk="0" hangingPunct="1">
              <a:lnSpc>
                <a:spcPct val="100000"/>
              </a:lnSpc>
              <a:spcBef>
                <a:spcPct val="20000"/>
              </a:spcBef>
              <a:spcAft>
                <a:spcPts val="1200"/>
              </a:spcAft>
              <a:buClr>
                <a:schemeClr val="accent6"/>
              </a:buClr>
              <a:buSzTx/>
              <a:buFont typeface="+mj-lt"/>
              <a:buAutoNum type="alphaLcPeriod"/>
              <a:tabLst/>
              <a:defRPr/>
            </a:pPr>
            <a:r>
              <a:rPr lang="en-US" sz="2400" b="0" dirty="0" smtClean="0">
                <a:solidFill>
                  <a:schemeClr val="tx1">
                    <a:lumMod val="75000"/>
                    <a:lumOff val="25000"/>
                  </a:schemeClr>
                </a:solidFill>
                <a:latin typeface="Century Gothic"/>
                <a:cs typeface="Century Gothic"/>
              </a:rPr>
              <a:t>False</a:t>
            </a:r>
            <a:r>
              <a:rPr kumimoji="0" lang="en-US"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	</a:t>
            </a: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690880" y="1005840"/>
            <a:ext cx="7995920" cy="5310293"/>
          </a:xfrm>
        </p:spPr>
        <p:txBody>
          <a:bodyPr/>
          <a:lstStyle/>
          <a:p>
            <a:pPr marL="514350" indent="-514350">
              <a:buAutoNum type="arabicPeriod"/>
            </a:pPr>
            <a:r>
              <a:rPr lang="en-US" dirty="0" smtClean="0"/>
              <a:t>b</a:t>
            </a:r>
          </a:p>
          <a:p>
            <a:pPr marL="514350" indent="-514350">
              <a:buAutoNum type="arabicPeriod"/>
            </a:pPr>
            <a:r>
              <a:rPr lang="en-US" dirty="0" smtClean="0"/>
              <a:t>c</a:t>
            </a:r>
          </a:p>
          <a:p>
            <a:pPr marL="514350" indent="-514350">
              <a:buAutoNum type="arabicPeriod"/>
            </a:pPr>
            <a:r>
              <a:rPr lang="en-US" dirty="0" smtClean="0"/>
              <a:t>c</a:t>
            </a:r>
          </a:p>
          <a:p>
            <a:pPr marL="514350" indent="-514350">
              <a:buAutoNum type="arabicPeriod"/>
            </a:pPr>
            <a:r>
              <a:rPr lang="en-US" dirty="0" smtClean="0"/>
              <a:t>b</a:t>
            </a:r>
          </a:p>
          <a:p>
            <a:pPr marL="514350" indent="-514350">
              <a:buNone/>
            </a:pPr>
            <a:endParaRPr lang="en-US" dirty="0"/>
          </a:p>
        </p:txBody>
      </p:sp>
      <p:sp>
        <p:nvSpPr>
          <p:cNvPr id="5" name="Title 4"/>
          <p:cNvSpPr>
            <a:spLocks noGrp="1"/>
          </p:cNvSpPr>
          <p:nvPr>
            <p:ph type="title"/>
          </p:nvPr>
        </p:nvSpPr>
        <p:spPr/>
        <p:txBody>
          <a:bodyPr>
            <a:normAutofit/>
          </a:bodyPr>
          <a:lstStyle/>
          <a:p>
            <a:r>
              <a:rPr lang="en-US" dirty="0" smtClean="0"/>
              <a:t>Answers to Mastery Questions</a:t>
            </a:r>
            <a:endParaRPr lang="en-US" dirty="0"/>
          </a:p>
        </p:txBody>
      </p:sp>
    </p:spTree>
  </p:cSld>
  <p:clrMapOvr>
    <a:masterClrMapping/>
  </p:clrMapOvr>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3200" b="1"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3200" b="1"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71821</TotalTime>
  <Words>4815</Words>
  <Application>Microsoft Office PowerPoint</Application>
  <PresentationFormat>On-screen Show (4:3)</PresentationFormat>
  <Paragraphs>840</Paragraphs>
  <Slides>96</Slides>
  <Notes>94</Notes>
  <HiddenSlides>0</HiddenSlides>
  <MMClips>0</MMClips>
  <ScaleCrop>false</ScaleCrop>
  <HeadingPairs>
    <vt:vector size="6" baseType="variant">
      <vt:variant>
        <vt:lpstr>Theme</vt:lpstr>
      </vt:variant>
      <vt:variant>
        <vt:i4>2</vt:i4>
      </vt:variant>
      <vt:variant>
        <vt:lpstr>Embedded OLE Servers</vt:lpstr>
      </vt:variant>
      <vt:variant>
        <vt:i4>1</vt:i4>
      </vt:variant>
      <vt:variant>
        <vt:lpstr>Slide Titles</vt:lpstr>
      </vt:variant>
      <vt:variant>
        <vt:i4>96</vt:i4>
      </vt:variant>
    </vt:vector>
  </HeadingPairs>
  <TitlesOfParts>
    <vt:vector size="99" baseType="lpstr">
      <vt:lpstr>1_EX06PP_template</vt:lpstr>
      <vt:lpstr>QAD 2010 Template</vt:lpstr>
      <vt:lpstr>Clip</vt:lpstr>
      <vt:lpstr>QAD Enterprise Applications Enterprise Edition</vt:lpstr>
      <vt:lpstr>Quote-to-Cash Process</vt:lpstr>
      <vt:lpstr>QAD EE Quote-to-Cash Functions</vt:lpstr>
      <vt:lpstr>Learning Objectives</vt:lpstr>
      <vt:lpstr>Learning Objectives (Continued)</vt:lpstr>
      <vt:lpstr>Topics</vt:lpstr>
      <vt:lpstr>Terminology</vt:lpstr>
      <vt:lpstr>Terminology</vt:lpstr>
      <vt:lpstr>Setup</vt:lpstr>
      <vt:lpstr>Setup</vt:lpstr>
      <vt:lpstr>Setting Customer Data</vt:lpstr>
      <vt:lpstr>Adding a Customer Item</vt:lpstr>
      <vt:lpstr>Setting Sales Order Control</vt:lpstr>
      <vt:lpstr>Setting Sales Order Accounting Control</vt:lpstr>
      <vt:lpstr>Quote-to-Cash Process Flow</vt:lpstr>
      <vt:lpstr>Predefined Process Maps</vt:lpstr>
      <vt:lpstr>Simplified Process Flow</vt:lpstr>
      <vt:lpstr>Using Standard Sales Orders</vt:lpstr>
      <vt:lpstr>Example Scenario</vt:lpstr>
      <vt:lpstr>Creating Sales Orders</vt:lpstr>
      <vt:lpstr>Header Information</vt:lpstr>
      <vt:lpstr>Line Data</vt:lpstr>
      <vt:lpstr>Trailer Information</vt:lpstr>
      <vt:lpstr>Verifying Credit</vt:lpstr>
      <vt:lpstr>Verifying Credit (Continued)</vt:lpstr>
      <vt:lpstr>Maintaining Sales Order Credit</vt:lpstr>
      <vt:lpstr>Confirming a Sales Order</vt:lpstr>
      <vt:lpstr>Using Sales Order Confirm</vt:lpstr>
      <vt:lpstr>Printing a Sales Order</vt:lpstr>
      <vt:lpstr>Allocating a Sales Order</vt:lpstr>
      <vt:lpstr>Printing a Packing List</vt:lpstr>
      <vt:lpstr>Shipping a Sales Order</vt:lpstr>
      <vt:lpstr>Processing an SO Return</vt:lpstr>
      <vt:lpstr>Processing an SO Return</vt:lpstr>
      <vt:lpstr>Processing an SO Return</vt:lpstr>
      <vt:lpstr>Processing an SO Return</vt:lpstr>
      <vt:lpstr>Exercise</vt:lpstr>
      <vt:lpstr>Optional: Using Sales Quotes</vt:lpstr>
      <vt:lpstr>Sales Quote Life Cycle</vt:lpstr>
      <vt:lpstr>Sales Quote Process Flow </vt:lpstr>
      <vt:lpstr>Setting Sales Quote Control</vt:lpstr>
      <vt:lpstr>Creating a Sales Quote – Header </vt:lpstr>
      <vt:lpstr>Creating a Sales Quote – Line </vt:lpstr>
      <vt:lpstr>Creating a Sales Quote – Trailer </vt:lpstr>
      <vt:lpstr>Printing a Sales Quote</vt:lpstr>
      <vt:lpstr>Releasing a Sales Quote to Order</vt:lpstr>
      <vt:lpstr>Exercise</vt:lpstr>
      <vt:lpstr>Optional: Using Customer Schedules</vt:lpstr>
      <vt:lpstr>Customer Schedules</vt:lpstr>
      <vt:lpstr>Terminology</vt:lpstr>
      <vt:lpstr>Netting Logic Example</vt:lpstr>
      <vt:lpstr>Cumulative Management Example</vt:lpstr>
      <vt:lpstr>Customer Schedules Process</vt:lpstr>
      <vt:lpstr>Example Scenario</vt:lpstr>
      <vt:lpstr>Customer Schedules Process Map</vt:lpstr>
      <vt:lpstr>Customer Schedules Process Flow</vt:lpstr>
      <vt:lpstr>Setting Scheduling Data</vt:lpstr>
      <vt:lpstr>Setting Control Parameters</vt:lpstr>
      <vt:lpstr>Creating a Customer Scheduled Order</vt:lpstr>
      <vt:lpstr>Creating a Customer Scheduled Order</vt:lpstr>
      <vt:lpstr>Processing Customer Schedules</vt:lpstr>
      <vt:lpstr>Maintaining Customer Schedules</vt:lpstr>
      <vt:lpstr>Customer Planning Schedule</vt:lpstr>
      <vt:lpstr>Customer Planning Schedule</vt:lpstr>
      <vt:lpstr>Customer Planning Schedule</vt:lpstr>
      <vt:lpstr>Customer Shipping Schedule</vt:lpstr>
      <vt:lpstr>Generating RSS</vt:lpstr>
      <vt:lpstr>Customer Schedule Calculation</vt:lpstr>
      <vt:lpstr>Processing Shipments</vt:lpstr>
      <vt:lpstr>Creating Pre-Shippers</vt:lpstr>
      <vt:lpstr>Using Pre-Shipper/Shipper Workbench</vt:lpstr>
      <vt:lpstr>Creating Pre-Shippers</vt:lpstr>
      <vt:lpstr>Creating Pre-Shippers – Continued </vt:lpstr>
      <vt:lpstr>Modifying Pre-Shippers/Shippers</vt:lpstr>
      <vt:lpstr>Merging Pre-Shippers</vt:lpstr>
      <vt:lpstr>Converting a Pre-Shipper to a Shipper</vt:lpstr>
      <vt:lpstr>Confirming a Shipper</vt:lpstr>
      <vt:lpstr>Using Pre-Shipper/Shipper Browse</vt:lpstr>
      <vt:lpstr>Exercise</vt:lpstr>
      <vt:lpstr>Processing Invoices and Receivables</vt:lpstr>
      <vt:lpstr>Customer Invoice Process Map</vt:lpstr>
      <vt:lpstr>Process Receivables Process Map</vt:lpstr>
      <vt:lpstr>Simplified Process Map</vt:lpstr>
      <vt:lpstr>Reviewing a Pending Invoice</vt:lpstr>
      <vt:lpstr>Correcting a Pending Invoice</vt:lpstr>
      <vt:lpstr>Posting and Printing an Invoice</vt:lpstr>
      <vt:lpstr>Printed Invoice</vt:lpstr>
      <vt:lpstr>Creating a Customer Payment</vt:lpstr>
      <vt:lpstr>Allocating a Customer Invoice</vt:lpstr>
      <vt:lpstr>Updating the Payment Status</vt:lpstr>
      <vt:lpstr>Exercise</vt:lpstr>
      <vt:lpstr>Mastery Questions</vt:lpstr>
      <vt:lpstr>Slide 93</vt:lpstr>
      <vt:lpstr>Slide 94</vt:lpstr>
      <vt:lpstr>Mastery Questions</vt:lpstr>
      <vt:lpstr>Answers to Mastery Questions</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 Module Development</dc:title>
  <dc:creator>vmg</dc:creator>
  <cp:lastModifiedBy>Mary Li</cp:lastModifiedBy>
  <cp:revision>1909</cp:revision>
  <cp:lastPrinted>2001-05-04T21:55:40Z</cp:lastPrinted>
  <dcterms:created xsi:type="dcterms:W3CDTF">1998-03-17T23:27:45Z</dcterms:created>
  <dcterms:modified xsi:type="dcterms:W3CDTF">2015-08-27T05:49:20Z</dcterms:modified>
</cp:coreProperties>
</file>